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7" r:id="rId2"/>
    <p:sldId id="343" r:id="rId3"/>
    <p:sldId id="344" r:id="rId4"/>
    <p:sldId id="345" r:id="rId5"/>
    <p:sldId id="346" r:id="rId6"/>
    <p:sldId id="347" r:id="rId7"/>
    <p:sldId id="316" r:id="rId8"/>
    <p:sldId id="274" r:id="rId9"/>
    <p:sldId id="367" r:id="rId10"/>
    <p:sldId id="317" r:id="rId11"/>
    <p:sldId id="319" r:id="rId12"/>
    <p:sldId id="320" r:id="rId13"/>
    <p:sldId id="321" r:id="rId14"/>
    <p:sldId id="323" r:id="rId15"/>
    <p:sldId id="334" r:id="rId16"/>
    <p:sldId id="335" r:id="rId17"/>
    <p:sldId id="362" r:id="rId18"/>
    <p:sldId id="336" r:id="rId19"/>
    <p:sldId id="363" r:id="rId20"/>
    <p:sldId id="364" r:id="rId21"/>
    <p:sldId id="365" r:id="rId22"/>
    <p:sldId id="36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F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5/4/2015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5/4/2015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Πολυμορφισμός – Αφηρημένες κλάσεις</a:t>
            </a:r>
          </a:p>
          <a:p>
            <a:pPr algn="ctr"/>
            <a:r>
              <a:rPr lang="en-US" dirty="0" smtClean="0"/>
              <a:t>Interfaces (</a:t>
            </a:r>
            <a:r>
              <a:rPr lang="el-GR" dirty="0" err="1" smtClean="0"/>
              <a:t>διεπαφές</a:t>
            </a:r>
            <a:r>
              <a:rPr lang="el-GR" dirty="0" smtClean="0"/>
              <a:t>) </a:t>
            </a:r>
            <a:endParaRPr lang="en-US" dirty="0" smtClean="0"/>
          </a:p>
          <a:p>
            <a:pPr algn="ctr"/>
            <a:r>
              <a:rPr lang="el-GR" dirty="0" smtClean="0"/>
              <a:t>Ένα </a:t>
            </a:r>
            <a:r>
              <a:rPr lang="el-GR" smtClean="0"/>
              <a:t>μεγάλ</a:t>
            </a:r>
            <a:r>
              <a:rPr lang="el-GR" smtClean="0"/>
              <a:t>ο παράδειγμα.</a:t>
            </a:r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15979" y="3789040"/>
            <a:ext cx="4248044" cy="79208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15979" y="2924944"/>
            <a:ext cx="3888432" cy="72008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03712" y="1196752"/>
            <a:ext cx="3888432" cy="64807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15979" y="793510"/>
            <a:ext cx="3903657" cy="26995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04664"/>
            <a:ext cx="7804383" cy="6336704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int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Vehicle(){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Vehicle(int pos){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= pos;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position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void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position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abstract void move();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print()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("position = "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08104" y="764200"/>
            <a:ext cx="3635896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 πεδίο </a:t>
            </a:r>
            <a:r>
              <a:rPr lang="en-US" dirty="0" smtClean="0"/>
              <a:t>position </a:t>
            </a:r>
            <a:r>
              <a:rPr lang="el-GR" dirty="0" smtClean="0"/>
              <a:t>πρέπει να είναι </a:t>
            </a:r>
            <a:r>
              <a:rPr lang="en-US" dirty="0" smtClean="0">
                <a:solidFill>
                  <a:srgbClr val="FF0000"/>
                </a:solidFill>
              </a:rPr>
              <a:t>protected</a:t>
            </a:r>
            <a:r>
              <a:rPr lang="en-US" dirty="0" smtClean="0"/>
              <a:t> </a:t>
            </a:r>
            <a:r>
              <a:rPr lang="el-GR" dirty="0" smtClean="0"/>
              <a:t>εφόσον το χρησιμοποιούν και οι παράγωγες κλάσεις</a:t>
            </a:r>
            <a:r>
              <a:rPr lang="en-US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ή</a:t>
            </a:r>
            <a:r>
              <a:rPr lang="el-GR" dirty="0" smtClean="0"/>
              <a:t> να ορίσουμε </a:t>
            </a:r>
            <a:r>
              <a:rPr lang="en-US" dirty="0" err="1" smtClean="0">
                <a:solidFill>
                  <a:srgbClr val="FF0000"/>
                </a:solidFill>
              </a:rPr>
              <a:t>getPosition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και </a:t>
            </a:r>
            <a:r>
              <a:rPr lang="en-US" dirty="0" err="1" smtClean="0">
                <a:solidFill>
                  <a:srgbClr val="FF0000"/>
                </a:solidFill>
              </a:rPr>
              <a:t>setPosition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μεθόδους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494421" y="2780928"/>
            <a:ext cx="3635896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Πρέπει να ορίσουμε και ένα κενό </a:t>
            </a:r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, </a:t>
            </a:r>
            <a:r>
              <a:rPr lang="el-GR" dirty="0" smtClean="0"/>
              <a:t>ή να καλούμε την </a:t>
            </a:r>
            <a:r>
              <a:rPr lang="en-US" dirty="0" smtClean="0"/>
              <a:t>super </a:t>
            </a:r>
            <a:r>
              <a:rPr lang="el-GR" dirty="0" smtClean="0"/>
              <a:t>μέσα στις παράγωγες κλάσεις.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175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3269" y="2852936"/>
            <a:ext cx="4896544" cy="121086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21026" y="692696"/>
            <a:ext cx="8640960" cy="5904656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gas;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pos, int gas){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this.gas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gas;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setPosition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 + 10);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gas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getGas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return gas;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print(){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super.print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("gas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="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gas);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92080" y="3931315"/>
            <a:ext cx="36004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 Car </a:t>
            </a:r>
            <a:r>
              <a:rPr lang="el-GR" dirty="0" smtClean="0"/>
              <a:t>πρέπει να υλοποίει την μέθοδο </a:t>
            </a:r>
            <a:r>
              <a:rPr lang="en-US" dirty="0" smtClean="0">
                <a:solidFill>
                  <a:srgbClr val="FF0000"/>
                </a:solidFill>
              </a:rPr>
              <a:t>move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72878" y="620688"/>
            <a:ext cx="3786810" cy="24468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O </a:t>
            </a:r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 </a:t>
            </a:r>
            <a:r>
              <a:rPr lang="el-GR" dirty="0" smtClean="0"/>
              <a:t>δουλεύει μόνο αν έχουμε </a:t>
            </a:r>
            <a:r>
              <a:rPr lang="en-US" dirty="0" smtClean="0"/>
              <a:t>constructor </a:t>
            </a:r>
            <a:r>
              <a:rPr lang="el-GR" dirty="0" smtClean="0"/>
              <a:t>χωρίς ορίσματα στην </a:t>
            </a:r>
            <a:r>
              <a:rPr lang="en-US" dirty="0" smtClean="0">
                <a:solidFill>
                  <a:srgbClr val="FF0000"/>
                </a:solidFill>
              </a:rPr>
              <a:t>Vehicle</a:t>
            </a:r>
            <a:r>
              <a:rPr lang="en-US" dirty="0" smtClean="0"/>
              <a:t>. </a:t>
            </a:r>
            <a:r>
              <a:rPr lang="el-GR" dirty="0" smtClean="0"/>
              <a:t>Αλλιώς χρειαζόμαστε αυτό τον </a:t>
            </a:r>
            <a:r>
              <a:rPr lang="en-US" dirty="0" smtClean="0"/>
              <a:t>constructor:</a:t>
            </a:r>
          </a:p>
          <a:p>
            <a:endParaRPr lang="en-US" dirty="0"/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Car(int pos, int gas){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super(pos)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this.gas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= gas;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}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6485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539552" y="836712"/>
            <a:ext cx="6696744" cy="2592288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85000"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Bike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5420" y="3717032"/>
            <a:ext cx="5990795" cy="20313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O </a:t>
            </a:r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 (</a:t>
            </a:r>
            <a:r>
              <a:rPr lang="el-GR" dirty="0" smtClean="0"/>
              <a:t>ή μάλλον η έλλειψη του) δουλεύει μόνο αν έχουμε </a:t>
            </a:r>
            <a:r>
              <a:rPr lang="en-US" dirty="0" smtClean="0"/>
              <a:t>constructor </a:t>
            </a:r>
            <a:r>
              <a:rPr lang="el-GR" dirty="0" smtClean="0"/>
              <a:t>χωρίς ορίσματα στην </a:t>
            </a:r>
            <a:r>
              <a:rPr lang="en-US" dirty="0" smtClean="0">
                <a:solidFill>
                  <a:srgbClr val="FF0000"/>
                </a:solidFill>
              </a:rPr>
              <a:t>Vehicle</a:t>
            </a:r>
            <a:r>
              <a:rPr lang="en-US" dirty="0" smtClean="0"/>
              <a:t>. </a:t>
            </a:r>
            <a:r>
              <a:rPr lang="el-GR" dirty="0" smtClean="0"/>
              <a:t>Αλλιώς χρειαζόμαστε αυτό τον </a:t>
            </a:r>
            <a:r>
              <a:rPr lang="en-US" dirty="0" smtClean="0"/>
              <a:t>constructor:</a:t>
            </a:r>
          </a:p>
          <a:p>
            <a:endParaRPr lang="en-US" dirty="0"/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Bike(){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super(0);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5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323528" y="620688"/>
            <a:ext cx="8496944" cy="4320480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Example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Vehicle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Vehicle[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Car(0,100);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Bike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V[2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] = new Vehicle(0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V[0].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 V[0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V[1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 V[1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gas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((Car)V[0])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getGas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36096" y="2021077"/>
            <a:ext cx="3707904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μπορούμε να δημιουργήσουμε </a:t>
            </a:r>
            <a:r>
              <a:rPr lang="el-GR" dirty="0" smtClean="0">
                <a:solidFill>
                  <a:srgbClr val="FF0000"/>
                </a:solidFill>
              </a:rPr>
              <a:t>αντικείμενο</a:t>
            </a:r>
            <a:r>
              <a:rPr lang="el-GR" dirty="0" smtClean="0"/>
              <a:t> τύπου </a:t>
            </a:r>
            <a:r>
              <a:rPr lang="en-US" dirty="0" smtClean="0">
                <a:solidFill>
                  <a:srgbClr val="FF0000"/>
                </a:solidFill>
              </a:rPr>
              <a:t>Vehicle</a:t>
            </a:r>
            <a:r>
              <a:rPr lang="en-US" dirty="0" smtClean="0"/>
              <a:t> </a:t>
            </a:r>
            <a:r>
              <a:rPr lang="el-GR" dirty="0" smtClean="0"/>
              <a:t>γιατί είναι </a:t>
            </a:r>
            <a:r>
              <a:rPr lang="el-GR" dirty="0" smtClean="0">
                <a:solidFill>
                  <a:srgbClr val="FF0000"/>
                </a:solidFill>
              </a:rPr>
              <a:t>αφηρημένη</a:t>
            </a:r>
            <a:r>
              <a:rPr lang="el-GR" dirty="0" smtClean="0"/>
              <a:t> κλάση.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48" y="5229199"/>
            <a:ext cx="9162124" cy="132343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Ερωτήσεις</a:t>
            </a:r>
            <a:r>
              <a:rPr lang="el-GR" sz="2000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000" dirty="0" smtClean="0"/>
              <a:t>Υπάρχει πρόβλημα με την εντολή 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Vehicle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V = new Vehicle[2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];</a:t>
            </a:r>
            <a:r>
              <a:rPr lang="el-GR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dirty="0" smtClean="0"/>
              <a:t>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000" dirty="0" smtClean="0"/>
              <a:t>Ποια </a:t>
            </a:r>
            <a:r>
              <a:rPr lang="en-US" sz="2000" dirty="0" smtClean="0"/>
              <a:t>print </a:t>
            </a:r>
            <a:r>
              <a:rPr lang="el-GR" sz="2000" dirty="0" smtClean="0"/>
              <a:t>καλείται για τ</a:t>
            </a:r>
            <a:r>
              <a:rPr lang="en-US" sz="2000" dirty="0" smtClean="0"/>
              <a:t>o </a:t>
            </a:r>
            <a:r>
              <a:rPr lang="el-GR" sz="2000" dirty="0" smtClean="0"/>
              <a:t>αντικείμενο </a:t>
            </a:r>
            <a:r>
              <a:rPr lang="en-US" sz="2000" dirty="0" smtClean="0"/>
              <a:t>V[0]</a:t>
            </a:r>
            <a:r>
              <a:rPr lang="el-GR" sz="2000" dirty="0" smtClean="0"/>
              <a:t>? Ποια για το </a:t>
            </a:r>
            <a:r>
              <a:rPr lang="en-US" sz="2000" dirty="0" smtClean="0"/>
              <a:t>V[1]? </a:t>
            </a:r>
            <a:r>
              <a:rPr lang="el-GR" sz="2000" dirty="0" smtClean="0"/>
              <a:t>Γιατί?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000" dirty="0" smtClean="0"/>
              <a:t>Τι θα τυπώσει το πρόγραμμα?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3851920" y="4149080"/>
            <a:ext cx="5220072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Vehicle</a:t>
            </a:r>
            <a:r>
              <a:rPr lang="en-US" dirty="0" smtClean="0"/>
              <a:t> </a:t>
            </a:r>
            <a:r>
              <a:rPr lang="el-GR" dirty="0" smtClean="0"/>
              <a:t>δεν έχει μέθοδο </a:t>
            </a:r>
            <a:r>
              <a:rPr lang="en-US" dirty="0" err="1" smtClean="0"/>
              <a:t>getGas</a:t>
            </a:r>
            <a:r>
              <a:rPr lang="en-US" dirty="0" smtClean="0"/>
              <a:t>. </a:t>
            </a:r>
          </a:p>
          <a:p>
            <a:r>
              <a:rPr lang="el-GR" dirty="0" smtClean="0"/>
              <a:t>Για να την καλέσουμε θα πρέπει να κάνουμε </a:t>
            </a:r>
            <a:r>
              <a:rPr lang="en-US" dirty="0" smtClean="0">
                <a:solidFill>
                  <a:srgbClr val="FF0000"/>
                </a:solidFill>
              </a:rPr>
              <a:t>downcast</a:t>
            </a:r>
            <a:r>
              <a:rPr lang="en-US" dirty="0" smtClean="0"/>
              <a:t> </a:t>
            </a:r>
            <a:r>
              <a:rPr lang="el-GR" dirty="0" smtClean="0"/>
              <a:t>το αντικείμενο </a:t>
            </a:r>
            <a:r>
              <a:rPr lang="en-US" dirty="0" smtClean="0"/>
              <a:t>V[0] </a:t>
            </a:r>
            <a:r>
              <a:rPr lang="el-GR" dirty="0" smtClean="0"/>
              <a:t>σε </a:t>
            </a:r>
            <a:r>
              <a:rPr lang="en-US" dirty="0" smtClean="0"/>
              <a:t>Car.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62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2060848"/>
            <a:ext cx="8352928" cy="2880320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class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EngineVehicle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protected int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gas;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EngineVehicle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pos, int gas){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super(pos);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this.gas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gas;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51920" y="1093386"/>
            <a:ext cx="4639347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Υπάρχει κάποιο λάθος σε αυτό τον ορισμό?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31640" y="5517232"/>
            <a:ext cx="781236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Όχι</a:t>
            </a:r>
            <a:r>
              <a:rPr lang="el-GR" dirty="0" smtClean="0"/>
              <a:t>. Εφόσον η </a:t>
            </a:r>
            <a:r>
              <a:rPr lang="en-US" dirty="0" err="1" smtClean="0"/>
              <a:t>EngineVehicle</a:t>
            </a:r>
            <a:r>
              <a:rPr lang="en-US" dirty="0" smtClean="0"/>
              <a:t>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rgbClr val="FF0000"/>
                </a:solidFill>
              </a:rPr>
              <a:t>αφηρημένη</a:t>
            </a:r>
            <a:r>
              <a:rPr lang="el-GR" dirty="0" smtClean="0"/>
              <a:t> δεν χρειάζεται να ορίσουμε την αφηρημένη μέθοδο </a:t>
            </a:r>
            <a:r>
              <a:rPr lang="en-US" dirty="0" smtClean="0"/>
              <a:t>move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412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Ένα μεγάλο 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Θέλουμε να φτιάξουμε ένα πρόγραμμα που διαχειρίζεται το </a:t>
            </a:r>
            <a:r>
              <a:rPr lang="el-GR" dirty="0" err="1" smtClean="0">
                <a:solidFill>
                  <a:srgbClr val="0070C0"/>
                </a:solidFill>
              </a:rPr>
              <a:t>πορτοφόλιο</a:t>
            </a:r>
            <a:r>
              <a:rPr lang="el-GR" dirty="0" smtClean="0">
                <a:solidFill>
                  <a:srgbClr val="0070C0"/>
                </a:solidFill>
              </a:rPr>
              <a:t> (</a:t>
            </a:r>
            <a:r>
              <a:rPr lang="en-US" dirty="0" err="1" smtClean="0">
                <a:solidFill>
                  <a:srgbClr val="0070C0"/>
                </a:solidFill>
              </a:rPr>
              <a:t>portofolio</a:t>
            </a:r>
            <a:r>
              <a:rPr lang="en-US" dirty="0" smtClean="0">
                <a:solidFill>
                  <a:srgbClr val="0070C0"/>
                </a:solidFill>
              </a:rPr>
              <a:t>) </a:t>
            </a:r>
            <a:r>
              <a:rPr lang="el-GR" dirty="0" smtClean="0"/>
              <a:t>ενός χρηματιστή. </a:t>
            </a:r>
            <a:r>
              <a:rPr lang="en-US" dirty="0" smtClean="0"/>
              <a:t>To </a:t>
            </a:r>
            <a:r>
              <a:rPr lang="en-US" dirty="0" err="1" smtClean="0"/>
              <a:t>portofolio</a:t>
            </a:r>
            <a:r>
              <a:rPr lang="en-US" dirty="0" smtClean="0"/>
              <a:t> </a:t>
            </a:r>
            <a:r>
              <a:rPr lang="el-GR" dirty="0" smtClean="0"/>
              <a:t>έχει </a:t>
            </a:r>
            <a:r>
              <a:rPr lang="el-GR" dirty="0" smtClean="0">
                <a:solidFill>
                  <a:srgbClr val="0070C0"/>
                </a:solidFill>
              </a:rPr>
              <a:t>μετοχές </a:t>
            </a:r>
            <a:r>
              <a:rPr lang="en-US" dirty="0" smtClean="0">
                <a:solidFill>
                  <a:srgbClr val="0070C0"/>
                </a:solidFill>
              </a:rPr>
              <a:t>(stocks)</a:t>
            </a:r>
            <a:r>
              <a:rPr lang="el-GR" dirty="0" smtClean="0"/>
              <a:t>, μετοχές που δίνουν </a:t>
            </a:r>
            <a:r>
              <a:rPr lang="el-GR" dirty="0" smtClean="0">
                <a:solidFill>
                  <a:srgbClr val="0070C0"/>
                </a:solidFill>
              </a:rPr>
              <a:t>μέρισμα</a:t>
            </a:r>
            <a:r>
              <a:rPr lang="en-US" dirty="0" smtClean="0">
                <a:solidFill>
                  <a:srgbClr val="0070C0"/>
                </a:solidFill>
              </a:rPr>
              <a:t> (</a:t>
            </a:r>
            <a:r>
              <a:rPr lang="en-US" dirty="0" err="1" smtClean="0">
                <a:solidFill>
                  <a:srgbClr val="0070C0"/>
                </a:solidFill>
              </a:rPr>
              <a:t>divident</a:t>
            </a:r>
            <a:r>
              <a:rPr lang="en-US" dirty="0" smtClean="0">
                <a:solidFill>
                  <a:srgbClr val="0070C0"/>
                </a:solidFill>
              </a:rPr>
              <a:t> stocks), </a:t>
            </a:r>
            <a:r>
              <a:rPr lang="el-GR" dirty="0" smtClean="0">
                <a:solidFill>
                  <a:srgbClr val="0070C0"/>
                </a:solidFill>
              </a:rPr>
              <a:t>αμοιβαία κεφάλαια (</a:t>
            </a:r>
            <a:r>
              <a:rPr lang="en-US" dirty="0" smtClean="0">
                <a:solidFill>
                  <a:srgbClr val="0070C0"/>
                </a:solidFill>
              </a:rPr>
              <a:t>mutual funds)</a:t>
            </a:r>
            <a:r>
              <a:rPr lang="el-GR" dirty="0" smtClean="0"/>
              <a:t>, και </a:t>
            </a:r>
            <a:r>
              <a:rPr lang="el-GR" dirty="0" smtClean="0">
                <a:solidFill>
                  <a:srgbClr val="0070C0"/>
                </a:solidFill>
              </a:rPr>
              <a:t>χρήματα </a:t>
            </a:r>
            <a:r>
              <a:rPr lang="en-US" dirty="0" smtClean="0">
                <a:solidFill>
                  <a:srgbClr val="0070C0"/>
                </a:solidFill>
              </a:rPr>
              <a:t>(cash)</a:t>
            </a:r>
            <a:r>
              <a:rPr lang="en-US" dirty="0" smtClean="0"/>
              <a:t>. </a:t>
            </a:r>
            <a:r>
              <a:rPr lang="el-GR" dirty="0" smtClean="0"/>
              <a:t>Για κάθε μια από αυτές τις </a:t>
            </a:r>
            <a:r>
              <a:rPr lang="el-GR" dirty="0" smtClean="0">
                <a:solidFill>
                  <a:srgbClr val="00B0F0"/>
                </a:solidFill>
              </a:rPr>
              <a:t>αξίες (</a:t>
            </a:r>
            <a:r>
              <a:rPr lang="en-US" dirty="0" smtClean="0">
                <a:solidFill>
                  <a:srgbClr val="00B0F0"/>
                </a:solidFill>
              </a:rPr>
              <a:t>assets)</a:t>
            </a:r>
            <a:r>
              <a:rPr lang="el-GR" dirty="0" smtClean="0">
                <a:solidFill>
                  <a:srgbClr val="00B0F0"/>
                </a:solidFill>
              </a:rPr>
              <a:t> </a:t>
            </a:r>
            <a:r>
              <a:rPr lang="el-GR" dirty="0" smtClean="0"/>
              <a:t>θέλουμε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υπολογίζουμε</a:t>
            </a:r>
            <a:r>
              <a:rPr lang="el-GR" dirty="0" smtClean="0"/>
              <a:t> την τωρινή της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αποτίμηση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market value)</a:t>
            </a:r>
            <a:r>
              <a:rPr lang="en-US" dirty="0" smtClean="0"/>
              <a:t> </a:t>
            </a:r>
            <a:r>
              <a:rPr lang="el-GR" dirty="0" smtClean="0"/>
              <a:t>και 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κέρδος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profit)</a:t>
            </a:r>
            <a:r>
              <a:rPr lang="el-GR" dirty="0" smtClean="0"/>
              <a:t> που μας δίνει</a:t>
            </a:r>
            <a:r>
              <a:rPr lang="en-US" dirty="0" smtClean="0"/>
              <a:t>. </a:t>
            </a:r>
            <a:r>
              <a:rPr lang="el-GR" dirty="0" smtClean="0"/>
              <a:t>Μετά θέλουμε να υπολογίσουμε τη συνολική αξία του </a:t>
            </a:r>
            <a:r>
              <a:rPr lang="el-GR" dirty="0" err="1" smtClean="0"/>
              <a:t>πορτοφόλιου</a:t>
            </a:r>
            <a:r>
              <a:rPr lang="el-GR" dirty="0" smtClean="0"/>
              <a:t> και το συνολικό κέρδος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181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Λεπτομέρειες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Cash</a:t>
            </a:r>
            <a:r>
              <a:rPr lang="en-US" dirty="0" smtClean="0"/>
              <a:t>: </a:t>
            </a:r>
            <a:r>
              <a:rPr lang="el-GR" dirty="0" smtClean="0"/>
              <a:t>Δεν μεταβάλλεται η αξία του, δεν έχει κέρδος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Stocks</a:t>
            </a:r>
            <a:r>
              <a:rPr lang="en-US" dirty="0" smtClean="0"/>
              <a:t>: H </a:t>
            </a:r>
            <a:r>
              <a:rPr lang="el-GR" dirty="0" smtClean="0"/>
              <a:t>αξία του είναι ίση με τον αριθμό των μετοχών επί την αξία της μετοχής. Το κέρδος είναι η διαφορά της τωρινής αποτίμησης με το </a:t>
            </a:r>
            <a:r>
              <a:rPr lang="el-GR" dirty="0" smtClean="0">
                <a:solidFill>
                  <a:srgbClr val="0070C0"/>
                </a:solidFill>
              </a:rPr>
              <a:t>κόστος αγοράς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Mutual Funds</a:t>
            </a:r>
            <a:r>
              <a:rPr lang="en-US" dirty="0" smtClean="0"/>
              <a:t>: </a:t>
            </a:r>
            <a:r>
              <a:rPr lang="el-GR" dirty="0" smtClean="0"/>
              <a:t>Παρόμοια με τα </a:t>
            </a:r>
            <a:r>
              <a:rPr lang="en-US" dirty="0" smtClean="0"/>
              <a:t>Stocks </a:t>
            </a:r>
            <a:r>
              <a:rPr lang="el-GR" dirty="0" smtClean="0"/>
              <a:t>αλλά ο αριθμός των μετοχών που μπορούμε να έχουμε είναι </a:t>
            </a:r>
            <a:r>
              <a:rPr lang="el-GR" dirty="0" smtClean="0">
                <a:solidFill>
                  <a:srgbClr val="0070C0"/>
                </a:solidFill>
              </a:rPr>
              <a:t>πραγματικός αριθμός </a:t>
            </a:r>
            <a:r>
              <a:rPr lang="el-GR" dirty="0" smtClean="0"/>
              <a:t>αντί για ακέραιος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Dividend Stocks</a:t>
            </a:r>
            <a:r>
              <a:rPr lang="en-US" dirty="0" smtClean="0"/>
              <a:t>: </a:t>
            </a:r>
            <a:r>
              <a:rPr lang="el-GR" dirty="0" smtClean="0"/>
              <a:t>Όμοια με τα </a:t>
            </a:r>
            <a:r>
              <a:rPr lang="en-US" dirty="0" smtClean="0"/>
              <a:t>Stocks </a:t>
            </a:r>
            <a:r>
              <a:rPr lang="el-GR" dirty="0" smtClean="0"/>
              <a:t>αλλά στο κέρδος προσθέτουμε και τα </a:t>
            </a:r>
            <a:r>
              <a:rPr lang="el-GR" dirty="0" smtClean="0">
                <a:solidFill>
                  <a:srgbClr val="0070C0"/>
                </a:solidFill>
              </a:rPr>
              <a:t>μερίσματα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992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476638" y="2709061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Cash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44590" y="3081734"/>
            <a:ext cx="1944216" cy="863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055895" y="3081734"/>
            <a:ext cx="17919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amount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7544" y="3068959"/>
            <a:ext cx="1944216" cy="18543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3701" y="3118971"/>
            <a:ext cx="178337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symbol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number: </a:t>
            </a:r>
            <a:r>
              <a:rPr lang="en-US" dirty="0" err="1" smtClean="0">
                <a:solidFill>
                  <a:srgbClr val="00B0F0"/>
                </a:solidFill>
              </a:rPr>
              <a:t>int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cost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current price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467544" y="4280322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78014" y="2642859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Stock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627784" y="3068959"/>
            <a:ext cx="1944216" cy="18543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703941" y="3118971"/>
            <a:ext cx="178337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symbol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number: double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cost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current price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623519" y="4291376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808650" y="2642859"/>
            <a:ext cx="151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MutualFunds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788024" y="3046783"/>
            <a:ext cx="1944216" cy="22544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876859" y="3158332"/>
            <a:ext cx="178337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symbol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number: </a:t>
            </a:r>
            <a:r>
              <a:rPr lang="en-US" dirty="0" err="1" smtClean="0">
                <a:solidFill>
                  <a:srgbClr val="00B0F0"/>
                </a:solidFill>
              </a:rPr>
              <a:t>int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cost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current price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dividends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4788024" y="4581128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872709" y="2634435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DividendStock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7055895" y="3381915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27584" y="6021288"/>
            <a:ext cx="639585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Πως μπορούμε να βελτιώσουμε το σχεδιασμό των κλάσεων?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838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Σχεδιασμός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Βλέπουμε ότι υπάρχουν διάφορα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κοινά στοιχεία </a:t>
            </a:r>
            <a:r>
              <a:rPr lang="el-GR" dirty="0" smtClean="0"/>
              <a:t>μεταξύ των διαφόρων οντοτήτων που μας ενδιαφέρουν</a:t>
            </a:r>
          </a:p>
          <a:p>
            <a:pPr lvl="1"/>
            <a:r>
              <a:rPr lang="el-GR" dirty="0" smtClean="0"/>
              <a:t>Χρειαζόμαστε για κάθε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asset</a:t>
            </a:r>
            <a:r>
              <a:rPr lang="en-US" dirty="0" smtClean="0"/>
              <a:t> </a:t>
            </a:r>
            <a:r>
              <a:rPr lang="el-GR" dirty="0" smtClean="0"/>
              <a:t>μια συνάρτηση που να μας δίνει το </a:t>
            </a:r>
            <a:r>
              <a:rPr lang="en-US" dirty="0" smtClean="0">
                <a:solidFill>
                  <a:srgbClr val="0070C0"/>
                </a:solidFill>
              </a:rPr>
              <a:t>market value </a:t>
            </a:r>
            <a:r>
              <a:rPr lang="el-GR" dirty="0" smtClean="0"/>
              <a:t>και μία που να υπολογίζει το </a:t>
            </a:r>
            <a:r>
              <a:rPr lang="en-US" dirty="0" smtClean="0">
                <a:solidFill>
                  <a:srgbClr val="0070C0"/>
                </a:solidFill>
              </a:rPr>
              <a:t>profit</a:t>
            </a:r>
          </a:p>
          <a:p>
            <a:pPr lvl="1"/>
            <a:r>
              <a:rPr lang="el-GR" dirty="0" smtClean="0"/>
              <a:t>Για τα </a:t>
            </a:r>
            <a:r>
              <a:rPr lang="en-US" dirty="0" smtClean="0"/>
              <a:t>share assets </a:t>
            </a:r>
            <a:r>
              <a:rPr lang="el-GR" dirty="0" smtClean="0"/>
              <a:t>(</a:t>
            </a:r>
            <a:r>
              <a:rPr lang="en-US" dirty="0" smtClean="0"/>
              <a:t>stocks, dividend stocks, mutual funds) </a:t>
            </a:r>
            <a:r>
              <a:rPr lang="el-GR" dirty="0" smtClean="0"/>
              <a:t>το κέρδος είναι 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διαφορά</a:t>
            </a:r>
            <a:r>
              <a:rPr lang="el-GR" dirty="0" smtClean="0"/>
              <a:t> της </a:t>
            </a:r>
            <a:r>
              <a:rPr lang="el-GR" dirty="0" smtClean="0">
                <a:solidFill>
                  <a:srgbClr val="0070C0"/>
                </a:solidFill>
              </a:rPr>
              <a:t>τωρινής τιμής </a:t>
            </a:r>
            <a:r>
              <a:rPr lang="el-GR" dirty="0" smtClean="0"/>
              <a:t>με το </a:t>
            </a:r>
            <a:r>
              <a:rPr lang="el-GR" dirty="0" smtClean="0">
                <a:solidFill>
                  <a:srgbClr val="0070C0"/>
                </a:solidFill>
              </a:rPr>
              <a:t>κόστος</a:t>
            </a:r>
          </a:p>
          <a:p>
            <a:pPr lvl="1"/>
            <a:r>
              <a:rPr lang="el-GR" dirty="0" smtClean="0"/>
              <a:t>Η τιμή των </a:t>
            </a:r>
            <a:r>
              <a:rPr lang="en-US" dirty="0" smtClean="0"/>
              <a:t>dividend stocks </a:t>
            </a:r>
            <a:r>
              <a:rPr lang="el-GR" dirty="0" smtClean="0"/>
              <a:t>υπολογίζεται όπως αυτή την απλών </a:t>
            </a:r>
            <a:r>
              <a:rPr lang="en-US" dirty="0" smtClean="0"/>
              <a:t>stocks </a:t>
            </a:r>
            <a:r>
              <a:rPr lang="el-GR" dirty="0" smtClean="0"/>
              <a:t>απλά προσθέτουμε και το μέρισμα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083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732240" y="2678191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Cash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00192" y="3050864"/>
            <a:ext cx="1944216" cy="863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311497" y="3050864"/>
            <a:ext cx="17919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amount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59632" y="2774980"/>
            <a:ext cx="1944216" cy="18543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335789" y="2824992"/>
            <a:ext cx="178337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symbol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number: </a:t>
            </a:r>
            <a:r>
              <a:rPr lang="en-US" dirty="0" err="1" smtClean="0">
                <a:solidFill>
                  <a:srgbClr val="00B0F0"/>
                </a:solidFill>
              </a:rPr>
              <a:t>int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cost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current price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259632" y="3986343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870102" y="234888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Stock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19872" y="2774980"/>
            <a:ext cx="1944216" cy="18543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496029" y="2824992"/>
            <a:ext cx="178337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symbol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number: double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cost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current price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415607" y="399739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600738" y="2348880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MutualFund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251219" y="5678612"/>
            <a:ext cx="1944216" cy="7027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340054" y="5678612"/>
            <a:ext cx="1783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dividends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543701" y="688538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369965" y="5287657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DividendStock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311497" y="3351045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259632" y="600177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25" idx="0"/>
            <a:endCxn id="9" idx="2"/>
          </p:cNvCxnSpPr>
          <p:nvPr/>
        </p:nvCxnSpPr>
        <p:spPr>
          <a:xfrm flipV="1">
            <a:off x="2231740" y="4629331"/>
            <a:ext cx="0" cy="65832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54968" y="836712"/>
            <a:ext cx="4697759" cy="12003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</a:t>
            </a:r>
            <a:r>
              <a:rPr lang="en-US" dirty="0" err="1" smtClean="0"/>
              <a:t>DividentStock</a:t>
            </a:r>
            <a:r>
              <a:rPr lang="en-US" dirty="0" smtClean="0"/>
              <a:t> </a:t>
            </a:r>
            <a:r>
              <a:rPr lang="el-GR" dirty="0" smtClean="0"/>
              <a:t>έχει τα ίδια χαρακτηριστικά με την </a:t>
            </a:r>
            <a:r>
              <a:rPr lang="en-US" dirty="0" smtClean="0"/>
              <a:t>Stock </a:t>
            </a:r>
            <a:r>
              <a:rPr lang="el-GR" dirty="0" smtClean="0"/>
              <a:t>και απλά αλλάζει ο τρόπος που υπολογίζεται η αποτίμηση ώστε να προσθέτει τα </a:t>
            </a:r>
            <a:r>
              <a:rPr lang="en-US" dirty="0" err="1" smtClean="0"/>
              <a:t>dividents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003686" y="5656989"/>
            <a:ext cx="3380227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Πως αλλιώς μπορούμε να βελτιώσουμε το σχεδιασμό?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123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51219" y="5229200"/>
            <a:ext cx="1944216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331640" y="5249719"/>
            <a:ext cx="12234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hours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wageRate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251219" y="587983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326411" y="4763484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HourlyEmployee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636121" y="5229199"/>
            <a:ext cx="1944216" cy="7200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691905" y="5247352"/>
            <a:ext cx="1531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annualSalary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636121" y="5589239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667155" y="4763484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SalariedEmployee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13" idx="0"/>
            <a:endCxn id="37" idx="2"/>
          </p:cNvCxnSpPr>
          <p:nvPr/>
        </p:nvCxnSpPr>
        <p:spPr>
          <a:xfrm flipV="1">
            <a:off x="2265130" y="3882100"/>
            <a:ext cx="1056911" cy="88138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0"/>
            <a:endCxn id="37" idx="2"/>
          </p:cNvCxnSpPr>
          <p:nvPr/>
        </p:nvCxnSpPr>
        <p:spPr>
          <a:xfrm flipH="1" flipV="1">
            <a:off x="3322041" y="3882100"/>
            <a:ext cx="1373601" cy="88138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2349933" y="2681771"/>
            <a:ext cx="1944216" cy="12003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2434163" y="2681771"/>
            <a:ext cx="159530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name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hiringDate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getName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getHiringDate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2349933" y="328498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760981" y="2202192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436096" y="2404772"/>
            <a:ext cx="29523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Οι παράγωγες κλάσεις κληρονομούν τα πεδία και τις μεθόδους της βασικής κλάσης και έχουν και δικά τους πεδία</a:t>
            </a:r>
            <a:r>
              <a:rPr lang="el-GR" dirty="0"/>
              <a:t> </a:t>
            </a:r>
            <a:r>
              <a:rPr lang="el-GR" dirty="0" smtClean="0"/>
              <a:t>και μεθόδους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15330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618669" y="3512045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Cash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86621" y="3884718"/>
            <a:ext cx="1944216" cy="863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197926" y="3884718"/>
            <a:ext cx="17919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amount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51219" y="4005065"/>
            <a:ext cx="1944216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327376" y="4005064"/>
            <a:ext cx="1783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number: </a:t>
            </a:r>
            <a:r>
              <a:rPr lang="en-US" dirty="0" err="1" smtClean="0">
                <a:solidFill>
                  <a:srgbClr val="00B0F0"/>
                </a:solidFill>
              </a:rPr>
              <a:t>int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251219" y="4346383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780480" y="3531084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Stock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19872" y="4005064"/>
            <a:ext cx="1944216" cy="7200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475656" y="4023217"/>
            <a:ext cx="17876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number: double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419872" y="436510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632798" y="3512529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MutualFund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251219" y="5678612"/>
            <a:ext cx="1944216" cy="7027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340054" y="5678612"/>
            <a:ext cx="1783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dividends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543701" y="688538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369965" y="5280503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DividendStock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197926" y="4184899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259632" y="600177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25" idx="0"/>
            <a:endCxn id="9" idx="2"/>
          </p:cNvCxnSpPr>
          <p:nvPr/>
        </p:nvCxnSpPr>
        <p:spPr>
          <a:xfrm flipH="1" flipV="1">
            <a:off x="2223327" y="4725145"/>
            <a:ext cx="8413" cy="5553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644071" y="1012086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ShareAsset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13" idx="0"/>
          </p:cNvCxnSpPr>
          <p:nvPr/>
        </p:nvCxnSpPr>
        <p:spPr>
          <a:xfrm flipV="1">
            <a:off x="2161354" y="2966894"/>
            <a:ext cx="1150506" cy="5641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0"/>
          </p:cNvCxnSpPr>
          <p:nvPr/>
        </p:nvCxnSpPr>
        <p:spPr>
          <a:xfrm flipH="1" flipV="1">
            <a:off x="3311860" y="2966895"/>
            <a:ext cx="1022412" cy="54563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2349933" y="1457636"/>
            <a:ext cx="1944216" cy="14525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2434163" y="1457636"/>
            <a:ext cx="178337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symbol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cost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current price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i="1" dirty="0" err="1">
                <a:solidFill>
                  <a:schemeClr val="accent6">
                    <a:lumMod val="50000"/>
                  </a:schemeClr>
                </a:solidFill>
              </a:rPr>
              <a:t>getMarketValue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2349933" y="234888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860377" y="373099"/>
            <a:ext cx="4294149" cy="147732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</a:t>
            </a:r>
            <a:r>
              <a:rPr lang="en-US" dirty="0" err="1" smtClean="0"/>
              <a:t>getProfit</a:t>
            </a:r>
            <a:r>
              <a:rPr lang="en-US" dirty="0" smtClean="0"/>
              <a:t> </a:t>
            </a:r>
            <a:r>
              <a:rPr lang="el-GR" dirty="0" smtClean="0"/>
              <a:t>είναι ουσιαστικά η ίδια για όλα τα</a:t>
            </a:r>
            <a:r>
              <a:rPr lang="en-US" dirty="0" smtClean="0"/>
              <a:t> shares: </a:t>
            </a:r>
            <a:r>
              <a:rPr lang="el-GR" dirty="0" smtClean="0"/>
              <a:t>τωρινή αποτίμηση μείον το κόστος. Μπορούμε να ορίσουμε μια κοινή </a:t>
            </a:r>
            <a:r>
              <a:rPr lang="en-US" dirty="0" err="1" smtClean="0"/>
              <a:t>getProfit</a:t>
            </a:r>
            <a:r>
              <a:rPr lang="en-US" dirty="0" smtClean="0"/>
              <a:t> </a:t>
            </a:r>
            <a:r>
              <a:rPr lang="el-GR" dirty="0" smtClean="0"/>
              <a:t>ορίζοντας μια </a:t>
            </a:r>
            <a:r>
              <a:rPr lang="el-GR" dirty="0" smtClean="0">
                <a:solidFill>
                  <a:srgbClr val="FF0000"/>
                </a:solidFill>
              </a:rPr>
              <a:t>αφηρημένη</a:t>
            </a:r>
            <a:r>
              <a:rPr lang="el-GR" dirty="0" smtClean="0"/>
              <a:t> κλάση </a:t>
            </a:r>
            <a:r>
              <a:rPr lang="en-US" dirty="0" err="1" smtClean="0"/>
              <a:t>ShareAsset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285475" y="5733256"/>
            <a:ext cx="230543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Επιπλέον βελτίωση?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556822" y="2087275"/>
            <a:ext cx="4587178" cy="116955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double </a:t>
            </a:r>
            <a:r>
              <a:rPr lang="en-US" sz="14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getMarketValue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getProfit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return </a:t>
            </a:r>
            <a:r>
              <a:rPr lang="en-US" sz="14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getMarketValue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- cost;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940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618669" y="3512045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Cash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86621" y="3884718"/>
            <a:ext cx="1944216" cy="863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197926" y="3884718"/>
            <a:ext cx="17919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amount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51219" y="4005065"/>
            <a:ext cx="1944216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327376" y="4005064"/>
            <a:ext cx="1783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number: </a:t>
            </a:r>
            <a:r>
              <a:rPr lang="en-US" dirty="0" err="1" smtClean="0">
                <a:solidFill>
                  <a:srgbClr val="00B0F0"/>
                </a:solidFill>
              </a:rPr>
              <a:t>int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251219" y="4346383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780480" y="3531084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Stock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19872" y="4005064"/>
            <a:ext cx="1944216" cy="7200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475656" y="4023217"/>
            <a:ext cx="17876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number: double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419872" y="436510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668016" y="3531084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MutualFund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251219" y="5678612"/>
            <a:ext cx="1944216" cy="7027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340054" y="5678612"/>
            <a:ext cx="1783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dividends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543701" y="688538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369965" y="5287657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DividendStock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197926" y="4184899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259632" y="600177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25" idx="0"/>
            <a:endCxn id="9" idx="2"/>
          </p:cNvCxnSpPr>
          <p:nvPr/>
        </p:nvCxnSpPr>
        <p:spPr>
          <a:xfrm flipH="1" flipV="1">
            <a:off x="2223327" y="4725145"/>
            <a:ext cx="8413" cy="56251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349933" y="1457636"/>
            <a:ext cx="1944216" cy="14525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434163" y="1457636"/>
            <a:ext cx="178337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symbol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cost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current price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i="1" dirty="0" err="1">
                <a:solidFill>
                  <a:schemeClr val="accent6">
                    <a:lumMod val="50000"/>
                  </a:schemeClr>
                </a:solidFill>
              </a:rPr>
              <a:t>getMarketValue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2349933" y="234888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633391" y="980728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ShareAsset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13" idx="0"/>
            <a:endCxn id="20" idx="2"/>
          </p:cNvCxnSpPr>
          <p:nvPr/>
        </p:nvCxnSpPr>
        <p:spPr>
          <a:xfrm flipV="1">
            <a:off x="2161354" y="2910158"/>
            <a:ext cx="1160687" cy="62092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0"/>
            <a:endCxn id="20" idx="2"/>
          </p:cNvCxnSpPr>
          <p:nvPr/>
        </p:nvCxnSpPr>
        <p:spPr>
          <a:xfrm flipH="1" flipV="1">
            <a:off x="3322041" y="2910158"/>
            <a:ext cx="1047449" cy="62092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5213215" y="702859"/>
            <a:ext cx="1944216" cy="863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5293635" y="811305"/>
            <a:ext cx="1783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getMarketValue</a:t>
            </a:r>
            <a:endParaRPr lang="en-US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getProfit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52119" y="324858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Asset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33" name="Elbow Connector 32"/>
          <p:cNvCxnSpPr>
            <a:stCxn id="20" idx="3"/>
            <a:endCxn id="30" idx="2"/>
          </p:cNvCxnSpPr>
          <p:nvPr/>
        </p:nvCxnSpPr>
        <p:spPr>
          <a:xfrm flipV="1">
            <a:off x="4294149" y="1566084"/>
            <a:ext cx="1891174" cy="617813"/>
          </a:xfrm>
          <a:prstGeom prst="bentConnector2">
            <a:avLst/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6" idx="0"/>
            <a:endCxn id="30" idx="2"/>
          </p:cNvCxnSpPr>
          <p:nvPr/>
        </p:nvCxnSpPr>
        <p:spPr>
          <a:xfrm rot="16200000" flipV="1">
            <a:off x="5609835" y="2141573"/>
            <a:ext cx="1945961" cy="794984"/>
          </a:xfrm>
          <a:prstGeom prst="bentConnector3">
            <a:avLst>
              <a:gd name="adj1" fmla="val 50000"/>
            </a:avLst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499992" y="5472323"/>
            <a:ext cx="4644008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Εφόσον όλες οι αξίες έχουν τις ίδιες μεθόδους μπορούμε πλέον να τα βάλουμε όλα κάτω από το ίδιο </a:t>
            </a:r>
            <a:r>
              <a:rPr lang="en-US" dirty="0" smtClean="0">
                <a:solidFill>
                  <a:srgbClr val="FF0000"/>
                </a:solidFill>
              </a:rPr>
              <a:t>Interface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177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2844" y="4869160"/>
            <a:ext cx="6768752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07504" y="1484784"/>
            <a:ext cx="6768752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2"/>
          <p:cNvSpPr txBox="1">
            <a:spLocks/>
          </p:cNvSpPr>
          <p:nvPr/>
        </p:nvSpPr>
        <p:spPr>
          <a:xfrm>
            <a:off x="321026" y="476672"/>
            <a:ext cx="8640960" cy="6264696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.*;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Portofolio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&lt;Asset&gt;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myPortofolio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&lt;Asset&gt;();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myPortofolio.add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(new Cash(1000));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Stock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msft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DividendStock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("MSFT", 100, 39.5);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myPortofolio.add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msft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MutualFund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fund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MutualFund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("FUND", 10.5, 30);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myPortofolio.add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(fund);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fund.setCurrentPrice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(40);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fund.purchase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(3.5, 40);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msft.setCurrentPrice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(40);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Stock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appl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Stock("APPL", 10, 100);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myPortofolio.add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appl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appl.setCurrentPrice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(97);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totalValue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totalProfit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(Asset a:myPortofolio){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(a+"\n");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totalValue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a.getMarketValue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totalProfit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a.getProfit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("\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nTotal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value = "+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totalValue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("Total profit = "+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totalProfit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5292080" y="674404"/>
            <a:ext cx="3451044" cy="612648"/>
          </a:xfrm>
          <a:prstGeom prst="wedgeRectCallout">
            <a:avLst>
              <a:gd name="adj1" fmla="val -60262"/>
              <a:gd name="adj2" fmla="val 5894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>
                <a:solidFill>
                  <a:schemeClr val="tx1"/>
                </a:solidFill>
              </a:rPr>
              <a:t>Χρήση του </a:t>
            </a:r>
            <a:r>
              <a:rPr lang="en-US" dirty="0">
                <a:solidFill>
                  <a:schemeClr val="tx1"/>
                </a:solidFill>
              </a:rPr>
              <a:t>Interface Asset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5220072" y="4149080"/>
            <a:ext cx="3741914" cy="612648"/>
          </a:xfrm>
          <a:prstGeom prst="wedgeRectCallout">
            <a:avLst>
              <a:gd name="adj1" fmla="val -41644"/>
              <a:gd name="adj2" fmla="val 9625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>
                <a:solidFill>
                  <a:schemeClr val="tx1"/>
                </a:solidFill>
              </a:rPr>
              <a:t>Χρήση </a:t>
            </a:r>
            <a:r>
              <a:rPr lang="el-GR" dirty="0" smtClean="0">
                <a:solidFill>
                  <a:schemeClr val="tx1"/>
                </a:solidFill>
              </a:rPr>
              <a:t>των μεθόδων του </a:t>
            </a:r>
            <a:r>
              <a:rPr lang="en-US" dirty="0" smtClean="0">
                <a:solidFill>
                  <a:schemeClr val="tx1"/>
                </a:solidFill>
              </a:rPr>
              <a:t>Interface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521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87123" y="5229200"/>
            <a:ext cx="1944216" cy="12208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67544" y="5249719"/>
            <a:ext cx="12234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hours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wageRate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87123" y="587983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62315" y="4763484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HourlyEmployee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772025" y="5229199"/>
            <a:ext cx="1944216" cy="9414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827809" y="5247352"/>
            <a:ext cx="1531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annualSalary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772025" y="5589239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803059" y="4763484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SalariedEmployee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13" idx="0"/>
            <a:endCxn id="37" idx="2"/>
          </p:cNvCxnSpPr>
          <p:nvPr/>
        </p:nvCxnSpPr>
        <p:spPr>
          <a:xfrm flipV="1">
            <a:off x="1401034" y="3882101"/>
            <a:ext cx="1056911" cy="88138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0"/>
            <a:endCxn id="37" idx="2"/>
          </p:cNvCxnSpPr>
          <p:nvPr/>
        </p:nvCxnSpPr>
        <p:spPr>
          <a:xfrm flipH="1" flipV="1">
            <a:off x="2457945" y="3882101"/>
            <a:ext cx="1373601" cy="88138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485837" y="2386859"/>
            <a:ext cx="1944216" cy="14952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570067" y="2397772"/>
            <a:ext cx="159530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name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hiringDate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getName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getHiringDate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485837" y="2996952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 Binding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918949" y="1916832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18653" y="4213536"/>
            <a:ext cx="37444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Late Binding: </a:t>
            </a:r>
          </a:p>
          <a:p>
            <a:endParaRPr lang="en-US" dirty="0"/>
          </a:p>
          <a:p>
            <a:r>
              <a:rPr lang="en-US" dirty="0" smtClean="0"/>
              <a:t>O </a:t>
            </a:r>
            <a:r>
              <a:rPr lang="el-GR" dirty="0" smtClean="0"/>
              <a:t>κώδικας που εκτελείται για την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l-GR" dirty="0" smtClean="0"/>
              <a:t>εξαρτάται από την κλάση του αντικειμένου την ώρα της </a:t>
            </a:r>
            <a:r>
              <a:rPr lang="el-GR" dirty="0" smtClean="0">
                <a:solidFill>
                  <a:srgbClr val="FF0000"/>
                </a:solidFill>
              </a:rPr>
              <a:t>κλήσης</a:t>
            </a:r>
            <a:r>
              <a:rPr lang="el-GR" dirty="0" smtClean="0"/>
              <a:t> (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HourlyEmployee</a:t>
            </a:r>
            <a:r>
              <a:rPr lang="en-US" dirty="0"/>
              <a:t> </a:t>
            </a:r>
            <a:r>
              <a:rPr lang="el-GR" dirty="0" smtClean="0"/>
              <a:t>ή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 smtClean="0"/>
              <a:t>) </a:t>
            </a:r>
            <a:r>
              <a:rPr lang="el-GR" dirty="0" smtClean="0"/>
              <a:t>και όχι την ώρα της </a:t>
            </a:r>
            <a:r>
              <a:rPr lang="el-GR" dirty="0" smtClean="0">
                <a:solidFill>
                  <a:srgbClr val="FF0000"/>
                </a:solidFill>
              </a:rPr>
              <a:t>δήλωσης</a:t>
            </a:r>
            <a:r>
              <a:rPr lang="el-GR" dirty="0" smtClean="0"/>
              <a:t> (</a:t>
            </a:r>
            <a:r>
              <a:rPr lang="en-US" dirty="0" smtClean="0">
                <a:solidFill>
                  <a:srgbClr val="0070C0"/>
                </a:solidFill>
              </a:rPr>
              <a:t>Employee</a:t>
            </a:r>
            <a:r>
              <a:rPr lang="en-US" dirty="0" smtClean="0"/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24384" y="1805644"/>
            <a:ext cx="3906839" cy="1754326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e;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 = 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(e);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e = 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(e);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47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87123" y="5229200"/>
            <a:ext cx="1944216" cy="12208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67544" y="5249719"/>
            <a:ext cx="12234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hours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wageRate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87123" y="587983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62315" y="4763484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HourlyEmployee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772025" y="5229199"/>
            <a:ext cx="1944216" cy="9414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827809" y="5247352"/>
            <a:ext cx="1531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annualSalary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772025" y="5589239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803059" y="4763484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SalariedEmployee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13" idx="0"/>
            <a:endCxn id="37" idx="2"/>
          </p:cNvCxnSpPr>
          <p:nvPr/>
        </p:nvCxnSpPr>
        <p:spPr>
          <a:xfrm flipV="1">
            <a:off x="1401034" y="3882101"/>
            <a:ext cx="1056911" cy="88138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0"/>
            <a:endCxn id="37" idx="2"/>
          </p:cNvCxnSpPr>
          <p:nvPr/>
        </p:nvCxnSpPr>
        <p:spPr>
          <a:xfrm flipH="1" flipV="1">
            <a:off x="2457945" y="3882101"/>
            <a:ext cx="1373601" cy="88138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485837" y="1916832"/>
            <a:ext cx="1944216" cy="19652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660290" y="2022303"/>
            <a:ext cx="159530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name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hiringDate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getName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getHiringDate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getPay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485837" y="268280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l-GR" dirty="0" smtClean="0"/>
              <a:t>Αφηρημένες κλάσεις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934157" y="1525893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04048" y="2011281"/>
            <a:ext cx="392067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Μια</a:t>
            </a:r>
            <a:r>
              <a:rPr lang="el-GR" dirty="0" smtClean="0">
                <a:solidFill>
                  <a:srgbClr val="FF0000"/>
                </a:solidFill>
              </a:rPr>
              <a:t> αφηρημένη μέθοδος </a:t>
            </a:r>
            <a:r>
              <a:rPr lang="el-GR" dirty="0">
                <a:solidFill>
                  <a:srgbClr val="0070C0"/>
                </a:solidFill>
              </a:rPr>
              <a:t>δηλώνεται</a:t>
            </a:r>
            <a:r>
              <a:rPr lang="el-GR" dirty="0"/>
              <a:t> σε μια γενική κλάση και </a:t>
            </a:r>
            <a:r>
              <a:rPr lang="el-GR" dirty="0">
                <a:solidFill>
                  <a:srgbClr val="0070C0"/>
                </a:solidFill>
              </a:rPr>
              <a:t>ορίζεται</a:t>
            </a:r>
            <a:r>
              <a:rPr lang="el-GR" dirty="0"/>
              <a:t> σε μια πιο εξειδικευμένη </a:t>
            </a:r>
            <a:r>
              <a:rPr lang="el-GR" dirty="0" smtClean="0"/>
              <a:t>κλάση</a:t>
            </a:r>
          </a:p>
          <a:p>
            <a:endParaRPr lang="el-GR" dirty="0"/>
          </a:p>
          <a:p>
            <a:r>
              <a:rPr lang="el-GR" dirty="0" smtClean="0"/>
              <a:t>Οι κλάσεις με αφηρημένες μεθόδους είναι </a:t>
            </a:r>
            <a:r>
              <a:rPr lang="el-GR" dirty="0" smtClean="0">
                <a:solidFill>
                  <a:srgbClr val="FF0000"/>
                </a:solidFill>
              </a:rPr>
              <a:t>αφηρημένες κλάσεις</a:t>
            </a:r>
            <a:r>
              <a:rPr lang="el-GR" dirty="0" smtClean="0"/>
              <a:t>.</a:t>
            </a:r>
          </a:p>
          <a:p>
            <a:endParaRPr lang="el-GR" dirty="0"/>
          </a:p>
          <a:p>
            <a:r>
              <a:rPr lang="el-GR" dirty="0" smtClean="0"/>
              <a:t>Δεν μπορούμε να </a:t>
            </a:r>
            <a:r>
              <a:rPr lang="el-GR" dirty="0" smtClean="0">
                <a:solidFill>
                  <a:srgbClr val="FF0000"/>
                </a:solidFill>
              </a:rPr>
              <a:t>δημιουργήσουμε</a:t>
            </a:r>
            <a:r>
              <a:rPr lang="el-GR" dirty="0" smtClean="0"/>
              <a:t> αντικείμενα αφηρημένων κλάσεων.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Δηλαδή </a:t>
            </a: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μπορούμε</a:t>
            </a:r>
            <a:r>
              <a:rPr lang="el-GR" dirty="0" smtClean="0"/>
              <a:t> να κάνουμε </a:t>
            </a:r>
            <a:r>
              <a:rPr lang="en-US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Employee()</a:t>
            </a:r>
            <a:r>
              <a:rPr lang="el-GR" b="1" dirty="0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dirty="0"/>
              <a:t>εφόσον η </a:t>
            </a:r>
            <a:r>
              <a:rPr lang="en-US" dirty="0"/>
              <a:t>Employee </a:t>
            </a:r>
            <a:r>
              <a:rPr lang="el-GR" dirty="0"/>
              <a:t>είναι αφηρημένη</a:t>
            </a:r>
          </a:p>
          <a:p>
            <a:endParaRPr lang="el-GR" dirty="0"/>
          </a:p>
          <a:p>
            <a:r>
              <a:rPr lang="el-GR" dirty="0" smtClean="0"/>
              <a:t>Οι παράγωγες </a:t>
            </a:r>
            <a:r>
              <a:rPr lang="el-GR" dirty="0" err="1" smtClean="0">
                <a:solidFill>
                  <a:srgbClr val="0070C0"/>
                </a:solidFill>
              </a:rPr>
              <a:t>ενυπόστατες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κλάσεις πρέπει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υλοποιούν</a:t>
            </a:r>
            <a:r>
              <a:rPr lang="el-GR" dirty="0" smtClean="0"/>
              <a:t> τις αφηρημένες μεθόδους.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80993" y="1412776"/>
            <a:ext cx="4596130" cy="369332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double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273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7504" y="5229200"/>
            <a:ext cx="1944216" cy="12208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87925" y="5249719"/>
            <a:ext cx="12234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hours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wageRate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07504" y="587983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82696" y="4763484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HourlyEmployee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492406" y="5229199"/>
            <a:ext cx="1944216" cy="9414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548190" y="5247352"/>
            <a:ext cx="1531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annualSalary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492406" y="5589239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379649" y="4763484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SalariedEmployee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13" idx="0"/>
            <a:endCxn id="37" idx="2"/>
          </p:cNvCxnSpPr>
          <p:nvPr/>
        </p:nvCxnSpPr>
        <p:spPr>
          <a:xfrm flipV="1">
            <a:off x="1121415" y="3889667"/>
            <a:ext cx="882457" cy="87381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0"/>
            <a:endCxn id="37" idx="2"/>
          </p:cNvCxnSpPr>
          <p:nvPr/>
        </p:nvCxnSpPr>
        <p:spPr>
          <a:xfrm flipH="1" flipV="1">
            <a:off x="2003872" y="3889667"/>
            <a:ext cx="1404264" cy="87381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031764" y="1780382"/>
            <a:ext cx="1944216" cy="21092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206217" y="1826929"/>
            <a:ext cx="159530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name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hiringDate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getName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getHiringDate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sameSalary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getPay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031764" y="2473031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Αφηρημένες κλάσεις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312852" y="1430622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35113" y="4486485"/>
            <a:ext cx="3744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Μια</a:t>
            </a:r>
            <a:r>
              <a:rPr lang="el-GR" dirty="0" smtClean="0">
                <a:solidFill>
                  <a:srgbClr val="FF0000"/>
                </a:solidFill>
              </a:rPr>
              <a:t> αφηρημένη μέθοδος </a:t>
            </a:r>
            <a:r>
              <a:rPr lang="el-GR" dirty="0" smtClean="0"/>
              <a:t>μπορεί να χρησιμοποιηθεί μέσα σε άλλες μεθόδους της αφηρημένης κλάσης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03848" y="2087192"/>
            <a:ext cx="5836854" cy="2031325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sameSalary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(Employee other)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if(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this.getPay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==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other.getPay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true;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return false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859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7504" y="5229200"/>
            <a:ext cx="1944216" cy="12208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87925" y="5249719"/>
            <a:ext cx="12234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hours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wageRate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07504" y="587983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82696" y="4763484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HourlyEmployee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492406" y="5229199"/>
            <a:ext cx="1944216" cy="9414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548190" y="5247352"/>
            <a:ext cx="1531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annualSalary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492406" y="5589239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379649" y="4763484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SalariedEmployee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13" idx="0"/>
            <a:endCxn id="37" idx="2"/>
          </p:cNvCxnSpPr>
          <p:nvPr/>
        </p:nvCxnSpPr>
        <p:spPr>
          <a:xfrm flipV="1">
            <a:off x="1121415" y="3889667"/>
            <a:ext cx="882457" cy="87381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0"/>
            <a:endCxn id="37" idx="2"/>
          </p:cNvCxnSpPr>
          <p:nvPr/>
        </p:nvCxnSpPr>
        <p:spPr>
          <a:xfrm flipH="1" flipV="1">
            <a:off x="2003872" y="3889667"/>
            <a:ext cx="1404264" cy="87381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031764" y="1780382"/>
            <a:ext cx="1944216" cy="21092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206217" y="1826929"/>
            <a:ext cx="159530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name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hiringDate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getName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getHiringDate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sameSalary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getPay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031764" y="2473031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312852" y="1430622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48064" y="4092172"/>
            <a:ext cx="37444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Ένα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interface </a:t>
            </a:r>
            <a:r>
              <a:rPr lang="el-GR" dirty="0" smtClean="0"/>
              <a:t>ορίζει μια βασική λειτουργικότητα </a:t>
            </a:r>
            <a:r>
              <a:rPr lang="en-US" dirty="0" smtClean="0"/>
              <a:t>(</a:t>
            </a:r>
            <a:r>
              <a:rPr lang="el-GR" dirty="0" smtClean="0"/>
              <a:t>μεθόδους).</a:t>
            </a:r>
          </a:p>
          <a:p>
            <a:endParaRPr lang="el-GR" dirty="0"/>
          </a:p>
          <a:p>
            <a:r>
              <a:rPr lang="el-GR" dirty="0" smtClean="0"/>
              <a:t>Μία κλάση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υλοποιεί </a:t>
            </a:r>
            <a:r>
              <a:rPr lang="el-GR" dirty="0" smtClean="0"/>
              <a:t>το </a:t>
            </a:r>
            <a:r>
              <a:rPr lang="en-US" dirty="0" smtClean="0"/>
              <a:t>interface</a:t>
            </a:r>
            <a:r>
              <a:rPr lang="el-GR" dirty="0" smtClean="0"/>
              <a:t>, δηλ. υλοποιεί τις μεθόδους του </a:t>
            </a:r>
            <a:r>
              <a:rPr lang="en-US" dirty="0" smtClean="0"/>
              <a:t>interface.</a:t>
            </a:r>
            <a:endParaRPr lang="el-GR" dirty="0" smtClean="0"/>
          </a:p>
          <a:p>
            <a:endParaRPr lang="el-GR" dirty="0"/>
          </a:p>
          <a:p>
            <a:r>
              <a:rPr lang="el-GR" dirty="0" smtClean="0"/>
              <a:t>Μια κλάση μπορεί να υλοποιεί </a:t>
            </a:r>
            <a:r>
              <a:rPr lang="el-GR" dirty="0" smtClean="0">
                <a:solidFill>
                  <a:srgbClr val="0070C0"/>
                </a:solidFill>
              </a:rPr>
              <a:t>παραπάνω από ένα </a:t>
            </a:r>
            <a:r>
              <a:rPr lang="en-US" dirty="0" smtClean="0"/>
              <a:t>interfaces</a:t>
            </a:r>
            <a:endParaRPr lang="el-G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776452" y="1629621"/>
            <a:ext cx="4367548" cy="203132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interface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EmployeePay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double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abstract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EmployeePay</a:t>
            </a:r>
            <a:endParaRPr lang="el-GR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464514" y="969173"/>
            <a:ext cx="1944216" cy="5745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868281" y="1071792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getPay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706301" y="604220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EmployeePay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3" name="Elbow Connector 22"/>
          <p:cNvCxnSpPr>
            <a:stCxn id="37" idx="3"/>
            <a:endCxn id="20" idx="2"/>
          </p:cNvCxnSpPr>
          <p:nvPr/>
        </p:nvCxnSpPr>
        <p:spPr>
          <a:xfrm flipV="1">
            <a:off x="2975980" y="1543743"/>
            <a:ext cx="1460642" cy="1291282"/>
          </a:xfrm>
          <a:prstGeom prst="bentConnector2">
            <a:avLst/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6844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Βρείτε τα λάθη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Στο πρόγραμμα στην επόμενη διαφάνεια υπάρχουν διάφορα λάθη</a:t>
            </a:r>
          </a:p>
          <a:p>
            <a:pPr lvl="1"/>
            <a:r>
              <a:rPr lang="el-GR" dirty="0" smtClean="0"/>
              <a:t>Ποια είναι?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657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985" y="474373"/>
            <a:ext cx="4420007" cy="3818723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int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Vehicle(int pos){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= pos;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abstract void move();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print()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("position = "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7504" y="4320480"/>
            <a:ext cx="4392488" cy="2492896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Example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Vehicle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Vehicle[3];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Car(0,100);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Bike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Vehicle(0);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V[0].drive(); V[0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V[1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 V[1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gas = V[0].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getGas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5301208"/>
            <a:ext cx="4392488" cy="144016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Bike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0" y="469032"/>
            <a:ext cx="4392488" cy="4760168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gas;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pos, int gas){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this.gas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gas;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drive(){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gas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getGas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return gas;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print(){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super.print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("gas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="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gas);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7847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59069" y="6129300"/>
            <a:ext cx="3240360" cy="25202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184" y="5476540"/>
            <a:ext cx="3240360" cy="25202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7504" y="4320480"/>
            <a:ext cx="4392488" cy="2492896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Example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Vehicle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 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Vehicle[3];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Car(0,100);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Bike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Vehicle(0);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V[0].drive(); V[0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V[1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 V[1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gas = V[0].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getGas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Rectangle 7"/>
          <p:cNvSpPr/>
          <p:nvPr/>
        </p:nvSpPr>
        <p:spPr>
          <a:xfrm>
            <a:off x="4642115" y="5967282"/>
            <a:ext cx="4464496" cy="28803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22424" y="1475782"/>
            <a:ext cx="4534611" cy="21602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572000" y="2224200"/>
            <a:ext cx="4534611" cy="84475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6098" y="1224473"/>
            <a:ext cx="4534611" cy="99972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7504" y="908720"/>
            <a:ext cx="3240360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985" y="474373"/>
            <a:ext cx="4420007" cy="3818723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int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Vehicle(int pos){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= pos;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abstract void move();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print()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("position = "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5301208"/>
            <a:ext cx="4392488" cy="144016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Bike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0" y="469032"/>
            <a:ext cx="4392488" cy="4760168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Vehicle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gas;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pos, int gas){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this.gas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gas;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drive(){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gas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getGas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return gas;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print(){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super.print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("gas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="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gas);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7420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10078</TotalTime>
  <Words>1338</Words>
  <Application>Microsoft Office PowerPoint</Application>
  <PresentationFormat>On-screen Show (4:3)</PresentationFormat>
  <Paragraphs>487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Clarity</vt:lpstr>
      <vt:lpstr>ΤΕΧΝΙΚΕΣ Αντικειμενοστραφουσ προγραμματισμου</vt:lpstr>
      <vt:lpstr>Κληρονομικότητα</vt:lpstr>
      <vt:lpstr>Late Binding</vt:lpstr>
      <vt:lpstr>Αφηρημένες κλάσεις</vt:lpstr>
      <vt:lpstr>Αφηρημένες κλάσεις</vt:lpstr>
      <vt:lpstr>Interfaces</vt:lpstr>
      <vt:lpstr>Βρείτε τα λάθη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Ένα μεγάλο παράδειγμα</vt:lpstr>
      <vt:lpstr>Λεπτομέρειες</vt:lpstr>
      <vt:lpstr>PowerPoint Presentation</vt:lpstr>
      <vt:lpstr>Σχεδιασμός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530</cp:revision>
  <dcterms:created xsi:type="dcterms:W3CDTF">2013-02-10T16:19:38Z</dcterms:created>
  <dcterms:modified xsi:type="dcterms:W3CDTF">2015-05-04T08:24:20Z</dcterms:modified>
</cp:coreProperties>
</file>