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7" r:id="rId2"/>
    <p:sldId id="328" r:id="rId3"/>
    <p:sldId id="277" r:id="rId4"/>
    <p:sldId id="303" r:id="rId5"/>
    <p:sldId id="285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31" r:id="rId19"/>
    <p:sldId id="332" r:id="rId20"/>
    <p:sldId id="316" r:id="rId21"/>
    <p:sldId id="317" r:id="rId22"/>
    <p:sldId id="318" r:id="rId23"/>
    <p:sldId id="319" r:id="rId24"/>
    <p:sldId id="320" r:id="rId25"/>
    <p:sldId id="321" r:id="rId26"/>
    <p:sldId id="322" r:id="rId27"/>
    <p:sldId id="323" r:id="rId28"/>
    <p:sldId id="324" r:id="rId29"/>
    <p:sldId id="330" r:id="rId30"/>
    <p:sldId id="325" r:id="rId31"/>
    <p:sldId id="326" r:id="rId32"/>
    <p:sldId id="327" r:id="rId33"/>
    <p:sldId id="32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F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Πολυμορφισμός – </a:t>
            </a:r>
            <a:r>
              <a:rPr lang="en-US" dirty="0" smtClean="0"/>
              <a:t>Late Binding</a:t>
            </a:r>
            <a:endParaRPr lang="el-GR" dirty="0" smtClean="0"/>
          </a:p>
          <a:p>
            <a:pPr algn="ctr"/>
            <a:r>
              <a:rPr lang="el-GR" dirty="0" smtClean="0"/>
              <a:t>Αφηρημένες κλάσεις</a:t>
            </a:r>
            <a:endParaRPr lang="en-US" dirty="0" smtClean="0"/>
          </a:p>
          <a:p>
            <a:pPr algn="ctr"/>
            <a:r>
              <a:rPr lang="en-US" dirty="0" smtClean="0"/>
              <a:t>Interfaces – </a:t>
            </a:r>
            <a:r>
              <a:rPr lang="el-GR" dirty="0" err="1" smtClean="0"/>
              <a:t>διεπαφές</a:t>
            </a:r>
            <a:r>
              <a:rPr lang="el-GR" dirty="0" smtClean="0"/>
              <a:t> </a:t>
            </a:r>
            <a:endParaRPr lang="el-GR" dirty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32073" y="4960303"/>
            <a:ext cx="5088512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5536" y="2585215"/>
            <a:ext cx="3960440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4664"/>
            <a:ext cx="8424936" cy="6336704"/>
          </a:xfr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LateBindingDemo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Sale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simple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("floor mat", 10.00);//One item at $10.00.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DiscountSale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discount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DiscountSale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("floor mat", 11.00, 10);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 //One item at $11.00 with a 10% discount.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(simple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(discount);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discount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lessThan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simple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("Discounted item is cheaper.");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else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("Discounted item is not cheaper.");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regularPrice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("cup holder", 9.90);//One item at $9.90.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DiscountSale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specialPrice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DiscountSale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("cup holder", 11.00, 10);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 //One item at $11.00 with a 10% discount.</a:t>
            </a:r>
          </a:p>
          <a:p>
            <a:pPr marL="0" indent="0"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regularPrice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specialPrice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specialPrice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equalDeals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regularPrice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("Deals are equal.");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else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("Deals are not equal.");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52120" y="2000440"/>
            <a:ext cx="3312368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Οι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lessThan</a:t>
            </a:r>
            <a:r>
              <a:rPr lang="en-US" sz="1600" dirty="0" smtClean="0"/>
              <a:t> </a:t>
            </a:r>
            <a:r>
              <a:rPr lang="el-GR" sz="1600" dirty="0" smtClean="0"/>
              <a:t>και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equalDeals</a:t>
            </a:r>
            <a:r>
              <a:rPr lang="el-GR" sz="1600" dirty="0" smtClean="0"/>
              <a:t> κληρονομούνται από την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Sale</a:t>
            </a:r>
            <a:endParaRPr lang="en-US" sz="1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>
            <a:stCxn id="7" idx="1"/>
          </p:cNvCxnSpPr>
          <p:nvPr/>
        </p:nvCxnSpPr>
        <p:spPr>
          <a:xfrm flipH="1">
            <a:off x="3347864" y="2292828"/>
            <a:ext cx="2304256" cy="2923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1"/>
          </p:cNvCxnSpPr>
          <p:nvPr/>
        </p:nvCxnSpPr>
        <p:spPr>
          <a:xfrm flipH="1">
            <a:off x="3779912" y="2292828"/>
            <a:ext cx="1872208" cy="26674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24128" y="4293096"/>
            <a:ext cx="3419872" cy="10772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Με το μηχανισμό του </a:t>
            </a:r>
            <a:r>
              <a:rPr lang="en-US" sz="1600" dirty="0" smtClean="0">
                <a:solidFill>
                  <a:srgbClr val="FF0000"/>
                </a:solidFill>
              </a:rPr>
              <a:t>late binding </a:t>
            </a:r>
            <a:r>
              <a:rPr lang="el-GR" sz="1600" dirty="0" smtClean="0"/>
              <a:t>στην κλήση τους ξέρουμε ότι το αντικείμενο που τις καλεί είναι τύπου </a:t>
            </a:r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DiscountSale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1331640" y="5877272"/>
            <a:ext cx="7812360" cy="86177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Ξέρουμε λοιπόν ότι όταν εκτελούμε τον κώδικα </a:t>
            </a:r>
            <a:r>
              <a:rPr lang="el-GR" sz="1600" dirty="0"/>
              <a:t>της</a:t>
            </a:r>
            <a:r>
              <a:rPr lang="el-GR" sz="1600" dirty="0" smtClean="0"/>
              <a:t>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lessThan</a:t>
            </a:r>
            <a:r>
              <a:rPr lang="en-US" sz="1600" dirty="0"/>
              <a:t> </a:t>
            </a:r>
            <a:r>
              <a:rPr lang="el-GR" sz="1600" dirty="0"/>
              <a:t>και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equalDeals</a:t>
            </a:r>
            <a:r>
              <a:rPr lang="el-GR" sz="1600" dirty="0"/>
              <a:t> </a:t>
            </a:r>
            <a:r>
              <a:rPr lang="el-GR" sz="1600" dirty="0" smtClean="0"/>
              <a:t>η μέθοδος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bill()</a:t>
            </a:r>
            <a:r>
              <a:rPr lang="el-GR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dirty="0" smtClean="0"/>
              <a:t>που θα πρέπει να καλέσουμε είναι αυτή της </a:t>
            </a:r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DiscountSale</a:t>
            </a:r>
            <a:r>
              <a:rPr lang="el-GR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dirty="0" smtClean="0"/>
              <a:t>ενώ για το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otherSale.bill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l-GR" sz="1600" dirty="0" smtClean="0"/>
              <a:t>είναι </a:t>
            </a:r>
            <a:r>
              <a:rPr lang="el-GR" sz="1600" dirty="0"/>
              <a:t>αυτή της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Sale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76086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Ένα διαφορετικό  πρόβλημα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Ας υποθέσουμε ότι στην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Employee</a:t>
            </a:r>
            <a:r>
              <a:rPr lang="en-US" dirty="0" smtClean="0"/>
              <a:t> </a:t>
            </a:r>
            <a:r>
              <a:rPr lang="el-GR" dirty="0" smtClean="0"/>
              <a:t>θέλουμε να προσθέσουμε μια μέθοδο που ελέγχει αν δύο υπάλληλοι έχουν τον ίδιο μισθό (ανεξάρτητα αν είναι ωρομίσθιοι, ή πλήρους απασχόλησης)</a:t>
            </a:r>
          </a:p>
          <a:p>
            <a:r>
              <a:rPr lang="el-GR" dirty="0" smtClean="0"/>
              <a:t>Η συνάρτηση είναι απλή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Το </a:t>
            </a:r>
            <a:r>
              <a:rPr lang="el-GR" dirty="0" smtClean="0">
                <a:solidFill>
                  <a:srgbClr val="FF0000"/>
                </a:solidFill>
              </a:rPr>
              <a:t>πρόβλημα</a:t>
            </a:r>
            <a:r>
              <a:rPr lang="en-US" dirty="0" smtClean="0"/>
              <a:t>: </a:t>
            </a:r>
            <a:r>
              <a:rPr lang="el-GR" dirty="0" smtClean="0"/>
              <a:t>Που θα την ορίσουμε? </a:t>
            </a:r>
            <a:endParaRPr lang="en-US" dirty="0" smtClean="0"/>
          </a:p>
          <a:p>
            <a:pPr lvl="1"/>
            <a:r>
              <a:rPr lang="el-GR" dirty="0" smtClean="0"/>
              <a:t>Ιδανικά στην </a:t>
            </a:r>
            <a:r>
              <a:rPr lang="en-US" dirty="0" smtClean="0">
                <a:solidFill>
                  <a:srgbClr val="0070C0"/>
                </a:solidFill>
              </a:rPr>
              <a:t>Employee</a:t>
            </a:r>
            <a:r>
              <a:rPr lang="en-US" dirty="0" smtClean="0"/>
              <a:t>, </a:t>
            </a:r>
            <a:r>
              <a:rPr lang="el-GR" dirty="0" smtClean="0"/>
              <a:t>αλλά η </a:t>
            </a:r>
            <a:r>
              <a:rPr lang="en-US" dirty="0" smtClean="0">
                <a:solidFill>
                  <a:srgbClr val="0070C0"/>
                </a:solidFill>
              </a:rPr>
              <a:t>Employee </a:t>
            </a:r>
            <a:r>
              <a:rPr lang="el-GR" dirty="0" smtClean="0"/>
              <a:t>δεν έχει συνάρτηση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l-GR" dirty="0" smtClean="0"/>
              <a:t>Αν την ορίσουμε στην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HourlyEmployee</a:t>
            </a:r>
            <a:r>
              <a:rPr lang="en-US" dirty="0" smtClean="0"/>
              <a:t>, </a:t>
            </a:r>
            <a:r>
              <a:rPr lang="el-GR" dirty="0" smtClean="0"/>
              <a:t>ή στην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 smtClean="0"/>
              <a:t>, </a:t>
            </a:r>
            <a:r>
              <a:rPr lang="el-GR" dirty="0" smtClean="0"/>
              <a:t>δεν μπορούμε να περάσουμε όρισμα </a:t>
            </a:r>
            <a:r>
              <a:rPr lang="en-US" dirty="0" smtClean="0">
                <a:solidFill>
                  <a:srgbClr val="0070C0"/>
                </a:solidFill>
              </a:rPr>
              <a:t>Employee </a:t>
            </a:r>
            <a:r>
              <a:rPr lang="el-GR" dirty="0" smtClean="0"/>
              <a:t>εφόσον δεν έχει μέθοδο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544" y="2782584"/>
            <a:ext cx="8229600" cy="2086575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sameSalary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(Employee other)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this.getPay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other.getPay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return true;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return false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732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Αφηρημένες μέθοδοι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Η λύση είναι να ορίσουμε την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l-GR" dirty="0" smtClean="0"/>
              <a:t>ως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αφηρημένη μέθοδο </a:t>
            </a:r>
            <a:r>
              <a:rPr lang="el-GR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abstract method</a:t>
            </a:r>
            <a:r>
              <a:rPr lang="en-US" dirty="0" smtClean="0"/>
              <a:t>) </a:t>
            </a:r>
            <a:r>
              <a:rPr lang="el-GR" dirty="0" smtClean="0"/>
              <a:t>της</a:t>
            </a:r>
            <a:r>
              <a:rPr lang="en-US" dirty="0" smtClean="0"/>
              <a:t> Employee.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double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l-GR" dirty="0" smtClean="0"/>
              <a:t>Μια αφηρημένη μέθοδος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δηλώνεται</a:t>
            </a:r>
            <a:r>
              <a:rPr lang="el-GR" dirty="0" smtClean="0"/>
              <a:t> σε μία κλάση αλλά </a:t>
            </a:r>
            <a:r>
              <a:rPr lang="el-GR" dirty="0" smtClean="0">
                <a:solidFill>
                  <a:srgbClr val="0070C0"/>
                </a:solidFill>
              </a:rPr>
              <a:t>ορίζεται</a:t>
            </a:r>
            <a:r>
              <a:rPr lang="el-GR" dirty="0" smtClean="0"/>
              <a:t> στις παράγωγες κλάσεις. </a:t>
            </a:r>
          </a:p>
          <a:p>
            <a:pPr lvl="1"/>
            <a:r>
              <a:rPr lang="el-GR" dirty="0"/>
              <a:t>Χρησιμοποιούμε τη </a:t>
            </a:r>
            <a:r>
              <a:rPr lang="el-GR" dirty="0" smtClean="0"/>
              <a:t>δεσμευμένη</a:t>
            </a:r>
            <a:r>
              <a:rPr lang="en-US" dirty="0" smtClean="0"/>
              <a:t> </a:t>
            </a:r>
            <a:r>
              <a:rPr lang="el-GR" dirty="0" smtClean="0"/>
              <a:t>λέξη </a:t>
            </a:r>
            <a:r>
              <a:rPr lang="en-US" dirty="0" smtClean="0">
                <a:solidFill>
                  <a:srgbClr val="FF0000"/>
                </a:solidFill>
              </a:rPr>
              <a:t>abstract</a:t>
            </a:r>
            <a:r>
              <a:rPr lang="en-US" dirty="0" smtClean="0"/>
              <a:t> </a:t>
            </a:r>
            <a:r>
              <a:rPr lang="el-GR" dirty="0" smtClean="0"/>
              <a:t>για να δηλώσουμε ότι μια μέθοδος είναι αφηρημένη.</a:t>
            </a:r>
          </a:p>
          <a:p>
            <a:pPr lvl="1"/>
            <a:r>
              <a:rPr lang="el-GR" dirty="0" smtClean="0"/>
              <a:t>Η δήλωση μιας αφηρημένης μεθόδου δεν έχει κώδικα οπότε η εντολή τερματίζει με το </a:t>
            </a:r>
            <a:r>
              <a:rPr lang="el-GR" b="1" dirty="0" smtClean="0">
                <a:solidFill>
                  <a:srgbClr val="FF0000"/>
                </a:solidFill>
              </a:rPr>
              <a:t>;</a:t>
            </a:r>
            <a:r>
              <a:rPr lang="el-GR" dirty="0" smtClean="0"/>
              <a:t> </a:t>
            </a:r>
          </a:p>
          <a:p>
            <a:pPr lvl="1"/>
            <a:r>
              <a:rPr lang="el-GR" dirty="0" smtClean="0"/>
              <a:t>Οι αφηρημένες μέθοδοι πρέπει να είναι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public</a:t>
            </a:r>
            <a:r>
              <a:rPr lang="en-US" dirty="0" smtClean="0"/>
              <a:t> (</a:t>
            </a:r>
            <a:r>
              <a:rPr lang="el-GR" dirty="0" smtClean="0"/>
              <a:t>ή </a:t>
            </a:r>
            <a:r>
              <a:rPr lang="en-US" dirty="0" smtClean="0"/>
              <a:t>protected), </a:t>
            </a:r>
            <a:r>
              <a:rPr lang="el-GR" dirty="0" smtClean="0"/>
              <a:t>όχι </a:t>
            </a:r>
            <a:r>
              <a:rPr lang="en-US" dirty="0" smtClean="0"/>
              <a:t>private.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317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Αφηρημένες κλάσεις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Οι κλάσεις που περιέχουν μια αφηρημένη μέθοδο ορίζονται </a:t>
            </a:r>
            <a:r>
              <a:rPr lang="el-GR" dirty="0" smtClean="0">
                <a:solidFill>
                  <a:srgbClr val="FF0000"/>
                </a:solidFill>
              </a:rPr>
              <a:t>υποχρεωτικά</a:t>
            </a:r>
            <a:r>
              <a:rPr lang="el-GR" dirty="0" smtClean="0"/>
              <a:t> ως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αφηρημένες κλάσεις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abstract classes</a:t>
            </a:r>
            <a:r>
              <a:rPr lang="en-US" dirty="0" smtClean="0"/>
              <a:t>)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Employee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{ … }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l-GR" dirty="0" smtClean="0">
              <a:solidFill>
                <a:srgbClr val="FF0000"/>
              </a:solidFill>
            </a:endParaRPr>
          </a:p>
          <a:p>
            <a:r>
              <a:rPr lang="el-GR" dirty="0" smtClean="0">
                <a:solidFill>
                  <a:srgbClr val="FF0000"/>
                </a:solidFill>
              </a:rPr>
              <a:t>Δεν μπορούμε </a:t>
            </a:r>
            <a:r>
              <a:rPr lang="el-GR" dirty="0" smtClean="0"/>
              <a:t>να δημιουργήσουμε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</a:t>
            </a:r>
            <a:r>
              <a:rPr lang="el-GR" dirty="0" smtClean="0"/>
              <a:t> μιας </a:t>
            </a:r>
            <a:r>
              <a:rPr lang="el-GR" dirty="0" smtClean="0">
                <a:solidFill>
                  <a:srgbClr val="0070C0"/>
                </a:solidFill>
              </a:rPr>
              <a:t>αφηρημένης κλάσης</a:t>
            </a:r>
          </a:p>
          <a:p>
            <a:pPr lvl="1"/>
            <a:r>
              <a:rPr lang="el-GR" dirty="0" smtClean="0"/>
              <a:t>Μια αφηρημένη κλάση χρησιμοποιείται μόνο για να δημιουργούμε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παράγωγες κλάσεις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Στην περίπτωση μας δεν χρειαζόμαστε αντικείμενα τύπου </a:t>
            </a:r>
            <a:r>
              <a:rPr lang="en-US" dirty="0" smtClean="0"/>
              <a:t>Employee. </a:t>
            </a:r>
            <a:r>
              <a:rPr lang="el-GR" dirty="0" smtClean="0"/>
              <a:t>Ένας υπάλληλος θα είναι είτε ωρομίσθιος, είτε μόνιμος.</a:t>
            </a:r>
          </a:p>
          <a:p>
            <a:endParaRPr lang="el-GR" dirty="0" smtClean="0"/>
          </a:p>
          <a:p>
            <a:r>
              <a:rPr lang="el-GR" dirty="0" smtClean="0"/>
              <a:t>Οι </a:t>
            </a:r>
            <a:r>
              <a:rPr lang="el-GR" dirty="0" smtClean="0">
                <a:solidFill>
                  <a:srgbClr val="0070C0"/>
                </a:solidFill>
              </a:rPr>
              <a:t>παράγωγες</a:t>
            </a:r>
            <a:r>
              <a:rPr lang="el-GR" dirty="0" smtClean="0"/>
              <a:t> κλάσεις μιας αφηρημένης κλάσης θα </a:t>
            </a:r>
            <a:r>
              <a:rPr lang="el-GR" dirty="0" smtClean="0">
                <a:solidFill>
                  <a:srgbClr val="FF0000"/>
                </a:solidFill>
              </a:rPr>
              <a:t>πρέπει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πάντα </a:t>
            </a:r>
            <a:r>
              <a:rPr lang="el-GR" dirty="0" smtClean="0"/>
              <a:t>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ορίζουν</a:t>
            </a:r>
            <a:r>
              <a:rPr lang="el-GR" dirty="0" smtClean="0"/>
              <a:t> τις </a:t>
            </a:r>
            <a:r>
              <a:rPr lang="el-GR" dirty="0" smtClean="0">
                <a:solidFill>
                  <a:srgbClr val="0070C0"/>
                </a:solidFill>
              </a:rPr>
              <a:t>αφηρημένες μεθόδους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Εκτός</a:t>
            </a:r>
            <a:r>
              <a:rPr lang="el-GR" dirty="0" smtClean="0"/>
              <a:t> αν είναι και αυτές </a:t>
            </a:r>
            <a:r>
              <a:rPr lang="el-GR" dirty="0" smtClean="0">
                <a:solidFill>
                  <a:srgbClr val="0070C0"/>
                </a:solidFill>
              </a:rPr>
              <a:t>αφηρημένες</a:t>
            </a:r>
            <a:r>
              <a:rPr lang="el-GR" dirty="0" smtClean="0"/>
              <a:t>.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l-GR" dirty="0" smtClean="0"/>
              <a:t>Μια κλάση (ή μέθοδος) που δεν είναι αφηρημένη λέγεται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ενυπόστατη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concrete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78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6083" y="548680"/>
            <a:ext cx="6336704" cy="3516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23528" y="1628800"/>
            <a:ext cx="5832648" cy="136815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6048672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Date </a:t>
            </a:r>
            <a:r>
              <a:rPr lang="en-US" sz="27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samePay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other){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other.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 …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Employee(Employee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originalObject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getHireDate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setHireDate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newDate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5152121" y="523747"/>
            <a:ext cx="3744416" cy="376589"/>
          </a:xfrm>
          <a:prstGeom prst="wedgeRectCallout">
            <a:avLst>
              <a:gd name="adj1" fmla="val -73744"/>
              <a:gd name="adj2" fmla="val -115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Ορισμός της αφηρημένης κλάσης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5272608" y="1252211"/>
            <a:ext cx="3744416" cy="376589"/>
          </a:xfrm>
          <a:prstGeom prst="wedgeRectCallout">
            <a:avLst>
              <a:gd name="adj1" fmla="val -80721"/>
              <a:gd name="adj2" fmla="val 781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Ορισμός της αφηρημένης μεθόδου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5435284" y="2717303"/>
            <a:ext cx="3744416" cy="648071"/>
          </a:xfrm>
          <a:prstGeom prst="wedgeRectCallout">
            <a:avLst>
              <a:gd name="adj1" fmla="val -85082"/>
              <a:gd name="adj2" fmla="val -548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Χρήση της αφηρημένης μεθόδου και της αφηρημένης κλάσης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76888" y="5661248"/>
            <a:ext cx="5165193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Όταν καλέσουμε την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samePay</a:t>
            </a:r>
            <a:r>
              <a:rPr lang="en-US" dirty="0" smtClean="0"/>
              <a:t> </a:t>
            </a:r>
            <a:r>
              <a:rPr lang="el-GR" dirty="0" smtClean="0"/>
              <a:t>θα την καλέσουμε με ένα αντικείμενο μιας από τις παράγωγες κλάσεις.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906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6056" y="4437112"/>
            <a:ext cx="8280920" cy="10542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76672"/>
            <a:ext cx="8229600" cy="6264696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hours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//for the month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    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originalObject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newWageRate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getHours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setHours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hoursWorked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{ …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*hours;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26105" y="5301207"/>
            <a:ext cx="4625444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Εφόσον η κλάση  </a:t>
            </a:r>
            <a:r>
              <a:rPr lang="en-US" dirty="0" err="1" smtClean="0"/>
              <a:t>HourlyEmployee</a:t>
            </a:r>
            <a:r>
              <a:rPr lang="en-US" dirty="0" smtClean="0"/>
              <a:t> </a:t>
            </a:r>
            <a:r>
              <a:rPr lang="el-GR" dirty="0" smtClean="0"/>
              <a:t>παράγεται από αφηρημένη κλάση και η ίδια δεν είναι αφηρημένη, πρέπει </a:t>
            </a:r>
            <a:r>
              <a:rPr lang="el-GR" dirty="0" smtClean="0">
                <a:solidFill>
                  <a:srgbClr val="FF0000"/>
                </a:solidFill>
              </a:rPr>
              <a:t>υποχρεωτικά</a:t>
            </a:r>
            <a:r>
              <a:rPr lang="el-GR" dirty="0" smtClean="0"/>
              <a:t> να ορίσει την αφηρημένη μέθοδο </a:t>
            </a:r>
            <a:r>
              <a:rPr lang="en-US" dirty="0" err="1" smtClean="0"/>
              <a:t>getPay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81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9512" y="3573659"/>
            <a:ext cx="8496944" cy="140006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620688"/>
            <a:ext cx="8435280" cy="597666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/>
              <a:t>public class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extends </a:t>
            </a:r>
            <a:r>
              <a:rPr lang="en-US" dirty="0">
                <a:solidFill>
                  <a:srgbClr val="0070C0"/>
                </a:solidFill>
              </a:rPr>
              <a:t>Employee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private double </a:t>
            </a:r>
            <a:r>
              <a:rPr lang="en-US" dirty="0">
                <a:solidFill>
                  <a:srgbClr val="00B0F0"/>
                </a:solidFill>
              </a:rPr>
              <a:t>salary</a:t>
            </a:r>
            <a:r>
              <a:rPr lang="en-US" dirty="0"/>
              <a:t>; //</a:t>
            </a:r>
            <a:r>
              <a:rPr lang="en-US" dirty="0" smtClean="0"/>
              <a:t>annual</a:t>
            </a:r>
          </a:p>
          <a:p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l-GR" dirty="0"/>
          </a:p>
          <a:p>
            <a:r>
              <a:rPr lang="el-GR" dirty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(String </a:t>
            </a:r>
            <a:r>
              <a:rPr lang="en-US" dirty="0" err="1">
                <a:solidFill>
                  <a:srgbClr val="C00000"/>
                </a:solidFill>
              </a:rPr>
              <a:t>theName</a:t>
            </a:r>
            <a:r>
              <a:rPr lang="en-US" dirty="0">
                <a:solidFill>
                  <a:srgbClr val="C00000"/>
                </a:solidFill>
              </a:rPr>
              <a:t>, </a:t>
            </a:r>
            <a:endParaRPr lang="el-GR" dirty="0">
              <a:solidFill>
                <a:srgbClr val="C00000"/>
              </a:solidFill>
            </a:endParaRPr>
          </a:p>
          <a:p>
            <a:r>
              <a:rPr lang="el-GR" dirty="0">
                <a:solidFill>
                  <a:srgbClr val="C00000"/>
                </a:solidFill>
              </a:rPr>
              <a:t>			</a:t>
            </a:r>
            <a:r>
              <a:rPr lang="en-US" dirty="0">
                <a:solidFill>
                  <a:srgbClr val="C00000"/>
                </a:solidFill>
              </a:rPr>
              <a:t>Date </a:t>
            </a:r>
            <a:r>
              <a:rPr lang="en-US" dirty="0" err="1">
                <a:solidFill>
                  <a:srgbClr val="C00000"/>
                </a:solidFill>
              </a:rPr>
              <a:t>theDate</a:t>
            </a:r>
            <a:r>
              <a:rPr lang="en-US" dirty="0">
                <a:solidFill>
                  <a:srgbClr val="C00000"/>
                </a:solidFill>
              </a:rPr>
              <a:t>, double </a:t>
            </a:r>
            <a:r>
              <a:rPr lang="en-US" dirty="0" err="1">
                <a:solidFill>
                  <a:srgbClr val="C00000"/>
                </a:solidFill>
              </a:rPr>
              <a:t>theSalary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originalObject</a:t>
            </a:r>
            <a:r>
              <a:rPr lang="en-US" dirty="0">
                <a:solidFill>
                  <a:srgbClr val="C00000"/>
                </a:solidFill>
              </a:rPr>
              <a:t>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double </a:t>
            </a:r>
            <a:r>
              <a:rPr lang="en-US" dirty="0" err="1">
                <a:solidFill>
                  <a:srgbClr val="C00000"/>
                </a:solidFill>
              </a:rPr>
              <a:t>getSalary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r>
              <a:rPr lang="el-GR" dirty="0"/>
              <a:t> </a:t>
            </a:r>
            <a:r>
              <a:rPr lang="en-US" dirty="0"/>
              <a:t>   public void </a:t>
            </a:r>
            <a:r>
              <a:rPr lang="en-US" dirty="0" err="1">
                <a:solidFill>
                  <a:srgbClr val="C00000"/>
                </a:solidFill>
              </a:rPr>
              <a:t>setSalary</a:t>
            </a:r>
            <a:r>
              <a:rPr lang="en-US" dirty="0">
                <a:solidFill>
                  <a:srgbClr val="C00000"/>
                </a:solidFill>
              </a:rPr>
              <a:t>(double </a:t>
            </a:r>
            <a:r>
              <a:rPr lang="en-US" dirty="0" err="1">
                <a:solidFill>
                  <a:srgbClr val="C00000"/>
                </a:solidFill>
              </a:rPr>
              <a:t>newSalary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l-GR" dirty="0"/>
              <a:t>    </a:t>
            </a:r>
            <a:r>
              <a:rPr lang="en-US" dirty="0"/>
              <a:t>public double </a:t>
            </a:r>
            <a:r>
              <a:rPr lang="en-US" dirty="0" err="1">
                <a:solidFill>
                  <a:srgbClr val="C00000"/>
                </a:solidFill>
              </a:rPr>
              <a:t>getPay</a:t>
            </a:r>
            <a:r>
              <a:rPr lang="en-US" dirty="0">
                <a:solidFill>
                  <a:srgbClr val="C00000"/>
                </a:solidFill>
              </a:rPr>
              <a:t>( )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return salary/12;</a:t>
            </a:r>
          </a:p>
          <a:p>
            <a:r>
              <a:rPr lang="en-US" dirty="0"/>
              <a:t>    }</a:t>
            </a:r>
          </a:p>
          <a:p>
            <a:endParaRPr lang="en-US" dirty="0"/>
          </a:p>
          <a:p>
            <a:r>
              <a:rPr lang="en-US" dirty="0"/>
              <a:t>    public String </a:t>
            </a:r>
            <a:r>
              <a:rPr lang="en-US" dirty="0" err="1">
                <a:solidFill>
                  <a:srgbClr val="C00000"/>
                </a:solidFill>
              </a:rPr>
              <a:t>toString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 smtClean="0"/>
              <a:t>}</a:t>
            </a:r>
            <a:endParaRPr lang="en-US" dirty="0"/>
          </a:p>
          <a:p>
            <a:r>
              <a:rPr lang="en-US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26105" y="5301207"/>
            <a:ext cx="4625444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Εφόσον η κλάση  </a:t>
            </a:r>
            <a:r>
              <a:rPr lang="en-US" dirty="0" err="1" smtClean="0"/>
              <a:t>SalariedEmployee</a:t>
            </a:r>
            <a:r>
              <a:rPr lang="en-US" dirty="0" smtClean="0"/>
              <a:t> </a:t>
            </a:r>
            <a:r>
              <a:rPr lang="el-GR" dirty="0" smtClean="0"/>
              <a:t>παράγεται από αφηρημένη κλάση και η ίδια δεν είναι αφηρημένη, πρέπει </a:t>
            </a:r>
            <a:r>
              <a:rPr lang="el-GR" dirty="0" smtClean="0">
                <a:solidFill>
                  <a:srgbClr val="FF0000"/>
                </a:solidFill>
              </a:rPr>
              <a:t>υποχρεωτικά</a:t>
            </a:r>
            <a:r>
              <a:rPr lang="el-GR" dirty="0" smtClean="0"/>
              <a:t> να ορίσει την αφηρημένη μέθοδο </a:t>
            </a:r>
            <a:r>
              <a:rPr lang="en-US" dirty="0" err="1" smtClean="0"/>
              <a:t>getPay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53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539552" y="620688"/>
            <a:ext cx="8229600" cy="6048672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class Example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	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new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(“Alice", 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Date(4,18,2013), 10, 100);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	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8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(“Bob", 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Date(4,17,2013), 12000);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A.samePay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(B)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The two employees </a:t>
            </a:r>
            <a:endParaRPr lang="el-GR" sz="18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earn the </a:t>
            </a:r>
            <a:r>
              <a:rPr lang="en-US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same amount per month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The two employees do NOT </a:t>
            </a:r>
            <a:endParaRPr lang="el-GR" sz="18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earn the </a:t>
            </a:r>
            <a:r>
              <a:rPr lang="en-US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same amount per month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323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9835" y="2276872"/>
            <a:ext cx="1512168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75656" y="1628800"/>
            <a:ext cx="1512168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2"/>
          <p:cNvSpPr txBox="1">
            <a:spLocks/>
          </p:cNvSpPr>
          <p:nvPr/>
        </p:nvSpPr>
        <p:spPr>
          <a:xfrm>
            <a:off x="539552" y="620688"/>
            <a:ext cx="8229600" cy="6048672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class Example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	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new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(“Alice", 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Date(4,18,2013), 10, 100);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	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8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(“Bob", 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Date(4,17,2013), 12000);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A.samePay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(B)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The two employees </a:t>
            </a:r>
            <a:endParaRPr lang="el-GR" sz="18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earn the </a:t>
            </a:r>
            <a:r>
              <a:rPr lang="en-US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same amount per month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The two employees do NOT </a:t>
            </a:r>
            <a:endParaRPr lang="el-GR" sz="18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earn the </a:t>
            </a:r>
            <a:r>
              <a:rPr lang="en-US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same amount per month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1272" y="5530972"/>
            <a:ext cx="6552728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Μπορούμε να ορίσουμε </a:t>
            </a:r>
            <a:r>
              <a:rPr lang="el-GR" dirty="0" smtClean="0">
                <a:solidFill>
                  <a:srgbClr val="FF0000"/>
                </a:solidFill>
              </a:rPr>
              <a:t>μεταβλητές αφηρημένης κλάσης</a:t>
            </a:r>
            <a:r>
              <a:rPr lang="el-GR" dirty="0" smtClean="0"/>
              <a:t>. Θα πρέπει να όμως να τους αναθέσουμε </a:t>
            </a:r>
            <a:r>
              <a:rPr lang="el-GR" dirty="0" smtClean="0">
                <a:solidFill>
                  <a:srgbClr val="FF0000"/>
                </a:solidFill>
              </a:rPr>
              <a:t>αντικείμενα</a:t>
            </a:r>
            <a:r>
              <a:rPr lang="el-GR" dirty="0" smtClean="0"/>
              <a:t> μιας από τις </a:t>
            </a:r>
            <a:r>
              <a:rPr lang="el-GR" dirty="0" smtClean="0">
                <a:solidFill>
                  <a:srgbClr val="FF0000"/>
                </a:solidFill>
              </a:rPr>
              <a:t>παράγωγες </a:t>
            </a:r>
            <a:r>
              <a:rPr lang="el-GR" dirty="0" err="1" smtClean="0">
                <a:solidFill>
                  <a:srgbClr val="FF0000"/>
                </a:solidFill>
              </a:rPr>
              <a:t>ενυπόστατες</a:t>
            </a:r>
            <a:r>
              <a:rPr lang="el-GR" dirty="0" smtClean="0">
                <a:solidFill>
                  <a:srgbClr val="FF0000"/>
                </a:solidFill>
              </a:rPr>
              <a:t> κλάσεις</a:t>
            </a:r>
            <a:r>
              <a:rPr lang="el-GR" dirty="0" smtClean="0"/>
              <a:t>. Δεν μπορούμε να ορίσουμε ένα αντικείμενο της αφηρημένης κλάσης.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902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580112" y="3489695"/>
            <a:ext cx="2880320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2"/>
          <p:cNvSpPr txBox="1">
            <a:spLocks/>
          </p:cNvSpPr>
          <p:nvPr/>
        </p:nvSpPr>
        <p:spPr>
          <a:xfrm>
            <a:off x="539552" y="620688"/>
            <a:ext cx="8496944" cy="6048672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rmAutofit fontScale="925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class Example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	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new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(“Alice", 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Date(4,18,2013), 10, 100);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	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8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(“Bob", 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Date(4,17,2013), 12000);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compareAndPrint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(A,B)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private static void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compareAndPrint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Employee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A.samePay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(B)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The two employees </a:t>
            </a:r>
            <a:endParaRPr lang="el-GR" sz="18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earn the same amount per month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else{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The two employees do NOT </a:t>
            </a:r>
            <a:endParaRPr lang="el-GR" sz="18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earn the same amount per month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166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51219" y="5229200"/>
            <a:ext cx="1944216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31640" y="5249719"/>
            <a:ext cx="12234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hours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wageRate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251219" y="5879830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326411" y="4763484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HourlyEmployee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36121" y="5229199"/>
            <a:ext cx="1944216" cy="13681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691905" y="5247352"/>
            <a:ext cx="1531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annualSalary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636121" y="5589239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667155" y="4763484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SalariedEmployee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13" idx="0"/>
            <a:endCxn id="37" idx="2"/>
          </p:cNvCxnSpPr>
          <p:nvPr/>
        </p:nvCxnSpPr>
        <p:spPr>
          <a:xfrm flipV="1">
            <a:off x="2265130" y="4221088"/>
            <a:ext cx="1056911" cy="5423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0"/>
            <a:endCxn id="37" idx="2"/>
          </p:cNvCxnSpPr>
          <p:nvPr/>
        </p:nvCxnSpPr>
        <p:spPr>
          <a:xfrm flipH="1" flipV="1">
            <a:off x="3322041" y="4221088"/>
            <a:ext cx="1373601" cy="5423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349933" y="2681771"/>
            <a:ext cx="1944216" cy="15393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434163" y="2681771"/>
            <a:ext cx="159530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name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hiringDate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getName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getHiringDate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2349933" y="328498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Κληρονομικότητα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760981" y="2202192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12160" y="2386858"/>
            <a:ext cx="29523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Οι παράγωγες κλάσεις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κληρονομούν</a:t>
            </a:r>
            <a:r>
              <a:rPr lang="el-GR" dirty="0" smtClean="0"/>
              <a:t> τα πεδία και τις μεθόδους της βασικής κλάσης και έχουν και δικά τους πεδία</a:t>
            </a:r>
            <a:r>
              <a:rPr lang="el-GR" dirty="0"/>
              <a:t> </a:t>
            </a:r>
            <a:r>
              <a:rPr lang="el-GR" dirty="0" smtClean="0"/>
              <a:t>και μεθόδους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l-GR" dirty="0" smtClean="0"/>
              <a:t>Επίσης μπορούμε να </a:t>
            </a:r>
            <a:r>
              <a:rPr lang="el-GR" dirty="0" smtClean="0">
                <a:solidFill>
                  <a:srgbClr val="0070C0"/>
                </a:solidFill>
              </a:rPr>
              <a:t>υπερβαίνουμε</a:t>
            </a:r>
            <a:r>
              <a:rPr lang="en-US" dirty="0" smtClean="0">
                <a:solidFill>
                  <a:srgbClr val="0070C0"/>
                </a:solidFill>
              </a:rPr>
              <a:t> (override)</a:t>
            </a:r>
            <a:r>
              <a:rPr lang="el-GR" dirty="0" smtClean="0"/>
              <a:t> κάποιες μεθόδους (</a:t>
            </a:r>
            <a:r>
              <a:rPr lang="en-US" dirty="0" err="1" smtClean="0"/>
              <a:t>toString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928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Αφηρημένες κλάσεις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Αφηρημένες κλάσεις </a:t>
            </a:r>
            <a:r>
              <a:rPr lang="el-GR" dirty="0" smtClean="0"/>
              <a:t>είναι οι κλάσεις που περιέχουν </a:t>
            </a:r>
            <a:r>
              <a:rPr lang="el-GR" dirty="0" smtClean="0">
                <a:solidFill>
                  <a:srgbClr val="0070C0"/>
                </a:solidFill>
              </a:rPr>
              <a:t>αφηρημένες μεθόδους</a:t>
            </a:r>
          </a:p>
          <a:p>
            <a:pPr lvl="1"/>
            <a:r>
              <a:rPr lang="el-GR" dirty="0" smtClean="0"/>
              <a:t>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υλοποίηση</a:t>
            </a:r>
            <a:r>
              <a:rPr lang="el-GR" dirty="0" smtClean="0"/>
              <a:t> των αφηρημένων μεθόδων μετατίθεται στις μη αφηρημένες (</a:t>
            </a:r>
            <a:r>
              <a:rPr lang="el-GR" dirty="0" err="1" smtClean="0">
                <a:solidFill>
                  <a:srgbClr val="FF0000"/>
                </a:solidFill>
              </a:rPr>
              <a:t>ενυπόστατες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– </a:t>
            </a:r>
            <a:r>
              <a:rPr lang="en-US" dirty="0" smtClean="0">
                <a:solidFill>
                  <a:srgbClr val="FF0000"/>
                </a:solidFill>
              </a:rPr>
              <a:t>concrete</a:t>
            </a:r>
            <a:r>
              <a:rPr lang="en-US" dirty="0" smtClean="0"/>
              <a:t>) </a:t>
            </a:r>
            <a:r>
              <a:rPr lang="el-GR" dirty="0" smtClean="0"/>
              <a:t>κλάσεις που είναι </a:t>
            </a:r>
            <a:r>
              <a:rPr lang="el-GR" dirty="0" smtClean="0">
                <a:solidFill>
                  <a:srgbClr val="0070C0"/>
                </a:solidFill>
              </a:rPr>
              <a:t>απόγονοι</a:t>
            </a:r>
            <a:r>
              <a:rPr lang="el-GR" dirty="0" smtClean="0"/>
              <a:t> μιας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αφηρημένης κλάσης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Η υλοποίηση είναι </a:t>
            </a:r>
            <a:r>
              <a:rPr lang="el-GR" dirty="0" smtClean="0">
                <a:solidFill>
                  <a:srgbClr val="0070C0"/>
                </a:solidFill>
              </a:rPr>
              <a:t>υποχρεωτική</a:t>
            </a:r>
            <a:r>
              <a:rPr lang="el-GR" dirty="0" smtClean="0"/>
              <a:t>. Άρα έτσι εξασφαλίζουμε ότι μια </a:t>
            </a:r>
            <a:r>
              <a:rPr lang="en-US" dirty="0" smtClean="0"/>
              <a:t>concrete </a:t>
            </a:r>
            <a:r>
              <a:rPr lang="el-GR" dirty="0" smtClean="0"/>
              <a:t>κλάση θα έχει την μέθοδο που θέλουμε.</a:t>
            </a:r>
          </a:p>
          <a:p>
            <a:r>
              <a:rPr lang="el-GR" dirty="0" smtClean="0"/>
              <a:t>Οι αφηρημένες κλάσεις εκτός από αφηρημένες μεθόδους έχουν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πεδία</a:t>
            </a:r>
            <a:r>
              <a:rPr lang="el-GR" dirty="0" smtClean="0"/>
              <a:t> και </a:t>
            </a:r>
            <a:r>
              <a:rPr lang="el-GR" dirty="0" err="1" smtClean="0">
                <a:solidFill>
                  <a:srgbClr val="0070C0"/>
                </a:solidFill>
              </a:rPr>
              <a:t>ενυπόστατες</a:t>
            </a:r>
            <a:r>
              <a:rPr lang="el-GR" dirty="0" smtClean="0">
                <a:solidFill>
                  <a:srgbClr val="0070C0"/>
                </a:solidFill>
              </a:rPr>
              <a:t> μεθόδους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Κληρονομούν επιπλέον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χαρακτηριστικά</a:t>
            </a:r>
            <a:r>
              <a:rPr lang="el-GR" dirty="0" smtClean="0"/>
              <a:t> στους απογόνους τους, όχι μόνο τις αφηρημένες μεθόδους.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071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nterface</a:t>
            </a:r>
            <a:r>
              <a:rPr lang="en-US" dirty="0" smtClean="0"/>
              <a:t> </a:t>
            </a:r>
            <a:r>
              <a:rPr lang="el-GR" dirty="0" smtClean="0"/>
              <a:t>είναι μια ακραία μορφή αφηρημένης κλάσης</a:t>
            </a:r>
          </a:p>
          <a:p>
            <a:pPr lvl="1"/>
            <a:r>
              <a:rPr lang="el-GR" dirty="0" smtClean="0"/>
              <a:t>Ένα </a:t>
            </a:r>
            <a:r>
              <a:rPr lang="en-US" dirty="0" smtClean="0"/>
              <a:t>interface </a:t>
            </a:r>
            <a:r>
              <a:rPr lang="el-GR" dirty="0" smtClean="0"/>
              <a:t>έχει </a:t>
            </a:r>
            <a:r>
              <a:rPr lang="el-GR" dirty="0" smtClean="0">
                <a:solidFill>
                  <a:srgbClr val="FF0000"/>
                </a:solidFill>
              </a:rPr>
              <a:t>μόνο δηλώσεις </a:t>
            </a:r>
            <a:r>
              <a:rPr lang="el-GR" dirty="0" smtClean="0"/>
              <a:t>μεθόδων.</a:t>
            </a:r>
            <a:endParaRPr lang="en-US" dirty="0" smtClean="0"/>
          </a:p>
          <a:p>
            <a:pPr lvl="1"/>
            <a:r>
              <a:rPr lang="el-GR" dirty="0" smtClean="0"/>
              <a:t>Το </a:t>
            </a:r>
            <a:r>
              <a:rPr lang="en-US" dirty="0" smtClean="0"/>
              <a:t>interface</a:t>
            </a:r>
            <a:r>
              <a:rPr lang="el-GR" dirty="0" smtClean="0"/>
              <a:t> ορίζει μια </a:t>
            </a:r>
            <a:r>
              <a:rPr lang="el-GR" dirty="0" smtClean="0">
                <a:solidFill>
                  <a:srgbClr val="0070C0"/>
                </a:solidFill>
              </a:rPr>
              <a:t>απαραίτητη λειτουργικότητα </a:t>
            </a:r>
            <a:r>
              <a:rPr lang="el-GR" dirty="0" smtClean="0"/>
              <a:t>που θέλουμε.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344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61662" y="1916832"/>
            <a:ext cx="5894514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Παραδείγματα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84447" y="1916832"/>
            <a:ext cx="8352928" cy="1584176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MovingObject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public void move();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61662" y="4005064"/>
            <a:ext cx="8352928" cy="2384648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ElectricObject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powerOn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powerOff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727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Μία </a:t>
            </a:r>
            <a:r>
              <a:rPr lang="el-GR" dirty="0" smtClean="0">
                <a:solidFill>
                  <a:srgbClr val="0070C0"/>
                </a:solidFill>
              </a:rPr>
              <a:t>κλάση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υλοποιεί</a:t>
            </a:r>
            <a:r>
              <a:rPr lang="el-GR" dirty="0" smtClean="0"/>
              <a:t> 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interface</a:t>
            </a:r>
            <a:r>
              <a:rPr lang="en-US" dirty="0" smtClean="0"/>
              <a:t>.</a:t>
            </a:r>
            <a:endParaRPr lang="el-GR" dirty="0" smtClean="0"/>
          </a:p>
          <a:p>
            <a:pPr lvl="1"/>
            <a:r>
              <a:rPr lang="el-GR" dirty="0" smtClean="0"/>
              <a:t>Η κλάση μπορεί να είναι και </a:t>
            </a:r>
            <a:r>
              <a:rPr lang="el-GR" dirty="0" smtClean="0">
                <a:solidFill>
                  <a:srgbClr val="0070C0"/>
                </a:solidFill>
              </a:rPr>
              <a:t>αφηρημένη</a:t>
            </a:r>
            <a:r>
              <a:rPr lang="el-GR" dirty="0" smtClean="0"/>
              <a:t> κλάση</a:t>
            </a:r>
          </a:p>
          <a:p>
            <a:r>
              <a:rPr lang="el-GR" dirty="0" smtClean="0"/>
              <a:t>Μια κλάση μπορεί να υλοποιεί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πολλαπλά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interfaces</a:t>
            </a:r>
          </a:p>
          <a:p>
            <a:pPr lvl="1"/>
            <a:r>
              <a:rPr lang="el-GR" dirty="0" smtClean="0"/>
              <a:t>Αλλά δεν μπορεί να κληρονομεί από πολλαπλές κλάσεις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114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51520" y="5373216"/>
            <a:ext cx="8352928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69706" y="2708920"/>
            <a:ext cx="8352928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69706" y="3933056"/>
            <a:ext cx="8352928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7895" y="1268760"/>
            <a:ext cx="8352928" cy="3356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884" y="404664"/>
            <a:ext cx="8229600" cy="990600"/>
          </a:xfrm>
        </p:spPr>
        <p:txBody>
          <a:bodyPr/>
          <a:lstStyle/>
          <a:p>
            <a:r>
              <a:rPr lang="el-GR" dirty="0" smtClean="0"/>
              <a:t>Παραδείγματα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84447" y="1268760"/>
            <a:ext cx="8352928" cy="1296144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MovingObject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…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61662" y="3933056"/>
            <a:ext cx="8352928" cy="1296144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Vehicle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MovingObject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void move();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87895" y="2708920"/>
            <a:ext cx="8352928" cy="1008112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ElectricCar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MovingObject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ElectricObject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	…	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45029" y="5373216"/>
            <a:ext cx="8352928" cy="1008112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ElectricCar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ElectricObject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683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 </a:t>
            </a:r>
            <a:r>
              <a:rPr lang="en-US" dirty="0" smtClean="0"/>
              <a:t>Interface </a:t>
            </a:r>
            <a:r>
              <a:rPr lang="el-GR" dirty="0" smtClean="0"/>
              <a:t>μπορεί να κληρονομεί από ένα άλλο </a:t>
            </a:r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63555" y="3068960"/>
            <a:ext cx="8352928" cy="2384648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ElectricMovingObject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MovingObject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powerOn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powerOff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279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l-GR" dirty="0" smtClean="0"/>
              <a:t>αφηρημένες κλάσεις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Τα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interfaces</a:t>
            </a:r>
            <a:r>
              <a:rPr lang="en-US" dirty="0" smtClean="0"/>
              <a:t> </a:t>
            </a:r>
            <a:r>
              <a:rPr lang="el-GR" dirty="0" smtClean="0"/>
              <a:t>είναι χρήσιμα όταν θέλουμε να ορίσουμε αντικείμενα που ορίζονται μόνο από κάποια </a:t>
            </a:r>
            <a:r>
              <a:rPr lang="el-GR" dirty="0" smtClean="0">
                <a:solidFill>
                  <a:srgbClr val="0070C0"/>
                </a:solidFill>
              </a:rPr>
              <a:t>υψηλού επιπέδου λειτουργικότητα</a:t>
            </a:r>
            <a:r>
              <a:rPr lang="el-GR" dirty="0" smtClean="0"/>
              <a:t> ενώ κατά τα άλλα μπορεί να είναι πολύ διαφορετικά μεταξύ τους</a:t>
            </a:r>
          </a:p>
          <a:p>
            <a:pPr lvl="1"/>
            <a:r>
              <a:rPr lang="el-GR" dirty="0" smtClean="0"/>
              <a:t>Έχουν το ίδιο </a:t>
            </a:r>
            <a:r>
              <a:rPr lang="en-US" dirty="0" smtClean="0"/>
              <a:t>interface</a:t>
            </a:r>
            <a:r>
              <a:rPr lang="el-GR" dirty="0" smtClean="0"/>
              <a:t> – ένα κινούμενο αντικείμενο μπορεί να κινείται</a:t>
            </a:r>
          </a:p>
          <a:p>
            <a:pPr lvl="2"/>
            <a:r>
              <a:rPr lang="el-GR" dirty="0" smtClean="0"/>
              <a:t>Δεν ξέρουμε πως, σε πόσες διαστάσεις, με τι ταχύτητα κλπ</a:t>
            </a:r>
            <a:r>
              <a:rPr lang="en-US" dirty="0" smtClean="0"/>
              <a:t>.</a:t>
            </a:r>
          </a:p>
          <a:p>
            <a:r>
              <a:rPr lang="el-GR" dirty="0" smtClean="0"/>
              <a:t>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αφηρημένη κλάση </a:t>
            </a:r>
            <a:r>
              <a:rPr lang="el-GR" dirty="0" smtClean="0"/>
              <a:t>υποθέτει ότι τα αντικείμενα που θα ορίσουμε έχουν πολλά περισσότερα </a:t>
            </a:r>
            <a:r>
              <a:rPr lang="el-GR" dirty="0" smtClean="0">
                <a:solidFill>
                  <a:srgbClr val="0070C0"/>
                </a:solidFill>
              </a:rPr>
              <a:t>κοινά χαρακτηριστικά</a:t>
            </a:r>
            <a:r>
              <a:rPr lang="el-GR" dirty="0" smtClean="0"/>
              <a:t> </a:t>
            </a:r>
          </a:p>
          <a:p>
            <a:pPr lvl="1"/>
            <a:r>
              <a:rPr lang="el-GR" dirty="0" smtClean="0"/>
              <a:t>Κοινά πεδία πάνω στα οποία μπορούμε να υλοποιήσουμε και κοινές μεθόδους.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08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Αφηρημένοι Τύποι Δεδομένων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Τα </a:t>
            </a:r>
            <a:r>
              <a:rPr lang="en-US" dirty="0" smtClean="0"/>
              <a:t>interfaces </a:t>
            </a:r>
            <a:r>
              <a:rPr lang="el-GR" dirty="0" smtClean="0"/>
              <a:t>μπορούμε να τα δούμε και σαν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Αφηρημένους Τύπους Δεδομένων</a:t>
            </a:r>
          </a:p>
          <a:p>
            <a:r>
              <a:rPr lang="el-GR" dirty="0" smtClean="0"/>
              <a:t>Π.χ., μία </a:t>
            </a:r>
            <a:r>
              <a:rPr lang="el-GR" dirty="0" smtClean="0">
                <a:solidFill>
                  <a:srgbClr val="0070C0"/>
                </a:solidFill>
              </a:rPr>
              <a:t>στοίβα</a:t>
            </a:r>
            <a:r>
              <a:rPr lang="el-GR" dirty="0" smtClean="0"/>
              <a:t> απαιτεί συγκεκριμένες λειτουργίες από τις κλάσεις που την υλοποιούν</a:t>
            </a:r>
          </a:p>
          <a:p>
            <a:pPr lvl="1"/>
            <a:r>
              <a:rPr lang="en-US" dirty="0" smtClean="0"/>
              <a:t>Push</a:t>
            </a:r>
          </a:p>
          <a:p>
            <a:pPr lvl="1"/>
            <a:r>
              <a:rPr lang="en-US" dirty="0" smtClean="0"/>
              <a:t>Pop</a:t>
            </a:r>
          </a:p>
          <a:p>
            <a:pPr lvl="1"/>
            <a:r>
              <a:rPr lang="en-US" dirty="0" err="1" smtClean="0"/>
              <a:t>IsEmpty</a:t>
            </a:r>
            <a:endParaRPr lang="en-US" dirty="0" smtClean="0"/>
          </a:p>
          <a:p>
            <a:pPr lvl="1"/>
            <a:r>
              <a:rPr lang="en-US" dirty="0" smtClean="0"/>
              <a:t>Top</a:t>
            </a:r>
          </a:p>
          <a:p>
            <a:r>
              <a:rPr lang="el-GR" dirty="0" smtClean="0"/>
              <a:t>Ανάλογα με τον τύπο των δεδομένων που θα κρατάει η στοίβα μπορούμε να ορίσουμε διαφορετικές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υλοποιήσεις</a:t>
            </a:r>
          </a:p>
          <a:p>
            <a:pPr lvl="1"/>
            <a:r>
              <a:rPr lang="el-GR" dirty="0" smtClean="0"/>
              <a:t>Υπάρχει και άλλος τρόπος να το κάνουμε αυτό όμως όπως θα δούμε παρακάτω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962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Παράδειγμα: Το </a:t>
            </a:r>
            <a:r>
              <a:rPr lang="en-US" dirty="0" smtClean="0"/>
              <a:t>interface </a:t>
            </a:r>
            <a:r>
              <a:rPr lang="en-US" dirty="0" err="1" smtClean="0"/>
              <a:t>myComparable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Το </a:t>
            </a:r>
            <a:r>
              <a:rPr lang="en-US" dirty="0"/>
              <a:t>interface </a:t>
            </a:r>
            <a:r>
              <a:rPr lang="en-US" dirty="0" err="1" smtClean="0">
                <a:solidFill>
                  <a:srgbClr val="FF0000"/>
                </a:solidFill>
              </a:rPr>
              <a:t>myComparable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ορίζει </a:t>
            </a:r>
            <a:r>
              <a:rPr lang="en-US" dirty="0" smtClean="0"/>
              <a:t>interface </a:t>
            </a:r>
            <a:r>
              <a:rPr lang="el-GR" dirty="0" smtClean="0"/>
              <a:t>για αντικείμενα τα οποία μπορούν να </a:t>
            </a:r>
            <a:r>
              <a:rPr lang="el-GR" dirty="0" smtClean="0">
                <a:solidFill>
                  <a:srgbClr val="0070C0"/>
                </a:solidFill>
              </a:rPr>
              <a:t>συγκριθούν</a:t>
            </a:r>
            <a:r>
              <a:rPr lang="el-GR" dirty="0" smtClean="0"/>
              <a:t> μεταξύ τους</a:t>
            </a:r>
            <a:endParaRPr lang="en-US" dirty="0" smtClean="0"/>
          </a:p>
          <a:p>
            <a:pPr lvl="1"/>
            <a:r>
              <a:rPr lang="el-GR" dirty="0" smtClean="0"/>
              <a:t>Υπάρχει στην </a:t>
            </a:r>
            <a:r>
              <a:rPr lang="en-US" dirty="0" smtClean="0"/>
              <a:t>Java </a:t>
            </a:r>
            <a:r>
              <a:rPr lang="el-GR" dirty="0" smtClean="0"/>
              <a:t>το </a:t>
            </a:r>
            <a:r>
              <a:rPr lang="en-US" dirty="0" smtClean="0"/>
              <a:t>interface Comparable </a:t>
            </a:r>
            <a:r>
              <a:rPr lang="el-GR" dirty="0" smtClean="0"/>
              <a:t>αλλά είναι λίγο διαφορετικό</a:t>
            </a:r>
          </a:p>
          <a:p>
            <a:r>
              <a:rPr lang="el-GR" dirty="0" smtClean="0"/>
              <a:t>Ορίζει την μέθοδο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int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(Object other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dirty="0" smtClean="0"/>
              <a:t>Σημασιολογία:</a:t>
            </a:r>
          </a:p>
          <a:p>
            <a:pPr lvl="1"/>
            <a:r>
              <a:rPr lang="el-GR" dirty="0" smtClean="0"/>
              <a:t>Αν η μέθοδος επιστρέψει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αρνητικό αριθμό </a:t>
            </a:r>
            <a:r>
              <a:rPr lang="el-GR" dirty="0" smtClean="0"/>
              <a:t>τότε το αντικείμενο </a:t>
            </a:r>
            <a:r>
              <a:rPr lang="en-US" dirty="0" smtClean="0">
                <a:solidFill>
                  <a:srgbClr val="0070C0"/>
                </a:solidFill>
              </a:rPr>
              <a:t>this</a:t>
            </a:r>
            <a:r>
              <a:rPr lang="en-US" dirty="0" smtClean="0"/>
              <a:t>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μικρότερο</a:t>
            </a:r>
            <a:r>
              <a:rPr lang="el-GR" dirty="0" smtClean="0"/>
              <a:t> από το αντικείμενο </a:t>
            </a:r>
            <a:r>
              <a:rPr lang="en-US" dirty="0" smtClean="0">
                <a:solidFill>
                  <a:srgbClr val="0070C0"/>
                </a:solidFill>
              </a:rPr>
              <a:t>other</a:t>
            </a:r>
          </a:p>
          <a:p>
            <a:pPr lvl="1"/>
            <a:r>
              <a:rPr lang="el-GR" dirty="0"/>
              <a:t>Αν η μέθοδος επιστρέψει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μηδέν</a:t>
            </a:r>
            <a:r>
              <a:rPr lang="el-GR" dirty="0" smtClean="0"/>
              <a:t> τότε </a:t>
            </a:r>
            <a:r>
              <a:rPr lang="el-GR" dirty="0"/>
              <a:t>το αντικείμενο </a:t>
            </a:r>
            <a:r>
              <a:rPr lang="en-US" dirty="0">
                <a:solidFill>
                  <a:srgbClr val="0070C0"/>
                </a:solidFill>
              </a:rPr>
              <a:t>this</a:t>
            </a:r>
            <a:r>
              <a:rPr lang="en-US" dirty="0"/>
              <a:t> </a:t>
            </a:r>
            <a:r>
              <a:rPr lang="el-GR" dirty="0"/>
              <a:t>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ίσο</a:t>
            </a:r>
            <a:r>
              <a:rPr lang="el-GR" dirty="0" smtClean="0"/>
              <a:t> με </a:t>
            </a:r>
            <a:r>
              <a:rPr lang="el-GR" dirty="0"/>
              <a:t>το αντικείμενο </a:t>
            </a:r>
            <a:r>
              <a:rPr lang="en-US" dirty="0" smtClean="0">
                <a:solidFill>
                  <a:srgbClr val="0070C0"/>
                </a:solidFill>
              </a:rPr>
              <a:t>other</a:t>
            </a:r>
            <a:endParaRPr lang="el-GR" dirty="0" smtClean="0">
              <a:solidFill>
                <a:srgbClr val="0070C0"/>
              </a:solidFill>
            </a:endParaRPr>
          </a:p>
          <a:p>
            <a:pPr lvl="1"/>
            <a:r>
              <a:rPr lang="el-GR" dirty="0"/>
              <a:t>Αν η μέθοδος επιστρέψει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θετικό αριθμό </a:t>
            </a:r>
            <a:r>
              <a:rPr lang="el-GR" dirty="0"/>
              <a:t>τότε το αντικείμενο </a:t>
            </a:r>
            <a:r>
              <a:rPr lang="en-US" dirty="0">
                <a:solidFill>
                  <a:srgbClr val="0070C0"/>
                </a:solidFill>
              </a:rPr>
              <a:t>this</a:t>
            </a:r>
            <a:r>
              <a:rPr lang="en-US" dirty="0"/>
              <a:t> </a:t>
            </a:r>
            <a:r>
              <a:rPr lang="el-GR" dirty="0"/>
              <a:t>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μεγαλύτερο</a:t>
            </a:r>
            <a:r>
              <a:rPr lang="el-GR" dirty="0" smtClean="0"/>
              <a:t> από </a:t>
            </a:r>
            <a:r>
              <a:rPr lang="el-GR" dirty="0"/>
              <a:t>το αντικείμενο </a:t>
            </a:r>
            <a:r>
              <a:rPr lang="en-US" dirty="0">
                <a:solidFill>
                  <a:srgbClr val="0070C0"/>
                </a:solidFill>
              </a:rPr>
              <a:t>other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82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</a:t>
            </a:r>
            <a:r>
              <a:rPr lang="en-US" dirty="0" err="1" smtClean="0"/>
              <a:t>myComparable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1728192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interface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myComparable</a:t>
            </a:r>
            <a:endParaRPr lang="en-US" sz="2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compareTo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myComparable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other);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37006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101" y="404664"/>
            <a:ext cx="8619593" cy="2016224"/>
          </a:xfr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US" sz="12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private Date </a:t>
            </a:r>
            <a:r>
              <a:rPr lang="en-US" sz="12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1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2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1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return (name + " " +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hireDate.toString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7753" y="2492896"/>
            <a:ext cx="8670711" cy="2088232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sz="12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sz="12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hours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 //for the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month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endParaRPr lang="el-GR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sz="12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return 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super.toString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 )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"\n$" +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+ " per hour for " + hours + " hours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9789" y="4725144"/>
            <a:ext cx="8598904" cy="1872208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Autofit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sz="1200" dirty="0"/>
              <a:t>public class </a:t>
            </a:r>
            <a:r>
              <a:rPr lang="en-US" sz="1200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200" dirty="0"/>
              <a:t>extends </a:t>
            </a:r>
            <a:r>
              <a:rPr lang="en-US" sz="1200" dirty="0">
                <a:solidFill>
                  <a:srgbClr val="0070C0"/>
                </a:solidFill>
              </a:rPr>
              <a:t>Employee</a:t>
            </a:r>
          </a:p>
          <a:p>
            <a:r>
              <a:rPr lang="en-US" sz="1200" dirty="0"/>
              <a:t>{</a:t>
            </a:r>
          </a:p>
          <a:p>
            <a:r>
              <a:rPr lang="en-US" sz="1200" dirty="0"/>
              <a:t>    private double </a:t>
            </a:r>
            <a:r>
              <a:rPr lang="en-US" sz="1200" dirty="0">
                <a:solidFill>
                  <a:srgbClr val="00B0F0"/>
                </a:solidFill>
              </a:rPr>
              <a:t>salary</a:t>
            </a:r>
            <a:r>
              <a:rPr lang="en-US" sz="1200" dirty="0"/>
              <a:t>; //</a:t>
            </a:r>
            <a:r>
              <a:rPr lang="en-US" sz="1200" dirty="0" smtClean="0"/>
              <a:t>annual</a:t>
            </a:r>
          </a:p>
          <a:p>
            <a:endParaRPr lang="en-US" sz="1200" dirty="0"/>
          </a:p>
          <a:p>
            <a:r>
              <a:rPr lang="en-US" sz="1200" dirty="0"/>
              <a:t>    public String </a:t>
            </a:r>
            <a:r>
              <a:rPr lang="en-US" sz="1200" dirty="0" err="1">
                <a:solidFill>
                  <a:srgbClr val="C00000"/>
                </a:solidFill>
              </a:rPr>
              <a:t>toString</a:t>
            </a:r>
            <a:r>
              <a:rPr lang="en-US" sz="1200" dirty="0">
                <a:solidFill>
                  <a:srgbClr val="C00000"/>
                </a:solidFill>
              </a:rPr>
              <a:t>( </a:t>
            </a:r>
            <a:r>
              <a:rPr lang="en-US" sz="1200" dirty="0" smtClean="0">
                <a:solidFill>
                  <a:srgbClr val="C00000"/>
                </a:solidFill>
              </a:rPr>
              <a:t>)</a:t>
            </a:r>
            <a:r>
              <a:rPr lang="en-US" sz="1200" dirty="0" smtClean="0"/>
              <a:t>{</a:t>
            </a:r>
            <a:endParaRPr lang="en-US" sz="1200" dirty="0"/>
          </a:p>
          <a:p>
            <a:r>
              <a:rPr lang="en-US" sz="1200" dirty="0"/>
              <a:t>        return </a:t>
            </a:r>
            <a:r>
              <a:rPr lang="en-US" sz="1200" dirty="0" smtClean="0"/>
              <a:t>(</a:t>
            </a:r>
            <a:r>
              <a:rPr lang="en-US" sz="1200" dirty="0" err="1" smtClean="0"/>
              <a:t>super.toString</a:t>
            </a:r>
            <a:r>
              <a:rPr lang="en-US" sz="1200" dirty="0"/>
              <a:t>( ) </a:t>
            </a:r>
            <a:r>
              <a:rPr lang="en-US" sz="1200" dirty="0" smtClean="0"/>
              <a:t>+ </a:t>
            </a:r>
            <a:r>
              <a:rPr lang="en-US" sz="1200" dirty="0"/>
              <a:t>"\n$" + salary + " per year");</a:t>
            </a:r>
          </a:p>
          <a:p>
            <a:r>
              <a:rPr lang="en-US" sz="1200" dirty="0"/>
              <a:t>    }</a:t>
            </a:r>
          </a:p>
          <a:p>
            <a:r>
              <a:rPr lang="en-US" sz="1200" dirty="0" smtClean="0"/>
              <a:t>}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2369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Εφαρμογή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Μπορούμε να ορίσουμε μια μέθοδο </a:t>
            </a:r>
            <a:r>
              <a:rPr lang="en-US" dirty="0" smtClean="0">
                <a:solidFill>
                  <a:srgbClr val="0070C0"/>
                </a:solidFill>
              </a:rPr>
              <a:t>sort</a:t>
            </a:r>
            <a:r>
              <a:rPr lang="en-US" dirty="0" smtClean="0"/>
              <a:t> </a:t>
            </a:r>
            <a:r>
              <a:rPr lang="el-GR" dirty="0" smtClean="0"/>
              <a:t>η οποία να μπορεί να εφαρμοστεί σε πίνακες με οποιαδήποτε μορφής αντικείμενα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5536" y="3140968"/>
            <a:ext cx="8352928" cy="3456384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myComparable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array){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i = 0; i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myComparable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minElement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array[i];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j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i+1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j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j ++){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minElement.compareTo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(array[j]) &gt; 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minElement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array[j];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array[j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array[i];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array[i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minElement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7864" y="6021288"/>
            <a:ext cx="5616624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Μπορεί να εφαρμοστεί σε </a:t>
            </a:r>
            <a:r>
              <a:rPr lang="el-GR" dirty="0" smtClean="0">
                <a:solidFill>
                  <a:srgbClr val="FF0000"/>
                </a:solidFill>
              </a:rPr>
              <a:t>οποιαδήποτε</a:t>
            </a:r>
            <a:r>
              <a:rPr lang="el-GR" dirty="0" smtClean="0"/>
              <a:t> αντικείμενα που υλοποιούν το </a:t>
            </a:r>
            <a:r>
              <a:rPr lang="en-US" dirty="0" smtClean="0"/>
              <a:t>interface </a:t>
            </a:r>
            <a:r>
              <a:rPr lang="en-US" dirty="0" err="1" smtClean="0">
                <a:solidFill>
                  <a:srgbClr val="FF0000"/>
                </a:solidFill>
              </a:rPr>
              <a:t>myComparable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511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95536" y="422715"/>
            <a:ext cx="8352928" cy="6408712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Person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myComparable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number;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Person(){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("enter name and number:");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Scanner input = new Scanner(System.in);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name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 number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return name + " " + number;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myComparable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other){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Person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(Person)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other;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if (number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otherPerson.number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-1;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}else if (number ==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otherPerson.number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 else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Rectangular Callout 1"/>
          <p:cNvSpPr/>
          <p:nvPr/>
        </p:nvSpPr>
        <p:spPr>
          <a:xfrm>
            <a:off x="6228184" y="3501008"/>
            <a:ext cx="2736304" cy="576064"/>
          </a:xfrm>
          <a:prstGeom prst="wedgeRectCallout">
            <a:avLst>
              <a:gd name="adj1" fmla="val -107445"/>
              <a:gd name="adj2" fmla="val 147158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Χρήση του </a:t>
            </a:r>
            <a:r>
              <a:rPr lang="en-US" dirty="0" err="1" smtClean="0">
                <a:solidFill>
                  <a:schemeClr val="tx1"/>
                </a:solidFill>
              </a:rPr>
              <a:t>DownCasting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510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95536" y="422715"/>
            <a:ext cx="8352928" cy="6408712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ComparableExample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array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Person[5];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i = 0; i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array[i] = new Person();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sort(array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i = 0; i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(array[i]);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myComparable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array){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i = 0; i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myComparable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minElement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array[i];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(int j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i+1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j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j ++){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	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minElement.compareTo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(array[j]) &gt; 0){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minElement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array[j];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array[j] = array[i];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array[i]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minElement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04372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Επέκταση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γίνεται αν αντί για </a:t>
            </a:r>
            <a:r>
              <a:rPr lang="en-US" dirty="0" smtClean="0"/>
              <a:t>Persons </a:t>
            </a:r>
            <a:r>
              <a:rPr lang="el-GR" dirty="0" smtClean="0"/>
              <a:t>θέλουμε να συγκρίνουμε σπίτια?</a:t>
            </a:r>
          </a:p>
          <a:p>
            <a:pPr lvl="1"/>
            <a:r>
              <a:rPr lang="el-GR" smtClean="0"/>
              <a:t>Ένα σπίτι </a:t>
            </a:r>
            <a:r>
              <a:rPr lang="el-GR" dirty="0" smtClean="0"/>
              <a:t>(</a:t>
            </a:r>
            <a:r>
              <a:rPr lang="en-US" dirty="0" smtClean="0"/>
              <a:t>House) </a:t>
            </a:r>
            <a:r>
              <a:rPr lang="el-GR" dirty="0" smtClean="0"/>
              <a:t>έχει διεύθυνση και μέγεθος</a:t>
            </a:r>
          </a:p>
          <a:p>
            <a:pPr lvl="1"/>
            <a:r>
              <a:rPr lang="el-GR" dirty="0" smtClean="0"/>
              <a:t>Θέλουμε να ταξινομήσουμε με βάση το μέγεθος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53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630932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IsADemo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("Josephine",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Date("January", 1, 2004), 100000);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han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("Sam",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Date("February", 1, 2003), 50.50, 40);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invoked:");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invoked:");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employeeObject.toString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7744" y="5373216"/>
            <a:ext cx="5857762" cy="110799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Τι θα τυπώσει η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sz="2400" dirty="0" smtClean="0"/>
              <a:t> </a:t>
            </a:r>
            <a:r>
              <a:rPr lang="el-GR" dirty="0" smtClean="0"/>
              <a:t>όταν την καλέσουμε</a:t>
            </a:r>
            <a:r>
              <a:rPr lang="en-US" dirty="0" smtClean="0"/>
              <a:t> </a:t>
            </a:r>
            <a:r>
              <a:rPr lang="el-GR" dirty="0" smtClean="0"/>
              <a:t>με ορίσματα το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sz="2400" dirty="0" smtClean="0"/>
              <a:t> </a:t>
            </a:r>
            <a:r>
              <a:rPr lang="el-GR" dirty="0" smtClean="0"/>
              <a:t>και το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han</a:t>
            </a:r>
            <a:r>
              <a:rPr lang="en-US" dirty="0" smtClean="0"/>
              <a:t>?</a:t>
            </a:r>
            <a:r>
              <a:rPr lang="el-GR" dirty="0" smtClean="0"/>
              <a:t> </a:t>
            </a:r>
          </a:p>
          <a:p>
            <a:r>
              <a:rPr lang="el-GR" dirty="0" smtClean="0"/>
              <a:t>Ποια μέθοδος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dirty="0" smtClean="0"/>
              <a:t> </a:t>
            </a:r>
            <a:r>
              <a:rPr lang="el-GR" dirty="0" smtClean="0"/>
              <a:t>θα κληθεί?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324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630932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IsADemo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("Josephine",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Date("January", 1, 2004), 100000);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("Sam",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Date("February", 1, 2003), 50.50, 40);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invoked:");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invoked:");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0335" y="5229200"/>
            <a:ext cx="7729970" cy="14773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Θα καλέσει την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dirty="0" smtClean="0"/>
              <a:t> </a:t>
            </a:r>
            <a:r>
              <a:rPr lang="el-GR" dirty="0" smtClean="0"/>
              <a:t>της κλάσης του αντικειμένου που περνάμε σαν όρισμα </a:t>
            </a:r>
            <a:r>
              <a:rPr lang="en-US" dirty="0" smtClean="0"/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ή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dirty="0" smtClean="0"/>
              <a:t>) </a:t>
            </a:r>
            <a:r>
              <a:rPr lang="el-GR" dirty="0" smtClean="0"/>
              <a:t>και όχι την κλάση που εμφανίζεται στον ορισμό της παραμέτρου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dirty="0" smtClean="0"/>
              <a:t>)</a:t>
            </a:r>
            <a:r>
              <a:rPr lang="el-GR" dirty="0" smtClean="0"/>
              <a:t>.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Ο μηχανισμός αυτός ονομάζεται </a:t>
            </a:r>
            <a:r>
              <a:rPr lang="en-US" dirty="0" smtClean="0">
                <a:solidFill>
                  <a:srgbClr val="FF0000"/>
                </a:solidFill>
              </a:rPr>
              <a:t>late binding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l-GR" dirty="0" smtClean="0"/>
              <a:t>και/ή </a:t>
            </a:r>
            <a:r>
              <a:rPr lang="el-GR" dirty="0" smtClean="0">
                <a:solidFill>
                  <a:srgbClr val="FF0000"/>
                </a:solidFill>
              </a:rPr>
              <a:t>πολυμορφισμός</a:t>
            </a:r>
            <a:r>
              <a:rPr lang="el-GR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390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Late Binding (</a:t>
            </a:r>
            <a:r>
              <a:rPr lang="el-GR" dirty="0" smtClean="0"/>
              <a:t>καθυστερημένη δέσμευση)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Η </a:t>
            </a:r>
            <a:r>
              <a:rPr lang="el-GR" dirty="0" smtClean="0">
                <a:solidFill>
                  <a:srgbClr val="FF0000"/>
                </a:solidFill>
              </a:rPr>
              <a:t>δέσμευση </a:t>
            </a:r>
            <a:r>
              <a:rPr lang="el-GR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binding</a:t>
            </a:r>
            <a:r>
              <a:rPr lang="en-US" dirty="0" smtClean="0"/>
              <a:t>) </a:t>
            </a:r>
            <a:r>
              <a:rPr lang="el-GR" dirty="0" smtClean="0"/>
              <a:t>αναφέρεται στον συσχετισμό μεταξύ της </a:t>
            </a:r>
            <a:r>
              <a:rPr lang="el-GR" dirty="0" smtClean="0">
                <a:solidFill>
                  <a:srgbClr val="0070C0"/>
                </a:solidFill>
              </a:rPr>
              <a:t>κλήσης μιας μεθόδου </a:t>
            </a:r>
            <a:r>
              <a:rPr lang="el-GR" dirty="0" smtClean="0"/>
              <a:t>και του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ορισμού (κώδικα) της μεθόδου</a:t>
            </a:r>
            <a:r>
              <a:rPr lang="el-GR" dirty="0" smtClean="0"/>
              <a:t>.</a:t>
            </a:r>
          </a:p>
          <a:p>
            <a:endParaRPr lang="el-GR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Early binding</a:t>
            </a:r>
            <a:r>
              <a:rPr lang="el-GR" dirty="0" smtClean="0">
                <a:solidFill>
                  <a:srgbClr val="FF0000"/>
                </a:solidFill>
              </a:rPr>
              <a:t>: </a:t>
            </a:r>
            <a:r>
              <a:rPr lang="el-GR" dirty="0"/>
              <a:t>Η δέσμευση γίνεται </a:t>
            </a:r>
            <a:r>
              <a:rPr lang="el-GR" dirty="0">
                <a:solidFill>
                  <a:srgbClr val="0070C0"/>
                </a:solidFill>
              </a:rPr>
              <a:t>κατά τη </a:t>
            </a:r>
            <a:r>
              <a:rPr lang="el-GR" dirty="0" smtClean="0">
                <a:solidFill>
                  <a:srgbClr val="0070C0"/>
                </a:solidFill>
              </a:rPr>
              <a:t>μεταγλώττιση </a:t>
            </a:r>
            <a:r>
              <a:rPr lang="el-GR" dirty="0"/>
              <a:t>του </a:t>
            </a:r>
            <a:r>
              <a:rPr lang="el-GR" dirty="0" smtClean="0"/>
              <a:t>προγράμματος</a:t>
            </a:r>
            <a:endParaRPr lang="en-US" dirty="0" smtClean="0"/>
          </a:p>
          <a:p>
            <a:pPr lvl="1"/>
            <a:r>
              <a:rPr lang="el-GR" dirty="0" smtClean="0"/>
              <a:t>Στην περίπτωση αυτή η μέθοδος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() </a:t>
            </a:r>
            <a:r>
              <a:rPr lang="el-GR" dirty="0" smtClean="0"/>
              <a:t>που θα κληθεί θα είναι η μέθοδος της κλάσης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 </a:t>
            </a:r>
            <a:r>
              <a:rPr lang="el-GR" dirty="0" smtClean="0"/>
              <a:t>μιας και όταν γίνεται η μεταγλώττιση ο </a:t>
            </a:r>
            <a:r>
              <a:rPr lang="en-US" dirty="0" smtClean="0"/>
              <a:t>compiler </a:t>
            </a:r>
            <a:r>
              <a:rPr lang="el-GR" dirty="0" smtClean="0"/>
              <a:t>βλέπει το όρισμα ως αντικείμενο της κλάσης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dirty="0" smtClean="0"/>
              <a:t>.</a:t>
            </a:r>
            <a:endParaRPr lang="el-GR" dirty="0"/>
          </a:p>
          <a:p>
            <a:r>
              <a:rPr lang="en-US" dirty="0" smtClean="0">
                <a:solidFill>
                  <a:srgbClr val="FF0000"/>
                </a:solidFill>
              </a:rPr>
              <a:t>Late binding</a:t>
            </a:r>
            <a:r>
              <a:rPr lang="el-GR" dirty="0">
                <a:solidFill>
                  <a:srgbClr val="FF0000"/>
                </a:solidFill>
              </a:rPr>
              <a:t>: </a:t>
            </a:r>
            <a:r>
              <a:rPr lang="el-GR" dirty="0"/>
              <a:t>Η δέσμευση γίνεται </a:t>
            </a:r>
            <a:r>
              <a:rPr lang="el-GR" dirty="0">
                <a:solidFill>
                  <a:srgbClr val="0070C0"/>
                </a:solidFill>
              </a:rPr>
              <a:t>κατά τη </a:t>
            </a:r>
            <a:r>
              <a:rPr lang="el-GR" dirty="0" smtClean="0">
                <a:solidFill>
                  <a:srgbClr val="0070C0"/>
                </a:solidFill>
              </a:rPr>
              <a:t>εκτέλεση </a:t>
            </a:r>
            <a:r>
              <a:rPr lang="el-GR" dirty="0" smtClean="0"/>
              <a:t>του προγράμματος</a:t>
            </a:r>
          </a:p>
          <a:p>
            <a:pPr lvl="1"/>
            <a:r>
              <a:rPr lang="el-GR" dirty="0"/>
              <a:t>Το κάθε αντικείμενο έχει </a:t>
            </a:r>
            <a:r>
              <a:rPr lang="el-GR" dirty="0">
                <a:solidFill>
                  <a:srgbClr val="0070C0"/>
                </a:solidFill>
              </a:rPr>
              <a:t>πληροφορία</a:t>
            </a:r>
            <a:r>
              <a:rPr lang="el-GR" dirty="0"/>
              <a:t> για </a:t>
            </a:r>
            <a:r>
              <a:rPr lang="el-GR" dirty="0" smtClean="0"/>
              <a:t>την κλάση του και τον </a:t>
            </a:r>
            <a:r>
              <a:rPr lang="el-GR" dirty="0"/>
              <a:t>ορισμό (κώδικα) των μεθόδων του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Στην περίπτωση αυτή </a:t>
            </a:r>
            <a:r>
              <a:rPr lang="el-GR" dirty="0"/>
              <a:t>η μέθοδος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toString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() </a:t>
            </a:r>
            <a:r>
              <a:rPr lang="el-GR" dirty="0"/>
              <a:t>που θα κληθεί </a:t>
            </a:r>
            <a:r>
              <a:rPr lang="el-GR" dirty="0" smtClean="0"/>
              <a:t>εξαρτάται από την κλάση που περνάμε σαν όρισμα 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l-GR" dirty="0"/>
              <a:t>ή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l-GR" dirty="0" smtClean="0"/>
              <a:t>). Ανάλογα με το αντικείμενο καλείται η ανάλογη μέθοδος.</a:t>
            </a:r>
            <a:endParaRPr lang="el-GR" dirty="0"/>
          </a:p>
          <a:p>
            <a:pPr lvl="1"/>
            <a:endParaRPr lang="en-US" dirty="0" smtClean="0"/>
          </a:p>
          <a:p>
            <a:r>
              <a:rPr lang="el-GR" dirty="0" smtClean="0"/>
              <a:t>Στη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Java</a:t>
            </a:r>
            <a:r>
              <a:rPr lang="en-US" dirty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εφαρμόζεται ο μηχανισμός του </a:t>
            </a:r>
            <a:r>
              <a:rPr lang="en-US" dirty="0" smtClean="0">
                <a:solidFill>
                  <a:srgbClr val="0070C0"/>
                </a:solidFill>
              </a:rPr>
              <a:t>late binding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για όλες τις μεθόδους </a:t>
            </a:r>
            <a:r>
              <a:rPr lang="en-US" dirty="0" smtClean="0"/>
              <a:t>(</a:t>
            </a:r>
            <a:r>
              <a:rPr lang="el-GR" dirty="0" smtClean="0"/>
              <a:t>σε αντίθεση με άλλες γλώσσες προγραμματισμού).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23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Example3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employeeArray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= new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[3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employeeArray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",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Date(1,1,201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employeeArray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("bob",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Date(1,1,201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20, 160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employeeArray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charlie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",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Date(1,1,2012), 24000);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		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3;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employeeArray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87216" y="5733256"/>
            <a:ext cx="7056784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Για κάθε στοιχείο του πίνακα καλείται </a:t>
            </a:r>
            <a:r>
              <a:rPr lang="el-GR" dirty="0" smtClean="0">
                <a:solidFill>
                  <a:srgbClr val="FF0000"/>
                </a:solidFill>
              </a:rPr>
              <a:t>διαφορετική</a:t>
            </a:r>
            <a:r>
              <a:rPr lang="el-GR" dirty="0" smtClean="0"/>
              <a:t> μέθοδος </a:t>
            </a:r>
            <a:r>
              <a:rPr lang="en-US" dirty="0" err="1" smtClean="0"/>
              <a:t>toString</a:t>
            </a:r>
            <a:r>
              <a:rPr lang="el-GR" dirty="0" smtClean="0"/>
              <a:t> ανάλογα με το αντικείμενο που τοποθετήσαμε σε εκείνη τη θέση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90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3573016"/>
            <a:ext cx="3528392" cy="864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336704"/>
          </a:xfr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Sale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String name;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double price;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Sale(String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thePrice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price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(name + " Price and total cost = $" + price);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double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bill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price;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equalDeals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Sale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otherSale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name.equals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(otherSale.name)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&amp;&amp;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this.bill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 ==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otherSale.bill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lessThan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Sale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otherSale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this.bill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otherSale.bill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45510" y="620688"/>
            <a:ext cx="5184576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Σύμφωνα με το βιβλίο δεν συνίσταται η χρήση της </a:t>
            </a:r>
            <a:r>
              <a:rPr lang="en-US" dirty="0" smtClean="0"/>
              <a:t>protected </a:t>
            </a:r>
            <a:r>
              <a:rPr lang="el-GR" dirty="0" smtClean="0"/>
              <a:t>αλλά την χρησιμοποιούμε για απλότητα στο παράδειγμα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4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1296" y="2996952"/>
            <a:ext cx="4794760" cy="12241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336704"/>
          </a:xfr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DiscountSale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Sale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discount; 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DiscountSale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theDiscount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super(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discount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theDiscount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double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bill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double fraction = discount/100;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(1 - fraction)*price;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 " Price = $" +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price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+ " Discount = " + discount + "%\n"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+ "   Total cost = $" + bill( 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80112" y="3162054"/>
            <a:ext cx="349326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Υπέρβαση της μεθόδου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bill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77808" y="6031639"/>
            <a:ext cx="3995568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Δεν </a:t>
            </a:r>
            <a:r>
              <a:rPr lang="el-GR" dirty="0" smtClean="0"/>
              <a:t>έχουμε υπέρβαση των μεθόδων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equalDeals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/>
              <a:t>και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lessThan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24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9428</TotalTime>
  <Words>2052</Words>
  <Application>Microsoft Office PowerPoint</Application>
  <PresentationFormat>On-screen Show (4:3)</PresentationFormat>
  <Paragraphs>542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Clarity</vt:lpstr>
      <vt:lpstr>ΤΕΧΝΙΚΕΣ Αντικειμενοστραφουσ προγραμματισμου</vt:lpstr>
      <vt:lpstr>Κληρονομικότητα</vt:lpstr>
      <vt:lpstr>PowerPoint Presentation</vt:lpstr>
      <vt:lpstr>PowerPoint Presentation</vt:lpstr>
      <vt:lpstr>PowerPoint Presentation</vt:lpstr>
      <vt:lpstr>Late Binding (καθυστερημένη δέσμευση)</vt:lpstr>
      <vt:lpstr>Παράδειγμα</vt:lpstr>
      <vt:lpstr>PowerPoint Presentation</vt:lpstr>
      <vt:lpstr>PowerPoint Presentation</vt:lpstr>
      <vt:lpstr>PowerPoint Presentation</vt:lpstr>
      <vt:lpstr>Ένα διαφορετικό  πρόβλημα</vt:lpstr>
      <vt:lpstr>Αφηρημένες μέθοδοι</vt:lpstr>
      <vt:lpstr>Αφηρημένες κλάσεις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Αφηρημένες κλάσεις</vt:lpstr>
      <vt:lpstr>Interfaces</vt:lpstr>
      <vt:lpstr>Παραδείγματα </vt:lpstr>
      <vt:lpstr>Interfaces</vt:lpstr>
      <vt:lpstr>Παραδείγματα </vt:lpstr>
      <vt:lpstr>Interfaces</vt:lpstr>
      <vt:lpstr>Interfaces vs αφηρημένες κλάσεις</vt:lpstr>
      <vt:lpstr>Αφηρημένοι Τύποι Δεδομένων</vt:lpstr>
      <vt:lpstr>Παράδειγμα: Το interface myComparable</vt:lpstr>
      <vt:lpstr>Interface myComparable</vt:lpstr>
      <vt:lpstr>Εφαρμογή</vt:lpstr>
      <vt:lpstr>PowerPoint Presentation</vt:lpstr>
      <vt:lpstr>PowerPoint Presentation</vt:lpstr>
      <vt:lpstr>Επέκταση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519</cp:revision>
  <dcterms:created xsi:type="dcterms:W3CDTF">2013-02-10T16:19:38Z</dcterms:created>
  <dcterms:modified xsi:type="dcterms:W3CDTF">2015-04-28T11:32:59Z</dcterms:modified>
</cp:coreProperties>
</file>