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7" r:id="rId2"/>
    <p:sldId id="298" r:id="rId3"/>
    <p:sldId id="296" r:id="rId4"/>
    <p:sldId id="301" r:id="rId5"/>
    <p:sldId id="302" r:id="rId6"/>
    <p:sldId id="304" r:id="rId7"/>
    <p:sldId id="303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00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74" r:id="rId27"/>
    <p:sldId id="275" r:id="rId28"/>
    <p:sldId id="276" r:id="rId29"/>
    <p:sldId id="271" r:id="rId30"/>
    <p:sldId id="272" r:id="rId31"/>
    <p:sldId id="273" r:id="rId32"/>
    <p:sldId id="287" r:id="rId33"/>
    <p:sldId id="288" r:id="rId34"/>
    <p:sldId id="289" r:id="rId35"/>
    <p:sldId id="295" r:id="rId36"/>
    <p:sldId id="290" r:id="rId37"/>
    <p:sldId id="291" r:id="rId38"/>
    <p:sldId id="292" r:id="rId39"/>
    <p:sldId id="280" r:id="rId40"/>
    <p:sldId id="277" r:id="rId41"/>
    <p:sldId id="278" r:id="rId42"/>
    <p:sldId id="279" r:id="rId43"/>
    <p:sldId id="281" r:id="rId44"/>
    <p:sldId id="293" r:id="rId45"/>
    <p:sldId id="282" r:id="rId46"/>
    <p:sldId id="283" r:id="rId47"/>
    <p:sldId id="284" r:id="rId48"/>
    <p:sldId id="294" r:id="rId49"/>
    <p:sldId id="28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2040" y="1287829"/>
            <a:ext cx="2808312" cy="3121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995936" y="692696"/>
            <a:ext cx="459613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marry(Person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this;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914380"/>
              </p:ext>
            </p:extLst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104653"/>
              </p:ext>
            </p:extLst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579055"/>
              </p:ext>
            </p:extLst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28654"/>
              </p:ext>
            </p:extLst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endCxn id="7" idx="3"/>
          </p:cNvCxnSpPr>
          <p:nvPr/>
        </p:nvCxnSpPr>
        <p:spPr>
          <a:xfrm rot="16200000" flipV="1">
            <a:off x="7217411" y="5034281"/>
            <a:ext cx="1909980" cy="496081"/>
          </a:xfrm>
          <a:prstGeom prst="bentConnector2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24360" y="6237312"/>
            <a:ext cx="496082" cy="0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164288" y="4875972"/>
            <a:ext cx="0" cy="40634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6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424936" cy="535531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Professor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AFM;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Course lesson;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Professor(String name,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(Course c){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lesson = c;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 + " " + AFM + " " + lesson;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7835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848" y="5301208"/>
            <a:ext cx="49320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04664"/>
            <a:ext cx="8207696" cy="600164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Course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code;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units;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Professor prof;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               =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Course(String name, int code, int units){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this.name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name;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this.code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code;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this.units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units;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prof = 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1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13140"/>
              </p:ext>
            </p:extLst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787151"/>
              </p:ext>
            </p:extLst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73152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957866"/>
              </p:ext>
            </p:extLst>
          </p:nvPr>
        </p:nvGraphicFramePr>
        <p:xfrm>
          <a:off x="4674096" y="4869160"/>
          <a:ext cx="29222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4096" y="1268760"/>
            <a:ext cx="1266056" cy="3121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73152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492439"/>
              </p:ext>
            </p:extLst>
          </p:nvPr>
        </p:nvGraphicFramePr>
        <p:xfrm>
          <a:off x="4674096" y="4869160"/>
          <a:ext cx="29222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  <p:cxnSp>
        <p:nvCxnSpPr>
          <p:cNvPr id="11" name="Elbow Connector 10"/>
          <p:cNvCxnSpPr>
            <a:endCxn id="7" idx="3"/>
          </p:cNvCxnSpPr>
          <p:nvPr/>
        </p:nvCxnSpPr>
        <p:spPr>
          <a:xfrm rot="5400000" flipH="1" flipV="1">
            <a:off x="6160192" y="4621696"/>
            <a:ext cx="2944296" cy="72008"/>
          </a:xfrm>
          <a:prstGeom prst="bentConnector4">
            <a:avLst>
              <a:gd name="adj1" fmla="val 469"/>
              <a:gd name="adj2" fmla="val 126403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87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4096" y="1580892"/>
            <a:ext cx="2562200" cy="2639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49479"/>
              </p:ext>
            </p:extLst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73152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77483"/>
              </p:ext>
            </p:extLst>
          </p:nvPr>
        </p:nvGraphicFramePr>
        <p:xfrm>
          <a:off x="4674096" y="4869160"/>
          <a:ext cx="292224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6160192" y="4621696"/>
            <a:ext cx="2944296" cy="72008"/>
          </a:xfrm>
          <a:prstGeom prst="bentConnector4">
            <a:avLst>
              <a:gd name="adj1" fmla="val 469"/>
              <a:gd name="adj2" fmla="val 126403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9" idx="0"/>
          </p:cNvCxnSpPr>
          <p:nvPr/>
        </p:nvCxnSpPr>
        <p:spPr>
          <a:xfrm rot="5400000">
            <a:off x="6000092" y="3848980"/>
            <a:ext cx="1155304" cy="885056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56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Κληρονομικοτητα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Στο </a:t>
            </a:r>
            <a:r>
              <a:rPr lang="el-GR" dirty="0" smtClean="0"/>
              <a:t>παράδειγμα </a:t>
            </a:r>
            <a:r>
              <a:rPr lang="el-GR" dirty="0" smtClean="0"/>
              <a:t>με το τμήμα πανεπιστημίου </a:t>
            </a:r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φοιτητές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 smtClean="0"/>
              <a:t> είχαν κάποια </a:t>
            </a:r>
            <a:r>
              <a:rPr lang="el-GR" dirty="0" smtClean="0">
                <a:solidFill>
                  <a:srgbClr val="0070C0"/>
                </a:solidFill>
              </a:rPr>
              <a:t>κοινά</a:t>
            </a:r>
            <a:r>
              <a:rPr lang="el-GR" dirty="0" smtClean="0"/>
              <a:t> στοιχεία</a:t>
            </a:r>
          </a:p>
          <a:p>
            <a:pPr lvl="1"/>
            <a:r>
              <a:rPr lang="el-GR" dirty="0" smtClean="0"/>
              <a:t>Και οι δύο είχαν όνομα</a:t>
            </a:r>
          </a:p>
          <a:p>
            <a:pPr lvl="1"/>
            <a:r>
              <a:rPr lang="el-GR" dirty="0" smtClean="0"/>
              <a:t>Και οι δύο είχαν κάποιο χαρακτηριστικό αριθμό</a:t>
            </a:r>
          </a:p>
          <a:p>
            <a:r>
              <a:rPr lang="el-GR" dirty="0" smtClean="0"/>
              <a:t>και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</a:t>
            </a:r>
          </a:p>
          <a:p>
            <a:pPr lvl="1"/>
            <a:r>
              <a:rPr lang="el-GR" dirty="0" smtClean="0"/>
              <a:t>Οι καθηγητές δίδασκαν μαθήματα</a:t>
            </a:r>
          </a:p>
          <a:p>
            <a:pPr lvl="1"/>
            <a:r>
              <a:rPr lang="el-GR" dirty="0" smtClean="0"/>
              <a:t>Οι φοιτητές έπαιρναν μαθήματα, βαθμούς και μονάδες</a:t>
            </a:r>
          </a:p>
          <a:p>
            <a:pPr lvl="1"/>
            <a:endParaRPr lang="el-GR" dirty="0"/>
          </a:p>
          <a:p>
            <a:r>
              <a:rPr lang="el-GR" dirty="0" smtClean="0"/>
              <a:t>Δεν θα ήταν βολικό αν είχαμε μεθόδους που να χειρίζονταν με </a:t>
            </a:r>
            <a:r>
              <a:rPr lang="el-GR" dirty="0" smtClean="0">
                <a:solidFill>
                  <a:srgbClr val="0070C0"/>
                </a:solidFill>
              </a:rPr>
              <a:t>κοινό τρόπο τις ομοιότητες </a:t>
            </a:r>
            <a:r>
              <a:rPr lang="el-GR" dirty="0" smtClean="0"/>
              <a:t>(π.χ. εκτύπωση των βασικών στοιχείων) και </a:t>
            </a:r>
            <a:r>
              <a:rPr lang="el-GR" dirty="0" smtClean="0"/>
              <a:t>να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ξεχωριστές μεθόδους για τις διαφορές</a:t>
            </a:r>
            <a:r>
              <a:rPr lang="el-GR" dirty="0" smtClean="0"/>
              <a:t>?</a:t>
            </a:r>
          </a:p>
          <a:p>
            <a:pPr lvl="1"/>
            <a:r>
              <a:rPr lang="el-GR" dirty="0" smtClean="0"/>
              <a:t>Έτσι δεν θα έπρεπε να γράφουμε τον </a:t>
            </a:r>
            <a:r>
              <a:rPr lang="el-GR" dirty="0" smtClean="0">
                <a:solidFill>
                  <a:srgbClr val="0070C0"/>
                </a:solidFill>
              </a:rPr>
              <a:t>ίδιο κώδικα </a:t>
            </a:r>
            <a:r>
              <a:rPr lang="el-GR" dirty="0" smtClean="0"/>
              <a:t>πολλές φορές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θα έπρεπε να γίνουν μόνο μια φορά.</a:t>
            </a:r>
          </a:p>
          <a:p>
            <a:pPr lvl="1"/>
            <a:endParaRPr lang="el-GR" dirty="0"/>
          </a:p>
          <a:p>
            <a:r>
              <a:rPr lang="el-GR" dirty="0" smtClean="0"/>
              <a:t>Αυτό το καταφέρνουμε με την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Μεταβλητη</a:t>
            </a:r>
            <a:r>
              <a:rPr lang="el-GR" dirty="0" smtClean="0"/>
              <a:t> </a:t>
            </a:r>
            <a:r>
              <a:rPr lang="en-US" dirty="0" smtClean="0"/>
              <a:t>this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1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</a:t>
            </a:r>
            <a:r>
              <a:rPr lang="el-GR" dirty="0" smtClean="0">
                <a:solidFill>
                  <a:srgbClr val="0070C0"/>
                </a:solidFill>
              </a:rPr>
              <a:t>κλάσης Β</a:t>
            </a:r>
            <a:r>
              <a:rPr lang="el-GR" dirty="0" smtClean="0"/>
              <a:t> και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Θέλουμε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παράγωγες κλάσεις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… </a:t>
            </a:r>
            <a:r>
              <a:rPr lang="el-GR" dirty="0" smtClean="0"/>
              <a:t>που η κάθε μία επεκτείνει την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με </a:t>
            </a:r>
            <a:r>
              <a:rPr lang="el-GR" dirty="0" smtClean="0">
                <a:solidFill>
                  <a:srgbClr val="0070C0"/>
                </a:solidFill>
              </a:rPr>
              <a:t>διαφορετικό τρόπο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Μπορούμε να ορίσουμε παράγωγες κλάσεις των παράγωγων κλάσεων.</a:t>
            </a:r>
          </a:p>
          <a:p>
            <a:pPr lvl="1"/>
            <a:r>
              <a:rPr lang="el-GR" dirty="0" smtClean="0"/>
              <a:t>Με αυτό τον τρόπο ορίζεται μια </a:t>
            </a:r>
            <a:r>
              <a:rPr lang="el-GR" dirty="0" smtClean="0">
                <a:solidFill>
                  <a:srgbClr val="FF0000"/>
                </a:solidFill>
              </a:rPr>
              <a:t>ιεραρχία κλάσεων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 (</a:t>
            </a:r>
            <a:r>
              <a:rPr lang="en-US" dirty="0" smtClean="0"/>
              <a:t>Class Hierarchy)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Παράδειγμα: Έχουμε ένα πρόγραμμα που διαχειρίζεται τους </a:t>
            </a:r>
            <a:r>
              <a:rPr lang="el-GR" dirty="0" smtClean="0">
                <a:solidFill>
                  <a:srgbClr val="0070C0"/>
                </a:solidFill>
              </a:rPr>
              <a:t>Εργαζόμενους</a:t>
            </a:r>
            <a:r>
              <a:rPr lang="el-GR" dirty="0" smtClean="0"/>
              <a:t> μιας εταιρίας.</a:t>
            </a:r>
          </a:p>
          <a:p>
            <a:pPr lvl="1"/>
            <a:r>
              <a:rPr lang="el-GR" dirty="0" smtClean="0"/>
              <a:t>Όλοι οι εργαζόμενοι έχουν κοινά χαρακτηριστικά το όνομα τους και το ΑΦΜ τους.</a:t>
            </a:r>
          </a:p>
          <a:p>
            <a:r>
              <a:rPr lang="el-GR" dirty="0" smtClean="0"/>
              <a:t>Οι εργαζόμενοι χωρίζονται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Έμμισθους</a:t>
            </a:r>
          </a:p>
          <a:p>
            <a:pPr lvl="1"/>
            <a:r>
              <a:rPr lang="el-GR" dirty="0" smtClean="0"/>
              <a:t>Διαφορετικά χαρακτηριστικά θα κρατάμε όσον αφορά το μισθό για τον καθένα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Πλήρους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Μερικής</a:t>
            </a:r>
            <a:r>
              <a:rPr lang="el-GR" dirty="0" smtClean="0"/>
              <a:t> απασχόλησης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Τεχνικό Προσωπικό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Διευθυντικό προσωπικό</a:t>
            </a:r>
          </a:p>
          <a:p>
            <a:r>
              <a:rPr lang="el-GR" dirty="0" err="1" smtClean="0"/>
              <a:t>Κ.ο.κ</a:t>
            </a:r>
            <a:r>
              <a:rPr lang="el-GR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056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2006 Pearson Addison-Wesley. All rights reserved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7-</a:t>
            </a:r>
            <a:fld id="{56CA3DDB-369C-4C37-8FD1-9676AA5C370D}" type="slidenum">
              <a:rPr lang="en-US"/>
              <a:pPr/>
              <a:t>22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1269" name="Picture 5" descr="D7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 descr="07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390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βασική κλάση συχνά λέγεται και </a:t>
            </a:r>
            <a:r>
              <a:rPr lang="el-GR" dirty="0" smtClean="0">
                <a:solidFill>
                  <a:srgbClr val="0070C0"/>
                </a:solidFill>
              </a:rPr>
              <a:t>υπέρ-κλάση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superclass</a:t>
            </a:r>
            <a:r>
              <a:rPr lang="en-US" dirty="0" smtClean="0"/>
              <a:t>) </a:t>
            </a:r>
            <a:r>
              <a:rPr lang="el-GR" dirty="0" smtClean="0"/>
              <a:t>και η παραγόμενη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υπό-κλάση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Επίσης η βασική κλάση λέμε ότι είναι ο </a:t>
            </a:r>
            <a:r>
              <a:rPr lang="el-GR" dirty="0" smtClean="0">
                <a:solidFill>
                  <a:srgbClr val="0070C0"/>
                </a:solidFill>
              </a:rPr>
              <a:t>γονέας</a:t>
            </a:r>
            <a:r>
              <a:rPr lang="el-GR" dirty="0" smtClean="0"/>
              <a:t> της παραγόμενης κλάσης, και η παράγωγη κλάση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παιδί </a:t>
            </a:r>
            <a:r>
              <a:rPr lang="el-GR" dirty="0" smtClean="0"/>
              <a:t>της βασικής.</a:t>
            </a:r>
          </a:p>
          <a:p>
            <a:pPr lvl="1"/>
            <a:r>
              <a:rPr lang="el-GR" dirty="0" smtClean="0"/>
              <a:t>Αν έχουμε παραπάνω από ένα επίπεδο κληρονομικότητας στην ιεραρχία, τότε έχουμε </a:t>
            </a:r>
            <a:r>
              <a:rPr lang="el-GR" dirty="0" smtClean="0">
                <a:solidFill>
                  <a:srgbClr val="0070C0"/>
                </a:solidFill>
              </a:rPr>
              <a:t>πρόγονο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</a:t>
            </a:r>
            <a:r>
              <a:rPr lang="el-GR" dirty="0" smtClean="0"/>
              <a:t>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πούμε ότι έχουμε την βασική κλάση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τις παραγόμενες κλάσεις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ορίσουμε τις παραγόμενες κλάσεις χρησιμοποιούμε το εξής συντακτικό</a:t>
            </a:r>
            <a:r>
              <a:rPr lang="en-US" dirty="0" smtClean="0"/>
              <a:t> </a:t>
            </a:r>
            <a:r>
              <a:rPr lang="el-GR" dirty="0" smtClean="0"/>
              <a:t>στη δήλωση της κλάσης</a:t>
            </a: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(int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extends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C00000"/>
                </a:solidFill>
              </a:rPr>
              <a:t>int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901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 = “no name”;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&lt;= 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("Fatal Error creating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μεταβλητή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848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Η μεταβλητή (παράμετρος) </a:t>
            </a:r>
            <a:r>
              <a:rPr lang="en-US" dirty="0" smtClean="0">
                <a:solidFill>
                  <a:srgbClr val="FF0000"/>
                </a:solidFill>
              </a:rPr>
              <a:t>this 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Μια </a:t>
            </a:r>
            <a:r>
              <a:rPr lang="el-GR" dirty="0" smtClean="0">
                <a:solidFill>
                  <a:srgbClr val="0070C0"/>
                </a:solidFill>
              </a:rPr>
              <a:t>κρυφή παράμετρος </a:t>
            </a:r>
            <a:r>
              <a:rPr lang="el-GR" dirty="0" smtClean="0"/>
              <a:t>η οποία περνάει σε κάθε μέθοδο και κρατάει μια αναφορά στο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 κλήσης </a:t>
            </a:r>
            <a:r>
              <a:rPr lang="el-GR" dirty="0" smtClean="0"/>
              <a:t>(το αντικείμενο που καλεί την μέθοδο). </a:t>
            </a:r>
          </a:p>
          <a:p>
            <a:r>
              <a:rPr lang="el-GR" dirty="0" smtClean="0"/>
              <a:t>Την χρησιμοποιήσαμε για να διαφοροποιήσουμε τα πεδία του αντικειμένου από παραμέτρους με το ίδιο όνομα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3831961"/>
            <a:ext cx="6070893" cy="286232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Person(String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8148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49289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hours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"Fatal Error: creating an illegal hourly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0216" y="5246778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το ΑΦΜ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708920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70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 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{</a:t>
            </a:r>
          </a:p>
          <a:p>
            <a:r>
              <a:rPr lang="en-US" dirty="0"/>
              <a:t>             </a:t>
            </a:r>
            <a:r>
              <a:rPr lang="en-US" dirty="0" err="1"/>
              <a:t>System.out.println</a:t>
            </a:r>
            <a:r>
              <a:rPr lang="en-US" dirty="0" smtClean="0"/>
              <a:t>(</a:t>
            </a:r>
          </a:p>
          <a:p>
            <a:r>
              <a:rPr lang="en-US" dirty="0"/>
              <a:t>	</a:t>
            </a:r>
            <a:r>
              <a:rPr lang="en-US" dirty="0" smtClean="0"/>
              <a:t>		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636912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76672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 smtClean="0">
                <a:solidFill>
                  <a:srgbClr val="C00000"/>
                </a:solidFill>
              </a:rPr>
              <a:t>()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         super</a:t>
            </a:r>
            <a:r>
              <a:rPr lang="en-US" sz="2000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</a:t>
            </a:r>
            <a:r>
              <a:rPr lang="en-US" sz="2000" dirty="0"/>
              <a:t>s</a:t>
            </a:r>
            <a:r>
              <a:rPr lang="en-US" sz="2000" dirty="0" smtClean="0"/>
              <a:t>alary = 0;</a:t>
            </a:r>
            <a:endParaRPr lang="en-US" sz="2000" dirty="0"/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Rectangular Callout 1"/>
          <p:cNvSpPr/>
          <p:nvPr/>
        </p:nvSpPr>
        <p:spPr>
          <a:xfrm>
            <a:off x="3779912" y="3717032"/>
            <a:ext cx="4968552" cy="2016224"/>
          </a:xfrm>
          <a:prstGeom prst="wedgeRectCallout">
            <a:avLst>
              <a:gd name="adj1" fmla="val -23397"/>
              <a:gd name="adj2" fmla="val -8484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Καλεί τον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Η εντολή δεν είναι απαραίτητη σε αυτή την περίπτωση. Αν δεν έχουμε κάποια κλήση προς 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της γονικής κλάσης, τότε καλείτε εξ ορισμού 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6724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557" y="4653136"/>
            <a:ext cx="89788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θα </a:t>
            </a:r>
            <a:r>
              <a:rPr lang="el-GR" dirty="0" err="1" smtClean="0"/>
              <a:t>αρχικοποιηθεί</a:t>
            </a:r>
            <a:r>
              <a:rPr lang="el-GR" dirty="0" smtClean="0"/>
              <a:t> το αντικείμενο στην περίπτωση που κληθεί αυτός ο </a:t>
            </a:r>
            <a:r>
              <a:rPr lang="en-US" dirty="0" smtClean="0"/>
              <a:t>constructor?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536307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δεν καλούμε εμείς κάποιο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 θα κληθεί ο </a:t>
            </a:r>
            <a:r>
              <a:rPr lang="en-US" dirty="0" smtClean="0"/>
              <a:t>default constructor</a:t>
            </a:r>
            <a:r>
              <a:rPr lang="el-GR" dirty="0" smtClean="0"/>
              <a:t> ο οποίος θα </a:t>
            </a:r>
            <a:r>
              <a:rPr lang="el-GR" dirty="0" err="1" smtClean="0"/>
              <a:t>αρχικοποιήσει</a:t>
            </a:r>
            <a:r>
              <a:rPr lang="el-GR" dirty="0" smtClean="0"/>
              <a:t> το όνομα στο </a:t>
            </a:r>
            <a:r>
              <a:rPr lang="en-US" dirty="0" smtClean="0"/>
              <a:t>“no name” </a:t>
            </a:r>
            <a:r>
              <a:rPr lang="el-GR" dirty="0" smtClean="0"/>
              <a:t>και το ΑΦΜ στο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852936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	 </a:t>
            </a:r>
            <a:r>
              <a:rPr lang="en-US" sz="2000" dirty="0" smtClean="0">
                <a:solidFill>
                  <a:srgbClr val="FF0000"/>
                </a:solidFill>
              </a:rPr>
              <a:t>  super(</a:t>
            </a:r>
            <a:r>
              <a:rPr lang="en-US" sz="2000" dirty="0" err="1" smtClean="0">
                <a:solidFill>
                  <a:srgbClr val="FF0000"/>
                </a:solidFill>
              </a:rPr>
              <a:t>theName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theAFM</a:t>
            </a:r>
            <a:r>
              <a:rPr lang="en-US" sz="2000" dirty="0" smtClean="0">
                <a:solidFill>
                  <a:srgbClr val="FF0000"/>
                </a:solidFill>
              </a:rPr>
              <a:t>);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1" y="5363072"/>
            <a:ext cx="74888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να </a:t>
            </a:r>
            <a:r>
              <a:rPr lang="el-GR" dirty="0" err="1" smtClean="0"/>
              <a:t>αρχικοποιήσουμε</a:t>
            </a:r>
            <a:r>
              <a:rPr lang="el-GR" dirty="0" smtClean="0"/>
              <a:t> το όνομα και το ΑΦΜ θα πρέπει να καλέσουμε τον αντίστοιχο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33256"/>
            <a:ext cx="51845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86" y="1250540"/>
            <a:ext cx="8229600" cy="67667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Όπως καλείται ο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0070C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της γονικής κλάσης μπορούμε να καλέσουμε και τον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της ίδιας κλάσης.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2060848"/>
            <a:ext cx="8712968" cy="479715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smtClean="0"/>
              <a:t>else{            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public </a:t>
            </a:r>
            <a:r>
              <a:rPr lang="en-US" dirty="0" err="1" smtClean="0"/>
              <a:t>SalariedEmployee</a:t>
            </a:r>
            <a:r>
              <a:rPr lang="en-US" dirty="0" smtClean="0"/>
              <a:t>(){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this(“no name”, 0, 0)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013176"/>
            <a:ext cx="29626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ένα άλλο </a:t>
            </a:r>
            <a:r>
              <a:rPr lang="en-US" dirty="0" smtClean="0"/>
              <a:t>constructor </a:t>
            </a:r>
            <a:r>
              <a:rPr lang="el-GR" dirty="0" smtClean="0"/>
              <a:t>της ίδιας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9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3429000"/>
            <a:ext cx="3672408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27045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Γιατί να μην κάνουμε κάτι πιο απλό?</a:t>
            </a:r>
            <a:r>
              <a:rPr lang="en-US" dirty="0" smtClean="0"/>
              <a:t> </a:t>
            </a:r>
            <a:r>
              <a:rPr lang="el-GR" dirty="0" smtClean="0"/>
              <a:t>Κατευθείαν ανάθεση των πεδίων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1268760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    private double </a:t>
            </a:r>
            <a:r>
              <a:rPr lang="en-US" sz="1800" dirty="0">
                <a:solidFill>
                  <a:srgbClr val="00B0F0"/>
                </a:solidFill>
              </a:rPr>
              <a:t>salary</a:t>
            </a:r>
            <a:r>
              <a:rPr lang="en-US" sz="1800" dirty="0"/>
              <a:t>; //</a:t>
            </a:r>
            <a:r>
              <a:rPr lang="en-US" sz="1800" dirty="0" smtClean="0"/>
              <a:t>annual</a:t>
            </a:r>
          </a:p>
          <a:p>
            <a:endParaRPr lang="en-US" sz="1800" dirty="0" smtClean="0"/>
          </a:p>
          <a:p>
            <a:r>
              <a:rPr lang="en-US" sz="1800" dirty="0" smtClean="0"/>
              <a:t>    public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(String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theName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			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theAFM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theSalary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{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name = </a:t>
            </a:r>
            <a:r>
              <a:rPr lang="en-US" sz="1800" dirty="0" err="1" smtClean="0"/>
              <a:t>theName</a:t>
            </a:r>
            <a:r>
              <a:rPr lang="en-US" sz="1800" dirty="0" smtClean="0"/>
              <a:t>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AFM = </a:t>
            </a:r>
            <a:r>
              <a:rPr lang="en-US" sz="1800" dirty="0" err="1" smtClean="0"/>
              <a:t>theAFM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 smtClean="0"/>
              <a:t>	 salary </a:t>
            </a:r>
            <a:r>
              <a:rPr lang="en-US" sz="1800" dirty="0"/>
              <a:t>= </a:t>
            </a:r>
            <a:r>
              <a:rPr lang="en-US" sz="1800" dirty="0" err="1" smtClean="0"/>
              <a:t>theSalary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  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724128" y="3717032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821925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παραγόμενες κλάσεις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τις </a:t>
            </a:r>
            <a:r>
              <a:rPr lang="en-US" dirty="0" smtClean="0"/>
              <a:t>private </a:t>
            </a:r>
            <a:r>
              <a:rPr lang="el-GR" dirty="0" smtClean="0"/>
              <a:t>μεθόδους της βασικής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6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 και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παραγόμενες</a:t>
            </a:r>
            <a:r>
              <a:rPr lang="el-GR" dirty="0" smtClean="0"/>
              <a:t> κλάσεις κληρονομούν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που έχει και η </a:t>
            </a:r>
            <a:r>
              <a:rPr lang="el-GR" dirty="0" smtClean="0">
                <a:solidFill>
                  <a:srgbClr val="0070C0"/>
                </a:solidFill>
              </a:rPr>
              <a:t>γονική</a:t>
            </a:r>
            <a:r>
              <a:rPr lang="el-GR" dirty="0" smtClean="0"/>
              <a:t> κλάση</a:t>
            </a:r>
          </a:p>
          <a:p>
            <a:pPr lvl="1"/>
            <a:r>
              <a:rPr lang="el-GR" dirty="0" smtClean="0"/>
              <a:t>Ένα αντικείμενο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έχει πληροφορία για το όνομα και το ΑΦΜ του υπαλλήλου.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 έχουν </a:t>
            </a:r>
            <a:r>
              <a:rPr lang="el-GR" dirty="0" smtClean="0"/>
              <a:t>όμως </a:t>
            </a:r>
            <a:r>
              <a:rPr lang="el-GR" dirty="0" smtClean="0">
                <a:solidFill>
                  <a:srgbClr val="FF0000"/>
                </a:solidFill>
              </a:rPr>
              <a:t>πρόσβαση</a:t>
            </a:r>
            <a:r>
              <a:rPr lang="el-GR" dirty="0" smtClean="0"/>
              <a:t> να διαβάσουν και να αλλάξουν ότι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μέσα στην γονική κλάση.</a:t>
            </a:r>
          </a:p>
          <a:p>
            <a:pPr lvl="1"/>
            <a:r>
              <a:rPr lang="el-GR" dirty="0" smtClean="0"/>
              <a:t>Στην περίπτωση του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/>
              <a:t>δ</a:t>
            </a:r>
            <a:r>
              <a:rPr lang="el-GR" dirty="0" smtClean="0"/>
              <a:t>εν μπορούμε να αλλάξουμε ή να διαβάσουμε το όνομα. Θα πρέπει να χρησιμοποιήσουμε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</a:t>
            </a:r>
            <a:r>
              <a:rPr lang="en-US" dirty="0" err="1" smtClean="0"/>
              <a:t>setName</a:t>
            </a:r>
            <a:r>
              <a:rPr lang="en-US" dirty="0" smtClean="0"/>
              <a:t>, </a:t>
            </a:r>
            <a:r>
              <a:rPr lang="en-US" dirty="0" err="1" smtClean="0"/>
              <a:t>getName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Για τον </a:t>
            </a:r>
            <a:r>
              <a:rPr lang="en-US" dirty="0" smtClean="0"/>
              <a:t>constructor </a:t>
            </a:r>
            <a:r>
              <a:rPr lang="el-GR" dirty="0" smtClean="0"/>
              <a:t>πρέπει να καλέσουμε την </a:t>
            </a:r>
            <a:r>
              <a:rPr lang="en-US" dirty="0" smtClean="0"/>
              <a:t>super.</a:t>
            </a:r>
          </a:p>
          <a:p>
            <a:r>
              <a:rPr lang="el-GR" dirty="0" smtClean="0"/>
              <a:t>Με αυτό τον τρόπο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προστατεύουμε</a:t>
            </a:r>
            <a:r>
              <a:rPr lang="el-GR" dirty="0" smtClean="0"/>
              <a:t> τα δεδομένα της γονικής κλάσης από κώδικα εκτός της κλάσης.</a:t>
            </a:r>
          </a:p>
          <a:p>
            <a:r>
              <a:rPr lang="el-GR" dirty="0" smtClean="0"/>
              <a:t>Ο περιορισμός ισχύει και για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στην γονική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617132"/>
            <a:ext cx="4608512" cy="5040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620688"/>
            <a:ext cx="8435280" cy="25202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309634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925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	public void </a:t>
            </a:r>
            <a:r>
              <a:rPr lang="en-US" sz="2400" dirty="0" err="1" smtClean="0"/>
              <a:t>doSomethingMore</a:t>
            </a:r>
            <a:r>
              <a:rPr lang="en-US" sz="2400" dirty="0" smtClean="0"/>
              <a:t>(){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(“and more”);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}  </a:t>
            </a:r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5457998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παράγει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ορισμός </a:t>
            </a:r>
            <a:r>
              <a:rPr lang="el-GR" dirty="0" smtClean="0"/>
              <a:t>στην παραγόμενη κλάση.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μεταβλητή 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αυτή την χρήση, μπορούμε να χρησιμοποιήσουμε την μεταβλητή </a:t>
            </a:r>
            <a:r>
              <a:rPr lang="en-US" dirty="0" smtClean="0"/>
              <a:t>this </a:t>
            </a:r>
            <a:r>
              <a:rPr lang="el-GR" dirty="0" smtClean="0"/>
              <a:t>σαν οποιαδήποτε άλλη μεταβλητή</a:t>
            </a:r>
          </a:p>
          <a:p>
            <a:pPr lvl="1"/>
            <a:r>
              <a:rPr lang="el-GR" dirty="0" smtClean="0"/>
              <a:t>Μπορούμε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περάσουμε σαν παράμετρο </a:t>
            </a:r>
            <a:r>
              <a:rPr lang="el-GR" dirty="0" smtClean="0"/>
              <a:t>σε κάποια μέθοδο</a:t>
            </a:r>
          </a:p>
          <a:p>
            <a:pPr lvl="1"/>
            <a:r>
              <a:rPr lang="el-GR" dirty="0" smtClean="0"/>
              <a:t>Μπορούμε να την </a:t>
            </a:r>
            <a:r>
              <a:rPr lang="el-GR" dirty="0" smtClean="0">
                <a:solidFill>
                  <a:srgbClr val="0070C0"/>
                </a:solidFill>
              </a:rPr>
              <a:t>αναθέσουμε</a:t>
            </a:r>
            <a:r>
              <a:rPr lang="el-GR" dirty="0" smtClean="0"/>
              <a:t> σε κάποια μεταβλητή</a:t>
            </a:r>
          </a:p>
          <a:p>
            <a:pPr lvl="1"/>
            <a:r>
              <a:rPr lang="el-GR" dirty="0" smtClean="0"/>
              <a:t>Μπορούμε να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επιστρέψουμε</a:t>
            </a:r>
            <a:r>
              <a:rPr lang="el-GR" dirty="0" smtClean="0"/>
              <a:t> σε κάποια μέθοδο.</a:t>
            </a:r>
          </a:p>
          <a:p>
            <a:pPr lvl="1"/>
            <a:endParaRPr lang="el-GR" dirty="0"/>
          </a:p>
          <a:p>
            <a:r>
              <a:rPr lang="el-GR" dirty="0" smtClean="0"/>
              <a:t>Αυτό είναι χρήσιμο όταν χρειαζόμαστε μια αναφορά στο αντικείμενο κλήσης.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0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 smtClean="0"/>
              <a:t>getAFM</a:t>
            </a:r>
            <a:r>
              <a:rPr lang="en-US" dirty="0" smtClean="0"/>
              <a:t>( ) </a:t>
            </a:r>
            <a:endParaRPr lang="en-US" dirty="0"/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7416" y="3861048"/>
            <a:ext cx="52565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</a:t>
            </a:r>
            <a:r>
              <a:rPr lang="el-GR" dirty="0" smtClean="0"/>
              <a:t>κλάσης</a:t>
            </a:r>
          </a:p>
          <a:p>
            <a:r>
              <a:rPr lang="el-GR" dirty="0" smtClean="0"/>
              <a:t>Πιο καλή υλοποίηση, μπορεί να έχει φωλιασμένες κλήσεις από προγονικές κλάσεις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χρησιμοποιείται σαν αντικείμενο κλήσης για να καλέσουμε μια μέθοδο της γονικής κλάσης την οποία έχουμε κάνει </a:t>
            </a:r>
            <a:r>
              <a:rPr lang="en-US" dirty="0" smtClean="0"/>
              <a:t>override.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καλέσουμε την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Αν θέλουμε να το ξεχωρίσουμε από την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μπορούμε να χρησιμοποιήσουμε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. </a:t>
            </a:r>
            <a:r>
              <a:rPr lang="el-GR" dirty="0" smtClean="0"/>
              <a:t>Μέσα στην </a:t>
            </a:r>
            <a:r>
              <a:rPr lang="en-US" dirty="0" err="1" smtClean="0"/>
              <a:t>SalariedEmployee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super.toString</a:t>
            </a:r>
            <a:r>
              <a:rPr lang="en-US" dirty="0">
                <a:solidFill>
                  <a:srgbClr val="0070C0"/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this.toString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Προσοχή</a:t>
            </a:r>
            <a:r>
              <a:rPr lang="el-GR" dirty="0"/>
              <a:t>: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μπορούμε να έχουμε </a:t>
            </a:r>
            <a:r>
              <a:rPr lang="el-GR" dirty="0" smtClean="0">
                <a:solidFill>
                  <a:srgbClr val="0070C0"/>
                </a:solidFill>
              </a:rPr>
              <a:t>αλυσιδωτές</a:t>
            </a:r>
            <a:r>
              <a:rPr lang="el-GR" dirty="0" smtClean="0"/>
              <a:t> κλήσεις </a:t>
            </a:r>
            <a:r>
              <a:rPr lang="el-GR" dirty="0"/>
              <a:t>του </a:t>
            </a:r>
            <a:r>
              <a:rPr lang="en-US" dirty="0"/>
              <a:t>super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super.super.toString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4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</a:t>
            </a:r>
            <a:r>
              <a:rPr lang="el-GR" dirty="0" smtClean="0"/>
              <a:t>χρήσης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("Joe Worker",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	     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160);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("Changing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name to Josephine.");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joe.setName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record is as follows:");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4005064"/>
            <a:ext cx="358982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τις μεθόδους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06659" y="5271712"/>
            <a:ext cx="50373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 smtClean="0"/>
              <a:t>την μέθοδο </a:t>
            </a:r>
            <a:r>
              <a:rPr lang="en-US" dirty="0" err="1" smtClean="0"/>
              <a:t>toStrong</a:t>
            </a:r>
            <a:r>
              <a:rPr lang="el-GR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παράγωγης κλάσης έχει και τον τύπο της 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/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     200, 50.50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9652" y="4221088"/>
            <a:ext cx="506567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447311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404664"/>
            <a:ext cx="8435280" cy="2952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Employee(Employee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20882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public 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(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 other){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		super(other);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this.salay</a:t>
            </a:r>
            <a:r>
              <a:rPr lang="en-US" sz="1800" dirty="0" smtClean="0"/>
              <a:t> = </a:t>
            </a:r>
            <a:r>
              <a:rPr lang="en-US" sz="1800" dirty="0" err="1" smtClean="0"/>
              <a:t>other.salary</a:t>
            </a:r>
            <a:r>
              <a:rPr lang="en-US" sz="1800" dirty="0" smtClean="0"/>
              <a:t>; </a:t>
            </a:r>
            <a:r>
              <a:rPr lang="en-US" sz="1800" dirty="0"/>
              <a:t>	</a:t>
            </a:r>
            <a:r>
              <a:rPr lang="en-US" sz="1800" dirty="0" smtClean="0"/>
              <a:t>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36712" y="5742947"/>
            <a:ext cx="8188424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του </a:t>
            </a:r>
            <a:r>
              <a:rPr lang="en-US" dirty="0" smtClean="0"/>
              <a:t>copy constructor </a:t>
            </a:r>
            <a:r>
              <a:rPr lang="el-GR" dirty="0" smtClean="0"/>
              <a:t>της </a:t>
            </a:r>
            <a:r>
              <a:rPr lang="en-US" dirty="0" smtClean="0"/>
              <a:t>Employee (</a:t>
            </a:r>
            <a:r>
              <a:rPr lang="el-GR" dirty="0" smtClean="0"/>
              <a:t>μέσω της </a:t>
            </a:r>
            <a:r>
              <a:rPr lang="en-US" dirty="0" smtClean="0"/>
              <a:t>super(other)) </a:t>
            </a:r>
            <a:r>
              <a:rPr lang="el-GR" dirty="0" smtClean="0"/>
              <a:t>γίνεται με ένα αντικείμενο τύπου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  <a:r>
              <a:rPr lang="el-GR" dirty="0" smtClean="0"/>
              <a:t>Αυτό γίνεται γιατί </a:t>
            </a:r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r>
              <a:rPr lang="en-US" dirty="0" smtClean="0">
                <a:solidFill>
                  <a:srgbClr val="FF0000"/>
                </a:solidFill>
              </a:rPr>
              <a:t> is a Employee</a:t>
            </a:r>
            <a:r>
              <a:rPr lang="el-GR" dirty="0" smtClean="0"/>
              <a:t> και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FF0000"/>
                </a:solidFill>
              </a:rPr>
              <a:t>other</a:t>
            </a:r>
            <a:r>
              <a:rPr lang="en-US" dirty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 τους δύο τύπους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100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     200,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5805264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που αντιστοιχεί στο αντικείμενο που περάσαμε ως παράμετρο</a:t>
            </a:r>
            <a:r>
              <a:rPr lang="en-US" dirty="0" smtClean="0"/>
              <a:t> </a:t>
            </a:r>
            <a:r>
              <a:rPr lang="el-GR" dirty="0" smtClean="0"/>
              <a:t>και όχι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71800" y="5877272"/>
            <a:ext cx="2664296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07904" y="4005064"/>
            <a:ext cx="1584176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99592" y="363009"/>
            <a:ext cx="7035900" cy="646330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Person(String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Person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getOlderPerson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(Person other)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return this;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return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marry(Person other)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this;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441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913" y="1918866"/>
            <a:ext cx="7683514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Person("Alice", 30);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bob = new Person("Bob", 35);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Person older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bob.getOlderPerson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bob.marry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8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574796"/>
              </p:ext>
            </p:extLst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03274"/>
              </p:ext>
            </p:extLst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69639"/>
              </p:ext>
            </p:extLst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28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301687"/>
              </p:ext>
            </p:extLst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86150"/>
              </p:ext>
            </p:extLst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02954"/>
              </p:ext>
            </p:extLst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3568" y="1052736"/>
            <a:ext cx="2528256" cy="36933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bob.marry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48753"/>
              </p:ext>
            </p:extLst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67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32040" y="980728"/>
            <a:ext cx="2808312" cy="3121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91512" y="4149419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301687"/>
              </p:ext>
            </p:extLst>
          </p:nvPr>
        </p:nvGraphicFramePr>
        <p:xfrm>
          <a:off x="371227" y="4667533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alice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bob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476889" y="4327332"/>
            <a:ext cx="1927191" cy="548640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86150"/>
              </p:ext>
            </p:extLst>
          </p:nvPr>
        </p:nvGraphicFramePr>
        <p:xfrm>
          <a:off x="5404080" y="377869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“Alice”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17" idx="1"/>
          </p:cNvCxnSpPr>
          <p:nvPr/>
        </p:nvCxnSpPr>
        <p:spPr>
          <a:xfrm>
            <a:off x="3476889" y="5249385"/>
            <a:ext cx="1927191" cy="62064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79646" y="41660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main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72192"/>
              </p:ext>
            </p:extLst>
          </p:nvPr>
        </p:nvGraphicFramePr>
        <p:xfrm>
          <a:off x="5404080" y="5321393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“Bob”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spouce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291512" y="2675552"/>
            <a:ext cx="3312368" cy="1453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8686" y="2705204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marry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48753"/>
              </p:ext>
            </p:extLst>
          </p:nvPr>
        </p:nvGraphicFramePr>
        <p:xfrm>
          <a:off x="380545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26" name="Elbow Connector 25"/>
          <p:cNvCxnSpPr/>
          <p:nvPr/>
        </p:nvCxnSpPr>
        <p:spPr>
          <a:xfrm>
            <a:off x="3476889" y="3402105"/>
            <a:ext cx="1927191" cy="763984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>
            <a:off x="3476889" y="3766320"/>
            <a:ext cx="1927191" cy="1775612"/>
          </a:xfrm>
          <a:prstGeom prst="bentConnector3">
            <a:avLst>
              <a:gd name="adj1" fmla="val 3689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995936" y="692696"/>
            <a:ext cx="459613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marry(Person other){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this.spouce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other.spouce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this;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Elbow Connector 8"/>
          <p:cNvCxnSpPr>
            <a:endCxn id="7" idx="3"/>
          </p:cNvCxnSpPr>
          <p:nvPr/>
        </p:nvCxnSpPr>
        <p:spPr>
          <a:xfrm rot="16200000" flipV="1">
            <a:off x="7217411" y="5034281"/>
            <a:ext cx="1909980" cy="496081"/>
          </a:xfrm>
          <a:prstGeom prst="bentConnector2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24360" y="6237312"/>
            <a:ext cx="496082" cy="0"/>
          </a:xfrm>
          <a:prstGeom prst="line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67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8589</TotalTime>
  <Words>2392</Words>
  <Application>Microsoft Office PowerPoint</Application>
  <PresentationFormat>On-screen Show (4:3)</PresentationFormat>
  <Paragraphs>818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Clarity</vt:lpstr>
      <vt:lpstr>ΤΕΧΝΙΚΕΣ Αντικειμενοστραφουσ προγραμματισμου</vt:lpstr>
      <vt:lpstr>Η Μεταβλητη this</vt:lpstr>
      <vt:lpstr>Η μεταβλητή this</vt:lpstr>
      <vt:lpstr>Η μεταβλητή this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Κληρονομικοτητα</vt:lpstr>
      <vt:lpstr>Παράδειγμα</vt:lpstr>
      <vt:lpstr>Κληρονομικότητα</vt:lpstr>
      <vt:lpstr>Κληρονομικότητα</vt:lpstr>
      <vt:lpstr>Κληρονομικότητα</vt:lpstr>
      <vt:lpstr>Ιεραρχία κλάσεων (Class Hierarchy)</vt:lpstr>
      <vt:lpstr>A Class Hierarchy</vt:lpstr>
      <vt:lpstr>Παράδειγμα</vt:lpstr>
      <vt:lpstr>Ορολογία</vt:lpstr>
      <vt:lpstr>Συντακτικό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Constructor this</vt:lpstr>
      <vt:lpstr>PowerPoint Presentation</vt:lpstr>
      <vt:lpstr>Κληρονομικότητα και ενθυλάκωση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super</vt:lpstr>
      <vt:lpstr>Παράδειγμα χρήσης</vt:lpstr>
      <vt:lpstr>Πολλαπλοί τύποι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476</cp:revision>
  <dcterms:created xsi:type="dcterms:W3CDTF">2013-02-10T16:19:38Z</dcterms:created>
  <dcterms:modified xsi:type="dcterms:W3CDTF">2015-04-21T10:51:22Z</dcterms:modified>
</cp:coreProperties>
</file>