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623" r:id="rId3"/>
    <p:sldId id="566" r:id="rId4"/>
    <p:sldId id="589" r:id="rId5"/>
    <p:sldId id="590" r:id="rId6"/>
    <p:sldId id="597" r:id="rId7"/>
    <p:sldId id="598" r:id="rId8"/>
    <p:sldId id="599" r:id="rId9"/>
    <p:sldId id="600" r:id="rId10"/>
    <p:sldId id="601" r:id="rId11"/>
    <p:sldId id="617" r:id="rId12"/>
    <p:sldId id="628" r:id="rId13"/>
    <p:sldId id="624" r:id="rId14"/>
    <p:sldId id="625" r:id="rId15"/>
    <p:sldId id="626" r:id="rId16"/>
    <p:sldId id="627" r:id="rId17"/>
    <p:sldId id="605" r:id="rId18"/>
    <p:sldId id="606" r:id="rId19"/>
    <p:sldId id="607" r:id="rId20"/>
    <p:sldId id="608" r:id="rId21"/>
    <p:sldId id="609" r:id="rId22"/>
    <p:sldId id="610" r:id="rId23"/>
    <p:sldId id="618" r:id="rId24"/>
    <p:sldId id="619" r:id="rId25"/>
    <p:sldId id="620" r:id="rId26"/>
    <p:sldId id="612" r:id="rId27"/>
    <p:sldId id="621" r:id="rId28"/>
    <p:sldId id="622" r:id="rId29"/>
    <p:sldId id="629" r:id="rId30"/>
    <p:sldId id="630" r:id="rId31"/>
    <p:sldId id="63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41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68C28-81DF-43F0-A3D4-E906B1D7125B}" type="datetimeFigureOut">
              <a:rPr lang="en-US" smtClean="0"/>
              <a:pPr/>
              <a:t>4/2/2015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60F88-82BB-4F01-8B5A-73A7B3C8F800}" type="slidenum">
              <a:rPr lang="en-US" smtClean="0"/>
              <a:pPr/>
              <a:t>‹#›</a:t>
            </a:fld>
            <a:endParaRPr lang="en-US"/>
          </a:p>
        </p:txBody>
      </p:sp>
    </p:spTree>
    <p:extLst>
      <p:ext uri="{BB962C8B-B14F-4D97-AF65-F5344CB8AC3E}">
        <p14:creationId xmlns:p14="http://schemas.microsoft.com/office/powerpoint/2010/main" val="391975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540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31869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538664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942962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69784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274013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15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574329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702129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291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514775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pPr/>
              <a:t>4/2/2015</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180191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docs.oracle.com/javase/6/docs/api/java/util/HashMap.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924800" cy="1927225"/>
          </a:xfrm>
        </p:spPr>
        <p:txBody>
          <a:bodyPr>
            <a:normAutofit fontScale="90000"/>
          </a:bodyPr>
          <a:lstStyle/>
          <a:p>
            <a:r>
              <a:rPr lang="el-GR" dirty="0" smtClean="0"/>
              <a:t>ΤΕΧΝΙΚΕΣ </a:t>
            </a:r>
            <a:r>
              <a:rPr lang="el-GR" dirty="0" err="1" smtClean="0"/>
              <a:t>Αντικειμενοστραφουσ</a:t>
            </a:r>
            <a:r>
              <a:rPr lang="el-GR" dirty="0" smtClean="0"/>
              <a:t> </a:t>
            </a:r>
            <a:r>
              <a:rPr lang="el-GR" dirty="0" err="1" smtClean="0"/>
              <a:t>προγραμματισμου</a:t>
            </a:r>
            <a:endParaRPr lang="en-US" dirty="0"/>
          </a:p>
        </p:txBody>
      </p:sp>
      <p:sp>
        <p:nvSpPr>
          <p:cNvPr id="3" name="Subtitle 2"/>
          <p:cNvSpPr>
            <a:spLocks noGrp="1"/>
          </p:cNvSpPr>
          <p:nvPr>
            <p:ph type="subTitle" idx="1"/>
          </p:nvPr>
        </p:nvSpPr>
        <p:spPr/>
        <p:txBody>
          <a:bodyPr>
            <a:normAutofit/>
          </a:bodyPr>
          <a:lstStyle/>
          <a:p>
            <a:pPr algn="ctr"/>
            <a:r>
              <a:rPr lang="el-GR" dirty="0" smtClean="0"/>
              <a:t>Σύνθεση αντικειμένων</a:t>
            </a:r>
            <a:endParaRPr lang="en-US" dirty="0" smtClean="0"/>
          </a:p>
          <a:p>
            <a:pPr algn="ctr"/>
            <a:r>
              <a:rPr lang="el-GR" dirty="0" smtClean="0"/>
              <a:t>Παράδειγμα: Τμήμα πανεπιστημίου</a:t>
            </a:r>
            <a:endParaRPr lang="el-GR" dirty="0"/>
          </a:p>
          <a:p>
            <a:pPr algn="ctr"/>
            <a:endParaRPr lang="el-GR" dirty="0" smtClean="0"/>
          </a:p>
        </p:txBody>
      </p:sp>
    </p:spTree>
    <p:extLst>
      <p:ext uri="{BB962C8B-B14F-4D97-AF65-F5344CB8AC3E}">
        <p14:creationId xmlns:p14="http://schemas.microsoft.com/office/powerpoint/2010/main" val="511154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err="1" smtClean="0"/>
              <a:t>StudentRecord</a:t>
            </a:r>
            <a:endParaRPr lang="en-US" dirty="0"/>
          </a:p>
        </p:txBody>
      </p:sp>
      <p:sp>
        <p:nvSpPr>
          <p:cNvPr id="3" name="Content Placeholder 2"/>
          <p:cNvSpPr>
            <a:spLocks noGrp="1"/>
          </p:cNvSpPr>
          <p:nvPr>
            <p:ph idx="1"/>
          </p:nvPr>
        </p:nvSpPr>
        <p:spPr/>
        <p:txBody>
          <a:bodyPr/>
          <a:lstStyle/>
          <a:p>
            <a:r>
              <a:rPr lang="el-GR" dirty="0" smtClean="0"/>
              <a:t>Χρειαζόμαστε να κρατάμε για κάθε φοιτητή τις πληροφορίες του (αυτά που έχουμε στο </a:t>
            </a:r>
            <a:r>
              <a:rPr lang="en-US" dirty="0" smtClean="0"/>
              <a:t>Student class) </a:t>
            </a:r>
            <a:r>
              <a:rPr lang="el-GR" dirty="0" smtClean="0"/>
              <a:t>και το βαθμό του. </a:t>
            </a:r>
          </a:p>
          <a:p>
            <a:r>
              <a:rPr lang="el-GR" dirty="0" smtClean="0"/>
              <a:t>Μας βολεύει να δημιουργήσουμε μια καινούρια κλάση που να βάζει μαζί αυτές τις πληροφορίες.</a:t>
            </a:r>
          </a:p>
        </p:txBody>
      </p:sp>
    </p:spTree>
    <p:extLst>
      <p:ext uri="{BB962C8B-B14F-4D97-AF65-F5344CB8AC3E}">
        <p14:creationId xmlns:p14="http://schemas.microsoft.com/office/powerpoint/2010/main" val="2726002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διάγραμμα</a:t>
            </a:r>
            <a:endParaRPr lang="en-US" dirty="0"/>
          </a:p>
        </p:txBody>
      </p:sp>
      <p:grpSp>
        <p:nvGrpSpPr>
          <p:cNvPr id="4" name="Group 4"/>
          <p:cNvGrpSpPr>
            <a:grpSpLocks/>
          </p:cNvGrpSpPr>
          <p:nvPr/>
        </p:nvGrpSpPr>
        <p:grpSpPr bwMode="auto">
          <a:xfrm>
            <a:off x="3429000" y="1905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a:latin typeface="Tahoma" pitchFamily="34" charset="0"/>
                </a:rPr>
                <a:t>D</a:t>
              </a:r>
              <a:r>
                <a:rPr lang="en-US" sz="1400" b="1" dirty="0" smtClean="0">
                  <a:latin typeface="Tahoma" pitchFamily="34" charset="0"/>
                </a:rPr>
                <a:t>epartment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4"/>
          <p:cNvGrpSpPr>
            <a:grpSpLocks/>
          </p:cNvGrpSpPr>
          <p:nvPr/>
        </p:nvGrpSpPr>
        <p:grpSpPr bwMode="auto">
          <a:xfrm>
            <a:off x="3429000" y="3765550"/>
            <a:ext cx="1752600" cy="762000"/>
            <a:chOff x="2112" y="1440"/>
            <a:chExt cx="816" cy="480"/>
          </a:xfrm>
        </p:grpSpPr>
        <p:sp>
          <p:nvSpPr>
            <p:cNvPr id="1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1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4" name="Group 4"/>
          <p:cNvGrpSpPr>
            <a:grpSpLocks/>
          </p:cNvGrpSpPr>
          <p:nvPr/>
        </p:nvGrpSpPr>
        <p:grpSpPr bwMode="auto">
          <a:xfrm>
            <a:off x="457200" y="3765550"/>
            <a:ext cx="1752600" cy="762000"/>
            <a:chOff x="2112" y="1440"/>
            <a:chExt cx="816" cy="480"/>
          </a:xfrm>
        </p:grpSpPr>
        <p:sp>
          <p:nvSpPr>
            <p:cNvPr id="1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Student</a:t>
              </a:r>
              <a:endParaRPr lang="en-GB" sz="1400" b="1" dirty="0">
                <a:latin typeface="Tahoma" pitchFamily="34" charset="0"/>
              </a:endParaRPr>
            </a:p>
          </p:txBody>
        </p:sp>
        <p:sp>
          <p:nvSpPr>
            <p:cNvPr id="1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9" name="Group 4"/>
          <p:cNvGrpSpPr>
            <a:grpSpLocks/>
          </p:cNvGrpSpPr>
          <p:nvPr/>
        </p:nvGrpSpPr>
        <p:grpSpPr bwMode="auto">
          <a:xfrm>
            <a:off x="6477000" y="3765550"/>
            <a:ext cx="1752600" cy="762000"/>
            <a:chOff x="2112" y="1440"/>
            <a:chExt cx="816" cy="480"/>
          </a:xfrm>
        </p:grpSpPr>
        <p:sp>
          <p:nvSpPr>
            <p:cNvPr id="2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2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2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2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4" name="AutoShape 17"/>
          <p:cNvSpPr>
            <a:spLocks noChangeArrowheads="1"/>
          </p:cNvSpPr>
          <p:nvPr/>
        </p:nvSpPr>
        <p:spPr bwMode="auto">
          <a:xfrm>
            <a:off x="3100547" y="209153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5" name="AutoShape 17"/>
          <p:cNvSpPr>
            <a:spLocks noChangeArrowheads="1"/>
          </p:cNvSpPr>
          <p:nvPr/>
        </p:nvSpPr>
        <p:spPr bwMode="auto">
          <a:xfrm>
            <a:off x="4152900" y="26670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6" name="AutoShape 17"/>
          <p:cNvSpPr>
            <a:spLocks noChangeArrowheads="1"/>
          </p:cNvSpPr>
          <p:nvPr/>
        </p:nvSpPr>
        <p:spPr bwMode="auto">
          <a:xfrm>
            <a:off x="5181600" y="209153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8" name="Elbow Connector 27"/>
          <p:cNvCxnSpPr>
            <a:stCxn id="24" idx="1"/>
            <a:endCxn id="15" idx="0"/>
          </p:cNvCxnSpPr>
          <p:nvPr/>
        </p:nvCxnSpPr>
        <p:spPr>
          <a:xfrm rot="10800000" flipV="1">
            <a:off x="1333501" y="2243930"/>
            <a:ext cx="1767047" cy="15216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6" idx="3"/>
            <a:endCxn id="20" idx="0"/>
          </p:cNvCxnSpPr>
          <p:nvPr/>
        </p:nvCxnSpPr>
        <p:spPr>
          <a:xfrm>
            <a:off x="5486400" y="2243930"/>
            <a:ext cx="1866900" cy="152162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5" idx="2"/>
            <a:endCxn id="10" idx="0"/>
          </p:cNvCxnSpPr>
          <p:nvPr/>
        </p:nvCxnSpPr>
        <p:spPr>
          <a:xfrm>
            <a:off x="4305300" y="2971800"/>
            <a:ext cx="0" cy="793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AutoShape 17"/>
          <p:cNvSpPr>
            <a:spLocks noChangeArrowheads="1"/>
          </p:cNvSpPr>
          <p:nvPr/>
        </p:nvSpPr>
        <p:spPr bwMode="auto">
          <a:xfrm>
            <a:off x="5181600" y="400208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9" name="Straight Connector 38"/>
          <p:cNvCxnSpPr>
            <a:stCxn id="37" idx="3"/>
            <a:endCxn id="45" idx="1"/>
          </p:cNvCxnSpPr>
          <p:nvPr/>
        </p:nvCxnSpPr>
        <p:spPr>
          <a:xfrm flipV="1">
            <a:off x="5486400" y="4146550"/>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5" idx="3"/>
            <a:endCxn id="46" idx="1"/>
          </p:cNvCxnSpPr>
          <p:nvPr/>
        </p:nvCxnSpPr>
        <p:spPr>
          <a:xfrm>
            <a:off x="2209800" y="4146550"/>
            <a:ext cx="91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Group 4"/>
          <p:cNvGrpSpPr>
            <a:grpSpLocks/>
          </p:cNvGrpSpPr>
          <p:nvPr/>
        </p:nvGrpSpPr>
        <p:grpSpPr bwMode="auto">
          <a:xfrm>
            <a:off x="3377084" y="5522913"/>
            <a:ext cx="1752600" cy="762000"/>
            <a:chOff x="2112" y="1440"/>
            <a:chExt cx="816" cy="480"/>
          </a:xfrm>
        </p:grpSpPr>
        <p:sp>
          <p:nvSpPr>
            <p:cNvPr id="3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8"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40"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41"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43" name="AutoShape 17"/>
          <p:cNvSpPr>
            <a:spLocks noChangeArrowheads="1"/>
          </p:cNvSpPr>
          <p:nvPr/>
        </p:nvSpPr>
        <p:spPr bwMode="auto">
          <a:xfrm>
            <a:off x="4100984" y="4487863"/>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1" name="Straight Connector 30"/>
          <p:cNvCxnSpPr>
            <a:stCxn id="43" idx="2"/>
            <a:endCxn id="35" idx="0"/>
          </p:cNvCxnSpPr>
          <p:nvPr/>
        </p:nvCxnSpPr>
        <p:spPr>
          <a:xfrm>
            <a:off x="4253384" y="4792663"/>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AutoShape 17"/>
          <p:cNvSpPr>
            <a:spLocks noChangeArrowheads="1"/>
          </p:cNvSpPr>
          <p:nvPr/>
        </p:nvSpPr>
        <p:spPr bwMode="auto">
          <a:xfrm>
            <a:off x="6164721"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46" name="AutoShape 17"/>
          <p:cNvSpPr>
            <a:spLocks noChangeArrowheads="1"/>
          </p:cNvSpPr>
          <p:nvPr/>
        </p:nvSpPr>
        <p:spPr bwMode="auto">
          <a:xfrm>
            <a:off x="3124200"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Tree>
    <p:extLst>
      <p:ext uri="{BB962C8B-B14F-4D97-AF65-F5344CB8AC3E}">
        <p14:creationId xmlns:p14="http://schemas.microsoft.com/office/powerpoint/2010/main" val="2713857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Αποθήκευση φοιτητών</a:t>
            </a:r>
            <a:endParaRPr lang="en-US" dirty="0"/>
          </a:p>
        </p:txBody>
      </p:sp>
      <p:sp>
        <p:nvSpPr>
          <p:cNvPr id="4" name="Content Placeholder 3"/>
          <p:cNvSpPr>
            <a:spLocks noGrp="1"/>
          </p:cNvSpPr>
          <p:nvPr>
            <p:ph idx="1"/>
          </p:nvPr>
        </p:nvSpPr>
        <p:spPr/>
        <p:txBody>
          <a:bodyPr/>
          <a:lstStyle/>
          <a:p>
            <a:r>
              <a:rPr lang="el-GR" dirty="0" smtClean="0"/>
              <a:t>Η κλάση </a:t>
            </a:r>
            <a:r>
              <a:rPr lang="en-US" dirty="0" smtClean="0"/>
              <a:t>Course </a:t>
            </a:r>
            <a:r>
              <a:rPr lang="el-GR" dirty="0" smtClean="0"/>
              <a:t>χρειάζεται να αποθηκεύσει τους φοιτητές που παίρνουν το μάθημα. </a:t>
            </a:r>
          </a:p>
          <a:p>
            <a:pPr lvl="1"/>
            <a:r>
              <a:rPr lang="el-GR" dirty="0" smtClean="0"/>
              <a:t>Δεν ξέρουμε εκ των προτέρων </a:t>
            </a:r>
            <a:r>
              <a:rPr lang="el-GR" dirty="0" smtClean="0">
                <a:solidFill>
                  <a:srgbClr val="0070C0"/>
                </a:solidFill>
              </a:rPr>
              <a:t>πόσοι φοιτητές </a:t>
            </a:r>
            <a:r>
              <a:rPr lang="el-GR" dirty="0" smtClean="0"/>
              <a:t>θα πάρουν το μάθημα</a:t>
            </a:r>
          </a:p>
          <a:p>
            <a:r>
              <a:rPr lang="el-GR" dirty="0" smtClean="0"/>
              <a:t>Θα χρησιμοποιήσουμε την κλάση </a:t>
            </a:r>
            <a:r>
              <a:rPr lang="en-US" dirty="0" err="1" smtClean="0">
                <a:solidFill>
                  <a:schemeClr val="accent6">
                    <a:lumMod val="75000"/>
                  </a:schemeClr>
                </a:solidFill>
              </a:rPr>
              <a:t>ArrayList</a:t>
            </a:r>
            <a:r>
              <a:rPr lang="en-US" dirty="0" smtClean="0">
                <a:solidFill>
                  <a:schemeClr val="accent6">
                    <a:lumMod val="75000"/>
                  </a:schemeClr>
                </a:solidFill>
              </a:rPr>
              <a:t> </a:t>
            </a:r>
            <a:r>
              <a:rPr lang="el-GR" dirty="0" smtClean="0"/>
              <a:t>για να τους αποθηκεύσουμε.</a:t>
            </a:r>
            <a:endParaRPr lang="en-US" dirty="0"/>
          </a:p>
        </p:txBody>
      </p:sp>
    </p:spTree>
    <p:extLst>
      <p:ext uri="{BB962C8B-B14F-4D97-AF65-F5344CB8AC3E}">
        <p14:creationId xmlns:p14="http://schemas.microsoft.com/office/powerpoint/2010/main" val="3687112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Μια βοηθητική κλάση είναι το </a:t>
            </a:r>
            <a:r>
              <a:rPr lang="en-US" dirty="0" err="1" smtClean="0">
                <a:solidFill>
                  <a:srgbClr val="0070C0"/>
                </a:solidFill>
              </a:rPr>
              <a:t>ArrayList</a:t>
            </a:r>
            <a:r>
              <a:rPr lang="el-GR" dirty="0" smtClean="0">
                <a:solidFill>
                  <a:srgbClr val="0070C0"/>
                </a:solidFill>
              </a:rPr>
              <a:t> </a:t>
            </a:r>
            <a:r>
              <a:rPr lang="el-GR" dirty="0" smtClean="0"/>
              <a:t>το οποίο είναι ένας </a:t>
            </a:r>
            <a:r>
              <a:rPr lang="el-GR" dirty="0" smtClean="0">
                <a:solidFill>
                  <a:schemeClr val="accent6">
                    <a:lumMod val="75000"/>
                  </a:schemeClr>
                </a:solidFill>
              </a:rPr>
              <a:t>δυναμικός πίνακας </a:t>
            </a:r>
            <a:r>
              <a:rPr lang="el-GR" dirty="0" smtClean="0"/>
              <a:t>ο οποίος προσαρμόζει το μέγεθος του ανάλογα με τον αριθμό των στοιχείων που περιέχει </a:t>
            </a:r>
          </a:p>
          <a:p>
            <a:pPr lvl="1"/>
            <a:r>
              <a:rPr lang="el-GR" dirty="0" smtClean="0"/>
              <a:t>Το </a:t>
            </a:r>
            <a:r>
              <a:rPr lang="en-US" dirty="0" err="1" smtClean="0">
                <a:solidFill>
                  <a:srgbClr val="0070C0"/>
                </a:solidFill>
              </a:rPr>
              <a:t>ArrayList</a:t>
            </a:r>
            <a:r>
              <a:rPr lang="en-US" dirty="0" smtClean="0">
                <a:solidFill>
                  <a:srgbClr val="0070C0"/>
                </a:solidFill>
              </a:rPr>
              <a:t> </a:t>
            </a:r>
            <a:r>
              <a:rPr lang="el-GR" dirty="0" smtClean="0"/>
              <a:t>μπορεί να κρατάει </a:t>
            </a:r>
            <a:r>
              <a:rPr lang="el-GR" dirty="0" smtClean="0">
                <a:solidFill>
                  <a:srgbClr val="FF0000"/>
                </a:solidFill>
              </a:rPr>
              <a:t>αντικείμενα</a:t>
            </a:r>
            <a:r>
              <a:rPr lang="el-GR" dirty="0" smtClean="0"/>
              <a:t> οποιουδήποτε τύπου.</a:t>
            </a:r>
          </a:p>
          <a:p>
            <a:r>
              <a:rPr lang="el-GR" dirty="0" smtClean="0"/>
              <a:t>Συντακτικό:</a:t>
            </a:r>
          </a:p>
          <a:p>
            <a:pPr lvl="1"/>
            <a:r>
              <a:rPr lang="en-US" b="1" dirty="0" smtClean="0">
                <a:solidFill>
                  <a:srgbClr val="0070C0"/>
                </a:solidFill>
                <a:latin typeface="Courier New" pitchFamily="49" charset="0"/>
                <a:cs typeface="Courier New" pitchFamily="49" charset="0"/>
              </a:rPr>
              <a:t>import </a:t>
            </a:r>
            <a:r>
              <a:rPr lang="en-US" b="1" dirty="0" err="1" smtClean="0">
                <a:solidFill>
                  <a:srgbClr val="0070C0"/>
                </a:solidFill>
                <a:latin typeface="Courier New" pitchFamily="49" charset="0"/>
                <a:cs typeface="Courier New" pitchFamily="49" charset="0"/>
              </a:rPr>
              <a:t>java.util.ArrayList</a:t>
            </a:r>
            <a:r>
              <a:rPr lang="en-US" b="1" dirty="0" smtClean="0">
                <a:solidFill>
                  <a:srgbClr val="0070C0"/>
                </a:solidFill>
                <a:latin typeface="Courier New" pitchFamily="49" charset="0"/>
                <a:cs typeface="Courier New" pitchFamily="49" charset="0"/>
              </a:rPr>
              <a:t>;</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l-GR" b="1" dirty="0" err="1" smtClean="0">
                <a:solidFill>
                  <a:srgbClr val="FF0000"/>
                </a:solidFill>
                <a:latin typeface="Courier New" pitchFamily="49" charset="0"/>
                <a:cs typeface="Courier New" pitchFamily="49" charset="0"/>
              </a:rPr>
              <a:t>Βασικος</a:t>
            </a:r>
            <a:r>
              <a:rPr lang="el-GR" b="1" dirty="0" smtClean="0">
                <a:solidFill>
                  <a:srgbClr val="FF0000"/>
                </a:solidFill>
                <a:latin typeface="Courier New" pitchFamily="49" charset="0"/>
                <a:cs typeface="Courier New" pitchFamily="49" charset="0"/>
              </a:rPr>
              <a:t> Τύπος</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rgbClr val="0070C0"/>
                </a:solidFill>
                <a:latin typeface="Courier New" pitchFamily="49" charset="0"/>
                <a:cs typeface="Courier New" pitchFamily="49" charset="0"/>
              </a:rPr>
              <a:t>;</a:t>
            </a:r>
          </a:p>
          <a:p>
            <a:endParaRPr lang="en-US" dirty="0" smtClean="0"/>
          </a:p>
          <a:p>
            <a:r>
              <a:rPr lang="el-GR" dirty="0" smtClean="0"/>
              <a:t>Ο </a:t>
            </a:r>
            <a:r>
              <a:rPr lang="el-GR" dirty="0">
                <a:solidFill>
                  <a:srgbClr val="FF0000"/>
                </a:solidFill>
              </a:rPr>
              <a:t>βασικός </a:t>
            </a:r>
            <a:r>
              <a:rPr lang="el-GR" dirty="0" smtClean="0">
                <a:solidFill>
                  <a:srgbClr val="FF0000"/>
                </a:solidFill>
              </a:rPr>
              <a:t>τύπος </a:t>
            </a:r>
            <a:r>
              <a:rPr lang="el-GR" dirty="0" smtClean="0"/>
              <a:t>είναι οποιοσδήποτε μια οποιαδήποτε κλάση.</a:t>
            </a:r>
          </a:p>
          <a:p>
            <a:pPr lvl="1"/>
            <a:r>
              <a:rPr lang="el-GR" dirty="0" smtClean="0"/>
              <a:t>Αυτός είναι ο τύπος των δεδομένων που αποθηκεύει ο πίνακας μας. </a:t>
            </a:r>
          </a:p>
          <a:p>
            <a:pPr lvl="1"/>
            <a:r>
              <a:rPr lang="el-GR" dirty="0" smtClean="0"/>
              <a:t>Για να αποθηκεύσουμε </a:t>
            </a:r>
            <a:r>
              <a:rPr lang="el-GR" dirty="0" smtClean="0">
                <a:solidFill>
                  <a:schemeClr val="accent6">
                    <a:lumMod val="75000"/>
                  </a:schemeClr>
                </a:solidFill>
              </a:rPr>
              <a:t>πρωταρχικούς τύπους </a:t>
            </a:r>
            <a:r>
              <a:rPr lang="el-GR" dirty="0" smtClean="0"/>
              <a:t>(</a:t>
            </a:r>
            <a:r>
              <a:rPr lang="en-US" dirty="0" err="1" smtClean="0"/>
              <a:t>int</a:t>
            </a:r>
            <a:r>
              <a:rPr lang="en-US" dirty="0" smtClean="0"/>
              <a:t>, double, </a:t>
            </a:r>
            <a:r>
              <a:rPr lang="en-US" dirty="0" err="1" smtClean="0"/>
              <a:t>boolean</a:t>
            </a:r>
            <a:r>
              <a:rPr lang="en-US" dirty="0" smtClean="0"/>
              <a:t>)</a:t>
            </a:r>
            <a:r>
              <a:rPr lang="en-US" dirty="0" smtClean="0">
                <a:solidFill>
                  <a:schemeClr val="accent6">
                    <a:lumMod val="75000"/>
                  </a:schemeClr>
                </a:solidFill>
              </a:rPr>
              <a:t> </a:t>
            </a:r>
            <a:r>
              <a:rPr lang="el-GR" dirty="0" smtClean="0"/>
              <a:t>χρειαζόμαστε την </a:t>
            </a:r>
            <a:r>
              <a:rPr lang="en-US" dirty="0" smtClean="0">
                <a:solidFill>
                  <a:srgbClr val="0070C0"/>
                </a:solidFill>
              </a:rPr>
              <a:t>wrapper class</a:t>
            </a:r>
            <a:r>
              <a:rPr lang="en-US" dirty="0" smtClean="0"/>
              <a:t>.</a:t>
            </a:r>
          </a:p>
          <a:p>
            <a:endParaRPr lang="en-US" dirty="0" smtClean="0"/>
          </a:p>
          <a:p>
            <a:r>
              <a:rPr lang="el-GR" dirty="0" smtClean="0"/>
              <a:t>Παραδείγματα:</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Integer</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a:t>
            </a:r>
            <a:r>
              <a:rPr lang="en-US" sz="2500" dirty="0"/>
              <a:t>// </a:t>
            </a:r>
            <a:r>
              <a:rPr lang="el-GR" sz="2500" dirty="0" err="1"/>
              <a:t>λιστα</a:t>
            </a:r>
            <a:r>
              <a:rPr lang="el-GR" sz="2500" dirty="0"/>
              <a:t> από ακεραίους</a:t>
            </a:r>
            <a:endParaRPr lang="en-US" sz="2500" dirty="0"/>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String</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a:t>
            </a:r>
            <a:r>
              <a:rPr lang="el-GR" b="1" dirty="0" smtClean="0">
                <a:solidFill>
                  <a:schemeClr val="accent6">
                    <a:lumMod val="75000"/>
                  </a:schemeClr>
                </a:solidFill>
                <a:latin typeface="Courier New" pitchFamily="49" charset="0"/>
                <a:cs typeface="Courier New" pitchFamily="49" charset="0"/>
              </a:rPr>
              <a:t> </a:t>
            </a:r>
            <a:r>
              <a:rPr lang="en-US" dirty="0"/>
              <a:t>// </a:t>
            </a:r>
            <a:r>
              <a:rPr lang="el-GR" dirty="0" err="1"/>
              <a:t>λιστα</a:t>
            </a:r>
            <a:r>
              <a:rPr lang="el-GR" dirty="0"/>
              <a:t> από </a:t>
            </a:r>
            <a:r>
              <a:rPr lang="en-US" dirty="0" smtClean="0"/>
              <a:t>String</a:t>
            </a:r>
            <a:endParaRPr lang="en-US" b="1" dirty="0" smtClean="0">
              <a:solidFill>
                <a:schemeClr val="accent6">
                  <a:lumMod val="75000"/>
                </a:schemeClr>
              </a:solidFill>
              <a:latin typeface="Courier New" pitchFamily="49" charset="0"/>
              <a:cs typeface="Courier New" pitchFamily="49" charset="0"/>
            </a:endParaRP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Person</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a:t>
            </a:r>
            <a:r>
              <a:rPr lang="en-US" dirty="0"/>
              <a:t>// </a:t>
            </a:r>
            <a:r>
              <a:rPr lang="el-GR" dirty="0" err="1"/>
              <a:t>λιστα</a:t>
            </a:r>
            <a:r>
              <a:rPr lang="el-GR" dirty="0"/>
              <a:t> από </a:t>
            </a:r>
            <a:r>
              <a:rPr lang="el-GR" dirty="0" smtClean="0"/>
              <a:t>αντικείμενα </a:t>
            </a:r>
            <a:r>
              <a:rPr lang="en-US" dirty="0" smtClean="0"/>
              <a:t>Person</a:t>
            </a:r>
            <a:endParaRPr lang="en-US" b="1" dirty="0">
              <a:solidFill>
                <a:schemeClr val="accent6">
                  <a:lumMod val="75000"/>
                </a:schemeClr>
              </a:solidFill>
              <a:latin typeface="Courier New" pitchFamily="49" charset="0"/>
              <a:cs typeface="Courier New" pitchFamily="49" charset="0"/>
            </a:endParaRP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839924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Constructor</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 </a:t>
            </a:r>
            <a:r>
              <a:rPr lang="en-US" b="1" dirty="0" smtClean="0">
                <a:solidFill>
                  <a:srgbClr val="FF0000"/>
                </a:solidFill>
                <a:latin typeface="Courier New" pitchFamily="49" charset="0"/>
                <a:cs typeface="Courier New" pitchFamily="49" charset="0"/>
              </a:rPr>
              <a:t>new</a:t>
            </a:r>
            <a:r>
              <a:rPr lang="en-US" b="1" dirty="0" smtClean="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p>
          <a:p>
            <a:r>
              <a:rPr lang="el-GR" dirty="0" smtClean="0"/>
              <a:t>Μέθοδοι</a:t>
            </a:r>
          </a:p>
          <a:p>
            <a:pPr lvl="1"/>
            <a:r>
              <a:rPr lang="en-US" b="1" dirty="0">
                <a:solidFill>
                  <a:srgbClr val="0070C0"/>
                </a:solidFill>
                <a:latin typeface="Courier New" pitchFamily="49" charset="0"/>
                <a:cs typeface="Courier New" pitchFamily="49" charset="0"/>
              </a:rPr>
              <a:t>add(</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smtClean="0"/>
              <a:t> </a:t>
            </a:r>
            <a:r>
              <a:rPr lang="el-GR" dirty="0" smtClean="0"/>
              <a:t>προσθέτει το στοιχειό </a:t>
            </a:r>
            <a:r>
              <a:rPr lang="en-US" b="1" dirty="0">
                <a:solidFill>
                  <a:srgbClr val="0070C0"/>
                </a:solidFill>
                <a:latin typeface="Courier New" pitchFamily="49" charset="0"/>
                <a:cs typeface="Courier New" pitchFamily="49" charset="0"/>
              </a:rPr>
              <a:t>x</a:t>
            </a:r>
            <a:r>
              <a:rPr lang="en-US" dirty="0" smtClean="0"/>
              <a:t> </a:t>
            </a:r>
            <a:r>
              <a:rPr lang="el-GR" dirty="0" smtClean="0"/>
              <a:t>στο τέλος του πίνακα.</a:t>
            </a:r>
          </a:p>
          <a:p>
            <a:pPr lvl="1"/>
            <a:r>
              <a:rPr lang="en-US" b="1" dirty="0" smtClean="0">
                <a:solidFill>
                  <a:srgbClr val="0070C0"/>
                </a:solidFill>
                <a:latin typeface="Courier New" pitchFamily="49" charset="0"/>
                <a:cs typeface="Courier New" pitchFamily="49" charset="0"/>
              </a:rPr>
              <a:t>add(int i, </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x):</a:t>
            </a:r>
            <a:r>
              <a:rPr lang="en-US" dirty="0"/>
              <a:t> </a:t>
            </a:r>
            <a:r>
              <a:rPr lang="el-GR" dirty="0"/>
              <a:t>προσθέτει το στοιχειό </a:t>
            </a:r>
            <a:r>
              <a:rPr lang="en-US" b="1" dirty="0">
                <a:solidFill>
                  <a:srgbClr val="0070C0"/>
                </a:solidFill>
                <a:latin typeface="Courier New" pitchFamily="49" charset="0"/>
                <a:cs typeface="Courier New" pitchFamily="49" charset="0"/>
              </a:rPr>
              <a:t>x</a:t>
            </a:r>
            <a:r>
              <a:rPr lang="en-US" dirty="0"/>
              <a:t> </a:t>
            </a:r>
            <a:r>
              <a:rPr lang="el-GR" dirty="0" smtClean="0"/>
              <a:t>στη θέση </a:t>
            </a:r>
            <a:r>
              <a:rPr lang="en-US" b="1" dirty="0">
                <a:solidFill>
                  <a:srgbClr val="0070C0"/>
                </a:solidFill>
                <a:latin typeface="Courier New" pitchFamily="49" charset="0"/>
                <a:cs typeface="Courier New" pitchFamily="49" charset="0"/>
              </a:rPr>
              <a:t>i </a:t>
            </a:r>
            <a:r>
              <a:rPr lang="el-GR" dirty="0" smtClean="0"/>
              <a:t>και μετατοπίζει τα υπόλοιπα στοιχεία κατά μια θέση. </a:t>
            </a:r>
          </a:p>
          <a:p>
            <a:pPr lvl="1"/>
            <a:r>
              <a:rPr lang="en-US" b="1" dirty="0" smtClean="0">
                <a:solidFill>
                  <a:srgbClr val="0070C0"/>
                </a:solidFill>
                <a:latin typeface="Courier New" pitchFamily="49" charset="0"/>
                <a:cs typeface="Courier New" pitchFamily="49" charset="0"/>
              </a:rPr>
              <a:t>remove(</a:t>
            </a:r>
            <a:r>
              <a:rPr lang="en-US" b="1" dirty="0" err="1" smtClean="0">
                <a:solidFill>
                  <a:srgbClr val="0070C0"/>
                </a:solidFill>
                <a:latin typeface="Courier New" pitchFamily="49" charset="0"/>
                <a:cs typeface="Courier New" pitchFamily="49" charset="0"/>
              </a:rPr>
              <a:t>int</a:t>
            </a:r>
            <a:r>
              <a:rPr lang="en-US" b="1" dirty="0" smtClean="0">
                <a:solidFill>
                  <a:srgbClr val="0070C0"/>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i</a:t>
            </a:r>
            <a:r>
              <a:rPr lang="en-US" b="1" dirty="0" smtClean="0">
                <a:solidFill>
                  <a:srgbClr val="0070C0"/>
                </a:solidFill>
                <a:latin typeface="Courier New" pitchFamily="49" charset="0"/>
                <a:cs typeface="Courier New" pitchFamily="49" charset="0"/>
              </a:rPr>
              <a:t>): </a:t>
            </a:r>
            <a:r>
              <a:rPr lang="el-GR" dirty="0" smtClean="0"/>
              <a:t>αφαιρεί το στοιχείο στη </a:t>
            </a:r>
            <a:r>
              <a:rPr lang="el-GR" dirty="0"/>
              <a:t>θέση </a:t>
            </a:r>
            <a:r>
              <a:rPr lang="en-US" b="1" dirty="0" err="1">
                <a:solidFill>
                  <a:srgbClr val="0070C0"/>
                </a:solidFill>
                <a:latin typeface="Courier New" pitchFamily="49" charset="0"/>
                <a:cs typeface="Courier New" pitchFamily="49" charset="0"/>
              </a:rPr>
              <a:t>i</a:t>
            </a:r>
            <a:r>
              <a:rPr lang="en-US" b="1" dirty="0">
                <a:solidFill>
                  <a:srgbClr val="0070C0"/>
                </a:solidFill>
                <a:latin typeface="Courier New" pitchFamily="49" charset="0"/>
                <a:cs typeface="Courier New" pitchFamily="49" charset="0"/>
              </a:rPr>
              <a:t> </a:t>
            </a:r>
            <a:r>
              <a:rPr lang="el-GR" dirty="0" smtClean="0"/>
              <a:t>και το επιστρέφει.</a:t>
            </a:r>
          </a:p>
          <a:p>
            <a:pPr lvl="1"/>
            <a:r>
              <a:rPr lang="en-US" b="1" dirty="0" smtClean="0">
                <a:solidFill>
                  <a:srgbClr val="0070C0"/>
                </a:solidFill>
                <a:latin typeface="Courier New" pitchFamily="49" charset="0"/>
                <a:cs typeface="Courier New" pitchFamily="49" charset="0"/>
              </a:rPr>
              <a:t>remove(</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x): </a:t>
            </a:r>
            <a:r>
              <a:rPr lang="el-GR" dirty="0"/>
              <a:t>αφαιρεί το στοιχείο</a:t>
            </a:r>
          </a:p>
          <a:p>
            <a:pPr lvl="1"/>
            <a:r>
              <a:rPr lang="en-US" b="1" dirty="0">
                <a:solidFill>
                  <a:srgbClr val="0070C0"/>
                </a:solidFill>
                <a:latin typeface="Courier New" pitchFamily="49" charset="0"/>
                <a:cs typeface="Courier New" pitchFamily="49" charset="0"/>
              </a:rPr>
              <a:t>set(int i, </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 </a:t>
            </a:r>
            <a:r>
              <a:rPr lang="el-GR" dirty="0" smtClean="0"/>
              <a:t>θέτει στην θέση </a:t>
            </a:r>
            <a:r>
              <a:rPr lang="en-US" b="1" dirty="0" err="1">
                <a:solidFill>
                  <a:srgbClr val="0070C0"/>
                </a:solidFill>
                <a:latin typeface="Courier New" pitchFamily="49" charset="0"/>
                <a:cs typeface="Courier New" pitchFamily="49" charset="0"/>
              </a:rPr>
              <a:t>i</a:t>
            </a:r>
            <a:r>
              <a:rPr lang="el-GR" dirty="0" smtClean="0"/>
              <a:t> την τιμή </a:t>
            </a:r>
            <a:r>
              <a:rPr lang="en-US" b="1" dirty="0" smtClean="0">
                <a:solidFill>
                  <a:srgbClr val="0070C0"/>
                </a:solidFill>
                <a:latin typeface="Courier New" pitchFamily="49" charset="0"/>
                <a:cs typeface="Courier New" pitchFamily="49" charset="0"/>
              </a:rPr>
              <a:t>x</a:t>
            </a:r>
            <a:r>
              <a:rPr lang="el-GR" b="1" dirty="0" smtClean="0">
                <a:solidFill>
                  <a:srgbClr val="0070C0"/>
                </a:solidFill>
                <a:latin typeface="Courier New" pitchFamily="49" charset="0"/>
                <a:cs typeface="Courier New" pitchFamily="49" charset="0"/>
              </a:rPr>
              <a:t> </a:t>
            </a:r>
            <a:r>
              <a:rPr lang="el-GR" sz="2500" dirty="0"/>
              <a:t>αλλάζοντας την προηγούμενη</a:t>
            </a:r>
            <a:endParaRPr lang="en-US" sz="2500" dirty="0"/>
          </a:p>
          <a:p>
            <a:pPr lvl="1"/>
            <a:r>
              <a:rPr lang="en-US" b="1" dirty="0">
                <a:solidFill>
                  <a:srgbClr val="0070C0"/>
                </a:solidFill>
                <a:latin typeface="Courier New" pitchFamily="49" charset="0"/>
                <a:cs typeface="Courier New" pitchFamily="49" charset="0"/>
              </a:rPr>
              <a:t>get(int i): </a:t>
            </a:r>
            <a:r>
              <a:rPr lang="el-GR" dirty="0" smtClean="0"/>
              <a:t>επιστρέφει το αντικείμενο τύπου </a:t>
            </a:r>
            <a:r>
              <a:rPr lang="en-US" b="1" dirty="0">
                <a:solidFill>
                  <a:srgbClr val="FF0000"/>
                </a:solidFill>
                <a:latin typeface="Courier New" pitchFamily="49" charset="0"/>
                <a:cs typeface="Courier New" pitchFamily="49" charset="0"/>
              </a:rPr>
              <a:t>T</a:t>
            </a:r>
            <a:r>
              <a:rPr lang="el-GR" dirty="0" smtClean="0"/>
              <a:t> στη θέση </a:t>
            </a:r>
            <a:r>
              <a:rPr lang="en-US" b="1" dirty="0">
                <a:solidFill>
                  <a:srgbClr val="0070C0"/>
                </a:solidFill>
                <a:latin typeface="Courier New" pitchFamily="49" charset="0"/>
                <a:cs typeface="Courier New" pitchFamily="49" charset="0"/>
              </a:rPr>
              <a:t>i</a:t>
            </a:r>
            <a:r>
              <a:rPr lang="en-US" dirty="0" smtClean="0"/>
              <a:t>.</a:t>
            </a:r>
          </a:p>
          <a:p>
            <a:pPr lvl="1"/>
            <a:r>
              <a:rPr lang="en-US" b="1" dirty="0">
                <a:solidFill>
                  <a:srgbClr val="0070C0"/>
                </a:solidFill>
                <a:latin typeface="Courier New" pitchFamily="49" charset="0"/>
                <a:cs typeface="Courier New" pitchFamily="49" charset="0"/>
              </a:rPr>
              <a:t>size(): </a:t>
            </a:r>
            <a:r>
              <a:rPr lang="el-GR" dirty="0" smtClean="0"/>
              <a:t>ο αριθμός των στοιχείων του πίνακα.</a:t>
            </a:r>
          </a:p>
          <a:p>
            <a:r>
              <a:rPr lang="el-GR" dirty="0" smtClean="0"/>
              <a:t>Διατρέχοντας τον πίνακα:</a:t>
            </a:r>
          </a:p>
          <a:p>
            <a:pPr lvl="1"/>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p>
          <a:p>
            <a:pPr lvl="1"/>
            <a:r>
              <a:rPr lang="en-US" b="1" dirty="0" smtClean="0">
                <a:solidFill>
                  <a:srgbClr val="0070C0"/>
                </a:solidFill>
                <a:latin typeface="Courier New" pitchFamily="49" charset="0"/>
                <a:cs typeface="Courier New" pitchFamily="49" charset="0"/>
              </a:rPr>
              <a:t>for(</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x: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rgbClr val="0070C0"/>
                </a:solidFill>
                <a:latin typeface="Courier New" pitchFamily="49" charset="0"/>
                <a:cs typeface="Courier New" pitchFamily="49" charset="0"/>
              </a:rPr>
              <a:t>){…}</a:t>
            </a:r>
            <a:endParaRPr lang="en-US" dirty="0"/>
          </a:p>
          <a:p>
            <a:pPr lvl="1"/>
            <a:endParaRPr lang="en-US" dirty="0">
              <a:solidFill>
                <a:srgbClr val="0070C0"/>
              </a:solidFill>
            </a:endParaRPr>
          </a:p>
        </p:txBody>
      </p:sp>
    </p:spTree>
    <p:extLst>
      <p:ext uri="{BB962C8B-B14F-4D97-AF65-F5344CB8AC3E}">
        <p14:creationId xmlns:p14="http://schemas.microsoft.com/office/powerpoint/2010/main" val="344012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a:bodyPr>
          <a:lstStyle/>
          <a:p>
            <a:r>
              <a:rPr lang="el-GR" dirty="0" smtClean="0"/>
              <a:t>Διατρέχοντας τον πίνακα:</a:t>
            </a:r>
          </a:p>
          <a:p>
            <a:pPr lvl="1"/>
            <a:endParaRPr lang="en-US" b="1" dirty="0" smtClean="0">
              <a:solidFill>
                <a:srgbClr val="0070C0"/>
              </a:solidFill>
              <a:latin typeface="Courier New" pitchFamily="49" charset="0"/>
              <a:cs typeface="Courier New" pitchFamily="49" charset="0"/>
            </a:endParaRPr>
          </a:p>
          <a:p>
            <a:pPr lvl="1"/>
            <a:endParaRPr lang="en-US" b="1" dirty="0">
              <a:solidFill>
                <a:srgbClr val="0070C0"/>
              </a:solidFill>
              <a:latin typeface="Courier New" pitchFamily="49" charset="0"/>
              <a:cs typeface="Courier New" pitchFamily="49" charset="0"/>
            </a:endParaRPr>
          </a:p>
          <a:p>
            <a:pPr lvl="1"/>
            <a:endParaRPr lang="en-US" b="1" dirty="0">
              <a:solidFill>
                <a:srgbClr val="0070C0"/>
              </a:solidFill>
              <a:latin typeface="Courier New" pitchFamily="49" charset="0"/>
              <a:cs typeface="Courier New" pitchFamily="49" charset="0"/>
            </a:endParaRPr>
          </a:p>
          <a:p>
            <a:endParaRPr lang="en-US" dirty="0" smtClean="0"/>
          </a:p>
          <a:p>
            <a:r>
              <a:rPr lang="el-GR" dirty="0" smtClean="0"/>
              <a:t>Εναλλακτικά</a:t>
            </a:r>
            <a:endParaRPr lang="el-GR" dirty="0"/>
          </a:p>
          <a:p>
            <a:endParaRPr lang="en-US" dirty="0"/>
          </a:p>
          <a:p>
            <a:pPr lvl="1"/>
            <a:endParaRPr lang="en-US" dirty="0">
              <a:solidFill>
                <a:srgbClr val="0070C0"/>
              </a:solidFill>
            </a:endParaRPr>
          </a:p>
        </p:txBody>
      </p:sp>
      <p:sp>
        <p:nvSpPr>
          <p:cNvPr id="4" name="TextBox 3"/>
          <p:cNvSpPr txBox="1"/>
          <p:nvPr/>
        </p:nvSpPr>
        <p:spPr>
          <a:xfrm>
            <a:off x="539552" y="2204864"/>
            <a:ext cx="8204490" cy="1569660"/>
          </a:xfrm>
          <a:prstGeom prst="rect">
            <a:avLst/>
          </a:prstGeom>
          <a:noFill/>
          <a:ln w="28575">
            <a:solidFill>
              <a:srgbClr val="FF0000"/>
            </a:solidFill>
            <a:prstDash val="dash"/>
          </a:ln>
        </p:spPr>
        <p:txBody>
          <a:bodyPr wrap="none" rtlCol="0">
            <a:spAutoFit/>
          </a:bodyPr>
          <a:lstStyle/>
          <a:p>
            <a:pPr lvl="1"/>
            <a:r>
              <a:rPr lang="en-US" sz="2400" b="1" dirty="0" err="1">
                <a:solidFill>
                  <a:srgbClr val="0070C0"/>
                </a:solidFill>
                <a:latin typeface="Courier New" pitchFamily="49" charset="0"/>
                <a:cs typeface="Courier New" pitchFamily="49" charset="0"/>
              </a:rPr>
              <a:t>ArrayList</a:t>
            </a:r>
            <a:r>
              <a:rPr lang="en-US" sz="2400" b="1" dirty="0">
                <a:solidFill>
                  <a:srgbClr val="0070C0"/>
                </a:solidFill>
                <a:latin typeface="Courier New" pitchFamily="49" charset="0"/>
                <a:cs typeface="Courier New" pitchFamily="49" charset="0"/>
              </a:rPr>
              <a:t>&lt;</a:t>
            </a:r>
            <a:r>
              <a:rPr lang="en-US" sz="2400" b="1" dirty="0">
                <a:solidFill>
                  <a:srgbClr val="FF0000"/>
                </a:solidFill>
                <a:latin typeface="Courier New" pitchFamily="49" charset="0"/>
                <a:cs typeface="Courier New" pitchFamily="49" charset="0"/>
              </a:rPr>
              <a:t>T</a:t>
            </a:r>
            <a:r>
              <a:rPr lang="el-GR" sz="2400" b="1" dirty="0">
                <a:solidFill>
                  <a:srgbClr val="0070C0"/>
                </a:solidFill>
                <a:latin typeface="Courier New" pitchFamily="49" charset="0"/>
                <a:cs typeface="Courier New" pitchFamily="49" charset="0"/>
              </a:rPr>
              <a:t>&gt; </a:t>
            </a:r>
            <a:r>
              <a:rPr lang="en-US" sz="2400" b="1" dirty="0" err="1">
                <a:solidFill>
                  <a:schemeClr val="accent6">
                    <a:lumMod val="75000"/>
                  </a:schemeClr>
                </a:solidFill>
                <a:latin typeface="Courier New" pitchFamily="49" charset="0"/>
                <a:cs typeface="Courier New" pitchFamily="49" charset="0"/>
              </a:rPr>
              <a:t>myList</a:t>
            </a:r>
            <a:r>
              <a:rPr lang="en-US" sz="2400" b="1" dirty="0">
                <a:solidFill>
                  <a:schemeClr val="accent6">
                    <a:lumMod val="75000"/>
                  </a:schemeClr>
                </a:solidFill>
                <a:latin typeface="Courier New" pitchFamily="49" charset="0"/>
                <a:cs typeface="Courier New" pitchFamily="49" charset="0"/>
              </a:rPr>
              <a:t> = </a:t>
            </a:r>
            <a:r>
              <a:rPr lang="en-US" sz="2400" b="1" dirty="0">
                <a:solidFill>
                  <a:srgbClr val="FF0000"/>
                </a:solidFill>
                <a:latin typeface="Courier New" pitchFamily="49" charset="0"/>
                <a:cs typeface="Courier New" pitchFamily="49" charset="0"/>
              </a:rPr>
              <a:t>new</a:t>
            </a:r>
            <a:r>
              <a:rPr lang="en-US" sz="2400" b="1" dirty="0">
                <a:solidFill>
                  <a:schemeClr val="accent6">
                    <a:lumMod val="75000"/>
                  </a:schemeClr>
                </a:solidFill>
                <a:latin typeface="Courier New" pitchFamily="49" charset="0"/>
                <a:cs typeface="Courier New" pitchFamily="49" charset="0"/>
              </a:rPr>
              <a:t> </a:t>
            </a:r>
            <a:r>
              <a:rPr lang="en-US" sz="2400" b="1" dirty="0" err="1">
                <a:solidFill>
                  <a:srgbClr val="0070C0"/>
                </a:solidFill>
                <a:latin typeface="Courier New" pitchFamily="49" charset="0"/>
                <a:cs typeface="Courier New" pitchFamily="49" charset="0"/>
              </a:rPr>
              <a:t>ArrayList</a:t>
            </a:r>
            <a:r>
              <a:rPr lang="en-US" sz="2400" b="1" dirty="0">
                <a:solidFill>
                  <a:srgbClr val="0070C0"/>
                </a:solidFill>
                <a:latin typeface="Courier New" pitchFamily="49" charset="0"/>
                <a:cs typeface="Courier New" pitchFamily="49" charset="0"/>
              </a:rPr>
              <a:t>&lt;</a:t>
            </a:r>
            <a:r>
              <a:rPr lang="en-US" sz="2400" b="1" dirty="0">
                <a:solidFill>
                  <a:srgbClr val="FF0000"/>
                </a:solidFill>
                <a:latin typeface="Courier New" pitchFamily="49" charset="0"/>
                <a:cs typeface="Courier New" pitchFamily="49" charset="0"/>
              </a:rPr>
              <a:t>T</a:t>
            </a:r>
            <a:r>
              <a:rPr lang="en-US" sz="2400" b="1" dirty="0">
                <a:solidFill>
                  <a:srgbClr val="0070C0"/>
                </a:solidFill>
                <a:latin typeface="Courier New" pitchFamily="49" charset="0"/>
                <a:cs typeface="Courier New" pitchFamily="49" charset="0"/>
              </a:rPr>
              <a:t>&gt;();</a:t>
            </a:r>
          </a:p>
          <a:p>
            <a:pPr lvl="1"/>
            <a:r>
              <a:rPr lang="en-US" sz="2400" b="1" dirty="0">
                <a:solidFill>
                  <a:srgbClr val="0070C0"/>
                </a:solidFill>
                <a:latin typeface="Courier New" pitchFamily="49" charset="0"/>
                <a:cs typeface="Courier New" pitchFamily="49" charset="0"/>
              </a:rPr>
              <a:t>for(</a:t>
            </a:r>
            <a:r>
              <a:rPr lang="en-US" sz="2400" b="1" dirty="0">
                <a:solidFill>
                  <a:srgbClr val="FF0000"/>
                </a:solidFill>
                <a:latin typeface="Courier New" pitchFamily="49" charset="0"/>
                <a:cs typeface="Courier New" pitchFamily="49" charset="0"/>
              </a:rPr>
              <a:t>T</a:t>
            </a:r>
            <a:r>
              <a:rPr lang="en-US" sz="2400" b="1" dirty="0">
                <a:solidFill>
                  <a:srgbClr val="0070C0"/>
                </a:solidFill>
                <a:latin typeface="Courier New" pitchFamily="49" charset="0"/>
                <a:cs typeface="Courier New" pitchFamily="49" charset="0"/>
              </a:rPr>
              <a:t> x: </a:t>
            </a:r>
            <a:r>
              <a:rPr lang="en-US" sz="2400" b="1" dirty="0" err="1">
                <a:solidFill>
                  <a:schemeClr val="accent6">
                    <a:lumMod val="75000"/>
                  </a:schemeClr>
                </a:solidFill>
                <a:latin typeface="Courier New" pitchFamily="49" charset="0"/>
                <a:cs typeface="Courier New" pitchFamily="49" charset="0"/>
              </a:rPr>
              <a:t>myList</a:t>
            </a:r>
            <a:r>
              <a:rPr lang="en-US" sz="2400" b="1" dirty="0">
                <a:solidFill>
                  <a:srgbClr val="0070C0"/>
                </a:solidFill>
                <a:latin typeface="Courier New" pitchFamily="49" charset="0"/>
                <a:cs typeface="Courier New" pitchFamily="49" charset="0"/>
              </a:rPr>
              <a:t>){</a:t>
            </a:r>
            <a:r>
              <a:rPr lang="el-GR" sz="2400" b="1" dirty="0">
                <a:solidFill>
                  <a:srgbClr val="0070C0"/>
                </a:solidFill>
                <a:latin typeface="Courier New" pitchFamily="49" charset="0"/>
                <a:cs typeface="Courier New" pitchFamily="49" charset="0"/>
              </a:rPr>
              <a:t> </a:t>
            </a:r>
            <a:endParaRPr lang="en-US" sz="2400" b="1" dirty="0">
              <a:solidFill>
                <a:srgbClr val="0070C0"/>
              </a:solidFill>
              <a:latin typeface="Courier New" pitchFamily="49" charset="0"/>
              <a:cs typeface="Courier New" pitchFamily="49" charset="0"/>
            </a:endParaRPr>
          </a:p>
          <a:p>
            <a:pPr lvl="2"/>
            <a:r>
              <a:rPr lang="en-US" sz="2400" b="1" dirty="0" err="1">
                <a:solidFill>
                  <a:srgbClr val="0070C0"/>
                </a:solidFill>
                <a:latin typeface="Courier New" pitchFamily="49" charset="0"/>
                <a:cs typeface="Courier New" pitchFamily="49" charset="0"/>
              </a:rPr>
              <a:t>System.out.println</a:t>
            </a:r>
            <a:r>
              <a:rPr lang="en-US" sz="2400" b="1" dirty="0">
                <a:solidFill>
                  <a:srgbClr val="0070C0"/>
                </a:solidFill>
                <a:latin typeface="Courier New" pitchFamily="49" charset="0"/>
                <a:cs typeface="Courier New" pitchFamily="49" charset="0"/>
              </a:rPr>
              <a:t>(x);</a:t>
            </a:r>
          </a:p>
          <a:p>
            <a:pPr lvl="1"/>
            <a:r>
              <a:rPr lang="en-US" sz="2400" b="1" dirty="0" smtClean="0">
                <a:solidFill>
                  <a:srgbClr val="0070C0"/>
                </a:solidFill>
                <a:latin typeface="Courier New" pitchFamily="49" charset="0"/>
                <a:cs typeface="Courier New" pitchFamily="49" charset="0"/>
              </a:rPr>
              <a:t>}</a:t>
            </a:r>
            <a:endParaRPr lang="en-US" sz="2400" b="1" dirty="0">
              <a:solidFill>
                <a:srgbClr val="0070C0"/>
              </a:solidFill>
              <a:latin typeface="Courier New" pitchFamily="49" charset="0"/>
              <a:cs typeface="Courier New" pitchFamily="49" charset="0"/>
            </a:endParaRPr>
          </a:p>
        </p:txBody>
      </p:sp>
      <p:sp>
        <p:nvSpPr>
          <p:cNvPr id="5" name="TextBox 4"/>
          <p:cNvSpPr txBox="1"/>
          <p:nvPr/>
        </p:nvSpPr>
        <p:spPr>
          <a:xfrm>
            <a:off x="539552" y="4509120"/>
            <a:ext cx="8204490" cy="1938992"/>
          </a:xfrm>
          <a:prstGeom prst="rect">
            <a:avLst/>
          </a:prstGeom>
          <a:noFill/>
          <a:ln w="28575">
            <a:solidFill>
              <a:srgbClr val="FF0000"/>
            </a:solidFill>
            <a:prstDash val="dash"/>
          </a:ln>
        </p:spPr>
        <p:txBody>
          <a:bodyPr wrap="none" rtlCol="0">
            <a:spAutoFit/>
          </a:bodyPr>
          <a:lstStyle/>
          <a:p>
            <a:pPr lvl="1"/>
            <a:r>
              <a:rPr lang="en-US" sz="2400" b="1" dirty="0" err="1">
                <a:solidFill>
                  <a:srgbClr val="0070C0"/>
                </a:solidFill>
                <a:latin typeface="Courier New" pitchFamily="49" charset="0"/>
                <a:cs typeface="Courier New" pitchFamily="49" charset="0"/>
              </a:rPr>
              <a:t>ArrayList</a:t>
            </a:r>
            <a:r>
              <a:rPr lang="en-US" sz="2400" b="1" dirty="0">
                <a:solidFill>
                  <a:srgbClr val="0070C0"/>
                </a:solidFill>
                <a:latin typeface="Courier New" pitchFamily="49" charset="0"/>
                <a:cs typeface="Courier New" pitchFamily="49" charset="0"/>
              </a:rPr>
              <a:t>&lt;</a:t>
            </a:r>
            <a:r>
              <a:rPr lang="en-US" sz="2400" b="1" dirty="0">
                <a:solidFill>
                  <a:srgbClr val="FF0000"/>
                </a:solidFill>
                <a:latin typeface="Courier New" pitchFamily="49" charset="0"/>
                <a:cs typeface="Courier New" pitchFamily="49" charset="0"/>
              </a:rPr>
              <a:t>T</a:t>
            </a:r>
            <a:r>
              <a:rPr lang="el-GR" sz="2400" b="1" dirty="0">
                <a:solidFill>
                  <a:srgbClr val="0070C0"/>
                </a:solidFill>
                <a:latin typeface="Courier New" pitchFamily="49" charset="0"/>
                <a:cs typeface="Courier New" pitchFamily="49" charset="0"/>
              </a:rPr>
              <a:t>&gt; </a:t>
            </a:r>
            <a:r>
              <a:rPr lang="en-US" sz="2400" b="1" dirty="0" err="1">
                <a:solidFill>
                  <a:schemeClr val="accent6">
                    <a:lumMod val="75000"/>
                  </a:schemeClr>
                </a:solidFill>
                <a:latin typeface="Courier New" pitchFamily="49" charset="0"/>
                <a:cs typeface="Courier New" pitchFamily="49" charset="0"/>
              </a:rPr>
              <a:t>myList</a:t>
            </a:r>
            <a:r>
              <a:rPr lang="en-US" sz="2400" b="1" dirty="0">
                <a:solidFill>
                  <a:schemeClr val="accent6">
                    <a:lumMod val="75000"/>
                  </a:schemeClr>
                </a:solidFill>
                <a:latin typeface="Courier New" pitchFamily="49" charset="0"/>
                <a:cs typeface="Courier New" pitchFamily="49" charset="0"/>
              </a:rPr>
              <a:t> = </a:t>
            </a:r>
            <a:r>
              <a:rPr lang="en-US" sz="2400" b="1" dirty="0">
                <a:solidFill>
                  <a:srgbClr val="FF0000"/>
                </a:solidFill>
                <a:latin typeface="Courier New" pitchFamily="49" charset="0"/>
                <a:cs typeface="Courier New" pitchFamily="49" charset="0"/>
              </a:rPr>
              <a:t>new</a:t>
            </a:r>
            <a:r>
              <a:rPr lang="en-US" sz="2400" b="1" dirty="0">
                <a:solidFill>
                  <a:schemeClr val="accent6">
                    <a:lumMod val="75000"/>
                  </a:schemeClr>
                </a:solidFill>
                <a:latin typeface="Courier New" pitchFamily="49" charset="0"/>
                <a:cs typeface="Courier New" pitchFamily="49" charset="0"/>
              </a:rPr>
              <a:t> </a:t>
            </a:r>
            <a:r>
              <a:rPr lang="en-US" sz="2400" b="1" dirty="0" err="1">
                <a:solidFill>
                  <a:srgbClr val="0070C0"/>
                </a:solidFill>
                <a:latin typeface="Courier New" pitchFamily="49" charset="0"/>
                <a:cs typeface="Courier New" pitchFamily="49" charset="0"/>
              </a:rPr>
              <a:t>ArrayList</a:t>
            </a:r>
            <a:r>
              <a:rPr lang="en-US" sz="2400" b="1" dirty="0">
                <a:solidFill>
                  <a:srgbClr val="0070C0"/>
                </a:solidFill>
                <a:latin typeface="Courier New" pitchFamily="49" charset="0"/>
                <a:cs typeface="Courier New" pitchFamily="49" charset="0"/>
              </a:rPr>
              <a:t>&lt;</a:t>
            </a:r>
            <a:r>
              <a:rPr lang="en-US" sz="2400" b="1" dirty="0">
                <a:solidFill>
                  <a:srgbClr val="FF0000"/>
                </a:solidFill>
                <a:latin typeface="Courier New" pitchFamily="49" charset="0"/>
                <a:cs typeface="Courier New" pitchFamily="49" charset="0"/>
              </a:rPr>
              <a:t>T</a:t>
            </a:r>
            <a:r>
              <a:rPr lang="en-US" sz="2400" b="1" dirty="0">
                <a:solidFill>
                  <a:srgbClr val="0070C0"/>
                </a:solidFill>
                <a:latin typeface="Courier New" pitchFamily="49" charset="0"/>
                <a:cs typeface="Courier New" pitchFamily="49" charset="0"/>
              </a:rPr>
              <a:t>&gt;();</a:t>
            </a:r>
          </a:p>
          <a:p>
            <a:pPr lvl="1"/>
            <a:r>
              <a:rPr lang="en-US" sz="2400" b="1" dirty="0" smtClean="0">
                <a:solidFill>
                  <a:srgbClr val="0070C0"/>
                </a:solidFill>
                <a:latin typeface="Courier New" pitchFamily="49" charset="0"/>
                <a:cs typeface="Courier New" pitchFamily="49" charset="0"/>
              </a:rPr>
              <a:t>for(</a:t>
            </a:r>
            <a:r>
              <a:rPr lang="en-US" sz="2400" b="1" dirty="0" err="1" smtClean="0">
                <a:solidFill>
                  <a:srgbClr val="0070C0"/>
                </a:solidFill>
                <a:latin typeface="Courier New" pitchFamily="49" charset="0"/>
                <a:cs typeface="Courier New" pitchFamily="49" charset="0"/>
              </a:rPr>
              <a:t>int</a:t>
            </a:r>
            <a:r>
              <a:rPr lang="en-US" sz="2400" b="1" dirty="0" smtClean="0">
                <a:solidFill>
                  <a:srgbClr val="0070C0"/>
                </a:solidFill>
                <a:latin typeface="Courier New" pitchFamily="49" charset="0"/>
                <a:cs typeface="Courier New" pitchFamily="49" charset="0"/>
              </a:rPr>
              <a:t> </a:t>
            </a:r>
            <a:r>
              <a:rPr lang="en-US" sz="2400" b="1" dirty="0" err="1" smtClean="0">
                <a:solidFill>
                  <a:srgbClr val="0070C0"/>
                </a:solidFill>
                <a:latin typeface="Courier New" pitchFamily="49" charset="0"/>
                <a:cs typeface="Courier New" pitchFamily="49" charset="0"/>
              </a:rPr>
              <a:t>i</a:t>
            </a:r>
            <a:r>
              <a:rPr lang="en-US" sz="2400" b="1" dirty="0" smtClean="0">
                <a:solidFill>
                  <a:srgbClr val="0070C0"/>
                </a:solidFill>
                <a:latin typeface="Courier New" pitchFamily="49" charset="0"/>
                <a:cs typeface="Courier New" pitchFamily="49" charset="0"/>
              </a:rPr>
              <a:t>=0; </a:t>
            </a:r>
            <a:r>
              <a:rPr lang="en-US" sz="2400" b="1" dirty="0" err="1" smtClean="0">
                <a:solidFill>
                  <a:srgbClr val="0070C0"/>
                </a:solidFill>
                <a:latin typeface="Courier New" pitchFamily="49" charset="0"/>
                <a:cs typeface="Courier New" pitchFamily="49" charset="0"/>
              </a:rPr>
              <a:t>i</a:t>
            </a:r>
            <a:r>
              <a:rPr lang="en-US" sz="2400" b="1" dirty="0" smtClean="0">
                <a:solidFill>
                  <a:srgbClr val="0070C0"/>
                </a:solidFill>
                <a:latin typeface="Courier New" pitchFamily="49" charset="0"/>
                <a:cs typeface="Courier New" pitchFamily="49" charset="0"/>
              </a:rPr>
              <a:t> &lt; </a:t>
            </a:r>
            <a:r>
              <a:rPr lang="en-US" sz="2400" b="1" dirty="0" err="1" smtClean="0">
                <a:solidFill>
                  <a:schemeClr val="accent6">
                    <a:lumMod val="75000"/>
                  </a:schemeClr>
                </a:solidFill>
                <a:latin typeface="Courier New" pitchFamily="49" charset="0"/>
                <a:cs typeface="Courier New" pitchFamily="49" charset="0"/>
              </a:rPr>
              <a:t>myList.size</a:t>
            </a:r>
            <a:r>
              <a:rPr lang="en-US" sz="2400" b="1" dirty="0" smtClean="0">
                <a:solidFill>
                  <a:schemeClr val="accent6">
                    <a:lumMod val="75000"/>
                  </a:schemeClr>
                </a:solidFill>
                <a:latin typeface="Courier New" pitchFamily="49" charset="0"/>
                <a:cs typeface="Courier New" pitchFamily="49" charset="0"/>
              </a:rPr>
              <a:t>()</a:t>
            </a:r>
            <a:r>
              <a:rPr lang="en-US" sz="2400" b="1" dirty="0" smtClean="0">
                <a:solidFill>
                  <a:srgbClr val="0070C0"/>
                </a:solidFill>
                <a:latin typeface="Courier New" pitchFamily="49" charset="0"/>
                <a:cs typeface="Courier New" pitchFamily="49" charset="0"/>
              </a:rPr>
              <a:t>; </a:t>
            </a:r>
            <a:r>
              <a:rPr lang="en-US" sz="2400" b="1" dirty="0" err="1" smtClean="0">
                <a:solidFill>
                  <a:srgbClr val="0070C0"/>
                </a:solidFill>
                <a:latin typeface="Courier New" pitchFamily="49" charset="0"/>
                <a:cs typeface="Courier New" pitchFamily="49" charset="0"/>
              </a:rPr>
              <a:t>i</a:t>
            </a:r>
            <a:r>
              <a:rPr lang="en-US" sz="2400" b="1" dirty="0" smtClean="0">
                <a:solidFill>
                  <a:srgbClr val="0070C0"/>
                </a:solidFill>
                <a:latin typeface="Courier New" pitchFamily="49" charset="0"/>
                <a:cs typeface="Courier New" pitchFamily="49" charset="0"/>
              </a:rPr>
              <a:t>++){</a:t>
            </a:r>
            <a:r>
              <a:rPr lang="el-GR" sz="2400" b="1" dirty="0" smtClean="0">
                <a:solidFill>
                  <a:srgbClr val="0070C0"/>
                </a:solidFill>
                <a:latin typeface="Courier New" pitchFamily="49" charset="0"/>
                <a:cs typeface="Courier New" pitchFamily="49" charset="0"/>
              </a:rPr>
              <a:t> </a:t>
            </a:r>
            <a:endParaRPr lang="en-US" sz="2400" b="1" dirty="0">
              <a:solidFill>
                <a:srgbClr val="0070C0"/>
              </a:solidFill>
              <a:latin typeface="Courier New" pitchFamily="49" charset="0"/>
              <a:cs typeface="Courier New" pitchFamily="49" charset="0"/>
            </a:endParaRPr>
          </a:p>
          <a:p>
            <a:pPr lvl="2"/>
            <a:r>
              <a:rPr lang="en-US" sz="2400" b="1" dirty="0">
                <a:solidFill>
                  <a:srgbClr val="FF0000"/>
                </a:solidFill>
                <a:latin typeface="Courier New" pitchFamily="49" charset="0"/>
                <a:cs typeface="Courier New" pitchFamily="49" charset="0"/>
              </a:rPr>
              <a:t>T</a:t>
            </a:r>
            <a:r>
              <a:rPr lang="en-US" sz="2400" b="1" dirty="0">
                <a:solidFill>
                  <a:srgbClr val="0070C0"/>
                </a:solidFill>
                <a:latin typeface="Courier New" pitchFamily="49" charset="0"/>
                <a:cs typeface="Courier New" pitchFamily="49" charset="0"/>
              </a:rPr>
              <a:t> </a:t>
            </a:r>
            <a:r>
              <a:rPr lang="en-US" sz="2400" b="1" dirty="0" smtClean="0">
                <a:solidFill>
                  <a:srgbClr val="0070C0"/>
                </a:solidFill>
                <a:latin typeface="Courier New" pitchFamily="49" charset="0"/>
                <a:cs typeface="Courier New" pitchFamily="49" charset="0"/>
              </a:rPr>
              <a:t>x = </a:t>
            </a:r>
            <a:r>
              <a:rPr lang="en-US" sz="2400" b="1" dirty="0" err="1" smtClean="0">
                <a:solidFill>
                  <a:schemeClr val="accent6">
                    <a:lumMod val="75000"/>
                  </a:schemeClr>
                </a:solidFill>
                <a:latin typeface="Courier New" pitchFamily="49" charset="0"/>
                <a:cs typeface="Courier New" pitchFamily="49" charset="0"/>
              </a:rPr>
              <a:t>myList.get</a:t>
            </a:r>
            <a:r>
              <a:rPr lang="en-US" sz="2400" b="1" dirty="0" smtClean="0">
                <a:solidFill>
                  <a:schemeClr val="accent6">
                    <a:lumMod val="75000"/>
                  </a:schemeClr>
                </a:solidFill>
                <a:latin typeface="Courier New" pitchFamily="49" charset="0"/>
                <a:cs typeface="Courier New" pitchFamily="49" charset="0"/>
              </a:rPr>
              <a:t>(</a:t>
            </a:r>
            <a:r>
              <a:rPr lang="en-US" sz="2400" b="1" dirty="0" err="1" smtClean="0">
                <a:solidFill>
                  <a:schemeClr val="accent6">
                    <a:lumMod val="75000"/>
                  </a:schemeClr>
                </a:solidFill>
                <a:latin typeface="Courier New" pitchFamily="49" charset="0"/>
                <a:cs typeface="Courier New" pitchFamily="49" charset="0"/>
              </a:rPr>
              <a:t>i</a:t>
            </a:r>
            <a:r>
              <a:rPr lang="en-US" sz="2400" b="1" dirty="0" smtClean="0">
                <a:solidFill>
                  <a:schemeClr val="accent6">
                    <a:lumMod val="75000"/>
                  </a:schemeClr>
                </a:solidFill>
                <a:latin typeface="Courier New" pitchFamily="49" charset="0"/>
                <a:cs typeface="Courier New" pitchFamily="49" charset="0"/>
              </a:rPr>
              <a:t>);</a:t>
            </a:r>
            <a:endParaRPr lang="en-US" sz="2400" b="1" dirty="0" smtClean="0">
              <a:solidFill>
                <a:srgbClr val="0070C0"/>
              </a:solidFill>
              <a:latin typeface="Courier New" pitchFamily="49" charset="0"/>
              <a:cs typeface="Courier New" pitchFamily="49" charset="0"/>
            </a:endParaRPr>
          </a:p>
          <a:p>
            <a:pPr lvl="2"/>
            <a:r>
              <a:rPr lang="en-US" sz="2400" b="1" dirty="0" err="1" smtClean="0">
                <a:solidFill>
                  <a:srgbClr val="0070C0"/>
                </a:solidFill>
                <a:latin typeface="Courier New" pitchFamily="49" charset="0"/>
                <a:cs typeface="Courier New" pitchFamily="49" charset="0"/>
              </a:rPr>
              <a:t>System.out.println</a:t>
            </a:r>
            <a:r>
              <a:rPr lang="en-US" sz="2400" b="1" dirty="0" smtClean="0">
                <a:solidFill>
                  <a:srgbClr val="0070C0"/>
                </a:solidFill>
                <a:latin typeface="Courier New" pitchFamily="49" charset="0"/>
                <a:cs typeface="Courier New" pitchFamily="49" charset="0"/>
              </a:rPr>
              <a:t>(x</a:t>
            </a:r>
            <a:r>
              <a:rPr lang="en-US" sz="2400" b="1" dirty="0">
                <a:solidFill>
                  <a:srgbClr val="0070C0"/>
                </a:solidFill>
                <a:latin typeface="Courier New" pitchFamily="49" charset="0"/>
                <a:cs typeface="Courier New" pitchFamily="49" charset="0"/>
              </a:rPr>
              <a:t>);</a:t>
            </a:r>
          </a:p>
          <a:p>
            <a:pPr lvl="1"/>
            <a:r>
              <a:rPr lang="en-US" sz="2400" b="1" dirty="0" smtClean="0">
                <a:solidFill>
                  <a:srgbClr val="0070C0"/>
                </a:solidFill>
                <a:latin typeface="Courier New" pitchFamily="49" charset="0"/>
                <a:cs typeface="Courier New" pitchFamily="49" charset="0"/>
              </a:rPr>
              <a:t>}</a:t>
            </a:r>
            <a:endParaRPr lang="en-US" sz="2400" b="1" dirty="0">
              <a:solidFill>
                <a:srgbClr val="0070C0"/>
              </a:solidFill>
              <a:latin typeface="Courier New" pitchFamily="49" charset="0"/>
              <a:cs typeface="Courier New" pitchFamily="49" charset="0"/>
            </a:endParaRPr>
          </a:p>
        </p:txBody>
      </p:sp>
    </p:spTree>
    <p:extLst>
      <p:ext uri="{BB962C8B-B14F-4D97-AF65-F5344CB8AC3E}">
        <p14:creationId xmlns:p14="http://schemas.microsoft.com/office/powerpoint/2010/main" val="3125924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96" y="1959249"/>
            <a:ext cx="4104456" cy="3093154"/>
          </a:xfrm>
          <a:prstGeom prst="rect">
            <a:avLst/>
          </a:prstGeom>
          <a:noFill/>
          <a:ln w="28575">
            <a:solidFill>
              <a:srgbClr val="0070C0"/>
            </a:solidFill>
            <a:prstDash val="dash"/>
          </a:ln>
        </p:spPr>
        <p:txBody>
          <a:bodyPr wrap="square" rtlCol="0">
            <a:spAutoFit/>
          </a:bodyPr>
          <a:lstStyle>
            <a:defPPr>
              <a:defRPr lang="en-US"/>
            </a:defPPr>
            <a:lvl1pPr>
              <a:defRPr sz="1300" b="1">
                <a:latin typeface="Courier New" panose="02070309020205020404" pitchFamily="49" charset="0"/>
                <a:cs typeface="Courier New" panose="02070309020205020404" pitchFamily="49" charset="0"/>
              </a:defRPr>
            </a:lvl1pPr>
          </a:lstStyle>
          <a:p>
            <a:r>
              <a:rPr lang="en-US" dirty="0"/>
              <a:t>class Player</a:t>
            </a:r>
          </a:p>
          <a:p>
            <a:r>
              <a:rPr lang="en-US" dirty="0"/>
              <a:t>{</a:t>
            </a:r>
          </a:p>
          <a:p>
            <a:r>
              <a:rPr lang="en-US" dirty="0"/>
              <a:t>   private String name;</a:t>
            </a:r>
          </a:p>
          <a:p>
            <a:r>
              <a:rPr lang="en-US" dirty="0"/>
              <a:t>   private </a:t>
            </a:r>
            <a:r>
              <a:rPr lang="en-US" dirty="0" err="1"/>
              <a:t>int</a:t>
            </a:r>
            <a:r>
              <a:rPr lang="en-US" dirty="0"/>
              <a:t> number;</a:t>
            </a:r>
          </a:p>
          <a:p>
            <a:r>
              <a:rPr lang="en-US" dirty="0"/>
              <a:t>	</a:t>
            </a:r>
          </a:p>
          <a:p>
            <a:r>
              <a:rPr lang="en-US" dirty="0"/>
              <a:t>   public Player(String name, </a:t>
            </a:r>
            <a:r>
              <a:rPr lang="en-US" dirty="0" err="1"/>
              <a:t>int</a:t>
            </a:r>
            <a:r>
              <a:rPr lang="en-US" dirty="0"/>
              <a:t> </a:t>
            </a:r>
            <a:r>
              <a:rPr lang="en-US" dirty="0" err="1"/>
              <a:t>num</a:t>
            </a:r>
            <a:r>
              <a:rPr lang="en-US" dirty="0"/>
              <a:t>){</a:t>
            </a:r>
          </a:p>
          <a:p>
            <a:r>
              <a:rPr lang="en-US" dirty="0"/>
              <a:t>	this.name = name;</a:t>
            </a:r>
          </a:p>
          <a:p>
            <a:r>
              <a:rPr lang="en-US" dirty="0"/>
              <a:t>	</a:t>
            </a:r>
            <a:r>
              <a:rPr lang="en-US" dirty="0" err="1"/>
              <a:t>this.number</a:t>
            </a:r>
            <a:r>
              <a:rPr lang="en-US" dirty="0"/>
              <a:t> = </a:t>
            </a:r>
            <a:r>
              <a:rPr lang="en-US" dirty="0" err="1"/>
              <a:t>num</a:t>
            </a:r>
            <a:r>
              <a:rPr lang="en-US" dirty="0"/>
              <a:t>;</a:t>
            </a:r>
          </a:p>
          <a:p>
            <a:r>
              <a:rPr lang="en-US" dirty="0"/>
              <a:t>  }</a:t>
            </a:r>
          </a:p>
          <a:p>
            <a:r>
              <a:rPr lang="en-US" dirty="0"/>
              <a:t>	</a:t>
            </a:r>
          </a:p>
          <a:p>
            <a:r>
              <a:rPr lang="en-US" dirty="0"/>
              <a:t>   public String </a:t>
            </a:r>
            <a:r>
              <a:rPr lang="en-US" dirty="0" err="1"/>
              <a:t>toString</a:t>
            </a:r>
            <a:r>
              <a:rPr lang="en-US" dirty="0"/>
              <a:t>(){</a:t>
            </a:r>
          </a:p>
          <a:p>
            <a:r>
              <a:rPr lang="en-US" dirty="0"/>
              <a:t>	return name+":"+number;</a:t>
            </a:r>
          </a:p>
          <a:p>
            <a:r>
              <a:rPr lang="en-US" dirty="0"/>
              <a:t>   }</a:t>
            </a:r>
          </a:p>
          <a:p>
            <a:r>
              <a:rPr lang="en-US" dirty="0"/>
              <a:t>}	</a:t>
            </a:r>
          </a:p>
          <a:p>
            <a:endParaRPr lang="en-US" dirty="0"/>
          </a:p>
        </p:txBody>
      </p:sp>
      <p:sp>
        <p:nvSpPr>
          <p:cNvPr id="5" name="TextBox 4"/>
          <p:cNvSpPr txBox="1"/>
          <p:nvPr/>
        </p:nvSpPr>
        <p:spPr>
          <a:xfrm>
            <a:off x="4211960" y="332656"/>
            <a:ext cx="4932040" cy="6894195"/>
          </a:xfrm>
          <a:prstGeom prst="rect">
            <a:avLst/>
          </a:prstGeom>
          <a:noFill/>
          <a:ln w="28575">
            <a:solidFill>
              <a:srgbClr val="FF0000"/>
            </a:solidFill>
            <a:prstDash val="dash"/>
          </a:ln>
        </p:spPr>
        <p:txBody>
          <a:bodyPr wrap="square" rtlCol="0">
            <a:spAutoFit/>
          </a:bodyPr>
          <a:lstStyle/>
          <a:p>
            <a:r>
              <a:rPr lang="en-US" sz="1300" b="1" dirty="0">
                <a:latin typeface="Courier New" panose="02070309020205020404" pitchFamily="49" charset="0"/>
                <a:cs typeface="Courier New" panose="02070309020205020404" pitchFamily="49" charset="0"/>
              </a:rPr>
              <a:t>import </a:t>
            </a:r>
            <a:r>
              <a:rPr lang="en-US" sz="1300" b="1" dirty="0" err="1">
                <a:latin typeface="Courier New" panose="02070309020205020404" pitchFamily="49" charset="0"/>
                <a:cs typeface="Courier New" panose="02070309020205020404" pitchFamily="49" charset="0"/>
              </a:rPr>
              <a:t>java.util.ArrayList</a:t>
            </a:r>
            <a:r>
              <a:rPr lang="en-US" sz="1300" b="1" dirty="0">
                <a:latin typeface="Courier New" panose="02070309020205020404" pitchFamily="49" charset="0"/>
                <a:cs typeface="Courier New" panose="02070309020205020404" pitchFamily="49" charset="0"/>
              </a:rPr>
              <a:t>;</a:t>
            </a:r>
          </a:p>
          <a:p>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class Team</a:t>
            </a:r>
          </a:p>
          <a:p>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private </a:t>
            </a:r>
            <a:r>
              <a:rPr lang="en-US" sz="1300" b="1" dirty="0" err="1">
                <a:latin typeface="Courier New" panose="02070309020205020404" pitchFamily="49" charset="0"/>
                <a:cs typeface="Courier New" panose="02070309020205020404" pitchFamily="49" charset="0"/>
              </a:rPr>
              <a:t>ArrayList</a:t>
            </a:r>
            <a:r>
              <a:rPr lang="en-US" sz="1300" b="1" dirty="0">
                <a:latin typeface="Courier New" panose="02070309020205020404" pitchFamily="49" charset="0"/>
                <a:cs typeface="Courier New" panose="02070309020205020404" pitchFamily="49" charset="0"/>
              </a:rPr>
              <a:t>&lt;Player&gt; </a:t>
            </a:r>
            <a:r>
              <a:rPr lang="en-US" sz="1300" b="1" dirty="0" err="1">
                <a:latin typeface="Courier New" panose="02070309020205020404" pitchFamily="49" charset="0"/>
                <a:cs typeface="Courier New" panose="02070309020205020404" pitchFamily="49" charset="0"/>
              </a:rPr>
              <a:t>teamMembers</a:t>
            </a:r>
            <a:r>
              <a:rPr lang="en-US" sz="1300" b="1" dirty="0">
                <a:latin typeface="Courier New" panose="02070309020205020404" pitchFamily="49" charset="0"/>
                <a:cs typeface="Courier New" panose="02070309020205020404" pitchFamily="49" charset="0"/>
              </a:rPr>
              <a:t> </a:t>
            </a:r>
            <a:endParaRPr lang="en-US" sz="1300" b="1" dirty="0" smtClean="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 </a:t>
            </a:r>
            <a:r>
              <a:rPr lang="en-US" sz="1300" b="1" dirty="0">
                <a:latin typeface="Courier New" panose="02070309020205020404" pitchFamily="49" charset="0"/>
                <a:cs typeface="Courier New" panose="02070309020205020404" pitchFamily="49" charset="0"/>
              </a:rPr>
              <a:t>new </a:t>
            </a:r>
            <a:r>
              <a:rPr lang="en-US" sz="1300" b="1" dirty="0" err="1">
                <a:latin typeface="Courier New" panose="02070309020205020404" pitchFamily="49" charset="0"/>
                <a:cs typeface="Courier New" panose="02070309020205020404" pitchFamily="49" charset="0"/>
              </a:rPr>
              <a:t>ArrayList</a:t>
            </a:r>
            <a:r>
              <a:rPr lang="en-US" sz="1300" b="1" dirty="0">
                <a:latin typeface="Courier New" panose="02070309020205020404" pitchFamily="49" charset="0"/>
                <a:cs typeface="Courier New" panose="02070309020205020404" pitchFamily="49" charset="0"/>
              </a:rPr>
              <a:t>&lt;Player&gt;();</a:t>
            </a:r>
          </a:p>
          <a:p>
            <a:r>
              <a:rPr lang="en-US" sz="1300" b="1" dirty="0">
                <a:latin typeface="Courier New" panose="02070309020205020404" pitchFamily="49" charset="0"/>
                <a:cs typeface="Courier New" panose="02070309020205020404" pitchFamily="49" charset="0"/>
              </a:rPr>
              <a:t>	</a:t>
            </a:r>
          </a:p>
          <a:p>
            <a:r>
              <a:rPr lang="en-US" sz="1300" b="1" dirty="0" smtClean="0">
                <a:latin typeface="Courier New" panose="02070309020205020404" pitchFamily="49" charset="0"/>
                <a:cs typeface="Courier New" panose="02070309020205020404" pitchFamily="49" charset="0"/>
              </a:rPr>
              <a:t>   public </a:t>
            </a:r>
            <a:r>
              <a:rPr lang="en-US" sz="1300" b="1" dirty="0">
                <a:latin typeface="Courier New" panose="02070309020205020404" pitchFamily="49" charset="0"/>
                <a:cs typeface="Courier New" panose="02070309020205020404" pitchFamily="49" charset="0"/>
              </a:rPr>
              <a:t>void </a:t>
            </a:r>
            <a:r>
              <a:rPr lang="en-US" sz="1300" b="1" dirty="0" err="1" smtClean="0">
                <a:latin typeface="Courier New" panose="02070309020205020404" pitchFamily="49" charset="0"/>
                <a:cs typeface="Courier New" panose="02070309020205020404" pitchFamily="49" charset="0"/>
              </a:rPr>
              <a:t>joinTeam</a:t>
            </a:r>
            <a:r>
              <a:rPr lang="en-US" sz="1300" b="1" dirty="0" smtClean="0">
                <a:latin typeface="Courier New" panose="02070309020205020404" pitchFamily="49" charset="0"/>
                <a:cs typeface="Courier New" panose="02070309020205020404" pitchFamily="49" charset="0"/>
              </a:rPr>
              <a:t>(Player </a:t>
            </a:r>
            <a:r>
              <a:rPr lang="en-US" sz="1300" b="1" dirty="0">
                <a:latin typeface="Courier New" panose="02070309020205020404" pitchFamily="49" charset="0"/>
                <a:cs typeface="Courier New" panose="02070309020205020404" pitchFamily="49" charset="0"/>
              </a:rPr>
              <a:t>p){</a:t>
            </a:r>
          </a:p>
          <a:p>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teamMembers.add</a:t>
            </a:r>
            <a:r>
              <a:rPr lang="en-US" sz="1300" b="1" dirty="0" smtClean="0">
                <a:latin typeface="Courier New" panose="02070309020205020404" pitchFamily="49" charset="0"/>
                <a:cs typeface="Courier New" panose="02070309020205020404" pitchFamily="49" charset="0"/>
              </a:rPr>
              <a:t>(p</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	</a:t>
            </a:r>
          </a:p>
          <a:p>
            <a:r>
              <a:rPr lang="en-US" sz="1300" b="1" dirty="0" smtClean="0">
                <a:latin typeface="Courier New" panose="02070309020205020404" pitchFamily="49" charset="0"/>
                <a:cs typeface="Courier New" panose="02070309020205020404" pitchFamily="49" charset="0"/>
              </a:rPr>
              <a:t>   public </a:t>
            </a:r>
            <a:r>
              <a:rPr lang="en-US" sz="1300" b="1" dirty="0">
                <a:latin typeface="Courier New" panose="02070309020205020404" pitchFamily="49" charset="0"/>
                <a:cs typeface="Courier New" panose="02070309020205020404" pitchFamily="49" charset="0"/>
              </a:rPr>
              <a:t>void </a:t>
            </a:r>
            <a:r>
              <a:rPr lang="en-US" sz="1300" b="1" dirty="0" err="1" smtClean="0">
                <a:latin typeface="Courier New" panose="02070309020205020404" pitchFamily="49" charset="0"/>
                <a:cs typeface="Courier New" panose="02070309020205020404" pitchFamily="49" charset="0"/>
              </a:rPr>
              <a:t>leaveTeam</a:t>
            </a:r>
            <a:r>
              <a:rPr lang="en-US" sz="1300" b="1" dirty="0" smtClean="0">
                <a:latin typeface="Courier New" panose="02070309020205020404" pitchFamily="49" charset="0"/>
                <a:cs typeface="Courier New" panose="02070309020205020404" pitchFamily="49" charset="0"/>
              </a:rPr>
              <a:t>(Player </a:t>
            </a:r>
            <a:r>
              <a:rPr lang="en-US" sz="1300" b="1" dirty="0">
                <a:latin typeface="Courier New" panose="02070309020205020404" pitchFamily="49" charset="0"/>
                <a:cs typeface="Courier New" panose="02070309020205020404" pitchFamily="49" charset="0"/>
              </a:rPr>
              <a:t>p){</a:t>
            </a:r>
          </a:p>
          <a:p>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teamMembers.remove</a:t>
            </a:r>
            <a:r>
              <a:rPr lang="en-US" sz="1300" b="1" dirty="0" smtClean="0">
                <a:latin typeface="Courier New" panose="02070309020205020404" pitchFamily="49" charset="0"/>
                <a:cs typeface="Courier New" panose="02070309020205020404" pitchFamily="49" charset="0"/>
              </a:rPr>
              <a:t>(p</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	</a:t>
            </a:r>
          </a:p>
          <a:p>
            <a:r>
              <a:rPr lang="en-US" sz="1300" b="1" dirty="0" smtClean="0">
                <a:latin typeface="Courier New" panose="02070309020205020404" pitchFamily="49" charset="0"/>
                <a:cs typeface="Courier New" panose="02070309020205020404" pitchFamily="49" charset="0"/>
              </a:rPr>
              <a:t>   public </a:t>
            </a:r>
            <a:r>
              <a:rPr lang="en-US" sz="1300" b="1" dirty="0">
                <a:latin typeface="Courier New" panose="02070309020205020404" pitchFamily="49" charset="0"/>
                <a:cs typeface="Courier New" panose="02070309020205020404" pitchFamily="49" charset="0"/>
              </a:rPr>
              <a:t>void </a:t>
            </a:r>
            <a:r>
              <a:rPr lang="en-US" sz="1300" b="1" dirty="0" err="1">
                <a:latin typeface="Courier New" panose="02070309020205020404" pitchFamily="49" charset="0"/>
                <a:cs typeface="Courier New" panose="02070309020205020404" pitchFamily="49" charset="0"/>
              </a:rPr>
              <a:t>listMembers</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for </a:t>
            </a:r>
            <a:r>
              <a:rPr lang="en-US" sz="1300" b="1" dirty="0">
                <a:latin typeface="Courier New" panose="02070309020205020404" pitchFamily="49" charset="0"/>
                <a:cs typeface="Courier New" panose="02070309020205020404" pitchFamily="49" charset="0"/>
              </a:rPr>
              <a:t>(Player p: </a:t>
            </a:r>
            <a:r>
              <a:rPr lang="en-US" sz="1300" b="1" dirty="0" err="1">
                <a:latin typeface="Courier New" panose="02070309020205020404" pitchFamily="49" charset="0"/>
                <a:cs typeface="Courier New" panose="02070309020205020404" pitchFamily="49" charset="0"/>
              </a:rPr>
              <a:t>teamMembers</a:t>
            </a:r>
            <a:r>
              <a:rPr lang="en-US" sz="1300" b="1" dirty="0">
                <a:latin typeface="Courier New" panose="02070309020205020404" pitchFamily="49" charset="0"/>
                <a:cs typeface="Courier New" panose="02070309020205020404" pitchFamily="49" charset="0"/>
              </a:rPr>
              <a:t>){</a:t>
            </a:r>
          </a:p>
          <a:p>
            <a:r>
              <a:rPr lang="en-US" sz="1300" b="1" dirty="0">
                <a:latin typeface="Courier New" panose="02070309020205020404" pitchFamily="49" charset="0"/>
                <a:cs typeface="Courier New" panose="02070309020205020404" pitchFamily="49" charset="0"/>
              </a:rPr>
              <a:t>	</a:t>
            </a:r>
            <a:r>
              <a:rPr lang="en-US" sz="1300" b="1" dirty="0" err="1">
                <a:latin typeface="Courier New" panose="02070309020205020404" pitchFamily="49" charset="0"/>
                <a:cs typeface="Courier New" panose="02070309020205020404" pitchFamily="49" charset="0"/>
              </a:rPr>
              <a:t>System.out.println</a:t>
            </a:r>
            <a:r>
              <a:rPr lang="en-US" sz="1300" b="1" dirty="0">
                <a:latin typeface="Courier New" panose="02070309020205020404" pitchFamily="49" charset="0"/>
                <a:cs typeface="Courier New" panose="02070309020205020404" pitchFamily="49" charset="0"/>
              </a:rPr>
              <a:t>(p);</a:t>
            </a: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endParaRPr lang="en-US" sz="1300" b="1" dirty="0">
              <a:latin typeface="Courier New" panose="02070309020205020404" pitchFamily="49" charset="0"/>
              <a:cs typeface="Courier New" panose="02070309020205020404" pitchFamily="49" charset="0"/>
            </a:endParaRPr>
          </a:p>
          <a:p>
            <a:r>
              <a:rPr lang="en-US" sz="1300" b="1" dirty="0" smtClean="0">
                <a:latin typeface="Courier New" panose="02070309020205020404" pitchFamily="49" charset="0"/>
                <a:cs typeface="Courier New" panose="02070309020205020404" pitchFamily="49" charset="0"/>
              </a:rPr>
              <a:t>   public </a:t>
            </a:r>
            <a:r>
              <a:rPr lang="en-US" sz="1300" b="1" dirty="0">
                <a:latin typeface="Courier New" panose="02070309020205020404" pitchFamily="49" charset="0"/>
                <a:cs typeface="Courier New" panose="02070309020205020404" pitchFamily="49" charset="0"/>
              </a:rPr>
              <a:t>static void main(String[] </a:t>
            </a:r>
            <a:r>
              <a:rPr lang="en-US" sz="1300" b="1" dirty="0" err="1">
                <a:latin typeface="Courier New" panose="02070309020205020404" pitchFamily="49" charset="0"/>
                <a:cs typeface="Courier New" panose="02070309020205020404" pitchFamily="49" charset="0"/>
              </a:rPr>
              <a:t>args</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Team </a:t>
            </a:r>
            <a:r>
              <a:rPr lang="en-US" sz="1300" b="1" dirty="0" err="1">
                <a:latin typeface="Courier New" panose="02070309020205020404" pitchFamily="49" charset="0"/>
                <a:cs typeface="Courier New" panose="02070309020205020404" pitchFamily="49" charset="0"/>
              </a:rPr>
              <a:t>miami</a:t>
            </a:r>
            <a:r>
              <a:rPr lang="en-US" sz="1300" b="1" dirty="0">
                <a:latin typeface="Courier New" panose="02070309020205020404" pitchFamily="49" charset="0"/>
                <a:cs typeface="Courier New" panose="02070309020205020404" pitchFamily="49" charset="0"/>
              </a:rPr>
              <a:t> = new Team();</a:t>
            </a:r>
          </a:p>
          <a:p>
            <a:r>
              <a:rPr lang="en-US" sz="1300" b="1" dirty="0" smtClean="0">
                <a:latin typeface="Courier New" panose="02070309020205020404" pitchFamily="49" charset="0"/>
                <a:cs typeface="Courier New" panose="02070309020205020404" pitchFamily="49" charset="0"/>
              </a:rPr>
              <a:t>      Player </a:t>
            </a:r>
            <a:r>
              <a:rPr lang="en-US" sz="1300" b="1" dirty="0" err="1">
                <a:latin typeface="Courier New" panose="02070309020205020404" pitchFamily="49" charset="0"/>
                <a:cs typeface="Courier New" panose="02070309020205020404" pitchFamily="49" charset="0"/>
              </a:rPr>
              <a:t>lebron</a:t>
            </a:r>
            <a:r>
              <a:rPr lang="en-US" sz="1300" b="1" dirty="0">
                <a:latin typeface="Courier New" panose="02070309020205020404" pitchFamily="49" charset="0"/>
                <a:cs typeface="Courier New" panose="02070309020205020404" pitchFamily="49" charset="0"/>
              </a:rPr>
              <a:t> = new Player("</a:t>
            </a:r>
            <a:r>
              <a:rPr lang="en-US" sz="1300" b="1" dirty="0" err="1">
                <a:latin typeface="Courier New" panose="02070309020205020404" pitchFamily="49" charset="0"/>
                <a:cs typeface="Courier New" panose="02070309020205020404" pitchFamily="49" charset="0"/>
              </a:rPr>
              <a:t>Lebron</a:t>
            </a:r>
            <a:r>
              <a:rPr lang="en-US" sz="1300" b="1" dirty="0">
                <a:latin typeface="Courier New" panose="02070309020205020404" pitchFamily="49" charset="0"/>
                <a:cs typeface="Courier New" panose="02070309020205020404" pitchFamily="49" charset="0"/>
              </a:rPr>
              <a:t>", 6</a:t>
            </a:r>
            <a:r>
              <a:rPr lang="en-US" sz="1300" b="1" dirty="0" smtClean="0">
                <a:latin typeface="Courier New" panose="02070309020205020404" pitchFamily="49" charset="0"/>
                <a:cs typeface="Courier New" panose="02070309020205020404" pitchFamily="49" charset="0"/>
              </a:rPr>
              <a:t>);  </a:t>
            </a: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miami.joinTeam</a:t>
            </a:r>
            <a:r>
              <a:rPr lang="en-US" sz="1300" b="1" dirty="0" smtClean="0">
                <a:latin typeface="Courier New" panose="02070309020205020404" pitchFamily="49" charset="0"/>
                <a:cs typeface="Courier New" panose="02070309020205020404" pitchFamily="49" charset="0"/>
              </a:rPr>
              <a:t>(</a:t>
            </a:r>
            <a:r>
              <a:rPr lang="en-US" sz="1300" b="1" dirty="0" err="1" smtClean="0">
                <a:latin typeface="Courier New" panose="02070309020205020404" pitchFamily="49" charset="0"/>
                <a:cs typeface="Courier New" panose="02070309020205020404" pitchFamily="49" charset="0"/>
              </a:rPr>
              <a:t>lebron</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Player </a:t>
            </a:r>
            <a:r>
              <a:rPr lang="en-US" sz="1300" b="1" dirty="0">
                <a:latin typeface="Courier New" panose="02070309020205020404" pitchFamily="49" charset="0"/>
                <a:cs typeface="Courier New" panose="02070309020205020404" pitchFamily="49" charset="0"/>
              </a:rPr>
              <a:t>wade = new Player("Wade",3</a:t>
            </a:r>
            <a:r>
              <a:rPr lang="en-US" sz="1300" b="1" dirty="0" smtClean="0">
                <a:latin typeface="Courier New" panose="02070309020205020404" pitchFamily="49" charset="0"/>
                <a:cs typeface="Courier New" panose="02070309020205020404" pitchFamily="49" charset="0"/>
              </a:rPr>
              <a:t>); </a:t>
            </a: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miami.joinTeam</a:t>
            </a:r>
            <a:r>
              <a:rPr lang="en-US" sz="1300" b="1" dirty="0" smtClean="0">
                <a:latin typeface="Courier New" panose="02070309020205020404" pitchFamily="49" charset="0"/>
                <a:cs typeface="Courier New" panose="02070309020205020404" pitchFamily="49" charset="0"/>
              </a:rPr>
              <a:t>(wade</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Player </a:t>
            </a:r>
            <a:r>
              <a:rPr lang="en-US" sz="1300" b="1" dirty="0">
                <a:latin typeface="Courier New" panose="02070309020205020404" pitchFamily="49" charset="0"/>
                <a:cs typeface="Courier New" panose="02070309020205020404" pitchFamily="49" charset="0"/>
              </a:rPr>
              <a:t>bosh = new Player("Bosh",1</a:t>
            </a:r>
            <a:r>
              <a:rPr lang="en-US" sz="1300" b="1" dirty="0" smtClean="0">
                <a:latin typeface="Courier New" panose="02070309020205020404" pitchFamily="49" charset="0"/>
                <a:cs typeface="Courier New" panose="02070309020205020404" pitchFamily="49" charset="0"/>
              </a:rPr>
              <a:t>); </a:t>
            </a: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miami.joinTeam</a:t>
            </a:r>
            <a:r>
              <a:rPr lang="en-US" sz="1300" b="1" dirty="0" smtClean="0">
                <a:latin typeface="Courier New" panose="02070309020205020404" pitchFamily="49" charset="0"/>
                <a:cs typeface="Courier New" panose="02070309020205020404" pitchFamily="49" charset="0"/>
              </a:rPr>
              <a:t>(bosh</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miami.leaveTeam</a:t>
            </a:r>
            <a:r>
              <a:rPr lang="en-US" sz="1300" b="1" dirty="0" smtClean="0">
                <a:latin typeface="Courier New" panose="02070309020205020404" pitchFamily="49" charset="0"/>
                <a:cs typeface="Courier New" panose="02070309020205020404" pitchFamily="49" charset="0"/>
              </a:rPr>
              <a:t>(bosh); </a:t>
            </a:r>
          </a:p>
          <a:p>
            <a:r>
              <a:rPr lang="en-US" sz="1300" b="1" dirty="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     </a:t>
            </a:r>
            <a:r>
              <a:rPr lang="en-US" sz="1300" b="1" dirty="0" err="1" smtClean="0">
                <a:latin typeface="Courier New" panose="02070309020205020404" pitchFamily="49" charset="0"/>
                <a:cs typeface="Courier New" panose="02070309020205020404" pitchFamily="49" charset="0"/>
              </a:rPr>
              <a:t>miami.listMembers</a:t>
            </a:r>
            <a:r>
              <a:rPr lang="en-US" sz="1300" b="1" dirty="0">
                <a:latin typeface="Courier New" panose="02070309020205020404" pitchFamily="49" charset="0"/>
                <a:cs typeface="Courier New" panose="02070309020205020404" pitchFamily="49" charset="0"/>
              </a:rPr>
              <a:t>();</a:t>
            </a:r>
          </a:p>
          <a:p>
            <a:r>
              <a:rPr lang="en-US" sz="1300" b="1" dirty="0" smtClean="0">
                <a:latin typeface="Courier New" panose="02070309020205020404" pitchFamily="49" charset="0"/>
                <a:cs typeface="Courier New" panose="02070309020205020404" pitchFamily="49" charset="0"/>
              </a:rPr>
              <a:t>  }</a:t>
            </a:r>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a:t>
            </a:r>
          </a:p>
        </p:txBody>
      </p:sp>
      <p:sp>
        <p:nvSpPr>
          <p:cNvPr id="2" name="TextBox 1"/>
          <p:cNvSpPr txBox="1"/>
          <p:nvPr/>
        </p:nvSpPr>
        <p:spPr>
          <a:xfrm>
            <a:off x="58578" y="476672"/>
            <a:ext cx="3824893" cy="584775"/>
          </a:xfrm>
          <a:prstGeom prst="rect">
            <a:avLst/>
          </a:prstGeom>
          <a:noFill/>
        </p:spPr>
        <p:txBody>
          <a:bodyPr wrap="none" rtlCol="0">
            <a:spAutoFit/>
          </a:bodyPr>
          <a:lstStyle/>
          <a:p>
            <a:r>
              <a:rPr lang="el-GR" sz="3200" spc="-100" dirty="0">
                <a:solidFill>
                  <a:schemeClr val="tx2"/>
                </a:solidFill>
                <a:latin typeface="+mj-lt"/>
                <a:ea typeface="+mj-ea"/>
                <a:cs typeface="+mj-cs"/>
              </a:rPr>
              <a:t>Παράδειγμα </a:t>
            </a:r>
            <a:r>
              <a:rPr lang="en-US" sz="3200" spc="-100" dirty="0" err="1">
                <a:solidFill>
                  <a:schemeClr val="tx2"/>
                </a:solidFill>
                <a:latin typeface="+mj-lt"/>
                <a:ea typeface="+mj-ea"/>
                <a:cs typeface="+mj-cs"/>
              </a:rPr>
              <a:t>ArrayList</a:t>
            </a:r>
            <a:endParaRPr lang="en-US" sz="3200" spc="-100" dirty="0">
              <a:solidFill>
                <a:schemeClr val="tx2"/>
              </a:solidFill>
              <a:latin typeface="+mj-lt"/>
              <a:ea typeface="+mj-ea"/>
              <a:cs typeface="+mj-cs"/>
            </a:endParaRPr>
          </a:p>
        </p:txBody>
      </p:sp>
    </p:spTree>
    <p:extLst>
      <p:ext uri="{BB962C8B-B14F-4D97-AF65-F5344CB8AC3E}">
        <p14:creationId xmlns:p14="http://schemas.microsoft.com/office/powerpoint/2010/main" val="771429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620688"/>
            <a:ext cx="8424936" cy="5355312"/>
          </a:xfrm>
          <a:prstGeom prst="rect">
            <a:avLst/>
          </a:prstGeom>
          <a:noFill/>
          <a:ln w="28575">
            <a:solidFill>
              <a:srgbClr val="FF0000"/>
            </a:solidFill>
            <a:prstDash val="dash"/>
          </a:ln>
        </p:spPr>
        <p:txBody>
          <a:bodyPr wrap="square" rtlCol="0">
            <a:spAutoFit/>
          </a:bodyPr>
          <a:lstStyle/>
          <a:p>
            <a:r>
              <a:rPr lang="en-US" b="1" dirty="0" smtClean="0">
                <a:latin typeface="Courier New" pitchFamily="49" charset="0"/>
                <a:cs typeface="Courier New" pitchFamily="49" charset="0"/>
              </a:rPr>
              <a:t>public </a:t>
            </a:r>
            <a:r>
              <a:rPr lang="en-US" b="1" dirty="0">
                <a:solidFill>
                  <a:srgbClr val="FF0000"/>
                </a:solidFill>
                <a:latin typeface="Courier New" pitchFamily="49" charset="0"/>
                <a:cs typeface="Courier New" pitchFamily="49" charset="0"/>
              </a:rPr>
              <a:t>class Professor</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AFM;</a:t>
            </a:r>
          </a:p>
          <a:p>
            <a:r>
              <a:rPr lang="en-US" b="1" dirty="0">
                <a:latin typeface="Courier New" pitchFamily="49" charset="0"/>
                <a:cs typeface="Courier New" pitchFamily="49" charset="0"/>
              </a:rPr>
              <a:t>	private Course lesson;</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Professor(String name, int </a:t>
            </a:r>
            <a:r>
              <a:rPr lang="en-US" b="1" dirty="0" err="1">
                <a:latin typeface="Courier New" pitchFamily="49" charset="0"/>
                <a:cs typeface="Courier New" pitchFamily="49" charset="0"/>
              </a:rPr>
              <a:t>afm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this.AFM</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afm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setLesson</a:t>
            </a:r>
            <a:r>
              <a:rPr lang="en-US" b="1" dirty="0">
                <a:latin typeface="Courier New" pitchFamily="49" charset="0"/>
                <a:cs typeface="Courier New" pitchFamily="49" charset="0"/>
              </a:rPr>
              <a:t>(Course c){</a:t>
            </a:r>
          </a:p>
          <a:p>
            <a:r>
              <a:rPr lang="en-US" b="1" dirty="0">
                <a:latin typeface="Courier New" pitchFamily="49" charset="0"/>
                <a:cs typeface="Courier New" pitchFamily="49" charset="0"/>
              </a:rPr>
              <a:t>		lesson = c;</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 + " " + AFM + " " + lesson;</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1431718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047" y="359971"/>
            <a:ext cx="8424936" cy="6463308"/>
          </a:xfrm>
          <a:prstGeom prst="rect">
            <a:avLst/>
          </a:prstGeom>
          <a:noFill/>
          <a:ln w="28575">
            <a:solidFill>
              <a:srgbClr val="FF0000"/>
            </a:solidFill>
            <a:prstDash val="dash"/>
          </a:ln>
        </p:spPr>
        <p:txBody>
          <a:bodyPr wrap="square" rtlCol="0">
            <a:spAutoFit/>
          </a:bodyPr>
          <a:lstStyle/>
          <a:p>
            <a:r>
              <a:rPr lang="en-US" b="1" dirty="0">
                <a:latin typeface="Courier New" pitchFamily="49" charset="0"/>
                <a:cs typeface="Courier New" pitchFamily="49" charset="0"/>
              </a:rPr>
              <a:t>public </a:t>
            </a:r>
            <a:r>
              <a:rPr lang="en-US" b="1" dirty="0">
                <a:solidFill>
                  <a:srgbClr val="FF0000"/>
                </a:solidFill>
                <a:latin typeface="Courier New" pitchFamily="49" charset="0"/>
                <a:cs typeface="Courier New" pitchFamily="49" charset="0"/>
              </a:rPr>
              <a:t>class Student</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AM;</a:t>
            </a:r>
          </a:p>
          <a:p>
            <a:r>
              <a:rPr lang="en-US" b="1" dirty="0">
                <a:latin typeface="Courier New" pitchFamily="49" charset="0"/>
                <a:cs typeface="Courier New" pitchFamily="49" charset="0"/>
              </a:rPr>
              <a:t>	private int units = 0;</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Student(String name, int am){</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this.AM = am;</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smtClean="0">
                <a:latin typeface="Courier New" pitchFamily="49" charset="0"/>
                <a:cs typeface="Courier New" pitchFamily="49" charset="0"/>
              </a:rPr>
              <a:t>int</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getAM</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		return </a:t>
            </a:r>
            <a:r>
              <a:rPr lang="en-US" b="1" dirty="0" smtClean="0">
                <a:latin typeface="Courier New" pitchFamily="49" charset="0"/>
                <a:cs typeface="Courier New" pitchFamily="49" charset="0"/>
              </a:rPr>
              <a:t>AM;</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addUnits</a:t>
            </a:r>
            <a:r>
              <a:rPr lang="en-US" b="1" dirty="0">
                <a:latin typeface="Courier New" pitchFamily="49" charset="0"/>
                <a:cs typeface="Courier New" pitchFamily="49" charset="0"/>
              </a:rPr>
              <a:t>(int units){</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this.units</a:t>
            </a:r>
            <a:r>
              <a:rPr lang="en-US" b="1" dirty="0">
                <a:latin typeface="Courier New" pitchFamily="49" charset="0"/>
                <a:cs typeface="Courier New" pitchFamily="49" charset="0"/>
              </a:rPr>
              <a:t> += units;</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 +" AM:" + AM + " units:" + units;</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3041227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548680"/>
            <a:ext cx="8208912" cy="6093976"/>
          </a:xfrm>
          <a:prstGeom prst="rect">
            <a:avLst/>
          </a:prstGeom>
          <a:noFill/>
          <a:ln w="28575">
            <a:solidFill>
              <a:srgbClr val="FF0000"/>
            </a:solidFill>
            <a:prstDash val="dash"/>
          </a:ln>
        </p:spPr>
        <p:txBody>
          <a:bodyPr wrap="square" rtlCol="0">
            <a:spAutoFit/>
          </a:bodyPr>
          <a:lstStyle/>
          <a:p>
            <a:r>
              <a:rPr lang="en-US" sz="1500" b="1" dirty="0">
                <a:latin typeface="Courier New" pitchFamily="49" charset="0"/>
                <a:cs typeface="Courier New" pitchFamily="49" charset="0"/>
              </a:rPr>
              <a:t>public </a:t>
            </a:r>
            <a:r>
              <a:rPr lang="en-US" sz="1500" b="1" dirty="0">
                <a:solidFill>
                  <a:srgbClr val="FF0000"/>
                </a:solidFill>
                <a:latin typeface="Courier New" pitchFamily="49" charset="0"/>
                <a:cs typeface="Courier New" pitchFamily="49" charset="0"/>
              </a:rPr>
              <a:t>class </a:t>
            </a:r>
            <a:r>
              <a:rPr lang="en-US" sz="1500" b="1" dirty="0" err="1">
                <a:solidFill>
                  <a:srgbClr val="FF0000"/>
                </a:solidFill>
                <a:latin typeface="Courier New" pitchFamily="49" charset="0"/>
                <a:cs typeface="Courier New" pitchFamily="49" charset="0"/>
              </a:rPr>
              <a:t>StudentRecord</a:t>
            </a:r>
            <a:endParaRPr lang="en-US" sz="1500" b="1" dirty="0">
              <a:solidFill>
                <a:srgbClr val="FF0000"/>
              </a:solidFill>
              <a:latin typeface="Courier New" pitchFamily="49" charset="0"/>
              <a:cs typeface="Courier New" pitchFamily="49" charset="0"/>
            </a:endParaRPr>
          </a:p>
          <a:p>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private Student </a:t>
            </a:r>
            <a:r>
              <a:rPr lang="en-US" sz="1500" b="1" dirty="0" err="1">
                <a:latin typeface="Courier New" pitchFamily="49" charset="0"/>
                <a:cs typeface="Courier New" pitchFamily="49" charset="0"/>
              </a:rPr>
              <a:t>student</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private double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a:t>
            </a:r>
            <a:r>
              <a:rPr lang="en-US" sz="1500" b="1" dirty="0" err="1">
                <a:latin typeface="Courier New" pitchFamily="49" charset="0"/>
                <a:cs typeface="Courier New" pitchFamily="49" charset="0"/>
              </a:rPr>
              <a:t>StudentRecord</a:t>
            </a:r>
            <a:r>
              <a:rPr lang="en-US" sz="1500" b="1" dirty="0">
                <a:latin typeface="Courier New" pitchFamily="49" charset="0"/>
                <a:cs typeface="Courier New" pitchFamily="49" charset="0"/>
              </a:rPr>
              <a:t>(Student s){</a:t>
            </a:r>
          </a:p>
          <a:p>
            <a:r>
              <a:rPr lang="en-US" sz="1500" b="1" dirty="0">
                <a:latin typeface="Courier New" pitchFamily="49" charset="0"/>
                <a:cs typeface="Courier New" pitchFamily="49" charset="0"/>
              </a:rPr>
              <a:t>		student = s;</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void </a:t>
            </a:r>
            <a:r>
              <a:rPr lang="en-US" sz="1500" b="1" dirty="0" err="1">
                <a:latin typeface="Courier New" pitchFamily="49" charset="0"/>
                <a:cs typeface="Courier New" pitchFamily="49" charset="0"/>
              </a:rPr>
              <a:t>setGrade</a:t>
            </a:r>
            <a:r>
              <a:rPr lang="en-US" sz="1500" b="1" dirty="0">
                <a:latin typeface="Courier New" pitchFamily="49" charset="0"/>
                <a:cs typeface="Courier New" pitchFamily="49" charset="0"/>
              </a:rPr>
              <a:t>(double grade){</a:t>
            </a:r>
          </a:p>
          <a:p>
            <a:r>
              <a:rPr lang="en-US" sz="1500" b="1" dirty="0">
                <a:latin typeface="Courier New" pitchFamily="49" charset="0"/>
                <a:cs typeface="Courier New" pitchFamily="49" charset="0"/>
              </a:rPr>
              <a:t>		</a:t>
            </a:r>
            <a:r>
              <a:rPr lang="en-US" sz="1500" b="1" dirty="0" err="1">
                <a:latin typeface="Courier New" pitchFamily="49" charset="0"/>
                <a:cs typeface="Courier New" pitchFamily="49" charset="0"/>
              </a:rPr>
              <a:t>this.grade</a:t>
            </a:r>
            <a:r>
              <a:rPr lang="en-US" sz="1500" b="1" dirty="0">
                <a:latin typeface="Courier New" pitchFamily="49" charset="0"/>
                <a:cs typeface="Courier New" pitchFamily="49" charset="0"/>
              </a:rPr>
              <a:t> =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Student </a:t>
            </a:r>
            <a:r>
              <a:rPr lang="en-US" sz="1500" b="1" dirty="0" err="1">
                <a:latin typeface="Courier New" pitchFamily="49" charset="0"/>
                <a:cs typeface="Courier New" pitchFamily="49" charset="0"/>
              </a:rPr>
              <a:t>getStudent</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return student;</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String </a:t>
            </a:r>
            <a:r>
              <a:rPr lang="en-US" sz="1500" b="1" dirty="0" err="1">
                <a:latin typeface="Courier New" pitchFamily="49" charset="0"/>
                <a:cs typeface="Courier New" pitchFamily="49" charset="0"/>
              </a:rPr>
              <a:t>toString</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return student +" :" +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smtClean="0">
                <a:latin typeface="Courier New" pitchFamily="49" charset="0"/>
                <a:cs typeface="Courier New" pitchFamily="49" charset="0"/>
              </a:rPr>
              <a:t>	public </a:t>
            </a:r>
            <a:r>
              <a:rPr lang="en-US" sz="1500" b="1" dirty="0" err="1" smtClean="0">
                <a:latin typeface="Courier New" pitchFamily="49" charset="0"/>
                <a:cs typeface="Courier New" pitchFamily="49" charset="0"/>
              </a:rPr>
              <a:t>boolean</a:t>
            </a:r>
            <a:r>
              <a:rPr lang="en-US" sz="1500" b="1" dirty="0" smtClean="0">
                <a:latin typeface="Courier New" pitchFamily="49" charset="0"/>
                <a:cs typeface="Courier New" pitchFamily="49" charset="0"/>
              </a:rPr>
              <a:t> passed(){</a:t>
            </a:r>
          </a:p>
          <a:p>
            <a:r>
              <a:rPr lang="en-US" sz="1500" b="1" dirty="0" smtClean="0">
                <a:latin typeface="Courier New" pitchFamily="49" charset="0"/>
                <a:cs typeface="Courier New" pitchFamily="49" charset="0"/>
              </a:rPr>
              <a:t>		if (grade &gt;= 5){</a:t>
            </a:r>
            <a:r>
              <a:rPr lang="el-GR" sz="1500" b="1" dirty="0" smtClean="0">
                <a:latin typeface="Courier New" pitchFamily="49" charset="0"/>
                <a:cs typeface="Courier New" pitchFamily="49" charset="0"/>
              </a:rPr>
              <a:t> </a:t>
            </a:r>
            <a:r>
              <a:rPr lang="en-US" sz="1500" b="1" dirty="0" smtClean="0">
                <a:latin typeface="Courier New" pitchFamily="49" charset="0"/>
                <a:cs typeface="Courier New" pitchFamily="49" charset="0"/>
              </a:rPr>
              <a:t>return true;}</a:t>
            </a:r>
          </a:p>
          <a:p>
            <a:r>
              <a:rPr lang="en-US" sz="1500" b="1" dirty="0" smtClean="0">
                <a:latin typeface="Courier New" pitchFamily="49" charset="0"/>
                <a:cs typeface="Courier New" pitchFamily="49" charset="0"/>
              </a:rPr>
              <a:t>		return false;</a:t>
            </a:r>
          </a:p>
          <a:p>
            <a:r>
              <a:rPr lang="en-US" sz="1500" b="1" dirty="0" smtClean="0">
                <a:latin typeface="Courier New" pitchFamily="49" charset="0"/>
                <a:cs typeface="Courier New" pitchFamily="49" charset="0"/>
              </a:rPr>
              <a:t>	}</a:t>
            </a:r>
          </a:p>
          <a:p>
            <a:r>
              <a:rPr lang="en-US" sz="1500" b="1" dirty="0" smtClean="0">
                <a:latin typeface="Courier New" pitchFamily="49" charset="0"/>
                <a:cs typeface="Courier New" pitchFamily="49" charset="0"/>
              </a:rPr>
              <a:t>}</a:t>
            </a:r>
            <a:endParaRPr lang="en-US" sz="1500" b="1" dirty="0">
              <a:latin typeface="Courier New" pitchFamily="49" charset="0"/>
              <a:cs typeface="Courier New" pitchFamily="49" charset="0"/>
            </a:endParaRPr>
          </a:p>
        </p:txBody>
      </p:sp>
    </p:spTree>
    <p:extLst>
      <p:ext uri="{BB962C8B-B14F-4D97-AF65-F5344CB8AC3E}">
        <p14:creationId xmlns:p14="http://schemas.microsoft.com/office/powerpoint/2010/main" val="3848643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92500"/>
          </a:bodyPr>
          <a:lstStyle/>
          <a:p>
            <a:r>
              <a:rPr lang="el-GR" dirty="0" smtClean="0"/>
              <a:t>Θέλουμε να δημιουργήσουμε ένα λογισμικό για ένα τμήμα πανεπιστημίου. Το τμήμα έχει 4 φοιτητές οπού ο καθένας έχει ένα όνομα και ένα αριθμό μητρώου (ΑΜ)</a:t>
            </a:r>
            <a:r>
              <a:rPr lang="en-US" dirty="0" smtClean="0"/>
              <a:t>, </a:t>
            </a:r>
            <a:r>
              <a:rPr lang="el-GR" dirty="0" smtClean="0"/>
              <a:t>και 2 καθηγητές που ο καθένας έχει ένα όνομα και ένα ΑΦΜ. Το τμήμα δίνει 2 μαθήματα. </a:t>
            </a:r>
            <a:r>
              <a:rPr lang="el-GR" dirty="0"/>
              <a:t>Το κάθε μάθημα </a:t>
            </a:r>
            <a:r>
              <a:rPr lang="el-GR" dirty="0" smtClean="0"/>
              <a:t>έχει </a:t>
            </a:r>
            <a:r>
              <a:rPr lang="el-GR" dirty="0"/>
              <a:t>κωδικό και </a:t>
            </a:r>
            <a:r>
              <a:rPr lang="el-GR" dirty="0" smtClean="0"/>
              <a:t>όνομα και κάποιες διδακτικές μονάδες. Το κάθε μάθημα ανατίθεται σε ένα καθηγητή. Οι φοιτητές γράφονται σε κάποιο μάθημα και αν περάσουν το μάθημα παίρνουν τις μονάδες. Θέλουμε να μπορούμε να τυπώσουμε τις πληροφορίες για το μάθημα: το όνομα, τον καθηγητή και τη λίστα των φοιτητών που παίρνουν το μάθημα.</a:t>
            </a:r>
            <a:endParaRPr lang="en-US" dirty="0"/>
          </a:p>
        </p:txBody>
      </p:sp>
    </p:spTree>
    <p:extLst>
      <p:ext uri="{BB962C8B-B14F-4D97-AF65-F5344CB8AC3E}">
        <p14:creationId xmlns:p14="http://schemas.microsoft.com/office/powerpoint/2010/main" val="40702166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7848" y="6309320"/>
            <a:ext cx="8270576"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17848" y="5301208"/>
            <a:ext cx="4932040"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07504" y="404664"/>
            <a:ext cx="8207696" cy="6740307"/>
          </a:xfrm>
          <a:prstGeom prst="rect">
            <a:avLst/>
          </a:prstGeom>
          <a:noFill/>
          <a:ln w="28575">
            <a:solidFill>
              <a:srgbClr val="FF0000"/>
            </a:solidFill>
            <a:prstDash val="dash"/>
          </a:ln>
        </p:spPr>
        <p:txBody>
          <a:bodyPr wrap="none" rtlCol="0">
            <a:spAutoFit/>
          </a:bodyPr>
          <a:lstStyle/>
          <a:p>
            <a:r>
              <a:rPr lang="en-US" sz="1600" b="1" dirty="0">
                <a:latin typeface="Courier New" pitchFamily="49" charset="0"/>
                <a:cs typeface="Courier New" pitchFamily="49" charset="0"/>
              </a:rPr>
              <a:t>import </a:t>
            </a:r>
            <a:r>
              <a:rPr lang="en-US" sz="1600" b="1" dirty="0" err="1">
                <a:latin typeface="Courier New" pitchFamily="49" charset="0"/>
                <a:cs typeface="Courier New" pitchFamily="49" charset="0"/>
              </a:rPr>
              <a:t>java.util.ArrayList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import </a:t>
            </a:r>
            <a:r>
              <a:rPr lang="en-US" sz="1600" b="1" dirty="0" err="1">
                <a:latin typeface="Courier New" pitchFamily="49" charset="0"/>
                <a:cs typeface="Courier New" pitchFamily="49" charset="0"/>
              </a:rPr>
              <a:t>java.util.Scanner</a:t>
            </a:r>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public </a:t>
            </a:r>
            <a:r>
              <a:rPr lang="en-US" sz="1600" b="1" dirty="0">
                <a:solidFill>
                  <a:srgbClr val="FF0000"/>
                </a:solidFill>
                <a:latin typeface="Courier New" pitchFamily="49" charset="0"/>
                <a:cs typeface="Courier New" pitchFamily="49" charset="0"/>
              </a:rPr>
              <a:t>class Course</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private String name;</a:t>
            </a:r>
          </a:p>
          <a:p>
            <a:r>
              <a:rPr lang="en-US" sz="1600" b="1" dirty="0">
                <a:latin typeface="Courier New" pitchFamily="49" charset="0"/>
                <a:cs typeface="Courier New" pitchFamily="49" charset="0"/>
              </a:rPr>
              <a:t>	private int code;</a:t>
            </a:r>
          </a:p>
          <a:p>
            <a:r>
              <a:rPr lang="en-US" sz="1600" b="1" dirty="0">
                <a:latin typeface="Courier New" pitchFamily="49" charset="0"/>
                <a:cs typeface="Courier New" pitchFamily="49" charset="0"/>
              </a:rPr>
              <a:t>	private int units;</a:t>
            </a:r>
          </a:p>
          <a:p>
            <a:r>
              <a:rPr lang="en-US" sz="1600" b="1" dirty="0">
                <a:latin typeface="Courier New" pitchFamily="49" charset="0"/>
                <a:cs typeface="Courier New" pitchFamily="49" charset="0"/>
              </a:rPr>
              <a:t>	private Professor prof;</a:t>
            </a:r>
          </a:p>
          <a:p>
            <a:r>
              <a:rPr lang="en-US" sz="1600" b="1" dirty="0">
                <a:latin typeface="Courier New" pitchFamily="49" charset="0"/>
                <a:cs typeface="Courier New" pitchFamily="49" charset="0"/>
              </a:rPr>
              <a:t>	private </a:t>
            </a:r>
            <a:r>
              <a:rPr lang="en-US" sz="1600" b="1" dirty="0" err="1">
                <a:latin typeface="Courier New" pitchFamily="49" charset="0"/>
                <a:cs typeface="Courier New" pitchFamily="49" charset="0"/>
              </a:rPr>
              <a:t>ArrayList</a:t>
            </a:r>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&gt;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 </a:t>
            </a:r>
            <a:endParaRPr lang="en-US" sz="1600" b="1" dirty="0" smtClean="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a:t>
            </a:r>
            <a:r>
              <a:rPr lang="en-US" sz="1600" b="1" dirty="0">
                <a:latin typeface="Courier New" pitchFamily="49" charset="0"/>
                <a:cs typeface="Courier New" pitchFamily="49" charset="0"/>
              </a:rPr>
              <a:t>new </a:t>
            </a:r>
            <a:r>
              <a:rPr lang="en-US" sz="1600" b="1" dirty="0" err="1">
                <a:latin typeface="Courier New" pitchFamily="49" charset="0"/>
                <a:cs typeface="Courier New" pitchFamily="49" charset="0"/>
              </a:rPr>
              <a:t>ArrayList</a:t>
            </a:r>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&gt;();</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Course(String name, int code, int units){</a:t>
            </a:r>
          </a:p>
          <a:p>
            <a:r>
              <a:rPr lang="en-US" sz="1600" b="1" dirty="0">
                <a:latin typeface="Courier New" pitchFamily="49" charset="0"/>
                <a:cs typeface="Courier New" pitchFamily="49" charset="0"/>
              </a:rPr>
              <a:t>		this.name = </a:t>
            </a:r>
            <a:r>
              <a:rPr lang="en-US" sz="1600" b="1" dirty="0" smtClean="0">
                <a:latin typeface="Courier New" pitchFamily="49" charset="0"/>
                <a:cs typeface="Courier New" pitchFamily="49" charset="0"/>
              </a:rPr>
              <a:t>name;</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this.code</a:t>
            </a:r>
            <a:r>
              <a:rPr lang="en-US" sz="1600" b="1" dirty="0" smtClean="0">
                <a:latin typeface="Courier New" pitchFamily="49" charset="0"/>
                <a:cs typeface="Courier New" pitchFamily="49" charset="0"/>
              </a:rPr>
              <a:t> = code;</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this.units</a:t>
            </a:r>
            <a:r>
              <a:rPr lang="en-US" sz="1600" b="1" dirty="0" smtClean="0">
                <a:latin typeface="Courier New" pitchFamily="49" charset="0"/>
                <a:cs typeface="Courier New" pitchFamily="49" charset="0"/>
              </a:rPr>
              <a:t> = units;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err="1">
                <a:latin typeface="Courier New" pitchFamily="49" charset="0"/>
                <a:cs typeface="Courier New" pitchFamily="49" charset="0"/>
              </a:rPr>
              <a:t>setProf</a:t>
            </a:r>
            <a:r>
              <a:rPr lang="en-US" sz="1600" b="1" dirty="0">
                <a:latin typeface="Courier New" pitchFamily="49" charset="0"/>
                <a:cs typeface="Courier New" pitchFamily="49" charset="0"/>
              </a:rPr>
              <a:t>(Professor p){</a:t>
            </a:r>
          </a:p>
          <a:p>
            <a:r>
              <a:rPr lang="en-US" sz="1600" b="1" dirty="0">
                <a:latin typeface="Courier New" pitchFamily="49" charset="0"/>
                <a:cs typeface="Courier New" pitchFamily="49" charset="0"/>
              </a:rPr>
              <a:t>		prof = p;</a:t>
            </a:r>
          </a:p>
          <a:p>
            <a:r>
              <a:rPr lang="en-US" sz="1600" b="1" dirty="0">
                <a:latin typeface="Courier New" pitchFamily="49" charset="0"/>
                <a:cs typeface="Courier New" pitchFamily="49" charset="0"/>
              </a:rPr>
              <a:t>		</a:t>
            </a:r>
            <a:r>
              <a:rPr lang="en-US" sz="1600" b="1" dirty="0" err="1">
                <a:solidFill>
                  <a:srgbClr val="FF0000"/>
                </a:solidFill>
                <a:latin typeface="Courier New" pitchFamily="49" charset="0"/>
                <a:cs typeface="Courier New" pitchFamily="49" charset="0"/>
              </a:rPr>
              <a:t>p.setLesson</a:t>
            </a:r>
            <a:r>
              <a:rPr lang="en-US" sz="1600" b="1" dirty="0">
                <a:solidFill>
                  <a:srgbClr val="FF0000"/>
                </a:solidFill>
                <a:latin typeface="Courier New" pitchFamily="49" charset="0"/>
                <a:cs typeface="Courier New" pitchFamily="49" charset="0"/>
              </a:rPr>
              <a:t>(this);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enroll(Student s){</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studentList.add</a:t>
            </a:r>
            <a:r>
              <a:rPr lang="en-US" sz="1600" b="1" dirty="0">
                <a:latin typeface="Courier New" pitchFamily="49" charset="0"/>
                <a:cs typeface="Courier New" pitchFamily="49" charset="0"/>
              </a:rPr>
              <a:t>(</a:t>
            </a:r>
            <a:r>
              <a:rPr lang="en-US" sz="1600" b="1" dirty="0">
                <a:solidFill>
                  <a:srgbClr val="FF0000"/>
                </a:solidFill>
                <a:latin typeface="Courier New" pitchFamily="49" charset="0"/>
                <a:cs typeface="Courier New" pitchFamily="49" charset="0"/>
              </a:rPr>
              <a:t>new</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p:txBody>
      </p:sp>
      <p:sp>
        <p:nvSpPr>
          <p:cNvPr id="6" name="Rounded Rectangular Callout 5"/>
          <p:cNvSpPr/>
          <p:nvPr/>
        </p:nvSpPr>
        <p:spPr>
          <a:xfrm>
            <a:off x="4644008" y="3645024"/>
            <a:ext cx="3744416" cy="1008112"/>
          </a:xfrm>
          <a:prstGeom prst="wedgeRoundRectCallout">
            <a:avLst>
              <a:gd name="adj1" fmla="val -45773"/>
              <a:gd name="adj2" fmla="val 11109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Χρησιμοποιούμε το </a:t>
            </a:r>
            <a:r>
              <a:rPr lang="en-US" sz="1600" dirty="0" smtClean="0"/>
              <a:t>this </a:t>
            </a:r>
            <a:r>
              <a:rPr lang="el-GR" sz="1600" dirty="0" smtClean="0"/>
              <a:t>ως αναφορά στο παρόν αντικείμενο, ώστε να το προσθέσουμε στο αντικείμενο </a:t>
            </a:r>
            <a:r>
              <a:rPr lang="en-US" sz="1600" dirty="0" smtClean="0"/>
              <a:t>Professor</a:t>
            </a:r>
            <a:endParaRPr lang="en-US" sz="1600" dirty="0"/>
          </a:p>
        </p:txBody>
      </p:sp>
      <p:sp>
        <p:nvSpPr>
          <p:cNvPr id="7" name="Rounded Rectangular Callout 6"/>
          <p:cNvSpPr/>
          <p:nvPr/>
        </p:nvSpPr>
        <p:spPr>
          <a:xfrm>
            <a:off x="5436096" y="4975312"/>
            <a:ext cx="3600400" cy="1080119"/>
          </a:xfrm>
          <a:prstGeom prst="wedgeRoundRectCallout">
            <a:avLst>
              <a:gd name="adj1" fmla="val -48346"/>
              <a:gd name="adj2" fmla="val 7279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Δημιουργία του αντικειμένου </a:t>
            </a:r>
            <a:r>
              <a:rPr lang="en-US" sz="1600" dirty="0" err="1" smtClean="0"/>
              <a:t>StudentRecord</a:t>
            </a:r>
            <a:r>
              <a:rPr lang="en-US" sz="1600" dirty="0" smtClean="0"/>
              <a:t> </a:t>
            </a:r>
            <a:r>
              <a:rPr lang="el-GR" sz="1600" dirty="0" smtClean="0"/>
              <a:t>και ταυτόχρονη προσθήκη στη λίστα</a:t>
            </a:r>
          </a:p>
          <a:p>
            <a:pPr algn="ctr"/>
            <a:r>
              <a:rPr lang="el-GR" sz="1600" dirty="0" smtClean="0"/>
              <a:t>Λέγεται και «ανώνυμο αντικείμενο»</a:t>
            </a:r>
            <a:endParaRPr lang="en-US" sz="1600" dirty="0"/>
          </a:p>
        </p:txBody>
      </p:sp>
    </p:spTree>
    <p:extLst>
      <p:ext uri="{BB962C8B-B14F-4D97-AF65-F5344CB8AC3E}">
        <p14:creationId xmlns:p14="http://schemas.microsoft.com/office/powerpoint/2010/main" val="3026553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009" y="1052736"/>
            <a:ext cx="8964488"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2009" y="2564904"/>
            <a:ext cx="8964488"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79512" y="-181247"/>
            <a:ext cx="8856985" cy="7017306"/>
          </a:xfrm>
          <a:prstGeom prst="rect">
            <a:avLst/>
          </a:prstGeom>
          <a:noFill/>
          <a:ln w="28575">
            <a:solidFill>
              <a:srgbClr val="FF0000"/>
            </a:solidFill>
            <a:prstDash val="dash"/>
          </a:ln>
        </p:spPr>
        <p:txBody>
          <a:bodyPr wrap="square" rtlCol="0">
            <a:spAutoFit/>
          </a:bodyPr>
          <a:lstStyle/>
          <a:p>
            <a:r>
              <a:rPr lang="en-US" b="1" dirty="0">
                <a:latin typeface="Courier New" pitchFamily="49" charset="0"/>
                <a:cs typeface="Courier New" pitchFamily="49" charset="0"/>
              </a:rPr>
              <a:t>	</a:t>
            </a:r>
            <a:endParaRPr lang="en-US" b="1" dirty="0" smtClean="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public </a:t>
            </a:r>
            <a:r>
              <a:rPr lang="en-US" sz="1600" b="1" dirty="0">
                <a:latin typeface="Courier New" pitchFamily="49" charset="0"/>
                <a:cs typeface="Courier New" pitchFamily="49" charset="0"/>
              </a:rPr>
              <a:t>void </a:t>
            </a:r>
            <a:r>
              <a:rPr lang="en-US" sz="1600" b="1" dirty="0" err="1">
                <a:latin typeface="Courier New" pitchFamily="49" charset="0"/>
                <a:cs typeface="Courier New" pitchFamily="49" charset="0"/>
              </a:rPr>
              <a:t>assignGrades</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("Give grades for course "+</a:t>
            </a:r>
            <a:r>
              <a:rPr lang="en-US" sz="1600" b="1" dirty="0" err="1">
                <a:latin typeface="Courier New" pitchFamily="49" charset="0"/>
                <a:cs typeface="Courier New" pitchFamily="49" charset="0"/>
              </a:rPr>
              <a:t>toString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Scanner </a:t>
            </a:r>
            <a:r>
              <a:rPr lang="en-US" sz="1600" b="1" dirty="0">
                <a:latin typeface="Courier New" pitchFamily="49" charset="0"/>
                <a:cs typeface="Courier New" pitchFamily="49" charset="0"/>
              </a:rPr>
              <a:t>input = new Scanner(System.in);</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for(</a:t>
            </a:r>
            <a:r>
              <a:rPr lang="en-US" sz="1600" b="1" dirty="0" err="1" smtClean="0">
                <a:solidFill>
                  <a:srgbClr val="FF0000"/>
                </a:solidFill>
                <a:latin typeface="Courier New" pitchFamily="49" charset="0"/>
                <a:cs typeface="Courier New" pitchFamily="49" charset="0"/>
              </a:rPr>
              <a:t>StudentRecord</a:t>
            </a:r>
            <a:r>
              <a:rPr lang="en-US" sz="1600" b="1" dirty="0" smtClean="0">
                <a:solidFill>
                  <a:srgbClr val="FF0000"/>
                </a:solidFill>
                <a:latin typeface="Courier New" pitchFamily="49" charset="0"/>
                <a:cs typeface="Courier New" pitchFamily="49" charset="0"/>
              </a:rPr>
              <a:t> record: </a:t>
            </a:r>
            <a:r>
              <a:rPr lang="en-US" sz="1600" b="1" dirty="0" err="1">
                <a:solidFill>
                  <a:srgbClr val="FF0000"/>
                </a:solidFill>
                <a:latin typeface="Courier New" pitchFamily="49" charset="0"/>
                <a:cs typeface="Courier New" pitchFamily="49" charset="0"/>
              </a:rPr>
              <a:t>studentList</a:t>
            </a:r>
            <a:r>
              <a:rPr lang="en-US" sz="1600" b="1" dirty="0">
                <a:solidFill>
                  <a:srgbClr val="FF0000"/>
                </a:solidFill>
                <a:latin typeface="Courier New" pitchFamily="49" charset="0"/>
                <a:cs typeface="Courier New" pitchFamily="49" charset="0"/>
              </a:rPr>
              <a:t>){</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("Give grade for student </a:t>
            </a:r>
            <a:r>
              <a:rPr lang="en-US" sz="1600" b="1" dirty="0" smtClean="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a:t>
            </a:r>
            <a:r>
              <a:rPr lang="en-US" sz="1600" b="1" dirty="0" err="1" smtClean="0">
                <a:latin typeface="Courier New" pitchFamily="49" charset="0"/>
                <a:cs typeface="Courier New" pitchFamily="49" charset="0"/>
              </a:rPr>
              <a:t>record.getStudent</a:t>
            </a:r>
            <a:r>
              <a:rPr lang="en-US" sz="1600" b="1" dirty="0">
                <a:latin typeface="Courier New" pitchFamily="49" charset="0"/>
                <a:cs typeface="Courier New" pitchFamily="49" charset="0"/>
              </a:rPr>
              <a:t>().</a:t>
            </a:r>
            <a:r>
              <a:rPr lang="en-US" sz="1600" b="1" dirty="0" err="1" smtClean="0">
                <a:latin typeface="Courier New" pitchFamily="49" charset="0"/>
                <a:cs typeface="Courier New" pitchFamily="49" charset="0"/>
              </a:rPr>
              <a:t>getAM</a:t>
            </a: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double </a:t>
            </a:r>
            <a:r>
              <a:rPr lang="en-US" sz="1600" b="1" dirty="0">
                <a:latin typeface="Courier New" pitchFamily="49" charset="0"/>
                <a:cs typeface="Courier New" pitchFamily="49" charset="0"/>
              </a:rPr>
              <a:t>grade = </a:t>
            </a:r>
            <a:r>
              <a:rPr lang="en-US" sz="1600" b="1" dirty="0" err="1">
                <a:latin typeface="Courier New" pitchFamily="49" charset="0"/>
                <a:cs typeface="Courier New" pitchFamily="49" charset="0"/>
              </a:rPr>
              <a:t>input.nextDouble</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record.setGrade</a:t>
            </a:r>
            <a:r>
              <a:rPr lang="en-US" sz="1600" b="1" dirty="0" smtClean="0">
                <a:latin typeface="Courier New" pitchFamily="49" charset="0"/>
                <a:cs typeface="Courier New" pitchFamily="49" charset="0"/>
              </a:rPr>
              <a:t>(grade</a:t>
            </a:r>
            <a:r>
              <a:rPr lang="en-US" sz="1600" b="1" dirty="0">
                <a:latin typeface="Courier New" pitchFamily="49" charset="0"/>
                <a:cs typeface="Courier New" pitchFamily="49" charset="0"/>
              </a:rPr>
              <a:t>);</a:t>
            </a:r>
          </a:p>
          <a:p>
            <a:r>
              <a:rPr lang="en-US" sz="1600" b="1" dirty="0" smtClean="0">
                <a:latin typeface="Courier New" pitchFamily="49" charset="0"/>
                <a:cs typeface="Courier New" pitchFamily="49" charset="0"/>
              </a:rPr>
              <a:t>		if (</a:t>
            </a:r>
            <a:r>
              <a:rPr lang="en-US" sz="1600" b="1" dirty="0" err="1" smtClean="0">
                <a:latin typeface="Courier New" pitchFamily="49" charset="0"/>
                <a:cs typeface="Courier New" pitchFamily="49" charset="0"/>
              </a:rPr>
              <a:t>record.passed</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err="1" smtClean="0">
                <a:solidFill>
                  <a:srgbClr val="FF0000"/>
                </a:solidFill>
                <a:latin typeface="Courier New" pitchFamily="49" charset="0"/>
                <a:cs typeface="Courier New" pitchFamily="49" charset="0"/>
              </a:rPr>
              <a:t>record.getStudent</a:t>
            </a:r>
            <a:r>
              <a:rPr lang="en-US" sz="1600" b="1" dirty="0">
                <a:solidFill>
                  <a:srgbClr val="FF0000"/>
                </a:solidFill>
                <a:latin typeface="Courier New" pitchFamily="49" charset="0"/>
                <a:cs typeface="Courier New" pitchFamily="49" charset="0"/>
              </a:rPr>
              <a:t>().</a:t>
            </a:r>
            <a:r>
              <a:rPr lang="en-US" sz="1600" b="1" dirty="0" err="1">
                <a:solidFill>
                  <a:srgbClr val="FF0000"/>
                </a:solidFill>
                <a:latin typeface="Courier New" pitchFamily="49" charset="0"/>
                <a:cs typeface="Courier New" pitchFamily="49" charset="0"/>
              </a:rPr>
              <a:t>addUnits</a:t>
            </a:r>
            <a:r>
              <a:rPr lang="en-US" sz="1600" b="1" dirty="0">
                <a:solidFill>
                  <a:srgbClr val="FF0000"/>
                </a:solidFill>
                <a:latin typeface="Courier New" pitchFamily="49" charset="0"/>
                <a:cs typeface="Courier New" pitchFamily="49" charset="0"/>
              </a:rPr>
              <a:t>(units);</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smtClean="0">
                <a:latin typeface="Courier New" pitchFamily="49" charset="0"/>
                <a:cs typeface="Courier New" pitchFamily="49" charset="0"/>
              </a:rPr>
              <a:t>	public </a:t>
            </a:r>
            <a:r>
              <a:rPr lang="en-US" sz="1600" b="1" dirty="0">
                <a:latin typeface="Courier New" pitchFamily="49" charset="0"/>
                <a:cs typeface="Courier New" pitchFamily="49" charset="0"/>
              </a:rPr>
              <a:t>String </a:t>
            </a:r>
            <a:r>
              <a:rPr lang="en-US" sz="1600" b="1" dirty="0" err="1">
                <a:latin typeface="Courier New" pitchFamily="49" charset="0"/>
                <a:cs typeface="Courier New" pitchFamily="49" charset="0"/>
              </a:rPr>
              <a:t>toString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return </a:t>
            </a:r>
            <a:r>
              <a:rPr lang="en-US" sz="1600" b="1" dirty="0">
                <a:latin typeface="Courier New" pitchFamily="49" charset="0"/>
                <a:cs typeface="Courier New" pitchFamily="49" charset="0"/>
              </a:rPr>
              <a:t>name + " " + code + "("+units +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err="1">
                <a:latin typeface="Courier New" pitchFamily="49" charset="0"/>
                <a:cs typeface="Courier New" pitchFamily="49" charset="0"/>
              </a:rPr>
              <a:t>printInfo</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("Course " + name </a:t>
            </a:r>
            <a:endParaRPr lang="en-US" sz="1600" b="1" dirty="0" smtClean="0">
              <a:latin typeface="Courier New" pitchFamily="49" charset="0"/>
              <a:cs typeface="Courier New" pitchFamily="49" charset="0"/>
            </a:endParaRPr>
          </a:p>
          <a:p>
            <a:r>
              <a:rPr lang="en-US" sz="1600" b="1" dirty="0" smtClean="0">
                <a:latin typeface="Courier New" pitchFamily="49" charset="0"/>
                <a:cs typeface="Courier New" pitchFamily="49" charset="0"/>
              </a:rPr>
              <a:t>                              +" " + code + "("+units +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for </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 r: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a:latin typeface="Courier New" pitchFamily="49" charset="0"/>
                <a:cs typeface="Courier New" pitchFamily="49" charset="0"/>
              </a:rPr>
              <a:t>System.out.println</a:t>
            </a:r>
            <a:r>
              <a:rPr lang="en-US" sz="1600" b="1" dirty="0">
                <a:latin typeface="Courier New" pitchFamily="49" charset="0"/>
                <a:cs typeface="Courier New" pitchFamily="49" charset="0"/>
              </a:rPr>
              <a:t>(r);</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p>
          <a:p>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p:txBody>
      </p:sp>
      <p:sp>
        <p:nvSpPr>
          <p:cNvPr id="4" name="TextBox 3"/>
          <p:cNvSpPr txBox="1"/>
          <p:nvPr/>
        </p:nvSpPr>
        <p:spPr>
          <a:xfrm>
            <a:off x="3743400" y="3004240"/>
            <a:ext cx="5400600" cy="646331"/>
          </a:xfrm>
          <a:prstGeom prst="rect">
            <a:avLst/>
          </a:prstGeom>
          <a:solidFill>
            <a:srgbClr val="92D050"/>
          </a:solidFill>
        </p:spPr>
        <p:txBody>
          <a:bodyPr wrap="square" rtlCol="0">
            <a:spAutoFit/>
          </a:bodyPr>
          <a:lstStyle/>
          <a:p>
            <a:r>
              <a:rPr lang="el-GR" dirty="0" smtClean="0"/>
              <a:t>Αλυσιδωτές κλήσεις μεθόδων</a:t>
            </a:r>
          </a:p>
          <a:p>
            <a:r>
              <a:rPr lang="el-GR" dirty="0" smtClean="0"/>
              <a:t>Γίνεται εφόσον μια μέθοδος επιστρέφει αντικείμενο.</a:t>
            </a:r>
            <a:endParaRPr lang="en-US" dirty="0"/>
          </a:p>
        </p:txBody>
      </p:sp>
      <p:sp>
        <p:nvSpPr>
          <p:cNvPr id="6" name="TextBox 5"/>
          <p:cNvSpPr txBox="1"/>
          <p:nvPr/>
        </p:nvSpPr>
        <p:spPr>
          <a:xfrm>
            <a:off x="-13500" y="1425550"/>
            <a:ext cx="2088232" cy="923330"/>
          </a:xfrm>
          <a:prstGeom prst="rect">
            <a:avLst/>
          </a:prstGeom>
          <a:solidFill>
            <a:srgbClr val="92D050"/>
          </a:solidFill>
        </p:spPr>
        <p:txBody>
          <a:bodyPr wrap="square" rtlCol="0">
            <a:spAutoFit/>
          </a:bodyPr>
          <a:lstStyle/>
          <a:p>
            <a:r>
              <a:rPr lang="el-GR" dirty="0" smtClean="0"/>
              <a:t>Διασχίζουμε τη λίστα των φοιτητών</a:t>
            </a:r>
            <a:endParaRPr lang="en-US" dirty="0"/>
          </a:p>
        </p:txBody>
      </p:sp>
    </p:spTree>
    <p:extLst>
      <p:ext uri="{BB962C8B-B14F-4D97-AF65-F5344CB8AC3E}">
        <p14:creationId xmlns:p14="http://schemas.microsoft.com/office/powerpoint/2010/main" val="3982922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84784"/>
            <a:ext cx="5040560"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1520" y="371599"/>
            <a:ext cx="8892480" cy="6555641"/>
          </a:xfrm>
          <a:prstGeom prst="rect">
            <a:avLst/>
          </a:prstGeom>
          <a:noFill/>
          <a:ln w="28575">
            <a:solidFill>
              <a:srgbClr val="FF0000"/>
            </a:solidFill>
            <a:prstDash val="dash"/>
          </a:ln>
        </p:spPr>
        <p:txBody>
          <a:bodyPr wrap="square" rtlCol="0">
            <a:spAutoFit/>
          </a:bodyPr>
          <a:lstStyle/>
          <a:p>
            <a:r>
              <a:rPr lang="en-US" sz="1200" b="1" dirty="0">
                <a:latin typeface="Courier New" pitchFamily="49" charset="0"/>
                <a:cs typeface="Courier New" pitchFamily="49" charset="0"/>
              </a:rPr>
              <a:t>import </a:t>
            </a:r>
            <a:r>
              <a:rPr lang="en-US" sz="1200" b="1" dirty="0" err="1">
                <a:latin typeface="Courier New" pitchFamily="49" charset="0"/>
                <a:cs typeface="Courier New" pitchFamily="49" charset="0"/>
              </a:rPr>
              <a:t>java.util.Scanner</a:t>
            </a:r>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a:solidFill>
                  <a:srgbClr val="FF0000"/>
                </a:solidFill>
                <a:latin typeface="Courier New" pitchFamily="49" charset="0"/>
                <a:cs typeface="Courier New" pitchFamily="49" charset="0"/>
              </a:rPr>
              <a:t>class Department</a:t>
            </a:r>
          </a:p>
          <a:p>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public </a:t>
            </a:r>
            <a:r>
              <a:rPr lang="en-US" sz="1200" b="1" dirty="0">
                <a:latin typeface="Courier New" pitchFamily="49" charset="0"/>
                <a:cs typeface="Courier New" pitchFamily="49" charset="0"/>
              </a:rPr>
              <a:t>static void main(String[] </a:t>
            </a:r>
            <a:r>
              <a:rPr lang="en-US" sz="1200" b="1" dirty="0" err="1">
                <a:latin typeface="Courier New" pitchFamily="49" charset="0"/>
                <a:cs typeface="Courier New" pitchFamily="49" charset="0"/>
              </a:rPr>
              <a:t>args</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smtClean="0">
                <a:latin typeface="Courier New" pitchFamily="49" charset="0"/>
                <a:cs typeface="Courier New" pitchFamily="49" charset="0"/>
              </a:rPr>
              <a:t>    int </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Integer.parseInt</a:t>
            </a:r>
            <a:r>
              <a:rPr lang="en-US" sz="1200" b="1" dirty="0">
                <a:latin typeface="Courier New" pitchFamily="49" charset="0"/>
                <a:cs typeface="Courier New" pitchFamily="49" charset="0"/>
              </a:rPr>
              <a:t>(</a:t>
            </a:r>
            <a:r>
              <a:rPr lang="en-US" sz="1200" b="1" dirty="0" err="1">
                <a:latin typeface="Courier New" pitchFamily="49" charset="0"/>
                <a:cs typeface="Courier New" pitchFamily="49" charset="0"/>
              </a:rPr>
              <a:t>args</a:t>
            </a:r>
            <a:r>
              <a:rPr lang="en-US" sz="1200" b="1" dirty="0">
                <a:latin typeface="Courier New" pitchFamily="49" charset="0"/>
                <a:cs typeface="Courier New" pitchFamily="49" charset="0"/>
              </a:rPr>
              <a:t>[0]);</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Professor </a:t>
            </a:r>
            <a:r>
              <a:rPr lang="en-US" sz="1200" b="1" dirty="0" err="1">
                <a:latin typeface="Courier New" pitchFamily="49" charset="0"/>
                <a:cs typeface="Courier New" pitchFamily="49" charset="0"/>
              </a:rPr>
              <a:t>profX</a:t>
            </a:r>
            <a:r>
              <a:rPr lang="en-US" sz="1200" b="1" dirty="0">
                <a:latin typeface="Courier New" pitchFamily="49" charset="0"/>
                <a:cs typeface="Courier New" pitchFamily="49" charset="0"/>
              </a:rPr>
              <a:t> = new Professor("Prof X", 2012);</a:t>
            </a:r>
          </a:p>
          <a:p>
            <a:r>
              <a:rPr lang="en-US" sz="1200" b="1" dirty="0" smtClean="0">
                <a:latin typeface="Courier New" pitchFamily="49" charset="0"/>
                <a:cs typeface="Courier New" pitchFamily="49" charset="0"/>
              </a:rPr>
              <a:t>    Professor </a:t>
            </a:r>
            <a:r>
              <a:rPr lang="en-US" sz="1200" b="1" dirty="0" err="1">
                <a:latin typeface="Courier New" pitchFamily="49" charset="0"/>
                <a:cs typeface="Courier New" pitchFamily="49" charset="0"/>
              </a:rPr>
              <a:t>profY</a:t>
            </a:r>
            <a:r>
              <a:rPr lang="en-US" sz="1200" b="1" dirty="0">
                <a:latin typeface="Courier New" pitchFamily="49" charset="0"/>
                <a:cs typeface="Courier New" pitchFamily="49" charset="0"/>
              </a:rPr>
              <a:t> = new Professor("Prof Y", 2013);</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Course </a:t>
            </a:r>
            <a:r>
              <a:rPr lang="en-US" sz="1200" b="1" dirty="0" err="1">
                <a:latin typeface="Courier New" pitchFamily="49" charset="0"/>
                <a:cs typeface="Courier New" pitchFamily="49" charset="0"/>
              </a:rPr>
              <a:t>oop</a:t>
            </a:r>
            <a:r>
              <a:rPr lang="en-US" sz="1200" b="1" dirty="0">
                <a:latin typeface="Courier New" pitchFamily="49" charset="0"/>
                <a:cs typeface="Courier New" pitchFamily="49" charset="0"/>
              </a:rPr>
              <a:t> = new Course("</a:t>
            </a:r>
            <a:r>
              <a:rPr lang="en-US" sz="1200" b="1" dirty="0" err="1">
                <a:latin typeface="Courier New" pitchFamily="49" charset="0"/>
                <a:cs typeface="Courier New" pitchFamily="49" charset="0"/>
              </a:rPr>
              <a:t>oop</a:t>
            </a:r>
            <a:r>
              <a:rPr lang="en-US" sz="1200" b="1" dirty="0">
                <a:latin typeface="Courier New" pitchFamily="49" charset="0"/>
                <a:cs typeface="Courier New" pitchFamily="49" charset="0"/>
              </a:rPr>
              <a:t>", 212, 10);</a:t>
            </a:r>
          </a:p>
          <a:p>
            <a:r>
              <a:rPr lang="en-US" sz="1200" b="1" dirty="0" smtClean="0">
                <a:latin typeface="Courier New" pitchFamily="49" charset="0"/>
                <a:cs typeface="Courier New" pitchFamily="49" charset="0"/>
              </a:rPr>
              <a:t>    Course </a:t>
            </a:r>
            <a:r>
              <a:rPr lang="en-US" sz="1200" b="1" dirty="0">
                <a:latin typeface="Courier New" pitchFamily="49" charset="0"/>
                <a:cs typeface="Courier New" pitchFamily="49" charset="0"/>
              </a:rPr>
              <a:t>intro = new Course("intro", 101, 5);</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Student</a:t>
            </a:r>
            <a:r>
              <a:rPr lang="en-US" sz="1200" b="1" dirty="0">
                <a:latin typeface="Courier New" pitchFamily="49" charset="0"/>
                <a:cs typeface="Courier New" pitchFamily="49" charset="0"/>
              </a:rPr>
              <a:t>[] students = new Student[</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Scanner </a:t>
            </a:r>
            <a:r>
              <a:rPr lang="en-US" sz="1200" b="1" dirty="0">
                <a:latin typeface="Courier New" pitchFamily="49" charset="0"/>
                <a:cs typeface="Courier New" pitchFamily="49" charset="0"/>
              </a:rPr>
              <a:t>input = new Scanner(System.in);</a:t>
            </a:r>
          </a:p>
          <a:p>
            <a:r>
              <a:rPr lang="en-US" sz="1200" b="1" dirty="0" smtClean="0">
                <a:latin typeface="Courier New" pitchFamily="49" charset="0"/>
                <a:cs typeface="Courier New" pitchFamily="49" charset="0"/>
              </a:rPr>
              <a:t>    for </a:t>
            </a:r>
            <a:r>
              <a:rPr lang="en-US" sz="1200" b="1" dirty="0">
                <a:latin typeface="Courier New" pitchFamily="49" charset="0"/>
                <a:cs typeface="Courier New" pitchFamily="49" charset="0"/>
              </a:rPr>
              <a:t>(int i = 0; i &lt; </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 i ++){</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System.out.print</a:t>
            </a:r>
            <a:r>
              <a:rPr lang="en-US" sz="1200" b="1" dirty="0">
                <a:latin typeface="Courier New" pitchFamily="49" charset="0"/>
                <a:cs typeface="Courier New" pitchFamily="49" charset="0"/>
              </a:rPr>
              <a:t>("Give student name: ");</a:t>
            </a:r>
          </a:p>
          <a:p>
            <a:r>
              <a:rPr lang="en-US" sz="1200" b="1" dirty="0">
                <a:latin typeface="Courier New" pitchFamily="49" charset="0"/>
                <a:cs typeface="Courier New" pitchFamily="49" charset="0"/>
              </a:rPr>
              <a:t>	String name = </a:t>
            </a:r>
            <a:r>
              <a:rPr lang="en-US" sz="1200" b="1" dirty="0" err="1">
                <a:latin typeface="Courier New" pitchFamily="49" charset="0"/>
                <a:cs typeface="Courier New" pitchFamily="49" charset="0"/>
              </a:rPr>
              <a:t>input.next</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students[i] = new Student(name, i);</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oop.setProf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profX</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(students[0]);</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(students[1]);</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(students[3</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intro.setProf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profY</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intro.enroll</a:t>
            </a:r>
            <a:r>
              <a:rPr lang="en-US" sz="1200" b="1" dirty="0" smtClean="0">
                <a:latin typeface="Courier New" pitchFamily="49" charset="0"/>
                <a:cs typeface="Courier New" pitchFamily="49" charset="0"/>
              </a:rPr>
              <a:t>(students[2]); </a:t>
            </a:r>
            <a:r>
              <a:rPr lang="en-US" sz="1200" b="1" dirty="0" err="1" smtClean="0">
                <a:latin typeface="Courier New" pitchFamily="49" charset="0"/>
                <a:cs typeface="Courier New" pitchFamily="49" charset="0"/>
              </a:rPr>
              <a:t>intro.enroll</a:t>
            </a:r>
            <a:r>
              <a:rPr lang="en-US" sz="1200" b="1" dirty="0" smtClean="0">
                <a:latin typeface="Courier New" pitchFamily="49" charset="0"/>
                <a:cs typeface="Courier New" pitchFamily="49" charset="0"/>
              </a:rPr>
              <a:t>(students[3</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oop.assignGrades</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intro.assignGrades</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System.out.println</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profX</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System.out.println</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profY</a:t>
            </a:r>
            <a:r>
              <a:rPr lang="en-US" sz="1200" b="1" dirty="0" smtClean="0">
                <a:latin typeface="Courier New" pitchFamily="49" charset="0"/>
                <a:cs typeface="Courier New" pitchFamily="49" charset="0"/>
              </a:rPr>
              <a:t>);</a:t>
            </a:r>
          </a:p>
          <a:p>
            <a:r>
              <a:rPr lang="en-US" sz="1200" b="1" dirty="0">
                <a:latin typeface="Courier New" pitchFamily="49" charset="0"/>
                <a:cs typeface="Courier New" pitchFamily="49" charset="0"/>
              </a:rPr>
              <a:t> </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oop.printInfo</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intro.printInfo</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a:t>
            </a:r>
          </a:p>
        </p:txBody>
      </p:sp>
      <p:sp>
        <p:nvSpPr>
          <p:cNvPr id="3" name="TextBox 2"/>
          <p:cNvSpPr txBox="1"/>
          <p:nvPr/>
        </p:nvSpPr>
        <p:spPr>
          <a:xfrm>
            <a:off x="4696814" y="476672"/>
            <a:ext cx="4446240" cy="923330"/>
          </a:xfrm>
          <a:prstGeom prst="rect">
            <a:avLst/>
          </a:prstGeom>
          <a:solidFill>
            <a:srgbClr val="92D050"/>
          </a:solidFill>
        </p:spPr>
        <p:txBody>
          <a:bodyPr wrap="square" rtlCol="0">
            <a:spAutoFit/>
          </a:bodyPr>
          <a:lstStyle/>
          <a:p>
            <a:r>
              <a:rPr lang="el-GR" dirty="0" smtClean="0"/>
              <a:t>Χρησιμοποιούμε τις παραμέτρους εκτέλεσης (</a:t>
            </a:r>
            <a:r>
              <a:rPr lang="en-US" dirty="0" smtClean="0">
                <a:solidFill>
                  <a:srgbClr val="FF0000"/>
                </a:solidFill>
              </a:rPr>
              <a:t>command line arguments</a:t>
            </a:r>
            <a:r>
              <a:rPr lang="en-US" dirty="0" smtClean="0"/>
              <a:t>)  </a:t>
            </a:r>
            <a:r>
              <a:rPr lang="el-GR" dirty="0" smtClean="0"/>
              <a:t>για να περάσουμε τον αριθμό των φοιτητών</a:t>
            </a:r>
            <a:endParaRPr lang="en-US" dirty="0"/>
          </a:p>
        </p:txBody>
      </p:sp>
      <p:sp>
        <p:nvSpPr>
          <p:cNvPr id="5" name="TextBox 4"/>
          <p:cNvSpPr txBox="1"/>
          <p:nvPr/>
        </p:nvSpPr>
        <p:spPr>
          <a:xfrm>
            <a:off x="5327576" y="1674861"/>
            <a:ext cx="3816424" cy="646331"/>
          </a:xfrm>
          <a:prstGeom prst="rect">
            <a:avLst/>
          </a:prstGeom>
          <a:solidFill>
            <a:srgbClr val="92D050"/>
          </a:solidFill>
        </p:spPr>
        <p:txBody>
          <a:bodyPr wrap="square" rtlCol="0">
            <a:spAutoFit/>
          </a:bodyPr>
          <a:lstStyle/>
          <a:p>
            <a:r>
              <a:rPr lang="el-GR" dirty="0" smtClean="0"/>
              <a:t>Μετατρέπουμε το </a:t>
            </a:r>
            <a:r>
              <a:rPr lang="en-US" dirty="0" smtClean="0"/>
              <a:t>String </a:t>
            </a:r>
            <a:r>
              <a:rPr lang="el-GR" dirty="0" smtClean="0"/>
              <a:t>σε ακέραιο με την μέθοδο </a:t>
            </a:r>
            <a:r>
              <a:rPr lang="en-US" dirty="0" err="1" smtClean="0">
                <a:solidFill>
                  <a:srgbClr val="FF0000"/>
                </a:solidFill>
              </a:rPr>
              <a:t>Integer.parseInt</a:t>
            </a:r>
            <a:endParaRPr lang="en-US" dirty="0">
              <a:solidFill>
                <a:srgbClr val="FF0000"/>
              </a:solidFill>
            </a:endParaRPr>
          </a:p>
        </p:txBody>
      </p:sp>
    </p:spTree>
    <p:extLst>
      <p:ext uri="{BB962C8B-B14F-4D97-AF65-F5344CB8AC3E}">
        <p14:creationId xmlns:p14="http://schemas.microsoft.com/office/powerpoint/2010/main" val="3357974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34780643"/>
              </p:ext>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1132608064"/>
              </p:ext>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1075004371"/>
              </p:ext>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484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solidFill>
                  <a:srgbClr val="FF0000"/>
                </a:solidFill>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4199466627"/>
              </p:ext>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rgbClr val="FF0000"/>
                          </a:solidFill>
                        </a:rPr>
                        <a:t>0x0010</a:t>
                      </a:r>
                      <a:endParaRPr lang="en-US" dirty="0">
                        <a:solidFill>
                          <a:srgbClr val="FF0000"/>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endCxn id="7" idx="3"/>
          </p:cNvCxnSpPr>
          <p:nvPr/>
        </p:nvCxnSpPr>
        <p:spPr>
          <a:xfrm rot="5400000" flipH="1" flipV="1">
            <a:off x="6160192" y="4621696"/>
            <a:ext cx="2944296" cy="72008"/>
          </a:xfrm>
          <a:prstGeom prst="bentConnector4">
            <a:avLst>
              <a:gd name="adj1" fmla="val 469"/>
              <a:gd name="adj2" fmla="val 1264037"/>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6411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312876619"/>
              </p:ext>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rgbClr val="0070C0"/>
                          </a:solidFill>
                        </a:rPr>
                        <a:t>0x0020</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rgbClr val="FF0000"/>
                          </a:solidFill>
                        </a:rPr>
                        <a:t>0x0010</a:t>
                      </a:r>
                      <a:endParaRPr lang="en-US" dirty="0">
                        <a:solidFill>
                          <a:schemeClr val="tx1"/>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5400000" flipH="1" flipV="1">
            <a:off x="6160192" y="4621696"/>
            <a:ext cx="2944296" cy="72008"/>
          </a:xfrm>
          <a:prstGeom prst="bentConnector4">
            <a:avLst>
              <a:gd name="adj1" fmla="val 469"/>
              <a:gd name="adj2" fmla="val 1264037"/>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endCxn id="9" idx="0"/>
          </p:cNvCxnSpPr>
          <p:nvPr/>
        </p:nvCxnSpPr>
        <p:spPr>
          <a:xfrm rot="5400000">
            <a:off x="6000092" y="3848980"/>
            <a:ext cx="1155304" cy="885056"/>
          </a:xfrm>
          <a:prstGeom prst="bentConnector3">
            <a:avLst>
              <a:gd name="adj1" fmla="val 50000"/>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374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Σχέσεις κλάσεων</a:t>
            </a:r>
            <a:endParaRPr lang="en-US" dirty="0"/>
          </a:p>
        </p:txBody>
      </p:sp>
      <p:grpSp>
        <p:nvGrpSpPr>
          <p:cNvPr id="3" name="Group 4"/>
          <p:cNvGrpSpPr>
            <a:grpSpLocks/>
          </p:cNvGrpSpPr>
          <p:nvPr/>
        </p:nvGrpSpPr>
        <p:grpSpPr bwMode="auto">
          <a:xfrm>
            <a:off x="718525" y="1700808"/>
            <a:ext cx="1752600" cy="762000"/>
            <a:chOff x="2112" y="1440"/>
            <a:chExt cx="816" cy="480"/>
          </a:xfrm>
        </p:grpSpPr>
        <p:sp>
          <p:nvSpPr>
            <p:cNvPr id="4"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5"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6"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7"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8" name="Group 4"/>
          <p:cNvGrpSpPr>
            <a:grpSpLocks/>
          </p:cNvGrpSpPr>
          <p:nvPr/>
        </p:nvGrpSpPr>
        <p:grpSpPr bwMode="auto">
          <a:xfrm>
            <a:off x="3766525" y="1700808"/>
            <a:ext cx="1752600" cy="762000"/>
            <a:chOff x="2112" y="1440"/>
            <a:chExt cx="816" cy="480"/>
          </a:xfrm>
        </p:grpSpPr>
        <p:sp>
          <p:nvSpPr>
            <p:cNvPr id="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1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13" name="AutoShape 17"/>
          <p:cNvSpPr>
            <a:spLocks noChangeArrowheads="1"/>
          </p:cNvSpPr>
          <p:nvPr/>
        </p:nvSpPr>
        <p:spPr bwMode="auto">
          <a:xfrm>
            <a:off x="2471125" y="1937346"/>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14" name="Straight Connector 13"/>
          <p:cNvCxnSpPr>
            <a:stCxn id="13" idx="3"/>
            <a:endCxn id="22" idx="1"/>
          </p:cNvCxnSpPr>
          <p:nvPr/>
        </p:nvCxnSpPr>
        <p:spPr>
          <a:xfrm flipV="1">
            <a:off x="2775925" y="2081808"/>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4"/>
          <p:cNvGrpSpPr>
            <a:grpSpLocks/>
          </p:cNvGrpSpPr>
          <p:nvPr/>
        </p:nvGrpSpPr>
        <p:grpSpPr bwMode="auto">
          <a:xfrm>
            <a:off x="666609" y="3458171"/>
            <a:ext cx="1752600" cy="762000"/>
            <a:chOff x="2112" y="1440"/>
            <a:chExt cx="816" cy="480"/>
          </a:xfrm>
        </p:grpSpPr>
        <p:sp>
          <p:nvSpPr>
            <p:cNvPr id="16"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7"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18"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9"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0" name="AutoShape 17"/>
          <p:cNvSpPr>
            <a:spLocks noChangeArrowheads="1"/>
          </p:cNvSpPr>
          <p:nvPr/>
        </p:nvSpPr>
        <p:spPr bwMode="auto">
          <a:xfrm>
            <a:off x="1390509" y="242312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1" name="Straight Connector 20"/>
          <p:cNvCxnSpPr>
            <a:stCxn id="20" idx="2"/>
            <a:endCxn id="16" idx="0"/>
          </p:cNvCxnSpPr>
          <p:nvPr/>
        </p:nvCxnSpPr>
        <p:spPr>
          <a:xfrm>
            <a:off x="1542909" y="2727921"/>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AutoShape 17"/>
          <p:cNvSpPr>
            <a:spLocks noChangeArrowheads="1"/>
          </p:cNvSpPr>
          <p:nvPr/>
        </p:nvSpPr>
        <p:spPr bwMode="auto">
          <a:xfrm>
            <a:off x="3454246" y="192940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24" name="TextBox 23"/>
          <p:cNvSpPr txBox="1"/>
          <p:nvPr/>
        </p:nvSpPr>
        <p:spPr>
          <a:xfrm>
            <a:off x="3203848" y="2727921"/>
            <a:ext cx="5832648" cy="3416320"/>
          </a:xfrm>
          <a:prstGeom prst="rect">
            <a:avLst/>
          </a:prstGeom>
          <a:noFill/>
        </p:spPr>
        <p:txBody>
          <a:bodyPr wrap="square" rtlCol="0">
            <a:spAutoFit/>
          </a:bodyPr>
          <a:lstStyle/>
          <a:p>
            <a:r>
              <a:rPr lang="el-GR" dirty="0" smtClean="0"/>
              <a:t>Η σχέση της κλάσης </a:t>
            </a:r>
            <a:r>
              <a:rPr lang="en-US" dirty="0" smtClean="0"/>
              <a:t>Course </a:t>
            </a:r>
            <a:r>
              <a:rPr lang="el-GR" dirty="0" smtClean="0"/>
              <a:t> με την </a:t>
            </a:r>
            <a:r>
              <a:rPr lang="en-US" dirty="0" err="1" smtClean="0"/>
              <a:t>StudentRecord</a:t>
            </a:r>
            <a:r>
              <a:rPr lang="en-US" dirty="0" smtClean="0"/>
              <a:t> </a:t>
            </a:r>
            <a:r>
              <a:rPr lang="el-GR" dirty="0" smtClean="0"/>
              <a:t>είναι διαφορετική από αυτή με την </a:t>
            </a:r>
            <a:r>
              <a:rPr lang="en-US" dirty="0" smtClean="0"/>
              <a:t>Professor</a:t>
            </a:r>
          </a:p>
          <a:p>
            <a:endParaRPr lang="en-US" dirty="0"/>
          </a:p>
          <a:p>
            <a:r>
              <a:rPr lang="el-GR" dirty="0" smtClean="0"/>
              <a:t>Τα αντικείμενα της </a:t>
            </a:r>
            <a:r>
              <a:rPr lang="en-US" dirty="0" err="1" smtClean="0"/>
              <a:t>StudentRecord</a:t>
            </a:r>
            <a:r>
              <a:rPr lang="en-US" dirty="0" smtClean="0"/>
              <a:t> </a:t>
            </a:r>
            <a:r>
              <a:rPr lang="el-GR" dirty="0" smtClean="0">
                <a:solidFill>
                  <a:schemeClr val="accent6">
                    <a:lumMod val="75000"/>
                  </a:schemeClr>
                </a:solidFill>
              </a:rPr>
              <a:t>δημιουργούνται μέσα</a:t>
            </a:r>
            <a:r>
              <a:rPr lang="el-GR" dirty="0" smtClean="0"/>
              <a:t> στην κλάση</a:t>
            </a:r>
            <a:r>
              <a:rPr lang="en-US" dirty="0" smtClean="0"/>
              <a:t> Course, </a:t>
            </a:r>
            <a:r>
              <a:rPr lang="el-GR" dirty="0" smtClean="0"/>
              <a:t>ενώ το αντικείμενο </a:t>
            </a:r>
            <a:r>
              <a:rPr lang="en-US" dirty="0" smtClean="0"/>
              <a:t>Professor </a:t>
            </a:r>
            <a:r>
              <a:rPr lang="el-GR" dirty="0" smtClean="0">
                <a:solidFill>
                  <a:srgbClr val="0070C0"/>
                </a:solidFill>
              </a:rPr>
              <a:t>περνιέται ως παράμετρος </a:t>
            </a:r>
            <a:r>
              <a:rPr lang="el-GR" dirty="0" smtClean="0"/>
              <a:t>στην </a:t>
            </a:r>
            <a:r>
              <a:rPr lang="en-US" dirty="0" err="1" smtClean="0"/>
              <a:t>setProf</a:t>
            </a:r>
            <a:endParaRPr lang="en-US" dirty="0" smtClean="0"/>
          </a:p>
          <a:p>
            <a:endParaRPr lang="en-US" dirty="0"/>
          </a:p>
          <a:p>
            <a:r>
              <a:rPr lang="el-GR" dirty="0" smtClean="0"/>
              <a:t>Κάποιες φορές, η</a:t>
            </a:r>
            <a:r>
              <a:rPr lang="en-US" dirty="0" smtClean="0"/>
              <a:t> </a:t>
            </a:r>
            <a:r>
              <a:rPr lang="el-GR" dirty="0" smtClean="0"/>
              <a:t>πρώτη σχέση λέγεται </a:t>
            </a:r>
            <a:r>
              <a:rPr lang="el-GR" dirty="0" smtClean="0">
                <a:solidFill>
                  <a:schemeClr val="accent6">
                    <a:lumMod val="75000"/>
                  </a:schemeClr>
                </a:solidFill>
              </a:rPr>
              <a:t>σχέση σύνθεσης</a:t>
            </a:r>
            <a:r>
              <a:rPr lang="el-GR" dirty="0" smtClean="0"/>
              <a:t> και η δεύτερη </a:t>
            </a:r>
            <a:r>
              <a:rPr lang="el-GR" dirty="0" smtClean="0">
                <a:solidFill>
                  <a:srgbClr val="0070C0"/>
                </a:solidFill>
              </a:rPr>
              <a:t>σχέση συνάθροισης</a:t>
            </a:r>
          </a:p>
          <a:p>
            <a:endParaRPr lang="el-GR" dirty="0"/>
          </a:p>
          <a:p>
            <a:r>
              <a:rPr lang="el-GR" dirty="0" smtClean="0"/>
              <a:t>Η σχέση </a:t>
            </a:r>
            <a:r>
              <a:rPr lang="en-US" dirty="0" smtClean="0"/>
              <a:t>Course </a:t>
            </a:r>
            <a:r>
              <a:rPr lang="el-GR" dirty="0" smtClean="0"/>
              <a:t>και </a:t>
            </a:r>
            <a:r>
              <a:rPr lang="en-US" dirty="0" smtClean="0"/>
              <a:t>Professor </a:t>
            </a:r>
            <a:r>
              <a:rPr lang="el-GR" dirty="0" smtClean="0"/>
              <a:t>είναι αμφίδρομη μιας και κρατάμε το αντικείμενο </a:t>
            </a:r>
            <a:r>
              <a:rPr lang="en-US" dirty="0" smtClean="0"/>
              <a:t>Course </a:t>
            </a:r>
            <a:r>
              <a:rPr lang="el-GR" dirty="0" smtClean="0"/>
              <a:t>μέσα στην </a:t>
            </a:r>
            <a:r>
              <a:rPr lang="en-US" dirty="0" smtClean="0"/>
              <a:t>Professor</a:t>
            </a:r>
            <a:endParaRPr lang="en-US" dirty="0"/>
          </a:p>
        </p:txBody>
      </p:sp>
      <p:sp>
        <p:nvSpPr>
          <p:cNvPr id="26" name="TextBox 25"/>
          <p:cNvSpPr txBox="1"/>
          <p:nvPr/>
        </p:nvSpPr>
        <p:spPr>
          <a:xfrm>
            <a:off x="161673" y="4653136"/>
            <a:ext cx="2808312" cy="2031325"/>
          </a:xfrm>
          <a:prstGeom prst="rect">
            <a:avLst/>
          </a:prstGeom>
          <a:solidFill>
            <a:srgbClr val="92D050"/>
          </a:solidFill>
        </p:spPr>
        <p:txBody>
          <a:bodyPr wrap="square" rtlCol="0">
            <a:spAutoFit/>
          </a:bodyPr>
          <a:lstStyle/>
          <a:p>
            <a:r>
              <a:rPr lang="el-GR" dirty="0" smtClean="0">
                <a:solidFill>
                  <a:srgbClr val="FF0000"/>
                </a:solidFill>
              </a:rPr>
              <a:t>Προσοχή</a:t>
            </a:r>
            <a:r>
              <a:rPr lang="el-GR" dirty="0" smtClean="0"/>
              <a:t>: Σε πολλά βιβλία και οι δύο σχέσεις αναφέρονται ως σχέση σύνθεσης!</a:t>
            </a:r>
          </a:p>
          <a:p>
            <a:r>
              <a:rPr lang="el-GR" dirty="0" smtClean="0"/>
              <a:t>Υπάρχει ποιοτική διαφορά παρότι το όνομα μπορεί να μην διαφέρει</a:t>
            </a:r>
            <a:endParaRPr lang="en-US" dirty="0"/>
          </a:p>
        </p:txBody>
      </p:sp>
    </p:spTree>
    <p:extLst>
      <p:ext uri="{BB962C8B-B14F-4D97-AF65-F5344CB8AC3E}">
        <p14:creationId xmlns:p14="http://schemas.microsoft.com/office/powerpoint/2010/main" val="4120829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047" y="359971"/>
            <a:ext cx="8424936" cy="6124754"/>
          </a:xfrm>
          <a:prstGeom prst="rect">
            <a:avLst/>
          </a:prstGeom>
          <a:noFill/>
          <a:ln w="28575">
            <a:solidFill>
              <a:srgbClr val="FF0000"/>
            </a:solidFill>
            <a:prstDash val="dash"/>
          </a:ln>
        </p:spPr>
        <p:txBody>
          <a:bodyPr wrap="square" rtlCol="0">
            <a:spAutoFit/>
          </a:bodyPr>
          <a:lstStyle/>
          <a:p>
            <a:r>
              <a:rPr lang="en-US" sz="1400" b="1" dirty="0">
                <a:latin typeface="Courier New" pitchFamily="49" charset="0"/>
                <a:cs typeface="Courier New" pitchFamily="49" charset="0"/>
              </a:rPr>
              <a:t>public </a:t>
            </a:r>
            <a:r>
              <a:rPr lang="en-US" sz="1400" b="1" dirty="0">
                <a:solidFill>
                  <a:srgbClr val="FF0000"/>
                </a:solidFill>
                <a:latin typeface="Courier New" pitchFamily="49" charset="0"/>
                <a:cs typeface="Courier New" pitchFamily="49" charset="0"/>
              </a:rPr>
              <a:t>class Student</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AM;</a:t>
            </a:r>
          </a:p>
          <a:p>
            <a:r>
              <a:rPr lang="en-US" sz="1400" b="1" dirty="0">
                <a:latin typeface="Courier New" pitchFamily="49" charset="0"/>
                <a:cs typeface="Courier New" pitchFamily="49" charset="0"/>
              </a:rPr>
              <a:t>	private int units = 0</a:t>
            </a:r>
            <a:r>
              <a:rPr lang="en-US" sz="1400" b="1" dirty="0" smtClean="0">
                <a:latin typeface="Courier New" pitchFamily="49" charset="0"/>
                <a:cs typeface="Courier New" pitchFamily="49" charset="0"/>
              </a:rPr>
              <a:t>;</a:t>
            </a:r>
            <a:endParaRPr lang="el-GR" sz="1400" b="1" dirty="0" smtClean="0">
              <a:latin typeface="Courier New" pitchFamily="49" charset="0"/>
              <a:cs typeface="Courier New" pitchFamily="49" charset="0"/>
            </a:endParaRPr>
          </a:p>
          <a:p>
            <a:r>
              <a:rPr lang="el-GR" sz="1400" b="1" dirty="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ArrayList</a:t>
            </a:r>
            <a:r>
              <a:rPr lang="en-US" sz="1400" b="1" dirty="0" smtClean="0">
                <a:solidFill>
                  <a:srgbClr val="FF0000"/>
                </a:solidFill>
                <a:latin typeface="Courier New" pitchFamily="49" charset="0"/>
                <a:cs typeface="Courier New" pitchFamily="49" charset="0"/>
              </a:rPr>
              <a:t>&lt;Course&gt; courses = new </a:t>
            </a:r>
            <a:r>
              <a:rPr lang="en-US" sz="1400" b="1" dirty="0" err="1" smtClean="0">
                <a:solidFill>
                  <a:srgbClr val="FF0000"/>
                </a:solidFill>
                <a:latin typeface="Courier New" pitchFamily="49" charset="0"/>
                <a:cs typeface="Courier New" pitchFamily="49" charset="0"/>
              </a:rPr>
              <a:t>ArrayList</a:t>
            </a:r>
            <a:r>
              <a:rPr lang="en-US" sz="1400" b="1" dirty="0" smtClean="0">
                <a:solidFill>
                  <a:srgbClr val="FF0000"/>
                </a:solidFill>
                <a:latin typeface="Courier New" pitchFamily="49" charset="0"/>
                <a:cs typeface="Courier New" pitchFamily="49" charset="0"/>
              </a:rPr>
              <a:t>&lt;Course&gt;();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Student(String name, int am){</a:t>
            </a:r>
          </a:p>
          <a:p>
            <a:r>
              <a:rPr lang="en-US" sz="1400" b="1" dirty="0">
                <a:latin typeface="Courier New" pitchFamily="49" charset="0"/>
                <a:cs typeface="Courier New" pitchFamily="49" charset="0"/>
              </a:rPr>
              <a:t>		this.name = name;</a:t>
            </a:r>
          </a:p>
          <a:p>
            <a:r>
              <a:rPr lang="en-US" sz="1400" b="1" dirty="0">
                <a:latin typeface="Courier New" pitchFamily="49" charset="0"/>
                <a:cs typeface="Courier New" pitchFamily="49" charset="0"/>
              </a:rPr>
              <a:t>		this.AM = am;</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String </a:t>
            </a:r>
            <a:r>
              <a:rPr lang="en-US" sz="1400" b="1" dirty="0" err="1">
                <a:latin typeface="Courier New" pitchFamily="49" charset="0"/>
                <a:cs typeface="Courier New" pitchFamily="49" charset="0"/>
              </a:rPr>
              <a:t>getName</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return name;</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a:t>
            </a:r>
            <a:r>
              <a:rPr lang="en-US" sz="1400" b="1" dirty="0" err="1">
                <a:latin typeface="Courier New" pitchFamily="49" charset="0"/>
                <a:cs typeface="Courier New" pitchFamily="49" charset="0"/>
              </a:rPr>
              <a:t>addUnits</a:t>
            </a:r>
            <a:r>
              <a:rPr lang="en-US" sz="1400" b="1" dirty="0">
                <a:latin typeface="Courier New" pitchFamily="49" charset="0"/>
                <a:cs typeface="Courier New" pitchFamily="49" charset="0"/>
              </a:rPr>
              <a:t>(int units){</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this.units</a:t>
            </a:r>
            <a:r>
              <a:rPr lang="en-US" sz="1400" b="1" dirty="0">
                <a:latin typeface="Courier New" pitchFamily="49" charset="0"/>
                <a:cs typeface="Courier New" pitchFamily="49" charset="0"/>
              </a:rPr>
              <a:t> += units;</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p>
          <a:p>
            <a:endParaRPr lang="en-US" sz="1400" b="1" dirty="0" smtClean="0">
              <a:latin typeface="Courier New" pitchFamily="49" charset="0"/>
              <a:cs typeface="Courier New" pitchFamily="49" charset="0"/>
            </a:endParaRP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public void </a:t>
            </a:r>
            <a:r>
              <a:rPr lang="en-US" sz="1400" b="1" dirty="0" err="1" smtClean="0">
                <a:solidFill>
                  <a:srgbClr val="FF0000"/>
                </a:solidFill>
                <a:latin typeface="Courier New" pitchFamily="49" charset="0"/>
                <a:cs typeface="Courier New" pitchFamily="49" charset="0"/>
              </a:rPr>
              <a:t>addCourse</a:t>
            </a:r>
            <a:r>
              <a:rPr lang="en-US" sz="1400" b="1" dirty="0" smtClean="0">
                <a:solidFill>
                  <a:srgbClr val="FF0000"/>
                </a:solidFill>
                <a:latin typeface="Courier New" pitchFamily="49" charset="0"/>
                <a:cs typeface="Courier New" pitchFamily="49" charset="0"/>
              </a:rPr>
              <a:t>(Course c){</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courses.add</a:t>
            </a:r>
            <a:r>
              <a:rPr lang="en-US" sz="1400" b="1" dirty="0" smtClean="0">
                <a:solidFill>
                  <a:srgbClr val="FF0000"/>
                </a:solidFill>
                <a:latin typeface="Courier New" pitchFamily="49" charset="0"/>
                <a:cs typeface="Courier New" pitchFamily="49" charset="0"/>
              </a:rPr>
              <a:t>(c);</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String </a:t>
            </a:r>
            <a:r>
              <a:rPr lang="en-US" sz="1400" b="1" dirty="0" err="1">
                <a:latin typeface="Courier New" pitchFamily="49" charset="0"/>
                <a:cs typeface="Courier New" pitchFamily="49" charset="0"/>
              </a:rPr>
              <a:t>toString</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return name +" AM:" + AM + " units:" + units;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a:t>
            </a:r>
          </a:p>
        </p:txBody>
      </p:sp>
      <p:sp>
        <p:nvSpPr>
          <p:cNvPr id="2" name="TextBox 1"/>
          <p:cNvSpPr txBox="1"/>
          <p:nvPr/>
        </p:nvSpPr>
        <p:spPr>
          <a:xfrm>
            <a:off x="4139952" y="692696"/>
            <a:ext cx="4824535" cy="646331"/>
          </a:xfrm>
          <a:prstGeom prst="rect">
            <a:avLst/>
          </a:prstGeom>
          <a:solidFill>
            <a:srgbClr val="92D050"/>
          </a:solidFill>
        </p:spPr>
        <p:txBody>
          <a:bodyPr wrap="square" rtlCol="0">
            <a:spAutoFit/>
          </a:bodyPr>
          <a:lstStyle/>
          <a:p>
            <a:r>
              <a:rPr lang="el-GR" dirty="0" smtClean="0"/>
              <a:t>Αν θέλουμε ο φοιτητής να κρατάει πληροφορία για το ποια μαθήματα παίρνει</a:t>
            </a:r>
            <a:endParaRPr lang="en-US" dirty="0"/>
          </a:p>
        </p:txBody>
      </p:sp>
    </p:spTree>
    <p:extLst>
      <p:ext uri="{BB962C8B-B14F-4D97-AF65-F5344CB8AC3E}">
        <p14:creationId xmlns:p14="http://schemas.microsoft.com/office/powerpoint/2010/main" val="3511361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404664"/>
            <a:ext cx="7165744" cy="6124754"/>
          </a:xfrm>
          <a:prstGeom prst="rect">
            <a:avLst/>
          </a:prstGeom>
          <a:noFill/>
          <a:ln w="28575">
            <a:solidFill>
              <a:srgbClr val="FF0000"/>
            </a:solidFill>
            <a:prstDash val="dash"/>
          </a:ln>
        </p:spPr>
        <p:txBody>
          <a:bodyPr wrap="none" rtlCol="0">
            <a:spAutoFit/>
          </a:bodyPr>
          <a:lstStyle/>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java.util.ArrayList</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java.util.Scanner</a:t>
            </a:r>
            <a:r>
              <a:rPr lang="en-US" sz="1400" b="1" dirty="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public </a:t>
            </a:r>
            <a:r>
              <a:rPr lang="en-US" sz="1400" b="1" dirty="0">
                <a:solidFill>
                  <a:srgbClr val="FF0000"/>
                </a:solidFill>
                <a:latin typeface="Courier New" pitchFamily="49" charset="0"/>
                <a:cs typeface="Courier New" pitchFamily="49" charset="0"/>
              </a:rPr>
              <a:t>class Course</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code;</a:t>
            </a:r>
          </a:p>
          <a:p>
            <a:r>
              <a:rPr lang="en-US" sz="1400" b="1" dirty="0">
                <a:latin typeface="Courier New" pitchFamily="49" charset="0"/>
                <a:cs typeface="Courier New" pitchFamily="49" charset="0"/>
              </a:rPr>
              <a:t>	private int units;</a:t>
            </a:r>
          </a:p>
          <a:p>
            <a:r>
              <a:rPr lang="en-US" sz="1400" b="1" dirty="0">
                <a:latin typeface="Courier New" pitchFamily="49" charset="0"/>
                <a:cs typeface="Courier New" pitchFamily="49" charset="0"/>
              </a:rPr>
              <a:t>	private Professor prof;</a:t>
            </a:r>
          </a:p>
          <a:p>
            <a:r>
              <a:rPr lang="en-US" sz="1400" b="1" dirty="0">
                <a:latin typeface="Courier New" pitchFamily="49" charset="0"/>
                <a:cs typeface="Courier New" pitchFamily="49" charset="0"/>
              </a:rPr>
              <a:t>	private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 </a:t>
            </a:r>
            <a:r>
              <a:rPr lang="en-US" sz="1400" b="1" dirty="0" err="1">
                <a:latin typeface="Courier New" pitchFamily="49" charset="0"/>
                <a:cs typeface="Courier New" pitchFamily="49" charset="0"/>
              </a:rPr>
              <a:t>studentList</a:t>
            </a:r>
            <a:r>
              <a:rPr lang="en-US" sz="1400" b="1" dirty="0">
                <a:latin typeface="Courier New" pitchFamily="49" charset="0"/>
                <a:cs typeface="Courier New" pitchFamily="49" charset="0"/>
              </a:rPr>
              <a:t> </a:t>
            </a:r>
            <a:endParaRPr lang="en-US" sz="1400" b="1" dirty="0" smtClean="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Course(String name, int code, int units){</a:t>
            </a:r>
          </a:p>
          <a:p>
            <a:r>
              <a:rPr lang="en-US" sz="1400" b="1" dirty="0">
                <a:latin typeface="Courier New" pitchFamily="49" charset="0"/>
                <a:cs typeface="Courier New" pitchFamily="49" charset="0"/>
              </a:rPr>
              <a:t>		this.name = </a:t>
            </a:r>
            <a:r>
              <a:rPr lang="en-US" sz="1400" b="1" dirty="0" smtClean="0">
                <a:latin typeface="Courier New" pitchFamily="49" charset="0"/>
                <a:cs typeface="Courier New" pitchFamily="49" charset="0"/>
              </a:rPr>
              <a:t>name;</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this.code</a:t>
            </a:r>
            <a:r>
              <a:rPr lang="en-US" sz="1400" b="1" dirty="0" smtClean="0">
                <a:latin typeface="Courier New" pitchFamily="49" charset="0"/>
                <a:cs typeface="Courier New" pitchFamily="49" charset="0"/>
              </a:rPr>
              <a:t> = code;</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this.units</a:t>
            </a:r>
            <a:r>
              <a:rPr lang="en-US" sz="1400" b="1" dirty="0" smtClean="0">
                <a:latin typeface="Courier New" pitchFamily="49" charset="0"/>
                <a:cs typeface="Courier New" pitchFamily="49" charset="0"/>
              </a:rPr>
              <a:t> = units;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a:t>
            </a:r>
            <a:r>
              <a:rPr lang="en-US" sz="1400" b="1" dirty="0" err="1">
                <a:latin typeface="Courier New" pitchFamily="49" charset="0"/>
                <a:cs typeface="Courier New" pitchFamily="49" charset="0"/>
              </a:rPr>
              <a:t>setProf</a:t>
            </a:r>
            <a:r>
              <a:rPr lang="en-US" sz="1400" b="1" dirty="0">
                <a:latin typeface="Courier New" pitchFamily="49" charset="0"/>
                <a:cs typeface="Courier New" pitchFamily="49" charset="0"/>
              </a:rPr>
              <a:t>(Professor p){</a:t>
            </a:r>
          </a:p>
          <a:p>
            <a:r>
              <a:rPr lang="en-US" sz="1400" b="1" dirty="0">
                <a:latin typeface="Courier New" pitchFamily="49" charset="0"/>
                <a:cs typeface="Courier New" pitchFamily="49" charset="0"/>
              </a:rPr>
              <a:t>		prof = p;</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p.setLesson</a:t>
            </a:r>
            <a:r>
              <a:rPr lang="en-US" sz="1400" b="1" dirty="0">
                <a:latin typeface="Courier New" pitchFamily="49" charset="0"/>
                <a:cs typeface="Courier New" pitchFamily="49" charset="0"/>
              </a:rPr>
              <a:t>(this);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enroll(Student s){</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studentList.add</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(s</a:t>
            </a:r>
            <a:r>
              <a:rPr lang="en-US" sz="1400" b="1" dirty="0" smtClean="0">
                <a:latin typeface="Courier New" pitchFamily="49" charset="0"/>
                <a:cs typeface="Courier New" pitchFamily="49" charset="0"/>
              </a:rPr>
              <a:t>));</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s.addCourse</a:t>
            </a:r>
            <a:r>
              <a:rPr lang="en-US" sz="1400" b="1" dirty="0" smtClean="0">
                <a:solidFill>
                  <a:srgbClr val="FF0000"/>
                </a:solidFill>
                <a:latin typeface="Courier New" pitchFamily="49" charset="0"/>
                <a:cs typeface="Courier New" pitchFamily="49" charset="0"/>
              </a:rPr>
              <a:t>(this);</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p:txBody>
      </p:sp>
    </p:spTree>
    <p:extLst>
      <p:ext uri="{BB962C8B-B14F-4D97-AF65-F5344CB8AC3E}">
        <p14:creationId xmlns:p14="http://schemas.microsoft.com/office/powerpoint/2010/main" val="2758622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Αναζήτηση</a:t>
            </a:r>
            <a:endParaRPr lang="en-US" dirty="0"/>
          </a:p>
        </p:txBody>
      </p:sp>
      <p:sp>
        <p:nvSpPr>
          <p:cNvPr id="3" name="Content Placeholder 2"/>
          <p:cNvSpPr>
            <a:spLocks noGrp="1"/>
          </p:cNvSpPr>
          <p:nvPr>
            <p:ph idx="1"/>
          </p:nvPr>
        </p:nvSpPr>
        <p:spPr/>
        <p:txBody>
          <a:bodyPr/>
          <a:lstStyle/>
          <a:p>
            <a:r>
              <a:rPr lang="el-GR" dirty="0" smtClean="0"/>
              <a:t>Τι γίνεται αν θέλουμε να μπορούμε να ζητήσουμε τον βαθμό ενός φοιτητή για ένα μάθημα?</a:t>
            </a:r>
          </a:p>
          <a:p>
            <a:pPr lvl="1"/>
            <a:r>
              <a:rPr lang="el-GR" dirty="0" smtClean="0"/>
              <a:t>Η κλάση </a:t>
            </a:r>
            <a:r>
              <a:rPr lang="en-US" dirty="0" smtClean="0"/>
              <a:t>Course </a:t>
            </a:r>
            <a:r>
              <a:rPr lang="el-GR" dirty="0" smtClean="0"/>
              <a:t>θα πρέπει να μπορεί με το ΑΜ του φοιτητή να μας επιστρέφει τον βαθμό.</a:t>
            </a:r>
          </a:p>
          <a:p>
            <a:pPr lvl="1"/>
            <a:r>
              <a:rPr lang="el-GR" dirty="0" smtClean="0"/>
              <a:t>Για τέτοιου είδους αναζητήσεις βολεύει να χρησιμοποιούμε ένα </a:t>
            </a:r>
            <a:r>
              <a:rPr lang="el-GR" dirty="0" smtClean="0">
                <a:solidFill>
                  <a:schemeClr val="accent6">
                    <a:lumMod val="75000"/>
                  </a:schemeClr>
                </a:solidFill>
              </a:rPr>
              <a:t>λεξικό</a:t>
            </a:r>
            <a:r>
              <a:rPr lang="el-GR" dirty="0" smtClean="0"/>
              <a:t>.</a:t>
            </a:r>
          </a:p>
          <a:p>
            <a:pPr lvl="1"/>
            <a:r>
              <a:rPr lang="el-GR" dirty="0" smtClean="0"/>
              <a:t>Η </a:t>
            </a:r>
            <a:r>
              <a:rPr lang="en-US" dirty="0" smtClean="0"/>
              <a:t>Java </a:t>
            </a:r>
            <a:r>
              <a:rPr lang="el-GR" dirty="0" smtClean="0"/>
              <a:t>μας προσφέρει την κλάση </a:t>
            </a:r>
            <a:r>
              <a:rPr lang="en-US" dirty="0" err="1" smtClean="0">
                <a:solidFill>
                  <a:srgbClr val="FF0000"/>
                </a:solidFill>
              </a:rPr>
              <a:t>HashMap</a:t>
            </a:r>
            <a:r>
              <a:rPr lang="en-US" dirty="0" smtClean="0">
                <a:solidFill>
                  <a:srgbClr val="FF0000"/>
                </a:solidFill>
              </a:rPr>
              <a:t> </a:t>
            </a:r>
            <a:r>
              <a:rPr lang="el-GR" dirty="0" smtClean="0"/>
              <a:t>που υλοποιεί ένα λεξικό.</a:t>
            </a:r>
            <a:endParaRPr lang="en-US" dirty="0"/>
          </a:p>
        </p:txBody>
      </p:sp>
    </p:spTree>
    <p:extLst>
      <p:ext uri="{BB962C8B-B14F-4D97-AF65-F5344CB8AC3E}">
        <p14:creationId xmlns:p14="http://schemas.microsoft.com/office/powerpoint/2010/main" val="1825436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Θέλουμε να δημιουργήσουμε ένα λογισμικό για ένα </a:t>
            </a:r>
            <a:r>
              <a:rPr lang="el-GR" dirty="0" smtClean="0">
                <a:solidFill>
                  <a:schemeClr val="accent6">
                    <a:lumMod val="75000"/>
                  </a:schemeClr>
                </a:solidFill>
              </a:rPr>
              <a:t>τμήμα </a:t>
            </a:r>
            <a:r>
              <a:rPr lang="el-GR" dirty="0" smtClean="0"/>
              <a:t>πανεπιστημίου. </a:t>
            </a:r>
          </a:p>
          <a:p>
            <a:r>
              <a:rPr lang="el-GR" dirty="0" smtClean="0"/>
              <a:t>Το τμήμα έχει 4 </a:t>
            </a:r>
            <a:r>
              <a:rPr lang="el-GR" dirty="0" smtClean="0">
                <a:solidFill>
                  <a:schemeClr val="accent6">
                    <a:lumMod val="75000"/>
                  </a:schemeClr>
                </a:solidFill>
              </a:rPr>
              <a:t>φοιτητές</a:t>
            </a:r>
            <a:r>
              <a:rPr lang="el-GR" dirty="0" smtClean="0"/>
              <a:t> οπού ο καθένας έχει ένα </a:t>
            </a:r>
            <a:r>
              <a:rPr lang="el-GR" dirty="0" smtClean="0">
                <a:solidFill>
                  <a:schemeClr val="accent6">
                    <a:lumMod val="75000"/>
                  </a:schemeClr>
                </a:solidFill>
              </a:rPr>
              <a:t>όνομα</a:t>
            </a:r>
            <a:r>
              <a:rPr lang="el-GR" dirty="0" smtClean="0"/>
              <a:t> και ένα </a:t>
            </a:r>
            <a:r>
              <a:rPr lang="el-GR" dirty="0" smtClean="0">
                <a:solidFill>
                  <a:schemeClr val="accent6">
                    <a:lumMod val="75000"/>
                  </a:schemeClr>
                </a:solidFill>
              </a:rPr>
              <a:t>αριθμό μητρώου </a:t>
            </a:r>
            <a:r>
              <a:rPr lang="el-GR" dirty="0" smtClean="0"/>
              <a:t>(ΑΜ). </a:t>
            </a:r>
          </a:p>
          <a:p>
            <a:r>
              <a:rPr lang="el-GR" dirty="0"/>
              <a:t>Το τμήμα έχει </a:t>
            </a:r>
            <a:r>
              <a:rPr lang="el-GR" dirty="0" smtClean="0"/>
              <a:t>2 </a:t>
            </a:r>
            <a:r>
              <a:rPr lang="el-GR" dirty="0">
                <a:solidFill>
                  <a:schemeClr val="accent6">
                    <a:lumMod val="75000"/>
                  </a:schemeClr>
                </a:solidFill>
              </a:rPr>
              <a:t>καθηγητές</a:t>
            </a:r>
            <a:r>
              <a:rPr lang="el-GR" dirty="0"/>
              <a:t> που ο καθένας έχει ένα </a:t>
            </a:r>
            <a:r>
              <a:rPr lang="el-GR" dirty="0">
                <a:solidFill>
                  <a:schemeClr val="accent6">
                    <a:lumMod val="75000"/>
                  </a:schemeClr>
                </a:solidFill>
              </a:rPr>
              <a:t>όνομα</a:t>
            </a:r>
            <a:r>
              <a:rPr lang="el-GR" dirty="0"/>
              <a:t> και ένα </a:t>
            </a:r>
            <a:r>
              <a:rPr lang="el-GR" dirty="0">
                <a:solidFill>
                  <a:schemeClr val="accent6">
                    <a:lumMod val="75000"/>
                  </a:schemeClr>
                </a:solidFill>
              </a:rPr>
              <a:t>ΑΦΜ</a:t>
            </a:r>
            <a:r>
              <a:rPr lang="el-GR" dirty="0"/>
              <a:t>.</a:t>
            </a:r>
            <a:endParaRPr lang="el-GR" dirty="0" smtClean="0"/>
          </a:p>
          <a:p>
            <a:r>
              <a:rPr lang="el-GR" dirty="0" smtClean="0"/>
              <a:t>Το τμήμα δίνει 2 </a:t>
            </a:r>
            <a:r>
              <a:rPr lang="el-GR" dirty="0" smtClean="0">
                <a:solidFill>
                  <a:schemeClr val="accent6">
                    <a:lumMod val="75000"/>
                  </a:schemeClr>
                </a:solidFill>
              </a:rPr>
              <a:t>μαθήματα</a:t>
            </a:r>
            <a:r>
              <a:rPr lang="el-GR" dirty="0" smtClean="0"/>
              <a:t>. </a:t>
            </a:r>
            <a:r>
              <a:rPr lang="el-GR" dirty="0"/>
              <a:t>Το κάθε μάθημα </a:t>
            </a:r>
            <a:r>
              <a:rPr lang="el-GR" dirty="0" smtClean="0"/>
              <a:t>έχει </a:t>
            </a:r>
            <a:r>
              <a:rPr lang="el-GR" dirty="0">
                <a:solidFill>
                  <a:schemeClr val="accent6">
                    <a:lumMod val="75000"/>
                  </a:schemeClr>
                </a:solidFill>
              </a:rPr>
              <a:t>κωδικό</a:t>
            </a:r>
            <a:r>
              <a:rPr lang="el-GR" dirty="0"/>
              <a:t> και </a:t>
            </a:r>
            <a:r>
              <a:rPr lang="el-GR" dirty="0" smtClean="0">
                <a:solidFill>
                  <a:schemeClr val="accent6">
                    <a:lumMod val="75000"/>
                  </a:schemeClr>
                </a:solidFill>
              </a:rPr>
              <a:t>όνομα</a:t>
            </a:r>
            <a:r>
              <a:rPr lang="el-GR" dirty="0" smtClean="0"/>
              <a:t>, </a:t>
            </a:r>
            <a:r>
              <a:rPr lang="el-GR" dirty="0"/>
              <a:t>και κάποιες </a:t>
            </a:r>
            <a:r>
              <a:rPr lang="el-GR" dirty="0">
                <a:solidFill>
                  <a:schemeClr val="accent6">
                    <a:lumMod val="75000"/>
                  </a:schemeClr>
                </a:solidFill>
              </a:rPr>
              <a:t>διδακτικές μονάδες</a:t>
            </a:r>
            <a:r>
              <a:rPr lang="el-GR" dirty="0"/>
              <a:t>. </a:t>
            </a:r>
            <a:endParaRPr lang="el-GR" dirty="0" smtClean="0"/>
          </a:p>
          <a:p>
            <a:r>
              <a:rPr lang="el-GR" dirty="0"/>
              <a:t>Το κάθε μάθημα </a:t>
            </a:r>
            <a:r>
              <a:rPr lang="el-GR" dirty="0">
                <a:solidFill>
                  <a:srgbClr val="0070C0"/>
                </a:solidFill>
              </a:rPr>
              <a:t>ανατίθεται</a:t>
            </a:r>
            <a:r>
              <a:rPr lang="el-GR" dirty="0"/>
              <a:t> σε ένα καθηγητή.</a:t>
            </a:r>
            <a:endParaRPr lang="el-GR" dirty="0" smtClean="0"/>
          </a:p>
          <a:p>
            <a:r>
              <a:rPr lang="el-GR"/>
              <a:t>Οι φοιτητές </a:t>
            </a:r>
            <a:r>
              <a:rPr lang="el-GR">
                <a:solidFill>
                  <a:srgbClr val="0070C0"/>
                </a:solidFill>
              </a:rPr>
              <a:t>γράφονται</a:t>
            </a:r>
            <a:r>
              <a:rPr lang="el-GR"/>
              <a:t> σε κάποιο μάθημα </a:t>
            </a:r>
            <a:r>
              <a:rPr lang="el-GR" dirty="0" smtClean="0"/>
              <a:t>και αν </a:t>
            </a:r>
            <a:r>
              <a:rPr lang="el-GR" dirty="0">
                <a:solidFill>
                  <a:srgbClr val="0070C0"/>
                </a:solidFill>
              </a:rPr>
              <a:t>περάσουν</a:t>
            </a:r>
            <a:r>
              <a:rPr lang="el-GR" dirty="0" smtClean="0"/>
              <a:t> θα </a:t>
            </a:r>
            <a:r>
              <a:rPr lang="el-GR" dirty="0">
                <a:solidFill>
                  <a:srgbClr val="0070C0"/>
                </a:solidFill>
              </a:rPr>
              <a:t>πάρουν</a:t>
            </a:r>
            <a:r>
              <a:rPr lang="el-GR" dirty="0" smtClean="0"/>
              <a:t> τις μονάδες.  </a:t>
            </a:r>
          </a:p>
          <a:p>
            <a:r>
              <a:rPr lang="el-GR" dirty="0" smtClean="0"/>
              <a:t>Θέλουμε να μπορούμε να </a:t>
            </a:r>
            <a:r>
              <a:rPr lang="el-GR" dirty="0" smtClean="0">
                <a:solidFill>
                  <a:srgbClr val="0070C0"/>
                </a:solidFill>
              </a:rPr>
              <a:t>τυπώσουμε</a:t>
            </a:r>
            <a:r>
              <a:rPr lang="el-GR" dirty="0" smtClean="0"/>
              <a:t> τις πληροφορίες του μαθήματος: το </a:t>
            </a:r>
            <a:r>
              <a:rPr lang="el-GR" dirty="0" smtClean="0">
                <a:solidFill>
                  <a:schemeClr val="accent6">
                    <a:lumMod val="75000"/>
                  </a:schemeClr>
                </a:solidFill>
              </a:rPr>
              <a:t>όνομα</a:t>
            </a:r>
            <a:r>
              <a:rPr lang="el-GR" dirty="0" smtClean="0"/>
              <a:t>, τον </a:t>
            </a:r>
            <a:r>
              <a:rPr lang="el-GR" dirty="0" smtClean="0">
                <a:solidFill>
                  <a:schemeClr val="accent6">
                    <a:lumMod val="75000"/>
                  </a:schemeClr>
                </a:solidFill>
              </a:rPr>
              <a:t>καθηγητή</a:t>
            </a:r>
            <a:r>
              <a:rPr lang="el-GR" dirty="0" smtClean="0"/>
              <a:t> και τη </a:t>
            </a:r>
            <a:r>
              <a:rPr lang="el-GR" dirty="0" smtClean="0">
                <a:solidFill>
                  <a:schemeClr val="accent6">
                    <a:lumMod val="75000"/>
                  </a:schemeClr>
                </a:solidFill>
              </a:rPr>
              <a:t>λίστα</a:t>
            </a:r>
            <a:r>
              <a:rPr lang="el-GR" dirty="0" smtClean="0"/>
              <a:t> των </a:t>
            </a:r>
            <a:r>
              <a:rPr lang="el-GR" dirty="0" smtClean="0">
                <a:solidFill>
                  <a:schemeClr val="accent6">
                    <a:lumMod val="75000"/>
                  </a:schemeClr>
                </a:solidFill>
              </a:rPr>
              <a:t>φοιτητών</a:t>
            </a:r>
            <a:r>
              <a:rPr lang="el-GR" dirty="0" smtClean="0"/>
              <a:t> που παίρνουν το μάθημα.</a:t>
            </a:r>
            <a:endParaRPr lang="en-US" dirty="0"/>
          </a:p>
        </p:txBody>
      </p:sp>
    </p:spTree>
    <p:extLst>
      <p:ext uri="{BB962C8B-B14F-4D97-AF65-F5344CB8AC3E}">
        <p14:creationId xmlns:p14="http://schemas.microsoft.com/office/powerpoint/2010/main" val="109561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HashMap</a:t>
            </a:r>
            <a:r>
              <a:rPr lang="en-US" dirty="0" smtClean="0"/>
              <a:t> (</a:t>
            </a:r>
            <a:r>
              <a:rPr lang="en-US" dirty="0" err="1" smtClean="0">
                <a:hlinkClick r:id="rId2"/>
              </a:rPr>
              <a:t>JavaDocs</a:t>
            </a:r>
            <a:r>
              <a:rPr lang="en-US" dirty="0" smtClean="0">
                <a:hlinkClick r:id="rId2"/>
              </a:rPr>
              <a:t> link</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Αποθηκεύει ζευγάρια από </a:t>
            </a:r>
            <a:r>
              <a:rPr lang="el-GR" dirty="0" smtClean="0">
                <a:solidFill>
                  <a:schemeClr val="accent6">
                    <a:lumMod val="75000"/>
                  </a:schemeClr>
                </a:solidFill>
              </a:rPr>
              <a:t>κλειδιά</a:t>
            </a:r>
            <a:r>
              <a:rPr lang="el-GR" dirty="0" smtClean="0"/>
              <a:t> και </a:t>
            </a:r>
            <a:r>
              <a:rPr lang="el-GR" dirty="0" smtClean="0">
                <a:solidFill>
                  <a:srgbClr val="00B0F0"/>
                </a:solidFill>
              </a:rPr>
              <a:t>τιμές</a:t>
            </a:r>
          </a:p>
          <a:p>
            <a:r>
              <a:rPr lang="en-US" dirty="0" smtClean="0"/>
              <a:t>Constructors</a:t>
            </a:r>
            <a:endParaRPr lang="en-US" dirty="0"/>
          </a:p>
          <a:p>
            <a:pPr lvl="1"/>
            <a:r>
              <a:rPr lang="en-US" b="1" dirty="0" err="1" smtClean="0">
                <a:solidFill>
                  <a:srgbClr val="0070C0"/>
                </a:solidFill>
                <a:latin typeface="Courier New" pitchFamily="49" charset="0"/>
                <a:cs typeface="Courier New" pitchFamily="49" charset="0"/>
              </a:rPr>
              <a:t>HashMap</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K,V</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myMap</a:t>
            </a:r>
            <a:r>
              <a:rPr lang="en-US" b="1" dirty="0" smtClean="0">
                <a:solidFill>
                  <a:schemeClr val="accent6">
                    <a:lumMod val="75000"/>
                  </a:schemeClr>
                </a:solidFill>
                <a:latin typeface="Courier New" pitchFamily="49" charset="0"/>
                <a:cs typeface="Courier New" pitchFamily="49" charset="0"/>
              </a:rPr>
              <a:t> </a:t>
            </a:r>
            <a:r>
              <a:rPr lang="en-US" b="1" dirty="0">
                <a:solidFill>
                  <a:schemeClr val="accent6">
                    <a:lumMod val="75000"/>
                  </a:schemeClr>
                </a:solidFill>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HashMap</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K,V</a:t>
            </a:r>
            <a:r>
              <a:rPr lang="en-US" b="1" dirty="0" smtClean="0">
                <a:solidFill>
                  <a:srgbClr val="0070C0"/>
                </a:solidFill>
                <a:latin typeface="Courier New" pitchFamily="49" charset="0"/>
                <a:cs typeface="Courier New" pitchFamily="49" charset="0"/>
              </a:rPr>
              <a:t>&gt;();</a:t>
            </a:r>
            <a:endParaRPr lang="en-US" b="1" dirty="0">
              <a:solidFill>
                <a:srgbClr val="0070C0"/>
              </a:solidFill>
              <a:latin typeface="Courier New" pitchFamily="49" charset="0"/>
              <a:cs typeface="Courier New" pitchFamily="49" charset="0"/>
            </a:endParaRPr>
          </a:p>
          <a:p>
            <a:r>
              <a:rPr lang="el-GR" dirty="0"/>
              <a:t>Μέθοδοι</a:t>
            </a:r>
          </a:p>
          <a:p>
            <a:pPr lvl="1"/>
            <a:r>
              <a:rPr lang="en-US" b="1" dirty="0" smtClean="0">
                <a:solidFill>
                  <a:srgbClr val="0070C0"/>
                </a:solidFill>
                <a:latin typeface="Courier New" pitchFamily="49" charset="0"/>
                <a:cs typeface="Courier New" pitchFamily="49" charset="0"/>
              </a:rPr>
              <a:t>put(</a:t>
            </a:r>
            <a:r>
              <a:rPr lang="en-US" b="1" dirty="0">
                <a:solidFill>
                  <a:srgbClr val="FF0000"/>
                </a:solidFill>
                <a:latin typeface="Courier New" pitchFamily="49" charset="0"/>
                <a:cs typeface="Courier New" pitchFamily="49" charset="0"/>
              </a:rPr>
              <a:t>K</a:t>
            </a:r>
            <a:r>
              <a:rPr lang="en-US" b="1" dirty="0" smtClean="0">
                <a:solidFill>
                  <a:srgbClr val="0070C0"/>
                </a:solidFill>
                <a:latin typeface="Courier New" pitchFamily="49" charset="0"/>
                <a:cs typeface="Courier New" pitchFamily="49" charset="0"/>
              </a:rPr>
              <a:t> key,</a:t>
            </a:r>
            <a:r>
              <a:rPr lang="en-US" b="1" dirty="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V</a:t>
            </a:r>
            <a:r>
              <a:rPr lang="en-US" b="1" dirty="0" smtClean="0">
                <a:solidFill>
                  <a:srgbClr val="0070C0"/>
                </a:solidFill>
                <a:latin typeface="Courier New" pitchFamily="49" charset="0"/>
                <a:cs typeface="Courier New" pitchFamily="49" charset="0"/>
              </a:rPr>
              <a:t> value):</a:t>
            </a:r>
            <a:r>
              <a:rPr lang="en-US" dirty="0" smtClean="0"/>
              <a:t> </a:t>
            </a:r>
            <a:r>
              <a:rPr lang="el-GR" dirty="0"/>
              <a:t>προσθέτει </a:t>
            </a:r>
            <a:r>
              <a:rPr lang="el-GR" dirty="0" smtClean="0"/>
              <a:t>το</a:t>
            </a:r>
            <a:r>
              <a:rPr lang="en-US" dirty="0" smtClean="0"/>
              <a:t> </a:t>
            </a:r>
            <a:r>
              <a:rPr lang="el-GR" dirty="0" smtClean="0"/>
              <a:t>ζευγάρι (</a:t>
            </a:r>
            <a:r>
              <a:rPr lang="en-US" b="1" dirty="0" smtClean="0">
                <a:solidFill>
                  <a:srgbClr val="0070C0"/>
                </a:solidFill>
                <a:latin typeface="Courier New" pitchFamily="49" charset="0"/>
                <a:cs typeface="Courier New" pitchFamily="49" charset="0"/>
              </a:rPr>
              <a:t>key</a:t>
            </a:r>
            <a:r>
              <a:rPr lang="el-GR" b="1" dirty="0" smtClean="0">
                <a:solidFill>
                  <a:srgbClr val="0070C0"/>
                </a:solidFill>
                <a:latin typeface="Courier New" pitchFamily="49" charset="0"/>
                <a:cs typeface="Courier New" pitchFamily="49" charset="0"/>
              </a:rPr>
              <a:t>,</a:t>
            </a:r>
            <a:r>
              <a:rPr lang="en-US" b="1" dirty="0" smtClean="0">
                <a:solidFill>
                  <a:srgbClr val="0070C0"/>
                </a:solidFill>
                <a:latin typeface="Courier New" pitchFamily="49" charset="0"/>
                <a:cs typeface="Courier New" pitchFamily="49" charset="0"/>
              </a:rPr>
              <a:t>value</a:t>
            </a:r>
            <a:r>
              <a:rPr lang="en-US" dirty="0"/>
              <a:t>)</a:t>
            </a:r>
            <a:r>
              <a:rPr lang="en-US" dirty="0" smtClean="0"/>
              <a:t> (</a:t>
            </a:r>
            <a:r>
              <a:rPr lang="el-GR" dirty="0" smtClean="0"/>
              <a:t>δημιουργεί μία συσχέτιση)</a:t>
            </a:r>
          </a:p>
          <a:p>
            <a:pPr lvl="1"/>
            <a:r>
              <a:rPr lang="en-US" b="1" dirty="0" smtClean="0">
                <a:solidFill>
                  <a:srgbClr val="FF0000"/>
                </a:solidFill>
                <a:latin typeface="Courier New" pitchFamily="49" charset="0"/>
                <a:cs typeface="Courier New" pitchFamily="49" charset="0"/>
              </a:rPr>
              <a:t>V</a:t>
            </a:r>
            <a:r>
              <a:rPr lang="en-US" b="1" dirty="0" smtClean="0">
                <a:solidFill>
                  <a:srgbClr val="0070C0"/>
                </a:solidFill>
                <a:latin typeface="Courier New" pitchFamily="49" charset="0"/>
                <a:cs typeface="Courier New" pitchFamily="49" charset="0"/>
              </a:rPr>
              <a:t> get(</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dirty="0"/>
              <a:t> </a:t>
            </a:r>
            <a:r>
              <a:rPr lang="el-GR" dirty="0" smtClean="0"/>
              <a:t>επιστρέφει την τιμή για το </a:t>
            </a:r>
            <a:r>
              <a:rPr lang="el-GR" dirty="0"/>
              <a:t>κλειδί </a:t>
            </a:r>
            <a:r>
              <a:rPr lang="en-US" b="1" dirty="0">
                <a:solidFill>
                  <a:srgbClr val="0070C0"/>
                </a:solidFill>
                <a:latin typeface="Courier New" pitchFamily="49" charset="0"/>
                <a:cs typeface="Courier New" pitchFamily="49" charset="0"/>
              </a:rPr>
              <a:t>key</a:t>
            </a:r>
            <a:r>
              <a:rPr lang="el-GR" b="1" dirty="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 </a:t>
            </a:r>
            <a:endParaRPr lang="el-GR" dirty="0"/>
          </a:p>
          <a:p>
            <a:pPr lvl="1"/>
            <a:r>
              <a:rPr lang="en-US" b="1" dirty="0" smtClean="0">
                <a:solidFill>
                  <a:srgbClr val="0070C0"/>
                </a:solidFill>
                <a:latin typeface="Courier New" pitchFamily="49" charset="0"/>
                <a:cs typeface="Courier New" pitchFamily="49" charset="0"/>
              </a:rPr>
              <a:t>remove(</a:t>
            </a:r>
            <a:r>
              <a:rPr lang="el-GR" b="1" dirty="0" smtClean="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a:t>
            </a:r>
            <a:r>
              <a:rPr lang="en-US" b="1" dirty="0" smtClean="0">
                <a:solidFill>
                  <a:srgbClr val="0070C0"/>
                </a:solidFill>
                <a:latin typeface="Courier New" pitchFamily="49" charset="0"/>
                <a:cs typeface="Courier New" pitchFamily="49" charset="0"/>
              </a:rPr>
              <a:t>key):</a:t>
            </a:r>
            <a:r>
              <a:rPr lang="en-US" dirty="0" smtClean="0"/>
              <a:t> </a:t>
            </a:r>
            <a:r>
              <a:rPr lang="el-GR" dirty="0"/>
              <a:t>αφαιρεί το ζευγάρι </a:t>
            </a:r>
            <a:r>
              <a:rPr lang="el-GR" dirty="0" smtClean="0"/>
              <a:t>με κλειδί </a:t>
            </a:r>
            <a:r>
              <a:rPr lang="en-US" b="1" dirty="0" smtClean="0">
                <a:solidFill>
                  <a:srgbClr val="0070C0"/>
                </a:solidFill>
                <a:latin typeface="Courier New" pitchFamily="49" charset="0"/>
                <a:cs typeface="Courier New" pitchFamily="49" charset="0"/>
              </a:rPr>
              <a:t>key</a:t>
            </a:r>
            <a:r>
              <a:rPr lang="el-GR" b="1" dirty="0" smtClean="0">
                <a:solidFill>
                  <a:srgbClr val="0070C0"/>
                </a:solidFill>
                <a:latin typeface="Courier New" pitchFamily="49" charset="0"/>
                <a:cs typeface="Courier New" pitchFamily="49" charset="0"/>
              </a:rPr>
              <a:t>. </a:t>
            </a:r>
            <a:r>
              <a:rPr lang="en-US" b="1" dirty="0" smtClean="0">
                <a:solidFill>
                  <a:srgbClr val="0070C0"/>
                </a:solidFill>
                <a:latin typeface="Courier New" pitchFamily="49" charset="0"/>
                <a:cs typeface="Courier New" pitchFamily="49" charset="0"/>
              </a:rPr>
              <a:t> </a:t>
            </a:r>
            <a:endParaRPr lang="el-GR" b="1" dirty="0">
              <a:solidFill>
                <a:srgbClr val="0070C0"/>
              </a:solidFill>
              <a:latin typeface="Courier New" pitchFamily="49" charset="0"/>
              <a:cs typeface="Courier New" pitchFamily="49" charset="0"/>
            </a:endParaRPr>
          </a:p>
          <a:p>
            <a:pPr lvl="1"/>
            <a:r>
              <a:rPr lang="en-US" b="1" dirty="0" err="1" smtClean="0">
                <a:solidFill>
                  <a:srgbClr val="0070C0"/>
                </a:solidFill>
                <a:latin typeface="Courier New" pitchFamily="49" charset="0"/>
                <a:cs typeface="Courier New" pitchFamily="49" charset="0"/>
              </a:rPr>
              <a:t>containsKey</a:t>
            </a:r>
            <a:r>
              <a:rPr lang="en-US" b="1" dirty="0" smtClean="0">
                <a:solidFill>
                  <a:srgbClr val="0070C0"/>
                </a:solidFill>
                <a:latin typeface="Courier New" pitchFamily="49" charset="0"/>
                <a:cs typeface="Courier New" pitchFamily="49" charset="0"/>
              </a:rPr>
              <a:t>(</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b="1" dirty="0" smtClean="0">
                <a:solidFill>
                  <a:srgbClr val="0070C0"/>
                </a:solidFill>
                <a:latin typeface="Courier New" pitchFamily="49" charset="0"/>
                <a:cs typeface="Courier New" pitchFamily="49" charset="0"/>
              </a:rPr>
              <a:t>):</a:t>
            </a:r>
            <a:r>
              <a:rPr lang="en-US" dirty="0" smtClean="0"/>
              <a:t> </a:t>
            </a:r>
            <a:r>
              <a:rPr lang="en-US" dirty="0" err="1"/>
              <a:t>boolean</a:t>
            </a:r>
            <a:r>
              <a:rPr lang="en-US" dirty="0"/>
              <a:t> </a:t>
            </a:r>
            <a:r>
              <a:rPr lang="el-GR" dirty="0"/>
              <a:t>αν το σύνολο</a:t>
            </a:r>
            <a:r>
              <a:rPr lang="en-US" dirty="0"/>
              <a:t> </a:t>
            </a:r>
            <a:r>
              <a:rPr lang="el-GR" dirty="0"/>
              <a:t>περιέχει το κλειδί </a:t>
            </a:r>
            <a:r>
              <a:rPr lang="en-US" b="1" dirty="0">
                <a:solidFill>
                  <a:srgbClr val="0070C0"/>
                </a:solidFill>
                <a:latin typeface="Courier New" pitchFamily="49" charset="0"/>
                <a:cs typeface="Courier New" pitchFamily="49" charset="0"/>
              </a:rPr>
              <a:t>key</a:t>
            </a:r>
            <a:r>
              <a:rPr lang="el-GR" b="1" dirty="0" smtClean="0">
                <a:solidFill>
                  <a:srgbClr val="0070C0"/>
                </a:solidFill>
                <a:latin typeface="Courier New" pitchFamily="49" charset="0"/>
                <a:cs typeface="Courier New" pitchFamily="49" charset="0"/>
              </a:rPr>
              <a:t> </a:t>
            </a:r>
            <a:r>
              <a:rPr lang="el-GR" dirty="0"/>
              <a:t>ή όχι</a:t>
            </a:r>
            <a:r>
              <a:rPr lang="el-GR" dirty="0" smtClean="0"/>
              <a:t>.</a:t>
            </a:r>
            <a:endParaRPr lang="en-US" dirty="0" smtClean="0"/>
          </a:p>
          <a:p>
            <a:pPr lvl="1"/>
            <a:r>
              <a:rPr lang="en-US" b="1" dirty="0" err="1" smtClean="0">
                <a:solidFill>
                  <a:srgbClr val="0070C0"/>
                </a:solidFill>
                <a:latin typeface="Courier New" pitchFamily="49" charset="0"/>
                <a:cs typeface="Courier New" pitchFamily="49" charset="0"/>
              </a:rPr>
              <a:t>containsValue</a:t>
            </a:r>
            <a:r>
              <a:rPr lang="en-US" b="1" dirty="0" smtClean="0">
                <a:solidFill>
                  <a:srgbClr val="0070C0"/>
                </a:solidFill>
                <a:latin typeface="Courier New" pitchFamily="49" charset="0"/>
                <a:cs typeface="Courier New" pitchFamily="49" charset="0"/>
              </a:rPr>
              <a:t>(</a:t>
            </a:r>
            <a:r>
              <a:rPr lang="en-US" b="1" dirty="0" smtClean="0">
                <a:solidFill>
                  <a:srgbClr val="FF0000"/>
                </a:solidFill>
                <a:latin typeface="Courier New" pitchFamily="49" charset="0"/>
                <a:cs typeface="Courier New" pitchFamily="49" charset="0"/>
              </a:rPr>
              <a:t>V</a:t>
            </a:r>
            <a:r>
              <a:rPr lang="en-US" b="1" dirty="0" smtClean="0">
                <a:solidFill>
                  <a:srgbClr val="0070C0"/>
                </a:solidFill>
                <a:latin typeface="Courier New" pitchFamily="49" charset="0"/>
                <a:cs typeface="Courier New" pitchFamily="49" charset="0"/>
              </a:rPr>
              <a:t> value):</a:t>
            </a:r>
            <a:r>
              <a:rPr lang="en-US" dirty="0" smtClean="0"/>
              <a:t> </a:t>
            </a:r>
            <a:r>
              <a:rPr lang="en-US" dirty="0" err="1"/>
              <a:t>boolean</a:t>
            </a:r>
            <a:r>
              <a:rPr lang="en-US" dirty="0"/>
              <a:t> </a:t>
            </a:r>
            <a:r>
              <a:rPr lang="el-GR" dirty="0"/>
              <a:t>αν το σύνολο</a:t>
            </a:r>
            <a:r>
              <a:rPr lang="en-US" dirty="0"/>
              <a:t> </a:t>
            </a:r>
            <a:r>
              <a:rPr lang="el-GR" dirty="0" smtClean="0"/>
              <a:t>περιέχει την τιμή </a:t>
            </a:r>
            <a:r>
              <a:rPr lang="en-US" b="1" dirty="0" smtClean="0">
                <a:solidFill>
                  <a:srgbClr val="0070C0"/>
                </a:solidFill>
                <a:latin typeface="Courier New" pitchFamily="49" charset="0"/>
                <a:cs typeface="Courier New" pitchFamily="49" charset="0"/>
              </a:rPr>
              <a:t>value</a:t>
            </a:r>
            <a:r>
              <a:rPr lang="el-GR" b="1" dirty="0" smtClean="0">
                <a:solidFill>
                  <a:srgbClr val="0070C0"/>
                </a:solidFill>
                <a:latin typeface="Courier New" pitchFamily="49" charset="0"/>
                <a:cs typeface="Courier New" pitchFamily="49" charset="0"/>
              </a:rPr>
              <a:t> </a:t>
            </a:r>
            <a:r>
              <a:rPr lang="el-GR" dirty="0"/>
              <a:t>ή όχι</a:t>
            </a:r>
            <a:r>
              <a:rPr lang="el-GR" dirty="0" smtClean="0"/>
              <a:t>.</a:t>
            </a:r>
            <a:r>
              <a:rPr lang="en-US" dirty="0" smtClean="0"/>
              <a:t> (</a:t>
            </a:r>
            <a:r>
              <a:rPr lang="el-GR" dirty="0" smtClean="0">
                <a:solidFill>
                  <a:schemeClr val="accent6">
                    <a:lumMod val="75000"/>
                  </a:schemeClr>
                </a:solidFill>
              </a:rPr>
              <a:t>αργό</a:t>
            </a:r>
            <a:r>
              <a:rPr lang="el-GR" dirty="0" smtClean="0"/>
              <a:t>)</a:t>
            </a:r>
            <a:endParaRPr lang="el-GR" dirty="0"/>
          </a:p>
          <a:p>
            <a:pPr lvl="1"/>
            <a:r>
              <a:rPr lang="en-US" b="1" dirty="0">
                <a:solidFill>
                  <a:srgbClr val="0070C0"/>
                </a:solidFill>
                <a:latin typeface="Courier New" pitchFamily="49" charset="0"/>
                <a:cs typeface="Courier New" pitchFamily="49" charset="0"/>
              </a:rPr>
              <a:t>size():</a:t>
            </a:r>
            <a:r>
              <a:rPr lang="en-US" dirty="0"/>
              <a:t> </a:t>
            </a:r>
            <a:r>
              <a:rPr lang="el-GR" dirty="0"/>
              <a:t>ο αριθμός των στοιχείων </a:t>
            </a:r>
            <a:r>
              <a:rPr lang="en-US" dirty="0" smtClean="0"/>
              <a:t>(</a:t>
            </a:r>
            <a:r>
              <a:rPr lang="el-GR" dirty="0" smtClean="0"/>
              <a:t>κλειδιών) στο </a:t>
            </a:r>
            <a:r>
              <a:rPr lang="en-US" dirty="0" smtClean="0"/>
              <a:t>map</a:t>
            </a:r>
            <a:r>
              <a:rPr lang="el-GR" dirty="0" smtClean="0"/>
              <a:t>.</a:t>
            </a:r>
            <a:endParaRPr lang="el-GR" dirty="0"/>
          </a:p>
          <a:p>
            <a:pPr lvl="1"/>
            <a:r>
              <a:rPr lang="en-US" b="1" dirty="0" err="1">
                <a:solidFill>
                  <a:srgbClr val="0070C0"/>
                </a:solidFill>
                <a:latin typeface="Courier New" pitchFamily="49" charset="0"/>
                <a:cs typeface="Courier New" pitchFamily="49" charset="0"/>
              </a:rPr>
              <a:t>isEmpty</a:t>
            </a:r>
            <a:r>
              <a:rPr lang="en-US" b="1" dirty="0">
                <a:solidFill>
                  <a:srgbClr val="0070C0"/>
                </a:solidFill>
                <a:latin typeface="Courier New" pitchFamily="49" charset="0"/>
                <a:cs typeface="Courier New" pitchFamily="49" charset="0"/>
              </a:rPr>
              <a:t>()</a:t>
            </a:r>
            <a:r>
              <a:rPr lang="en-US" dirty="0"/>
              <a:t>: </a:t>
            </a:r>
            <a:r>
              <a:rPr lang="en-US" dirty="0" err="1"/>
              <a:t>boolean</a:t>
            </a:r>
            <a:r>
              <a:rPr lang="en-US" dirty="0"/>
              <a:t> </a:t>
            </a:r>
            <a:r>
              <a:rPr lang="el-GR" dirty="0"/>
              <a:t>αν έχει στοιχεία το </a:t>
            </a:r>
            <a:r>
              <a:rPr lang="en-US" dirty="0" smtClean="0"/>
              <a:t>map</a:t>
            </a:r>
            <a:r>
              <a:rPr lang="el-GR" dirty="0" smtClean="0"/>
              <a:t> </a:t>
            </a:r>
            <a:r>
              <a:rPr lang="el-GR" dirty="0"/>
              <a:t>ή όχι.</a:t>
            </a:r>
          </a:p>
          <a:p>
            <a:pPr lvl="1"/>
            <a:r>
              <a:rPr lang="en-US" b="1" dirty="0" smtClean="0">
                <a:solidFill>
                  <a:srgbClr val="0070C0"/>
                </a:solidFill>
                <a:latin typeface="Courier New" pitchFamily="49" charset="0"/>
                <a:cs typeface="Courier New" pitchFamily="49" charset="0"/>
              </a:rPr>
              <a:t>Set&lt;K&gt; </a:t>
            </a:r>
            <a:r>
              <a:rPr lang="en-US" b="1" dirty="0" err="1" smtClean="0">
                <a:solidFill>
                  <a:srgbClr val="0070C0"/>
                </a:solidFill>
                <a:latin typeface="Courier New" pitchFamily="49" charset="0"/>
                <a:cs typeface="Courier New" pitchFamily="49" charset="0"/>
              </a:rPr>
              <a:t>keySet</a:t>
            </a:r>
            <a:r>
              <a:rPr lang="en-US" b="1" dirty="0" smtClean="0">
                <a:solidFill>
                  <a:srgbClr val="0070C0"/>
                </a:solidFill>
                <a:latin typeface="Courier New" pitchFamily="49" charset="0"/>
                <a:cs typeface="Courier New" pitchFamily="49" charset="0"/>
              </a:rPr>
              <a:t>()</a:t>
            </a:r>
            <a:r>
              <a:rPr lang="en-US" dirty="0" smtClean="0"/>
              <a:t>:  </a:t>
            </a:r>
            <a:r>
              <a:rPr lang="el-GR" dirty="0" smtClean="0"/>
              <a:t>επιστρέφει</a:t>
            </a:r>
            <a:r>
              <a:rPr lang="en-US" dirty="0" smtClean="0"/>
              <a:t> </a:t>
            </a:r>
            <a:r>
              <a:rPr lang="el-GR" dirty="0" smtClean="0"/>
              <a:t>ένα </a:t>
            </a:r>
            <a:r>
              <a:rPr lang="en-US" dirty="0" smtClean="0">
                <a:solidFill>
                  <a:srgbClr val="FF0000"/>
                </a:solidFill>
              </a:rPr>
              <a:t>Set</a:t>
            </a:r>
            <a:r>
              <a:rPr lang="en-US" dirty="0" smtClean="0"/>
              <a:t> </a:t>
            </a:r>
            <a:r>
              <a:rPr lang="el-GR" dirty="0" smtClean="0"/>
              <a:t>με </a:t>
            </a:r>
            <a:r>
              <a:rPr lang="el-GR" dirty="0"/>
              <a:t>τα </a:t>
            </a:r>
            <a:r>
              <a:rPr lang="el-GR" dirty="0" smtClean="0"/>
              <a:t>κλειδιά.</a:t>
            </a:r>
          </a:p>
          <a:p>
            <a:pPr lvl="1"/>
            <a:r>
              <a:rPr lang="en-US" b="1" dirty="0">
                <a:solidFill>
                  <a:srgbClr val="0070C0"/>
                </a:solidFill>
                <a:latin typeface="Courier New" pitchFamily="49" charset="0"/>
                <a:cs typeface="Courier New" pitchFamily="49" charset="0"/>
              </a:rPr>
              <a:t>Collection&lt;V&gt; values()</a:t>
            </a:r>
            <a:r>
              <a:rPr lang="en-US" dirty="0" smtClean="0"/>
              <a:t>: </a:t>
            </a:r>
            <a:r>
              <a:rPr lang="el-GR" dirty="0" smtClean="0"/>
              <a:t>επιστρέφει ένα </a:t>
            </a:r>
            <a:r>
              <a:rPr lang="en-US" dirty="0" smtClean="0">
                <a:solidFill>
                  <a:srgbClr val="FF0000"/>
                </a:solidFill>
              </a:rPr>
              <a:t>Collection</a:t>
            </a:r>
            <a:r>
              <a:rPr lang="en-US" dirty="0" smtClean="0"/>
              <a:t> </a:t>
            </a:r>
            <a:r>
              <a:rPr lang="el-GR" dirty="0" smtClean="0"/>
              <a:t>με τις τιμές</a:t>
            </a:r>
            <a:endParaRPr lang="el-GR" dirty="0"/>
          </a:p>
          <a:p>
            <a:endParaRPr lang="en-US" dirty="0"/>
          </a:p>
        </p:txBody>
      </p:sp>
    </p:spTree>
    <p:extLst>
      <p:ext uri="{BB962C8B-B14F-4D97-AF65-F5344CB8AC3E}">
        <p14:creationId xmlns:p14="http://schemas.microsoft.com/office/powerpoint/2010/main" val="3696454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3" y="260648"/>
            <a:ext cx="8646919" cy="6771084"/>
          </a:xfrm>
          <a:prstGeom prst="rect">
            <a:avLst/>
          </a:prstGeom>
          <a:noFill/>
          <a:ln w="28575">
            <a:solidFill>
              <a:schemeClr val="accent1"/>
            </a:solidFill>
            <a:prstDash val="dash"/>
          </a:ln>
        </p:spPr>
        <p:txBody>
          <a:bodyPr wrap="none" rtlCol="0">
            <a:spAutoFit/>
          </a:bodyPr>
          <a:lstStyle/>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java.util.ArrayList</a:t>
            </a:r>
            <a:r>
              <a:rPr lang="en-US" sz="1400" b="1" dirty="0" smtClean="0">
                <a:latin typeface="Courier New" pitchFamily="49" charset="0"/>
                <a:cs typeface="Courier New" pitchFamily="49" charset="0"/>
              </a:rPr>
              <a:t>;</a:t>
            </a:r>
          </a:p>
          <a:p>
            <a:r>
              <a:rPr lang="en-US" sz="1400" b="1" dirty="0" smtClean="0">
                <a:solidFill>
                  <a:srgbClr val="FF0000"/>
                </a:solidFill>
                <a:latin typeface="Courier New" pitchFamily="49" charset="0"/>
                <a:cs typeface="Courier New" pitchFamily="49" charset="0"/>
              </a:rPr>
              <a:t>import </a:t>
            </a:r>
            <a:r>
              <a:rPr lang="en-US" sz="1400" b="1" dirty="0" err="1" smtClean="0">
                <a:solidFill>
                  <a:srgbClr val="FF0000"/>
                </a:solidFill>
                <a:latin typeface="Courier New" pitchFamily="49" charset="0"/>
                <a:cs typeface="Courier New" pitchFamily="49" charset="0"/>
              </a:rPr>
              <a:t>java.util.HashMap</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java.util.Scanner</a:t>
            </a:r>
            <a:r>
              <a:rPr lang="en-US" sz="1400" b="1" dirty="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public class Course</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code;</a:t>
            </a:r>
          </a:p>
          <a:p>
            <a:r>
              <a:rPr lang="en-US" sz="1400" b="1" dirty="0">
                <a:latin typeface="Courier New" pitchFamily="49" charset="0"/>
                <a:cs typeface="Courier New" pitchFamily="49" charset="0"/>
              </a:rPr>
              <a:t>	private int units;</a:t>
            </a:r>
          </a:p>
          <a:p>
            <a:r>
              <a:rPr lang="en-US" sz="1400" b="1" dirty="0">
                <a:latin typeface="Courier New" pitchFamily="49" charset="0"/>
                <a:cs typeface="Courier New" pitchFamily="49" charset="0"/>
              </a:rPr>
              <a:t>	private Professor prof;</a:t>
            </a:r>
          </a:p>
          <a:p>
            <a:r>
              <a:rPr lang="en-US" sz="1400" b="1" dirty="0">
                <a:latin typeface="Courier New" pitchFamily="49" charset="0"/>
                <a:cs typeface="Courier New" pitchFamily="49" charset="0"/>
              </a:rPr>
              <a:t>	private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 </a:t>
            </a:r>
            <a:r>
              <a:rPr lang="en-US" sz="1400" b="1" dirty="0" err="1">
                <a:latin typeface="Courier New" pitchFamily="49" charset="0"/>
                <a:cs typeface="Courier New" pitchFamily="49" charset="0"/>
              </a:rPr>
              <a:t>studentList</a:t>
            </a:r>
            <a:r>
              <a:rPr lang="en-US" sz="1400" b="1" dirty="0">
                <a:latin typeface="Courier New" pitchFamily="49" charset="0"/>
                <a:cs typeface="Courier New" pitchFamily="49" charset="0"/>
              </a:rPr>
              <a:t> </a:t>
            </a:r>
            <a:endParaRPr lang="en-US" sz="1400" b="1" dirty="0" smtClean="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smtClean="0">
                <a:latin typeface="Courier New" pitchFamily="49" charset="0"/>
                <a:cs typeface="Courier New" pitchFamily="49" charset="0"/>
              </a:rPr>
              <a:t>&gt;();</a:t>
            </a:r>
            <a:endParaRPr lang="el-GR" sz="1400" b="1" dirty="0" smtClean="0">
              <a:latin typeface="Courier New" pitchFamily="49" charset="0"/>
              <a:cs typeface="Courier New" pitchFamily="49" charset="0"/>
            </a:endParaRPr>
          </a:p>
          <a:p>
            <a:r>
              <a:rPr lang="el-GR" sz="1400" b="1" dirty="0">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private </a:t>
            </a:r>
            <a:r>
              <a:rPr lang="en-US" sz="1400" b="1" dirty="0" err="1" smtClean="0">
                <a:solidFill>
                  <a:srgbClr val="FF0000"/>
                </a:solidFill>
                <a:latin typeface="Courier New" pitchFamily="49" charset="0"/>
                <a:cs typeface="Courier New" pitchFamily="49" charset="0"/>
              </a:rPr>
              <a:t>HashMap</a:t>
            </a:r>
            <a:r>
              <a:rPr lang="en-US" sz="1400" b="1" dirty="0" smtClean="0">
                <a:solidFill>
                  <a:srgbClr val="FF0000"/>
                </a:solidFill>
                <a:latin typeface="Courier New" pitchFamily="49" charset="0"/>
                <a:cs typeface="Courier New" pitchFamily="49" charset="0"/>
              </a:rPr>
              <a:t>&lt;</a:t>
            </a:r>
            <a:r>
              <a:rPr lang="en-US" sz="1400" b="1" dirty="0" err="1" smtClean="0">
                <a:solidFill>
                  <a:srgbClr val="FF0000"/>
                </a:solidFill>
                <a:latin typeface="Courier New" pitchFamily="49" charset="0"/>
                <a:cs typeface="Courier New" pitchFamily="49" charset="0"/>
              </a:rPr>
              <a:t>Integer,StudentRecord</a:t>
            </a:r>
            <a:r>
              <a:rPr lang="en-US" sz="1400" b="1" dirty="0" smtClean="0">
                <a:solidFill>
                  <a:srgbClr val="FF0000"/>
                </a:solidFill>
                <a:latin typeface="Courier New" pitchFamily="49" charset="0"/>
                <a:cs typeface="Courier New" pitchFamily="49" charset="0"/>
              </a:rPr>
              <a:t>&gt; </a:t>
            </a:r>
            <a:r>
              <a:rPr lang="en-US" sz="1400" b="1" dirty="0" err="1" smtClean="0">
                <a:solidFill>
                  <a:srgbClr val="FF0000"/>
                </a:solidFill>
                <a:latin typeface="Courier New" pitchFamily="49" charset="0"/>
                <a:cs typeface="Courier New" pitchFamily="49" charset="0"/>
              </a:rPr>
              <a:t>studentMap</a:t>
            </a:r>
            <a:endParaRPr lang="en-US" sz="1400" b="1" dirty="0" smtClean="0">
              <a:solidFill>
                <a:srgbClr val="FF0000"/>
              </a:solidFill>
              <a:latin typeface="Courier New" pitchFamily="49" charset="0"/>
              <a:cs typeface="Courier New" pitchFamily="49" charset="0"/>
            </a:endParaRP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 new </a:t>
            </a:r>
            <a:r>
              <a:rPr lang="en-US" sz="1400" b="1" dirty="0" err="1" smtClean="0">
                <a:solidFill>
                  <a:srgbClr val="FF0000"/>
                </a:solidFill>
                <a:latin typeface="Courier New" pitchFamily="49" charset="0"/>
                <a:cs typeface="Courier New" pitchFamily="49" charset="0"/>
              </a:rPr>
              <a:t>HashMap</a:t>
            </a:r>
            <a:r>
              <a:rPr lang="en-US" sz="1400" b="1" dirty="0" smtClean="0">
                <a:solidFill>
                  <a:srgbClr val="FF0000"/>
                </a:solidFill>
                <a:latin typeface="Courier New" pitchFamily="49" charset="0"/>
                <a:cs typeface="Courier New" pitchFamily="49" charset="0"/>
              </a:rPr>
              <a:t>&lt;</a:t>
            </a:r>
            <a:r>
              <a:rPr lang="en-US" sz="1400" b="1" dirty="0" err="1" smtClean="0">
                <a:solidFill>
                  <a:srgbClr val="FF0000"/>
                </a:solidFill>
                <a:latin typeface="Courier New" pitchFamily="49" charset="0"/>
                <a:cs typeface="Courier New" pitchFamily="49" charset="0"/>
              </a:rPr>
              <a:t>Integer,StudentRecord</a:t>
            </a:r>
            <a:r>
              <a:rPr lang="en-US" sz="1400" b="1" dirty="0" smtClean="0">
                <a:solidFill>
                  <a:srgbClr val="FF0000"/>
                </a:solidFill>
                <a:latin typeface="Courier New" pitchFamily="49" charset="0"/>
                <a:cs typeface="Courier New" pitchFamily="49" charset="0"/>
              </a:rPr>
              <a:t>&gt;();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public </a:t>
            </a:r>
            <a:r>
              <a:rPr lang="en-US" sz="1400" b="1" dirty="0">
                <a:latin typeface="Courier New" pitchFamily="49" charset="0"/>
                <a:cs typeface="Courier New" pitchFamily="49" charset="0"/>
              </a:rPr>
              <a:t>void enroll(Student s</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studentRecord</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sRecord</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(s</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err="1" smtClean="0">
                <a:latin typeface="Courier New" pitchFamily="49" charset="0"/>
                <a:cs typeface="Courier New" pitchFamily="49" charset="0"/>
              </a:rPr>
              <a:t>studentList.add</a:t>
            </a:r>
            <a:r>
              <a:rPr lang="en-US" sz="1400" b="1" dirty="0" smtClean="0">
                <a:latin typeface="Courier New" pitchFamily="49" charset="0"/>
                <a:cs typeface="Courier New" pitchFamily="49" charset="0"/>
              </a:rPr>
              <a:t>(</a:t>
            </a:r>
            <a:r>
              <a:rPr lang="en-US" sz="1400" b="1" dirty="0" err="1" smtClean="0">
                <a:latin typeface="Courier New" pitchFamily="49" charset="0"/>
                <a:cs typeface="Courier New" pitchFamily="49" charset="0"/>
              </a:rPr>
              <a:t>sRecord</a:t>
            </a:r>
            <a:r>
              <a:rPr lang="en-US" sz="1400" b="1" dirty="0" smtClean="0">
                <a:latin typeface="Courier New" pitchFamily="49" charset="0"/>
                <a:cs typeface="Courier New" pitchFamily="49" charset="0"/>
              </a:rPr>
              <a:t>);</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studentMap.put</a:t>
            </a:r>
            <a:r>
              <a:rPr lang="en-US" sz="1400" b="1" dirty="0" smtClean="0">
                <a:solidFill>
                  <a:srgbClr val="FF0000"/>
                </a:solidFill>
                <a:latin typeface="Courier New" pitchFamily="49" charset="0"/>
                <a:cs typeface="Courier New" pitchFamily="49" charset="0"/>
              </a:rPr>
              <a:t>(</a:t>
            </a:r>
            <a:r>
              <a:rPr lang="en-US" sz="1400" b="1" dirty="0" err="1" smtClean="0">
                <a:solidFill>
                  <a:srgbClr val="FF0000"/>
                </a:solidFill>
                <a:latin typeface="Courier New" pitchFamily="49" charset="0"/>
                <a:cs typeface="Courier New" pitchFamily="49" charset="0"/>
              </a:rPr>
              <a:t>s.getAM</a:t>
            </a:r>
            <a:r>
              <a:rPr lang="en-US" sz="1400" b="1" dirty="0" smtClean="0">
                <a:solidFill>
                  <a:srgbClr val="FF0000"/>
                </a:solidFill>
                <a:latin typeface="Courier New" pitchFamily="49" charset="0"/>
                <a:cs typeface="Courier New" pitchFamily="49" charset="0"/>
              </a:rPr>
              <a:t>(),</a:t>
            </a:r>
            <a:r>
              <a:rPr lang="en-US" sz="1400" b="1" dirty="0" err="1" smtClean="0">
                <a:solidFill>
                  <a:srgbClr val="FF0000"/>
                </a:solidFill>
                <a:latin typeface="Courier New" pitchFamily="49" charset="0"/>
                <a:cs typeface="Courier New" pitchFamily="49" charset="0"/>
              </a:rPr>
              <a:t>sRecord</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smtClean="0">
                <a:latin typeface="Courier New" pitchFamily="49" charset="0"/>
                <a:cs typeface="Courier New" pitchFamily="49" charset="0"/>
              </a:rPr>
              <a:t>	public double </a:t>
            </a:r>
            <a:r>
              <a:rPr lang="en-US" sz="1400" b="1" dirty="0" err="1" smtClean="0">
                <a:latin typeface="Courier New" pitchFamily="49" charset="0"/>
                <a:cs typeface="Courier New" pitchFamily="49" charset="0"/>
              </a:rPr>
              <a:t>getGrade</a:t>
            </a:r>
            <a:r>
              <a:rPr lang="en-US" sz="1400" b="1" dirty="0" smtClean="0">
                <a:latin typeface="Courier New" pitchFamily="49" charset="0"/>
                <a:cs typeface="Courier New" pitchFamily="49" charset="0"/>
              </a:rPr>
              <a:t>(</a:t>
            </a:r>
            <a:r>
              <a:rPr lang="en-US" sz="1400" b="1" dirty="0" err="1" smtClean="0">
                <a:latin typeface="Courier New" pitchFamily="49" charset="0"/>
                <a:cs typeface="Courier New" pitchFamily="49" charset="0"/>
              </a:rPr>
              <a:t>int</a:t>
            </a:r>
            <a:r>
              <a:rPr lang="en-US" sz="1400" b="1" dirty="0" smtClean="0">
                <a:latin typeface="Courier New" pitchFamily="49" charset="0"/>
                <a:cs typeface="Courier New" pitchFamily="49" charset="0"/>
              </a:rPr>
              <a:t> AM){</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if (</a:t>
            </a:r>
            <a:r>
              <a:rPr lang="en-US" sz="1400" b="1" dirty="0" err="1" smtClean="0">
                <a:solidFill>
                  <a:srgbClr val="FF0000"/>
                </a:solidFill>
                <a:latin typeface="Courier New" pitchFamily="49" charset="0"/>
                <a:cs typeface="Courier New" pitchFamily="49" charset="0"/>
              </a:rPr>
              <a:t>studentMap.contains</a:t>
            </a:r>
            <a:r>
              <a:rPr lang="en-US" sz="1400" b="1" dirty="0" smtClean="0">
                <a:solidFill>
                  <a:srgbClr val="FF0000"/>
                </a:solidFill>
                <a:latin typeface="Courier New" pitchFamily="49" charset="0"/>
                <a:cs typeface="Courier New" pitchFamily="49" charset="0"/>
              </a:rPr>
              <a:t>(AM)</a:t>
            </a:r>
            <a:r>
              <a:rPr lang="en-US" sz="1400" b="1" dirty="0" smtClean="0">
                <a:latin typeface="Courier New" pitchFamily="49" charset="0"/>
                <a:cs typeface="Courier New" pitchFamily="49" charset="0"/>
              </a:rPr>
              <a:t>){</a:t>
            </a:r>
          </a:p>
          <a:p>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StudentRecord</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sRecord</a:t>
            </a:r>
            <a:r>
              <a:rPr lang="en-US" sz="1400" b="1" dirty="0" smtClean="0">
                <a:solidFill>
                  <a:srgbClr val="FF0000"/>
                </a:solidFill>
                <a:latin typeface="Courier New" pitchFamily="49" charset="0"/>
                <a:cs typeface="Courier New" pitchFamily="49" charset="0"/>
              </a:rPr>
              <a:t> = </a:t>
            </a:r>
            <a:r>
              <a:rPr lang="en-US" sz="1400" b="1" dirty="0" err="1" smtClean="0">
                <a:solidFill>
                  <a:srgbClr val="FF0000"/>
                </a:solidFill>
                <a:latin typeface="Courier New" pitchFamily="49" charset="0"/>
                <a:cs typeface="Courier New" pitchFamily="49" charset="0"/>
              </a:rPr>
              <a:t>studentMap.get</a:t>
            </a:r>
            <a:r>
              <a:rPr lang="en-US" sz="1400" b="1" dirty="0" smtClean="0">
                <a:solidFill>
                  <a:srgbClr val="FF0000"/>
                </a:solidFill>
                <a:latin typeface="Courier New" pitchFamily="49" charset="0"/>
                <a:cs typeface="Courier New" pitchFamily="49" charset="0"/>
              </a:rPr>
              <a:t>(AM);</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return </a:t>
            </a:r>
            <a:r>
              <a:rPr lang="en-US" sz="1400" b="1" dirty="0" err="1" smtClean="0">
                <a:latin typeface="Courier New" pitchFamily="49" charset="0"/>
                <a:cs typeface="Courier New" pitchFamily="49" charset="0"/>
              </a:rPr>
              <a:t>sRecord.getGrade</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}else{</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System.out.println</a:t>
            </a:r>
            <a:r>
              <a:rPr lang="en-US" sz="1400" b="1" dirty="0" smtClean="0">
                <a:latin typeface="Courier New" pitchFamily="49" charset="0"/>
                <a:cs typeface="Courier New" pitchFamily="49" charset="0"/>
              </a:rPr>
              <a:t>(“Student “+ AM + “ not enrolled”);</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return -1;</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p:txBody>
      </p:sp>
      <p:sp>
        <p:nvSpPr>
          <p:cNvPr id="2" name="TextBox 1"/>
          <p:cNvSpPr txBox="1"/>
          <p:nvPr/>
        </p:nvSpPr>
        <p:spPr>
          <a:xfrm>
            <a:off x="4430962" y="836711"/>
            <a:ext cx="4688440" cy="646331"/>
          </a:xfrm>
          <a:prstGeom prst="rect">
            <a:avLst/>
          </a:prstGeom>
          <a:solidFill>
            <a:srgbClr val="92D050"/>
          </a:solidFill>
        </p:spPr>
        <p:txBody>
          <a:bodyPr wrap="square" rtlCol="0">
            <a:spAutoFit/>
          </a:bodyPr>
          <a:lstStyle/>
          <a:p>
            <a:r>
              <a:rPr lang="el-GR" dirty="0" smtClean="0"/>
              <a:t>Έχοντας το λεξικό μπορούμε</a:t>
            </a:r>
            <a:r>
              <a:rPr lang="el-GR" dirty="0"/>
              <a:t> </a:t>
            </a:r>
            <a:r>
              <a:rPr lang="el-GR" dirty="0" smtClean="0"/>
              <a:t>να κάνουμε διάφορες αναζητήσεις με το ΑΜ του φοιτητή</a:t>
            </a:r>
            <a:endParaRPr lang="en-US" dirty="0"/>
          </a:p>
        </p:txBody>
      </p:sp>
    </p:spTree>
    <p:extLst>
      <p:ext uri="{BB962C8B-B14F-4D97-AF65-F5344CB8AC3E}">
        <p14:creationId xmlns:p14="http://schemas.microsoft.com/office/powerpoint/2010/main" val="3860225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chemeClr val="accent6">
                    <a:lumMod val="75000"/>
                  </a:schemeClr>
                </a:solidFill>
              </a:rPr>
              <a:t>Τμήμα</a:t>
            </a:r>
          </a:p>
          <a:p>
            <a:pPr lvl="1"/>
            <a:r>
              <a:rPr lang="el-GR" dirty="0" smtClean="0">
                <a:solidFill>
                  <a:schemeClr val="accent6">
                    <a:lumMod val="75000"/>
                  </a:schemeClr>
                </a:solidFill>
              </a:rPr>
              <a:t>Φοιτητές</a:t>
            </a:r>
          </a:p>
          <a:p>
            <a:pPr lvl="1"/>
            <a:r>
              <a:rPr lang="el-GR" dirty="0" smtClean="0">
                <a:solidFill>
                  <a:schemeClr val="accent6">
                    <a:lumMod val="75000"/>
                  </a:schemeClr>
                </a:solidFill>
              </a:rPr>
              <a:t>Καθηγητές</a:t>
            </a:r>
          </a:p>
          <a:p>
            <a:pPr lvl="1"/>
            <a:r>
              <a:rPr lang="el-GR" dirty="0" smtClean="0">
                <a:solidFill>
                  <a:schemeClr val="accent6">
                    <a:lumMod val="75000"/>
                  </a:schemeClr>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Tree>
    <p:extLst>
      <p:ext uri="{BB962C8B-B14F-4D97-AF65-F5344CB8AC3E}">
        <p14:creationId xmlns:p14="http://schemas.microsoft.com/office/powerpoint/2010/main" val="193939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rgbClr val="FF0000"/>
                </a:solidFill>
              </a:rPr>
              <a:t>Τμήμα</a:t>
            </a:r>
          </a:p>
          <a:p>
            <a:pPr lvl="1"/>
            <a:r>
              <a:rPr lang="el-GR" dirty="0" smtClean="0">
                <a:solidFill>
                  <a:srgbClr val="FF0000"/>
                </a:solidFill>
              </a:rPr>
              <a:t>Φοιτητές</a:t>
            </a:r>
          </a:p>
          <a:p>
            <a:pPr lvl="1"/>
            <a:r>
              <a:rPr lang="el-GR" dirty="0" smtClean="0">
                <a:solidFill>
                  <a:srgbClr val="FF0000"/>
                </a:solidFill>
              </a:rPr>
              <a:t>Καθηγητές</a:t>
            </a:r>
          </a:p>
          <a:p>
            <a:pPr lvl="1"/>
            <a:r>
              <a:rPr lang="el-GR" dirty="0" smtClean="0">
                <a:solidFill>
                  <a:srgbClr val="FF0000"/>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
        <p:nvSpPr>
          <p:cNvPr id="7" name="TextBox 6"/>
          <p:cNvSpPr txBox="1"/>
          <p:nvPr/>
        </p:nvSpPr>
        <p:spPr>
          <a:xfrm>
            <a:off x="4724400" y="5638800"/>
            <a:ext cx="4419600" cy="1200329"/>
          </a:xfrm>
          <a:prstGeom prst="rect">
            <a:avLst/>
          </a:prstGeom>
          <a:solidFill>
            <a:srgbClr val="92D050"/>
          </a:solidFill>
        </p:spPr>
        <p:txBody>
          <a:bodyPr wrap="square" rtlCol="0">
            <a:spAutoFit/>
          </a:bodyPr>
          <a:lstStyle/>
          <a:p>
            <a:r>
              <a:rPr lang="el-GR" dirty="0" smtClean="0"/>
              <a:t>Όλα τα ουσιαστικά μπορούν να γίνουν κλάσεις αλλά συνήθως διαλέγουμε αυτά για τα οποία υπάρχει αρκετή πολυπλοκότητα</a:t>
            </a:r>
            <a:endParaRPr lang="en-US" dirty="0"/>
          </a:p>
        </p:txBody>
      </p:sp>
    </p:spTree>
    <p:extLst>
      <p:ext uri="{BB962C8B-B14F-4D97-AF65-F5344CB8AC3E}">
        <p14:creationId xmlns:p14="http://schemas.microsoft.com/office/powerpoint/2010/main" val="2912195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Κλάση </a:t>
            </a:r>
            <a:r>
              <a:rPr lang="en-US" dirty="0" smtClean="0"/>
              <a:t>Professor</a:t>
            </a:r>
            <a:endParaRPr lang="en-US" dirty="0"/>
          </a:p>
        </p:txBody>
      </p:sp>
      <p:sp>
        <p:nvSpPr>
          <p:cNvPr id="6" name="Content Placeholder 5"/>
          <p:cNvSpPr>
            <a:spLocks noGrp="1"/>
          </p:cNvSpPr>
          <p:nvPr>
            <p:ph idx="1"/>
          </p:nvPr>
        </p:nvSpPr>
        <p:spPr/>
        <p:txBody>
          <a:bodyPr/>
          <a:lstStyle/>
          <a:p>
            <a:r>
              <a:rPr lang="el-GR" dirty="0" smtClean="0"/>
              <a:t>Κρατάει το όνομα και το ΑΦΜ του καθηγητή</a:t>
            </a:r>
          </a:p>
          <a:p>
            <a:r>
              <a:rPr lang="el-GR" dirty="0" smtClean="0"/>
              <a:t>Ενδεχομένως να κρατάει και τα μαθήματα που έχει αναλάβει</a:t>
            </a:r>
          </a:p>
          <a:p>
            <a:endParaRPr lang="el-GR" dirty="0"/>
          </a:p>
          <a:p>
            <a:r>
              <a:rPr lang="el-GR" dirty="0" smtClean="0"/>
              <a:t>Η μέθοδος για να αναλάβει ο καθηγητής ένα μάθημα θα πρέπει να είναι εδώ ή στην κλάση του μαθήματος?</a:t>
            </a:r>
            <a:endParaRPr lang="en-US" dirty="0"/>
          </a:p>
        </p:txBody>
      </p:sp>
    </p:spTree>
    <p:extLst>
      <p:ext uri="{BB962C8B-B14F-4D97-AF65-F5344CB8AC3E}">
        <p14:creationId xmlns:p14="http://schemas.microsoft.com/office/powerpoint/2010/main" val="2831110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Student</a:t>
            </a:r>
            <a:endParaRPr lang="en-US" dirty="0"/>
          </a:p>
        </p:txBody>
      </p:sp>
      <p:sp>
        <p:nvSpPr>
          <p:cNvPr id="3" name="Content Placeholder 2"/>
          <p:cNvSpPr>
            <a:spLocks noGrp="1"/>
          </p:cNvSpPr>
          <p:nvPr>
            <p:ph idx="1"/>
          </p:nvPr>
        </p:nvSpPr>
        <p:spPr/>
        <p:txBody>
          <a:bodyPr/>
          <a:lstStyle/>
          <a:p>
            <a:r>
              <a:rPr lang="el-GR" dirty="0" smtClean="0"/>
              <a:t>Κρατάει το όνομα του φοιτητή και τις μονάδες που έχει πάρει μέχρι τώρα.</a:t>
            </a:r>
          </a:p>
          <a:p>
            <a:r>
              <a:rPr lang="el-GR" dirty="0" smtClean="0"/>
              <a:t>Ενδεχομένως να κρατάει και τα μαθήματα που παίρνει.</a:t>
            </a:r>
          </a:p>
          <a:p>
            <a:r>
              <a:rPr lang="el-GR" dirty="0" smtClean="0"/>
              <a:t>Ενδεχομένως να κρατάει και τη λίστα με τα μαθήματα που έχει περάσει.</a:t>
            </a:r>
          </a:p>
          <a:p>
            <a:r>
              <a:rPr lang="el-GR" dirty="0" smtClean="0"/>
              <a:t>Χρειαζόμαστε μέθοδο για να γραφτεί ο φοιτητής στο μάθημα, ή να το περάσει, ή καλύτερα να τις βάλουμε στην κλάση του μαθήματος?</a:t>
            </a:r>
            <a:endParaRPr lang="en-US" dirty="0"/>
          </a:p>
        </p:txBody>
      </p:sp>
    </p:spTree>
    <p:extLst>
      <p:ext uri="{BB962C8B-B14F-4D97-AF65-F5344CB8AC3E}">
        <p14:creationId xmlns:p14="http://schemas.microsoft.com/office/powerpoint/2010/main" val="11189924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Course</a:t>
            </a:r>
            <a:endParaRPr lang="en-US" dirty="0"/>
          </a:p>
        </p:txBody>
      </p:sp>
      <p:sp>
        <p:nvSpPr>
          <p:cNvPr id="3" name="Content Placeholder 2"/>
          <p:cNvSpPr>
            <a:spLocks noGrp="1"/>
          </p:cNvSpPr>
          <p:nvPr>
            <p:ph idx="1"/>
          </p:nvPr>
        </p:nvSpPr>
        <p:spPr/>
        <p:txBody>
          <a:bodyPr/>
          <a:lstStyle/>
          <a:p>
            <a:r>
              <a:rPr lang="el-GR" dirty="0" smtClean="0"/>
              <a:t>Κρατάει το όνομα του μαθήματος, τις μονάδες του μαθήματος, τον καθηγητή που κάνει το μάθημα, τους φοιτητές που παίρνουν το μάθημα</a:t>
            </a:r>
          </a:p>
          <a:p>
            <a:pPr lvl="1"/>
            <a:r>
              <a:rPr lang="el-GR" dirty="0" smtClean="0"/>
              <a:t>Τίποτα άλλο? Τι θα κάνουμε με τους βαθμούς και το ποιος πέρασε το μάθημα?</a:t>
            </a:r>
          </a:p>
          <a:p>
            <a:r>
              <a:rPr lang="el-GR" dirty="0" smtClean="0"/>
              <a:t>Μέθοδοι</a:t>
            </a:r>
          </a:p>
          <a:p>
            <a:pPr lvl="1"/>
            <a:r>
              <a:rPr lang="el-GR" dirty="0" smtClean="0"/>
              <a:t>Ανάθεση καθηγητή </a:t>
            </a:r>
          </a:p>
          <a:p>
            <a:pPr lvl="1"/>
            <a:r>
              <a:rPr lang="el-GR" dirty="0" smtClean="0"/>
              <a:t>Εγγραφή φοιτητή στο μάθημα</a:t>
            </a:r>
          </a:p>
          <a:p>
            <a:pPr lvl="1"/>
            <a:r>
              <a:rPr lang="el-GR" dirty="0" smtClean="0"/>
              <a:t>Ανάθεση βαθμών στους φοιτητές.</a:t>
            </a:r>
          </a:p>
          <a:p>
            <a:pPr lvl="1"/>
            <a:endParaRPr lang="en-US" dirty="0"/>
          </a:p>
        </p:txBody>
      </p:sp>
    </p:spTree>
    <p:extLst>
      <p:ext uri="{BB962C8B-B14F-4D97-AF65-F5344CB8AC3E}">
        <p14:creationId xmlns:p14="http://schemas.microsoft.com/office/powerpoint/2010/main" val="2936349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Department</a:t>
            </a:r>
            <a:endParaRPr lang="en-US" dirty="0"/>
          </a:p>
        </p:txBody>
      </p:sp>
      <p:sp>
        <p:nvSpPr>
          <p:cNvPr id="3" name="Content Placeholder 2"/>
          <p:cNvSpPr>
            <a:spLocks noGrp="1"/>
          </p:cNvSpPr>
          <p:nvPr>
            <p:ph idx="1"/>
          </p:nvPr>
        </p:nvSpPr>
        <p:spPr/>
        <p:txBody>
          <a:bodyPr/>
          <a:lstStyle/>
          <a:p>
            <a:r>
              <a:rPr lang="el-GR" dirty="0" smtClean="0"/>
              <a:t>Τα βάζει όλα μαζί, εδώ δημιουργούμε τους φοιτητές, καθηγητές, μαθήματα.</a:t>
            </a:r>
          </a:p>
          <a:p>
            <a:r>
              <a:rPr lang="el-GR" dirty="0" smtClean="0"/>
              <a:t>Οι φοιτητές και οι καθηγητές ως άτομα θα μπορούσαν να υπάρχουν και εκτός του τμήματος.</a:t>
            </a:r>
          </a:p>
          <a:p>
            <a:r>
              <a:rPr lang="el-GR" dirty="0" smtClean="0"/>
              <a:t>Εδώ δημιουργούμε την </a:t>
            </a:r>
            <a:r>
              <a:rPr lang="en-US" dirty="0" smtClean="0"/>
              <a:t>main.</a:t>
            </a:r>
          </a:p>
          <a:p>
            <a:endParaRPr lang="en-US" dirty="0"/>
          </a:p>
          <a:p>
            <a:endParaRPr lang="en-US" dirty="0" smtClean="0"/>
          </a:p>
          <a:p>
            <a:r>
              <a:rPr lang="el-GR" dirty="0" smtClean="0"/>
              <a:t>Χρειαζόμαστε άλλη κλάση?</a:t>
            </a:r>
            <a:endParaRPr lang="en-US" dirty="0"/>
          </a:p>
        </p:txBody>
      </p:sp>
    </p:spTree>
    <p:extLst>
      <p:ext uri="{BB962C8B-B14F-4D97-AF65-F5344CB8AC3E}">
        <p14:creationId xmlns:p14="http://schemas.microsoft.com/office/powerpoint/2010/main" val="234350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8252</TotalTime>
  <Words>1470</Words>
  <Application>Microsoft Office PowerPoint</Application>
  <PresentationFormat>On-screen Show (4:3)</PresentationFormat>
  <Paragraphs>550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Clarity</vt:lpstr>
      <vt:lpstr>ΤΕΧΝΙΚΕΣ Αντικειμενοστραφουσ προγραμματισμου</vt:lpstr>
      <vt:lpstr>Μεγάλο παράδειγμα</vt:lpstr>
      <vt:lpstr>Μεγάλο Παράδειγμα</vt:lpstr>
      <vt:lpstr>Κλάσεις μέθοδοι και πεδία</vt:lpstr>
      <vt:lpstr>Κλάσεις μέθοδοι και πεδία</vt:lpstr>
      <vt:lpstr>Κλάση Professor</vt:lpstr>
      <vt:lpstr>Κλάση Student</vt:lpstr>
      <vt:lpstr>Κλάση Course</vt:lpstr>
      <vt:lpstr>Κλάση Department</vt:lpstr>
      <vt:lpstr>Κλάση StudentRecord</vt:lpstr>
      <vt:lpstr>UML διάγραμμα</vt:lpstr>
      <vt:lpstr>Αποθήκευση φοιτητών</vt:lpstr>
      <vt:lpstr>ArrayList</vt:lpstr>
      <vt:lpstr>ArrayList</vt:lpstr>
      <vt:lpstr>ArrayList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Σχέσεις κλάσεων</vt:lpstr>
      <vt:lpstr>PowerPoint Presentation</vt:lpstr>
      <vt:lpstr>PowerPoint Presentation</vt:lpstr>
      <vt:lpstr>Αναζήτηση</vt:lpstr>
      <vt:lpstr>HashMap (JavaDocs link)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ΤΕΧΝΙΚΕΣ Αντικειμενοστραφουσ προγραμματισμου</dc:title>
  <dc:creator>tsap</dc:creator>
  <cp:lastModifiedBy>tsap</cp:lastModifiedBy>
  <cp:revision>455</cp:revision>
  <dcterms:created xsi:type="dcterms:W3CDTF">2013-02-10T16:19:38Z</dcterms:created>
  <dcterms:modified xsi:type="dcterms:W3CDTF">2015-04-02T09:00:18Z</dcterms:modified>
</cp:coreProperties>
</file>