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5"/>
  </p:notesMasterIdLst>
  <p:sldIdLst>
    <p:sldId id="257" r:id="rId2"/>
    <p:sldId id="577" r:id="rId3"/>
    <p:sldId id="578" r:id="rId4"/>
    <p:sldId id="579" r:id="rId5"/>
    <p:sldId id="580" r:id="rId6"/>
    <p:sldId id="609" r:id="rId7"/>
    <p:sldId id="581" r:id="rId8"/>
    <p:sldId id="611" r:id="rId9"/>
    <p:sldId id="612" r:id="rId10"/>
    <p:sldId id="613" r:id="rId11"/>
    <p:sldId id="614" r:id="rId12"/>
    <p:sldId id="615" r:id="rId13"/>
    <p:sldId id="616" r:id="rId14"/>
    <p:sldId id="617" r:id="rId15"/>
    <p:sldId id="618" r:id="rId16"/>
    <p:sldId id="619" r:id="rId17"/>
    <p:sldId id="620" r:id="rId18"/>
    <p:sldId id="640" r:id="rId19"/>
    <p:sldId id="621" r:id="rId20"/>
    <p:sldId id="622" r:id="rId21"/>
    <p:sldId id="642" r:id="rId22"/>
    <p:sldId id="643" r:id="rId23"/>
    <p:sldId id="644" r:id="rId24"/>
    <p:sldId id="645" r:id="rId25"/>
    <p:sldId id="646" r:id="rId26"/>
    <p:sldId id="641" r:id="rId27"/>
    <p:sldId id="623" r:id="rId28"/>
    <p:sldId id="624" r:id="rId29"/>
    <p:sldId id="625" r:id="rId30"/>
    <p:sldId id="626" r:id="rId31"/>
    <p:sldId id="627" r:id="rId32"/>
    <p:sldId id="628" r:id="rId33"/>
    <p:sldId id="629" r:id="rId34"/>
    <p:sldId id="630" r:id="rId35"/>
    <p:sldId id="631" r:id="rId36"/>
    <p:sldId id="632" r:id="rId37"/>
    <p:sldId id="633" r:id="rId38"/>
    <p:sldId id="634" r:id="rId39"/>
    <p:sldId id="635" r:id="rId40"/>
    <p:sldId id="647" r:id="rId41"/>
    <p:sldId id="667" r:id="rId42"/>
    <p:sldId id="668" r:id="rId43"/>
    <p:sldId id="669" r:id="rId44"/>
    <p:sldId id="670" r:id="rId45"/>
    <p:sldId id="671" r:id="rId46"/>
    <p:sldId id="672" r:id="rId47"/>
    <p:sldId id="673" r:id="rId48"/>
    <p:sldId id="674" r:id="rId49"/>
    <p:sldId id="636" r:id="rId50"/>
    <p:sldId id="637" r:id="rId51"/>
    <p:sldId id="638" r:id="rId52"/>
    <p:sldId id="639" r:id="rId53"/>
    <p:sldId id="666" r:id="rId54"/>
    <p:sldId id="665" r:id="rId55"/>
    <p:sldId id="648" r:id="rId56"/>
    <p:sldId id="649" r:id="rId57"/>
    <p:sldId id="650" r:id="rId58"/>
    <p:sldId id="651" r:id="rId59"/>
    <p:sldId id="652" r:id="rId60"/>
    <p:sldId id="675" r:id="rId61"/>
    <p:sldId id="654" r:id="rId62"/>
    <p:sldId id="655" r:id="rId63"/>
    <p:sldId id="656" r:id="rId6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06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3/30/2015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3/30/2015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3/30/2015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3/30/2015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l-GR" dirty="0" smtClean="0"/>
              <a:t>Αναφορές</a:t>
            </a:r>
          </a:p>
          <a:p>
            <a:pPr algn="ctr"/>
            <a:r>
              <a:rPr lang="el-GR" dirty="0" smtClean="0"/>
              <a:t>Στοίβα και Σωρός μνήμης</a:t>
            </a:r>
            <a:endParaRPr lang="en-US" dirty="0" smtClean="0"/>
          </a:p>
          <a:p>
            <a:pPr algn="ctr"/>
            <a:r>
              <a:rPr lang="el-GR" dirty="0" smtClean="0"/>
              <a:t>Αντικείμενα παράμετροι</a:t>
            </a:r>
          </a:p>
          <a:p>
            <a:pPr algn="ctr"/>
            <a:r>
              <a:rPr lang="en-US" dirty="0" smtClean="0"/>
              <a:t>String Interning</a:t>
            </a:r>
            <a:endParaRPr lang="el-GR" dirty="0"/>
          </a:p>
          <a:p>
            <a:pPr algn="ctr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Κάθε φορά που καλείται μία μέθοδος, δημιουργείται ένα «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πλαίσιο</a:t>
            </a:r>
            <a:r>
              <a:rPr lang="el-GR" dirty="0" smtClean="0"/>
              <a:t>»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frame</a:t>
            </a:r>
            <a:r>
              <a:rPr lang="en-US" dirty="0" smtClean="0"/>
              <a:t>) </a:t>
            </a:r>
            <a:r>
              <a:rPr lang="el-GR" dirty="0" smtClean="0"/>
              <a:t>για την μέθοδο στη στοίβα </a:t>
            </a:r>
          </a:p>
          <a:p>
            <a:pPr lvl="1"/>
            <a:r>
              <a:rPr lang="el-GR" dirty="0" smtClean="0"/>
              <a:t>Δημιουργείται ένας </a:t>
            </a:r>
            <a:r>
              <a:rPr lang="el-GR" dirty="0" smtClean="0">
                <a:solidFill>
                  <a:srgbClr val="0070C0"/>
                </a:solidFill>
              </a:rPr>
              <a:t>χώρος μνήμης </a:t>
            </a:r>
            <a:r>
              <a:rPr lang="el-GR" dirty="0" smtClean="0"/>
              <a:t>που αποθηκεύει τις </a:t>
            </a:r>
            <a:r>
              <a:rPr lang="el-GR" dirty="0" smtClean="0">
                <a:solidFill>
                  <a:srgbClr val="0070C0"/>
                </a:solidFill>
              </a:rPr>
              <a:t>παραμέτρους</a:t>
            </a:r>
            <a:r>
              <a:rPr lang="el-GR" dirty="0" smtClean="0"/>
              <a:t> και τις </a:t>
            </a:r>
            <a:r>
              <a:rPr lang="el-GR" dirty="0" smtClean="0">
                <a:solidFill>
                  <a:srgbClr val="0070C0"/>
                </a:solidFill>
              </a:rPr>
              <a:t>τοπικές μεταβλητές </a:t>
            </a:r>
            <a:r>
              <a:rPr lang="el-GR" dirty="0" smtClean="0"/>
              <a:t>της μεθόδου.</a:t>
            </a:r>
          </a:p>
          <a:p>
            <a:r>
              <a:rPr lang="el-GR" dirty="0" smtClean="0"/>
              <a:t>Αν η μέθοδος καλέσει μία άλλη μέθοδο θα δημιουργηθεί ένα νέο πλαίσιο και θα τοποθετηθεί</a:t>
            </a:r>
            <a:r>
              <a:rPr lang="en-US" dirty="0" smtClean="0"/>
              <a:t> (push)</a:t>
            </a:r>
            <a:r>
              <a:rPr lang="el-GR" dirty="0" smtClean="0"/>
              <a:t> στην </a:t>
            </a:r>
            <a:r>
              <a:rPr lang="el-GR" dirty="0" smtClean="0">
                <a:solidFill>
                  <a:srgbClr val="0070C0"/>
                </a:solidFill>
              </a:rPr>
              <a:t>κορυφή της στοίβας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Όταν βγούμε από την μέθοδο το πλαίσιο </a:t>
            </a:r>
            <a:r>
              <a:rPr lang="el-GR" dirty="0" smtClean="0">
                <a:solidFill>
                  <a:srgbClr val="0070C0"/>
                </a:solidFill>
              </a:rPr>
              <a:t>αφαιρείται</a:t>
            </a:r>
            <a:r>
              <a:rPr lang="el-GR" dirty="0" smtClean="0"/>
              <a:t> </a:t>
            </a:r>
            <a:r>
              <a:rPr lang="en-US" dirty="0" smtClean="0"/>
              <a:t>(pop) </a:t>
            </a:r>
            <a:r>
              <a:rPr lang="el-GR" dirty="0" smtClean="0"/>
              <a:t>από την κορυφή της στοίβας και επιστρέφουμε στην προηγούμενη μέθοδο</a:t>
            </a:r>
          </a:p>
          <a:p>
            <a:r>
              <a:rPr lang="el-GR" dirty="0" smtClean="0"/>
              <a:t>Στη βάση της στοίβας είναι η μέθοδος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main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227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8321" y="1826818"/>
            <a:ext cx="321754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method1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int x = 10;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(x);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08104" y="764704"/>
            <a:ext cx="2664296" cy="53285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508104" y="4149080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method1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5702263" y="4689140"/>
            <a:ext cx="2275978" cy="387368"/>
            <a:chOff x="2358962" y="5273880"/>
            <a:chExt cx="2275978" cy="387368"/>
          </a:xfrm>
        </p:grpSpPr>
        <p:sp>
          <p:nvSpPr>
            <p:cNvPr id="7" name="Rectangle 6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10007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8321" y="1826818"/>
            <a:ext cx="3906839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method1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int x = 10;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(x);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method2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(int b){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x = true;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method3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08104" y="764704"/>
            <a:ext cx="2664296" cy="53285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508104" y="4149080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method1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5702263" y="4689140"/>
            <a:ext cx="2275978" cy="387368"/>
            <a:chOff x="2358962" y="5273880"/>
            <a:chExt cx="2275978" cy="387368"/>
          </a:xfrm>
        </p:grpSpPr>
        <p:sp>
          <p:nvSpPr>
            <p:cNvPr id="7" name="Rectangle 6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5515542" y="2780928"/>
            <a:ext cx="2664296" cy="136815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method2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5719977" y="3308569"/>
            <a:ext cx="2275978" cy="774736"/>
            <a:chOff x="2368030" y="4841832"/>
            <a:chExt cx="2275978" cy="774736"/>
          </a:xfrm>
        </p:grpSpPr>
        <p:sp>
          <p:nvSpPr>
            <p:cNvPr id="14" name="Rectangle 13"/>
            <p:cNvSpPr/>
            <p:nvPr/>
          </p:nvSpPr>
          <p:spPr>
            <a:xfrm>
              <a:off x="236803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51109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true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36803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70C0"/>
                  </a:solidFill>
                </a:rPr>
                <a:t>b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51109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65182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1826818"/>
            <a:ext cx="3906839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method1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int x = 10;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(x);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method2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(int b){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x = true;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method3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method3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{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…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08104" y="764704"/>
            <a:ext cx="2664296" cy="53285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508104" y="4149080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method1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5702263" y="4689140"/>
            <a:ext cx="2275978" cy="387368"/>
            <a:chOff x="2358962" y="5273880"/>
            <a:chExt cx="2275978" cy="387368"/>
          </a:xfrm>
        </p:grpSpPr>
        <p:sp>
          <p:nvSpPr>
            <p:cNvPr id="7" name="Rectangle 6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5515542" y="2780928"/>
            <a:ext cx="2664296" cy="136815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method2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5719977" y="3308569"/>
            <a:ext cx="2275978" cy="774736"/>
            <a:chOff x="2368030" y="4841832"/>
            <a:chExt cx="2275978" cy="774736"/>
          </a:xfrm>
        </p:grpSpPr>
        <p:sp>
          <p:nvSpPr>
            <p:cNvPr id="14" name="Rectangle 13"/>
            <p:cNvSpPr/>
            <p:nvPr/>
          </p:nvSpPr>
          <p:spPr>
            <a:xfrm>
              <a:off x="236803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51109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true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36803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70C0"/>
                  </a:solidFill>
                </a:rPr>
                <a:t>b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51109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20" name="Rectangle 19"/>
          <p:cNvSpPr/>
          <p:nvPr/>
        </p:nvSpPr>
        <p:spPr>
          <a:xfrm>
            <a:off x="5508104" y="1772816"/>
            <a:ext cx="2664296" cy="100811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method3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902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8321" y="1826818"/>
            <a:ext cx="321754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method1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int x = 10;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method2(x);</a:t>
            </a:r>
            <a:endParaRPr lang="el-GR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method3();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08104" y="764704"/>
            <a:ext cx="2664296" cy="53285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508104" y="4149080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method1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5702263" y="4689140"/>
            <a:ext cx="2275978" cy="387368"/>
            <a:chOff x="2358962" y="5273880"/>
            <a:chExt cx="2275978" cy="387368"/>
          </a:xfrm>
        </p:grpSpPr>
        <p:sp>
          <p:nvSpPr>
            <p:cNvPr id="7" name="Rectangle 6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46802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8321" y="1826818"/>
            <a:ext cx="3906839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method1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int x = 10;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method2(x);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method3()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method2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(int b){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x = (b==10);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...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08104" y="764704"/>
            <a:ext cx="2664296" cy="53285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508104" y="4149080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method1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5702263" y="4689140"/>
            <a:ext cx="2275978" cy="387368"/>
            <a:chOff x="2358962" y="5273880"/>
            <a:chExt cx="2275978" cy="387368"/>
          </a:xfrm>
        </p:grpSpPr>
        <p:sp>
          <p:nvSpPr>
            <p:cNvPr id="7" name="Rectangle 6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5515542" y="2780928"/>
            <a:ext cx="2664296" cy="136815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method2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5719977" y="3308569"/>
            <a:ext cx="2275978" cy="774736"/>
            <a:chOff x="2368030" y="4841832"/>
            <a:chExt cx="2275978" cy="774736"/>
          </a:xfrm>
        </p:grpSpPr>
        <p:sp>
          <p:nvSpPr>
            <p:cNvPr id="14" name="Rectangle 13"/>
            <p:cNvSpPr/>
            <p:nvPr/>
          </p:nvSpPr>
          <p:spPr>
            <a:xfrm>
              <a:off x="236803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51109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true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36803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70C0"/>
                  </a:solidFill>
                </a:rPr>
                <a:t>b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51109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09590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1826818"/>
            <a:ext cx="321754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method1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(){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int x = 10;</a:t>
            </a:r>
          </a:p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method2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(x);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method3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{</a:t>
            </a:r>
            <a:r>
              <a:rPr lang="el-GR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…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08104" y="764704"/>
            <a:ext cx="2664296" cy="53285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508104" y="4149080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method1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5702263" y="4689140"/>
            <a:ext cx="2275978" cy="387368"/>
            <a:chOff x="2358962" y="5273880"/>
            <a:chExt cx="2275978" cy="387368"/>
          </a:xfrm>
        </p:grpSpPr>
        <p:sp>
          <p:nvSpPr>
            <p:cNvPr id="7" name="Rectangle 6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20" name="Rectangle 19"/>
          <p:cNvSpPr/>
          <p:nvPr/>
        </p:nvSpPr>
        <p:spPr>
          <a:xfrm>
            <a:off x="5503033" y="3140968"/>
            <a:ext cx="2664296" cy="100811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method3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208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Όταν μέσα σε μία μέθοδο δημιουργούμε ένα αντικείμενο με την </a:t>
            </a:r>
            <a:r>
              <a:rPr lang="en-US" dirty="0" smtClean="0">
                <a:solidFill>
                  <a:srgbClr val="FF0000"/>
                </a:solidFill>
              </a:rPr>
              <a:t>new </a:t>
            </a:r>
            <a:r>
              <a:rPr lang="el-GR" dirty="0" smtClean="0"/>
              <a:t>γίνονται τα εξής</a:t>
            </a:r>
          </a:p>
          <a:p>
            <a:pPr lvl="1"/>
            <a:r>
              <a:rPr lang="el-GR" dirty="0" smtClean="0"/>
              <a:t>στο πλαίσιο (</a:t>
            </a:r>
            <a:r>
              <a:rPr lang="en-US" dirty="0" smtClean="0"/>
              <a:t>frame)</a:t>
            </a:r>
            <a:r>
              <a:rPr lang="el-GR" dirty="0" smtClean="0"/>
              <a:t> της μεθόδου (στη στοίβα) υπάρχει μια </a:t>
            </a:r>
            <a:r>
              <a:rPr lang="el-GR" dirty="0" smtClean="0">
                <a:solidFill>
                  <a:srgbClr val="0070C0"/>
                </a:solidFill>
              </a:rPr>
              <a:t>τοπική μεταβλητή</a:t>
            </a:r>
            <a:r>
              <a:rPr lang="el-GR" dirty="0" smtClean="0"/>
              <a:t> που κρατάει την </a:t>
            </a:r>
            <a:r>
              <a:rPr lang="el-GR" dirty="0" smtClean="0">
                <a:solidFill>
                  <a:srgbClr val="0070C0"/>
                </a:solidFill>
              </a:rPr>
              <a:t>αναφορά</a:t>
            </a:r>
            <a:r>
              <a:rPr lang="el-GR" dirty="0" smtClean="0"/>
              <a:t> στο αντικείμενο</a:t>
            </a:r>
          </a:p>
          <a:p>
            <a:pPr lvl="1"/>
            <a:r>
              <a:rPr lang="el-GR" dirty="0" smtClean="0"/>
              <a:t>Η κλήση της </a:t>
            </a:r>
            <a:r>
              <a:rPr lang="en-US" dirty="0" smtClean="0">
                <a:solidFill>
                  <a:srgbClr val="FF0000"/>
                </a:solidFill>
              </a:rPr>
              <a:t>new</a:t>
            </a:r>
            <a:r>
              <a:rPr lang="en-US" dirty="0" smtClean="0"/>
              <a:t>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δεσμεύει χώρο μνήμης </a:t>
            </a:r>
            <a:r>
              <a:rPr lang="el-GR" dirty="0" smtClean="0"/>
              <a:t>στο σωρό</a:t>
            </a:r>
            <a:r>
              <a:rPr lang="en-US" dirty="0" smtClean="0"/>
              <a:t> (heap)</a:t>
            </a:r>
            <a:r>
              <a:rPr lang="el-GR" dirty="0" smtClean="0"/>
              <a:t> για να κρατήσει τα πεδία του αντικειμένου.</a:t>
            </a:r>
            <a:endParaRPr lang="en-US" dirty="0" smtClean="0"/>
          </a:p>
          <a:p>
            <a:pPr lvl="1"/>
            <a:r>
              <a:rPr lang="en-US" dirty="0" smtClean="0"/>
              <a:t>H </a:t>
            </a:r>
            <a:r>
              <a:rPr lang="el-GR" dirty="0" smtClean="0">
                <a:solidFill>
                  <a:srgbClr val="0070C0"/>
                </a:solidFill>
              </a:rPr>
              <a:t>αναφορά</a:t>
            </a:r>
            <a:r>
              <a:rPr lang="el-GR" dirty="0" smtClean="0"/>
              <a:t> δείχνει στη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θέση μνήμης </a:t>
            </a:r>
            <a:r>
              <a:rPr lang="el-GR" dirty="0" smtClean="0"/>
              <a:t>που δεσμεύτηκε.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337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03" y="548680"/>
            <a:ext cx="9036496" cy="6048672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int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number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name,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this.name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name;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number;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 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(name + " " + number);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454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851920" y="818844"/>
            <a:ext cx="45961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method3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Person x = new Person(“</a:t>
            </a:r>
            <a:r>
              <a:rPr lang="en-US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bob”,1</a:t>
            </a:r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43608" y="1419009"/>
            <a:ext cx="2664296" cy="53285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608" y="4803385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method1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1237767" y="5343445"/>
            <a:ext cx="2275978" cy="387368"/>
            <a:chOff x="2358962" y="5273880"/>
            <a:chExt cx="2275978" cy="387368"/>
          </a:xfrm>
        </p:grpSpPr>
        <p:sp>
          <p:nvSpPr>
            <p:cNvPr id="7" name="Rectangle 6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1051046" y="3435233"/>
            <a:ext cx="2664296" cy="136815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method2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1255481" y="3962874"/>
            <a:ext cx="2275978" cy="774736"/>
            <a:chOff x="2368030" y="4841832"/>
            <a:chExt cx="2275978" cy="774736"/>
          </a:xfrm>
        </p:grpSpPr>
        <p:sp>
          <p:nvSpPr>
            <p:cNvPr id="14" name="Rectangle 13"/>
            <p:cNvSpPr/>
            <p:nvPr/>
          </p:nvSpPr>
          <p:spPr>
            <a:xfrm>
              <a:off x="236803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51109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true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36803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70C0"/>
                  </a:solidFill>
                </a:rPr>
                <a:t>b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51109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20" name="Rectangle 19"/>
          <p:cNvSpPr/>
          <p:nvPr/>
        </p:nvSpPr>
        <p:spPr>
          <a:xfrm>
            <a:off x="1043608" y="2427121"/>
            <a:ext cx="2664296" cy="1008112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method3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22" name="Cloud 21"/>
          <p:cNvSpPr/>
          <p:nvPr/>
        </p:nvSpPr>
        <p:spPr>
          <a:xfrm>
            <a:off x="4860032" y="2849515"/>
            <a:ext cx="3816424" cy="2539588"/>
          </a:xfrm>
          <a:prstGeom prst="cloud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5312914" y="3627106"/>
          <a:ext cx="291066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5330"/>
                <a:gridCol w="1455330"/>
              </a:tblGrid>
              <a:tr h="3512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name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“bob”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512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number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23" name="Group 22"/>
          <p:cNvGrpSpPr/>
          <p:nvPr/>
        </p:nvGrpSpPr>
        <p:grpSpPr>
          <a:xfrm>
            <a:off x="1350308" y="2931177"/>
            <a:ext cx="2275978" cy="387368"/>
            <a:chOff x="2358962" y="5273880"/>
            <a:chExt cx="2275978" cy="387368"/>
          </a:xfrm>
        </p:grpSpPr>
        <p:sp>
          <p:nvSpPr>
            <p:cNvPr id="24" name="Rectangle 23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rgbClr val="0070C0"/>
                  </a:solidFill>
                </a:rPr>
                <a:t>0x0010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cxnSp>
        <p:nvCxnSpPr>
          <p:cNvPr id="9" name="Elbow Connector 8"/>
          <p:cNvCxnSpPr>
            <a:stCxn id="25" idx="3"/>
            <a:endCxn id="3" idx="1"/>
          </p:cNvCxnSpPr>
          <p:nvPr/>
        </p:nvCxnSpPr>
        <p:spPr>
          <a:xfrm>
            <a:off x="3626286" y="3124861"/>
            <a:ext cx="1686628" cy="868005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3351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Αποθήκευση αντικειμένων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57550"/>
            <a:ext cx="5040560" cy="4939802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Οι </a:t>
            </a:r>
            <a:r>
              <a:rPr lang="el-GR" dirty="0" smtClean="0">
                <a:solidFill>
                  <a:srgbClr val="0070C0"/>
                </a:solidFill>
              </a:rPr>
              <a:t>θέσεις μνήμης των αντικειμένων </a:t>
            </a:r>
            <a:r>
              <a:rPr lang="el-GR" dirty="0" smtClean="0"/>
              <a:t>κρατάνε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διεύθυνση</a:t>
            </a:r>
            <a:r>
              <a:rPr lang="el-GR" dirty="0" smtClean="0"/>
              <a:t> στο χώρο στον οποίο αποθηκεύεται το αντικείμενο</a:t>
            </a:r>
            <a:endParaRPr lang="en-US" dirty="0" smtClean="0"/>
          </a:p>
          <a:p>
            <a:r>
              <a:rPr lang="en-US" dirty="0" smtClean="0"/>
              <a:t>H </a:t>
            </a:r>
            <a:r>
              <a:rPr lang="el-GR" dirty="0" smtClean="0"/>
              <a:t>διεύθυνση αυτή λέγεται </a:t>
            </a:r>
            <a:r>
              <a:rPr lang="el-GR" dirty="0" smtClean="0">
                <a:solidFill>
                  <a:srgbClr val="FF0000"/>
                </a:solidFill>
              </a:rPr>
              <a:t>αναφορά</a:t>
            </a:r>
            <a:r>
              <a:rPr lang="el-GR" dirty="0" smtClean="0"/>
              <a:t>.</a:t>
            </a:r>
          </a:p>
          <a:p>
            <a:r>
              <a:rPr lang="el-GR" dirty="0" smtClean="0"/>
              <a:t>Οι αναφορές είναι παρόμοιες με τους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δείκτες</a:t>
            </a:r>
            <a:r>
              <a:rPr lang="el-GR" dirty="0" smtClean="0"/>
              <a:t> σε άλλες γλώσσες προγραμματισμού με τη διαφορά ότι η </a:t>
            </a:r>
            <a:r>
              <a:rPr lang="en-US" dirty="0" smtClean="0"/>
              <a:t>Java </a:t>
            </a:r>
            <a:r>
              <a:rPr lang="el-GR" dirty="0" smtClean="0"/>
              <a:t>δεν μας αφήνει να πειράξουμε τις διευθύνσεις.</a:t>
            </a:r>
          </a:p>
          <a:p>
            <a:pPr lvl="1"/>
            <a:r>
              <a:rPr lang="el-GR" dirty="0" smtClean="0"/>
              <a:t>Εμείς χρησιμοποιούμε μόνο τη μεταβλητή του αντικειμένου, όχι το περιεχόμενο της</a:t>
            </a:r>
          </a:p>
          <a:p>
            <a:r>
              <a:rPr lang="el-GR" dirty="0" smtClean="0"/>
              <a:t>Το </a:t>
            </a:r>
            <a:r>
              <a:rPr lang="en-US" dirty="0" smtClean="0">
                <a:solidFill>
                  <a:srgbClr val="FF0000"/>
                </a:solidFill>
              </a:rPr>
              <a:t>dereferencing </a:t>
            </a:r>
            <a:r>
              <a:rPr lang="el-GR" dirty="0" smtClean="0"/>
              <a:t>το κάνει η  </a:t>
            </a:r>
            <a:r>
              <a:rPr lang="en-US" dirty="0" smtClean="0"/>
              <a:t>Java </a:t>
            </a:r>
            <a:r>
              <a:rPr lang="el-GR" dirty="0" smtClean="0"/>
              <a:t>αυτόματα.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940152" y="2564904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0000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70C0"/>
                          </a:solidFill>
                        </a:rPr>
                        <a:t>0100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70C0"/>
                          </a:solidFill>
                        </a:rPr>
                        <a:t>0100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0101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660232" y="1628800"/>
            <a:ext cx="23903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“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ab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”;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89078" y="3212976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</a:t>
            </a:r>
            <a:endParaRPr lang="en-US" dirty="0"/>
          </a:p>
        </p:txBody>
      </p:sp>
      <p:cxnSp>
        <p:nvCxnSpPr>
          <p:cNvPr id="11" name="Elbow Connector 10"/>
          <p:cNvCxnSpPr/>
          <p:nvPr/>
        </p:nvCxnSpPr>
        <p:spPr>
          <a:xfrm rot="5400000">
            <a:off x="6952910" y="3721678"/>
            <a:ext cx="1358860" cy="1080120"/>
          </a:xfrm>
          <a:prstGeom prst="bentConnector3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6549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43608" y="1419009"/>
            <a:ext cx="2664296" cy="532859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608" y="4803385"/>
            <a:ext cx="266429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method1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1237767" y="5343445"/>
            <a:ext cx="2275978" cy="387368"/>
            <a:chOff x="2358962" y="5273880"/>
            <a:chExt cx="2275978" cy="387368"/>
          </a:xfrm>
        </p:grpSpPr>
        <p:sp>
          <p:nvSpPr>
            <p:cNvPr id="7" name="Rectangle 6"/>
            <p:cNvSpPr/>
            <p:nvPr/>
          </p:nvSpPr>
          <p:spPr>
            <a:xfrm>
              <a:off x="235896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502022" y="527388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1051046" y="3435233"/>
            <a:ext cx="2664296" cy="1368152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method2</a:t>
            </a:r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1255481" y="3962874"/>
            <a:ext cx="2275978" cy="774736"/>
            <a:chOff x="2368030" y="4841832"/>
            <a:chExt cx="2275978" cy="774736"/>
          </a:xfrm>
        </p:grpSpPr>
        <p:sp>
          <p:nvSpPr>
            <p:cNvPr id="14" name="Rectangle 13"/>
            <p:cNvSpPr/>
            <p:nvPr/>
          </p:nvSpPr>
          <p:spPr>
            <a:xfrm>
              <a:off x="236803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x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511090" y="5229200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true</a:t>
              </a:r>
              <a:endParaRPr lang="en-US" dirty="0">
                <a:solidFill>
                  <a:srgbClr val="0070C0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36803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rgbClr val="0070C0"/>
                  </a:solidFill>
                </a:rPr>
                <a:t>b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511090" y="4841832"/>
              <a:ext cx="1132918" cy="387368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70C0"/>
                  </a:solidFill>
                </a:rPr>
                <a:t>10</a:t>
              </a:r>
              <a:endParaRPr lang="en-US" dirty="0">
                <a:solidFill>
                  <a:srgbClr val="0070C0"/>
                </a:solidFill>
              </a:endParaRPr>
            </a:p>
          </p:txBody>
        </p:sp>
      </p:grpSp>
      <p:sp>
        <p:nvSpPr>
          <p:cNvPr id="22" name="Cloud 21"/>
          <p:cNvSpPr/>
          <p:nvPr/>
        </p:nvSpPr>
        <p:spPr>
          <a:xfrm>
            <a:off x="4860032" y="2849515"/>
            <a:ext cx="3816424" cy="2539588"/>
          </a:xfrm>
          <a:prstGeom prst="cloud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/>
          </p:nvPr>
        </p:nvGraphicFramePr>
        <p:xfrm>
          <a:off x="5312914" y="3627106"/>
          <a:ext cx="291066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55330"/>
                <a:gridCol w="1455330"/>
              </a:tblGrid>
              <a:tr h="3512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name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“bob”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5123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number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solidFill>
                              <a:srgbClr val="0070C0"/>
                            </a:solidFill>
                          </a:ln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ln>
                          <a:solidFill>
                            <a:srgbClr val="0070C0"/>
                          </a:solidFill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334137" y="1268760"/>
            <a:ext cx="47880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Όταν επιστρέφουμε από την μέθοδο </a:t>
            </a:r>
            <a:r>
              <a:rPr lang="en-US" dirty="0" err="1" smtClean="0"/>
              <a:t>method3</a:t>
            </a:r>
            <a:r>
              <a:rPr lang="en-US" dirty="0" smtClean="0"/>
              <a:t> </a:t>
            </a:r>
            <a:r>
              <a:rPr lang="el-GR" dirty="0" smtClean="0"/>
              <a:t>η αναφορά προς το αντικείμενο </a:t>
            </a:r>
            <a:r>
              <a:rPr lang="en-US" dirty="0" smtClean="0"/>
              <a:t>Person </a:t>
            </a:r>
            <a:r>
              <a:rPr lang="el-GR" dirty="0" smtClean="0"/>
              <a:t>παύει να υπάρχει.</a:t>
            </a:r>
          </a:p>
          <a:p>
            <a:endParaRPr lang="el-GR" dirty="0"/>
          </a:p>
        </p:txBody>
      </p:sp>
      <p:sp>
        <p:nvSpPr>
          <p:cNvPr id="26" name="TextBox 25"/>
          <p:cNvSpPr txBox="1"/>
          <p:nvPr/>
        </p:nvSpPr>
        <p:spPr>
          <a:xfrm>
            <a:off x="4374232" y="5661248"/>
            <a:ext cx="47880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Αν δεν υπάρχουν άλλες αναφορές στο αντικείμενο τότε ο </a:t>
            </a:r>
            <a:r>
              <a:rPr lang="en-US" dirty="0" smtClean="0"/>
              <a:t>garbage collector</a:t>
            </a:r>
            <a:r>
              <a:rPr lang="el-GR" dirty="0" smtClean="0"/>
              <a:t> αποδεσμεύει τη μνήμη του αντικειμένου</a:t>
            </a:r>
            <a:endParaRPr lang="en-US" dirty="0"/>
          </a:p>
        </p:txBody>
      </p:sp>
      <p:grpSp>
        <p:nvGrpSpPr>
          <p:cNvPr id="34" name="Group 33"/>
          <p:cNvGrpSpPr/>
          <p:nvPr/>
        </p:nvGrpSpPr>
        <p:grpSpPr>
          <a:xfrm>
            <a:off x="6084168" y="3212976"/>
            <a:ext cx="1512168" cy="1590409"/>
            <a:chOff x="6084168" y="3212976"/>
            <a:chExt cx="1512168" cy="1590409"/>
          </a:xfrm>
        </p:grpSpPr>
        <p:cxnSp>
          <p:nvCxnSpPr>
            <p:cNvPr id="11" name="Straight Connector 10"/>
            <p:cNvCxnSpPr/>
            <p:nvPr/>
          </p:nvCxnSpPr>
          <p:spPr>
            <a:xfrm flipH="1">
              <a:off x="6084168" y="3212976"/>
              <a:ext cx="1512168" cy="1590409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6084168" y="3356992"/>
              <a:ext cx="1512168" cy="1380618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02955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</a:t>
            </a:r>
            <a:r>
              <a:rPr lang="el-GR" dirty="0" err="1" smtClean="0"/>
              <a:t>λήση</a:t>
            </a:r>
            <a:r>
              <a:rPr lang="el-GR" dirty="0" smtClean="0"/>
              <a:t> μεθόδου από αντικείμενο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37010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ObjectMethodCallDemo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“Bob",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“Alice”,2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5224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475656" y="5229200"/>
            <a:ext cx="2592288" cy="109306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4002238"/>
              </p:ext>
            </p:extLst>
          </p:nvPr>
        </p:nvGraphicFramePr>
        <p:xfrm>
          <a:off x="1547664" y="5723144"/>
          <a:ext cx="2448272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136"/>
                <a:gridCol w="1224136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>
            <a:stCxn id="5" idx="3"/>
            <a:endCxn id="13" idx="1"/>
          </p:cNvCxnSpPr>
          <p:nvPr/>
        </p:nvCxnSpPr>
        <p:spPr>
          <a:xfrm flipV="1">
            <a:off x="3995936" y="5594960"/>
            <a:ext cx="1944216" cy="340693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671172"/>
              </p:ext>
            </p:extLst>
          </p:nvPr>
        </p:nvGraphicFramePr>
        <p:xfrm>
          <a:off x="5940152" y="5229200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475656" y="1772816"/>
            <a:ext cx="259228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096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475656" y="5229200"/>
            <a:ext cx="2592288" cy="109306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470801"/>
              </p:ext>
            </p:extLst>
          </p:nvPr>
        </p:nvGraphicFramePr>
        <p:xfrm>
          <a:off x="1547664" y="5723144"/>
          <a:ext cx="2448272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136"/>
                <a:gridCol w="1224136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>
            <a:stCxn id="5" idx="3"/>
            <a:endCxn id="13" idx="1"/>
          </p:cNvCxnSpPr>
          <p:nvPr/>
        </p:nvCxnSpPr>
        <p:spPr>
          <a:xfrm flipV="1">
            <a:off x="3995936" y="5594960"/>
            <a:ext cx="1944216" cy="340693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0328055"/>
              </p:ext>
            </p:extLst>
          </p:nvPr>
        </p:nvGraphicFramePr>
        <p:xfrm>
          <a:off x="5940152" y="5229200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475656" y="1772816"/>
            <a:ext cx="259228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476183" y="3356992"/>
            <a:ext cx="2592288" cy="187220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set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7109927"/>
              </p:ext>
            </p:extLst>
          </p:nvPr>
        </p:nvGraphicFramePr>
        <p:xfrm>
          <a:off x="1548191" y="3789040"/>
          <a:ext cx="2448272" cy="12750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136"/>
                <a:gridCol w="1224136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name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“Alice”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number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this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0" name="Elbow Connector 9"/>
          <p:cNvCxnSpPr>
            <a:endCxn id="13" idx="1"/>
          </p:cNvCxnSpPr>
          <p:nvPr/>
        </p:nvCxnSpPr>
        <p:spPr>
          <a:xfrm>
            <a:off x="3995936" y="4797152"/>
            <a:ext cx="1944216" cy="79780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716016" y="1772816"/>
            <a:ext cx="4175956" cy="286232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Όταν καλείται μια μέθοδος ενός αντικειμένου αυτόματα δημιουργείται στο </a:t>
            </a:r>
            <a:r>
              <a:rPr lang="en-US" dirty="0" smtClean="0"/>
              <a:t>frame </a:t>
            </a:r>
            <a:r>
              <a:rPr lang="el-GR" dirty="0" smtClean="0"/>
              <a:t>της μεθόδου και η μεταβλητή </a:t>
            </a:r>
            <a:r>
              <a:rPr lang="en-US" dirty="0" smtClean="0">
                <a:solidFill>
                  <a:srgbClr val="FF0000"/>
                </a:solidFill>
              </a:rPr>
              <a:t>this</a:t>
            </a:r>
            <a:r>
              <a:rPr lang="en-US" dirty="0" smtClean="0"/>
              <a:t> </a:t>
            </a:r>
            <a:r>
              <a:rPr lang="el-GR" dirty="0" smtClean="0"/>
              <a:t>η οποία κρατάει μια αναφορά στο αρχικό αντικείμενο που κάλεσε την μέθοδο.</a:t>
            </a:r>
          </a:p>
          <a:p>
            <a:endParaRPr lang="el-GR" dirty="0"/>
          </a:p>
          <a:p>
            <a:r>
              <a:rPr lang="el-GR" dirty="0" smtClean="0"/>
              <a:t>Την μεταβλητή αυτή μπορούμε να την χρησιμοποιήσουμε σαν οποιαδήποτε άλλη μεταβλητή.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07672" y="2060848"/>
            <a:ext cx="2528256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“Alice”,2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028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475656" y="5229200"/>
            <a:ext cx="2592288" cy="109306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7082169"/>
              </p:ext>
            </p:extLst>
          </p:nvPr>
        </p:nvGraphicFramePr>
        <p:xfrm>
          <a:off x="1547664" y="5723144"/>
          <a:ext cx="2448272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136"/>
                <a:gridCol w="1224136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>
            <a:stCxn id="5" idx="3"/>
            <a:endCxn id="13" idx="1"/>
          </p:cNvCxnSpPr>
          <p:nvPr/>
        </p:nvCxnSpPr>
        <p:spPr>
          <a:xfrm flipV="1">
            <a:off x="3995936" y="5594960"/>
            <a:ext cx="1944216" cy="340693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9735072"/>
              </p:ext>
            </p:extLst>
          </p:nvPr>
        </p:nvGraphicFramePr>
        <p:xfrm>
          <a:off x="5940152" y="5229200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“Alice”</a:t>
                      </a: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475656" y="1772816"/>
            <a:ext cx="259228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476183" y="3356992"/>
            <a:ext cx="2592288" cy="187220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set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396844"/>
              </p:ext>
            </p:extLst>
          </p:nvPr>
        </p:nvGraphicFramePr>
        <p:xfrm>
          <a:off x="1548191" y="3789040"/>
          <a:ext cx="2448272" cy="12750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24136"/>
                <a:gridCol w="1224136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name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“Alice”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number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this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0" name="Elbow Connector 9"/>
          <p:cNvCxnSpPr>
            <a:endCxn id="13" idx="1"/>
          </p:cNvCxnSpPr>
          <p:nvPr/>
        </p:nvCxnSpPr>
        <p:spPr>
          <a:xfrm>
            <a:off x="3995936" y="4797152"/>
            <a:ext cx="1944216" cy="797808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817788" y="2939535"/>
            <a:ext cx="4175956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Τα </a:t>
            </a:r>
            <a:r>
              <a:rPr lang="en-US" dirty="0" smtClean="0"/>
              <a:t>this.name</a:t>
            </a:r>
            <a:r>
              <a:rPr lang="el-GR" dirty="0" smtClean="0"/>
              <a:t>, </a:t>
            </a:r>
            <a:r>
              <a:rPr lang="en-US" dirty="0" err="1" smtClean="0"/>
              <a:t>this.number</a:t>
            </a:r>
            <a:r>
              <a:rPr lang="en-US" dirty="0" smtClean="0"/>
              <a:t> </a:t>
            </a:r>
            <a:r>
              <a:rPr lang="el-GR" dirty="0" smtClean="0"/>
              <a:t>αναφέρονται στα πεδία του αντικειμένου ενώ τα </a:t>
            </a:r>
            <a:r>
              <a:rPr lang="en-US" dirty="0" smtClean="0"/>
              <a:t>name, number </a:t>
            </a:r>
            <a:r>
              <a:rPr lang="el-GR" dirty="0" smtClean="0"/>
              <a:t>στις τοπικές μεταβλητές.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07781" y="1860808"/>
            <a:ext cx="3217547" cy="646331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this.name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507672" y="2060848"/>
            <a:ext cx="2528256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“Alice”,2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5030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Αντικείμενα ως παράμετροι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Όταν περνάμε παραμέτρους σε μία μέθοδο το πέρασμα γίνεται πάντα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δια τιμής </a:t>
            </a:r>
            <a:r>
              <a:rPr lang="el-GR" dirty="0" smtClean="0"/>
              <a:t>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call-by-value</a:t>
            </a:r>
            <a:r>
              <a:rPr lang="en-US" dirty="0" smtClean="0"/>
              <a:t>)</a:t>
            </a:r>
          </a:p>
          <a:p>
            <a:pPr lvl="1"/>
            <a:r>
              <a:rPr lang="el-GR" dirty="0" smtClean="0"/>
              <a:t>Δηλαδή απλά περνάμε τα </a:t>
            </a:r>
            <a:r>
              <a:rPr lang="el-GR" dirty="0" smtClean="0">
                <a:solidFill>
                  <a:srgbClr val="0070C0"/>
                </a:solidFill>
              </a:rPr>
              <a:t>περιεχόμενα της θέσης μνήμης </a:t>
            </a:r>
            <a:r>
              <a:rPr lang="el-GR" dirty="0" smtClean="0"/>
              <a:t>της συγκεκριμένης μεταβλητής.</a:t>
            </a:r>
          </a:p>
          <a:p>
            <a:pPr lvl="1"/>
            <a:r>
              <a:rPr lang="el-GR" dirty="0" smtClean="0"/>
              <a:t>Για μεταβλητές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πρωταρχικού</a:t>
            </a:r>
            <a:r>
              <a:rPr lang="el-GR" dirty="0" smtClean="0"/>
              <a:t> τύπου, αλλαγές στην τιμή της παραμέτρου </a:t>
            </a:r>
            <a:r>
              <a:rPr lang="el-GR" dirty="0" smtClean="0">
                <a:solidFill>
                  <a:srgbClr val="0070C0"/>
                </a:solidFill>
              </a:rPr>
              <a:t>δεν αλλάζουν </a:t>
            </a:r>
            <a:r>
              <a:rPr lang="el-GR" dirty="0" smtClean="0"/>
              <a:t>την μεταβλητή που περάσαμε σαν όρισμα.</a:t>
            </a:r>
          </a:p>
          <a:p>
            <a:pPr lvl="1"/>
            <a:endParaRPr lang="el-GR" dirty="0"/>
          </a:p>
          <a:p>
            <a:r>
              <a:rPr lang="el-GR" dirty="0" smtClean="0"/>
              <a:t>Τι γίνεται όμως αν η παράμετρος είναι ένα αντικείμενο?</a:t>
            </a:r>
          </a:p>
          <a:p>
            <a:pPr lvl="1"/>
            <a:r>
              <a:rPr lang="el-GR" dirty="0" smtClean="0"/>
              <a:t>Τα </a:t>
            </a:r>
            <a:r>
              <a:rPr lang="el-GR" dirty="0">
                <a:solidFill>
                  <a:srgbClr val="0070C0"/>
                </a:solidFill>
              </a:rPr>
              <a:t>περιεχόμενα της θέσης μνήμης </a:t>
            </a:r>
            <a:r>
              <a:rPr lang="el-GR" dirty="0" smtClean="0"/>
              <a:t>μιας μεταβλητής-αντικείμενο είναι μια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αναφορά</a:t>
            </a:r>
            <a:r>
              <a:rPr lang="el-GR" dirty="0" smtClean="0"/>
              <a:t>.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Αν</a:t>
            </a:r>
            <a:r>
              <a:rPr lang="el-GR" dirty="0" smtClean="0"/>
              <a:t> μέσα στην μέθοδο </a:t>
            </a:r>
            <a:r>
              <a:rPr lang="el-GR" dirty="0" smtClean="0">
                <a:solidFill>
                  <a:srgbClr val="0070C0"/>
                </a:solidFill>
              </a:rPr>
              <a:t>αλλάξουν τα </a:t>
            </a:r>
            <a:r>
              <a:rPr lang="el-GR" dirty="0" smtClean="0">
                <a:solidFill>
                  <a:srgbClr val="FF0000"/>
                </a:solidFill>
              </a:rPr>
              <a:t>περιεχόμενα</a:t>
            </a:r>
            <a:r>
              <a:rPr lang="el-GR" dirty="0" smtClean="0">
                <a:solidFill>
                  <a:srgbClr val="0070C0"/>
                </a:solidFill>
              </a:rPr>
              <a:t> του αντικειμένου </a:t>
            </a:r>
            <a:r>
              <a:rPr lang="el-GR" dirty="0" smtClean="0"/>
              <a:t>(εκεί που δείχνει η αναφορά) τότε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αλλάζει και η μεταβλητή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 smtClean="0"/>
              <a:t> που περάσαμε.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388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496" y="3933056"/>
            <a:ext cx="4680520" cy="100811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03" y="548680"/>
            <a:ext cx="9036496" cy="6048672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private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int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number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initNumber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void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set(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name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number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newNumber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other.name = name;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number;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marL="0" indent="0"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toString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 )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return (name + " " + number);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36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3701008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ClassParameterDemo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“Bob",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Person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“Ann", 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341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475656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547664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4644008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860437" y="5131249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>
            <a:endCxn id="9" idx="1"/>
          </p:cNvCxnSpPr>
          <p:nvPr/>
        </p:nvCxnSpPr>
        <p:spPr>
          <a:xfrm flipV="1">
            <a:off x="4644008" y="5497009"/>
            <a:ext cx="1216429" cy="452271"/>
          </a:xfrm>
          <a:prstGeom prst="bentConnector3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860437" y="421536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475656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899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3568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791580" y="393305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0x0020</a:t>
                      </a:r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2" name="Elbow Connector 11"/>
          <p:cNvCxnSpPr/>
          <p:nvPr/>
        </p:nvCxnSpPr>
        <p:spPr>
          <a:xfrm>
            <a:off x="3851920" y="4142607"/>
            <a:ext cx="1224136" cy="154820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/>
          <p:nvPr/>
        </p:nvCxnSpPr>
        <p:spPr>
          <a:xfrm>
            <a:off x="3851922" y="4581130"/>
            <a:ext cx="1216427" cy="720078"/>
          </a:xfrm>
          <a:prstGeom prst="bentConnector3">
            <a:avLst>
              <a:gd name="adj1" fmla="val 26733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098798" y="2204864"/>
            <a:ext cx="5009705" cy="1477328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other.name 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.name;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this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492961" y="6043009"/>
            <a:ext cx="4615543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παράμετρος </a:t>
            </a:r>
            <a:r>
              <a:rPr lang="en-US" dirty="0" smtClean="0">
                <a:solidFill>
                  <a:srgbClr val="FF0000"/>
                </a:solidFill>
              </a:rPr>
              <a:t>this</a:t>
            </a:r>
            <a:r>
              <a:rPr lang="en-US" dirty="0" smtClean="0"/>
              <a:t> </a:t>
            </a:r>
            <a:r>
              <a:rPr lang="el-GR" dirty="0" smtClean="0"/>
              <a:t>περνιέται αυτόματα σε κάθε κλήση μεθόδου του αντικειμένου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82411" y="1835005"/>
            <a:ext cx="211468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603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Παράδειγμα</a:t>
            </a:r>
            <a:r>
              <a:rPr lang="en-US" dirty="0" smtClean="0"/>
              <a:t> - </a:t>
            </a:r>
            <a:r>
              <a:rPr lang="el-GR" dirty="0" smtClean="0"/>
              <a:t>πινάκες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420888"/>
            <a:ext cx="5040560" cy="169944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A;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A[0] = 10;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[3];</a:t>
            </a:r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940152" y="2564904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7782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3568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791580" y="393305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0x0020</a:t>
                      </a:r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2" name="Elbow Connector 11"/>
          <p:cNvCxnSpPr/>
          <p:nvPr/>
        </p:nvCxnSpPr>
        <p:spPr>
          <a:xfrm>
            <a:off x="3851920" y="4142607"/>
            <a:ext cx="1224136" cy="154820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/>
          <p:nvPr/>
        </p:nvCxnSpPr>
        <p:spPr>
          <a:xfrm>
            <a:off x="3851922" y="4581130"/>
            <a:ext cx="1216427" cy="720078"/>
          </a:xfrm>
          <a:prstGeom prst="bentConnector3">
            <a:avLst>
              <a:gd name="adj1" fmla="val 26733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111780" y="2204864"/>
            <a:ext cx="5009705" cy="1477328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other.name = this.name;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other.number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4356293" y="6043008"/>
            <a:ext cx="4792386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Η παράμετρος </a:t>
            </a:r>
            <a:r>
              <a:rPr lang="en-US" dirty="0" smtClean="0">
                <a:solidFill>
                  <a:srgbClr val="FF0000"/>
                </a:solidFill>
              </a:rPr>
              <a:t>this</a:t>
            </a:r>
            <a:r>
              <a:rPr lang="en-US" dirty="0" smtClean="0"/>
              <a:t> </a:t>
            </a:r>
            <a:r>
              <a:rPr lang="el-GR" dirty="0" smtClean="0"/>
              <a:t>περνιέται αυτόματα σε κάθε κλήση μεθόδου του αντικειμένου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282411" y="1835005"/>
            <a:ext cx="211468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622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788024" y="2276872"/>
            <a:ext cx="39851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H main </a:t>
            </a:r>
            <a:r>
              <a:rPr lang="el-GR" sz="2800" dirty="0" smtClean="0"/>
              <a:t>τυπώνει </a:t>
            </a:r>
            <a:r>
              <a:rPr lang="en-US" sz="2800" dirty="0" smtClean="0"/>
              <a:t>“</a:t>
            </a:r>
            <a:r>
              <a:rPr lang="en-US" sz="2800" dirty="0" smtClean="0">
                <a:solidFill>
                  <a:srgbClr val="0070C0"/>
                </a:solidFill>
              </a:rPr>
              <a:t>Ann 2</a:t>
            </a:r>
            <a:r>
              <a:rPr lang="en-US" sz="2800" dirty="0" smtClean="0"/>
              <a:t>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21503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Μια άλλη υλοποίηση της </a:t>
            </a:r>
            <a:r>
              <a:rPr lang="en-US" dirty="0" smtClean="0"/>
              <a:t>copier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1844824"/>
            <a:ext cx="7200800" cy="1200329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other = this;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55576" y="3212976"/>
            <a:ext cx="7200800" cy="2880320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ClassParameterDemo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“Bob",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Person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“Ann", 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541172" y="5373216"/>
            <a:ext cx="2602828" cy="52322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800" dirty="0" smtClean="0"/>
              <a:t>Τι θα τυπώσει?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17857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3568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791580" y="393305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0x0020</a:t>
                      </a:r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2" name="Elbow Connector 11"/>
          <p:cNvCxnSpPr/>
          <p:nvPr/>
        </p:nvCxnSpPr>
        <p:spPr>
          <a:xfrm>
            <a:off x="3851920" y="4142607"/>
            <a:ext cx="1224136" cy="154820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/>
          <p:nvPr/>
        </p:nvCxnSpPr>
        <p:spPr>
          <a:xfrm>
            <a:off x="3851922" y="4581130"/>
            <a:ext cx="1216427" cy="720078"/>
          </a:xfrm>
          <a:prstGeom prst="bentConnector3">
            <a:avLst>
              <a:gd name="adj1" fmla="val 26733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098799" y="1964197"/>
            <a:ext cx="5009705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other = this;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282411" y="1835005"/>
            <a:ext cx="211468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4429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098798" y="2276329"/>
            <a:ext cx="5009705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3568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791580" y="393305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0x0020</a:t>
                      </a:r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2" name="Elbow Connector 11"/>
          <p:cNvCxnSpPr/>
          <p:nvPr/>
        </p:nvCxnSpPr>
        <p:spPr>
          <a:xfrm>
            <a:off x="3851920" y="4142607"/>
            <a:ext cx="1216429" cy="1014585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/>
          <p:nvPr/>
        </p:nvCxnSpPr>
        <p:spPr>
          <a:xfrm>
            <a:off x="3851922" y="4581130"/>
            <a:ext cx="1216427" cy="720078"/>
          </a:xfrm>
          <a:prstGeom prst="bentConnector3">
            <a:avLst>
              <a:gd name="adj1" fmla="val 26733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098799" y="1964197"/>
            <a:ext cx="5009705" cy="1200329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other = this;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282411" y="1835005"/>
            <a:ext cx="211468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8158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460134" y="2538482"/>
            <a:ext cx="39851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H main </a:t>
            </a:r>
            <a:r>
              <a:rPr lang="el-GR" sz="2800" dirty="0" smtClean="0"/>
              <a:t>τυπώνει </a:t>
            </a:r>
            <a:r>
              <a:rPr lang="en-US" sz="2800" dirty="0" smtClean="0"/>
              <a:t>“</a:t>
            </a:r>
            <a:r>
              <a:rPr lang="en-US" sz="2800" dirty="0" smtClean="0">
                <a:solidFill>
                  <a:srgbClr val="FF0000"/>
                </a:solidFill>
              </a:rPr>
              <a:t>Bob 1</a:t>
            </a:r>
            <a:r>
              <a:rPr lang="en-US" sz="2800" dirty="0" smtClean="0"/>
              <a:t>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24537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Μια ακόμη υλοποίηση της </a:t>
            </a:r>
            <a:r>
              <a:rPr lang="en-US" dirty="0" smtClean="0"/>
              <a:t>copier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1844824"/>
            <a:ext cx="7200800" cy="1200329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other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Person(this.name,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55576" y="3212976"/>
            <a:ext cx="7200800" cy="2880320"/>
          </a:xfrm>
          <a:ln w="28575">
            <a:solidFill>
              <a:srgbClr val="FF0000"/>
            </a:solidFill>
            <a:prstDash val="dash"/>
          </a:ln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ClassParameterDemo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public static void main(String[]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 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“Bob",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Person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Person(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“Ann", 2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541172" y="5373216"/>
            <a:ext cx="2602828" cy="52322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800" dirty="0" smtClean="0"/>
              <a:t>Τι θα τυπώσει?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02381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2480122"/>
            <a:ext cx="3312368" cy="3842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3568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791580" y="393305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0x0020</a:t>
                      </a:r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2" name="Elbow Connector 11"/>
          <p:cNvCxnSpPr/>
          <p:nvPr/>
        </p:nvCxnSpPr>
        <p:spPr>
          <a:xfrm>
            <a:off x="3851920" y="4142607"/>
            <a:ext cx="1224136" cy="154820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/>
          <p:nvPr/>
        </p:nvCxnSpPr>
        <p:spPr>
          <a:xfrm>
            <a:off x="3851922" y="4581130"/>
            <a:ext cx="1216427" cy="720078"/>
          </a:xfrm>
          <a:prstGeom prst="bentConnector3">
            <a:avLst>
              <a:gd name="adj1" fmla="val 26733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898574" y="1556792"/>
            <a:ext cx="6250429" cy="923330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other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Person(this.name,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2411" y="1835005"/>
            <a:ext cx="211468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447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898574" y="1844824"/>
            <a:ext cx="6250429" cy="2880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2480122"/>
            <a:ext cx="3312368" cy="38421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3568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791580" y="3933056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</a:t>
                      </a:r>
                      <a:r>
                        <a:rPr lang="el-GR" dirty="0" smtClean="0"/>
                        <a:t>3</a:t>
                      </a:r>
                      <a:r>
                        <a:rPr lang="en-US" dirty="0" smtClean="0"/>
                        <a:t>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0x0020</a:t>
                      </a:r>
                      <a:endParaRPr lang="en-US" dirty="0" smtClean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2" name="Elbow Connector 11"/>
          <p:cNvCxnSpPr/>
          <p:nvPr/>
        </p:nvCxnSpPr>
        <p:spPr>
          <a:xfrm flipV="1">
            <a:off x="3851920" y="3416054"/>
            <a:ext cx="1216429" cy="726553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/>
          <p:nvPr/>
        </p:nvCxnSpPr>
        <p:spPr>
          <a:xfrm>
            <a:off x="3851922" y="4581130"/>
            <a:ext cx="1216427" cy="720078"/>
          </a:xfrm>
          <a:prstGeom prst="bentConnector3">
            <a:avLst>
              <a:gd name="adj1" fmla="val 26733"/>
            </a:avLst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898574" y="1556792"/>
            <a:ext cx="6250429" cy="923330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Person other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other =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Person(this.name,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this.number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/>
          </p:nvPr>
        </p:nvGraphicFramePr>
        <p:xfrm>
          <a:off x="5108646" y="3050294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672411" y="1835005"/>
            <a:ext cx="2114681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p2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copier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p1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3969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68349" y="4992953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Ann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68349" y="4077072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Bob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460134" y="2538482"/>
            <a:ext cx="398513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H main </a:t>
            </a:r>
            <a:r>
              <a:rPr lang="el-GR" sz="2800" dirty="0" smtClean="0"/>
              <a:t>τυπώνει </a:t>
            </a:r>
            <a:r>
              <a:rPr lang="en-US" sz="2800" dirty="0" smtClean="0"/>
              <a:t>“</a:t>
            </a:r>
            <a:r>
              <a:rPr lang="en-US" sz="2800" dirty="0" smtClean="0">
                <a:solidFill>
                  <a:srgbClr val="FF0000"/>
                </a:solidFill>
              </a:rPr>
              <a:t>Bob 1</a:t>
            </a:r>
            <a:r>
              <a:rPr lang="en-US" sz="2800" dirty="0" smtClean="0"/>
              <a:t>”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24952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Παράδειγμα</a:t>
            </a:r>
            <a:r>
              <a:rPr lang="en-US" dirty="0"/>
              <a:t> - </a:t>
            </a:r>
            <a:r>
              <a:rPr lang="el-GR" dirty="0"/>
              <a:t>πινάκες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420888"/>
            <a:ext cx="5040560" cy="169944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[] A;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spcBef>
                <a:spcPts val="0"/>
              </a:spcBef>
              <a:buClrTx/>
              <a:buSzTx/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A[0] = 10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[3];</a:t>
            </a:r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940152" y="2564904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0000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537427" y="3095382"/>
            <a:ext cx="3994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</a:t>
            </a:r>
            <a:endParaRPr lang="en-US" dirty="0"/>
          </a:p>
        </p:txBody>
      </p:sp>
      <p:sp>
        <p:nvSpPr>
          <p:cNvPr id="7" name="Rounded Rectangular Callout 6"/>
          <p:cNvSpPr/>
          <p:nvPr/>
        </p:nvSpPr>
        <p:spPr>
          <a:xfrm>
            <a:off x="539552" y="4293096"/>
            <a:ext cx="4536504" cy="1728192"/>
          </a:xfrm>
          <a:prstGeom prst="wedgeRoundRectCallout">
            <a:avLst>
              <a:gd name="adj1" fmla="val 108689"/>
              <a:gd name="adj2" fmla="val -90768"/>
              <a:gd name="adj3" fmla="val 16667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 </a:t>
            </a:r>
            <a:r>
              <a:rPr lang="el-GR" sz="2400" dirty="0" smtClean="0">
                <a:solidFill>
                  <a:schemeClr val="tx1"/>
                </a:solidFill>
              </a:rPr>
              <a:t>δεσμευμένη λέξη </a:t>
            </a:r>
            <a:r>
              <a:rPr lang="en-US" sz="2400" dirty="0" smtClean="0">
                <a:solidFill>
                  <a:srgbClr val="FF0000"/>
                </a:solidFill>
              </a:rPr>
              <a:t>null</a:t>
            </a:r>
            <a:r>
              <a:rPr lang="en-US" sz="2400" dirty="0" smtClean="0"/>
              <a:t> </a:t>
            </a:r>
            <a:r>
              <a:rPr lang="el-GR" sz="2400" dirty="0" smtClean="0">
                <a:solidFill>
                  <a:schemeClr val="tx1"/>
                </a:solidFill>
              </a:rPr>
              <a:t>σημαίνει μια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κενή αναφορά </a:t>
            </a:r>
            <a:r>
              <a:rPr lang="el-GR" sz="2400" dirty="0" smtClean="0">
                <a:solidFill>
                  <a:schemeClr val="tx1"/>
                </a:solidFill>
              </a:rPr>
              <a:t>(μια διεύθυνση που δεν </a:t>
            </a:r>
            <a:r>
              <a:rPr lang="el-GR" sz="2400" dirty="0">
                <a:solidFill>
                  <a:schemeClr val="tx1"/>
                </a:solidFill>
              </a:rPr>
              <a:t>δείχνει πουθενά)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166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Αλλαγή παραμέτρων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Στο πρόγραμμα που είδαμε η νέα τιμή του </a:t>
            </a:r>
            <a:r>
              <a:rPr lang="en-US" dirty="0" smtClean="0">
                <a:solidFill>
                  <a:srgbClr val="0070C0"/>
                </a:solidFill>
              </a:rPr>
              <a:t>other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χάνεται</a:t>
            </a:r>
            <a:r>
              <a:rPr lang="el-GR" dirty="0" smtClean="0"/>
              <a:t> όταν επιστρέφουμε από την συνάρτηση και η </a:t>
            </a:r>
            <a:r>
              <a:rPr lang="en-US" dirty="0" err="1" smtClean="0">
                <a:solidFill>
                  <a:srgbClr val="0070C0"/>
                </a:solidFill>
              </a:rPr>
              <a:t>p1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παραμένει αμετάβλητη.</a:t>
            </a:r>
          </a:p>
          <a:p>
            <a:r>
              <a:rPr lang="el-GR" dirty="0" smtClean="0"/>
              <a:t>Αυτό γιατί το πέρασμα των παραμέτρων γίνεται κατά τιμή, και η μεταβλητή </a:t>
            </a:r>
            <a:r>
              <a:rPr lang="en-US" dirty="0" smtClean="0">
                <a:solidFill>
                  <a:srgbClr val="0070C0"/>
                </a:solidFill>
              </a:rPr>
              <a:t>other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τοπική</a:t>
            </a:r>
            <a:r>
              <a:rPr lang="el-GR" dirty="0" smtClean="0"/>
              <a:t>. Ότι αλλαγή κάνουμε στην τιμή της θα έχει εμβέλεια μόνο μέσα στην </a:t>
            </a:r>
            <a:r>
              <a:rPr lang="en-US" dirty="0" smtClean="0">
                <a:solidFill>
                  <a:srgbClr val="0070C0"/>
                </a:solidFill>
              </a:rPr>
              <a:t>copier</a:t>
            </a:r>
            <a:r>
              <a:rPr lang="en-US" dirty="0" smtClean="0"/>
              <a:t>.</a:t>
            </a:r>
          </a:p>
          <a:p>
            <a:pPr lvl="1"/>
            <a:r>
              <a:rPr lang="el-GR" dirty="0" smtClean="0"/>
              <a:t>Το νέο αντικείμενο που δημιουργήσαμε στην περίπτωση αυτή θα χαθεί άμα φύγουμε από τη μέθοδο</a:t>
            </a:r>
            <a:r>
              <a:rPr lang="en-US" dirty="0" smtClean="0"/>
              <a:t> </a:t>
            </a:r>
            <a:r>
              <a:rPr lang="el-GR" dirty="0" smtClean="0"/>
              <a:t>εφόσον δεν υπάρχει κάποια αναφορά σε αυτό.</a:t>
            </a:r>
          </a:p>
          <a:p>
            <a:r>
              <a:rPr lang="el-GR" dirty="0" smtClean="0"/>
              <a:t>Η αλλαγή στην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τιμή</a:t>
            </a:r>
            <a:r>
              <a:rPr lang="el-GR" dirty="0" smtClean="0"/>
              <a:t> της </a:t>
            </a:r>
            <a:r>
              <a:rPr lang="en-US" dirty="0" smtClean="0"/>
              <a:t>other </a:t>
            </a:r>
            <a:r>
              <a:rPr lang="el-GR" dirty="0" smtClean="0"/>
              <a:t>είναι διαφορετική από την αλλαγή στα </a:t>
            </a:r>
            <a:r>
              <a:rPr lang="el-GR" dirty="0" smtClean="0">
                <a:solidFill>
                  <a:srgbClr val="0070C0"/>
                </a:solidFill>
              </a:rPr>
              <a:t>περιεχόμενα</a:t>
            </a:r>
            <a:r>
              <a:rPr lang="el-GR" dirty="0" smtClean="0"/>
              <a:t> της διεύθυνσης στην οποία δείχνει η </a:t>
            </a:r>
            <a:r>
              <a:rPr lang="en-US" dirty="0" smtClean="0"/>
              <a:t>other</a:t>
            </a:r>
          </a:p>
          <a:p>
            <a:pPr lvl="1"/>
            <a:r>
              <a:rPr lang="el-GR" dirty="0" smtClean="0"/>
              <a:t>Οι αλλαγές στα περιεχόμενα  αλλάζουν τον χώρο μνήμης στο σωρό (</a:t>
            </a:r>
            <a:r>
              <a:rPr lang="en-US" dirty="0" smtClean="0"/>
              <a:t>heap)</a:t>
            </a:r>
            <a:r>
              <a:rPr lang="el-GR" dirty="0" smtClean="0"/>
              <a:t>. Οι αλλαγές επηρεάζουν όλες τις αναφορές στο αντικείμενο.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5381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51520" y="404664"/>
            <a:ext cx="8229600" cy="6336704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ArrayVar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(String[]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[] array = {1,2,3};</a:t>
            </a:r>
          </a:p>
          <a:p>
            <a:pPr marL="0" indent="0">
              <a:buNone/>
            </a:pP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 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5;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increment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i = 0; i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(array[i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 "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("");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increment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("x: " + x);</a:t>
            </a:r>
          </a:p>
          <a:p>
            <a:pPr marL="0" indent="0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increment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int[] array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for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(int i = 0; i &lt;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 i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++){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array[i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++;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(array[i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] + " 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("");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increment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x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x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++ 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("x: " + x);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541172" y="2852936"/>
            <a:ext cx="2602828" cy="52322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800" dirty="0" smtClean="0"/>
              <a:t>Τι θα τυπώσει?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79310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Πέρασμα παραμέτρων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026858"/>
              </p:ext>
            </p:extLst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7358410"/>
              </p:ext>
            </p:extLst>
          </p:nvPr>
        </p:nvGraphicFramePr>
        <p:xfrm>
          <a:off x="5097760" y="4437112"/>
          <a:ext cx="126014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970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51520" y="4869160"/>
            <a:ext cx="3312368" cy="14531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Πέρασμα παραμέτρων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7060133"/>
              </p:ext>
            </p:extLst>
          </p:nvPr>
        </p:nvGraphicFramePr>
        <p:xfrm>
          <a:off x="323528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419872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3061345"/>
              </p:ext>
            </p:extLst>
          </p:nvPr>
        </p:nvGraphicFramePr>
        <p:xfrm>
          <a:off x="4665712" y="4437112"/>
          <a:ext cx="126014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251520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1520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increment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218445"/>
              </p:ext>
            </p:extLst>
          </p:nvPr>
        </p:nvGraphicFramePr>
        <p:xfrm>
          <a:off x="359532" y="3933056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1" name="Elbow Connector 10"/>
          <p:cNvCxnSpPr/>
          <p:nvPr/>
        </p:nvCxnSpPr>
        <p:spPr>
          <a:xfrm>
            <a:off x="3419872" y="4142607"/>
            <a:ext cx="1224136" cy="294505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396275" y="1507839"/>
            <a:ext cx="5615640" cy="190821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increment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int[] array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for (int i = 0; i &lt;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array[i] 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(array[i] + " 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712505" y="1988840"/>
            <a:ext cx="2390398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increment(array)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507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51520" y="4869160"/>
            <a:ext cx="3312368" cy="14531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Πέρασμα παραμέτρων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097594"/>
              </p:ext>
            </p:extLst>
          </p:nvPr>
        </p:nvGraphicFramePr>
        <p:xfrm>
          <a:off x="323528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419872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1881897"/>
              </p:ext>
            </p:extLst>
          </p:nvPr>
        </p:nvGraphicFramePr>
        <p:xfrm>
          <a:off x="4665712" y="4437112"/>
          <a:ext cx="126014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251520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1520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increment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382420"/>
              </p:ext>
            </p:extLst>
          </p:nvPr>
        </p:nvGraphicFramePr>
        <p:xfrm>
          <a:off x="359532" y="3933056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1" name="Elbow Connector 10"/>
          <p:cNvCxnSpPr/>
          <p:nvPr/>
        </p:nvCxnSpPr>
        <p:spPr>
          <a:xfrm>
            <a:off x="3419872" y="4142607"/>
            <a:ext cx="1224136" cy="294505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396275" y="1507839"/>
            <a:ext cx="5615640" cy="190821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increment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int[] array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for (int i = 0; i &lt;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array.length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; i ++){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array[i] ++;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(array[i] + " 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("");</a:t>
            </a: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712505" y="1988840"/>
            <a:ext cx="2390398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increment(array)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795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Πέρασμα παραμέτρων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618837"/>
              </p:ext>
            </p:extLst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019038"/>
              </p:ext>
            </p:extLst>
          </p:nvPr>
        </p:nvGraphicFramePr>
        <p:xfrm>
          <a:off x="5097760" y="4437112"/>
          <a:ext cx="126014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463988" y="2298976"/>
            <a:ext cx="4283968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fontAlgn="t"/>
            <a:r>
              <a:rPr lang="el-GR" dirty="0" smtClean="0"/>
              <a:t>Επιστρέφοντας από την μέθοδο </a:t>
            </a:r>
            <a:r>
              <a:rPr lang="en-US" dirty="0" smtClean="0"/>
              <a:t>increment </a:t>
            </a:r>
            <a:r>
              <a:rPr lang="el-GR" dirty="0" smtClean="0"/>
              <a:t>οι αλλαγές στον πίνακα παραμένουν.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691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51520" y="4869160"/>
            <a:ext cx="3312368" cy="14531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Πέρασμα παραμέτρων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104781"/>
              </p:ext>
            </p:extLst>
          </p:nvPr>
        </p:nvGraphicFramePr>
        <p:xfrm>
          <a:off x="323528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762736"/>
              </p:ext>
            </p:extLst>
          </p:nvPr>
        </p:nvGraphicFramePr>
        <p:xfrm>
          <a:off x="4665712" y="4437112"/>
          <a:ext cx="126014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251520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1520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increment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6580677"/>
              </p:ext>
            </p:extLst>
          </p:nvPr>
        </p:nvGraphicFramePr>
        <p:xfrm>
          <a:off x="359532" y="3933056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923928" y="1804174"/>
            <a:ext cx="4766048" cy="1107996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increment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x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x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(“x: “ + x);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1988840"/>
            <a:ext cx="1838965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increment(x)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3" name="Elbow Connector 12"/>
          <p:cNvCxnSpPr/>
          <p:nvPr/>
        </p:nvCxnSpPr>
        <p:spPr>
          <a:xfrm flipV="1">
            <a:off x="3419872" y="4690441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892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251520" y="4869160"/>
            <a:ext cx="3312368" cy="14531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Πέρασμα παραμέτρων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0436714"/>
              </p:ext>
            </p:extLst>
          </p:nvPr>
        </p:nvGraphicFramePr>
        <p:xfrm>
          <a:off x="323528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08913"/>
              </p:ext>
            </p:extLst>
          </p:nvPr>
        </p:nvGraphicFramePr>
        <p:xfrm>
          <a:off x="4665712" y="4437112"/>
          <a:ext cx="126014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251520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51520" y="3416054"/>
            <a:ext cx="3312368" cy="14531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increment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902540"/>
              </p:ext>
            </p:extLst>
          </p:nvPr>
        </p:nvGraphicFramePr>
        <p:xfrm>
          <a:off x="359532" y="3933056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923928" y="1804174"/>
            <a:ext cx="4766048" cy="1107996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increment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6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 x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x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6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1600" b="1" dirty="0" smtClean="0">
                <a:latin typeface="Courier New" pitchFamily="49" charset="0"/>
                <a:cs typeface="Courier New" pitchFamily="49" charset="0"/>
              </a:rPr>
              <a:t>(“x: “ + x);</a:t>
            </a: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sz="1600" b="1" dirty="0">
                <a:latin typeface="Courier New" pitchFamily="49" charset="0"/>
                <a:cs typeface="Courier New" pitchFamily="49" charset="0"/>
              </a:rPr>
              <a:t>  }</a:t>
            </a:r>
            <a:endParaRPr lang="en-US" sz="1600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1988840"/>
            <a:ext cx="1838965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increment(x)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1" name="Elbow Connector 10"/>
          <p:cNvCxnSpPr/>
          <p:nvPr/>
        </p:nvCxnSpPr>
        <p:spPr>
          <a:xfrm flipV="1">
            <a:off x="3419872" y="4679832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830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Πέρασμα παραμέτρων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8830213"/>
              </p:ext>
            </p:extLst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array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07310"/>
              </p:ext>
            </p:extLst>
          </p:nvPr>
        </p:nvGraphicFramePr>
        <p:xfrm>
          <a:off x="5097760" y="4437112"/>
          <a:ext cx="1260140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4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463988" y="2298976"/>
            <a:ext cx="4283968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fontAlgn="t"/>
            <a:r>
              <a:rPr lang="el-GR" dirty="0" smtClean="0"/>
              <a:t>Επιστρέφοντας από την μέθοδο </a:t>
            </a:r>
            <a:r>
              <a:rPr lang="en-US" dirty="0" smtClean="0"/>
              <a:t>increment </a:t>
            </a:r>
            <a:r>
              <a:rPr lang="el-GR" dirty="0" smtClean="0"/>
              <a:t>δεν υπάρχουν αλλαγές στη μεταβλητή </a:t>
            </a:r>
            <a:r>
              <a:rPr lang="en-US" dirty="0" smtClean="0"/>
              <a:t>x. </a:t>
            </a:r>
            <a:r>
              <a:rPr lang="el-G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2867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Άλλο ένα παράδειγμα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39552" y="1628800"/>
            <a:ext cx="8208912" cy="4968552"/>
          </a:xfrm>
          <a:prstGeom prst="rect">
            <a:avLst/>
          </a:prstGeom>
          <a:ln w="28575">
            <a:solidFill>
              <a:srgbClr val="FF0000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StringParameterDemo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public static void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(String[]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String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“Bob“;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changeString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public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static void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changeString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“ + Ann”;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 marL="0" indent="0">
              <a:buFont typeface="Arial" pitchFamily="34" charset="0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524337" y="5877272"/>
            <a:ext cx="2602828" cy="52322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800" dirty="0" smtClean="0"/>
              <a:t>Τι θα τυπώσει?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903676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Παράδειγμα</a:t>
            </a:r>
            <a:r>
              <a:rPr lang="en-US" dirty="0"/>
              <a:t> - </a:t>
            </a:r>
            <a:r>
              <a:rPr lang="el-GR" dirty="0"/>
              <a:t>πινάκες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420888"/>
            <a:ext cx="5040560" cy="169944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A;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l-GR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[2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spcBef>
                <a:spcPts val="0"/>
              </a:spcBef>
              <a:buClrTx/>
              <a:buSzTx/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A[0] = 10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[3];</a:t>
            </a:r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940152" y="2564904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0011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</a:t>
                      </a:r>
                    </a:p>
                    <a:p>
                      <a:pPr algn="ctr"/>
                      <a:r>
                        <a:rPr lang="el-GR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537427" y="3095382"/>
            <a:ext cx="3994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</a:t>
            </a:r>
            <a:endParaRPr lang="en-US" dirty="0"/>
          </a:p>
        </p:txBody>
      </p:sp>
      <p:cxnSp>
        <p:nvCxnSpPr>
          <p:cNvPr id="8" name="Elbow Connector 7"/>
          <p:cNvCxnSpPr/>
          <p:nvPr/>
        </p:nvCxnSpPr>
        <p:spPr>
          <a:xfrm rot="5400000">
            <a:off x="7151078" y="3631814"/>
            <a:ext cx="890518" cy="864094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23527" y="4509120"/>
            <a:ext cx="4464497" cy="156966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Με την εντολή </a:t>
            </a:r>
            <a:r>
              <a:rPr lang="en-US" sz="2400" dirty="0" smtClean="0">
                <a:solidFill>
                  <a:srgbClr val="FF0000"/>
                </a:solidFill>
              </a:rPr>
              <a:t>new</a:t>
            </a:r>
            <a:r>
              <a:rPr lang="en-US" sz="2400" dirty="0" smtClean="0"/>
              <a:t> </a:t>
            </a:r>
            <a:r>
              <a:rPr lang="el-GR" sz="2400" dirty="0" smtClean="0">
                <a:solidFill>
                  <a:srgbClr val="FF0000"/>
                </a:solidFill>
              </a:rPr>
              <a:t>δεσμεύουμε </a:t>
            </a:r>
            <a:r>
              <a:rPr lang="el-GR" sz="2400" dirty="0" smtClean="0"/>
              <a:t>δύο θέσεις ακεραίων και η αναφορά του Α δείχνει σε αυτό το χώρο που δεσμεύσαμε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11556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5157192"/>
            <a:ext cx="3312368" cy="116507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91580" y="5809083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851920" y="6021288"/>
            <a:ext cx="115212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004048" y="5739729"/>
            <a:ext cx="1872208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B050"/>
                </a:solidFill>
              </a:rPr>
              <a:t>“Bob”</a:t>
            </a:r>
            <a:endParaRPr lang="en-US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63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5157192"/>
            <a:ext cx="3312368" cy="116507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91580" y="5809083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851920" y="6021288"/>
            <a:ext cx="115212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004048" y="5739729"/>
            <a:ext cx="1872208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B050"/>
                </a:solidFill>
              </a:rPr>
              <a:t>“Bob”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83568" y="4077072"/>
            <a:ext cx="3312368" cy="10801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/>
          </p:nvPr>
        </p:nvGraphicFramePr>
        <p:xfrm>
          <a:off x="791580" y="4617132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param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19" name="Elbow Connector 18"/>
          <p:cNvCxnSpPr>
            <a:stCxn id="17" idx="3"/>
          </p:cNvCxnSpPr>
          <p:nvPr/>
        </p:nvCxnSpPr>
        <p:spPr>
          <a:xfrm>
            <a:off x="3887924" y="4829641"/>
            <a:ext cx="1116124" cy="1047631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5004048" y="19168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67944" y="1785070"/>
            <a:ext cx="6388287" cy="203132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changeString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	  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“ + Ann”;</a:t>
            </a:r>
          </a:p>
          <a:p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344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067944" y="2636912"/>
            <a:ext cx="5040560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83568" y="5157192"/>
            <a:ext cx="3312368" cy="116507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91580" y="5658594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3851920" y="5870799"/>
            <a:ext cx="115212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004048" y="5589240"/>
            <a:ext cx="1872208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B050"/>
                </a:solidFill>
              </a:rPr>
              <a:t>“Bob”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83568" y="4077072"/>
            <a:ext cx="3312368" cy="10801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copier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/>
          </p:nvPr>
        </p:nvGraphicFramePr>
        <p:xfrm>
          <a:off x="791580" y="4617132"/>
          <a:ext cx="3096344" cy="4250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param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</a:t>
                      </a:r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004048" y="191683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067944" y="1785070"/>
            <a:ext cx="6388287" cy="203132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public static void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changeString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(String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	  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+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“ + Ann”;</a:t>
            </a:r>
          </a:p>
          <a:p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param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023115" y="4698773"/>
            <a:ext cx="1872208" cy="461665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B050"/>
                </a:solidFill>
              </a:rPr>
              <a:t>“Bob + Ann”</a:t>
            </a:r>
            <a:endParaRPr lang="en-US" sz="2400" dirty="0">
              <a:solidFill>
                <a:srgbClr val="00B050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900061" y="4911215"/>
            <a:ext cx="1152128" cy="0"/>
          </a:xfrm>
          <a:prstGeom prst="straightConnector1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355976" y="3972830"/>
            <a:ext cx="4632379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Τα </a:t>
            </a:r>
            <a:r>
              <a:rPr lang="en-US" dirty="0" smtClean="0"/>
              <a:t>Strings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rgbClr val="FF0000"/>
                </a:solidFill>
              </a:rPr>
              <a:t>μη </a:t>
            </a:r>
            <a:r>
              <a:rPr lang="el-GR" dirty="0" err="1" smtClean="0">
                <a:solidFill>
                  <a:srgbClr val="FF0000"/>
                </a:solidFill>
              </a:rPr>
              <a:t>μεταλλάξιμα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αντικείμενα</a:t>
            </a:r>
            <a:r>
              <a:rPr lang="en-US" dirty="0" smtClean="0"/>
              <a:t> </a:t>
            </a:r>
            <a:r>
              <a:rPr lang="el-GR" dirty="0"/>
              <a:t>(</a:t>
            </a:r>
            <a:r>
              <a:rPr lang="en-US" dirty="0" smtClean="0">
                <a:solidFill>
                  <a:srgbClr val="FF0000"/>
                </a:solidFill>
              </a:rPr>
              <a:t>immutable objects</a:t>
            </a:r>
            <a:r>
              <a:rPr lang="en-US" dirty="0" smtClean="0"/>
              <a:t>) 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124161" y="6201394"/>
            <a:ext cx="4632379" cy="646331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 </a:t>
            </a:r>
            <a:r>
              <a:rPr lang="el-GR" dirty="0" smtClean="0">
                <a:solidFill>
                  <a:srgbClr val="FF0000"/>
                </a:solidFill>
              </a:rPr>
              <a:t>αλλαγή</a:t>
            </a:r>
            <a:r>
              <a:rPr lang="el-GR" dirty="0" smtClean="0"/>
              <a:t> σε ένα </a:t>
            </a:r>
            <a:r>
              <a:rPr lang="en-US" dirty="0" smtClean="0"/>
              <a:t>String </a:t>
            </a:r>
            <a:r>
              <a:rPr lang="el-GR" dirty="0" smtClean="0"/>
              <a:t>έχει ως αποτέλεσμα τη </a:t>
            </a:r>
            <a:r>
              <a:rPr lang="el-GR" dirty="0" smtClean="0">
                <a:solidFill>
                  <a:srgbClr val="FF0000"/>
                </a:solidFill>
              </a:rPr>
              <a:t>δημιουργία ενός καινούριου αντικειμένου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238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Interning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Στην </a:t>
            </a:r>
            <a:r>
              <a:rPr lang="en-US" dirty="0" smtClean="0"/>
              <a:t>Java </a:t>
            </a:r>
            <a:r>
              <a:rPr lang="el-GR" dirty="0" smtClean="0"/>
              <a:t>για κάθε </a:t>
            </a:r>
            <a:r>
              <a:rPr lang="en-US" dirty="0">
                <a:solidFill>
                  <a:srgbClr val="FF0000"/>
                </a:solidFill>
              </a:rPr>
              <a:t>string value </a:t>
            </a:r>
            <a:r>
              <a:rPr lang="el-GR" dirty="0"/>
              <a:t>που εμφανίζεται δημιουργείται ένα</a:t>
            </a:r>
            <a:r>
              <a:rPr lang="en-US" dirty="0"/>
              <a:t>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αντικείμενο</a:t>
            </a:r>
            <a:r>
              <a:rPr lang="el-GR" dirty="0"/>
              <a:t>, το οποίο ονομάζεται </a:t>
            </a:r>
            <a:r>
              <a:rPr lang="en-US" dirty="0">
                <a:solidFill>
                  <a:srgbClr val="FF0000"/>
                </a:solidFill>
              </a:rPr>
              <a:t>intern string</a:t>
            </a:r>
            <a:r>
              <a:rPr lang="en-US" dirty="0"/>
              <a:t>, </a:t>
            </a:r>
            <a:r>
              <a:rPr lang="el-GR" dirty="0"/>
              <a:t>και το οποίο κρατάει αυτή την τιμή.</a:t>
            </a:r>
            <a:endParaRPr lang="en-US" dirty="0"/>
          </a:p>
          <a:p>
            <a:r>
              <a:rPr lang="el-GR" dirty="0" smtClean="0"/>
              <a:t>Για αυτό και οι αλφαριθμητικές σταθερές μπορούν να χρησιμοποιηθούν και σαν αντικείμενα. Π.χ. μπορούμε να καλέσουμε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l-GR" dirty="0" smtClean="0"/>
              <a:t>Αυτό μπορεί να προκαλέσει μπερδέματα με </a:t>
            </a:r>
            <a:r>
              <a:rPr lang="el-GR" dirty="0"/>
              <a:t>ε</a:t>
            </a:r>
            <a:r>
              <a:rPr lang="el-GR" dirty="0" smtClean="0"/>
              <a:t>λέγχους ισότητας.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59832" y="4566319"/>
            <a:ext cx="2949846" cy="461665"/>
          </a:xfrm>
          <a:prstGeom prst="rect">
            <a:avLst/>
          </a:prstGeom>
          <a:noFill/>
          <a:ln w="28575">
            <a:solidFill>
              <a:srgbClr val="FF000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java”.length</a:t>
            </a:r>
            <a:r>
              <a:rPr lang="el-GR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sz="2400" b="1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919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Ισότητα </a:t>
            </a:r>
            <a:r>
              <a:rPr lang="en-US" dirty="0" smtClean="0"/>
              <a:t>String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524000"/>
            <a:ext cx="8229600" cy="5078313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StringEquality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main(String[]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Scanner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input = new Scanner(System.in);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input.next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z 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String("java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 = "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java“;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("1. "+ (x == "java"));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("2. "+ (y == "java"));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("3. "+ (z == "java"));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("4. "+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x.equals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("java"));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("5. "+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y.equals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("java"));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("6. "+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z.equals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("java"));</a:t>
            </a:r>
          </a:p>
          <a:p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39637" y="1339334"/>
            <a:ext cx="4240875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Τι θα εκτυπωθεί?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453541" y="3581400"/>
            <a:ext cx="92845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1. </a:t>
            </a:r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453541" y="3975334"/>
            <a:ext cx="83869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r>
              <a:rPr lang="el-GR" dirty="0" smtClean="0"/>
              <a:t>. </a:t>
            </a:r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7453541" y="4426873"/>
            <a:ext cx="928459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  <a:r>
              <a:rPr lang="el-GR" dirty="0" smtClean="0"/>
              <a:t>. </a:t>
            </a:r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453541" y="4872405"/>
            <a:ext cx="83869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r>
              <a:rPr lang="el-GR" dirty="0" smtClean="0"/>
              <a:t>. </a:t>
            </a:r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437817" y="5253405"/>
            <a:ext cx="83869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r>
              <a:rPr lang="el-GR" dirty="0" smtClean="0"/>
              <a:t>. </a:t>
            </a:r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431769" y="5660871"/>
            <a:ext cx="838691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r>
              <a:rPr lang="el-GR" dirty="0" smtClean="0"/>
              <a:t>. </a:t>
            </a:r>
            <a:r>
              <a:rPr lang="en-US" dirty="0" smtClean="0"/>
              <a:t>true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77462" y="6402258"/>
            <a:ext cx="8031109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sz="2000" dirty="0" smtClean="0"/>
              <a:t>Για την σύγκριση </a:t>
            </a:r>
            <a:r>
              <a:rPr lang="en-US" sz="2000" dirty="0" smtClean="0"/>
              <a:t>Strings </a:t>
            </a:r>
            <a:r>
              <a:rPr lang="el-GR" sz="2000" b="1" dirty="0" smtClean="0">
                <a:solidFill>
                  <a:srgbClr val="FF0000"/>
                </a:solidFill>
              </a:rPr>
              <a:t>ΠΑΝΤΑ</a:t>
            </a:r>
            <a:r>
              <a:rPr lang="el-GR" sz="2000" dirty="0" smtClean="0"/>
              <a:t> χρησιμοποιούμε την μέθοδο </a:t>
            </a:r>
            <a:r>
              <a:rPr lang="en-US" sz="2000" dirty="0" smtClean="0">
                <a:solidFill>
                  <a:srgbClr val="FF0000"/>
                </a:solidFill>
              </a:rPr>
              <a:t>equals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976391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Interning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781800" y="2133600"/>
            <a:ext cx="2057400" cy="449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6781800" y="3429000"/>
            <a:ext cx="2057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781800" y="4743192"/>
            <a:ext cx="2046577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781800" y="6096000"/>
            <a:ext cx="2057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724400" y="675327"/>
            <a:ext cx="43204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input.next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z 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String("java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y = "java";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w = “java”;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7086600" y="3473661"/>
            <a:ext cx="1369669" cy="1219200"/>
            <a:chOff x="5031131" y="2438400"/>
            <a:chExt cx="1369669" cy="1219200"/>
          </a:xfrm>
        </p:grpSpPr>
        <p:sp>
          <p:nvSpPr>
            <p:cNvPr id="11" name="TextBox 10"/>
            <p:cNvSpPr txBox="1"/>
            <p:nvPr/>
          </p:nvSpPr>
          <p:spPr>
            <a:xfrm>
              <a:off x="5300409" y="2457361"/>
              <a:ext cx="791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String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67810" y="2863334"/>
              <a:ext cx="125679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dirty="0" smtClean="0"/>
                <a:t>‘</a:t>
              </a:r>
              <a:r>
                <a:rPr lang="en-US" sz="1600" dirty="0" smtClean="0"/>
                <a:t>j’, ‘a’, ‘v’, ‘a’</a:t>
              </a:r>
              <a:endParaRPr lang="en-US" sz="1600" dirty="0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5031131" y="2795915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031131" y="3276600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ounded Rectangle 15"/>
            <p:cNvSpPr/>
            <p:nvPr/>
          </p:nvSpPr>
          <p:spPr>
            <a:xfrm>
              <a:off x="5031131" y="2438400"/>
              <a:ext cx="1369669" cy="1219200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5715000" y="4067872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27" name="Elbow Connector 26"/>
          <p:cNvCxnSpPr>
            <a:stCxn id="25" idx="3"/>
          </p:cNvCxnSpPr>
          <p:nvPr/>
        </p:nvCxnSpPr>
        <p:spPr>
          <a:xfrm flipV="1">
            <a:off x="6015082" y="3898595"/>
            <a:ext cx="766718" cy="353943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192929" y="2579569"/>
            <a:ext cx="12567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‘</a:t>
            </a:r>
            <a:r>
              <a:rPr lang="en-US" sz="1600" dirty="0" smtClean="0"/>
              <a:t>j’, ‘a’, ‘v’, ‘a’</a:t>
            </a:r>
            <a:endParaRPr lang="en-US" sz="1600" dirty="0"/>
          </a:p>
        </p:txBody>
      </p:sp>
      <p:grpSp>
        <p:nvGrpSpPr>
          <p:cNvPr id="40" name="Group 39"/>
          <p:cNvGrpSpPr/>
          <p:nvPr/>
        </p:nvGrpSpPr>
        <p:grpSpPr>
          <a:xfrm>
            <a:off x="7156250" y="2154635"/>
            <a:ext cx="1369669" cy="1219200"/>
            <a:chOff x="7156250" y="1545035"/>
            <a:chExt cx="1369669" cy="1219200"/>
          </a:xfrm>
        </p:grpSpPr>
        <p:sp>
          <p:nvSpPr>
            <p:cNvPr id="33" name="TextBox 32"/>
            <p:cNvSpPr txBox="1"/>
            <p:nvPr/>
          </p:nvSpPr>
          <p:spPr>
            <a:xfrm>
              <a:off x="7425528" y="1563996"/>
              <a:ext cx="791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String</a:t>
              </a:r>
              <a:endParaRPr lang="en-US" sz="2000" b="1" dirty="0"/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7156250" y="1902550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7156250" y="2383235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ounded Rectangle 36"/>
            <p:cNvSpPr/>
            <p:nvPr/>
          </p:nvSpPr>
          <p:spPr>
            <a:xfrm>
              <a:off x="7156250" y="1545035"/>
              <a:ext cx="1369669" cy="1219200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5715000" y="2733457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39" name="Elbow Connector 38"/>
          <p:cNvCxnSpPr>
            <a:stCxn id="38" idx="3"/>
          </p:cNvCxnSpPr>
          <p:nvPr/>
        </p:nvCxnSpPr>
        <p:spPr>
          <a:xfrm flipV="1">
            <a:off x="6015082" y="2564180"/>
            <a:ext cx="766718" cy="353943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ontent Placeholder 2"/>
          <p:cNvSpPr txBox="1">
            <a:spLocks/>
          </p:cNvSpPr>
          <p:nvPr/>
        </p:nvSpPr>
        <p:spPr>
          <a:xfrm>
            <a:off x="457200" y="1875656"/>
            <a:ext cx="4648200" cy="475374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 smtClean="0"/>
              <a:t>Όταν γίνεται η εκχώρηση της τιμής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"java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l-GR" dirty="0" smtClean="0"/>
              <a:t> δημιουργείται ένα </a:t>
            </a:r>
            <a:r>
              <a:rPr lang="en-US" dirty="0" smtClean="0">
                <a:solidFill>
                  <a:srgbClr val="FF0000"/>
                </a:solidFill>
              </a:rPr>
              <a:t>intern string</a:t>
            </a:r>
            <a:r>
              <a:rPr lang="en-US" dirty="0" smtClean="0"/>
              <a:t>, </a:t>
            </a:r>
            <a:r>
              <a:rPr lang="el-GR" dirty="0" smtClean="0"/>
              <a:t>και το οποίο κρατάει αυτή την τιμή.</a:t>
            </a:r>
            <a:endParaRPr lang="en-US" dirty="0" smtClean="0"/>
          </a:p>
          <a:p>
            <a:r>
              <a:rPr lang="el-GR" dirty="0" smtClean="0"/>
              <a:t>Η εντολή 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String y = "java";</a:t>
            </a:r>
            <a:r>
              <a:rPr lang="el-GR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l-GR" dirty="0" smtClean="0"/>
              <a:t>κάνει το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dirty="0" smtClean="0"/>
              <a:t> </a:t>
            </a:r>
            <a:r>
              <a:rPr lang="el-GR" dirty="0" smtClean="0"/>
              <a:t>να δείχνει στη θέση που είναι αποθηκευμένη η τιμή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“java”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7108617" y="4800600"/>
            <a:ext cx="1369669" cy="1219200"/>
            <a:chOff x="5031131" y="2438400"/>
            <a:chExt cx="1369669" cy="1219200"/>
          </a:xfrm>
        </p:grpSpPr>
        <p:sp>
          <p:nvSpPr>
            <p:cNvPr id="29" name="TextBox 28"/>
            <p:cNvSpPr txBox="1"/>
            <p:nvPr/>
          </p:nvSpPr>
          <p:spPr>
            <a:xfrm>
              <a:off x="5300409" y="2457361"/>
              <a:ext cx="791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String</a:t>
              </a:r>
              <a:endParaRPr lang="en-US" sz="2000" b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067810" y="2863334"/>
              <a:ext cx="125679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dirty="0" smtClean="0"/>
                <a:t>‘</a:t>
              </a:r>
              <a:r>
                <a:rPr lang="en-US" sz="1600" dirty="0" smtClean="0"/>
                <a:t>j’, ‘a’, ‘v’, ‘a’</a:t>
              </a:r>
              <a:endParaRPr lang="en-US" sz="1600" dirty="0"/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5031131" y="2795915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5031131" y="3276600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Rounded Rectangle 40"/>
            <p:cNvSpPr/>
            <p:nvPr/>
          </p:nvSpPr>
          <p:spPr>
            <a:xfrm>
              <a:off x="5031131" y="2438400"/>
              <a:ext cx="1369669" cy="1219200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5507410" y="5350552"/>
            <a:ext cx="766557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“java”</a:t>
            </a:r>
            <a:endParaRPr lang="en-US" dirty="0"/>
          </a:p>
        </p:txBody>
      </p:sp>
      <p:cxnSp>
        <p:nvCxnSpPr>
          <p:cNvPr id="43" name="Elbow Connector 42"/>
          <p:cNvCxnSpPr>
            <a:stCxn id="42" idx="3"/>
          </p:cNvCxnSpPr>
          <p:nvPr/>
        </p:nvCxnSpPr>
        <p:spPr>
          <a:xfrm flipV="1">
            <a:off x="6273967" y="5334000"/>
            <a:ext cx="507833" cy="201218"/>
          </a:xfrm>
          <a:prstGeom prst="bentConnector3">
            <a:avLst>
              <a:gd name="adj1" fmla="val 50000"/>
            </a:avLst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715000" y="4743192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45" name="Elbow Connector 44"/>
          <p:cNvCxnSpPr>
            <a:stCxn id="44" idx="3"/>
          </p:cNvCxnSpPr>
          <p:nvPr/>
        </p:nvCxnSpPr>
        <p:spPr>
          <a:xfrm>
            <a:off x="6015082" y="4927858"/>
            <a:ext cx="766718" cy="230257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715000" y="6096000"/>
            <a:ext cx="351378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</a:t>
            </a:r>
            <a:endParaRPr lang="en-US" dirty="0"/>
          </a:p>
        </p:txBody>
      </p:sp>
      <p:cxnSp>
        <p:nvCxnSpPr>
          <p:cNvPr id="47" name="Elbow Connector 46"/>
          <p:cNvCxnSpPr>
            <a:stCxn id="46" idx="3"/>
          </p:cNvCxnSpPr>
          <p:nvPr/>
        </p:nvCxnSpPr>
        <p:spPr>
          <a:xfrm flipV="1">
            <a:off x="6066378" y="5783126"/>
            <a:ext cx="715422" cy="497540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5290044" y="5638800"/>
            <a:ext cx="12378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(intern string)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53281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4" grpId="0" animBg="1"/>
      <p:bldP spid="46" grpId="0" animBg="1"/>
      <p:bldP spid="50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Interning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781800" y="1981200"/>
            <a:ext cx="2057400" cy="449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6781800" y="3276600"/>
            <a:ext cx="2057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6742734" y="4586310"/>
            <a:ext cx="2057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781800" y="5943600"/>
            <a:ext cx="2057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481874" y="457200"/>
            <a:ext cx="473398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input.next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z = 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String("java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y = "java";</a:t>
            </a:r>
          </a:p>
          <a:p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w = “java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”;</a:t>
            </a: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((y 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“java”);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7086600" y="3321261"/>
            <a:ext cx="1369669" cy="1219200"/>
            <a:chOff x="5031131" y="2438400"/>
            <a:chExt cx="1369669" cy="1219200"/>
          </a:xfrm>
        </p:grpSpPr>
        <p:sp>
          <p:nvSpPr>
            <p:cNvPr id="11" name="TextBox 10"/>
            <p:cNvSpPr txBox="1"/>
            <p:nvPr/>
          </p:nvSpPr>
          <p:spPr>
            <a:xfrm>
              <a:off x="5300409" y="2457361"/>
              <a:ext cx="791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String</a:t>
              </a:r>
              <a:endParaRPr lang="en-US" sz="2000" b="1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67810" y="2863334"/>
              <a:ext cx="125679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dirty="0" smtClean="0"/>
                <a:t>‘</a:t>
              </a:r>
              <a:r>
                <a:rPr lang="en-US" sz="1600" dirty="0" smtClean="0"/>
                <a:t>j’, ‘a’, ‘v’, ‘a’</a:t>
              </a:r>
              <a:endParaRPr lang="en-US" sz="1600" dirty="0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5031131" y="2795915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5031131" y="3276600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ounded Rectangle 15"/>
            <p:cNvSpPr/>
            <p:nvPr/>
          </p:nvSpPr>
          <p:spPr>
            <a:xfrm>
              <a:off x="5031131" y="2438400"/>
              <a:ext cx="1369669" cy="1219200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5715000" y="3915472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z</a:t>
            </a:r>
            <a:endParaRPr lang="en-US" dirty="0"/>
          </a:p>
        </p:txBody>
      </p:sp>
      <p:cxnSp>
        <p:nvCxnSpPr>
          <p:cNvPr id="27" name="Elbow Connector 26"/>
          <p:cNvCxnSpPr>
            <a:stCxn id="25" idx="3"/>
          </p:cNvCxnSpPr>
          <p:nvPr/>
        </p:nvCxnSpPr>
        <p:spPr>
          <a:xfrm flipV="1">
            <a:off x="6015082" y="3746195"/>
            <a:ext cx="766718" cy="353943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192929" y="2427169"/>
            <a:ext cx="12567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‘</a:t>
            </a:r>
            <a:r>
              <a:rPr lang="en-US" sz="1600" dirty="0" smtClean="0"/>
              <a:t>j’, ‘a’, ‘v’, ‘a’</a:t>
            </a:r>
            <a:endParaRPr lang="en-US" sz="1600" dirty="0"/>
          </a:p>
        </p:txBody>
      </p:sp>
      <p:grpSp>
        <p:nvGrpSpPr>
          <p:cNvPr id="40" name="Group 39"/>
          <p:cNvGrpSpPr/>
          <p:nvPr/>
        </p:nvGrpSpPr>
        <p:grpSpPr>
          <a:xfrm>
            <a:off x="7156250" y="2002235"/>
            <a:ext cx="1369669" cy="1219200"/>
            <a:chOff x="7156250" y="1545035"/>
            <a:chExt cx="1369669" cy="1219200"/>
          </a:xfrm>
        </p:grpSpPr>
        <p:sp>
          <p:nvSpPr>
            <p:cNvPr id="33" name="TextBox 32"/>
            <p:cNvSpPr txBox="1"/>
            <p:nvPr/>
          </p:nvSpPr>
          <p:spPr>
            <a:xfrm>
              <a:off x="7425528" y="1563996"/>
              <a:ext cx="791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String</a:t>
              </a:r>
              <a:endParaRPr lang="en-US" sz="2000" b="1" dirty="0"/>
            </a:p>
          </p:txBody>
        </p:sp>
        <p:cxnSp>
          <p:nvCxnSpPr>
            <p:cNvPr id="35" name="Straight Connector 34"/>
            <p:cNvCxnSpPr/>
            <p:nvPr/>
          </p:nvCxnSpPr>
          <p:spPr>
            <a:xfrm>
              <a:off x="7156250" y="1902550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7156250" y="2383235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ounded Rectangle 36"/>
            <p:cNvSpPr/>
            <p:nvPr/>
          </p:nvSpPr>
          <p:spPr>
            <a:xfrm>
              <a:off x="7156250" y="1545035"/>
              <a:ext cx="1369669" cy="1219200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8" name="TextBox 37"/>
          <p:cNvSpPr txBox="1"/>
          <p:nvPr/>
        </p:nvSpPr>
        <p:spPr>
          <a:xfrm>
            <a:off x="5715000" y="2581057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39" name="Elbow Connector 38"/>
          <p:cNvCxnSpPr>
            <a:stCxn id="38" idx="3"/>
          </p:cNvCxnSpPr>
          <p:nvPr/>
        </p:nvCxnSpPr>
        <p:spPr>
          <a:xfrm flipV="1">
            <a:off x="6015082" y="2411780"/>
            <a:ext cx="766718" cy="353943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ontent Placeholder 2"/>
          <p:cNvSpPr txBox="1">
            <a:spLocks/>
          </p:cNvSpPr>
          <p:nvPr/>
        </p:nvSpPr>
        <p:spPr>
          <a:xfrm>
            <a:off x="228600" y="2569737"/>
            <a:ext cx="4648200" cy="33187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l-GR" dirty="0"/>
              <a:t>Ο τελεστής </a:t>
            </a:r>
            <a:r>
              <a:rPr lang="el-GR" dirty="0">
                <a:solidFill>
                  <a:srgbClr val="FF0000"/>
                </a:solidFill>
              </a:rPr>
              <a:t>==</a:t>
            </a:r>
            <a:r>
              <a:rPr lang="el-GR" dirty="0"/>
              <a:t> μεταξύ δύο αντικειμένων εξετάζει αν πρόκειται για την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ίδια θέση μνήμης</a:t>
            </a:r>
            <a:r>
              <a:rPr lang="el-GR" dirty="0"/>
              <a:t>.</a:t>
            </a:r>
          </a:p>
          <a:p>
            <a:r>
              <a:rPr lang="el-GR" dirty="0"/>
              <a:t>Γι αυτό </a:t>
            </a:r>
            <a:r>
              <a:rPr lang="en-US" dirty="0"/>
              <a:t>(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 == “java”</a:t>
            </a:r>
            <a:r>
              <a:rPr lang="en-US" dirty="0"/>
              <a:t>) </a:t>
            </a:r>
            <a:r>
              <a:rPr lang="el-GR" dirty="0"/>
              <a:t>επιστρέφει </a:t>
            </a:r>
            <a:r>
              <a:rPr lang="en-US" dirty="0"/>
              <a:t>true</a:t>
            </a:r>
            <a:r>
              <a:rPr lang="en-US" dirty="0" smtClean="0"/>
              <a:t>.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7108617" y="4648200"/>
            <a:ext cx="1369669" cy="1219200"/>
            <a:chOff x="5031131" y="2438400"/>
            <a:chExt cx="1369669" cy="1219200"/>
          </a:xfrm>
        </p:grpSpPr>
        <p:sp>
          <p:nvSpPr>
            <p:cNvPr id="29" name="TextBox 28"/>
            <p:cNvSpPr txBox="1"/>
            <p:nvPr/>
          </p:nvSpPr>
          <p:spPr>
            <a:xfrm>
              <a:off x="5300409" y="2457361"/>
              <a:ext cx="79159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String</a:t>
              </a:r>
              <a:endParaRPr lang="en-US" sz="2000" b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067810" y="2863334"/>
              <a:ext cx="125679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600" dirty="0" smtClean="0"/>
                <a:t>‘</a:t>
              </a:r>
              <a:r>
                <a:rPr lang="en-US" sz="1600" dirty="0" smtClean="0"/>
                <a:t>j’, ‘a’, ‘v’, ‘a’</a:t>
              </a:r>
              <a:endParaRPr lang="en-US" sz="1600" dirty="0"/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5031131" y="2795915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5031131" y="3276600"/>
              <a:ext cx="1369669" cy="0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Rounded Rectangle 40"/>
            <p:cNvSpPr/>
            <p:nvPr/>
          </p:nvSpPr>
          <p:spPr>
            <a:xfrm>
              <a:off x="5031131" y="2438400"/>
              <a:ext cx="1369669" cy="1219200"/>
            </a:xfrm>
            <a:prstGeom prst="roundRect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5508258" y="5294985"/>
            <a:ext cx="766557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“java”</a:t>
            </a:r>
            <a:endParaRPr lang="en-US" dirty="0"/>
          </a:p>
        </p:txBody>
      </p:sp>
      <p:cxnSp>
        <p:nvCxnSpPr>
          <p:cNvPr id="43" name="Elbow Connector 42"/>
          <p:cNvCxnSpPr/>
          <p:nvPr/>
        </p:nvCxnSpPr>
        <p:spPr>
          <a:xfrm flipV="1">
            <a:off x="6274815" y="5181600"/>
            <a:ext cx="506985" cy="316644"/>
          </a:xfrm>
          <a:prstGeom prst="bentConnector3">
            <a:avLst>
              <a:gd name="adj1" fmla="val 50000"/>
            </a:avLst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5715000" y="4590792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45" name="Elbow Connector 44"/>
          <p:cNvCxnSpPr>
            <a:stCxn id="44" idx="3"/>
          </p:cNvCxnSpPr>
          <p:nvPr/>
        </p:nvCxnSpPr>
        <p:spPr>
          <a:xfrm>
            <a:off x="6015082" y="4775458"/>
            <a:ext cx="766718" cy="230257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715000" y="5943600"/>
            <a:ext cx="351378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w</a:t>
            </a:r>
            <a:endParaRPr lang="en-US" dirty="0"/>
          </a:p>
        </p:txBody>
      </p:sp>
      <p:cxnSp>
        <p:nvCxnSpPr>
          <p:cNvPr id="47" name="Elbow Connector 46"/>
          <p:cNvCxnSpPr>
            <a:stCxn id="46" idx="3"/>
          </p:cNvCxnSpPr>
          <p:nvPr/>
        </p:nvCxnSpPr>
        <p:spPr>
          <a:xfrm flipV="1">
            <a:off x="6066378" y="5630726"/>
            <a:ext cx="715422" cy="497540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816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Έχουμε πει ότι όταν ελέγχουμε ισότητα μεταξύ αντικειμένων (π.χ., </a:t>
            </a:r>
            <a:r>
              <a:rPr lang="en-US" dirty="0" smtClean="0"/>
              <a:t>Strings) </a:t>
            </a:r>
            <a:r>
              <a:rPr lang="el-GR" dirty="0" smtClean="0"/>
              <a:t>πρέπει να γίνεται μέσω της μεθόδου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quals</a:t>
            </a:r>
            <a:r>
              <a:rPr lang="en-US" dirty="0" smtClean="0"/>
              <a:t> </a:t>
            </a:r>
            <a:r>
              <a:rPr lang="el-GR" dirty="0" smtClean="0"/>
              <a:t>και όχι με το </a:t>
            </a:r>
            <a:r>
              <a:rPr lang="el-GR" dirty="0" smtClean="0">
                <a:solidFill>
                  <a:srgbClr val="0070C0"/>
                </a:solidFill>
              </a:rPr>
              <a:t>==</a:t>
            </a:r>
          </a:p>
          <a:p>
            <a:r>
              <a:rPr lang="el-GR" dirty="0" smtClean="0"/>
              <a:t>Η συζήτηση με τις αναφορές εξηγεί γιατί η σύγκριση με</a:t>
            </a:r>
            <a:r>
              <a:rPr lang="el-GR" dirty="0" smtClean="0">
                <a:solidFill>
                  <a:srgbClr val="0070C0"/>
                </a:solidFill>
              </a:rPr>
              <a:t> == </a:t>
            </a:r>
            <a:r>
              <a:rPr lang="el-GR" dirty="0" smtClean="0"/>
              <a:t>δε δουλεύει</a:t>
            </a:r>
          </a:p>
          <a:p>
            <a:endParaRPr lang="el-GR" dirty="0" smtClean="0"/>
          </a:p>
          <a:p>
            <a:r>
              <a:rPr lang="el-GR" dirty="0" smtClean="0"/>
              <a:t>Η </a:t>
            </a:r>
            <a:r>
              <a:rPr lang="el-GR" dirty="0"/>
              <a:t>σύγκριση με </a:t>
            </a:r>
            <a:r>
              <a:rPr lang="el-GR" dirty="0">
                <a:solidFill>
                  <a:srgbClr val="0070C0"/>
                </a:solidFill>
              </a:rPr>
              <a:t>==</a:t>
            </a:r>
            <a:r>
              <a:rPr lang="el-GR" dirty="0"/>
              <a:t> </a:t>
            </a:r>
            <a:r>
              <a:rPr lang="el-GR" dirty="0" smtClean="0"/>
              <a:t>συγκρίνει αν δύο </a:t>
            </a:r>
            <a:r>
              <a:rPr lang="el-GR" dirty="0" smtClean="0">
                <a:solidFill>
                  <a:srgbClr val="0070C0"/>
                </a:solidFill>
              </a:rPr>
              <a:t>αναφορές</a:t>
            </a:r>
            <a:r>
              <a:rPr lang="el-GR" dirty="0" smtClean="0"/>
              <a:t> είναι ίδιες και </a:t>
            </a:r>
            <a:r>
              <a:rPr lang="el-GR" dirty="0" smtClean="0">
                <a:solidFill>
                  <a:srgbClr val="FF0000"/>
                </a:solidFill>
              </a:rPr>
              <a:t>όχι </a:t>
            </a:r>
            <a:r>
              <a:rPr lang="el-GR" dirty="0" smtClean="0"/>
              <a:t>αν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τα περιεχόμενα </a:t>
            </a:r>
            <a:r>
              <a:rPr lang="el-GR" dirty="0" smtClean="0"/>
              <a:t>των θέσεων μνήμης στις οποίες δείχνουν οι αναφορές είναι ίδια.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66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Τι θα τυπώσει ο παρακάτω κώδικας?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636912"/>
            <a:ext cx="7189789" cy="341632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Person </a:t>
            </a:r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Person(“Alice”, 1);</a:t>
            </a:r>
          </a:p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Person </a:t>
            </a:r>
            <a:r>
              <a:rPr lang="en-US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two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Person(“Alice”,1);</a:t>
            </a:r>
          </a:p>
          <a:p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Person </a:t>
            </a:r>
            <a:r>
              <a:rPr lang="en-US" sz="24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two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two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two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sz="24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sz="24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.equals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two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two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.equals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one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.equals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three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77653" y="3751726"/>
            <a:ext cx="726481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false</a:t>
            </a:r>
            <a:endParaRPr lang="en-US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7681322" y="4138198"/>
            <a:ext cx="625492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true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7677653" y="4538308"/>
            <a:ext cx="726481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false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7690924" y="4879239"/>
            <a:ext cx="625492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true</a:t>
            </a:r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7690924" y="5257374"/>
            <a:ext cx="625492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true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7706682" y="5585859"/>
            <a:ext cx="625492" cy="400110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000" dirty="0" smtClean="0"/>
              <a:t>true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30263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475656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Εξήγηση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585711"/>
              </p:ext>
            </p:extLst>
          </p:nvPr>
        </p:nvGraphicFramePr>
        <p:xfrm>
          <a:off x="1568912" y="4941168"/>
          <a:ext cx="3096344" cy="12750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one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two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solidFill>
                            <a:srgbClr val="00B050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three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4644008" y="4581129"/>
            <a:ext cx="1224136" cy="576063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424753"/>
              </p:ext>
            </p:extLst>
          </p:nvPr>
        </p:nvGraphicFramePr>
        <p:xfrm>
          <a:off x="5860437" y="5131249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Alice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>
            <a:endCxn id="9" idx="1"/>
          </p:cNvCxnSpPr>
          <p:nvPr/>
        </p:nvCxnSpPr>
        <p:spPr>
          <a:xfrm flipV="1">
            <a:off x="4644008" y="5497009"/>
            <a:ext cx="1216429" cy="452272"/>
          </a:xfrm>
          <a:prstGeom prst="bentConnector3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660166"/>
              </p:ext>
            </p:extLst>
          </p:nvPr>
        </p:nvGraphicFramePr>
        <p:xfrm>
          <a:off x="5860437" y="4215368"/>
          <a:ext cx="2520280" cy="731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Alice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1475656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Elbow Connector 10"/>
          <p:cNvCxnSpPr>
            <a:endCxn id="9" idx="1"/>
          </p:cNvCxnSpPr>
          <p:nvPr/>
        </p:nvCxnSpPr>
        <p:spPr>
          <a:xfrm flipV="1">
            <a:off x="4651715" y="5497009"/>
            <a:ext cx="1208722" cy="112455"/>
          </a:xfrm>
          <a:prstGeom prst="bentConnector3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0970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Παράδειγμα</a:t>
            </a:r>
            <a:r>
              <a:rPr lang="en-US" dirty="0"/>
              <a:t> - </a:t>
            </a:r>
            <a:r>
              <a:rPr lang="el-GR" dirty="0"/>
              <a:t>πινάκες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420888"/>
            <a:ext cx="5040560" cy="169944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A;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[2];</a:t>
            </a:r>
          </a:p>
          <a:p>
            <a:pPr marL="0" indent="0">
              <a:spcBef>
                <a:spcPts val="0"/>
              </a:spcBef>
              <a:buClrTx/>
              <a:buSzTx/>
              <a:buNone/>
            </a:pP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A[0] = 10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[3];</a:t>
            </a:r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333855"/>
              </p:ext>
            </p:extLst>
          </p:nvPr>
        </p:nvGraphicFramePr>
        <p:xfrm>
          <a:off x="5940152" y="2564904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0011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l-GR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l-GR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537427" y="3095382"/>
            <a:ext cx="3994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</a:t>
            </a:r>
            <a:endParaRPr lang="en-US" dirty="0"/>
          </a:p>
        </p:txBody>
      </p:sp>
      <p:cxnSp>
        <p:nvCxnSpPr>
          <p:cNvPr id="8" name="Elbow Connector 7"/>
          <p:cNvCxnSpPr/>
          <p:nvPr/>
        </p:nvCxnSpPr>
        <p:spPr>
          <a:xfrm rot="5400000">
            <a:off x="7151078" y="3631814"/>
            <a:ext cx="890518" cy="864094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23527" y="4509120"/>
            <a:ext cx="4464497" cy="1200329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 τελεστής [] για τον πίνακα μας πάει στην αντίστοιχη θέση του χώρου που κρατήσαμε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52575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77848" y="782251"/>
            <a:ext cx="2165959" cy="270485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115398" y="2788914"/>
            <a:ext cx="4320698" cy="280046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115398" y="3284984"/>
            <a:ext cx="2016442" cy="257695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07504" y="298971"/>
            <a:ext cx="6726521" cy="5539978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StringClass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l-G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s = "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";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l-G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changeObject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ClassWithStrings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other){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if 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("Same");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}else 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(“Different");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		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String local = new String("local");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local;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local = “local";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 = local;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if (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other.s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("Same");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}else {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l-G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(“Different");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l-GR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51874" y="5813008"/>
            <a:ext cx="173573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θα τυπώσει?</a:t>
            </a:r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5796136" y="2323347"/>
            <a:ext cx="3260061" cy="1080120"/>
          </a:xfrm>
          <a:prstGeom prst="wedgeRectCallout">
            <a:avLst>
              <a:gd name="adj1" fmla="val -59678"/>
              <a:gd name="adj2" fmla="val 25300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 </a:t>
            </a:r>
            <a:r>
              <a:rPr lang="el-GR" dirty="0">
                <a:solidFill>
                  <a:schemeClr val="tx1"/>
                </a:solidFill>
              </a:rPr>
              <a:t>ανάθεση </a:t>
            </a:r>
            <a:r>
              <a:rPr lang="en-US" dirty="0">
                <a:solidFill>
                  <a:schemeClr val="tx1"/>
                </a:solidFill>
              </a:rPr>
              <a:t>String </a:t>
            </a:r>
            <a:r>
              <a:rPr lang="el-GR" dirty="0" err="1">
                <a:solidFill>
                  <a:schemeClr val="tx1"/>
                </a:solidFill>
              </a:rPr>
              <a:t>σταθεράς</a:t>
            </a:r>
            <a:r>
              <a:rPr lang="el-GR" dirty="0">
                <a:solidFill>
                  <a:schemeClr val="tx1"/>
                </a:solidFill>
              </a:rPr>
              <a:t> είναι διαφορετική από τη δημιουργία αντικειμένου με </a:t>
            </a:r>
            <a:r>
              <a:rPr lang="en-US" dirty="0">
                <a:solidFill>
                  <a:schemeClr val="tx1"/>
                </a:solidFill>
              </a:rPr>
              <a:t>new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08070" y="3637629"/>
            <a:ext cx="2611988" cy="64633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H </a:t>
            </a:r>
            <a:r>
              <a:rPr lang="el-GR" dirty="0" smtClean="0"/>
              <a:t>σταθερά δημιουργεί ένα νέο </a:t>
            </a:r>
            <a:r>
              <a:rPr lang="en-US" dirty="0" smtClean="0">
                <a:solidFill>
                  <a:srgbClr val="FF0000"/>
                </a:solidFill>
              </a:rPr>
              <a:t>intern String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8" name="Rectangular Callout 7"/>
          <p:cNvSpPr/>
          <p:nvPr/>
        </p:nvSpPr>
        <p:spPr>
          <a:xfrm>
            <a:off x="4788024" y="1"/>
            <a:ext cx="4355976" cy="1164088"/>
          </a:xfrm>
          <a:prstGeom prst="wedgeRectCallout">
            <a:avLst>
              <a:gd name="adj1" fmla="val -91642"/>
              <a:gd name="adj2" fmla="val 27362"/>
            </a:avLst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 </a:t>
            </a:r>
            <a:r>
              <a:rPr lang="el-GR" dirty="0" smtClean="0">
                <a:solidFill>
                  <a:schemeClr val="tx1"/>
                </a:solidFill>
              </a:rPr>
              <a:t>ανάθεση </a:t>
            </a:r>
            <a:r>
              <a:rPr lang="en-US" dirty="0" smtClean="0">
                <a:solidFill>
                  <a:schemeClr val="tx1"/>
                </a:solidFill>
              </a:rPr>
              <a:t>String </a:t>
            </a:r>
            <a:r>
              <a:rPr lang="el-GR" dirty="0" err="1" smtClean="0">
                <a:solidFill>
                  <a:schemeClr val="tx1"/>
                </a:solidFill>
              </a:rPr>
              <a:t>σταθεράς</a:t>
            </a:r>
            <a:r>
              <a:rPr lang="el-GR" dirty="0" smtClean="0">
                <a:solidFill>
                  <a:schemeClr val="tx1"/>
                </a:solidFill>
              </a:rPr>
              <a:t> έχει αποτέλεσμα την δημιουργία ενός </a:t>
            </a:r>
            <a:r>
              <a:rPr lang="en-US" dirty="0" smtClean="0">
                <a:solidFill>
                  <a:schemeClr val="tx1"/>
                </a:solidFill>
              </a:rPr>
              <a:t>intern string </a:t>
            </a:r>
            <a:r>
              <a:rPr lang="el-GR" dirty="0" smtClean="0">
                <a:solidFill>
                  <a:schemeClr val="tx1"/>
                </a:solidFill>
              </a:rPr>
              <a:t>στο οποίο δείχνουν όλα τα </a:t>
            </a:r>
            <a:r>
              <a:rPr lang="en-US" dirty="0" smtClean="0">
                <a:solidFill>
                  <a:schemeClr val="tx1"/>
                </a:solidFill>
              </a:rPr>
              <a:t>strings </a:t>
            </a:r>
            <a:r>
              <a:rPr lang="el-GR" dirty="0" smtClean="0">
                <a:solidFill>
                  <a:schemeClr val="tx1"/>
                </a:solidFill>
              </a:rPr>
              <a:t>στα οποία ανατίθεται η σταθερά.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84205" y="5139645"/>
            <a:ext cx="5674951" cy="1815882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600" b="1">
                <a:latin typeface="Courier New" panose="02070309020205020404" pitchFamily="49" charset="0"/>
                <a:cs typeface="Courier New" panose="02070309020205020404" pitchFamily="49" charset="0"/>
              </a:defRPr>
            </a:lvl1pPr>
          </a:lstStyle>
          <a:p>
            <a:r>
              <a:rPr lang="en-US" dirty="0"/>
              <a:t>class StringTest2{</a:t>
            </a:r>
          </a:p>
          <a:p>
            <a:r>
              <a:rPr lang="el-GR" dirty="0"/>
              <a:t>    </a:t>
            </a:r>
            <a:r>
              <a:rPr lang="en-US" dirty="0"/>
              <a:t>public static void main(String[] </a:t>
            </a:r>
            <a:r>
              <a:rPr lang="en-US" dirty="0" err="1"/>
              <a:t>args</a:t>
            </a:r>
            <a:r>
              <a:rPr lang="en-US" dirty="0"/>
              <a:t>){</a:t>
            </a:r>
          </a:p>
          <a:p>
            <a:r>
              <a:rPr lang="en-US" dirty="0"/>
              <a:t>	</a:t>
            </a:r>
            <a:r>
              <a:rPr lang="en-US" dirty="0" err="1"/>
              <a:t>StringClass</a:t>
            </a:r>
            <a:r>
              <a:rPr lang="en-US" dirty="0"/>
              <a:t> obj1 = new </a:t>
            </a:r>
            <a:r>
              <a:rPr lang="en-US" dirty="0" err="1"/>
              <a:t>StringClass</a:t>
            </a:r>
            <a:r>
              <a:rPr lang="en-US" dirty="0"/>
              <a:t>();</a:t>
            </a:r>
          </a:p>
          <a:p>
            <a:r>
              <a:rPr lang="el-GR" dirty="0"/>
              <a:t>	</a:t>
            </a:r>
            <a:r>
              <a:rPr lang="en-US" dirty="0" err="1"/>
              <a:t>StringClass</a:t>
            </a:r>
            <a:r>
              <a:rPr lang="en-US" dirty="0"/>
              <a:t> obj2 = new </a:t>
            </a:r>
            <a:r>
              <a:rPr lang="en-US" dirty="0" err="1"/>
              <a:t>StringClass</a:t>
            </a:r>
            <a:r>
              <a:rPr lang="en-US" dirty="0"/>
              <a:t>();</a:t>
            </a:r>
          </a:p>
          <a:p>
            <a:r>
              <a:rPr lang="en-US" dirty="0"/>
              <a:t>	obj2.changeObject(obj1);</a:t>
            </a:r>
          </a:p>
          <a:p>
            <a:r>
              <a:rPr lang="el-GR" dirty="0"/>
              <a:t>    </a:t>
            </a:r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614982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2" grpId="0" animBg="1"/>
      <p:bldP spid="5" grpId="0" animBg="1"/>
      <p:bldP spid="6" grpId="0" animBg="1"/>
      <p:bldP spid="8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obj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obj2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92642" y="5412833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0x0050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79322" y="439824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0x0050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83568" y="2924944"/>
            <a:ext cx="3312368" cy="19442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changeObject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760198" y="3429000"/>
          <a:ext cx="3096344" cy="12750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Courier New" pitchFamily="49" charset="0"/>
                        </a:rPr>
                        <a:t>local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null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0x0020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074893" y="4854402"/>
            <a:ext cx="710451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“</a:t>
            </a:r>
            <a:r>
              <a:rPr lang="en-US" dirty="0" err="1">
                <a:solidFill>
                  <a:srgbClr val="FF0000"/>
                </a:solidFill>
              </a:rPr>
              <a:t>abc</a:t>
            </a:r>
            <a:r>
              <a:rPr lang="en-US" dirty="0" smtClean="0">
                <a:solidFill>
                  <a:srgbClr val="FF0000"/>
                </a:solidFill>
              </a:rPr>
              <a:t>”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7" name="Elbow Connector 16"/>
          <p:cNvCxnSpPr>
            <a:stCxn id="13" idx="3"/>
            <a:endCxn id="6" idx="1"/>
          </p:cNvCxnSpPr>
          <p:nvPr/>
        </p:nvCxnSpPr>
        <p:spPr>
          <a:xfrm>
            <a:off x="7599602" y="4581128"/>
            <a:ext cx="475291" cy="457940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9" idx="3"/>
            <a:endCxn id="6" idx="1"/>
          </p:cNvCxnSpPr>
          <p:nvPr/>
        </p:nvCxnSpPr>
        <p:spPr>
          <a:xfrm flipV="1">
            <a:off x="7612922" y="5039068"/>
            <a:ext cx="461971" cy="556645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741052" y="3968767"/>
            <a:ext cx="140294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Intern string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716016" y="2924944"/>
            <a:ext cx="3126240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Το πρώτο </a:t>
            </a:r>
            <a:r>
              <a:rPr lang="en-US" dirty="0" smtClean="0"/>
              <a:t>if </a:t>
            </a:r>
            <a:r>
              <a:rPr lang="el-GR" dirty="0" smtClean="0"/>
              <a:t>τυπώνει </a:t>
            </a:r>
            <a:r>
              <a:rPr lang="en-US" dirty="0" smtClean="0"/>
              <a:t>“Same”</a:t>
            </a:r>
            <a:r>
              <a:rPr lang="el-GR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372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obj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obj2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92642" y="5412833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70C0"/>
                          </a:solidFill>
                        </a:rPr>
                        <a:t>0x0050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79322" y="439824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0x0055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83568" y="2924944"/>
            <a:ext cx="3312368" cy="19442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changeObject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760198" y="3429000"/>
          <a:ext cx="3096344" cy="12750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Courier New" pitchFamily="49" charset="0"/>
                        </a:rPr>
                        <a:t>local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0x0055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0x0020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074893" y="4854402"/>
            <a:ext cx="710451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“</a:t>
            </a:r>
            <a:r>
              <a:rPr lang="en-US" dirty="0" err="1">
                <a:solidFill>
                  <a:srgbClr val="FF0000"/>
                </a:solidFill>
              </a:rPr>
              <a:t>abc</a:t>
            </a:r>
            <a:r>
              <a:rPr lang="en-US" dirty="0" smtClean="0">
                <a:solidFill>
                  <a:srgbClr val="FF0000"/>
                </a:solidFill>
              </a:rPr>
              <a:t>”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0" name="Elbow Connector 19"/>
          <p:cNvCxnSpPr>
            <a:stCxn id="9" idx="3"/>
            <a:endCxn id="6" idx="1"/>
          </p:cNvCxnSpPr>
          <p:nvPr/>
        </p:nvCxnSpPr>
        <p:spPr>
          <a:xfrm flipV="1">
            <a:off x="7612922" y="5039068"/>
            <a:ext cx="461971" cy="556645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endCxn id="21" idx="1"/>
          </p:cNvCxnSpPr>
          <p:nvPr/>
        </p:nvCxnSpPr>
        <p:spPr>
          <a:xfrm flipV="1">
            <a:off x="3871592" y="3161094"/>
            <a:ext cx="1215725" cy="912743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087317" y="2976428"/>
            <a:ext cx="81304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“local”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0" name="Elbow Connector 9"/>
          <p:cNvCxnSpPr>
            <a:endCxn id="21" idx="3"/>
          </p:cNvCxnSpPr>
          <p:nvPr/>
        </p:nvCxnSpPr>
        <p:spPr>
          <a:xfrm rot="16200000" flipV="1">
            <a:off x="5822307" y="3239147"/>
            <a:ext cx="1204010" cy="1047904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861192" y="1484784"/>
            <a:ext cx="3519746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Το δεύτερο </a:t>
            </a:r>
            <a:r>
              <a:rPr lang="en-US" dirty="0" smtClean="0"/>
              <a:t>if </a:t>
            </a:r>
            <a:r>
              <a:rPr lang="el-GR" dirty="0" smtClean="0"/>
              <a:t>τυπώνει </a:t>
            </a:r>
            <a:r>
              <a:rPr lang="en-US" dirty="0" smtClean="0"/>
              <a:t>“Different”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679464" y="5952934"/>
            <a:ext cx="140294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Intern string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134295" y="2070009"/>
            <a:ext cx="5009705" cy="646331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 local = new String("local");</a:t>
            </a: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other.s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local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492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683568" y="4869160"/>
            <a:ext cx="3312368" cy="145310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main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Εξέλιξη του προγράμματος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755576" y="5360270"/>
          <a:ext cx="3096344" cy="8500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obj</a:t>
                      </a:r>
                      <a:r>
                        <a:rPr lang="el-GR" sz="1800" b="1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obj2</a:t>
                      </a:r>
                      <a:endParaRPr lang="en-US" sz="1200" dirty="0" smtClean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0x0020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cxnSp>
        <p:nvCxnSpPr>
          <p:cNvPr id="7" name="Elbow Connector 6"/>
          <p:cNvCxnSpPr/>
          <p:nvPr/>
        </p:nvCxnSpPr>
        <p:spPr>
          <a:xfrm flipV="1">
            <a:off x="3851920" y="4581128"/>
            <a:ext cx="1224136" cy="915881"/>
          </a:xfrm>
          <a:prstGeom prst="bentConnector3">
            <a:avLst>
              <a:gd name="adj1" fmla="val 35772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5092642" y="5412833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0x0075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Elbow Connector 7"/>
          <p:cNvCxnSpPr/>
          <p:nvPr/>
        </p:nvCxnSpPr>
        <p:spPr>
          <a:xfrm flipV="1">
            <a:off x="3851920" y="5595713"/>
            <a:ext cx="1216429" cy="353568"/>
          </a:xfrm>
          <a:prstGeom prst="bentConnector3">
            <a:avLst/>
          </a:prstGeom>
          <a:ln w="28575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079322" y="4398248"/>
          <a:ext cx="2520280" cy="365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140"/>
                <a:gridCol w="1260140"/>
              </a:tblGrid>
              <a:tr h="3279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0x0055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13"/>
          <p:cNvSpPr/>
          <p:nvPr/>
        </p:nvSpPr>
        <p:spPr>
          <a:xfrm>
            <a:off x="683568" y="1772816"/>
            <a:ext cx="3312368" cy="45494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83568" y="2924944"/>
            <a:ext cx="3312368" cy="194421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changeObject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779796"/>
              </p:ext>
            </p:extLst>
          </p:nvPr>
        </p:nvGraphicFramePr>
        <p:xfrm>
          <a:off x="760198" y="3429000"/>
          <a:ext cx="3096344" cy="12750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other</a:t>
                      </a:r>
                      <a:endParaRPr lang="en-US" sz="12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0x0010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Courier New" pitchFamily="49" charset="0"/>
                        </a:rPr>
                        <a:t>local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0x0075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ourier New" pitchFamily="49" charset="0"/>
                          <a:cs typeface="Courier New" pitchFamily="49" charset="0"/>
                        </a:rPr>
                        <a:t>this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0x0020</a:t>
                      </a:r>
                      <a:endParaRPr lang="en-US" sz="18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074893" y="4854402"/>
            <a:ext cx="710451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“</a:t>
            </a:r>
            <a:r>
              <a:rPr lang="en-US" dirty="0" err="1">
                <a:solidFill>
                  <a:srgbClr val="FF0000"/>
                </a:solidFill>
              </a:rPr>
              <a:t>abc</a:t>
            </a:r>
            <a:r>
              <a:rPr lang="en-US" dirty="0" smtClean="0">
                <a:solidFill>
                  <a:srgbClr val="FF0000"/>
                </a:solidFill>
              </a:rPr>
              <a:t>”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0" name="Elbow Connector 19"/>
          <p:cNvCxnSpPr>
            <a:stCxn id="9" idx="3"/>
            <a:endCxn id="22" idx="1"/>
          </p:cNvCxnSpPr>
          <p:nvPr/>
        </p:nvCxnSpPr>
        <p:spPr>
          <a:xfrm flipV="1">
            <a:off x="7612922" y="3800561"/>
            <a:ext cx="371422" cy="1795152"/>
          </a:xfrm>
          <a:prstGeom prst="bentConnector3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endCxn id="22" idx="1"/>
          </p:cNvCxnSpPr>
          <p:nvPr/>
        </p:nvCxnSpPr>
        <p:spPr>
          <a:xfrm flipV="1">
            <a:off x="3871592" y="3800561"/>
            <a:ext cx="4112752" cy="273276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087317" y="2976428"/>
            <a:ext cx="813043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“local”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0" name="Elbow Connector 9"/>
          <p:cNvCxnSpPr>
            <a:endCxn id="21" idx="3"/>
          </p:cNvCxnSpPr>
          <p:nvPr/>
        </p:nvCxnSpPr>
        <p:spPr>
          <a:xfrm rot="16200000" flipV="1">
            <a:off x="5822307" y="3239147"/>
            <a:ext cx="1204010" cy="1047904"/>
          </a:xfrm>
          <a:prstGeom prst="bentConnector2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984344" y="3615895"/>
            <a:ext cx="813043" cy="3693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“local”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861192" y="1484784"/>
            <a:ext cx="3519746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Το δεύτερο </a:t>
            </a:r>
            <a:r>
              <a:rPr lang="en-US" dirty="0" smtClean="0"/>
              <a:t>if </a:t>
            </a:r>
            <a:r>
              <a:rPr lang="el-GR" dirty="0" smtClean="0"/>
              <a:t>τυπώνει </a:t>
            </a:r>
            <a:r>
              <a:rPr lang="en-US" dirty="0" smtClean="0"/>
              <a:t>“Different”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741052" y="3092058"/>
            <a:ext cx="1402948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Intern string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861192" y="2024109"/>
            <a:ext cx="2390398" cy="646331"/>
          </a:xfrm>
          <a:prstGeom prst="rect">
            <a:avLst/>
          </a:prstGeom>
          <a:noFill/>
          <a:ln w="28575">
            <a:solidFill>
              <a:schemeClr val="accent1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local = “local";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= local;</a:t>
            </a:r>
          </a:p>
        </p:txBody>
      </p:sp>
    </p:spTree>
    <p:extLst>
      <p:ext uri="{BB962C8B-B14F-4D97-AF65-F5344CB8AC3E}">
        <p14:creationId xmlns:p14="http://schemas.microsoft.com/office/powerpoint/2010/main" val="2620909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Παράδειγμα</a:t>
            </a:r>
            <a:r>
              <a:rPr lang="en-US" dirty="0"/>
              <a:t> - </a:t>
            </a:r>
            <a:r>
              <a:rPr lang="el-GR" dirty="0"/>
              <a:t>πινάκες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915" y="2245661"/>
            <a:ext cx="5040560" cy="169944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[] A;</a:t>
            </a: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l-GR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[2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];</a:t>
            </a:r>
          </a:p>
          <a:p>
            <a:pPr marL="0" indent="0">
              <a:spcBef>
                <a:spcPts val="0"/>
              </a:spcBef>
              <a:buClrTx/>
              <a:buSzTx/>
              <a:buNone/>
            </a:pPr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A[0] = 10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spcBef>
                <a:spcPts val="0"/>
              </a:spcBef>
              <a:buClrTx/>
              <a:buSzTx/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new </a:t>
            </a:r>
            <a:r>
              <a:rPr lang="en-US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[3];</a:t>
            </a:r>
          </a:p>
          <a:p>
            <a:pPr marL="0" indent="0">
              <a:buNone/>
            </a:pPr>
            <a:endParaRPr lang="en-US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940152" y="2564904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0101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0011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0101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</a:t>
                      </a:r>
                      <a:endParaRPr lang="en-US" dirty="0"/>
                    </a:p>
                    <a:p>
                      <a:pPr algn="ctr"/>
                      <a:r>
                        <a:rPr lang="el-GR" dirty="0" smtClean="0"/>
                        <a:t>0</a:t>
                      </a:r>
                      <a:endParaRPr lang="en-US" dirty="0"/>
                    </a:p>
                    <a:p>
                      <a:pPr algn="ctr"/>
                      <a:r>
                        <a:rPr lang="el-GR" dirty="0" smtClean="0"/>
                        <a:t>0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tx1"/>
                          </a:solidFill>
                        </a:rPr>
                        <a:t>0110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0111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537427" y="3095382"/>
            <a:ext cx="3994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</a:t>
            </a:r>
            <a:endParaRPr lang="en-US" dirty="0"/>
          </a:p>
        </p:txBody>
      </p:sp>
      <p:cxnSp>
        <p:nvCxnSpPr>
          <p:cNvPr id="8" name="Elbow Connector 7"/>
          <p:cNvCxnSpPr/>
          <p:nvPr/>
        </p:nvCxnSpPr>
        <p:spPr>
          <a:xfrm rot="5400000">
            <a:off x="6833593" y="3955143"/>
            <a:ext cx="1675348" cy="1002266"/>
          </a:xfrm>
          <a:prstGeom prst="bent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55910" y="4077072"/>
            <a:ext cx="5112569" cy="267765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Με νέα κλήση της </a:t>
            </a:r>
            <a:r>
              <a:rPr lang="en-US" sz="2400" dirty="0" smtClean="0">
                <a:solidFill>
                  <a:srgbClr val="FF0000"/>
                </a:solidFill>
              </a:rPr>
              <a:t>new</a:t>
            </a:r>
            <a:r>
              <a:rPr lang="en-US" sz="2400" dirty="0" smtClean="0"/>
              <a:t> </a:t>
            </a:r>
            <a:r>
              <a:rPr lang="el-GR" sz="2400" dirty="0"/>
              <a:t>δεσμεύουμε</a:t>
            </a:r>
            <a:r>
              <a:rPr lang="el-GR" sz="2400" dirty="0" smtClean="0">
                <a:solidFill>
                  <a:srgbClr val="FF0000"/>
                </a:solidFill>
              </a:rPr>
              <a:t> </a:t>
            </a:r>
            <a:r>
              <a:rPr lang="el-GR" sz="2400" dirty="0" smtClean="0"/>
              <a:t>νέο χώρο για το Α, και αν δεν έχουμε κρατήσει την προηγούμενη αναφορά σε κάποια άλλη μεταβλητή τότε χάνεται (</a:t>
            </a:r>
            <a:r>
              <a:rPr lang="en-US" sz="2400" dirty="0" smtClean="0"/>
              <a:t>garbage collection)</a:t>
            </a:r>
            <a:r>
              <a:rPr lang="el-GR" sz="2400" dirty="0" smtClean="0"/>
              <a:t>, όπως και οι τιμές που είχαμε αποθηκεύσει στον πίνακα.</a:t>
            </a:r>
          </a:p>
        </p:txBody>
      </p:sp>
    </p:spTree>
    <p:extLst>
      <p:ext uri="{BB962C8B-B14F-4D97-AF65-F5344CB8AC3E}">
        <p14:creationId xmlns:p14="http://schemas.microsoft.com/office/powerpoint/2010/main" val="1753966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ΣΤΟΙΒΑ ΚΑΙ ΣΩΡΟΣ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729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Διαχείριση μνήμης από το </a:t>
            </a:r>
            <a:r>
              <a:rPr lang="en-US" dirty="0" smtClean="0"/>
              <a:t>JVM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μνήμη χωρίζεται σε δύο τμήματα</a:t>
            </a:r>
          </a:p>
          <a:p>
            <a:pPr lvl="1"/>
            <a:r>
              <a:rPr lang="el-GR" dirty="0" smtClean="0"/>
              <a:t>Τη στοίβα (</a:t>
            </a:r>
            <a:r>
              <a:rPr lang="en-US" dirty="0" smtClean="0">
                <a:solidFill>
                  <a:srgbClr val="0070C0"/>
                </a:solidFill>
              </a:rPr>
              <a:t>stack</a:t>
            </a:r>
            <a:r>
              <a:rPr lang="en-US" dirty="0" smtClean="0"/>
              <a:t>) </a:t>
            </a:r>
            <a:r>
              <a:rPr lang="el-GR" dirty="0" smtClean="0"/>
              <a:t>που χρησιμοποιείται για να κρατάει πληροφορία για τις </a:t>
            </a:r>
            <a:r>
              <a:rPr lang="el-GR" dirty="0" smtClean="0">
                <a:solidFill>
                  <a:srgbClr val="0070C0"/>
                </a:solidFill>
              </a:rPr>
              <a:t>τοπικές μεταβλητές </a:t>
            </a:r>
            <a:r>
              <a:rPr lang="el-GR" dirty="0" smtClean="0"/>
              <a:t>κάθε μεθόδου/</a:t>
            </a:r>
            <a:r>
              <a:rPr lang="en-US" dirty="0" smtClean="0"/>
              <a:t>block.</a:t>
            </a:r>
          </a:p>
          <a:p>
            <a:pPr lvl="1"/>
            <a:r>
              <a:rPr lang="el-GR" dirty="0" smtClean="0"/>
              <a:t>Το σωρό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heap</a:t>
            </a:r>
            <a:r>
              <a:rPr lang="en-US" dirty="0" smtClean="0"/>
              <a:t>) </a:t>
            </a:r>
            <a:r>
              <a:rPr lang="el-GR" dirty="0" smtClean="0"/>
              <a:t>που χρησιμοποιείται για να δεσμεύουμε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μνήμη για τα αντικείμενα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Cloud 3"/>
          <p:cNvSpPr/>
          <p:nvPr/>
        </p:nvSpPr>
        <p:spPr>
          <a:xfrm>
            <a:off x="5004048" y="4384171"/>
            <a:ext cx="3024336" cy="2160240"/>
          </a:xfrm>
          <a:prstGeom prst="cloud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63688" y="4240155"/>
            <a:ext cx="2160240" cy="24482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763688" y="5877272"/>
            <a:ext cx="216024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462934" y="4275953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Stack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00192" y="4613019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Heap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866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7437</TotalTime>
  <Words>3034</Words>
  <Application>Microsoft Office PowerPoint</Application>
  <PresentationFormat>On-screen Show (4:3)</PresentationFormat>
  <Paragraphs>1109</Paragraphs>
  <Slides>63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63</vt:i4>
      </vt:variant>
    </vt:vector>
  </HeadingPairs>
  <TitlesOfParts>
    <vt:vector size="67" baseType="lpstr">
      <vt:lpstr>Arial</vt:lpstr>
      <vt:lpstr>Calibri</vt:lpstr>
      <vt:lpstr>Courier New</vt:lpstr>
      <vt:lpstr>Clarity</vt:lpstr>
      <vt:lpstr>ΤΕΧΝΙΚΕΣ Αντικειμενοστραφουσ προγραμματισμου</vt:lpstr>
      <vt:lpstr>Αποθήκευση αντικειμένων</vt:lpstr>
      <vt:lpstr>Παράδειγμα - πινάκες</vt:lpstr>
      <vt:lpstr>Παράδειγμα - πινάκες</vt:lpstr>
      <vt:lpstr>Παράδειγμα - πινάκες</vt:lpstr>
      <vt:lpstr>Παράδειγμα - πινάκες</vt:lpstr>
      <vt:lpstr>Παράδειγμα - πινάκες</vt:lpstr>
      <vt:lpstr>ΣΤΟΙΒΑ ΚΑΙ ΣΩΡΟΣ</vt:lpstr>
      <vt:lpstr>Διαχείριση μνήμης από το JVM</vt:lpstr>
      <vt:lpstr>Stack</vt:lpstr>
      <vt:lpstr>Παράδειγμα</vt:lpstr>
      <vt:lpstr>Παράδειγμα</vt:lpstr>
      <vt:lpstr>Παράδειγμα</vt:lpstr>
      <vt:lpstr>Παράδειγμα</vt:lpstr>
      <vt:lpstr>Παράδειγμα</vt:lpstr>
      <vt:lpstr>Παράδειγμα</vt:lpstr>
      <vt:lpstr>Heap</vt:lpstr>
      <vt:lpstr>PowerPoint Presentation</vt:lpstr>
      <vt:lpstr>Παράδειγμα</vt:lpstr>
      <vt:lpstr>Παράδειγμα</vt:lpstr>
      <vt:lpstr>Kλήση μεθόδου από αντικείμενο</vt:lpstr>
      <vt:lpstr>Εξέλιξη του προγράμματος</vt:lpstr>
      <vt:lpstr>Εξέλιξη του προγράμματος</vt:lpstr>
      <vt:lpstr>Εξέλιξη του προγράμματος</vt:lpstr>
      <vt:lpstr>Αντικείμενα ως παράμετροι</vt:lpstr>
      <vt:lpstr>PowerPoint Presentation</vt:lpstr>
      <vt:lpstr>Παράδειγμα</vt:lpstr>
      <vt:lpstr>Εξέλιξη του προγράμματος</vt:lpstr>
      <vt:lpstr>Εξέλιξη του προγράμματος</vt:lpstr>
      <vt:lpstr>Εξέλιξη του προγράμματος</vt:lpstr>
      <vt:lpstr>Εξέλιξη του προγράμματος</vt:lpstr>
      <vt:lpstr>Μια άλλη υλοποίηση της copier</vt:lpstr>
      <vt:lpstr>Εξέλιξη του προγράμματος</vt:lpstr>
      <vt:lpstr>Εξέλιξη του προγράμματος</vt:lpstr>
      <vt:lpstr>Εξέλιξη του προγράμματος</vt:lpstr>
      <vt:lpstr>Μια ακόμη υλοποίηση της copier</vt:lpstr>
      <vt:lpstr>Εξέλιξη του προγράμματος</vt:lpstr>
      <vt:lpstr>Εξέλιξη του προγράμματος</vt:lpstr>
      <vt:lpstr>Εξέλιξη του προγράμματος</vt:lpstr>
      <vt:lpstr>Αλλαγή παραμέτρων</vt:lpstr>
      <vt:lpstr>PowerPoint Presentation</vt:lpstr>
      <vt:lpstr>Πέρασμα παραμέτρων</vt:lpstr>
      <vt:lpstr>Πέρασμα παραμέτρων</vt:lpstr>
      <vt:lpstr>Πέρασμα παραμέτρων</vt:lpstr>
      <vt:lpstr>Πέρασμα παραμέτρων</vt:lpstr>
      <vt:lpstr>Πέρασμα παραμέτρων</vt:lpstr>
      <vt:lpstr>Πέρασμα παραμέτρων</vt:lpstr>
      <vt:lpstr>Πέρασμα παραμέτρων</vt:lpstr>
      <vt:lpstr>Άλλο ένα παράδειγμα</vt:lpstr>
      <vt:lpstr>Εξέλιξη του προγράμματος</vt:lpstr>
      <vt:lpstr>Εξέλιξη του προγράμματος</vt:lpstr>
      <vt:lpstr>Εξέλιξη του προγράμματος</vt:lpstr>
      <vt:lpstr>String Interning</vt:lpstr>
      <vt:lpstr>Ισότητα String</vt:lpstr>
      <vt:lpstr>String Interning</vt:lpstr>
      <vt:lpstr>String Interning</vt:lpstr>
      <vt:lpstr>Equals</vt:lpstr>
      <vt:lpstr>Παράδειγμα</vt:lpstr>
      <vt:lpstr>Εξήγηση</vt:lpstr>
      <vt:lpstr>PowerPoint Presentation</vt:lpstr>
      <vt:lpstr>Εξέλιξη του προγράμματος</vt:lpstr>
      <vt:lpstr>Εξέλιξη του προγράμματος</vt:lpstr>
      <vt:lpstr>Εξέλιξη του προγράμματος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Panayiotis Tsaparas</cp:lastModifiedBy>
  <cp:revision>425</cp:revision>
  <dcterms:created xsi:type="dcterms:W3CDTF">2013-02-10T16:19:38Z</dcterms:created>
  <dcterms:modified xsi:type="dcterms:W3CDTF">2015-03-29T22:01:18Z</dcterms:modified>
</cp:coreProperties>
</file>