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485" r:id="rId3"/>
    <p:sldId id="442" r:id="rId4"/>
    <p:sldId id="443" r:id="rId5"/>
    <p:sldId id="444" r:id="rId6"/>
    <p:sldId id="445" r:id="rId7"/>
    <p:sldId id="446" r:id="rId8"/>
    <p:sldId id="486" r:id="rId9"/>
    <p:sldId id="447" r:id="rId10"/>
    <p:sldId id="487" r:id="rId11"/>
    <p:sldId id="488" r:id="rId12"/>
    <p:sldId id="489" r:id="rId13"/>
    <p:sldId id="448" r:id="rId14"/>
    <p:sldId id="449" r:id="rId15"/>
    <p:sldId id="450" r:id="rId16"/>
    <p:sldId id="490" r:id="rId17"/>
    <p:sldId id="495" r:id="rId18"/>
    <p:sldId id="493" r:id="rId19"/>
    <p:sldId id="496" r:id="rId20"/>
    <p:sldId id="491" r:id="rId21"/>
    <p:sldId id="438" r:id="rId22"/>
    <p:sldId id="439" r:id="rId23"/>
    <p:sldId id="451" r:id="rId24"/>
    <p:sldId id="498" r:id="rId25"/>
    <p:sldId id="452" r:id="rId26"/>
    <p:sldId id="456" r:id="rId27"/>
    <p:sldId id="4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με πίνακες.</a:t>
            </a:r>
          </a:p>
          <a:p>
            <a:pPr algn="ctr"/>
            <a:r>
              <a:rPr lang="en-US" dirty="0" smtClean="0"/>
              <a:t>Constructors.</a:t>
            </a:r>
          </a:p>
          <a:p>
            <a:pPr algn="ctr"/>
            <a:r>
              <a:rPr lang="el-GR" smtClean="0"/>
              <a:t>Υλοποίηση Στοίβας</a:t>
            </a:r>
            <a:endParaRPr lang="en-US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142" y="6021288"/>
            <a:ext cx="52565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7493" y="3284984"/>
            <a:ext cx="8208912" cy="172819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7931225" cy="659735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[length]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base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ength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GeometricTest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Geometric();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2080" y="5176502"/>
            <a:ext cx="377571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Default constructor </a:t>
            </a:r>
            <a:r>
              <a:rPr lang="el-GR" dirty="0" smtClean="0"/>
              <a:t>και η κλήση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865" y="764704"/>
            <a:ext cx="5256584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6117"/>
            <a:ext cx="7931225" cy="6477259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 =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 = 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[length]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sequence[0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228438" y="440668"/>
            <a:ext cx="2952328" cy="1152128"/>
          </a:xfrm>
          <a:prstGeom prst="wedgeRoundRectCallout">
            <a:avLst>
              <a:gd name="adj1" fmla="val -71277"/>
              <a:gd name="adj2" fmla="val -139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αρχικοποίηση των πεδίων θα γίνει στις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254933" y="1638146"/>
            <a:ext cx="2952328" cy="1152128"/>
          </a:xfrm>
          <a:prstGeom prst="wedgeRoundRectCallout">
            <a:avLst>
              <a:gd name="adj1" fmla="val -91528"/>
              <a:gd name="adj2" fmla="val -1564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με όρισμα θα </a:t>
            </a:r>
            <a:r>
              <a:rPr lang="el-GR" dirty="0" err="1" smtClean="0">
                <a:solidFill>
                  <a:schemeClr val="tx1"/>
                </a:solidFill>
              </a:rPr>
              <a:t>ξανα</a:t>
            </a:r>
            <a:r>
              <a:rPr lang="el-GR" dirty="0" smtClean="0">
                <a:solidFill>
                  <a:schemeClr val="tx1"/>
                </a:solidFill>
              </a:rPr>
              <a:t>-ορίσει </a:t>
            </a:r>
            <a:r>
              <a:rPr lang="el-GR" dirty="0" err="1" smtClean="0">
                <a:solidFill>
                  <a:schemeClr val="tx1"/>
                </a:solidFill>
              </a:rPr>
              <a:t>ταο</a:t>
            </a:r>
            <a:r>
              <a:rPr lang="el-GR" dirty="0" smtClean="0">
                <a:solidFill>
                  <a:schemeClr val="tx1"/>
                </a:solidFill>
              </a:rPr>
              <a:t> μήκος και την βάση και θα δώσει νέο χώρο για τον πίνακα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91672" y="3356992"/>
            <a:ext cx="2952328" cy="1152128"/>
          </a:xfrm>
          <a:prstGeom prst="wedgeRoundRectCallout">
            <a:avLst>
              <a:gd name="adj1" fmla="val -91528"/>
              <a:gd name="adj2" fmla="val -1564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με όρισμα θα κρατήσει τις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60335" y="5777934"/>
            <a:ext cx="316824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Όχι και τόσο καλή υλοποίηση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971" y="5013176"/>
            <a:ext cx="5184576" cy="14401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7931225" cy="659735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sequence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createSequence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base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sequence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createSequence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createSequence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724128" y="2636912"/>
            <a:ext cx="3431305" cy="3960440"/>
          </a:xfrm>
          <a:prstGeom prst="wedgeRoundRectCallout">
            <a:avLst>
              <a:gd name="adj1" fmla="val -55425"/>
              <a:gd name="adj2" fmla="val 1643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διαδικασία της δημιουργίας της ακολουθίας επαναλαμβάνεται σε δύο μέρη. Μπορούμε λοιπόν να ορίσουμε μία </a:t>
            </a:r>
            <a:r>
              <a:rPr lang="el-GR" dirty="0" smtClean="0">
                <a:solidFill>
                  <a:srgbClr val="FF0000"/>
                </a:solidFill>
              </a:rPr>
              <a:t>βοηθητική</a:t>
            </a:r>
            <a:r>
              <a:rPr lang="el-GR" dirty="0" smtClean="0">
                <a:solidFill>
                  <a:schemeClr val="tx1"/>
                </a:solidFill>
              </a:rPr>
              <a:t> μέθοδο που θα την υλοποιεί και θα την καλούμε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err="1" smtClean="0">
                <a:solidFill>
                  <a:schemeClr val="tx1"/>
                </a:solidFill>
              </a:rPr>
              <a:t>Πλεονεκτήμα</a:t>
            </a:r>
            <a:r>
              <a:rPr lang="el-GR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Κάνει τον κώδικα πιο απλό και κατανοητό</a:t>
            </a:r>
          </a:p>
        </p:txBody>
      </p:sp>
    </p:spTree>
    <p:extLst>
      <p:ext uri="{BB962C8B-B14F-4D97-AF65-F5344CB8AC3E}">
        <p14:creationId xmlns:p14="http://schemas.microsoft.com/office/powerpoint/2010/main" val="2773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κάθε μεταβλητή έχει εμβέλεια μέσα στο </a:t>
            </a:r>
            <a:r>
              <a:rPr lang="en-US" dirty="0" smtClean="0"/>
              <a:t>block </a:t>
            </a:r>
            <a:r>
              <a:rPr lang="el-GR" dirty="0" smtClean="0"/>
              <a:t>στο οποίο ορίζεται.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μεταβλητές-πεδία</a:t>
            </a:r>
            <a:r>
              <a:rPr lang="el-GR" dirty="0" smtClean="0"/>
              <a:t> της κλάσης μπορούν να τις χρησιμοποιήσουν όλες οι μέθοδοι της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</a:p>
          <a:p>
            <a:pPr lvl="2"/>
            <a:r>
              <a:rPr lang="el-GR" dirty="0" smtClean="0"/>
              <a:t>Οι μεταβλητές έχουν ζωή όσο υπάρχει το αντίστοιχο αντικείμενο της κλάσης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που ορίζονται μέσα σε μία </a:t>
            </a:r>
            <a:r>
              <a:rPr lang="el-GR" dirty="0" smtClean="0">
                <a:solidFill>
                  <a:srgbClr val="0070C0"/>
                </a:solidFill>
              </a:rPr>
              <a:t>μέθοδο</a:t>
            </a:r>
            <a:r>
              <a:rPr lang="el-GR" dirty="0" smtClean="0"/>
              <a:t> μπορούν να χρησιμοποιηθούν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μέσα στη μέθοδο.</a:t>
            </a:r>
          </a:p>
          <a:p>
            <a:pPr lvl="2"/>
            <a:r>
              <a:rPr lang="el-GR" dirty="0" smtClean="0"/>
              <a:t>Οι μεταβλητές χάνονται όταν βγούμε από τη μέθοδο.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 είναι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</a:t>
            </a:r>
            <a:r>
              <a:rPr lang="el-GR" dirty="0" smtClean="0"/>
              <a:t> της μεθόδου.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276872"/>
            <a:ext cx="5933034" cy="286232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 = 1;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[i-1]*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887610"/>
            <a:ext cx="392392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μπλε μεταβλητές είναι πεδία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440" y="764704"/>
            <a:ext cx="5428089" cy="264687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Geometric(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= 1;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[i-1]*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796553" y="3680450"/>
            <a:ext cx="5428089" cy="307776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Geometric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όρισμα2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όρισμα2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= 1;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[i-1]*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7" name="Up-Down Arrow 6"/>
          <p:cNvSpPr/>
          <p:nvPr/>
        </p:nvSpPr>
        <p:spPr>
          <a:xfrm>
            <a:off x="1619266" y="3091867"/>
            <a:ext cx="576064" cy="868164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61728" y="3311118"/>
            <a:ext cx="466159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Οι παράμετροι είναι σαν τοπικές μεταβλητές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664" y="2636912"/>
            <a:ext cx="64807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5560" y="2687851"/>
            <a:ext cx="2038608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0815" y="3218874"/>
            <a:ext cx="3759298" cy="354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5656" y="4344035"/>
            <a:ext cx="5256584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15615" y="4869160"/>
            <a:ext cx="3672409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multiplyWith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Geometric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i=0; i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multiplyWith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08720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δεν επιστρέφει κάτι μιας και το αποτέλεσμα της πρόσθεσης θα αποθηκευτεί στο αντικείμενο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55662" y="5410767"/>
            <a:ext cx="3967880" cy="1083912"/>
          </a:xfrm>
          <a:prstGeom prst="wedgeRoundRectCallout">
            <a:avLst>
              <a:gd name="adj1" fmla="val -15641"/>
              <a:gd name="adj2" fmla="val -11703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Έχουμε πρόσβαση στα πεδία του </a:t>
            </a:r>
            <a:r>
              <a:rPr lang="en-US" dirty="0">
                <a:solidFill>
                  <a:schemeClr val="tx1"/>
                </a:solidFill>
              </a:rPr>
              <a:t>other </a:t>
            </a:r>
            <a:r>
              <a:rPr lang="el-GR" dirty="0">
                <a:solidFill>
                  <a:schemeClr val="tx1"/>
                </a:solidFill>
              </a:rPr>
              <a:t>γιατί είναι της ίδιας κλάσης με το αντικείμενο που καλεί την </a:t>
            </a:r>
            <a:r>
              <a:rPr lang="en-US" dirty="0" err="1" smtClean="0">
                <a:solidFill>
                  <a:schemeClr val="tx1"/>
                </a:solidFill>
              </a:rPr>
              <a:t>multiplyWith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525866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παίρνει σαν όρισμα ένα αντικείμενο </a:t>
            </a:r>
            <a:r>
              <a:rPr lang="en-US" dirty="0" smtClean="0">
                <a:solidFill>
                  <a:schemeClr val="tx1"/>
                </a:solidFill>
              </a:rPr>
              <a:t>Geometric </a:t>
            </a:r>
            <a:r>
              <a:rPr lang="el-GR" dirty="0" smtClean="0">
                <a:solidFill>
                  <a:schemeClr val="tx1"/>
                </a:solidFill>
              </a:rPr>
              <a:t>με το οποίο θα πολλαπλασιαστεί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8435" y="5774088"/>
            <a:ext cx="3967880" cy="823264"/>
          </a:xfrm>
          <a:prstGeom prst="wedgeRoundRectCallout">
            <a:avLst>
              <a:gd name="adj1" fmla="val -14453"/>
              <a:gd name="adj2" fmla="val -12034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Πρέπει να ενημερώσουμε και την βάση μιας και πλέον έχει αλλάξει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7" grpId="0" animBg="1"/>
      <p:bldP spid="8" grpId="0" animBg="1"/>
      <p:bldP spid="9" grpId="0" animBg="1"/>
      <p:bldP spid="6" grpId="0" animBg="1"/>
      <p:bldP spid="10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8720" y="2644137"/>
            <a:ext cx="5287416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Geometric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&amp;&amp;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false;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83568" y="2060848"/>
            <a:ext cx="4495328" cy="435840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</a:t>
            </a:r>
            <a:r>
              <a:rPr lang="en-US" dirty="0" smtClean="0">
                <a:solidFill>
                  <a:schemeClr val="tx1"/>
                </a:solidFill>
              </a:rPr>
              <a:t> equals </a:t>
            </a:r>
            <a:r>
              <a:rPr lang="el-GR" dirty="0" smtClean="0">
                <a:solidFill>
                  <a:schemeClr val="tx1"/>
                </a:solidFill>
              </a:rPr>
              <a:t>ορίζεται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>
                <a:solidFill>
                  <a:schemeClr val="tx1"/>
                </a:solidFill>
              </a:rPr>
              <a:t> έτσι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3923928" y="4398970"/>
            <a:ext cx="5040560" cy="1766333"/>
          </a:xfrm>
          <a:prstGeom prst="wedgeRoundRectCallout">
            <a:avLst>
              <a:gd name="adj1" fmla="val -22308"/>
              <a:gd name="adj2" fmla="val -8458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Αυτός είναι ο πιο απλός τρόπος να ελέγξετε για ισότητα. Πρέπει όμως να είσαστε προσεκτικοί να ενημερώνεται σωστά η βάση.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 Μία άλλη επιλογή είναι να ελέγξετε τις τιμές του πίνακα μία </a:t>
            </a:r>
            <a:r>
              <a:rPr lang="el-GR" dirty="0" err="1" smtClean="0">
                <a:solidFill>
                  <a:schemeClr val="tx1"/>
                </a:solidFill>
              </a:rPr>
              <a:t>μία</a:t>
            </a:r>
            <a:r>
              <a:rPr lang="el-GR" dirty="0" smtClean="0">
                <a:solidFill>
                  <a:schemeClr val="tx1"/>
                </a:solidFill>
              </a:rPr>
              <a:t> ώστε να συμφωνούν.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0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02020" y="71068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91788" y="134076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208572" y="1932052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097613" y="109022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7613" y="192463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097614" y="570454"/>
            <a:ext cx="2819400" cy="29584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27307" y="158334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sequence[]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64164" y="1558490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3341" y="3492869"/>
            <a:ext cx="34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secondSequence</a:t>
            </a:r>
            <a:r>
              <a:rPr lang="en-US" sz="1400" dirty="0" smtClean="0"/>
              <a:t> = new Geometric(3,10)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33100" y="3497429"/>
            <a:ext cx="280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firstSequence</a:t>
            </a:r>
            <a:r>
              <a:rPr lang="en-US" sz="1400" dirty="0" smtClean="0"/>
              <a:t> = new Geometric()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998218" y="3986389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64602" y="4373834"/>
            <a:ext cx="2858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2</a:t>
            </a:r>
          </a:p>
          <a:p>
            <a:r>
              <a:rPr lang="en-US" dirty="0" smtClean="0"/>
              <a:t>length = 10</a:t>
            </a:r>
          </a:p>
          <a:p>
            <a:r>
              <a:rPr lang="en-US" dirty="0" smtClean="0"/>
              <a:t>sequence = {1,2,4,…,512}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51520" y="4373834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520" y="524316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51521" y="3888981"/>
            <a:ext cx="2819400" cy="2924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01047" y="108001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37781" y="5243435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35869" y="3986388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402253" y="4373833"/>
            <a:ext cx="3114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3</a:t>
            </a:r>
          </a:p>
          <a:p>
            <a:r>
              <a:rPr lang="en-US" dirty="0" smtClean="0"/>
              <a:t>length = 10</a:t>
            </a:r>
          </a:p>
          <a:p>
            <a:r>
              <a:rPr lang="en-US" dirty="0" smtClean="0"/>
              <a:t>sequence = {1,3,9,…,59049}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389171" y="4373833"/>
            <a:ext cx="3011889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89171" y="5243165"/>
            <a:ext cx="30118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89171" y="3888980"/>
            <a:ext cx="3011889" cy="2924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475432" y="5243434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02020" y="71068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91788" y="134076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208572" y="1932052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097613" y="109022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7613" y="192463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097614" y="570454"/>
            <a:ext cx="2819400" cy="29584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27307" y="158334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sequence[]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64164" y="1558490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3341" y="3492869"/>
            <a:ext cx="34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secondSequence</a:t>
            </a:r>
            <a:r>
              <a:rPr lang="en-US" sz="1400" dirty="0" smtClean="0"/>
              <a:t> = new Geometric(3,10)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33100" y="3497429"/>
            <a:ext cx="280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firstSequence</a:t>
            </a:r>
            <a:r>
              <a:rPr lang="en-US" sz="1400" dirty="0" smtClean="0"/>
              <a:t> = new Geometric()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998218" y="3986389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64602" y="4373834"/>
            <a:ext cx="2900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</a:p>
          <a:p>
            <a:r>
              <a:rPr lang="en-US" dirty="0" smtClean="0"/>
              <a:t>length = 10</a:t>
            </a:r>
          </a:p>
          <a:p>
            <a:r>
              <a:rPr lang="en-US" dirty="0" smtClean="0"/>
              <a:t>sequence = </a:t>
            </a:r>
            <a:r>
              <a:rPr lang="en-US" dirty="0" smtClean="0">
                <a:solidFill>
                  <a:srgbClr val="FF0000"/>
                </a:solidFill>
              </a:rPr>
              <a:t>{1,6,36,…,6</a:t>
            </a:r>
            <a:r>
              <a:rPr lang="en-US" baseline="30000" dirty="0" smtClean="0">
                <a:solidFill>
                  <a:srgbClr val="FF0000"/>
                </a:solidFill>
              </a:rPr>
              <a:t>10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51520" y="4373834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520" y="524316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51521" y="3888981"/>
            <a:ext cx="2819400" cy="2924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01047" y="108001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37781" y="5243435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35869" y="3986388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Geometric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402253" y="4373833"/>
            <a:ext cx="3114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3</a:t>
            </a:r>
          </a:p>
          <a:p>
            <a:r>
              <a:rPr lang="en-US" dirty="0" smtClean="0"/>
              <a:t>length = 10</a:t>
            </a:r>
          </a:p>
          <a:p>
            <a:r>
              <a:rPr lang="en-US" dirty="0" smtClean="0"/>
              <a:t>sequence = {1,3,9,…,59049}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389171" y="4373833"/>
            <a:ext cx="3011889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89171" y="5243165"/>
            <a:ext cx="30118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89171" y="3888980"/>
            <a:ext cx="3011889" cy="2924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475432" y="5243434"/>
            <a:ext cx="2646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Geometric(</a:t>
            </a:r>
            <a:r>
              <a:rPr lang="en-US" dirty="0" err="1" smtClean="0"/>
              <a:t>int,int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Geometric()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err="1" smtClean="0"/>
              <a:t>multiplyWith</a:t>
            </a:r>
            <a:r>
              <a:rPr lang="en-US" dirty="0" smtClean="0"/>
              <a:t>(Geometric)</a:t>
            </a:r>
          </a:p>
          <a:p>
            <a:r>
              <a:rPr lang="en-US" dirty="0" smtClean="0"/>
              <a:t>equals(Geometric)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1387" y="2486050"/>
            <a:ext cx="4903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firstSequence.multiplyWith</a:t>
            </a:r>
            <a:r>
              <a:rPr lang="en-US" dirty="0" smtClean="0"/>
              <a:t>(</a:t>
            </a:r>
            <a:r>
              <a:rPr lang="en-US" dirty="0" err="1" smtClean="0"/>
              <a:t>secondSequence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6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692696"/>
                <a:ext cx="8229600" cy="5904656"/>
              </a:xfrm>
            </p:spPr>
            <p:txBody>
              <a:bodyPr>
                <a:normAutofit fontScale="62500" lnSpcReduction="20000"/>
              </a:bodyPr>
              <a:lstStyle/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l-GR" dirty="0">
                    <a:latin typeface="Calibri"/>
                    <a:ea typeface="Times New Roman"/>
                  </a:rPr>
                  <a:t>Στην άσκηση αυτή θα υλοποιήσετε μια κλάση </a:t>
                </a:r>
                <a:r>
                  <a:rPr lang="en-US" b="1" dirty="0">
                    <a:effectLst/>
                    <a:latin typeface="Calibri"/>
                    <a:ea typeface="Times New Roman"/>
                  </a:rPr>
                  <a:t>Geometric</a:t>
                </a:r>
                <a:r>
                  <a:rPr lang="el-GR" dirty="0">
                    <a:effectLst/>
                    <a:latin typeface="Calibri"/>
                    <a:ea typeface="Times New Roman"/>
                  </a:rPr>
                  <a:t> η οποία διαχειρίζεται μια γεωμετρική ακολουθία ακεραίων η οποία μπορεί να έχει οποιοδήποτε μέγεθος. Μια γεωμετρική ακολουθία μήκους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Times New Roman"/>
                      </a:rPr>
                      <m:t>𝑛</m:t>
                    </m:r>
                  </m:oMath>
                </a14:m>
                <a:r>
                  <a:rPr lang="en-US" dirty="0">
                    <a:effectLst/>
                    <a:latin typeface="Calibri"/>
                    <a:ea typeface="Times New Roman"/>
                  </a:rPr>
                  <a:t> </a:t>
                </a:r>
                <a:r>
                  <a:rPr lang="el-GR" dirty="0">
                    <a:effectLst/>
                    <a:latin typeface="Calibri"/>
                    <a:ea typeface="Times New Roman"/>
                  </a:rPr>
                  <a:t>με βάση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Times New Roman"/>
                      </a:rPr>
                      <m:t>𝑏</m:t>
                    </m:r>
                  </m:oMath>
                </a14:m>
                <a:r>
                  <a:rPr lang="el-GR" dirty="0">
                    <a:effectLst/>
                    <a:latin typeface="Calibri"/>
                    <a:ea typeface="Times New Roman"/>
                  </a:rPr>
                  <a:t>, είναι οι αριθμοί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1, </m:t>
                    </m:r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𝑏</m:t>
                    </m:r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,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e>
                      <m:sup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2</m:t>
                        </m:r>
                      </m:sup>
                    </m:sSup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,…,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e>
                      <m:sup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𝑛</m:t>
                        </m:r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−1</m:t>
                        </m:r>
                      </m:sup>
                    </m:sSup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.</m:t>
                    </m:r>
                  </m:oMath>
                </a14:m>
                <a:r>
                  <a:rPr lang="el-GR" dirty="0">
                    <a:effectLst/>
                    <a:latin typeface="Calibri"/>
                    <a:ea typeface="Times New Roman"/>
                  </a:rPr>
                  <a:t> Δηλαδή, η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𝑖</m:t>
                    </m:r>
                    <m:r>
                      <a:rPr lang="el-GR" i="1">
                        <a:effectLst/>
                        <a:latin typeface="Cambria Math"/>
                        <a:ea typeface="Times New Roman"/>
                      </a:rPr>
                      <m:t> </m:t>
                    </m:r>
                  </m:oMath>
                </a14:m>
                <a:r>
                  <a:rPr lang="el-GR" dirty="0">
                    <a:effectLst/>
                    <a:latin typeface="Calibri"/>
                    <a:ea typeface="Times New Roman"/>
                  </a:rPr>
                  <a:t>τιμή της ακολουθίας έχει τιμή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e>
                      <m:sup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𝑖</m:t>
                        </m:r>
                        <m:r>
                          <a:rPr lang="el-GR" i="1">
                            <a:effectLst/>
                            <a:latin typeface="Cambria Math"/>
                            <a:ea typeface="Times New Roman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l-GR" dirty="0">
                    <a:effectLst/>
                    <a:latin typeface="Calibri"/>
                    <a:ea typeface="Times New Roman"/>
                  </a:rPr>
                  <a:t>. Η κλάση σας θα πρέπει να αποθηκεύει τις τιμές της ακολουθίας σε ένα πίνακα, και να υποστηρίζει τις εξής λειτουργίες:</a:t>
                </a:r>
                <a:endParaRPr lang="en-US" dirty="0">
                  <a:effectLst/>
                  <a:latin typeface="Times New Roman"/>
                  <a:ea typeface="Times New Roman"/>
                </a:endParaRPr>
              </a:p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l-GR" dirty="0">
                    <a:effectLst/>
                    <a:latin typeface="Calibri"/>
                    <a:ea typeface="Times New Roman"/>
                    <a:cs typeface="Times New Roman"/>
                  </a:rPr>
                  <a:t>Ένα </a:t>
                </a:r>
                <a:r>
                  <a:rPr lang="en-US" b="1" dirty="0">
                    <a:effectLst/>
                    <a:latin typeface="Calibri"/>
                    <a:ea typeface="Times New Roman"/>
                    <a:cs typeface="Times New Roman"/>
                  </a:rPr>
                  <a:t>constructor</a:t>
                </a:r>
                <a:r>
                  <a:rPr lang="el-GR" b="1" dirty="0">
                    <a:effectLst/>
                    <a:latin typeface="Calibri"/>
                    <a:ea typeface="Times New Roman"/>
                    <a:cs typeface="Times New Roman"/>
                  </a:rPr>
                  <a:t>, </a:t>
                </a:r>
                <a:r>
                  <a:rPr lang="el-GR" dirty="0">
                    <a:effectLst/>
                    <a:latin typeface="Calibri"/>
                    <a:ea typeface="Times New Roman"/>
                    <a:cs typeface="Times New Roman"/>
                  </a:rPr>
                  <a:t>ο οποίος δεν παίρνει ορίσματα και δημιουργεί μια ακολουθία με βάση το 2 και μήκος 10. </a:t>
                </a:r>
                <a:endParaRPr lang="en-US" sz="24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l-GR" dirty="0">
                    <a:effectLst/>
                    <a:latin typeface="Calibri"/>
                    <a:ea typeface="Times New Roman"/>
                    <a:cs typeface="Times New Roman"/>
                  </a:rPr>
                  <a:t>Ένα </a:t>
                </a:r>
                <a:r>
                  <a:rPr lang="en-US" b="1" dirty="0">
                    <a:effectLst/>
                    <a:latin typeface="Calibri"/>
                    <a:ea typeface="Times New Roman"/>
                    <a:cs typeface="Times New Roman"/>
                  </a:rPr>
                  <a:t>constructor</a:t>
                </a:r>
                <a:r>
                  <a:rPr lang="el-GR" b="1" dirty="0">
                    <a:effectLst/>
                    <a:latin typeface="Calibri"/>
                    <a:ea typeface="Times New Roman"/>
                    <a:cs typeface="Times New Roman"/>
                  </a:rPr>
                  <a:t>, </a:t>
                </a:r>
                <a:r>
                  <a:rPr lang="el-GR" dirty="0">
                    <a:effectLst/>
                    <a:latin typeface="Calibri"/>
                    <a:ea typeface="Times New Roman"/>
                    <a:cs typeface="Times New Roman"/>
                  </a:rPr>
                  <a:t>ο οποίος θα παίρνει σαν όρισμα τη βάση της ακολουθίας και το μήκος της. </a:t>
                </a:r>
                <a:endParaRPr lang="en-US" sz="24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Μια μέθοδο </a:t>
                </a:r>
                <a:r>
                  <a:rPr lang="en-US" b="1" dirty="0">
                    <a:effectLst/>
                    <a:latin typeface="Calibri"/>
                    <a:ea typeface="Batang"/>
                    <a:cs typeface="Arial"/>
                  </a:rPr>
                  <a:t>print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, η οποία θα τυπώνει τις τιμές της ακολουθίας. Π.χ., για την </a:t>
                </a:r>
                <a:r>
                  <a:rPr lang="en-US" dirty="0">
                    <a:effectLst/>
                    <a:latin typeface="Calibri"/>
                    <a:ea typeface="Batang"/>
                    <a:cs typeface="Arial"/>
                  </a:rPr>
                  <a:t>default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 ακολουθία θα τυπώνει «0 1 2 4 8 16 32 64 128 256 512».</a:t>
                </a:r>
                <a:endParaRPr lang="en-US" sz="24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Την μέθοδο </a:t>
                </a:r>
                <a:r>
                  <a:rPr lang="en-US" b="1" dirty="0">
                    <a:effectLst/>
                    <a:latin typeface="Calibri"/>
                    <a:ea typeface="Batang"/>
                    <a:cs typeface="Arial"/>
                  </a:rPr>
                  <a:t>equals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, η οποία θα συγκρίνει αν δύο ακολουθίες είναι ίδιες.</a:t>
                </a:r>
                <a:endParaRPr lang="en-US" sz="24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 Μια μέθοδο </a:t>
                </a:r>
                <a:r>
                  <a:rPr lang="en-US" b="1" dirty="0" err="1">
                    <a:effectLst/>
                    <a:latin typeface="Calibri"/>
                    <a:ea typeface="Batang"/>
                    <a:cs typeface="Arial"/>
                  </a:rPr>
                  <a:t>multiplyWith</a:t>
                </a:r>
                <a:r>
                  <a:rPr lang="en-US" dirty="0">
                    <a:effectLst/>
                    <a:latin typeface="Calibri"/>
                    <a:ea typeface="Batang"/>
                    <a:cs typeface="Arial"/>
                  </a:rPr>
                  <a:t> 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η οποία παίρνει σαν όρισμα μία άλλη ακολουθία (ένα αντικείμενο τύπου </a:t>
                </a:r>
                <a:r>
                  <a:rPr lang="en-US" sz="2400" b="1" dirty="0">
                    <a:effectLst/>
                    <a:latin typeface="Calibri"/>
                    <a:ea typeface="Times New Roman"/>
                    <a:cs typeface="Times New Roman"/>
                  </a:rPr>
                  <a:t>Geometric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) και, εφόσον έχουν το ίδιο μήκος, την πολλαπλασιάζει με την ακολουθία που καλεί την μέθοδο (πολλαπλασιάζει τις τιμές ανά όρο) και αποθηκεύει το αποτέλεσμα στο αντικείμενο που κάλεσε την μέθοδο.</a:t>
                </a:r>
                <a:endParaRPr lang="en-US" sz="24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Σας δίνεται η κλάση </a:t>
                </a:r>
                <a:r>
                  <a:rPr lang="en-US" b="1" dirty="0" err="1">
                    <a:effectLst/>
                    <a:latin typeface="Calibri"/>
                    <a:ea typeface="Times New Roman"/>
                  </a:rPr>
                  <a:t>GeometricTest</a:t>
                </a:r>
                <a:r>
                  <a:rPr lang="el-GR" b="1" dirty="0">
                    <a:effectLst/>
                    <a:latin typeface="Calibri"/>
                    <a:ea typeface="Times New Roman"/>
                  </a:rPr>
                  <a:t>, </a:t>
                </a:r>
                <a:r>
                  <a:rPr lang="el-GR" dirty="0">
                    <a:effectLst/>
                    <a:latin typeface="Calibri"/>
                    <a:ea typeface="Times New Roman"/>
                  </a:rPr>
                  <a:t>γ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ια να τεστάρετε την κλάση σας. Πρέπει να συμπληρώσετε τα κομμάτια που λείπουν για τον έλεγχο της ισότητας. Όταν υλοποιήσετε τις μεθόδους που καλούνται στην </a:t>
                </a:r>
                <a:r>
                  <a:rPr lang="en-US" dirty="0">
                    <a:effectLst/>
                    <a:latin typeface="Calibri"/>
                    <a:ea typeface="Batang"/>
                    <a:cs typeface="Arial"/>
                  </a:rPr>
                  <a:t>main</a:t>
                </a:r>
                <a:r>
                  <a:rPr lang="el-GR" dirty="0">
                    <a:effectLst/>
                    <a:latin typeface="Calibri"/>
                    <a:ea typeface="Batang"/>
                    <a:cs typeface="Arial"/>
                  </a:rPr>
                  <a:t>, βγάλετε τα σχόλια από τις αντίστοιχες εντολές για να τεστάρετε τις μεθόδους.</a:t>
                </a:r>
                <a:endParaRPr lang="en-US" dirty="0">
                  <a:effectLst/>
                  <a:latin typeface="Times New Roman"/>
                  <a:ea typeface="Times New Roman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692696"/>
                <a:ext cx="8229600" cy="5904656"/>
              </a:xfrm>
              <a:blipFill rotWithShape="1">
                <a:blip r:embed="rId2"/>
                <a:stretch>
                  <a:fillRect l="-667" t="-1343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0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3717032"/>
            <a:ext cx="230425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2348880"/>
            <a:ext cx="8291264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(length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sequence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createSequence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436096" y="3861048"/>
            <a:ext cx="3816424" cy="2092024"/>
          </a:xfrm>
          <a:prstGeom prst="wedgeRoundRectCallout">
            <a:avLst>
              <a:gd name="adj1" fmla="val -66904"/>
              <a:gd name="adj2" fmla="val -458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αρνητικό μήκος ακολουθίας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417" y="1631412"/>
            <a:ext cx="877605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int[] elements;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Stack(int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 = new int[capacity];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push(int element){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("Cannot enter any more elements");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elements[size] = element;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("No elements to pop");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--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elements[size];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(size == 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Υπολόγισε την δυαδική μορφή ενός ακεραίου.</a:t>
            </a:r>
          </a:p>
        </p:txBody>
      </p:sp>
    </p:spTree>
    <p:extLst>
      <p:ext uri="{BB962C8B-B14F-4D97-AF65-F5344CB8AC3E}">
        <p14:creationId xmlns:p14="http://schemas.microsoft.com/office/powerpoint/2010/main" val="159310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Binary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Stack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Stack(100);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number = 1973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(number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number%2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number = number/2;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70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2567"/>
            <a:ext cx="8640960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"":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elements[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equals(Stack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true;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9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Τι πληροφορία (δεδομένα) θέλουμε να κρατάει η κλάση μας?</a:t>
            </a:r>
          </a:p>
          <a:p>
            <a:pPr lvl="1"/>
            <a:r>
              <a:rPr lang="el-GR" dirty="0" smtClean="0"/>
              <a:t>Οπωσδήποτε </a:t>
            </a:r>
            <a:r>
              <a:rPr lang="el-GR" dirty="0"/>
              <a:t>έ</a:t>
            </a:r>
            <a:r>
              <a:rPr lang="el-GR" dirty="0" smtClean="0"/>
              <a:t>να πίνακα με τις τιμές της προόδου.</a:t>
            </a:r>
          </a:p>
          <a:p>
            <a:pPr lvl="1"/>
            <a:r>
              <a:rPr lang="el-GR" dirty="0" smtClean="0"/>
              <a:t>Το μήκος της προόδου</a:t>
            </a:r>
          </a:p>
          <a:p>
            <a:pPr lvl="1"/>
            <a:r>
              <a:rPr lang="el-GR" dirty="0" smtClean="0"/>
              <a:t>Τη βάση της προόδου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Η πληροφορία (τα δεδομένα) που θέλουμε να κρατάει η κλάση θα είναι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της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πίνακα ακεραίων </a:t>
            </a:r>
            <a:r>
              <a:rPr lang="en-US" dirty="0" smtClean="0">
                <a:solidFill>
                  <a:srgbClr val="0070C0"/>
                </a:solidFill>
              </a:rPr>
              <a:t>sequence </a:t>
            </a:r>
            <a:r>
              <a:rPr lang="el-GR" dirty="0" smtClean="0"/>
              <a:t>με τις τιμές της ακολουθίας </a:t>
            </a:r>
          </a:p>
          <a:p>
            <a:pPr lvl="1"/>
            <a:r>
              <a:rPr lang="el-GR" dirty="0" smtClean="0"/>
              <a:t>Έναν </a:t>
            </a:r>
            <a:r>
              <a:rPr lang="el-GR" dirty="0" smtClean="0">
                <a:solidFill>
                  <a:srgbClr val="0070C0"/>
                </a:solidFill>
              </a:rPr>
              <a:t>ακέραιο </a:t>
            </a:r>
            <a:r>
              <a:rPr lang="en-US" dirty="0" smtClean="0">
                <a:solidFill>
                  <a:srgbClr val="0070C0"/>
                </a:solidFill>
              </a:rPr>
              <a:t>length </a:t>
            </a:r>
            <a:r>
              <a:rPr lang="el-GR" dirty="0" smtClean="0"/>
              <a:t>με το μήκος της ακολουθίας που θα είναι και το μήκος του πίνακα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ακέραιο </a:t>
            </a:r>
            <a:r>
              <a:rPr lang="en-US" dirty="0" smtClean="0">
                <a:solidFill>
                  <a:srgbClr val="0070C0"/>
                </a:solidFill>
              </a:rPr>
              <a:t>base </a:t>
            </a:r>
            <a:r>
              <a:rPr lang="el-GR" dirty="0" smtClean="0"/>
              <a:t>με την βάση της ακολουθίας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1641" y="3356992"/>
            <a:ext cx="4536504" cy="5040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Geometric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sequence[0] = 1;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sequence[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sequence[i-1]*base;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print()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Geometric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Geometric(3,6);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5644648" y="5160811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56842"/>
              <a:gd name="adj2" fmla="val 207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chemeClr val="tx1"/>
                </a:solidFill>
              </a:rPr>
              <a:t>length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sequence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smtClean="0">
                <a:solidFill>
                  <a:schemeClr val="tx1"/>
                </a:solidFill>
              </a:rPr>
              <a:t>print </a:t>
            </a:r>
            <a:r>
              <a:rPr lang="el-GR" dirty="0" smtClean="0">
                <a:solidFill>
                  <a:schemeClr val="tx1"/>
                </a:solidFill>
              </a:rPr>
              <a:t>(ή οποιαδήποτε άλλη μέθοδος) θα πρέπει να είναι ορισμένες ως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>
                <a:solidFill>
                  <a:schemeClr val="tx1"/>
                </a:solidFill>
              </a:rPr>
              <a:t>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3568" y="1556792"/>
            <a:ext cx="45365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[length];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Geometric(3,6);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924568" y="5161204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76053"/>
              <a:gd name="adj2" fmla="val -3807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δεν αρχικοποιεί τα πεδία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rgbClr val="FF0000"/>
                </a:solidFill>
              </a:rPr>
              <a:t>length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sequence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0404" y="1216671"/>
            <a:ext cx="4536504" cy="18385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0404" y="1988840"/>
            <a:ext cx="453650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168"/>
              <a:gd name="adj2" fmla="val -448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Οι </a:t>
            </a:r>
            <a:r>
              <a:rPr lang="en-US" dirty="0" smtClean="0">
                <a:solidFill>
                  <a:schemeClr val="tx1"/>
                </a:solidFill>
              </a:rPr>
              <a:t>base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length </a:t>
            </a:r>
            <a:r>
              <a:rPr lang="el-GR" dirty="0" smtClean="0">
                <a:solidFill>
                  <a:schemeClr val="tx1"/>
                </a:solidFill>
              </a:rPr>
              <a:t>αρχικοποιούνται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sequence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ορίσει σωστά αλλά δεν του έχουμε δώσει χώρο! Δεν έχουμε προσδιορίσει το μέγεθος 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4533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Geometric(3,6);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507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41512" y="830252"/>
            <a:ext cx="4536504" cy="6545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12" y="404664"/>
            <a:ext cx="6059016" cy="64087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Geometric(3,6);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852560" y="5218772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880"/>
              <a:gd name="adj2" fmla="val -6086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τη το μήκος της ακολουθίας και άρα δημιουργούμε ένα πίνακα μηδενικού μεγέθους!</a:t>
            </a:r>
          </a:p>
        </p:txBody>
      </p:sp>
    </p:spTree>
    <p:extLst>
      <p:ext uri="{BB962C8B-B14F-4D97-AF65-F5344CB8AC3E}">
        <p14:creationId xmlns:p14="http://schemas.microsoft.com/office/powerpoint/2010/main" val="41744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7369" y="1988840"/>
            <a:ext cx="4536504" cy="2428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6727" y="3748262"/>
            <a:ext cx="4927361" cy="63550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626109" y="5210036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2192408"/>
          </a:xfrm>
          <a:prstGeom prst="wedgeRoundRectCallout">
            <a:avLst>
              <a:gd name="adj1" fmla="val -83114"/>
              <a:gd name="adj2" fmla="val -1664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θα αρχικοποιήσει σωστά τον πίνακα </a:t>
            </a:r>
            <a:r>
              <a:rPr lang="en-US" dirty="0" smtClean="0">
                <a:solidFill>
                  <a:schemeClr val="tx1"/>
                </a:solidFill>
              </a:rPr>
              <a:t>sequence, </a:t>
            </a:r>
            <a:r>
              <a:rPr lang="el-GR" dirty="0" smtClean="0">
                <a:solidFill>
                  <a:schemeClr val="tx1"/>
                </a:solidFill>
              </a:rPr>
              <a:t>αλλά δεν θα αλλάξει το πεδίο</a:t>
            </a:r>
            <a:r>
              <a:rPr lang="en-US" dirty="0" smtClean="0">
                <a:solidFill>
                  <a:schemeClr val="tx1"/>
                </a:solidFill>
              </a:rPr>
              <a:t> length </a:t>
            </a:r>
            <a:r>
              <a:rPr lang="el-GR" dirty="0" smtClean="0">
                <a:solidFill>
                  <a:schemeClr val="tx1"/>
                </a:solidFill>
              </a:rPr>
              <a:t>μιας και χρησιμοποιεί την τοπική μεταβλητή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sequence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Geometric(3,6);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99713" y="3550907"/>
            <a:ext cx="2944287" cy="1030221"/>
          </a:xfrm>
          <a:prstGeom prst="wedgeRoundRectCallout">
            <a:avLst>
              <a:gd name="adj1" fmla="val -77736"/>
              <a:gd name="adj2" fmla="val -1795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length </a:t>
            </a:r>
            <a:r>
              <a:rPr lang="el-GR" dirty="0" smtClean="0">
                <a:solidFill>
                  <a:schemeClr val="tx1"/>
                </a:solidFill>
              </a:rPr>
              <a:t>εδώ αναφέρεται στο πεδίο και έχει τιμή μηδέν.</a:t>
            </a:r>
          </a:p>
        </p:txBody>
      </p:sp>
    </p:spTree>
    <p:extLst>
      <p:ext uri="{BB962C8B-B14F-4D97-AF65-F5344CB8AC3E}">
        <p14:creationId xmlns:p14="http://schemas.microsoft.com/office/powerpoint/2010/main" val="24025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2318" y="1844824"/>
            <a:ext cx="4518103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2319" y="682068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86165"/>
            <a:ext cx="6059016" cy="659735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Geometric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sequence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sequence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[length];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sequence[0]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sequence[i-1]*base;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(sequence[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GeometricTest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Geometric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Geometric(3,6);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geom.print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744416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δίνουμε τιμή στο μήκος και την βάση και αφού πλέον ξέρουμε το μήκος δίνουμε χώρο στον πίνακα που θα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 του πίνακα</a:t>
            </a:r>
          </a:p>
        </p:txBody>
      </p:sp>
    </p:spTree>
    <p:extLst>
      <p:ext uri="{BB962C8B-B14F-4D97-AF65-F5344CB8AC3E}">
        <p14:creationId xmlns:p14="http://schemas.microsoft.com/office/powerpoint/2010/main" val="5069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6424</TotalTime>
  <Words>1538</Words>
  <Application>Microsoft Office PowerPoint</Application>
  <PresentationFormat>On-screen Show (4:3)</PresentationFormat>
  <Paragraphs>576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ΤΕΧΝΙΚΕΣ Αντικειμενοστραφουσ προγραμματισμου</vt:lpstr>
      <vt:lpstr>PowerPoint Presentation</vt:lpstr>
      <vt:lpstr>Μαθήματα από το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Εμβέλεια μεταβλητών</vt:lpstr>
      <vt:lpstr>Παράδειγμα</vt:lpstr>
      <vt:lpstr>PowerPoint Presentation</vt:lpstr>
      <vt:lpstr>Η μέθοδος multiplyWith</vt:lpstr>
      <vt:lpstr>Η μέθοδος equals</vt:lpstr>
      <vt:lpstr>Κλάσεις και αντικείμενα</vt:lpstr>
      <vt:lpstr>Κλάσεις και αντικείμενα</vt:lpstr>
      <vt:lpstr>Η εντολή exit</vt:lpstr>
      <vt:lpstr>Παράδειγμα ADT: Στοίβα (Stack)</vt:lpstr>
      <vt:lpstr>Υλοποίηση</vt:lpstr>
      <vt:lpstr>PowerPoint Presentation</vt:lpstr>
      <vt:lpstr>Εφαρμογές</vt:lpstr>
      <vt:lpstr>PowerPoint Presentation</vt:lpstr>
      <vt:lpstr>Επεκτάσεις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367</cp:revision>
  <dcterms:created xsi:type="dcterms:W3CDTF">2013-02-10T16:19:38Z</dcterms:created>
  <dcterms:modified xsi:type="dcterms:W3CDTF">2015-03-25T15:09:26Z</dcterms:modified>
</cp:coreProperties>
</file>