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9"/>
  </p:notesMasterIdLst>
  <p:sldIdLst>
    <p:sldId id="257" r:id="rId2"/>
    <p:sldId id="892" r:id="rId3"/>
    <p:sldId id="259" r:id="rId4"/>
    <p:sldId id="261" r:id="rId5"/>
    <p:sldId id="258" r:id="rId6"/>
    <p:sldId id="262" r:id="rId7"/>
    <p:sldId id="260" r:id="rId8"/>
    <p:sldId id="317" r:id="rId9"/>
    <p:sldId id="263" r:id="rId10"/>
    <p:sldId id="318" r:id="rId11"/>
    <p:sldId id="264" r:id="rId12"/>
    <p:sldId id="265" r:id="rId13"/>
    <p:sldId id="266" r:id="rId14"/>
    <p:sldId id="267" r:id="rId15"/>
    <p:sldId id="268" r:id="rId16"/>
    <p:sldId id="269" r:id="rId17"/>
    <p:sldId id="272" r:id="rId18"/>
    <p:sldId id="270" r:id="rId19"/>
    <p:sldId id="271" r:id="rId20"/>
    <p:sldId id="273" r:id="rId21"/>
    <p:sldId id="275" r:id="rId22"/>
    <p:sldId id="276" r:id="rId23"/>
    <p:sldId id="277" r:id="rId24"/>
    <p:sldId id="281" r:id="rId25"/>
    <p:sldId id="282" r:id="rId26"/>
    <p:sldId id="283" r:id="rId27"/>
    <p:sldId id="284" r:id="rId28"/>
    <p:sldId id="285" r:id="rId29"/>
    <p:sldId id="286" r:id="rId30"/>
    <p:sldId id="291" r:id="rId31"/>
    <p:sldId id="287" r:id="rId32"/>
    <p:sldId id="288" r:id="rId33"/>
    <p:sldId id="321" r:id="rId34"/>
    <p:sldId id="292" r:id="rId35"/>
    <p:sldId id="322" r:id="rId36"/>
    <p:sldId id="323" r:id="rId37"/>
    <p:sldId id="293" r:id="rId38"/>
    <p:sldId id="304" r:id="rId39"/>
    <p:sldId id="306" r:id="rId40"/>
    <p:sldId id="305" r:id="rId41"/>
    <p:sldId id="315" r:id="rId42"/>
    <p:sldId id="308" r:id="rId43"/>
    <p:sldId id="309" r:id="rId44"/>
    <p:sldId id="319" r:id="rId45"/>
    <p:sldId id="320" r:id="rId46"/>
    <p:sldId id="310" r:id="rId47"/>
    <p:sldId id="312" r:id="rId48"/>
    <p:sldId id="313" r:id="rId49"/>
    <p:sldId id="314"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92" r:id="rId114"/>
    <p:sldId id="393" r:id="rId115"/>
    <p:sldId id="394"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 id="410" r:id="rId132"/>
    <p:sldId id="411" r:id="rId133"/>
    <p:sldId id="412" r:id="rId134"/>
    <p:sldId id="413" r:id="rId135"/>
    <p:sldId id="414" r:id="rId136"/>
    <p:sldId id="415" r:id="rId137"/>
    <p:sldId id="416" r:id="rId138"/>
    <p:sldId id="417" r:id="rId139"/>
    <p:sldId id="418" r:id="rId140"/>
    <p:sldId id="419" r:id="rId141"/>
    <p:sldId id="420" r:id="rId142"/>
    <p:sldId id="421" r:id="rId143"/>
    <p:sldId id="422" r:id="rId144"/>
    <p:sldId id="423" r:id="rId145"/>
    <p:sldId id="424" r:id="rId146"/>
    <p:sldId id="425" r:id="rId147"/>
    <p:sldId id="426" r:id="rId148"/>
    <p:sldId id="427" r:id="rId149"/>
    <p:sldId id="428" r:id="rId150"/>
    <p:sldId id="429" r:id="rId151"/>
    <p:sldId id="430" r:id="rId152"/>
    <p:sldId id="431" r:id="rId153"/>
    <p:sldId id="432" r:id="rId154"/>
    <p:sldId id="433" r:id="rId155"/>
    <p:sldId id="434" r:id="rId156"/>
    <p:sldId id="435" r:id="rId157"/>
    <p:sldId id="436" r:id="rId158"/>
    <p:sldId id="437" r:id="rId159"/>
    <p:sldId id="438" r:id="rId160"/>
    <p:sldId id="439" r:id="rId161"/>
    <p:sldId id="440" r:id="rId162"/>
    <p:sldId id="441" r:id="rId163"/>
    <p:sldId id="442" r:id="rId164"/>
    <p:sldId id="443" r:id="rId165"/>
    <p:sldId id="444" r:id="rId166"/>
    <p:sldId id="445" r:id="rId167"/>
    <p:sldId id="446" r:id="rId168"/>
    <p:sldId id="447" r:id="rId169"/>
    <p:sldId id="448" r:id="rId170"/>
    <p:sldId id="449" r:id="rId171"/>
    <p:sldId id="450" r:id="rId172"/>
    <p:sldId id="451" r:id="rId173"/>
    <p:sldId id="452" r:id="rId174"/>
    <p:sldId id="453" r:id="rId175"/>
    <p:sldId id="454" r:id="rId176"/>
    <p:sldId id="455" r:id="rId177"/>
    <p:sldId id="456" r:id="rId178"/>
    <p:sldId id="457" r:id="rId179"/>
    <p:sldId id="458" r:id="rId180"/>
    <p:sldId id="459" r:id="rId181"/>
    <p:sldId id="460" r:id="rId182"/>
    <p:sldId id="461" r:id="rId183"/>
    <p:sldId id="462" r:id="rId184"/>
    <p:sldId id="463" r:id="rId185"/>
    <p:sldId id="464" r:id="rId186"/>
    <p:sldId id="465" r:id="rId187"/>
    <p:sldId id="466" r:id="rId188"/>
    <p:sldId id="467" r:id="rId189"/>
    <p:sldId id="468" r:id="rId190"/>
    <p:sldId id="469" r:id="rId191"/>
    <p:sldId id="470" r:id="rId192"/>
    <p:sldId id="471" r:id="rId193"/>
    <p:sldId id="472" r:id="rId194"/>
    <p:sldId id="473" r:id="rId195"/>
    <p:sldId id="474" r:id="rId196"/>
    <p:sldId id="475" r:id="rId197"/>
    <p:sldId id="476" r:id="rId198"/>
    <p:sldId id="477" r:id="rId199"/>
    <p:sldId id="478" r:id="rId200"/>
    <p:sldId id="479" r:id="rId201"/>
    <p:sldId id="480" r:id="rId202"/>
    <p:sldId id="481" r:id="rId203"/>
    <p:sldId id="482" r:id="rId204"/>
    <p:sldId id="483" r:id="rId205"/>
    <p:sldId id="484" r:id="rId206"/>
    <p:sldId id="485" r:id="rId207"/>
    <p:sldId id="486" r:id="rId208"/>
    <p:sldId id="487" r:id="rId209"/>
    <p:sldId id="488" r:id="rId210"/>
    <p:sldId id="489" r:id="rId211"/>
    <p:sldId id="490" r:id="rId212"/>
    <p:sldId id="491" r:id="rId213"/>
    <p:sldId id="492" r:id="rId214"/>
    <p:sldId id="493" r:id="rId215"/>
    <p:sldId id="494" r:id="rId216"/>
    <p:sldId id="495" r:id="rId217"/>
    <p:sldId id="496" r:id="rId218"/>
    <p:sldId id="497" r:id="rId219"/>
    <p:sldId id="498" r:id="rId220"/>
    <p:sldId id="499" r:id="rId221"/>
    <p:sldId id="500" r:id="rId222"/>
    <p:sldId id="501" r:id="rId223"/>
    <p:sldId id="502" r:id="rId224"/>
    <p:sldId id="503" r:id="rId225"/>
    <p:sldId id="504" r:id="rId226"/>
    <p:sldId id="505" r:id="rId227"/>
    <p:sldId id="506" r:id="rId228"/>
    <p:sldId id="507" r:id="rId229"/>
    <p:sldId id="508" r:id="rId230"/>
    <p:sldId id="509" r:id="rId231"/>
    <p:sldId id="510" r:id="rId232"/>
    <p:sldId id="511" r:id="rId233"/>
    <p:sldId id="512" r:id="rId234"/>
    <p:sldId id="513" r:id="rId235"/>
    <p:sldId id="514" r:id="rId236"/>
    <p:sldId id="515" r:id="rId237"/>
    <p:sldId id="516" r:id="rId238"/>
    <p:sldId id="517" r:id="rId239"/>
    <p:sldId id="518" r:id="rId240"/>
    <p:sldId id="519" r:id="rId241"/>
    <p:sldId id="520" r:id="rId242"/>
    <p:sldId id="521" r:id="rId243"/>
    <p:sldId id="522" r:id="rId244"/>
    <p:sldId id="523" r:id="rId245"/>
    <p:sldId id="524" r:id="rId246"/>
    <p:sldId id="525" r:id="rId247"/>
    <p:sldId id="526" r:id="rId248"/>
    <p:sldId id="527" r:id="rId249"/>
    <p:sldId id="528" r:id="rId250"/>
    <p:sldId id="529" r:id="rId251"/>
    <p:sldId id="530" r:id="rId252"/>
    <p:sldId id="531" r:id="rId253"/>
    <p:sldId id="532" r:id="rId254"/>
    <p:sldId id="533" r:id="rId255"/>
    <p:sldId id="534" r:id="rId256"/>
    <p:sldId id="535" r:id="rId257"/>
    <p:sldId id="536" r:id="rId258"/>
    <p:sldId id="537" r:id="rId259"/>
    <p:sldId id="538" r:id="rId260"/>
    <p:sldId id="539" r:id="rId261"/>
    <p:sldId id="540" r:id="rId262"/>
    <p:sldId id="541" r:id="rId263"/>
    <p:sldId id="542" r:id="rId264"/>
    <p:sldId id="543" r:id="rId265"/>
    <p:sldId id="544" r:id="rId266"/>
    <p:sldId id="545" r:id="rId267"/>
    <p:sldId id="546" r:id="rId268"/>
    <p:sldId id="547" r:id="rId269"/>
    <p:sldId id="548" r:id="rId270"/>
    <p:sldId id="549" r:id="rId271"/>
    <p:sldId id="550" r:id="rId272"/>
    <p:sldId id="551" r:id="rId273"/>
    <p:sldId id="552" r:id="rId274"/>
    <p:sldId id="553" r:id="rId275"/>
    <p:sldId id="554" r:id="rId276"/>
    <p:sldId id="555" r:id="rId277"/>
    <p:sldId id="556" r:id="rId278"/>
    <p:sldId id="557" r:id="rId279"/>
    <p:sldId id="558" r:id="rId280"/>
    <p:sldId id="559" r:id="rId281"/>
    <p:sldId id="560" r:id="rId282"/>
    <p:sldId id="561" r:id="rId283"/>
    <p:sldId id="562" r:id="rId284"/>
    <p:sldId id="563" r:id="rId285"/>
    <p:sldId id="564" r:id="rId286"/>
    <p:sldId id="565" r:id="rId287"/>
    <p:sldId id="566" r:id="rId288"/>
    <p:sldId id="567" r:id="rId289"/>
    <p:sldId id="568" r:id="rId290"/>
    <p:sldId id="569" r:id="rId291"/>
    <p:sldId id="570" r:id="rId292"/>
    <p:sldId id="571" r:id="rId293"/>
    <p:sldId id="572" r:id="rId294"/>
    <p:sldId id="573" r:id="rId295"/>
    <p:sldId id="574" r:id="rId296"/>
    <p:sldId id="575" r:id="rId297"/>
    <p:sldId id="576" r:id="rId298"/>
    <p:sldId id="577" r:id="rId299"/>
    <p:sldId id="578" r:id="rId300"/>
    <p:sldId id="579" r:id="rId301"/>
    <p:sldId id="580" r:id="rId302"/>
    <p:sldId id="581" r:id="rId303"/>
    <p:sldId id="582" r:id="rId304"/>
    <p:sldId id="583" r:id="rId305"/>
    <p:sldId id="584" r:id="rId306"/>
    <p:sldId id="585" r:id="rId307"/>
    <p:sldId id="586" r:id="rId308"/>
    <p:sldId id="587" r:id="rId309"/>
    <p:sldId id="588" r:id="rId310"/>
    <p:sldId id="589" r:id="rId311"/>
    <p:sldId id="590" r:id="rId312"/>
    <p:sldId id="591" r:id="rId313"/>
    <p:sldId id="592" r:id="rId314"/>
    <p:sldId id="593" r:id="rId315"/>
    <p:sldId id="594" r:id="rId316"/>
    <p:sldId id="595" r:id="rId317"/>
    <p:sldId id="596" r:id="rId318"/>
    <p:sldId id="597" r:id="rId319"/>
    <p:sldId id="598" r:id="rId320"/>
    <p:sldId id="599" r:id="rId321"/>
    <p:sldId id="600" r:id="rId322"/>
    <p:sldId id="601" r:id="rId323"/>
    <p:sldId id="602" r:id="rId324"/>
    <p:sldId id="603" r:id="rId325"/>
    <p:sldId id="604" r:id="rId326"/>
    <p:sldId id="605" r:id="rId327"/>
    <p:sldId id="606" r:id="rId328"/>
    <p:sldId id="607" r:id="rId329"/>
    <p:sldId id="608" r:id="rId330"/>
    <p:sldId id="609" r:id="rId331"/>
    <p:sldId id="636" r:id="rId332"/>
    <p:sldId id="637" r:id="rId333"/>
    <p:sldId id="638" r:id="rId334"/>
    <p:sldId id="639" r:id="rId335"/>
    <p:sldId id="640" r:id="rId336"/>
    <p:sldId id="641" r:id="rId337"/>
    <p:sldId id="642" r:id="rId338"/>
    <p:sldId id="643" r:id="rId339"/>
    <p:sldId id="644" r:id="rId340"/>
    <p:sldId id="645" r:id="rId341"/>
    <p:sldId id="646" r:id="rId342"/>
    <p:sldId id="647" r:id="rId343"/>
    <p:sldId id="648" r:id="rId344"/>
    <p:sldId id="649" r:id="rId345"/>
    <p:sldId id="650" r:id="rId346"/>
    <p:sldId id="651" r:id="rId347"/>
    <p:sldId id="652" r:id="rId348"/>
    <p:sldId id="653" r:id="rId349"/>
    <p:sldId id="654" r:id="rId350"/>
    <p:sldId id="655" r:id="rId351"/>
    <p:sldId id="656" r:id="rId352"/>
    <p:sldId id="657" r:id="rId353"/>
    <p:sldId id="658" r:id="rId354"/>
    <p:sldId id="659" r:id="rId355"/>
    <p:sldId id="660" r:id="rId356"/>
    <p:sldId id="661" r:id="rId357"/>
    <p:sldId id="662" r:id="rId358"/>
    <p:sldId id="663" r:id="rId359"/>
    <p:sldId id="891" r:id="rId360"/>
    <p:sldId id="809" r:id="rId361"/>
    <p:sldId id="810" r:id="rId362"/>
    <p:sldId id="811" r:id="rId363"/>
    <p:sldId id="812" r:id="rId364"/>
    <p:sldId id="813" r:id="rId365"/>
    <p:sldId id="814" r:id="rId366"/>
    <p:sldId id="815" r:id="rId367"/>
    <p:sldId id="816" r:id="rId368"/>
    <p:sldId id="817" r:id="rId369"/>
    <p:sldId id="818" r:id="rId370"/>
    <p:sldId id="819" r:id="rId371"/>
    <p:sldId id="820" r:id="rId372"/>
    <p:sldId id="821" r:id="rId373"/>
    <p:sldId id="822" r:id="rId374"/>
    <p:sldId id="823" r:id="rId375"/>
    <p:sldId id="824" r:id="rId376"/>
    <p:sldId id="825" r:id="rId377"/>
    <p:sldId id="826" r:id="rId378"/>
    <p:sldId id="827" r:id="rId379"/>
    <p:sldId id="828" r:id="rId380"/>
    <p:sldId id="829" r:id="rId381"/>
    <p:sldId id="830" r:id="rId382"/>
    <p:sldId id="831" r:id="rId383"/>
    <p:sldId id="832" r:id="rId384"/>
    <p:sldId id="833" r:id="rId385"/>
    <p:sldId id="835" r:id="rId386"/>
    <p:sldId id="836" r:id="rId387"/>
    <p:sldId id="837" r:id="rId388"/>
    <p:sldId id="838" r:id="rId389"/>
    <p:sldId id="839" r:id="rId390"/>
    <p:sldId id="840" r:id="rId391"/>
    <p:sldId id="841" r:id="rId392"/>
    <p:sldId id="842" r:id="rId393"/>
    <p:sldId id="843" r:id="rId394"/>
    <p:sldId id="844" r:id="rId395"/>
    <p:sldId id="845" r:id="rId396"/>
    <p:sldId id="846" r:id="rId397"/>
    <p:sldId id="847" r:id="rId398"/>
    <p:sldId id="848" r:id="rId399"/>
    <p:sldId id="849" r:id="rId400"/>
    <p:sldId id="850" r:id="rId401"/>
    <p:sldId id="851" r:id="rId402"/>
    <p:sldId id="852" r:id="rId403"/>
    <p:sldId id="853" r:id="rId404"/>
    <p:sldId id="854" r:id="rId405"/>
    <p:sldId id="855" r:id="rId406"/>
    <p:sldId id="856" r:id="rId407"/>
    <p:sldId id="857" r:id="rId408"/>
    <p:sldId id="858" r:id="rId409"/>
    <p:sldId id="859" r:id="rId410"/>
    <p:sldId id="860" r:id="rId411"/>
    <p:sldId id="861" r:id="rId412"/>
    <p:sldId id="862" r:id="rId413"/>
    <p:sldId id="863" r:id="rId414"/>
    <p:sldId id="864" r:id="rId415"/>
    <p:sldId id="865" r:id="rId416"/>
    <p:sldId id="866" r:id="rId417"/>
    <p:sldId id="867" r:id="rId418"/>
    <p:sldId id="868" r:id="rId419"/>
    <p:sldId id="869" r:id="rId420"/>
    <p:sldId id="870" r:id="rId421"/>
    <p:sldId id="871" r:id="rId422"/>
    <p:sldId id="872" r:id="rId423"/>
    <p:sldId id="873" r:id="rId424"/>
    <p:sldId id="874" r:id="rId425"/>
    <p:sldId id="875" r:id="rId426"/>
    <p:sldId id="876" r:id="rId427"/>
    <p:sldId id="877" r:id="rId428"/>
    <p:sldId id="878" r:id="rId429"/>
    <p:sldId id="879" r:id="rId430"/>
    <p:sldId id="880" r:id="rId431"/>
    <p:sldId id="881" r:id="rId432"/>
    <p:sldId id="882" r:id="rId433"/>
    <p:sldId id="883" r:id="rId434"/>
    <p:sldId id="884" r:id="rId435"/>
    <p:sldId id="885" r:id="rId436"/>
    <p:sldId id="886" r:id="rId437"/>
    <p:sldId id="887" r:id="rId438"/>
    <p:sldId id="888" r:id="rId439"/>
    <p:sldId id="889" r:id="rId440"/>
    <p:sldId id="890" r:id="rId441"/>
    <p:sldId id="834" r:id="rId442"/>
    <p:sldId id="664" r:id="rId443"/>
    <p:sldId id="665" r:id="rId444"/>
    <p:sldId id="666" r:id="rId445"/>
    <p:sldId id="667" r:id="rId446"/>
    <p:sldId id="668" r:id="rId447"/>
    <p:sldId id="669" r:id="rId448"/>
    <p:sldId id="670" r:id="rId449"/>
    <p:sldId id="671" r:id="rId450"/>
    <p:sldId id="672" r:id="rId451"/>
    <p:sldId id="673" r:id="rId452"/>
    <p:sldId id="674" r:id="rId453"/>
    <p:sldId id="675" r:id="rId454"/>
    <p:sldId id="676" r:id="rId455"/>
    <p:sldId id="677" r:id="rId456"/>
    <p:sldId id="678" r:id="rId457"/>
    <p:sldId id="679" r:id="rId458"/>
    <p:sldId id="680" r:id="rId459"/>
    <p:sldId id="681" r:id="rId460"/>
    <p:sldId id="682" r:id="rId461"/>
    <p:sldId id="683" r:id="rId462"/>
    <p:sldId id="684" r:id="rId463"/>
    <p:sldId id="685" r:id="rId464"/>
    <p:sldId id="686" r:id="rId465"/>
    <p:sldId id="687" r:id="rId466"/>
    <p:sldId id="688" r:id="rId467"/>
    <p:sldId id="689" r:id="rId468"/>
    <p:sldId id="690" r:id="rId469"/>
    <p:sldId id="691" r:id="rId470"/>
    <p:sldId id="692" r:id="rId471"/>
    <p:sldId id="693" r:id="rId472"/>
    <p:sldId id="694" r:id="rId473"/>
    <p:sldId id="695" r:id="rId474"/>
    <p:sldId id="696" r:id="rId475"/>
    <p:sldId id="697" r:id="rId476"/>
    <p:sldId id="698" r:id="rId477"/>
    <p:sldId id="699" r:id="rId478"/>
    <p:sldId id="700" r:id="rId479"/>
    <p:sldId id="701" r:id="rId480"/>
    <p:sldId id="702" r:id="rId481"/>
    <p:sldId id="703" r:id="rId482"/>
    <p:sldId id="704" r:id="rId483"/>
    <p:sldId id="705" r:id="rId484"/>
    <p:sldId id="706" r:id="rId485"/>
    <p:sldId id="707" r:id="rId486"/>
    <p:sldId id="708" r:id="rId487"/>
    <p:sldId id="709" r:id="rId488"/>
    <p:sldId id="710" r:id="rId489"/>
    <p:sldId id="711" r:id="rId490"/>
    <p:sldId id="712" r:id="rId491"/>
    <p:sldId id="713" r:id="rId492"/>
    <p:sldId id="714" r:id="rId493"/>
    <p:sldId id="715" r:id="rId494"/>
    <p:sldId id="716" r:id="rId495"/>
    <p:sldId id="717" r:id="rId496"/>
    <p:sldId id="718" r:id="rId497"/>
    <p:sldId id="719" r:id="rId498"/>
    <p:sldId id="720" r:id="rId499"/>
    <p:sldId id="721" r:id="rId500"/>
    <p:sldId id="776" r:id="rId501"/>
    <p:sldId id="777" r:id="rId502"/>
    <p:sldId id="778" r:id="rId503"/>
    <p:sldId id="779" r:id="rId504"/>
    <p:sldId id="780" r:id="rId505"/>
    <p:sldId id="781" r:id="rId506"/>
    <p:sldId id="782" r:id="rId507"/>
    <p:sldId id="783" r:id="rId508"/>
    <p:sldId id="784" r:id="rId509"/>
    <p:sldId id="785" r:id="rId510"/>
    <p:sldId id="786" r:id="rId511"/>
    <p:sldId id="787" r:id="rId512"/>
    <p:sldId id="788" r:id="rId513"/>
    <p:sldId id="789" r:id="rId514"/>
    <p:sldId id="790" r:id="rId515"/>
    <p:sldId id="791" r:id="rId516"/>
    <p:sldId id="792" r:id="rId517"/>
    <p:sldId id="793" r:id="rId518"/>
    <p:sldId id="794" r:id="rId519"/>
    <p:sldId id="795" r:id="rId520"/>
    <p:sldId id="796" r:id="rId521"/>
    <p:sldId id="797" r:id="rId522"/>
    <p:sldId id="798" r:id="rId523"/>
    <p:sldId id="799" r:id="rId524"/>
    <p:sldId id="800" r:id="rId525"/>
    <p:sldId id="801" r:id="rId526"/>
    <p:sldId id="802" r:id="rId527"/>
    <p:sldId id="803" r:id="rId528"/>
    <p:sldId id="804" r:id="rId529"/>
    <p:sldId id="805" r:id="rId530"/>
    <p:sldId id="806" r:id="rId531"/>
    <p:sldId id="807" r:id="rId532"/>
    <p:sldId id="748" r:id="rId533"/>
    <p:sldId id="749" r:id="rId534"/>
    <p:sldId id="750" r:id="rId535"/>
    <p:sldId id="751" r:id="rId536"/>
    <p:sldId id="752" r:id="rId537"/>
    <p:sldId id="753" r:id="rId538"/>
    <p:sldId id="754" r:id="rId539"/>
    <p:sldId id="755" r:id="rId540"/>
    <p:sldId id="756" r:id="rId541"/>
    <p:sldId id="757" r:id="rId542"/>
    <p:sldId id="758" r:id="rId543"/>
    <p:sldId id="775" r:id="rId544"/>
    <p:sldId id="759" r:id="rId545"/>
    <p:sldId id="760" r:id="rId546"/>
    <p:sldId id="761" r:id="rId547"/>
    <p:sldId id="762" r:id="rId548"/>
    <p:sldId id="763" r:id="rId549"/>
    <p:sldId id="764" r:id="rId550"/>
    <p:sldId id="765" r:id="rId551"/>
    <p:sldId id="766" r:id="rId552"/>
    <p:sldId id="767" r:id="rId553"/>
    <p:sldId id="768" r:id="rId554"/>
    <p:sldId id="769" r:id="rId555"/>
    <p:sldId id="770" r:id="rId556"/>
    <p:sldId id="771" r:id="rId557"/>
    <p:sldId id="772" r:id="rId558"/>
    <p:sldId id="773" r:id="rId559"/>
    <p:sldId id="774" r:id="rId560"/>
    <p:sldId id="893" r:id="rId561"/>
    <p:sldId id="894" r:id="rId562"/>
    <p:sldId id="895" r:id="rId563"/>
    <p:sldId id="896" r:id="rId564"/>
    <p:sldId id="897" r:id="rId565"/>
    <p:sldId id="898" r:id="rId566"/>
    <p:sldId id="899" r:id="rId567"/>
    <p:sldId id="900" r:id="rId568"/>
    <p:sldId id="901" r:id="rId569"/>
    <p:sldId id="902" r:id="rId570"/>
    <p:sldId id="903" r:id="rId571"/>
    <p:sldId id="904" r:id="rId572"/>
    <p:sldId id="905" r:id="rId573"/>
    <p:sldId id="906" r:id="rId574"/>
    <p:sldId id="907" r:id="rId575"/>
    <p:sldId id="908" r:id="rId576"/>
    <p:sldId id="909" r:id="rId577"/>
    <p:sldId id="910" r:id="rId578"/>
    <p:sldId id="911" r:id="rId579"/>
    <p:sldId id="912" r:id="rId580"/>
    <p:sldId id="913" r:id="rId581"/>
    <p:sldId id="914" r:id="rId582"/>
    <p:sldId id="915" r:id="rId583"/>
    <p:sldId id="916" r:id="rId584"/>
    <p:sldId id="917" r:id="rId585"/>
    <p:sldId id="918" r:id="rId586"/>
    <p:sldId id="919" r:id="rId587"/>
    <p:sldId id="920" r:id="rId588"/>
    <p:sldId id="921" r:id="rId589"/>
    <p:sldId id="922" r:id="rId590"/>
    <p:sldId id="923" r:id="rId591"/>
    <p:sldId id="924" r:id="rId592"/>
    <p:sldId id="925" r:id="rId593"/>
    <p:sldId id="926" r:id="rId594"/>
    <p:sldId id="927" r:id="rId595"/>
    <p:sldId id="928" r:id="rId596"/>
    <p:sldId id="929" r:id="rId597"/>
    <p:sldId id="930" r:id="rId598"/>
    <p:sldId id="931" r:id="rId599"/>
    <p:sldId id="932" r:id="rId600"/>
    <p:sldId id="933" r:id="rId601"/>
    <p:sldId id="934" r:id="rId602"/>
    <p:sldId id="935" r:id="rId603"/>
    <p:sldId id="936" r:id="rId604"/>
    <p:sldId id="937" r:id="rId605"/>
    <p:sldId id="938" r:id="rId606"/>
    <p:sldId id="939" r:id="rId607"/>
    <p:sldId id="940" r:id="rId608"/>
    <p:sldId id="941" r:id="rId609"/>
    <p:sldId id="942" r:id="rId610"/>
    <p:sldId id="943" r:id="rId611"/>
    <p:sldId id="944" r:id="rId612"/>
    <p:sldId id="945" r:id="rId613"/>
    <p:sldId id="946" r:id="rId614"/>
    <p:sldId id="947" r:id="rId615"/>
    <p:sldId id="948" r:id="rId616"/>
    <p:sldId id="949" r:id="rId617"/>
    <p:sldId id="950" r:id="rId618"/>
    <p:sldId id="951" r:id="rId619"/>
    <p:sldId id="952" r:id="rId620"/>
    <p:sldId id="953" r:id="rId621"/>
    <p:sldId id="954" r:id="rId622"/>
    <p:sldId id="955" r:id="rId623"/>
    <p:sldId id="956" r:id="rId624"/>
    <p:sldId id="957" r:id="rId625"/>
    <p:sldId id="958" r:id="rId626"/>
    <p:sldId id="959" r:id="rId627"/>
    <p:sldId id="960" r:id="rId628"/>
    <p:sldId id="961" r:id="rId629"/>
    <p:sldId id="962" r:id="rId630"/>
    <p:sldId id="963" r:id="rId631"/>
    <p:sldId id="964" r:id="rId632"/>
    <p:sldId id="965" r:id="rId633"/>
    <p:sldId id="966" r:id="rId634"/>
    <p:sldId id="967" r:id="rId635"/>
    <p:sldId id="968" r:id="rId636"/>
    <p:sldId id="969" r:id="rId637"/>
    <p:sldId id="970" r:id="rId638"/>
    <p:sldId id="971" r:id="rId639"/>
    <p:sldId id="972" r:id="rId640"/>
    <p:sldId id="973" r:id="rId641"/>
    <p:sldId id="974" r:id="rId642"/>
    <p:sldId id="975" r:id="rId643"/>
    <p:sldId id="976" r:id="rId644"/>
    <p:sldId id="977" r:id="rId645"/>
    <p:sldId id="978" r:id="rId646"/>
    <p:sldId id="979" r:id="rId647"/>
    <p:sldId id="980" r:id="rId648"/>
    <p:sldId id="981" r:id="rId649"/>
    <p:sldId id="982" r:id="rId650"/>
    <p:sldId id="983" r:id="rId651"/>
    <p:sldId id="984" r:id="rId652"/>
    <p:sldId id="985" r:id="rId653"/>
    <p:sldId id="986" r:id="rId654"/>
    <p:sldId id="987" r:id="rId655"/>
    <p:sldId id="988" r:id="rId656"/>
    <p:sldId id="989" r:id="rId657"/>
    <p:sldId id="990" r:id="rId658"/>
    <p:sldId id="991" r:id="rId659"/>
    <p:sldId id="992" r:id="rId660"/>
    <p:sldId id="993" r:id="rId661"/>
    <p:sldId id="994" r:id="rId662"/>
    <p:sldId id="995" r:id="rId663"/>
    <p:sldId id="996" r:id="rId664"/>
    <p:sldId id="997" r:id="rId665"/>
    <p:sldId id="998" r:id="rId666"/>
    <p:sldId id="999" r:id="rId667"/>
    <p:sldId id="1000" r:id="rId668"/>
    <p:sldId id="1001" r:id="rId669"/>
    <p:sldId id="1002" r:id="rId670"/>
    <p:sldId id="1003" r:id="rId671"/>
    <p:sldId id="1004" r:id="rId672"/>
    <p:sldId id="1005" r:id="rId673"/>
    <p:sldId id="1006" r:id="rId674"/>
    <p:sldId id="1007" r:id="rId675"/>
    <p:sldId id="1008" r:id="rId676"/>
    <p:sldId id="1009" r:id="rId677"/>
    <p:sldId id="1010" r:id="rId678"/>
    <p:sldId id="1011" r:id="rId679"/>
    <p:sldId id="1012" r:id="rId680"/>
    <p:sldId id="1013" r:id="rId681"/>
    <p:sldId id="1014" r:id="rId682"/>
    <p:sldId id="1015" r:id="rId683"/>
    <p:sldId id="1016" r:id="rId684"/>
    <p:sldId id="1017" r:id="rId685"/>
    <p:sldId id="1018" r:id="rId686"/>
    <p:sldId id="1019" r:id="rId687"/>
    <p:sldId id="1020" r:id="rId688"/>
    <p:sldId id="1021" r:id="rId689"/>
    <p:sldId id="1022" r:id="rId690"/>
    <p:sldId id="1023" r:id="rId691"/>
    <p:sldId id="1024" r:id="rId692"/>
    <p:sldId id="1025" r:id="rId693"/>
    <p:sldId id="1026" r:id="rId694"/>
    <p:sldId id="1027" r:id="rId695"/>
    <p:sldId id="1063" r:id="rId696"/>
    <p:sldId id="1064" r:id="rId697"/>
    <p:sldId id="1065" r:id="rId698"/>
    <p:sldId id="1066" r:id="rId699"/>
    <p:sldId id="1067" r:id="rId700"/>
    <p:sldId id="1068" r:id="rId701"/>
    <p:sldId id="1069" r:id="rId702"/>
    <p:sldId id="1070" r:id="rId703"/>
    <p:sldId id="1071" r:id="rId704"/>
    <p:sldId id="1028" r:id="rId705"/>
    <p:sldId id="1039" r:id="rId706"/>
    <p:sldId id="1040" r:id="rId707"/>
    <p:sldId id="1041" r:id="rId708"/>
    <p:sldId id="1042" r:id="rId709"/>
    <p:sldId id="1043" r:id="rId710"/>
    <p:sldId id="1044" r:id="rId711"/>
    <p:sldId id="1045" r:id="rId712"/>
    <p:sldId id="1046" r:id="rId713"/>
    <p:sldId id="1047" r:id="rId714"/>
    <p:sldId id="1048" r:id="rId715"/>
    <p:sldId id="1049" r:id="rId716"/>
    <p:sldId id="1050" r:id="rId717"/>
    <p:sldId id="1051" r:id="rId718"/>
    <p:sldId id="1052" r:id="rId719"/>
    <p:sldId id="1053" r:id="rId720"/>
    <p:sldId id="1054" r:id="rId721"/>
    <p:sldId id="1055" r:id="rId722"/>
    <p:sldId id="1056" r:id="rId723"/>
    <p:sldId id="1057" r:id="rId724"/>
    <p:sldId id="1058" r:id="rId725"/>
    <p:sldId id="1059" r:id="rId726"/>
    <p:sldId id="1060" r:id="rId727"/>
    <p:sldId id="1061" r:id="rId728"/>
    <p:sldId id="1062" r:id="rId729"/>
    <p:sldId id="1072" r:id="rId730"/>
    <p:sldId id="1073" r:id="rId731"/>
    <p:sldId id="1074" r:id="rId732"/>
    <p:sldId id="1075" r:id="rId733"/>
    <p:sldId id="1076" r:id="rId734"/>
    <p:sldId id="1077" r:id="rId735"/>
    <p:sldId id="1078" r:id="rId736"/>
    <p:sldId id="1079" r:id="rId737"/>
    <p:sldId id="1080" r:id="rId738"/>
    <p:sldId id="1081" r:id="rId739"/>
    <p:sldId id="1082" r:id="rId740"/>
    <p:sldId id="1083" r:id="rId741"/>
    <p:sldId id="1084" r:id="rId742"/>
    <p:sldId id="1085" r:id="rId743"/>
    <p:sldId id="1086" r:id="rId744"/>
    <p:sldId id="1087" r:id="rId745"/>
    <p:sldId id="1088" r:id="rId746"/>
    <p:sldId id="1089" r:id="rId747"/>
    <p:sldId id="1090" r:id="rId748"/>
    <p:sldId id="1091" r:id="rId749"/>
    <p:sldId id="1092" r:id="rId750"/>
    <p:sldId id="1093" r:id="rId751"/>
    <p:sldId id="1094" r:id="rId752"/>
    <p:sldId id="1095" r:id="rId753"/>
    <p:sldId id="1096" r:id="rId754"/>
    <p:sldId id="1097" r:id="rId755"/>
    <p:sldId id="1098" r:id="rId756"/>
    <p:sldId id="1099" r:id="rId757"/>
    <p:sldId id="1100" r:id="rId758"/>
    <p:sldId id="1101" r:id="rId759"/>
    <p:sldId id="1102" r:id="rId760"/>
    <p:sldId id="1103" r:id="rId761"/>
    <p:sldId id="1256" r:id="rId762"/>
    <p:sldId id="1257" r:id="rId763"/>
    <p:sldId id="1258" r:id="rId764"/>
    <p:sldId id="1259" r:id="rId765"/>
    <p:sldId id="1260" r:id="rId766"/>
    <p:sldId id="1261" r:id="rId767"/>
    <p:sldId id="1262" r:id="rId768"/>
    <p:sldId id="1263" r:id="rId769"/>
    <p:sldId id="1264" r:id="rId770"/>
    <p:sldId id="1265" r:id="rId771"/>
    <p:sldId id="1266" r:id="rId772"/>
    <p:sldId id="1267" r:id="rId773"/>
    <p:sldId id="1268" r:id="rId774"/>
    <p:sldId id="1269" r:id="rId775"/>
    <p:sldId id="1270" r:id="rId776"/>
    <p:sldId id="1271" r:id="rId777"/>
    <p:sldId id="1272" r:id="rId778"/>
    <p:sldId id="1273" r:id="rId779"/>
    <p:sldId id="1274" r:id="rId780"/>
    <p:sldId id="1275" r:id="rId781"/>
    <p:sldId id="1276" r:id="rId782"/>
    <p:sldId id="1277" r:id="rId783"/>
    <p:sldId id="1278" r:id="rId784"/>
    <p:sldId id="1279" r:id="rId785"/>
    <p:sldId id="1280" r:id="rId786"/>
    <p:sldId id="1281" r:id="rId787"/>
    <p:sldId id="1282" r:id="rId788"/>
    <p:sldId id="1283" r:id="rId789"/>
    <p:sldId id="1284" r:id="rId790"/>
    <p:sldId id="1285" r:id="rId791"/>
    <p:sldId id="1286" r:id="rId792"/>
    <p:sldId id="1287" r:id="rId793"/>
    <p:sldId id="1288" r:id="rId794"/>
    <p:sldId id="1289" r:id="rId795"/>
    <p:sldId id="1290" r:id="rId796"/>
    <p:sldId id="1291" r:id="rId797"/>
    <p:sldId id="1292" r:id="rId798"/>
    <p:sldId id="1140" r:id="rId799"/>
    <p:sldId id="1141" r:id="rId800"/>
    <p:sldId id="1293" r:id="rId801"/>
    <p:sldId id="1294" r:id="rId802"/>
    <p:sldId id="1295" r:id="rId803"/>
    <p:sldId id="1296" r:id="rId804"/>
    <p:sldId id="1297" r:id="rId805"/>
    <p:sldId id="1298" r:id="rId806"/>
    <p:sldId id="1299" r:id="rId807"/>
    <p:sldId id="1300" r:id="rId808"/>
    <p:sldId id="1301" r:id="rId809"/>
    <p:sldId id="1302" r:id="rId810"/>
    <p:sldId id="1303" r:id="rId811"/>
    <p:sldId id="1304" r:id="rId812"/>
    <p:sldId id="1305" r:id="rId813"/>
    <p:sldId id="1306" r:id="rId814"/>
    <p:sldId id="1307" r:id="rId815"/>
    <p:sldId id="1308" r:id="rId816"/>
    <p:sldId id="1309" r:id="rId817"/>
    <p:sldId id="1310" r:id="rId818"/>
    <p:sldId id="1311" r:id="rId819"/>
    <p:sldId id="1312" r:id="rId820"/>
    <p:sldId id="1313" r:id="rId821"/>
    <p:sldId id="1314" r:id="rId822"/>
    <p:sldId id="1315" r:id="rId823"/>
    <p:sldId id="1316" r:id="rId824"/>
    <p:sldId id="1317" r:id="rId825"/>
    <p:sldId id="1318" r:id="rId826"/>
    <p:sldId id="1319" r:id="rId827"/>
    <p:sldId id="1320" r:id="rId828"/>
    <p:sldId id="1321" r:id="rId829"/>
    <p:sldId id="1322" r:id="rId830"/>
    <p:sldId id="1323" r:id="rId831"/>
    <p:sldId id="1324" r:id="rId832"/>
    <p:sldId id="1325" r:id="rId833"/>
    <p:sldId id="1326" r:id="rId834"/>
    <p:sldId id="1327" r:id="rId835"/>
    <p:sldId id="1328" r:id="rId836"/>
    <p:sldId id="1329" r:id="rId837"/>
    <p:sldId id="1330" r:id="rId838"/>
    <p:sldId id="1331" r:id="rId839"/>
    <p:sldId id="1332" r:id="rId840"/>
    <p:sldId id="1333" r:id="rId841"/>
    <p:sldId id="1334" r:id="rId842"/>
    <p:sldId id="1335" r:id="rId843"/>
    <p:sldId id="1336" r:id="rId844"/>
    <p:sldId id="1337" r:id="rId845"/>
    <p:sldId id="1184" r:id="rId846"/>
    <p:sldId id="1185" r:id="rId847"/>
    <p:sldId id="1186" r:id="rId848"/>
    <p:sldId id="1187" r:id="rId849"/>
    <p:sldId id="1188" r:id="rId850"/>
    <p:sldId id="1189" r:id="rId851"/>
    <p:sldId id="1190" r:id="rId852"/>
    <p:sldId id="1191" r:id="rId853"/>
    <p:sldId id="1192" r:id="rId854"/>
    <p:sldId id="1193" r:id="rId855"/>
    <p:sldId id="1194" r:id="rId856"/>
    <p:sldId id="1195" r:id="rId857"/>
    <p:sldId id="1196" r:id="rId858"/>
    <p:sldId id="1197" r:id="rId859"/>
    <p:sldId id="1198" r:id="rId860"/>
    <p:sldId id="1199" r:id="rId861"/>
    <p:sldId id="1200" r:id="rId862"/>
    <p:sldId id="1201" r:id="rId863"/>
    <p:sldId id="1202" r:id="rId864"/>
    <p:sldId id="1203" r:id="rId865"/>
    <p:sldId id="1208" r:id="rId866"/>
    <p:sldId id="1338" r:id="rId867"/>
    <p:sldId id="1339" r:id="rId868"/>
    <p:sldId id="1340" r:id="rId869"/>
    <p:sldId id="1341" r:id="rId870"/>
    <p:sldId id="1342" r:id="rId871"/>
    <p:sldId id="1343" r:id="rId872"/>
    <p:sldId id="1344" r:id="rId873"/>
    <p:sldId id="1345" r:id="rId874"/>
    <p:sldId id="1346" r:id="rId875"/>
    <p:sldId id="1347" r:id="rId876"/>
    <p:sldId id="1348" r:id="rId877"/>
    <p:sldId id="1349" r:id="rId878"/>
    <p:sldId id="1350" r:id="rId879"/>
    <p:sldId id="1351" r:id="rId880"/>
    <p:sldId id="1352" r:id="rId881"/>
    <p:sldId id="1353" r:id="rId882"/>
    <p:sldId id="1354" r:id="rId883"/>
    <p:sldId id="1355" r:id="rId884"/>
    <p:sldId id="1356" r:id="rId885"/>
    <p:sldId id="1357" r:id="rId886"/>
    <p:sldId id="1358" r:id="rId887"/>
    <p:sldId id="1359" r:id="rId888"/>
    <p:sldId id="1360" r:id="rId889"/>
    <p:sldId id="1361" r:id="rId890"/>
    <p:sldId id="1362" r:id="rId891"/>
    <p:sldId id="1363" r:id="rId892"/>
    <p:sldId id="1364" r:id="rId893"/>
    <p:sldId id="1365" r:id="rId894"/>
    <p:sldId id="1366" r:id="rId895"/>
    <p:sldId id="1367" r:id="rId896"/>
    <p:sldId id="1368" r:id="rId897"/>
    <p:sldId id="1369" r:id="rId898"/>
    <p:sldId id="1370" r:id="rId899"/>
    <p:sldId id="1371" r:id="rId900"/>
    <p:sldId id="1372" r:id="rId901"/>
    <p:sldId id="1373" r:id="rId902"/>
    <p:sldId id="1374" r:id="rId903"/>
    <p:sldId id="1375" r:id="rId904"/>
    <p:sldId id="1376" r:id="rId905"/>
    <p:sldId id="1377" r:id="rId906"/>
    <p:sldId id="1378" r:id="rId907"/>
    <p:sldId id="1379" r:id="rId908"/>
    <p:sldId id="1380" r:id="rId909"/>
    <p:sldId id="1381" r:id="rId910"/>
    <p:sldId id="1382" r:id="rId911"/>
    <p:sldId id="1383" r:id="rId912"/>
    <p:sldId id="1384" r:id="rId913"/>
    <p:sldId id="1385" r:id="rId914"/>
    <p:sldId id="1204" r:id="rId915"/>
    <p:sldId id="1205" r:id="rId916"/>
    <p:sldId id="1206" r:id="rId917"/>
    <p:sldId id="1207" r:id="rId9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4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871" Type="http://schemas.openxmlformats.org/officeDocument/2006/relationships/slide" Target="slides/slide870.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784" Type="http://schemas.openxmlformats.org/officeDocument/2006/relationships/slide" Target="slides/slide783.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851" Type="http://schemas.openxmlformats.org/officeDocument/2006/relationships/slide" Target="slides/slide850.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53" Type="http://schemas.openxmlformats.org/officeDocument/2006/relationships/slide" Target="slides/slide752.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820" Type="http://schemas.openxmlformats.org/officeDocument/2006/relationships/slide" Target="slides/slide819.xml"/><Relationship Id="rId862" Type="http://schemas.openxmlformats.org/officeDocument/2006/relationships/slide" Target="slides/slide861.xml"/><Relationship Id="rId918" Type="http://schemas.openxmlformats.org/officeDocument/2006/relationships/slide" Target="slides/slide91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831" Type="http://schemas.openxmlformats.org/officeDocument/2006/relationships/slide" Target="slides/slide830.xml"/><Relationship Id="rId873" Type="http://schemas.openxmlformats.org/officeDocument/2006/relationships/slide" Target="slides/slide872.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842" Type="http://schemas.openxmlformats.org/officeDocument/2006/relationships/slide" Target="slides/slide84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884" Type="http://schemas.openxmlformats.org/officeDocument/2006/relationships/slide" Target="slides/slide88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853" Type="http://schemas.openxmlformats.org/officeDocument/2006/relationships/slide" Target="slides/slide852.xml"/><Relationship Id="rId895" Type="http://schemas.openxmlformats.org/officeDocument/2006/relationships/slide" Target="slides/slide894.xml"/><Relationship Id="rId909" Type="http://schemas.openxmlformats.org/officeDocument/2006/relationships/slide" Target="slides/slide908.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20" Type="http://schemas.openxmlformats.org/officeDocument/2006/relationships/presProps" Target="presProps.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864" Type="http://schemas.openxmlformats.org/officeDocument/2006/relationships/slide" Target="slides/slide86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33" Type="http://schemas.openxmlformats.org/officeDocument/2006/relationships/slide" Target="slides/slide832.xml"/><Relationship Id="rId875" Type="http://schemas.openxmlformats.org/officeDocument/2006/relationships/slide" Target="slides/slide874.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900" Type="http://schemas.openxmlformats.org/officeDocument/2006/relationships/slide" Target="slides/slide899.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844" Type="http://schemas.openxmlformats.org/officeDocument/2006/relationships/slide" Target="slides/slide843.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911" Type="http://schemas.openxmlformats.org/officeDocument/2006/relationships/slide" Target="slides/slide91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slide" Target="slides/slide812.xml"/><Relationship Id="rId855" Type="http://schemas.openxmlformats.org/officeDocument/2006/relationships/slide" Target="slides/slide85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897" Type="http://schemas.openxmlformats.org/officeDocument/2006/relationships/slide" Target="slides/slide896.xml"/><Relationship Id="rId922" Type="http://schemas.openxmlformats.org/officeDocument/2006/relationships/theme" Target="theme/theme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866" Type="http://schemas.openxmlformats.org/officeDocument/2006/relationships/slide" Target="slides/slide86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slide" Target="slides/slide83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877" Type="http://schemas.openxmlformats.org/officeDocument/2006/relationships/slide" Target="slides/slide876.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902" Type="http://schemas.openxmlformats.org/officeDocument/2006/relationships/slide" Target="slides/slide901.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846" Type="http://schemas.openxmlformats.org/officeDocument/2006/relationships/slide" Target="slides/slide845.xml"/><Relationship Id="rId888" Type="http://schemas.openxmlformats.org/officeDocument/2006/relationships/slide" Target="slides/slide887.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913" Type="http://schemas.openxmlformats.org/officeDocument/2006/relationships/slide" Target="slides/slide91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857" Type="http://schemas.openxmlformats.org/officeDocument/2006/relationships/slide" Target="slides/slide856.xml"/><Relationship Id="rId899" Type="http://schemas.openxmlformats.org/officeDocument/2006/relationships/slide" Target="slides/slide898.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868" Type="http://schemas.openxmlformats.org/officeDocument/2006/relationships/slide" Target="slides/slide867.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879" Type="http://schemas.openxmlformats.org/officeDocument/2006/relationships/slide" Target="slides/slide878.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881" Type="http://schemas.openxmlformats.org/officeDocument/2006/relationships/slide" Target="slides/slide88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892" Type="http://schemas.openxmlformats.org/officeDocument/2006/relationships/slide" Target="slides/slide891.xml"/><Relationship Id="rId906" Type="http://schemas.openxmlformats.org/officeDocument/2006/relationships/slide" Target="slides/slide905.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917" Type="http://schemas.openxmlformats.org/officeDocument/2006/relationships/slide" Target="slides/slide916.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883" Type="http://schemas.openxmlformats.org/officeDocument/2006/relationships/slide" Target="slides/slide882.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908" Type="http://schemas.openxmlformats.org/officeDocument/2006/relationships/slide" Target="slides/slide90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894" Type="http://schemas.openxmlformats.org/officeDocument/2006/relationships/slide" Target="slides/slide89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919" Type="http://schemas.openxmlformats.org/officeDocument/2006/relationships/notesMaster" Target="notesMasters/notesMaster1.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slide" Target="slides/slide90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921"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912" Type="http://schemas.openxmlformats.org/officeDocument/2006/relationships/slide" Target="slides/slide911.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923" Type="http://schemas.openxmlformats.org/officeDocument/2006/relationships/tableStyles" Target="tableStyles.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840" Type="http://schemas.openxmlformats.org/officeDocument/2006/relationships/slide" Target="slides/slide8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png"/><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68C28-81DF-43F0-A3D4-E906B1D7125B}"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60F88-82BB-4F01-8B5A-73A7B3C8F800}" type="slidenum">
              <a:rPr lang="en-US" smtClean="0"/>
              <a:pPr/>
              <a:t>‹#›</a:t>
            </a:fld>
            <a:endParaRPr lang="en-US"/>
          </a:p>
        </p:txBody>
      </p:sp>
    </p:spTree>
    <p:extLst>
      <p:ext uri="{BB962C8B-B14F-4D97-AF65-F5344CB8AC3E}">
        <p14:creationId xmlns:p14="http://schemas.microsoft.com/office/powerpoint/2010/main" val="391975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C09C53-889F-4EDE-9328-CDA9D41F5D89}" type="slidenum">
              <a:rPr lang="en-GB"/>
              <a:pPr/>
              <a:t>37</a:t>
            </a:fld>
            <a:endParaRPr lang="en-GB"/>
          </a:p>
        </p:txBody>
      </p:sp>
      <p:sp>
        <p:nvSpPr>
          <p:cNvPr id="774146" name="Rectangle 2"/>
          <p:cNvSpPr>
            <a:spLocks noGrp="1" noRot="1" noChangeAspect="1" noChangeArrowheads="1" noTextEdit="1"/>
          </p:cNvSpPr>
          <p:nvPr>
            <p:ph type="sldImg"/>
          </p:nvPr>
        </p:nvSpPr>
        <p:spPr bwMode="auto">
          <a:xfrm>
            <a:off x="1298575" y="801688"/>
            <a:ext cx="4270375" cy="3201987"/>
          </a:xfrm>
          <a:prstGeom prst="rect">
            <a:avLst/>
          </a:prstGeom>
          <a:solidFill>
            <a:srgbClr val="FFFFFF"/>
          </a:solidFill>
          <a:ln>
            <a:solidFill>
              <a:srgbClr val="000000"/>
            </a:solidFill>
            <a:miter lim="800000"/>
            <a:headEnd/>
            <a:tailEnd/>
          </a:ln>
        </p:spPr>
      </p:sp>
      <p:sp>
        <p:nvSpPr>
          <p:cNvPr id="774147" name="Rectangle 3"/>
          <p:cNvSpPr>
            <a:spLocks noGrp="1" noChangeArrowheads="1"/>
          </p:cNvSpPr>
          <p:nvPr>
            <p:ph type="body" idx="1"/>
          </p:nvPr>
        </p:nvSpPr>
        <p:spPr bwMode="auto">
          <a:xfrm>
            <a:off x="913805" y="4346727"/>
            <a:ext cx="5027414" cy="3849310"/>
          </a:xfrm>
          <a:prstGeom prst="rect">
            <a:avLst/>
          </a:prstGeom>
          <a:solidFill>
            <a:srgbClr val="FFFFFF"/>
          </a:solidFill>
          <a:ln>
            <a:solidFill>
              <a:srgbClr val="000000"/>
            </a:solidFill>
            <a:miter lim="800000"/>
            <a:headEnd/>
            <a:tailEnd/>
          </a:ln>
        </p:spPr>
        <p:txBody>
          <a:bodyPr lIns="93690" tIns="46845" rIns="93690" bIns="46845"/>
          <a:lstStyle/>
          <a:p>
            <a:pPr lvl="1">
              <a:lnSpc>
                <a:spcPct val="80000"/>
              </a:lnSpc>
              <a:spcBef>
                <a:spcPct val="20000"/>
              </a:spcBef>
              <a:buClr>
                <a:schemeClr val="accent2"/>
              </a:buClr>
              <a:buSzPct val="80000"/>
              <a:buFont typeface="Wingdings 2" pitchFamily="18" charset="2"/>
              <a:buChar char="¿"/>
            </a:pPr>
            <a:r>
              <a:rPr lang="en-AU" sz="1900">
                <a:latin typeface="Arial" charset="0"/>
              </a:rPr>
              <a:t>Classes become self-contained and provide an extra level of abstraction</a:t>
            </a:r>
          </a:p>
          <a:p>
            <a:pPr lvl="1">
              <a:lnSpc>
                <a:spcPct val="80000"/>
              </a:lnSpc>
              <a:spcBef>
                <a:spcPct val="20000"/>
              </a:spcBef>
              <a:buClr>
                <a:schemeClr val="accent2"/>
              </a:buClr>
              <a:buSzPct val="80000"/>
              <a:buFont typeface="Wingdings 2" pitchFamily="18" charset="2"/>
              <a:buChar char="¿"/>
            </a:pPr>
            <a:r>
              <a:rPr lang="en-AU" sz="1900">
                <a:latin typeface="Arial" charset="0"/>
              </a:rPr>
              <a:t>Classes assume </a:t>
            </a:r>
            <a:r>
              <a:rPr lang="en-AU" sz="1900" b="1">
                <a:solidFill>
                  <a:schemeClr val="tx2"/>
                </a:solidFill>
                <a:latin typeface="Arial" charset="0"/>
              </a:rPr>
              <a:t>roles</a:t>
            </a:r>
            <a:endParaRPr lang="en-GB" sz="1900" b="1">
              <a:solidFill>
                <a:schemeClr val="tx2"/>
              </a:solidFill>
              <a:latin typeface="Arial" charset="0"/>
            </a:endParaRPr>
          </a:p>
        </p:txBody>
      </p:sp>
    </p:spTree>
    <p:extLst>
      <p:ext uri="{BB962C8B-B14F-4D97-AF65-F5344CB8AC3E}">
        <p14:creationId xmlns:p14="http://schemas.microsoft.com/office/powerpoint/2010/main" val="336358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E303502-2ECB-4E49-A668-C8449A69B24A}" type="slidenum">
              <a:rPr lang="en-GB"/>
              <a:pPr/>
              <a:t>44</a:t>
            </a:fld>
            <a:endParaRPr lang="en-GB"/>
          </a:p>
        </p:txBody>
      </p:sp>
      <p:sp>
        <p:nvSpPr>
          <p:cNvPr id="683010" name="Rectangle 2"/>
          <p:cNvSpPr>
            <a:spLocks noGrp="1" noRot="1" noChangeAspect="1" noChangeArrowheads="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683011"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8752" tIns="44376" rIns="88752" bIns="44376"/>
          <a:lstStyle/>
          <a:p>
            <a:endParaRPr lang="en-US"/>
          </a:p>
        </p:txBody>
      </p:sp>
    </p:spTree>
    <p:extLst>
      <p:ext uri="{BB962C8B-B14F-4D97-AF65-F5344CB8AC3E}">
        <p14:creationId xmlns:p14="http://schemas.microsoft.com/office/powerpoint/2010/main" val="308881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EF01E02-7A02-4A52-B158-8E1E68C46D69}" type="slidenum">
              <a:rPr lang="en-GB"/>
              <a:pPr/>
              <a:t>45</a:t>
            </a:fld>
            <a:endParaRPr lang="en-GB"/>
          </a:p>
        </p:txBody>
      </p:sp>
      <p:sp>
        <p:nvSpPr>
          <p:cNvPr id="685058" name="Rectangle 2"/>
          <p:cNvSpPr>
            <a:spLocks noGrp="1" noRot="1" noChangeAspect="1" noChangeArrowheads="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685059"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8752" tIns="44376" rIns="88752" bIns="44376"/>
          <a:lstStyle/>
          <a:p>
            <a:pPr>
              <a:spcBef>
                <a:spcPct val="20000"/>
              </a:spcBef>
              <a:buClr>
                <a:schemeClr val="accent2"/>
              </a:buClr>
              <a:buSzPct val="90000"/>
              <a:buFont typeface="Wingdings 2" pitchFamily="18" charset="2"/>
              <a:buChar char=""/>
            </a:pPr>
            <a:r>
              <a:rPr lang="en-US" sz="2100">
                <a:latin typeface="Arial" charset="0"/>
              </a:rPr>
              <a:t>The </a:t>
            </a:r>
            <a:r>
              <a:rPr lang="en-US" sz="2100" b="1">
                <a:solidFill>
                  <a:schemeClr val="tx2"/>
                </a:solidFill>
                <a:effectLst>
                  <a:outerShdw blurRad="38100" dist="38100" dir="2700000" algn="tl">
                    <a:srgbClr val="C0C0C0"/>
                  </a:outerShdw>
                </a:effectLst>
                <a:latin typeface="Arial" charset="0"/>
              </a:rPr>
              <a:t>Three Keys</a:t>
            </a:r>
            <a:r>
              <a:rPr lang="en-US" sz="2100">
                <a:latin typeface="Arial" charset="0"/>
              </a:rPr>
              <a:t> to Object Technology</a:t>
            </a:r>
          </a:p>
          <a:p>
            <a:pPr lvl="1">
              <a:spcBef>
                <a:spcPct val="20000"/>
              </a:spcBef>
              <a:buClr>
                <a:schemeClr val="accent2"/>
              </a:buClr>
              <a:buFont typeface="Wingdings 2" pitchFamily="18" charset="2"/>
              <a:buChar char="u"/>
            </a:pPr>
            <a:r>
              <a:rPr lang="en-US" sz="2100">
                <a:latin typeface="Arial" charset="0"/>
              </a:rPr>
              <a:t>A software object has both attributes and behavior </a:t>
            </a:r>
            <a:r>
              <a:rPr lang="en-US" sz="2100">
                <a:solidFill>
                  <a:schemeClr val="hlink"/>
                </a:solidFill>
                <a:latin typeface="Arial" charset="0"/>
              </a:rPr>
              <a:t>encapsulated</a:t>
            </a:r>
            <a:r>
              <a:rPr lang="en-US" sz="2100">
                <a:latin typeface="Arial" charset="0"/>
              </a:rPr>
              <a:t> in it</a:t>
            </a:r>
          </a:p>
          <a:p>
            <a:pPr lvl="1">
              <a:spcBef>
                <a:spcPct val="20000"/>
              </a:spcBef>
              <a:buClr>
                <a:schemeClr val="accent2"/>
              </a:buClr>
              <a:buFont typeface="Wingdings 2" pitchFamily="18" charset="2"/>
              <a:buChar char="v"/>
            </a:pPr>
            <a:r>
              <a:rPr lang="en-US" sz="2100">
                <a:latin typeface="Arial" charset="0"/>
              </a:rPr>
              <a:t>Software objects communicate by </a:t>
            </a:r>
            <a:r>
              <a:rPr lang="en-US" sz="2100">
                <a:solidFill>
                  <a:schemeClr val="hlink"/>
                </a:solidFill>
                <a:latin typeface="Arial" charset="0"/>
              </a:rPr>
              <a:t>messages</a:t>
            </a:r>
            <a:endParaRPr lang="en-US" sz="2100">
              <a:latin typeface="Arial" charset="0"/>
            </a:endParaRPr>
          </a:p>
          <a:p>
            <a:pPr lvl="1">
              <a:spcBef>
                <a:spcPct val="20000"/>
              </a:spcBef>
              <a:buClr>
                <a:schemeClr val="accent2"/>
              </a:buClr>
              <a:buFont typeface="Wingdings 2" pitchFamily="18" charset="2"/>
              <a:buChar char="w"/>
            </a:pPr>
            <a:r>
              <a:rPr lang="en-US" sz="2100">
                <a:latin typeface="Arial" charset="0"/>
              </a:rPr>
              <a:t>Software objects can </a:t>
            </a:r>
            <a:r>
              <a:rPr lang="en-US" sz="2100">
                <a:solidFill>
                  <a:schemeClr val="hlink"/>
                </a:solidFill>
                <a:latin typeface="Arial" charset="0"/>
              </a:rPr>
              <a:t>inherit</a:t>
            </a:r>
            <a:r>
              <a:rPr lang="en-US" sz="2100">
                <a:latin typeface="Arial" charset="0"/>
              </a:rPr>
              <a:t> attributes and behavior just like many real objects</a:t>
            </a:r>
            <a:endParaRPr lang="en-US"/>
          </a:p>
        </p:txBody>
      </p:sp>
    </p:spTree>
    <p:extLst>
      <p:ext uri="{BB962C8B-B14F-4D97-AF65-F5344CB8AC3E}">
        <p14:creationId xmlns:p14="http://schemas.microsoft.com/office/powerpoint/2010/main" val="250621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60F88-82BB-4F01-8B5A-73A7B3C8F800}" type="slidenum">
              <a:rPr lang="en-US" smtClean="0"/>
              <a:pPr/>
              <a:t>56</a:t>
            </a:fld>
            <a:endParaRPr lang="en-US"/>
          </a:p>
        </p:txBody>
      </p:sp>
    </p:spTree>
    <p:extLst>
      <p:ext uri="{BB962C8B-B14F-4D97-AF65-F5344CB8AC3E}">
        <p14:creationId xmlns:p14="http://schemas.microsoft.com/office/powerpoint/2010/main" val="428324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60F88-82BB-4F01-8B5A-73A7B3C8F800}" type="slidenum">
              <a:rPr lang="en-US" smtClean="0"/>
              <a:pPr/>
              <a:t>60</a:t>
            </a:fld>
            <a:endParaRPr lang="en-US"/>
          </a:p>
        </p:txBody>
      </p:sp>
    </p:spTree>
    <p:extLst>
      <p:ext uri="{BB962C8B-B14F-4D97-AF65-F5344CB8AC3E}">
        <p14:creationId xmlns:p14="http://schemas.microsoft.com/office/powerpoint/2010/main" val="15433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60F88-82BB-4F01-8B5A-73A7B3C8F800}" type="slidenum">
              <a:rPr lang="en-US" smtClean="0"/>
              <a:pPr/>
              <a:t>626</a:t>
            </a:fld>
            <a:endParaRPr lang="en-US"/>
          </a:p>
        </p:txBody>
      </p:sp>
    </p:spTree>
    <p:extLst>
      <p:ext uri="{BB962C8B-B14F-4D97-AF65-F5344CB8AC3E}">
        <p14:creationId xmlns:p14="http://schemas.microsoft.com/office/powerpoint/2010/main" val="274334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06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31869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53866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942962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6978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27401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522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5743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70212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29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51477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6/3/2015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1801919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ervice.eudoxus.gr/search/"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mindview.net/Books/TIJ/"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uoi.gr/~tsap" TargetMode="External"/><Relationship Id="rId2" Type="http://schemas.openxmlformats.org/officeDocument/2006/relationships/hyperlink" Target="mailto:tsap@cs.uoi.g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uoi.gr/~mchroni/" TargetMode="External"/><Relationship Id="rId2" Type="http://schemas.openxmlformats.org/officeDocument/2006/relationships/hyperlink" Target="mailto:mchroni@cs.uoi.g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4.bin"/><Relationship Id="rId10" Type="http://schemas.openxmlformats.org/officeDocument/2006/relationships/image" Target="../media/image18.wmf"/><Relationship Id="rId4" Type="http://schemas.openxmlformats.org/officeDocument/2006/relationships/image" Target="../media/image15.png"/><Relationship Id="rId9" Type="http://schemas.openxmlformats.org/officeDocument/2006/relationships/oleObject" Target="../embeddings/oleObject6.bin"/></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1.png"/><Relationship Id="rId4" Type="http://schemas.openxmlformats.org/officeDocument/2006/relationships/image" Target="../media/image20.wmf"/><Relationship Id="rId9" Type="http://schemas.openxmlformats.org/officeDocument/2006/relationships/oleObject" Target="../embeddings/oleObject8.bin"/></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1.png"/><Relationship Id="rId4" Type="http://schemas.openxmlformats.org/officeDocument/2006/relationships/image" Target="../media/image20.wmf"/></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cs.uoi.gr/~tsap/teaching/cse20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png"/></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2" Type="http://schemas.openxmlformats.org/officeDocument/2006/relationships/hyperlink" Target="http://docs.oracle.com/javase/6/docs/api/java/util/ArrayList.html" TargetMode="External"/><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2" Type="http://schemas.openxmlformats.org/officeDocument/2006/relationships/hyperlink" Target="http://docs.oracle.com/javase/6/docs/api/java/util/HashSet.html" TargetMode="External"/><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2" Type="http://schemas.openxmlformats.org/officeDocument/2006/relationships/hyperlink" Target="http://docs.oracle.com/javase/6/docs/api/java/util/HashMap.html" TargetMode="External"/><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2" Type="http://schemas.openxmlformats.org/officeDocument/2006/relationships/hyperlink" Target="http://docs.oracle.com/javase/7/docs/api/java/util/ListIterator.html" TargetMode="External"/><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2" Type="http://schemas.openxmlformats.org/officeDocument/2006/relationships/hyperlink" Target="http://docs.oracle.com/javase/6/docs/api/java/io/File.html" TargetMode="External"/><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2" Type="http://schemas.openxmlformats.org/officeDocument/2006/relationships/hyperlink" Target="http://docs.oracle.com/javase/6/docs/api/java/util/regex/Pattern.html#su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2" Type="http://schemas.openxmlformats.org/officeDocument/2006/relationships/hyperlink" Target="http://docs.oracle.com/javase/1.4.2/docs/api/java/util/StringTokenizer.html" TargetMode="External"/><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2" Type="http://schemas.openxmlformats.org/officeDocument/2006/relationships/hyperlink" Target="http://docs.oracle.com/javase/6/docs/api/java/lang/Math.html" TargetMode="External"/><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924800" cy="1927225"/>
          </a:xfrm>
        </p:spPr>
        <p:txBody>
          <a:bodyPr>
            <a:normAutofit fontScale="90000"/>
          </a:bodyPr>
          <a:lstStyle/>
          <a:p>
            <a:r>
              <a:rPr lang="el-GR" dirty="0" smtClean="0"/>
              <a:t>ΤΕΧΝΙΚΕΣ </a:t>
            </a:r>
            <a:r>
              <a:rPr lang="el-GR" dirty="0" err="1" smtClean="0"/>
              <a:t>Αντικειμενοστραφουσ</a:t>
            </a:r>
            <a:r>
              <a:rPr lang="el-GR" dirty="0" smtClean="0"/>
              <a:t> </a:t>
            </a:r>
            <a:r>
              <a:rPr lang="el-GR" dirty="0" err="1" smtClean="0"/>
              <a:t>προγραμματισμου</a:t>
            </a:r>
            <a:endParaRPr lang="en-US" dirty="0"/>
          </a:p>
        </p:txBody>
      </p:sp>
      <p:sp>
        <p:nvSpPr>
          <p:cNvPr id="3" name="Subtitle 2"/>
          <p:cNvSpPr>
            <a:spLocks noGrp="1"/>
          </p:cNvSpPr>
          <p:nvPr>
            <p:ph type="subTitle" idx="1"/>
          </p:nvPr>
        </p:nvSpPr>
        <p:spPr/>
        <p:txBody>
          <a:bodyPr>
            <a:normAutofit/>
          </a:bodyPr>
          <a:lstStyle/>
          <a:p>
            <a:pPr algn="ctr"/>
            <a:r>
              <a:rPr lang="el-GR" dirty="0" smtClean="0"/>
              <a:t>Σημειώσεις Μαθήματος</a:t>
            </a:r>
            <a:endParaRPr lang="en-US" dirty="0" smtClean="0"/>
          </a:p>
          <a:p>
            <a:pPr algn="ctr"/>
            <a:r>
              <a:rPr lang="el-GR" dirty="0" smtClean="0"/>
              <a:t>Ακαδημαϊκό έτος 2014-2015</a:t>
            </a:r>
          </a:p>
          <a:p>
            <a:pPr algn="ctr"/>
            <a:r>
              <a:rPr lang="el-GR" dirty="0" smtClean="0"/>
              <a:t>Διδάσκων: Παναγιώτης </a:t>
            </a:r>
            <a:r>
              <a:rPr lang="el-GR" dirty="0" err="1" smtClean="0"/>
              <a:t>Τσαπάρας</a:t>
            </a:r>
            <a:endParaRPr lang="el-GR" dirty="0" smtClean="0"/>
          </a:p>
        </p:txBody>
      </p:sp>
    </p:spTree>
    <p:extLst>
      <p:ext uri="{BB962C8B-B14F-4D97-AF65-F5344CB8AC3E}">
        <p14:creationId xmlns:p14="http://schemas.microsoft.com/office/powerpoint/2010/main" val="511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Συμπεριφορά</a:t>
            </a:r>
            <a:endParaRPr lang="en-US" dirty="0"/>
          </a:p>
        </p:txBody>
      </p:sp>
      <p:sp>
        <p:nvSpPr>
          <p:cNvPr id="3" name="Content Placeholder 2"/>
          <p:cNvSpPr>
            <a:spLocks noGrp="1"/>
          </p:cNvSpPr>
          <p:nvPr>
            <p:ph idx="1"/>
          </p:nvPr>
        </p:nvSpPr>
        <p:spPr/>
        <p:txBody>
          <a:bodyPr/>
          <a:lstStyle/>
          <a:p>
            <a:r>
              <a:rPr lang="el-GR" dirty="0"/>
              <a:t>Σεβαστείτε τους συμφοιτητές σας και τους διδάσκοντες, μην κάνετε φασαρία. </a:t>
            </a:r>
          </a:p>
          <a:p>
            <a:r>
              <a:rPr lang="el-GR" dirty="0" smtClean="0"/>
              <a:t>Δεν είσαστε στο σχολείο πλέον, έρχεστε στα μαθήματα γιατί το επιλέγετε</a:t>
            </a:r>
          </a:p>
          <a:p>
            <a:r>
              <a:rPr lang="el-GR" dirty="0" smtClean="0"/>
              <a:t>Αν δεν ενδιαφέρεστε να παρακολουθήσετε δεν υπάρχει λόγος να έρχεστε στο μάθημα.</a:t>
            </a:r>
            <a:endParaRPr lang="en-US" dirty="0"/>
          </a:p>
        </p:txBody>
      </p:sp>
    </p:spTree>
    <p:extLst>
      <p:ext uri="{BB962C8B-B14F-4D97-AF65-F5344CB8AC3E}">
        <p14:creationId xmlns:p14="http://schemas.microsoft.com/office/powerpoint/2010/main" val="26335821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3581400"/>
            <a:ext cx="25146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3124200" y="5410200"/>
            <a:ext cx="4648200" cy="612648"/>
          </a:xfrm>
          <a:prstGeom prst="wedgeRectCallout">
            <a:avLst>
              <a:gd name="adj1" fmla="val 34746"/>
              <a:gd name="adj2" fmla="val -2679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“Hello World” </a:t>
            </a:r>
            <a:r>
              <a:rPr lang="el-GR" dirty="0" smtClean="0">
                <a:solidFill>
                  <a:schemeClr val="tx1"/>
                </a:solidFill>
              </a:rPr>
              <a:t>είναι ένα αντικείμενο της κλάσης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8754039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362200"/>
            <a:ext cx="1905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Programming Style</a:t>
            </a:r>
            <a:endParaRPr lang="en-US" dirty="0"/>
          </a:p>
        </p:txBody>
      </p:sp>
      <p:sp>
        <p:nvSpPr>
          <p:cNvPr id="3" name="Content Placeholder 2"/>
          <p:cNvSpPr>
            <a:spLocks noGrp="1"/>
          </p:cNvSpPr>
          <p:nvPr>
            <p:ph idx="1"/>
          </p:nvPr>
        </p:nvSpPr>
        <p:spPr>
          <a:xfrm>
            <a:off x="190500" y="2362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4419600" y="1436914"/>
            <a:ext cx="4267200" cy="914400"/>
          </a:xfrm>
          <a:prstGeom prst="wedgeRectCallout">
            <a:avLst>
              <a:gd name="adj1" fmla="val -80121"/>
              <a:gd name="adj2" fmla="val 4583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Το όνομα της κλάσης ξεκινάει με κεφαλαίο και χρησιμοποιούμε την </a:t>
            </a:r>
            <a:r>
              <a:rPr lang="en-US" dirty="0" err="1" smtClean="0">
                <a:solidFill>
                  <a:srgbClr val="FF0000"/>
                </a:solidFill>
              </a:rPr>
              <a:t>CamelCase</a:t>
            </a:r>
            <a:r>
              <a:rPr lang="el-GR" dirty="0" smtClean="0">
                <a:solidFill>
                  <a:srgbClr val="FF0000"/>
                </a:solidFill>
              </a:rPr>
              <a:t> </a:t>
            </a:r>
            <a:r>
              <a:rPr lang="el-GR" dirty="0">
                <a:solidFill>
                  <a:schemeClr val="tx1"/>
                </a:solidFill>
              </a:rPr>
              <a:t>σύμβαση</a:t>
            </a:r>
            <a:r>
              <a:rPr lang="el-GR" dirty="0" smtClean="0">
                <a:solidFill>
                  <a:schemeClr val="tx1"/>
                </a:solidFill>
              </a:rPr>
              <a:t> </a:t>
            </a:r>
            <a:endParaRPr lang="en-US" dirty="0">
              <a:solidFill>
                <a:schemeClr val="tx1"/>
              </a:solidFill>
            </a:endParaRPr>
          </a:p>
        </p:txBody>
      </p:sp>
      <p:sp>
        <p:nvSpPr>
          <p:cNvPr id="7" name="Rectangle 6"/>
          <p:cNvSpPr/>
          <p:nvPr/>
        </p:nvSpPr>
        <p:spPr>
          <a:xfrm>
            <a:off x="304799" y="3200400"/>
            <a:ext cx="876301"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208315" y="5290458"/>
            <a:ext cx="7641771" cy="1447800"/>
          </a:xfrm>
          <a:prstGeom prst="wedgeRectCallout">
            <a:avLst>
              <a:gd name="adj1" fmla="val -54092"/>
              <a:gd name="adj2" fmla="val -4708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Στοίχιση του κώδικα</a:t>
            </a:r>
            <a:r>
              <a:rPr lang="el-GR" dirty="0" smtClean="0">
                <a:solidFill>
                  <a:schemeClr val="tx1"/>
                </a:solidFill>
              </a:rPr>
              <a:t>: </a:t>
            </a:r>
            <a:endParaRPr lang="en-US" dirty="0" smtClean="0">
              <a:solidFill>
                <a:schemeClr val="tx1"/>
              </a:solidFill>
            </a:endParaRPr>
          </a:p>
          <a:p>
            <a:pPr marL="285750" indent="-285750">
              <a:buFont typeface="Arial" panose="020B0604020202020204" pitchFamily="34" charset="0"/>
              <a:buChar char="•"/>
            </a:pPr>
            <a:r>
              <a:rPr lang="el-GR" dirty="0" smtClean="0">
                <a:solidFill>
                  <a:schemeClr val="tx1"/>
                </a:solidFill>
              </a:rPr>
              <a:t>Οι εντολές μέσα σε ένα </a:t>
            </a:r>
            <a:r>
              <a:rPr lang="en-US" dirty="0" smtClean="0">
                <a:solidFill>
                  <a:schemeClr val="tx1"/>
                </a:solidFill>
              </a:rPr>
              <a:t>block </a:t>
            </a:r>
            <a:r>
              <a:rPr lang="el-GR" dirty="0" smtClean="0">
                <a:solidFill>
                  <a:schemeClr val="tx1"/>
                </a:solidFill>
              </a:rPr>
              <a:t>του κώδικα ξεκινάνε ένα </a:t>
            </a:r>
            <a:r>
              <a:rPr lang="en-US" dirty="0" smtClean="0">
                <a:solidFill>
                  <a:schemeClr val="tx1"/>
                </a:solidFill>
              </a:rPr>
              <a:t>tab </a:t>
            </a:r>
            <a:r>
              <a:rPr lang="el-GR" dirty="0" smtClean="0">
                <a:solidFill>
                  <a:schemeClr val="tx1"/>
                </a:solidFill>
              </a:rPr>
              <a:t>πιο μπροστά από το προηγούμενο. </a:t>
            </a:r>
          </a:p>
          <a:p>
            <a:pPr marL="285750" indent="-285750">
              <a:buFont typeface="Arial" panose="020B0604020202020204" pitchFamily="34" charset="0"/>
              <a:buChar char="•"/>
            </a:pPr>
            <a:r>
              <a:rPr lang="el-GR" dirty="0" smtClean="0">
                <a:solidFill>
                  <a:schemeClr val="tx1"/>
                </a:solidFill>
              </a:rPr>
              <a:t>Όλες οι εντολές σε ένα </a:t>
            </a:r>
            <a:r>
              <a:rPr lang="en-US" dirty="0" smtClean="0">
                <a:solidFill>
                  <a:schemeClr val="tx1"/>
                </a:solidFill>
              </a:rPr>
              <a:t>block </a:t>
            </a:r>
            <a:r>
              <a:rPr lang="el-GR" dirty="0" smtClean="0">
                <a:solidFill>
                  <a:schemeClr val="tx1"/>
                </a:solidFill>
              </a:rPr>
              <a:t>είναι στοιχισμένες</a:t>
            </a:r>
            <a:endParaRPr lang="en-US" dirty="0" smtClean="0">
              <a:solidFill>
                <a:schemeClr val="tx1"/>
              </a:solidFill>
            </a:endParaRPr>
          </a:p>
          <a:p>
            <a:pPr marL="285750" indent="-285750">
              <a:buFont typeface="Arial" panose="020B0604020202020204" pitchFamily="34" charset="0"/>
              <a:buChar char="•"/>
            </a:pPr>
            <a:r>
              <a:rPr lang="el-GR" dirty="0" smtClean="0">
                <a:solidFill>
                  <a:schemeClr val="tx1"/>
                </a:solidFill>
              </a:rPr>
              <a:t>Τα άγκιστρα είναι στοιχισμένα με την εντολή που ορίζει το </a:t>
            </a:r>
            <a:r>
              <a:rPr lang="en-US" dirty="0" smtClean="0">
                <a:solidFill>
                  <a:schemeClr val="tx1"/>
                </a:solidFill>
              </a:rPr>
              <a:t>block </a:t>
            </a:r>
            <a:r>
              <a:rPr lang="el-GR" dirty="0" smtClean="0">
                <a:solidFill>
                  <a:schemeClr val="tx1"/>
                </a:solidFill>
              </a:rPr>
              <a:t> </a:t>
            </a:r>
            <a:endParaRPr lang="en-US" dirty="0">
              <a:solidFill>
                <a:schemeClr val="tx1"/>
              </a:solidFill>
            </a:endParaRPr>
          </a:p>
        </p:txBody>
      </p:sp>
      <p:sp>
        <p:nvSpPr>
          <p:cNvPr id="18" name="Rectangle 17"/>
          <p:cNvSpPr/>
          <p:nvPr/>
        </p:nvSpPr>
        <p:spPr>
          <a:xfrm>
            <a:off x="321128" y="4767943"/>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0242" y="4384222"/>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799" y="4015468"/>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128" y="3581400"/>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08315" y="4015468"/>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08315" y="4388305"/>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1315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	</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τυπώνει το λόγο δύο ακεραίων.</a:t>
            </a:r>
            <a:endParaRPr lang="en-US" dirty="0"/>
          </a:p>
        </p:txBody>
      </p:sp>
    </p:spTree>
    <p:extLst>
      <p:ext uri="{BB962C8B-B14F-4D97-AF65-F5344CB8AC3E}">
        <p14:creationId xmlns:p14="http://schemas.microsoft.com/office/powerpoint/2010/main" val="11695644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3783484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819400"/>
            <a:ext cx="3429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86402"/>
            <a:ext cx="8715848" cy="1200329"/>
          </a:xfrm>
          <a:prstGeom prst="rect">
            <a:avLst/>
          </a:prstGeom>
          <a:noFill/>
        </p:spPr>
        <p:txBody>
          <a:bodyPr wrap="none" rtlCol="0">
            <a:spAutoFit/>
          </a:bodyPr>
          <a:lstStyle/>
          <a:p>
            <a:pPr marL="285750" indent="-285750">
              <a:buFont typeface="Arial" pitchFamily="34" charset="0"/>
              <a:buChar char="•"/>
            </a:pPr>
            <a:r>
              <a:rPr lang="el-GR" dirty="0" smtClean="0"/>
              <a:t>Ορισμός </a:t>
            </a:r>
            <a:r>
              <a:rPr lang="el-GR" dirty="0" smtClean="0">
                <a:solidFill>
                  <a:schemeClr val="accent6">
                    <a:lumMod val="75000"/>
                  </a:schemeClr>
                </a:solidFill>
              </a:rPr>
              <a:t>μεταβλητών</a:t>
            </a:r>
          </a:p>
          <a:p>
            <a:pPr marL="285750" indent="-285750">
              <a:buFont typeface="Arial" pitchFamily="34" charset="0"/>
              <a:buChar char="•"/>
            </a:pPr>
            <a:r>
              <a:rPr lang="el-GR" dirty="0" smtClean="0"/>
              <a:t>Η </a:t>
            </a:r>
            <a:r>
              <a:rPr lang="en-US" dirty="0" smtClean="0"/>
              <a:t>Java </a:t>
            </a:r>
            <a:r>
              <a:rPr lang="el-GR" dirty="0" smtClean="0"/>
              <a:t>είναι </a:t>
            </a:r>
            <a:r>
              <a:rPr lang="en-US" dirty="0" smtClean="0">
                <a:solidFill>
                  <a:srgbClr val="0070C0"/>
                </a:solidFill>
              </a:rPr>
              <a:t>strongly typed </a:t>
            </a:r>
            <a:r>
              <a:rPr lang="el-GR" dirty="0" smtClean="0"/>
              <a:t>γλώσσα: κάθε μεταβλητή θα πρέπει να έχει ένα </a:t>
            </a:r>
            <a:r>
              <a:rPr lang="el-GR" dirty="0" smtClean="0">
                <a:solidFill>
                  <a:schemeClr val="accent6">
                    <a:lumMod val="75000"/>
                  </a:schemeClr>
                </a:solidFill>
              </a:rPr>
              <a:t>τύπο</a:t>
            </a:r>
            <a:r>
              <a:rPr lang="el-GR" dirty="0" smtClean="0"/>
              <a:t>.</a:t>
            </a:r>
          </a:p>
          <a:p>
            <a:pPr marL="285750" indent="-285750">
              <a:buFont typeface="Arial" pitchFamily="34" charset="0"/>
              <a:buChar char="•"/>
            </a:pPr>
            <a:r>
              <a:rPr lang="el-GR" dirty="0" smtClean="0"/>
              <a:t>Οι τύποι </a:t>
            </a:r>
            <a:r>
              <a:rPr lang="en-US" dirty="0" smtClean="0">
                <a:solidFill>
                  <a:srgbClr val="FF0000"/>
                </a:solidFill>
              </a:rPr>
              <a:t>int</a:t>
            </a:r>
            <a:r>
              <a:rPr lang="en-US" dirty="0" smtClean="0"/>
              <a:t> </a:t>
            </a:r>
            <a:r>
              <a:rPr lang="el-GR" dirty="0" smtClean="0"/>
              <a:t>και </a:t>
            </a:r>
            <a:r>
              <a:rPr lang="en-US" dirty="0" smtClean="0">
                <a:solidFill>
                  <a:srgbClr val="FF0000"/>
                </a:solidFill>
              </a:rPr>
              <a:t>double</a:t>
            </a:r>
            <a:r>
              <a:rPr lang="en-US" dirty="0" smtClean="0"/>
              <a:t> </a:t>
            </a:r>
            <a:r>
              <a:rPr lang="el-GR" dirty="0" smtClean="0"/>
              <a:t>είναι </a:t>
            </a:r>
            <a:r>
              <a:rPr lang="el-GR" dirty="0" smtClean="0">
                <a:solidFill>
                  <a:srgbClr val="0070C0"/>
                </a:solidFill>
              </a:rPr>
              <a:t>πρωταρχικοί (βασικοί) τύποι </a:t>
            </a:r>
            <a:r>
              <a:rPr lang="el-GR" dirty="0" smtClean="0"/>
              <a:t>(</a:t>
            </a:r>
            <a:r>
              <a:rPr lang="en-US" dirty="0" smtClean="0">
                <a:solidFill>
                  <a:srgbClr val="0070C0"/>
                </a:solidFill>
              </a:rPr>
              <a:t>primitive types</a:t>
            </a:r>
            <a:r>
              <a:rPr lang="en-US" dirty="0" smtClean="0"/>
              <a:t>)</a:t>
            </a:r>
          </a:p>
          <a:p>
            <a:pPr marL="285750" indent="-285750">
              <a:buFont typeface="Arial" pitchFamily="34" charset="0"/>
              <a:buChar char="•"/>
            </a:pPr>
            <a:r>
              <a:rPr lang="el-GR" dirty="0" smtClean="0"/>
              <a:t>Εκτός από τους βασικούς τύπους, όλοι οι άλλοι </a:t>
            </a:r>
            <a:r>
              <a:rPr lang="el-GR" dirty="0" smtClean="0">
                <a:solidFill>
                  <a:schemeClr val="accent6">
                    <a:lumMod val="75000"/>
                  </a:schemeClr>
                </a:solidFill>
              </a:rPr>
              <a:t>τύποι</a:t>
            </a:r>
            <a:r>
              <a:rPr lang="el-GR" dirty="0" smtClean="0"/>
              <a:t> είναι </a:t>
            </a:r>
            <a:r>
              <a:rPr lang="el-GR" dirty="0" smtClean="0">
                <a:solidFill>
                  <a:schemeClr val="accent6">
                    <a:lumMod val="75000"/>
                  </a:schemeClr>
                </a:solidFill>
              </a:rPr>
              <a:t>κλάσεις</a:t>
            </a:r>
            <a:endParaRPr lang="en-US" dirty="0">
              <a:solidFill>
                <a:schemeClr val="accent6">
                  <a:lumMod val="75000"/>
                </a:schemeClr>
              </a:solidFill>
            </a:endParaRPr>
          </a:p>
        </p:txBody>
      </p:sp>
    </p:spTree>
    <p:extLst>
      <p:ext uri="{BB962C8B-B14F-4D97-AF65-F5344CB8AC3E}">
        <p14:creationId xmlns:p14="http://schemas.microsoft.com/office/powerpoint/2010/main" val="22799132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271068"/>
              </p:ext>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tc>
                <a:tc>
                  <a:txBody>
                    <a:bodyPr/>
                    <a:lstStyle/>
                    <a:p>
                      <a:r>
                        <a:rPr lang="en-US" dirty="0" smtClean="0"/>
                        <a:t>true/false</a:t>
                      </a:r>
                      <a:endParaRPr lang="en-US" dirty="0"/>
                    </a:p>
                  </a:txBody>
                  <a:tcPr/>
                </a:tc>
                <a:tc>
                  <a:txBody>
                    <a:bodyPr/>
                    <a:lstStyle/>
                    <a:p>
                      <a:r>
                        <a:rPr lang="el-GR" dirty="0" smtClean="0"/>
                        <a:t>1 </a:t>
                      </a:r>
                      <a:r>
                        <a:rPr lang="en-US" dirty="0" smtClean="0"/>
                        <a:t>byte</a:t>
                      </a:r>
                      <a:endParaRPr lang="en-US" dirty="0"/>
                    </a:p>
                  </a:txBody>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tc>
                <a:tc>
                  <a:txBody>
                    <a:bodyPr/>
                    <a:lstStyle/>
                    <a:p>
                      <a:r>
                        <a:rPr lang="el-GR" dirty="0" smtClean="0"/>
                        <a:t>Ακέραιος</a:t>
                      </a:r>
                      <a:endParaRPr lang="en-US" dirty="0"/>
                    </a:p>
                  </a:txBody>
                  <a:tcPr/>
                </a:tc>
                <a:tc>
                  <a:txBody>
                    <a:bodyPr/>
                    <a:lstStyle/>
                    <a:p>
                      <a:r>
                        <a:rPr lang="en-US" dirty="0" smtClean="0"/>
                        <a:t>4 bytes</a:t>
                      </a:r>
                      <a:endParaRPr lang="en-US" dirty="0"/>
                    </a:p>
                  </a:txBody>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tc>
                <a:tc>
                  <a:txBody>
                    <a:bodyPr/>
                    <a:lstStyle/>
                    <a:p>
                      <a:r>
                        <a:rPr lang="el-GR" dirty="0" smtClean="0"/>
                        <a:t>Πραγματικός</a:t>
                      </a:r>
                      <a:endParaRPr lang="en-US" dirty="0"/>
                    </a:p>
                  </a:txBody>
                  <a:tcPr/>
                </a:tc>
                <a:tc>
                  <a:txBody>
                    <a:bodyPr/>
                    <a:lstStyle/>
                    <a:p>
                      <a:r>
                        <a:rPr lang="en-US" dirty="0" smtClean="0"/>
                        <a:t>8 bytes</a:t>
                      </a:r>
                      <a:endParaRPr lang="en-US" dirty="0"/>
                    </a:p>
                  </a:txBody>
                  <a:tcPr/>
                </a:tc>
              </a:tr>
            </a:tbl>
          </a:graphicData>
        </a:graphic>
      </p:graphicFrame>
      <p:sp>
        <p:nvSpPr>
          <p:cNvPr id="5" name="TextBox 4"/>
          <p:cNvSpPr txBox="1"/>
          <p:nvPr/>
        </p:nvSpPr>
        <p:spPr>
          <a:xfrm>
            <a:off x="304800" y="5452963"/>
            <a:ext cx="7660174" cy="646331"/>
          </a:xfrm>
          <a:prstGeom prst="rect">
            <a:avLst/>
          </a:prstGeom>
          <a:noFill/>
        </p:spPr>
        <p:txBody>
          <a:bodyPr wrap="none" rtlCol="0">
            <a:spAutoFit/>
          </a:bodyPr>
          <a:lstStyle/>
          <a:p>
            <a:r>
              <a:rPr lang="el-GR" dirty="0" smtClean="0"/>
              <a:t>Όταν ορίζουμε μια μεταβλητή </a:t>
            </a:r>
            <a:r>
              <a:rPr lang="el-GR" dirty="0" smtClean="0">
                <a:solidFill>
                  <a:schemeClr val="accent6">
                    <a:lumMod val="75000"/>
                  </a:schemeClr>
                </a:solidFill>
              </a:rPr>
              <a:t>δεσμεύεται</a:t>
            </a:r>
            <a:r>
              <a:rPr lang="el-GR" dirty="0" smtClean="0"/>
              <a:t> ο αντίστοιχος χώρος στη </a:t>
            </a:r>
            <a:r>
              <a:rPr lang="el-GR" dirty="0" smtClean="0">
                <a:solidFill>
                  <a:srgbClr val="0070C0"/>
                </a:solidFill>
              </a:rPr>
              <a:t>μνήμη</a:t>
            </a:r>
            <a:r>
              <a:rPr lang="el-GR" dirty="0" smtClean="0"/>
              <a:t>.</a:t>
            </a:r>
          </a:p>
          <a:p>
            <a:r>
              <a:rPr lang="el-GR" dirty="0" smtClean="0"/>
              <a:t>Το </a:t>
            </a:r>
            <a:r>
              <a:rPr lang="el-GR" dirty="0" smtClean="0">
                <a:solidFill>
                  <a:schemeClr val="accent6">
                    <a:lumMod val="75000"/>
                  </a:schemeClr>
                </a:solidFill>
              </a:rPr>
              <a:t>όνομα της μεταβλητής </a:t>
            </a:r>
            <a:r>
              <a:rPr lang="el-GR" dirty="0" smtClean="0"/>
              <a:t>αντιστοιχίζεται με αυτό το χώρο στη </a:t>
            </a:r>
            <a:r>
              <a:rPr lang="el-GR" dirty="0" smtClean="0">
                <a:solidFill>
                  <a:srgbClr val="0070C0"/>
                </a:solidFill>
              </a:rPr>
              <a:t>μνήμη</a:t>
            </a:r>
            <a:r>
              <a:rPr lang="el-GR" dirty="0" smtClean="0"/>
              <a:t>.</a:t>
            </a:r>
            <a:endParaRPr lang="en-US" dirty="0"/>
          </a:p>
        </p:txBody>
      </p:sp>
    </p:spTree>
    <p:extLst>
      <p:ext uri="{BB962C8B-B14F-4D97-AF65-F5344CB8AC3E}">
        <p14:creationId xmlns:p14="http://schemas.microsoft.com/office/powerpoint/2010/main" val="29101479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8484722"/>
              </p:ext>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solidFill>
                      <a:srgbClr val="FFFF00"/>
                    </a:solidFill>
                  </a:tcPr>
                </a:tc>
                <a:tc>
                  <a:txBody>
                    <a:bodyPr/>
                    <a:lstStyle/>
                    <a:p>
                      <a:r>
                        <a:rPr lang="en-US" dirty="0" smtClean="0"/>
                        <a:t>true/false</a:t>
                      </a:r>
                      <a:endParaRPr lang="en-US" dirty="0"/>
                    </a:p>
                  </a:txBody>
                  <a:tcPr>
                    <a:solidFill>
                      <a:srgbClr val="FFFF00"/>
                    </a:solidFill>
                  </a:tcPr>
                </a:tc>
                <a:tc>
                  <a:txBody>
                    <a:bodyPr/>
                    <a:lstStyle/>
                    <a:p>
                      <a:r>
                        <a:rPr lang="el-GR" dirty="0" smtClean="0"/>
                        <a:t>1 </a:t>
                      </a:r>
                      <a:r>
                        <a:rPr lang="en-US" dirty="0" smtClean="0"/>
                        <a:t>byte</a:t>
                      </a:r>
                      <a:endParaRPr lang="en-US" dirty="0"/>
                    </a:p>
                  </a:txBody>
                  <a:tcPr>
                    <a:solidFill>
                      <a:srgbClr val="FFFF00"/>
                    </a:solidFill>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solidFill>
                      <a:srgbClr val="FFFF00"/>
                    </a:solidFill>
                  </a:tcPr>
                </a:tc>
                <a:tc>
                  <a:txBody>
                    <a:bodyPr/>
                    <a:lstStyle/>
                    <a:p>
                      <a:r>
                        <a:rPr lang="el-GR" dirty="0" smtClean="0"/>
                        <a:t>Ακέραιος</a:t>
                      </a:r>
                      <a:endParaRPr lang="en-US" dirty="0"/>
                    </a:p>
                  </a:txBody>
                  <a:tcPr>
                    <a:solidFill>
                      <a:srgbClr val="FFFF00"/>
                    </a:solidFill>
                  </a:tcPr>
                </a:tc>
                <a:tc>
                  <a:txBody>
                    <a:bodyPr/>
                    <a:lstStyle/>
                    <a:p>
                      <a:r>
                        <a:rPr lang="en-US" dirty="0" smtClean="0"/>
                        <a:t>4 bytes</a:t>
                      </a:r>
                      <a:endParaRPr lang="en-US" dirty="0"/>
                    </a:p>
                  </a:txBody>
                  <a:tcPr>
                    <a:solidFill>
                      <a:srgbClr val="FFFF00"/>
                    </a:solidFill>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solidFill>
                      <a:srgbClr val="FFFF00"/>
                    </a:solidFill>
                  </a:tcPr>
                </a:tc>
                <a:tc>
                  <a:txBody>
                    <a:bodyPr/>
                    <a:lstStyle/>
                    <a:p>
                      <a:r>
                        <a:rPr lang="el-GR" dirty="0" smtClean="0"/>
                        <a:t>Πραγματικός</a:t>
                      </a:r>
                      <a:endParaRPr lang="en-US" dirty="0"/>
                    </a:p>
                  </a:txBody>
                  <a:tcPr>
                    <a:solidFill>
                      <a:srgbClr val="FFFF00"/>
                    </a:solidFill>
                  </a:tcPr>
                </a:tc>
                <a:tc>
                  <a:txBody>
                    <a:bodyPr/>
                    <a:lstStyle/>
                    <a:p>
                      <a:r>
                        <a:rPr lang="en-US" dirty="0" smtClean="0"/>
                        <a:t>8 bytes</a:t>
                      </a:r>
                      <a:endParaRPr lang="en-US" dirty="0"/>
                    </a:p>
                  </a:txBody>
                  <a:tcPr>
                    <a:solidFill>
                      <a:srgbClr val="FFFF00"/>
                    </a:solidFill>
                  </a:tcPr>
                </a:tc>
              </a:tr>
            </a:tbl>
          </a:graphicData>
        </a:graphic>
      </p:graphicFrame>
      <p:sp>
        <p:nvSpPr>
          <p:cNvPr id="6" name="TextBox 5"/>
          <p:cNvSpPr txBox="1"/>
          <p:nvPr/>
        </p:nvSpPr>
        <p:spPr>
          <a:xfrm>
            <a:off x="304800" y="5452963"/>
            <a:ext cx="7660174" cy="646331"/>
          </a:xfrm>
          <a:prstGeom prst="rect">
            <a:avLst/>
          </a:prstGeom>
          <a:noFill/>
        </p:spPr>
        <p:txBody>
          <a:bodyPr wrap="none" rtlCol="0">
            <a:spAutoFit/>
          </a:bodyPr>
          <a:lstStyle/>
          <a:p>
            <a:r>
              <a:rPr lang="el-GR" dirty="0" smtClean="0"/>
              <a:t>Όταν ορίζουμε μια μεταβλητή </a:t>
            </a:r>
            <a:r>
              <a:rPr lang="el-GR" dirty="0" smtClean="0">
                <a:solidFill>
                  <a:schemeClr val="accent6">
                    <a:lumMod val="75000"/>
                  </a:schemeClr>
                </a:solidFill>
              </a:rPr>
              <a:t>δεσμεύεται</a:t>
            </a:r>
            <a:r>
              <a:rPr lang="el-GR" dirty="0" smtClean="0"/>
              <a:t> ο αντίστοιχος χώρος στη </a:t>
            </a:r>
            <a:r>
              <a:rPr lang="el-GR" dirty="0" smtClean="0">
                <a:solidFill>
                  <a:srgbClr val="0070C0"/>
                </a:solidFill>
              </a:rPr>
              <a:t>μνήμη</a:t>
            </a:r>
            <a:r>
              <a:rPr lang="el-GR" dirty="0" smtClean="0"/>
              <a:t>.</a:t>
            </a:r>
          </a:p>
          <a:p>
            <a:r>
              <a:rPr lang="el-GR" dirty="0" smtClean="0"/>
              <a:t>Το </a:t>
            </a:r>
            <a:r>
              <a:rPr lang="el-GR" dirty="0" smtClean="0">
                <a:solidFill>
                  <a:schemeClr val="accent6">
                    <a:lumMod val="75000"/>
                  </a:schemeClr>
                </a:solidFill>
              </a:rPr>
              <a:t>όνομα της μεταβλητής </a:t>
            </a:r>
            <a:r>
              <a:rPr lang="el-GR" dirty="0" smtClean="0"/>
              <a:t>αντιστοιχίζεται με αυτό το χώρο στη </a:t>
            </a:r>
            <a:r>
              <a:rPr lang="el-GR" dirty="0" smtClean="0">
                <a:solidFill>
                  <a:srgbClr val="0070C0"/>
                </a:solidFill>
              </a:rPr>
              <a:t>μνήμη</a:t>
            </a:r>
            <a:r>
              <a:rPr lang="el-GR" dirty="0" smtClean="0"/>
              <a:t>.</a:t>
            </a:r>
            <a:endParaRPr lang="en-US" dirty="0"/>
          </a:p>
        </p:txBody>
      </p:sp>
    </p:spTree>
    <p:extLst>
      <p:ext uri="{BB962C8B-B14F-4D97-AF65-F5344CB8AC3E}">
        <p14:creationId xmlns:p14="http://schemas.microsoft.com/office/powerpoint/2010/main" val="19704128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3733800"/>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54136"/>
            <a:ext cx="8305800" cy="646331"/>
          </a:xfrm>
          <a:prstGeom prst="rect">
            <a:avLst/>
          </a:prstGeom>
          <a:noFill/>
        </p:spPr>
        <p:txBody>
          <a:bodyPr wrap="square" rtlCol="0">
            <a:spAutoFit/>
          </a:bodyPr>
          <a:lstStyle/>
          <a:p>
            <a:r>
              <a:rPr lang="el-GR" dirty="0" smtClean="0">
                <a:solidFill>
                  <a:schemeClr val="accent6">
                    <a:lumMod val="75000"/>
                  </a:schemeClr>
                </a:solidFill>
              </a:rPr>
              <a:t>Ανάθεση</a:t>
            </a:r>
            <a:r>
              <a:rPr lang="el-GR" dirty="0" smtClean="0"/>
              <a:t>: </a:t>
            </a:r>
            <a:r>
              <a:rPr lang="el-GR" dirty="0" smtClean="0">
                <a:solidFill>
                  <a:srgbClr val="0070C0"/>
                </a:solidFill>
              </a:rPr>
              <a:t>αποτίμηση</a:t>
            </a:r>
            <a:r>
              <a:rPr lang="el-GR" dirty="0" smtClean="0"/>
              <a:t> της τιμής της έκφρασης στο </a:t>
            </a:r>
            <a:r>
              <a:rPr lang="el-GR" dirty="0" smtClean="0">
                <a:solidFill>
                  <a:schemeClr val="accent6">
                    <a:lumMod val="75000"/>
                  </a:schemeClr>
                </a:solidFill>
              </a:rPr>
              <a:t>δεξιό μέλος </a:t>
            </a:r>
            <a:r>
              <a:rPr lang="el-GR" dirty="0" smtClean="0"/>
              <a:t>του </a:t>
            </a:r>
            <a:r>
              <a:rPr lang="en-US" dirty="0" smtClean="0"/>
              <a:t>“=”</a:t>
            </a:r>
            <a:r>
              <a:rPr lang="el-GR" dirty="0" smtClean="0"/>
              <a:t> και μετά</a:t>
            </a:r>
            <a:r>
              <a:rPr lang="en-US" dirty="0" smtClean="0"/>
              <a:t> </a:t>
            </a:r>
            <a:r>
              <a:rPr lang="el-GR" dirty="0" smtClean="0"/>
              <a:t>ανάθεση της τιμής στην μεταβλητή στο </a:t>
            </a:r>
            <a:r>
              <a:rPr lang="el-GR" dirty="0" smtClean="0">
                <a:solidFill>
                  <a:schemeClr val="accent6">
                    <a:lumMod val="75000"/>
                  </a:schemeClr>
                </a:solidFill>
              </a:rPr>
              <a:t>αριστερό μέλος</a:t>
            </a:r>
            <a:endParaRPr lang="en-US" dirty="0">
              <a:solidFill>
                <a:schemeClr val="accent6">
                  <a:lumMod val="75000"/>
                </a:schemeClr>
              </a:solidFill>
            </a:endParaRPr>
          </a:p>
        </p:txBody>
      </p:sp>
    </p:spTree>
    <p:extLst>
      <p:ext uri="{BB962C8B-B14F-4D97-AF65-F5344CB8AC3E}">
        <p14:creationId xmlns:p14="http://schemas.microsoft.com/office/powerpoint/2010/main" val="21546681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3733800"/>
            <a:ext cx="2895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533400" y="5562600"/>
            <a:ext cx="8305800" cy="923330"/>
          </a:xfrm>
          <a:prstGeom prst="rect">
            <a:avLst/>
          </a:prstGeom>
          <a:noFill/>
        </p:spPr>
        <p:txBody>
          <a:bodyPr wrap="square" rtlCol="0">
            <a:spAutoFit/>
          </a:bodyPr>
          <a:lstStyle/>
          <a:p>
            <a:r>
              <a:rPr lang="el-GR" dirty="0" smtClean="0">
                <a:solidFill>
                  <a:schemeClr val="accent6">
                    <a:lumMod val="75000"/>
                  </a:schemeClr>
                </a:solidFill>
              </a:rPr>
              <a:t>Μετατροπή τύπου</a:t>
            </a:r>
            <a:r>
              <a:rPr lang="en-US" dirty="0" smtClean="0">
                <a:solidFill>
                  <a:schemeClr val="accent6">
                    <a:lumMod val="75000"/>
                  </a:schemeClr>
                </a:solidFill>
              </a:rPr>
              <a:t> (</a:t>
            </a:r>
            <a:r>
              <a:rPr lang="en-US" dirty="0" smtClean="0">
                <a:solidFill>
                  <a:srgbClr val="FF0000"/>
                </a:solidFill>
              </a:rPr>
              <a:t>type</a:t>
            </a:r>
            <a:r>
              <a:rPr lang="en-US" dirty="0" smtClean="0">
                <a:solidFill>
                  <a:schemeClr val="accent6">
                    <a:lumMod val="75000"/>
                  </a:schemeClr>
                </a:solidFill>
              </a:rPr>
              <a:t> </a:t>
            </a:r>
            <a:r>
              <a:rPr lang="en-US" dirty="0" smtClean="0">
                <a:solidFill>
                  <a:srgbClr val="FF0000"/>
                </a:solidFill>
              </a:rPr>
              <a:t>casting</a:t>
            </a:r>
            <a:r>
              <a:rPr lang="en-US" dirty="0" smtClean="0">
                <a:solidFill>
                  <a:schemeClr val="accent6">
                    <a:lumMod val="75000"/>
                  </a:schemeClr>
                </a:solidFill>
              </a:rPr>
              <a:t>)</a:t>
            </a:r>
            <a:r>
              <a:rPr lang="el-GR" dirty="0" smtClean="0"/>
              <a:t>: </a:t>
            </a:r>
            <a:r>
              <a:rPr lang="en-US" b="1" dirty="0" smtClean="0">
                <a:latin typeface="Courier New" pitchFamily="49" charset="0"/>
                <a:cs typeface="Courier New" pitchFamily="49" charset="0"/>
              </a:rPr>
              <a:t>(double)denominator</a:t>
            </a:r>
            <a:r>
              <a:rPr lang="el-GR" b="1" dirty="0" smtClean="0">
                <a:latin typeface="Courier New" pitchFamily="49" charset="0"/>
                <a:cs typeface="Courier New" pitchFamily="49" charset="0"/>
              </a:rPr>
              <a:t> </a:t>
            </a:r>
            <a:r>
              <a:rPr lang="el-GR" dirty="0"/>
              <a:t>μετατρέπει </a:t>
            </a:r>
            <a:r>
              <a:rPr lang="el-GR" dirty="0" smtClean="0"/>
              <a:t>την </a:t>
            </a:r>
            <a:r>
              <a:rPr lang="el-GR" dirty="0" smtClean="0">
                <a:solidFill>
                  <a:srgbClr val="0070C0"/>
                </a:solidFill>
              </a:rPr>
              <a:t>τιμή</a:t>
            </a:r>
            <a:r>
              <a:rPr lang="el-GR" dirty="0" smtClean="0"/>
              <a:t> της μεταβλητής </a:t>
            </a:r>
            <a:r>
              <a:rPr lang="en-US" b="1" dirty="0" smtClean="0">
                <a:latin typeface="Courier New" pitchFamily="49" charset="0"/>
                <a:cs typeface="Courier New" pitchFamily="49" charset="0"/>
              </a:rPr>
              <a:t>denominator </a:t>
            </a:r>
            <a:r>
              <a:rPr lang="el-GR" dirty="0"/>
              <a:t>σε</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a:t>
            </a:r>
            <a:endParaRPr lang="el-GR" b="1" dirty="0" smtClean="0">
              <a:latin typeface="Courier New" pitchFamily="49" charset="0"/>
              <a:cs typeface="Courier New" pitchFamily="49" charset="0"/>
            </a:endParaRPr>
          </a:p>
          <a:p>
            <a:r>
              <a:rPr lang="el-GR" dirty="0"/>
              <a:t>Αν δεν γίνει η </a:t>
            </a:r>
            <a:r>
              <a:rPr lang="el-GR" dirty="0" smtClean="0"/>
              <a:t>μετατροπή, η διαίρεση μεταξύ ακεραίων μας δίνει </a:t>
            </a:r>
            <a:r>
              <a:rPr lang="el-GR" dirty="0" smtClean="0">
                <a:solidFill>
                  <a:schemeClr val="accent6">
                    <a:lumMod val="75000"/>
                  </a:schemeClr>
                </a:solidFill>
              </a:rPr>
              <a:t>πάντα</a:t>
            </a:r>
            <a:r>
              <a:rPr lang="el-GR" dirty="0" smtClean="0"/>
              <a:t> ακέραιο.</a:t>
            </a:r>
            <a:endParaRPr lang="en-US" dirty="0"/>
          </a:p>
        </p:txBody>
      </p:sp>
    </p:spTree>
    <p:extLst>
      <p:ext uri="{BB962C8B-B14F-4D97-AF65-F5344CB8AC3E}">
        <p14:creationId xmlns:p14="http://schemas.microsoft.com/office/powerpoint/2010/main" val="13046874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Αναθέσεις	</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Στην ανάθεση κατά κανόνα, η τιμή του δεξιού μέρους θα πρέπει να είναι </a:t>
            </a:r>
            <a:r>
              <a:rPr lang="el-GR" dirty="0" smtClean="0">
                <a:solidFill>
                  <a:schemeClr val="accent6">
                    <a:lumMod val="75000"/>
                  </a:schemeClr>
                </a:solidFill>
              </a:rPr>
              <a:t>ίδιου τύπου</a:t>
            </a:r>
            <a:r>
              <a:rPr lang="el-GR" dirty="0" smtClean="0"/>
              <a:t> με την μεταβλητή του αριστερού μέρους. </a:t>
            </a:r>
          </a:p>
          <a:p>
            <a:r>
              <a:rPr lang="el-GR" dirty="0" smtClean="0"/>
              <a:t>Υπάρχουν εξαιρέσεις όταν υπάρχει </a:t>
            </a:r>
            <a:r>
              <a:rPr lang="el-GR" dirty="0" smtClean="0">
                <a:solidFill>
                  <a:schemeClr val="accent6">
                    <a:lumMod val="75000"/>
                  </a:schemeClr>
                </a:solidFill>
              </a:rPr>
              <a:t>συμβατότητα</a:t>
            </a:r>
            <a:r>
              <a:rPr lang="el-GR" dirty="0" smtClean="0"/>
              <a:t> μεταξύ τύπων</a:t>
            </a:r>
          </a:p>
          <a:p>
            <a:endParaRPr lang="el-GR" dirty="0"/>
          </a:p>
          <a:p>
            <a:r>
              <a:rPr lang="en-US" dirty="0" smtClean="0">
                <a:solidFill>
                  <a:srgbClr val="0070C0"/>
                </a:solidFill>
              </a:rPr>
              <a:t>byte </a:t>
            </a:r>
            <a:r>
              <a:rPr lang="en-US" dirty="0" smtClean="0">
                <a:solidFill>
                  <a:srgbClr val="0070C0"/>
                </a:solidFill>
                <a:sym typeface="Symbol"/>
              </a:rPr>
              <a:t></a:t>
            </a:r>
            <a:r>
              <a:rPr lang="en-US" dirty="0" smtClean="0">
                <a:solidFill>
                  <a:srgbClr val="0070C0"/>
                </a:solidFill>
              </a:rPr>
              <a:t> short </a:t>
            </a:r>
            <a:r>
              <a:rPr lang="en-US" dirty="0">
                <a:solidFill>
                  <a:srgbClr val="0070C0"/>
                </a:solidFill>
                <a:sym typeface="Symbol"/>
              </a:rPr>
              <a:t></a:t>
            </a:r>
            <a:r>
              <a:rPr lang="en-US" dirty="0" smtClean="0">
                <a:solidFill>
                  <a:srgbClr val="0070C0"/>
                </a:solidFill>
              </a:rPr>
              <a:t> int </a:t>
            </a:r>
            <a:r>
              <a:rPr lang="en-US" dirty="0">
                <a:solidFill>
                  <a:srgbClr val="0070C0"/>
                </a:solidFill>
                <a:sym typeface="Symbol"/>
              </a:rPr>
              <a:t></a:t>
            </a:r>
            <a:r>
              <a:rPr lang="en-US" dirty="0" smtClean="0">
                <a:solidFill>
                  <a:srgbClr val="0070C0"/>
                </a:solidFill>
              </a:rPr>
              <a:t> long </a:t>
            </a:r>
            <a:r>
              <a:rPr lang="en-US" dirty="0">
                <a:solidFill>
                  <a:srgbClr val="0070C0"/>
                </a:solidFill>
                <a:sym typeface="Symbol"/>
              </a:rPr>
              <a:t></a:t>
            </a:r>
            <a:r>
              <a:rPr lang="en-US" dirty="0" smtClean="0">
                <a:solidFill>
                  <a:srgbClr val="0070C0"/>
                </a:solidFill>
              </a:rPr>
              <a:t> float </a:t>
            </a:r>
            <a:r>
              <a:rPr lang="en-US" dirty="0">
                <a:solidFill>
                  <a:srgbClr val="0070C0"/>
                </a:solidFill>
                <a:sym typeface="Symbol"/>
              </a:rPr>
              <a:t></a:t>
            </a:r>
            <a:r>
              <a:rPr lang="en-US" dirty="0" smtClean="0">
                <a:solidFill>
                  <a:srgbClr val="0070C0"/>
                </a:solidFill>
              </a:rPr>
              <a:t> double</a:t>
            </a:r>
          </a:p>
          <a:p>
            <a:pPr lvl="1"/>
            <a:r>
              <a:rPr lang="el-GR" dirty="0" smtClean="0"/>
              <a:t>Μια τιμή τύπου </a:t>
            </a:r>
            <a:r>
              <a:rPr lang="el-GR" dirty="0" smtClean="0">
                <a:solidFill>
                  <a:schemeClr val="accent6">
                    <a:lumMod val="75000"/>
                  </a:schemeClr>
                </a:solidFill>
              </a:rPr>
              <a:t>Τ</a:t>
            </a:r>
            <a:r>
              <a:rPr lang="el-GR" dirty="0" smtClean="0"/>
              <a:t> μπορούμε να την αναθέσουμε σε μια μεταβλητή τύπου που εμφανίζεται </a:t>
            </a:r>
            <a:r>
              <a:rPr lang="el-GR" dirty="0" smtClean="0">
                <a:solidFill>
                  <a:srgbClr val="0070C0"/>
                </a:solidFill>
              </a:rPr>
              <a:t>δεξιά του </a:t>
            </a:r>
            <a:r>
              <a:rPr lang="el-GR" dirty="0" smtClean="0">
                <a:solidFill>
                  <a:schemeClr val="accent6">
                    <a:lumMod val="75000"/>
                  </a:schemeClr>
                </a:solidFill>
              </a:rPr>
              <a:t>Τ</a:t>
            </a:r>
            <a:r>
              <a:rPr lang="el-GR" dirty="0" smtClean="0"/>
              <a:t>. </a:t>
            </a:r>
          </a:p>
          <a:p>
            <a:pPr lvl="1"/>
            <a:endParaRPr lang="el-GR" dirty="0"/>
          </a:p>
          <a:p>
            <a:r>
              <a:rPr lang="el-GR" dirty="0" smtClean="0"/>
              <a:t>(Σε αντίθεση με την </a:t>
            </a:r>
            <a:r>
              <a:rPr lang="en-US" dirty="0" smtClean="0"/>
              <a:t>C) </a:t>
            </a:r>
            <a:r>
              <a:rPr lang="el-GR" dirty="0" smtClean="0"/>
              <a:t>ο τύπος </a:t>
            </a:r>
            <a:r>
              <a:rPr lang="en-US" dirty="0" err="1" smtClean="0"/>
              <a:t>boolean</a:t>
            </a:r>
            <a:r>
              <a:rPr lang="el-GR" dirty="0" smtClean="0"/>
              <a:t> δεν είναι συμβατός με τους ακέραιους.</a:t>
            </a:r>
          </a:p>
        </p:txBody>
      </p:sp>
    </p:spTree>
    <p:extLst>
      <p:ext uri="{BB962C8B-B14F-4D97-AF65-F5344CB8AC3E}">
        <p14:creationId xmlns:p14="http://schemas.microsoft.com/office/powerpoint/2010/main" val="426644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του μαθήματος</a:t>
            </a:r>
            <a:endParaRPr lang="en-US" dirty="0"/>
          </a:p>
        </p:txBody>
      </p:sp>
      <p:sp>
        <p:nvSpPr>
          <p:cNvPr id="3" name="Content Placeholder 2"/>
          <p:cNvSpPr>
            <a:spLocks noGrp="1"/>
          </p:cNvSpPr>
          <p:nvPr>
            <p:ph idx="1"/>
          </p:nvPr>
        </p:nvSpPr>
        <p:spPr/>
        <p:txBody>
          <a:bodyPr/>
          <a:lstStyle/>
          <a:p>
            <a:r>
              <a:rPr lang="el-GR" dirty="0" smtClean="0"/>
              <a:t>Να μάθετε τις βασικές αρχές και τεχνικές του </a:t>
            </a:r>
            <a:r>
              <a:rPr lang="el-GR" dirty="0" smtClean="0">
                <a:solidFill>
                  <a:schemeClr val="accent6">
                    <a:lumMod val="75000"/>
                  </a:schemeClr>
                </a:solidFill>
              </a:rPr>
              <a:t>αντικειμενοστραφούς προγραμματισμού</a:t>
            </a:r>
            <a:r>
              <a:rPr lang="el-GR" dirty="0" smtClean="0"/>
              <a:t> </a:t>
            </a:r>
            <a:r>
              <a:rPr lang="en-US" dirty="0" smtClean="0"/>
              <a:t>(object oriented programming)</a:t>
            </a:r>
            <a:endParaRPr lang="el-GR" dirty="0" smtClean="0"/>
          </a:p>
          <a:p>
            <a:r>
              <a:rPr lang="el-GR" dirty="0" smtClean="0"/>
              <a:t>Να εξασκηθείτε στην πράξη με την γλώσσα προγραμματισμού </a:t>
            </a:r>
            <a:r>
              <a:rPr lang="en-US" dirty="0" smtClean="0"/>
              <a:t>Java</a:t>
            </a:r>
          </a:p>
          <a:p>
            <a:r>
              <a:rPr lang="el-GR" dirty="0"/>
              <a:t>Να κάνετε τα πρώτα σας «μεγάλα» προγράμματα</a:t>
            </a:r>
          </a:p>
          <a:p>
            <a:endParaRPr lang="en-US" dirty="0"/>
          </a:p>
        </p:txBody>
      </p:sp>
    </p:spTree>
    <p:extLst>
      <p:ext uri="{BB962C8B-B14F-4D97-AF65-F5344CB8AC3E}">
        <p14:creationId xmlns:p14="http://schemas.microsoft.com/office/powerpoint/2010/main" val="36119980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4038600"/>
            <a:ext cx="3352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740230" y="5486402"/>
            <a:ext cx="8001000" cy="1200329"/>
          </a:xfrm>
          <a:prstGeom prst="rect">
            <a:avLst/>
          </a:prstGeom>
          <a:noFill/>
        </p:spPr>
        <p:txBody>
          <a:bodyPr wrap="square" rtlCol="0">
            <a:spAutoFit/>
          </a:bodyPr>
          <a:lstStyle/>
          <a:p>
            <a:r>
              <a:rPr lang="el-GR" dirty="0" smtClean="0"/>
              <a:t>Ο τελεστής </a:t>
            </a:r>
            <a:r>
              <a:rPr lang="en-US" dirty="0" smtClean="0"/>
              <a:t>“+” </a:t>
            </a:r>
            <a:r>
              <a:rPr lang="el-GR" dirty="0" smtClean="0"/>
              <a:t>μεταξύ αντικείμενων της κλάσης </a:t>
            </a:r>
            <a:r>
              <a:rPr lang="en-US" dirty="0" smtClean="0"/>
              <a:t>String </a:t>
            </a:r>
            <a:r>
              <a:rPr lang="el-GR" dirty="0" smtClean="0">
                <a:solidFill>
                  <a:schemeClr val="accent6">
                    <a:lumMod val="75000"/>
                  </a:schemeClr>
                </a:solidFill>
              </a:rPr>
              <a:t>συνενώνει </a:t>
            </a:r>
            <a:r>
              <a:rPr lang="el-GR" dirty="0" smtClean="0"/>
              <a:t>(</a:t>
            </a:r>
            <a:r>
              <a:rPr lang="en-US" dirty="0" smtClean="0"/>
              <a:t>concatenates)</a:t>
            </a:r>
            <a:r>
              <a:rPr lang="el-GR" dirty="0" smtClean="0"/>
              <a:t> τα δύο </a:t>
            </a:r>
            <a:r>
              <a:rPr lang="en-US" dirty="0" smtClean="0"/>
              <a:t>String.</a:t>
            </a:r>
          </a:p>
          <a:p>
            <a:r>
              <a:rPr lang="el-GR" dirty="0" smtClean="0"/>
              <a:t>Μεταξύ ενός </a:t>
            </a:r>
            <a:r>
              <a:rPr lang="en-US" dirty="0" smtClean="0"/>
              <a:t>String </a:t>
            </a:r>
            <a:r>
              <a:rPr lang="el-GR" dirty="0" smtClean="0"/>
              <a:t>και ενός βασικού τύπου, ο βασικός τύπος </a:t>
            </a:r>
            <a:r>
              <a:rPr lang="el-GR" dirty="0" smtClean="0">
                <a:solidFill>
                  <a:srgbClr val="0070C0"/>
                </a:solidFill>
              </a:rPr>
              <a:t>μετατρέπεται</a:t>
            </a:r>
            <a:r>
              <a:rPr lang="el-GR" dirty="0" smtClean="0"/>
              <a:t> σε </a:t>
            </a:r>
            <a:r>
              <a:rPr lang="en-US" dirty="0" smtClean="0"/>
              <a:t>String </a:t>
            </a:r>
            <a:r>
              <a:rPr lang="el-GR" dirty="0" smtClean="0"/>
              <a:t>και γίνεται η συνένωση</a:t>
            </a:r>
            <a:endParaRPr lang="en-US" dirty="0"/>
          </a:p>
        </p:txBody>
      </p:sp>
    </p:spTree>
    <p:extLst>
      <p:ext uri="{BB962C8B-B14F-4D97-AF65-F5344CB8AC3E}">
        <p14:creationId xmlns:p14="http://schemas.microsoft.com/office/powerpoint/2010/main" val="19565244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Η κλάση </a:t>
            </a:r>
            <a:r>
              <a:rPr lang="en-US" dirty="0" smtClean="0"/>
              <a:t>String </a:t>
            </a:r>
            <a:r>
              <a:rPr lang="el-GR" dirty="0" smtClean="0"/>
              <a:t>είναι </a:t>
            </a:r>
            <a:r>
              <a:rPr lang="el-GR" dirty="0" smtClean="0">
                <a:solidFill>
                  <a:schemeClr val="accent6">
                    <a:lumMod val="75000"/>
                  </a:schemeClr>
                </a:solidFill>
              </a:rPr>
              <a:t>προκαθορισμένη κλάση </a:t>
            </a:r>
            <a:r>
              <a:rPr lang="el-GR" dirty="0" smtClean="0"/>
              <a:t>της </a:t>
            </a:r>
            <a:r>
              <a:rPr lang="en-US" dirty="0" smtClean="0"/>
              <a:t>Java </a:t>
            </a:r>
            <a:r>
              <a:rPr lang="el-GR" dirty="0" smtClean="0"/>
              <a:t>που μας επιτρέπει να χειριζόμαστε αλφαριθμητικά. </a:t>
            </a:r>
          </a:p>
          <a:p>
            <a:r>
              <a:rPr lang="el-GR" dirty="0" smtClean="0"/>
              <a:t>Ο τελεστής </a:t>
            </a:r>
            <a:r>
              <a:rPr lang="en-US" dirty="0" smtClean="0">
                <a:solidFill>
                  <a:srgbClr val="0070C0"/>
                </a:solidFill>
              </a:rPr>
              <a:t>“+”</a:t>
            </a:r>
            <a:r>
              <a:rPr lang="el-GR" dirty="0" smtClean="0"/>
              <a:t> μας επιτρέπει την </a:t>
            </a:r>
            <a:r>
              <a:rPr lang="el-GR" dirty="0" smtClean="0">
                <a:solidFill>
                  <a:schemeClr val="accent6">
                    <a:lumMod val="75000"/>
                  </a:schemeClr>
                </a:solidFill>
              </a:rPr>
              <a:t>συνένωση</a:t>
            </a:r>
          </a:p>
          <a:p>
            <a:r>
              <a:rPr lang="el-GR" dirty="0" smtClean="0"/>
              <a:t>Υπάρχουν πολλές χρήσιμες </a:t>
            </a:r>
            <a:r>
              <a:rPr lang="el-GR" dirty="0" smtClean="0">
                <a:solidFill>
                  <a:schemeClr val="accent6">
                    <a:lumMod val="75000"/>
                  </a:schemeClr>
                </a:solidFill>
              </a:rPr>
              <a:t>μέθοδοι</a:t>
            </a:r>
            <a:r>
              <a:rPr lang="el-GR" dirty="0" smtClean="0"/>
              <a:t> της κλάσης </a:t>
            </a:r>
            <a:r>
              <a:rPr lang="en-US" dirty="0" smtClean="0"/>
              <a:t>String.</a:t>
            </a:r>
          </a:p>
          <a:p>
            <a:pPr lvl="1"/>
            <a:r>
              <a:rPr lang="en-US" dirty="0">
                <a:solidFill>
                  <a:srgbClr val="0070C0"/>
                </a:solidFill>
              </a:rPr>
              <a:t>l</a:t>
            </a:r>
            <a:r>
              <a:rPr lang="en-US" dirty="0" smtClean="0">
                <a:solidFill>
                  <a:srgbClr val="0070C0"/>
                </a:solidFill>
              </a:rPr>
              <a:t>ength(): </a:t>
            </a:r>
            <a:r>
              <a:rPr lang="el-GR" dirty="0" smtClean="0"/>
              <a:t>μήκος του </a:t>
            </a:r>
            <a:r>
              <a:rPr lang="en-US" dirty="0" smtClean="0"/>
              <a:t>String</a:t>
            </a:r>
          </a:p>
          <a:p>
            <a:pPr lvl="1"/>
            <a:r>
              <a:rPr lang="en-US" dirty="0" smtClean="0">
                <a:solidFill>
                  <a:srgbClr val="0070C0"/>
                </a:solidFill>
              </a:rPr>
              <a:t>equals(String x)</a:t>
            </a:r>
            <a:r>
              <a:rPr lang="en-US" dirty="0" smtClean="0"/>
              <a:t>: </a:t>
            </a:r>
            <a:r>
              <a:rPr lang="el-GR" dirty="0" smtClean="0"/>
              <a:t>ελέγχει για ισότητα του αντικειμένου που κάλεσε την μέθοδο και του ορίσματος </a:t>
            </a:r>
            <a:r>
              <a:rPr lang="en-US" dirty="0" smtClean="0"/>
              <a:t>x. </a:t>
            </a:r>
            <a:endParaRPr lang="el-GR" dirty="0" smtClean="0"/>
          </a:p>
          <a:p>
            <a:pPr lvl="1"/>
            <a:r>
              <a:rPr lang="en-US" dirty="0" smtClean="0">
                <a:solidFill>
                  <a:srgbClr val="0070C0"/>
                </a:solidFill>
              </a:rPr>
              <a:t>trim(): </a:t>
            </a:r>
            <a:r>
              <a:rPr lang="el-GR" dirty="0" smtClean="0"/>
              <a:t>αφαιρεί κενά στην αρχή και το τέλος του </a:t>
            </a:r>
            <a:r>
              <a:rPr lang="en-US" dirty="0" smtClean="0"/>
              <a:t>string.</a:t>
            </a:r>
          </a:p>
          <a:p>
            <a:pPr lvl="1"/>
            <a:r>
              <a:rPr lang="en-US" dirty="0" smtClean="0">
                <a:solidFill>
                  <a:srgbClr val="0070C0"/>
                </a:solidFill>
              </a:rPr>
              <a:t>split(char </a:t>
            </a:r>
            <a:r>
              <a:rPr lang="en-US" dirty="0" err="1" smtClean="0">
                <a:solidFill>
                  <a:srgbClr val="0070C0"/>
                </a:solidFill>
              </a:rPr>
              <a:t>delim</a:t>
            </a:r>
            <a:r>
              <a:rPr lang="en-US" dirty="0" smtClean="0">
                <a:solidFill>
                  <a:srgbClr val="0070C0"/>
                </a:solidFill>
              </a:rPr>
              <a:t>): </a:t>
            </a:r>
            <a:r>
              <a:rPr lang="el-GR" dirty="0" smtClean="0"/>
              <a:t>σπάει το </a:t>
            </a:r>
            <a:r>
              <a:rPr lang="en-US" dirty="0" smtClean="0"/>
              <a:t>string </a:t>
            </a:r>
            <a:r>
              <a:rPr lang="el-GR" dirty="0" smtClean="0"/>
              <a:t>σε πίνακα από </a:t>
            </a:r>
            <a:r>
              <a:rPr lang="en-US" dirty="0" smtClean="0"/>
              <a:t>strings </a:t>
            </a:r>
            <a:r>
              <a:rPr lang="el-GR" dirty="0" smtClean="0"/>
              <a:t>με βάσει το χαρακτήρα </a:t>
            </a:r>
            <a:r>
              <a:rPr lang="en-US" dirty="0" err="1" smtClean="0"/>
              <a:t>delim</a:t>
            </a:r>
            <a:r>
              <a:rPr lang="en-US" dirty="0" smtClean="0"/>
              <a:t>.</a:t>
            </a:r>
          </a:p>
          <a:p>
            <a:pPr lvl="1"/>
            <a:r>
              <a:rPr lang="el-GR" dirty="0" smtClean="0"/>
              <a:t>Μέθοδοι για να βρεθεί ένα </a:t>
            </a:r>
            <a:r>
              <a:rPr lang="el-GR" dirty="0" err="1" smtClean="0"/>
              <a:t>υπο</a:t>
            </a:r>
            <a:r>
              <a:rPr lang="el-GR" dirty="0" smtClean="0"/>
              <a:t>-</a:t>
            </a:r>
            <a:r>
              <a:rPr lang="en-US" dirty="0" smtClean="0"/>
              <a:t>string </a:t>
            </a:r>
            <a:r>
              <a:rPr lang="el-GR" dirty="0" smtClean="0"/>
              <a:t>μέσα σε ένα </a:t>
            </a:r>
            <a:r>
              <a:rPr lang="en-US" dirty="0" smtClean="0"/>
              <a:t>string.</a:t>
            </a:r>
          </a:p>
          <a:p>
            <a:pPr lvl="1"/>
            <a:r>
              <a:rPr lang="el-GR" dirty="0" smtClean="0"/>
              <a:t>Κλπ. </a:t>
            </a:r>
            <a:endParaRPr lang="en-US" dirty="0"/>
          </a:p>
        </p:txBody>
      </p:sp>
    </p:spTree>
    <p:extLst>
      <p:ext uri="{BB962C8B-B14F-4D97-AF65-F5344CB8AC3E}">
        <p14:creationId xmlns:p14="http://schemas.microsoft.com/office/powerpoint/2010/main" val="24269095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4400" y="20574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2454088"/>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36576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44196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Escape sequences</a:t>
            </a:r>
            <a:endParaRPr lang="en-US" dirty="0"/>
          </a:p>
        </p:txBody>
      </p:sp>
      <p:sp>
        <p:nvSpPr>
          <p:cNvPr id="3" name="Content Placeholder 2"/>
          <p:cNvSpPr>
            <a:spLocks noGrp="1"/>
          </p:cNvSpPr>
          <p:nvPr>
            <p:ph idx="1"/>
          </p:nvPr>
        </p:nvSpPr>
        <p:spPr>
          <a:xfrm>
            <a:off x="457200" y="1600200"/>
            <a:ext cx="3886200" cy="4876800"/>
          </a:xfrm>
        </p:spPr>
        <p:txBody>
          <a:bodyPr>
            <a:normAutofit lnSpcReduction="10000"/>
          </a:bodyPr>
          <a:lstStyle/>
          <a:p>
            <a:r>
              <a:rPr lang="el-GR" dirty="0" smtClean="0"/>
              <a:t>Για να τυπώσουμε κάποιους ειδικούς χαρακτήρες (π.χ., τον χαρακτήρα </a:t>
            </a:r>
            <a:r>
              <a:rPr lang="en-US" dirty="0" smtClean="0">
                <a:solidFill>
                  <a:srgbClr val="FF0000"/>
                </a:solidFill>
              </a:rPr>
              <a:t>“</a:t>
            </a:r>
            <a:r>
              <a:rPr lang="en-US" dirty="0" smtClean="0"/>
              <a:t>) </a:t>
            </a:r>
            <a:r>
              <a:rPr lang="el-GR" dirty="0" smtClean="0"/>
              <a:t>χρησιμοποιούμε τον χαρακτήρα </a:t>
            </a:r>
            <a:r>
              <a:rPr lang="el-GR" dirty="0" smtClean="0">
                <a:solidFill>
                  <a:srgbClr val="FF0000"/>
                </a:solidFill>
              </a:rPr>
              <a:t>\ </a:t>
            </a:r>
            <a:r>
              <a:rPr lang="el-GR" dirty="0" smtClean="0"/>
              <a:t>και μετά τον χαρακτήρα που θέλουμε να τυπώσουμε</a:t>
            </a:r>
          </a:p>
          <a:p>
            <a:pPr lvl="1"/>
            <a:r>
              <a:rPr lang="el-GR" dirty="0" smtClean="0"/>
              <a:t>Π.χ., ακολουθία </a:t>
            </a:r>
            <a:r>
              <a:rPr lang="el-GR" dirty="0" smtClean="0">
                <a:solidFill>
                  <a:srgbClr val="FF0000"/>
                </a:solidFill>
              </a:rPr>
              <a:t>\</a:t>
            </a:r>
            <a:r>
              <a:rPr lang="en-US" dirty="0" smtClean="0">
                <a:solidFill>
                  <a:srgbClr val="FF0000"/>
                </a:solidFill>
              </a:rPr>
              <a:t>”</a:t>
            </a:r>
            <a:endParaRPr lang="el-GR" dirty="0" smtClean="0">
              <a:solidFill>
                <a:srgbClr val="FF0000"/>
              </a:solidFill>
            </a:endParaRPr>
          </a:p>
          <a:p>
            <a:r>
              <a:rPr lang="el-GR" dirty="0" smtClean="0"/>
              <a:t>Αυτό ισχύει γενικά για ειδικούς χαρακτήρες.</a:t>
            </a:r>
            <a:endParaRPr lang="en-US" dirty="0"/>
          </a:p>
        </p:txBody>
      </p:sp>
      <p:sp>
        <p:nvSpPr>
          <p:cNvPr id="4" name="Rectangle 4"/>
          <p:cNvSpPr>
            <a:spLocks noChangeArrowheads="1"/>
          </p:cNvSpPr>
          <p:nvPr/>
        </p:nvSpPr>
        <p:spPr bwMode="auto">
          <a:xfrm>
            <a:off x="4724400" y="16002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\b</a:t>
            </a:r>
            <a:r>
              <a:rPr lang="en-US" sz="2200" b="0" dirty="0">
                <a:solidFill>
                  <a:schemeClr val="tx1"/>
                </a:solidFill>
              </a:rPr>
              <a:t> 		Backspace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\t</a:t>
            </a:r>
            <a:r>
              <a:rPr lang="en-US" sz="2200" b="0" dirty="0">
                <a:solidFill>
                  <a:schemeClr val="tx1"/>
                </a:solidFill>
              </a:rPr>
              <a:t>		Tab</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\n</a:t>
            </a:r>
            <a:r>
              <a:rPr lang="en-US" sz="2200" b="0" dirty="0">
                <a:solidFill>
                  <a:schemeClr val="tx1"/>
                </a:solidFill>
              </a:rPr>
              <a:t>		New line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\f</a:t>
            </a:r>
            <a:r>
              <a:rPr lang="en-US" sz="2200" b="0" dirty="0">
                <a:solidFill>
                  <a:schemeClr val="tx1"/>
                </a:solidFill>
              </a:rPr>
              <a:t>		Form feed</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\r</a:t>
            </a:r>
            <a:r>
              <a:rPr lang="en-US" sz="2200" b="0" dirty="0">
                <a:solidFill>
                  <a:schemeClr val="tx1"/>
                </a:solidFill>
              </a:rPr>
              <a:t>		Return (ENTER)</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Double quote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Single quote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Backslash</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err="1">
                <a:solidFill>
                  <a:schemeClr val="tx1"/>
                </a:solidFill>
                <a:latin typeface="Lucida Console" pitchFamily="49" charset="0"/>
              </a:rPr>
              <a:t>ddd</a:t>
            </a:r>
            <a:r>
              <a:rPr lang="en-US" sz="2200" b="0" dirty="0">
                <a:solidFill>
                  <a:schemeClr val="tx1"/>
                </a:solidFill>
              </a:rPr>
              <a:t>	Octal </a:t>
            </a:r>
            <a:r>
              <a:rPr lang="en-US" sz="2200" b="0" dirty="0">
                <a:solidFill>
                  <a:schemeClr val="tx1"/>
                </a:solidFill>
                <a:latin typeface="Tahoma" pitchFamily="34" charset="0"/>
              </a:rPr>
              <a:t>code</a:t>
            </a:r>
            <a:endParaRPr lang="en-US" sz="2200" b="0" dirty="0">
              <a:solidFill>
                <a:schemeClr val="tx1"/>
              </a:solidFill>
            </a:endParaRP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err="1">
                <a:solidFill>
                  <a:schemeClr val="tx1"/>
                </a:solidFill>
                <a:latin typeface="Lucida Console" pitchFamily="49" charset="0"/>
              </a:rPr>
              <a:t>uXXXX</a:t>
            </a:r>
            <a:r>
              <a:rPr lang="en-US" sz="2200" b="0" dirty="0">
                <a:solidFill>
                  <a:schemeClr val="tx1"/>
                </a:solidFill>
              </a:rPr>
              <a:t>	</a:t>
            </a:r>
            <a:r>
              <a:rPr lang="en-US" sz="2200" b="0" dirty="0">
                <a:solidFill>
                  <a:schemeClr val="tx1"/>
                </a:solidFill>
                <a:latin typeface="Tahoma" pitchFamily="34" charset="0"/>
              </a:rPr>
              <a:t>Hex-decimal code</a:t>
            </a:r>
            <a:endParaRPr lang="en-US" sz="2200" b="0" dirty="0">
              <a:solidFill>
                <a:schemeClr val="tx1"/>
              </a:solidFill>
            </a:endParaRPr>
          </a:p>
        </p:txBody>
      </p:sp>
    </p:spTree>
    <p:extLst>
      <p:ext uri="{BB962C8B-B14F-4D97-AF65-F5344CB8AC3E}">
        <p14:creationId xmlns:p14="http://schemas.microsoft.com/office/powerpoint/2010/main" val="20757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71602"/>
            <a:ext cx="8640960" cy="1927225"/>
          </a:xfrm>
        </p:spPr>
        <p:txBody>
          <a:bodyPr>
            <a:normAutofit/>
          </a:bodyPr>
          <a:lstStyle/>
          <a:p>
            <a:r>
              <a:rPr lang="en-US" dirty="0" smtClean="0"/>
              <a:t>4. </a:t>
            </a:r>
            <a:r>
              <a:rPr lang="el-GR" dirty="0" smtClean="0"/>
              <a:t>ΕΙΣΑΓΩΓΗ ΣΤΗΝ </a:t>
            </a:r>
            <a:r>
              <a:rPr lang="en-US" dirty="0" smtClean="0"/>
              <a:t>JAVA II</a:t>
            </a:r>
            <a:endParaRPr lang="en-US" dirty="0"/>
          </a:p>
        </p:txBody>
      </p:sp>
      <p:sp>
        <p:nvSpPr>
          <p:cNvPr id="3" name="Subtitle 2"/>
          <p:cNvSpPr>
            <a:spLocks noGrp="1"/>
          </p:cNvSpPr>
          <p:nvPr>
            <p:ph type="subTitle" idx="1"/>
          </p:nvPr>
        </p:nvSpPr>
        <p:spPr/>
        <p:txBody>
          <a:bodyPr>
            <a:normAutofit/>
          </a:bodyPr>
          <a:lstStyle/>
          <a:p>
            <a:pPr algn="ctr"/>
            <a:r>
              <a:rPr lang="el-GR" dirty="0" smtClean="0"/>
              <a:t>Είσοδος – Έξοδος</a:t>
            </a:r>
          </a:p>
          <a:p>
            <a:pPr algn="ctr"/>
            <a:r>
              <a:rPr lang="el-GR" dirty="0" smtClean="0"/>
              <a:t>Έλεγχος ροής </a:t>
            </a:r>
          </a:p>
        </p:txBody>
      </p:sp>
    </p:spTree>
    <p:extLst>
      <p:ext uri="{BB962C8B-B14F-4D97-AF65-F5344CB8AC3E}">
        <p14:creationId xmlns:p14="http://schemas.microsoft.com/office/powerpoint/2010/main" val="4739386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HelloWorld.java</a:t>
            </a:r>
            <a:endParaRPr lang="en-US" dirty="0"/>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30306" y="5486400"/>
            <a:ext cx="4344459" cy="830997"/>
          </a:xfrm>
          <a:prstGeom prst="rect">
            <a:avLst/>
          </a:prstGeom>
          <a:noFill/>
        </p:spPr>
        <p:txBody>
          <a:bodyPr wrap="none" rtlCol="0">
            <a:spAutoFit/>
          </a:bodyPr>
          <a:lstStyle/>
          <a:p>
            <a:pPr marL="285750" indent="-285750">
              <a:buFont typeface="Wingdings" pitchFamily="2" charset="2"/>
              <a:buChar char="Ø"/>
            </a:pPr>
            <a:r>
              <a:rPr lang="en-US" sz="2400" b="1" dirty="0" err="1">
                <a:solidFill>
                  <a:srgbClr val="FF0000"/>
                </a:solidFill>
                <a:latin typeface="Courier New" pitchFamily="49" charset="0"/>
                <a:cs typeface="Courier New" pitchFamily="49" charset="0"/>
              </a:rPr>
              <a:t>j</a:t>
            </a:r>
            <a:r>
              <a:rPr lang="en-US" sz="2400" b="1" dirty="0" err="1" smtClean="0">
                <a:solidFill>
                  <a:srgbClr val="FF0000"/>
                </a:solidFill>
                <a:latin typeface="Courier New" pitchFamily="49" charset="0"/>
                <a:cs typeface="Courier New" pitchFamily="49" charset="0"/>
              </a:rPr>
              <a:t>avac</a:t>
            </a:r>
            <a:r>
              <a:rPr lang="en-US" sz="2400" b="1" dirty="0" smtClean="0">
                <a:solidFill>
                  <a:srgbClr val="FF0000"/>
                </a:solidFill>
                <a:latin typeface="Courier New" pitchFamily="49" charset="0"/>
                <a:cs typeface="Courier New" pitchFamily="49" charset="0"/>
              </a:rPr>
              <a:t> </a:t>
            </a:r>
            <a:r>
              <a:rPr lang="en-US" sz="2400" b="1" dirty="0" smtClean="0">
                <a:latin typeface="Courier New" pitchFamily="49" charset="0"/>
                <a:cs typeface="Courier New" pitchFamily="49" charset="0"/>
              </a:rPr>
              <a:t>HelloWorld.java</a:t>
            </a:r>
          </a:p>
          <a:p>
            <a:pPr marL="285750" indent="-285750">
              <a:buFont typeface="Wingdings" pitchFamily="2" charset="2"/>
              <a:buChar char="Ø"/>
            </a:pPr>
            <a:r>
              <a:rPr lang="en-US" sz="2400" b="1" dirty="0" smtClean="0">
                <a:solidFill>
                  <a:srgbClr val="FF0000"/>
                </a:solidFill>
                <a:latin typeface="Courier New" pitchFamily="49" charset="0"/>
                <a:cs typeface="Courier New" pitchFamily="49" charset="0"/>
              </a:rPr>
              <a:t>java</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HelloWorld</a:t>
            </a:r>
            <a:endParaRPr lang="en-US" sz="2400" b="1" dirty="0">
              <a:latin typeface="Courier New" pitchFamily="49" charset="0"/>
              <a:cs typeface="Courier New" pitchFamily="49" charset="0"/>
            </a:endParaRPr>
          </a:p>
        </p:txBody>
      </p:sp>
      <p:sp>
        <p:nvSpPr>
          <p:cNvPr id="5" name="Rectangular Callout 4"/>
          <p:cNvSpPr/>
          <p:nvPr/>
        </p:nvSpPr>
        <p:spPr>
          <a:xfrm>
            <a:off x="5257800" y="5901898"/>
            <a:ext cx="2590800" cy="457200"/>
          </a:xfrm>
          <a:prstGeom prst="wedgeRectCallout">
            <a:avLst>
              <a:gd name="adj1" fmla="val -106646"/>
              <a:gd name="adj2" fmla="val -4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Χωρίς </a:t>
            </a:r>
            <a:r>
              <a:rPr lang="el-GR" dirty="0" smtClean="0">
                <a:solidFill>
                  <a:srgbClr val="FF0000"/>
                </a:solidFill>
              </a:rPr>
              <a:t>κανένα</a:t>
            </a:r>
            <a:r>
              <a:rPr lang="el-GR" dirty="0" smtClean="0"/>
              <a:t> επίθεμα!</a:t>
            </a:r>
            <a:endParaRPr lang="en-US" dirty="0"/>
          </a:p>
        </p:txBody>
      </p:sp>
    </p:spTree>
    <p:extLst>
      <p:ext uri="{BB962C8B-B14F-4D97-AF65-F5344CB8AC3E}">
        <p14:creationId xmlns:p14="http://schemas.microsoft.com/office/powerpoint/2010/main" val="35453437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819400"/>
            <a:ext cx="3429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86402"/>
            <a:ext cx="8715848" cy="1200329"/>
          </a:xfrm>
          <a:prstGeom prst="rect">
            <a:avLst/>
          </a:prstGeom>
          <a:noFill/>
        </p:spPr>
        <p:txBody>
          <a:bodyPr wrap="none" rtlCol="0">
            <a:spAutoFit/>
          </a:bodyPr>
          <a:lstStyle/>
          <a:p>
            <a:pPr marL="285750" indent="-285750">
              <a:buFont typeface="Arial" pitchFamily="34" charset="0"/>
              <a:buChar char="•"/>
            </a:pPr>
            <a:r>
              <a:rPr lang="el-GR" dirty="0" smtClean="0"/>
              <a:t>Ορισμός </a:t>
            </a:r>
            <a:r>
              <a:rPr lang="el-GR" dirty="0" smtClean="0">
                <a:solidFill>
                  <a:schemeClr val="accent6">
                    <a:lumMod val="75000"/>
                  </a:schemeClr>
                </a:solidFill>
              </a:rPr>
              <a:t>μεταβλητών</a:t>
            </a:r>
          </a:p>
          <a:p>
            <a:pPr marL="285750" indent="-285750">
              <a:buFont typeface="Arial" pitchFamily="34" charset="0"/>
              <a:buChar char="•"/>
            </a:pPr>
            <a:r>
              <a:rPr lang="el-GR" dirty="0" smtClean="0"/>
              <a:t>Η </a:t>
            </a:r>
            <a:r>
              <a:rPr lang="en-US" dirty="0" smtClean="0"/>
              <a:t>Java </a:t>
            </a:r>
            <a:r>
              <a:rPr lang="el-GR" dirty="0" smtClean="0"/>
              <a:t>είναι </a:t>
            </a:r>
            <a:r>
              <a:rPr lang="en-US" dirty="0" smtClean="0">
                <a:solidFill>
                  <a:srgbClr val="0070C0"/>
                </a:solidFill>
              </a:rPr>
              <a:t>strongly typed </a:t>
            </a:r>
            <a:r>
              <a:rPr lang="el-GR" dirty="0" smtClean="0"/>
              <a:t>γλώσσα: κάθε μεταβλητή θα πρέπει να έχει ένα </a:t>
            </a:r>
            <a:r>
              <a:rPr lang="el-GR" dirty="0" smtClean="0">
                <a:solidFill>
                  <a:schemeClr val="accent6">
                    <a:lumMod val="75000"/>
                  </a:schemeClr>
                </a:solidFill>
              </a:rPr>
              <a:t>τύπο</a:t>
            </a:r>
            <a:r>
              <a:rPr lang="el-GR" dirty="0" smtClean="0"/>
              <a:t>.</a:t>
            </a:r>
          </a:p>
          <a:p>
            <a:pPr marL="285750" indent="-285750">
              <a:buFont typeface="Arial" pitchFamily="34" charset="0"/>
              <a:buChar char="•"/>
            </a:pPr>
            <a:r>
              <a:rPr lang="el-GR" dirty="0" smtClean="0"/>
              <a:t>Οι τύποι </a:t>
            </a:r>
            <a:r>
              <a:rPr lang="en-US" dirty="0" smtClean="0">
                <a:solidFill>
                  <a:srgbClr val="FF0000"/>
                </a:solidFill>
              </a:rPr>
              <a:t>int</a:t>
            </a:r>
            <a:r>
              <a:rPr lang="en-US" dirty="0" smtClean="0"/>
              <a:t> </a:t>
            </a:r>
            <a:r>
              <a:rPr lang="el-GR" dirty="0" smtClean="0"/>
              <a:t>και </a:t>
            </a:r>
            <a:r>
              <a:rPr lang="en-US" dirty="0" smtClean="0">
                <a:solidFill>
                  <a:srgbClr val="FF0000"/>
                </a:solidFill>
              </a:rPr>
              <a:t>double</a:t>
            </a:r>
            <a:r>
              <a:rPr lang="en-US" dirty="0" smtClean="0"/>
              <a:t> </a:t>
            </a:r>
            <a:r>
              <a:rPr lang="el-GR" dirty="0" smtClean="0"/>
              <a:t>είναι </a:t>
            </a:r>
            <a:r>
              <a:rPr lang="el-GR" dirty="0" smtClean="0">
                <a:solidFill>
                  <a:srgbClr val="0070C0"/>
                </a:solidFill>
              </a:rPr>
              <a:t>πρωταρχικοί (βασικοί) τύποι </a:t>
            </a:r>
            <a:r>
              <a:rPr lang="el-GR" dirty="0" smtClean="0"/>
              <a:t>(</a:t>
            </a:r>
            <a:r>
              <a:rPr lang="en-US" dirty="0" smtClean="0">
                <a:solidFill>
                  <a:srgbClr val="0070C0"/>
                </a:solidFill>
              </a:rPr>
              <a:t>primitive types</a:t>
            </a:r>
            <a:r>
              <a:rPr lang="en-US" dirty="0" smtClean="0"/>
              <a:t>)</a:t>
            </a:r>
          </a:p>
          <a:p>
            <a:pPr marL="285750" indent="-285750">
              <a:buFont typeface="Arial" pitchFamily="34" charset="0"/>
              <a:buChar char="•"/>
            </a:pPr>
            <a:r>
              <a:rPr lang="el-GR" dirty="0" smtClean="0"/>
              <a:t>Εκτός από τους βασικούς τύπους, όλοι οι άλλοι </a:t>
            </a:r>
            <a:r>
              <a:rPr lang="el-GR" dirty="0" smtClean="0">
                <a:solidFill>
                  <a:schemeClr val="accent6">
                    <a:lumMod val="75000"/>
                  </a:schemeClr>
                </a:solidFill>
              </a:rPr>
              <a:t>τύποι</a:t>
            </a:r>
            <a:r>
              <a:rPr lang="el-GR" dirty="0" smtClean="0"/>
              <a:t> είναι </a:t>
            </a:r>
            <a:r>
              <a:rPr lang="el-GR" dirty="0" smtClean="0">
                <a:solidFill>
                  <a:schemeClr val="accent6">
                    <a:lumMod val="75000"/>
                  </a:schemeClr>
                </a:solidFill>
              </a:rPr>
              <a:t>κλάσεις</a:t>
            </a:r>
            <a:endParaRPr lang="en-US" dirty="0">
              <a:solidFill>
                <a:schemeClr val="accent6">
                  <a:lumMod val="75000"/>
                </a:schemeClr>
              </a:solidFill>
            </a:endParaRPr>
          </a:p>
        </p:txBody>
      </p:sp>
    </p:spTree>
    <p:extLst>
      <p:ext uri="{BB962C8B-B14F-4D97-AF65-F5344CB8AC3E}">
        <p14:creationId xmlns:p14="http://schemas.microsoft.com/office/powerpoint/2010/main" val="30844056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Ρεύματα εισόδου/εξόδου</a:t>
            </a:r>
            <a:endParaRPr lang="en-US" dirty="0"/>
          </a:p>
        </p:txBody>
      </p:sp>
      <p:sp>
        <p:nvSpPr>
          <p:cNvPr id="4" name="Content Placeholder 3"/>
          <p:cNvSpPr>
            <a:spLocks noGrp="1"/>
          </p:cNvSpPr>
          <p:nvPr>
            <p:ph idx="1"/>
          </p:nvPr>
        </p:nvSpPr>
        <p:spPr/>
        <p:txBody>
          <a:bodyPr/>
          <a:lstStyle/>
          <a:p>
            <a:r>
              <a:rPr lang="el-GR" dirty="0"/>
              <a:t>Τι είναι ένα ρεύμα? Μια </a:t>
            </a:r>
            <a:r>
              <a:rPr lang="el-GR" dirty="0">
                <a:solidFill>
                  <a:schemeClr val="accent6">
                    <a:lumMod val="75000"/>
                  </a:schemeClr>
                </a:solidFill>
              </a:rPr>
              <a:t>αφαίρεση</a:t>
            </a:r>
            <a:r>
              <a:rPr lang="el-GR" dirty="0"/>
              <a:t> που αναπαριστά μια </a:t>
            </a:r>
            <a:r>
              <a:rPr lang="el-GR" dirty="0">
                <a:solidFill>
                  <a:srgbClr val="0070C0"/>
                </a:solidFill>
              </a:rPr>
              <a:t>πηγή</a:t>
            </a:r>
            <a:r>
              <a:rPr lang="el-GR" dirty="0"/>
              <a:t> (για την </a:t>
            </a:r>
            <a:r>
              <a:rPr lang="el-GR" dirty="0">
                <a:solidFill>
                  <a:srgbClr val="0070C0"/>
                </a:solidFill>
              </a:rPr>
              <a:t>είσοδο</a:t>
            </a:r>
            <a:r>
              <a:rPr lang="el-GR" dirty="0"/>
              <a:t>), ή ένα </a:t>
            </a:r>
            <a:r>
              <a:rPr lang="el-GR" dirty="0">
                <a:solidFill>
                  <a:srgbClr val="0070C0"/>
                </a:solidFill>
              </a:rPr>
              <a:t>προορισμό</a:t>
            </a:r>
            <a:r>
              <a:rPr lang="el-GR" dirty="0"/>
              <a:t> (για την </a:t>
            </a:r>
            <a:r>
              <a:rPr lang="el-GR" dirty="0">
                <a:solidFill>
                  <a:srgbClr val="0070C0"/>
                </a:solidFill>
              </a:rPr>
              <a:t>έξοδο</a:t>
            </a:r>
            <a:r>
              <a:rPr lang="el-GR" dirty="0"/>
              <a:t>) </a:t>
            </a:r>
            <a:r>
              <a:rPr lang="el-GR" dirty="0">
                <a:solidFill>
                  <a:schemeClr val="accent6">
                    <a:lumMod val="75000"/>
                  </a:schemeClr>
                </a:solidFill>
              </a:rPr>
              <a:t>χαρακτήρων</a:t>
            </a:r>
          </a:p>
          <a:p>
            <a:pPr lvl="1"/>
            <a:r>
              <a:rPr lang="el-GR" dirty="0"/>
              <a:t>Αυτό μπορεί να είναι ένα αρχείο, το πληκτρολόγιο, η οθόνη.</a:t>
            </a:r>
          </a:p>
          <a:p>
            <a:pPr lvl="1"/>
            <a:r>
              <a:rPr lang="el-GR" dirty="0"/>
              <a:t>Όταν δημιουργούμε το ρεύμα το </a:t>
            </a:r>
            <a:r>
              <a:rPr lang="el-GR" dirty="0">
                <a:solidFill>
                  <a:schemeClr val="accent6">
                    <a:lumMod val="75000"/>
                  </a:schemeClr>
                </a:solidFill>
              </a:rPr>
              <a:t>συνδέουμε</a:t>
            </a:r>
            <a:r>
              <a:rPr lang="el-GR" dirty="0"/>
              <a:t> με την ανάλογη </a:t>
            </a:r>
            <a:r>
              <a:rPr lang="el-GR" dirty="0">
                <a:solidFill>
                  <a:srgbClr val="0070C0"/>
                </a:solidFill>
              </a:rPr>
              <a:t>πηγή</a:t>
            </a:r>
            <a:r>
              <a:rPr lang="el-GR" dirty="0"/>
              <a:t>, ή </a:t>
            </a:r>
            <a:r>
              <a:rPr lang="el-GR" dirty="0">
                <a:solidFill>
                  <a:srgbClr val="0070C0"/>
                </a:solidFill>
              </a:rPr>
              <a:t>προορισμό</a:t>
            </a:r>
            <a:r>
              <a:rPr lang="el-GR" dirty="0"/>
              <a:t>.</a:t>
            </a:r>
          </a:p>
          <a:p>
            <a:endParaRPr lang="en-US" dirty="0"/>
          </a:p>
        </p:txBody>
      </p:sp>
    </p:spTree>
    <p:extLst>
      <p:ext uri="{BB962C8B-B14F-4D97-AF65-F5344CB8AC3E}">
        <p14:creationId xmlns:p14="http://schemas.microsoft.com/office/powerpoint/2010/main" val="12641981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smtClean="0"/>
              <a:t>Είσοδος &amp; Έξοδος</a:t>
            </a:r>
          </a:p>
        </p:txBody>
      </p:sp>
      <p:sp>
        <p:nvSpPr>
          <p:cNvPr id="81923" name="Rectangle 3"/>
          <p:cNvSpPr>
            <a:spLocks noGrp="1" noChangeArrowheads="1"/>
          </p:cNvSpPr>
          <p:nvPr>
            <p:ph type="body" idx="1"/>
          </p:nvPr>
        </p:nvSpPr>
        <p:spPr/>
        <p:txBody>
          <a:bodyPr>
            <a:normAutofit fontScale="92500" lnSpcReduction="10000"/>
          </a:bodyPr>
          <a:lstStyle/>
          <a:p>
            <a:r>
              <a:rPr lang="el-GR" dirty="0" smtClean="0"/>
              <a:t>Τα βασικά ρεύματα</a:t>
            </a:r>
            <a:r>
              <a:rPr lang="en-US" dirty="0" smtClean="0"/>
              <a:t> </a:t>
            </a:r>
            <a:r>
              <a:rPr lang="el-GR" dirty="0" smtClean="0"/>
              <a:t>εισόδου/εξόδου είναι έτοιμα </a:t>
            </a:r>
            <a:r>
              <a:rPr lang="el-GR" dirty="0" smtClean="0">
                <a:solidFill>
                  <a:schemeClr val="accent6">
                    <a:lumMod val="75000"/>
                  </a:schemeClr>
                </a:solidFill>
              </a:rPr>
              <a:t>αντικείμενα</a:t>
            </a:r>
            <a:r>
              <a:rPr lang="el-GR" dirty="0" smtClean="0"/>
              <a:t> τα οποία ορίζονται σαν πεδία (</a:t>
            </a:r>
            <a:r>
              <a:rPr lang="el-GR" dirty="0" smtClean="0">
                <a:solidFill>
                  <a:srgbClr val="0070C0"/>
                </a:solidFill>
              </a:rPr>
              <a:t>στατικά</a:t>
            </a:r>
            <a:r>
              <a:rPr lang="el-GR" dirty="0" smtClean="0"/>
              <a:t>) της κλάσης </a:t>
            </a:r>
            <a:r>
              <a:rPr lang="en-US" dirty="0" smtClean="0">
                <a:solidFill>
                  <a:schemeClr val="accent6">
                    <a:lumMod val="75000"/>
                  </a:schemeClr>
                </a:solidFill>
              </a:rPr>
              <a:t>System</a:t>
            </a:r>
            <a:endParaRPr lang="el-GR" dirty="0" smtClean="0">
              <a:solidFill>
                <a:schemeClr val="accent6">
                  <a:lumMod val="75000"/>
                </a:schemeClr>
              </a:solidFill>
            </a:endParaRPr>
          </a:p>
          <a:p>
            <a:pPr lvl="1"/>
            <a:r>
              <a:rPr lang="en-US" dirty="0" err="1" smtClean="0">
                <a:solidFill>
                  <a:srgbClr val="0070C0"/>
                </a:solidFill>
              </a:rPr>
              <a:t>System.out</a:t>
            </a:r>
            <a:endParaRPr lang="en-US" dirty="0" smtClean="0">
              <a:solidFill>
                <a:srgbClr val="0070C0"/>
              </a:solidFill>
            </a:endParaRPr>
          </a:p>
          <a:p>
            <a:pPr lvl="1"/>
            <a:r>
              <a:rPr lang="en-US" dirty="0" smtClean="0">
                <a:solidFill>
                  <a:srgbClr val="0070C0"/>
                </a:solidFill>
              </a:rPr>
              <a:t>System.in</a:t>
            </a:r>
          </a:p>
          <a:p>
            <a:pPr lvl="1"/>
            <a:r>
              <a:rPr lang="en-US" dirty="0" err="1" smtClean="0">
                <a:solidFill>
                  <a:srgbClr val="0070C0"/>
                </a:solidFill>
              </a:rPr>
              <a:t>System.err</a:t>
            </a:r>
            <a:endParaRPr lang="en-US" dirty="0" smtClean="0">
              <a:solidFill>
                <a:srgbClr val="0070C0"/>
              </a:solidFill>
            </a:endParaRPr>
          </a:p>
          <a:p>
            <a:r>
              <a:rPr lang="el-GR" dirty="0" smtClean="0"/>
              <a:t>Μέσω αυτών και άλλων βοηθητικών αντικειμένων γίνεται η είσοδος και έξοδος δεδομένων ενός προγράμματος</a:t>
            </a:r>
            <a:r>
              <a:rPr lang="en-US" dirty="0" smtClean="0"/>
              <a:t>.</a:t>
            </a:r>
            <a:endParaRPr lang="el-GR" dirty="0" smtClean="0"/>
          </a:p>
          <a:p>
            <a:r>
              <a:rPr lang="el-GR" dirty="0"/>
              <a:t>Μια εντολή εισόδου/εξόδου έχει αποτέλεσμα το </a:t>
            </a:r>
            <a:r>
              <a:rPr lang="el-GR" dirty="0">
                <a:solidFill>
                  <a:schemeClr val="accent6">
                    <a:lumMod val="75000"/>
                  </a:schemeClr>
                </a:solidFill>
              </a:rPr>
              <a:t>λειτουργικό</a:t>
            </a:r>
            <a:r>
              <a:rPr lang="el-GR" dirty="0"/>
              <a:t> να </a:t>
            </a:r>
            <a:r>
              <a:rPr lang="el-GR" dirty="0">
                <a:solidFill>
                  <a:srgbClr val="0070C0"/>
                </a:solidFill>
              </a:rPr>
              <a:t>πάρει ή να στείλει </a:t>
            </a:r>
            <a:r>
              <a:rPr lang="el-GR" dirty="0">
                <a:solidFill>
                  <a:schemeClr val="accent6">
                    <a:lumMod val="75000"/>
                  </a:schemeClr>
                </a:solidFill>
              </a:rPr>
              <a:t>χαρακτήρες</a:t>
            </a:r>
            <a:r>
              <a:rPr lang="el-GR" dirty="0"/>
              <a:t> από/προς την αντίστοιχη </a:t>
            </a:r>
            <a:r>
              <a:rPr lang="el-GR" dirty="0">
                <a:solidFill>
                  <a:srgbClr val="0070C0"/>
                </a:solidFill>
              </a:rPr>
              <a:t>πηγή/προορισμό</a:t>
            </a:r>
            <a:r>
              <a:rPr lang="el-GR" dirty="0"/>
              <a:t>.</a:t>
            </a:r>
          </a:p>
          <a:p>
            <a:endParaRPr lang="en-US" dirty="0" smtClean="0"/>
          </a:p>
          <a:p>
            <a:pPr lvl="1"/>
            <a:endParaRPr lang="el-GR" dirty="0" smtClean="0"/>
          </a:p>
        </p:txBody>
      </p:sp>
    </p:spTree>
    <p:extLst>
      <p:ext uri="{BB962C8B-B14F-4D97-AF65-F5344CB8AC3E}">
        <p14:creationId xmlns:p14="http://schemas.microsoft.com/office/powerpoint/2010/main" val="37910932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Έξοδος</a:t>
            </a:r>
            <a:endParaRPr lang="en-US" dirty="0"/>
          </a:p>
        </p:txBody>
      </p:sp>
      <p:sp>
        <p:nvSpPr>
          <p:cNvPr id="3" name="Content Placeholder 2"/>
          <p:cNvSpPr>
            <a:spLocks noGrp="1"/>
          </p:cNvSpPr>
          <p:nvPr>
            <p:ph idx="1"/>
          </p:nvPr>
        </p:nvSpPr>
        <p:spPr/>
        <p:txBody>
          <a:bodyPr/>
          <a:lstStyle/>
          <a:p>
            <a:pPr marL="182880" lvl="1">
              <a:buClr>
                <a:schemeClr val="accent6"/>
              </a:buClr>
            </a:pPr>
            <a:r>
              <a:rPr lang="el-GR" dirty="0" smtClean="0"/>
              <a:t>Για έξοδο μπορούμε να καλέσουμε τις συναρτήσεις του </a:t>
            </a:r>
            <a:r>
              <a:rPr lang="en-US" dirty="0" err="1" smtClean="0">
                <a:solidFill>
                  <a:srgbClr val="0070C0"/>
                </a:solidFill>
              </a:rPr>
              <a:t>System.out</a:t>
            </a:r>
            <a:r>
              <a:rPr lang="el-GR" dirty="0" smtClean="0">
                <a:solidFill>
                  <a:srgbClr val="0070C0"/>
                </a:solidFill>
              </a:rPr>
              <a:t> </a:t>
            </a:r>
            <a:r>
              <a:rPr lang="el-GR" dirty="0"/>
              <a:t>αντικειμένου</a:t>
            </a:r>
            <a:r>
              <a:rPr lang="el-GR" dirty="0" smtClean="0"/>
              <a:t>:</a:t>
            </a:r>
          </a:p>
          <a:p>
            <a:pPr lvl="1"/>
            <a:r>
              <a:rPr lang="en-US" dirty="0" err="1" smtClean="0">
                <a:solidFill>
                  <a:schemeClr val="accent6">
                    <a:lumMod val="75000"/>
                  </a:schemeClr>
                </a:solidFill>
              </a:rPr>
              <a:t>println</a:t>
            </a:r>
            <a:r>
              <a:rPr lang="en-US" dirty="0" smtClean="0">
                <a:solidFill>
                  <a:schemeClr val="accent6">
                    <a:lumMod val="75000"/>
                  </a:schemeClr>
                </a:solidFill>
              </a:rPr>
              <a:t>(String s)</a:t>
            </a:r>
            <a:r>
              <a:rPr lang="el-GR" dirty="0" smtClean="0"/>
              <a:t>: για να τυπώσουμε ένα αλφαριθμητικό </a:t>
            </a:r>
            <a:r>
              <a:rPr lang="en-US" dirty="0" smtClean="0">
                <a:solidFill>
                  <a:srgbClr val="0070C0"/>
                </a:solidFill>
              </a:rPr>
              <a:t>s</a:t>
            </a:r>
            <a:r>
              <a:rPr lang="en-US" dirty="0" smtClean="0"/>
              <a:t> </a:t>
            </a:r>
            <a:r>
              <a:rPr lang="el-GR" dirty="0" smtClean="0"/>
              <a:t>και τον χαρακτήρα </a:t>
            </a:r>
            <a:r>
              <a:rPr lang="el-GR" dirty="0" smtClean="0">
                <a:solidFill>
                  <a:srgbClr val="0070C0"/>
                </a:solidFill>
              </a:rPr>
              <a:t>‘\</a:t>
            </a:r>
            <a:r>
              <a:rPr lang="en-US" dirty="0" smtClean="0">
                <a:solidFill>
                  <a:srgbClr val="0070C0"/>
                </a:solidFill>
              </a:rPr>
              <a:t>n’</a:t>
            </a:r>
          </a:p>
          <a:p>
            <a:pPr lvl="1"/>
            <a:r>
              <a:rPr lang="en-US" dirty="0" smtClean="0">
                <a:solidFill>
                  <a:schemeClr val="accent6">
                    <a:lumMod val="75000"/>
                  </a:schemeClr>
                </a:solidFill>
              </a:rPr>
              <a:t>print(String s)</a:t>
            </a:r>
            <a:r>
              <a:rPr lang="en-US" dirty="0" smtClean="0"/>
              <a:t>: </a:t>
            </a:r>
            <a:r>
              <a:rPr lang="el-GR" dirty="0" smtClean="0"/>
              <a:t>τυπώνει το </a:t>
            </a:r>
            <a:r>
              <a:rPr lang="en-US" dirty="0" smtClean="0">
                <a:solidFill>
                  <a:srgbClr val="0070C0"/>
                </a:solidFill>
              </a:rPr>
              <a:t>s</a:t>
            </a:r>
            <a:r>
              <a:rPr lang="el-GR" dirty="0" smtClean="0"/>
              <a:t> αλλά δεν αλλάζει γραμμή</a:t>
            </a:r>
            <a:endParaRPr lang="en-US" dirty="0" smtClean="0"/>
          </a:p>
          <a:p>
            <a:pPr lvl="1"/>
            <a:r>
              <a:rPr lang="en-US" dirty="0" smtClean="0">
                <a:solidFill>
                  <a:schemeClr val="accent6">
                    <a:lumMod val="75000"/>
                  </a:schemeClr>
                </a:solidFill>
              </a:rPr>
              <a:t>printf</a:t>
            </a:r>
            <a:r>
              <a:rPr lang="en-US" dirty="0" smtClean="0"/>
              <a:t>: Formatted output</a:t>
            </a:r>
          </a:p>
          <a:p>
            <a:pPr lvl="2"/>
            <a:r>
              <a:rPr lang="en-US" dirty="0" smtClean="0">
                <a:solidFill>
                  <a:srgbClr val="0070C0"/>
                </a:solidFill>
              </a:rPr>
              <a:t>printf(“%</a:t>
            </a:r>
            <a:r>
              <a:rPr lang="en-US" dirty="0" err="1" smtClean="0">
                <a:solidFill>
                  <a:srgbClr val="0070C0"/>
                </a:solidFill>
              </a:rPr>
              <a:t>d”,myInt</a:t>
            </a:r>
            <a:r>
              <a:rPr lang="en-US" dirty="0" smtClean="0">
                <a:solidFill>
                  <a:srgbClr val="0070C0"/>
                </a:solidFill>
              </a:rPr>
              <a:t>);</a:t>
            </a:r>
            <a:r>
              <a:rPr lang="en-US" dirty="0" smtClean="0"/>
              <a:t> // </a:t>
            </a:r>
            <a:r>
              <a:rPr lang="el-GR" dirty="0" smtClean="0"/>
              <a:t>τυπώνει ένα ακέραιο</a:t>
            </a:r>
          </a:p>
          <a:p>
            <a:pPr lvl="2"/>
            <a:r>
              <a:rPr lang="en-US" dirty="0">
                <a:solidFill>
                  <a:srgbClr val="0070C0"/>
                </a:solidFill>
              </a:rPr>
              <a:t>printf</a:t>
            </a:r>
            <a:r>
              <a:rPr lang="en-US" dirty="0" smtClean="0">
                <a:solidFill>
                  <a:srgbClr val="0070C0"/>
                </a:solidFill>
              </a:rPr>
              <a:t>(“%</a:t>
            </a:r>
            <a:r>
              <a:rPr lang="en-US" dirty="0" err="1">
                <a:solidFill>
                  <a:srgbClr val="0070C0"/>
                </a:solidFill>
              </a:rPr>
              <a:t>f</a:t>
            </a:r>
            <a:r>
              <a:rPr lang="en-US" dirty="0" err="1" smtClean="0">
                <a:solidFill>
                  <a:srgbClr val="0070C0"/>
                </a:solidFill>
              </a:rPr>
              <a:t>”,myDouble</a:t>
            </a:r>
            <a:r>
              <a:rPr lang="en-US" dirty="0" smtClean="0">
                <a:solidFill>
                  <a:srgbClr val="0070C0"/>
                </a:solidFill>
              </a:rPr>
              <a:t>); </a:t>
            </a:r>
            <a:r>
              <a:rPr lang="en-US" dirty="0" smtClean="0"/>
              <a:t>// </a:t>
            </a:r>
            <a:r>
              <a:rPr lang="el-GR" dirty="0" smtClean="0"/>
              <a:t>τυπώνει ένα πραγματικό</a:t>
            </a:r>
          </a:p>
          <a:p>
            <a:pPr lvl="2"/>
            <a:r>
              <a:rPr lang="en-US" dirty="0">
                <a:solidFill>
                  <a:srgbClr val="0070C0"/>
                </a:solidFill>
              </a:rPr>
              <a:t>printf</a:t>
            </a:r>
            <a:r>
              <a:rPr lang="en-US" dirty="0" smtClean="0">
                <a:solidFill>
                  <a:srgbClr val="0070C0"/>
                </a:solidFill>
              </a:rPr>
              <a:t>(“%</a:t>
            </a:r>
            <a:r>
              <a:rPr lang="el-GR" dirty="0" smtClean="0">
                <a:solidFill>
                  <a:srgbClr val="0070C0"/>
                </a:solidFill>
              </a:rPr>
              <a:t>.2</a:t>
            </a:r>
            <a:r>
              <a:rPr lang="en-US" dirty="0" err="1" smtClean="0">
                <a:solidFill>
                  <a:srgbClr val="0070C0"/>
                </a:solidFill>
              </a:rPr>
              <a:t>f</a:t>
            </a:r>
            <a:r>
              <a:rPr lang="en-US" dirty="0" err="1">
                <a:solidFill>
                  <a:srgbClr val="0070C0"/>
                </a:solidFill>
              </a:rPr>
              <a:t>”,</a:t>
            </a:r>
            <a:r>
              <a:rPr lang="en-US" dirty="0" err="1" smtClean="0">
                <a:solidFill>
                  <a:srgbClr val="0070C0"/>
                </a:solidFill>
              </a:rPr>
              <a:t>myDouble</a:t>
            </a:r>
            <a:r>
              <a:rPr lang="en-US" dirty="0" smtClean="0">
                <a:solidFill>
                  <a:srgbClr val="0070C0"/>
                </a:solidFill>
              </a:rPr>
              <a:t>); </a:t>
            </a:r>
            <a:r>
              <a:rPr lang="en-US" dirty="0"/>
              <a:t>// </a:t>
            </a:r>
            <a:r>
              <a:rPr lang="el-GR" dirty="0" smtClean="0"/>
              <a:t>τυπώνει </a:t>
            </a:r>
            <a:r>
              <a:rPr lang="el-GR" dirty="0"/>
              <a:t>ένα </a:t>
            </a:r>
            <a:r>
              <a:rPr lang="el-GR" dirty="0" smtClean="0"/>
              <a:t>πραγματικό με δύο δεκαδικά</a:t>
            </a:r>
            <a:endParaRPr lang="el-GR" dirty="0"/>
          </a:p>
          <a:p>
            <a:pPr lvl="2"/>
            <a:endParaRPr lang="en-US" dirty="0"/>
          </a:p>
        </p:txBody>
      </p:sp>
    </p:spTree>
    <p:extLst>
      <p:ext uri="{BB962C8B-B14F-4D97-AF65-F5344CB8AC3E}">
        <p14:creationId xmlns:p14="http://schemas.microsoft.com/office/powerpoint/2010/main" val="1295793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Είσοδος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Χρησιμοποιούμε την κλάση </a:t>
            </a:r>
            <a:r>
              <a:rPr lang="en-US" dirty="0" smtClean="0"/>
              <a:t>Scanner </a:t>
            </a:r>
            <a:r>
              <a:rPr lang="el-GR" dirty="0" smtClean="0"/>
              <a:t>της </a:t>
            </a:r>
            <a:r>
              <a:rPr lang="en-US" dirty="0" smtClean="0"/>
              <a:t>Java</a:t>
            </a:r>
            <a:endParaRPr lang="el-GR" dirty="0" smtClean="0"/>
          </a:p>
          <a:p>
            <a:pPr lvl="1"/>
            <a:r>
              <a:rPr lang="en-US" dirty="0" smtClean="0">
                <a:solidFill>
                  <a:schemeClr val="accent6">
                    <a:lumMod val="75000"/>
                  </a:schemeClr>
                </a:solidFill>
              </a:rPr>
              <a:t>import </a:t>
            </a:r>
            <a:r>
              <a:rPr lang="en-US" dirty="0" err="1" smtClean="0">
                <a:solidFill>
                  <a:schemeClr val="accent6">
                    <a:lumMod val="75000"/>
                  </a:schemeClr>
                </a:solidFill>
              </a:rPr>
              <a:t>java.util.Scanner</a:t>
            </a:r>
            <a:r>
              <a:rPr lang="en-US" dirty="0" smtClean="0">
                <a:solidFill>
                  <a:schemeClr val="accent6">
                    <a:lumMod val="75000"/>
                  </a:schemeClr>
                </a:solidFill>
              </a:rPr>
              <a:t>;</a:t>
            </a:r>
          </a:p>
          <a:p>
            <a:pPr lvl="1"/>
            <a:endParaRPr lang="en-US" dirty="0"/>
          </a:p>
          <a:p>
            <a:r>
              <a:rPr lang="el-GR" dirty="0" smtClean="0"/>
              <a:t>Αρχικοποιείται με το ρεύμα εισόδου:</a:t>
            </a:r>
          </a:p>
          <a:p>
            <a:pPr lvl="1"/>
            <a:r>
              <a:rPr lang="en-US" dirty="0" smtClean="0">
                <a:solidFill>
                  <a:schemeClr val="accent6">
                    <a:lumMod val="75000"/>
                  </a:schemeClr>
                </a:solidFill>
              </a:rPr>
              <a:t>Scanner </a:t>
            </a:r>
            <a:r>
              <a:rPr lang="en-US" dirty="0" smtClean="0">
                <a:solidFill>
                  <a:srgbClr val="0070C0"/>
                </a:solidFill>
              </a:rPr>
              <a:t>input</a:t>
            </a:r>
            <a:r>
              <a:rPr lang="en-US" dirty="0" smtClean="0">
                <a:solidFill>
                  <a:schemeClr val="accent6">
                    <a:lumMod val="75000"/>
                  </a:schemeClr>
                </a:solidFill>
              </a:rPr>
              <a:t> </a:t>
            </a:r>
            <a:r>
              <a:rPr lang="en-US" dirty="0" smtClean="0"/>
              <a:t>=</a:t>
            </a:r>
            <a:r>
              <a:rPr lang="en-US" dirty="0" smtClean="0">
                <a:solidFill>
                  <a:schemeClr val="accent6">
                    <a:lumMod val="75000"/>
                  </a:schemeClr>
                </a:solidFill>
              </a:rPr>
              <a:t> </a:t>
            </a:r>
            <a:r>
              <a:rPr lang="en-US" dirty="0" smtClean="0">
                <a:solidFill>
                  <a:srgbClr val="FF0000"/>
                </a:solidFill>
              </a:rPr>
              <a:t>new</a:t>
            </a:r>
            <a:r>
              <a:rPr lang="en-US" dirty="0" smtClean="0">
                <a:solidFill>
                  <a:schemeClr val="accent6">
                    <a:lumMod val="75000"/>
                  </a:schemeClr>
                </a:solidFill>
              </a:rPr>
              <a:t> Scanner</a:t>
            </a:r>
            <a:r>
              <a:rPr lang="en-US" dirty="0" smtClean="0"/>
              <a:t>(</a:t>
            </a:r>
            <a:r>
              <a:rPr lang="en-US" dirty="0" smtClean="0">
                <a:solidFill>
                  <a:srgbClr val="0070C0"/>
                </a:solidFill>
              </a:rPr>
              <a:t>System.in</a:t>
            </a:r>
            <a:r>
              <a:rPr lang="en-US" dirty="0" smtClean="0"/>
              <a:t>);</a:t>
            </a:r>
          </a:p>
          <a:p>
            <a:pPr lvl="1"/>
            <a:endParaRPr lang="en-US" dirty="0"/>
          </a:p>
          <a:p>
            <a:r>
              <a:rPr lang="el-GR" dirty="0" smtClean="0"/>
              <a:t>Μπορούμε να καλέσουμε μεθόδους για να διαβάσουμε κάτι από την είσοδο</a:t>
            </a:r>
          </a:p>
          <a:p>
            <a:pPr lvl="1"/>
            <a:r>
              <a:rPr lang="en-US" dirty="0" err="1">
                <a:solidFill>
                  <a:srgbClr val="0070C0"/>
                </a:solidFill>
              </a:rPr>
              <a:t>nextLine</a:t>
            </a:r>
            <a:r>
              <a:rPr lang="en-US" dirty="0">
                <a:solidFill>
                  <a:srgbClr val="0070C0"/>
                </a:solidFill>
              </a:rPr>
              <a:t>(): </a:t>
            </a:r>
            <a:r>
              <a:rPr lang="el-GR" dirty="0"/>
              <a:t>διαβάζει μέχρι να βρει τον χαρακτήρα </a:t>
            </a:r>
            <a:r>
              <a:rPr lang="en-US" dirty="0"/>
              <a:t>‘\n’</a:t>
            </a:r>
          </a:p>
          <a:p>
            <a:pPr lvl="1"/>
            <a:r>
              <a:rPr lang="en-US" dirty="0">
                <a:solidFill>
                  <a:srgbClr val="0070C0"/>
                </a:solidFill>
              </a:rPr>
              <a:t>next</a:t>
            </a:r>
            <a:r>
              <a:rPr lang="en-US" dirty="0" smtClean="0">
                <a:solidFill>
                  <a:srgbClr val="0070C0"/>
                </a:solidFill>
              </a:rPr>
              <a:t>(): </a:t>
            </a:r>
            <a:r>
              <a:rPr lang="el-GR" dirty="0" smtClean="0"/>
              <a:t>διαβάζει το επόμενο </a:t>
            </a:r>
            <a:r>
              <a:rPr lang="en-US" dirty="0" smtClean="0"/>
              <a:t>String</a:t>
            </a:r>
            <a:endParaRPr lang="en-US" dirty="0"/>
          </a:p>
          <a:p>
            <a:pPr lvl="1"/>
            <a:r>
              <a:rPr lang="en-US" dirty="0" err="1" smtClean="0">
                <a:solidFill>
                  <a:srgbClr val="0070C0"/>
                </a:solidFill>
              </a:rPr>
              <a:t>nextInt</a:t>
            </a:r>
            <a:r>
              <a:rPr lang="en-US" dirty="0" smtClean="0">
                <a:solidFill>
                  <a:srgbClr val="0070C0"/>
                </a:solidFill>
              </a:rPr>
              <a:t>(): </a:t>
            </a:r>
            <a:r>
              <a:rPr lang="el-GR" dirty="0" smtClean="0"/>
              <a:t>διαβάζει τον επόμενο </a:t>
            </a:r>
            <a:r>
              <a:rPr lang="en-US" dirty="0" smtClean="0"/>
              <a:t>int</a:t>
            </a:r>
          </a:p>
          <a:p>
            <a:pPr lvl="1"/>
            <a:r>
              <a:rPr lang="en-US" dirty="0" err="1" smtClean="0">
                <a:solidFill>
                  <a:srgbClr val="0070C0"/>
                </a:solidFill>
              </a:rPr>
              <a:t>nextDouble</a:t>
            </a:r>
            <a:r>
              <a:rPr lang="en-US" dirty="0" smtClean="0">
                <a:solidFill>
                  <a:srgbClr val="0070C0"/>
                </a:solidFill>
              </a:rPr>
              <a:t>(): </a:t>
            </a:r>
            <a:r>
              <a:rPr lang="el-GR" dirty="0" smtClean="0"/>
              <a:t>διαβάζει τον επόμενο </a:t>
            </a:r>
            <a:r>
              <a:rPr lang="en-US" dirty="0" smtClean="0"/>
              <a:t>double.</a:t>
            </a:r>
          </a:p>
        </p:txBody>
      </p:sp>
    </p:spTree>
    <p:extLst>
      <p:ext uri="{BB962C8B-B14F-4D97-AF65-F5344CB8AC3E}">
        <p14:creationId xmlns:p14="http://schemas.microsoft.com/office/powerpoint/2010/main" val="4037397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Ύλη που θα καλύψουμε</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Αρχές αντικειμενοστραφούς προγραμματισμού</a:t>
            </a:r>
          </a:p>
          <a:p>
            <a:pPr lvl="1"/>
            <a:r>
              <a:rPr lang="el-GR" dirty="0" smtClean="0"/>
              <a:t>Κλάσεις και αντικείμενα</a:t>
            </a:r>
          </a:p>
          <a:p>
            <a:pPr lvl="1"/>
            <a:r>
              <a:rPr lang="el-GR" dirty="0" smtClean="0"/>
              <a:t>Ενθυλάκωση και απόκρυψη</a:t>
            </a:r>
          </a:p>
          <a:p>
            <a:pPr lvl="1"/>
            <a:r>
              <a:rPr lang="el-GR" dirty="0" smtClean="0"/>
              <a:t>Πολυμορφισμός και Κληρονομικότητα</a:t>
            </a:r>
          </a:p>
          <a:p>
            <a:pPr lvl="1"/>
            <a:r>
              <a:rPr lang="el-GR" dirty="0" smtClean="0"/>
              <a:t>Αφηρημένες κλάσεις, </a:t>
            </a:r>
            <a:r>
              <a:rPr lang="el-GR" dirty="0" err="1" smtClean="0"/>
              <a:t>Διεπαφές</a:t>
            </a:r>
            <a:r>
              <a:rPr lang="el-GR" dirty="0" smtClean="0"/>
              <a:t> (</a:t>
            </a:r>
            <a:r>
              <a:rPr lang="en-US" dirty="0" smtClean="0"/>
              <a:t>Interfaces)</a:t>
            </a:r>
            <a:endParaRPr lang="el-GR" dirty="0" smtClean="0"/>
          </a:p>
          <a:p>
            <a:pPr lvl="1"/>
            <a:r>
              <a:rPr lang="el-GR" dirty="0" smtClean="0"/>
              <a:t>Γενικευμένες κλάσεις, συλλογές</a:t>
            </a:r>
          </a:p>
          <a:p>
            <a:endParaRPr lang="el-GR" dirty="0"/>
          </a:p>
          <a:p>
            <a:r>
              <a:rPr lang="el-GR" dirty="0" smtClean="0"/>
              <a:t>Εισαγωγή στη </a:t>
            </a:r>
            <a:r>
              <a:rPr lang="en-US" dirty="0" smtClean="0"/>
              <a:t>Java</a:t>
            </a:r>
          </a:p>
          <a:p>
            <a:pPr lvl="1"/>
            <a:r>
              <a:rPr lang="el-GR" dirty="0" smtClean="0"/>
              <a:t>Βασικό συντακτικό και δομή προγράμματος</a:t>
            </a:r>
          </a:p>
          <a:p>
            <a:pPr lvl="1"/>
            <a:r>
              <a:rPr lang="el-GR" dirty="0" smtClean="0"/>
              <a:t>Είσοδος, έξοδος δεδομένων</a:t>
            </a:r>
          </a:p>
          <a:p>
            <a:pPr lvl="1"/>
            <a:r>
              <a:rPr lang="el-GR" dirty="0" smtClean="0"/>
              <a:t>Εξαιρέσεις</a:t>
            </a:r>
          </a:p>
          <a:p>
            <a:pPr lvl="1"/>
            <a:r>
              <a:rPr lang="el-GR" dirty="0" smtClean="0"/>
              <a:t>Γραφικά/</a:t>
            </a:r>
            <a:r>
              <a:rPr lang="el-GR" dirty="0" err="1" smtClean="0"/>
              <a:t>Μικροεφαρμογές</a:t>
            </a:r>
            <a:endParaRPr lang="en-US" dirty="0"/>
          </a:p>
        </p:txBody>
      </p:sp>
    </p:spTree>
    <p:extLst>
      <p:ext uri="{BB962C8B-B14F-4D97-AF65-F5344CB8AC3E}">
        <p14:creationId xmlns:p14="http://schemas.microsoft.com/office/powerpoint/2010/main" val="35388920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251012" y="1456765"/>
            <a:ext cx="8763000" cy="4419600"/>
          </a:xfrm>
          <a:ln w="28575">
            <a:solidFill>
              <a:schemeClr val="accent1"/>
            </a:solidFill>
            <a:prstDash val="dash"/>
          </a:ln>
        </p:spPr>
        <p:txBody>
          <a:bodyPr>
            <a:noAutofit/>
          </a:bodyPr>
          <a:lstStyle/>
          <a:p>
            <a:pPr marL="0" indent="0">
              <a:buNone/>
            </a:pPr>
            <a:r>
              <a:rPr lang="en-US" sz="2000" b="1" dirty="0">
                <a:solidFill>
                  <a:schemeClr val="accent6">
                    <a:lumMod val="75000"/>
                  </a:schemeClr>
                </a:solidFill>
                <a:latin typeface="Courier New" panose="02070309020205020404" pitchFamily="49" charset="0"/>
                <a:cs typeface="Courier New" panose="02070309020205020404" pitchFamily="49" charset="0"/>
              </a:rPr>
              <a:t>import </a:t>
            </a:r>
            <a:r>
              <a:rPr lang="en-US" sz="2000" b="1" dirty="0" err="1">
                <a:solidFill>
                  <a:schemeClr val="accent6">
                    <a:lumMod val="75000"/>
                  </a:schemeClr>
                </a:solidFill>
                <a:latin typeface="Courier New" panose="02070309020205020404" pitchFamily="49" charset="0"/>
                <a:cs typeface="Courier New" panose="02070309020205020404" pitchFamily="49" charset="0"/>
              </a:rPr>
              <a:t>java.util.Scanner</a:t>
            </a:r>
            <a:r>
              <a:rPr lang="en-US" sz="2000" b="1" dirty="0">
                <a:solidFill>
                  <a:schemeClr val="accent6">
                    <a:lumMod val="75000"/>
                  </a:schemeClr>
                </a:solidFill>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class </a:t>
            </a:r>
            <a:r>
              <a:rPr lang="en-US" sz="2000" b="1" dirty="0" err="1">
                <a:latin typeface="Courier New" panose="02070309020205020404" pitchFamily="49" charset="0"/>
                <a:cs typeface="Courier New" panose="02070309020205020404" pitchFamily="49" charset="0"/>
              </a:rPr>
              <a:t>TestIO</a:t>
            </a: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public static void main(String </a:t>
            </a:r>
            <a:r>
              <a:rPr lang="en-US" sz="2000" b="1" dirty="0" err="1">
                <a:latin typeface="Courier New" panose="02070309020205020404" pitchFamily="49" charset="0"/>
                <a:cs typeface="Courier New" panose="02070309020205020404" pitchFamily="49" charset="0"/>
              </a:rPr>
              <a:t>args</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System.out</a:t>
            </a:r>
            <a:r>
              <a:rPr lang="en-US" sz="2000" b="1" dirty="0" err="1" smtClean="0">
                <a:latin typeface="Courier New" panose="02070309020205020404" pitchFamily="49" charset="0"/>
                <a:cs typeface="Courier New" panose="02070309020205020404" pitchFamily="49" charset="0"/>
              </a:rPr>
              <a:t>.</a:t>
            </a:r>
            <a:r>
              <a:rPr lang="en-US" sz="2000" b="1" dirty="0" err="1" smtClean="0">
                <a:solidFill>
                  <a:srgbClr val="00B050"/>
                </a:solidFill>
                <a:latin typeface="Courier New" panose="02070309020205020404" pitchFamily="49" charset="0"/>
                <a:cs typeface="Courier New" panose="02070309020205020404" pitchFamily="49" charset="0"/>
              </a:rPr>
              <a:t>print</a:t>
            </a:r>
            <a:r>
              <a:rPr lang="en-US" sz="2000" b="1" dirty="0" smtClean="0">
                <a:latin typeface="Courier New" panose="02070309020205020404" pitchFamily="49" charset="0"/>
                <a:cs typeface="Courier New" panose="02070309020205020404" pitchFamily="49" charset="0"/>
              </a:rPr>
              <a:t>(</a:t>
            </a:r>
            <a:r>
              <a:rPr lang="en-US" sz="2000" b="1" dirty="0" smtClean="0">
                <a:solidFill>
                  <a:schemeClr val="bg1">
                    <a:lumMod val="50000"/>
                  </a:schemeClr>
                </a:solidFill>
                <a:latin typeface="Courier New" panose="02070309020205020404" pitchFamily="49" charset="0"/>
                <a:cs typeface="Courier New" panose="02070309020205020404" pitchFamily="49" charset="0"/>
              </a:rPr>
              <a:t>“Say Something: ”</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marL="0" indent="0">
              <a:buNone/>
            </a:pPr>
            <a:r>
              <a:rPr lang="en-US" sz="2000" b="1" dirty="0" smtClean="0">
                <a:solidFill>
                  <a:schemeClr val="accent6">
                    <a:lumMod val="75000"/>
                  </a:schemeClr>
                </a:solidFill>
                <a:latin typeface="Courier New" panose="02070309020205020404" pitchFamily="49" charset="0"/>
                <a:cs typeface="Courier New" panose="02070309020205020404" pitchFamily="49" charset="0"/>
              </a:rPr>
              <a:t>		Scanner</a:t>
            </a:r>
            <a:r>
              <a:rPr lang="en-US" sz="2000" b="1" dirty="0" smtClean="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input</a:t>
            </a:r>
            <a:r>
              <a:rPr lang="en-US" sz="2000" b="1" dirty="0">
                <a:latin typeface="Courier New" panose="02070309020205020404" pitchFamily="49" charset="0"/>
                <a:cs typeface="Courier New" panose="02070309020205020404" pitchFamily="49" charset="0"/>
              </a:rPr>
              <a:t> = </a:t>
            </a:r>
            <a:r>
              <a:rPr lang="en-US" sz="2000" b="1" dirty="0">
                <a:solidFill>
                  <a:srgbClr val="FF0000"/>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Scanner(</a:t>
            </a:r>
            <a:r>
              <a:rPr lang="en-US" sz="2000" b="1" dirty="0">
                <a:solidFill>
                  <a:srgbClr val="0070C0"/>
                </a:solidFill>
                <a:latin typeface="Courier New" panose="02070309020205020404" pitchFamily="49" charset="0"/>
                <a:cs typeface="Courier New" panose="02070309020205020404" pitchFamily="49" charset="0"/>
              </a:rPr>
              <a:t>System.in</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String</a:t>
            </a: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line</a:t>
            </a:r>
            <a:r>
              <a:rPr lang="en-US" sz="2000" b="1" dirty="0">
                <a:latin typeface="Courier New" panose="02070309020205020404" pitchFamily="49" charset="0"/>
                <a:cs typeface="Courier New" panose="02070309020205020404" pitchFamily="49" charset="0"/>
              </a:rPr>
              <a:t> = </a:t>
            </a:r>
            <a:r>
              <a:rPr lang="en-US" sz="2000" b="1" dirty="0" err="1">
                <a:solidFill>
                  <a:srgbClr val="0070C0"/>
                </a:solidFill>
                <a:latin typeface="Courier New" panose="02070309020205020404" pitchFamily="49" charset="0"/>
                <a:cs typeface="Courier New" panose="02070309020205020404" pitchFamily="49" charset="0"/>
              </a:rPr>
              <a:t>input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nextLine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System.out</a:t>
            </a:r>
            <a:r>
              <a:rPr lang="en-US" sz="2000" b="1" dirty="0" err="1" smtClean="0">
                <a:latin typeface="Courier New" panose="02070309020205020404" pitchFamily="49" charset="0"/>
                <a:cs typeface="Courier New" panose="02070309020205020404" pitchFamily="49" charset="0"/>
              </a:rPr>
              <a:t>.</a:t>
            </a:r>
            <a:r>
              <a:rPr lang="en-US" sz="2000" b="1" dirty="0" err="1" smtClean="0">
                <a:solidFill>
                  <a:srgbClr val="00B050"/>
                </a:solidFill>
                <a:latin typeface="Courier New" panose="02070309020205020404" pitchFamily="49" charset="0"/>
                <a:cs typeface="Courier New" panose="02070309020205020404" pitchFamily="49" charset="0"/>
              </a:rPr>
              <a:t>println</a:t>
            </a:r>
            <a:r>
              <a:rPr lang="en-US" sz="2000" b="1" dirty="0" smtClean="0">
                <a:latin typeface="Courier New" panose="02070309020205020404" pitchFamily="49" charset="0"/>
                <a:cs typeface="Courier New" panose="02070309020205020404" pitchFamily="49" charset="0"/>
              </a:rPr>
              <a:t>(</a:t>
            </a:r>
            <a:r>
              <a:rPr lang="en-US" sz="2000" b="1" dirty="0" smtClean="0">
                <a:solidFill>
                  <a:schemeClr val="bg1">
                    <a:lumMod val="50000"/>
                  </a:schemeClr>
                </a:solidFill>
                <a:latin typeface="Courier New" panose="02070309020205020404" pitchFamily="49" charset="0"/>
                <a:cs typeface="Courier New" panose="02070309020205020404" pitchFamily="49" charset="0"/>
              </a:rPr>
              <a:t>“</a:t>
            </a:r>
            <a:r>
              <a:rPr lang="en-US" sz="2000" b="1" dirty="0">
                <a:solidFill>
                  <a:schemeClr val="bg1">
                    <a:lumMod val="50000"/>
                  </a:schemeClr>
                </a:solidFill>
                <a:latin typeface="Courier New" panose="02070309020205020404" pitchFamily="49" charset="0"/>
                <a:cs typeface="Courier New" panose="02070309020205020404" pitchFamily="49" charset="0"/>
              </a:rPr>
              <a:t>You said: </a:t>
            </a:r>
            <a:r>
              <a:rPr lang="en-US" sz="2000" b="1" dirty="0" smtClean="0">
                <a:solidFill>
                  <a:schemeClr val="bg1">
                    <a:lumMod val="50000"/>
                  </a:schemeClr>
                </a:solidFill>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0070C0"/>
                </a:solidFill>
                <a:latin typeface="Courier New" panose="02070309020205020404" pitchFamily="49" charset="0"/>
                <a:cs typeface="Courier New" panose="02070309020205020404" pitchFamily="49" charset="0"/>
              </a:rPr>
              <a:t>line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a:t>
            </a:r>
          </a:p>
        </p:txBody>
      </p:sp>
      <p:sp>
        <p:nvSpPr>
          <p:cNvPr id="4" name="Rectangular Callout 3"/>
          <p:cNvSpPr/>
          <p:nvPr/>
        </p:nvSpPr>
        <p:spPr>
          <a:xfrm>
            <a:off x="609600" y="5934635"/>
            <a:ext cx="7799294" cy="847165"/>
          </a:xfrm>
          <a:prstGeom prst="wedgeRectCallout">
            <a:avLst>
              <a:gd name="adj1" fmla="val 12798"/>
              <a:gd name="adj2" fmla="val -517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Courier New" panose="02070309020205020404" pitchFamily="49" charset="0"/>
                <a:cs typeface="Courier New" panose="02070309020205020404" pitchFamily="49" charset="0"/>
              </a:rPr>
              <a:t>new</a:t>
            </a:r>
            <a:r>
              <a:rPr lang="en-US" sz="2000" dirty="0" smtClean="0">
                <a:solidFill>
                  <a:schemeClr val="tx1"/>
                </a:solidFill>
              </a:rPr>
              <a:t>:</a:t>
            </a:r>
            <a:r>
              <a:rPr lang="en-US" sz="2000" dirty="0" smtClean="0"/>
              <a:t> </a:t>
            </a:r>
            <a:r>
              <a:rPr lang="el-GR" sz="2000" dirty="0" smtClean="0">
                <a:solidFill>
                  <a:schemeClr val="tx1"/>
                </a:solidFill>
              </a:rPr>
              <a:t>δημιουργεί ένα αντικείμενο τύπου </a:t>
            </a:r>
            <a:r>
              <a:rPr lang="en-US" sz="2000" b="1" dirty="0" smtClean="0">
                <a:solidFill>
                  <a:srgbClr val="0070C0"/>
                </a:solidFill>
                <a:latin typeface="Courier New" panose="02070309020205020404" pitchFamily="49" charset="0"/>
                <a:cs typeface="Courier New" panose="02070309020205020404" pitchFamily="49" charset="0"/>
              </a:rPr>
              <a:t>Scanner</a:t>
            </a:r>
            <a:r>
              <a:rPr lang="en-US" sz="2000" dirty="0" smtClean="0">
                <a:solidFill>
                  <a:schemeClr val="tx1"/>
                </a:solidFill>
              </a:rPr>
              <a:t> </a:t>
            </a:r>
            <a:r>
              <a:rPr lang="el-GR" sz="2000" dirty="0" smtClean="0">
                <a:solidFill>
                  <a:schemeClr val="tx1"/>
                </a:solidFill>
              </a:rPr>
              <a:t>(μία </a:t>
            </a:r>
            <a:r>
              <a:rPr lang="el-GR" sz="2000" dirty="0" smtClean="0">
                <a:solidFill>
                  <a:schemeClr val="accent6">
                    <a:lumMod val="75000"/>
                  </a:schemeClr>
                </a:solidFill>
              </a:rPr>
              <a:t>μεταβλητή</a:t>
            </a:r>
            <a:r>
              <a:rPr lang="el-GR" sz="2000" dirty="0" smtClean="0">
                <a:solidFill>
                  <a:schemeClr val="tx1"/>
                </a:solidFill>
              </a:rPr>
              <a:t>) με το οποίο μπορούμε πλέον να διαβάζουμε από την είσοδο</a:t>
            </a:r>
            <a:endParaRPr lang="en-US" sz="2000" dirty="0">
              <a:solidFill>
                <a:schemeClr val="tx1"/>
              </a:solidFill>
            </a:endParaRPr>
          </a:p>
        </p:txBody>
      </p:sp>
    </p:spTree>
    <p:extLst>
      <p:ext uri="{BB962C8B-B14F-4D97-AF65-F5344CB8AC3E}">
        <p14:creationId xmlns:p14="http://schemas.microsoft.com/office/powerpoint/2010/main" val="22637679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35496" y="1600200"/>
            <a:ext cx="8928992" cy="4061048"/>
          </a:xfrm>
          <a:ln w="28575">
            <a:solidFill>
              <a:schemeClr val="accent1"/>
            </a:solidFill>
            <a:prstDash val="dash"/>
          </a:ln>
        </p:spPr>
        <p:txBody>
          <a:bodyPr>
            <a:normAutofit/>
          </a:bodyPr>
          <a:lstStyle/>
          <a:p>
            <a:pPr marL="0" indent="0">
              <a:buNone/>
            </a:pPr>
            <a:r>
              <a:rPr lang="en-US" sz="1600" b="1" dirty="0">
                <a:solidFill>
                  <a:schemeClr val="accent6">
                    <a:lumMod val="75000"/>
                  </a:schemeClr>
                </a:solidFill>
                <a:latin typeface="Courier New" panose="02070309020205020404" pitchFamily="49" charset="0"/>
                <a:cs typeface="Courier New" panose="02070309020205020404" pitchFamily="49" charset="0"/>
              </a:rPr>
              <a:t>import </a:t>
            </a:r>
            <a:r>
              <a:rPr lang="en-US" sz="1600" b="1" dirty="0" err="1">
                <a:solidFill>
                  <a:schemeClr val="accent6">
                    <a:lumMod val="75000"/>
                  </a:schemeClr>
                </a:solidFill>
                <a:latin typeface="Courier New" panose="02070309020205020404" pitchFamily="49" charset="0"/>
                <a:cs typeface="Courier New" panose="02070309020205020404" pitchFamily="49" charset="0"/>
              </a:rPr>
              <a:t>java.util.Scanner</a:t>
            </a:r>
            <a:r>
              <a:rPr lang="en-US" sz="1600" b="1" dirty="0">
                <a:solidFill>
                  <a:schemeClr val="accent6">
                    <a:lumMod val="75000"/>
                  </a:schemeClr>
                </a:solidFill>
                <a:latin typeface="Courier New" panose="02070309020205020404" pitchFamily="49" charset="0"/>
                <a:cs typeface="Courier New" panose="02070309020205020404" pitchFamily="49" charset="0"/>
              </a:rPr>
              <a:t>;</a:t>
            </a:r>
          </a:p>
          <a:p>
            <a:pPr marL="0" indent="0">
              <a:buNone/>
            </a:pP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TestIO2</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public </a:t>
            </a:r>
            <a:r>
              <a:rPr lang="en-US" sz="1600" b="1" dirty="0">
                <a:latin typeface="Courier New" panose="02070309020205020404" pitchFamily="49" charset="0"/>
                <a:cs typeface="Courier New" panose="02070309020205020404" pitchFamily="49" charset="0"/>
              </a:rPr>
              <a:t>static void main(String </a:t>
            </a:r>
            <a:r>
              <a:rPr lang="en-US" sz="1600" b="1" dirty="0" err="1">
                <a:latin typeface="Courier New" panose="02070309020205020404" pitchFamily="49" charset="0"/>
                <a:cs typeface="Courier New" panose="02070309020205020404" pitchFamily="49" charset="0"/>
              </a:rPr>
              <a:t>args</a:t>
            </a:r>
            <a:r>
              <a:rPr lang="en-US" sz="1600" b="1" dirty="0">
                <a:latin typeface="Courier New" panose="02070309020205020404" pitchFamily="49" charset="0"/>
                <a:cs typeface="Courier New" panose="02070309020205020404" pitchFamily="49" charset="0"/>
              </a:rPr>
              <a:t>[])</a:t>
            </a: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Scanner</a:t>
            </a:r>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input</a:t>
            </a:r>
            <a:r>
              <a:rPr lang="en-US" sz="1600" b="1" dirty="0">
                <a:latin typeface="Courier New" panose="02070309020205020404" pitchFamily="49" charset="0"/>
                <a:cs typeface="Courier New" panose="02070309020205020404" pitchFamily="49" charset="0"/>
              </a:rPr>
              <a:t> = </a:t>
            </a:r>
            <a:r>
              <a:rPr lang="en-US" sz="1600" b="1" dirty="0">
                <a:solidFill>
                  <a:srgbClr val="FF0000"/>
                </a:solidFill>
                <a:latin typeface="Courier New" panose="02070309020205020404" pitchFamily="49" charset="0"/>
                <a:cs typeface="Courier New" panose="02070309020205020404" pitchFamily="49" charset="0"/>
              </a:rPr>
              <a:t>new</a:t>
            </a:r>
            <a:r>
              <a:rPr lang="en-US" sz="1600" b="1" dirty="0">
                <a:latin typeface="Courier New" panose="02070309020205020404" pitchFamily="49" charset="0"/>
                <a:cs typeface="Courier New" panose="02070309020205020404" pitchFamily="49" charset="0"/>
              </a:rPr>
              <a:t> Scanner(</a:t>
            </a:r>
            <a:r>
              <a:rPr lang="en-US" sz="1600" b="1" dirty="0">
                <a:solidFill>
                  <a:srgbClr val="0070C0"/>
                </a:solidFill>
                <a:latin typeface="Courier New" panose="02070309020205020404" pitchFamily="49" charset="0"/>
                <a:cs typeface="Courier New" panose="02070309020205020404" pitchFamily="49" charset="0"/>
              </a:rPr>
              <a:t>System.in</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double d= </a:t>
            </a:r>
            <a:r>
              <a:rPr lang="en-US" sz="1600" b="1" dirty="0" err="1">
                <a:latin typeface="Courier New" panose="02070309020205020404" pitchFamily="49" charset="0"/>
                <a:cs typeface="Courier New" panose="02070309020205020404" pitchFamily="49" charset="0"/>
              </a:rPr>
              <a:t>input.</a:t>
            </a:r>
            <a:r>
              <a:rPr lang="en-US" sz="1600" b="1" dirty="0" err="1">
                <a:solidFill>
                  <a:schemeClr val="accent6">
                    <a:lumMod val="75000"/>
                  </a:schemeClr>
                </a:solidFill>
                <a:latin typeface="Courier New" panose="02070309020205020404" pitchFamily="49" charset="0"/>
                <a:cs typeface="Courier New" panose="02070309020205020404" pitchFamily="49" charset="0"/>
              </a:rPr>
              <a:t>nextDouble</a:t>
            </a: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smtClean="0">
                <a:latin typeface="Courier New" panose="02070309020205020404" pitchFamily="49" charset="0"/>
                <a:cs typeface="Courier New" panose="02070309020205020404" pitchFamily="49" charset="0"/>
              </a:rPr>
              <a:t>(“division by 4 </a:t>
            </a:r>
            <a:r>
              <a:rPr lang="en-US" sz="1600" b="1" dirty="0">
                <a:latin typeface="Courier New" panose="02070309020205020404" pitchFamily="49" charset="0"/>
                <a:cs typeface="Courier New" panose="02070309020205020404" pitchFamily="49" charset="0"/>
              </a:rPr>
              <a:t>= " + </a:t>
            </a:r>
            <a:r>
              <a:rPr lang="en-US" sz="1600" b="1" dirty="0" smtClean="0">
                <a:latin typeface="Courier New" panose="02070309020205020404" pitchFamily="49" charset="0"/>
                <a:cs typeface="Courier New" panose="02070309020205020404" pitchFamily="49" charset="0"/>
              </a:rPr>
              <a:t>d/4);</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a:t>
            </a:r>
            <a:r>
              <a:rPr lang="en-US" sz="1600" b="1" dirty="0" err="1">
                <a:solidFill>
                  <a:srgbClr val="0070C0"/>
                </a:solidFill>
                <a:latin typeface="Courier New" panose="02070309020205020404" pitchFamily="49" charset="0"/>
                <a:cs typeface="Courier New" panose="02070309020205020404" pitchFamily="49" charset="0"/>
              </a:rPr>
              <a:t>println</a:t>
            </a:r>
            <a:r>
              <a:rPr lang="en-US" sz="1600" b="1" dirty="0">
                <a:latin typeface="Courier New" panose="02070309020205020404" pitchFamily="49" charset="0"/>
                <a:cs typeface="Courier New" panose="02070309020205020404" pitchFamily="49" charset="0"/>
              </a:rPr>
              <a:t>("1+ </a:t>
            </a:r>
            <a:r>
              <a:rPr lang="en-US" sz="1600" b="1" dirty="0" smtClean="0">
                <a:latin typeface="Courier New" panose="02070309020205020404" pitchFamily="49" charset="0"/>
                <a:cs typeface="Courier New" panose="02070309020205020404" pitchFamily="49" charset="0"/>
              </a:rPr>
              <a:t>(division by 4) </a:t>
            </a:r>
            <a:r>
              <a:rPr lang="en-US" sz="1600" b="1" dirty="0">
                <a:latin typeface="Courier New" panose="02070309020205020404" pitchFamily="49" charset="0"/>
                <a:cs typeface="Courier New" panose="02070309020205020404" pitchFamily="49" charset="0"/>
              </a:rPr>
              <a:t>= " </a:t>
            </a:r>
            <a:r>
              <a:rPr lang="en-US" sz="1600" b="1" dirty="0">
                <a:solidFill>
                  <a:srgbClr val="FF0000"/>
                </a:solidFill>
                <a:latin typeface="Courier New" panose="02070309020205020404" pitchFamily="49" charset="0"/>
                <a:cs typeface="Courier New" panose="02070309020205020404" pitchFamily="49" charset="0"/>
              </a:rPr>
              <a:t>+</a:t>
            </a:r>
            <a:r>
              <a:rPr lang="en-US" sz="1600" b="1" dirty="0" smtClean="0">
                <a:solidFill>
                  <a:srgbClr val="FF0000"/>
                </a:solidFill>
                <a:latin typeface="Courier New" panose="02070309020205020404" pitchFamily="49" charset="0"/>
                <a:cs typeface="Courier New" panose="02070309020205020404" pitchFamily="49" charset="0"/>
              </a:rPr>
              <a:t>1+d/4</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a:t>
            </a:r>
            <a:r>
              <a:rPr lang="en-US" sz="1600" b="1" dirty="0" err="1">
                <a:solidFill>
                  <a:srgbClr val="0070C0"/>
                </a:solidFill>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("1+ </a:t>
            </a:r>
            <a:r>
              <a:rPr lang="en-US" sz="1600" b="1" dirty="0" smtClean="0">
                <a:latin typeface="Courier New" panose="02070309020205020404" pitchFamily="49" charset="0"/>
                <a:cs typeface="Courier New" panose="02070309020205020404" pitchFamily="49" charset="0"/>
              </a:rPr>
              <a:t>(division of </a:t>
            </a:r>
            <a:r>
              <a:rPr lang="en-US" sz="1600" b="1" dirty="0" smtClean="0">
                <a:solidFill>
                  <a:srgbClr val="FF0000"/>
                </a:solidFill>
                <a:latin typeface="Courier New" panose="02070309020205020404" pitchFamily="49" charset="0"/>
                <a:cs typeface="Courier New" panose="02070309020205020404" pitchFamily="49" charset="0"/>
              </a:rPr>
              <a:t>%.2f </a:t>
            </a:r>
            <a:r>
              <a:rPr lang="en-US" sz="1600" b="1" dirty="0" smtClean="0">
                <a:latin typeface="Courier New" panose="02070309020205020404" pitchFamily="49" charset="0"/>
                <a:cs typeface="Courier New" panose="02070309020205020404" pitchFamily="49" charset="0"/>
              </a:rPr>
              <a:t>by 4) = </a:t>
            </a:r>
            <a:r>
              <a:rPr lang="en-US" sz="1600" b="1" dirty="0">
                <a:solidFill>
                  <a:srgbClr val="FF0000"/>
                </a:solidFill>
                <a:latin typeface="Courier New" panose="02070309020205020404" pitchFamily="49" charset="0"/>
                <a:cs typeface="Courier New" panose="02070309020205020404" pitchFamily="49" charset="0"/>
              </a:rPr>
              <a:t>%.2f</a:t>
            </a:r>
            <a:r>
              <a:rPr lang="en-US" sz="1600" b="1" dirty="0" smtClean="0">
                <a:latin typeface="Courier New" panose="02070309020205020404" pitchFamily="49" charset="0"/>
                <a:cs typeface="Courier New" panose="02070309020205020404" pitchFamily="49" charset="0"/>
              </a:rPr>
              <a:t>",d, 1+d/4);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p:txBody>
      </p:sp>
      <p:sp>
        <p:nvSpPr>
          <p:cNvPr id="4" name="TextBox 3"/>
          <p:cNvSpPr txBox="1"/>
          <p:nvPr/>
        </p:nvSpPr>
        <p:spPr>
          <a:xfrm>
            <a:off x="395536" y="5980638"/>
            <a:ext cx="3821174" cy="369332"/>
          </a:xfrm>
          <a:prstGeom prst="rect">
            <a:avLst/>
          </a:prstGeom>
          <a:solidFill>
            <a:schemeClr val="accent5">
              <a:lumMod val="60000"/>
              <a:lumOff val="40000"/>
            </a:schemeClr>
          </a:solidFill>
        </p:spPr>
        <p:txBody>
          <a:bodyPr wrap="none" rtlCol="0">
            <a:spAutoFit/>
          </a:bodyPr>
          <a:lstStyle/>
          <a:p>
            <a:r>
              <a:rPr lang="el-GR" dirty="0" smtClean="0"/>
              <a:t>Τι θα τυπώσει αυτό το πρόγραμμα?</a:t>
            </a:r>
            <a:endParaRPr lang="en-US" dirty="0"/>
          </a:p>
        </p:txBody>
      </p:sp>
      <p:sp>
        <p:nvSpPr>
          <p:cNvPr id="5" name="Rectangular Callout 4"/>
          <p:cNvSpPr/>
          <p:nvPr/>
        </p:nvSpPr>
        <p:spPr>
          <a:xfrm>
            <a:off x="6228184" y="2348880"/>
            <a:ext cx="2901697" cy="1360185"/>
          </a:xfrm>
          <a:prstGeom prst="wedgeRectCallout">
            <a:avLst>
              <a:gd name="adj1" fmla="val -35321"/>
              <a:gd name="adj2" fmla="val 923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a:t>
            </a:r>
            <a:r>
              <a:rPr lang="el-GR" dirty="0" smtClean="0">
                <a:solidFill>
                  <a:srgbClr val="FF0000"/>
                </a:solidFill>
              </a:rPr>
              <a:t>+</a:t>
            </a:r>
            <a:r>
              <a:rPr lang="el-GR" dirty="0" smtClean="0">
                <a:solidFill>
                  <a:schemeClr val="tx1"/>
                </a:solidFill>
              </a:rPr>
              <a:t> λειτουργεί ως </a:t>
            </a:r>
            <a:r>
              <a:rPr lang="en-US" dirty="0" smtClean="0">
                <a:solidFill>
                  <a:srgbClr val="FF0000"/>
                </a:solidFill>
              </a:rPr>
              <a:t>concatenation</a:t>
            </a:r>
            <a:r>
              <a:rPr lang="en-US" dirty="0" smtClean="0">
                <a:solidFill>
                  <a:schemeClr val="tx1"/>
                </a:solidFill>
              </a:rPr>
              <a:t> </a:t>
            </a:r>
            <a:r>
              <a:rPr lang="el-GR" dirty="0" smtClean="0">
                <a:solidFill>
                  <a:schemeClr val="tx1"/>
                </a:solidFill>
              </a:rPr>
              <a:t>τελεστής μεταξύ </a:t>
            </a:r>
            <a:r>
              <a:rPr lang="en-US" dirty="0" smtClean="0">
                <a:solidFill>
                  <a:schemeClr val="tx1"/>
                </a:solidFill>
              </a:rPr>
              <a:t>Strings, </a:t>
            </a:r>
            <a:r>
              <a:rPr lang="el-GR" dirty="0" smtClean="0">
                <a:solidFill>
                  <a:schemeClr val="tx1"/>
                </a:solidFill>
              </a:rPr>
              <a:t>άρα μετατρέπει τους αριθμούς σε</a:t>
            </a:r>
            <a:r>
              <a:rPr lang="en-US" dirty="0" smtClean="0">
                <a:solidFill>
                  <a:schemeClr val="tx1"/>
                </a:solidFill>
              </a:rPr>
              <a:t> Strings</a:t>
            </a:r>
            <a:endParaRPr lang="en-US" dirty="0">
              <a:solidFill>
                <a:schemeClr val="tx1"/>
              </a:solidFill>
            </a:endParaRPr>
          </a:p>
        </p:txBody>
      </p:sp>
    </p:spTree>
    <p:extLst>
      <p:ext uri="{BB962C8B-B14F-4D97-AF65-F5344CB8AC3E}">
        <p14:creationId xmlns:p14="http://schemas.microsoft.com/office/powerpoint/2010/main" val="25399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Λογικοί τελεστές</a:t>
            </a:r>
            <a:endParaRPr lang="en-US"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el-GR" dirty="0">
                <a:solidFill>
                  <a:schemeClr val="accent6">
                    <a:lumMod val="75000"/>
                  </a:schemeClr>
                </a:solidFill>
              </a:rPr>
              <a:t>Λογικοί τελεστές </a:t>
            </a:r>
            <a:r>
              <a:rPr lang="el-GR" dirty="0"/>
              <a:t>για λογικές εκφράσεις</a:t>
            </a:r>
            <a:endParaRPr lang="en-US" dirty="0"/>
          </a:p>
          <a:p>
            <a:pPr lvl="1"/>
            <a:r>
              <a:rPr lang="el-GR" dirty="0">
                <a:solidFill>
                  <a:srgbClr val="0070C0"/>
                </a:solidFill>
              </a:rPr>
              <a:t>Άρνηση</a:t>
            </a:r>
            <a:r>
              <a:rPr lang="el-GR" dirty="0"/>
              <a:t>: </a:t>
            </a:r>
            <a:r>
              <a:rPr lang="el-GR" b="1" dirty="0">
                <a:solidFill>
                  <a:srgbClr val="FF0000"/>
                </a:solidFill>
                <a:latin typeface="Courier New" panose="02070309020205020404" pitchFamily="49" charset="0"/>
                <a:cs typeface="Courier New" panose="02070309020205020404" pitchFamily="49" charset="0"/>
              </a:rPr>
              <a:t>!Β</a:t>
            </a:r>
          </a:p>
          <a:p>
            <a:pPr lvl="1"/>
            <a:r>
              <a:rPr lang="el-GR" dirty="0">
                <a:solidFill>
                  <a:srgbClr val="0070C0"/>
                </a:solidFill>
              </a:rPr>
              <a:t>ΚΑΙ</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&amp;&amp; Β</a:t>
            </a:r>
            <a:r>
              <a:rPr lang="el-GR" b="1" dirty="0">
                <a:latin typeface="Courier New" panose="02070309020205020404" pitchFamily="49" charset="0"/>
                <a:cs typeface="Courier New" panose="02070309020205020404" pitchFamily="49" charset="0"/>
              </a:rPr>
              <a:t>)</a:t>
            </a:r>
          </a:p>
          <a:p>
            <a:pPr lvl="1"/>
            <a:r>
              <a:rPr lang="el-GR" dirty="0">
                <a:solidFill>
                  <a:srgbClr val="0070C0"/>
                </a:solidFill>
              </a:rPr>
              <a:t>Ή</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 Β</a:t>
            </a:r>
            <a:r>
              <a:rPr lang="el-GR" b="1" dirty="0">
                <a:latin typeface="Courier New" panose="02070309020205020404" pitchFamily="49" charset="0"/>
                <a:cs typeface="Courier New" panose="02070309020205020404" pitchFamily="49" charset="0"/>
              </a:rPr>
              <a:t>)</a:t>
            </a:r>
          </a:p>
          <a:p>
            <a:endParaRPr lang="en-US" dirty="0" smtClean="0"/>
          </a:p>
          <a:p>
            <a:r>
              <a:rPr lang="el-GR" dirty="0" smtClean="0"/>
              <a:t>Έλεγχος για βασικούς τύπους Α,Β: </a:t>
            </a:r>
            <a:endParaRPr lang="en-US" dirty="0" smtClean="0"/>
          </a:p>
          <a:p>
            <a:pPr lvl="1"/>
            <a:r>
              <a:rPr lang="el-GR" dirty="0" smtClean="0">
                <a:solidFill>
                  <a:srgbClr val="0070C0"/>
                </a:solidFill>
              </a:rPr>
              <a:t>Ισότητας</a:t>
            </a:r>
            <a:r>
              <a:rPr lang="el-GR" dirty="0" smtClean="0"/>
              <a:t>: </a:t>
            </a:r>
            <a:r>
              <a:rPr lang="en-US" b="1" dirty="0" smtClean="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a:t>
            </a:r>
            <a:r>
              <a:rPr lang="en-US" b="1" dirty="0" smtClean="0">
                <a:solidFill>
                  <a:srgbClr val="FF0000"/>
                </a:solidFill>
                <a:latin typeface="Courier New" panose="02070309020205020404" pitchFamily="49" charset="0"/>
                <a:cs typeface="Courier New" panose="02070309020205020404" pitchFamily="49" charset="0"/>
              </a:rPr>
              <a:t> == </a:t>
            </a:r>
            <a:r>
              <a:rPr lang="el-GR" b="1" dirty="0" smtClean="0">
                <a:solidFill>
                  <a:srgbClr val="FF0000"/>
                </a:solidFill>
                <a:latin typeface="Courier New" panose="02070309020205020404" pitchFamily="49" charset="0"/>
                <a:cs typeface="Courier New" panose="02070309020205020404" pitchFamily="49" charset="0"/>
              </a:rPr>
              <a:t>Β</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pPr lvl="1"/>
            <a:r>
              <a:rPr lang="el-GR" dirty="0" smtClean="0">
                <a:solidFill>
                  <a:srgbClr val="0070C0"/>
                </a:solidFill>
              </a:rPr>
              <a:t>Ανισότητας</a:t>
            </a:r>
            <a:r>
              <a:rPr lang="el-GR" dirty="0" smtClean="0"/>
              <a:t>: </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 != Β</a:t>
            </a:r>
            <a:r>
              <a:rPr lang="el-GR" b="1" dirty="0" smtClean="0">
                <a:latin typeface="Courier New" panose="02070309020205020404" pitchFamily="49" charset="0"/>
                <a:cs typeface="Courier New" panose="02070309020205020404" pitchFamily="49" charset="0"/>
              </a:rPr>
              <a:t>)</a:t>
            </a:r>
            <a:r>
              <a:rPr lang="el-GR" dirty="0" smtClean="0"/>
              <a:t> ή </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a:t>
            </a:r>
            <a:r>
              <a:rPr lang="en-US" b="1" dirty="0" smtClean="0">
                <a:solidFill>
                  <a:srgbClr val="FF0000"/>
                </a:solidFill>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 </a:t>
            </a:r>
            <a:r>
              <a:rPr lang="el-GR" b="1" dirty="0">
                <a:solidFill>
                  <a:srgbClr val="FF0000"/>
                </a:solidFill>
                <a:latin typeface="Courier New" panose="02070309020205020404" pitchFamily="49" charset="0"/>
                <a:cs typeface="Courier New" panose="02070309020205020404" pitchFamily="49" charset="0"/>
              </a:rPr>
              <a:t>Β</a:t>
            </a:r>
            <a:r>
              <a:rPr lang="en-US" b="1" dirty="0" smtClean="0">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a:t>
            </a:r>
          </a:p>
          <a:p>
            <a:pPr lvl="1"/>
            <a:r>
              <a:rPr lang="el-GR" dirty="0" smtClean="0">
                <a:solidFill>
                  <a:srgbClr val="0070C0"/>
                </a:solidFill>
              </a:rPr>
              <a:t>Μεγαλύτερο/Μικρότερο ή ίσο</a:t>
            </a:r>
            <a:r>
              <a:rPr lang="el-GR" dirty="0" smtClean="0"/>
              <a:t>: </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 &lt;= Β</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 &gt;= Β</a:t>
            </a:r>
            <a:r>
              <a:rPr lang="el-GR" b="1" dirty="0" smtClean="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endParaRPr lang="en-US" dirty="0" smtClean="0"/>
          </a:p>
          <a:p>
            <a:r>
              <a:rPr lang="el-GR" dirty="0" smtClean="0"/>
              <a:t>Έλεγχος για μεταβλητές (</a:t>
            </a:r>
            <a:r>
              <a:rPr lang="el-GR" dirty="0" err="1" smtClean="0"/>
              <a:t>αντικέιμενα</a:t>
            </a:r>
            <a:r>
              <a:rPr lang="el-GR" dirty="0" smtClean="0"/>
              <a:t>) οποιουδήποτε άλλου τύπου γίνεται με την μέθοδο </a:t>
            </a:r>
            <a:r>
              <a:rPr lang="en-US" dirty="0" smtClean="0">
                <a:solidFill>
                  <a:schemeClr val="accent6">
                    <a:lumMod val="75000"/>
                  </a:schemeClr>
                </a:solidFill>
              </a:rPr>
              <a:t>equals</a:t>
            </a:r>
            <a:r>
              <a:rPr lang="el-GR" dirty="0" smtClean="0"/>
              <a:t> (πρέπει να έχει οριστεί):</a:t>
            </a:r>
            <a:r>
              <a:rPr lang="en-US" dirty="0" smtClean="0"/>
              <a:t> </a:t>
            </a:r>
          </a:p>
          <a:p>
            <a:pPr lvl="1"/>
            <a:r>
              <a:rPr lang="el-GR" dirty="0">
                <a:solidFill>
                  <a:srgbClr val="0070C0"/>
                </a:solidFill>
              </a:rPr>
              <a:t>Ισότητας</a:t>
            </a:r>
            <a:r>
              <a:rPr lang="el-GR" dirty="0"/>
              <a:t>: </a:t>
            </a:r>
            <a:r>
              <a:rPr lang="en-US" b="1" dirty="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a:t>
            </a:r>
            <a:r>
              <a:rPr lang="en-US" b="1" dirty="0" smtClean="0">
                <a:solidFill>
                  <a:srgbClr val="FF0000"/>
                </a:solidFill>
                <a:latin typeface="Courier New" panose="02070309020205020404" pitchFamily="49" charset="0"/>
                <a:cs typeface="Courier New" panose="02070309020205020404" pitchFamily="49" charset="0"/>
              </a:rPr>
              <a:t>equals(</a:t>
            </a:r>
            <a:r>
              <a:rPr lang="el-GR" b="1" dirty="0" smtClean="0">
                <a:solidFill>
                  <a:srgbClr val="FF0000"/>
                </a:solidFill>
                <a:latin typeface="Courier New" panose="02070309020205020404" pitchFamily="49" charset="0"/>
                <a:cs typeface="Courier New" panose="02070309020205020404" pitchFamily="49" charset="0"/>
              </a:rPr>
              <a:t>Β</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a:solidFill>
                  <a:srgbClr val="0070C0"/>
                </a:solidFill>
              </a:rPr>
              <a:t>Ανισότητας</a:t>
            </a:r>
            <a:r>
              <a:rPr lang="el-GR" dirty="0" smtClean="0"/>
              <a:t>:</a:t>
            </a:r>
            <a:r>
              <a:rPr lang="el-GR" b="1" dirty="0" smtClean="0">
                <a:solidFill>
                  <a:srgbClr val="FF0000"/>
                </a:solidFill>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a:t>
            </a:r>
            <a:r>
              <a:rPr lang="el-GR" b="1" dirty="0" smtClean="0">
                <a:solidFill>
                  <a:srgbClr val="0070C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A.equals</a:t>
            </a:r>
            <a:r>
              <a:rPr lang="en-US" b="1" dirty="0" smtClean="0">
                <a:solidFill>
                  <a:srgbClr val="FF0000"/>
                </a:solidFill>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Β</a:t>
            </a:r>
            <a:r>
              <a:rPr lang="en-US" b="1" dirty="0" smtClean="0">
                <a:solidFill>
                  <a:srgbClr val="FF0000"/>
                </a:solidFill>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l-GR" sz="2900" dirty="0"/>
              <a:t>Λογικές </a:t>
            </a:r>
            <a:r>
              <a:rPr lang="el-GR" sz="2900" dirty="0">
                <a:solidFill>
                  <a:srgbClr val="0070C0"/>
                </a:solidFill>
              </a:rPr>
              <a:t>σταθερές</a:t>
            </a:r>
            <a:r>
              <a:rPr lang="el-GR" sz="2900" dirty="0" smtClean="0"/>
              <a:t>:</a:t>
            </a:r>
          </a:p>
          <a:p>
            <a:pPr lvl="1"/>
            <a:r>
              <a:rPr lang="en-US" sz="2500" dirty="0" smtClean="0">
                <a:solidFill>
                  <a:srgbClr val="FF0000"/>
                </a:solidFill>
              </a:rPr>
              <a:t>true</a:t>
            </a:r>
            <a:r>
              <a:rPr lang="en-US" sz="2500" dirty="0" smtClean="0"/>
              <a:t>: </a:t>
            </a:r>
            <a:r>
              <a:rPr lang="el-GR" sz="2500" dirty="0" smtClean="0"/>
              <a:t>αληθές</a:t>
            </a:r>
          </a:p>
          <a:p>
            <a:pPr lvl="1"/>
            <a:r>
              <a:rPr lang="en-US" sz="2500" dirty="0" smtClean="0">
                <a:solidFill>
                  <a:srgbClr val="FF0000"/>
                </a:solidFill>
              </a:rPr>
              <a:t>false</a:t>
            </a:r>
            <a:r>
              <a:rPr lang="en-US" sz="2500" dirty="0" smtClean="0"/>
              <a:t>: </a:t>
            </a:r>
            <a:r>
              <a:rPr lang="el-GR" sz="2500" dirty="0" smtClean="0"/>
              <a:t>ψευδές</a:t>
            </a:r>
            <a:endParaRPr lang="en-US" sz="2500" dirty="0"/>
          </a:p>
        </p:txBody>
      </p:sp>
    </p:spTree>
    <p:extLst>
      <p:ext uri="{BB962C8B-B14F-4D97-AF65-F5344CB8AC3E}">
        <p14:creationId xmlns:p14="http://schemas.microsoft.com/office/powerpoint/2010/main" val="22138072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Έλεγχος ισότητας για </a:t>
            </a:r>
            <a:r>
              <a:rPr lang="en-US" dirty="0" smtClean="0"/>
              <a:t>Strings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l-GR" dirty="0" smtClean="0"/>
              <a:t>Αν έχουμε δύο μεταβλητές </a:t>
            </a:r>
            <a:r>
              <a:rPr lang="en-US" dirty="0" smtClean="0"/>
              <a:t>String </a:t>
            </a:r>
            <a:r>
              <a:rPr lang="el-GR" dirty="0" smtClean="0"/>
              <a:t>για να ελέγξουμε αν έχουν την ίδια τιμή </a:t>
            </a:r>
            <a:r>
              <a:rPr lang="el-GR" dirty="0" smtClean="0">
                <a:solidFill>
                  <a:srgbClr val="FF0000"/>
                </a:solidFill>
              </a:rPr>
              <a:t>πρέπει</a:t>
            </a:r>
            <a:r>
              <a:rPr lang="el-GR" dirty="0" smtClean="0"/>
              <a:t> να χρησιμοποιήσουμε την μέθοδο </a:t>
            </a:r>
            <a:r>
              <a:rPr lang="en-US" dirty="0" smtClean="0">
                <a:solidFill>
                  <a:srgbClr val="0070C0"/>
                </a:solidFill>
              </a:rPr>
              <a:t>equals</a:t>
            </a:r>
            <a:r>
              <a:rPr lang="en-US" dirty="0" smtClean="0"/>
              <a:t>. </a:t>
            </a:r>
          </a:p>
          <a:p>
            <a:r>
              <a:rPr lang="el-GR" dirty="0" smtClean="0"/>
              <a:t>Παράδειγμα:</a:t>
            </a:r>
          </a:p>
          <a:p>
            <a:endParaRPr lang="el-GR" dirty="0"/>
          </a:p>
          <a:p>
            <a:endParaRPr lang="el-GR" dirty="0" smtClean="0"/>
          </a:p>
          <a:p>
            <a:endParaRPr lang="el-GR" dirty="0"/>
          </a:p>
          <a:p>
            <a:endParaRPr lang="el-GR" dirty="0" smtClean="0"/>
          </a:p>
          <a:p>
            <a:r>
              <a:rPr lang="el-GR" dirty="0" smtClean="0"/>
              <a:t>Η παρακάτω εντολή </a:t>
            </a:r>
            <a:r>
              <a:rPr lang="el-GR" dirty="0">
                <a:solidFill>
                  <a:srgbClr val="FF0000"/>
                </a:solidFill>
              </a:rPr>
              <a:t>δεν είναι σωστή</a:t>
            </a:r>
            <a:endParaRPr lang="el-GR" dirty="0" smtClean="0"/>
          </a:p>
          <a:p>
            <a:endParaRPr lang="el-GR" dirty="0"/>
          </a:p>
          <a:p>
            <a:endParaRPr lang="el-GR" dirty="0" smtClean="0"/>
          </a:p>
          <a:p>
            <a:r>
              <a:rPr lang="el-GR" dirty="0" smtClean="0"/>
              <a:t>Περνάει από τον </a:t>
            </a:r>
            <a:r>
              <a:rPr lang="en-US" dirty="0" smtClean="0"/>
              <a:t>compiler </a:t>
            </a:r>
            <a:r>
              <a:rPr lang="el-GR" dirty="0" smtClean="0"/>
              <a:t>και σε κάποιες περιπτώσεις θα δουλέψει αλλά </a:t>
            </a:r>
            <a:r>
              <a:rPr lang="el-GR" dirty="0" smtClean="0">
                <a:solidFill>
                  <a:schemeClr val="accent6">
                    <a:lumMod val="75000"/>
                  </a:schemeClr>
                </a:solidFill>
              </a:rPr>
              <a:t>δεν κάνει αυτό που θέλουμε</a:t>
            </a:r>
            <a:r>
              <a:rPr lang="el-GR" dirty="0" smtClean="0"/>
              <a:t>.</a:t>
            </a:r>
            <a:endParaRPr lang="en-US" dirty="0"/>
          </a:p>
        </p:txBody>
      </p:sp>
      <p:sp>
        <p:nvSpPr>
          <p:cNvPr id="4" name="TextBox 3"/>
          <p:cNvSpPr txBox="1"/>
          <p:nvPr/>
        </p:nvSpPr>
        <p:spPr>
          <a:xfrm>
            <a:off x="1102140" y="3200400"/>
            <a:ext cx="693972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firstString</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abc</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secondString</a:t>
            </a:r>
            <a:r>
              <a:rPr lang="en-US" b="1" dirty="0" smtClean="0">
                <a:latin typeface="Courier New" panose="02070309020205020404" pitchFamily="49" charset="0"/>
                <a:cs typeface="Courier New" panose="02070309020205020404" pitchFamily="49" charset="0"/>
              </a:rPr>
              <a:t> = “ABC”;</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test1 = </a:t>
            </a:r>
            <a:r>
              <a:rPr lang="en-US" b="1" dirty="0" err="1" smtClean="0">
                <a:solidFill>
                  <a:srgbClr val="FF0000"/>
                </a:solidFill>
                <a:latin typeface="Courier New" panose="02070309020205020404" pitchFamily="49" charset="0"/>
                <a:cs typeface="Courier New" panose="02070309020205020404" pitchFamily="49" charset="0"/>
              </a:rPr>
              <a:t>firstString.equals</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secondString</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test2 = </a:t>
            </a:r>
            <a:r>
              <a:rPr lang="en-US" b="1" dirty="0" err="1" smtClean="0">
                <a:latin typeface="Courier New" panose="02070309020205020404" pitchFamily="49" charset="0"/>
                <a:cs typeface="Courier New" panose="02070309020205020404" pitchFamily="49" charset="0"/>
              </a:rPr>
              <a:t>firstString.equals</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abc</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102140" y="5257800"/>
            <a:ext cx="6939720" cy="369332"/>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a:t>
            </a:r>
            <a:r>
              <a:rPr lang="el-GR" b="1" dirty="0" smtClean="0">
                <a:latin typeface="Courier New" panose="02070309020205020404" pitchFamily="49" charset="0"/>
                <a:cs typeface="Courier New" panose="02070309020205020404" pitchFamily="49" charset="0"/>
              </a:rPr>
              <a:t>3</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firstString</a:t>
            </a:r>
            <a:r>
              <a:rPr lang="el-GR"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secondString</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46059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Βρόγχοι – Το </a:t>
            </a:r>
            <a:r>
              <a:rPr lang="en-US" dirty="0" smtClean="0"/>
              <a:t>if-then Statement</a:t>
            </a:r>
            <a:endParaRPr lang="en-US" dirty="0"/>
          </a:p>
        </p:txBody>
      </p:sp>
      <p:sp>
        <p:nvSpPr>
          <p:cNvPr id="3" name="Content Placeholder 2"/>
          <p:cNvSpPr>
            <a:spLocks noGrp="1"/>
          </p:cNvSpPr>
          <p:nvPr>
            <p:ph idx="1"/>
          </p:nvPr>
        </p:nvSpPr>
        <p:spPr>
          <a:xfrm>
            <a:off x="457200" y="1600200"/>
            <a:ext cx="5355983" cy="4876800"/>
          </a:xfrm>
        </p:spPr>
        <p:txBody>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if-then statement </a:t>
            </a:r>
            <a:r>
              <a:rPr lang="el-GR" dirty="0" smtClean="0"/>
              <a:t>έχει το εξής συντακτικό</a:t>
            </a:r>
          </a:p>
          <a:p>
            <a:endParaRPr lang="el-GR" dirty="0"/>
          </a:p>
          <a:p>
            <a:endParaRPr lang="el-GR" dirty="0" smtClean="0"/>
          </a:p>
          <a:p>
            <a:endParaRPr lang="el-GR"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if-code</a:t>
            </a:r>
            <a:r>
              <a:rPr lang="el-GR" dirty="0" smtClean="0"/>
              <a:t> </a:t>
            </a:r>
            <a:endParaRPr lang="en-US" dirty="0" smtClean="0"/>
          </a:p>
          <a:p>
            <a:pPr lvl="1"/>
            <a:r>
              <a:rPr lang="el-GR" dirty="0" smtClean="0"/>
              <a:t>Αν </a:t>
            </a:r>
            <a:r>
              <a:rPr lang="el-GR" dirty="0"/>
              <a:t>η </a:t>
            </a:r>
            <a:r>
              <a:rPr lang="el-GR" dirty="0">
                <a:solidFill>
                  <a:srgbClr val="0070C0"/>
                </a:solidFill>
              </a:rPr>
              <a:t>συνθήκη</a:t>
            </a:r>
            <a:r>
              <a:rPr lang="el-GR" dirty="0"/>
              <a:t> είναι </a:t>
            </a:r>
            <a:r>
              <a:rPr lang="el-GR" dirty="0" smtClean="0">
                <a:solidFill>
                  <a:schemeClr val="accent6">
                    <a:lumMod val="75000"/>
                  </a:schemeClr>
                </a:solidFill>
              </a:rPr>
              <a:t>ψευδής</a:t>
            </a:r>
            <a:r>
              <a:rPr lang="el-GR" dirty="0" smtClean="0">
                <a:solidFill>
                  <a:srgbClr val="FF0000"/>
                </a:solidFill>
              </a:rPr>
              <a:t> </a:t>
            </a:r>
            <a:r>
              <a:rPr lang="el-GR" dirty="0" smtClean="0"/>
              <a:t>τότε το κομμάτι αυτό προσπερνιέται και συνεχίζεται η εκτέλεση.</a:t>
            </a:r>
            <a:endParaRPr lang="en-US" dirty="0"/>
          </a:p>
        </p:txBody>
      </p:sp>
      <p:sp>
        <p:nvSpPr>
          <p:cNvPr id="19" name="Rectangle 5"/>
          <p:cNvSpPr>
            <a:spLocks noChangeArrowheads="1"/>
          </p:cNvSpPr>
          <p:nvPr/>
        </p:nvSpPr>
        <p:spPr bwMode="auto">
          <a:xfrm>
            <a:off x="6204439" y="4178306"/>
            <a:ext cx="1849315" cy="528637"/>
          </a:xfrm>
          <a:prstGeom prst="rect">
            <a:avLst/>
          </a:prstGeom>
          <a:solidFill>
            <a:srgbClr val="66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US" sz="2200" kern="0" dirty="0" smtClean="0">
                <a:solidFill>
                  <a:srgbClr val="000000"/>
                </a:solidFill>
                <a:ea typeface="굴림" pitchFamily="34" charset="-127"/>
              </a:rPr>
              <a:t>if-code</a:t>
            </a:r>
            <a:endParaRPr kumimoji="0" lang="en-US" sz="2200" b="0" i="0" u="none" strike="noStrike" kern="0" cap="none" spc="0" normalizeH="0" baseline="0" noProof="0" dirty="0" smtClean="0">
              <a:ln>
                <a:noFill/>
              </a:ln>
              <a:solidFill>
                <a:srgbClr val="000000"/>
              </a:solidFill>
              <a:effectLst/>
              <a:uLnTx/>
              <a:uFillTx/>
              <a:ea typeface="굴림" pitchFamily="34" charset="-127"/>
            </a:endParaRPr>
          </a:p>
        </p:txBody>
      </p:sp>
      <p:sp>
        <p:nvSpPr>
          <p:cNvPr id="20" name="Rectangle 7"/>
          <p:cNvSpPr>
            <a:spLocks noChangeArrowheads="1"/>
          </p:cNvSpPr>
          <p:nvPr/>
        </p:nvSpPr>
        <p:spPr bwMode="auto">
          <a:xfrm rot="2700000">
            <a:off x="6575241" y="2273120"/>
            <a:ext cx="1027113" cy="986204"/>
          </a:xfrm>
          <a:prstGeom prst="rect">
            <a:avLst/>
          </a:prstGeom>
          <a:solidFill>
            <a:srgbClr val="66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1" name="Rectangle 8"/>
          <p:cNvSpPr>
            <a:spLocks noChangeArrowheads="1"/>
          </p:cNvSpPr>
          <p:nvPr/>
        </p:nvSpPr>
        <p:spPr bwMode="auto">
          <a:xfrm>
            <a:off x="6498979" y="257016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7070479" y="1563691"/>
            <a:ext cx="0" cy="474663"/>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3" name="Line 10"/>
          <p:cNvSpPr>
            <a:spLocks noChangeShapeType="1"/>
          </p:cNvSpPr>
          <p:nvPr/>
        </p:nvSpPr>
        <p:spPr bwMode="auto">
          <a:xfrm>
            <a:off x="7803173" y="2784478"/>
            <a:ext cx="82061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4" name="Line 11"/>
          <p:cNvSpPr>
            <a:spLocks noChangeShapeType="1"/>
          </p:cNvSpPr>
          <p:nvPr/>
        </p:nvSpPr>
        <p:spPr bwMode="auto">
          <a:xfrm flipH="1">
            <a:off x="7086600" y="4727578"/>
            <a:ext cx="1465" cy="93980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5" name="Line 12"/>
          <p:cNvSpPr>
            <a:spLocks noChangeShapeType="1"/>
          </p:cNvSpPr>
          <p:nvPr/>
        </p:nvSpPr>
        <p:spPr bwMode="auto">
          <a:xfrm flipH="1">
            <a:off x="7099787" y="3476628"/>
            <a:ext cx="1466" cy="681037"/>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6" name="Line 13"/>
          <p:cNvSpPr>
            <a:spLocks noChangeShapeType="1"/>
          </p:cNvSpPr>
          <p:nvPr/>
        </p:nvSpPr>
        <p:spPr bwMode="auto">
          <a:xfrm>
            <a:off x="8625253" y="2784478"/>
            <a:ext cx="0" cy="24431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7" name="Line 14"/>
          <p:cNvSpPr>
            <a:spLocks noChangeShapeType="1"/>
          </p:cNvSpPr>
          <p:nvPr/>
        </p:nvSpPr>
        <p:spPr bwMode="auto">
          <a:xfrm flipH="1">
            <a:off x="7108579" y="5233990"/>
            <a:ext cx="1515208" cy="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8" name="Rectangle 15"/>
          <p:cNvSpPr>
            <a:spLocks noChangeArrowheads="1"/>
          </p:cNvSpPr>
          <p:nvPr/>
        </p:nvSpPr>
        <p:spPr bwMode="auto">
          <a:xfrm>
            <a:off x="7924800" y="2403481"/>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497514" y="3508380"/>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 name="TextBox 3"/>
          <p:cNvSpPr txBox="1"/>
          <p:nvPr/>
        </p:nvSpPr>
        <p:spPr>
          <a:xfrm>
            <a:off x="1600200" y="2739580"/>
            <a:ext cx="2803973"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if</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…if-code block…</a:t>
            </a:r>
          </a:p>
          <a:p>
            <a:r>
              <a:rPr lang="en-US" b="1"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446435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275375318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429000"/>
            <a:ext cx="61926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IfTest1b</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smtClean="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boolean</a:t>
            </a:r>
            <a:r>
              <a:rPr lang="en-US" sz="2000" b="1" dirty="0" smtClean="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inputIsPositive</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&gt; 0)</a:t>
            </a:r>
            <a:endParaRPr lang="en-US" sz="2000" b="1" dirty="0">
              <a:latin typeface="Courier New" pitchFamily="49" charset="0"/>
              <a:cs typeface="Courier New" pitchFamily="49" charset="0"/>
            </a:endParaRPr>
          </a:p>
          <a:p>
            <a:pPr marL="0" indent="0">
              <a:buNone/>
            </a:pP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smtClean="0">
                <a:solidFill>
                  <a:srgbClr val="FF00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err="1" smtClean="0">
                <a:solidFill>
                  <a:srgbClr val="FF0000"/>
                </a:solidFill>
                <a:latin typeface="Courier New" pitchFamily="49" charset="0"/>
                <a:cs typeface="Courier New" pitchFamily="49" charset="0"/>
              </a:rPr>
              <a:t>inputIsPositive</a:t>
            </a:r>
            <a:r>
              <a:rPr lang="en-US" sz="2000" b="1" dirty="0" smtClean="0">
                <a:solidFill>
                  <a:srgbClr val="FF0000"/>
                </a:solidFill>
                <a:latin typeface="Courier New" pitchFamily="49" charset="0"/>
                <a:cs typeface="Courier New" pitchFamily="49" charset="0"/>
              </a:rPr>
              <a:t> == true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0796928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429000"/>
            <a:ext cx="61926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IfTest1b</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smtClean="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boolean</a:t>
            </a:r>
            <a:r>
              <a:rPr lang="en-US" sz="2000" b="1" dirty="0" smtClean="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inputIsPositive</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&gt; 0)</a:t>
            </a:r>
            <a:endParaRPr lang="en-US" sz="2000" b="1" dirty="0">
              <a:latin typeface="Courier New" pitchFamily="49" charset="0"/>
              <a:cs typeface="Courier New" pitchFamily="49" charset="0"/>
            </a:endParaRPr>
          </a:p>
          <a:p>
            <a:pPr marL="0" indent="0">
              <a:buNone/>
            </a:pP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smtClean="0">
                <a:solidFill>
                  <a:srgbClr val="FF00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err="1" smtClean="0">
                <a:solidFill>
                  <a:srgbClr val="FF0000"/>
                </a:solidFill>
                <a:latin typeface="Courier New" pitchFamily="49" charset="0"/>
                <a:cs typeface="Courier New" pitchFamily="49" charset="0"/>
              </a:rPr>
              <a:t>inputIsPositive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4" name="TextBox 3"/>
          <p:cNvSpPr txBox="1"/>
          <p:nvPr/>
        </p:nvSpPr>
        <p:spPr>
          <a:xfrm>
            <a:off x="3451676" y="5629890"/>
            <a:ext cx="5553700" cy="369332"/>
          </a:xfrm>
          <a:prstGeom prst="rect">
            <a:avLst/>
          </a:prstGeom>
          <a:solidFill>
            <a:srgbClr val="92D050"/>
          </a:solidFill>
        </p:spPr>
        <p:txBody>
          <a:bodyPr wrap="none" rtlCol="0">
            <a:spAutoFit/>
          </a:bodyPr>
          <a:lstStyle/>
          <a:p>
            <a:r>
              <a:rPr lang="el-GR" dirty="0" smtClean="0"/>
              <a:t>Ακόμη και αν δεν το προσδιορίσουμε ελέγχει ισότητα</a:t>
            </a:r>
            <a:endParaRPr lang="en-US" dirty="0"/>
          </a:p>
        </p:txBody>
      </p:sp>
    </p:spTree>
    <p:extLst>
      <p:ext uri="{BB962C8B-B14F-4D97-AF65-F5344CB8AC3E}">
        <p14:creationId xmlns:p14="http://schemas.microsoft.com/office/powerpoint/2010/main" val="16951986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Βρόγχοι – Το </a:t>
            </a:r>
            <a:r>
              <a:rPr lang="en-US" dirty="0" smtClean="0"/>
              <a:t>if-then</a:t>
            </a:r>
            <a:r>
              <a:rPr lang="el-GR" dirty="0" smtClean="0"/>
              <a:t>-</a:t>
            </a:r>
            <a:r>
              <a:rPr lang="en-US" dirty="0" smtClean="0"/>
              <a:t>else Statement</a:t>
            </a:r>
            <a:endParaRPr lang="en-US" dirty="0"/>
          </a:p>
        </p:txBody>
      </p:sp>
      <p:sp>
        <p:nvSpPr>
          <p:cNvPr id="3" name="Content Placeholder 2"/>
          <p:cNvSpPr>
            <a:spLocks noGrp="1"/>
          </p:cNvSpPr>
          <p:nvPr>
            <p:ph idx="1"/>
          </p:nvPr>
        </p:nvSpPr>
        <p:spPr>
          <a:xfrm>
            <a:off x="457200" y="1600200"/>
            <a:ext cx="4768535" cy="4876800"/>
          </a:xfrm>
        </p:spPr>
        <p:txBody>
          <a:bodyPr>
            <a:normAutofit fontScale="62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if-then-else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lvl="1"/>
            <a:endParaRPr lang="en-US" dirty="0"/>
          </a:p>
          <a:p>
            <a:pPr lvl="1"/>
            <a:endParaRPr lang="en-US" dirty="0" smtClean="0"/>
          </a:p>
          <a:p>
            <a:pPr lvl="1"/>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if-code</a:t>
            </a:r>
            <a:r>
              <a:rPr lang="el-GR" dirty="0" smtClean="0"/>
              <a:t> </a:t>
            </a:r>
            <a:endParaRPr lang="en-US" dirty="0" smtClean="0"/>
          </a:p>
          <a:p>
            <a:pPr lvl="1"/>
            <a:r>
              <a:rPr lang="el-GR" dirty="0" smtClean="0"/>
              <a:t>Αν </a:t>
            </a:r>
            <a:r>
              <a:rPr lang="el-GR" dirty="0"/>
              <a:t>η </a:t>
            </a:r>
            <a:r>
              <a:rPr lang="el-GR" dirty="0">
                <a:solidFill>
                  <a:srgbClr val="0070C0"/>
                </a:solidFill>
              </a:rPr>
              <a:t>συνθήκη</a:t>
            </a:r>
            <a:r>
              <a:rPr lang="el-GR" dirty="0"/>
              <a:t> είναι </a:t>
            </a:r>
            <a:r>
              <a:rPr lang="el-GR" dirty="0" smtClean="0">
                <a:solidFill>
                  <a:schemeClr val="accent6">
                    <a:lumMod val="75000"/>
                  </a:schemeClr>
                </a:solidFill>
              </a:rPr>
              <a:t>ψευδής</a:t>
            </a:r>
            <a:r>
              <a:rPr lang="el-GR" dirty="0" smtClean="0">
                <a:solidFill>
                  <a:srgbClr val="FF0000"/>
                </a:solidFill>
              </a:rPr>
              <a:t> </a:t>
            </a:r>
            <a:r>
              <a:rPr lang="el-GR" dirty="0" smtClean="0"/>
              <a:t>τότε </a:t>
            </a:r>
            <a:r>
              <a:rPr lang="el-GR" dirty="0"/>
              <a:t>εκτελείται το </a:t>
            </a:r>
            <a:r>
              <a:rPr lang="en-US" dirty="0"/>
              <a:t>block </a:t>
            </a:r>
            <a:r>
              <a:rPr lang="el-GR" dirty="0"/>
              <a:t>κώδικα </a:t>
            </a:r>
            <a:r>
              <a:rPr lang="en-US" dirty="0" smtClean="0"/>
              <a:t>else-code.</a:t>
            </a:r>
          </a:p>
          <a:p>
            <a:pPr>
              <a:lnSpc>
                <a:spcPct val="90000"/>
              </a:lnSpc>
            </a:pPr>
            <a:endParaRPr lang="el-GR" dirty="0" smtClean="0"/>
          </a:p>
          <a:p>
            <a:pPr>
              <a:lnSpc>
                <a:spcPct val="90000"/>
              </a:lnSpc>
            </a:pPr>
            <a:r>
              <a:rPr lang="el-GR" dirty="0" smtClean="0"/>
              <a:t>Ο κώδικας του </a:t>
            </a:r>
            <a:r>
              <a:rPr lang="en-US" dirty="0" smtClean="0"/>
              <a:t>if-code block </a:t>
            </a:r>
            <a:r>
              <a:rPr lang="el-GR" dirty="0" smtClean="0"/>
              <a:t>ή του </a:t>
            </a:r>
            <a:r>
              <a:rPr lang="en-US" dirty="0" smtClean="0"/>
              <a:t>else-code block </a:t>
            </a:r>
            <a:r>
              <a:rPr lang="el-GR" dirty="0" smtClean="0"/>
              <a:t>μπορεί να περιέχουν ένα άλλο </a:t>
            </a:r>
            <a:r>
              <a:rPr lang="en-US" dirty="0" smtClean="0"/>
              <a:t>(</a:t>
            </a:r>
            <a:r>
              <a:rPr lang="el-GR" dirty="0">
                <a:solidFill>
                  <a:schemeClr val="accent6">
                    <a:lumMod val="75000"/>
                  </a:schemeClr>
                </a:solidFill>
              </a:rPr>
              <a:t>φωλιασμένο (</a:t>
            </a:r>
            <a:r>
              <a:rPr lang="en-US" dirty="0">
                <a:solidFill>
                  <a:schemeClr val="accent6">
                    <a:lumMod val="75000"/>
                  </a:schemeClr>
                </a:solidFill>
              </a:rPr>
              <a:t>nested</a:t>
            </a:r>
            <a:r>
              <a:rPr lang="el-GR" dirty="0" smtClean="0">
                <a:solidFill>
                  <a:schemeClr val="accent6">
                    <a:lumMod val="75000"/>
                  </a:schemeClr>
                </a:solidFill>
              </a:rPr>
              <a:t>)</a:t>
            </a:r>
            <a:r>
              <a:rPr lang="en-US" dirty="0" smtClean="0"/>
              <a:t>)</a:t>
            </a:r>
            <a:r>
              <a:rPr lang="el-GR" dirty="0" smtClean="0"/>
              <a:t> </a:t>
            </a:r>
            <a:r>
              <a:rPr lang="en-US" dirty="0" smtClean="0"/>
              <a:t>if statement</a:t>
            </a:r>
            <a:endParaRPr lang="en-US" dirty="0"/>
          </a:p>
          <a:p>
            <a:pPr>
              <a:lnSpc>
                <a:spcPct val="90000"/>
              </a:lnSpc>
            </a:pPr>
            <a:endParaRPr lang="el-GR" dirty="0" smtClean="0">
              <a:solidFill>
                <a:srgbClr val="FF0000"/>
              </a:solidFill>
            </a:endParaRPr>
          </a:p>
          <a:p>
            <a:pPr>
              <a:lnSpc>
                <a:spcPct val="90000"/>
              </a:lnSpc>
            </a:pPr>
            <a:r>
              <a:rPr lang="el-GR" dirty="0" smtClean="0">
                <a:solidFill>
                  <a:srgbClr val="FF0000"/>
                </a:solidFill>
              </a:rPr>
              <a:t>Προσοχή</a:t>
            </a:r>
            <a:r>
              <a:rPr lang="en-US" dirty="0"/>
              <a:t>:  </a:t>
            </a:r>
            <a:r>
              <a:rPr lang="el-GR" dirty="0"/>
              <a:t>ένα </a:t>
            </a:r>
            <a:r>
              <a:rPr lang="en-US" b="1" dirty="0">
                <a:solidFill>
                  <a:srgbClr val="0070C0"/>
                </a:solidFill>
                <a:latin typeface="Courier New" panose="02070309020205020404" pitchFamily="49" charset="0"/>
                <a:cs typeface="Courier New" panose="02070309020205020404" pitchFamily="49" charset="0"/>
              </a:rPr>
              <a:t>else</a:t>
            </a:r>
            <a:r>
              <a:rPr lang="en-US" dirty="0">
                <a:solidFill>
                  <a:srgbClr val="0070C0"/>
                </a:solidFill>
                <a:latin typeface="Courier New" pitchFamily="49" charset="0"/>
              </a:rPr>
              <a:t> </a:t>
            </a:r>
            <a:r>
              <a:rPr lang="en-US" dirty="0"/>
              <a:t>clause </a:t>
            </a:r>
            <a:r>
              <a:rPr lang="el-GR" dirty="0" err="1"/>
              <a:t>ταιριάζεται</a:t>
            </a:r>
            <a:r>
              <a:rPr lang="el-GR" dirty="0"/>
              <a:t> με το </a:t>
            </a:r>
            <a:r>
              <a:rPr lang="el-GR" dirty="0">
                <a:solidFill>
                  <a:schemeClr val="accent6">
                    <a:lumMod val="75000"/>
                  </a:schemeClr>
                </a:solidFill>
              </a:rPr>
              <a:t>τελευταίο</a:t>
            </a:r>
            <a:r>
              <a:rPr lang="el-GR" dirty="0"/>
              <a:t> </a:t>
            </a:r>
            <a:r>
              <a:rPr lang="el-GR" dirty="0" smtClean="0"/>
              <a:t>ελεύθερο</a:t>
            </a:r>
            <a:r>
              <a:rPr lang="en-US" dirty="0" smtClean="0"/>
              <a:t> </a:t>
            </a:r>
            <a:r>
              <a:rPr lang="en-US" sz="2900" b="1" dirty="0" smtClean="0">
                <a:solidFill>
                  <a:srgbClr val="0070C0"/>
                </a:solidFill>
                <a:latin typeface="Courier New" panose="02070309020205020404" pitchFamily="49" charset="0"/>
                <a:cs typeface="Courier New" panose="02070309020205020404" pitchFamily="49" charset="0"/>
              </a:rPr>
              <a:t>if </a:t>
            </a:r>
            <a:r>
              <a:rPr lang="el-GR" sz="2900" dirty="0"/>
              <a:t>ακόμη κι αν η </a:t>
            </a:r>
            <a:r>
              <a:rPr lang="el-GR" sz="2900" dirty="0" smtClean="0"/>
              <a:t>στοίχιση </a:t>
            </a:r>
            <a:r>
              <a:rPr lang="el-GR" sz="2900" dirty="0"/>
              <a:t>του κώδικα </a:t>
            </a:r>
            <a:r>
              <a:rPr lang="el-GR" sz="2900" dirty="0" smtClean="0"/>
              <a:t>υπονοεί </a:t>
            </a:r>
            <a:r>
              <a:rPr lang="el-GR" sz="2900" dirty="0"/>
              <a:t>διαφορετικά.</a:t>
            </a:r>
            <a:endParaRPr lang="en-US" sz="2900" dirty="0"/>
          </a:p>
          <a:p>
            <a:endParaRPr lang="en-US" dirty="0"/>
          </a:p>
        </p:txBody>
      </p:sp>
      <p:sp>
        <p:nvSpPr>
          <p:cNvPr id="4" name="TextBox 3"/>
          <p:cNvSpPr txBox="1"/>
          <p:nvPr/>
        </p:nvSpPr>
        <p:spPr>
          <a:xfrm>
            <a:off x="1447800" y="2267729"/>
            <a:ext cx="3079689" cy="1477328"/>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if</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…if-code block…</a:t>
            </a:r>
          </a:p>
          <a:p>
            <a:r>
              <a:rPr lang="en-US" b="1" dirty="0" smtClean="0">
                <a:solidFill>
                  <a:srgbClr val="FF0000"/>
                </a:solidFill>
                <a:latin typeface="Courier New" panose="02070309020205020404" pitchFamily="49" charset="0"/>
                <a:cs typeface="Courier New" panose="02070309020205020404" pitchFamily="49" charset="0"/>
              </a:rPr>
              <a:t>}else{</a:t>
            </a:r>
          </a:p>
          <a:p>
            <a:r>
              <a:rPr lang="en-US" b="1" smtClean="0">
                <a:latin typeface="Courier New" panose="02070309020205020404" pitchFamily="49" charset="0"/>
                <a:cs typeface="Courier New" panose="02070309020205020404" pitchFamily="49" charset="0"/>
              </a:rPr>
              <a:t>    …else-code </a:t>
            </a:r>
            <a:r>
              <a:rPr lang="en-US" b="1" dirty="0">
                <a:latin typeface="Courier New" panose="02070309020205020404" pitchFamily="49" charset="0"/>
                <a:cs typeface="Courier New" panose="02070309020205020404" pitchFamily="49" charset="0"/>
              </a:rPr>
              <a:t>block</a:t>
            </a:r>
            <a:r>
              <a:rPr lang="en-US" b="1" dirty="0" smtClean="0">
                <a:latin typeface="Courier New" panose="02070309020205020404" pitchFamily="49" charset="0"/>
                <a:cs typeface="Courier New" panose="02070309020205020404" pitchFamily="49" charset="0"/>
              </a:rPr>
              <a:t>…</a:t>
            </a:r>
          </a:p>
          <a:p>
            <a:r>
              <a:rPr lang="en-US" b="1" dirty="0">
                <a:solidFill>
                  <a:srgbClr val="FF0000"/>
                </a:solidFill>
                <a:latin typeface="Courier New" panose="02070309020205020404" pitchFamily="49" charset="0"/>
                <a:cs typeface="Courier New" panose="02070309020205020404" pitchFamily="49" charset="0"/>
              </a:rPr>
              <a:t>}</a:t>
            </a:r>
            <a:endParaRPr lang="en-US" b="1" dirty="0" smtClean="0">
              <a:solidFill>
                <a:srgbClr val="FF0000"/>
              </a:solidFill>
              <a:latin typeface="Courier New" panose="02070309020205020404" pitchFamily="49" charset="0"/>
              <a:cs typeface="Courier New" panose="02070309020205020404" pitchFamily="49" charset="0"/>
            </a:endParaRPr>
          </a:p>
        </p:txBody>
      </p:sp>
      <p:sp>
        <p:nvSpPr>
          <p:cNvPr id="16" name="Rectangle 5"/>
          <p:cNvSpPr>
            <a:spLocks noChangeArrowheads="1"/>
          </p:cNvSpPr>
          <p:nvPr/>
        </p:nvSpPr>
        <p:spPr bwMode="auto">
          <a:xfrm>
            <a:off x="5550678" y="4203700"/>
            <a:ext cx="1535921"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if-code</a:t>
            </a:r>
          </a:p>
        </p:txBody>
      </p:sp>
      <p:sp>
        <p:nvSpPr>
          <p:cNvPr id="17" name="Rectangle 7"/>
          <p:cNvSpPr>
            <a:spLocks noChangeArrowheads="1"/>
          </p:cNvSpPr>
          <p:nvPr/>
        </p:nvSpPr>
        <p:spPr bwMode="auto">
          <a:xfrm rot="2700000">
            <a:off x="5748937" y="2298520"/>
            <a:ext cx="1027112" cy="986203"/>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8" name="Rectangle 8"/>
          <p:cNvSpPr>
            <a:spLocks noChangeArrowheads="1"/>
          </p:cNvSpPr>
          <p:nvPr/>
        </p:nvSpPr>
        <p:spPr bwMode="auto">
          <a:xfrm>
            <a:off x="5660953" y="259397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30" name="Line 9"/>
          <p:cNvSpPr>
            <a:spLocks noChangeShapeType="1"/>
          </p:cNvSpPr>
          <p:nvPr/>
        </p:nvSpPr>
        <p:spPr bwMode="auto">
          <a:xfrm>
            <a:off x="6244175" y="15890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1" name="Line 10"/>
          <p:cNvSpPr>
            <a:spLocks noChangeShapeType="1"/>
          </p:cNvSpPr>
          <p:nvPr/>
        </p:nvSpPr>
        <p:spPr bwMode="auto">
          <a:xfrm flipV="1">
            <a:off x="6976867" y="2808291"/>
            <a:ext cx="1446334"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2" name="Line 11"/>
          <p:cNvSpPr>
            <a:spLocks noChangeShapeType="1"/>
          </p:cNvSpPr>
          <p:nvPr/>
        </p:nvSpPr>
        <p:spPr bwMode="auto">
          <a:xfrm>
            <a:off x="6261761" y="4752978"/>
            <a:ext cx="1465" cy="942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3" name="Line 12"/>
          <p:cNvSpPr>
            <a:spLocks noChangeShapeType="1"/>
          </p:cNvSpPr>
          <p:nvPr/>
        </p:nvSpPr>
        <p:spPr bwMode="auto">
          <a:xfrm flipH="1">
            <a:off x="6273484" y="3502025"/>
            <a:ext cx="1465"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4" name="Line 13"/>
          <p:cNvSpPr>
            <a:spLocks noChangeShapeType="1"/>
          </p:cNvSpPr>
          <p:nvPr/>
        </p:nvSpPr>
        <p:spPr bwMode="auto">
          <a:xfrm flipH="1">
            <a:off x="6282276" y="5259388"/>
            <a:ext cx="216437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5" name="Rectangle 14"/>
          <p:cNvSpPr>
            <a:spLocks noChangeArrowheads="1"/>
          </p:cNvSpPr>
          <p:nvPr/>
        </p:nvSpPr>
        <p:spPr bwMode="auto">
          <a:xfrm>
            <a:off x="7379849" y="2428877"/>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36" name="Rectangle 15"/>
          <p:cNvSpPr>
            <a:spLocks noChangeArrowheads="1"/>
          </p:cNvSpPr>
          <p:nvPr/>
        </p:nvSpPr>
        <p:spPr bwMode="auto">
          <a:xfrm>
            <a:off x="5671210" y="3533775"/>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37" name="Rectangle 16"/>
          <p:cNvSpPr>
            <a:spLocks noChangeArrowheads="1"/>
          </p:cNvSpPr>
          <p:nvPr/>
        </p:nvSpPr>
        <p:spPr bwMode="auto">
          <a:xfrm>
            <a:off x="7620000" y="4203700"/>
            <a:ext cx="1524000"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else-code</a:t>
            </a:r>
          </a:p>
        </p:txBody>
      </p:sp>
      <p:sp>
        <p:nvSpPr>
          <p:cNvPr id="38" name="Line 17"/>
          <p:cNvSpPr>
            <a:spLocks noChangeShapeType="1"/>
          </p:cNvSpPr>
          <p:nvPr/>
        </p:nvSpPr>
        <p:spPr bwMode="auto">
          <a:xfrm>
            <a:off x="8423202" y="2814638"/>
            <a:ext cx="0" cy="1363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9" name="Line 18"/>
          <p:cNvSpPr>
            <a:spLocks noChangeShapeType="1"/>
          </p:cNvSpPr>
          <p:nvPr/>
        </p:nvSpPr>
        <p:spPr bwMode="auto">
          <a:xfrm>
            <a:off x="8448114" y="4745038"/>
            <a:ext cx="0"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290932844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IfTest</a:t>
            </a:r>
            <a:r>
              <a:rPr lang="el-GR" sz="2000" b="1" dirty="0" smtClean="0">
                <a:latin typeface="Courier New" pitchFamily="49" charset="0"/>
                <a:cs typeface="Courier New" pitchFamily="49" charset="0"/>
              </a:rPr>
              <a:t>2</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is not positive");</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22931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 -Ε</a:t>
            </a:r>
            <a:r>
              <a:rPr lang="el-GR" dirty="0"/>
              <a:t>ύ</a:t>
            </a:r>
            <a:r>
              <a:rPr lang="el-GR" dirty="0" smtClean="0"/>
              <a:t>δοξος</a:t>
            </a:r>
            <a:endParaRPr lang="en-US" dirty="0"/>
          </a:p>
        </p:txBody>
      </p:sp>
      <p:sp>
        <p:nvSpPr>
          <p:cNvPr id="3" name="Content Placeholder 2"/>
          <p:cNvSpPr>
            <a:spLocks noGrp="1"/>
          </p:cNvSpPr>
          <p:nvPr>
            <p:ph idx="1"/>
          </p:nvPr>
        </p:nvSpPr>
        <p:spPr/>
        <p:txBody>
          <a:bodyPr>
            <a:normAutofit fontScale="92500"/>
          </a:bodyPr>
          <a:lstStyle/>
          <a:p>
            <a:r>
              <a:rPr lang="el-GR" dirty="0" smtClean="0">
                <a:solidFill>
                  <a:schemeClr val="accent6">
                    <a:lumMod val="75000"/>
                  </a:schemeClr>
                </a:solidFill>
              </a:rPr>
              <a:t>Απόλυτη </a:t>
            </a:r>
            <a:r>
              <a:rPr lang="en-US" dirty="0">
                <a:solidFill>
                  <a:schemeClr val="accent6">
                    <a:lumMod val="75000"/>
                  </a:schemeClr>
                </a:solidFill>
              </a:rPr>
              <a:t>Java (</a:t>
            </a:r>
            <a:r>
              <a:rPr lang="el-GR" dirty="0">
                <a:solidFill>
                  <a:schemeClr val="accent6">
                    <a:lumMod val="75000"/>
                  </a:schemeClr>
                </a:solidFill>
              </a:rPr>
              <a:t>περιέχει </a:t>
            </a:r>
            <a:r>
              <a:rPr lang="en-US" dirty="0">
                <a:solidFill>
                  <a:schemeClr val="accent6">
                    <a:lumMod val="75000"/>
                  </a:schemeClr>
                </a:solidFill>
              </a:rPr>
              <a:t>CD), </a:t>
            </a:r>
            <a:r>
              <a:rPr lang="en-US" dirty="0" err="1">
                <a:solidFill>
                  <a:schemeClr val="accent6">
                    <a:lumMod val="75000"/>
                  </a:schemeClr>
                </a:solidFill>
              </a:rPr>
              <a:t>Savitch</a:t>
            </a:r>
            <a:r>
              <a:rPr lang="en-US" dirty="0">
                <a:solidFill>
                  <a:schemeClr val="accent6">
                    <a:lumMod val="75000"/>
                  </a:schemeClr>
                </a:solidFill>
              </a:rPr>
              <a:t> Walter </a:t>
            </a:r>
            <a:r>
              <a:rPr lang="el-GR" dirty="0">
                <a:hlinkClick r:id="rId2"/>
              </a:rPr>
              <a:t>Λεπτομέρειες</a:t>
            </a:r>
            <a:endParaRPr lang="el-GR" dirty="0"/>
          </a:p>
          <a:p>
            <a:endParaRPr lang="el-GR" dirty="0" smtClean="0"/>
          </a:p>
          <a:p>
            <a:r>
              <a:rPr lang="en-US" dirty="0" smtClean="0"/>
              <a:t>JAVA </a:t>
            </a:r>
            <a:r>
              <a:rPr lang="el-GR" dirty="0"/>
              <a:t>ΜΕ </a:t>
            </a:r>
            <a:r>
              <a:rPr lang="en-US" dirty="0"/>
              <a:t>UML: </a:t>
            </a:r>
            <a:r>
              <a:rPr lang="el-GR" dirty="0"/>
              <a:t>ΑΝΤΙΚΕΙΜΕΝΟΣΤΡΕΦΗΣ ΣΧΕΔΙΑΣΗ ΚΑΙ ΠΡΟΓΡΑΜΜΑΤΙΣΜΟΣ, </a:t>
            </a:r>
            <a:r>
              <a:rPr lang="en-US" dirty="0"/>
              <a:t>ELSE LERVIK, VEGARD B. HAVDAL </a:t>
            </a:r>
            <a:r>
              <a:rPr lang="el-GR" dirty="0">
                <a:hlinkClick r:id="rId2"/>
              </a:rPr>
              <a:t>Λεπτομέρειες</a:t>
            </a:r>
            <a:endParaRPr lang="el-GR" dirty="0"/>
          </a:p>
          <a:p>
            <a:endParaRPr lang="el-GR" dirty="0" smtClean="0"/>
          </a:p>
          <a:p>
            <a:r>
              <a:rPr lang="el-GR" dirty="0" smtClean="0"/>
              <a:t>ΑΝΑΠΤΥΞΗ </a:t>
            </a:r>
            <a:r>
              <a:rPr lang="el-GR" dirty="0"/>
              <a:t>ΠΡΟΓΡΑΜΜΑΤΩΝ ΣΕ </a:t>
            </a:r>
            <a:r>
              <a:rPr lang="en-US" dirty="0"/>
              <a:t>JAVA: </a:t>
            </a:r>
            <a:r>
              <a:rPr lang="el-GR" dirty="0"/>
              <a:t>ΑΦΑΙΡΕΣΕΙΣ, ΠΡΟΔΙΑΓΡΑΦΕΣ, ΚΑΙ ΑΝΤΙΚΕΙΜΕΝΟΣΤΡΕΦΗΣ ΣΧΕΔΙΑΣΜΟΣ, </a:t>
            </a:r>
            <a:r>
              <a:rPr lang="en-US" dirty="0"/>
              <a:t>BARBARA LISKOV, JOHN GUTTAG </a:t>
            </a:r>
            <a:r>
              <a:rPr lang="el-GR" dirty="0">
                <a:hlinkClick r:id="rId2"/>
              </a:rPr>
              <a:t>Λεπτομέρειες</a:t>
            </a:r>
            <a:endParaRPr lang="el-GR" dirty="0"/>
          </a:p>
          <a:p>
            <a:endParaRPr lang="en-US" dirty="0"/>
          </a:p>
        </p:txBody>
      </p:sp>
    </p:spTree>
    <p:extLst>
      <p:ext uri="{BB962C8B-B14F-4D97-AF65-F5344CB8AC3E}">
        <p14:creationId xmlns:p14="http://schemas.microsoft.com/office/powerpoint/2010/main" val="57862095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457200"/>
            <a:ext cx="8579296" cy="6096000"/>
          </a:xfrm>
          <a:prstGeom prst="rect">
            <a:avLst/>
          </a:prstGeom>
          <a:ln w="28575">
            <a:solidFill>
              <a:schemeClr val="accent1"/>
            </a:solidFill>
            <a:prstDash val="dash"/>
          </a:ln>
        </p:spPr>
        <p:txBody>
          <a:bodyPr>
            <a:normAutofit fontScale="9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IfTest</a:t>
            </a:r>
            <a:r>
              <a:rPr lang="el-GR" sz="2000" b="1" dirty="0">
                <a:latin typeface="Courier New" pitchFamily="49" charset="0"/>
                <a:cs typeface="Courier New" pitchFamily="49" charset="0"/>
              </a:rPr>
              <a:t>3</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l-GR" sz="2000" b="1" dirty="0" smtClean="0">
                <a:solidFill>
                  <a:srgbClr val="FF0000"/>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&lt;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0</a:t>
            </a:r>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is not positive");</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n-US" sz="2000" b="1" dirty="0" smtClean="0">
                <a:latin typeface="Courier New" pitchFamily="49" charset="0"/>
                <a:cs typeface="Courier New" pitchFamily="49" charset="0"/>
              </a:rPr>
              <a:t>{</a:t>
            </a:r>
            <a:endParaRPr lang="el-GR" sz="2000" b="1" dirty="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is zero");</a:t>
            </a:r>
          </a:p>
          <a:p>
            <a:pPr marL="0" indent="0">
              <a:buNone/>
            </a:pPr>
            <a:r>
              <a:rPr lang="en-US" sz="2000" b="1" dirty="0">
                <a:latin typeface="Courier New" pitchFamily="49" charset="0"/>
                <a:cs typeface="Courier New" pitchFamily="49" charset="0"/>
              </a:rPr>
              <a:t>	</a:t>
            </a:r>
            <a:r>
              <a:rPr lang="el-GR" sz="2000" b="1" dirty="0">
                <a:latin typeface="Courier New" pitchFamily="49" charset="0"/>
                <a:cs typeface="Courier New" pitchFamily="49" charset="0"/>
              </a:rPr>
              <a:t>  </a:t>
            </a:r>
            <a:r>
              <a:rPr lang="en-US" sz="2000" b="1" dirty="0">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6744755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6" name="Rectangle 5"/>
          <p:cNvSpPr>
            <a:spLocks noChangeArrowheads="1"/>
          </p:cNvSpPr>
          <p:nvPr/>
        </p:nvSpPr>
        <p:spPr bwMode="auto">
          <a:xfrm>
            <a:off x="558473" y="1776415"/>
            <a:ext cx="1341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20000"/>
              </a:spcBef>
              <a:spcAft>
                <a:spcPct val="0"/>
              </a:spcAft>
              <a:buClr>
                <a:srgbClr val="063DE8"/>
              </a:buClr>
              <a:buSzPct val="90000"/>
              <a:buFont typeface="Wingdings 2" pitchFamily="18" charset="2"/>
              <a:buNone/>
              <a:tabLst>
                <a:tab pos="2189163" algn="l"/>
              </a:tabLst>
            </a:pPr>
            <a:r>
              <a:rPr lang="el-GR" sz="2400" dirty="0" smtClean="0">
                <a:solidFill>
                  <a:srgbClr val="FC0128"/>
                </a:solidFill>
              </a:rPr>
              <a:t>ΛΑΘΟΣ</a:t>
            </a:r>
            <a:r>
              <a:rPr lang="en-GB" sz="2400" dirty="0" smtClean="0">
                <a:solidFill>
                  <a:srgbClr val="FC0128"/>
                </a:solidFill>
              </a:rPr>
              <a:t>!</a:t>
            </a:r>
          </a:p>
        </p:txBody>
      </p:sp>
      <p:sp>
        <p:nvSpPr>
          <p:cNvPr id="7" name="Rectangle 6"/>
          <p:cNvSpPr>
            <a:spLocks noChangeArrowheads="1"/>
          </p:cNvSpPr>
          <p:nvPr/>
        </p:nvSpPr>
        <p:spPr bwMode="auto">
          <a:xfrm>
            <a:off x="5232858" y="1776415"/>
            <a:ext cx="13027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tabLst>
                <a:tab pos="2189163" algn="l"/>
              </a:tabLst>
            </a:pPr>
            <a:r>
              <a:rPr lang="el-GR" sz="2400" dirty="0" smtClean="0">
                <a:solidFill>
                  <a:srgbClr val="0070C0"/>
                </a:solidFill>
              </a:rPr>
              <a:t>ΣΩΣΤΟ</a:t>
            </a:r>
            <a:r>
              <a:rPr lang="en-GB" sz="2400" dirty="0" smtClean="0">
                <a:solidFill>
                  <a:srgbClr val="0070C0"/>
                </a:solidFill>
              </a:rPr>
              <a:t>!</a:t>
            </a:r>
            <a:endParaRPr lang="el-GR" sz="2400" dirty="0" smtClean="0">
              <a:solidFill>
                <a:srgbClr val="0070C0"/>
              </a:solidFill>
            </a:endParaRPr>
          </a:p>
        </p:txBody>
      </p:sp>
      <p:sp>
        <p:nvSpPr>
          <p:cNvPr id="8" name="TextBox 7"/>
          <p:cNvSpPr txBox="1"/>
          <p:nvPr/>
        </p:nvSpPr>
        <p:spPr>
          <a:xfrm>
            <a:off x="452642" y="5686187"/>
            <a:ext cx="8117671" cy="830997"/>
          </a:xfrm>
          <a:prstGeom prst="rect">
            <a:avLst/>
          </a:prstGeom>
          <a:noFill/>
        </p:spPr>
        <p:txBody>
          <a:bodyPr wrap="none" rtlCol="0">
            <a:spAutoFit/>
          </a:bodyPr>
          <a:lstStyle/>
          <a:p>
            <a:r>
              <a:rPr lang="el-GR" sz="2400" dirty="0" smtClean="0">
                <a:solidFill>
                  <a:srgbClr val="FF0000"/>
                </a:solidFill>
              </a:rPr>
              <a:t>Πάντα</a:t>
            </a:r>
            <a:r>
              <a:rPr lang="el-GR" sz="2400" dirty="0" smtClean="0"/>
              <a:t> να βάζετε </a:t>
            </a:r>
            <a:r>
              <a:rPr lang="el-GR" sz="2400" dirty="0" smtClean="0">
                <a:solidFill>
                  <a:srgbClr val="FF0000"/>
                </a:solidFill>
              </a:rPr>
              <a:t>{ } </a:t>
            </a:r>
            <a:r>
              <a:rPr lang="el-GR" sz="2400" dirty="0" smtClean="0"/>
              <a:t>στο σώμα των </a:t>
            </a:r>
            <a:r>
              <a:rPr lang="en-US" sz="2400" dirty="0" smtClean="0"/>
              <a:t>if-then-else statements.</a:t>
            </a:r>
          </a:p>
          <a:p>
            <a:r>
              <a:rPr lang="el-GR" sz="2400" dirty="0" smtClean="0"/>
              <a:t>Πάντα να στοιχίζετε σωστά </a:t>
            </a:r>
            <a:r>
              <a:rPr lang="el-GR" sz="2400" smtClean="0"/>
              <a:t>τον κώδικα.</a:t>
            </a:r>
            <a:endParaRPr lang="en-US" sz="2400" dirty="0"/>
          </a:p>
        </p:txBody>
      </p:sp>
      <p:sp>
        <p:nvSpPr>
          <p:cNvPr id="3" name="TextBox 2"/>
          <p:cNvSpPr txBox="1"/>
          <p:nvPr/>
        </p:nvSpPr>
        <p:spPr>
          <a:xfrm>
            <a:off x="228600" y="2362200"/>
            <a:ext cx="4330005" cy="2031325"/>
          </a:xfrm>
          <a:prstGeom prst="rect">
            <a:avLst/>
          </a:prstGeom>
          <a:noFill/>
          <a:ln w="38100">
            <a:solidFill>
              <a:srgbClr val="FF0000"/>
            </a:solidFill>
            <a:prstDash val="dash"/>
          </a:ln>
        </p:spPr>
        <p:txBody>
          <a:bodyPr wrap="square" rtlCol="0">
            <a:spAutoFit/>
          </a:bodyPr>
          <a:lstStyle/>
          <a:p>
            <a:pPr>
              <a:buFont typeface="Wingdings 2" pitchFamily="18" charset="2"/>
              <a:buNone/>
            </a:pPr>
            <a:r>
              <a:rPr lang="en-GB" b="1" dirty="0">
                <a:solidFill>
                  <a:srgbClr val="0070C0"/>
                </a:solidFill>
                <a:latin typeface="Courier New" panose="02070309020205020404" pitchFamily="49" charset="0"/>
                <a:cs typeface="Courier New" panose="02070309020205020404" pitchFamily="49" charset="0"/>
              </a:rPr>
              <a:t>if</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 j )</a:t>
            </a:r>
          </a:p>
          <a:p>
            <a:pPr lvl="1">
              <a:buFont typeface="Wingdings 2" pitchFamily="18" charset="2"/>
              <a:buNone/>
            </a:pPr>
            <a:r>
              <a:rPr lang="en-GB" b="1" dirty="0" smtClean="0">
                <a:solidFill>
                  <a:srgbClr val="00B050"/>
                </a:solidFill>
                <a:latin typeface="Courier New" panose="02070309020205020404" pitchFamily="49" charset="0"/>
                <a:cs typeface="Courier New" panose="02070309020205020404" pitchFamily="49" charset="0"/>
              </a:rPr>
              <a:t>if</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j == k )</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equals k”);</a:t>
            </a:r>
            <a:endParaRPr lang="el-GR" b="1" dirty="0">
              <a:latin typeface="Courier New" panose="02070309020205020404" pitchFamily="49" charset="0"/>
              <a:cs typeface="Courier New" panose="02070309020205020404" pitchFamily="49" charset="0"/>
            </a:endParaRPr>
          </a:p>
          <a:p>
            <a:pPr>
              <a:buFont typeface="Wingdings 2" pitchFamily="18" charset="2"/>
              <a:buNone/>
            </a:pPr>
            <a:r>
              <a:rPr lang="en-GB" b="1" dirty="0">
                <a:solidFill>
                  <a:srgbClr val="00B050"/>
                </a:solidFill>
                <a:latin typeface="Courier New" panose="02070309020205020404" pitchFamily="49" charset="0"/>
                <a:cs typeface="Courier New" panose="02070309020205020404" pitchFamily="49" charset="0"/>
              </a:rPr>
              <a:t>else</a:t>
            </a:r>
          </a:p>
          <a:p>
            <a:pPr lvl="1">
              <a:buFont typeface="Wingdings 2" pitchFamily="18" charset="2"/>
              <a:buNone/>
            </a:pPr>
            <a:r>
              <a:rPr lang="en-GB" b="1" dirty="0" err="1" smtClean="0">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is not </a:t>
            </a:r>
            <a:r>
              <a:rPr lang="en-GB" b="1" dirty="0" smtClean="0">
                <a:latin typeface="Courier New" panose="02070309020205020404" pitchFamily="49" charset="0"/>
                <a:cs typeface="Courier New" panose="02070309020205020404" pitchFamily="49" charset="0"/>
              </a:rPr>
              <a:t>equal</a:t>
            </a:r>
            <a:r>
              <a:rPr lang="el-GR" b="1"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to </a:t>
            </a:r>
            <a:r>
              <a:rPr lang="en-GB" b="1" dirty="0">
                <a:latin typeface="Courier New" panose="02070309020205020404" pitchFamily="49" charset="0"/>
                <a:cs typeface="Courier New" panose="02070309020205020404" pitchFamily="49" charset="0"/>
              </a:rPr>
              <a:t>j</a:t>
            </a:r>
            <a:r>
              <a:rPr lang="en-GB" b="1" dirty="0" smtClean="0">
                <a:latin typeface="Courier New" panose="02070309020205020404" pitchFamily="49" charset="0"/>
                <a:cs typeface="Courier New" panose="02070309020205020404" pitchFamily="49" charset="0"/>
              </a:rPr>
              <a:t>”);</a:t>
            </a:r>
            <a:endParaRPr lang="el-GR" dirty="0" smtClean="0">
              <a:latin typeface="Lucida Console" pitchFamily="49" charset="0"/>
            </a:endParaRPr>
          </a:p>
        </p:txBody>
      </p:sp>
      <p:sp>
        <p:nvSpPr>
          <p:cNvPr id="9" name="TextBox 8"/>
          <p:cNvSpPr txBox="1"/>
          <p:nvPr/>
        </p:nvSpPr>
        <p:spPr>
          <a:xfrm>
            <a:off x="4760232" y="2362200"/>
            <a:ext cx="4330005" cy="2862322"/>
          </a:xfrm>
          <a:prstGeom prst="rect">
            <a:avLst/>
          </a:prstGeom>
          <a:noFill/>
          <a:ln w="38100">
            <a:solidFill>
              <a:srgbClr val="0070C0"/>
            </a:solidFill>
            <a:prstDash val="dash"/>
          </a:ln>
        </p:spPr>
        <p:txBody>
          <a:bodyPr wrap="square" rtlCol="0">
            <a:spAutoFit/>
          </a:bodyPr>
          <a:lstStyle/>
          <a:p>
            <a:pPr>
              <a:buFont typeface="Wingdings 2" pitchFamily="18" charset="2"/>
              <a:buNone/>
            </a:pPr>
            <a:r>
              <a:rPr lang="en-GB" b="1" dirty="0">
                <a:solidFill>
                  <a:srgbClr val="0070C0"/>
                </a:solidFill>
                <a:latin typeface="Courier New" panose="02070309020205020404" pitchFamily="49" charset="0"/>
                <a:cs typeface="Courier New" panose="02070309020205020404" pitchFamily="49" charset="0"/>
              </a:rPr>
              <a:t>if</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 j </a:t>
            </a:r>
            <a:r>
              <a:rPr lang="en-GB"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solidFill>
                <a:srgbClr val="FF0000"/>
              </a:solidFill>
              <a:latin typeface="Courier New" panose="02070309020205020404" pitchFamily="49" charset="0"/>
              <a:cs typeface="Courier New" panose="02070309020205020404" pitchFamily="49" charset="0"/>
            </a:endParaRPr>
          </a:p>
          <a:p>
            <a:pPr lvl="1">
              <a:buFont typeface="Wingdings 2" pitchFamily="18" charset="2"/>
              <a:buNone/>
            </a:pPr>
            <a:r>
              <a:rPr lang="en-GB" b="1" dirty="0" smtClean="0">
                <a:solidFill>
                  <a:srgbClr val="00B050"/>
                </a:solidFill>
                <a:latin typeface="Courier New" panose="02070309020205020404" pitchFamily="49" charset="0"/>
                <a:cs typeface="Courier New" panose="02070309020205020404" pitchFamily="49" charset="0"/>
              </a:rPr>
              <a:t>if</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j == k </a:t>
            </a:r>
            <a:r>
              <a:rPr lang="en-GB"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latin typeface="Courier New" panose="02070309020205020404" pitchFamily="49" charset="0"/>
              <a:cs typeface="Courier New" panose="02070309020205020404" pitchFamily="49" charset="0"/>
            </a:endParaRP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equals k</a:t>
            </a:r>
            <a:r>
              <a:rPr lang="en-GB"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pPr lvl="1">
              <a:buFont typeface="Wingdings 2" pitchFamily="18" charset="2"/>
              <a:buNone/>
            </a:pPr>
            <a:r>
              <a:rPr lang="el-GR" b="1" dirty="0">
                <a:solidFill>
                  <a:srgbClr val="FF0000"/>
                </a:solidFill>
                <a:latin typeface="Courier New" panose="02070309020205020404" pitchFamily="49" charset="0"/>
                <a:cs typeface="Courier New" panose="02070309020205020404" pitchFamily="49" charset="0"/>
              </a:rPr>
              <a:t>}</a:t>
            </a:r>
          </a:p>
          <a:p>
            <a:pPr>
              <a:buFont typeface="Wingdings 2" pitchFamily="18" charset="2"/>
              <a:buNone/>
            </a:pPr>
            <a:r>
              <a:rPr lang="el-GR" b="1" dirty="0" smtClean="0">
                <a:solidFill>
                  <a:srgbClr val="FF0000"/>
                </a:solidFill>
                <a:latin typeface="Courier New" panose="02070309020205020404" pitchFamily="49" charset="0"/>
                <a:cs typeface="Courier New" panose="02070309020205020404" pitchFamily="49" charset="0"/>
              </a:rPr>
              <a:t>}</a:t>
            </a:r>
          </a:p>
          <a:p>
            <a:pPr>
              <a:buFont typeface="Wingdings 2" pitchFamily="18" charset="2"/>
              <a:buNone/>
            </a:pPr>
            <a:r>
              <a:rPr lang="en-GB" b="1" dirty="0" smtClean="0">
                <a:solidFill>
                  <a:srgbClr val="0070C0"/>
                </a:solidFill>
                <a:latin typeface="Courier New" panose="02070309020205020404" pitchFamily="49" charset="0"/>
                <a:cs typeface="Courier New" panose="02070309020205020404" pitchFamily="49" charset="0"/>
              </a:rPr>
              <a:t>else</a:t>
            </a:r>
            <a:r>
              <a:rPr lang="el-GR" b="1" dirty="0" smtClean="0">
                <a:solidFill>
                  <a:srgbClr val="0070C0"/>
                </a:solidFill>
                <a:latin typeface="Courier New" panose="02070309020205020404" pitchFamily="49" charset="0"/>
                <a:cs typeface="Courier New" panose="02070309020205020404" pitchFamily="49" charset="0"/>
              </a:rPr>
              <a:t> </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solidFill>
                <a:srgbClr val="FF0000"/>
              </a:solidFill>
              <a:latin typeface="Courier New" panose="02070309020205020404" pitchFamily="49" charset="0"/>
              <a:cs typeface="Courier New" panose="02070309020205020404" pitchFamily="49" charset="0"/>
            </a:endParaRPr>
          </a:p>
          <a:p>
            <a:pPr lvl="1">
              <a:buFont typeface="Wingdings 2" pitchFamily="18" charset="2"/>
              <a:buNone/>
            </a:pPr>
            <a:r>
              <a:rPr lang="en-GB" b="1" dirty="0" err="1" smtClean="0">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is not </a:t>
            </a:r>
            <a:r>
              <a:rPr lang="en-GB" b="1" dirty="0" smtClean="0">
                <a:latin typeface="Courier New" panose="02070309020205020404" pitchFamily="49" charset="0"/>
                <a:cs typeface="Courier New" panose="02070309020205020404" pitchFamily="49" charset="0"/>
              </a:rPr>
              <a:t>equal</a:t>
            </a:r>
            <a:r>
              <a:rPr lang="el-GR" b="1"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to </a:t>
            </a:r>
            <a:r>
              <a:rPr lang="en-GB" b="1" dirty="0">
                <a:latin typeface="Courier New" panose="02070309020205020404" pitchFamily="49" charset="0"/>
                <a:cs typeface="Courier New" panose="02070309020205020404" pitchFamily="49" charset="0"/>
              </a:rPr>
              <a:t>j</a:t>
            </a:r>
            <a:r>
              <a:rPr lang="en-GB"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a:buFont typeface="Wingdings 2" pitchFamily="18" charset="2"/>
              <a:buNone/>
            </a:pPr>
            <a:r>
              <a:rPr lang="el-GR" b="1" dirty="0" smtClean="0">
                <a:solidFill>
                  <a:srgbClr val="FF0000"/>
                </a:solidFill>
                <a:latin typeface="Courier New" panose="02070309020205020404" pitchFamily="49" charset="0"/>
                <a:cs typeface="Courier New" panose="02070309020205020404" pitchFamily="49" charset="0"/>
              </a:rPr>
              <a:t>}</a:t>
            </a:r>
            <a:endParaRPr lang="el-GR" dirty="0">
              <a:solidFill>
                <a:srgbClr val="FF0000"/>
              </a:solidFill>
              <a:latin typeface="Lucida Console" pitchFamily="49" charset="0"/>
            </a:endParaRPr>
          </a:p>
        </p:txBody>
      </p:sp>
      <p:sp>
        <p:nvSpPr>
          <p:cNvPr id="10" name="TextBox 9"/>
          <p:cNvSpPr txBox="1"/>
          <p:nvPr/>
        </p:nvSpPr>
        <p:spPr>
          <a:xfrm>
            <a:off x="241995" y="4599962"/>
            <a:ext cx="4330005" cy="923330"/>
          </a:xfrm>
          <a:prstGeom prst="rect">
            <a:avLst/>
          </a:prstGeom>
          <a:noFill/>
        </p:spPr>
        <p:txBody>
          <a:bodyPr wrap="square" rtlCol="0">
            <a:spAutoFit/>
          </a:bodyPr>
          <a:lstStyle/>
          <a:p>
            <a:r>
              <a:rPr lang="el-GR" dirty="0" smtClean="0"/>
              <a:t>Το </a:t>
            </a:r>
            <a:r>
              <a:rPr lang="en-US" dirty="0" smtClean="0"/>
              <a:t>else </a:t>
            </a:r>
            <a:r>
              <a:rPr lang="el-GR" dirty="0" smtClean="0"/>
              <a:t>μοιάζει σαν να πηγαίνει με το μπλε </a:t>
            </a:r>
            <a:r>
              <a:rPr lang="en-US" dirty="0" smtClean="0"/>
              <a:t>else </a:t>
            </a:r>
            <a:r>
              <a:rPr lang="el-GR" dirty="0" smtClean="0"/>
              <a:t>αλλά </a:t>
            </a:r>
            <a:r>
              <a:rPr lang="el-GR" dirty="0" err="1" smtClean="0"/>
              <a:t>ταιριάζεται</a:t>
            </a:r>
            <a:r>
              <a:rPr lang="el-GR" dirty="0" smtClean="0"/>
              <a:t> με το τελευταίο (πράσινο) </a:t>
            </a:r>
            <a:r>
              <a:rPr lang="en-US" dirty="0" smtClean="0"/>
              <a:t>if </a:t>
            </a:r>
            <a:endParaRPr lang="en-US" dirty="0"/>
          </a:p>
        </p:txBody>
      </p:sp>
    </p:spTree>
    <p:extLst>
      <p:ext uri="{BB962C8B-B14F-4D97-AF65-F5344CB8AC3E}">
        <p14:creationId xmlns:p14="http://schemas.microsoft.com/office/powerpoint/2010/main" val="117006462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 </a:t>
            </a:r>
            <a:r>
              <a:rPr lang="en-US" dirty="0"/>
              <a:t>While statement</a:t>
            </a:r>
          </a:p>
        </p:txBody>
      </p:sp>
      <p:sp>
        <p:nvSpPr>
          <p:cNvPr id="3" name="Content Placeholder 2"/>
          <p:cNvSpPr>
            <a:spLocks noGrp="1"/>
          </p:cNvSpPr>
          <p:nvPr>
            <p:ph idx="1"/>
          </p:nvPr>
        </p:nvSpPr>
        <p:spPr>
          <a:xfrm>
            <a:off x="457200" y="1600200"/>
            <a:ext cx="4768535" cy="4876800"/>
          </a:xfrm>
        </p:spPr>
        <p:txBody>
          <a:bodyPr>
            <a:normAutofit fontScale="77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while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while-code</a:t>
            </a:r>
            <a:r>
              <a:rPr lang="el-GR" dirty="0" smtClean="0"/>
              <a:t> </a:t>
            </a:r>
            <a:endParaRPr lang="en-US" dirty="0" smtClean="0"/>
          </a:p>
          <a:p>
            <a:pPr lvl="1"/>
            <a:r>
              <a:rPr lang="en-US" dirty="0" smtClean="0"/>
              <a:t>O </a:t>
            </a:r>
            <a:r>
              <a:rPr lang="en-US" dirty="0">
                <a:solidFill>
                  <a:srgbClr val="0070C0"/>
                </a:solidFill>
              </a:rPr>
              <a:t>while-code block </a:t>
            </a:r>
            <a:r>
              <a:rPr lang="el-GR" dirty="0" smtClean="0"/>
              <a:t>κώδικας υλοποιεί </a:t>
            </a:r>
            <a:r>
              <a:rPr lang="el-GR" dirty="0"/>
              <a:t>τις επαναλήψεις και </a:t>
            </a:r>
            <a:r>
              <a:rPr lang="el-GR" dirty="0" smtClean="0">
                <a:solidFill>
                  <a:schemeClr val="accent6">
                    <a:lumMod val="75000"/>
                  </a:schemeClr>
                </a:solidFill>
              </a:rPr>
              <a:t>αλλάζει την </a:t>
            </a:r>
            <a:r>
              <a:rPr lang="el-GR" dirty="0">
                <a:solidFill>
                  <a:schemeClr val="accent6">
                    <a:lumMod val="75000"/>
                  </a:schemeClr>
                </a:solidFill>
              </a:rPr>
              <a:t>συνθήκη</a:t>
            </a:r>
            <a:r>
              <a:rPr lang="el-GR" dirty="0"/>
              <a:t>.</a:t>
            </a:r>
            <a:endParaRPr lang="en-US" dirty="0"/>
          </a:p>
          <a:p>
            <a:pPr lvl="1"/>
            <a:r>
              <a:rPr lang="el-GR" dirty="0" smtClean="0"/>
              <a:t>Στο </a:t>
            </a:r>
            <a:r>
              <a:rPr lang="el-GR" dirty="0" smtClean="0">
                <a:solidFill>
                  <a:srgbClr val="0070C0"/>
                </a:solidFill>
              </a:rPr>
              <a:t>τέλος του </a:t>
            </a:r>
            <a:r>
              <a:rPr lang="en-US" dirty="0" smtClean="0">
                <a:solidFill>
                  <a:srgbClr val="0070C0"/>
                </a:solidFill>
              </a:rPr>
              <a:t>while-code </a:t>
            </a:r>
            <a:r>
              <a:rPr lang="en-US" dirty="0" smtClean="0"/>
              <a:t>block </a:t>
            </a:r>
            <a:r>
              <a:rPr lang="el-GR" dirty="0" smtClean="0"/>
              <a:t>η </a:t>
            </a:r>
            <a:r>
              <a:rPr lang="el-GR" dirty="0"/>
              <a:t>συνθήκη </a:t>
            </a:r>
            <a:r>
              <a:rPr lang="el-GR" dirty="0">
                <a:solidFill>
                  <a:schemeClr val="accent6">
                    <a:lumMod val="75000"/>
                  </a:schemeClr>
                </a:solidFill>
              </a:rPr>
              <a:t>αξιολογείται εκ νέου</a:t>
            </a:r>
            <a:endParaRPr lang="en-US" dirty="0">
              <a:solidFill>
                <a:schemeClr val="accent6">
                  <a:lumMod val="75000"/>
                </a:schemeClr>
              </a:solidFill>
            </a:endParaRPr>
          </a:p>
          <a:p>
            <a:pPr lvl="1">
              <a:lnSpc>
                <a:spcPct val="90000"/>
              </a:lnSpc>
            </a:pPr>
            <a:r>
              <a:rPr lang="el-GR" dirty="0" smtClean="0"/>
              <a:t>Ο κώδικας επαναλαμβάνεται </a:t>
            </a:r>
            <a:r>
              <a:rPr lang="el-GR" dirty="0" smtClean="0">
                <a:solidFill>
                  <a:srgbClr val="0070C0"/>
                </a:solidFill>
              </a:rPr>
              <a:t>μέχρι</a:t>
            </a:r>
            <a:r>
              <a:rPr lang="el-GR" dirty="0" smtClean="0"/>
              <a:t> η συνθήκη να γίνει </a:t>
            </a:r>
            <a:r>
              <a:rPr lang="el-GR" dirty="0" smtClean="0">
                <a:solidFill>
                  <a:schemeClr val="accent6">
                    <a:lumMod val="75000"/>
                  </a:schemeClr>
                </a:solidFill>
              </a:rPr>
              <a:t>ψευδής</a:t>
            </a:r>
            <a:r>
              <a:rPr lang="el-GR" dirty="0" smtClean="0"/>
              <a:t>.</a:t>
            </a:r>
          </a:p>
          <a:p>
            <a:endParaRPr lang="en-US" dirty="0"/>
          </a:p>
        </p:txBody>
      </p:sp>
      <p:sp>
        <p:nvSpPr>
          <p:cNvPr id="4" name="TextBox 3"/>
          <p:cNvSpPr txBox="1"/>
          <p:nvPr/>
        </p:nvSpPr>
        <p:spPr>
          <a:xfrm>
            <a:off x="1219200" y="2371366"/>
            <a:ext cx="3217547"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19" name="Rectangle 5"/>
          <p:cNvSpPr>
            <a:spLocks noChangeArrowheads="1"/>
          </p:cNvSpPr>
          <p:nvPr/>
        </p:nvSpPr>
        <p:spPr bwMode="auto">
          <a:xfrm>
            <a:off x="5950929" y="4314825"/>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while-code</a:t>
            </a:r>
          </a:p>
        </p:txBody>
      </p:sp>
      <p:sp>
        <p:nvSpPr>
          <p:cNvPr id="20" name="Rectangle 7"/>
          <p:cNvSpPr>
            <a:spLocks noChangeArrowheads="1"/>
          </p:cNvSpPr>
          <p:nvPr/>
        </p:nvSpPr>
        <p:spPr bwMode="auto">
          <a:xfrm rot="2700000">
            <a:off x="6322464" y="241037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6233746" y="267335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6809389" y="170021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7549663" y="292100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6834554" y="4864100"/>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6846277" y="3613150"/>
            <a:ext cx="1466"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8371743" y="2921003"/>
            <a:ext cx="0" cy="24431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7672755" y="254000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245470" y="364490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5492262" y="511175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5489331" y="2887663"/>
            <a:ext cx="0" cy="2222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5490796" y="288766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332484259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33400" y="2371366"/>
            <a:ext cx="7772400" cy="2308324"/>
          </a:xfrm>
          <a:prstGeom prst="rect">
            <a:avLst/>
          </a:prstGeom>
          <a:noFill/>
          <a:ln w="38100">
            <a:solidFill>
              <a:srgbClr val="0070C0"/>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Scanner </a:t>
            </a:r>
            <a:r>
              <a:rPr lang="en-US" b="1" dirty="0" err="1" smtClean="0">
                <a:latin typeface="Courier New" panose="02070309020205020404" pitchFamily="49" charset="0"/>
                <a:cs typeface="Courier New" panose="02070309020205020404" pitchFamily="49" charset="0"/>
              </a:rPr>
              <a:t>inputReader</a:t>
            </a:r>
            <a:r>
              <a:rPr lang="en-US" b="1" dirty="0" smtClean="0">
                <a:latin typeface="Courier New" panose="02070309020205020404" pitchFamily="49" charset="0"/>
                <a:cs typeface="Courier New" panose="02070309020205020404" pitchFamily="49" charset="0"/>
              </a:rPr>
              <a:t> = new Scanner(System.in);</a:t>
            </a:r>
          </a:p>
          <a:p>
            <a:r>
              <a:rPr lang="en-US" b="1" dirty="0" smtClean="0">
                <a:latin typeface="Courier New" panose="02070309020205020404" pitchFamily="49" charset="0"/>
                <a:cs typeface="Courier New" panose="02070309020205020404" pitchFamily="49" charset="0"/>
              </a:rPr>
              <a:t>String input = </a:t>
            </a:r>
            <a:r>
              <a:rPr lang="en-US" b="1" dirty="0" err="1" smtClean="0">
                <a:latin typeface="Courier New" panose="02070309020205020404" pitchFamily="49" charset="0"/>
                <a:cs typeface="Courier New" panose="02070309020205020404" pitchFamily="49" charset="0"/>
              </a:rPr>
              <a:t>inputReader.next</a:t>
            </a:r>
            <a:r>
              <a:rPr lang="en-US" b="1" dirty="0" smtClean="0">
                <a:latin typeface="Courier New" panose="02070309020205020404" pitchFamily="49" charset="0"/>
                <a:cs typeface="Courier New" panose="02070309020205020404" pitchFamily="49" charset="0"/>
              </a:rPr>
              <a:t>();</a:t>
            </a:r>
          </a:p>
          <a:p>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input.equals</a:t>
            </a:r>
            <a:r>
              <a:rPr lang="en-US" b="1" dirty="0" smtClean="0">
                <a:solidFill>
                  <a:srgbClr val="0070C0"/>
                </a:solidFill>
                <a:latin typeface="Courier New" panose="02070309020205020404" pitchFamily="49" charset="0"/>
                <a:cs typeface="Courier New" panose="02070309020205020404" pitchFamily="49" charset="0"/>
              </a:rPr>
              <a:t>(“Yes”)</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(“Do you want to continue?”);</a:t>
            </a: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input = </a:t>
            </a:r>
            <a:r>
              <a:rPr lang="en-US" b="1" dirty="0" err="1">
                <a:latin typeface="Courier New" panose="02070309020205020404" pitchFamily="49" charset="0"/>
                <a:cs typeface="Courier New" panose="02070309020205020404" pitchFamily="49" charset="0"/>
              </a:rPr>
              <a:t>inputReader.next</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018422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a:t>
            </a:r>
            <a:r>
              <a:rPr lang="el-GR" dirty="0" smtClean="0"/>
              <a:t>– </a:t>
            </a:r>
            <a:r>
              <a:rPr lang="en-US" dirty="0" smtClean="0"/>
              <a:t>for statement</a:t>
            </a:r>
            <a:endParaRPr lang="en-US" dirty="0"/>
          </a:p>
        </p:txBody>
      </p:sp>
      <p:sp>
        <p:nvSpPr>
          <p:cNvPr id="3" name="Content Placeholder 2"/>
          <p:cNvSpPr>
            <a:spLocks noGrp="1"/>
          </p:cNvSpPr>
          <p:nvPr>
            <p:ph idx="1"/>
          </p:nvPr>
        </p:nvSpPr>
        <p:spPr>
          <a:xfrm>
            <a:off x="457200" y="1600200"/>
            <a:ext cx="4768535" cy="4876800"/>
          </a:xfrm>
        </p:spPr>
        <p:txBody>
          <a:bodyPr>
            <a:normAutofit fontScale="700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for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endParaRPr lang="en-US" dirty="0" smtClean="0"/>
          </a:p>
          <a:p>
            <a:pPr lvl="1"/>
            <a:endParaRPr lang="en-US" dirty="0"/>
          </a:p>
          <a:p>
            <a:pPr lvl="1"/>
            <a:endParaRPr lang="en-US" dirty="0" smtClean="0"/>
          </a:p>
          <a:p>
            <a:r>
              <a:rPr lang="el-GR" dirty="0"/>
              <a:t>Το όρισμα του </a:t>
            </a:r>
            <a:r>
              <a:rPr lang="en-US" dirty="0"/>
              <a:t>for </a:t>
            </a:r>
            <a:r>
              <a:rPr lang="el-GR" dirty="0"/>
              <a:t>έχει</a:t>
            </a:r>
            <a:r>
              <a:rPr lang="en-US" dirty="0"/>
              <a:t> 3 </a:t>
            </a:r>
            <a:r>
              <a:rPr lang="el-GR" dirty="0"/>
              <a:t>κομμάτια χωρισμένα με </a:t>
            </a:r>
            <a:r>
              <a:rPr lang="en-US" dirty="0"/>
              <a:t>;</a:t>
            </a:r>
          </a:p>
          <a:p>
            <a:pPr lvl="1"/>
            <a:r>
              <a:rPr lang="el-GR" sz="2000" dirty="0"/>
              <a:t>Την</a:t>
            </a:r>
            <a:r>
              <a:rPr lang="en-US" sz="2000" dirty="0"/>
              <a:t> </a:t>
            </a:r>
            <a:r>
              <a:rPr lang="el-GR" sz="2000" dirty="0">
                <a:solidFill>
                  <a:schemeClr val="accent6">
                    <a:lumMod val="75000"/>
                  </a:schemeClr>
                </a:solidFill>
              </a:rPr>
              <a:t>αρχικοποίηση (</a:t>
            </a:r>
            <a:r>
              <a:rPr lang="en-US" sz="2000" dirty="0">
                <a:solidFill>
                  <a:schemeClr val="accent6">
                    <a:lumMod val="75000"/>
                  </a:schemeClr>
                </a:solidFill>
              </a:rPr>
              <a:t>initialization section</a:t>
            </a:r>
            <a:r>
              <a:rPr lang="el-GR" sz="2000" dirty="0">
                <a:solidFill>
                  <a:schemeClr val="accent6">
                    <a:lumMod val="75000"/>
                  </a:schemeClr>
                </a:solidFill>
              </a:rPr>
              <a:t>)</a:t>
            </a:r>
            <a:r>
              <a:rPr lang="en-US" sz="2000" dirty="0"/>
              <a:t>: </a:t>
            </a:r>
            <a:r>
              <a:rPr lang="el-GR" sz="2000" dirty="0"/>
              <a:t>εκτελείται πάντα μία μόνο φορά</a:t>
            </a:r>
            <a:endParaRPr lang="en-US" sz="2000" dirty="0"/>
          </a:p>
          <a:p>
            <a:pPr lvl="1"/>
            <a:r>
              <a:rPr lang="el-GR" sz="2000" dirty="0"/>
              <a:t>Τη </a:t>
            </a:r>
            <a:r>
              <a:rPr lang="el-GR" sz="2000" dirty="0">
                <a:solidFill>
                  <a:srgbClr val="0070C0"/>
                </a:solidFill>
              </a:rPr>
              <a:t>λογική συνθήκη (</a:t>
            </a:r>
            <a:r>
              <a:rPr lang="en-US" sz="2000" dirty="0">
                <a:solidFill>
                  <a:srgbClr val="0070C0"/>
                </a:solidFill>
              </a:rPr>
              <a:t>condition): </a:t>
            </a:r>
            <a:r>
              <a:rPr lang="el-GR" sz="2000" dirty="0"/>
              <a:t>εκτιμάται πριν από κάθε επανάληψη. </a:t>
            </a:r>
            <a:endParaRPr lang="en-US" sz="2000" dirty="0"/>
          </a:p>
          <a:p>
            <a:pPr lvl="1"/>
            <a:r>
              <a:rPr lang="el-GR" sz="2000" dirty="0"/>
              <a:t>Την </a:t>
            </a:r>
            <a:r>
              <a:rPr lang="el-GR" sz="2000" dirty="0">
                <a:solidFill>
                  <a:schemeClr val="accent6">
                    <a:lumMod val="75000"/>
                  </a:schemeClr>
                </a:solidFill>
              </a:rPr>
              <a:t>ενημέρωση (</a:t>
            </a:r>
            <a:r>
              <a:rPr lang="en-US" sz="2000" dirty="0">
                <a:solidFill>
                  <a:schemeClr val="accent6">
                    <a:lumMod val="75000"/>
                  </a:schemeClr>
                </a:solidFill>
              </a:rPr>
              <a:t>update expression</a:t>
            </a:r>
            <a:r>
              <a:rPr lang="el-GR" sz="2000" dirty="0">
                <a:solidFill>
                  <a:schemeClr val="accent6">
                    <a:lumMod val="75000"/>
                  </a:schemeClr>
                </a:solidFill>
              </a:rPr>
              <a:t>)</a:t>
            </a:r>
            <a:r>
              <a:rPr lang="en-US" sz="2000" dirty="0"/>
              <a:t>: </a:t>
            </a:r>
            <a:r>
              <a:rPr lang="el-GR" sz="2000" dirty="0"/>
              <a:t>υπολογίζεται μετά το κυρίως σώμα της επανάληψης</a:t>
            </a:r>
            <a:r>
              <a:rPr lang="el-GR" sz="2000" dirty="0" smtClean="0"/>
              <a:t>.</a:t>
            </a:r>
            <a:endParaRPr lang="en-US" sz="2600" dirty="0" smtClean="0"/>
          </a:p>
          <a:p>
            <a:pPr lvl="1"/>
            <a:r>
              <a:rPr lang="el-GR" sz="2000" dirty="0"/>
              <a:t>Ο κώδικας επαναλαμβάνεται </a:t>
            </a:r>
            <a:r>
              <a:rPr lang="el-GR" sz="2000" dirty="0">
                <a:solidFill>
                  <a:srgbClr val="0070C0"/>
                </a:solidFill>
              </a:rPr>
              <a:t>μέχρι</a:t>
            </a:r>
            <a:r>
              <a:rPr lang="el-GR" sz="2000" dirty="0"/>
              <a:t> η συνθήκη να γίνει </a:t>
            </a:r>
            <a:r>
              <a:rPr lang="el-GR" sz="2000" dirty="0">
                <a:solidFill>
                  <a:schemeClr val="accent6">
                    <a:lumMod val="75000"/>
                  </a:schemeClr>
                </a:solidFill>
              </a:rPr>
              <a:t>ψευδής</a:t>
            </a:r>
            <a:r>
              <a:rPr lang="el-GR" sz="2000" dirty="0"/>
              <a:t>.</a:t>
            </a:r>
          </a:p>
          <a:p>
            <a:pPr lvl="1"/>
            <a:endParaRPr lang="en-US" sz="1800" dirty="0"/>
          </a:p>
        </p:txBody>
      </p:sp>
      <p:sp>
        <p:nvSpPr>
          <p:cNvPr id="4" name="TextBox 3"/>
          <p:cNvSpPr txBox="1"/>
          <p:nvPr/>
        </p:nvSpPr>
        <p:spPr>
          <a:xfrm>
            <a:off x="1219200" y="2371366"/>
            <a:ext cx="2941831" cy="1754326"/>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intialization</a:t>
            </a:r>
            <a:r>
              <a:rPr lang="en-US" b="1" dirty="0" smtClean="0">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update</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…for-code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30" name="Line 5"/>
          <p:cNvSpPr>
            <a:spLocks noChangeShapeType="1"/>
          </p:cNvSpPr>
          <p:nvPr/>
        </p:nvSpPr>
        <p:spPr bwMode="auto">
          <a:xfrm>
            <a:off x="6963508" y="1182688"/>
            <a:ext cx="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1" name="AutoShape 6"/>
          <p:cNvSpPr>
            <a:spLocks noChangeArrowheads="1"/>
          </p:cNvSpPr>
          <p:nvPr/>
        </p:nvSpPr>
        <p:spPr bwMode="auto">
          <a:xfrm>
            <a:off x="5767754" y="2935288"/>
            <a:ext cx="2461846" cy="990600"/>
          </a:xfrm>
          <a:prstGeom prst="diamond">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2" name="Text Box 7"/>
          <p:cNvSpPr txBox="1">
            <a:spLocks noChangeArrowheads="1"/>
          </p:cNvSpPr>
          <p:nvPr/>
        </p:nvSpPr>
        <p:spPr bwMode="auto">
          <a:xfrm>
            <a:off x="5838092" y="3163891"/>
            <a:ext cx="2250831" cy="427037"/>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condition</a:t>
            </a:r>
          </a:p>
        </p:txBody>
      </p:sp>
      <p:sp>
        <p:nvSpPr>
          <p:cNvPr id="33" name="Text Box 8"/>
          <p:cNvSpPr txBox="1">
            <a:spLocks noChangeArrowheads="1"/>
          </p:cNvSpPr>
          <p:nvPr/>
        </p:nvSpPr>
        <p:spPr bwMode="auto">
          <a:xfrm>
            <a:off x="5767755" y="1868488"/>
            <a:ext cx="2532185"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initialization</a:t>
            </a:r>
          </a:p>
        </p:txBody>
      </p:sp>
      <p:sp>
        <p:nvSpPr>
          <p:cNvPr id="34" name="Text Box 9"/>
          <p:cNvSpPr txBox="1">
            <a:spLocks noChangeArrowheads="1"/>
          </p:cNvSpPr>
          <p:nvPr/>
        </p:nvSpPr>
        <p:spPr bwMode="auto">
          <a:xfrm>
            <a:off x="5908432" y="4459288"/>
            <a:ext cx="2321169"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for-code</a:t>
            </a:r>
          </a:p>
        </p:txBody>
      </p:sp>
      <p:sp>
        <p:nvSpPr>
          <p:cNvPr id="35" name="Text Box 10"/>
          <p:cNvSpPr txBox="1">
            <a:spLocks noChangeArrowheads="1"/>
          </p:cNvSpPr>
          <p:nvPr/>
        </p:nvSpPr>
        <p:spPr bwMode="auto">
          <a:xfrm>
            <a:off x="5838092" y="5754688"/>
            <a:ext cx="2461846"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update</a:t>
            </a:r>
          </a:p>
        </p:txBody>
      </p:sp>
      <p:sp>
        <p:nvSpPr>
          <p:cNvPr id="36" name="Line 11"/>
          <p:cNvSpPr>
            <a:spLocks noChangeShapeType="1"/>
          </p:cNvSpPr>
          <p:nvPr/>
        </p:nvSpPr>
        <p:spPr bwMode="auto">
          <a:xfrm>
            <a:off x="6963508" y="5221288"/>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7" name="Line 12"/>
          <p:cNvSpPr>
            <a:spLocks noChangeShapeType="1"/>
          </p:cNvSpPr>
          <p:nvPr/>
        </p:nvSpPr>
        <p:spPr bwMode="auto">
          <a:xfrm>
            <a:off x="5263662" y="3468688"/>
            <a:ext cx="0" cy="2590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8" name="Line 13"/>
          <p:cNvSpPr>
            <a:spLocks noChangeShapeType="1"/>
          </p:cNvSpPr>
          <p:nvPr/>
        </p:nvSpPr>
        <p:spPr bwMode="auto">
          <a:xfrm>
            <a:off x="5263661" y="6059488"/>
            <a:ext cx="5744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9" name="Line 14"/>
          <p:cNvSpPr>
            <a:spLocks noChangeShapeType="1"/>
          </p:cNvSpPr>
          <p:nvPr/>
        </p:nvSpPr>
        <p:spPr bwMode="auto">
          <a:xfrm>
            <a:off x="8932985" y="3468688"/>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4" name="Line 15"/>
          <p:cNvSpPr>
            <a:spLocks noChangeShapeType="1"/>
          </p:cNvSpPr>
          <p:nvPr/>
        </p:nvSpPr>
        <p:spPr bwMode="auto">
          <a:xfrm>
            <a:off x="8932985" y="5449888"/>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5" name="Line 16"/>
          <p:cNvSpPr>
            <a:spLocks noChangeShapeType="1"/>
          </p:cNvSpPr>
          <p:nvPr/>
        </p:nvSpPr>
        <p:spPr bwMode="auto">
          <a:xfrm>
            <a:off x="6963508" y="15636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6" name="Line 17"/>
          <p:cNvSpPr>
            <a:spLocks noChangeShapeType="1"/>
          </p:cNvSpPr>
          <p:nvPr/>
        </p:nvSpPr>
        <p:spPr bwMode="auto">
          <a:xfrm>
            <a:off x="6963508" y="26304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7" name="Line 18"/>
          <p:cNvSpPr>
            <a:spLocks noChangeShapeType="1"/>
          </p:cNvSpPr>
          <p:nvPr/>
        </p:nvSpPr>
        <p:spPr bwMode="auto">
          <a:xfrm>
            <a:off x="6963508" y="4230688"/>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8" name="Text Box 19"/>
          <p:cNvSpPr txBox="1">
            <a:spLocks noChangeArrowheads="1"/>
          </p:cNvSpPr>
          <p:nvPr/>
        </p:nvSpPr>
        <p:spPr bwMode="auto">
          <a:xfrm>
            <a:off x="7033846" y="3925891"/>
            <a:ext cx="77372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true</a:t>
            </a:r>
          </a:p>
        </p:txBody>
      </p:sp>
      <p:sp>
        <p:nvSpPr>
          <p:cNvPr id="49" name="Text Box 20"/>
          <p:cNvSpPr txBox="1">
            <a:spLocks noChangeArrowheads="1"/>
          </p:cNvSpPr>
          <p:nvPr/>
        </p:nvSpPr>
        <p:spPr bwMode="auto">
          <a:xfrm>
            <a:off x="8299938" y="3621091"/>
            <a:ext cx="8440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false</a:t>
            </a:r>
          </a:p>
        </p:txBody>
      </p:sp>
      <p:sp>
        <p:nvSpPr>
          <p:cNvPr id="50" name="Line 21"/>
          <p:cNvSpPr>
            <a:spLocks noChangeShapeType="1"/>
          </p:cNvSpPr>
          <p:nvPr/>
        </p:nvSpPr>
        <p:spPr bwMode="auto">
          <a:xfrm>
            <a:off x="8229601" y="3459163"/>
            <a:ext cx="703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51" name="Line 22"/>
          <p:cNvSpPr>
            <a:spLocks noChangeShapeType="1"/>
          </p:cNvSpPr>
          <p:nvPr/>
        </p:nvSpPr>
        <p:spPr bwMode="auto">
          <a:xfrm>
            <a:off x="5263662" y="3468688"/>
            <a:ext cx="5040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286875117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676400"/>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83373" y="1676400"/>
            <a:ext cx="11676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endParaRPr lang="en-US" dirty="0" smtClean="0"/>
          </a:p>
          <a:p>
            <a:endParaRPr lang="en-US" dirty="0"/>
          </a:p>
          <a:p>
            <a:endParaRPr lang="en-US" dirty="0" smtClean="0"/>
          </a:p>
          <a:p>
            <a:endParaRPr lang="en-US" dirty="0"/>
          </a:p>
          <a:p>
            <a:r>
              <a:rPr lang="el-GR" dirty="0" smtClean="0"/>
              <a:t>Ισοδύναμο με </a:t>
            </a:r>
            <a:r>
              <a:rPr lang="en-US" dirty="0" smtClean="0">
                <a:solidFill>
                  <a:srgbClr val="FF0000"/>
                </a:solidFill>
              </a:rPr>
              <a:t>while</a:t>
            </a:r>
            <a:endParaRPr lang="en-US" dirty="0">
              <a:solidFill>
                <a:srgbClr val="FF0000"/>
              </a:solidFill>
            </a:endParaRPr>
          </a:p>
        </p:txBody>
      </p:sp>
      <p:sp>
        <p:nvSpPr>
          <p:cNvPr id="5" name="TextBox 4"/>
          <p:cNvSpPr txBox="1"/>
          <p:nvPr/>
        </p:nvSpPr>
        <p:spPr>
          <a:xfrm>
            <a:off x="510988" y="1676400"/>
            <a:ext cx="5105400" cy="1200329"/>
          </a:xfrm>
          <a:prstGeom prst="rect">
            <a:avLst/>
          </a:prstGeom>
          <a:noFill/>
          <a:ln w="38100">
            <a:solidFill>
              <a:srgbClr val="0070C0"/>
            </a:solidFill>
            <a:prstDash val="dash"/>
          </a:ln>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i+1</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46847" y="4267200"/>
            <a:ext cx="5105400" cy="1754326"/>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0;</a:t>
            </a:r>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i+1;</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6096000" y="1752600"/>
            <a:ext cx="3048000" cy="990600"/>
          </a:xfrm>
          <a:prstGeom prst="wedgeRectCallout">
            <a:avLst>
              <a:gd name="adj1" fmla="val -93914"/>
              <a:gd name="adj2" fmla="val -4015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Ανάθεση</a:t>
            </a:r>
            <a:r>
              <a:rPr lang="el-GR" dirty="0" smtClean="0">
                <a:solidFill>
                  <a:schemeClr val="tx1"/>
                </a:solidFill>
              </a:rPr>
              <a:t>: υπολογίζεται η τιμή του </a:t>
            </a:r>
            <a:r>
              <a:rPr lang="en-US" b="1" dirty="0" smtClean="0">
                <a:solidFill>
                  <a:schemeClr val="tx1"/>
                </a:solidFill>
                <a:latin typeface="Courier New" panose="02070309020205020404" pitchFamily="49" charset="0"/>
                <a:cs typeface="Courier New" panose="02070309020205020404" pitchFamily="49" charset="0"/>
              </a:rPr>
              <a:t>i+1</a:t>
            </a:r>
            <a:r>
              <a:rPr lang="en-US" dirty="0" smtClean="0">
                <a:solidFill>
                  <a:schemeClr val="tx1"/>
                </a:solidFill>
              </a:rPr>
              <a:t> </a:t>
            </a:r>
            <a:r>
              <a:rPr lang="el-GR" dirty="0" smtClean="0">
                <a:solidFill>
                  <a:schemeClr val="tx1"/>
                </a:solidFill>
              </a:rPr>
              <a:t>και ανατίθεται στη μεταβλητή </a:t>
            </a:r>
            <a:r>
              <a:rPr lang="en-US" b="1"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rPr>
              <a:t>. </a:t>
            </a:r>
            <a:endParaRPr lang="en-US" dirty="0">
              <a:solidFill>
                <a:schemeClr val="tx1"/>
              </a:solidFill>
            </a:endParaRPr>
          </a:p>
        </p:txBody>
      </p:sp>
      <p:sp>
        <p:nvSpPr>
          <p:cNvPr id="9" name="Rectangular Callout 8"/>
          <p:cNvSpPr/>
          <p:nvPr/>
        </p:nvSpPr>
        <p:spPr>
          <a:xfrm>
            <a:off x="304800" y="2923794"/>
            <a:ext cx="1905000" cy="533400"/>
          </a:xfrm>
          <a:prstGeom prst="wedgeRectCallout">
            <a:avLst>
              <a:gd name="adj1" fmla="val -7211"/>
              <a:gd name="adj2" fmla="val -21481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μεταβλητής </a:t>
            </a:r>
            <a:r>
              <a:rPr lang="en-US" b="1" dirty="0" err="1" smtClean="0">
                <a:solidFill>
                  <a:schemeClr val="tx1"/>
                </a:solidFill>
                <a:latin typeface="Courier New" panose="02070309020205020404" pitchFamily="49" charset="0"/>
                <a:cs typeface="Courier New" panose="02070309020205020404" pitchFamily="49" charset="0"/>
              </a:rPr>
              <a:t>i</a:t>
            </a:r>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62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3800" y="1707776"/>
            <a:ext cx="6342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endParaRPr lang="en-US" dirty="0" smtClean="0"/>
          </a:p>
          <a:p>
            <a:endParaRPr lang="en-US" dirty="0"/>
          </a:p>
          <a:p>
            <a:endParaRPr lang="en-US" dirty="0" smtClean="0"/>
          </a:p>
          <a:p>
            <a:endParaRPr lang="en-US" dirty="0"/>
          </a:p>
          <a:p>
            <a:r>
              <a:rPr lang="el-GR" dirty="0" smtClean="0"/>
              <a:t>Ισοδύναμο με </a:t>
            </a:r>
            <a:r>
              <a:rPr lang="en-US" dirty="0" smtClean="0">
                <a:solidFill>
                  <a:srgbClr val="FF0000"/>
                </a:solidFill>
              </a:rPr>
              <a:t>while</a:t>
            </a:r>
            <a:endParaRPr lang="en-US" dirty="0">
              <a:solidFill>
                <a:srgbClr val="FF0000"/>
              </a:solidFill>
            </a:endParaRPr>
          </a:p>
        </p:txBody>
      </p:sp>
      <p:sp>
        <p:nvSpPr>
          <p:cNvPr id="5" name="TextBox 4"/>
          <p:cNvSpPr txBox="1"/>
          <p:nvPr/>
        </p:nvSpPr>
        <p:spPr>
          <a:xfrm>
            <a:off x="510988" y="1676400"/>
            <a:ext cx="5105400" cy="1477328"/>
          </a:xfrm>
          <a:prstGeom prst="rect">
            <a:avLst/>
          </a:prstGeom>
          <a:noFill/>
          <a:ln w="38100">
            <a:solidFill>
              <a:srgbClr val="0070C0"/>
            </a:solidFill>
            <a:prstDash val="dash"/>
          </a:ln>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i+1;</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8" name="Rectangle 7"/>
          <p:cNvSpPr/>
          <p:nvPr/>
        </p:nvSpPr>
        <p:spPr>
          <a:xfrm>
            <a:off x="1143000" y="5410200"/>
            <a:ext cx="7866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46847" y="4267200"/>
            <a:ext cx="5105400" cy="1754326"/>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0;</a:t>
            </a:r>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5715000" y="1752600"/>
            <a:ext cx="3429000" cy="495300"/>
          </a:xfrm>
          <a:prstGeom prst="wedgeRectCallout">
            <a:avLst>
              <a:gd name="adj1" fmla="val -88980"/>
              <a:gd name="adj2" fmla="val -2839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 </a:t>
            </a:r>
            <a:r>
              <a:rPr lang="el-GR" dirty="0">
                <a:solidFill>
                  <a:schemeClr val="tx1"/>
                </a:solidFill>
              </a:rPr>
              <a:t>ισοδύναμο με το</a:t>
            </a:r>
            <a:r>
              <a:rPr lang="en-US" dirty="0">
                <a:solidFill>
                  <a:schemeClr val="tx1"/>
                </a:solidFill>
              </a:rPr>
              <a:t> </a:t>
            </a:r>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 = i+1</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3800492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1693" y="1737519"/>
            <a:ext cx="4783015" cy="4876800"/>
          </a:xfrm>
          <a:prstGeom prst="rect">
            <a:avLst/>
          </a:prstGeom>
        </p:spPr>
        <p:txBody>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sz="2400" dirty="0" smtClean="0"/>
              <a:t>Ένα </a:t>
            </a:r>
            <a:r>
              <a:rPr lang="en-US" sz="2400" b="1" dirty="0" smtClean="0">
                <a:solidFill>
                  <a:schemeClr val="hlink"/>
                </a:solidFill>
                <a:latin typeface="Lucida Console" pitchFamily="49" charset="0"/>
              </a:rPr>
              <a:t>do while</a:t>
            </a:r>
            <a:r>
              <a:rPr lang="en-US" sz="2400" i="1" dirty="0" smtClean="0">
                <a:solidFill>
                  <a:srgbClr val="000066"/>
                </a:solidFill>
              </a:rPr>
              <a:t> </a:t>
            </a:r>
            <a:r>
              <a:rPr lang="en-US" sz="2400" dirty="0" smtClean="0">
                <a:solidFill>
                  <a:srgbClr val="000066"/>
                </a:solidFill>
              </a:rPr>
              <a:t>statement</a:t>
            </a:r>
            <a:r>
              <a:rPr lang="en-US" sz="2400" dirty="0" smtClean="0"/>
              <a:t> </a:t>
            </a:r>
            <a:r>
              <a:rPr lang="el-GR" sz="2400" dirty="0" smtClean="0"/>
              <a:t>έχει το εξής συντακτικό</a:t>
            </a:r>
            <a:r>
              <a:rPr lang="en-US" sz="2400" dirty="0" smtClean="0"/>
              <a:t>:</a:t>
            </a:r>
            <a:r>
              <a:rPr lang="en-US" sz="2400" dirty="0" smtClean="0">
                <a:latin typeface="Lucida Console" pitchFamily="49" charset="0"/>
              </a:rPr>
              <a:t> </a:t>
            </a:r>
          </a:p>
          <a:p>
            <a:pPr>
              <a:buFont typeface="Wingdings 2" pitchFamily="18" charset="2"/>
              <a:buNone/>
            </a:pPr>
            <a:r>
              <a:rPr lang="en-US" sz="2400" dirty="0">
                <a:latin typeface="Lucida Console" pitchFamily="49" charset="0"/>
              </a:rPr>
              <a:t> </a:t>
            </a:r>
            <a:r>
              <a:rPr lang="en-US" sz="2400" dirty="0" smtClean="0">
                <a:latin typeface="Lucida Console" pitchFamily="49" charset="0"/>
              </a:rPr>
              <a:t> </a:t>
            </a:r>
          </a:p>
          <a:p>
            <a:pPr lvl="1"/>
            <a:endParaRPr lang="el-GR" sz="2000" dirty="0" smtClean="0"/>
          </a:p>
          <a:p>
            <a:pPr lvl="1"/>
            <a:endParaRPr lang="el-GR" sz="2000" dirty="0" smtClean="0"/>
          </a:p>
          <a:p>
            <a:pPr lvl="1"/>
            <a:endParaRPr lang="el-GR" sz="2000" dirty="0" smtClean="0"/>
          </a:p>
          <a:p>
            <a:pPr lvl="1"/>
            <a:endParaRPr lang="en-US" sz="2000" dirty="0" smtClean="0"/>
          </a:p>
          <a:p>
            <a:pPr lvl="1"/>
            <a:endParaRPr lang="en-US" sz="2000" dirty="0" smtClean="0"/>
          </a:p>
          <a:p>
            <a:pPr lvl="1"/>
            <a:r>
              <a:rPr lang="en-US" sz="2000" dirty="0" smtClean="0"/>
              <a:t>To while code </a:t>
            </a:r>
            <a:r>
              <a:rPr lang="el-GR" sz="2000" dirty="0" smtClean="0"/>
              <a:t>εκτελείται </a:t>
            </a:r>
            <a:r>
              <a:rPr lang="el-GR" sz="2000" dirty="0" smtClean="0">
                <a:solidFill>
                  <a:schemeClr val="accent6">
                    <a:lumMod val="75000"/>
                  </a:schemeClr>
                </a:solidFill>
              </a:rPr>
              <a:t>τουλάχιστον μία φορά</a:t>
            </a:r>
            <a:r>
              <a:rPr lang="en-US" sz="2000" dirty="0" smtClean="0"/>
              <a:t>;  </a:t>
            </a:r>
            <a:r>
              <a:rPr lang="el-GR" sz="2000" dirty="0" smtClean="0"/>
              <a:t>Μετά αν η συνθήκη είναι αληθής ο κώδικας εκτελείται ξανά.</a:t>
            </a:r>
            <a:endParaRPr lang="en-US" sz="2000" dirty="0" smtClean="0"/>
          </a:p>
          <a:p>
            <a:pPr lvl="1"/>
            <a:r>
              <a:rPr lang="en-US" sz="2000" dirty="0"/>
              <a:t>To while code </a:t>
            </a:r>
            <a:r>
              <a:rPr lang="el-GR" sz="2000" dirty="0" smtClean="0"/>
              <a:t>εκτελούν το βρόγχο και αλλάζουν την συνθήκη.</a:t>
            </a:r>
            <a:endParaRPr lang="en-US" sz="2000" dirty="0"/>
          </a:p>
        </p:txBody>
      </p:sp>
      <p:sp>
        <p:nvSpPr>
          <p:cNvPr id="2" name="Title 1"/>
          <p:cNvSpPr>
            <a:spLocks noGrp="1"/>
          </p:cNvSpPr>
          <p:nvPr>
            <p:ph type="title"/>
          </p:nvPr>
        </p:nvSpPr>
        <p:spPr/>
        <p:txBody>
          <a:bodyPr/>
          <a:lstStyle/>
          <a:p>
            <a:r>
              <a:rPr lang="el-GR" dirty="0" smtClean="0"/>
              <a:t>Το </a:t>
            </a:r>
            <a:r>
              <a:rPr lang="en-US" dirty="0" smtClean="0"/>
              <a:t>Do-While statement</a:t>
            </a:r>
            <a:endParaRPr lang="en-US" dirty="0"/>
          </a:p>
        </p:txBody>
      </p:sp>
      <p:sp>
        <p:nvSpPr>
          <p:cNvPr id="5" name="Rectangle 5"/>
          <p:cNvSpPr>
            <a:spLocks noChangeArrowheads="1"/>
          </p:cNvSpPr>
          <p:nvPr/>
        </p:nvSpPr>
        <p:spPr bwMode="auto">
          <a:xfrm>
            <a:off x="5838092" y="2590800"/>
            <a:ext cx="2321169" cy="1066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6" name="Text Box 6"/>
          <p:cNvSpPr txBox="1">
            <a:spLocks noChangeArrowheads="1"/>
          </p:cNvSpPr>
          <p:nvPr/>
        </p:nvSpPr>
        <p:spPr bwMode="auto">
          <a:xfrm>
            <a:off x="5978769" y="2819400"/>
            <a:ext cx="2110154"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statement</a:t>
            </a:r>
          </a:p>
        </p:txBody>
      </p:sp>
      <p:sp>
        <p:nvSpPr>
          <p:cNvPr id="7" name="AutoShape 8"/>
          <p:cNvSpPr>
            <a:spLocks noChangeArrowheads="1"/>
          </p:cNvSpPr>
          <p:nvPr/>
        </p:nvSpPr>
        <p:spPr bwMode="auto">
          <a:xfrm>
            <a:off x="6099556" y="4479319"/>
            <a:ext cx="1656184" cy="1295400"/>
          </a:xfrm>
          <a:prstGeom prst="diamond">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8" name="Text Box 9"/>
          <p:cNvSpPr txBox="1">
            <a:spLocks noChangeArrowheads="1"/>
          </p:cNvSpPr>
          <p:nvPr/>
        </p:nvSpPr>
        <p:spPr bwMode="auto">
          <a:xfrm>
            <a:off x="6259433" y="4913500"/>
            <a:ext cx="133643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condition</a:t>
            </a:r>
          </a:p>
        </p:txBody>
      </p:sp>
      <p:sp>
        <p:nvSpPr>
          <p:cNvPr id="9" name="Line 10"/>
          <p:cNvSpPr>
            <a:spLocks noChangeShapeType="1"/>
          </p:cNvSpPr>
          <p:nvPr/>
        </p:nvSpPr>
        <p:spPr bwMode="auto">
          <a:xfrm flipH="1">
            <a:off x="5416062" y="5127812"/>
            <a:ext cx="683494" cy="0"/>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0" name="Line 11"/>
          <p:cNvSpPr>
            <a:spLocks noChangeShapeType="1"/>
          </p:cNvSpPr>
          <p:nvPr/>
        </p:nvSpPr>
        <p:spPr bwMode="auto">
          <a:xfrm flipV="1">
            <a:off x="5416062" y="3200400"/>
            <a:ext cx="0" cy="1926619"/>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1" name="Line 12"/>
          <p:cNvSpPr>
            <a:spLocks noChangeShapeType="1"/>
          </p:cNvSpPr>
          <p:nvPr/>
        </p:nvSpPr>
        <p:spPr bwMode="auto">
          <a:xfrm>
            <a:off x="5416061" y="3200400"/>
            <a:ext cx="42203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2" name="Line 13"/>
          <p:cNvSpPr>
            <a:spLocks noChangeShapeType="1"/>
          </p:cNvSpPr>
          <p:nvPr/>
        </p:nvSpPr>
        <p:spPr bwMode="auto">
          <a:xfrm>
            <a:off x="6893169" y="15240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3" name="Line 14"/>
          <p:cNvSpPr>
            <a:spLocks noChangeShapeType="1"/>
          </p:cNvSpPr>
          <p:nvPr/>
        </p:nvSpPr>
        <p:spPr bwMode="auto">
          <a:xfrm>
            <a:off x="6925579" y="3657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4" name="Line 15"/>
          <p:cNvSpPr>
            <a:spLocks noChangeShapeType="1"/>
          </p:cNvSpPr>
          <p:nvPr/>
        </p:nvSpPr>
        <p:spPr bwMode="auto">
          <a:xfrm>
            <a:off x="6927649" y="5774719"/>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5" name="Text Box 16"/>
          <p:cNvSpPr txBox="1">
            <a:spLocks noChangeArrowheads="1"/>
          </p:cNvSpPr>
          <p:nvPr/>
        </p:nvSpPr>
        <p:spPr bwMode="auto">
          <a:xfrm>
            <a:off x="6963508" y="5791200"/>
            <a:ext cx="9847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false</a:t>
            </a:r>
          </a:p>
        </p:txBody>
      </p:sp>
      <p:sp>
        <p:nvSpPr>
          <p:cNvPr id="16" name="Text Box 17"/>
          <p:cNvSpPr txBox="1">
            <a:spLocks noChangeArrowheads="1"/>
          </p:cNvSpPr>
          <p:nvPr/>
        </p:nvSpPr>
        <p:spPr bwMode="auto">
          <a:xfrm>
            <a:off x="5486401" y="3962400"/>
            <a:ext cx="105507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true</a:t>
            </a:r>
          </a:p>
        </p:txBody>
      </p:sp>
      <p:sp>
        <p:nvSpPr>
          <p:cNvPr id="17" name="TextBox 16"/>
          <p:cNvSpPr txBox="1"/>
          <p:nvPr/>
        </p:nvSpPr>
        <p:spPr>
          <a:xfrm>
            <a:off x="1224644" y="2780437"/>
            <a:ext cx="3217547" cy="1754326"/>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Initialize </a:t>
            </a:r>
          </a:p>
          <a:p>
            <a:r>
              <a:rPr lang="en-US" b="1" dirty="0" smtClean="0">
                <a:solidFill>
                  <a:srgbClr val="FF0000"/>
                </a:solidFill>
                <a:latin typeface="Courier New" panose="02070309020205020404" pitchFamily="49" charset="0"/>
                <a:cs typeface="Courier New" panose="02070309020205020404" pitchFamily="49" charset="0"/>
              </a:rPr>
              <a:t>do</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endParaRPr lang="en-US" b="1" dirty="0" smtClean="0">
              <a:solidFill>
                <a:srgbClr val="FF0000"/>
              </a:solidFill>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a:latin typeface="Courier New" panose="02070309020205020404" pitchFamily="49" charset="0"/>
                <a:cs typeface="Courier New" panose="02070309020205020404" pitchFamily="49" charset="0"/>
              </a:rPr>
              <a:t>)</a:t>
            </a:r>
            <a:endParaRPr lang="en-US" b="1"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257107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Κάνετε πρόγραμμα που παίρνει σαν είσοδο ένα αριθμό και υλοποιεί μια αντίστροφη μέτρηση. Αν ο αριθμός είναι θετικός η αντίστροφη μέτρηση γίνεται προς τα κάτω μέχρι το μηδέν, αν είναι αρνητικός γίνεται προς τα πάνω μέχρι το μηδέν. Η διαδικασία επαναλαμβάνεται μέχρι ο χρήστης να δώσει την τιμή μηδέν.</a:t>
            </a:r>
            <a:endParaRPr lang="en-US" dirty="0"/>
          </a:p>
        </p:txBody>
      </p:sp>
    </p:spTree>
    <p:extLst>
      <p:ext uri="{BB962C8B-B14F-4D97-AF65-F5344CB8AC3E}">
        <p14:creationId xmlns:p14="http://schemas.microsoft.com/office/powerpoint/2010/main" val="11699421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1200" y="4038600"/>
            <a:ext cx="533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4049486"/>
            <a:ext cx="609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2895600"/>
            <a:ext cx="609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1200" y="2895600"/>
            <a:ext cx="533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FlowTest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21545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pic>
        <p:nvPicPr>
          <p:cNvPr id="1026" name="Picture 2" descr="C:\Users\tsap\Documents\My Teaching\CS212-2013\lectures\savi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00200"/>
            <a:ext cx="1524000" cy="2155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sap\Documents\My Teaching\CS212-2013\lectures\eck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1857375" cy="2457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1776974"/>
            <a:ext cx="4668073" cy="707886"/>
          </a:xfrm>
          <a:prstGeom prst="rect">
            <a:avLst/>
          </a:prstGeom>
          <a:noFill/>
        </p:spPr>
        <p:txBody>
          <a:bodyPr wrap="none" rtlCol="0">
            <a:spAutoFit/>
          </a:bodyPr>
          <a:lstStyle/>
          <a:p>
            <a:r>
              <a:rPr lang="el-GR" sz="2000" dirty="0" smtClean="0"/>
              <a:t>Το κύριο βιβλίο του μαθήματος θα είναι:</a:t>
            </a:r>
          </a:p>
          <a:p>
            <a:r>
              <a:rPr lang="el-GR" sz="2000" dirty="0" err="1" smtClean="0"/>
              <a:t>Απολυτη</a:t>
            </a:r>
            <a:r>
              <a:rPr lang="el-GR" sz="2000" dirty="0" smtClean="0"/>
              <a:t> </a:t>
            </a:r>
            <a:r>
              <a:rPr lang="en-US" sz="2000" dirty="0" smtClean="0"/>
              <a:t>Java, Walter </a:t>
            </a:r>
            <a:r>
              <a:rPr lang="en-US" sz="2000" dirty="0" err="1" smtClean="0"/>
              <a:t>Savitch</a:t>
            </a:r>
            <a:endParaRPr lang="en-US" sz="2000" dirty="0" smtClean="0"/>
          </a:p>
        </p:txBody>
      </p:sp>
      <p:sp>
        <p:nvSpPr>
          <p:cNvPr id="7" name="TextBox 6"/>
          <p:cNvSpPr txBox="1"/>
          <p:nvPr/>
        </p:nvSpPr>
        <p:spPr>
          <a:xfrm>
            <a:off x="2418430" y="4007387"/>
            <a:ext cx="6115970" cy="707886"/>
          </a:xfrm>
          <a:prstGeom prst="rect">
            <a:avLst/>
          </a:prstGeom>
          <a:noFill/>
        </p:spPr>
        <p:txBody>
          <a:bodyPr wrap="none" rtlCol="0">
            <a:spAutoFit/>
          </a:bodyPr>
          <a:lstStyle/>
          <a:p>
            <a:r>
              <a:rPr lang="el-GR" sz="2000" dirty="0" smtClean="0"/>
              <a:t>Δωρεάν </a:t>
            </a:r>
            <a:r>
              <a:rPr lang="en-US" sz="2000" dirty="0" smtClean="0"/>
              <a:t>online </a:t>
            </a:r>
            <a:r>
              <a:rPr lang="el-GR" sz="2000" dirty="0" smtClean="0"/>
              <a:t>βιβλίο</a:t>
            </a:r>
            <a:r>
              <a:rPr lang="en-US" sz="2000" dirty="0" smtClean="0"/>
              <a:t>: Thinking In Java, Bruce </a:t>
            </a:r>
            <a:r>
              <a:rPr lang="en-US" sz="2000" dirty="0" err="1" smtClean="0"/>
              <a:t>Eckel</a:t>
            </a:r>
            <a:endParaRPr lang="en-US" sz="2000" dirty="0" smtClean="0"/>
          </a:p>
          <a:p>
            <a:r>
              <a:rPr lang="en-US" sz="2000" dirty="0" smtClean="0">
                <a:hlinkClick r:id="rId4"/>
              </a:rPr>
              <a:t>http://www.mindview.net/Books/TIJ/</a:t>
            </a:r>
            <a:r>
              <a:rPr lang="en-US" sz="2000" dirty="0"/>
              <a:t> </a:t>
            </a:r>
            <a:endParaRPr lang="en-US" sz="2000" dirty="0" smtClean="0"/>
          </a:p>
        </p:txBody>
      </p:sp>
      <p:sp>
        <p:nvSpPr>
          <p:cNvPr id="5" name="TextBox 4"/>
          <p:cNvSpPr txBox="1"/>
          <p:nvPr/>
        </p:nvSpPr>
        <p:spPr>
          <a:xfrm>
            <a:off x="3086945" y="5562600"/>
            <a:ext cx="6057055" cy="1015663"/>
          </a:xfrm>
          <a:prstGeom prst="rect">
            <a:avLst/>
          </a:prstGeom>
          <a:noFill/>
        </p:spPr>
        <p:txBody>
          <a:bodyPr wrap="square" rtlCol="0">
            <a:spAutoFit/>
          </a:bodyPr>
          <a:lstStyle/>
          <a:p>
            <a:r>
              <a:rPr lang="el-GR" sz="2000" dirty="0" smtClean="0"/>
              <a:t>Οι </a:t>
            </a:r>
            <a:r>
              <a:rPr lang="el-GR" sz="2000" dirty="0" smtClean="0">
                <a:solidFill>
                  <a:schemeClr val="accent6">
                    <a:lumMod val="75000"/>
                  </a:schemeClr>
                </a:solidFill>
              </a:rPr>
              <a:t>διαφάνειες </a:t>
            </a:r>
            <a:r>
              <a:rPr lang="el-GR" sz="2000" dirty="0" smtClean="0"/>
              <a:t>του μαθήματος θα μπαίνουν στη σελίδα του μαθήματος και θα εκτυπωθούν οι διαφάνειες από πέρυσι.</a:t>
            </a:r>
            <a:endParaRPr lang="en-US" sz="2000" dirty="0"/>
          </a:p>
        </p:txBody>
      </p:sp>
    </p:spTree>
    <p:extLst>
      <p:ext uri="{BB962C8B-B14F-4D97-AF65-F5344CB8AC3E}">
        <p14:creationId xmlns:p14="http://schemas.microsoft.com/office/powerpoint/2010/main" val="26315687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75656" y="2060848"/>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FlowTest</a:t>
            </a:r>
            <a:r>
              <a:rPr lang="el-GR"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6675756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 </a:t>
            </a:r>
            <a:r>
              <a:rPr lang="en-US" dirty="0"/>
              <a:t>While statement</a:t>
            </a:r>
          </a:p>
        </p:txBody>
      </p:sp>
      <p:sp>
        <p:nvSpPr>
          <p:cNvPr id="3" name="Content Placeholder 2"/>
          <p:cNvSpPr>
            <a:spLocks noGrp="1"/>
          </p:cNvSpPr>
          <p:nvPr>
            <p:ph idx="1"/>
          </p:nvPr>
        </p:nvSpPr>
        <p:spPr>
          <a:xfrm>
            <a:off x="457200" y="1600200"/>
            <a:ext cx="4768535" cy="4876800"/>
          </a:xfrm>
        </p:spPr>
        <p:txBody>
          <a:bodyPr>
            <a:normAutofit fontScale="77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while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while-code</a:t>
            </a:r>
            <a:r>
              <a:rPr lang="el-GR" dirty="0" smtClean="0"/>
              <a:t> </a:t>
            </a:r>
            <a:endParaRPr lang="en-US" dirty="0" smtClean="0"/>
          </a:p>
          <a:p>
            <a:pPr lvl="1"/>
            <a:r>
              <a:rPr lang="en-US" dirty="0" smtClean="0"/>
              <a:t>O </a:t>
            </a:r>
            <a:r>
              <a:rPr lang="en-US" dirty="0">
                <a:solidFill>
                  <a:srgbClr val="0070C0"/>
                </a:solidFill>
              </a:rPr>
              <a:t>while-code block </a:t>
            </a:r>
            <a:r>
              <a:rPr lang="el-GR" dirty="0" smtClean="0"/>
              <a:t>κώδικας υλοποιεί </a:t>
            </a:r>
            <a:r>
              <a:rPr lang="el-GR" dirty="0"/>
              <a:t>τις επαναλήψεις και </a:t>
            </a:r>
            <a:r>
              <a:rPr lang="el-GR" dirty="0" smtClean="0">
                <a:solidFill>
                  <a:schemeClr val="accent6">
                    <a:lumMod val="75000"/>
                  </a:schemeClr>
                </a:solidFill>
              </a:rPr>
              <a:t>αλλάζει την </a:t>
            </a:r>
            <a:r>
              <a:rPr lang="el-GR" dirty="0">
                <a:solidFill>
                  <a:schemeClr val="accent6">
                    <a:lumMod val="75000"/>
                  </a:schemeClr>
                </a:solidFill>
              </a:rPr>
              <a:t>συνθήκη</a:t>
            </a:r>
            <a:r>
              <a:rPr lang="el-GR" dirty="0"/>
              <a:t>.</a:t>
            </a:r>
            <a:endParaRPr lang="en-US" dirty="0"/>
          </a:p>
          <a:p>
            <a:pPr lvl="1"/>
            <a:r>
              <a:rPr lang="el-GR" dirty="0" smtClean="0"/>
              <a:t>Στο </a:t>
            </a:r>
            <a:r>
              <a:rPr lang="el-GR" dirty="0" smtClean="0">
                <a:solidFill>
                  <a:srgbClr val="0070C0"/>
                </a:solidFill>
              </a:rPr>
              <a:t>τέλος του </a:t>
            </a:r>
            <a:r>
              <a:rPr lang="en-US" dirty="0" smtClean="0">
                <a:solidFill>
                  <a:srgbClr val="0070C0"/>
                </a:solidFill>
              </a:rPr>
              <a:t>while-code </a:t>
            </a:r>
            <a:r>
              <a:rPr lang="en-US" dirty="0" smtClean="0"/>
              <a:t>block </a:t>
            </a:r>
            <a:r>
              <a:rPr lang="el-GR" dirty="0" smtClean="0"/>
              <a:t>η </a:t>
            </a:r>
            <a:r>
              <a:rPr lang="el-GR" dirty="0"/>
              <a:t>συνθήκη </a:t>
            </a:r>
            <a:r>
              <a:rPr lang="el-GR" dirty="0">
                <a:solidFill>
                  <a:schemeClr val="accent6">
                    <a:lumMod val="75000"/>
                  </a:schemeClr>
                </a:solidFill>
              </a:rPr>
              <a:t>αξιολογείται εκ νέου</a:t>
            </a:r>
            <a:endParaRPr lang="en-US" dirty="0">
              <a:solidFill>
                <a:schemeClr val="accent6">
                  <a:lumMod val="75000"/>
                </a:schemeClr>
              </a:solidFill>
            </a:endParaRPr>
          </a:p>
          <a:p>
            <a:pPr lvl="1">
              <a:lnSpc>
                <a:spcPct val="90000"/>
              </a:lnSpc>
            </a:pPr>
            <a:r>
              <a:rPr lang="el-GR" dirty="0" smtClean="0"/>
              <a:t>Ο κώδικας επαναλαμβάνεται </a:t>
            </a:r>
            <a:r>
              <a:rPr lang="el-GR" dirty="0" smtClean="0">
                <a:solidFill>
                  <a:srgbClr val="0070C0"/>
                </a:solidFill>
              </a:rPr>
              <a:t>μέχρι</a:t>
            </a:r>
            <a:r>
              <a:rPr lang="el-GR" dirty="0" smtClean="0"/>
              <a:t> η συνθήκη να γίνει </a:t>
            </a:r>
            <a:r>
              <a:rPr lang="el-GR" dirty="0" smtClean="0">
                <a:solidFill>
                  <a:schemeClr val="accent6">
                    <a:lumMod val="75000"/>
                  </a:schemeClr>
                </a:solidFill>
              </a:rPr>
              <a:t>ψευδής</a:t>
            </a:r>
            <a:r>
              <a:rPr lang="el-GR" dirty="0" smtClean="0"/>
              <a:t>.</a:t>
            </a:r>
          </a:p>
          <a:p>
            <a:endParaRPr lang="en-US" dirty="0"/>
          </a:p>
        </p:txBody>
      </p:sp>
      <p:sp>
        <p:nvSpPr>
          <p:cNvPr id="4" name="TextBox 3"/>
          <p:cNvSpPr txBox="1"/>
          <p:nvPr/>
        </p:nvSpPr>
        <p:spPr>
          <a:xfrm>
            <a:off x="1219200" y="2371366"/>
            <a:ext cx="3217547"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19" name="Rectangle 5"/>
          <p:cNvSpPr>
            <a:spLocks noChangeArrowheads="1"/>
          </p:cNvSpPr>
          <p:nvPr/>
        </p:nvSpPr>
        <p:spPr bwMode="auto">
          <a:xfrm>
            <a:off x="5950929" y="4314825"/>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while-code</a:t>
            </a:r>
          </a:p>
        </p:txBody>
      </p:sp>
      <p:sp>
        <p:nvSpPr>
          <p:cNvPr id="20" name="Rectangle 7"/>
          <p:cNvSpPr>
            <a:spLocks noChangeArrowheads="1"/>
          </p:cNvSpPr>
          <p:nvPr/>
        </p:nvSpPr>
        <p:spPr bwMode="auto">
          <a:xfrm rot="2700000">
            <a:off x="6322464" y="241037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6233746" y="267335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6809389" y="170021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7549663" y="292100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6834554" y="4864100"/>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6846277" y="3613150"/>
            <a:ext cx="1466"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8371743" y="2921003"/>
            <a:ext cx="0" cy="24431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7672755" y="254000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245470" y="364490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5492262" y="511175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5493727" y="2887663"/>
            <a:ext cx="0" cy="2222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5490796" y="288766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213932954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Οι εντολές </a:t>
            </a:r>
            <a:r>
              <a:rPr lang="en-US" dirty="0" smtClean="0"/>
              <a:t>break </a:t>
            </a:r>
            <a:r>
              <a:rPr lang="el-GR" dirty="0" smtClean="0"/>
              <a:t>και </a:t>
            </a:r>
            <a:r>
              <a:rPr lang="en-US" dirty="0" smtClean="0"/>
              <a:t>continue</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solidFill>
                  <a:srgbClr val="FF0000"/>
                </a:solidFill>
              </a:rPr>
              <a:t>continue</a:t>
            </a:r>
            <a:r>
              <a:rPr lang="en-US" dirty="0" smtClean="0"/>
              <a:t>: </a:t>
            </a:r>
            <a:r>
              <a:rPr lang="el-GR" dirty="0" smtClean="0"/>
              <a:t>Επιστρέφει τη ροή του προγράμματος στον έλεγχο της συνθήκης σε ένα βρόγχο.</a:t>
            </a:r>
          </a:p>
          <a:p>
            <a:pPr lvl="1"/>
            <a:r>
              <a:rPr lang="el-GR" dirty="0" smtClean="0"/>
              <a:t>Βολικό για τον έλεγχο συνθηκών πριν ξεκινήσει η εκτέλεση του βρόγχου,</a:t>
            </a:r>
            <a:r>
              <a:rPr lang="en-US" dirty="0" smtClean="0"/>
              <a:t> </a:t>
            </a:r>
            <a:r>
              <a:rPr lang="el-GR" dirty="0" smtClean="0"/>
              <a:t>ή για </a:t>
            </a:r>
            <a:r>
              <a:rPr lang="el-GR" dirty="0" err="1" smtClean="0"/>
              <a:t>πρόορη</a:t>
            </a:r>
            <a:r>
              <a:rPr lang="el-GR" dirty="0" smtClean="0"/>
              <a:t> επιστροφή στον έλεγχο της συνθήκης</a:t>
            </a:r>
          </a:p>
          <a:p>
            <a:pPr marL="274320" lvl="1" indent="0">
              <a:buNone/>
            </a:pPr>
            <a:endParaRPr lang="el-GR" dirty="0"/>
          </a:p>
          <a:p>
            <a:r>
              <a:rPr lang="en-US" dirty="0" smtClean="0">
                <a:solidFill>
                  <a:srgbClr val="FF0000"/>
                </a:solidFill>
              </a:rPr>
              <a:t>break</a:t>
            </a:r>
            <a:r>
              <a:rPr lang="en-US" dirty="0" smtClean="0"/>
              <a:t>: </a:t>
            </a:r>
            <a:r>
              <a:rPr lang="el-GR" dirty="0" smtClean="0"/>
              <a:t>Μας βγάζει έξω από την εκτέλεση του βρόχου από οποιοδήποτε σημείο μέσα στον κώδικα.</a:t>
            </a:r>
          </a:p>
          <a:p>
            <a:pPr lvl="1"/>
            <a:r>
              <a:rPr lang="el-GR" dirty="0" smtClean="0"/>
              <a:t>Βολικό για να σταματάμε το βρόγχο όταν κάτι δεν πάει καλά.</a:t>
            </a:r>
          </a:p>
          <a:p>
            <a:pPr lvl="1"/>
            <a:endParaRPr lang="el-GR" dirty="0"/>
          </a:p>
          <a:p>
            <a:r>
              <a:rPr lang="el-GR" dirty="0"/>
              <a:t>Κάποιοι θεωρούν </a:t>
            </a:r>
            <a:r>
              <a:rPr lang="el-GR" dirty="0" smtClean="0"/>
              <a:t>οι εντολές αυτές χαλάνε </a:t>
            </a:r>
            <a:r>
              <a:rPr lang="el-GR" dirty="0"/>
              <a:t>το μοντέλο του δομημένου προγραμματισμού</a:t>
            </a:r>
            <a:r>
              <a:rPr lang="el-GR" dirty="0" smtClean="0"/>
              <a:t>.</a:t>
            </a:r>
            <a:endParaRPr lang="el-GR" dirty="0"/>
          </a:p>
        </p:txBody>
      </p:sp>
    </p:spTree>
    <p:extLst>
      <p:ext uri="{BB962C8B-B14F-4D97-AF65-F5344CB8AC3E}">
        <p14:creationId xmlns:p14="http://schemas.microsoft.com/office/powerpoint/2010/main" val="37020731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εντολές </a:t>
            </a:r>
            <a:r>
              <a:rPr lang="en-US" dirty="0"/>
              <a:t>break </a:t>
            </a:r>
            <a:r>
              <a:rPr lang="el-GR" dirty="0" smtClean="0"/>
              <a:t>και </a:t>
            </a:r>
            <a:r>
              <a:rPr lang="en-US" dirty="0" smtClean="0"/>
              <a:t>continue</a:t>
            </a:r>
            <a:endParaRPr lang="en-US" dirty="0"/>
          </a:p>
        </p:txBody>
      </p:sp>
      <p:sp>
        <p:nvSpPr>
          <p:cNvPr id="19" name="Rectangle 5"/>
          <p:cNvSpPr>
            <a:spLocks noChangeArrowheads="1"/>
          </p:cNvSpPr>
          <p:nvPr/>
        </p:nvSpPr>
        <p:spPr bwMode="auto">
          <a:xfrm>
            <a:off x="3276600" y="3962400"/>
            <a:ext cx="1973871" cy="1726039"/>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t"/>
          <a:lstStyle/>
          <a:p>
            <a:pPr algn="ctr" eaLnBrk="0" fontAlgn="base" hangingPunct="0">
              <a:spcBef>
                <a:spcPct val="0"/>
              </a:spcBef>
              <a:spcAft>
                <a:spcPct val="0"/>
              </a:spcAft>
            </a:pPr>
            <a:endParaRPr lang="en-US" sz="2200" dirty="0" smtClean="0">
              <a:solidFill>
                <a:srgbClr val="000000"/>
              </a:solidFill>
              <a:ea typeface="굴림" pitchFamily="34" charset="-127"/>
            </a:endParaRPr>
          </a:p>
          <a:p>
            <a:pPr algn="ctr" eaLnBrk="0" fontAlgn="base" hangingPunct="0">
              <a:spcBef>
                <a:spcPct val="0"/>
              </a:spcBef>
              <a:spcAft>
                <a:spcPct val="0"/>
              </a:spcAft>
            </a:pPr>
            <a:r>
              <a:rPr lang="en-US" sz="2200" dirty="0" smtClean="0">
                <a:solidFill>
                  <a:srgbClr val="000000"/>
                </a:solidFill>
                <a:ea typeface="굴림" pitchFamily="34" charset="-127"/>
              </a:rPr>
              <a:t>continue</a:t>
            </a:r>
            <a:endParaRPr lang="el-GR" sz="2200" dirty="0" smtClean="0">
              <a:solidFill>
                <a:srgbClr val="000000"/>
              </a:solidFill>
              <a:ea typeface="굴림" pitchFamily="34" charset="-127"/>
            </a:endParaRPr>
          </a:p>
          <a:p>
            <a:pPr algn="ctr" eaLnBrk="0" fontAlgn="base" hangingPunct="0">
              <a:spcBef>
                <a:spcPct val="0"/>
              </a:spcBef>
              <a:spcAft>
                <a:spcPct val="0"/>
              </a:spcAft>
            </a:pPr>
            <a:endParaRPr lang="el-GR" sz="2200" dirty="0">
              <a:solidFill>
                <a:srgbClr val="000000"/>
              </a:solidFill>
              <a:ea typeface="굴림" pitchFamily="34" charset="-127"/>
            </a:endParaRPr>
          </a:p>
          <a:p>
            <a:pPr algn="ctr" eaLnBrk="0" fontAlgn="base" hangingPunct="0">
              <a:spcBef>
                <a:spcPct val="0"/>
              </a:spcBef>
              <a:spcAft>
                <a:spcPct val="0"/>
              </a:spcAft>
            </a:pPr>
            <a:r>
              <a:rPr lang="en-US" sz="2200" dirty="0" smtClean="0">
                <a:solidFill>
                  <a:srgbClr val="000000"/>
                </a:solidFill>
                <a:ea typeface="굴림" pitchFamily="34" charset="-127"/>
              </a:rPr>
              <a:t>break</a:t>
            </a:r>
          </a:p>
          <a:p>
            <a:pPr algn="ctr" eaLnBrk="0" fontAlgn="base" hangingPunct="0">
              <a:spcBef>
                <a:spcPct val="0"/>
              </a:spcBef>
              <a:spcAft>
                <a:spcPct val="0"/>
              </a:spcAft>
            </a:pPr>
            <a:endParaRPr lang="en-US" sz="2200" dirty="0">
              <a:solidFill>
                <a:srgbClr val="000000"/>
              </a:solidFill>
              <a:ea typeface="굴림" pitchFamily="34" charset="-127"/>
            </a:endParaRPr>
          </a:p>
        </p:txBody>
      </p:sp>
      <p:sp>
        <p:nvSpPr>
          <p:cNvPr id="20" name="Rectangle 7"/>
          <p:cNvSpPr>
            <a:spLocks noChangeArrowheads="1"/>
          </p:cNvSpPr>
          <p:nvPr/>
        </p:nvSpPr>
        <p:spPr bwMode="auto">
          <a:xfrm rot="2700000">
            <a:off x="3648135" y="225046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3559417" y="251344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4135060" y="154030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4875334" y="276109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4160226" y="5679182"/>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4155830" y="3453240"/>
            <a:ext cx="17584" cy="48279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5697414" y="2761093"/>
            <a:ext cx="14654" cy="33860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4998426" y="238009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3571141" y="348499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2815002" y="593609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2813971" y="2727751"/>
            <a:ext cx="1029" cy="321759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2816467" y="272775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grpSp>
        <p:nvGrpSpPr>
          <p:cNvPr id="5" name="Group 4"/>
          <p:cNvGrpSpPr/>
          <p:nvPr/>
        </p:nvGrpSpPr>
        <p:grpSpPr>
          <a:xfrm>
            <a:off x="4155830" y="6150303"/>
            <a:ext cx="1540119" cy="477837"/>
            <a:chOff x="6830159" y="5370513"/>
            <a:chExt cx="1540119" cy="477837"/>
          </a:xfrm>
        </p:grpSpPr>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grpSp>
      <p:sp>
        <p:nvSpPr>
          <p:cNvPr id="6" name="Rectangle 5"/>
          <p:cNvSpPr/>
          <p:nvPr/>
        </p:nvSpPr>
        <p:spPr>
          <a:xfrm>
            <a:off x="3636931" y="4336486"/>
            <a:ext cx="1236057" cy="4008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1"/>
          </p:cNvCxnSpPr>
          <p:nvPr/>
        </p:nvCxnSpPr>
        <p:spPr>
          <a:xfrm flipH="1">
            <a:off x="3043678" y="4536909"/>
            <a:ext cx="593253" cy="4661"/>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041183" y="2727751"/>
            <a:ext cx="2495" cy="18091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45143" y="2718496"/>
            <a:ext cx="441256" cy="92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52599" y="4993114"/>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743199" y="5199196"/>
            <a:ext cx="725537" cy="14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468736" y="5199196"/>
            <a:ext cx="14657" cy="863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173414" y="6099773"/>
            <a:ext cx="12953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67552" y="6099773"/>
            <a:ext cx="0" cy="3752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17770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l-GR" dirty="0" smtClean="0"/>
              <a:t>Παράδειγμα</a:t>
            </a:r>
            <a:endParaRPr lang="en-US" dirty="0"/>
          </a:p>
        </p:txBody>
      </p:sp>
      <p:sp>
        <p:nvSpPr>
          <p:cNvPr id="8" name="TextBox 7"/>
          <p:cNvSpPr txBox="1"/>
          <p:nvPr/>
        </p:nvSpPr>
        <p:spPr>
          <a:xfrm>
            <a:off x="4596211" y="1219200"/>
            <a:ext cx="4343400" cy="2585323"/>
          </a:xfrm>
          <a:prstGeom prst="rect">
            <a:avLst/>
          </a:prstGeom>
          <a:noFill/>
          <a:ln w="28575">
            <a:solidFill>
              <a:schemeClr val="accent2"/>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(I don’t like something){</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continue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rest of code&gt;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9" name="TextBox 8"/>
          <p:cNvSpPr txBox="1"/>
          <p:nvPr/>
        </p:nvSpPr>
        <p:spPr>
          <a:xfrm>
            <a:off x="118215" y="1357699"/>
            <a:ext cx="3850595" cy="2308324"/>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(everything is ok){</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rest of code&gt;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if</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10" name="TextBox 9"/>
          <p:cNvSpPr txBox="1"/>
          <p:nvPr/>
        </p:nvSpPr>
        <p:spPr>
          <a:xfrm>
            <a:off x="4596211" y="3908524"/>
            <a:ext cx="4343400" cy="2862322"/>
          </a:xfrm>
          <a:prstGeom prst="rect">
            <a:avLst/>
          </a:prstGeom>
          <a:noFill/>
          <a:ln w="28575">
            <a:solidFill>
              <a:schemeClr val="accent2"/>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a:t>
            </a:r>
            <a:r>
              <a:rPr lang="en-US" b="1" dirty="0">
                <a:latin typeface="Courier New" pitchFamily="49" charset="0"/>
                <a:cs typeface="Courier New" pitchFamily="49" charset="0"/>
              </a:rPr>
              <a:t>some code</a:t>
            </a:r>
            <a:r>
              <a:rPr lang="en-US" b="1" dirty="0" smtClean="0">
                <a:latin typeface="Courier New" pitchFamily="49" charset="0"/>
                <a:cs typeface="Courier New" pitchFamily="49" charset="0"/>
              </a:rPr>
              <a:t>&gt;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if (I should stop){</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some code&gt;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11" name="TextBox 10"/>
          <p:cNvSpPr txBox="1"/>
          <p:nvPr/>
        </p:nvSpPr>
        <p:spPr>
          <a:xfrm>
            <a:off x="145277" y="3819698"/>
            <a:ext cx="4066683" cy="2862322"/>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while (… &amp;&amp; !</a:t>
            </a:r>
            <a:r>
              <a:rPr lang="en-US" b="1" dirty="0" err="1" smtClean="0">
                <a:latin typeface="Courier New" pitchFamily="49" charset="0"/>
                <a:cs typeface="Courier New" pitchFamily="49" charset="0"/>
              </a:rPr>
              <a:t>StopFlag</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&lt; </a:t>
            </a:r>
            <a:r>
              <a:rPr lang="en-US" b="1" dirty="0" smtClean="0">
                <a:latin typeface="Courier New" pitchFamily="49" charset="0"/>
                <a:cs typeface="Courier New" pitchFamily="49" charset="0"/>
              </a:rPr>
              <a:t>some code &gt;</a:t>
            </a:r>
            <a:endParaRPr lang="en-US" b="1" dirty="0">
              <a:latin typeface="Courier New" pitchFamily="49" charset="0"/>
              <a:cs typeface="Courier New" pitchFamily="49" charset="0"/>
            </a:endParaRPr>
          </a:p>
          <a:p>
            <a:endParaRPr lang="en-US" b="1" dirty="0" smtClean="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(I should stop){</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StopFlag</a:t>
            </a:r>
            <a:r>
              <a:rPr lang="en-US" b="1" dirty="0" smtClean="0">
                <a:latin typeface="Courier New" pitchFamily="49" charset="0"/>
                <a:cs typeface="Courier New" pitchFamily="49" charset="0"/>
              </a:rPr>
              <a:t> =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}else{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some more code&gt;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78433118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5696" y="2420888"/>
            <a:ext cx="3168352"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FlowTestContinue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inputInt%2 == 0</a:t>
            </a:r>
            <a:r>
              <a:rPr lang="en-US" b="1" dirty="0" smtClean="0">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continue;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5562635" y="5715000"/>
            <a:ext cx="3581365" cy="646331"/>
          </a:xfrm>
          <a:prstGeom prst="rect">
            <a:avLst/>
          </a:prstGeom>
          <a:solidFill>
            <a:srgbClr val="92D050"/>
          </a:solidFill>
        </p:spPr>
        <p:txBody>
          <a:bodyPr wrap="none" rtlCol="0">
            <a:spAutoFit/>
          </a:bodyPr>
          <a:lstStyle/>
          <a:p>
            <a:r>
              <a:rPr lang="el-GR" dirty="0" smtClean="0"/>
              <a:t>Η αντίστροφη μέτρηση εκτελείται </a:t>
            </a:r>
          </a:p>
          <a:p>
            <a:r>
              <a:rPr lang="el-GR" dirty="0" smtClean="0"/>
              <a:t>μόνο για περιττούς αριθμούς</a:t>
            </a:r>
            <a:endParaRPr lang="en-US" dirty="0"/>
          </a:p>
        </p:txBody>
      </p:sp>
    </p:spTree>
    <p:extLst>
      <p:ext uri="{BB962C8B-B14F-4D97-AF65-F5344CB8AC3E}">
        <p14:creationId xmlns:p14="http://schemas.microsoft.com/office/powerpoint/2010/main" val="40004495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75656" y="2060848"/>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FlowTest</a:t>
            </a:r>
            <a:r>
              <a:rPr lang="el-GR"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6408041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5696" y="2477997"/>
            <a:ext cx="2088232"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47664" y="5229200"/>
            <a:ext cx="122413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FlowTestBreak</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n-US" b="1" dirty="0" smtClean="0">
                <a:solidFill>
                  <a:srgbClr val="FF0000"/>
                </a:solidFill>
                <a:latin typeface="Courier New" pitchFamily="49" charset="0"/>
                <a:cs typeface="Courier New" pitchFamily="49" charset="0"/>
              </a:rPr>
              <a:t>	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true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33787511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Εμβέλεια (</a:t>
            </a:r>
            <a:r>
              <a:rPr lang="en-US" dirty="0" smtClean="0"/>
              <a:t>scope) </a:t>
            </a:r>
            <a:r>
              <a:rPr lang="el-GR" dirty="0" smtClean="0"/>
              <a:t>μεταβλητών</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Προσέξτε ότι η μεταβλητή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dirty="0" smtClean="0"/>
              <a:t> </a:t>
            </a:r>
            <a:r>
              <a:rPr lang="el-GR" dirty="0" smtClean="0"/>
              <a:t>πρέπει να οριστεί </a:t>
            </a:r>
            <a:r>
              <a:rPr lang="el-GR" dirty="0" smtClean="0">
                <a:solidFill>
                  <a:srgbClr val="FF0000"/>
                </a:solidFill>
              </a:rPr>
              <a:t>σε κάθε </a:t>
            </a:r>
            <a:r>
              <a:rPr lang="en-US" dirty="0" smtClean="0">
                <a:solidFill>
                  <a:schemeClr val="accent6">
                    <a:lumMod val="75000"/>
                  </a:schemeClr>
                </a:solidFill>
              </a:rPr>
              <a:t>for</a:t>
            </a:r>
            <a:r>
              <a:rPr lang="en-US" dirty="0" smtClean="0"/>
              <a:t>, </a:t>
            </a:r>
            <a:r>
              <a:rPr lang="el-GR" dirty="0" smtClean="0"/>
              <a:t>ενώ η </a:t>
            </a:r>
            <a:r>
              <a:rPr lang="en-US" b="1" dirty="0" err="1">
                <a:solidFill>
                  <a:srgbClr val="0070C0"/>
                </a:solidFill>
                <a:latin typeface="Courier New" panose="02070309020205020404" pitchFamily="49" charset="0"/>
                <a:cs typeface="Courier New" panose="02070309020205020404" pitchFamily="49" charset="0"/>
              </a:rPr>
              <a:t>inputInt</a:t>
            </a:r>
            <a:r>
              <a:rPr lang="en-US" dirty="0" smtClean="0"/>
              <a:t> </a:t>
            </a:r>
            <a:r>
              <a:rPr lang="el-GR" dirty="0" err="1" smtClean="0"/>
              <a:t>πρεπει</a:t>
            </a:r>
            <a:r>
              <a:rPr lang="el-GR" dirty="0" smtClean="0"/>
              <a:t> να οριστεί </a:t>
            </a:r>
            <a:r>
              <a:rPr lang="el-GR" dirty="0" smtClean="0">
                <a:solidFill>
                  <a:srgbClr val="FF0000"/>
                </a:solidFill>
              </a:rPr>
              <a:t>έξω</a:t>
            </a:r>
            <a:r>
              <a:rPr lang="el-GR" dirty="0" smtClean="0"/>
              <a:t> από το </a:t>
            </a:r>
            <a:r>
              <a:rPr lang="en-US" dirty="0" smtClean="0">
                <a:solidFill>
                  <a:schemeClr val="accent6">
                    <a:lumMod val="75000"/>
                  </a:schemeClr>
                </a:solidFill>
              </a:rPr>
              <a:t>while-loop</a:t>
            </a:r>
            <a:r>
              <a:rPr lang="en-US" dirty="0" smtClean="0"/>
              <a:t> </a:t>
            </a:r>
            <a:r>
              <a:rPr lang="el-GR" dirty="0" smtClean="0"/>
              <a:t>αλλιώς ο </a:t>
            </a:r>
            <a:r>
              <a:rPr lang="en-US" dirty="0" smtClean="0"/>
              <a:t>compiler </a:t>
            </a:r>
            <a:r>
              <a:rPr lang="el-GR" dirty="0" smtClean="0"/>
              <a:t>διαμαρτύρεται. </a:t>
            </a:r>
          </a:p>
          <a:p>
            <a:pPr lvl="1"/>
            <a:r>
              <a:rPr lang="el-GR" dirty="0" smtClean="0"/>
              <a:t>Προσπαθούμε να χρησιμοποιήσουμε μια μεταβλητή εκτός της </a:t>
            </a:r>
            <a:r>
              <a:rPr lang="el-GR" dirty="0" smtClean="0">
                <a:solidFill>
                  <a:srgbClr val="FF0000"/>
                </a:solidFill>
              </a:rPr>
              <a:t>εμβέλειας</a:t>
            </a:r>
            <a:r>
              <a:rPr lang="el-GR" dirty="0" smtClean="0"/>
              <a:t> της</a:t>
            </a:r>
          </a:p>
          <a:p>
            <a:r>
              <a:rPr lang="el-GR" dirty="0" smtClean="0"/>
              <a:t>Η κάθε μεταβλητή που ορίζουμε έχει </a:t>
            </a:r>
            <a:r>
              <a:rPr lang="el-GR" dirty="0" smtClean="0">
                <a:solidFill>
                  <a:schemeClr val="accent6">
                    <a:lumMod val="75000"/>
                  </a:schemeClr>
                </a:solidFill>
              </a:rPr>
              <a:t>εμβέλεια (</a:t>
            </a:r>
            <a:r>
              <a:rPr lang="en-US" dirty="0" smtClean="0">
                <a:solidFill>
                  <a:schemeClr val="accent6">
                    <a:lumMod val="75000"/>
                  </a:schemeClr>
                </a:solidFill>
              </a:rPr>
              <a:t>scope) </a:t>
            </a:r>
            <a:r>
              <a:rPr lang="el-GR" dirty="0" smtClean="0"/>
              <a:t>μέσα στο </a:t>
            </a:r>
            <a:r>
              <a:rPr lang="en-US" dirty="0" smtClean="0">
                <a:solidFill>
                  <a:srgbClr val="0070C0"/>
                </a:solidFill>
              </a:rPr>
              <a:t>block</a:t>
            </a:r>
            <a:r>
              <a:rPr lang="en-US" dirty="0" smtClean="0"/>
              <a:t> </a:t>
            </a:r>
            <a:r>
              <a:rPr lang="el-GR" dirty="0" smtClean="0"/>
              <a:t>το οποίο ορίζεται.</a:t>
            </a:r>
          </a:p>
          <a:p>
            <a:pPr lvl="1"/>
            <a:r>
              <a:rPr lang="el-GR" dirty="0" smtClean="0">
                <a:solidFill>
                  <a:srgbClr val="FF0000"/>
                </a:solidFill>
              </a:rPr>
              <a:t>Τοπική μεταβλητή </a:t>
            </a:r>
            <a:r>
              <a:rPr lang="el-GR" dirty="0" smtClean="0"/>
              <a:t>μέσα στο </a:t>
            </a:r>
            <a:r>
              <a:rPr lang="en-US" dirty="0" smtClean="0"/>
              <a:t>block.</a:t>
            </a:r>
          </a:p>
          <a:p>
            <a:r>
              <a:rPr lang="el-GR" dirty="0" smtClean="0"/>
              <a:t>Μόλις </a:t>
            </a:r>
            <a:r>
              <a:rPr lang="el-GR" dirty="0" smtClean="0">
                <a:solidFill>
                  <a:schemeClr val="accent6">
                    <a:lumMod val="75000"/>
                  </a:schemeClr>
                </a:solidFill>
              </a:rPr>
              <a:t>βγούμε</a:t>
            </a:r>
            <a:r>
              <a:rPr lang="el-GR" dirty="0" smtClean="0"/>
              <a:t> από το </a:t>
            </a:r>
            <a:r>
              <a:rPr lang="en-US" dirty="0" smtClean="0"/>
              <a:t>block </a:t>
            </a:r>
            <a:r>
              <a:rPr lang="el-GR" dirty="0" smtClean="0"/>
              <a:t>η μεταβλητή χάνεται</a:t>
            </a:r>
          </a:p>
          <a:p>
            <a:pPr lvl="2"/>
            <a:r>
              <a:rPr lang="el-GR" dirty="0" smtClean="0"/>
              <a:t>Ο </a:t>
            </a:r>
            <a:r>
              <a:rPr lang="en-US" dirty="0" smtClean="0"/>
              <a:t>compiler </a:t>
            </a:r>
            <a:r>
              <a:rPr lang="el-GR" dirty="0" smtClean="0"/>
              <a:t>δημιουργεί</a:t>
            </a:r>
            <a:r>
              <a:rPr lang="en-US" dirty="0" smtClean="0"/>
              <a:t> </a:t>
            </a:r>
            <a:r>
              <a:rPr lang="el-GR" dirty="0" smtClean="0"/>
              <a:t>ένα χώρο στη μνήμη για το </a:t>
            </a:r>
            <a:r>
              <a:rPr lang="en-US" dirty="0" smtClean="0"/>
              <a:t>block </a:t>
            </a:r>
            <a:r>
              <a:rPr lang="el-GR" dirty="0" smtClean="0"/>
              <a:t>το οποίο εκτελούμε, ο οποίος εξαφανίζεται όταν το </a:t>
            </a:r>
            <a:r>
              <a:rPr lang="en-US" dirty="0" smtClean="0"/>
              <a:t>block </a:t>
            </a:r>
            <a:r>
              <a:rPr lang="el-GR" dirty="0" smtClean="0"/>
              <a:t>τελειώσει.</a:t>
            </a:r>
            <a:endParaRPr lang="en-US" dirty="0" smtClean="0"/>
          </a:p>
          <a:p>
            <a:r>
              <a:rPr lang="el-GR" dirty="0"/>
              <a:t>Ένα </a:t>
            </a:r>
            <a:r>
              <a:rPr lang="en-US" dirty="0"/>
              <a:t>block </a:t>
            </a:r>
            <a:r>
              <a:rPr lang="el-GR" dirty="0"/>
              <a:t>μπορεί να περιλαμβάνει κι άλλα </a:t>
            </a:r>
            <a:r>
              <a:rPr lang="el-GR" dirty="0">
                <a:solidFill>
                  <a:srgbClr val="0070C0"/>
                </a:solidFill>
              </a:rPr>
              <a:t>φωλιασμένα </a:t>
            </a:r>
            <a:r>
              <a:rPr lang="en-US" dirty="0">
                <a:solidFill>
                  <a:srgbClr val="0070C0"/>
                </a:solidFill>
              </a:rPr>
              <a:t>blocks</a:t>
            </a:r>
            <a:endParaRPr lang="el-GR" dirty="0">
              <a:solidFill>
                <a:srgbClr val="0070C0"/>
              </a:solidFill>
            </a:endParaRPr>
          </a:p>
          <a:p>
            <a:pPr lvl="1"/>
            <a:r>
              <a:rPr lang="el-GR" dirty="0"/>
              <a:t>Η μεταβλητή </a:t>
            </a:r>
            <a:r>
              <a:rPr lang="el-GR" dirty="0" smtClean="0"/>
              <a:t>έχει </a:t>
            </a:r>
            <a:r>
              <a:rPr lang="el-GR" dirty="0" smtClean="0">
                <a:solidFill>
                  <a:schemeClr val="accent6">
                    <a:lumMod val="75000"/>
                  </a:schemeClr>
                </a:solidFill>
              </a:rPr>
              <a:t>εμβέλεια</a:t>
            </a:r>
            <a:r>
              <a:rPr lang="el-GR" dirty="0" smtClean="0"/>
              <a:t> και μέσα στα </a:t>
            </a:r>
            <a:r>
              <a:rPr lang="el-GR" dirty="0" smtClean="0">
                <a:solidFill>
                  <a:srgbClr val="0070C0"/>
                </a:solidFill>
              </a:rPr>
              <a:t>φωλιασμένα </a:t>
            </a:r>
            <a:r>
              <a:rPr lang="en-US" dirty="0">
                <a:solidFill>
                  <a:srgbClr val="0070C0"/>
                </a:solidFill>
              </a:rPr>
              <a:t>blocks</a:t>
            </a:r>
          </a:p>
          <a:p>
            <a:pPr lvl="1"/>
            <a:r>
              <a:rPr lang="el-GR" dirty="0">
                <a:solidFill>
                  <a:schemeClr val="accent6">
                    <a:lumMod val="75000"/>
                  </a:schemeClr>
                </a:solidFill>
              </a:rPr>
              <a:t>Δεν μπορούμε </a:t>
            </a:r>
            <a:r>
              <a:rPr lang="el-GR" dirty="0"/>
              <a:t>να ορίσουμε μια άλλη </a:t>
            </a:r>
            <a:r>
              <a:rPr lang="el-GR" dirty="0">
                <a:solidFill>
                  <a:srgbClr val="0070C0"/>
                </a:solidFill>
              </a:rPr>
              <a:t>μεταβλητή </a:t>
            </a:r>
            <a:r>
              <a:rPr lang="el-GR" dirty="0">
                <a:solidFill>
                  <a:schemeClr val="accent6">
                    <a:lumMod val="75000"/>
                  </a:schemeClr>
                </a:solidFill>
              </a:rPr>
              <a:t>με το ίδιο όνομα </a:t>
            </a:r>
            <a:r>
              <a:rPr lang="el-GR" dirty="0"/>
              <a:t>σε ένα φωλιασμένο </a:t>
            </a:r>
            <a:r>
              <a:rPr lang="en-US" dirty="0"/>
              <a:t>block</a:t>
            </a:r>
            <a:endParaRPr lang="el-GR" dirty="0"/>
          </a:p>
          <a:p>
            <a:pPr lvl="2"/>
            <a:endParaRPr lang="el-GR" dirty="0" smtClean="0"/>
          </a:p>
        </p:txBody>
      </p:sp>
    </p:spTree>
    <p:extLst>
      <p:ext uri="{BB962C8B-B14F-4D97-AF65-F5344CB8AC3E}">
        <p14:creationId xmlns:p14="http://schemas.microsoft.com/office/powerpoint/2010/main" val="396420167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7704" y="3442447"/>
            <a:ext cx="208823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31767" y="5355577"/>
            <a:ext cx="431517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31767" y="5050777"/>
            <a:ext cx="429927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 με το </a:t>
            </a:r>
            <a:r>
              <a:rPr lang="en-US" dirty="0" smtClean="0"/>
              <a:t>scope </a:t>
            </a:r>
            <a:r>
              <a:rPr lang="el-GR" smtClean="0"/>
              <a:t>μεταβλητών</a:t>
            </a:r>
            <a:endParaRPr lang="en-US"/>
          </a:p>
        </p:txBody>
      </p:sp>
      <p:sp>
        <p:nvSpPr>
          <p:cNvPr id="7" name="TextBox 6"/>
          <p:cNvSpPr txBox="1"/>
          <p:nvPr/>
        </p:nvSpPr>
        <p:spPr>
          <a:xfrm>
            <a:off x="5344049" y="2133600"/>
            <a:ext cx="3799951" cy="369332"/>
          </a:xfrm>
          <a:prstGeom prst="rect">
            <a:avLst/>
          </a:prstGeom>
          <a:solidFill>
            <a:srgbClr val="92D050"/>
          </a:solidFill>
        </p:spPr>
        <p:txBody>
          <a:bodyPr wrap="none" rtlCol="0">
            <a:spAutoFit/>
          </a:bodyPr>
          <a:lstStyle/>
          <a:p>
            <a:r>
              <a:rPr lang="el-GR" dirty="0" smtClean="0"/>
              <a:t>Ο κώδικας έχει λάθη σε </a:t>
            </a:r>
            <a:r>
              <a:rPr lang="el-GR" dirty="0" smtClean="0">
                <a:solidFill>
                  <a:srgbClr val="FF0000"/>
                </a:solidFill>
              </a:rPr>
              <a:t>τρία</a:t>
            </a:r>
            <a:r>
              <a:rPr lang="el-GR" dirty="0" smtClean="0"/>
              <a:t> σημεία</a:t>
            </a:r>
            <a:endParaRPr lang="en-US" dirty="0"/>
          </a:p>
        </p:txBody>
      </p:sp>
      <p:sp>
        <p:nvSpPr>
          <p:cNvPr id="5" name="Content Placeholder 2"/>
          <p:cNvSpPr txBox="1">
            <a:spLocks/>
          </p:cNvSpPr>
          <p:nvPr/>
        </p:nvSpPr>
        <p:spPr>
          <a:xfrm>
            <a:off x="533400" y="1524000"/>
            <a:ext cx="8229600" cy="5073352"/>
          </a:xfrm>
          <a:prstGeom prst="rect">
            <a:avLst/>
          </a:prstGeom>
          <a:ln w="28575">
            <a:solidFill>
              <a:schemeClr val="accent1"/>
            </a:solidFill>
            <a:prstDash val="dash"/>
          </a:ln>
        </p:spPr>
        <p:txBody>
          <a:bodyPr>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2;</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0; </a:t>
            </a:r>
            <a:r>
              <a:rPr lang="en-US" b="1" dirty="0">
                <a:solidFill>
                  <a:srgbClr val="FF0000"/>
                </a:solidFill>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smtClean="0">
                <a:latin typeface="Courier New" pitchFamily="49" charset="0"/>
                <a:cs typeface="Courier New" pitchFamily="49" charset="0"/>
              </a:rPr>
              <a:t>3; </a:t>
            </a:r>
            <a:r>
              <a:rPr lang="en-US" b="1" dirty="0">
                <a:solidFill>
                  <a:srgbClr val="FF0000"/>
                </a:solidFill>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double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i+1</a:t>
            </a: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x+y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(“y = “ + </a:t>
            </a:r>
            <a:r>
              <a:rPr lang="en-US" b="1" dirty="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(“z </a:t>
            </a:r>
            <a:r>
              <a:rPr lang="en-US" b="1" dirty="0">
                <a:latin typeface="Courier New" pitchFamily="49" charset="0"/>
                <a:cs typeface="Courier New" pitchFamily="49" charset="0"/>
              </a:rPr>
              <a:t>= “ +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(“z </a:t>
            </a:r>
            <a:r>
              <a:rPr lang="en-US" b="1" dirty="0">
                <a:latin typeface="Courier New" pitchFamily="49" charset="0"/>
                <a:cs typeface="Courier New" pitchFamily="49" charset="0"/>
              </a:rPr>
              <a:t>= " +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(“y = “ +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(“x = “ + </a:t>
            </a:r>
            <a:r>
              <a:rPr lang="en-US" b="1" dirty="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5379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accent6">
                    <a:lumMod val="75000"/>
                  </a:schemeClr>
                </a:solidFill>
              </a:rPr>
              <a:t>Java Docs</a:t>
            </a:r>
            <a:r>
              <a:rPr lang="en-US" dirty="0" smtClean="0"/>
              <a:t>: Online documentation</a:t>
            </a:r>
            <a:r>
              <a:rPr lang="el-GR" dirty="0"/>
              <a:t> </a:t>
            </a:r>
            <a:r>
              <a:rPr lang="el-GR" dirty="0" smtClean="0"/>
              <a:t>της </a:t>
            </a:r>
            <a:r>
              <a:rPr lang="en-US" dirty="0" smtClean="0"/>
              <a:t>Oracle </a:t>
            </a:r>
            <a:r>
              <a:rPr lang="el-GR" dirty="0" smtClean="0"/>
              <a:t>για τη γλώσσα </a:t>
            </a:r>
            <a:r>
              <a:rPr lang="en-US" dirty="0" smtClean="0"/>
              <a:t>Java</a:t>
            </a:r>
          </a:p>
          <a:p>
            <a:pPr lvl="1"/>
            <a:r>
              <a:rPr lang="el-GR" dirty="0" smtClean="0"/>
              <a:t>Λεπτομερής</a:t>
            </a:r>
            <a:r>
              <a:rPr lang="en-US" dirty="0" smtClean="0"/>
              <a:t> </a:t>
            </a:r>
            <a:r>
              <a:rPr lang="el-GR" dirty="0" smtClean="0"/>
              <a:t>περιγραφή για κάθε κλάση και κάθε μέθοδο</a:t>
            </a:r>
          </a:p>
          <a:p>
            <a:pPr lvl="1"/>
            <a:endParaRPr lang="el-GR" dirty="0"/>
          </a:p>
          <a:p>
            <a:r>
              <a:rPr lang="el-GR" dirty="0" smtClean="0"/>
              <a:t>Το </a:t>
            </a:r>
            <a:r>
              <a:rPr lang="en-US" dirty="0" smtClean="0">
                <a:solidFill>
                  <a:srgbClr val="0070C0"/>
                </a:solidFill>
              </a:rPr>
              <a:t>Web</a:t>
            </a:r>
            <a:r>
              <a:rPr lang="en-US" dirty="0" smtClean="0"/>
              <a:t>: </a:t>
            </a:r>
            <a:r>
              <a:rPr lang="el-GR" dirty="0" smtClean="0"/>
              <a:t>Για κάθε προγραμματιστική (ή άλλη) ερώτηση που έχετε μπορείτε να βρείτε απαντήσεις </a:t>
            </a:r>
            <a:r>
              <a:rPr lang="en-US" dirty="0" smtClean="0"/>
              <a:t>online.</a:t>
            </a:r>
            <a:endParaRPr lang="el-GR" dirty="0" smtClean="0"/>
          </a:p>
          <a:p>
            <a:pPr lvl="1"/>
            <a:r>
              <a:rPr lang="el-GR" dirty="0" smtClean="0"/>
              <a:t>Π.χ., </a:t>
            </a:r>
            <a:r>
              <a:rPr lang="en-US" dirty="0" smtClean="0"/>
              <a:t>stackoverflow.com </a:t>
            </a:r>
            <a:r>
              <a:rPr lang="el-GR" dirty="0" smtClean="0"/>
              <a:t>είναι ένα </a:t>
            </a:r>
            <a:r>
              <a:rPr lang="en-US" dirty="0" smtClean="0"/>
              <a:t>online forum </a:t>
            </a:r>
            <a:r>
              <a:rPr lang="el-GR" dirty="0" smtClean="0"/>
              <a:t>στο οποίο έμπειροι προγραμματιστές απαντάνε σε ερωτήσεις</a:t>
            </a:r>
          </a:p>
          <a:p>
            <a:pPr lvl="1"/>
            <a:r>
              <a:rPr lang="el-GR" dirty="0" smtClean="0"/>
              <a:t>Για κάθε μήνυμα λάθους μπορείτε να βρείτε πληροφορίες για το τι σημαίνει και πως μπορείτε να το λύσετε.</a:t>
            </a:r>
          </a:p>
          <a:p>
            <a:endParaRPr lang="el-GR" dirty="0"/>
          </a:p>
          <a:p>
            <a:r>
              <a:rPr lang="el-GR" dirty="0" smtClean="0"/>
              <a:t>Βοηθάει για να εξοικειωθείτε και με την αγγλική ορολογία, θα την χρησιμοποιούμε κατά καιρούς και στο μάθημα.</a:t>
            </a:r>
          </a:p>
          <a:p>
            <a:pPr lvl="1"/>
            <a:endParaRPr lang="el-GR" dirty="0"/>
          </a:p>
          <a:p>
            <a:endParaRPr lang="en-US" dirty="0"/>
          </a:p>
        </p:txBody>
      </p:sp>
    </p:spTree>
    <p:extLst>
      <p:ext uri="{BB962C8B-B14F-4D97-AF65-F5344CB8AC3E}">
        <p14:creationId xmlns:p14="http://schemas.microsoft.com/office/powerpoint/2010/main" val="299088803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1229544"/>
            <a:ext cx="4968552" cy="432048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616" y="2093640"/>
            <a:ext cx="3240360" cy="25922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33400" y="980728"/>
            <a:ext cx="8229600" cy="5073352"/>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endParaRPr lang="en-US"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l-GR" b="1" dirty="0">
                <a:latin typeface="Courier New" pitchFamily="49" charset="0"/>
                <a:cs typeface="Courier New" pitchFamily="49" charset="0"/>
              </a:rPr>
              <a:t>... ...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l-GR" b="1" dirty="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a:t>
            </a:r>
            <a:r>
              <a:rPr lang="el-GR"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Rectangular Callout 5"/>
          <p:cNvSpPr/>
          <p:nvPr/>
        </p:nvSpPr>
        <p:spPr>
          <a:xfrm>
            <a:off x="5713167" y="4145288"/>
            <a:ext cx="2304256" cy="612648"/>
          </a:xfrm>
          <a:prstGeom prst="wedgeRectCallout">
            <a:avLst>
              <a:gd name="adj1" fmla="val -108025"/>
              <a:gd name="adj2" fmla="val -7943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εμβέλεια του </a:t>
            </a:r>
            <a:r>
              <a:rPr lang="en-US" b="1" dirty="0" smtClean="0">
                <a:solidFill>
                  <a:schemeClr val="tx1"/>
                </a:solidFill>
                <a:latin typeface="Courier New" panose="02070309020205020404" pitchFamily="49" charset="0"/>
                <a:cs typeface="Courier New" panose="02070309020205020404" pitchFamily="49" charset="0"/>
              </a:rPr>
              <a:t>y</a:t>
            </a:r>
            <a:endParaRPr lang="en-US" b="1" dirty="0">
              <a:solidFill>
                <a:schemeClr val="tx1"/>
              </a:solidFill>
              <a:latin typeface="Courier New" panose="02070309020205020404" pitchFamily="49" charset="0"/>
              <a:cs typeface="Courier New" panose="02070309020205020404" pitchFamily="49" charset="0"/>
            </a:endParaRPr>
          </a:p>
        </p:txBody>
      </p:sp>
      <p:sp>
        <p:nvSpPr>
          <p:cNvPr id="8" name="Rectangular Callout 7"/>
          <p:cNvSpPr/>
          <p:nvPr/>
        </p:nvSpPr>
        <p:spPr>
          <a:xfrm>
            <a:off x="6660232" y="1229544"/>
            <a:ext cx="2016224" cy="1440160"/>
          </a:xfrm>
          <a:prstGeom prst="wedgeRectCallout">
            <a:avLst>
              <a:gd name="adj1" fmla="val -107023"/>
              <a:gd name="adj2" fmla="val 62152"/>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διαφορά του κόκκινου από το μπλε είναι ο χώρος εκτός της εμβελείας του </a:t>
            </a:r>
            <a:r>
              <a:rPr lang="en-US" b="1" dirty="0">
                <a:solidFill>
                  <a:schemeClr val="tx1"/>
                </a:solidFill>
                <a:latin typeface="Courier New" panose="02070309020205020404" pitchFamily="49" charset="0"/>
                <a:cs typeface="Courier New" panose="02070309020205020404" pitchFamily="49" charset="0"/>
              </a:rPr>
              <a:t>y</a:t>
            </a:r>
          </a:p>
        </p:txBody>
      </p:sp>
      <p:sp>
        <p:nvSpPr>
          <p:cNvPr id="3" name="TextBox 2"/>
          <p:cNvSpPr txBox="1"/>
          <p:nvPr/>
        </p:nvSpPr>
        <p:spPr>
          <a:xfrm>
            <a:off x="5713167" y="4901952"/>
            <a:ext cx="3179313" cy="1477328"/>
          </a:xfrm>
          <a:prstGeom prst="rect">
            <a:avLst/>
          </a:prstGeom>
          <a:solidFill>
            <a:srgbClr val="FFFF00"/>
          </a:solidFill>
        </p:spPr>
        <p:txBody>
          <a:bodyPr wrap="square" rtlCol="0">
            <a:spAutoFit/>
          </a:bodyPr>
          <a:lstStyle/>
          <a:p>
            <a:r>
              <a:rPr lang="el-GR" dirty="0" smtClean="0"/>
              <a:t>Μέσα στο μπλε μπορούμε να χρησιμοποιήσουμε την μεταβλητή </a:t>
            </a:r>
            <a:r>
              <a:rPr lang="en-US" b="1" dirty="0">
                <a:solidFill>
                  <a:srgbClr val="0070C0"/>
                </a:solidFill>
                <a:latin typeface="Courier New" panose="02070309020205020404" pitchFamily="49" charset="0"/>
                <a:cs typeface="Courier New" panose="02070309020205020404" pitchFamily="49" charset="0"/>
              </a:rPr>
              <a:t>y</a:t>
            </a:r>
            <a:r>
              <a:rPr lang="el-GR" dirty="0" smtClean="0"/>
              <a:t>, αλλά δεν μπορούμε να </a:t>
            </a:r>
            <a:r>
              <a:rPr lang="el-GR" dirty="0" smtClean="0">
                <a:solidFill>
                  <a:srgbClr val="FF0000"/>
                </a:solidFill>
              </a:rPr>
              <a:t>ορίσουμε</a:t>
            </a:r>
            <a:r>
              <a:rPr lang="el-GR" dirty="0" smtClean="0"/>
              <a:t> άλλη μεταβλητή με το όνομα </a:t>
            </a:r>
            <a:r>
              <a:rPr lang="en-US" b="1" dirty="0" smtClean="0">
                <a:solidFill>
                  <a:srgbClr val="0070C0"/>
                </a:solidFill>
                <a:latin typeface="Courier New" panose="02070309020205020404" pitchFamily="49" charset="0"/>
                <a:cs typeface="Courier New" panose="02070309020205020404" pitchFamily="49" charset="0"/>
              </a:rPr>
              <a:t>y</a:t>
            </a:r>
            <a:endParaRPr lang="en-US" b="1" dirty="0">
              <a:solidFill>
                <a:srgbClr val="0070C0"/>
              </a:solidFill>
              <a:latin typeface="Courier New" panose="02070309020205020404" pitchFamily="49" charset="0"/>
              <a:cs typeface="Courier New" panose="02070309020205020404" pitchFamily="49" charset="0"/>
            </a:endParaRPr>
          </a:p>
        </p:txBody>
      </p:sp>
      <p:sp>
        <p:nvSpPr>
          <p:cNvPr id="9" name="TextBox 8"/>
          <p:cNvSpPr txBox="1"/>
          <p:nvPr/>
        </p:nvSpPr>
        <p:spPr>
          <a:xfrm>
            <a:off x="6055529" y="2789619"/>
            <a:ext cx="2891281" cy="1200329"/>
          </a:xfrm>
          <a:prstGeom prst="rect">
            <a:avLst/>
          </a:prstGeom>
          <a:solidFill>
            <a:srgbClr val="FFFF00"/>
          </a:solidFill>
        </p:spPr>
        <p:txBody>
          <a:bodyPr wrap="square" rtlCol="0">
            <a:spAutoFit/>
          </a:bodyPr>
          <a:lstStyle/>
          <a:p>
            <a:r>
              <a:rPr lang="el-GR" dirty="0" smtClean="0"/>
              <a:t>Έξω από το μπλε δεν μπορούμε να </a:t>
            </a:r>
            <a:r>
              <a:rPr lang="el-GR" dirty="0" smtClean="0">
                <a:solidFill>
                  <a:srgbClr val="FF0000"/>
                </a:solidFill>
              </a:rPr>
              <a:t>χρησιμοποιήσουμε</a:t>
            </a:r>
            <a:r>
              <a:rPr lang="el-GR" dirty="0" smtClean="0"/>
              <a:t> τη μεταβλητή </a:t>
            </a:r>
            <a:r>
              <a:rPr lang="en-US" b="1" dirty="0" smtClean="0">
                <a:solidFill>
                  <a:srgbClr val="0070C0"/>
                </a:solidFill>
                <a:latin typeface="Courier New" panose="02070309020205020404" pitchFamily="49" charset="0"/>
                <a:cs typeface="Courier New" panose="02070309020205020404" pitchFamily="49" charset="0"/>
              </a:rPr>
              <a:t>y</a:t>
            </a:r>
            <a:endParaRPr lang="en-US"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4825606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if-else statement</a:t>
            </a:r>
            <a:endParaRPr lang="en-US" dirty="0"/>
          </a:p>
        </p:txBody>
      </p:sp>
      <p:sp>
        <p:nvSpPr>
          <p:cNvPr id="36" name="Rectangle 5"/>
          <p:cNvSpPr>
            <a:spLocks noChangeArrowheads="1"/>
          </p:cNvSpPr>
          <p:nvPr/>
        </p:nvSpPr>
        <p:spPr bwMode="auto">
          <a:xfrm>
            <a:off x="4923694" y="4191000"/>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smtClean="0">
                <a:solidFill>
                  <a:srgbClr val="000000"/>
                </a:solidFill>
                <a:ea typeface="굴림" pitchFamily="34" charset="-127"/>
              </a:rPr>
              <a:t>statement1</a:t>
            </a:r>
          </a:p>
        </p:txBody>
      </p:sp>
      <p:sp>
        <p:nvSpPr>
          <p:cNvPr id="37" name="Rectangle 7"/>
          <p:cNvSpPr>
            <a:spLocks noChangeArrowheads="1"/>
          </p:cNvSpPr>
          <p:nvPr/>
        </p:nvSpPr>
        <p:spPr bwMode="auto">
          <a:xfrm rot="2700000">
            <a:off x="5294497" y="2285820"/>
            <a:ext cx="1027112" cy="986203"/>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8" name="Rectangle 8"/>
          <p:cNvSpPr>
            <a:spLocks noChangeArrowheads="1"/>
          </p:cNvSpPr>
          <p:nvPr/>
        </p:nvSpPr>
        <p:spPr bwMode="auto">
          <a:xfrm>
            <a:off x="5206513" y="258127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39" name="Line 9"/>
          <p:cNvSpPr>
            <a:spLocks noChangeShapeType="1"/>
          </p:cNvSpPr>
          <p:nvPr/>
        </p:nvSpPr>
        <p:spPr bwMode="auto">
          <a:xfrm>
            <a:off x="5789735" y="15763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0" name="Line 10"/>
          <p:cNvSpPr>
            <a:spLocks noChangeShapeType="1"/>
          </p:cNvSpPr>
          <p:nvPr/>
        </p:nvSpPr>
        <p:spPr bwMode="auto">
          <a:xfrm flipV="1">
            <a:off x="6522427" y="2795591"/>
            <a:ext cx="1446334"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1"/>
          <p:cNvSpPr>
            <a:spLocks noChangeShapeType="1"/>
          </p:cNvSpPr>
          <p:nvPr/>
        </p:nvSpPr>
        <p:spPr bwMode="auto">
          <a:xfrm>
            <a:off x="5807321" y="4740278"/>
            <a:ext cx="1465" cy="942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2"/>
          <p:cNvSpPr>
            <a:spLocks noChangeShapeType="1"/>
          </p:cNvSpPr>
          <p:nvPr/>
        </p:nvSpPr>
        <p:spPr bwMode="auto">
          <a:xfrm flipH="1">
            <a:off x="5819044" y="3489325"/>
            <a:ext cx="1465"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13"/>
          <p:cNvSpPr>
            <a:spLocks noChangeShapeType="1"/>
          </p:cNvSpPr>
          <p:nvPr/>
        </p:nvSpPr>
        <p:spPr bwMode="auto">
          <a:xfrm flipH="1">
            <a:off x="5827836" y="5246688"/>
            <a:ext cx="216437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4" name="Rectangle 14"/>
          <p:cNvSpPr>
            <a:spLocks noChangeArrowheads="1"/>
          </p:cNvSpPr>
          <p:nvPr/>
        </p:nvSpPr>
        <p:spPr bwMode="auto">
          <a:xfrm>
            <a:off x="6925409" y="2416177"/>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45" name="Rectangle 15"/>
          <p:cNvSpPr>
            <a:spLocks noChangeArrowheads="1"/>
          </p:cNvSpPr>
          <p:nvPr/>
        </p:nvSpPr>
        <p:spPr bwMode="auto">
          <a:xfrm>
            <a:off x="5216770" y="3521075"/>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6" name="Rectangle 16"/>
          <p:cNvSpPr>
            <a:spLocks noChangeArrowheads="1"/>
          </p:cNvSpPr>
          <p:nvPr/>
        </p:nvSpPr>
        <p:spPr bwMode="auto">
          <a:xfrm>
            <a:off x="7003075" y="4191000"/>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smtClean="0">
                <a:solidFill>
                  <a:srgbClr val="000000"/>
                </a:solidFill>
                <a:ea typeface="굴림" pitchFamily="34" charset="-127"/>
              </a:rPr>
              <a:t>statement2</a:t>
            </a:r>
          </a:p>
        </p:txBody>
      </p:sp>
      <p:sp>
        <p:nvSpPr>
          <p:cNvPr id="47" name="Line 17"/>
          <p:cNvSpPr>
            <a:spLocks noChangeShapeType="1"/>
          </p:cNvSpPr>
          <p:nvPr/>
        </p:nvSpPr>
        <p:spPr bwMode="auto">
          <a:xfrm>
            <a:off x="7968762" y="2801938"/>
            <a:ext cx="0" cy="1363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8" name="Line 18"/>
          <p:cNvSpPr>
            <a:spLocks noChangeShapeType="1"/>
          </p:cNvSpPr>
          <p:nvPr/>
        </p:nvSpPr>
        <p:spPr bwMode="auto">
          <a:xfrm>
            <a:off x="7993674" y="4732338"/>
            <a:ext cx="0"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 name="TextBox 2"/>
          <p:cNvSpPr txBox="1"/>
          <p:nvPr/>
        </p:nvSpPr>
        <p:spPr>
          <a:xfrm>
            <a:off x="152400" y="2067107"/>
            <a:ext cx="4648200" cy="2677656"/>
          </a:xfrm>
          <a:prstGeom prst="rect">
            <a:avLst/>
          </a:prstGeom>
          <a:noFill/>
        </p:spPr>
        <p:txBody>
          <a:bodyPr wrap="square" rtlCol="0">
            <a:spAutoFit/>
          </a:bodyPr>
          <a:lstStyle/>
          <a:p>
            <a:pPr marL="285750" indent="-285750">
              <a:buFont typeface="Arial" pitchFamily="34" charset="0"/>
              <a:buChar char="•"/>
            </a:pPr>
            <a:r>
              <a:rPr lang="el-GR" sz="2400" dirty="0" smtClean="0"/>
              <a:t>Το </a:t>
            </a:r>
            <a:r>
              <a:rPr lang="en-US" sz="2400" dirty="0" smtClean="0"/>
              <a:t>if-else statement </a:t>
            </a:r>
            <a:r>
              <a:rPr lang="el-GR" sz="2400" dirty="0" smtClean="0"/>
              <a:t>δουλεύει καλά όταν στο </a:t>
            </a:r>
            <a:r>
              <a:rPr lang="en-US" sz="2400" dirty="0" smtClean="0"/>
              <a:t>condition </a:t>
            </a:r>
            <a:r>
              <a:rPr lang="el-GR" sz="2400" dirty="0" smtClean="0"/>
              <a:t>θέλουμε να περιγράψουμε μια επιλογή με </a:t>
            </a:r>
            <a:r>
              <a:rPr lang="el-GR" sz="2400" dirty="0" smtClean="0">
                <a:solidFill>
                  <a:schemeClr val="accent6">
                    <a:lumMod val="75000"/>
                  </a:schemeClr>
                </a:solidFill>
              </a:rPr>
              <a:t>δύο</a:t>
            </a:r>
            <a:r>
              <a:rPr lang="el-GR" sz="2400" dirty="0" smtClean="0"/>
              <a:t> πιθανά ενδεχόμενα. </a:t>
            </a:r>
          </a:p>
          <a:p>
            <a:pPr marL="285750" indent="-285750">
              <a:buFont typeface="Arial" pitchFamily="34" charset="0"/>
              <a:buChar char="•"/>
            </a:pPr>
            <a:r>
              <a:rPr lang="el-GR" sz="2400" dirty="0" smtClean="0"/>
              <a:t>Τι γίνεται αν η συνθήκη μας έχει πολλά ενδεχόμενα?</a:t>
            </a:r>
            <a:endParaRPr lang="en-US" sz="2400" dirty="0"/>
          </a:p>
        </p:txBody>
      </p:sp>
    </p:spTree>
    <p:extLst>
      <p:ext uri="{BB962C8B-B14F-4D97-AF65-F5344CB8AC3E}">
        <p14:creationId xmlns:p14="http://schemas.microsoft.com/office/powerpoint/2010/main" val="98886734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statement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600200"/>
            <a:ext cx="3886200" cy="4838700"/>
          </a:xfrm>
        </p:spPr>
      </p:pic>
      <p:sp>
        <p:nvSpPr>
          <p:cNvPr id="5" name="TextBox 4"/>
          <p:cNvSpPr txBox="1"/>
          <p:nvPr/>
        </p:nvSpPr>
        <p:spPr>
          <a:xfrm>
            <a:off x="152400" y="1981200"/>
            <a:ext cx="1723421" cy="461665"/>
          </a:xfrm>
          <a:prstGeom prst="rect">
            <a:avLst/>
          </a:prstGeom>
          <a:noFill/>
        </p:spPr>
        <p:txBody>
          <a:bodyPr wrap="none" rtlCol="0">
            <a:spAutoFit/>
          </a:bodyPr>
          <a:lstStyle/>
          <a:p>
            <a:r>
              <a:rPr lang="el-GR" sz="2400" dirty="0" smtClean="0"/>
              <a:t>Συντακτικό</a:t>
            </a:r>
            <a:r>
              <a:rPr lang="el-GR" dirty="0" smtClean="0"/>
              <a:t>:</a:t>
            </a:r>
            <a:endParaRPr lang="en-US" dirty="0"/>
          </a:p>
        </p:txBody>
      </p:sp>
      <p:sp>
        <p:nvSpPr>
          <p:cNvPr id="6" name="TextBox 5"/>
          <p:cNvSpPr txBox="1"/>
          <p:nvPr/>
        </p:nvSpPr>
        <p:spPr>
          <a:xfrm>
            <a:off x="152400" y="2565899"/>
            <a:ext cx="4596130" cy="3970318"/>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 (&lt;condition expression&gt;){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&lt;condition 1&gt;</a:t>
            </a:r>
            <a:r>
              <a:rPr lang="en-US" b="1" dirty="0" smtClean="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code statements 1</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&lt;condition 2&gt;</a:t>
            </a:r>
            <a:r>
              <a:rPr lang="en-US" b="1" dirty="0" smtClean="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code statements 2</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case</a:t>
            </a:r>
            <a:r>
              <a:rPr lang="en-US" b="1" dirty="0">
                <a:latin typeface="Courier New" pitchFamily="49" charset="0"/>
                <a:cs typeface="Courier New" pitchFamily="49" charset="0"/>
              </a:rPr>
              <a:t> &lt;condition </a:t>
            </a:r>
            <a:r>
              <a:rPr lang="en-US" b="1" dirty="0" smtClean="0">
                <a:latin typeface="Courier New" pitchFamily="49" charset="0"/>
                <a:cs typeface="Courier New" pitchFamily="49" charset="0"/>
              </a:rPr>
              <a:t>3&gt;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    code statements </a:t>
            </a:r>
            <a:r>
              <a:rPr lang="en-US" b="1" dirty="0" smtClean="0">
                <a:latin typeface="Courier New" pitchFamily="49" charset="0"/>
                <a:cs typeface="Courier New" pitchFamily="49" charset="0"/>
              </a:rPr>
              <a:t>3</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default statements</a:t>
            </a:r>
          </a:p>
          <a:p>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a:t>
            </a:r>
            <a:endParaRPr lang="en-US" dirty="0" smtClean="0"/>
          </a:p>
        </p:txBody>
      </p:sp>
    </p:spTree>
    <p:extLst>
      <p:ext uri="{BB962C8B-B14F-4D97-AF65-F5344CB8AC3E}">
        <p14:creationId xmlns:p14="http://schemas.microsoft.com/office/powerpoint/2010/main" val="24459366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Ένα πρόγραμμα που να εύχεται καλημέρα σε τρεις διαφορετικές γλώσσες ανάλογα με την επιλογή του χρήστη.</a:t>
            </a:r>
            <a:endParaRPr lang="en-US" dirty="0"/>
          </a:p>
        </p:txBody>
      </p:sp>
    </p:spTree>
    <p:extLst>
      <p:ext uri="{BB962C8B-B14F-4D97-AF65-F5344CB8AC3E}">
        <p14:creationId xmlns:p14="http://schemas.microsoft.com/office/powerpoint/2010/main" val="367127708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SwitchTest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option = </a:t>
            </a:r>
            <a:r>
              <a:rPr lang="en-US" b="1" dirty="0" err="1">
                <a:latin typeface="Courier New" pitchFamily="49" charset="0"/>
                <a:cs typeface="Courier New" pitchFamily="49" charset="0"/>
              </a:rPr>
              <a:t>input.next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option</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kalimera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("good morning");</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"FR":</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("bonjour");</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("I do not speak this language</a:t>
            </a:r>
            <a:r>
              <a:rPr lang="en-US" b="1" dirty="0" smtClean="0">
                <a:latin typeface="Courier New" pitchFamily="49" charset="0"/>
                <a:cs typeface="Courier New" pitchFamily="49" charset="0"/>
              </a:rPr>
              <a:t>.\n“ +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“Greek</a:t>
            </a:r>
            <a:r>
              <a:rPr lang="en-US" b="1" dirty="0">
                <a:latin typeface="Courier New" pitchFamily="49" charset="0"/>
                <a:cs typeface="Courier New" pitchFamily="49" charset="0"/>
              </a:rPr>
              <a:t>, English, French only");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87304940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smtClean="0"/>
              <a:t>5. ΚΛΑΣΕΙΣ ΚΑΙ ΑΝΤΙΚΕΙΜΕΝΑ στην </a:t>
            </a:r>
            <a:r>
              <a:rPr lang="en-US" dirty="0" smtClean="0"/>
              <a:t>Java</a:t>
            </a:r>
            <a:r>
              <a:rPr lang="el-GR" dirty="0" smtClean="0"/>
              <a:t>  </a:t>
            </a:r>
            <a:endParaRPr lang="el-GR" dirty="0"/>
          </a:p>
        </p:txBody>
      </p:sp>
      <p:sp>
        <p:nvSpPr>
          <p:cNvPr id="3" name="Subtitle 2"/>
          <p:cNvSpPr>
            <a:spLocks noGrp="1"/>
          </p:cNvSpPr>
          <p:nvPr>
            <p:ph type="subTitle" idx="1"/>
          </p:nvPr>
        </p:nvSpPr>
        <p:spPr/>
        <p:txBody>
          <a:bodyPr>
            <a:normAutofit/>
          </a:bodyPr>
          <a:lstStyle/>
          <a:p>
            <a:pPr algn="ctr"/>
            <a:r>
              <a:rPr lang="el-GR" dirty="0" smtClean="0"/>
              <a:t>Υπάρχουσες κλάσεις</a:t>
            </a:r>
          </a:p>
          <a:p>
            <a:pPr algn="ctr"/>
            <a:r>
              <a:rPr lang="en-US" dirty="0" smtClean="0"/>
              <a:t>Strings</a:t>
            </a:r>
            <a:r>
              <a:rPr lang="el-GR" dirty="0"/>
              <a:t> </a:t>
            </a:r>
            <a:r>
              <a:rPr lang="el-GR" dirty="0" smtClean="0"/>
              <a:t>και πίνακες.</a:t>
            </a:r>
          </a:p>
        </p:txBody>
      </p:sp>
    </p:spTree>
    <p:extLst>
      <p:ext uri="{BB962C8B-B14F-4D97-AF65-F5344CB8AC3E}">
        <p14:creationId xmlns:p14="http://schemas.microsoft.com/office/powerpoint/2010/main" val="35128101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ΚΛΑΣΕΙΣ ΚΑΙ ΑΝΤΙΚΕΙΜΕΝΑ</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775650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Κλάση</a:t>
            </a:r>
            <a:endParaRPr lang="en-US" dirty="0"/>
          </a:p>
        </p:txBody>
      </p:sp>
      <p:sp>
        <p:nvSpPr>
          <p:cNvPr id="4" name="Content Placeholder 3"/>
          <p:cNvSpPr>
            <a:spLocks noGrp="1"/>
          </p:cNvSpPr>
          <p:nvPr>
            <p:ph idx="1"/>
          </p:nvPr>
        </p:nvSpPr>
        <p:spPr/>
        <p:txBody>
          <a:bodyPr>
            <a:normAutofit lnSpcReduction="10000"/>
          </a:bodyPr>
          <a:lstStyle/>
          <a:p>
            <a:r>
              <a:rPr lang="el-GR" dirty="0" smtClean="0"/>
              <a:t>Μια </a:t>
            </a:r>
            <a:r>
              <a:rPr lang="el-GR" dirty="0" smtClean="0">
                <a:solidFill>
                  <a:srgbClr val="FF0000"/>
                </a:solidFill>
              </a:rPr>
              <a:t>κλάση</a:t>
            </a:r>
            <a:r>
              <a:rPr lang="el-GR" dirty="0" smtClean="0"/>
              <a:t> είναι μία αφηρημένη περιγραφή αντικειμένων με κοινά </a:t>
            </a:r>
            <a:r>
              <a:rPr lang="el-GR" dirty="0" smtClean="0">
                <a:solidFill>
                  <a:srgbClr val="0070C0"/>
                </a:solidFill>
              </a:rPr>
              <a:t>χαρακτηριστικά</a:t>
            </a:r>
            <a:r>
              <a:rPr lang="el-GR" dirty="0" smtClean="0"/>
              <a:t> και κοινή </a:t>
            </a:r>
            <a:r>
              <a:rPr lang="el-GR" dirty="0" smtClean="0">
                <a:solidFill>
                  <a:schemeClr val="accent6">
                    <a:lumMod val="75000"/>
                  </a:schemeClr>
                </a:solidFill>
              </a:rPr>
              <a:t>συμπεριφορά</a:t>
            </a:r>
            <a:r>
              <a:rPr lang="el-GR" dirty="0" smtClean="0"/>
              <a:t>.</a:t>
            </a:r>
          </a:p>
          <a:p>
            <a:pPr lvl="1"/>
            <a:r>
              <a:rPr lang="el-GR" dirty="0" smtClean="0"/>
              <a:t>Ένα </a:t>
            </a:r>
            <a:r>
              <a:rPr lang="el-GR" dirty="0" smtClean="0">
                <a:solidFill>
                  <a:schemeClr val="accent6">
                    <a:lumMod val="75000"/>
                  </a:schemeClr>
                </a:solidFill>
              </a:rPr>
              <a:t>καλούπι/πρότυπο</a:t>
            </a:r>
            <a:r>
              <a:rPr lang="el-GR" dirty="0" smtClean="0"/>
              <a:t> που παράγει αντικείμενα</a:t>
            </a:r>
          </a:p>
          <a:p>
            <a:endParaRPr lang="el-GR" dirty="0" smtClean="0"/>
          </a:p>
          <a:p>
            <a:r>
              <a:rPr lang="el-GR" dirty="0" smtClean="0"/>
              <a:t>Ένα </a:t>
            </a:r>
            <a:r>
              <a:rPr lang="el-GR" dirty="0" smtClean="0">
                <a:solidFill>
                  <a:srgbClr val="FF0000"/>
                </a:solidFill>
              </a:rPr>
              <a:t>αντικείμενο</a:t>
            </a:r>
            <a:r>
              <a:rPr lang="el-GR" dirty="0" smtClean="0"/>
              <a:t> είναι ένα </a:t>
            </a:r>
            <a:r>
              <a:rPr lang="el-GR" dirty="0" smtClean="0">
                <a:solidFill>
                  <a:srgbClr val="0070C0"/>
                </a:solidFill>
              </a:rPr>
              <a:t>στιγμιότυπο</a:t>
            </a:r>
            <a:r>
              <a:rPr lang="el-GR" dirty="0" smtClean="0"/>
              <a:t> μίας κλάσης.</a:t>
            </a:r>
          </a:p>
          <a:p>
            <a:endParaRPr lang="el-GR" dirty="0" smtClean="0"/>
          </a:p>
          <a:p>
            <a:r>
              <a:rPr lang="el-GR" dirty="0" smtClean="0"/>
              <a:t>Η κλάση ορίζει τον </a:t>
            </a:r>
            <a:r>
              <a:rPr lang="el-GR" dirty="0" smtClean="0">
                <a:solidFill>
                  <a:schemeClr val="accent6">
                    <a:lumMod val="75000"/>
                  </a:schemeClr>
                </a:solidFill>
              </a:rPr>
              <a:t>τύπο</a:t>
            </a:r>
            <a:r>
              <a:rPr lang="el-GR" dirty="0" smtClean="0"/>
              <a:t> του αντικειμένου.</a:t>
            </a:r>
          </a:p>
          <a:p>
            <a:pPr lvl="1"/>
            <a:r>
              <a:rPr lang="el-GR" dirty="0" smtClean="0"/>
              <a:t>Τα </a:t>
            </a:r>
            <a:r>
              <a:rPr lang="el-GR" dirty="0" smtClean="0">
                <a:solidFill>
                  <a:srgbClr val="0070C0"/>
                </a:solidFill>
              </a:rPr>
              <a:t>χαρακτηριστικά</a:t>
            </a:r>
            <a:r>
              <a:rPr lang="el-GR" dirty="0" smtClean="0"/>
              <a:t> του αντικειμένου</a:t>
            </a:r>
          </a:p>
          <a:p>
            <a:pPr lvl="1"/>
            <a:r>
              <a:rPr lang="el-GR" dirty="0" smtClean="0"/>
              <a:t>Τις </a:t>
            </a:r>
            <a:r>
              <a:rPr lang="el-GR" dirty="0" smtClean="0">
                <a:solidFill>
                  <a:schemeClr val="accent6">
                    <a:lumMod val="75000"/>
                  </a:schemeClr>
                </a:solidFill>
              </a:rPr>
              <a:t>ενέργειες</a:t>
            </a:r>
            <a:r>
              <a:rPr lang="el-GR" dirty="0" smtClean="0"/>
              <a:t> που μπορεί να επιτελέσει.</a:t>
            </a:r>
          </a:p>
          <a:p>
            <a:pPr lvl="1"/>
            <a:endParaRPr lang="el-GR" dirty="0"/>
          </a:p>
          <a:p>
            <a:pPr lvl="1"/>
            <a:endParaRPr lang="el-GR" dirty="0"/>
          </a:p>
        </p:txBody>
      </p:sp>
    </p:spTree>
    <p:extLst>
      <p:ext uri="{BB962C8B-B14F-4D97-AF65-F5344CB8AC3E}">
        <p14:creationId xmlns:p14="http://schemas.microsoft.com/office/powerpoint/2010/main" val="38634266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Πρακτικά στον κώδικα</a:t>
            </a:r>
            <a:endParaRPr lang="en-US" dirty="0"/>
          </a:p>
        </p:txBody>
      </p:sp>
      <p:sp>
        <p:nvSpPr>
          <p:cNvPr id="3" name="Content Placeholder 2"/>
          <p:cNvSpPr>
            <a:spLocks noGrp="1"/>
          </p:cNvSpPr>
          <p:nvPr>
            <p:ph idx="1"/>
          </p:nvPr>
        </p:nvSpPr>
        <p:spPr>
          <a:xfrm>
            <a:off x="304800" y="1600200"/>
            <a:ext cx="8610600" cy="4876800"/>
          </a:xfrm>
        </p:spPr>
        <p:txBody>
          <a:bodyPr>
            <a:normAutofit lnSpcReduction="10000"/>
          </a:bodyPr>
          <a:lstStyle/>
          <a:p>
            <a:r>
              <a:rPr lang="el-GR" dirty="0" smtClean="0"/>
              <a:t>Μία κλάση </a:t>
            </a:r>
            <a:r>
              <a:rPr lang="el-GR" dirty="0" smtClean="0">
                <a:solidFill>
                  <a:srgbClr val="00B0F0"/>
                </a:solidFill>
              </a:rPr>
              <a:t>Κ</a:t>
            </a:r>
            <a:r>
              <a:rPr lang="el-GR" dirty="0" smtClean="0"/>
              <a:t> ορίζεται από</a:t>
            </a:r>
          </a:p>
          <a:p>
            <a:pPr lvl="1"/>
            <a:r>
              <a:rPr lang="el-GR" dirty="0" smtClean="0"/>
              <a:t>Κάποιες </a:t>
            </a:r>
            <a:r>
              <a:rPr lang="el-GR" dirty="0" smtClean="0">
                <a:solidFill>
                  <a:schemeClr val="accent6">
                    <a:lumMod val="75000"/>
                  </a:schemeClr>
                </a:solidFill>
              </a:rPr>
              <a:t>μεταβλητές</a:t>
            </a:r>
            <a:r>
              <a:rPr lang="el-GR" dirty="0" smtClean="0"/>
              <a:t> τις οποίες ονομάζουμε </a:t>
            </a:r>
            <a:r>
              <a:rPr lang="el-GR" dirty="0" smtClean="0">
                <a:solidFill>
                  <a:schemeClr val="accent6">
                    <a:lumMod val="75000"/>
                  </a:schemeClr>
                </a:solidFill>
              </a:rPr>
              <a:t>πεδία </a:t>
            </a:r>
          </a:p>
          <a:p>
            <a:pPr lvl="1"/>
            <a:r>
              <a:rPr lang="el-GR" dirty="0" smtClean="0"/>
              <a:t>Κάποιες </a:t>
            </a:r>
            <a:r>
              <a:rPr lang="el-GR" dirty="0" smtClean="0">
                <a:solidFill>
                  <a:srgbClr val="0070C0"/>
                </a:solidFill>
              </a:rPr>
              <a:t>συναρτήσεις</a:t>
            </a:r>
            <a:r>
              <a:rPr lang="el-GR" dirty="0" smtClean="0"/>
              <a:t> που τις ονομάζουμε </a:t>
            </a:r>
            <a:r>
              <a:rPr lang="el-GR" dirty="0" smtClean="0">
                <a:solidFill>
                  <a:srgbClr val="0070C0"/>
                </a:solidFill>
              </a:rPr>
              <a:t>μεθόδους</a:t>
            </a:r>
            <a:r>
              <a:rPr lang="el-GR" dirty="0" smtClean="0"/>
              <a:t>.</a:t>
            </a:r>
            <a:endParaRPr lang="en-US" dirty="0" smtClean="0"/>
          </a:p>
          <a:p>
            <a:pPr lvl="2"/>
            <a:r>
              <a:rPr lang="el-GR" dirty="0" smtClean="0"/>
              <a:t>Οι μέθοδοι «</a:t>
            </a:r>
            <a:r>
              <a:rPr lang="el-GR" dirty="0" smtClean="0">
                <a:solidFill>
                  <a:schemeClr val="accent6">
                    <a:lumMod val="75000"/>
                  </a:schemeClr>
                </a:solidFill>
              </a:rPr>
              <a:t>βλέπουν</a:t>
            </a:r>
            <a:r>
              <a:rPr lang="el-GR" dirty="0" smtClean="0"/>
              <a:t>» τα πεδία της κλάσης</a:t>
            </a:r>
          </a:p>
          <a:p>
            <a:pPr lvl="2"/>
            <a:endParaRPr lang="el-GR" dirty="0"/>
          </a:p>
          <a:p>
            <a:r>
              <a:rPr lang="el-GR" dirty="0" smtClean="0"/>
              <a:t>Ένα </a:t>
            </a:r>
            <a:r>
              <a:rPr lang="el-GR" dirty="0" smtClean="0">
                <a:solidFill>
                  <a:schemeClr val="accent6">
                    <a:lumMod val="75000"/>
                  </a:schemeClr>
                </a:solidFill>
              </a:rPr>
              <a:t>αντικείμενο</a:t>
            </a:r>
            <a:r>
              <a:rPr lang="el-GR" dirty="0" smtClean="0"/>
              <a:t> ορίζεται ως μια </a:t>
            </a:r>
            <a:r>
              <a:rPr lang="el-GR" dirty="0" smtClean="0">
                <a:solidFill>
                  <a:srgbClr val="0070C0"/>
                </a:solidFill>
              </a:rPr>
              <a:t>μεταβλητή τύπου Κ</a:t>
            </a:r>
          </a:p>
          <a:p>
            <a:pPr lvl="1"/>
            <a:r>
              <a:rPr lang="el-GR" dirty="0" smtClean="0"/>
              <a:t>Το αντικείμενο έχει συγκεκριμένες </a:t>
            </a:r>
            <a:r>
              <a:rPr lang="el-GR" dirty="0" smtClean="0">
                <a:solidFill>
                  <a:schemeClr val="accent6">
                    <a:lumMod val="75000"/>
                  </a:schemeClr>
                </a:solidFill>
              </a:rPr>
              <a:t>τιμές</a:t>
            </a:r>
            <a:r>
              <a:rPr lang="el-GR" dirty="0" smtClean="0"/>
              <a:t> στα πεδία.</a:t>
            </a:r>
          </a:p>
          <a:p>
            <a:pPr lvl="1"/>
            <a:r>
              <a:rPr lang="el-GR" dirty="0" smtClean="0"/>
              <a:t>Στο πρόγραμμα έχουμε (συνήθως) </a:t>
            </a:r>
            <a:r>
              <a:rPr lang="el-GR" dirty="0" smtClean="0">
                <a:solidFill>
                  <a:srgbClr val="0070C0"/>
                </a:solidFill>
              </a:rPr>
              <a:t>πρόσβαση</a:t>
            </a:r>
            <a:r>
              <a:rPr lang="el-GR" dirty="0" smtClean="0"/>
              <a:t> μόνο τις </a:t>
            </a:r>
            <a:r>
              <a:rPr lang="el-GR" dirty="0" smtClean="0">
                <a:solidFill>
                  <a:schemeClr val="accent6">
                    <a:lumMod val="75000"/>
                  </a:schemeClr>
                </a:solidFill>
              </a:rPr>
              <a:t>μεθόδους</a:t>
            </a:r>
            <a:r>
              <a:rPr lang="el-GR" dirty="0" smtClean="0"/>
              <a:t>.</a:t>
            </a:r>
          </a:p>
          <a:p>
            <a:pPr lvl="2"/>
            <a:r>
              <a:rPr lang="el-GR" dirty="0" smtClean="0"/>
              <a:t>Μέσω των μεθόδων έχουμε πρόσβαση στα πεδία</a:t>
            </a:r>
          </a:p>
          <a:p>
            <a:pPr lvl="1"/>
            <a:r>
              <a:rPr lang="el-GR" dirty="0" smtClean="0"/>
              <a:t>Αν υπάρχουν κάποια </a:t>
            </a:r>
            <a:r>
              <a:rPr lang="el-GR" dirty="0" smtClean="0">
                <a:solidFill>
                  <a:srgbClr val="0070C0"/>
                </a:solidFill>
              </a:rPr>
              <a:t>πεδία</a:t>
            </a:r>
            <a:r>
              <a:rPr lang="el-GR" dirty="0" smtClean="0"/>
              <a:t> στα οποία έχουμε πρόσβαση αυτά τα λέμε </a:t>
            </a:r>
            <a:r>
              <a:rPr lang="en-US" dirty="0" smtClean="0">
                <a:solidFill>
                  <a:schemeClr val="accent6">
                    <a:lumMod val="75000"/>
                  </a:schemeClr>
                </a:solidFill>
              </a:rPr>
              <a:t>properties</a:t>
            </a:r>
            <a:r>
              <a:rPr lang="en-US" dirty="0" smtClean="0"/>
              <a:t>.</a:t>
            </a:r>
            <a:endParaRPr lang="en-US" dirty="0"/>
          </a:p>
        </p:txBody>
      </p:sp>
      <p:sp>
        <p:nvSpPr>
          <p:cNvPr id="4" name="Right Brace 3"/>
          <p:cNvSpPr/>
          <p:nvPr/>
        </p:nvSpPr>
        <p:spPr>
          <a:xfrm>
            <a:off x="7848600" y="1981200"/>
            <a:ext cx="2286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077200" y="2002971"/>
            <a:ext cx="926600" cy="923330"/>
          </a:xfrm>
          <a:prstGeom prst="rect">
            <a:avLst/>
          </a:prstGeom>
          <a:noFill/>
        </p:spPr>
        <p:txBody>
          <a:bodyPr wrap="none" rtlCol="0">
            <a:spAutoFit/>
          </a:bodyPr>
          <a:lstStyle/>
          <a:p>
            <a:r>
              <a:rPr lang="el-GR" dirty="0" smtClean="0"/>
              <a:t>μέλη</a:t>
            </a:r>
          </a:p>
          <a:p>
            <a:r>
              <a:rPr lang="el-GR" dirty="0" smtClean="0"/>
              <a:t>της </a:t>
            </a:r>
          </a:p>
          <a:p>
            <a:r>
              <a:rPr lang="el-GR" dirty="0"/>
              <a:t>κ</a:t>
            </a:r>
            <a:r>
              <a:rPr lang="el-GR" dirty="0" smtClean="0"/>
              <a:t>λάσης</a:t>
            </a:r>
            <a:endParaRPr lang="en-US" dirty="0"/>
          </a:p>
        </p:txBody>
      </p:sp>
    </p:spTree>
    <p:extLst>
      <p:ext uri="{BB962C8B-B14F-4D97-AF65-F5344CB8AC3E}">
        <p14:creationId xmlns:p14="http://schemas.microsoft.com/office/powerpoint/2010/main" val="97573819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Γενική μορφή της κλάσης</a:t>
            </a:r>
            <a:endParaRPr lang="en-US" dirty="0"/>
          </a:p>
        </p:txBody>
      </p:sp>
      <p:cxnSp>
        <p:nvCxnSpPr>
          <p:cNvPr id="4" name="Straight Connector 3"/>
          <p:cNvCxnSpPr/>
          <p:nvPr/>
        </p:nvCxnSpPr>
        <p:spPr>
          <a:xfrm>
            <a:off x="1295400" y="3175147"/>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95400" y="3755043"/>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65094" y="2725381"/>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7" name="TextBox 6"/>
          <p:cNvSpPr txBox="1"/>
          <p:nvPr/>
        </p:nvSpPr>
        <p:spPr>
          <a:xfrm>
            <a:off x="1918795" y="3269167"/>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8" name="TextBox 7"/>
          <p:cNvSpPr txBox="1"/>
          <p:nvPr/>
        </p:nvSpPr>
        <p:spPr>
          <a:xfrm>
            <a:off x="1780135" y="4059843"/>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2" name="Rounded Rectangle 11"/>
          <p:cNvSpPr/>
          <p:nvPr/>
        </p:nvSpPr>
        <p:spPr>
          <a:xfrm>
            <a:off x="1295400" y="2549429"/>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50237" y="2690028"/>
            <a:ext cx="748923" cy="369332"/>
          </a:xfrm>
          <a:prstGeom prst="rect">
            <a:avLst/>
          </a:prstGeom>
          <a:noFill/>
        </p:spPr>
        <p:txBody>
          <a:bodyPr wrap="none" rtlCol="0">
            <a:spAutoFit/>
          </a:bodyPr>
          <a:lstStyle/>
          <a:p>
            <a:r>
              <a:rPr lang="en-US" b="1" dirty="0" smtClean="0"/>
              <a:t>Light</a:t>
            </a:r>
            <a:endParaRPr lang="en-US" b="1" dirty="0"/>
          </a:p>
        </p:txBody>
      </p:sp>
      <p:sp>
        <p:nvSpPr>
          <p:cNvPr id="23" name="TextBox 22"/>
          <p:cNvSpPr txBox="1"/>
          <p:nvPr/>
        </p:nvSpPr>
        <p:spPr>
          <a:xfrm>
            <a:off x="6609173" y="3240070"/>
            <a:ext cx="1031051" cy="369332"/>
          </a:xfrm>
          <a:prstGeom prst="rect">
            <a:avLst/>
          </a:prstGeom>
          <a:noFill/>
        </p:spPr>
        <p:txBody>
          <a:bodyPr wrap="none" rtlCol="0">
            <a:spAutoFit/>
          </a:bodyPr>
          <a:lstStyle/>
          <a:p>
            <a:r>
              <a:rPr lang="en-US" dirty="0" smtClean="0"/>
              <a:t>intensity</a:t>
            </a:r>
            <a:endParaRPr lang="en-US" dirty="0"/>
          </a:p>
        </p:txBody>
      </p:sp>
      <p:sp>
        <p:nvSpPr>
          <p:cNvPr id="24" name="TextBox 23"/>
          <p:cNvSpPr txBox="1"/>
          <p:nvPr/>
        </p:nvSpPr>
        <p:spPr>
          <a:xfrm>
            <a:off x="6729561" y="3884217"/>
            <a:ext cx="1172116" cy="1200329"/>
          </a:xfrm>
          <a:prstGeom prst="rect">
            <a:avLst/>
          </a:prstGeom>
          <a:noFill/>
        </p:spPr>
        <p:txBody>
          <a:bodyPr wrap="none" rtlCol="0">
            <a:spAutoFit/>
          </a:bodyPr>
          <a:lstStyle/>
          <a:p>
            <a:r>
              <a:rPr lang="en-US" dirty="0"/>
              <a:t>o</a:t>
            </a:r>
            <a:r>
              <a:rPr lang="en-US" dirty="0" smtClean="0"/>
              <a:t>n()</a:t>
            </a:r>
          </a:p>
          <a:p>
            <a:r>
              <a:rPr lang="en-US" dirty="0"/>
              <a:t>o</a:t>
            </a:r>
            <a:r>
              <a:rPr lang="en-US" dirty="0" smtClean="0"/>
              <a:t>ff()</a:t>
            </a:r>
          </a:p>
          <a:p>
            <a:r>
              <a:rPr lang="en-US" dirty="0"/>
              <a:t>d</a:t>
            </a:r>
            <a:r>
              <a:rPr lang="en-US" dirty="0" smtClean="0"/>
              <a:t>im()</a:t>
            </a:r>
          </a:p>
          <a:p>
            <a:r>
              <a:rPr lang="en-US" dirty="0"/>
              <a:t>b</a:t>
            </a:r>
            <a:r>
              <a:rPr lang="en-US" dirty="0" smtClean="0"/>
              <a:t>righten()</a:t>
            </a:r>
            <a:endParaRPr lang="en-US" dirty="0"/>
          </a:p>
        </p:txBody>
      </p:sp>
      <p:cxnSp>
        <p:nvCxnSpPr>
          <p:cNvPr id="26" name="Straight Connector 25"/>
          <p:cNvCxnSpPr/>
          <p:nvPr/>
        </p:nvCxnSpPr>
        <p:spPr>
          <a:xfrm>
            <a:off x="5714999" y="3175147"/>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14999" y="3755043"/>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14999" y="2549429"/>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043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l-GR" dirty="0"/>
              <a:t>1</a:t>
            </a:r>
            <a:r>
              <a:rPr lang="el-GR" dirty="0" smtClean="0"/>
              <a:t>. ΕΙΣΑΓΩΓΗ ΣΤΟΝ ΑΝΤΙΚΕΙΜΕΝΟΣΤΡΑΦΗ ΠΡΟΓΡΑΜΜΑΤΙΣΜΟ</a:t>
            </a:r>
            <a:endParaRPr lang="en-US" dirty="0"/>
          </a:p>
        </p:txBody>
      </p:sp>
      <p:sp>
        <p:nvSpPr>
          <p:cNvPr id="5" name="Text Placeholder 4"/>
          <p:cNvSpPr>
            <a:spLocks noGrp="1"/>
          </p:cNvSpPr>
          <p:nvPr>
            <p:ph type="subTitle" idx="1"/>
          </p:nvPr>
        </p:nvSpPr>
        <p:spPr/>
        <p:txBody>
          <a:bodyPr/>
          <a:lstStyle/>
          <a:p>
            <a:r>
              <a:rPr lang="el-GR" dirty="0" smtClean="0"/>
              <a:t>(Ευχαριστίες στον καθηγητή Βασίλη Χριστοφίδη)</a:t>
            </a:r>
            <a:endParaRPr lang="en-US" dirty="0"/>
          </a:p>
        </p:txBody>
      </p:sp>
    </p:spTree>
    <p:extLst>
      <p:ext uri="{BB962C8B-B14F-4D97-AF65-F5344CB8AC3E}">
        <p14:creationId xmlns:p14="http://schemas.microsoft.com/office/powerpoint/2010/main" val="53209477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αντικειμένων</a:t>
            </a:r>
            <a:endParaRPr lang="en-US" dirty="0"/>
          </a:p>
        </p:txBody>
      </p:sp>
      <p:sp>
        <p:nvSpPr>
          <p:cNvPr id="3" name="Content Placeholder 2"/>
          <p:cNvSpPr>
            <a:spLocks noGrp="1"/>
          </p:cNvSpPr>
          <p:nvPr>
            <p:ph idx="1"/>
          </p:nvPr>
        </p:nvSpPr>
        <p:spPr>
          <a:xfrm>
            <a:off x="165599" y="2971800"/>
            <a:ext cx="4635001" cy="3693468"/>
          </a:xfrm>
        </p:spPr>
        <p:txBody>
          <a:bodyPr>
            <a:normAutofit fontScale="85000" lnSpcReduction="20000"/>
          </a:bodyPr>
          <a:lstStyle/>
          <a:p>
            <a:r>
              <a:rPr lang="el-GR" dirty="0" smtClean="0"/>
              <a:t>Με την εντολή </a:t>
            </a:r>
            <a:r>
              <a:rPr lang="en-US" dirty="0" smtClean="0">
                <a:solidFill>
                  <a:srgbClr val="FF0000"/>
                </a:solidFill>
              </a:rPr>
              <a:t>new</a:t>
            </a:r>
            <a:r>
              <a:rPr lang="en-US" dirty="0" smtClean="0"/>
              <a:t> </a:t>
            </a:r>
            <a:r>
              <a:rPr lang="el-GR" dirty="0" smtClean="0"/>
              <a:t>δημιουργούμε ένα καινούριο αντικείμενο της κλάσης και του δίνουμε ένα </a:t>
            </a:r>
            <a:r>
              <a:rPr lang="el-GR" dirty="0" smtClean="0">
                <a:solidFill>
                  <a:srgbClr val="00B0F0"/>
                </a:solidFill>
              </a:rPr>
              <a:t>όνομα</a:t>
            </a:r>
            <a:r>
              <a:rPr lang="el-GR" dirty="0" smtClean="0"/>
              <a:t>.</a:t>
            </a:r>
          </a:p>
          <a:p>
            <a:r>
              <a:rPr lang="el-GR" dirty="0" smtClean="0"/>
              <a:t>Η  </a:t>
            </a:r>
            <a:r>
              <a:rPr lang="en-US" dirty="0" smtClean="0">
                <a:solidFill>
                  <a:srgbClr val="FF0000"/>
                </a:solidFill>
              </a:rPr>
              <a:t>new</a:t>
            </a:r>
            <a:r>
              <a:rPr lang="en-US" dirty="0" smtClean="0"/>
              <a:t> </a:t>
            </a:r>
            <a:r>
              <a:rPr lang="el-GR" dirty="0" smtClean="0">
                <a:solidFill>
                  <a:srgbClr val="0070C0"/>
                </a:solidFill>
              </a:rPr>
              <a:t>δεσμεύει</a:t>
            </a:r>
            <a:r>
              <a:rPr lang="el-GR" dirty="0" smtClean="0"/>
              <a:t> </a:t>
            </a:r>
            <a:r>
              <a:rPr lang="el-GR" dirty="0" smtClean="0">
                <a:solidFill>
                  <a:schemeClr val="accent6">
                    <a:lumMod val="75000"/>
                  </a:schemeClr>
                </a:solidFill>
              </a:rPr>
              <a:t>χώρο μνήμης </a:t>
            </a:r>
            <a:r>
              <a:rPr lang="el-GR" dirty="0" smtClean="0"/>
              <a:t>για το αντικείμενο</a:t>
            </a:r>
          </a:p>
          <a:p>
            <a:pPr lvl="1"/>
            <a:r>
              <a:rPr lang="el-GR" dirty="0" smtClean="0"/>
              <a:t>Μας επιστρέφει την </a:t>
            </a:r>
            <a:r>
              <a:rPr lang="el-GR" dirty="0" smtClean="0">
                <a:solidFill>
                  <a:srgbClr val="0070C0"/>
                </a:solidFill>
              </a:rPr>
              <a:t>διεύθυνση</a:t>
            </a:r>
            <a:r>
              <a:rPr lang="el-GR" dirty="0" smtClean="0"/>
              <a:t> του χώρου που δεσμεύτηκε.</a:t>
            </a:r>
          </a:p>
          <a:p>
            <a:r>
              <a:rPr lang="el-GR" dirty="0" smtClean="0"/>
              <a:t>Η </a:t>
            </a:r>
            <a:r>
              <a:rPr lang="el-GR" dirty="0" smtClean="0">
                <a:solidFill>
                  <a:schemeClr val="accent6">
                    <a:lumMod val="75000"/>
                  </a:schemeClr>
                </a:solidFill>
              </a:rPr>
              <a:t>μεταβλητή</a:t>
            </a:r>
            <a:r>
              <a:rPr lang="el-GR" dirty="0" smtClean="0"/>
              <a:t> που ορίζουμε </a:t>
            </a:r>
            <a:r>
              <a:rPr lang="en-US" dirty="0" smtClean="0"/>
              <a:t>“</a:t>
            </a:r>
            <a:r>
              <a:rPr lang="el-GR" dirty="0" smtClean="0">
                <a:solidFill>
                  <a:srgbClr val="0070C0"/>
                </a:solidFill>
              </a:rPr>
              <a:t>δείχνει</a:t>
            </a:r>
            <a:r>
              <a:rPr lang="en-US" dirty="0" smtClean="0"/>
              <a:t>”</a:t>
            </a:r>
            <a:r>
              <a:rPr lang="el-GR" dirty="0" smtClean="0"/>
              <a:t> σε αυτό τον χώρο μνήμης</a:t>
            </a:r>
            <a:endParaRPr lang="en-US" dirty="0"/>
          </a:p>
        </p:txBody>
      </p:sp>
      <p:sp>
        <p:nvSpPr>
          <p:cNvPr id="10" name="Content Placeholder 3"/>
          <p:cNvSpPr txBox="1">
            <a:spLocks/>
          </p:cNvSpPr>
          <p:nvPr/>
        </p:nvSpPr>
        <p:spPr>
          <a:xfrm>
            <a:off x="492369" y="1712267"/>
            <a:ext cx="8229600" cy="461665"/>
          </a:xfrm>
          <a:prstGeom prst="rect">
            <a:avLst/>
          </a:prstGeom>
          <a:noFill/>
          <a:ln w="28575">
            <a:solidFill>
              <a:srgbClr val="FF0000"/>
            </a:solidFill>
            <a:prstDash val="dash"/>
          </a:ln>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Light();</a:t>
            </a:r>
            <a:endParaRPr lang="en-US" sz="2400" b="1" dirty="0">
              <a:latin typeface="Courier New" panose="02070309020205020404" pitchFamily="49" charset="0"/>
              <a:cs typeface="Courier New" panose="02070309020205020404" pitchFamily="49" charset="0"/>
            </a:endParaRPr>
          </a:p>
        </p:txBody>
      </p:sp>
      <p:sp>
        <p:nvSpPr>
          <p:cNvPr id="11" name="Rectangle 10"/>
          <p:cNvSpPr/>
          <p:nvPr/>
        </p:nvSpPr>
        <p:spPr>
          <a:xfrm>
            <a:off x="6781800" y="3471428"/>
            <a:ext cx="2057400" cy="3193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781800" y="4793115"/>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837279" y="4879507"/>
            <a:ext cx="4001921" cy="1261628"/>
            <a:chOff x="4837279" y="4879507"/>
            <a:chExt cx="4001921" cy="1261628"/>
          </a:xfrm>
        </p:grpSpPr>
        <p:cxnSp>
          <p:nvCxnSpPr>
            <p:cNvPr id="13" name="Straight Connector 12"/>
            <p:cNvCxnSpPr/>
            <p:nvPr/>
          </p:nvCxnSpPr>
          <p:spPr>
            <a:xfrm>
              <a:off x="6781800" y="6141135"/>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156250" y="4879507"/>
              <a:ext cx="1369669" cy="1219200"/>
              <a:chOff x="5031131" y="2438400"/>
              <a:chExt cx="1369669" cy="1219200"/>
            </a:xfrm>
          </p:grpSpPr>
          <p:sp>
            <p:nvSpPr>
              <p:cNvPr id="16" name="TextBox 15"/>
              <p:cNvSpPr txBox="1"/>
              <p:nvPr/>
            </p:nvSpPr>
            <p:spPr>
              <a:xfrm>
                <a:off x="5300409" y="2457361"/>
                <a:ext cx="791591" cy="338554"/>
              </a:xfrm>
              <a:prstGeom prst="rect">
                <a:avLst/>
              </a:prstGeom>
              <a:noFill/>
            </p:spPr>
            <p:txBody>
              <a:bodyPr wrap="square" rtlCol="0">
                <a:spAutoFit/>
              </a:bodyPr>
              <a:lstStyle/>
              <a:p>
                <a:r>
                  <a:rPr lang="en-US" sz="1600" b="1" dirty="0" smtClean="0"/>
                  <a:t>Light</a:t>
                </a:r>
                <a:endParaRPr lang="en-US" sz="2000" b="1" dirty="0"/>
              </a:p>
            </p:txBody>
          </p:sp>
          <p:sp>
            <p:nvSpPr>
              <p:cNvPr id="17" name="TextBox 16"/>
              <p:cNvSpPr txBox="1"/>
              <p:nvPr/>
            </p:nvSpPr>
            <p:spPr>
              <a:xfrm>
                <a:off x="5067810" y="2863334"/>
                <a:ext cx="1256790" cy="338554"/>
              </a:xfrm>
              <a:prstGeom prst="rect">
                <a:avLst/>
              </a:prstGeom>
              <a:noFill/>
            </p:spPr>
            <p:txBody>
              <a:bodyPr wrap="square" rtlCol="0">
                <a:spAutoFit/>
              </a:bodyPr>
              <a:lstStyle/>
              <a:p>
                <a:pPr algn="ctr"/>
                <a:r>
                  <a:rPr lang="en-US" sz="1600" dirty="0" smtClean="0"/>
                  <a:t>intensity</a:t>
                </a:r>
                <a:endParaRPr lang="en-US" sz="1600" dirty="0"/>
              </a:p>
            </p:txBody>
          </p:sp>
          <p:cxnSp>
            <p:nvCxnSpPr>
              <p:cNvPr id="18" name="Straight Connector 17"/>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837279" y="5331884"/>
              <a:ext cx="1415772" cy="369332"/>
            </a:xfrm>
            <a:prstGeom prst="rect">
              <a:avLst/>
            </a:prstGeom>
            <a:solidFill>
              <a:schemeClr val="accent6">
                <a:lumMod val="75000"/>
              </a:schemeClr>
            </a:solidFill>
          </p:spPr>
          <p:txBody>
            <a:bodyPr wrap="none" rtlCol="0">
              <a:spAutoFit/>
            </a:bodyPr>
            <a:lstStyle/>
            <a:p>
              <a:r>
                <a:rPr lang="en-US" dirty="0" err="1" smtClean="0"/>
                <a:t>kitchenLight</a:t>
              </a:r>
              <a:endParaRPr lang="en-US" dirty="0"/>
            </a:p>
          </p:txBody>
        </p:sp>
        <p:cxnSp>
          <p:nvCxnSpPr>
            <p:cNvPr id="22" name="Elbow Connector 21"/>
            <p:cNvCxnSpPr>
              <a:stCxn id="21" idx="3"/>
            </p:cNvCxnSpPr>
            <p:nvPr/>
          </p:nvCxnSpPr>
          <p:spPr>
            <a:xfrm flipV="1">
              <a:off x="6253051" y="5331884"/>
              <a:ext cx="553987" cy="184666"/>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192929" y="3917397"/>
            <a:ext cx="1256790" cy="338554"/>
          </a:xfrm>
          <a:prstGeom prst="rect">
            <a:avLst/>
          </a:prstGeom>
          <a:noFill/>
        </p:spPr>
        <p:txBody>
          <a:bodyPr wrap="square" rtlCol="0">
            <a:spAutoFit/>
          </a:bodyPr>
          <a:lstStyle/>
          <a:p>
            <a:pPr algn="ctr"/>
            <a:r>
              <a:rPr lang="en-US" sz="1600" dirty="0" smtClean="0"/>
              <a:t>intensity</a:t>
            </a:r>
            <a:endParaRPr lang="en-US" sz="1600" dirty="0"/>
          </a:p>
        </p:txBody>
      </p:sp>
      <p:grpSp>
        <p:nvGrpSpPr>
          <p:cNvPr id="24" name="Group 23"/>
          <p:cNvGrpSpPr/>
          <p:nvPr/>
        </p:nvGrpSpPr>
        <p:grpSpPr>
          <a:xfrm>
            <a:off x="7156250" y="3492463"/>
            <a:ext cx="1369669" cy="1219200"/>
            <a:chOff x="7156250" y="1545035"/>
            <a:chExt cx="1369669" cy="1219200"/>
          </a:xfrm>
        </p:grpSpPr>
        <p:sp>
          <p:nvSpPr>
            <p:cNvPr id="25" name="TextBox 24"/>
            <p:cNvSpPr txBox="1"/>
            <p:nvPr/>
          </p:nvSpPr>
          <p:spPr>
            <a:xfrm>
              <a:off x="7425528" y="1563996"/>
              <a:ext cx="791591" cy="338554"/>
            </a:xfrm>
            <a:prstGeom prst="rect">
              <a:avLst/>
            </a:prstGeom>
            <a:noFill/>
          </p:spPr>
          <p:txBody>
            <a:bodyPr wrap="square" rtlCol="0">
              <a:spAutoFit/>
            </a:bodyPr>
            <a:lstStyle/>
            <a:p>
              <a:r>
                <a:rPr lang="en-US" sz="1600" b="1" dirty="0" smtClean="0"/>
                <a:t>Light</a:t>
              </a:r>
              <a:endParaRPr lang="en-US" sz="2000" b="1" dirty="0"/>
            </a:p>
          </p:txBody>
        </p:sp>
        <p:cxnSp>
          <p:nvCxnSpPr>
            <p:cNvPr id="26" name="Straight Connector 25"/>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837279" y="4041032"/>
            <a:ext cx="1595309" cy="369332"/>
          </a:xfrm>
          <a:prstGeom prst="rect">
            <a:avLst/>
          </a:prstGeom>
          <a:solidFill>
            <a:schemeClr val="accent6">
              <a:lumMod val="75000"/>
            </a:schemeClr>
          </a:solidFill>
        </p:spPr>
        <p:txBody>
          <a:bodyPr wrap="none" rtlCol="0">
            <a:spAutoFit/>
          </a:bodyPr>
          <a:lstStyle/>
          <a:p>
            <a:r>
              <a:rPr lang="en-US" dirty="0" err="1" smtClean="0"/>
              <a:t>bedroomLight</a:t>
            </a:r>
            <a:endParaRPr lang="en-US" dirty="0"/>
          </a:p>
        </p:txBody>
      </p:sp>
      <p:cxnSp>
        <p:nvCxnSpPr>
          <p:cNvPr id="30" name="Elbow Connector 29"/>
          <p:cNvCxnSpPr>
            <a:stCxn id="29" idx="3"/>
          </p:cNvCxnSpPr>
          <p:nvPr/>
        </p:nvCxnSpPr>
        <p:spPr>
          <a:xfrm flipV="1">
            <a:off x="6432588" y="3938927"/>
            <a:ext cx="374450" cy="286771"/>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Content Placeholder 3"/>
          <p:cNvSpPr txBox="1">
            <a:spLocks/>
          </p:cNvSpPr>
          <p:nvPr/>
        </p:nvSpPr>
        <p:spPr>
          <a:xfrm>
            <a:off x="486508" y="2274983"/>
            <a:ext cx="8229600" cy="461665"/>
          </a:xfrm>
          <a:prstGeom prst="rect">
            <a:avLst/>
          </a:prstGeom>
          <a:noFill/>
          <a:ln w="28575">
            <a:solidFill>
              <a:srgbClr val="FF0000"/>
            </a:solidFill>
            <a:prstDash val="dash"/>
          </a:ln>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kitchenLight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Light();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950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Κλήση μεθόδων</a:t>
            </a:r>
            <a:endParaRPr lang="en-US" dirty="0"/>
          </a:p>
        </p:txBody>
      </p:sp>
      <p:sp>
        <p:nvSpPr>
          <p:cNvPr id="3" name="Content Placeholder 2"/>
          <p:cNvSpPr>
            <a:spLocks noGrp="1"/>
          </p:cNvSpPr>
          <p:nvPr>
            <p:ph idx="1"/>
          </p:nvPr>
        </p:nvSpPr>
        <p:spPr/>
        <p:txBody>
          <a:bodyPr/>
          <a:lstStyle/>
          <a:p>
            <a:r>
              <a:rPr lang="el-GR" dirty="0" smtClean="0"/>
              <a:t>Ή πρόσβαση που έχουμε στα αντικείμενα είναι (κατά κύριο λόγο) μέσα από τις μεθόδους τους. </a:t>
            </a:r>
          </a:p>
          <a:p>
            <a:r>
              <a:rPr lang="el-GR" dirty="0" smtClean="0"/>
              <a:t>Η κλήση μιας μεθόδου </a:t>
            </a:r>
          </a:p>
          <a:p>
            <a:pPr lvl="1"/>
            <a:r>
              <a:rPr lang="el-GR" b="1" dirty="0" smtClean="0">
                <a:solidFill>
                  <a:srgbClr val="00B0F0"/>
                </a:solidFill>
                <a:latin typeface="Courier New" panose="02070309020205020404" pitchFamily="49" charset="0"/>
                <a:cs typeface="Courier New" panose="02070309020205020404" pitchFamily="49" charset="0"/>
              </a:rPr>
              <a:t>&lt;όνομα αντικειμένου&gt;</a:t>
            </a:r>
            <a:r>
              <a:rPr lang="el-GR" b="1" dirty="0" smtClean="0">
                <a:latin typeface="Courier New" panose="02070309020205020404" pitchFamily="49" charset="0"/>
                <a:cs typeface="Courier New" panose="02070309020205020404" pitchFamily="49" charset="0"/>
              </a:rPr>
              <a:t>.</a:t>
            </a:r>
            <a:r>
              <a:rPr lang="el-GR" b="1" dirty="0" smtClean="0">
                <a:solidFill>
                  <a:schemeClr val="accent6">
                    <a:lumMod val="75000"/>
                  </a:schemeClr>
                </a:solidFill>
                <a:latin typeface="Courier New" panose="02070309020205020404" pitchFamily="49" charset="0"/>
                <a:cs typeface="Courier New" panose="02070309020205020404" pitchFamily="49" charset="0"/>
              </a:rPr>
              <a:t>&lt;όνομα μεθόδου&gt;</a:t>
            </a:r>
          </a:p>
          <a:p>
            <a:r>
              <a:rPr lang="el-GR" dirty="0" smtClean="0"/>
              <a:t>Π.χ.</a:t>
            </a:r>
            <a:endParaRPr lang="en-US" dirty="0"/>
          </a:p>
        </p:txBody>
      </p:sp>
      <p:sp>
        <p:nvSpPr>
          <p:cNvPr id="4" name="TextBox 3"/>
          <p:cNvSpPr txBox="1"/>
          <p:nvPr/>
        </p:nvSpPr>
        <p:spPr>
          <a:xfrm>
            <a:off x="1447800" y="4267200"/>
            <a:ext cx="6248400" cy="1938992"/>
          </a:xfrm>
          <a:prstGeom prst="rect">
            <a:avLst/>
          </a:prstGeom>
          <a:noFill/>
          <a:ln w="28575">
            <a:solidFill>
              <a:srgbClr val="FF0000"/>
            </a:solidFill>
            <a:prstDash val="dash"/>
          </a:ln>
        </p:spPr>
        <p:txBody>
          <a:bodyPr wrap="square" rtlCol="0">
            <a:spAutoFit/>
          </a:bodyPr>
          <a:lstStyle/>
          <a:p>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Light</a:t>
            </a:r>
            <a:r>
              <a:rPr lang="en-US" sz="2400" b="1" dirty="0" smtClean="0">
                <a:latin typeface="Courier New" panose="02070309020205020404" pitchFamily="49" charset="0"/>
                <a:cs typeface="Courier New" panose="02070309020205020404" pitchFamily="49" charset="0"/>
              </a:rPr>
              <a:t>();</a:t>
            </a:r>
            <a:endParaRPr lang="el-GR" sz="2400" b="1" dirty="0" smtClean="0">
              <a:latin typeface="Courier New" panose="02070309020205020404" pitchFamily="49" charset="0"/>
              <a:cs typeface="Courier New" panose="02070309020205020404" pitchFamily="49" charset="0"/>
            </a:endParaRP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on</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brighten</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dim</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off</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4821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Κλήση μεθόδων</a:t>
            </a:r>
            <a:endParaRPr lang="en-US" dirty="0"/>
          </a:p>
        </p:txBody>
      </p:sp>
      <p:sp>
        <p:nvSpPr>
          <p:cNvPr id="3" name="Content Placeholder 2"/>
          <p:cNvSpPr>
            <a:spLocks noGrp="1"/>
          </p:cNvSpPr>
          <p:nvPr>
            <p:ph idx="1"/>
          </p:nvPr>
        </p:nvSpPr>
        <p:spPr/>
        <p:txBody>
          <a:bodyPr/>
          <a:lstStyle/>
          <a:p>
            <a:r>
              <a:rPr lang="el-GR" dirty="0" smtClean="0"/>
              <a:t>Για να καλέσουμε μια μέθοδο μιας κλάσης θα πρέπει να δημιουργήσουμε ένα </a:t>
            </a:r>
            <a:r>
              <a:rPr lang="el-GR" dirty="0" smtClean="0">
                <a:solidFill>
                  <a:srgbClr val="0070C0"/>
                </a:solidFill>
              </a:rPr>
              <a:t>αντικείμενο</a:t>
            </a:r>
            <a:r>
              <a:rPr lang="el-GR" dirty="0" smtClean="0"/>
              <a:t> της κλάσης</a:t>
            </a:r>
          </a:p>
          <a:p>
            <a:r>
              <a:rPr lang="el-GR" dirty="0" smtClean="0"/>
              <a:t>Εξαίρεση: οι </a:t>
            </a:r>
            <a:r>
              <a:rPr lang="el-GR" dirty="0" smtClean="0">
                <a:solidFill>
                  <a:schemeClr val="accent6">
                    <a:lumMod val="75000"/>
                  </a:schemeClr>
                </a:solidFill>
              </a:rPr>
              <a:t>στατικές</a:t>
            </a:r>
            <a:r>
              <a:rPr lang="el-GR" dirty="0" smtClean="0"/>
              <a:t> μέθοδοι</a:t>
            </a:r>
          </a:p>
          <a:p>
            <a:pPr lvl="1"/>
            <a:r>
              <a:rPr lang="el-GR" dirty="0" smtClean="0"/>
              <a:t>Μπορούν να κληθούν χρησιμοποιώντας το </a:t>
            </a:r>
            <a:r>
              <a:rPr lang="el-GR" dirty="0" smtClean="0">
                <a:solidFill>
                  <a:srgbClr val="0070C0"/>
                </a:solidFill>
              </a:rPr>
              <a:t>όνομα της κλάσης</a:t>
            </a:r>
          </a:p>
          <a:p>
            <a:r>
              <a:rPr lang="el-GR" dirty="0" smtClean="0"/>
              <a:t>Παράδειγμα:</a:t>
            </a:r>
          </a:p>
          <a:p>
            <a:pPr lvl="1"/>
            <a:r>
              <a:rPr lang="el-GR" dirty="0" smtClean="0"/>
              <a:t>Η μέθοδος </a:t>
            </a:r>
            <a:r>
              <a:rPr lang="en-US" dirty="0" smtClean="0">
                <a:solidFill>
                  <a:srgbClr val="FF0000"/>
                </a:solidFill>
              </a:rPr>
              <a:t>main</a:t>
            </a:r>
            <a:r>
              <a:rPr lang="en-US" dirty="0" smtClean="0"/>
              <a:t> </a:t>
            </a:r>
            <a:r>
              <a:rPr lang="el-GR" dirty="0" smtClean="0"/>
              <a:t>που έχουμε δει καλείται χωρίς να έχουμε δημιουργήσει αντικείμενο </a:t>
            </a:r>
          </a:p>
          <a:p>
            <a:pPr lvl="1"/>
            <a:r>
              <a:rPr lang="el-GR" dirty="0" err="1" smtClean="0"/>
              <a:t>Γι</a:t>
            </a:r>
            <a:r>
              <a:rPr lang="el-GR" dirty="0" smtClean="0"/>
              <a:t> αυτό και πρέπει να οριστεί ως </a:t>
            </a:r>
            <a:r>
              <a:rPr lang="en-US" dirty="0" smtClean="0">
                <a:solidFill>
                  <a:srgbClr val="FF0000"/>
                </a:solidFill>
              </a:rPr>
              <a:t>static</a:t>
            </a:r>
            <a:r>
              <a:rPr lang="en-US" dirty="0" smtClean="0"/>
              <a:t>. </a:t>
            </a:r>
            <a:endParaRPr lang="en-US" dirty="0"/>
          </a:p>
        </p:txBody>
      </p:sp>
    </p:spTree>
    <p:extLst>
      <p:ext uri="{BB962C8B-B14F-4D97-AF65-F5344CB8AC3E}">
        <p14:creationId xmlns:p14="http://schemas.microsoft.com/office/powerpoint/2010/main" val="354135065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ΥΠΑΡΧΟΥΣΕΣ ΚΛΑΣΕΙΣ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23524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r>
              <a:rPr lang="el-GR" dirty="0" smtClean="0"/>
              <a:t>Έχουμε ήδη χρησιμοποιήσει κλάσεις και αντικείμενα όταν χρησιμοποιούμε </a:t>
            </a:r>
            <a:r>
              <a:rPr lang="en-US" dirty="0" smtClean="0"/>
              <a:t>Strings </a:t>
            </a:r>
            <a:endParaRPr lang="en-US" dirty="0"/>
          </a:p>
        </p:txBody>
      </p:sp>
      <p:sp>
        <p:nvSpPr>
          <p:cNvPr id="22" name="TextBox 21"/>
          <p:cNvSpPr txBox="1"/>
          <p:nvPr/>
        </p:nvSpPr>
        <p:spPr>
          <a:xfrm>
            <a:off x="2308333" y="2869215"/>
            <a:ext cx="925253" cy="400110"/>
          </a:xfrm>
          <a:prstGeom prst="rect">
            <a:avLst/>
          </a:prstGeom>
          <a:noFill/>
        </p:spPr>
        <p:txBody>
          <a:bodyPr wrap="none" rtlCol="0">
            <a:spAutoFit/>
          </a:bodyPr>
          <a:lstStyle/>
          <a:p>
            <a:r>
              <a:rPr lang="en-US" sz="2000" b="1" dirty="0" smtClean="0"/>
              <a:t>String</a:t>
            </a:r>
            <a:endParaRPr lang="en-US" sz="2000" b="1" dirty="0"/>
          </a:p>
        </p:txBody>
      </p:sp>
      <p:sp>
        <p:nvSpPr>
          <p:cNvPr id="23" name="TextBox 22"/>
          <p:cNvSpPr txBox="1"/>
          <p:nvPr/>
        </p:nvSpPr>
        <p:spPr>
          <a:xfrm>
            <a:off x="962062" y="3450999"/>
            <a:ext cx="3810000" cy="646331"/>
          </a:xfrm>
          <a:prstGeom prst="rect">
            <a:avLst/>
          </a:prstGeom>
          <a:noFill/>
        </p:spPr>
        <p:txBody>
          <a:bodyPr wrap="square" rtlCol="0">
            <a:spAutoFit/>
          </a:bodyPr>
          <a:lstStyle/>
          <a:p>
            <a:r>
              <a:rPr lang="el-GR" dirty="0" smtClean="0"/>
              <a:t>Οι χαρακτήρες του αλφαριθμητικού</a:t>
            </a:r>
          </a:p>
          <a:p>
            <a:r>
              <a:rPr lang="el-GR" dirty="0" smtClean="0"/>
              <a:t>Διάφορα άλλα χαρακτηριστικά</a:t>
            </a:r>
            <a:endParaRPr lang="en-US" dirty="0"/>
          </a:p>
        </p:txBody>
      </p:sp>
      <p:sp>
        <p:nvSpPr>
          <p:cNvPr id="24" name="TextBox 23"/>
          <p:cNvSpPr txBox="1"/>
          <p:nvPr/>
        </p:nvSpPr>
        <p:spPr>
          <a:xfrm>
            <a:off x="1156156" y="4465651"/>
            <a:ext cx="1053494" cy="400110"/>
          </a:xfrm>
          <a:prstGeom prst="rect">
            <a:avLst/>
          </a:prstGeom>
          <a:noFill/>
        </p:spPr>
        <p:txBody>
          <a:bodyPr wrap="none" rtlCol="0">
            <a:spAutoFit/>
          </a:bodyPr>
          <a:lstStyle/>
          <a:p>
            <a:r>
              <a:rPr lang="en-US" sz="2000" dirty="0" smtClean="0"/>
              <a:t>length()</a:t>
            </a:r>
            <a:endParaRPr lang="en-US" sz="2000" dirty="0"/>
          </a:p>
        </p:txBody>
      </p:sp>
      <p:cxnSp>
        <p:nvCxnSpPr>
          <p:cNvPr id="26" name="Straight Connector 25"/>
          <p:cNvCxnSpPr/>
          <p:nvPr/>
        </p:nvCxnSpPr>
        <p:spPr>
          <a:xfrm>
            <a:off x="914400" y="3368918"/>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 y="4191000"/>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914400" y="2743200"/>
            <a:ext cx="3733800"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486400" y="3304878"/>
            <a:ext cx="3200400" cy="1419522"/>
          </a:xfrm>
          <a:prstGeom prst="wedgeRoundRectCallout">
            <a:avLst>
              <a:gd name="adj1" fmla="val -74744"/>
              <a:gd name="adj2" fmla="val -128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ακριβής αναπαράσταση του αλφαριθμητικού δεν έχει και τόσο σημασία εφόσον εμείς χρησιμοποιούμε μόνο τις μεθόδους. </a:t>
            </a:r>
            <a:endParaRPr lang="en-US" dirty="0"/>
          </a:p>
        </p:txBody>
      </p:sp>
      <p:sp>
        <p:nvSpPr>
          <p:cNvPr id="19" name="TextBox 18"/>
          <p:cNvSpPr txBox="1"/>
          <p:nvPr/>
        </p:nvSpPr>
        <p:spPr>
          <a:xfrm>
            <a:off x="1156156" y="4938755"/>
            <a:ext cx="2435282" cy="400110"/>
          </a:xfrm>
          <a:prstGeom prst="rect">
            <a:avLst/>
          </a:prstGeom>
          <a:noFill/>
        </p:spPr>
        <p:txBody>
          <a:bodyPr wrap="none" rtlCol="0">
            <a:spAutoFit/>
          </a:bodyPr>
          <a:lstStyle/>
          <a:p>
            <a:r>
              <a:rPr lang="en-US" sz="2000" dirty="0" smtClean="0"/>
              <a:t>equals(String other)</a:t>
            </a:r>
            <a:endParaRPr lang="en-US" sz="2000" dirty="0"/>
          </a:p>
        </p:txBody>
      </p:sp>
      <p:sp>
        <p:nvSpPr>
          <p:cNvPr id="20" name="TextBox 19"/>
          <p:cNvSpPr txBox="1"/>
          <p:nvPr/>
        </p:nvSpPr>
        <p:spPr>
          <a:xfrm>
            <a:off x="1156156" y="5410200"/>
            <a:ext cx="2561920" cy="400110"/>
          </a:xfrm>
          <a:prstGeom prst="rect">
            <a:avLst/>
          </a:prstGeom>
          <a:noFill/>
        </p:spPr>
        <p:txBody>
          <a:bodyPr wrap="none" rtlCol="0">
            <a:spAutoFit/>
          </a:bodyPr>
          <a:lstStyle/>
          <a:p>
            <a:r>
              <a:rPr lang="en-US" sz="2000" dirty="0" err="1" smtClean="0"/>
              <a:t>indexOf</a:t>
            </a:r>
            <a:r>
              <a:rPr lang="en-US" sz="2000" dirty="0" smtClean="0"/>
              <a:t>(String other)</a:t>
            </a:r>
            <a:endParaRPr lang="en-US" sz="2000" dirty="0"/>
          </a:p>
        </p:txBody>
      </p:sp>
      <p:sp>
        <p:nvSpPr>
          <p:cNvPr id="21" name="TextBox 20"/>
          <p:cNvSpPr txBox="1"/>
          <p:nvPr/>
        </p:nvSpPr>
        <p:spPr>
          <a:xfrm>
            <a:off x="1156657" y="5938277"/>
            <a:ext cx="3143809" cy="400110"/>
          </a:xfrm>
          <a:prstGeom prst="rect">
            <a:avLst/>
          </a:prstGeom>
          <a:noFill/>
        </p:spPr>
        <p:txBody>
          <a:bodyPr wrap="none" rtlCol="0">
            <a:spAutoFit/>
          </a:bodyPr>
          <a:lstStyle/>
          <a:p>
            <a:r>
              <a:rPr lang="en-US" sz="2000" dirty="0" smtClean="0"/>
              <a:t>substring(int start, int end)</a:t>
            </a:r>
            <a:endParaRPr lang="en-US" sz="2000" dirty="0"/>
          </a:p>
        </p:txBody>
      </p:sp>
    </p:spTree>
    <p:extLst>
      <p:ext uri="{BB962C8B-B14F-4D97-AF65-F5344CB8AC3E}">
        <p14:creationId xmlns:p14="http://schemas.microsoft.com/office/powerpoint/2010/main" val="25612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9" grpId="0"/>
      <p:bldP spid="20" grpId="0"/>
      <p:bldP spid="21"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t>
            </a:r>
            <a:r>
              <a:rPr lang="en-US" dirty="0" smtClean="0"/>
              <a:t> </a:t>
            </a:r>
            <a:r>
              <a:rPr lang="el-GR" dirty="0" smtClean="0"/>
              <a:t>αντικείμενα</a:t>
            </a:r>
            <a:endParaRPr lang="en-US" dirty="0"/>
          </a:p>
        </p:txBody>
      </p:sp>
      <p:sp>
        <p:nvSpPr>
          <p:cNvPr id="3" name="Content Placeholder 2"/>
          <p:cNvSpPr>
            <a:spLocks noGrp="1"/>
          </p:cNvSpPr>
          <p:nvPr>
            <p:ph idx="1"/>
          </p:nvPr>
        </p:nvSpPr>
        <p:spPr/>
        <p:txBody>
          <a:bodyPr>
            <a:normAutofit/>
          </a:bodyPr>
          <a:lstStyle/>
          <a:p>
            <a:r>
              <a:rPr lang="el-GR" sz="2400" dirty="0" smtClean="0"/>
              <a:t>Ένα </a:t>
            </a:r>
            <a:r>
              <a:rPr lang="en-US" sz="2400" dirty="0" smtClean="0"/>
              <a:t>String </a:t>
            </a:r>
            <a:r>
              <a:rPr lang="el-GR" sz="2400" dirty="0" smtClean="0"/>
              <a:t>αντικείμενο είναι μια μεταβλητή τύπου </a:t>
            </a:r>
            <a:r>
              <a:rPr lang="en-US" sz="2400" dirty="0" smtClean="0"/>
              <a:t>String</a:t>
            </a:r>
            <a:r>
              <a:rPr lang="en-US" sz="2000" dirty="0" smtClean="0"/>
              <a:t>.</a:t>
            </a:r>
          </a:p>
          <a:p>
            <a:pPr lvl="1"/>
            <a:r>
              <a:rPr lang="el-GR" sz="2000" dirty="0" smtClean="0"/>
              <a:t>Τρεις διαφορετικοί τρόποι να δώσουμε τιμή σε ένα </a:t>
            </a:r>
            <a:r>
              <a:rPr lang="en-US" sz="2000" dirty="0" smtClean="0"/>
              <a:t>String object </a:t>
            </a:r>
            <a:endParaRPr lang="en-US" sz="2000" dirty="0"/>
          </a:p>
        </p:txBody>
      </p:sp>
      <p:sp>
        <p:nvSpPr>
          <p:cNvPr id="4" name="TextBox 3"/>
          <p:cNvSpPr txBox="1"/>
          <p:nvPr/>
        </p:nvSpPr>
        <p:spPr>
          <a:xfrm>
            <a:off x="761999" y="2971800"/>
            <a:ext cx="7391401" cy="3139321"/>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StringExample</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l-GR" b="1" dirty="0">
                <a:solidFill>
                  <a:schemeClr val="accent6">
                    <a:lumMod val="75000"/>
                  </a:schemeClr>
                </a:solidFill>
                <a:latin typeface="Courier New" panose="02070309020205020404" pitchFamily="49" charset="0"/>
                <a:cs typeface="Courier New" panose="02070309020205020404" pitchFamily="49" charset="0"/>
              </a:rPr>
              <a:t> </a:t>
            </a:r>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l-GR" b="1" dirty="0">
                <a:solidFill>
                  <a:schemeClr val="accent6">
                    <a:lumMod val="75000"/>
                  </a:schemeClr>
                </a:solidFill>
                <a:latin typeface="Courier New" panose="02070309020205020404" pitchFamily="49" charset="0"/>
                <a:cs typeface="Courier New" panose="02070309020205020404" pitchFamily="49" charset="0"/>
              </a:rPr>
              <a:t> </a:t>
            </a:r>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8305949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a:t>
            </a:r>
            <a:r>
              <a:rPr lang="el-GR" dirty="0" smtClean="0"/>
              <a:t>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Υπάρχουν πολλές χρήσιμες </a:t>
            </a:r>
            <a:r>
              <a:rPr lang="el-GR" dirty="0" smtClean="0">
                <a:solidFill>
                  <a:schemeClr val="accent6">
                    <a:lumMod val="75000"/>
                  </a:schemeClr>
                </a:solidFill>
              </a:rPr>
              <a:t>μέθοδοι</a:t>
            </a:r>
            <a:r>
              <a:rPr lang="el-GR" dirty="0" smtClean="0"/>
              <a:t> της κλάσης </a:t>
            </a:r>
            <a:r>
              <a:rPr lang="en-US" dirty="0" smtClean="0"/>
              <a:t>String.</a:t>
            </a:r>
          </a:p>
          <a:p>
            <a:pPr lvl="1"/>
            <a:r>
              <a:rPr lang="en-US" dirty="0">
                <a:solidFill>
                  <a:srgbClr val="0070C0"/>
                </a:solidFill>
              </a:rPr>
              <a:t>l</a:t>
            </a:r>
            <a:r>
              <a:rPr lang="en-US" dirty="0" smtClean="0">
                <a:solidFill>
                  <a:srgbClr val="0070C0"/>
                </a:solidFill>
              </a:rPr>
              <a:t>ength(): </a:t>
            </a:r>
            <a:r>
              <a:rPr lang="el-GR" dirty="0" smtClean="0"/>
              <a:t>μήκος του </a:t>
            </a:r>
            <a:r>
              <a:rPr lang="en-US" dirty="0" smtClean="0"/>
              <a:t>String</a:t>
            </a:r>
          </a:p>
          <a:p>
            <a:pPr lvl="1"/>
            <a:r>
              <a:rPr lang="en-US" dirty="0" smtClean="0">
                <a:solidFill>
                  <a:srgbClr val="0070C0"/>
                </a:solidFill>
              </a:rPr>
              <a:t>equals(String x)</a:t>
            </a:r>
            <a:r>
              <a:rPr lang="en-US" dirty="0" smtClean="0"/>
              <a:t>: </a:t>
            </a:r>
            <a:r>
              <a:rPr lang="el-GR" dirty="0" smtClean="0"/>
              <a:t>τσεκάρει για ισότητα</a:t>
            </a:r>
          </a:p>
          <a:p>
            <a:pPr lvl="1"/>
            <a:r>
              <a:rPr lang="en-US" dirty="0" smtClean="0">
                <a:solidFill>
                  <a:srgbClr val="0070C0"/>
                </a:solidFill>
              </a:rPr>
              <a:t>trim(): </a:t>
            </a:r>
            <a:r>
              <a:rPr lang="el-GR" dirty="0" smtClean="0"/>
              <a:t>αφαιρεί κενά στην αρχή και το τέλος του </a:t>
            </a:r>
            <a:r>
              <a:rPr lang="en-US" dirty="0" smtClean="0"/>
              <a:t>string.</a:t>
            </a:r>
          </a:p>
          <a:p>
            <a:pPr lvl="1"/>
            <a:r>
              <a:rPr lang="en-US" dirty="0" smtClean="0">
                <a:solidFill>
                  <a:srgbClr val="0070C0"/>
                </a:solidFill>
              </a:rPr>
              <a:t>split(char </a:t>
            </a:r>
            <a:r>
              <a:rPr lang="en-US" dirty="0" err="1" smtClean="0">
                <a:solidFill>
                  <a:srgbClr val="0070C0"/>
                </a:solidFill>
              </a:rPr>
              <a:t>delim</a:t>
            </a:r>
            <a:r>
              <a:rPr lang="en-US" dirty="0" smtClean="0">
                <a:solidFill>
                  <a:srgbClr val="0070C0"/>
                </a:solidFill>
              </a:rPr>
              <a:t>): </a:t>
            </a:r>
            <a:r>
              <a:rPr lang="el-GR" dirty="0" smtClean="0"/>
              <a:t>σπάει το </a:t>
            </a:r>
            <a:r>
              <a:rPr lang="en-US" dirty="0" smtClean="0"/>
              <a:t>string </a:t>
            </a:r>
            <a:r>
              <a:rPr lang="el-GR" dirty="0" smtClean="0"/>
              <a:t>σε πίνακα από </a:t>
            </a:r>
            <a:r>
              <a:rPr lang="en-US" dirty="0" smtClean="0"/>
              <a:t>strings </a:t>
            </a:r>
            <a:r>
              <a:rPr lang="el-GR" dirty="0" smtClean="0"/>
              <a:t>με βάσει τον χαρακτήρα </a:t>
            </a:r>
            <a:r>
              <a:rPr lang="en-US" dirty="0" err="1" smtClean="0"/>
              <a:t>delim</a:t>
            </a:r>
            <a:r>
              <a:rPr lang="en-US" dirty="0" smtClean="0"/>
              <a:t>.</a:t>
            </a:r>
          </a:p>
          <a:p>
            <a:pPr lvl="1"/>
            <a:r>
              <a:rPr lang="en-US" dirty="0" err="1" smtClean="0">
                <a:solidFill>
                  <a:srgbClr val="0070C0"/>
                </a:solidFill>
              </a:rPr>
              <a:t>indexOf</a:t>
            </a:r>
            <a:r>
              <a:rPr lang="en-US" dirty="0" smtClean="0">
                <a:solidFill>
                  <a:srgbClr val="0070C0"/>
                </a:solidFill>
              </a:rPr>
              <a:t>(String s): </a:t>
            </a:r>
            <a:r>
              <a:rPr lang="el-GR" dirty="0" smtClean="0"/>
              <a:t>Επιστρέφει την θέση της πρώτης εμφάνισης του </a:t>
            </a:r>
            <a:r>
              <a:rPr lang="en-US" dirty="0" smtClean="0"/>
              <a:t>s</a:t>
            </a:r>
          </a:p>
          <a:p>
            <a:pPr lvl="1"/>
            <a:r>
              <a:rPr lang="en-US" dirty="0" smtClean="0">
                <a:solidFill>
                  <a:srgbClr val="0070C0"/>
                </a:solidFill>
              </a:rPr>
              <a:t>substring(</a:t>
            </a:r>
            <a:r>
              <a:rPr lang="en-US" dirty="0" err="1" smtClean="0">
                <a:solidFill>
                  <a:srgbClr val="0070C0"/>
                </a:solidFill>
              </a:rPr>
              <a:t>int</a:t>
            </a:r>
            <a:r>
              <a:rPr lang="en-US" dirty="0" smtClean="0">
                <a:solidFill>
                  <a:srgbClr val="0070C0"/>
                </a:solidFill>
              </a:rPr>
              <a:t> start, </a:t>
            </a:r>
            <a:r>
              <a:rPr lang="en-US" dirty="0" err="1" smtClean="0">
                <a:solidFill>
                  <a:srgbClr val="0070C0"/>
                </a:solidFill>
              </a:rPr>
              <a:t>int</a:t>
            </a:r>
            <a:r>
              <a:rPr lang="en-US" dirty="0" smtClean="0">
                <a:solidFill>
                  <a:srgbClr val="0070C0"/>
                </a:solidFill>
              </a:rPr>
              <a:t> end): </a:t>
            </a:r>
            <a:r>
              <a:rPr lang="el-GR" dirty="0" smtClean="0"/>
              <a:t>Επιστρέφει το </a:t>
            </a:r>
            <a:r>
              <a:rPr lang="el-GR" dirty="0" err="1" smtClean="0"/>
              <a:t>υπο</a:t>
            </a:r>
            <a:r>
              <a:rPr lang="el-GR" dirty="0" smtClean="0"/>
              <a:t>-</a:t>
            </a:r>
            <a:r>
              <a:rPr lang="en-US" dirty="0" smtClean="0"/>
              <a:t>string </a:t>
            </a:r>
            <a:r>
              <a:rPr lang="el-GR" dirty="0" smtClean="0"/>
              <a:t>μέσα στο </a:t>
            </a:r>
            <a:r>
              <a:rPr lang="en-US" dirty="0" smtClean="0"/>
              <a:t>string</a:t>
            </a:r>
            <a:r>
              <a:rPr lang="el-GR" dirty="0"/>
              <a:t> </a:t>
            </a:r>
            <a:r>
              <a:rPr lang="el-GR" dirty="0" smtClean="0"/>
              <a:t>μεταξύ των θέσεων </a:t>
            </a:r>
            <a:r>
              <a:rPr lang="en-US" dirty="0" smtClean="0"/>
              <a:t>start </a:t>
            </a:r>
            <a:r>
              <a:rPr lang="el-GR" dirty="0" smtClean="0"/>
              <a:t>και </a:t>
            </a:r>
            <a:r>
              <a:rPr lang="en-US" dirty="0" smtClean="0"/>
              <a:t>end</a:t>
            </a:r>
          </a:p>
          <a:p>
            <a:pPr lvl="1"/>
            <a:r>
              <a:rPr lang="el-GR" dirty="0" smtClean="0"/>
              <a:t>Κλπ. </a:t>
            </a:r>
            <a:endParaRPr lang="en-US" dirty="0"/>
          </a:p>
        </p:txBody>
      </p:sp>
    </p:spTree>
    <p:extLst>
      <p:ext uri="{BB962C8B-B14F-4D97-AF65-F5344CB8AC3E}">
        <p14:creationId xmlns:p14="http://schemas.microsoft.com/office/powerpoint/2010/main" val="12332909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52400" y="1862307"/>
            <a:ext cx="8763000" cy="3139321"/>
          </a:xfrm>
          <a:prstGeom prst="rect">
            <a:avLst/>
          </a:prstGeom>
          <a:noFill/>
          <a:ln w="28575">
            <a:solidFill>
              <a:srgbClr val="0070C0"/>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StringExample</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smtClean="0">
                <a:latin typeface="Courier New" panose="02070309020205020404" pitchFamily="49" charset="0"/>
                <a:cs typeface="Courier New" panose="02070309020205020404" pitchFamily="49" charset="0"/>
              </a:rPr>
              <a:t>){</a:t>
            </a: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(“introduction to java programming");</a:t>
            </a:r>
            <a:endParaRPr lang="en-US" b="1" dirty="0">
              <a:latin typeface="Courier New" panose="02070309020205020404" pitchFamily="49" charset="0"/>
              <a:cs typeface="Courier New" panose="02070309020205020404" pitchFamily="49" charset="0"/>
            </a:endParaRP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p>
          <a:p>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offset = </a:t>
            </a:r>
            <a:r>
              <a:rPr lang="en-US" b="1" dirty="0" err="1" smtClean="0">
                <a:latin typeface="Courier New" panose="02070309020205020404" pitchFamily="49" charset="0"/>
                <a:cs typeface="Courier New" panose="02070309020205020404" pitchFamily="49" charset="0"/>
              </a:rPr>
              <a:t>x.</a:t>
            </a:r>
            <a:r>
              <a:rPr lang="en-US" b="1" dirty="0" err="1" smtClean="0">
                <a:solidFill>
                  <a:srgbClr val="FF0000"/>
                </a:solidFill>
                <a:latin typeface="Courier New" panose="02070309020205020404" pitchFamily="49" charset="0"/>
                <a:cs typeface="Courier New" panose="02070309020205020404" pitchFamily="49" charset="0"/>
              </a:rPr>
              <a:t>indexOf</a:t>
            </a:r>
            <a:r>
              <a:rPr lang="en-US" b="1" dirty="0" smtClean="0">
                <a:latin typeface="Courier New" panose="02070309020205020404" pitchFamily="49" charset="0"/>
                <a:cs typeface="Courier New" panose="02070309020205020404" pitchFamily="49" charset="0"/>
              </a:rPr>
              <a:t>(y);</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end = </a:t>
            </a:r>
            <a:r>
              <a:rPr lang="en-US" b="1" dirty="0" err="1">
                <a:latin typeface="Courier New" panose="02070309020205020404" pitchFamily="49" charset="0"/>
                <a:cs typeface="Courier New" panose="02070309020205020404" pitchFamily="49" charset="0"/>
              </a:rPr>
              <a:t>x</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length</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x = </a:t>
            </a:r>
            <a:r>
              <a:rPr lang="en-US" b="1" dirty="0" err="1" smtClean="0">
                <a:latin typeface="Courier New" panose="02070309020205020404" pitchFamily="49" charset="0"/>
                <a:cs typeface="Courier New" panose="02070309020205020404" pitchFamily="49" charset="0"/>
              </a:rPr>
              <a:t>x.</a:t>
            </a:r>
            <a:r>
              <a:rPr lang="en-US" b="1" dirty="0" err="1" smtClean="0">
                <a:solidFill>
                  <a:srgbClr val="FF0000"/>
                </a:solidFill>
                <a:latin typeface="Courier New" panose="02070309020205020404" pitchFamily="49" charset="0"/>
                <a:cs typeface="Courier New" panose="02070309020205020404" pitchFamily="49" charset="0"/>
              </a:rPr>
              <a:t>substring</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offset,end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6" name="TextBox 5"/>
          <p:cNvSpPr txBox="1"/>
          <p:nvPr/>
        </p:nvSpPr>
        <p:spPr>
          <a:xfrm>
            <a:off x="468923" y="5304766"/>
            <a:ext cx="7315200" cy="1200329"/>
          </a:xfrm>
          <a:prstGeom prst="rect">
            <a:avLst/>
          </a:prstGeom>
          <a:solidFill>
            <a:srgbClr val="92D050"/>
          </a:solidFill>
        </p:spPr>
        <p:txBody>
          <a:bodyPr wrap="square" rtlCol="0">
            <a:spAutoFit/>
          </a:bodyPr>
          <a:lstStyle/>
          <a:p>
            <a:r>
              <a:rPr lang="el-GR" sz="2400" dirty="0" smtClean="0"/>
              <a:t>Τα </a:t>
            </a:r>
            <a:r>
              <a:rPr lang="en-US" sz="2400" dirty="0" smtClean="0"/>
              <a:t>Strings </a:t>
            </a:r>
            <a:r>
              <a:rPr lang="el-GR" sz="2400" dirty="0" smtClean="0"/>
              <a:t>είναι </a:t>
            </a:r>
            <a:r>
              <a:rPr lang="el-GR" sz="2400" dirty="0" smtClean="0">
                <a:solidFill>
                  <a:srgbClr val="FF0000"/>
                </a:solidFill>
              </a:rPr>
              <a:t>αμετάβλητα</a:t>
            </a:r>
            <a:r>
              <a:rPr lang="el-GR" sz="2400" dirty="0" smtClean="0"/>
              <a:t> (</a:t>
            </a:r>
            <a:r>
              <a:rPr lang="en-US" sz="2400" dirty="0" smtClean="0">
                <a:solidFill>
                  <a:srgbClr val="FF0000"/>
                </a:solidFill>
              </a:rPr>
              <a:t>immutable</a:t>
            </a:r>
            <a:r>
              <a:rPr lang="en-US" sz="2400" dirty="0" smtClean="0"/>
              <a:t>) </a:t>
            </a:r>
            <a:r>
              <a:rPr lang="el-GR" sz="2400" dirty="0" smtClean="0"/>
              <a:t>αντικείμενα</a:t>
            </a:r>
          </a:p>
          <a:p>
            <a:r>
              <a:rPr lang="el-GR" sz="2400" dirty="0" smtClean="0"/>
              <a:t>Η τελευταία ανάθεση δημιουργεί ένα </a:t>
            </a:r>
            <a:r>
              <a:rPr lang="el-GR" sz="2400" dirty="0" smtClean="0">
                <a:solidFill>
                  <a:srgbClr val="FF0000"/>
                </a:solidFill>
              </a:rPr>
              <a:t>καινούριο</a:t>
            </a:r>
            <a:r>
              <a:rPr lang="el-GR" sz="2400" dirty="0" smtClean="0"/>
              <a:t> αντικείμενο</a:t>
            </a:r>
            <a:r>
              <a:rPr lang="en-US" sz="2400" dirty="0" smtClean="0"/>
              <a:t> </a:t>
            </a:r>
            <a:r>
              <a:rPr lang="el-GR" sz="2400" dirty="0" smtClean="0"/>
              <a:t>και το αναθέτει στην μεταβλητή </a:t>
            </a:r>
            <a:r>
              <a:rPr lang="en-US" sz="2400" dirty="0" smtClean="0"/>
              <a:t>x</a:t>
            </a:r>
            <a:endParaRPr lang="en-US" sz="2400" dirty="0"/>
          </a:p>
        </p:txBody>
      </p:sp>
    </p:spTree>
    <p:extLst>
      <p:ext uri="{BB962C8B-B14F-4D97-AF65-F5344CB8AC3E}">
        <p14:creationId xmlns:p14="http://schemas.microsoft.com/office/powerpoint/2010/main" val="249322086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Αμετάβλητα </a:t>
            </a:r>
            <a:endParaRPr lang="en-US" dirty="0"/>
          </a:p>
        </p:txBody>
      </p:sp>
      <p:sp>
        <p:nvSpPr>
          <p:cNvPr id="4" name="Rectangle 3"/>
          <p:cNvSpPr/>
          <p:nvPr/>
        </p:nvSpPr>
        <p:spPr>
          <a:xfrm>
            <a:off x="6629400" y="22098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629400" y="38862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29400" y="52578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934200" y="3930861"/>
            <a:ext cx="1369669" cy="1219200"/>
            <a:chOff x="5031131" y="2438400"/>
            <a:chExt cx="1369669" cy="1219200"/>
          </a:xfrm>
        </p:grpSpPr>
        <p:sp>
          <p:nvSpPr>
            <p:cNvPr id="9" name="TextBox 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0" name="TextBox 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1" name="Straight Connector 1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7040529" y="2731969"/>
            <a:ext cx="1332990" cy="738664"/>
          </a:xfrm>
          <a:prstGeom prst="rect">
            <a:avLst/>
          </a:prstGeom>
          <a:noFill/>
        </p:spPr>
        <p:txBody>
          <a:bodyPr wrap="square" rtlCol="0">
            <a:spAutoFit/>
          </a:bodyPr>
          <a:lstStyle/>
          <a:p>
            <a:r>
              <a:rPr lang="en-US" sz="1400" dirty="0" smtClean="0"/>
              <a:t>“introduction to java programming”</a:t>
            </a:r>
            <a:endParaRPr lang="en-US" sz="1400" dirty="0"/>
          </a:p>
        </p:txBody>
      </p:sp>
      <p:grpSp>
        <p:nvGrpSpPr>
          <p:cNvPr id="17" name="Group 16"/>
          <p:cNvGrpSpPr/>
          <p:nvPr/>
        </p:nvGrpSpPr>
        <p:grpSpPr>
          <a:xfrm>
            <a:off x="7003850" y="2307034"/>
            <a:ext cx="1384830" cy="1502965"/>
            <a:chOff x="7156250" y="1545035"/>
            <a:chExt cx="1384830" cy="1219200"/>
          </a:xfrm>
        </p:grpSpPr>
        <p:sp>
          <p:nvSpPr>
            <p:cNvPr id="18" name="TextBox 17"/>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19" name="Straight Connector 18"/>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71411" y="2488942"/>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562600" y="28858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23" name="Elbow Connector 22"/>
          <p:cNvCxnSpPr>
            <a:stCxn id="22" idx="3"/>
          </p:cNvCxnSpPr>
          <p:nvPr/>
        </p:nvCxnSpPr>
        <p:spPr>
          <a:xfrm flipV="1">
            <a:off x="5862682" y="27165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7315" y="5008012"/>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5" name="Elbow Connector 24"/>
          <p:cNvCxnSpPr>
            <a:stCxn id="24" idx="3"/>
            <a:endCxn id="4" idx="1"/>
          </p:cNvCxnSpPr>
          <p:nvPr/>
        </p:nvCxnSpPr>
        <p:spPr>
          <a:xfrm flipV="1">
            <a:off x="5587397" y="4457700"/>
            <a:ext cx="1042003" cy="734978"/>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222" y="1575873"/>
            <a:ext cx="8180445" cy="923330"/>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x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String(“introduction to java programming");</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"java“;</a:t>
            </a:r>
          </a:p>
          <a:p>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a:t>
            </a:r>
            <a:r>
              <a:rPr lang="en-US" b="1" dirty="0" err="1">
                <a:solidFill>
                  <a:srgbClr val="FF0000"/>
                </a:solidFill>
                <a:latin typeface="Courier New" panose="02070309020205020404" pitchFamily="49" charset="0"/>
                <a:cs typeface="Courier New" panose="02070309020205020404" pitchFamily="49" charset="0"/>
              </a:rPr>
              <a:t>substring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offset,end</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27" name="TextBox 26"/>
          <p:cNvSpPr txBox="1"/>
          <p:nvPr/>
        </p:nvSpPr>
        <p:spPr>
          <a:xfrm>
            <a:off x="259222" y="3324324"/>
            <a:ext cx="4541378" cy="2308324"/>
          </a:xfrm>
          <a:prstGeom prst="rect">
            <a:avLst/>
          </a:prstGeom>
          <a:solidFill>
            <a:srgbClr val="92D050"/>
          </a:solidFill>
        </p:spPr>
        <p:txBody>
          <a:bodyPr wrap="square" rtlCol="0">
            <a:spAutoFit/>
          </a:bodyPr>
          <a:lstStyle/>
          <a:p>
            <a:r>
              <a:rPr lang="el-GR" sz="2400" dirty="0" smtClean="0"/>
              <a:t>Τα </a:t>
            </a:r>
            <a:r>
              <a:rPr lang="en-US" sz="2400" dirty="0" smtClean="0"/>
              <a:t>Strings </a:t>
            </a:r>
            <a:r>
              <a:rPr lang="el-GR" sz="2400" dirty="0" smtClean="0"/>
              <a:t>είναι </a:t>
            </a:r>
            <a:r>
              <a:rPr lang="el-GR" sz="2400" dirty="0" smtClean="0">
                <a:solidFill>
                  <a:srgbClr val="FF0000"/>
                </a:solidFill>
              </a:rPr>
              <a:t>αμετάβλητα</a:t>
            </a:r>
            <a:r>
              <a:rPr lang="el-GR" sz="2400" dirty="0" smtClean="0"/>
              <a:t> (</a:t>
            </a:r>
            <a:r>
              <a:rPr lang="en-US" sz="2400" dirty="0" smtClean="0">
                <a:solidFill>
                  <a:srgbClr val="FF0000"/>
                </a:solidFill>
              </a:rPr>
              <a:t>immutable</a:t>
            </a:r>
            <a:r>
              <a:rPr lang="en-US" sz="2400" dirty="0" smtClean="0"/>
              <a:t>) </a:t>
            </a:r>
            <a:r>
              <a:rPr lang="el-GR" sz="2400" dirty="0" smtClean="0"/>
              <a:t>αντικείμενα</a:t>
            </a:r>
          </a:p>
          <a:p>
            <a:endParaRPr lang="el-GR" sz="2400" dirty="0" smtClean="0"/>
          </a:p>
          <a:p>
            <a:r>
              <a:rPr lang="el-GR" sz="2400" dirty="0" smtClean="0"/>
              <a:t>Η τελευταία ανάθεση δημιουργεί ένα </a:t>
            </a:r>
            <a:r>
              <a:rPr lang="el-GR" sz="2400" dirty="0" smtClean="0">
                <a:solidFill>
                  <a:srgbClr val="FF0000"/>
                </a:solidFill>
              </a:rPr>
              <a:t>καινούριο</a:t>
            </a:r>
            <a:r>
              <a:rPr lang="el-GR" sz="2400" dirty="0" smtClean="0"/>
              <a:t> αντικείμενο</a:t>
            </a:r>
            <a:r>
              <a:rPr lang="en-US" sz="2400" dirty="0" smtClean="0"/>
              <a:t> </a:t>
            </a:r>
            <a:r>
              <a:rPr lang="el-GR" sz="2400" dirty="0" smtClean="0"/>
              <a:t>και το αναθέτει στην μεταβλητή </a:t>
            </a:r>
            <a:r>
              <a:rPr lang="en-US" sz="2400" dirty="0" smtClean="0"/>
              <a:t>x</a:t>
            </a:r>
            <a:endParaRPr lang="en-US" sz="2400" dirty="0"/>
          </a:p>
        </p:txBody>
      </p:sp>
      <p:grpSp>
        <p:nvGrpSpPr>
          <p:cNvPr id="30" name="Group 29"/>
          <p:cNvGrpSpPr/>
          <p:nvPr/>
        </p:nvGrpSpPr>
        <p:grpSpPr>
          <a:xfrm>
            <a:off x="7017159" y="5334000"/>
            <a:ext cx="1369670" cy="1219200"/>
            <a:chOff x="7156249" y="1545035"/>
            <a:chExt cx="1369670" cy="1129421"/>
          </a:xfrm>
        </p:grpSpPr>
        <p:sp>
          <p:nvSpPr>
            <p:cNvPr id="31" name="TextBox 30"/>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2" name="Straight Connector 31"/>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56249" y="2392101"/>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156250" y="1545035"/>
              <a:ext cx="1369669" cy="11294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7045305" y="5649852"/>
            <a:ext cx="1332990" cy="523220"/>
          </a:xfrm>
          <a:prstGeom prst="rect">
            <a:avLst/>
          </a:prstGeom>
          <a:noFill/>
        </p:spPr>
        <p:txBody>
          <a:bodyPr wrap="square" rtlCol="0">
            <a:spAutoFit/>
          </a:bodyPr>
          <a:lstStyle/>
          <a:p>
            <a:r>
              <a:rPr lang="en-US" sz="1400" dirty="0" smtClean="0"/>
              <a:t>“java programming”</a:t>
            </a:r>
            <a:endParaRPr lang="en-US" sz="1400" dirty="0"/>
          </a:p>
        </p:txBody>
      </p:sp>
      <p:cxnSp>
        <p:nvCxnSpPr>
          <p:cNvPr id="37" name="Elbow Connector 36"/>
          <p:cNvCxnSpPr>
            <a:stCxn id="22" idx="2"/>
          </p:cNvCxnSpPr>
          <p:nvPr/>
        </p:nvCxnSpPr>
        <p:spPr>
          <a:xfrm rot="16200000" flipH="1">
            <a:off x="4802586" y="4165243"/>
            <a:ext cx="2736869" cy="916759"/>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3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Ισότητα </a:t>
            </a:r>
            <a:r>
              <a:rPr lang="en-US" dirty="0" smtClean="0"/>
              <a:t>String</a:t>
            </a:r>
            <a:endParaRPr lang="en-US" dirty="0"/>
          </a:p>
        </p:txBody>
      </p:sp>
      <p:sp>
        <p:nvSpPr>
          <p:cNvPr id="4" name="TextBox 3"/>
          <p:cNvSpPr txBox="1"/>
          <p:nvPr/>
        </p:nvSpPr>
        <p:spPr>
          <a:xfrm>
            <a:off x="457200" y="1524000"/>
            <a:ext cx="8229600" cy="4524315"/>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StringEquality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smtClean="0">
                <a:latin typeface="Courier New" panose="02070309020205020404" pitchFamily="49" charset="0"/>
                <a:cs typeface="Courier New" panose="02070309020205020404" pitchFamily="49" charset="0"/>
              </a:rPr>
              <a:t>new String(“java”);</a:t>
            </a:r>
            <a:endParaRPr lang="en-US" b="1" dirty="0">
              <a:latin typeface="Courier New" panose="02070309020205020404" pitchFamily="49" charset="0"/>
              <a:cs typeface="Courier New" panose="02070309020205020404" pitchFamily="49" charset="0"/>
            </a:endParaRPr>
          </a:p>
          <a:p>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y;</a:t>
            </a:r>
            <a:endParaRPr lang="en-US" b="1" dirty="0">
              <a:latin typeface="Courier New" panose="02070309020205020404" pitchFamily="49" charset="0"/>
              <a:cs typeface="Courier New" panose="02070309020205020404" pitchFamily="49" charset="0"/>
            </a:endParaRP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("1. "+ (x == 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(y == </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("3. "+ </a:t>
            </a:r>
            <a:r>
              <a:rPr lang="en-US" b="1" dirty="0" smtClean="0">
                <a:latin typeface="Courier New" panose="02070309020205020404" pitchFamily="49" charset="0"/>
                <a:cs typeface="Courier New" panose="02070309020205020404" pitchFamily="49" charset="0"/>
              </a:rPr>
              <a:t>(z == 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("4. "+ </a:t>
            </a:r>
            <a:r>
              <a:rPr lang="en-US" b="1" dirty="0" err="1" smtClean="0">
                <a:latin typeface="Courier New" panose="02070309020205020404" pitchFamily="49" charset="0"/>
                <a:cs typeface="Courier New" panose="02070309020205020404" pitchFamily="49" charset="0"/>
              </a:rPr>
              <a:t>x.equals</a:t>
            </a:r>
            <a:r>
              <a:rPr lang="en-US" b="1" dirty="0" smtClean="0">
                <a:latin typeface="Courier New" panose="02070309020205020404" pitchFamily="49" charset="0"/>
                <a:cs typeface="Courier New" panose="02070309020205020404" pitchFamily="49" charset="0"/>
              </a:rPr>
              <a:t>(y));</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("5. "+ </a:t>
            </a:r>
            <a:r>
              <a:rPr lang="en-US" b="1" dirty="0" err="1" smtClean="0">
                <a:latin typeface="Courier New" panose="02070309020205020404" pitchFamily="49" charset="0"/>
                <a:cs typeface="Courier New" panose="02070309020205020404" pitchFamily="49" charset="0"/>
              </a:rPr>
              <a:t>y.equals</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("6. "+ </a:t>
            </a:r>
            <a:r>
              <a:rPr lang="en-US" b="1" dirty="0" err="1" smtClean="0">
                <a:latin typeface="Courier New" panose="02070309020205020404" pitchFamily="49" charset="0"/>
                <a:cs typeface="Courier New" panose="02070309020205020404" pitchFamily="49" charset="0"/>
              </a:rPr>
              <a:t>z.equals</a:t>
            </a:r>
            <a:r>
              <a:rPr lang="en-US" b="1" dirty="0" smtClean="0">
                <a:latin typeface="Courier New" panose="02070309020205020404" pitchFamily="49" charset="0"/>
                <a:cs typeface="Courier New" panose="02070309020205020404" pitchFamily="49" charset="0"/>
              </a:rPr>
              <a:t>(x));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7" name="TextBox 6"/>
          <p:cNvSpPr txBox="1"/>
          <p:nvPr/>
        </p:nvSpPr>
        <p:spPr>
          <a:xfrm>
            <a:off x="4903125" y="979714"/>
            <a:ext cx="4240875" cy="923330"/>
          </a:xfrm>
          <a:prstGeom prst="rect">
            <a:avLst/>
          </a:prstGeom>
          <a:solidFill>
            <a:schemeClr val="accent5">
              <a:lumMod val="60000"/>
              <a:lumOff val="40000"/>
            </a:schemeClr>
          </a:solidFill>
        </p:spPr>
        <p:txBody>
          <a:bodyPr wrap="square" rtlCol="0">
            <a:spAutoFit/>
          </a:bodyPr>
          <a:lstStyle/>
          <a:p>
            <a:r>
              <a:rPr lang="el-GR" dirty="0" smtClean="0"/>
              <a:t>Τι θα εκτυπωθεί?</a:t>
            </a:r>
          </a:p>
          <a:p>
            <a:r>
              <a:rPr lang="el-GR" dirty="0" smtClean="0"/>
              <a:t>(μια λογική συνθήκη τυπώνει </a:t>
            </a:r>
            <a:r>
              <a:rPr lang="en-US" dirty="0" smtClean="0"/>
              <a:t>true/false </a:t>
            </a:r>
            <a:r>
              <a:rPr lang="el-GR" dirty="0" smtClean="0"/>
              <a:t>ανάλογα αν είναι αληθής/ψευδής</a:t>
            </a:r>
            <a:r>
              <a:rPr lang="en-US" dirty="0" smtClean="0"/>
              <a:t>)</a:t>
            </a:r>
            <a:endParaRPr lang="en-US" dirty="0"/>
          </a:p>
        </p:txBody>
      </p:sp>
      <p:sp>
        <p:nvSpPr>
          <p:cNvPr id="8" name="TextBox 7"/>
          <p:cNvSpPr txBox="1"/>
          <p:nvPr/>
        </p:nvSpPr>
        <p:spPr>
          <a:xfrm>
            <a:off x="7453541" y="3581400"/>
            <a:ext cx="928459" cy="369332"/>
          </a:xfrm>
          <a:prstGeom prst="rect">
            <a:avLst/>
          </a:prstGeom>
          <a:solidFill>
            <a:srgbClr val="92D050"/>
          </a:solidFill>
        </p:spPr>
        <p:txBody>
          <a:bodyPr wrap="none" rtlCol="0">
            <a:spAutoFit/>
          </a:bodyPr>
          <a:lstStyle/>
          <a:p>
            <a:r>
              <a:rPr lang="el-GR" dirty="0" smtClean="0"/>
              <a:t>1. </a:t>
            </a:r>
            <a:r>
              <a:rPr lang="en-US" dirty="0" smtClean="0"/>
              <a:t>false</a:t>
            </a:r>
            <a:endParaRPr lang="en-US" dirty="0"/>
          </a:p>
        </p:txBody>
      </p:sp>
      <p:sp>
        <p:nvSpPr>
          <p:cNvPr id="9" name="TextBox 8"/>
          <p:cNvSpPr txBox="1"/>
          <p:nvPr/>
        </p:nvSpPr>
        <p:spPr>
          <a:xfrm>
            <a:off x="7453541" y="3975334"/>
            <a:ext cx="838691" cy="369332"/>
          </a:xfrm>
          <a:prstGeom prst="rect">
            <a:avLst/>
          </a:prstGeom>
          <a:solidFill>
            <a:srgbClr val="92D050"/>
          </a:solidFill>
        </p:spPr>
        <p:txBody>
          <a:bodyPr wrap="none" rtlCol="0">
            <a:spAutoFit/>
          </a:bodyPr>
          <a:lstStyle/>
          <a:p>
            <a:r>
              <a:rPr lang="en-US" dirty="0" smtClean="0"/>
              <a:t>2</a:t>
            </a:r>
            <a:r>
              <a:rPr lang="el-GR" dirty="0" smtClean="0"/>
              <a:t>. </a:t>
            </a:r>
            <a:r>
              <a:rPr lang="en-US" dirty="0" smtClean="0"/>
              <a:t>true</a:t>
            </a:r>
            <a:endParaRPr lang="en-US" dirty="0"/>
          </a:p>
        </p:txBody>
      </p:sp>
      <p:sp>
        <p:nvSpPr>
          <p:cNvPr id="10" name="TextBox 9"/>
          <p:cNvSpPr txBox="1"/>
          <p:nvPr/>
        </p:nvSpPr>
        <p:spPr>
          <a:xfrm>
            <a:off x="7453541" y="4426873"/>
            <a:ext cx="928459" cy="369332"/>
          </a:xfrm>
          <a:prstGeom prst="rect">
            <a:avLst/>
          </a:prstGeom>
          <a:solidFill>
            <a:srgbClr val="92D050"/>
          </a:solidFill>
        </p:spPr>
        <p:txBody>
          <a:bodyPr wrap="none" rtlCol="0">
            <a:spAutoFit/>
          </a:bodyPr>
          <a:lstStyle/>
          <a:p>
            <a:r>
              <a:rPr lang="en-US" dirty="0"/>
              <a:t>3</a:t>
            </a:r>
            <a:r>
              <a:rPr lang="el-GR" dirty="0" smtClean="0"/>
              <a:t>. </a:t>
            </a:r>
            <a:r>
              <a:rPr lang="en-US" dirty="0" smtClean="0"/>
              <a:t>false</a:t>
            </a:r>
            <a:endParaRPr lang="en-US" dirty="0"/>
          </a:p>
        </p:txBody>
      </p:sp>
      <p:sp>
        <p:nvSpPr>
          <p:cNvPr id="11" name="TextBox 10"/>
          <p:cNvSpPr txBox="1"/>
          <p:nvPr/>
        </p:nvSpPr>
        <p:spPr>
          <a:xfrm>
            <a:off x="7453541" y="4872405"/>
            <a:ext cx="838691" cy="369332"/>
          </a:xfrm>
          <a:prstGeom prst="rect">
            <a:avLst/>
          </a:prstGeom>
          <a:solidFill>
            <a:srgbClr val="92D050"/>
          </a:solidFill>
        </p:spPr>
        <p:txBody>
          <a:bodyPr wrap="none" rtlCol="0">
            <a:spAutoFit/>
          </a:bodyPr>
          <a:lstStyle/>
          <a:p>
            <a:r>
              <a:rPr lang="en-US" dirty="0" smtClean="0"/>
              <a:t>4</a:t>
            </a:r>
            <a:r>
              <a:rPr lang="el-GR" dirty="0" smtClean="0"/>
              <a:t>. </a:t>
            </a:r>
            <a:r>
              <a:rPr lang="en-US" dirty="0" smtClean="0"/>
              <a:t>true</a:t>
            </a:r>
            <a:endParaRPr lang="en-US" dirty="0"/>
          </a:p>
        </p:txBody>
      </p:sp>
      <p:sp>
        <p:nvSpPr>
          <p:cNvPr id="12" name="TextBox 11"/>
          <p:cNvSpPr txBox="1"/>
          <p:nvPr/>
        </p:nvSpPr>
        <p:spPr>
          <a:xfrm>
            <a:off x="7437817" y="5253405"/>
            <a:ext cx="838691" cy="369332"/>
          </a:xfrm>
          <a:prstGeom prst="rect">
            <a:avLst/>
          </a:prstGeom>
          <a:solidFill>
            <a:srgbClr val="92D050"/>
          </a:solidFill>
        </p:spPr>
        <p:txBody>
          <a:bodyPr wrap="none" rtlCol="0">
            <a:spAutoFit/>
          </a:bodyPr>
          <a:lstStyle/>
          <a:p>
            <a:r>
              <a:rPr lang="en-US" dirty="0" smtClean="0"/>
              <a:t>5</a:t>
            </a:r>
            <a:r>
              <a:rPr lang="el-GR" dirty="0" smtClean="0"/>
              <a:t>. </a:t>
            </a:r>
            <a:r>
              <a:rPr lang="en-US" dirty="0" smtClean="0"/>
              <a:t>true</a:t>
            </a:r>
            <a:endParaRPr lang="en-US" dirty="0"/>
          </a:p>
        </p:txBody>
      </p:sp>
      <p:sp>
        <p:nvSpPr>
          <p:cNvPr id="13" name="TextBox 12"/>
          <p:cNvSpPr txBox="1"/>
          <p:nvPr/>
        </p:nvSpPr>
        <p:spPr>
          <a:xfrm>
            <a:off x="7431769" y="5660871"/>
            <a:ext cx="838691" cy="369332"/>
          </a:xfrm>
          <a:prstGeom prst="rect">
            <a:avLst/>
          </a:prstGeom>
          <a:solidFill>
            <a:srgbClr val="92D050"/>
          </a:solidFill>
        </p:spPr>
        <p:txBody>
          <a:bodyPr wrap="none" rtlCol="0">
            <a:spAutoFit/>
          </a:bodyPr>
          <a:lstStyle/>
          <a:p>
            <a:r>
              <a:rPr lang="en-US" dirty="0" smtClean="0"/>
              <a:t>6</a:t>
            </a:r>
            <a:r>
              <a:rPr lang="el-GR" dirty="0" smtClean="0"/>
              <a:t>. </a:t>
            </a:r>
            <a:r>
              <a:rPr lang="en-US" dirty="0" smtClean="0"/>
              <a:t>true</a:t>
            </a:r>
            <a:endParaRPr lang="en-US" dirty="0"/>
          </a:p>
        </p:txBody>
      </p:sp>
      <p:sp>
        <p:nvSpPr>
          <p:cNvPr id="14" name="TextBox 13"/>
          <p:cNvSpPr txBox="1"/>
          <p:nvPr/>
        </p:nvSpPr>
        <p:spPr>
          <a:xfrm>
            <a:off x="655691" y="6251549"/>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10791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Λίγο Ιστορία</a:t>
            </a:r>
            <a:endParaRPr lang="en-US" dirty="0"/>
          </a:p>
        </p:txBody>
      </p:sp>
      <p:sp>
        <p:nvSpPr>
          <p:cNvPr id="7" name="Content Placeholder 6"/>
          <p:cNvSpPr>
            <a:spLocks noGrp="1"/>
          </p:cNvSpPr>
          <p:nvPr>
            <p:ph idx="1"/>
          </p:nvPr>
        </p:nvSpPr>
        <p:spPr/>
        <p:txBody>
          <a:bodyPr/>
          <a:lstStyle/>
          <a:p>
            <a:r>
              <a:rPr lang="el-GR" dirty="0" smtClean="0"/>
              <a:t>Οι πρώτες γλώσσες προγραμματισμού δεν ήταν για υπολογιστές</a:t>
            </a:r>
          </a:p>
          <a:p>
            <a:pPr lvl="1"/>
            <a:r>
              <a:rPr lang="el-GR" dirty="0" smtClean="0"/>
              <a:t>Αυτόματη δημιουργία πρωτοτύπων για ραπτομηχανές</a:t>
            </a:r>
          </a:p>
          <a:p>
            <a:pPr lvl="1"/>
            <a:r>
              <a:rPr lang="el-GR" dirty="0" smtClean="0"/>
              <a:t>Μουσικά κουτιά ή ρολά για πιάνο</a:t>
            </a:r>
          </a:p>
          <a:p>
            <a:pPr lvl="1"/>
            <a:r>
              <a:rPr lang="el-GR" dirty="0" smtClean="0"/>
              <a:t>Η αφαιρετική μηχανή του Τ</a:t>
            </a:r>
            <a:r>
              <a:rPr lang="en-US" dirty="0" err="1" smtClean="0"/>
              <a:t>uring</a:t>
            </a:r>
            <a:endParaRPr lang="en-US" dirty="0"/>
          </a:p>
        </p:txBody>
      </p:sp>
    </p:spTree>
    <p:extLst>
      <p:ext uri="{BB962C8B-B14F-4D97-AF65-F5344CB8AC3E}">
        <p14:creationId xmlns:p14="http://schemas.microsoft.com/office/powerpoint/2010/main" val="121087726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Εξήγηση</a:t>
            </a:r>
            <a:endParaRPr lang="en-US" dirty="0"/>
          </a:p>
        </p:txBody>
      </p:sp>
      <p:sp>
        <p:nvSpPr>
          <p:cNvPr id="3" name="Content Placeholder 2"/>
          <p:cNvSpPr>
            <a:spLocks noGrp="1"/>
          </p:cNvSpPr>
          <p:nvPr>
            <p:ph idx="1"/>
          </p:nvPr>
        </p:nvSpPr>
        <p:spPr>
          <a:xfrm>
            <a:off x="181591" y="1899721"/>
            <a:ext cx="5181600" cy="4876800"/>
          </a:xfrm>
        </p:spPr>
        <p:txBody>
          <a:bodyPr>
            <a:normAutofit/>
          </a:bodyPr>
          <a:lstStyle/>
          <a:p>
            <a:r>
              <a:rPr lang="el-GR" dirty="0" smtClean="0"/>
              <a:t>Όταν δημιουργούμε ένα </a:t>
            </a:r>
            <a:r>
              <a:rPr lang="en-US" dirty="0" smtClean="0"/>
              <a:t>String </a:t>
            </a:r>
            <a:r>
              <a:rPr lang="el-GR" dirty="0" smtClean="0"/>
              <a:t>αντικείμενο </a:t>
            </a:r>
            <a:r>
              <a:rPr lang="el-GR" dirty="0" smtClean="0">
                <a:solidFill>
                  <a:schemeClr val="accent6">
                    <a:lumMod val="75000"/>
                  </a:schemeClr>
                </a:solidFill>
              </a:rPr>
              <a:t>δεσμεύουμε</a:t>
            </a:r>
            <a:r>
              <a:rPr lang="el-GR" dirty="0" smtClean="0"/>
              <a:t> χώρο στη </a:t>
            </a:r>
            <a:r>
              <a:rPr lang="el-GR" dirty="0" smtClean="0">
                <a:solidFill>
                  <a:srgbClr val="0070C0"/>
                </a:solidFill>
              </a:rPr>
              <a:t>μνήμη</a:t>
            </a:r>
            <a:r>
              <a:rPr lang="el-GR" dirty="0" smtClean="0"/>
              <a:t> για το αντικείμενο</a:t>
            </a:r>
          </a:p>
          <a:p>
            <a:r>
              <a:rPr lang="el-GR" dirty="0" smtClean="0"/>
              <a:t>Η μεταβλητή που ορίζουμε «</a:t>
            </a:r>
            <a:r>
              <a:rPr lang="el-GR" dirty="0" smtClean="0">
                <a:solidFill>
                  <a:schemeClr val="accent6">
                    <a:lumMod val="75000"/>
                  </a:schemeClr>
                </a:solidFill>
              </a:rPr>
              <a:t>δείχνει</a:t>
            </a:r>
            <a:r>
              <a:rPr lang="el-GR" dirty="0" smtClean="0"/>
              <a:t>» σε αυτό το χώρο μνήμης</a:t>
            </a:r>
          </a:p>
          <a:p>
            <a:r>
              <a:rPr lang="el-GR" dirty="0" smtClean="0"/>
              <a:t>Η </a:t>
            </a:r>
            <a:r>
              <a:rPr lang="el-GR" dirty="0" smtClean="0">
                <a:solidFill>
                  <a:srgbClr val="0070C0"/>
                </a:solidFill>
              </a:rPr>
              <a:t>εκχώρηση μεταξύ αντικειμένων </a:t>
            </a:r>
            <a:r>
              <a:rPr lang="el-GR" dirty="0" smtClean="0"/>
              <a:t>τα κάνει να δείχνουν στην ίδια θέση μνήμης</a:t>
            </a:r>
          </a:p>
        </p:txBody>
      </p:sp>
      <p:sp>
        <p:nvSpPr>
          <p:cNvPr id="4" name="Rectangle 3"/>
          <p:cNvSpPr/>
          <p:nvPr/>
        </p:nvSpPr>
        <p:spPr>
          <a:xfrm>
            <a:off x="6925291" y="2308523"/>
            <a:ext cx="2057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925291" y="36039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25291" y="49755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25291" y="61947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23587" y="914400"/>
            <a:ext cx="4458272" cy="923330"/>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 </a:t>
            </a:r>
            <a:endParaRPr lang="el-GR" b="1" dirty="0" smtClean="0">
              <a:latin typeface="Courier New" panose="02070309020205020404" pitchFamily="49" charset="0"/>
              <a:cs typeface="Courier New" panose="02070309020205020404" pitchFamily="49" charset="0"/>
            </a:endParaRP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a:t>
            </a:r>
            <a:r>
              <a:rPr lang="en-US" b="1" dirty="0" smtClean="0">
                <a:latin typeface="Courier New" panose="02070309020205020404" pitchFamily="49" charset="0"/>
                <a:cs typeface="Courier New" panose="02070309020205020404" pitchFamily="49" charset="0"/>
              </a:rPr>
              <a:t> = z;</a:t>
            </a:r>
            <a:endParaRPr lang="en-US" b="1" dirty="0">
              <a:latin typeface="Courier New" panose="02070309020205020404" pitchFamily="49" charset="0"/>
              <a:cs typeface="Courier New" panose="02070309020205020404" pitchFamily="49" charset="0"/>
            </a:endParaRPr>
          </a:p>
        </p:txBody>
      </p:sp>
      <p:grpSp>
        <p:nvGrpSpPr>
          <p:cNvPr id="24" name="Group 23"/>
          <p:cNvGrpSpPr/>
          <p:nvPr/>
        </p:nvGrpSpPr>
        <p:grpSpPr>
          <a:xfrm>
            <a:off x="7230091" y="3648584"/>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858491" y="4131677"/>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158573" y="396240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36420" y="2754492"/>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299741" y="2329558"/>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858491" y="2908380"/>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158573" y="2739103"/>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99977" y="5088219"/>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8" name="Elbow Connector 27"/>
          <p:cNvCxnSpPr>
            <a:stCxn id="26" idx="3"/>
            <a:endCxn id="4" idx="1"/>
          </p:cNvCxnSpPr>
          <p:nvPr/>
        </p:nvCxnSpPr>
        <p:spPr>
          <a:xfrm flipV="1">
            <a:off x="6200059" y="4442123"/>
            <a:ext cx="725232" cy="830762"/>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19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8" grpId="0" animBg="1"/>
      <p:bldP spid="26"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a:t>
            </a:r>
            <a:endParaRPr lang="en-US" dirty="0"/>
          </a:p>
        </p:txBody>
      </p:sp>
      <p:sp>
        <p:nvSpPr>
          <p:cNvPr id="4" name="Rectangle 3"/>
          <p:cNvSpPr/>
          <p:nvPr/>
        </p:nvSpPr>
        <p:spPr>
          <a:xfrm>
            <a:off x="6925291" y="2308523"/>
            <a:ext cx="2057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925291" y="36039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25291" y="49755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25291" y="61947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727054"/>
            <a:ext cx="5147563" cy="1200329"/>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 </a:t>
            </a:r>
            <a:endParaRPr lang="el-GR" b="1" dirty="0" smtClean="0">
              <a:latin typeface="Courier New" panose="02070309020205020404" pitchFamily="49" charset="0"/>
              <a:cs typeface="Courier New" panose="02070309020205020404" pitchFamily="49" charset="0"/>
            </a:endParaRP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a:t>
            </a:r>
            <a:r>
              <a:rPr lang="en-US" b="1" dirty="0" smtClean="0">
                <a:latin typeface="Courier New" panose="02070309020205020404" pitchFamily="49" charset="0"/>
                <a:cs typeface="Courier New" panose="02070309020205020404" pitchFamily="49" charset="0"/>
              </a:rPr>
              <a:t> = z;</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a:t>
            </a:r>
            <a:r>
              <a:rPr lang="en-US" b="1" dirty="0">
                <a:solidFill>
                  <a:srgbClr val="FF0000"/>
                </a:solidFill>
                <a:latin typeface="Courier New" panose="02070309020205020404" pitchFamily="49" charset="0"/>
                <a:cs typeface="Courier New" panose="02070309020205020404" pitchFamily="49" charset="0"/>
              </a:rPr>
              <a:t>y == z</a:t>
            </a:r>
            <a:r>
              <a:rPr lang="en-US" b="1" dirty="0">
                <a:latin typeface="Courier New" panose="02070309020205020404" pitchFamily="49" charset="0"/>
                <a:cs typeface="Courier New" panose="02070309020205020404" pitchFamily="49" charset="0"/>
              </a:rPr>
              <a:t>));</a:t>
            </a:r>
          </a:p>
        </p:txBody>
      </p:sp>
      <p:grpSp>
        <p:nvGrpSpPr>
          <p:cNvPr id="24" name="Group 23"/>
          <p:cNvGrpSpPr/>
          <p:nvPr/>
        </p:nvGrpSpPr>
        <p:grpSpPr>
          <a:xfrm>
            <a:off x="7230091" y="3648584"/>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858491" y="4131677"/>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158573" y="396240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36420" y="2754492"/>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299741" y="2329558"/>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858491" y="2908380"/>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158573" y="2739103"/>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99977" y="5088219"/>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8" name="Elbow Connector 27"/>
          <p:cNvCxnSpPr>
            <a:stCxn id="26" idx="3"/>
            <a:endCxn id="4" idx="1"/>
          </p:cNvCxnSpPr>
          <p:nvPr/>
        </p:nvCxnSpPr>
        <p:spPr>
          <a:xfrm flipV="1">
            <a:off x="6200059" y="4442123"/>
            <a:ext cx="725232" cy="830762"/>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78018" y="2138622"/>
            <a:ext cx="4896727" cy="42917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Ο τελεστής </a:t>
            </a:r>
            <a:r>
              <a:rPr lang="el-GR" dirty="0">
                <a:solidFill>
                  <a:srgbClr val="FF0000"/>
                </a:solidFill>
              </a:rPr>
              <a:t>==</a:t>
            </a:r>
            <a:r>
              <a:rPr lang="el-GR" dirty="0"/>
              <a:t> μεταξύ δύο αντικειμένων εξετάζει αν </a:t>
            </a:r>
            <a:r>
              <a:rPr lang="el-GR" dirty="0" smtClean="0"/>
              <a:t>δείχνουν στην </a:t>
            </a:r>
            <a:r>
              <a:rPr lang="el-GR" dirty="0">
                <a:solidFill>
                  <a:schemeClr val="accent6">
                    <a:lumMod val="75000"/>
                  </a:schemeClr>
                </a:solidFill>
              </a:rPr>
              <a:t>ίδια θέση μνήμης</a:t>
            </a:r>
            <a:r>
              <a:rPr lang="el-GR" dirty="0"/>
              <a:t>.</a:t>
            </a:r>
          </a:p>
          <a:p>
            <a:r>
              <a:rPr lang="el-GR" dirty="0"/>
              <a:t>Γι αυτό </a:t>
            </a:r>
            <a:r>
              <a:rPr lang="en-US" dirty="0"/>
              <a:t>(</a:t>
            </a:r>
            <a:r>
              <a:rPr lang="en-US" b="1" dirty="0">
                <a:solidFill>
                  <a:srgbClr val="0070C0"/>
                </a:solidFill>
                <a:latin typeface="Courier New" pitchFamily="49" charset="0"/>
                <a:cs typeface="Courier New" pitchFamily="49" charset="0"/>
              </a:rPr>
              <a:t>y </a:t>
            </a:r>
            <a:r>
              <a:rPr lang="en-US" b="1" dirty="0" smtClean="0">
                <a:solidFill>
                  <a:srgbClr val="0070C0"/>
                </a:solidFill>
                <a:latin typeface="Courier New" pitchFamily="49" charset="0"/>
                <a:cs typeface="Courier New" pitchFamily="49" charset="0"/>
              </a:rPr>
              <a:t>== z</a:t>
            </a:r>
            <a:r>
              <a:rPr lang="en-US" dirty="0" smtClean="0"/>
              <a:t>) </a:t>
            </a:r>
            <a:r>
              <a:rPr lang="el-GR" dirty="0"/>
              <a:t>επιστρέφει </a:t>
            </a:r>
            <a:r>
              <a:rPr lang="en-US" dirty="0"/>
              <a:t>true.</a:t>
            </a:r>
          </a:p>
          <a:p>
            <a:r>
              <a:rPr lang="el-GR" dirty="0"/>
              <a:t>Όλα αυτά θα είναι πιο ξεκάθαρα όταν θα μιλήσουμε για </a:t>
            </a:r>
            <a:r>
              <a:rPr lang="el-GR" dirty="0">
                <a:solidFill>
                  <a:schemeClr val="accent6">
                    <a:lumMod val="75000"/>
                  </a:schemeClr>
                </a:solidFill>
              </a:rPr>
              <a:t>αναφορές</a:t>
            </a:r>
            <a:r>
              <a:rPr lang="el-GR" dirty="0"/>
              <a:t>.</a:t>
            </a:r>
            <a:endParaRPr lang="en-US" dirty="0"/>
          </a:p>
        </p:txBody>
      </p:sp>
      <p:sp>
        <p:nvSpPr>
          <p:cNvPr id="30" name="TextBox 29"/>
          <p:cNvSpPr txBox="1"/>
          <p:nvPr/>
        </p:nvSpPr>
        <p:spPr>
          <a:xfrm>
            <a:off x="677462" y="6402258"/>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113900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Εξήγηση</a:t>
            </a:r>
            <a:endParaRPr lang="en-US" dirty="0"/>
          </a:p>
        </p:txBody>
      </p:sp>
      <p:sp>
        <p:nvSpPr>
          <p:cNvPr id="4" name="Rectangle 3"/>
          <p:cNvSpPr/>
          <p:nvPr/>
        </p:nvSpPr>
        <p:spPr>
          <a:xfrm>
            <a:off x="6781800" y="19812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276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42734" y="458631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5943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1874" y="457200"/>
            <a:ext cx="4320413" cy="1477328"/>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((y </a:t>
            </a:r>
            <a:r>
              <a:rPr lang="en-US" b="1" dirty="0" smtClean="0">
                <a:solidFill>
                  <a:srgbClr val="FF0000"/>
                </a:solidFill>
                <a:latin typeface="Courier New" panose="02070309020205020404" pitchFamily="49" charset="0"/>
                <a:cs typeface="Courier New" panose="02070309020205020404" pitchFamily="49" charset="0"/>
              </a:rPr>
              <a:t>== z</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grpSp>
        <p:nvGrpSpPr>
          <p:cNvPr id="24" name="Group 23"/>
          <p:cNvGrpSpPr/>
          <p:nvPr/>
        </p:nvGrpSpPr>
        <p:grpSpPr>
          <a:xfrm>
            <a:off x="7086600" y="33212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39154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7461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4271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0022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5810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4117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28599" y="2021196"/>
            <a:ext cx="4896727" cy="42917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Ο τελεστής </a:t>
            </a:r>
            <a:r>
              <a:rPr lang="el-GR" dirty="0">
                <a:solidFill>
                  <a:srgbClr val="FF0000"/>
                </a:solidFill>
              </a:rPr>
              <a:t>==</a:t>
            </a:r>
            <a:r>
              <a:rPr lang="el-GR" dirty="0"/>
              <a:t> μεταξύ δύο αντικειμένων εξετάζει αν πρόκειται για την </a:t>
            </a:r>
            <a:r>
              <a:rPr lang="el-GR" dirty="0">
                <a:solidFill>
                  <a:schemeClr val="accent6">
                    <a:lumMod val="75000"/>
                  </a:schemeClr>
                </a:solidFill>
              </a:rPr>
              <a:t>ίδια θέση μνήμης</a:t>
            </a:r>
            <a:r>
              <a:rPr lang="el-GR" dirty="0"/>
              <a:t>.</a:t>
            </a:r>
          </a:p>
          <a:p>
            <a:r>
              <a:rPr lang="el-GR" dirty="0"/>
              <a:t>Γι αυτό </a:t>
            </a:r>
            <a:r>
              <a:rPr lang="en-US" dirty="0"/>
              <a:t>(</a:t>
            </a:r>
            <a:r>
              <a:rPr lang="en-US" b="1" dirty="0">
                <a:solidFill>
                  <a:srgbClr val="0070C0"/>
                </a:solidFill>
                <a:latin typeface="Courier New" pitchFamily="49" charset="0"/>
                <a:cs typeface="Courier New" pitchFamily="49" charset="0"/>
              </a:rPr>
              <a:t>y </a:t>
            </a:r>
            <a:r>
              <a:rPr lang="en-US" b="1" dirty="0" smtClean="0">
                <a:solidFill>
                  <a:srgbClr val="0070C0"/>
                </a:solidFill>
                <a:latin typeface="Courier New" pitchFamily="49" charset="0"/>
                <a:cs typeface="Courier New" pitchFamily="49" charset="0"/>
              </a:rPr>
              <a:t>== z</a:t>
            </a:r>
            <a:r>
              <a:rPr lang="en-US" dirty="0" smtClean="0"/>
              <a:t>) </a:t>
            </a:r>
            <a:r>
              <a:rPr lang="el-GR" dirty="0"/>
              <a:t>επιστρέφει </a:t>
            </a:r>
            <a:r>
              <a:rPr lang="en-US" dirty="0"/>
              <a:t>true.</a:t>
            </a:r>
          </a:p>
          <a:p>
            <a:r>
              <a:rPr lang="el-GR" dirty="0"/>
              <a:t>Όλα αυτά θα είναι πιο ξεκάθαρα όταν θα μιλήσουμε για </a:t>
            </a:r>
            <a:r>
              <a:rPr lang="el-GR" dirty="0">
                <a:solidFill>
                  <a:schemeClr val="accent6">
                    <a:lumMod val="75000"/>
                  </a:schemeClr>
                </a:solidFill>
              </a:rPr>
              <a:t>αναφορές</a:t>
            </a:r>
            <a:r>
              <a:rPr lang="el-GR" dirty="0"/>
              <a:t>.</a:t>
            </a:r>
            <a:endParaRPr lang="en-US" dirty="0"/>
          </a:p>
        </p:txBody>
      </p:sp>
      <p:grpSp>
        <p:nvGrpSpPr>
          <p:cNvPr id="28" name="Group 27"/>
          <p:cNvGrpSpPr/>
          <p:nvPr/>
        </p:nvGrpSpPr>
        <p:grpSpPr>
          <a:xfrm>
            <a:off x="7108617" y="46482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8258" y="5294985"/>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p:nvPr/>
        </p:nvCxnSpPr>
        <p:spPr>
          <a:xfrm flipV="1">
            <a:off x="6274815" y="5181600"/>
            <a:ext cx="506985" cy="31664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5907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7754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59436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6307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77462" y="6402258"/>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2388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t>
            </a:r>
            <a:r>
              <a:rPr lang="en-US" dirty="0" smtClean="0"/>
              <a:t> </a:t>
            </a:r>
            <a:r>
              <a:rPr lang="el-GR" dirty="0" smtClean="0"/>
              <a:t>σταθερές </a:t>
            </a:r>
            <a:endParaRPr lang="en-US" dirty="0"/>
          </a:p>
        </p:txBody>
      </p:sp>
      <p:sp>
        <p:nvSpPr>
          <p:cNvPr id="3" name="Content Placeholder 2"/>
          <p:cNvSpPr>
            <a:spLocks noGrp="1"/>
          </p:cNvSpPr>
          <p:nvPr>
            <p:ph idx="1"/>
          </p:nvPr>
        </p:nvSpPr>
        <p:spPr/>
        <p:txBody>
          <a:bodyPr>
            <a:normAutofit/>
          </a:bodyPr>
          <a:lstStyle/>
          <a:p>
            <a:r>
              <a:rPr lang="el-GR" sz="2400" dirty="0" smtClean="0"/>
              <a:t>Οι </a:t>
            </a:r>
            <a:r>
              <a:rPr lang="en-US" sz="2400" dirty="0" smtClean="0"/>
              <a:t>String </a:t>
            </a:r>
            <a:r>
              <a:rPr lang="el-GR" sz="2400" dirty="0" smtClean="0"/>
              <a:t>τιμές είναι κι αυτές αντικείμενα και μπορούμε να καλέσουμε τις μεθόδους τους</a:t>
            </a:r>
            <a:endParaRPr lang="en-US" sz="2000" dirty="0"/>
          </a:p>
        </p:txBody>
      </p:sp>
      <p:sp>
        <p:nvSpPr>
          <p:cNvPr id="4" name="TextBox 3"/>
          <p:cNvSpPr txBox="1"/>
          <p:nvPr/>
        </p:nvSpPr>
        <p:spPr>
          <a:xfrm>
            <a:off x="228600" y="2667000"/>
            <a:ext cx="8458200" cy="3416320"/>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StringConstants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offset = </a:t>
            </a:r>
            <a:r>
              <a:rPr lang="en-US" b="1" dirty="0" smtClean="0">
                <a:solidFill>
                  <a:srgbClr val="0070C0"/>
                </a:solidFill>
                <a:latin typeface="Courier New" panose="02070309020205020404" pitchFamily="49" charset="0"/>
                <a:cs typeface="Courier New" panose="02070309020205020404" pitchFamily="49" charset="0"/>
              </a:rPr>
              <a:t>“java programming"</a:t>
            </a:r>
            <a:r>
              <a:rPr lang="en-US" b="1" dirty="0"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indexOf</a:t>
            </a:r>
            <a:r>
              <a:rPr lang="en-US" b="1" dirty="0" smtClean="0">
                <a:latin typeface="Courier New" panose="02070309020205020404" pitchFamily="49" charset="0"/>
                <a:cs typeface="Courier New" panose="02070309020205020404" pitchFamily="49" charset="0"/>
              </a:rPr>
              <a:t>(“pro”);</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end = </a:t>
            </a:r>
            <a:r>
              <a:rPr lang="en-US" b="1" dirty="0">
                <a:solidFill>
                  <a:srgbClr val="0070C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programming"</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length</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z = </a:t>
            </a:r>
            <a:r>
              <a:rPr lang="en-US" b="1" dirty="0">
                <a:solidFill>
                  <a:srgbClr val="0070C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programming"</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substring</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offs</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t,end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p>
          <a:p>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8149526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a:xfrm>
            <a:off x="457200" y="1600199"/>
            <a:ext cx="8229600" cy="4724401"/>
          </a:xfrm>
        </p:spPr>
        <p:txBody>
          <a:bodyPr>
            <a:normAutofit fontScale="92500" lnSpcReduction="20000"/>
          </a:bodyPr>
          <a:lstStyle/>
          <a:p>
            <a:r>
              <a:rPr lang="el-GR" dirty="0" smtClean="0"/>
              <a:t>Δημιουργία αντικειμένου </a:t>
            </a:r>
            <a:r>
              <a:rPr lang="en-US" dirty="0" smtClean="0"/>
              <a:t>Scanner</a:t>
            </a:r>
          </a:p>
          <a:p>
            <a:pPr lvl="1"/>
            <a:r>
              <a:rPr lang="en-US" b="1" dirty="0">
                <a:solidFill>
                  <a:schemeClr val="accent6">
                    <a:lumMod val="75000"/>
                  </a:schemeClr>
                </a:solidFill>
                <a:latin typeface="Courier New" panose="02070309020205020404" pitchFamily="49" charset="0"/>
                <a:cs typeface="Courier New" panose="02070309020205020404" pitchFamily="49" charset="0"/>
              </a:rPr>
              <a:t>Scanner input = </a:t>
            </a:r>
            <a:r>
              <a:rPr lang="en-US" b="1" dirty="0">
                <a:solidFill>
                  <a:srgbClr val="FF0000"/>
                </a:solidFill>
                <a:latin typeface="Courier New" panose="02070309020205020404" pitchFamily="49" charset="0"/>
                <a:cs typeface="Courier New" panose="02070309020205020404" pitchFamily="49" charset="0"/>
              </a:rPr>
              <a:t>new</a:t>
            </a:r>
            <a:r>
              <a:rPr lang="en-US" b="1" dirty="0">
                <a:solidFill>
                  <a:schemeClr val="accent6">
                    <a:lumMod val="75000"/>
                  </a:schemeClr>
                </a:solidFill>
                <a:latin typeface="Courier New" panose="02070309020205020404" pitchFamily="49" charset="0"/>
                <a:cs typeface="Courier New" panose="02070309020205020404" pitchFamily="49" charset="0"/>
              </a:rPr>
              <a:t> Scanner(System.in);</a:t>
            </a:r>
            <a:endParaRPr lang="el-GR" b="1" dirty="0">
              <a:solidFill>
                <a:schemeClr val="accent6">
                  <a:lumMod val="75000"/>
                </a:schemeClr>
              </a:solidFill>
              <a:latin typeface="Courier New" panose="02070309020205020404" pitchFamily="49" charset="0"/>
              <a:cs typeface="Courier New" panose="02070309020205020404" pitchFamily="49" charset="0"/>
            </a:endParaRPr>
          </a:p>
          <a:p>
            <a:endParaRPr lang="en-US" dirty="0" smtClean="0"/>
          </a:p>
          <a:p>
            <a:r>
              <a:rPr lang="el-GR" dirty="0" smtClean="0"/>
              <a:t>Μέθοδοι της </a:t>
            </a:r>
            <a:r>
              <a:rPr lang="en-US" dirty="0" smtClean="0"/>
              <a:t>Scanner:</a:t>
            </a:r>
          </a:p>
          <a:p>
            <a:pPr lvl="1"/>
            <a:r>
              <a:rPr lang="en-US" b="1" dirty="0" smtClean="0">
                <a:solidFill>
                  <a:srgbClr val="0070C0"/>
                </a:solidFill>
                <a:latin typeface="Courier New" panose="02070309020205020404" pitchFamily="49" charset="0"/>
                <a:cs typeface="Courier New" panose="02070309020205020404" pitchFamily="49" charset="0"/>
              </a:rPr>
              <a:t>next()</a:t>
            </a:r>
            <a:r>
              <a:rPr lang="en-US" dirty="0" smtClean="0"/>
              <a:t>: </a:t>
            </a:r>
            <a:r>
              <a:rPr lang="el-GR" dirty="0" smtClean="0">
                <a:solidFill>
                  <a:schemeClr val="accent6">
                    <a:lumMod val="75000"/>
                  </a:schemeClr>
                </a:solidFill>
              </a:rPr>
              <a:t>επιστρέφει το επόμενο </a:t>
            </a:r>
            <a:r>
              <a:rPr lang="en-US" dirty="0" smtClean="0">
                <a:solidFill>
                  <a:schemeClr val="accent6">
                    <a:lumMod val="75000"/>
                  </a:schemeClr>
                </a:solidFill>
              </a:rPr>
              <a:t>String </a:t>
            </a:r>
            <a:r>
              <a:rPr lang="el-GR" dirty="0" smtClean="0"/>
              <a:t>από την είσοδο (όλοι οι χαρακτήρες από το σημείο που σταμάτησε την προηγούμενη φορά μέχρι να βρει </a:t>
            </a:r>
            <a:r>
              <a:rPr lang="en-US" dirty="0" smtClean="0"/>
              <a:t>white space: </a:t>
            </a:r>
            <a:r>
              <a:rPr lang="el-GR" dirty="0" err="1" smtClean="0"/>
              <a:t>κενο</a:t>
            </a:r>
            <a:r>
              <a:rPr lang="el-GR" dirty="0" smtClean="0"/>
              <a:t>, </a:t>
            </a:r>
            <a:r>
              <a:rPr lang="en-US" dirty="0" smtClean="0"/>
              <a:t>tab, </a:t>
            </a:r>
            <a:r>
              <a:rPr lang="el-GR" dirty="0" smtClean="0"/>
              <a:t>αλλαγή γραμμής)</a:t>
            </a:r>
          </a:p>
          <a:p>
            <a:pPr lvl="1"/>
            <a:r>
              <a:rPr lang="en-US" b="1" dirty="0" err="1">
                <a:solidFill>
                  <a:srgbClr val="0070C0"/>
                </a:solidFill>
                <a:latin typeface="Courier New" panose="02070309020205020404" pitchFamily="49" charset="0"/>
                <a:cs typeface="Courier New" panose="02070309020205020404" pitchFamily="49" charset="0"/>
              </a:rPr>
              <a:t>nextInt</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το επόμενο </a:t>
            </a:r>
            <a:r>
              <a:rPr lang="en-US" dirty="0" smtClean="0"/>
              <a:t>String </a:t>
            </a:r>
            <a:r>
              <a:rPr lang="el-GR" dirty="0" smtClean="0"/>
              <a:t>και το μετατρέπει σε </a:t>
            </a:r>
            <a:r>
              <a:rPr lang="en-US" dirty="0" smtClean="0"/>
              <a:t>int </a:t>
            </a:r>
            <a:r>
              <a:rPr lang="el-GR" dirty="0" smtClean="0"/>
              <a:t>και </a:t>
            </a:r>
            <a:r>
              <a:rPr lang="el-GR" dirty="0" smtClean="0">
                <a:solidFill>
                  <a:schemeClr val="accent6">
                    <a:lumMod val="75000"/>
                  </a:schemeClr>
                </a:solidFill>
              </a:rPr>
              <a:t>επιστρέφει ένα </a:t>
            </a:r>
            <a:r>
              <a:rPr lang="en-US" dirty="0" smtClean="0">
                <a:solidFill>
                  <a:schemeClr val="accent6">
                    <a:lumMod val="75000"/>
                  </a:schemeClr>
                </a:solidFill>
              </a:rPr>
              <a:t>int </a:t>
            </a:r>
            <a:r>
              <a:rPr lang="el-GR" dirty="0" smtClean="0">
                <a:solidFill>
                  <a:schemeClr val="accent6">
                    <a:lumMod val="75000"/>
                  </a:schemeClr>
                </a:solidFill>
              </a:rPr>
              <a:t>αριθμό</a:t>
            </a:r>
            <a:r>
              <a:rPr lang="el-GR" dirty="0" smtClean="0"/>
              <a:t>.</a:t>
            </a:r>
          </a:p>
          <a:p>
            <a:pPr lvl="1"/>
            <a:r>
              <a:rPr lang="en-US" b="1" dirty="0" err="1">
                <a:solidFill>
                  <a:srgbClr val="0070C0"/>
                </a:solidFill>
                <a:latin typeface="Courier New" panose="02070309020205020404" pitchFamily="49" charset="0"/>
                <a:cs typeface="Courier New" panose="02070309020205020404" pitchFamily="49" charset="0"/>
              </a:rPr>
              <a:t>nextDouble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a:t>διαβάζει το επόμενο </a:t>
            </a:r>
            <a:r>
              <a:rPr lang="en-US" dirty="0"/>
              <a:t>String </a:t>
            </a:r>
            <a:r>
              <a:rPr lang="el-GR" dirty="0"/>
              <a:t>και το μετατρέπει σε </a:t>
            </a:r>
            <a:r>
              <a:rPr lang="en-US" dirty="0" smtClean="0"/>
              <a:t>double </a:t>
            </a:r>
            <a:r>
              <a:rPr lang="el-GR" dirty="0" smtClean="0"/>
              <a:t>και </a:t>
            </a:r>
            <a:r>
              <a:rPr lang="el-GR" dirty="0">
                <a:solidFill>
                  <a:schemeClr val="accent6">
                    <a:lumMod val="75000"/>
                  </a:schemeClr>
                </a:solidFill>
              </a:rPr>
              <a:t>επιστρέφει τον </a:t>
            </a:r>
            <a:r>
              <a:rPr lang="en-US" dirty="0" smtClean="0">
                <a:solidFill>
                  <a:schemeClr val="accent6">
                    <a:lumMod val="75000"/>
                  </a:schemeClr>
                </a:solidFill>
              </a:rPr>
              <a:t>double </a:t>
            </a:r>
            <a:r>
              <a:rPr lang="el-GR" dirty="0" smtClean="0">
                <a:solidFill>
                  <a:schemeClr val="accent6">
                    <a:lumMod val="75000"/>
                  </a:schemeClr>
                </a:solidFill>
              </a:rPr>
              <a:t>αριθμό</a:t>
            </a:r>
            <a:r>
              <a:rPr lang="el-GR" dirty="0" smtClean="0"/>
              <a:t>.</a:t>
            </a:r>
            <a:endParaRPr lang="el-GR" dirty="0"/>
          </a:p>
          <a:p>
            <a:pPr lvl="1"/>
            <a:r>
              <a:rPr lang="en-US" b="1" dirty="0" err="1">
                <a:solidFill>
                  <a:srgbClr val="0070C0"/>
                </a:solidFill>
                <a:latin typeface="Courier New" panose="02070309020205020404" pitchFamily="49" charset="0"/>
                <a:cs typeface="Courier New" panose="02070309020205020404" pitchFamily="49" charset="0"/>
              </a:rPr>
              <a:t>nextLine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ότι υπάρχει μέχρι να βρει </a:t>
            </a:r>
            <a:r>
              <a:rPr lang="en-US" dirty="0" smtClean="0">
                <a:solidFill>
                  <a:schemeClr val="accent6">
                    <a:lumMod val="75000"/>
                  </a:schemeClr>
                </a:solidFill>
              </a:rPr>
              <a:t>newline</a:t>
            </a:r>
            <a:r>
              <a:rPr lang="en-US" dirty="0" smtClean="0"/>
              <a:t> </a:t>
            </a:r>
            <a:r>
              <a:rPr lang="el-GR" dirty="0" smtClean="0"/>
              <a:t>και το επιστρέφει ως </a:t>
            </a:r>
            <a:r>
              <a:rPr lang="en-US" dirty="0" smtClean="0"/>
              <a:t>String.</a:t>
            </a:r>
            <a:endParaRPr lang="el-GR" dirty="0" smtClean="0"/>
          </a:p>
          <a:p>
            <a:pPr lvl="2"/>
            <a:endParaRPr lang="en-US" dirty="0" smtClean="0"/>
          </a:p>
        </p:txBody>
      </p:sp>
    </p:spTree>
    <p:extLst>
      <p:ext uri="{BB962C8B-B14F-4D97-AF65-F5344CB8AC3E}">
        <p14:creationId xmlns:p14="http://schemas.microsoft.com/office/powerpoint/2010/main" val="247824125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Wrapper classes</a:t>
            </a:r>
            <a:endParaRPr lang="en-US" dirty="0"/>
          </a:p>
        </p:txBody>
      </p:sp>
      <p:sp>
        <p:nvSpPr>
          <p:cNvPr id="3" name="Content Placeholder 2"/>
          <p:cNvSpPr>
            <a:spLocks noGrp="1"/>
          </p:cNvSpPr>
          <p:nvPr>
            <p:ph idx="1"/>
          </p:nvPr>
        </p:nvSpPr>
        <p:spPr/>
        <p:txBody>
          <a:bodyPr>
            <a:normAutofit fontScale="92500"/>
          </a:bodyPr>
          <a:lstStyle/>
          <a:p>
            <a:r>
              <a:rPr lang="el-GR" dirty="0" smtClean="0"/>
              <a:t>Για κάθε βασικό τύπο η </a:t>
            </a:r>
            <a:r>
              <a:rPr lang="en-US" dirty="0" smtClean="0"/>
              <a:t>Java </a:t>
            </a:r>
            <a:r>
              <a:rPr lang="el-GR" dirty="0" smtClean="0"/>
              <a:t>έχει και μία </a:t>
            </a:r>
            <a:r>
              <a:rPr lang="en-US" dirty="0" smtClean="0">
                <a:solidFill>
                  <a:schemeClr val="accent6">
                    <a:lumMod val="75000"/>
                  </a:schemeClr>
                </a:solidFill>
              </a:rPr>
              <a:t>wrapper class</a:t>
            </a:r>
            <a:r>
              <a:rPr lang="en-US" dirty="0" smtClean="0"/>
              <a:t>:</a:t>
            </a:r>
          </a:p>
          <a:p>
            <a:pPr lvl="1"/>
            <a:r>
              <a:rPr lang="en-US" dirty="0" smtClean="0">
                <a:solidFill>
                  <a:srgbClr val="0070C0"/>
                </a:solidFill>
              </a:rPr>
              <a:t>Integer</a:t>
            </a:r>
            <a:r>
              <a:rPr lang="en-US" dirty="0" smtClean="0"/>
              <a:t> class</a:t>
            </a:r>
          </a:p>
          <a:p>
            <a:pPr lvl="1"/>
            <a:r>
              <a:rPr lang="en-US" dirty="0" smtClean="0">
                <a:solidFill>
                  <a:srgbClr val="0070C0"/>
                </a:solidFill>
              </a:rPr>
              <a:t>Double</a:t>
            </a:r>
            <a:r>
              <a:rPr lang="en-US" dirty="0" smtClean="0"/>
              <a:t> class</a:t>
            </a:r>
          </a:p>
          <a:p>
            <a:pPr lvl="1"/>
            <a:r>
              <a:rPr lang="en-US" dirty="0" smtClean="0">
                <a:solidFill>
                  <a:srgbClr val="0070C0"/>
                </a:solidFill>
              </a:rPr>
              <a:t>Boolean</a:t>
            </a:r>
            <a:r>
              <a:rPr lang="en-US" dirty="0" smtClean="0"/>
              <a:t> class</a:t>
            </a:r>
          </a:p>
          <a:p>
            <a:r>
              <a:rPr lang="el-GR" dirty="0" smtClean="0"/>
              <a:t>Οι κλάσεις αυτές έχουν κάποιες μεθόδους και πεδία που μπορεί να μας είναι χρήσιμα</a:t>
            </a:r>
          </a:p>
          <a:p>
            <a:pPr lvl="1"/>
            <a:r>
              <a:rPr lang="el-GR" dirty="0" smtClean="0"/>
              <a:t>Κατά κύριο λόγο </a:t>
            </a:r>
            <a:r>
              <a:rPr lang="el-GR" dirty="0" smtClean="0">
                <a:solidFill>
                  <a:schemeClr val="accent6">
                    <a:lumMod val="75000"/>
                  </a:schemeClr>
                </a:solidFill>
              </a:rPr>
              <a:t>μετατροπή</a:t>
            </a:r>
            <a:r>
              <a:rPr lang="el-GR" dirty="0" smtClean="0"/>
              <a:t> από και προς </a:t>
            </a:r>
            <a:r>
              <a:rPr lang="en-US" dirty="0" smtClean="0">
                <a:solidFill>
                  <a:srgbClr val="0070C0"/>
                </a:solidFill>
              </a:rPr>
              <a:t>string</a:t>
            </a:r>
          </a:p>
          <a:p>
            <a:pPr lvl="1"/>
            <a:r>
              <a:rPr lang="el-GR" dirty="0" smtClean="0"/>
              <a:t>Τη </a:t>
            </a:r>
            <a:r>
              <a:rPr lang="el-GR" dirty="0" smtClean="0">
                <a:solidFill>
                  <a:schemeClr val="accent6">
                    <a:lumMod val="75000"/>
                  </a:schemeClr>
                </a:solidFill>
              </a:rPr>
              <a:t>μέγιστη</a:t>
            </a:r>
            <a:r>
              <a:rPr lang="el-GR" dirty="0" smtClean="0"/>
              <a:t> και την </a:t>
            </a:r>
            <a:r>
              <a:rPr lang="el-GR" dirty="0" smtClean="0">
                <a:solidFill>
                  <a:srgbClr val="0070C0"/>
                </a:solidFill>
              </a:rPr>
              <a:t>ελάχιστη</a:t>
            </a:r>
            <a:r>
              <a:rPr lang="el-GR" dirty="0" smtClean="0"/>
              <a:t> τιμή κάθε τύπου</a:t>
            </a:r>
            <a:endParaRPr lang="en-US" dirty="0" smtClean="0"/>
          </a:p>
          <a:p>
            <a:r>
              <a:rPr lang="el-GR" dirty="0" smtClean="0"/>
              <a:t>Κάποιες από τις μεθόδους είναι </a:t>
            </a:r>
            <a:r>
              <a:rPr lang="el-GR" dirty="0" smtClean="0">
                <a:solidFill>
                  <a:schemeClr val="accent6">
                    <a:lumMod val="75000"/>
                  </a:schemeClr>
                </a:solidFill>
              </a:rPr>
              <a:t>στατικές</a:t>
            </a:r>
          </a:p>
          <a:p>
            <a:pPr lvl="1"/>
            <a:r>
              <a:rPr lang="el-GR" dirty="0" smtClean="0"/>
              <a:t>Μπορούμε να τις καλέσουμε </a:t>
            </a:r>
            <a:r>
              <a:rPr lang="el-GR" dirty="0" smtClean="0">
                <a:solidFill>
                  <a:srgbClr val="0070C0"/>
                </a:solidFill>
              </a:rPr>
              <a:t>χωρίς να έχουμε αντικείμενο</a:t>
            </a:r>
            <a:r>
              <a:rPr lang="el-GR" dirty="0" smtClean="0"/>
              <a:t>.</a:t>
            </a:r>
            <a:endParaRPr lang="en-US" dirty="0"/>
          </a:p>
        </p:txBody>
      </p:sp>
    </p:spTree>
    <p:extLst>
      <p:ext uri="{BB962C8B-B14F-4D97-AF65-F5344CB8AC3E}">
        <p14:creationId xmlns:p14="http://schemas.microsoft.com/office/powerpoint/2010/main" val="278124467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WrapperTest</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argsp</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a:latin typeface="Courier New" pitchFamily="49" charset="0"/>
                <a:cs typeface="Courier New" pitchFamily="49" charset="0"/>
              </a:rPr>
              <a:t>i = </a:t>
            </a:r>
            <a:r>
              <a:rPr lang="en-US" b="1" dirty="0" err="1">
                <a:solidFill>
                  <a:schemeClr val="accent6">
                    <a:lumMod val="75000"/>
                  </a:schemeClr>
                </a:solidFill>
                <a:latin typeface="Courier New" pitchFamily="49" charset="0"/>
                <a:cs typeface="Courier New" pitchFamily="49" charset="0"/>
              </a:rPr>
              <a:t>Integer.valueOf</a:t>
            </a:r>
            <a:r>
              <a:rPr lang="en-US" b="1" dirty="0">
                <a:latin typeface="Courier New" pitchFamily="49" charset="0"/>
                <a:cs typeface="Courier New" pitchFamily="49" charset="0"/>
              </a:rPr>
              <a:t>("2");</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a:latin typeface="Courier New" pitchFamily="49" charset="0"/>
                <a:cs typeface="Courier New" pitchFamily="49" charset="0"/>
              </a:rPr>
              <a:t>d = </a:t>
            </a:r>
            <a:r>
              <a:rPr lang="en-US" b="1" dirty="0" err="1">
                <a:solidFill>
                  <a:schemeClr val="accent6">
                    <a:lumMod val="75000"/>
                  </a:schemeClr>
                </a:solidFill>
                <a:latin typeface="Courier New" pitchFamily="49" charset="0"/>
                <a:cs typeface="Courier New" pitchFamily="49" charset="0"/>
              </a:rPr>
              <a:t>Double.parseDouble</a:t>
            </a:r>
            <a:r>
              <a:rPr lang="en-US" b="1" dirty="0">
                <a:latin typeface="Courier New" pitchFamily="49" charset="0"/>
                <a:cs typeface="Courier New" pitchFamily="49" charset="0"/>
              </a:rPr>
              <a:t>("2.5");</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(i*d</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Integer </a:t>
            </a:r>
            <a:r>
              <a:rPr lang="en-US" b="1" dirty="0">
                <a:latin typeface="Courier New" pitchFamily="49" charset="0"/>
                <a:cs typeface="Courier New" pitchFamily="49" charset="0"/>
              </a:rPr>
              <a:t>x = 5;</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Double </a:t>
            </a:r>
            <a:r>
              <a:rPr lang="en-US" b="1" dirty="0">
                <a:latin typeface="Courier New" pitchFamily="49" charset="0"/>
                <a:cs typeface="Courier New" pitchFamily="49" charset="0"/>
              </a:rPr>
              <a:t>y = 2.5;</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a:t>
            </a:r>
            <a:r>
              <a:rPr lang="en-US" b="1" dirty="0" err="1">
                <a:latin typeface="Courier New" pitchFamily="49" charset="0"/>
                <a:cs typeface="Courier New" pitchFamily="49" charset="0"/>
              </a:rPr>
              <a:t>x.</a:t>
            </a:r>
            <a:r>
              <a:rPr lang="en-US" b="1" dirty="0" err="1">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 + </a:t>
            </a:r>
            <a:r>
              <a:rPr lang="en-US" b="1" dirty="0" err="1" smtClean="0">
                <a:latin typeface="Courier New" pitchFamily="49" charset="0"/>
                <a:cs typeface="Courier New" pitchFamily="49" charset="0"/>
              </a:rPr>
              <a:t>y.</a:t>
            </a:r>
            <a:r>
              <a:rPr lang="en-US" b="1" dirty="0" err="1" smtClean="0">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Integer.MAX_VALUE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89732951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ΠΙΝΑΚΕΣ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0181062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n-US" dirty="0"/>
          </a:p>
        </p:txBody>
      </p:sp>
      <p:sp>
        <p:nvSpPr>
          <p:cNvPr id="3" name="Content Placeholder 2"/>
          <p:cNvSpPr>
            <a:spLocks noGrp="1"/>
          </p:cNvSpPr>
          <p:nvPr>
            <p:ph idx="1"/>
          </p:nvPr>
        </p:nvSpPr>
        <p:spPr/>
        <p:txBody>
          <a:bodyPr>
            <a:normAutofit/>
          </a:bodyPr>
          <a:lstStyle/>
          <a:p>
            <a:r>
              <a:rPr lang="el-GR" dirty="0" smtClean="0"/>
              <a:t>Πολλές φορές έχουμε πολλές μεταβλητές </a:t>
            </a:r>
            <a:r>
              <a:rPr lang="el-GR" dirty="0" smtClean="0">
                <a:solidFill>
                  <a:srgbClr val="0070C0"/>
                </a:solidFill>
              </a:rPr>
              <a:t>του ίδιου τύπου </a:t>
            </a:r>
            <a:r>
              <a:rPr lang="el-GR" dirty="0" smtClean="0"/>
              <a:t>που συσχετίζονται και θέλουμε να τις βάλουμε μαζί.</a:t>
            </a:r>
          </a:p>
          <a:p>
            <a:pPr lvl="1"/>
            <a:r>
              <a:rPr lang="el-GR" dirty="0" smtClean="0"/>
              <a:t>Τα ονόματα των φοιτητών σε μία τάξη</a:t>
            </a:r>
            <a:endParaRPr lang="en-US" dirty="0" smtClean="0"/>
          </a:p>
          <a:p>
            <a:pPr lvl="1"/>
            <a:r>
              <a:rPr lang="el-GR" dirty="0" smtClean="0"/>
              <a:t>Οι βαθμοί ενός φοιτητή για όλα τα εργαστήρια.</a:t>
            </a:r>
          </a:p>
          <a:p>
            <a:endParaRPr lang="el-GR" dirty="0"/>
          </a:p>
          <a:p>
            <a:r>
              <a:rPr lang="el-GR" dirty="0" smtClean="0"/>
              <a:t>Για το σκοπό αυτό χρησιμοποιούμε τους </a:t>
            </a:r>
            <a:r>
              <a:rPr lang="el-GR" dirty="0" smtClean="0">
                <a:solidFill>
                  <a:schemeClr val="accent6">
                    <a:lumMod val="75000"/>
                  </a:schemeClr>
                </a:solidFill>
              </a:rPr>
              <a:t>πίνακες</a:t>
            </a:r>
            <a:r>
              <a:rPr lang="el-GR" dirty="0" smtClean="0"/>
              <a:t>.</a:t>
            </a:r>
          </a:p>
        </p:txBody>
      </p:sp>
    </p:spTree>
    <p:extLst>
      <p:ext uri="{BB962C8B-B14F-4D97-AF65-F5344CB8AC3E}">
        <p14:creationId xmlns:p14="http://schemas.microsoft.com/office/powerpoint/2010/main" val="12852045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Ορισμός πίνακα:</a:t>
            </a:r>
            <a:endParaRPr lang="el-GR" dirty="0" smtClean="0">
              <a:solidFill>
                <a:srgbClr val="0070C0"/>
              </a:solidFill>
            </a:endParaRPr>
          </a:p>
          <a:p>
            <a:endParaRPr lang="en-US" dirty="0" smtClean="0"/>
          </a:p>
          <a:p>
            <a:endParaRPr lang="en-US" dirty="0" smtClean="0"/>
          </a:p>
          <a:p>
            <a:endParaRPr lang="el-GR" dirty="0" smtClean="0"/>
          </a:p>
          <a:p>
            <a:endParaRPr lang="el-GR" dirty="0" smtClean="0"/>
          </a:p>
          <a:p>
            <a:endParaRPr lang="el-GR" dirty="0"/>
          </a:p>
          <a:p>
            <a:endParaRPr lang="el-GR" dirty="0" smtClean="0"/>
          </a:p>
          <a:p>
            <a:endParaRPr lang="el-GR" dirty="0"/>
          </a:p>
          <a:p>
            <a:r>
              <a:rPr lang="el-GR" dirty="0" smtClean="0"/>
              <a:t>Οι πίνακες ορίζονται με ένα μέγεθος (</a:t>
            </a:r>
            <a:r>
              <a:rPr lang="en-US" dirty="0" smtClean="0">
                <a:solidFill>
                  <a:srgbClr val="FF0000"/>
                </a:solidFill>
              </a:rPr>
              <a:t>length</a:t>
            </a:r>
            <a:r>
              <a:rPr lang="en-US" dirty="0" smtClean="0"/>
              <a:t>)</a:t>
            </a:r>
            <a:r>
              <a:rPr lang="el-GR" dirty="0" smtClean="0"/>
              <a:t> και αυτό </a:t>
            </a:r>
            <a:r>
              <a:rPr lang="el-GR" dirty="0" smtClean="0">
                <a:solidFill>
                  <a:srgbClr val="0070C0"/>
                </a:solidFill>
              </a:rPr>
              <a:t>δεν αλλάζει</a:t>
            </a:r>
            <a:r>
              <a:rPr lang="en-US" dirty="0" smtClean="0">
                <a:solidFill>
                  <a:srgbClr val="0070C0"/>
                </a:solidFill>
              </a:rPr>
              <a:t> </a:t>
            </a:r>
            <a:r>
              <a:rPr lang="el-GR" dirty="0"/>
              <a:t>εκτός αν ορίσουμε ξανά τον πίνακα.</a:t>
            </a:r>
          </a:p>
          <a:p>
            <a:pPr marL="0" indent="0">
              <a:buNone/>
            </a:pPr>
            <a:endParaRPr lang="el-GR" dirty="0"/>
          </a:p>
          <a:p>
            <a:r>
              <a:rPr lang="el-GR" dirty="0" smtClean="0"/>
              <a:t>Στη </a:t>
            </a:r>
            <a:r>
              <a:rPr lang="en-US" dirty="0" smtClean="0"/>
              <a:t>Java </a:t>
            </a:r>
            <a:r>
              <a:rPr lang="el-GR" dirty="0" smtClean="0"/>
              <a:t>ένας πίνακας είναι ένα </a:t>
            </a:r>
            <a:r>
              <a:rPr lang="el-GR" dirty="0" smtClean="0">
                <a:solidFill>
                  <a:schemeClr val="accent6">
                    <a:lumMod val="75000"/>
                  </a:schemeClr>
                </a:solidFill>
              </a:rPr>
              <a:t>αντικείμενο</a:t>
            </a:r>
            <a:r>
              <a:rPr lang="el-GR" dirty="0" smtClean="0"/>
              <a:t> και έχει </a:t>
            </a:r>
            <a:r>
              <a:rPr lang="en-US" dirty="0" smtClean="0"/>
              <a:t>properties</a:t>
            </a:r>
          </a:p>
          <a:p>
            <a:pPr lvl="1"/>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myArray2.length</a:t>
            </a:r>
            <a:r>
              <a:rPr lang="en-US"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smtClean="0"/>
              <a:t>Τυπώνει το </a:t>
            </a:r>
            <a:r>
              <a:rPr lang="el-GR" dirty="0" smtClean="0">
                <a:solidFill>
                  <a:srgbClr val="0070C0"/>
                </a:solidFill>
              </a:rPr>
              <a:t>μέγεθος</a:t>
            </a:r>
            <a:r>
              <a:rPr lang="el-GR" dirty="0" smtClean="0"/>
              <a:t> του πίνακα.</a:t>
            </a:r>
          </a:p>
          <a:p>
            <a:pPr lvl="1"/>
            <a:endParaRPr lang="el-GR" dirty="0"/>
          </a:p>
        </p:txBody>
      </p:sp>
      <p:sp>
        <p:nvSpPr>
          <p:cNvPr id="4" name="TextBox 3"/>
          <p:cNvSpPr txBox="1"/>
          <p:nvPr/>
        </p:nvSpPr>
        <p:spPr>
          <a:xfrm>
            <a:off x="457200" y="2209800"/>
            <a:ext cx="5808000" cy="1200329"/>
          </a:xfrm>
          <a:prstGeom prst="rect">
            <a:avLst/>
          </a:prstGeom>
          <a:noFill/>
          <a:ln w="28575">
            <a:solidFill>
              <a:srgbClr val="FF0000"/>
            </a:solidFill>
            <a:prstDash val="dash"/>
          </a:ln>
        </p:spPr>
        <p:txBody>
          <a:bodyPr wrap="none" rtlCol="0">
            <a:spAutoFit/>
          </a:bodyPr>
          <a:lstStyle/>
          <a:p>
            <a:pPr lvl="1"/>
            <a:r>
              <a:rPr lang="en-US" sz="2400" b="1" dirty="0" err="1">
                <a:solidFill>
                  <a:schemeClr val="accent6">
                    <a:lumMod val="75000"/>
                  </a:schemeClr>
                </a:solidFill>
                <a:latin typeface="Courier New" panose="02070309020205020404" pitchFamily="49" charset="0"/>
                <a:cs typeface="Courier New" panose="02070309020205020404" pitchFamily="49" charset="0"/>
              </a:rPr>
              <a:t>int</a:t>
            </a:r>
            <a:r>
              <a:rPr lang="el-GR" sz="2400" b="1" dirty="0">
                <a:solidFill>
                  <a:schemeClr val="accent6">
                    <a:lumMod val="75000"/>
                  </a:schemeClr>
                </a:solidFill>
                <a:latin typeface="Courier New" panose="02070309020205020404" pitchFamily="49" charset="0"/>
                <a:cs typeface="Courier New" panose="02070309020205020404" pitchFamily="49" charset="0"/>
              </a:rPr>
              <a:t>[]</a:t>
            </a:r>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b="1" dirty="0" err="1">
                <a:solidFill>
                  <a:schemeClr val="accent6">
                    <a:lumMod val="75000"/>
                  </a:schemeClr>
                </a:solidFill>
                <a:latin typeface="Courier New" panose="02070309020205020404" pitchFamily="49" charset="0"/>
                <a:cs typeface="Courier New" panose="02070309020205020404" pitchFamily="49" charset="0"/>
              </a:rPr>
              <a:t>myArray</a:t>
            </a:r>
            <a:r>
              <a:rPr lang="el-GR" sz="2400" b="1" dirty="0">
                <a:solidFill>
                  <a:schemeClr val="accent6">
                    <a:lumMod val="75000"/>
                  </a:schemeClr>
                </a:solidFill>
                <a:latin typeface="Courier New" panose="02070309020205020404" pitchFamily="49" charset="0"/>
                <a:cs typeface="Courier New" panose="02070309020205020404" pitchFamily="49" charset="0"/>
              </a:rPr>
              <a:t>1 </a:t>
            </a:r>
            <a:r>
              <a:rPr lang="en-US" sz="2400" b="1" dirty="0">
                <a:solidFill>
                  <a:schemeClr val="accent6">
                    <a:lumMod val="75000"/>
                  </a:schemeClr>
                </a:solidFill>
                <a:latin typeface="Courier New" panose="02070309020205020404" pitchFamily="49" charset="0"/>
                <a:cs typeface="Courier New" panose="02070309020205020404" pitchFamily="49" charset="0"/>
              </a:rPr>
              <a:t> = </a:t>
            </a:r>
            <a:r>
              <a:rPr lang="el-GR" sz="2400" b="1" dirty="0">
                <a:solidFill>
                  <a:schemeClr val="accent6">
                    <a:lumMod val="75000"/>
                  </a:schemeClr>
                </a:solidFill>
                <a:latin typeface="Courier New" panose="02070309020205020404" pitchFamily="49" charset="0"/>
                <a:cs typeface="Courier New" panose="02070309020205020404" pitchFamily="49" charset="0"/>
              </a:rPr>
              <a:t>{10,20}</a:t>
            </a:r>
            <a:r>
              <a:rPr lang="en-US" sz="2400" b="1" dirty="0">
                <a:solidFill>
                  <a:schemeClr val="accent6">
                    <a:lumMod val="75000"/>
                  </a:schemeClr>
                </a:solidFill>
                <a:latin typeface="Courier New" panose="02070309020205020404" pitchFamily="49" charset="0"/>
                <a:cs typeface="Courier New" panose="02070309020205020404" pitchFamily="49" charset="0"/>
              </a:rPr>
              <a:t>; </a:t>
            </a:r>
            <a:endParaRPr lang="el-GR" sz="2400" b="1" dirty="0">
              <a:solidFill>
                <a:schemeClr val="accent6">
                  <a:lumMod val="75000"/>
                </a:schemeClr>
              </a:solidFill>
              <a:latin typeface="Courier New" panose="02070309020205020404" pitchFamily="49" charset="0"/>
              <a:cs typeface="Courier New" panose="02070309020205020404" pitchFamily="49" charset="0"/>
            </a:endParaRPr>
          </a:p>
          <a:p>
            <a:pPr lvl="1"/>
            <a:r>
              <a:rPr lang="en-US" sz="2400" b="1" dirty="0" err="1">
                <a:solidFill>
                  <a:srgbClr val="0070C0"/>
                </a:solidFill>
                <a:latin typeface="Courier New" panose="02070309020205020404" pitchFamily="49" charset="0"/>
                <a:cs typeface="Courier New" panose="02070309020205020404" pitchFamily="49" charset="0"/>
              </a:rPr>
              <a:t>int</a:t>
            </a:r>
            <a:r>
              <a:rPr lang="en-US" sz="2400" b="1" dirty="0">
                <a:solidFill>
                  <a:srgbClr val="0070C0"/>
                </a:solidFill>
                <a:latin typeface="Courier New" panose="02070309020205020404" pitchFamily="49" charset="0"/>
                <a:cs typeface="Courier New" panose="02070309020205020404" pitchFamily="49" charset="0"/>
              </a:rPr>
              <a:t> myArray2</a:t>
            </a:r>
            <a:r>
              <a:rPr lang="el-GR" sz="2400" b="1" dirty="0">
                <a:solidFill>
                  <a:srgbClr val="0070C0"/>
                </a:solidFill>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 = </a:t>
            </a:r>
            <a:r>
              <a:rPr lang="en-US" sz="2400" b="1" dirty="0">
                <a:solidFill>
                  <a:srgbClr val="FF0000"/>
                </a:solidFill>
                <a:latin typeface="Courier New" panose="02070309020205020404" pitchFamily="49" charset="0"/>
                <a:cs typeface="Courier New" panose="02070309020205020404" pitchFamily="49" charset="0"/>
              </a:rPr>
              <a:t>new</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int</a:t>
            </a:r>
            <a:r>
              <a:rPr lang="en-US" sz="2400" b="1" dirty="0">
                <a:solidFill>
                  <a:srgbClr val="0070C0"/>
                </a:solidFill>
                <a:latin typeface="Courier New" panose="02070309020205020404" pitchFamily="49" charset="0"/>
                <a:cs typeface="Courier New" panose="02070309020205020404" pitchFamily="49" charset="0"/>
              </a:rPr>
              <a:t>[</a:t>
            </a:r>
            <a:r>
              <a:rPr lang="el-GR" sz="2400" b="1" dirty="0">
                <a:solidFill>
                  <a:srgbClr val="0070C0"/>
                </a:solidFill>
                <a:latin typeface="Courier New" panose="02070309020205020404" pitchFamily="49" charset="0"/>
                <a:cs typeface="Courier New" panose="02070309020205020404" pitchFamily="49" charset="0"/>
              </a:rPr>
              <a:t>2</a:t>
            </a:r>
            <a:r>
              <a:rPr lang="en-US" sz="2400" b="1" dirty="0">
                <a:solidFill>
                  <a:srgbClr val="0070C0"/>
                </a:solidFill>
                <a:latin typeface="Courier New" panose="02070309020205020404" pitchFamily="49" charset="0"/>
                <a:cs typeface="Courier New" panose="02070309020205020404" pitchFamily="49" charset="0"/>
              </a:rPr>
              <a:t>];</a:t>
            </a:r>
            <a:endParaRPr lang="el-GR" sz="2400" b="1" dirty="0">
              <a:solidFill>
                <a:srgbClr val="0070C0"/>
              </a:solidFill>
              <a:latin typeface="Courier New" panose="02070309020205020404" pitchFamily="49" charset="0"/>
              <a:cs typeface="Courier New" panose="02070309020205020404" pitchFamily="49" charset="0"/>
            </a:endParaRPr>
          </a:p>
          <a:p>
            <a:pPr lvl="1"/>
            <a:r>
              <a:rPr lang="en-US" sz="2400" b="1" dirty="0" err="1">
                <a:solidFill>
                  <a:srgbClr val="00B050"/>
                </a:solidFill>
                <a:latin typeface="Courier New" panose="02070309020205020404" pitchFamily="49" charset="0"/>
                <a:cs typeface="Courier New" panose="02070309020205020404" pitchFamily="49" charset="0"/>
              </a:rPr>
              <a:t>int</a:t>
            </a:r>
            <a:r>
              <a:rPr lang="en-US" sz="2400" b="1" dirty="0">
                <a:solidFill>
                  <a:srgbClr val="00B050"/>
                </a:solidFill>
                <a:latin typeface="Courier New" panose="02070309020205020404" pitchFamily="49" charset="0"/>
                <a:cs typeface="Courier New" panose="02070309020205020404" pitchFamily="49" charset="0"/>
              </a:rPr>
              <a:t>[] myArray3;</a:t>
            </a:r>
          </a:p>
        </p:txBody>
      </p:sp>
      <p:sp>
        <p:nvSpPr>
          <p:cNvPr id="5" name="Rounded Rectangular Callout 4"/>
          <p:cNvSpPr/>
          <p:nvPr/>
        </p:nvSpPr>
        <p:spPr>
          <a:xfrm>
            <a:off x="4343400" y="1181100"/>
            <a:ext cx="3581400" cy="762000"/>
          </a:xfrm>
          <a:prstGeom prst="wedgeRoundRectCallout">
            <a:avLst>
              <a:gd name="adj1" fmla="val -38633"/>
              <a:gd name="adj2" fmla="val 8118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ένα πίνακα ακεραίων δύο θέσεων με αρχικές τιμές 10,20</a:t>
            </a:r>
            <a:endParaRPr lang="en-US" dirty="0">
              <a:solidFill>
                <a:schemeClr val="tx1"/>
              </a:solidFill>
            </a:endParaRPr>
          </a:p>
        </p:txBody>
      </p:sp>
      <p:sp>
        <p:nvSpPr>
          <p:cNvPr id="6" name="Rounded Rectangular Callout 5"/>
          <p:cNvSpPr/>
          <p:nvPr/>
        </p:nvSpPr>
        <p:spPr>
          <a:xfrm>
            <a:off x="6400801" y="2124165"/>
            <a:ext cx="2667000" cy="1457235"/>
          </a:xfrm>
          <a:prstGeom prst="wedgeRoundRectCallout">
            <a:avLst>
              <a:gd name="adj1" fmla="val -58853"/>
              <a:gd name="adj2" fmla="val 389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ένα πίνακα ακεραίων δύο θέσεων χωρίς αρχικές τιμές (</a:t>
            </a:r>
            <a:r>
              <a:rPr lang="el-GR" dirty="0" err="1" smtClean="0">
                <a:solidFill>
                  <a:schemeClr val="tx1"/>
                </a:solidFill>
              </a:rPr>
              <a:t>αρχικοποιούνται</a:t>
            </a:r>
            <a:r>
              <a:rPr lang="el-GR" dirty="0" smtClean="0">
                <a:solidFill>
                  <a:schemeClr val="tx1"/>
                </a:solidFill>
              </a:rPr>
              <a:t> αυτόματα στο μηδέν)</a:t>
            </a:r>
            <a:endParaRPr lang="en-US" dirty="0">
              <a:solidFill>
                <a:schemeClr val="tx1"/>
              </a:solidFill>
            </a:endParaRPr>
          </a:p>
        </p:txBody>
      </p:sp>
      <p:sp>
        <p:nvSpPr>
          <p:cNvPr id="7" name="Rounded Rectangular Callout 6"/>
          <p:cNvSpPr/>
          <p:nvPr/>
        </p:nvSpPr>
        <p:spPr>
          <a:xfrm>
            <a:off x="838200" y="3461596"/>
            <a:ext cx="5427000" cy="666929"/>
          </a:xfrm>
          <a:prstGeom prst="wedgeRoundRectCallout">
            <a:avLst>
              <a:gd name="adj1" fmla="val -19969"/>
              <a:gd name="adj2" fmla="val -7109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μια μεταβλητή που είναι πίνακας από ακεραίους αλλά δεν δεσμεύει χώρο για τον πίνακα</a:t>
            </a:r>
            <a:endParaRPr lang="en-US" dirty="0">
              <a:solidFill>
                <a:schemeClr val="tx1"/>
              </a:solidFill>
            </a:endParaRPr>
          </a:p>
        </p:txBody>
      </p:sp>
    </p:spTree>
    <p:extLst>
      <p:ext uri="{BB962C8B-B14F-4D97-AF65-F5344CB8AC3E}">
        <p14:creationId xmlns:p14="http://schemas.microsoft.com/office/powerpoint/2010/main" val="2833808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Γλώσσες προγραμματισμού</a:t>
            </a:r>
            <a:endParaRPr lang="en-US" dirty="0"/>
          </a:p>
        </p:txBody>
      </p:sp>
      <p:sp>
        <p:nvSpPr>
          <p:cNvPr id="5" name="Content Placeholder 4"/>
          <p:cNvSpPr>
            <a:spLocks noGrp="1"/>
          </p:cNvSpPr>
          <p:nvPr>
            <p:ph idx="1"/>
          </p:nvPr>
        </p:nvSpPr>
        <p:spPr/>
        <p:txBody>
          <a:bodyPr/>
          <a:lstStyle/>
          <a:p>
            <a:r>
              <a:rPr lang="el-GR" dirty="0" smtClean="0">
                <a:solidFill>
                  <a:schemeClr val="accent6">
                    <a:lumMod val="75000"/>
                  </a:schemeClr>
                </a:solidFill>
              </a:rPr>
              <a:t>Πρώτη γενιά</a:t>
            </a:r>
            <a:r>
              <a:rPr lang="el-GR" dirty="0" smtClean="0"/>
              <a:t>: Γλώσσες μηχανής</a:t>
            </a:r>
            <a:endParaRPr lang="en-US" dirty="0"/>
          </a:p>
        </p:txBody>
      </p:sp>
      <p:grpSp>
        <p:nvGrpSpPr>
          <p:cNvPr id="6" name="Group 381"/>
          <p:cNvGrpSpPr>
            <a:grpSpLocks/>
          </p:cNvGrpSpPr>
          <p:nvPr/>
        </p:nvGrpSpPr>
        <p:grpSpPr bwMode="auto">
          <a:xfrm>
            <a:off x="5628481" y="2466071"/>
            <a:ext cx="2986087" cy="2695575"/>
            <a:chOff x="4227" y="2491"/>
            <a:chExt cx="1881" cy="1698"/>
          </a:xfrm>
        </p:grpSpPr>
        <p:sp>
          <p:nvSpPr>
            <p:cNvPr id="7" name="Rectangle 331"/>
            <p:cNvSpPr>
              <a:spLocks noChangeArrowheads="1"/>
            </p:cNvSpPr>
            <p:nvPr/>
          </p:nvSpPr>
          <p:spPr bwMode="auto">
            <a:xfrm>
              <a:off x="4257" y="3951"/>
              <a:ext cx="17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entered and executed as</a:t>
              </a:r>
            </a:p>
          </p:txBody>
        </p:sp>
        <p:sp>
          <p:nvSpPr>
            <p:cNvPr id="8" name="Rectangle 332"/>
            <p:cNvSpPr>
              <a:spLocks noChangeArrowheads="1"/>
            </p:cNvSpPr>
            <p:nvPr/>
          </p:nvSpPr>
          <p:spPr bwMode="auto">
            <a:xfrm>
              <a:off x="4670" y="4055"/>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sp>
          <p:nvSpPr>
            <p:cNvPr id="9" name="Rectangle 333"/>
            <p:cNvSpPr>
              <a:spLocks noChangeArrowheads="1"/>
            </p:cNvSpPr>
            <p:nvPr/>
          </p:nvSpPr>
          <p:spPr bwMode="auto">
            <a:xfrm>
              <a:off x="4227" y="2523"/>
              <a:ext cx="1881" cy="13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334"/>
            <p:cNvSpPr>
              <a:spLocks noChangeArrowheads="1"/>
            </p:cNvSpPr>
            <p:nvPr/>
          </p:nvSpPr>
          <p:spPr bwMode="auto">
            <a:xfrm>
              <a:off x="4227" y="2523"/>
              <a:ext cx="188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35"/>
            <p:cNvSpPr>
              <a:spLocks noChangeArrowheads="1"/>
            </p:cNvSpPr>
            <p:nvPr/>
          </p:nvSpPr>
          <p:spPr bwMode="auto">
            <a:xfrm>
              <a:off x="4739" y="2528"/>
              <a:ext cx="8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Machine Language</a:t>
              </a:r>
              <a:endParaRPr lang="en-US"/>
            </a:p>
          </p:txBody>
        </p:sp>
        <p:sp>
          <p:nvSpPr>
            <p:cNvPr id="12" name="Rectangle 336"/>
            <p:cNvSpPr>
              <a:spLocks noChangeArrowheads="1"/>
            </p:cNvSpPr>
            <p:nvPr/>
          </p:nvSpPr>
          <p:spPr bwMode="auto">
            <a:xfrm>
              <a:off x="4258" y="2523"/>
              <a:ext cx="121"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337"/>
            <p:cNvSpPr>
              <a:spLocks noChangeArrowheads="1"/>
            </p:cNvSpPr>
            <p:nvPr/>
          </p:nvSpPr>
          <p:spPr bwMode="auto">
            <a:xfrm>
              <a:off x="4258" y="2523"/>
              <a:ext cx="12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Rectangle 338"/>
            <p:cNvSpPr>
              <a:spLocks noChangeArrowheads="1"/>
            </p:cNvSpPr>
            <p:nvPr/>
          </p:nvSpPr>
          <p:spPr bwMode="auto">
            <a:xfrm>
              <a:off x="4303" y="2588"/>
              <a:ext cx="51"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339"/>
            <p:cNvSpPr>
              <a:spLocks noChangeArrowheads="1"/>
            </p:cNvSpPr>
            <p:nvPr/>
          </p:nvSpPr>
          <p:spPr bwMode="auto">
            <a:xfrm>
              <a:off x="4294" y="2580"/>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340"/>
            <p:cNvSpPr>
              <a:spLocks noChangeArrowheads="1"/>
            </p:cNvSpPr>
            <p:nvPr/>
          </p:nvSpPr>
          <p:spPr bwMode="auto">
            <a:xfrm>
              <a:off x="4294" y="2580"/>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Rectangle 341"/>
            <p:cNvSpPr>
              <a:spLocks noChangeArrowheads="1"/>
            </p:cNvSpPr>
            <p:nvPr/>
          </p:nvSpPr>
          <p:spPr bwMode="auto">
            <a:xfrm>
              <a:off x="5835" y="2523"/>
              <a:ext cx="122"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342"/>
            <p:cNvSpPr>
              <a:spLocks/>
            </p:cNvSpPr>
            <p:nvPr/>
          </p:nvSpPr>
          <p:spPr bwMode="auto">
            <a:xfrm>
              <a:off x="5835" y="2523"/>
              <a:ext cx="122" cy="130"/>
            </a:xfrm>
            <a:custGeom>
              <a:avLst/>
              <a:gdLst>
                <a:gd name="T0" fmla="*/ 243 w 243"/>
                <a:gd name="T1" fmla="*/ 0 h 261"/>
                <a:gd name="T2" fmla="*/ 212 w 243"/>
                <a:gd name="T3" fmla="*/ 33 h 261"/>
                <a:gd name="T4" fmla="*/ 212 w 243"/>
                <a:gd name="T5" fmla="*/ 230 h 261"/>
                <a:gd name="T6" fmla="*/ 31 w 243"/>
                <a:gd name="T7" fmla="*/ 230 h 261"/>
                <a:gd name="T8" fmla="*/ 0 w 243"/>
                <a:gd name="T9" fmla="*/ 261 h 261"/>
                <a:gd name="T10" fmla="*/ 243 w 243"/>
                <a:gd name="T11" fmla="*/ 261 h 261"/>
                <a:gd name="T12" fmla="*/ 243 w 24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43" h="261">
                  <a:moveTo>
                    <a:pt x="243" y="0"/>
                  </a:moveTo>
                  <a:lnTo>
                    <a:pt x="212" y="33"/>
                  </a:lnTo>
                  <a:lnTo>
                    <a:pt x="212" y="230"/>
                  </a:lnTo>
                  <a:lnTo>
                    <a:pt x="31" y="230"/>
                  </a:lnTo>
                  <a:lnTo>
                    <a:pt x="0" y="261"/>
                  </a:lnTo>
                  <a:lnTo>
                    <a:pt x="243" y="261"/>
                  </a:lnTo>
                  <a:lnTo>
                    <a:pt x="24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Rectangle 343"/>
            <p:cNvSpPr>
              <a:spLocks noChangeArrowheads="1"/>
            </p:cNvSpPr>
            <p:nvPr/>
          </p:nvSpPr>
          <p:spPr bwMode="auto">
            <a:xfrm>
              <a:off x="5851" y="2540"/>
              <a:ext cx="90" cy="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344"/>
            <p:cNvSpPr>
              <a:spLocks noChangeArrowheads="1"/>
            </p:cNvSpPr>
            <p:nvPr/>
          </p:nvSpPr>
          <p:spPr bwMode="auto">
            <a:xfrm>
              <a:off x="5835" y="2523"/>
              <a:ext cx="122"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45"/>
            <p:cNvSpPr>
              <a:spLocks/>
            </p:cNvSpPr>
            <p:nvPr/>
          </p:nvSpPr>
          <p:spPr bwMode="auto">
            <a:xfrm>
              <a:off x="5871" y="2583"/>
              <a:ext cx="50" cy="27"/>
            </a:xfrm>
            <a:custGeom>
              <a:avLst/>
              <a:gdLst>
                <a:gd name="T0" fmla="*/ 0 w 100"/>
                <a:gd name="T1" fmla="*/ 0 h 54"/>
                <a:gd name="T2" fmla="*/ 100 w 100"/>
                <a:gd name="T3" fmla="*/ 0 h 54"/>
                <a:gd name="T4" fmla="*/ 50 w 100"/>
                <a:gd name="T5" fmla="*/ 54 h 54"/>
                <a:gd name="T6" fmla="*/ 0 w 100"/>
                <a:gd name="T7" fmla="*/ 0 h 54"/>
              </a:gdLst>
              <a:ahLst/>
              <a:cxnLst>
                <a:cxn ang="0">
                  <a:pos x="T0" y="T1"/>
                </a:cxn>
                <a:cxn ang="0">
                  <a:pos x="T2" y="T3"/>
                </a:cxn>
                <a:cxn ang="0">
                  <a:pos x="T4" y="T5"/>
                </a:cxn>
                <a:cxn ang="0">
                  <a:pos x="T6" y="T7"/>
                </a:cxn>
              </a:cxnLst>
              <a:rect l="0" t="0" r="r" b="b"/>
              <a:pathLst>
                <a:path w="100" h="54">
                  <a:moveTo>
                    <a:pt x="0" y="0"/>
                  </a:moveTo>
                  <a:lnTo>
                    <a:pt x="100" y="0"/>
                  </a:lnTo>
                  <a:lnTo>
                    <a:pt x="5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346"/>
            <p:cNvSpPr>
              <a:spLocks noChangeArrowheads="1"/>
            </p:cNvSpPr>
            <p:nvPr/>
          </p:nvSpPr>
          <p:spPr bwMode="auto">
            <a:xfrm>
              <a:off x="5957" y="2523"/>
              <a:ext cx="121"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347"/>
            <p:cNvSpPr>
              <a:spLocks/>
            </p:cNvSpPr>
            <p:nvPr/>
          </p:nvSpPr>
          <p:spPr bwMode="auto">
            <a:xfrm>
              <a:off x="5957" y="2523"/>
              <a:ext cx="121" cy="130"/>
            </a:xfrm>
            <a:custGeom>
              <a:avLst/>
              <a:gdLst>
                <a:gd name="T0" fmla="*/ 242 w 242"/>
                <a:gd name="T1" fmla="*/ 0 h 261"/>
                <a:gd name="T2" fmla="*/ 212 w 242"/>
                <a:gd name="T3" fmla="*/ 33 h 261"/>
                <a:gd name="T4" fmla="*/ 212 w 242"/>
                <a:gd name="T5" fmla="*/ 230 h 261"/>
                <a:gd name="T6" fmla="*/ 30 w 242"/>
                <a:gd name="T7" fmla="*/ 230 h 261"/>
                <a:gd name="T8" fmla="*/ 0 w 242"/>
                <a:gd name="T9" fmla="*/ 261 h 261"/>
                <a:gd name="T10" fmla="*/ 242 w 242"/>
                <a:gd name="T11" fmla="*/ 261 h 261"/>
                <a:gd name="T12" fmla="*/ 242 w 242"/>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42" h="261">
                  <a:moveTo>
                    <a:pt x="242" y="0"/>
                  </a:moveTo>
                  <a:lnTo>
                    <a:pt x="212" y="33"/>
                  </a:lnTo>
                  <a:lnTo>
                    <a:pt x="212" y="230"/>
                  </a:lnTo>
                  <a:lnTo>
                    <a:pt x="30" y="230"/>
                  </a:lnTo>
                  <a:lnTo>
                    <a:pt x="0" y="261"/>
                  </a:lnTo>
                  <a:lnTo>
                    <a:pt x="242" y="261"/>
                  </a:lnTo>
                  <a:lnTo>
                    <a:pt x="24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Rectangle 348"/>
            <p:cNvSpPr>
              <a:spLocks noChangeArrowheads="1"/>
            </p:cNvSpPr>
            <p:nvPr/>
          </p:nvSpPr>
          <p:spPr bwMode="auto">
            <a:xfrm>
              <a:off x="5972" y="2540"/>
              <a:ext cx="91" cy="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 name="Rectangle 349"/>
            <p:cNvSpPr>
              <a:spLocks noChangeArrowheads="1"/>
            </p:cNvSpPr>
            <p:nvPr/>
          </p:nvSpPr>
          <p:spPr bwMode="auto">
            <a:xfrm>
              <a:off x="5957" y="2523"/>
              <a:ext cx="12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50"/>
            <p:cNvSpPr>
              <a:spLocks/>
            </p:cNvSpPr>
            <p:nvPr/>
          </p:nvSpPr>
          <p:spPr bwMode="auto">
            <a:xfrm>
              <a:off x="5992" y="2567"/>
              <a:ext cx="51" cy="27"/>
            </a:xfrm>
            <a:custGeom>
              <a:avLst/>
              <a:gdLst>
                <a:gd name="T0" fmla="*/ 0 w 100"/>
                <a:gd name="T1" fmla="*/ 56 h 56"/>
                <a:gd name="T2" fmla="*/ 100 w 100"/>
                <a:gd name="T3" fmla="*/ 56 h 56"/>
                <a:gd name="T4" fmla="*/ 50 w 100"/>
                <a:gd name="T5" fmla="*/ 0 h 56"/>
                <a:gd name="T6" fmla="*/ 0 w 100"/>
                <a:gd name="T7" fmla="*/ 56 h 56"/>
              </a:gdLst>
              <a:ahLst/>
              <a:cxnLst>
                <a:cxn ang="0">
                  <a:pos x="T0" y="T1"/>
                </a:cxn>
                <a:cxn ang="0">
                  <a:pos x="T2" y="T3"/>
                </a:cxn>
                <a:cxn ang="0">
                  <a:pos x="T4" y="T5"/>
                </a:cxn>
                <a:cxn ang="0">
                  <a:pos x="T6" y="T7"/>
                </a:cxn>
              </a:cxnLst>
              <a:rect l="0" t="0" r="r" b="b"/>
              <a:pathLst>
                <a:path w="100" h="56">
                  <a:moveTo>
                    <a:pt x="0" y="56"/>
                  </a:moveTo>
                  <a:lnTo>
                    <a:pt x="100" y="56"/>
                  </a:lnTo>
                  <a:lnTo>
                    <a:pt x="5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51"/>
            <p:cNvSpPr>
              <a:spLocks noEditPoints="1"/>
            </p:cNvSpPr>
            <p:nvPr/>
          </p:nvSpPr>
          <p:spPr bwMode="auto">
            <a:xfrm>
              <a:off x="4227" y="2491"/>
              <a:ext cx="1881" cy="1369"/>
            </a:xfrm>
            <a:custGeom>
              <a:avLst/>
              <a:gdLst>
                <a:gd name="T0" fmla="*/ 0 w 3761"/>
                <a:gd name="T1" fmla="*/ 2737 h 2737"/>
                <a:gd name="T2" fmla="*/ 3761 w 3761"/>
                <a:gd name="T3" fmla="*/ 2737 h 2737"/>
                <a:gd name="T4" fmla="*/ 3761 w 3761"/>
                <a:gd name="T5" fmla="*/ 0 h 2737"/>
                <a:gd name="T6" fmla="*/ 0 w 3761"/>
                <a:gd name="T7" fmla="*/ 0 h 2737"/>
                <a:gd name="T8" fmla="*/ 0 w 3761"/>
                <a:gd name="T9" fmla="*/ 2737 h 2737"/>
                <a:gd name="T10" fmla="*/ 61 w 3761"/>
                <a:gd name="T11" fmla="*/ 2671 h 2737"/>
                <a:gd name="T12" fmla="*/ 3701 w 3761"/>
                <a:gd name="T13" fmla="*/ 2671 h 2737"/>
                <a:gd name="T14" fmla="*/ 3701 w 3761"/>
                <a:gd name="T15" fmla="*/ 64 h 2737"/>
                <a:gd name="T16" fmla="*/ 61 w 3761"/>
                <a:gd name="T17" fmla="*/ 64 h 2737"/>
                <a:gd name="T18" fmla="*/ 61 w 3761"/>
                <a:gd name="T19" fmla="*/ 2671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1" h="2737">
                  <a:moveTo>
                    <a:pt x="0" y="2737"/>
                  </a:moveTo>
                  <a:lnTo>
                    <a:pt x="3761" y="2737"/>
                  </a:lnTo>
                  <a:lnTo>
                    <a:pt x="3761" y="0"/>
                  </a:lnTo>
                  <a:lnTo>
                    <a:pt x="0" y="0"/>
                  </a:lnTo>
                  <a:lnTo>
                    <a:pt x="0" y="2737"/>
                  </a:lnTo>
                  <a:close/>
                  <a:moveTo>
                    <a:pt x="61" y="2671"/>
                  </a:moveTo>
                  <a:lnTo>
                    <a:pt x="3701" y="2671"/>
                  </a:lnTo>
                  <a:lnTo>
                    <a:pt x="3701" y="64"/>
                  </a:lnTo>
                  <a:lnTo>
                    <a:pt x="61" y="64"/>
                  </a:lnTo>
                  <a:lnTo>
                    <a:pt x="61" y="267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352"/>
            <p:cNvSpPr>
              <a:spLocks noChangeArrowheads="1"/>
            </p:cNvSpPr>
            <p:nvPr/>
          </p:nvSpPr>
          <p:spPr bwMode="auto">
            <a:xfrm>
              <a:off x="4227" y="2491"/>
              <a:ext cx="1881" cy="136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ectangle 353"/>
            <p:cNvSpPr>
              <a:spLocks noChangeArrowheads="1"/>
            </p:cNvSpPr>
            <p:nvPr/>
          </p:nvSpPr>
          <p:spPr bwMode="auto">
            <a:xfrm>
              <a:off x="4258" y="2523"/>
              <a:ext cx="1820" cy="130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Line 354"/>
            <p:cNvSpPr>
              <a:spLocks noChangeShapeType="1"/>
            </p:cNvSpPr>
            <p:nvPr/>
          </p:nvSpPr>
          <p:spPr bwMode="auto">
            <a:xfrm>
              <a:off x="4227" y="3599"/>
              <a:ext cx="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55"/>
            <p:cNvSpPr>
              <a:spLocks noChangeShapeType="1"/>
            </p:cNvSpPr>
            <p:nvPr/>
          </p:nvSpPr>
          <p:spPr bwMode="auto">
            <a:xfrm>
              <a:off x="4227" y="2752"/>
              <a:ext cx="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56"/>
            <p:cNvSpPr>
              <a:spLocks noChangeShapeType="1"/>
            </p:cNvSpPr>
            <p:nvPr/>
          </p:nvSpPr>
          <p:spPr bwMode="auto">
            <a:xfrm flipH="1">
              <a:off x="6078" y="3599"/>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57"/>
            <p:cNvSpPr>
              <a:spLocks noChangeShapeType="1"/>
            </p:cNvSpPr>
            <p:nvPr/>
          </p:nvSpPr>
          <p:spPr bwMode="auto">
            <a:xfrm flipH="1">
              <a:off x="6078" y="2752"/>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58"/>
            <p:cNvSpPr>
              <a:spLocks noChangeShapeType="1"/>
            </p:cNvSpPr>
            <p:nvPr/>
          </p:nvSpPr>
          <p:spPr bwMode="auto">
            <a:xfrm>
              <a:off x="4470" y="3827"/>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59"/>
            <p:cNvSpPr>
              <a:spLocks noChangeShapeType="1"/>
            </p:cNvSpPr>
            <p:nvPr/>
          </p:nvSpPr>
          <p:spPr bwMode="auto">
            <a:xfrm>
              <a:off x="5865" y="3827"/>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60"/>
            <p:cNvSpPr>
              <a:spLocks noChangeShapeType="1"/>
            </p:cNvSpPr>
            <p:nvPr/>
          </p:nvSpPr>
          <p:spPr bwMode="auto">
            <a:xfrm>
              <a:off x="4470" y="2491"/>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61"/>
            <p:cNvSpPr>
              <a:spLocks noChangeShapeType="1"/>
            </p:cNvSpPr>
            <p:nvPr/>
          </p:nvSpPr>
          <p:spPr bwMode="auto">
            <a:xfrm>
              <a:off x="5865" y="2491"/>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62"/>
            <p:cNvSpPr>
              <a:spLocks noChangeArrowheads="1"/>
            </p:cNvSpPr>
            <p:nvPr/>
          </p:nvSpPr>
          <p:spPr bwMode="auto">
            <a:xfrm>
              <a:off x="4258" y="2653"/>
              <a:ext cx="1820" cy="1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363"/>
            <p:cNvSpPr>
              <a:spLocks noChangeArrowheads="1"/>
            </p:cNvSpPr>
            <p:nvPr/>
          </p:nvSpPr>
          <p:spPr bwMode="auto">
            <a:xfrm>
              <a:off x="4258" y="2653"/>
              <a:ext cx="1820" cy="117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Rectangle 364"/>
            <p:cNvSpPr>
              <a:spLocks noChangeArrowheads="1"/>
            </p:cNvSpPr>
            <p:nvPr/>
          </p:nvSpPr>
          <p:spPr bwMode="auto">
            <a:xfrm>
              <a:off x="4500" y="2799"/>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187E:0100  75 17 80 3E 0D</a:t>
              </a:r>
              <a:endParaRPr lang="en-US"/>
            </a:p>
          </p:txBody>
        </p:sp>
        <p:sp>
          <p:nvSpPr>
            <p:cNvPr id="41" name="Rectangle 365"/>
            <p:cNvSpPr>
              <a:spLocks noChangeArrowheads="1"/>
            </p:cNvSpPr>
            <p:nvPr/>
          </p:nvSpPr>
          <p:spPr bwMode="auto">
            <a:xfrm>
              <a:off x="4500" y="2903"/>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187E:0110  B9 FF FF 8B D1</a:t>
              </a:r>
              <a:endParaRPr lang="en-US"/>
            </a:p>
          </p:txBody>
        </p:sp>
        <p:sp>
          <p:nvSpPr>
            <p:cNvPr id="42" name="Rectangle 366"/>
            <p:cNvSpPr>
              <a:spLocks noChangeArrowheads="1"/>
            </p:cNvSpPr>
            <p:nvPr/>
          </p:nvSpPr>
          <p:spPr bwMode="auto">
            <a:xfrm>
              <a:off x="4500" y="3007"/>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187E:0120  42 33 C9 8B D1</a:t>
              </a:r>
              <a:endParaRPr lang="en-US"/>
            </a:p>
          </p:txBody>
        </p:sp>
        <p:sp>
          <p:nvSpPr>
            <p:cNvPr id="43" name="Rectangle 367"/>
            <p:cNvSpPr>
              <a:spLocks noChangeArrowheads="1"/>
            </p:cNvSpPr>
            <p:nvPr/>
          </p:nvSpPr>
          <p:spPr bwMode="auto">
            <a:xfrm>
              <a:off x="4500" y="311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187E:0130  5B FF BE E7 04</a:t>
              </a:r>
              <a:endParaRPr lang="en-US"/>
            </a:p>
          </p:txBody>
        </p:sp>
        <p:sp>
          <p:nvSpPr>
            <p:cNvPr id="44" name="Rectangle 368"/>
            <p:cNvSpPr>
              <a:spLocks noChangeArrowheads="1"/>
            </p:cNvSpPr>
            <p:nvPr/>
          </p:nvSpPr>
          <p:spPr bwMode="auto">
            <a:xfrm>
              <a:off x="4500" y="3216"/>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187E:0140  01 BF 01 00 CD</a:t>
              </a:r>
              <a:endParaRPr lang="en-US"/>
            </a:p>
          </p:txBody>
        </p:sp>
        <p:sp>
          <p:nvSpPr>
            <p:cNvPr id="45" name="Rectangle 369"/>
            <p:cNvSpPr>
              <a:spLocks noChangeArrowheads="1"/>
            </p:cNvSpPr>
            <p:nvPr/>
          </p:nvSpPr>
          <p:spPr bwMode="auto">
            <a:xfrm>
              <a:off x="4500" y="3320"/>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dirty="0" err="1">
                  <a:solidFill>
                    <a:srgbClr val="000000"/>
                  </a:solidFill>
                  <a:latin typeface="Courier New" pitchFamily="49" charset="0"/>
                </a:rPr>
                <a:t>187E:0150</a:t>
              </a:r>
              <a:r>
                <a:rPr lang="en-US" sz="1100" dirty="0">
                  <a:solidFill>
                    <a:srgbClr val="000000"/>
                  </a:solidFill>
                  <a:latin typeface="Courier New" pitchFamily="49" charset="0"/>
                </a:rPr>
                <a:t>  47 18 </a:t>
              </a:r>
              <a:r>
                <a:rPr lang="en-US" sz="1100" dirty="0" err="1">
                  <a:solidFill>
                    <a:srgbClr val="000000"/>
                  </a:solidFill>
                  <a:latin typeface="Courier New" pitchFamily="49" charset="0"/>
                </a:rPr>
                <a:t>A2</a:t>
              </a:r>
              <a:r>
                <a:rPr lang="en-US" sz="1100" dirty="0">
                  <a:solidFill>
                    <a:srgbClr val="000000"/>
                  </a:solidFill>
                  <a:latin typeface="Courier New" pitchFamily="49" charset="0"/>
                </a:rPr>
                <a:t> 19 00</a:t>
              </a:r>
              <a:endParaRPr lang="en-US" dirty="0"/>
            </a:p>
          </p:txBody>
        </p:sp>
        <p:sp>
          <p:nvSpPr>
            <p:cNvPr id="46" name="Rectangle 370"/>
            <p:cNvSpPr>
              <a:spLocks noChangeArrowheads="1"/>
            </p:cNvSpPr>
            <p:nvPr/>
          </p:nvSpPr>
          <p:spPr bwMode="auto">
            <a:xfrm>
              <a:off x="4500" y="3425"/>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187E:0160  2B F1 58 C3 73</a:t>
              </a:r>
              <a:endParaRPr lang="en-US"/>
            </a:p>
          </p:txBody>
        </p:sp>
        <p:sp>
          <p:nvSpPr>
            <p:cNvPr id="47" name="Rectangle 371"/>
            <p:cNvSpPr>
              <a:spLocks noChangeArrowheads="1"/>
            </p:cNvSpPr>
            <p:nvPr/>
          </p:nvSpPr>
          <p:spPr bwMode="auto">
            <a:xfrm>
              <a:off x="4500" y="3529"/>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187E:0170  B4 59 CD 21 59</a:t>
              </a:r>
              <a:endParaRPr lang="en-US"/>
            </a:p>
          </p:txBody>
        </p:sp>
      </p:grpSp>
      <p:sp>
        <p:nvSpPr>
          <p:cNvPr id="48" name="TextBox 47"/>
          <p:cNvSpPr txBox="1"/>
          <p:nvPr/>
        </p:nvSpPr>
        <p:spPr>
          <a:xfrm>
            <a:off x="326571" y="2405292"/>
            <a:ext cx="4800600" cy="2585323"/>
          </a:xfrm>
          <a:prstGeom prst="rect">
            <a:avLst/>
          </a:prstGeom>
          <a:noFill/>
        </p:spPr>
        <p:txBody>
          <a:bodyPr wrap="square" rtlCol="0">
            <a:spAutoFit/>
          </a:bodyPr>
          <a:lstStyle/>
          <a:p>
            <a:r>
              <a:rPr lang="el-GR" dirty="0" smtClean="0"/>
              <a:t>Ο προγραμματιστής μετατρέπει το πρόβλημα του σε ένα πρόγραμμα</a:t>
            </a:r>
          </a:p>
          <a:p>
            <a:pPr marL="285750" indent="-285750">
              <a:buFont typeface="Arial" pitchFamily="34" charset="0"/>
              <a:buChar char="•"/>
            </a:pPr>
            <a:r>
              <a:rPr lang="el-GR" dirty="0" smtClean="0"/>
              <a:t>Π.χ. πώς να υπολογίσω το μέγιστο κοινό διαιρέτη δύο αριθμών</a:t>
            </a:r>
          </a:p>
          <a:p>
            <a:endParaRPr lang="el-GR" dirty="0"/>
          </a:p>
          <a:p>
            <a:r>
              <a:rPr lang="el-GR" dirty="0"/>
              <a:t>Κ</a:t>
            </a:r>
            <a:r>
              <a:rPr lang="el-GR" dirty="0" smtClean="0"/>
              <a:t>αι γράφει </a:t>
            </a:r>
            <a:r>
              <a:rPr lang="el-GR" dirty="0" smtClean="0">
                <a:solidFill>
                  <a:schemeClr val="accent6">
                    <a:lumMod val="75000"/>
                  </a:schemeClr>
                </a:solidFill>
              </a:rPr>
              <a:t>ακριβώς</a:t>
            </a:r>
            <a:r>
              <a:rPr lang="el-GR" dirty="0" smtClean="0"/>
              <a:t> τις εντολές που θα πρέπει να εκτελέσει ο υπολογιστής</a:t>
            </a:r>
          </a:p>
          <a:p>
            <a:pPr marL="285750" indent="-285750">
              <a:buFont typeface="Arial" pitchFamily="34" charset="0"/>
              <a:buChar char="•"/>
            </a:pPr>
            <a:r>
              <a:rPr lang="el-GR" dirty="0" smtClean="0"/>
              <a:t>Θα πρέπει να ξέρει ακριβώς την δυαδική αναπαράσταση των εντολών.</a:t>
            </a:r>
            <a:endParaRPr lang="en-US" dirty="0"/>
          </a:p>
        </p:txBody>
      </p:sp>
    </p:spTree>
    <p:extLst>
      <p:ext uri="{BB962C8B-B14F-4D97-AF65-F5344CB8AC3E}">
        <p14:creationId xmlns:p14="http://schemas.microsoft.com/office/powerpoint/2010/main" val="1905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Πρόσβαση των στοιχείων του πίνακα</a:t>
            </a:r>
            <a:endParaRPr lang="en-US" dirty="0"/>
          </a:p>
        </p:txBody>
      </p:sp>
      <p:sp>
        <p:nvSpPr>
          <p:cNvPr id="3" name="Content Placeholder 2"/>
          <p:cNvSpPr>
            <a:spLocks noGrp="1"/>
          </p:cNvSpPr>
          <p:nvPr>
            <p:ph idx="1"/>
          </p:nvPr>
        </p:nvSpPr>
        <p:spPr/>
        <p:txBody>
          <a:bodyPr/>
          <a:lstStyle/>
          <a:p>
            <a:r>
              <a:rPr lang="el-GR" dirty="0">
                <a:solidFill>
                  <a:srgbClr val="FF0000"/>
                </a:solidFill>
              </a:rPr>
              <a:t>Προσοχή!</a:t>
            </a:r>
            <a:r>
              <a:rPr lang="el-GR" dirty="0"/>
              <a:t> Τα στοιχεία του πίνακα αριθμούνται από το </a:t>
            </a:r>
            <a:r>
              <a:rPr lang="el-GR" b="1" dirty="0">
                <a:solidFill>
                  <a:srgbClr val="0070C0"/>
                </a:solidFill>
                <a:latin typeface="Courier New" panose="02070309020205020404" pitchFamily="49" charset="0"/>
                <a:cs typeface="Courier New" panose="02070309020205020404" pitchFamily="49" charset="0"/>
              </a:rPr>
              <a:t>0…</a:t>
            </a:r>
            <a:r>
              <a:rPr lang="en-US" b="1" dirty="0">
                <a:solidFill>
                  <a:srgbClr val="0070C0"/>
                </a:solidFill>
                <a:latin typeface="Courier New" panose="02070309020205020404" pitchFamily="49" charset="0"/>
                <a:cs typeface="Courier New" panose="02070309020205020404" pitchFamily="49" charset="0"/>
              </a:rPr>
              <a:t>length-1 </a:t>
            </a:r>
            <a:r>
              <a:rPr lang="en-US" dirty="0"/>
              <a:t>(</a:t>
            </a:r>
            <a:r>
              <a:rPr lang="en-US" dirty="0">
                <a:solidFill>
                  <a:srgbClr val="FF0000"/>
                </a:solidFill>
              </a:rPr>
              <a:t>OXI</a:t>
            </a:r>
            <a:r>
              <a:rPr lang="en-US" dirty="0"/>
              <a:t> </a:t>
            </a:r>
            <a:r>
              <a:rPr lang="en-US" b="1" dirty="0">
                <a:solidFill>
                  <a:srgbClr val="0070C0"/>
                </a:solidFill>
                <a:latin typeface="Courier New" panose="02070309020205020404" pitchFamily="49" charset="0"/>
                <a:cs typeface="Courier New" panose="02070309020205020404" pitchFamily="49" charset="0"/>
              </a:rPr>
              <a:t>1…length</a:t>
            </a:r>
            <a:r>
              <a:rPr lang="en-US" dirty="0"/>
              <a:t>) </a:t>
            </a:r>
            <a:endParaRPr lang="el-GR" dirty="0"/>
          </a:p>
          <a:p>
            <a:pPr lvl="1"/>
            <a:r>
              <a:rPr lang="en-US" b="1" dirty="0" smtClean="0">
                <a:solidFill>
                  <a:srgbClr val="0070C0"/>
                </a:solidFill>
                <a:latin typeface="Courier New" pitchFamily="49" charset="0"/>
                <a:cs typeface="Courier New" pitchFamily="49" charset="0"/>
              </a:rPr>
              <a:t>int </a:t>
            </a:r>
            <a:r>
              <a:rPr lang="en-US" b="1" dirty="0" err="1" smtClean="0">
                <a:solidFill>
                  <a:srgbClr val="0070C0"/>
                </a:solidFill>
                <a:latin typeface="Courier New" pitchFamily="49" charset="0"/>
                <a:cs typeface="Courier New" pitchFamily="49" charset="0"/>
              </a:rPr>
              <a:t>myArray</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{10,20,30,40,50}</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r>
              <a:rPr lang="el-GR" dirty="0" smtClean="0"/>
              <a:t>Για </a:t>
            </a:r>
            <a:r>
              <a:rPr lang="el-GR" dirty="0"/>
              <a:t>να προσπελαύνουμε το </a:t>
            </a:r>
            <a:r>
              <a:rPr lang="el-GR" dirty="0">
                <a:solidFill>
                  <a:srgbClr val="FF0000"/>
                </a:solidFill>
              </a:rPr>
              <a:t>δεύτερο</a:t>
            </a:r>
            <a:r>
              <a:rPr lang="el-GR" dirty="0"/>
              <a:t> στοιχείο του πίνακα</a:t>
            </a:r>
          </a:p>
          <a:p>
            <a:pPr lvl="1"/>
            <a:r>
              <a:rPr lang="en-US" b="1" dirty="0" err="1">
                <a:solidFill>
                  <a:srgbClr val="0070C0"/>
                </a:solidFill>
                <a:latin typeface="Courier New" pitchFamily="49" charset="0"/>
                <a:cs typeface="Courier New" pitchFamily="49" charset="0"/>
              </a:rPr>
              <a:t>myArray</a:t>
            </a:r>
            <a:r>
              <a:rPr lang="en-US" b="1" dirty="0">
                <a:solidFill>
                  <a:srgbClr val="0070C0"/>
                </a:solidFill>
                <a:latin typeface="Courier New" pitchFamily="49" charset="0"/>
                <a:cs typeface="Courier New" pitchFamily="49" charset="0"/>
              </a:rPr>
              <a:t>[1] += 5;</a:t>
            </a:r>
          </a:p>
          <a:p>
            <a:pPr lvl="1"/>
            <a:r>
              <a:rPr lang="en-US" b="1" dirty="0" err="1">
                <a:solidFill>
                  <a:srgbClr val="0070C0"/>
                </a:solidFill>
                <a:latin typeface="Courier New" pitchFamily="49" charset="0"/>
                <a:cs typeface="Courier New" pitchFamily="49" charset="0"/>
              </a:rPr>
              <a:t>System.out.prinln</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myArray</a:t>
            </a:r>
            <a:r>
              <a:rPr lang="en-US" b="1" dirty="0">
                <a:solidFill>
                  <a:srgbClr val="0070C0"/>
                </a:solidFill>
                <a:latin typeface="Courier New" pitchFamily="49" charset="0"/>
                <a:cs typeface="Courier New" pitchFamily="49" charset="0"/>
              </a:rPr>
              <a:t>[1]);</a:t>
            </a:r>
          </a:p>
        </p:txBody>
      </p:sp>
      <p:sp>
        <p:nvSpPr>
          <p:cNvPr id="4" name="Rectangle 3"/>
          <p:cNvSpPr/>
          <p:nvPr/>
        </p:nvSpPr>
        <p:spPr>
          <a:xfrm>
            <a:off x="2133600" y="3200400"/>
            <a:ext cx="44196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947719"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862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3434834"/>
            <a:ext cx="441146" cy="369332"/>
          </a:xfrm>
          <a:prstGeom prst="rect">
            <a:avLst/>
          </a:prstGeom>
          <a:noFill/>
        </p:spPr>
        <p:txBody>
          <a:bodyPr wrap="none" rtlCol="0">
            <a:spAutoFit/>
          </a:bodyPr>
          <a:lstStyle/>
          <a:p>
            <a:r>
              <a:rPr lang="en-US" dirty="0" smtClean="0"/>
              <a:t>10</a:t>
            </a:r>
            <a:endParaRPr lang="en-US" dirty="0"/>
          </a:p>
        </p:txBody>
      </p:sp>
      <p:sp>
        <p:nvSpPr>
          <p:cNvPr id="11" name="TextBox 10"/>
          <p:cNvSpPr txBox="1"/>
          <p:nvPr/>
        </p:nvSpPr>
        <p:spPr>
          <a:xfrm>
            <a:off x="3200400" y="3418505"/>
            <a:ext cx="441146" cy="369332"/>
          </a:xfrm>
          <a:prstGeom prst="rect">
            <a:avLst/>
          </a:prstGeom>
          <a:noFill/>
        </p:spPr>
        <p:txBody>
          <a:bodyPr wrap="none" rtlCol="0">
            <a:spAutoFit/>
          </a:bodyPr>
          <a:lstStyle/>
          <a:p>
            <a:r>
              <a:rPr lang="en-US" dirty="0" smtClean="0"/>
              <a:t>20</a:t>
            </a:r>
            <a:endParaRPr lang="en-US" dirty="0"/>
          </a:p>
        </p:txBody>
      </p:sp>
      <p:sp>
        <p:nvSpPr>
          <p:cNvPr id="12" name="TextBox 11"/>
          <p:cNvSpPr txBox="1"/>
          <p:nvPr/>
        </p:nvSpPr>
        <p:spPr>
          <a:xfrm>
            <a:off x="4038600" y="3434834"/>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13" name="TextBox 12"/>
          <p:cNvSpPr txBox="1"/>
          <p:nvPr/>
        </p:nvSpPr>
        <p:spPr>
          <a:xfrm>
            <a:off x="4953000" y="3434834"/>
            <a:ext cx="441146" cy="369332"/>
          </a:xfrm>
          <a:prstGeom prst="rect">
            <a:avLst/>
          </a:prstGeom>
          <a:noFill/>
        </p:spPr>
        <p:txBody>
          <a:bodyPr wrap="none" rtlCol="0">
            <a:spAutoFit/>
          </a:bodyPr>
          <a:lstStyle/>
          <a:p>
            <a:r>
              <a:rPr lang="en-US" dirty="0"/>
              <a:t>4</a:t>
            </a:r>
            <a:r>
              <a:rPr lang="en-US" dirty="0" smtClean="0"/>
              <a:t>0</a:t>
            </a:r>
            <a:endParaRPr lang="en-US" dirty="0"/>
          </a:p>
        </p:txBody>
      </p:sp>
      <p:sp>
        <p:nvSpPr>
          <p:cNvPr id="14" name="TextBox 13"/>
          <p:cNvSpPr txBox="1"/>
          <p:nvPr/>
        </p:nvSpPr>
        <p:spPr>
          <a:xfrm>
            <a:off x="5867400" y="3434834"/>
            <a:ext cx="441146" cy="369332"/>
          </a:xfrm>
          <a:prstGeom prst="rect">
            <a:avLst/>
          </a:prstGeom>
          <a:noFill/>
        </p:spPr>
        <p:txBody>
          <a:bodyPr wrap="none" rtlCol="0">
            <a:spAutoFit/>
          </a:bodyPr>
          <a:lstStyle/>
          <a:p>
            <a:r>
              <a:rPr lang="en-US" dirty="0" smtClean="0"/>
              <a:t>50</a:t>
            </a:r>
            <a:endParaRPr lang="en-US" dirty="0"/>
          </a:p>
        </p:txBody>
      </p:sp>
      <p:sp>
        <p:nvSpPr>
          <p:cNvPr id="15" name="TextBox 14"/>
          <p:cNvSpPr txBox="1"/>
          <p:nvPr/>
        </p:nvSpPr>
        <p:spPr>
          <a:xfrm>
            <a:off x="2350120" y="4082534"/>
            <a:ext cx="312906" cy="369332"/>
          </a:xfrm>
          <a:prstGeom prst="rect">
            <a:avLst/>
          </a:prstGeom>
          <a:noFill/>
        </p:spPr>
        <p:txBody>
          <a:bodyPr wrap="none" rtlCol="0">
            <a:spAutoFit/>
          </a:bodyPr>
          <a:lstStyle/>
          <a:p>
            <a:r>
              <a:rPr lang="en-US" dirty="0" smtClean="0"/>
              <a:t>0</a:t>
            </a:r>
            <a:endParaRPr lang="en-US" dirty="0"/>
          </a:p>
        </p:txBody>
      </p:sp>
      <p:sp>
        <p:nvSpPr>
          <p:cNvPr id="16" name="TextBox 15"/>
          <p:cNvSpPr txBox="1"/>
          <p:nvPr/>
        </p:nvSpPr>
        <p:spPr>
          <a:xfrm>
            <a:off x="3255299" y="4071257"/>
            <a:ext cx="312906"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4161672" y="4070866"/>
            <a:ext cx="312906" cy="369332"/>
          </a:xfrm>
          <a:prstGeom prst="rect">
            <a:avLst/>
          </a:prstGeom>
          <a:noFill/>
        </p:spPr>
        <p:txBody>
          <a:bodyPr wrap="none" rtlCol="0">
            <a:spAutoFit/>
          </a:bodyPr>
          <a:lstStyle/>
          <a:p>
            <a:r>
              <a:rPr lang="en-US" dirty="0" smtClean="0"/>
              <a:t>2</a:t>
            </a:r>
            <a:endParaRPr lang="en-US" dirty="0"/>
          </a:p>
        </p:txBody>
      </p:sp>
      <p:sp>
        <p:nvSpPr>
          <p:cNvPr id="18" name="TextBox 17"/>
          <p:cNvSpPr txBox="1"/>
          <p:nvPr/>
        </p:nvSpPr>
        <p:spPr>
          <a:xfrm>
            <a:off x="5867400" y="4038600"/>
            <a:ext cx="312906" cy="369332"/>
          </a:xfrm>
          <a:prstGeom prst="rect">
            <a:avLst/>
          </a:prstGeom>
          <a:noFill/>
        </p:spPr>
        <p:txBody>
          <a:bodyPr wrap="none" rtlCol="0">
            <a:spAutoFit/>
          </a:bodyPr>
          <a:lstStyle/>
          <a:p>
            <a:r>
              <a:rPr lang="en-US" dirty="0" smtClean="0"/>
              <a:t>4</a:t>
            </a:r>
            <a:endParaRPr lang="en-US" dirty="0"/>
          </a:p>
        </p:txBody>
      </p:sp>
      <p:sp>
        <p:nvSpPr>
          <p:cNvPr id="19" name="TextBox 18"/>
          <p:cNvSpPr txBox="1"/>
          <p:nvPr/>
        </p:nvSpPr>
        <p:spPr>
          <a:xfrm>
            <a:off x="5017120" y="4049095"/>
            <a:ext cx="31290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6429028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0"/>
            <a:ext cx="1600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3"/>
          <p:cNvSpPr>
            <a:spLocks noGrp="1" noChangeArrowheads="1"/>
          </p:cNvSpPr>
          <p:nvPr>
            <p:ph type="body" idx="1"/>
          </p:nvPr>
        </p:nvSpPr>
        <p:spPr>
          <a:xfrm>
            <a:off x="152400" y="1524000"/>
            <a:ext cx="8686800" cy="4911727"/>
          </a:xfrm>
          <a:ln w="28575">
            <a:solidFill>
              <a:srgbClr val="0070C0"/>
            </a:solidFill>
            <a:prstDash val="dash"/>
          </a:ln>
        </p:spPr>
        <p:txBody>
          <a:bodyPr>
            <a:normAutofit fontScale="92500" lnSpcReduction="20000"/>
          </a:bodyPr>
          <a:lstStyle/>
          <a:p>
            <a:pPr marL="742950" lvl="1" indent="-285750">
              <a:lnSpc>
                <a:spcPct val="90000"/>
              </a:lnSpc>
              <a:buFont typeface="Wingdings" pitchFamily="2" charset="2"/>
              <a:buNone/>
            </a:pPr>
            <a:r>
              <a:rPr lang="en-US" sz="2000" b="1" dirty="0" smtClean="0">
                <a:latin typeface="Courier New" pitchFamily="49" charset="0"/>
                <a:cs typeface="Courier New" pitchFamily="49" charset="0"/>
              </a:rPr>
              <a:t>public class </a:t>
            </a:r>
            <a:r>
              <a:rPr lang="en-US" sz="2000" b="1" dirty="0" err="1" smtClean="0">
                <a:latin typeface="Courier New" pitchFamily="49" charset="0"/>
                <a:cs typeface="Courier New" pitchFamily="49" charset="0"/>
              </a:rPr>
              <a:t>TestArrays1</a:t>
            </a: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public static void main(String [] </a:t>
            </a:r>
            <a:r>
              <a:rPr lang="en-US" sz="2000" b="1" dirty="0" err="1" smtClean="0">
                <a:latin typeface="Courier New" pitchFamily="49" charset="0"/>
                <a:cs typeface="Courier New" pitchFamily="49" charset="0"/>
              </a:rPr>
              <a:t>args</a:t>
            </a:r>
            <a:r>
              <a:rPr lang="en-US" sz="2000" b="1" dirty="0" smtClean="0">
                <a:latin typeface="Courier New" pitchFamily="49" charset="0"/>
                <a:cs typeface="Courier New" pitchFamily="49" charset="0"/>
              </a:rPr>
              <a:t>){</a:t>
            </a: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int arr0[];  // int[] </a:t>
            </a:r>
            <a:r>
              <a:rPr lang="en-US" sz="2000" b="1" dirty="0" err="1" smtClean="0">
                <a:latin typeface="Courier New" pitchFamily="49" charset="0"/>
                <a:cs typeface="Courier New" pitchFamily="49" charset="0"/>
              </a:rPr>
              <a:t>arr0</a:t>
            </a:r>
            <a:r>
              <a:rPr lang="en-US" sz="2000" b="1" dirty="0" smtClean="0">
                <a:latin typeface="Courier New" pitchFamily="49" charset="0"/>
                <a:cs typeface="Courier New" pitchFamily="49" charset="0"/>
              </a:rPr>
              <a:t>;</a:t>
            </a:r>
          </a:p>
          <a:p>
            <a:pPr marL="742950" lvl="1" indent="-285750">
              <a:lnSpc>
                <a:spcPct val="90000"/>
              </a:lnSpc>
              <a:buFont typeface="Wingdings" pitchFamily="2" charset="2"/>
              <a:buNone/>
            </a:pPr>
            <a:endParaRPr lang="en-US"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int </a:t>
            </a:r>
            <a:r>
              <a:rPr lang="el-GR" sz="2000" b="1" dirty="0" err="1" smtClean="0">
                <a:latin typeface="Courier New" pitchFamily="49" charset="0"/>
                <a:cs typeface="Courier New" pitchFamily="49" charset="0"/>
              </a:rPr>
              <a:t>arr</a:t>
            </a:r>
            <a:r>
              <a:rPr lang="en-US" sz="2000" b="1" dirty="0" smtClean="0">
                <a:latin typeface="Courier New" pitchFamily="49" charset="0"/>
                <a:cs typeface="Courier New" pitchFamily="49" charset="0"/>
              </a:rPr>
              <a:t>1</a:t>
            </a:r>
            <a:r>
              <a:rPr lang="el-GR" sz="2000" b="1" dirty="0" smtClean="0">
                <a:latin typeface="Courier New" pitchFamily="49" charset="0"/>
                <a:cs typeface="Courier New" pitchFamily="49" charset="0"/>
              </a:rPr>
              <a:t> [] = {1, 2, 3, 4}; </a:t>
            </a:r>
            <a:endParaRPr lang="en-US"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r>
              <a:rPr lang="nn-NO" sz="2000" b="1" dirty="0" smtClean="0">
                <a:solidFill>
                  <a:srgbClr val="0070C0"/>
                </a:solidFill>
                <a:latin typeface="Courier New" pitchFamily="49" charset="0"/>
                <a:cs typeface="Courier New" pitchFamily="49" charset="0"/>
              </a:rPr>
              <a:t>for </a:t>
            </a:r>
            <a:r>
              <a:rPr lang="nn-NO" sz="2000" b="1" dirty="0">
                <a:solidFill>
                  <a:srgbClr val="0070C0"/>
                </a:solidFill>
                <a:latin typeface="Courier New" pitchFamily="49" charset="0"/>
                <a:cs typeface="Courier New" pitchFamily="49" charset="0"/>
              </a:rPr>
              <a:t>(int i = 0; i &lt; </a:t>
            </a:r>
            <a:r>
              <a:rPr lang="nn-NO" sz="2000" b="1" dirty="0">
                <a:solidFill>
                  <a:srgbClr val="FF0000"/>
                </a:solidFill>
                <a:latin typeface="Courier New" pitchFamily="49" charset="0"/>
                <a:cs typeface="Courier New" pitchFamily="49" charset="0"/>
              </a:rPr>
              <a:t>arr1.length</a:t>
            </a:r>
            <a:r>
              <a:rPr lang="nn-NO" sz="2000" b="1" dirty="0">
                <a:solidFill>
                  <a:srgbClr val="0070C0"/>
                </a:solidFill>
                <a:latin typeface="Courier New" pitchFamily="49" charset="0"/>
                <a:cs typeface="Courier New" pitchFamily="49" charset="0"/>
              </a:rPr>
              <a:t>; i ++){</a:t>
            </a:r>
          </a:p>
          <a:p>
            <a:pPr marL="742950" lvl="1" indent="-285750">
              <a:lnSpc>
                <a:spcPct val="90000"/>
              </a:lnSpc>
              <a:buFont typeface="Wingdings" pitchFamily="2" charset="2"/>
              <a:buNone/>
            </a:pPr>
            <a:r>
              <a:rPr lang="nn-NO" sz="2000" b="1" dirty="0">
                <a:latin typeface="Courier New" pitchFamily="49" charset="0"/>
                <a:cs typeface="Courier New" pitchFamily="49" charset="0"/>
              </a:rPr>
              <a:t>			System.out.println(arr1[i]);</a:t>
            </a:r>
          </a:p>
          <a:p>
            <a:pPr marL="742950" lvl="1" indent="-285750">
              <a:lnSpc>
                <a:spcPct val="90000"/>
              </a:lnSpc>
              <a:buFont typeface="Wingdings" pitchFamily="2" charset="2"/>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int </a:t>
            </a:r>
            <a:r>
              <a:rPr lang="el-GR" sz="2000" b="1" dirty="0" err="1" smtClean="0">
                <a:latin typeface="Courier New" pitchFamily="49" charset="0"/>
                <a:cs typeface="Courier New" pitchFamily="49" charset="0"/>
              </a:rPr>
              <a:t>arr</a:t>
            </a:r>
            <a:r>
              <a:rPr lang="en-US" sz="2000" b="1" dirty="0" smtClean="0">
                <a:latin typeface="Courier New" pitchFamily="49" charset="0"/>
                <a:cs typeface="Courier New" pitchFamily="49" charset="0"/>
              </a:rPr>
              <a:t>2</a:t>
            </a:r>
            <a:r>
              <a:rPr lang="el-GR" sz="2000" b="1" dirty="0" smtClean="0">
                <a:latin typeface="Courier New" pitchFamily="49" charset="0"/>
                <a:cs typeface="Courier New" pitchFamily="49" charset="0"/>
              </a:rPr>
              <a:t>[] = </a:t>
            </a:r>
            <a:r>
              <a:rPr lang="el-GR" sz="2000" b="1" dirty="0" err="1" smtClean="0">
                <a:latin typeface="Courier New" pitchFamily="49" charset="0"/>
                <a:cs typeface="Courier New" pitchFamily="49" charset="0"/>
              </a:rPr>
              <a:t>new</a:t>
            </a:r>
            <a:r>
              <a:rPr lang="el-GR" sz="2000" b="1" dirty="0" smtClean="0">
                <a:latin typeface="Courier New" pitchFamily="49" charset="0"/>
                <a:cs typeface="Courier New" pitchFamily="49" charset="0"/>
              </a:rPr>
              <a:t> int [10];</a:t>
            </a:r>
            <a:endParaRPr lang="en-US" sz="2000" b="1" dirty="0" smtClean="0">
              <a:latin typeface="Courier New" pitchFamily="49" charset="0"/>
              <a:cs typeface="Courier New" pitchFamily="49" charset="0"/>
            </a:endParaRPr>
          </a:p>
          <a:p>
            <a:pPr marL="742950" lvl="1" indent="-285750">
              <a:lnSpc>
                <a:spcPct val="90000"/>
              </a:lnSpc>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for </a:t>
            </a:r>
            <a:r>
              <a:rPr lang="nn-NO" sz="2000" b="1" dirty="0">
                <a:latin typeface="Courier New" pitchFamily="49" charset="0"/>
                <a:cs typeface="Courier New" pitchFamily="49" charset="0"/>
              </a:rPr>
              <a:t>(int i = 0; i &lt; arr2.length; i ++){</a:t>
            </a:r>
          </a:p>
          <a:p>
            <a:pPr marL="742950" lvl="1" indent="-285750">
              <a:lnSpc>
                <a:spcPct val="90000"/>
              </a:lnSpc>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r>
              <a:rPr lang="nn-NO" sz="2000" b="1" dirty="0" smtClean="0">
                <a:solidFill>
                  <a:schemeClr val="accent6">
                    <a:lumMod val="75000"/>
                  </a:schemeClr>
                </a:solidFill>
                <a:latin typeface="Courier New" pitchFamily="49" charset="0"/>
                <a:cs typeface="Courier New" pitchFamily="49" charset="0"/>
              </a:rPr>
              <a:t>arr2[i</a:t>
            </a:r>
            <a:r>
              <a:rPr lang="nn-NO" sz="2000" b="1" dirty="0">
                <a:solidFill>
                  <a:schemeClr val="accent6">
                    <a:lumMod val="75000"/>
                  </a:schemeClr>
                </a:solidFill>
                <a:latin typeface="Courier New" pitchFamily="49" charset="0"/>
                <a:cs typeface="Courier New" pitchFamily="49" charset="0"/>
              </a:rPr>
              <a:t>] = i+1;</a:t>
            </a:r>
          </a:p>
          <a:p>
            <a:pPr marL="742950" lvl="1" indent="-285750">
              <a:lnSpc>
                <a:spcPct val="90000"/>
              </a:lnSpc>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p>
          <a:p>
            <a:pPr marL="742950" lvl="1" indent="-285750">
              <a:lnSpc>
                <a:spcPct val="90000"/>
              </a:lnSpc>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arr0</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arr2</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742950" lvl="1" indent="-285750">
              <a:lnSpc>
                <a:spcPct val="90000"/>
              </a:lnSpc>
              <a:buFont typeface="Wingdings" pitchFamily="2" charset="2"/>
              <a:buNone/>
            </a:pPr>
            <a:endParaRPr lang="el-GR"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a:t>
            </a:r>
          </a:p>
          <a:p>
            <a:pPr marL="742950" lvl="1" indent="-285750">
              <a:lnSpc>
                <a:spcPct val="90000"/>
              </a:lnSpc>
              <a:buFont typeface="Wingdings" pitchFamily="2" charset="2"/>
              <a:buNone/>
            </a:pPr>
            <a:endParaRPr lang="en-US" sz="2000" dirty="0" smtClean="0">
              <a:latin typeface="Courier New" pitchFamily="49" charset="0"/>
              <a:cs typeface="Courier New" pitchFamily="49" charset="0"/>
            </a:endParaRPr>
          </a:p>
          <a:p>
            <a:pPr marL="742950" lvl="1" indent="-285750">
              <a:lnSpc>
                <a:spcPct val="90000"/>
              </a:lnSpc>
              <a:buFont typeface="Wingdings" pitchFamily="2" charset="2"/>
              <a:buNone/>
            </a:pPr>
            <a:endParaRPr lang="en-US" sz="2000" dirty="0" smtClean="0">
              <a:latin typeface="Courier New" pitchFamily="49" charset="0"/>
              <a:cs typeface="Courier New" pitchFamily="49" charset="0"/>
            </a:endParaRPr>
          </a:p>
        </p:txBody>
      </p:sp>
      <p:sp>
        <p:nvSpPr>
          <p:cNvPr id="56322" name="Rectangle 2"/>
          <p:cNvSpPr>
            <a:spLocks noGrp="1" noChangeArrowheads="1"/>
          </p:cNvSpPr>
          <p:nvPr>
            <p:ph type="title"/>
          </p:nvPr>
        </p:nvSpPr>
        <p:spPr/>
        <p:txBody>
          <a:bodyPr/>
          <a:lstStyle/>
          <a:p>
            <a:r>
              <a:rPr lang="el-GR" smtClean="0"/>
              <a:t>Πίνακες </a:t>
            </a:r>
          </a:p>
        </p:txBody>
      </p:sp>
      <p:sp>
        <p:nvSpPr>
          <p:cNvPr id="3" name="Rounded Rectangular Callout 2"/>
          <p:cNvSpPr/>
          <p:nvPr/>
        </p:nvSpPr>
        <p:spPr>
          <a:xfrm>
            <a:off x="6096000" y="2286000"/>
            <a:ext cx="2971800" cy="533400"/>
          </a:xfrm>
          <a:prstGeom prst="wedgeRoundRectCallout">
            <a:avLst>
              <a:gd name="adj1" fmla="val -76304"/>
              <a:gd name="adj2" fmla="val -21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Εναλλακτικό συντακτικό</a:t>
            </a:r>
            <a:endParaRPr lang="en-US" sz="2000" dirty="0"/>
          </a:p>
        </p:txBody>
      </p:sp>
    </p:spTree>
    <p:extLst>
      <p:ext uri="{BB962C8B-B14F-4D97-AF65-F5344CB8AC3E}">
        <p14:creationId xmlns:p14="http://schemas.microsoft.com/office/powerpoint/2010/main" val="25184031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Διατρέχοντας ένα πίνακα</a:t>
            </a:r>
            <a:endParaRPr lang="en-US" dirty="0"/>
          </a:p>
        </p:txBody>
      </p:sp>
      <p:sp>
        <p:nvSpPr>
          <p:cNvPr id="3" name="Content Placeholder 2"/>
          <p:cNvSpPr>
            <a:spLocks noGrp="1"/>
          </p:cNvSpPr>
          <p:nvPr>
            <p:ph idx="1"/>
          </p:nvPr>
        </p:nvSpPr>
        <p:spPr>
          <a:xfrm>
            <a:off x="457200" y="1600200"/>
            <a:ext cx="8229600" cy="762000"/>
          </a:xfrm>
        </p:spPr>
        <p:txBody>
          <a:bodyPr>
            <a:normAutofit lnSpcReduction="10000"/>
          </a:bodyPr>
          <a:lstStyle/>
          <a:p>
            <a:r>
              <a:rPr lang="el-GR" sz="2400" dirty="0" smtClean="0"/>
              <a:t>Στην </a:t>
            </a:r>
            <a:r>
              <a:rPr lang="en-US" sz="2400" dirty="0" smtClean="0"/>
              <a:t>Java </a:t>
            </a:r>
            <a:r>
              <a:rPr lang="el-GR" sz="2400" dirty="0" smtClean="0"/>
              <a:t>έχουμε δύο τρόπους να διατρέχουμε ένα πίνακα</a:t>
            </a:r>
          </a:p>
        </p:txBody>
      </p:sp>
      <p:sp>
        <p:nvSpPr>
          <p:cNvPr id="4" name="TextBox 3"/>
          <p:cNvSpPr txBox="1"/>
          <p:nvPr/>
        </p:nvSpPr>
        <p:spPr>
          <a:xfrm>
            <a:off x="32657" y="3201736"/>
            <a:ext cx="4257897" cy="1107996"/>
          </a:xfrm>
          <a:prstGeom prst="rect">
            <a:avLst/>
          </a:prstGeom>
          <a:noFill/>
          <a:ln>
            <a:solidFill>
              <a:schemeClr val="accent1"/>
            </a:solidFill>
          </a:ln>
        </p:spPr>
        <p:txBody>
          <a:bodyPr wrap="none" rtlCol="0">
            <a:spAutoFit/>
          </a:bodyPr>
          <a:lstStyle/>
          <a:p>
            <a:r>
              <a:rPr lang="en-US" sz="1600" b="1" dirty="0">
                <a:latin typeface="Courier New" pitchFamily="49" charset="0"/>
                <a:cs typeface="Courier New" pitchFamily="49" charset="0"/>
              </a:rPr>
              <a:t>for </a:t>
            </a:r>
            <a:r>
              <a:rPr lang="en-US" sz="1600" b="1" dirty="0" smtClean="0">
                <a:latin typeface="Courier New" pitchFamily="49" charset="0"/>
                <a:cs typeface="Courier New" pitchFamily="49" charset="0"/>
              </a:rPr>
              <a:t>(&lt;array type</a:t>
            </a:r>
            <a:r>
              <a:rPr lang="el-GR" sz="1600" b="1" dirty="0" smtClean="0">
                <a:latin typeface="Courier New" pitchFamily="49" charset="0"/>
                <a:cs typeface="Courier New" pitchFamily="49" charset="0"/>
              </a:rPr>
              <a:t>&gt; </a:t>
            </a:r>
            <a:r>
              <a:rPr lang="en-US" sz="1600" b="1" dirty="0">
                <a:latin typeface="Courier New" pitchFamily="49" charset="0"/>
                <a:cs typeface="Courier New" pitchFamily="49" charset="0"/>
              </a:rPr>
              <a:t>element: array</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a:t>
            </a:r>
          </a:p>
          <a:p>
            <a:r>
              <a:rPr lang="en-US" sz="1600" dirty="0" smtClean="0"/>
              <a:t>    … do something with </a:t>
            </a:r>
            <a:r>
              <a:rPr lang="en-US" sz="1600" b="1" dirty="0">
                <a:latin typeface="Courier New" pitchFamily="49" charset="0"/>
                <a:cs typeface="Courier New" pitchFamily="49" charset="0"/>
              </a:rPr>
              <a:t>element</a:t>
            </a:r>
            <a:r>
              <a:rPr lang="en-US" sz="1600" dirty="0" smtClean="0"/>
              <a:t>…</a:t>
            </a:r>
          </a:p>
          <a:p>
            <a:r>
              <a:rPr lang="en-US" sz="1600" b="1" dirty="0">
                <a:latin typeface="Courier New" pitchFamily="49" charset="0"/>
                <a:cs typeface="Courier New" pitchFamily="49" charset="0"/>
              </a:rPr>
              <a:t>}</a:t>
            </a:r>
          </a:p>
        </p:txBody>
      </p:sp>
      <p:sp>
        <p:nvSpPr>
          <p:cNvPr id="5" name="TextBox 4"/>
          <p:cNvSpPr txBox="1"/>
          <p:nvPr/>
        </p:nvSpPr>
        <p:spPr>
          <a:xfrm>
            <a:off x="21771" y="5334000"/>
            <a:ext cx="4373313" cy="954107"/>
          </a:xfrm>
          <a:prstGeom prst="rect">
            <a:avLst/>
          </a:prstGeom>
          <a:noFill/>
          <a:ln>
            <a:solidFill>
              <a:schemeClr val="accent1"/>
            </a:solidFill>
          </a:ln>
        </p:spPr>
        <p:txBody>
          <a:bodyPr wrap="none" rtlCol="0">
            <a:spAutoFit/>
          </a:bodyPr>
          <a:lstStyle/>
          <a:p>
            <a:r>
              <a:rPr lang="en-US" sz="1400" b="1" dirty="0">
                <a:latin typeface="Courier New" pitchFamily="49" charset="0"/>
                <a:cs typeface="Courier New" pitchFamily="49" charset="0"/>
              </a:rPr>
              <a:t>for </a:t>
            </a:r>
            <a:r>
              <a:rPr lang="en-US" sz="1400" b="1" dirty="0" smtClean="0">
                <a:latin typeface="Courier New" pitchFamily="49" charset="0"/>
                <a:cs typeface="Courier New" pitchFamily="49" charset="0"/>
              </a:rPr>
              <a:t>(int i = 0; i &lt; </a:t>
            </a:r>
            <a:r>
              <a:rPr lang="en-US" sz="1400" b="1" dirty="0" err="1" smtClean="0">
                <a:latin typeface="Courier New" pitchFamily="49" charset="0"/>
                <a:cs typeface="Courier New" pitchFamily="49" charset="0"/>
              </a:rPr>
              <a:t>array.length</a:t>
            </a:r>
            <a:r>
              <a:rPr lang="en-US" sz="1400" b="1" dirty="0" smtClean="0">
                <a:latin typeface="Courier New" pitchFamily="49" charset="0"/>
                <a:cs typeface="Courier New" pitchFamily="49" charset="0"/>
              </a:rPr>
              <a:t>; i ++)</a:t>
            </a:r>
          </a:p>
          <a:p>
            <a:r>
              <a:rPr lang="en-US" sz="1400" b="1" dirty="0" smtClean="0">
                <a:latin typeface="Courier New" pitchFamily="49" charset="0"/>
                <a:cs typeface="Courier New" pitchFamily="49" charset="0"/>
              </a:rPr>
              <a:t>{</a:t>
            </a:r>
          </a:p>
          <a:p>
            <a:r>
              <a:rPr lang="en-US" sz="1400" dirty="0" smtClean="0"/>
              <a:t>    … do something with </a:t>
            </a:r>
            <a:r>
              <a:rPr lang="en-US" sz="1400" b="1" dirty="0">
                <a:latin typeface="Courier New" pitchFamily="49" charset="0"/>
                <a:cs typeface="Courier New" pitchFamily="49" charset="0"/>
              </a:rPr>
              <a:t>array[i]</a:t>
            </a:r>
            <a:r>
              <a:rPr lang="en-US" sz="1400" dirty="0" smtClean="0"/>
              <a:t>…</a:t>
            </a:r>
          </a:p>
          <a:p>
            <a:r>
              <a:rPr lang="en-US" sz="1400" b="1" dirty="0">
                <a:latin typeface="Courier New" pitchFamily="49" charset="0"/>
                <a:cs typeface="Courier New" pitchFamily="49" charset="0"/>
              </a:rPr>
              <a:t>}</a:t>
            </a:r>
          </a:p>
        </p:txBody>
      </p:sp>
      <p:sp>
        <p:nvSpPr>
          <p:cNvPr id="6" name="TextBox 5"/>
          <p:cNvSpPr txBox="1"/>
          <p:nvPr/>
        </p:nvSpPr>
        <p:spPr>
          <a:xfrm>
            <a:off x="32657" y="2625184"/>
            <a:ext cx="2622898" cy="369332"/>
          </a:xfrm>
          <a:prstGeom prst="rect">
            <a:avLst/>
          </a:prstGeom>
          <a:solidFill>
            <a:srgbClr val="92D050"/>
          </a:solidFill>
        </p:spPr>
        <p:txBody>
          <a:bodyPr wrap="none" rtlCol="0">
            <a:spAutoFit/>
          </a:bodyPr>
          <a:lstStyle/>
          <a:p>
            <a:r>
              <a:rPr lang="el-GR" dirty="0" smtClean="0"/>
              <a:t>Διατρέχουμε τα στοιχεία</a:t>
            </a:r>
            <a:endParaRPr lang="en-US" dirty="0"/>
          </a:p>
        </p:txBody>
      </p:sp>
      <p:sp>
        <p:nvSpPr>
          <p:cNvPr id="7" name="TextBox 6"/>
          <p:cNvSpPr txBox="1"/>
          <p:nvPr/>
        </p:nvSpPr>
        <p:spPr>
          <a:xfrm>
            <a:off x="32657" y="4713123"/>
            <a:ext cx="3649269" cy="369332"/>
          </a:xfrm>
          <a:prstGeom prst="rect">
            <a:avLst/>
          </a:prstGeom>
          <a:solidFill>
            <a:srgbClr val="92D050"/>
          </a:solidFill>
        </p:spPr>
        <p:txBody>
          <a:bodyPr wrap="none" rtlCol="0">
            <a:spAutoFit/>
          </a:bodyPr>
          <a:lstStyle/>
          <a:p>
            <a:r>
              <a:rPr lang="el-GR" dirty="0" smtClean="0"/>
              <a:t>Διατρέχουμε τις θέσεις του πίνακα</a:t>
            </a:r>
            <a:endParaRPr lang="en-US" dirty="0"/>
          </a:p>
        </p:txBody>
      </p:sp>
      <p:sp>
        <p:nvSpPr>
          <p:cNvPr id="8" name="TextBox 7"/>
          <p:cNvSpPr txBox="1"/>
          <p:nvPr/>
        </p:nvSpPr>
        <p:spPr>
          <a:xfrm>
            <a:off x="5374087" y="3248561"/>
            <a:ext cx="3748142" cy="1323439"/>
          </a:xfrm>
          <a:prstGeom prst="rect">
            <a:avLst/>
          </a:prstGeom>
          <a:noFill/>
          <a:ln>
            <a:solidFill>
              <a:schemeClr val="accent1"/>
            </a:solidFill>
          </a:ln>
        </p:spPr>
        <p:txBody>
          <a:bodyPr wrap="none" rtlCol="0">
            <a:spAutoFit/>
          </a:bodyPr>
          <a:lstStyle/>
          <a:p>
            <a:r>
              <a:rPr lang="en-US" sz="1600" b="1" dirty="0" smtClean="0">
                <a:latin typeface="Courier New" pitchFamily="49" charset="0"/>
                <a:cs typeface="Courier New" pitchFamily="49" charset="0"/>
              </a:rPr>
              <a:t>int array[] = {1,3,5,7};</a:t>
            </a:r>
            <a:endParaRPr lang="el-GR"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for (int element</a:t>
            </a:r>
            <a:r>
              <a:rPr lang="en-US" sz="1600" b="1" dirty="0">
                <a:latin typeface="Courier New" pitchFamily="49" charset="0"/>
                <a:cs typeface="Courier New" pitchFamily="49" charset="0"/>
              </a:rPr>
              <a:t>: array</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a:t>
            </a:r>
          </a:p>
          <a:p>
            <a:r>
              <a:rPr lang="en-US" sz="1600" dirty="0" smtClean="0"/>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(element)</a:t>
            </a:r>
          </a:p>
          <a:p>
            <a:r>
              <a:rPr lang="en-US" sz="1600" b="1" dirty="0">
                <a:latin typeface="Courier New" pitchFamily="49" charset="0"/>
                <a:cs typeface="Courier New" pitchFamily="49" charset="0"/>
              </a:rPr>
              <a:t>}</a:t>
            </a:r>
          </a:p>
        </p:txBody>
      </p:sp>
      <p:sp>
        <p:nvSpPr>
          <p:cNvPr id="9" name="TextBox 8"/>
          <p:cNvSpPr txBox="1"/>
          <p:nvPr/>
        </p:nvSpPr>
        <p:spPr>
          <a:xfrm>
            <a:off x="4748916" y="5118556"/>
            <a:ext cx="4373313" cy="1169551"/>
          </a:xfrm>
          <a:prstGeom prst="rect">
            <a:avLst/>
          </a:prstGeom>
          <a:noFill/>
          <a:ln>
            <a:solidFill>
              <a:schemeClr val="accent1"/>
            </a:solidFill>
          </a:ln>
        </p:spPr>
        <p:txBody>
          <a:bodyPr wrap="none" rtlCol="0">
            <a:spAutoFit/>
          </a:bodyPr>
          <a:lstStyle/>
          <a:p>
            <a:r>
              <a:rPr lang="en-US" sz="1400" b="1" dirty="0">
                <a:latin typeface="Courier New" pitchFamily="49" charset="0"/>
                <a:cs typeface="Courier New" pitchFamily="49" charset="0"/>
              </a:rPr>
              <a:t>i</a:t>
            </a:r>
            <a:r>
              <a:rPr lang="en-US" sz="1400" b="1" dirty="0" smtClean="0">
                <a:latin typeface="Courier New" pitchFamily="49" charset="0"/>
                <a:cs typeface="Courier New" pitchFamily="49" charset="0"/>
              </a:rPr>
              <a:t>nt array[] = {1,3,5,7};</a:t>
            </a:r>
            <a:endParaRPr lang="el-GR"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for </a:t>
            </a:r>
            <a:r>
              <a:rPr lang="en-US" sz="1400" b="1" dirty="0">
                <a:latin typeface="Courier New" pitchFamily="49" charset="0"/>
                <a:cs typeface="Courier New" pitchFamily="49" charset="0"/>
              </a:rPr>
              <a:t>(int i = 0; i &lt; </a:t>
            </a:r>
            <a:r>
              <a:rPr lang="en-US" sz="1400" b="1" dirty="0" err="1">
                <a:latin typeface="Courier New" pitchFamily="49" charset="0"/>
                <a:cs typeface="Courier New" pitchFamily="49" charset="0"/>
              </a:rPr>
              <a:t>array.length</a:t>
            </a:r>
            <a:r>
              <a:rPr lang="en-US" sz="1400" b="1" dirty="0">
                <a:latin typeface="Courier New" pitchFamily="49" charset="0"/>
                <a:cs typeface="Courier New" pitchFamily="49" charset="0"/>
              </a:rPr>
              <a:t>; i ++)</a:t>
            </a:r>
          </a:p>
          <a:p>
            <a:r>
              <a:rPr lang="en-US" sz="1400" b="1" dirty="0" smtClean="0">
                <a:latin typeface="Courier New" pitchFamily="49" charset="0"/>
                <a:cs typeface="Courier New" pitchFamily="49" charset="0"/>
              </a:rPr>
              <a:t>{</a:t>
            </a:r>
          </a:p>
          <a:p>
            <a:r>
              <a:rPr lang="en-US" sz="1400" dirty="0" smtClean="0"/>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(array[i])</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109292372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1447800"/>
          </a:xfrm>
        </p:spPr>
        <p:txBody>
          <a:bodyPr>
            <a:normAutofit/>
          </a:bodyPr>
          <a:lstStyle/>
          <a:p>
            <a:r>
              <a:rPr lang="el-GR" dirty="0" smtClean="0"/>
              <a:t>Τυπώστε όλα τα </a:t>
            </a:r>
            <a:r>
              <a:rPr lang="el-GR" dirty="0" smtClean="0">
                <a:solidFill>
                  <a:schemeClr val="accent6">
                    <a:lumMod val="75000"/>
                  </a:schemeClr>
                </a:solidFill>
              </a:rPr>
              <a:t>στοιχεία</a:t>
            </a:r>
            <a:r>
              <a:rPr lang="el-GR" dirty="0" smtClean="0"/>
              <a:t> του πίνακα και όλα τα </a:t>
            </a:r>
            <a:r>
              <a:rPr lang="el-GR" dirty="0" smtClean="0">
                <a:solidFill>
                  <a:srgbClr val="0070C0"/>
                </a:solidFill>
              </a:rPr>
              <a:t>ζεύγη από στοιχεία </a:t>
            </a:r>
            <a:r>
              <a:rPr lang="el-GR" dirty="0" smtClean="0"/>
              <a:t>στον πίνακα</a:t>
            </a:r>
            <a:endParaRPr lang="en-US" dirty="0"/>
          </a:p>
        </p:txBody>
      </p:sp>
    </p:spTree>
    <p:extLst>
      <p:ext uri="{BB962C8B-B14F-4D97-AF65-F5344CB8AC3E}">
        <p14:creationId xmlns:p14="http://schemas.microsoft.com/office/powerpoint/2010/main" val="101206858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81743"/>
            <a:ext cx="8648521" cy="5355312"/>
          </a:xfrm>
          <a:prstGeom prst="rect">
            <a:avLst/>
          </a:prstGeom>
          <a:noFill/>
          <a:ln w="28575">
            <a:solidFill>
              <a:schemeClr val="accent1"/>
            </a:solidFill>
            <a:prstDash val="dash"/>
          </a:ln>
        </p:spPr>
        <p:txBody>
          <a:bodyPr wrap="none" rtlCol="0">
            <a:spAutoFit/>
          </a:bodyPr>
          <a:lstStyle/>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ScanArray</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double [] array = {5.3, 3.4, 2.3, 1.2, 0.1};</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Print all elements</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for (double element: array){</a:t>
            </a:r>
          </a:p>
          <a:p>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(element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Print all pairs of elements</a:t>
            </a:r>
          </a:p>
          <a:p>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for (int i = 0; i &lt; </a:t>
            </a:r>
            <a:r>
              <a:rPr lang="en-US" b="1" dirty="0" err="1">
                <a:solidFill>
                  <a:schemeClr val="accent6">
                    <a:lumMod val="75000"/>
                  </a:schemeClr>
                </a:solidFill>
                <a:latin typeface="Courier New" pitchFamily="49" charset="0"/>
                <a:cs typeface="Courier New" pitchFamily="49" charset="0"/>
              </a:rPr>
              <a:t>array.length</a:t>
            </a:r>
            <a:r>
              <a:rPr lang="en-US" b="1" dirty="0">
                <a:solidFill>
                  <a:schemeClr val="accent6">
                    <a:lumMod val="75000"/>
                  </a:schemeClr>
                </a:solidFill>
                <a:latin typeface="Courier New" pitchFamily="49" charset="0"/>
                <a:cs typeface="Courier New" pitchFamily="49" charset="0"/>
              </a:rPr>
              <a:t>; i ++){</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for </a:t>
            </a:r>
            <a:r>
              <a:rPr lang="en-US" b="1" dirty="0">
                <a:solidFill>
                  <a:srgbClr val="0070C0"/>
                </a:solidFill>
                <a:latin typeface="Courier New" pitchFamily="49" charset="0"/>
                <a:cs typeface="Courier New" pitchFamily="49" charset="0"/>
              </a:rPr>
              <a:t>(int j = </a:t>
            </a:r>
            <a:r>
              <a:rPr lang="en-US" b="1" dirty="0" err="1">
                <a:solidFill>
                  <a:srgbClr val="FF0000"/>
                </a:solidFill>
                <a:latin typeface="Courier New" pitchFamily="49" charset="0"/>
                <a:cs typeface="Courier New" pitchFamily="49" charset="0"/>
              </a:rPr>
              <a:t>i+1</a:t>
            </a:r>
            <a:r>
              <a:rPr lang="en-US" b="1" dirty="0">
                <a:solidFill>
                  <a:srgbClr val="0070C0"/>
                </a:solidFill>
                <a:latin typeface="Courier New" pitchFamily="49" charset="0"/>
                <a:cs typeface="Courier New" pitchFamily="49" charset="0"/>
              </a:rPr>
              <a:t>; j &lt; </a:t>
            </a:r>
            <a:r>
              <a:rPr lang="en-US" b="1" dirty="0" err="1">
                <a:solidFill>
                  <a:srgbClr val="0070C0"/>
                </a:solidFill>
                <a:latin typeface="Courier New" pitchFamily="49" charset="0"/>
                <a:cs typeface="Courier New" pitchFamily="49" charset="0"/>
              </a:rPr>
              <a:t>array.length</a:t>
            </a:r>
            <a:r>
              <a:rPr lang="en-US" b="1" dirty="0">
                <a:solidFill>
                  <a:srgbClr val="0070C0"/>
                </a:solidFill>
                <a:latin typeface="Courier New" pitchFamily="49" charset="0"/>
                <a:cs typeface="Courier New" pitchFamily="49" charset="0"/>
              </a:rPr>
              <a:t>; j ++){</a:t>
            </a:r>
          </a:p>
          <a:p>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 + array[j]);</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60939400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Πολυδιάστατοι πίνακες</a:t>
            </a:r>
            <a:endParaRPr lang="en-US" dirty="0"/>
          </a:p>
        </p:txBody>
      </p:sp>
      <p:sp>
        <p:nvSpPr>
          <p:cNvPr id="3" name="Content Placeholder 2"/>
          <p:cNvSpPr>
            <a:spLocks noGrp="1"/>
          </p:cNvSpPr>
          <p:nvPr>
            <p:ph idx="1"/>
          </p:nvPr>
        </p:nvSpPr>
        <p:spPr>
          <a:xfrm>
            <a:off x="76200" y="1752600"/>
            <a:ext cx="5852225" cy="4800600"/>
          </a:xfrm>
        </p:spPr>
        <p:txBody>
          <a:bodyPr>
            <a:normAutofit fontScale="70000" lnSpcReduction="20000"/>
          </a:bodyPr>
          <a:lstStyle/>
          <a:p>
            <a:r>
              <a:rPr lang="el-GR" dirty="0"/>
              <a:t>Μπορούμε να ορίσουμε και </a:t>
            </a:r>
            <a:r>
              <a:rPr lang="el-GR" dirty="0">
                <a:solidFill>
                  <a:schemeClr val="accent6">
                    <a:lumMod val="75000"/>
                  </a:schemeClr>
                </a:solidFill>
              </a:rPr>
              <a:t>πολυδιάστατους</a:t>
            </a:r>
            <a:r>
              <a:rPr lang="el-GR" dirty="0"/>
              <a:t> πίνακες</a:t>
            </a:r>
          </a:p>
          <a:p>
            <a:pPr lvl="1"/>
            <a:r>
              <a:rPr lang="en-US" b="1" dirty="0">
                <a:solidFill>
                  <a:srgbClr val="0070C0"/>
                </a:solidFill>
                <a:latin typeface="Courier New" pitchFamily="49" charset="0"/>
                <a:cs typeface="Courier New" pitchFamily="49" charset="0"/>
              </a:rPr>
              <a:t>int </a:t>
            </a:r>
            <a:r>
              <a:rPr lang="en-US" b="1" dirty="0" err="1">
                <a:solidFill>
                  <a:srgbClr val="0070C0"/>
                </a:solidFill>
                <a:latin typeface="Courier New" pitchFamily="49" charset="0"/>
                <a:cs typeface="Courier New" pitchFamily="49" charset="0"/>
              </a:rPr>
              <a:t>myArray</a:t>
            </a:r>
            <a:r>
              <a:rPr lang="el-GR" b="1" dirty="0">
                <a:solidFill>
                  <a:srgbClr val="0070C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 = </a:t>
            </a:r>
            <a:r>
              <a:rPr lang="el-GR"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10,20</a:t>
            </a:r>
            <a:r>
              <a:rPr lang="en-US" b="1" dirty="0" smtClean="0">
                <a:solidFill>
                  <a:srgbClr val="0070C0"/>
                </a:solidFill>
                <a:latin typeface="Courier New" pitchFamily="49" charset="0"/>
                <a:cs typeface="Courier New" pitchFamily="49" charset="0"/>
              </a:rPr>
              <a:t>,30</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3,4,5</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lvl="1"/>
            <a:r>
              <a:rPr lang="en-US" b="1" dirty="0" smtClean="0">
                <a:solidFill>
                  <a:srgbClr val="0070C0"/>
                </a:solidFill>
                <a:latin typeface="Courier New" pitchFamily="49" charset="0"/>
                <a:cs typeface="Courier New" pitchFamily="49" charset="0"/>
              </a:rPr>
              <a:t>int </a:t>
            </a:r>
            <a:r>
              <a:rPr lang="en-US" b="1" dirty="0" err="1" smtClean="0">
                <a:solidFill>
                  <a:srgbClr val="0070C0"/>
                </a:solidFill>
                <a:latin typeface="Courier New" pitchFamily="49" charset="0"/>
                <a:cs typeface="Courier New" pitchFamily="49" charset="0"/>
              </a:rPr>
              <a:t>myArray2</a:t>
            </a:r>
            <a:r>
              <a:rPr lang="en-US" b="1" dirty="0" smtClean="0">
                <a:solidFill>
                  <a:srgbClr val="0070C0"/>
                </a:solidFill>
                <a:latin typeface="Courier New" pitchFamily="49" charset="0"/>
                <a:cs typeface="Courier New" pitchFamily="49" charset="0"/>
              </a:rPr>
              <a:t>[][] = new int[2][3];</a:t>
            </a:r>
            <a:endParaRPr lang="el-GR" b="1" dirty="0">
              <a:solidFill>
                <a:srgbClr val="0070C0"/>
              </a:solidFill>
              <a:latin typeface="Courier New" pitchFamily="49" charset="0"/>
              <a:cs typeface="Courier New" pitchFamily="49" charset="0"/>
            </a:endParaRPr>
          </a:p>
          <a:p>
            <a:endParaRPr lang="en-US" dirty="0" smtClean="0"/>
          </a:p>
          <a:p>
            <a:r>
              <a:rPr lang="el-GR" dirty="0" smtClean="0"/>
              <a:t>Ένας </a:t>
            </a:r>
            <a:r>
              <a:rPr lang="el-GR" dirty="0"/>
              <a:t>δισδιάστατος πίνακας είναι ένας </a:t>
            </a:r>
            <a:r>
              <a:rPr lang="el-GR" dirty="0">
                <a:solidFill>
                  <a:schemeClr val="accent6">
                    <a:lumMod val="75000"/>
                  </a:schemeClr>
                </a:solidFill>
              </a:rPr>
              <a:t>πίνακας από πίνακες</a:t>
            </a:r>
            <a:r>
              <a:rPr lang="el-GR" dirty="0" smtClean="0"/>
              <a:t>.</a:t>
            </a:r>
            <a:endParaRPr lang="en-US" dirty="0" smtClean="0"/>
          </a:p>
          <a:p>
            <a:pPr lvl="1"/>
            <a:r>
              <a:rPr lang="en-US" b="1" dirty="0">
                <a:solidFill>
                  <a:srgbClr val="0070C0"/>
                </a:solidFill>
                <a:latin typeface="Courier New" pitchFamily="49" charset="0"/>
                <a:cs typeface="Courier New" pitchFamily="49" charset="0"/>
              </a:rPr>
              <a:t>int </a:t>
            </a:r>
            <a:r>
              <a:rPr lang="en-US" b="1" dirty="0" err="1">
                <a:solidFill>
                  <a:srgbClr val="0070C0"/>
                </a:solidFill>
                <a:latin typeface="Courier New" pitchFamily="49" charset="0"/>
                <a:cs typeface="Courier New" pitchFamily="49" charset="0"/>
              </a:rPr>
              <a:t>myArray3</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int[2][]</a:t>
            </a:r>
          </a:p>
          <a:p>
            <a:pPr lvl="1"/>
            <a:r>
              <a:rPr lang="en-US" b="1" dirty="0" err="1">
                <a:solidFill>
                  <a:srgbClr val="0070C0"/>
                </a:solidFill>
                <a:latin typeface="Courier New" pitchFamily="49" charset="0"/>
                <a:cs typeface="Courier New" pitchFamily="49" charset="0"/>
              </a:rPr>
              <a:t>myArray3</a:t>
            </a:r>
            <a:r>
              <a:rPr lang="en-US" b="1" dirty="0">
                <a:solidFill>
                  <a:srgbClr val="0070C0"/>
                </a:solidFill>
                <a:latin typeface="Courier New" pitchFamily="49" charset="0"/>
                <a:cs typeface="Courier New" pitchFamily="49" charset="0"/>
              </a:rPr>
              <a:t>[0]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int[3]</a:t>
            </a:r>
          </a:p>
          <a:p>
            <a:pPr lvl="1"/>
            <a:r>
              <a:rPr lang="en-US" b="1" dirty="0" err="1">
                <a:solidFill>
                  <a:srgbClr val="0070C0"/>
                </a:solidFill>
                <a:latin typeface="Courier New" pitchFamily="49" charset="0"/>
                <a:cs typeface="Courier New" pitchFamily="49" charset="0"/>
              </a:rPr>
              <a:t>myArray3</a:t>
            </a:r>
            <a:r>
              <a:rPr lang="en-US" b="1" dirty="0">
                <a:solidFill>
                  <a:srgbClr val="0070C0"/>
                </a:solidFill>
                <a:latin typeface="Courier New" pitchFamily="49" charset="0"/>
                <a:cs typeface="Courier New" pitchFamily="49" charset="0"/>
              </a:rPr>
              <a:t>[1]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int[3</a:t>
            </a:r>
            <a:r>
              <a:rPr lang="en-US" b="1" dirty="0" smtClean="0">
                <a:solidFill>
                  <a:srgbClr val="0070C0"/>
                </a:solidFill>
                <a:latin typeface="Courier New" pitchFamily="49" charset="0"/>
                <a:cs typeface="Courier New" pitchFamily="49" charset="0"/>
              </a:rPr>
              <a:t>]</a:t>
            </a:r>
          </a:p>
          <a:p>
            <a:endParaRPr lang="en-US" dirty="0" smtClean="0"/>
          </a:p>
          <a:p>
            <a:r>
              <a:rPr lang="en-US" dirty="0" smtClean="0"/>
              <a:t>O</a:t>
            </a:r>
            <a:r>
              <a:rPr lang="el-GR" dirty="0" smtClean="0"/>
              <a:t> πίνακας μπορεί να είναι ασύμμετρος</a:t>
            </a:r>
            <a:endParaRPr lang="el-GR" dirty="0"/>
          </a:p>
          <a:p>
            <a:pPr lvl="1"/>
            <a:r>
              <a:rPr lang="en-US" b="1" dirty="0" err="1" smtClean="0">
                <a:solidFill>
                  <a:srgbClr val="0070C0"/>
                </a:solidFill>
                <a:latin typeface="Courier New" pitchFamily="49" charset="0"/>
                <a:cs typeface="Courier New" pitchFamily="49" charset="0"/>
              </a:rPr>
              <a:t>myArray3</a:t>
            </a:r>
            <a:r>
              <a:rPr lang="en-US" b="1" dirty="0" smtClean="0">
                <a:solidFill>
                  <a:srgbClr val="0070C0"/>
                </a:solidFill>
                <a:latin typeface="Courier New" pitchFamily="49" charset="0"/>
                <a:cs typeface="Courier New" pitchFamily="49" charset="0"/>
              </a:rPr>
              <a:t>[1] = new int[5]</a:t>
            </a:r>
          </a:p>
          <a:p>
            <a:endParaRPr lang="en-US" dirty="0" smtClean="0"/>
          </a:p>
          <a:p>
            <a:r>
              <a:rPr lang="el-GR" dirty="0" smtClean="0"/>
              <a:t>Τι </a:t>
            </a:r>
            <a:r>
              <a:rPr lang="el-GR" dirty="0"/>
              <a:t>παίρνω για τα παρακάτω</a:t>
            </a:r>
            <a:r>
              <a:rPr lang="el-GR" dirty="0" smtClean="0"/>
              <a:t>?</a:t>
            </a:r>
          </a:p>
          <a:p>
            <a:pPr lvl="1"/>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myArray3.length</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myArray3</a:t>
            </a:r>
            <a:r>
              <a:rPr lang="en-US" b="1" dirty="0" smtClean="0">
                <a:solidFill>
                  <a:srgbClr val="0070C0"/>
                </a:solidFill>
                <a:latin typeface="Courier New" pitchFamily="49" charset="0"/>
                <a:cs typeface="Courier New" pitchFamily="49" charset="0"/>
              </a:rPr>
              <a:t>[1].length</a:t>
            </a:r>
            <a:r>
              <a:rPr lang="en-US" b="1" dirty="0">
                <a:solidFill>
                  <a:srgbClr val="0070C0"/>
                </a:solidFill>
                <a:latin typeface="Courier New" pitchFamily="49" charset="0"/>
                <a:cs typeface="Courier New" pitchFamily="49" charset="0"/>
              </a:rPr>
              <a:t>);</a:t>
            </a:r>
          </a:p>
          <a:p>
            <a:pPr lvl="1"/>
            <a:endParaRPr lang="en-US" b="1" dirty="0">
              <a:solidFill>
                <a:srgbClr val="0070C0"/>
              </a:solidFill>
              <a:latin typeface="Courier New" pitchFamily="49" charset="0"/>
              <a:cs typeface="Courier New" pitchFamily="49" charset="0"/>
            </a:endParaRPr>
          </a:p>
          <a:p>
            <a:endParaRPr lang="en-US" dirty="0"/>
          </a:p>
        </p:txBody>
      </p:sp>
      <p:sp>
        <p:nvSpPr>
          <p:cNvPr id="4" name="Rectangle 3"/>
          <p:cNvSpPr/>
          <p:nvPr/>
        </p:nvSpPr>
        <p:spPr>
          <a:xfrm>
            <a:off x="6886571" y="3783177"/>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480118" y="378317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75093" y="3783177"/>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71898" y="3881540"/>
            <a:ext cx="312906"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7547742" y="3881540"/>
            <a:ext cx="312906" cy="369332"/>
          </a:xfrm>
          <a:prstGeom prst="rect">
            <a:avLst/>
          </a:prstGeom>
          <a:noFill/>
        </p:spPr>
        <p:txBody>
          <a:bodyPr wrap="none" rtlCol="0">
            <a:spAutoFit/>
          </a:bodyPr>
          <a:lstStyle/>
          <a:p>
            <a:r>
              <a:rPr lang="en-US" dirty="0" smtClean="0"/>
              <a:t>4</a:t>
            </a:r>
            <a:endParaRPr lang="en-US" dirty="0"/>
          </a:p>
        </p:txBody>
      </p:sp>
      <p:sp>
        <p:nvSpPr>
          <p:cNvPr id="11" name="TextBox 10"/>
          <p:cNvSpPr txBox="1"/>
          <p:nvPr/>
        </p:nvSpPr>
        <p:spPr>
          <a:xfrm>
            <a:off x="8129853" y="3840522"/>
            <a:ext cx="312906" cy="369332"/>
          </a:xfrm>
          <a:prstGeom prst="rect">
            <a:avLst/>
          </a:prstGeom>
          <a:noFill/>
        </p:spPr>
        <p:txBody>
          <a:bodyPr wrap="none" rtlCol="0">
            <a:spAutoFit/>
          </a:bodyPr>
          <a:lstStyle/>
          <a:p>
            <a:r>
              <a:rPr lang="en-US" dirty="0" smtClean="0"/>
              <a:t>5</a:t>
            </a:r>
            <a:endParaRPr lang="en-US" dirty="0"/>
          </a:p>
        </p:txBody>
      </p:sp>
      <p:sp>
        <p:nvSpPr>
          <p:cNvPr id="28" name="Rectangle 27"/>
          <p:cNvSpPr/>
          <p:nvPr/>
        </p:nvSpPr>
        <p:spPr>
          <a:xfrm>
            <a:off x="6886571" y="3294494"/>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480118"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75093" y="3294494"/>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71898" y="3392857"/>
            <a:ext cx="441146" cy="369332"/>
          </a:xfrm>
          <a:prstGeom prst="rect">
            <a:avLst/>
          </a:prstGeom>
          <a:noFill/>
        </p:spPr>
        <p:txBody>
          <a:bodyPr wrap="none" rtlCol="0">
            <a:spAutoFit/>
          </a:bodyPr>
          <a:lstStyle/>
          <a:p>
            <a:r>
              <a:rPr lang="en-US" dirty="0" smtClean="0"/>
              <a:t>10</a:t>
            </a:r>
            <a:endParaRPr lang="en-US" dirty="0"/>
          </a:p>
        </p:txBody>
      </p:sp>
      <p:sp>
        <p:nvSpPr>
          <p:cNvPr id="32" name="TextBox 31"/>
          <p:cNvSpPr txBox="1"/>
          <p:nvPr/>
        </p:nvSpPr>
        <p:spPr>
          <a:xfrm>
            <a:off x="7547742" y="3392857"/>
            <a:ext cx="441146" cy="369332"/>
          </a:xfrm>
          <a:prstGeom prst="rect">
            <a:avLst/>
          </a:prstGeom>
          <a:noFill/>
        </p:spPr>
        <p:txBody>
          <a:bodyPr wrap="none" rtlCol="0">
            <a:spAutoFit/>
          </a:bodyPr>
          <a:lstStyle/>
          <a:p>
            <a:r>
              <a:rPr lang="en-US" dirty="0" smtClean="0"/>
              <a:t>20</a:t>
            </a:r>
            <a:endParaRPr lang="en-US" dirty="0"/>
          </a:p>
        </p:txBody>
      </p:sp>
      <p:sp>
        <p:nvSpPr>
          <p:cNvPr id="33" name="TextBox 32"/>
          <p:cNvSpPr txBox="1"/>
          <p:nvPr/>
        </p:nvSpPr>
        <p:spPr>
          <a:xfrm>
            <a:off x="8129853" y="3351839"/>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34" name="Rectangle 33"/>
          <p:cNvSpPr/>
          <p:nvPr/>
        </p:nvSpPr>
        <p:spPr>
          <a:xfrm>
            <a:off x="6243450" y="2485251"/>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6836997" y="2485251"/>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31972" y="2485251"/>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328777" y="2583614"/>
            <a:ext cx="312906" cy="369332"/>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6904621" y="2583614"/>
            <a:ext cx="312906" cy="369332"/>
          </a:xfrm>
          <a:prstGeom prst="rect">
            <a:avLst/>
          </a:prstGeom>
          <a:noFill/>
        </p:spPr>
        <p:txBody>
          <a:bodyPr wrap="none" rtlCol="0">
            <a:spAutoFit/>
          </a:bodyPr>
          <a:lstStyle/>
          <a:p>
            <a:r>
              <a:rPr lang="en-US" dirty="0" smtClean="0"/>
              <a:t>4</a:t>
            </a:r>
            <a:endParaRPr lang="en-US" dirty="0"/>
          </a:p>
        </p:txBody>
      </p:sp>
      <p:sp>
        <p:nvSpPr>
          <p:cNvPr id="39" name="TextBox 38"/>
          <p:cNvSpPr txBox="1"/>
          <p:nvPr/>
        </p:nvSpPr>
        <p:spPr>
          <a:xfrm>
            <a:off x="7486732" y="2542596"/>
            <a:ext cx="312906" cy="369332"/>
          </a:xfrm>
          <a:prstGeom prst="rect">
            <a:avLst/>
          </a:prstGeom>
          <a:noFill/>
        </p:spPr>
        <p:txBody>
          <a:bodyPr wrap="none" rtlCol="0">
            <a:spAutoFit/>
          </a:bodyPr>
          <a:lstStyle/>
          <a:p>
            <a:r>
              <a:rPr lang="en-US" dirty="0" smtClean="0"/>
              <a:t>5</a:t>
            </a:r>
            <a:endParaRPr lang="en-US" dirty="0"/>
          </a:p>
        </p:txBody>
      </p:sp>
      <p:sp>
        <p:nvSpPr>
          <p:cNvPr id="40" name="Rectangle 39"/>
          <p:cNvSpPr/>
          <p:nvPr/>
        </p:nvSpPr>
        <p:spPr>
          <a:xfrm>
            <a:off x="6243450" y="1996568"/>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6836997" y="1996568"/>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431972" y="1996568"/>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28777" y="2094931"/>
            <a:ext cx="441146" cy="369332"/>
          </a:xfrm>
          <a:prstGeom prst="rect">
            <a:avLst/>
          </a:prstGeom>
          <a:noFill/>
        </p:spPr>
        <p:txBody>
          <a:bodyPr wrap="none" rtlCol="0">
            <a:spAutoFit/>
          </a:bodyPr>
          <a:lstStyle/>
          <a:p>
            <a:r>
              <a:rPr lang="en-US" dirty="0" smtClean="0"/>
              <a:t>10</a:t>
            </a:r>
            <a:endParaRPr lang="en-US" dirty="0"/>
          </a:p>
        </p:txBody>
      </p:sp>
      <p:sp>
        <p:nvSpPr>
          <p:cNvPr id="44" name="TextBox 43"/>
          <p:cNvSpPr txBox="1"/>
          <p:nvPr/>
        </p:nvSpPr>
        <p:spPr>
          <a:xfrm>
            <a:off x="6904621" y="2094931"/>
            <a:ext cx="441146" cy="369332"/>
          </a:xfrm>
          <a:prstGeom prst="rect">
            <a:avLst/>
          </a:prstGeom>
          <a:noFill/>
        </p:spPr>
        <p:txBody>
          <a:bodyPr wrap="none" rtlCol="0">
            <a:spAutoFit/>
          </a:bodyPr>
          <a:lstStyle/>
          <a:p>
            <a:r>
              <a:rPr lang="en-US" dirty="0" smtClean="0"/>
              <a:t>20</a:t>
            </a:r>
            <a:endParaRPr lang="en-US" dirty="0"/>
          </a:p>
        </p:txBody>
      </p:sp>
      <p:sp>
        <p:nvSpPr>
          <p:cNvPr id="45" name="TextBox 44"/>
          <p:cNvSpPr txBox="1"/>
          <p:nvPr/>
        </p:nvSpPr>
        <p:spPr>
          <a:xfrm>
            <a:off x="7486732" y="2053913"/>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46" name="Rectangle 45"/>
          <p:cNvSpPr/>
          <p:nvPr/>
        </p:nvSpPr>
        <p:spPr>
          <a:xfrm>
            <a:off x="6210778" y="3294494"/>
            <a:ext cx="548904" cy="956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6" idx="1"/>
          </p:cNvCxnSpPr>
          <p:nvPr/>
        </p:nvCxnSpPr>
        <p:spPr>
          <a:xfrm>
            <a:off x="6210778" y="3772683"/>
            <a:ext cx="548904" cy="10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500403" y="4028496"/>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90793" y="5684870"/>
            <a:ext cx="2655662"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6984340" y="568487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79315" y="5684870"/>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76120" y="5783233"/>
            <a:ext cx="312906"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7051964" y="5783233"/>
            <a:ext cx="312906" cy="369332"/>
          </a:xfrm>
          <a:prstGeom prst="rect">
            <a:avLst/>
          </a:prstGeom>
          <a:noFill/>
        </p:spPr>
        <p:txBody>
          <a:bodyPr wrap="none" rtlCol="0">
            <a:spAutoFit/>
          </a:bodyPr>
          <a:lstStyle/>
          <a:p>
            <a:r>
              <a:rPr lang="en-US" dirty="0" smtClean="0"/>
              <a:t>4</a:t>
            </a:r>
            <a:endParaRPr lang="en-US" dirty="0"/>
          </a:p>
        </p:txBody>
      </p:sp>
      <p:sp>
        <p:nvSpPr>
          <p:cNvPr id="57" name="TextBox 56"/>
          <p:cNvSpPr txBox="1"/>
          <p:nvPr/>
        </p:nvSpPr>
        <p:spPr>
          <a:xfrm>
            <a:off x="7634075" y="5742215"/>
            <a:ext cx="312906" cy="369332"/>
          </a:xfrm>
          <a:prstGeom prst="rect">
            <a:avLst/>
          </a:prstGeom>
          <a:noFill/>
        </p:spPr>
        <p:txBody>
          <a:bodyPr wrap="none" rtlCol="0">
            <a:spAutoFit/>
          </a:bodyPr>
          <a:lstStyle/>
          <a:p>
            <a:r>
              <a:rPr lang="en-US" dirty="0" smtClean="0"/>
              <a:t>5</a:t>
            </a:r>
            <a:endParaRPr lang="en-US" dirty="0"/>
          </a:p>
        </p:txBody>
      </p:sp>
      <p:sp>
        <p:nvSpPr>
          <p:cNvPr id="58" name="Rectangle 57"/>
          <p:cNvSpPr/>
          <p:nvPr/>
        </p:nvSpPr>
        <p:spPr>
          <a:xfrm>
            <a:off x="6390793" y="5196187"/>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6984340" y="519618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579315" y="5196187"/>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476120" y="5294550"/>
            <a:ext cx="441146" cy="369332"/>
          </a:xfrm>
          <a:prstGeom prst="rect">
            <a:avLst/>
          </a:prstGeom>
          <a:noFill/>
        </p:spPr>
        <p:txBody>
          <a:bodyPr wrap="none" rtlCol="0">
            <a:spAutoFit/>
          </a:bodyPr>
          <a:lstStyle/>
          <a:p>
            <a:r>
              <a:rPr lang="en-US" dirty="0" smtClean="0"/>
              <a:t>10</a:t>
            </a:r>
            <a:endParaRPr lang="en-US" dirty="0"/>
          </a:p>
        </p:txBody>
      </p:sp>
      <p:sp>
        <p:nvSpPr>
          <p:cNvPr id="62" name="TextBox 61"/>
          <p:cNvSpPr txBox="1"/>
          <p:nvPr/>
        </p:nvSpPr>
        <p:spPr>
          <a:xfrm>
            <a:off x="7051964" y="5294550"/>
            <a:ext cx="441146" cy="369332"/>
          </a:xfrm>
          <a:prstGeom prst="rect">
            <a:avLst/>
          </a:prstGeom>
          <a:noFill/>
        </p:spPr>
        <p:txBody>
          <a:bodyPr wrap="none" rtlCol="0">
            <a:spAutoFit/>
          </a:bodyPr>
          <a:lstStyle/>
          <a:p>
            <a:r>
              <a:rPr lang="en-US" dirty="0" smtClean="0"/>
              <a:t>20</a:t>
            </a:r>
            <a:endParaRPr lang="en-US" dirty="0"/>
          </a:p>
        </p:txBody>
      </p:sp>
      <p:sp>
        <p:nvSpPr>
          <p:cNvPr id="63" name="TextBox 62"/>
          <p:cNvSpPr txBox="1"/>
          <p:nvPr/>
        </p:nvSpPr>
        <p:spPr>
          <a:xfrm>
            <a:off x="7634075" y="5253532"/>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64" name="Rectangle 63"/>
          <p:cNvSpPr/>
          <p:nvPr/>
        </p:nvSpPr>
        <p:spPr>
          <a:xfrm>
            <a:off x="5715000" y="5196187"/>
            <a:ext cx="548904" cy="956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4" idx="1"/>
          </p:cNvCxnSpPr>
          <p:nvPr/>
        </p:nvCxnSpPr>
        <p:spPr>
          <a:xfrm>
            <a:off x="5715000" y="5674376"/>
            <a:ext cx="548904" cy="10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89452" y="5430034"/>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004625" y="5930189"/>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30200" y="5704505"/>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594641" y="5684870"/>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197353" y="5734051"/>
            <a:ext cx="312906" cy="369332"/>
          </a:xfrm>
          <a:prstGeom prst="rect">
            <a:avLst/>
          </a:prstGeom>
          <a:noFill/>
        </p:spPr>
        <p:txBody>
          <a:bodyPr wrap="none" rtlCol="0">
            <a:spAutoFit/>
          </a:bodyPr>
          <a:lstStyle/>
          <a:p>
            <a:r>
              <a:rPr lang="en-US" dirty="0" smtClean="0"/>
              <a:t>6</a:t>
            </a:r>
            <a:endParaRPr lang="en-US" dirty="0"/>
          </a:p>
        </p:txBody>
      </p:sp>
      <p:sp>
        <p:nvSpPr>
          <p:cNvPr id="87" name="TextBox 86"/>
          <p:cNvSpPr txBox="1"/>
          <p:nvPr/>
        </p:nvSpPr>
        <p:spPr>
          <a:xfrm>
            <a:off x="8653751" y="5745523"/>
            <a:ext cx="312906" cy="369332"/>
          </a:xfrm>
          <a:prstGeom prst="rect">
            <a:avLst/>
          </a:prstGeom>
          <a:noFill/>
        </p:spPr>
        <p:txBody>
          <a:bodyPr wrap="none" rtlCol="0">
            <a:spAutoFit/>
          </a:bodyPr>
          <a:lstStyle/>
          <a:p>
            <a:r>
              <a:rPr lang="en-US" dirty="0" smtClean="0"/>
              <a:t>7</a:t>
            </a:r>
            <a:endParaRPr lang="en-US" dirty="0"/>
          </a:p>
        </p:txBody>
      </p:sp>
      <p:sp>
        <p:nvSpPr>
          <p:cNvPr id="6" name="TextBox 5"/>
          <p:cNvSpPr txBox="1"/>
          <p:nvPr/>
        </p:nvSpPr>
        <p:spPr>
          <a:xfrm>
            <a:off x="5029200" y="4419600"/>
            <a:ext cx="4114800" cy="646331"/>
          </a:xfrm>
          <a:prstGeom prst="rect">
            <a:avLst/>
          </a:prstGeom>
          <a:solidFill>
            <a:srgbClr val="92D050"/>
          </a:solidFill>
        </p:spPr>
        <p:txBody>
          <a:bodyPr wrap="square" rtlCol="0">
            <a:spAutoFit/>
          </a:bodyPr>
          <a:lstStyle/>
          <a:p>
            <a:r>
              <a:rPr lang="el-GR" dirty="0" smtClean="0"/>
              <a:t>Η κάθε γραμμή είναι ένας πίνακας και πρέπει να αρχικοποιηθεί</a:t>
            </a:r>
            <a:endParaRPr lang="en-US" dirty="0"/>
          </a:p>
        </p:txBody>
      </p:sp>
    </p:spTree>
    <p:extLst>
      <p:ext uri="{BB962C8B-B14F-4D97-AF65-F5344CB8AC3E}">
        <p14:creationId xmlns:p14="http://schemas.microsoft.com/office/powerpoint/2010/main" val="41749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
                                            <p:txEl>
                                              <p:pRg st="12" end="12"/>
                                            </p:txEl>
                                          </p:spTgt>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28" grpId="0" animBg="1"/>
      <p:bldP spid="31" grpId="0"/>
      <p:bldP spid="32" grpId="0"/>
      <p:bldP spid="33" grpId="0"/>
      <p:bldP spid="34" grpId="0" animBg="1"/>
      <p:bldP spid="37" grpId="0"/>
      <p:bldP spid="38" grpId="0"/>
      <p:bldP spid="39" grpId="0"/>
      <p:bldP spid="40" grpId="0" animBg="1"/>
      <p:bldP spid="43" grpId="0"/>
      <p:bldP spid="44" grpId="0"/>
      <p:bldP spid="45" grpId="0"/>
      <p:bldP spid="46" grpId="0" animBg="1"/>
      <p:bldP spid="52" grpId="0" animBg="1"/>
      <p:bldP spid="55" grpId="0"/>
      <p:bldP spid="56" grpId="0"/>
      <p:bldP spid="57" grpId="0"/>
      <p:bldP spid="58" grpId="0" animBg="1"/>
      <p:bldP spid="61" grpId="0"/>
      <p:bldP spid="62" grpId="0"/>
      <p:bldP spid="63" grpId="0"/>
      <p:bldP spid="64" grpId="0" animBg="1"/>
      <p:bldP spid="86" grpId="0"/>
      <p:bldP spid="8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9296" y="2095500"/>
            <a:ext cx="5943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9600" y="1447800"/>
            <a:ext cx="8458200" cy="5257800"/>
          </a:xfrm>
          <a:ln w="28575">
            <a:solidFill>
              <a:srgbClr val="0070C0"/>
            </a:solidFill>
            <a:prstDash val="dash"/>
          </a:ln>
        </p:spPr>
        <p:txBody>
          <a:bodyPr>
            <a:normAutofit fontScale="92500" lnSpcReduction="10000"/>
          </a:bodyPr>
          <a:lstStyle/>
          <a:p>
            <a:pPr marL="0" indent="0">
              <a:buNone/>
            </a:pPr>
            <a:r>
              <a:rPr lang="en-US" sz="2000" b="1" dirty="0">
                <a:latin typeface="Courier New" pitchFamily="49" charset="0"/>
                <a:cs typeface="Courier New" pitchFamily="49" charset="0"/>
              </a:rPr>
              <a:t>public class </a:t>
            </a:r>
            <a:r>
              <a:rPr lang="en-US" sz="2000" b="1" dirty="0" err="1">
                <a:latin typeface="Courier New" pitchFamily="49" charset="0"/>
                <a:cs typeface="Courier New" pitchFamily="49" charset="0"/>
              </a:rPr>
              <a:t>TestArrays2</a:t>
            </a: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public static void main(String []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int </a:t>
            </a:r>
            <a:r>
              <a:rPr lang="en-US" sz="2000" b="1" dirty="0" err="1">
                <a:latin typeface="Courier New" pitchFamily="49" charset="0"/>
                <a:cs typeface="Courier New" pitchFamily="49" charset="0"/>
              </a:rPr>
              <a:t>arr3</a:t>
            </a:r>
            <a:r>
              <a:rPr lang="en-US" sz="2000" b="1" dirty="0">
                <a:latin typeface="Courier New" pitchFamily="49" charset="0"/>
                <a:cs typeface="Courier New" pitchFamily="49" charset="0"/>
              </a:rPr>
              <a:t>[][] = {{1, 2, 3}, {3, 4, 5}};</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arr4[][] = new int [10][20]; </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arr4 </a:t>
            </a:r>
            <a:r>
              <a:rPr lang="en-US" sz="2000" b="1" dirty="0">
                <a:latin typeface="Courier New" pitchFamily="49" charset="0"/>
                <a:cs typeface="Courier New" pitchFamily="49" charset="0"/>
              </a:rPr>
              <a:t>= arr3;</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solidFill>
                  <a:schemeClr val="accent6">
                    <a:lumMod val="75000"/>
                  </a:schemeClr>
                </a:solidFill>
                <a:latin typeface="Courier New" pitchFamily="49" charset="0"/>
                <a:cs typeface="Courier New" pitchFamily="49" charset="0"/>
              </a:rPr>
              <a:t>arr</a:t>
            </a:r>
            <a:r>
              <a:rPr lang="el-GR" sz="2000" b="1" dirty="0" smtClean="0">
                <a:solidFill>
                  <a:schemeClr val="accent6">
                    <a:lumMod val="75000"/>
                  </a:schemeClr>
                </a:solidFill>
                <a:latin typeface="Courier New" pitchFamily="49" charset="0"/>
                <a:cs typeface="Courier New" pitchFamily="49" charset="0"/>
              </a:rPr>
              <a:t>4</a:t>
            </a:r>
            <a:r>
              <a:rPr lang="en-US" sz="2000" b="1" dirty="0" smtClean="0">
                <a:solidFill>
                  <a:schemeClr val="accent6">
                    <a:lumMod val="75000"/>
                  </a:schemeClr>
                </a:solidFill>
                <a:latin typeface="Courier New" pitchFamily="49" charset="0"/>
                <a:cs typeface="Courier New" pitchFamily="49" charset="0"/>
              </a:rPr>
              <a:t>.length</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 "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 </a:t>
            </a:r>
            <a:r>
              <a:rPr lang="en-US" sz="2000" b="1" dirty="0" err="1" smtClean="0">
                <a:solidFill>
                  <a:schemeClr val="accent6">
                    <a:lumMod val="75000"/>
                  </a:schemeClr>
                </a:solidFill>
                <a:latin typeface="Courier New" pitchFamily="49" charset="0"/>
                <a:cs typeface="Courier New" pitchFamily="49" charset="0"/>
              </a:rPr>
              <a:t>arr</a:t>
            </a:r>
            <a:r>
              <a:rPr lang="el-GR" sz="2000" b="1" dirty="0" smtClean="0">
                <a:solidFill>
                  <a:schemeClr val="accent6">
                    <a:lumMod val="75000"/>
                  </a:schemeClr>
                </a:solidFill>
                <a:latin typeface="Courier New" pitchFamily="49" charset="0"/>
                <a:cs typeface="Courier New" pitchFamily="49" charset="0"/>
              </a:rPr>
              <a:t>4</a:t>
            </a:r>
            <a:r>
              <a:rPr lang="en-US" sz="2000" b="1" dirty="0" smtClean="0">
                <a:solidFill>
                  <a:schemeClr val="accent6">
                    <a:lumMod val="75000"/>
                  </a:schemeClr>
                </a:solidFill>
                <a:latin typeface="Courier New" pitchFamily="49" charset="0"/>
                <a:cs typeface="Courier New" pitchFamily="49" charset="0"/>
              </a:rPr>
              <a:t>[0</a:t>
            </a:r>
            <a:r>
              <a:rPr lang="en-US" sz="2000" b="1" dirty="0">
                <a:solidFill>
                  <a:schemeClr val="accent6">
                    <a:lumMod val="75000"/>
                  </a:schemeClr>
                </a:solidFill>
                <a:latin typeface="Courier New" pitchFamily="49" charset="0"/>
                <a:cs typeface="Courier New" pitchFamily="49" charset="0"/>
              </a:rPr>
              <a:t>].length</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arr5[][] = new int[2][];</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arr5</a:t>
            </a:r>
            <a:r>
              <a:rPr lang="en-US" sz="2000" b="1" dirty="0">
                <a:latin typeface="Courier New" pitchFamily="49" charset="0"/>
                <a:cs typeface="Courier New" pitchFamily="49" charset="0"/>
              </a:rPr>
              <a:t>[0] = new int[3];</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arr5</a:t>
            </a:r>
            <a:r>
              <a:rPr lang="en-US" sz="2000" b="1" dirty="0">
                <a:latin typeface="Courier New" pitchFamily="49" charset="0"/>
                <a:cs typeface="Courier New" pitchFamily="49" charset="0"/>
              </a:rPr>
              <a:t>[1] = new int[5];</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56322" name="Rectangle 2"/>
          <p:cNvSpPr>
            <a:spLocks noGrp="1" noChangeArrowheads="1"/>
          </p:cNvSpPr>
          <p:nvPr>
            <p:ph type="title"/>
          </p:nvPr>
        </p:nvSpPr>
        <p:spPr/>
        <p:txBody>
          <a:bodyPr/>
          <a:lstStyle/>
          <a:p>
            <a:r>
              <a:rPr lang="el-GR" smtClean="0"/>
              <a:t>Πίνακες </a:t>
            </a:r>
          </a:p>
        </p:txBody>
      </p:sp>
      <p:sp>
        <p:nvSpPr>
          <p:cNvPr id="3" name="TextBox 2"/>
          <p:cNvSpPr txBox="1"/>
          <p:nvPr/>
        </p:nvSpPr>
        <p:spPr>
          <a:xfrm>
            <a:off x="228599" y="4103132"/>
            <a:ext cx="1580241" cy="369332"/>
          </a:xfrm>
          <a:prstGeom prst="rect">
            <a:avLst/>
          </a:prstGeom>
          <a:solidFill>
            <a:srgbClr val="92D050"/>
          </a:solidFill>
        </p:spPr>
        <p:txBody>
          <a:bodyPr wrap="none" rtlCol="0">
            <a:spAutoFit/>
          </a:bodyPr>
          <a:lstStyle/>
          <a:p>
            <a:r>
              <a:rPr lang="el-GR" dirty="0" smtClean="0"/>
              <a:t>Τυπώνει </a:t>
            </a:r>
            <a:r>
              <a:rPr lang="en-US" dirty="0" smtClean="0"/>
              <a:t>“</a:t>
            </a:r>
            <a:r>
              <a:rPr lang="el-GR" dirty="0" smtClean="0"/>
              <a:t>2 3</a:t>
            </a:r>
            <a:r>
              <a:rPr lang="en-US" dirty="0" smtClean="0"/>
              <a:t>”</a:t>
            </a:r>
            <a:endParaRPr lang="en-US" dirty="0"/>
          </a:p>
        </p:txBody>
      </p:sp>
      <p:sp>
        <p:nvSpPr>
          <p:cNvPr id="4" name="TextBox 3"/>
          <p:cNvSpPr txBox="1"/>
          <p:nvPr/>
        </p:nvSpPr>
        <p:spPr>
          <a:xfrm>
            <a:off x="0" y="5093732"/>
            <a:ext cx="2317045" cy="369332"/>
          </a:xfrm>
          <a:prstGeom prst="rect">
            <a:avLst/>
          </a:prstGeom>
          <a:solidFill>
            <a:srgbClr val="92D050"/>
          </a:solidFill>
        </p:spPr>
        <p:txBody>
          <a:bodyPr wrap="none" rtlCol="0">
            <a:spAutoFit/>
          </a:bodyPr>
          <a:lstStyle/>
          <a:p>
            <a:r>
              <a:rPr lang="el-GR" dirty="0" smtClean="0"/>
              <a:t>Ασύμμετρος πίνακας</a:t>
            </a:r>
            <a:endParaRPr lang="en-US" dirty="0"/>
          </a:p>
        </p:txBody>
      </p:sp>
      <p:sp>
        <p:nvSpPr>
          <p:cNvPr id="6" name="TextBox 5"/>
          <p:cNvSpPr txBox="1"/>
          <p:nvPr/>
        </p:nvSpPr>
        <p:spPr>
          <a:xfrm>
            <a:off x="0" y="2095500"/>
            <a:ext cx="2133600" cy="646331"/>
          </a:xfrm>
          <a:prstGeom prst="rect">
            <a:avLst/>
          </a:prstGeom>
          <a:solidFill>
            <a:srgbClr val="92D050"/>
          </a:solidFill>
        </p:spPr>
        <p:txBody>
          <a:bodyPr wrap="square" rtlCol="0">
            <a:spAutoFit/>
          </a:bodyPr>
          <a:lstStyle/>
          <a:p>
            <a:r>
              <a:rPr lang="el-GR" dirty="0" smtClean="0"/>
              <a:t>Πίνακας με αρχικές τιμές</a:t>
            </a:r>
            <a:endParaRPr lang="en-US" dirty="0"/>
          </a:p>
        </p:txBody>
      </p:sp>
      <p:sp>
        <p:nvSpPr>
          <p:cNvPr id="7" name="TextBox 6"/>
          <p:cNvSpPr txBox="1"/>
          <p:nvPr/>
        </p:nvSpPr>
        <p:spPr>
          <a:xfrm>
            <a:off x="0" y="2787134"/>
            <a:ext cx="1699889" cy="369332"/>
          </a:xfrm>
          <a:prstGeom prst="rect">
            <a:avLst/>
          </a:prstGeom>
          <a:solidFill>
            <a:srgbClr val="92D050"/>
          </a:solidFill>
        </p:spPr>
        <p:txBody>
          <a:bodyPr wrap="none" rtlCol="0">
            <a:spAutoFit/>
          </a:bodyPr>
          <a:lstStyle/>
          <a:p>
            <a:r>
              <a:rPr lang="el-GR" dirty="0" smtClean="0"/>
              <a:t>Πίνακας 10</a:t>
            </a:r>
            <a:r>
              <a:rPr lang="en-US" dirty="0" smtClean="0"/>
              <a:t>x20</a:t>
            </a:r>
            <a:endParaRPr lang="en-US" dirty="0"/>
          </a:p>
        </p:txBody>
      </p:sp>
      <p:sp>
        <p:nvSpPr>
          <p:cNvPr id="9" name="TextBox 8"/>
          <p:cNvSpPr txBox="1"/>
          <p:nvPr/>
        </p:nvSpPr>
        <p:spPr>
          <a:xfrm>
            <a:off x="4572000" y="3156466"/>
            <a:ext cx="4206857" cy="646331"/>
          </a:xfrm>
          <a:prstGeom prst="rect">
            <a:avLst/>
          </a:prstGeom>
          <a:solidFill>
            <a:srgbClr val="92D050"/>
          </a:solidFill>
        </p:spPr>
        <p:txBody>
          <a:bodyPr wrap="none" rtlCol="0">
            <a:spAutoFit/>
          </a:bodyPr>
          <a:lstStyle/>
          <a:p>
            <a:r>
              <a:rPr lang="en-US" dirty="0" smtClean="0"/>
              <a:t>O </a:t>
            </a:r>
            <a:r>
              <a:rPr lang="el-GR" dirty="0" smtClean="0"/>
              <a:t>πίνακας </a:t>
            </a:r>
            <a:r>
              <a:rPr lang="en-US" dirty="0" smtClean="0"/>
              <a:t>arr4 </a:t>
            </a:r>
            <a:r>
              <a:rPr lang="el-GR" dirty="0" smtClean="0"/>
              <a:t>γίνεται ίδιος με τον </a:t>
            </a:r>
            <a:r>
              <a:rPr lang="en-US" dirty="0" err="1" smtClean="0"/>
              <a:t>arr</a:t>
            </a:r>
            <a:r>
              <a:rPr lang="el-GR" dirty="0" smtClean="0"/>
              <a:t>3</a:t>
            </a:r>
            <a:r>
              <a:rPr lang="en-US" dirty="0" smtClean="0"/>
              <a:t>.</a:t>
            </a:r>
          </a:p>
          <a:p>
            <a:r>
              <a:rPr lang="el-GR" dirty="0" smtClean="0"/>
              <a:t>Δηλαδή δείχνει στον ίδιο χώρο μνήμης.</a:t>
            </a:r>
            <a:endParaRPr lang="en-US" dirty="0"/>
          </a:p>
        </p:txBody>
      </p:sp>
    </p:spTree>
    <p:extLst>
      <p:ext uri="{BB962C8B-B14F-4D97-AF65-F5344CB8AC3E}">
        <p14:creationId xmlns:p14="http://schemas.microsoft.com/office/powerpoint/2010/main" val="23261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Αρχικοποίηση πινάκων</a:t>
            </a:r>
            <a:endParaRPr lang="en-US" dirty="0"/>
          </a:p>
        </p:txBody>
      </p:sp>
      <p:sp>
        <p:nvSpPr>
          <p:cNvPr id="5" name="Content Placeholder 4"/>
          <p:cNvSpPr>
            <a:spLocks noGrp="1"/>
          </p:cNvSpPr>
          <p:nvPr>
            <p:ph idx="1"/>
          </p:nvPr>
        </p:nvSpPr>
        <p:spPr/>
        <p:txBody>
          <a:bodyPr/>
          <a:lstStyle/>
          <a:p>
            <a:r>
              <a:rPr lang="el-GR" dirty="0" smtClean="0"/>
              <a:t>Δημιουργήστε τους παρακάτω πίνακες:</a:t>
            </a:r>
          </a:p>
          <a:p>
            <a:pPr lvl="1"/>
            <a:r>
              <a:rPr lang="el-GR" dirty="0" smtClean="0"/>
              <a:t>Ένα μονοδιάστατο πίνακα με </a:t>
            </a:r>
            <a:r>
              <a:rPr lang="en-US" dirty="0" smtClean="0"/>
              <a:t>n </a:t>
            </a:r>
            <a:r>
              <a:rPr lang="el-GR" dirty="0" smtClean="0"/>
              <a:t>θέσεις με τις τιμές 0..</a:t>
            </a:r>
            <a:r>
              <a:rPr lang="en-US" dirty="0" smtClean="0"/>
              <a:t>n-1</a:t>
            </a:r>
          </a:p>
          <a:p>
            <a:pPr lvl="1"/>
            <a:r>
              <a:rPr lang="el-GR" dirty="0" smtClean="0"/>
              <a:t>Ένα δισδιάστατο πίνακα με </a:t>
            </a:r>
            <a:r>
              <a:rPr lang="en-US" dirty="0" err="1" smtClean="0"/>
              <a:t>nxn</a:t>
            </a:r>
            <a:r>
              <a:rPr lang="en-US" dirty="0" smtClean="0"/>
              <a:t> </a:t>
            </a:r>
            <a:r>
              <a:rPr lang="el-GR" dirty="0" smtClean="0"/>
              <a:t>θέσεις με τις τιμές 0…</a:t>
            </a:r>
            <a:r>
              <a:rPr lang="en-US" dirty="0" smtClean="0"/>
              <a:t>n</a:t>
            </a:r>
            <a:r>
              <a:rPr lang="en-US" baseline="30000" dirty="0" smtClean="0"/>
              <a:t>2</a:t>
            </a:r>
            <a:r>
              <a:rPr lang="en-US" dirty="0" smtClean="0"/>
              <a:t>-1</a:t>
            </a:r>
          </a:p>
          <a:p>
            <a:pPr lvl="1"/>
            <a:r>
              <a:rPr lang="el-GR" dirty="0" smtClean="0"/>
              <a:t>Ένα κάτω διαγώνιο πίνακα </a:t>
            </a:r>
            <a:r>
              <a:rPr lang="en-US" dirty="0" err="1" smtClean="0"/>
              <a:t>nxn</a:t>
            </a:r>
            <a:r>
              <a:rPr lang="en-US" dirty="0" smtClean="0"/>
              <a:t> (</a:t>
            </a:r>
            <a:r>
              <a:rPr lang="el-GR" dirty="0" smtClean="0"/>
              <a:t>π.χ. παρακάτω 3</a:t>
            </a:r>
            <a:r>
              <a:rPr lang="en-US" dirty="0" smtClean="0"/>
              <a:t>x3)</a:t>
            </a:r>
            <a:endParaRPr lang="en-US" dirty="0"/>
          </a:p>
        </p:txBody>
      </p:sp>
      <p:sp>
        <p:nvSpPr>
          <p:cNvPr id="6" name="Rectangle 5"/>
          <p:cNvSpPr/>
          <p:nvPr/>
        </p:nvSpPr>
        <p:spPr>
          <a:xfrm>
            <a:off x="2771800" y="4005063"/>
            <a:ext cx="864096" cy="2505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596072" y="4829336"/>
            <a:ext cx="871736"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71800" y="4797151"/>
            <a:ext cx="1728192" cy="856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211487" y="5221560"/>
            <a:ext cx="1712913"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0181" y="4259732"/>
            <a:ext cx="327334" cy="400110"/>
          </a:xfrm>
          <a:prstGeom prst="rect">
            <a:avLst/>
          </a:prstGeom>
          <a:noFill/>
        </p:spPr>
        <p:txBody>
          <a:bodyPr wrap="none" rtlCol="0">
            <a:spAutoFit/>
          </a:bodyPr>
          <a:lstStyle/>
          <a:p>
            <a:r>
              <a:rPr lang="en-US" sz="2000" dirty="0"/>
              <a:t>0</a:t>
            </a:r>
          </a:p>
        </p:txBody>
      </p:sp>
      <p:sp>
        <p:nvSpPr>
          <p:cNvPr id="11" name="TextBox 10"/>
          <p:cNvSpPr txBox="1"/>
          <p:nvPr/>
        </p:nvSpPr>
        <p:spPr>
          <a:xfrm>
            <a:off x="3040181" y="5015343"/>
            <a:ext cx="327334" cy="400110"/>
          </a:xfrm>
          <a:prstGeom prst="rect">
            <a:avLst/>
          </a:prstGeom>
          <a:noFill/>
        </p:spPr>
        <p:txBody>
          <a:bodyPr wrap="none" rtlCol="0">
            <a:spAutoFit/>
          </a:bodyPr>
          <a:lstStyle/>
          <a:p>
            <a:r>
              <a:rPr lang="en-US" sz="2000" dirty="0" smtClean="0"/>
              <a:t>1</a:t>
            </a:r>
            <a:endParaRPr lang="en-US" sz="2000" dirty="0"/>
          </a:p>
        </p:txBody>
      </p:sp>
      <p:sp>
        <p:nvSpPr>
          <p:cNvPr id="12" name="TextBox 11"/>
          <p:cNvSpPr txBox="1"/>
          <p:nvPr/>
        </p:nvSpPr>
        <p:spPr>
          <a:xfrm>
            <a:off x="3904277" y="5057508"/>
            <a:ext cx="327334" cy="400110"/>
          </a:xfrm>
          <a:prstGeom prst="rect">
            <a:avLst/>
          </a:prstGeom>
          <a:noFill/>
        </p:spPr>
        <p:txBody>
          <a:bodyPr wrap="none" rtlCol="0">
            <a:spAutoFit/>
          </a:bodyPr>
          <a:lstStyle/>
          <a:p>
            <a:r>
              <a:rPr lang="en-US" sz="2000" dirty="0" smtClean="0"/>
              <a:t>2</a:t>
            </a:r>
            <a:endParaRPr lang="en-US" sz="2000" dirty="0"/>
          </a:p>
        </p:txBody>
      </p:sp>
      <p:sp>
        <p:nvSpPr>
          <p:cNvPr id="13" name="TextBox 12"/>
          <p:cNvSpPr txBox="1"/>
          <p:nvPr/>
        </p:nvSpPr>
        <p:spPr>
          <a:xfrm>
            <a:off x="3040180" y="5889421"/>
            <a:ext cx="327334" cy="400110"/>
          </a:xfrm>
          <a:prstGeom prst="rect">
            <a:avLst/>
          </a:prstGeom>
          <a:noFill/>
        </p:spPr>
        <p:txBody>
          <a:bodyPr wrap="none" rtlCol="0">
            <a:spAutoFit/>
          </a:bodyPr>
          <a:lstStyle/>
          <a:p>
            <a:r>
              <a:rPr lang="en-US" sz="2000" dirty="0" smtClean="0"/>
              <a:t>3</a:t>
            </a:r>
            <a:endParaRPr lang="en-US" sz="2000" dirty="0"/>
          </a:p>
        </p:txBody>
      </p:sp>
      <p:sp>
        <p:nvSpPr>
          <p:cNvPr id="14" name="TextBox 13"/>
          <p:cNvSpPr txBox="1"/>
          <p:nvPr/>
        </p:nvSpPr>
        <p:spPr>
          <a:xfrm>
            <a:off x="3907723" y="5889421"/>
            <a:ext cx="327334" cy="400110"/>
          </a:xfrm>
          <a:prstGeom prst="rect">
            <a:avLst/>
          </a:prstGeom>
          <a:noFill/>
        </p:spPr>
        <p:txBody>
          <a:bodyPr wrap="none" rtlCol="0">
            <a:spAutoFit/>
          </a:bodyPr>
          <a:lstStyle/>
          <a:p>
            <a:r>
              <a:rPr lang="en-US" sz="2000" dirty="0" smtClean="0"/>
              <a:t>4</a:t>
            </a:r>
            <a:endParaRPr lang="en-US" sz="2000" dirty="0"/>
          </a:p>
        </p:txBody>
      </p:sp>
      <p:sp>
        <p:nvSpPr>
          <p:cNvPr id="15" name="TextBox 14"/>
          <p:cNvSpPr txBox="1"/>
          <p:nvPr/>
        </p:nvSpPr>
        <p:spPr>
          <a:xfrm>
            <a:off x="4720681" y="5889421"/>
            <a:ext cx="327334" cy="400110"/>
          </a:xfrm>
          <a:prstGeom prst="rect">
            <a:avLst/>
          </a:prstGeom>
          <a:noFill/>
        </p:spPr>
        <p:txBody>
          <a:bodyPr wrap="none" rtlCol="0">
            <a:spAutoFit/>
          </a:bodyPr>
          <a:lstStyle/>
          <a:p>
            <a:r>
              <a:rPr lang="en-US" sz="2000" dirty="0" smtClean="0"/>
              <a:t>5</a:t>
            </a:r>
            <a:endParaRPr lang="en-US" sz="2000" dirty="0"/>
          </a:p>
        </p:txBody>
      </p:sp>
    </p:spTree>
    <p:extLst>
      <p:ext uri="{BB962C8B-B14F-4D97-AF65-F5344CB8AC3E}">
        <p14:creationId xmlns:p14="http://schemas.microsoft.com/office/powerpoint/2010/main" val="332781394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0728"/>
            <a:ext cx="7779694" cy="4524315"/>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10</a:t>
            </a:r>
            <a:r>
              <a:rPr lang="en-US" b="1" dirty="0" smtClean="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array1d = new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[n];</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array1d[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nn-NO" b="1" dirty="0" smtClean="0">
                <a:latin typeface="Courier New" panose="02070309020205020404" pitchFamily="49" charset="0"/>
                <a:cs typeface="Courier New" panose="02070309020205020404" pitchFamily="49" charset="0"/>
              </a:rPr>
              <a:t>		for </a:t>
            </a:r>
            <a:r>
              <a:rPr lang="nn-NO" b="1" dirty="0">
                <a:latin typeface="Courier New" panose="02070309020205020404" pitchFamily="49" charset="0"/>
                <a:cs typeface="Courier New" panose="02070309020205020404" pitchFamily="49" charset="0"/>
              </a:rPr>
              <a:t>(int i = 0; i &lt; n; i ++){</a:t>
            </a:r>
          </a:p>
          <a:p>
            <a:r>
              <a:rPr lang="nn-NO" b="1" dirty="0">
                <a:latin typeface="Courier New" panose="02070309020205020404" pitchFamily="49" charset="0"/>
                <a:cs typeface="Courier New" panose="02070309020205020404" pitchFamily="49" charset="0"/>
              </a:rPr>
              <a:t>			System.out.print(array1d[i] + " ");</a:t>
            </a:r>
          </a:p>
          <a:p>
            <a:r>
              <a:rPr lang="nn-NO" b="1" dirty="0">
                <a:latin typeface="Courier New" panose="02070309020205020404" pitchFamily="49" charset="0"/>
                <a:cs typeface="Courier New" panose="02070309020205020404" pitchFamily="49" charset="0"/>
              </a:rPr>
              <a:t>		}</a:t>
            </a:r>
          </a:p>
          <a:p>
            <a:r>
              <a:rPr lang="nn-NO" b="1" dirty="0">
                <a:latin typeface="Courier New" panose="02070309020205020404" pitchFamily="49" charset="0"/>
                <a:cs typeface="Courier New" panose="02070309020205020404" pitchFamily="49" charset="0"/>
              </a:rPr>
              <a:t>		System.out.println</a:t>
            </a:r>
            <a:r>
              <a:rPr lang="nn-NO" b="1" dirty="0" smtClean="0">
                <a:latin typeface="Courier New" panose="02070309020205020404" pitchFamily="49" charset="0"/>
                <a:cs typeface="Courier New" panose="02070309020205020404" pitchFamily="49" charset="0"/>
              </a:rPr>
              <a:t>();</a:t>
            </a:r>
          </a:p>
          <a:p>
            <a:r>
              <a:rPr lang="nn-NO" b="1" dirty="0">
                <a:latin typeface="Courier New" panose="02070309020205020404" pitchFamily="49" charset="0"/>
                <a:cs typeface="Courier New" panose="02070309020205020404" pitchFamily="49" charset="0"/>
              </a:rPr>
              <a:t>	</a:t>
            </a:r>
            <a:r>
              <a:rPr lang="nn-NO" b="1" dirty="0" smtClean="0">
                <a:latin typeface="Courier New" panose="02070309020205020404" pitchFamily="49" charset="0"/>
                <a:cs typeface="Courier New" panose="02070309020205020404" pitchFamily="49" charset="0"/>
              </a:rPr>
              <a:t>}</a:t>
            </a:r>
          </a:p>
          <a:p>
            <a:r>
              <a:rPr lang="nn-NO"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7816681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92696"/>
            <a:ext cx="9254457" cy="5355312"/>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10;</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array2d = new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[n][n];</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n; j ++){</a:t>
            </a:r>
          </a:p>
          <a:p>
            <a:r>
              <a:rPr lang="en-US" b="1" dirty="0">
                <a:latin typeface="Courier New" panose="02070309020205020404" pitchFamily="49" charset="0"/>
                <a:cs typeface="Courier New" panose="02070309020205020404" pitchFamily="49" charset="0"/>
              </a:rPr>
              <a:t>				array2d[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n+j</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n; j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a:t>
            </a:r>
            <a:r>
              <a:rPr lang="en-US" b="1" dirty="0">
                <a:latin typeface="Courier New" panose="02070309020205020404" pitchFamily="49" charset="0"/>
                <a:cs typeface="Courier New" panose="02070309020205020404" pitchFamily="49" charset="0"/>
              </a:rPr>
              <a:t>(array2d[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6395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313873" y="1559883"/>
            <a:ext cx="8187872"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n-US" dirty="0"/>
          </a:p>
        </p:txBody>
      </p:sp>
      <p:sp>
        <p:nvSpPr>
          <p:cNvPr id="49" name="TextBox 48"/>
          <p:cNvSpPr txBox="1"/>
          <p:nvPr/>
        </p:nvSpPr>
        <p:spPr>
          <a:xfrm>
            <a:off x="76200" y="3064013"/>
            <a:ext cx="4114800" cy="2585323"/>
          </a:xfrm>
          <a:prstGeom prst="rect">
            <a:avLst/>
          </a:prstGeom>
          <a:noFill/>
        </p:spPr>
        <p:txBody>
          <a:bodyPr wrap="square" rtlCol="0">
            <a:spAutoFit/>
          </a:bodyPr>
          <a:lstStyle/>
          <a:p>
            <a:r>
              <a:rPr lang="el-GR" dirty="0" smtClean="0"/>
              <a:t>Ο προγραμματιστής δεν χρειάζεται να ξέρει ακριβώς την δυαδική αναπαράσταση των εντολών.</a:t>
            </a:r>
          </a:p>
          <a:p>
            <a:pPr marL="285750" indent="-285750">
              <a:buFont typeface="Arial" pitchFamily="34" charset="0"/>
              <a:buChar char="•"/>
            </a:pPr>
            <a:r>
              <a:rPr lang="el-GR" dirty="0" smtClean="0"/>
              <a:t>Χρησιμοποιεί πιο κατανοητούς </a:t>
            </a:r>
            <a:r>
              <a:rPr lang="el-GR" dirty="0" smtClean="0">
                <a:solidFill>
                  <a:srgbClr val="0070C0"/>
                </a:solidFill>
              </a:rPr>
              <a:t>μνημονικούς κανόνες</a:t>
            </a:r>
            <a:r>
              <a:rPr lang="el-GR" dirty="0" smtClean="0"/>
              <a:t>.</a:t>
            </a:r>
          </a:p>
          <a:p>
            <a:pPr marL="285750" indent="-285750">
              <a:buFont typeface="Arial" pitchFamily="34" charset="0"/>
              <a:buChar char="•"/>
            </a:pPr>
            <a:r>
              <a:rPr lang="el-GR" dirty="0" smtClean="0"/>
              <a:t>Ο </a:t>
            </a:r>
            <a:r>
              <a:rPr lang="en-US" dirty="0" smtClean="0">
                <a:solidFill>
                  <a:schemeClr val="accent6">
                    <a:lumMod val="75000"/>
                  </a:schemeClr>
                </a:solidFill>
              </a:rPr>
              <a:t>Assembler</a:t>
            </a:r>
            <a:r>
              <a:rPr lang="en-US" dirty="0" smtClean="0"/>
              <a:t> </a:t>
            </a:r>
            <a:r>
              <a:rPr lang="el-GR" dirty="0" smtClean="0"/>
              <a:t>μετατρέπει τα σύμβολα σε γλώσσα μηχανής.</a:t>
            </a:r>
          </a:p>
          <a:p>
            <a:pPr marL="285750" indent="-285750">
              <a:buFont typeface="Arial" pitchFamily="34" charset="0"/>
              <a:buChar char="•"/>
            </a:pPr>
            <a:r>
              <a:rPr lang="el-GR" dirty="0" smtClean="0"/>
              <a:t>Οι γλώσσες </a:t>
            </a:r>
            <a:r>
              <a:rPr lang="el-GR" dirty="0" smtClean="0">
                <a:solidFill>
                  <a:srgbClr val="0070C0"/>
                </a:solidFill>
              </a:rPr>
              <a:t>εξαρτώνται</a:t>
            </a:r>
            <a:r>
              <a:rPr lang="el-GR" dirty="0" smtClean="0"/>
              <a:t> από το </a:t>
            </a:r>
            <a:r>
              <a:rPr lang="en-US" dirty="0" smtClean="0">
                <a:solidFill>
                  <a:schemeClr val="accent6">
                    <a:lumMod val="75000"/>
                  </a:schemeClr>
                </a:solidFill>
              </a:rPr>
              <a:t>hardware</a:t>
            </a:r>
            <a:endParaRPr lang="en-US" dirty="0">
              <a:solidFill>
                <a:schemeClr val="accent6">
                  <a:lumMod val="75000"/>
                </a:schemeClr>
              </a:solidFill>
            </a:endParaRPr>
          </a:p>
        </p:txBody>
      </p:sp>
      <p:grpSp>
        <p:nvGrpSpPr>
          <p:cNvPr id="50" name="Group 342"/>
          <p:cNvGrpSpPr>
            <a:grpSpLocks/>
          </p:cNvGrpSpPr>
          <p:nvPr/>
        </p:nvGrpSpPr>
        <p:grpSpPr bwMode="auto">
          <a:xfrm>
            <a:off x="4220030" y="2056769"/>
            <a:ext cx="3968750" cy="4505325"/>
            <a:chOff x="2657" y="1412"/>
            <a:chExt cx="2500" cy="2838"/>
          </a:xfrm>
        </p:grpSpPr>
        <p:grpSp>
          <p:nvGrpSpPr>
            <p:cNvPr id="51" name="Group 330"/>
            <p:cNvGrpSpPr>
              <a:grpSpLocks/>
            </p:cNvGrpSpPr>
            <p:nvPr/>
          </p:nvGrpSpPr>
          <p:grpSpPr bwMode="auto">
            <a:xfrm>
              <a:off x="2982" y="1412"/>
              <a:ext cx="2175" cy="1279"/>
              <a:chOff x="3510" y="1208"/>
              <a:chExt cx="2175" cy="1279"/>
            </a:xfrm>
          </p:grpSpPr>
          <p:sp>
            <p:nvSpPr>
              <p:cNvPr id="92" name="Freeform 249"/>
              <p:cNvSpPr>
                <a:spLocks/>
              </p:cNvSpPr>
              <p:nvPr/>
            </p:nvSpPr>
            <p:spPr bwMode="auto">
              <a:xfrm>
                <a:off x="3510" y="1208"/>
                <a:ext cx="2175" cy="1279"/>
              </a:xfrm>
              <a:custGeom>
                <a:avLst/>
                <a:gdLst>
                  <a:gd name="T0" fmla="*/ 0 w 4134"/>
                  <a:gd name="T1" fmla="*/ 532 h 2558"/>
                  <a:gd name="T2" fmla="*/ 0 w 4134"/>
                  <a:gd name="T3" fmla="*/ 0 h 2558"/>
                  <a:gd name="T4" fmla="*/ 1814 w 4134"/>
                  <a:gd name="T5" fmla="*/ 0 h 2558"/>
                  <a:gd name="T6" fmla="*/ 2068 w 4134"/>
                  <a:gd name="T7" fmla="*/ 0 h 2558"/>
                  <a:gd name="T8" fmla="*/ 2322 w 4134"/>
                  <a:gd name="T9" fmla="*/ 0 h 2558"/>
                  <a:gd name="T10" fmla="*/ 4134 w 4134"/>
                  <a:gd name="T11" fmla="*/ 0 h 2558"/>
                  <a:gd name="T12" fmla="*/ 4134 w 4134"/>
                  <a:gd name="T13" fmla="*/ 532 h 2558"/>
                  <a:gd name="T14" fmla="*/ 4134 w 4134"/>
                  <a:gd name="T15" fmla="*/ 709 h 2558"/>
                  <a:gd name="T16" fmla="*/ 4134 w 4134"/>
                  <a:gd name="T17" fmla="*/ 886 h 2558"/>
                  <a:gd name="T18" fmla="*/ 4134 w 4134"/>
                  <a:gd name="T19" fmla="*/ 1419 h 2558"/>
                  <a:gd name="T20" fmla="*/ 2322 w 4134"/>
                  <a:gd name="T21" fmla="*/ 1419 h 2558"/>
                  <a:gd name="T22" fmla="*/ 647 w 4134"/>
                  <a:gd name="T23" fmla="*/ 2558 h 2558"/>
                  <a:gd name="T24" fmla="*/ 1814 w 4134"/>
                  <a:gd name="T25" fmla="*/ 1419 h 2558"/>
                  <a:gd name="T26" fmla="*/ 0 w 4134"/>
                  <a:gd name="T27" fmla="*/ 1419 h 2558"/>
                  <a:gd name="T28" fmla="*/ 0 w 4134"/>
                  <a:gd name="T29" fmla="*/ 886 h 2558"/>
                  <a:gd name="T30" fmla="*/ 0 w 4134"/>
                  <a:gd name="T31" fmla="*/ 709 h 2558"/>
                  <a:gd name="T32" fmla="*/ 0 w 4134"/>
                  <a:gd name="T33" fmla="*/ 532 h 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4" h="2558">
                    <a:moveTo>
                      <a:pt x="0" y="532"/>
                    </a:moveTo>
                    <a:lnTo>
                      <a:pt x="0" y="0"/>
                    </a:lnTo>
                    <a:lnTo>
                      <a:pt x="1814" y="0"/>
                    </a:lnTo>
                    <a:lnTo>
                      <a:pt x="2068" y="0"/>
                    </a:lnTo>
                    <a:lnTo>
                      <a:pt x="2322" y="0"/>
                    </a:lnTo>
                    <a:lnTo>
                      <a:pt x="4134" y="0"/>
                    </a:lnTo>
                    <a:lnTo>
                      <a:pt x="4134" y="532"/>
                    </a:lnTo>
                    <a:lnTo>
                      <a:pt x="4134" y="709"/>
                    </a:lnTo>
                    <a:lnTo>
                      <a:pt x="4134" y="886"/>
                    </a:lnTo>
                    <a:lnTo>
                      <a:pt x="4134" y="1419"/>
                    </a:lnTo>
                    <a:lnTo>
                      <a:pt x="2322" y="1419"/>
                    </a:lnTo>
                    <a:lnTo>
                      <a:pt x="647" y="2558"/>
                    </a:lnTo>
                    <a:lnTo>
                      <a:pt x="1814" y="1419"/>
                    </a:lnTo>
                    <a:lnTo>
                      <a:pt x="0" y="1419"/>
                    </a:lnTo>
                    <a:lnTo>
                      <a:pt x="0" y="886"/>
                    </a:lnTo>
                    <a:lnTo>
                      <a:pt x="0" y="709"/>
                    </a:lnTo>
                    <a:lnTo>
                      <a:pt x="0" y="5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250"/>
              <p:cNvSpPr>
                <a:spLocks noChangeArrowheads="1"/>
              </p:cNvSpPr>
              <p:nvPr/>
            </p:nvSpPr>
            <p:spPr bwMode="auto">
              <a:xfrm>
                <a:off x="3586" y="1241"/>
                <a:ext cx="20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The ASSEMBLER converts instructions to op-codes:</a:t>
                </a:r>
                <a:endParaRPr lang="en-US" sz="1100"/>
              </a:p>
            </p:txBody>
          </p:sp>
          <p:sp>
            <p:nvSpPr>
              <p:cNvPr id="94" name="Rectangle 251"/>
              <p:cNvSpPr>
                <a:spLocks noChangeArrowheads="1"/>
              </p:cNvSpPr>
              <p:nvPr/>
            </p:nvSpPr>
            <p:spPr bwMode="auto">
              <a:xfrm>
                <a:off x="3586" y="1333"/>
                <a:ext cx="18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load from memory?</a:t>
                </a:r>
                <a:endParaRPr lang="en-US" sz="1100"/>
              </a:p>
            </p:txBody>
          </p:sp>
          <p:sp>
            <p:nvSpPr>
              <p:cNvPr id="95" name="Rectangle 252"/>
              <p:cNvSpPr>
                <a:spLocks noChangeArrowheads="1"/>
              </p:cNvSpPr>
              <p:nvPr/>
            </p:nvSpPr>
            <p:spPr bwMode="auto">
              <a:xfrm>
                <a:off x="3590" y="1418"/>
                <a:ext cx="13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Where is purchase price stored?</a:t>
                </a:r>
                <a:endParaRPr lang="en-US" sz="1100"/>
              </a:p>
            </p:txBody>
          </p:sp>
          <p:sp>
            <p:nvSpPr>
              <p:cNvPr id="96" name="Rectangle 253"/>
              <p:cNvSpPr>
                <a:spLocks noChangeArrowheads="1"/>
              </p:cNvSpPr>
              <p:nvPr/>
            </p:nvSpPr>
            <p:spPr bwMode="auto">
              <a:xfrm>
                <a:off x="3572" y="1517"/>
                <a:ext cx="14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multiply?</a:t>
                </a:r>
                <a:endParaRPr lang="en-US" sz="1100"/>
              </a:p>
            </p:txBody>
          </p:sp>
          <p:sp>
            <p:nvSpPr>
              <p:cNvPr id="97" name="Rectangle 254"/>
              <p:cNvSpPr>
                <a:spLocks noChangeArrowheads="1"/>
              </p:cNvSpPr>
              <p:nvPr/>
            </p:nvSpPr>
            <p:spPr bwMode="auto">
              <a:xfrm>
                <a:off x="3560" y="1609"/>
                <a:ext cx="9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do I multiply by?</a:t>
                </a:r>
                <a:endParaRPr lang="en-US" sz="1100"/>
              </a:p>
            </p:txBody>
          </p:sp>
          <p:sp>
            <p:nvSpPr>
              <p:cNvPr id="98" name="Rectangle 255"/>
              <p:cNvSpPr>
                <a:spLocks noChangeArrowheads="1"/>
              </p:cNvSpPr>
              <p:nvPr/>
            </p:nvSpPr>
            <p:spPr bwMode="auto">
              <a:xfrm>
                <a:off x="3584" y="1700"/>
                <a:ext cx="1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add from memory?</a:t>
                </a:r>
                <a:endParaRPr lang="en-US" sz="1100"/>
              </a:p>
            </p:txBody>
          </p:sp>
          <p:sp>
            <p:nvSpPr>
              <p:cNvPr id="99" name="Rectangle 256"/>
              <p:cNvSpPr>
                <a:spLocks noChangeArrowheads="1"/>
              </p:cNvSpPr>
              <p:nvPr/>
            </p:nvSpPr>
            <p:spPr bwMode="auto">
              <a:xfrm>
                <a:off x="3589" y="1792"/>
                <a:ext cx="204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store back into memory?</a:t>
                </a:r>
                <a:endParaRPr lang="en-US" sz="1100"/>
              </a:p>
            </p:txBody>
          </p:sp>
        </p:grpSp>
        <p:grpSp>
          <p:nvGrpSpPr>
            <p:cNvPr id="52" name="Group 341"/>
            <p:cNvGrpSpPr>
              <a:grpSpLocks/>
            </p:cNvGrpSpPr>
            <p:nvPr/>
          </p:nvGrpSpPr>
          <p:grpSpPr bwMode="auto">
            <a:xfrm>
              <a:off x="2657" y="2576"/>
              <a:ext cx="1683" cy="1674"/>
              <a:chOff x="2657" y="2576"/>
              <a:chExt cx="1683" cy="1674"/>
            </a:xfrm>
          </p:grpSpPr>
          <p:sp>
            <p:nvSpPr>
              <p:cNvPr id="53" name="Line 238"/>
              <p:cNvSpPr>
                <a:spLocks noChangeShapeType="1"/>
              </p:cNvSpPr>
              <p:nvPr/>
            </p:nvSpPr>
            <p:spPr bwMode="auto">
              <a:xfrm>
                <a:off x="4181" y="3203"/>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274"/>
              <p:cNvSpPr>
                <a:spLocks noChangeArrowheads="1"/>
              </p:cNvSpPr>
              <p:nvPr/>
            </p:nvSpPr>
            <p:spPr bwMode="auto">
              <a:xfrm>
                <a:off x="2657" y="2607"/>
                <a:ext cx="1683" cy="12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275"/>
              <p:cNvSpPr>
                <a:spLocks noChangeArrowheads="1"/>
              </p:cNvSpPr>
              <p:nvPr/>
            </p:nvSpPr>
            <p:spPr bwMode="auto">
              <a:xfrm>
                <a:off x="2657" y="2607"/>
                <a:ext cx="1683"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Rectangle 276"/>
              <p:cNvSpPr>
                <a:spLocks noChangeArrowheads="1"/>
              </p:cNvSpPr>
              <p:nvPr/>
            </p:nvSpPr>
            <p:spPr bwMode="auto">
              <a:xfrm>
                <a:off x="3080" y="2611"/>
                <a:ext cx="8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FFFFFF"/>
                    </a:solidFill>
                  </a:rPr>
                  <a:t>Assembly Language</a:t>
                </a:r>
                <a:endParaRPr lang="en-US"/>
              </a:p>
            </p:txBody>
          </p:sp>
          <p:sp>
            <p:nvSpPr>
              <p:cNvPr id="57" name="Rectangle 277"/>
              <p:cNvSpPr>
                <a:spLocks noChangeArrowheads="1"/>
              </p:cNvSpPr>
              <p:nvPr/>
            </p:nvSpPr>
            <p:spPr bwMode="auto">
              <a:xfrm>
                <a:off x="2688" y="2607"/>
                <a:ext cx="127" cy="1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278"/>
              <p:cNvSpPr>
                <a:spLocks noChangeArrowheads="1"/>
              </p:cNvSpPr>
              <p:nvPr/>
            </p:nvSpPr>
            <p:spPr bwMode="auto">
              <a:xfrm>
                <a:off x="2688"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279"/>
              <p:cNvSpPr>
                <a:spLocks noChangeArrowheads="1"/>
              </p:cNvSpPr>
              <p:nvPr/>
            </p:nvSpPr>
            <p:spPr bwMode="auto">
              <a:xfrm>
                <a:off x="2737" y="2670"/>
                <a:ext cx="52" cy="1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280"/>
              <p:cNvSpPr>
                <a:spLocks noChangeArrowheads="1"/>
              </p:cNvSpPr>
              <p:nvPr/>
            </p:nvSpPr>
            <p:spPr bwMode="auto">
              <a:xfrm>
                <a:off x="2726" y="2662"/>
                <a:ext cx="53"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281"/>
              <p:cNvSpPr>
                <a:spLocks noChangeArrowheads="1"/>
              </p:cNvSpPr>
              <p:nvPr/>
            </p:nvSpPr>
            <p:spPr bwMode="auto">
              <a:xfrm>
                <a:off x="2726" y="2662"/>
                <a:ext cx="53" cy="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Rectangle 282"/>
              <p:cNvSpPr>
                <a:spLocks noChangeArrowheads="1"/>
              </p:cNvSpPr>
              <p:nvPr/>
            </p:nvSpPr>
            <p:spPr bwMode="auto">
              <a:xfrm>
                <a:off x="4054" y="2607"/>
                <a:ext cx="12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283"/>
              <p:cNvSpPr>
                <a:spLocks/>
              </p:cNvSpPr>
              <p:nvPr/>
            </p:nvSpPr>
            <p:spPr bwMode="auto">
              <a:xfrm>
                <a:off x="4054" y="2607"/>
                <a:ext cx="127" cy="126"/>
              </a:xfrm>
              <a:custGeom>
                <a:avLst/>
                <a:gdLst>
                  <a:gd name="T0" fmla="*/ 254 w 254"/>
                  <a:gd name="T1" fmla="*/ 0 h 250"/>
                  <a:gd name="T2" fmla="*/ 221 w 254"/>
                  <a:gd name="T3" fmla="*/ 31 h 250"/>
                  <a:gd name="T4" fmla="*/ 221 w 254"/>
                  <a:gd name="T5" fmla="*/ 220 h 250"/>
                  <a:gd name="T6" fmla="*/ 32 w 254"/>
                  <a:gd name="T7" fmla="*/ 220 h 250"/>
                  <a:gd name="T8" fmla="*/ 0 w 254"/>
                  <a:gd name="T9" fmla="*/ 250 h 250"/>
                  <a:gd name="T10" fmla="*/ 254 w 254"/>
                  <a:gd name="T11" fmla="*/ 250 h 250"/>
                  <a:gd name="T12" fmla="*/ 254 w 254"/>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54" h="250">
                    <a:moveTo>
                      <a:pt x="254" y="0"/>
                    </a:moveTo>
                    <a:lnTo>
                      <a:pt x="221" y="31"/>
                    </a:lnTo>
                    <a:lnTo>
                      <a:pt x="221" y="220"/>
                    </a:lnTo>
                    <a:lnTo>
                      <a:pt x="32" y="220"/>
                    </a:lnTo>
                    <a:lnTo>
                      <a:pt x="0" y="250"/>
                    </a:lnTo>
                    <a:lnTo>
                      <a:pt x="254" y="250"/>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Rectangle 284"/>
              <p:cNvSpPr>
                <a:spLocks noChangeArrowheads="1"/>
              </p:cNvSpPr>
              <p:nvPr/>
            </p:nvSpPr>
            <p:spPr bwMode="auto">
              <a:xfrm>
                <a:off x="4070" y="2623"/>
                <a:ext cx="95" cy="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285"/>
              <p:cNvSpPr>
                <a:spLocks noChangeArrowheads="1"/>
              </p:cNvSpPr>
              <p:nvPr/>
            </p:nvSpPr>
            <p:spPr bwMode="auto">
              <a:xfrm>
                <a:off x="4054"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286"/>
              <p:cNvSpPr>
                <a:spLocks/>
              </p:cNvSpPr>
              <p:nvPr/>
            </p:nvSpPr>
            <p:spPr bwMode="auto">
              <a:xfrm>
                <a:off x="4092" y="2665"/>
                <a:ext cx="52" cy="26"/>
              </a:xfrm>
              <a:custGeom>
                <a:avLst/>
                <a:gdLst>
                  <a:gd name="T0" fmla="*/ 0 w 105"/>
                  <a:gd name="T1" fmla="*/ 0 h 52"/>
                  <a:gd name="T2" fmla="*/ 105 w 105"/>
                  <a:gd name="T3" fmla="*/ 0 h 52"/>
                  <a:gd name="T4" fmla="*/ 53 w 105"/>
                  <a:gd name="T5" fmla="*/ 52 h 52"/>
                  <a:gd name="T6" fmla="*/ 0 w 105"/>
                  <a:gd name="T7" fmla="*/ 0 h 52"/>
                </a:gdLst>
                <a:ahLst/>
                <a:cxnLst>
                  <a:cxn ang="0">
                    <a:pos x="T0" y="T1"/>
                  </a:cxn>
                  <a:cxn ang="0">
                    <a:pos x="T2" y="T3"/>
                  </a:cxn>
                  <a:cxn ang="0">
                    <a:pos x="T4" y="T5"/>
                  </a:cxn>
                  <a:cxn ang="0">
                    <a:pos x="T6" y="T7"/>
                  </a:cxn>
                </a:cxnLst>
                <a:rect l="0" t="0" r="r" b="b"/>
                <a:pathLst>
                  <a:path w="105" h="52">
                    <a:moveTo>
                      <a:pt x="0" y="0"/>
                    </a:moveTo>
                    <a:lnTo>
                      <a:pt x="105" y="0"/>
                    </a:lnTo>
                    <a:lnTo>
                      <a:pt x="53"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Rectangle 287"/>
              <p:cNvSpPr>
                <a:spLocks noChangeArrowheads="1"/>
              </p:cNvSpPr>
              <p:nvPr/>
            </p:nvSpPr>
            <p:spPr bwMode="auto">
              <a:xfrm>
                <a:off x="4181" y="2607"/>
                <a:ext cx="12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Freeform 288"/>
              <p:cNvSpPr>
                <a:spLocks/>
              </p:cNvSpPr>
              <p:nvPr/>
            </p:nvSpPr>
            <p:spPr bwMode="auto">
              <a:xfrm>
                <a:off x="4181" y="2607"/>
                <a:ext cx="127" cy="126"/>
              </a:xfrm>
              <a:custGeom>
                <a:avLst/>
                <a:gdLst>
                  <a:gd name="T0" fmla="*/ 254 w 254"/>
                  <a:gd name="T1" fmla="*/ 0 h 250"/>
                  <a:gd name="T2" fmla="*/ 222 w 254"/>
                  <a:gd name="T3" fmla="*/ 31 h 250"/>
                  <a:gd name="T4" fmla="*/ 222 w 254"/>
                  <a:gd name="T5" fmla="*/ 220 h 250"/>
                  <a:gd name="T6" fmla="*/ 32 w 254"/>
                  <a:gd name="T7" fmla="*/ 220 h 250"/>
                  <a:gd name="T8" fmla="*/ 0 w 254"/>
                  <a:gd name="T9" fmla="*/ 250 h 250"/>
                  <a:gd name="T10" fmla="*/ 254 w 254"/>
                  <a:gd name="T11" fmla="*/ 250 h 250"/>
                  <a:gd name="T12" fmla="*/ 254 w 254"/>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54" h="250">
                    <a:moveTo>
                      <a:pt x="254" y="0"/>
                    </a:moveTo>
                    <a:lnTo>
                      <a:pt x="222" y="31"/>
                    </a:lnTo>
                    <a:lnTo>
                      <a:pt x="222" y="220"/>
                    </a:lnTo>
                    <a:lnTo>
                      <a:pt x="32" y="220"/>
                    </a:lnTo>
                    <a:lnTo>
                      <a:pt x="0" y="250"/>
                    </a:lnTo>
                    <a:lnTo>
                      <a:pt x="254" y="250"/>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Rectangle 289"/>
              <p:cNvSpPr>
                <a:spLocks noChangeArrowheads="1"/>
              </p:cNvSpPr>
              <p:nvPr/>
            </p:nvSpPr>
            <p:spPr bwMode="auto">
              <a:xfrm>
                <a:off x="4197" y="2623"/>
                <a:ext cx="95" cy="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Rectangle 290"/>
              <p:cNvSpPr>
                <a:spLocks noChangeArrowheads="1"/>
              </p:cNvSpPr>
              <p:nvPr/>
            </p:nvSpPr>
            <p:spPr bwMode="auto">
              <a:xfrm>
                <a:off x="4181"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291"/>
              <p:cNvSpPr>
                <a:spLocks/>
              </p:cNvSpPr>
              <p:nvPr/>
            </p:nvSpPr>
            <p:spPr bwMode="auto">
              <a:xfrm>
                <a:off x="4219" y="2649"/>
                <a:ext cx="52" cy="27"/>
              </a:xfrm>
              <a:custGeom>
                <a:avLst/>
                <a:gdLst>
                  <a:gd name="T0" fmla="*/ 0 w 105"/>
                  <a:gd name="T1" fmla="*/ 54 h 54"/>
                  <a:gd name="T2" fmla="*/ 105 w 105"/>
                  <a:gd name="T3" fmla="*/ 54 h 54"/>
                  <a:gd name="T4" fmla="*/ 53 w 105"/>
                  <a:gd name="T5" fmla="*/ 0 h 54"/>
                  <a:gd name="T6" fmla="*/ 0 w 105"/>
                  <a:gd name="T7" fmla="*/ 54 h 54"/>
                </a:gdLst>
                <a:ahLst/>
                <a:cxnLst>
                  <a:cxn ang="0">
                    <a:pos x="T0" y="T1"/>
                  </a:cxn>
                  <a:cxn ang="0">
                    <a:pos x="T2" y="T3"/>
                  </a:cxn>
                  <a:cxn ang="0">
                    <a:pos x="T4" y="T5"/>
                  </a:cxn>
                  <a:cxn ang="0">
                    <a:pos x="T6" y="T7"/>
                  </a:cxn>
                </a:cxnLst>
                <a:rect l="0" t="0" r="r" b="b"/>
                <a:pathLst>
                  <a:path w="105" h="54">
                    <a:moveTo>
                      <a:pt x="0" y="54"/>
                    </a:moveTo>
                    <a:lnTo>
                      <a:pt x="105" y="54"/>
                    </a:lnTo>
                    <a:lnTo>
                      <a:pt x="53"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92"/>
              <p:cNvSpPr>
                <a:spLocks noEditPoints="1"/>
              </p:cNvSpPr>
              <p:nvPr/>
            </p:nvSpPr>
            <p:spPr bwMode="auto">
              <a:xfrm>
                <a:off x="2657" y="2576"/>
                <a:ext cx="1683" cy="1315"/>
              </a:xfrm>
              <a:custGeom>
                <a:avLst/>
                <a:gdLst>
                  <a:gd name="T0" fmla="*/ 0 w 3365"/>
                  <a:gd name="T1" fmla="*/ 2630 h 2630"/>
                  <a:gd name="T2" fmla="*/ 3365 w 3365"/>
                  <a:gd name="T3" fmla="*/ 2630 h 2630"/>
                  <a:gd name="T4" fmla="*/ 3365 w 3365"/>
                  <a:gd name="T5" fmla="*/ 0 h 2630"/>
                  <a:gd name="T6" fmla="*/ 0 w 3365"/>
                  <a:gd name="T7" fmla="*/ 0 h 2630"/>
                  <a:gd name="T8" fmla="*/ 0 w 3365"/>
                  <a:gd name="T9" fmla="*/ 2630 h 2630"/>
                  <a:gd name="T10" fmla="*/ 63 w 3365"/>
                  <a:gd name="T11" fmla="*/ 2566 h 2630"/>
                  <a:gd name="T12" fmla="*/ 3303 w 3365"/>
                  <a:gd name="T13" fmla="*/ 2566 h 2630"/>
                  <a:gd name="T14" fmla="*/ 3303 w 3365"/>
                  <a:gd name="T15" fmla="*/ 62 h 2630"/>
                  <a:gd name="T16" fmla="*/ 63 w 3365"/>
                  <a:gd name="T17" fmla="*/ 62 h 2630"/>
                  <a:gd name="T18" fmla="*/ 63 w 3365"/>
                  <a:gd name="T19" fmla="*/ 2566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 h="2630">
                    <a:moveTo>
                      <a:pt x="0" y="2630"/>
                    </a:moveTo>
                    <a:lnTo>
                      <a:pt x="3365" y="2630"/>
                    </a:lnTo>
                    <a:lnTo>
                      <a:pt x="3365" y="0"/>
                    </a:lnTo>
                    <a:lnTo>
                      <a:pt x="0" y="0"/>
                    </a:lnTo>
                    <a:lnTo>
                      <a:pt x="0" y="2630"/>
                    </a:lnTo>
                    <a:close/>
                    <a:moveTo>
                      <a:pt x="63" y="2566"/>
                    </a:moveTo>
                    <a:lnTo>
                      <a:pt x="3303" y="2566"/>
                    </a:lnTo>
                    <a:lnTo>
                      <a:pt x="3303" y="62"/>
                    </a:lnTo>
                    <a:lnTo>
                      <a:pt x="63" y="62"/>
                    </a:lnTo>
                    <a:lnTo>
                      <a:pt x="63" y="25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Rectangle 293"/>
              <p:cNvSpPr>
                <a:spLocks noChangeArrowheads="1"/>
              </p:cNvSpPr>
              <p:nvPr/>
            </p:nvSpPr>
            <p:spPr bwMode="auto">
              <a:xfrm>
                <a:off x="2657" y="2576"/>
                <a:ext cx="1683" cy="131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Rectangle 294"/>
              <p:cNvSpPr>
                <a:spLocks noChangeArrowheads="1"/>
              </p:cNvSpPr>
              <p:nvPr/>
            </p:nvSpPr>
            <p:spPr bwMode="auto">
              <a:xfrm>
                <a:off x="2688" y="2607"/>
                <a:ext cx="1620" cy="125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297"/>
              <p:cNvSpPr>
                <a:spLocks noChangeShapeType="1"/>
              </p:cNvSpPr>
              <p:nvPr/>
            </p:nvSpPr>
            <p:spPr bwMode="auto">
              <a:xfrm flipH="1">
                <a:off x="4308" y="3641"/>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98"/>
              <p:cNvSpPr>
                <a:spLocks noChangeShapeType="1"/>
              </p:cNvSpPr>
              <p:nvPr/>
            </p:nvSpPr>
            <p:spPr bwMode="auto">
              <a:xfrm flipH="1">
                <a:off x="4308" y="2827"/>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299"/>
              <p:cNvSpPr>
                <a:spLocks noChangeShapeType="1"/>
              </p:cNvSpPr>
              <p:nvPr/>
            </p:nvSpPr>
            <p:spPr bwMode="auto">
              <a:xfrm>
                <a:off x="2911" y="3860"/>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00"/>
              <p:cNvSpPr>
                <a:spLocks noChangeShapeType="1"/>
              </p:cNvSpPr>
              <p:nvPr/>
            </p:nvSpPr>
            <p:spPr bwMode="auto">
              <a:xfrm>
                <a:off x="4086" y="3860"/>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01"/>
              <p:cNvSpPr>
                <a:spLocks noChangeShapeType="1"/>
              </p:cNvSpPr>
              <p:nvPr/>
            </p:nvSpPr>
            <p:spPr bwMode="auto">
              <a:xfrm>
                <a:off x="2911" y="2576"/>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02"/>
              <p:cNvSpPr>
                <a:spLocks noChangeShapeType="1"/>
              </p:cNvSpPr>
              <p:nvPr/>
            </p:nvSpPr>
            <p:spPr bwMode="auto">
              <a:xfrm>
                <a:off x="4086" y="2576"/>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303"/>
              <p:cNvSpPr>
                <a:spLocks noChangeArrowheads="1"/>
              </p:cNvSpPr>
              <p:nvPr/>
            </p:nvSpPr>
            <p:spPr bwMode="auto">
              <a:xfrm>
                <a:off x="2688" y="2733"/>
                <a:ext cx="1620" cy="1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 name="Rectangle 304"/>
              <p:cNvSpPr>
                <a:spLocks noChangeArrowheads="1"/>
              </p:cNvSpPr>
              <p:nvPr/>
            </p:nvSpPr>
            <p:spPr bwMode="auto">
              <a:xfrm>
                <a:off x="2688" y="2733"/>
                <a:ext cx="1620" cy="11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Rectangle 305"/>
              <p:cNvSpPr>
                <a:spLocks noChangeArrowheads="1"/>
              </p:cNvSpPr>
              <p:nvPr/>
            </p:nvSpPr>
            <p:spPr bwMode="auto">
              <a:xfrm>
                <a:off x="2819" y="2923"/>
                <a:ext cx="3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POP  SI</a:t>
                </a:r>
                <a:endParaRPr lang="en-US"/>
              </a:p>
            </p:txBody>
          </p:sp>
          <p:sp>
            <p:nvSpPr>
              <p:cNvPr id="84" name="Rectangle 306"/>
              <p:cNvSpPr>
                <a:spLocks noChangeArrowheads="1"/>
              </p:cNvSpPr>
              <p:nvPr/>
            </p:nvSpPr>
            <p:spPr bwMode="auto">
              <a:xfrm>
                <a:off x="2830" y="3023"/>
                <a:ext cx="7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AX,[BX+03]</a:t>
                </a:r>
                <a:endParaRPr lang="en-US"/>
              </a:p>
            </p:txBody>
          </p:sp>
          <p:sp>
            <p:nvSpPr>
              <p:cNvPr id="85" name="Rectangle 307"/>
              <p:cNvSpPr>
                <a:spLocks noChangeArrowheads="1"/>
              </p:cNvSpPr>
              <p:nvPr/>
            </p:nvSpPr>
            <p:spPr bwMode="auto">
              <a:xfrm>
                <a:off x="2823" y="3123"/>
                <a:ext cx="4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SUB  AX,SI</a:t>
                </a:r>
                <a:endParaRPr lang="en-US"/>
              </a:p>
            </p:txBody>
          </p:sp>
          <p:sp>
            <p:nvSpPr>
              <p:cNvPr id="86" name="Rectangle 308"/>
              <p:cNvSpPr>
                <a:spLocks noChangeArrowheads="1"/>
              </p:cNvSpPr>
              <p:nvPr/>
            </p:nvSpPr>
            <p:spPr bwMode="auto">
              <a:xfrm>
                <a:off x="2848" y="3223"/>
                <a:ext cx="13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WORD PTR [TOT_AMT],E0D7</a:t>
                </a:r>
                <a:endParaRPr lang="en-US"/>
              </a:p>
            </p:txBody>
          </p:sp>
          <p:sp>
            <p:nvSpPr>
              <p:cNvPr id="87" name="Rectangle 309"/>
              <p:cNvSpPr>
                <a:spLocks noChangeArrowheads="1"/>
              </p:cNvSpPr>
              <p:nvPr/>
            </p:nvSpPr>
            <p:spPr bwMode="auto">
              <a:xfrm>
                <a:off x="2848" y="3323"/>
                <a:ext cx="13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WORD PTR [CUR_AMT],E1DB</a:t>
                </a:r>
                <a:endParaRPr lang="en-US"/>
              </a:p>
            </p:txBody>
          </p:sp>
          <p:sp>
            <p:nvSpPr>
              <p:cNvPr id="88" name="Rectangle 310"/>
              <p:cNvSpPr>
                <a:spLocks noChangeArrowheads="1"/>
              </p:cNvSpPr>
              <p:nvPr/>
            </p:nvSpPr>
            <p:spPr bwMode="auto">
              <a:xfrm>
                <a:off x="2833" y="3424"/>
                <a:ext cx="8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ADD  [TOT_AMT],AX</a:t>
                </a:r>
                <a:endParaRPr lang="en-US"/>
              </a:p>
            </p:txBody>
          </p:sp>
          <p:sp>
            <p:nvSpPr>
              <p:cNvPr id="89" name="Rectangle 334"/>
              <p:cNvSpPr>
                <a:spLocks noChangeArrowheads="1"/>
              </p:cNvSpPr>
              <p:nvPr/>
            </p:nvSpPr>
            <p:spPr bwMode="auto">
              <a:xfrm>
                <a:off x="2877" y="3891"/>
                <a:ext cx="12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machine</a:t>
                </a:r>
              </a:p>
            </p:txBody>
          </p:sp>
          <p:sp>
            <p:nvSpPr>
              <p:cNvPr id="90" name="Rectangle 335"/>
              <p:cNvSpPr>
                <a:spLocks noChangeArrowheads="1"/>
              </p:cNvSpPr>
              <p:nvPr/>
            </p:nvSpPr>
            <p:spPr bwMode="auto">
              <a:xfrm>
                <a:off x="3094" y="4012"/>
                <a:ext cx="8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dirty="0">
                    <a:solidFill>
                      <a:schemeClr val="tx2"/>
                    </a:solidFill>
                  </a:rPr>
                  <a:t>operation codes</a:t>
                </a:r>
              </a:p>
            </p:txBody>
          </p:sp>
          <p:sp>
            <p:nvSpPr>
              <p:cNvPr id="91" name="Rectangle 336"/>
              <p:cNvSpPr>
                <a:spLocks noChangeArrowheads="1"/>
              </p:cNvSpPr>
              <p:nvPr/>
            </p:nvSpPr>
            <p:spPr bwMode="auto">
              <a:xfrm>
                <a:off x="3242" y="4116"/>
                <a:ext cx="5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dirty="0">
                    <a:solidFill>
                      <a:schemeClr val="tx2"/>
                    </a:solidFill>
                  </a:rPr>
                  <a:t>(op-codes)</a:t>
                </a:r>
              </a:p>
            </p:txBody>
          </p:sp>
        </p:grpSp>
      </p:grpSp>
      <p:grpSp>
        <p:nvGrpSpPr>
          <p:cNvPr id="100" name="Group 340"/>
          <p:cNvGrpSpPr>
            <a:grpSpLocks/>
          </p:cNvGrpSpPr>
          <p:nvPr/>
        </p:nvGrpSpPr>
        <p:grpSpPr bwMode="auto">
          <a:xfrm>
            <a:off x="6745289" y="4147507"/>
            <a:ext cx="2420938" cy="2611438"/>
            <a:chOff x="4479" y="2072"/>
            <a:chExt cx="1525" cy="1645"/>
          </a:xfrm>
        </p:grpSpPr>
        <p:sp>
          <p:nvSpPr>
            <p:cNvPr id="101" name="Rectangle 217"/>
            <p:cNvSpPr>
              <a:spLocks noChangeArrowheads="1"/>
            </p:cNvSpPr>
            <p:nvPr/>
          </p:nvSpPr>
          <p:spPr bwMode="auto">
            <a:xfrm>
              <a:off x="4479" y="2103"/>
              <a:ext cx="1525" cy="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218"/>
            <p:cNvSpPr>
              <a:spLocks noChangeArrowheads="1"/>
            </p:cNvSpPr>
            <p:nvPr/>
          </p:nvSpPr>
          <p:spPr bwMode="auto">
            <a:xfrm>
              <a:off x="4479" y="2103"/>
              <a:ext cx="1525"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Rectangle 219"/>
            <p:cNvSpPr>
              <a:spLocks noChangeArrowheads="1"/>
            </p:cNvSpPr>
            <p:nvPr/>
          </p:nvSpPr>
          <p:spPr bwMode="auto">
            <a:xfrm>
              <a:off x="4850" y="2107"/>
              <a:ext cx="8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FFFFFF"/>
                  </a:solidFill>
                </a:rPr>
                <a:t>Machine Language</a:t>
              </a:r>
              <a:endParaRPr lang="en-US"/>
            </a:p>
          </p:txBody>
        </p:sp>
        <p:sp>
          <p:nvSpPr>
            <p:cNvPr id="104" name="Rectangle 220"/>
            <p:cNvSpPr>
              <a:spLocks noChangeArrowheads="1"/>
            </p:cNvSpPr>
            <p:nvPr/>
          </p:nvSpPr>
          <p:spPr bwMode="auto">
            <a:xfrm>
              <a:off x="4511" y="2103"/>
              <a:ext cx="127" cy="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 name="Rectangle 221"/>
            <p:cNvSpPr>
              <a:spLocks noChangeArrowheads="1"/>
            </p:cNvSpPr>
            <p:nvPr/>
          </p:nvSpPr>
          <p:spPr bwMode="auto">
            <a:xfrm>
              <a:off x="4511"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Rectangle 222"/>
            <p:cNvSpPr>
              <a:spLocks noChangeArrowheads="1"/>
            </p:cNvSpPr>
            <p:nvPr/>
          </p:nvSpPr>
          <p:spPr bwMode="auto">
            <a:xfrm>
              <a:off x="4559" y="2166"/>
              <a:ext cx="52" cy="1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223"/>
            <p:cNvSpPr>
              <a:spLocks noChangeArrowheads="1"/>
            </p:cNvSpPr>
            <p:nvPr/>
          </p:nvSpPr>
          <p:spPr bwMode="auto">
            <a:xfrm>
              <a:off x="4548" y="2158"/>
              <a:ext cx="53"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Rectangle 224"/>
            <p:cNvSpPr>
              <a:spLocks noChangeArrowheads="1"/>
            </p:cNvSpPr>
            <p:nvPr/>
          </p:nvSpPr>
          <p:spPr bwMode="auto">
            <a:xfrm>
              <a:off x="4548" y="2158"/>
              <a:ext cx="53" cy="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Rectangle 225"/>
            <p:cNvSpPr>
              <a:spLocks noChangeArrowheads="1"/>
            </p:cNvSpPr>
            <p:nvPr/>
          </p:nvSpPr>
          <p:spPr bwMode="auto">
            <a:xfrm>
              <a:off x="5717" y="2103"/>
              <a:ext cx="12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Freeform 226"/>
            <p:cNvSpPr>
              <a:spLocks/>
            </p:cNvSpPr>
            <p:nvPr/>
          </p:nvSpPr>
          <p:spPr bwMode="auto">
            <a:xfrm>
              <a:off x="5717" y="2103"/>
              <a:ext cx="127" cy="125"/>
            </a:xfrm>
            <a:custGeom>
              <a:avLst/>
              <a:gdLst>
                <a:gd name="T0" fmla="*/ 254 w 254"/>
                <a:gd name="T1" fmla="*/ 0 h 251"/>
                <a:gd name="T2" fmla="*/ 223 w 254"/>
                <a:gd name="T3" fmla="*/ 32 h 251"/>
                <a:gd name="T4" fmla="*/ 223 w 254"/>
                <a:gd name="T5" fmla="*/ 220 h 251"/>
                <a:gd name="T6" fmla="*/ 32 w 254"/>
                <a:gd name="T7" fmla="*/ 220 h 251"/>
                <a:gd name="T8" fmla="*/ 0 w 254"/>
                <a:gd name="T9" fmla="*/ 251 h 251"/>
                <a:gd name="T10" fmla="*/ 254 w 254"/>
                <a:gd name="T11" fmla="*/ 251 h 251"/>
                <a:gd name="T12" fmla="*/ 254 w 254"/>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4" h="251">
                  <a:moveTo>
                    <a:pt x="254" y="0"/>
                  </a:moveTo>
                  <a:lnTo>
                    <a:pt x="223" y="32"/>
                  </a:lnTo>
                  <a:lnTo>
                    <a:pt x="223" y="220"/>
                  </a:lnTo>
                  <a:lnTo>
                    <a:pt x="32" y="220"/>
                  </a:lnTo>
                  <a:lnTo>
                    <a:pt x="0" y="251"/>
                  </a:lnTo>
                  <a:lnTo>
                    <a:pt x="254" y="251"/>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Rectangle 227"/>
            <p:cNvSpPr>
              <a:spLocks noChangeArrowheads="1"/>
            </p:cNvSpPr>
            <p:nvPr/>
          </p:nvSpPr>
          <p:spPr bwMode="auto">
            <a:xfrm>
              <a:off x="5733" y="2119"/>
              <a:ext cx="96" cy="9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 name="Rectangle 228"/>
            <p:cNvSpPr>
              <a:spLocks noChangeArrowheads="1"/>
            </p:cNvSpPr>
            <p:nvPr/>
          </p:nvSpPr>
          <p:spPr bwMode="auto">
            <a:xfrm>
              <a:off x="5717"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29"/>
            <p:cNvSpPr>
              <a:spLocks/>
            </p:cNvSpPr>
            <p:nvPr/>
          </p:nvSpPr>
          <p:spPr bwMode="auto">
            <a:xfrm>
              <a:off x="5755" y="2161"/>
              <a:ext cx="53" cy="26"/>
            </a:xfrm>
            <a:custGeom>
              <a:avLst/>
              <a:gdLst>
                <a:gd name="T0" fmla="*/ 0 w 107"/>
                <a:gd name="T1" fmla="*/ 0 h 52"/>
                <a:gd name="T2" fmla="*/ 107 w 107"/>
                <a:gd name="T3" fmla="*/ 0 h 52"/>
                <a:gd name="T4" fmla="*/ 53 w 107"/>
                <a:gd name="T5" fmla="*/ 52 h 52"/>
                <a:gd name="T6" fmla="*/ 0 w 107"/>
                <a:gd name="T7" fmla="*/ 0 h 52"/>
              </a:gdLst>
              <a:ahLst/>
              <a:cxnLst>
                <a:cxn ang="0">
                  <a:pos x="T0" y="T1"/>
                </a:cxn>
                <a:cxn ang="0">
                  <a:pos x="T2" y="T3"/>
                </a:cxn>
                <a:cxn ang="0">
                  <a:pos x="T4" y="T5"/>
                </a:cxn>
                <a:cxn ang="0">
                  <a:pos x="T6" y="T7"/>
                </a:cxn>
              </a:cxnLst>
              <a:rect l="0" t="0" r="r" b="b"/>
              <a:pathLst>
                <a:path w="107" h="52">
                  <a:moveTo>
                    <a:pt x="0" y="0"/>
                  </a:moveTo>
                  <a:lnTo>
                    <a:pt x="107" y="0"/>
                  </a:lnTo>
                  <a:lnTo>
                    <a:pt x="53"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Rectangle 230"/>
            <p:cNvSpPr>
              <a:spLocks noChangeArrowheads="1"/>
            </p:cNvSpPr>
            <p:nvPr/>
          </p:nvSpPr>
          <p:spPr bwMode="auto">
            <a:xfrm>
              <a:off x="5844" y="2103"/>
              <a:ext cx="12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Freeform 231"/>
            <p:cNvSpPr>
              <a:spLocks/>
            </p:cNvSpPr>
            <p:nvPr/>
          </p:nvSpPr>
          <p:spPr bwMode="auto">
            <a:xfrm>
              <a:off x="5844" y="2103"/>
              <a:ext cx="127" cy="125"/>
            </a:xfrm>
            <a:custGeom>
              <a:avLst/>
              <a:gdLst>
                <a:gd name="T0" fmla="*/ 254 w 254"/>
                <a:gd name="T1" fmla="*/ 0 h 251"/>
                <a:gd name="T2" fmla="*/ 223 w 254"/>
                <a:gd name="T3" fmla="*/ 32 h 251"/>
                <a:gd name="T4" fmla="*/ 223 w 254"/>
                <a:gd name="T5" fmla="*/ 220 h 251"/>
                <a:gd name="T6" fmla="*/ 32 w 254"/>
                <a:gd name="T7" fmla="*/ 220 h 251"/>
                <a:gd name="T8" fmla="*/ 0 w 254"/>
                <a:gd name="T9" fmla="*/ 251 h 251"/>
                <a:gd name="T10" fmla="*/ 254 w 254"/>
                <a:gd name="T11" fmla="*/ 251 h 251"/>
                <a:gd name="T12" fmla="*/ 254 w 254"/>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4" h="251">
                  <a:moveTo>
                    <a:pt x="254" y="0"/>
                  </a:moveTo>
                  <a:lnTo>
                    <a:pt x="223" y="32"/>
                  </a:lnTo>
                  <a:lnTo>
                    <a:pt x="223" y="220"/>
                  </a:lnTo>
                  <a:lnTo>
                    <a:pt x="32" y="220"/>
                  </a:lnTo>
                  <a:lnTo>
                    <a:pt x="0" y="251"/>
                  </a:lnTo>
                  <a:lnTo>
                    <a:pt x="254" y="251"/>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232"/>
            <p:cNvSpPr>
              <a:spLocks noChangeArrowheads="1"/>
            </p:cNvSpPr>
            <p:nvPr/>
          </p:nvSpPr>
          <p:spPr bwMode="auto">
            <a:xfrm>
              <a:off x="5860" y="2119"/>
              <a:ext cx="96" cy="9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Rectangle 233"/>
            <p:cNvSpPr>
              <a:spLocks noChangeArrowheads="1"/>
            </p:cNvSpPr>
            <p:nvPr/>
          </p:nvSpPr>
          <p:spPr bwMode="auto">
            <a:xfrm>
              <a:off x="5844"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234"/>
            <p:cNvSpPr>
              <a:spLocks/>
            </p:cNvSpPr>
            <p:nvPr/>
          </p:nvSpPr>
          <p:spPr bwMode="auto">
            <a:xfrm>
              <a:off x="5882" y="2145"/>
              <a:ext cx="53" cy="26"/>
            </a:xfrm>
            <a:custGeom>
              <a:avLst/>
              <a:gdLst>
                <a:gd name="T0" fmla="*/ 0 w 107"/>
                <a:gd name="T1" fmla="*/ 53 h 53"/>
                <a:gd name="T2" fmla="*/ 107 w 107"/>
                <a:gd name="T3" fmla="*/ 53 h 53"/>
                <a:gd name="T4" fmla="*/ 53 w 107"/>
                <a:gd name="T5" fmla="*/ 0 h 53"/>
                <a:gd name="T6" fmla="*/ 0 w 107"/>
                <a:gd name="T7" fmla="*/ 53 h 53"/>
              </a:gdLst>
              <a:ahLst/>
              <a:cxnLst>
                <a:cxn ang="0">
                  <a:pos x="T0" y="T1"/>
                </a:cxn>
                <a:cxn ang="0">
                  <a:pos x="T2" y="T3"/>
                </a:cxn>
                <a:cxn ang="0">
                  <a:pos x="T4" y="T5"/>
                </a:cxn>
                <a:cxn ang="0">
                  <a:pos x="T6" y="T7"/>
                </a:cxn>
              </a:cxnLst>
              <a:rect l="0" t="0" r="r" b="b"/>
              <a:pathLst>
                <a:path w="107" h="53">
                  <a:moveTo>
                    <a:pt x="0" y="53"/>
                  </a:moveTo>
                  <a:lnTo>
                    <a:pt x="107" y="53"/>
                  </a:lnTo>
                  <a:lnTo>
                    <a:pt x="53" y="0"/>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35"/>
            <p:cNvSpPr>
              <a:spLocks noEditPoints="1"/>
            </p:cNvSpPr>
            <p:nvPr/>
          </p:nvSpPr>
          <p:spPr bwMode="auto">
            <a:xfrm>
              <a:off x="4479" y="2072"/>
              <a:ext cx="1525" cy="1315"/>
            </a:xfrm>
            <a:custGeom>
              <a:avLst/>
              <a:gdLst>
                <a:gd name="T0" fmla="*/ 0 w 3048"/>
                <a:gd name="T1" fmla="*/ 2630 h 2630"/>
                <a:gd name="T2" fmla="*/ 3048 w 3048"/>
                <a:gd name="T3" fmla="*/ 2630 h 2630"/>
                <a:gd name="T4" fmla="*/ 3048 w 3048"/>
                <a:gd name="T5" fmla="*/ 0 h 2630"/>
                <a:gd name="T6" fmla="*/ 0 w 3048"/>
                <a:gd name="T7" fmla="*/ 0 h 2630"/>
                <a:gd name="T8" fmla="*/ 0 w 3048"/>
                <a:gd name="T9" fmla="*/ 2630 h 2630"/>
                <a:gd name="T10" fmla="*/ 62 w 3048"/>
                <a:gd name="T11" fmla="*/ 2567 h 2630"/>
                <a:gd name="T12" fmla="*/ 2984 w 3048"/>
                <a:gd name="T13" fmla="*/ 2567 h 2630"/>
                <a:gd name="T14" fmla="*/ 2984 w 3048"/>
                <a:gd name="T15" fmla="*/ 62 h 2630"/>
                <a:gd name="T16" fmla="*/ 62 w 3048"/>
                <a:gd name="T17" fmla="*/ 62 h 2630"/>
                <a:gd name="T18" fmla="*/ 62 w 3048"/>
                <a:gd name="T19" fmla="*/ 2567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8" h="2630">
                  <a:moveTo>
                    <a:pt x="0" y="2630"/>
                  </a:moveTo>
                  <a:lnTo>
                    <a:pt x="3048" y="2630"/>
                  </a:lnTo>
                  <a:lnTo>
                    <a:pt x="3048" y="0"/>
                  </a:lnTo>
                  <a:lnTo>
                    <a:pt x="0" y="0"/>
                  </a:lnTo>
                  <a:lnTo>
                    <a:pt x="0" y="2630"/>
                  </a:lnTo>
                  <a:close/>
                  <a:moveTo>
                    <a:pt x="62" y="2567"/>
                  </a:moveTo>
                  <a:lnTo>
                    <a:pt x="2984" y="2567"/>
                  </a:lnTo>
                  <a:lnTo>
                    <a:pt x="2984" y="62"/>
                  </a:lnTo>
                  <a:lnTo>
                    <a:pt x="62" y="62"/>
                  </a:lnTo>
                  <a:lnTo>
                    <a:pt x="62" y="25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236"/>
            <p:cNvSpPr>
              <a:spLocks noChangeArrowheads="1"/>
            </p:cNvSpPr>
            <p:nvPr/>
          </p:nvSpPr>
          <p:spPr bwMode="auto">
            <a:xfrm>
              <a:off x="4479" y="2072"/>
              <a:ext cx="1525" cy="131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Rectangle 237"/>
            <p:cNvSpPr>
              <a:spLocks noChangeArrowheads="1"/>
            </p:cNvSpPr>
            <p:nvPr/>
          </p:nvSpPr>
          <p:spPr bwMode="auto">
            <a:xfrm>
              <a:off x="4511" y="2103"/>
              <a:ext cx="1460" cy="125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Line 239"/>
            <p:cNvSpPr>
              <a:spLocks noChangeShapeType="1"/>
            </p:cNvSpPr>
            <p:nvPr/>
          </p:nvSpPr>
          <p:spPr bwMode="auto">
            <a:xfrm>
              <a:off x="4479" y="2323"/>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40"/>
            <p:cNvSpPr>
              <a:spLocks noChangeShapeType="1"/>
            </p:cNvSpPr>
            <p:nvPr/>
          </p:nvSpPr>
          <p:spPr bwMode="auto">
            <a:xfrm flipH="1">
              <a:off x="5971" y="3137"/>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241"/>
            <p:cNvSpPr>
              <a:spLocks noChangeShapeType="1"/>
            </p:cNvSpPr>
            <p:nvPr/>
          </p:nvSpPr>
          <p:spPr bwMode="auto">
            <a:xfrm flipH="1">
              <a:off x="5971" y="2323"/>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242"/>
            <p:cNvSpPr>
              <a:spLocks noChangeShapeType="1"/>
            </p:cNvSpPr>
            <p:nvPr/>
          </p:nvSpPr>
          <p:spPr bwMode="auto">
            <a:xfrm>
              <a:off x="4733" y="3355"/>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243"/>
            <p:cNvSpPr>
              <a:spLocks noChangeShapeType="1"/>
            </p:cNvSpPr>
            <p:nvPr/>
          </p:nvSpPr>
          <p:spPr bwMode="auto">
            <a:xfrm>
              <a:off x="5749" y="3355"/>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244"/>
            <p:cNvSpPr>
              <a:spLocks noChangeShapeType="1"/>
            </p:cNvSpPr>
            <p:nvPr/>
          </p:nvSpPr>
          <p:spPr bwMode="auto">
            <a:xfrm>
              <a:off x="4733" y="2072"/>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245"/>
            <p:cNvSpPr>
              <a:spLocks noChangeShapeType="1"/>
            </p:cNvSpPr>
            <p:nvPr/>
          </p:nvSpPr>
          <p:spPr bwMode="auto">
            <a:xfrm>
              <a:off x="5749" y="2072"/>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Rectangle 246"/>
            <p:cNvSpPr>
              <a:spLocks noChangeArrowheads="1"/>
            </p:cNvSpPr>
            <p:nvPr/>
          </p:nvSpPr>
          <p:spPr bwMode="auto">
            <a:xfrm>
              <a:off x="4511" y="2228"/>
              <a:ext cx="1460" cy="1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0" name="Rectangle 247"/>
            <p:cNvSpPr>
              <a:spLocks noChangeArrowheads="1"/>
            </p:cNvSpPr>
            <p:nvPr/>
          </p:nvSpPr>
          <p:spPr bwMode="auto">
            <a:xfrm>
              <a:off x="4511" y="2228"/>
              <a:ext cx="1460" cy="11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Rectangle 264"/>
            <p:cNvSpPr>
              <a:spLocks noChangeArrowheads="1"/>
            </p:cNvSpPr>
            <p:nvPr/>
          </p:nvSpPr>
          <p:spPr bwMode="auto">
            <a:xfrm>
              <a:off x="4747" y="3483"/>
              <a:ext cx="1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executed as</a:t>
              </a:r>
            </a:p>
          </p:txBody>
        </p:sp>
        <p:sp>
          <p:nvSpPr>
            <p:cNvPr id="132" name="Rectangle 265"/>
            <p:cNvSpPr>
              <a:spLocks noChangeArrowheads="1"/>
            </p:cNvSpPr>
            <p:nvPr/>
          </p:nvSpPr>
          <p:spPr bwMode="auto">
            <a:xfrm>
              <a:off x="4850" y="3583"/>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sp>
          <p:nvSpPr>
            <p:cNvPr id="133" name="Rectangle 266"/>
            <p:cNvSpPr>
              <a:spLocks noChangeArrowheads="1"/>
            </p:cNvSpPr>
            <p:nvPr/>
          </p:nvSpPr>
          <p:spPr bwMode="auto">
            <a:xfrm>
              <a:off x="4634" y="2399"/>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187E:0100  75 17 80 3E 0D</a:t>
              </a:r>
              <a:endParaRPr lang="en-US"/>
            </a:p>
          </p:txBody>
        </p:sp>
        <p:sp>
          <p:nvSpPr>
            <p:cNvPr id="134" name="Rectangle 267"/>
            <p:cNvSpPr>
              <a:spLocks noChangeArrowheads="1"/>
            </p:cNvSpPr>
            <p:nvPr/>
          </p:nvSpPr>
          <p:spPr bwMode="auto">
            <a:xfrm>
              <a:off x="4634" y="2499"/>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187E:0110  B9 FF FF 8B D1</a:t>
              </a:r>
              <a:endParaRPr lang="en-US"/>
            </a:p>
          </p:txBody>
        </p:sp>
        <p:sp>
          <p:nvSpPr>
            <p:cNvPr id="135" name="Rectangle 268"/>
            <p:cNvSpPr>
              <a:spLocks noChangeArrowheads="1"/>
            </p:cNvSpPr>
            <p:nvPr/>
          </p:nvSpPr>
          <p:spPr bwMode="auto">
            <a:xfrm>
              <a:off x="4634" y="26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187E:0120  42 33 C9 8B D1</a:t>
              </a:r>
              <a:endParaRPr lang="en-US"/>
            </a:p>
          </p:txBody>
        </p:sp>
        <p:sp>
          <p:nvSpPr>
            <p:cNvPr id="136" name="Rectangle 269"/>
            <p:cNvSpPr>
              <a:spLocks noChangeArrowheads="1"/>
            </p:cNvSpPr>
            <p:nvPr/>
          </p:nvSpPr>
          <p:spPr bwMode="auto">
            <a:xfrm>
              <a:off x="4634" y="27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187E:0130  5B FF BE E7 04</a:t>
              </a:r>
              <a:endParaRPr lang="en-US"/>
            </a:p>
          </p:txBody>
        </p:sp>
        <p:sp>
          <p:nvSpPr>
            <p:cNvPr id="137" name="Rectangle 270"/>
            <p:cNvSpPr>
              <a:spLocks noChangeArrowheads="1"/>
            </p:cNvSpPr>
            <p:nvPr/>
          </p:nvSpPr>
          <p:spPr bwMode="auto">
            <a:xfrm>
              <a:off x="4634" y="28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187E:0140  01 BF 01 00 CD</a:t>
              </a:r>
              <a:endParaRPr lang="en-US"/>
            </a:p>
          </p:txBody>
        </p:sp>
        <p:sp>
          <p:nvSpPr>
            <p:cNvPr id="138" name="Rectangle 271"/>
            <p:cNvSpPr>
              <a:spLocks noChangeArrowheads="1"/>
            </p:cNvSpPr>
            <p:nvPr/>
          </p:nvSpPr>
          <p:spPr bwMode="auto">
            <a:xfrm>
              <a:off x="4634" y="29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187E:0150  47 18 A2 19 00</a:t>
              </a:r>
              <a:endParaRPr lang="en-US"/>
            </a:p>
          </p:txBody>
        </p:sp>
        <p:sp>
          <p:nvSpPr>
            <p:cNvPr id="139" name="Rectangle 272"/>
            <p:cNvSpPr>
              <a:spLocks noChangeArrowheads="1"/>
            </p:cNvSpPr>
            <p:nvPr/>
          </p:nvSpPr>
          <p:spPr bwMode="auto">
            <a:xfrm>
              <a:off x="4634" y="30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187E:0160  2B F1 58 C3 73</a:t>
              </a:r>
              <a:endParaRPr lang="en-US"/>
            </a:p>
          </p:txBody>
        </p:sp>
        <p:sp>
          <p:nvSpPr>
            <p:cNvPr id="140" name="Rectangle 273"/>
            <p:cNvSpPr>
              <a:spLocks noChangeArrowheads="1"/>
            </p:cNvSpPr>
            <p:nvPr/>
          </p:nvSpPr>
          <p:spPr bwMode="auto">
            <a:xfrm>
              <a:off x="4634" y="3101"/>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187E:0170  B4 59 CD 21 59</a:t>
              </a:r>
              <a:endParaRPr lang="en-US"/>
            </a:p>
          </p:txBody>
        </p:sp>
      </p:grpSp>
    </p:spTree>
    <p:extLst>
      <p:ext uri="{BB962C8B-B14F-4D97-AF65-F5344CB8AC3E}">
        <p14:creationId xmlns:p14="http://schemas.microsoft.com/office/powerpoint/2010/main" val="11330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9020418" cy="5632311"/>
          </a:xfrm>
          <a:prstGeom prst="rect">
            <a:avLst/>
          </a:prstGeom>
          <a:noFill/>
          <a:ln w="38100">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10;</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lowerDiagonal</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[n][];</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lowerDiagonal</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[i+1];</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i+1; j ++){</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lowerDiagonal</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*(i+1)/2 + j;</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i+1; j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lowerDiagonal</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4897588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με </a:t>
            </a:r>
            <a:r>
              <a:rPr lang="en-US" dirty="0" smtClean="0"/>
              <a:t>strings </a:t>
            </a:r>
            <a:r>
              <a:rPr lang="el-GR" dirty="0" smtClean="0"/>
              <a:t>και πίνακες</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να διαβάζει μία γραμμή από κείμενο και να ψάχνει μία λέξη που δίνουμε σαν όρισμα μέσα σε αυτή τη γραμμή. </a:t>
            </a:r>
            <a:endParaRPr lang="el-GR" dirty="0"/>
          </a:p>
          <a:p>
            <a:endParaRPr lang="el-GR" dirty="0" smtClean="0"/>
          </a:p>
          <a:p>
            <a:pPr>
              <a:buFont typeface="Wingdings" panose="05000000000000000000" pitchFamily="2" charset="2"/>
              <a:buChar char="Ø"/>
            </a:pP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LookFor</a:t>
            </a:r>
            <a:r>
              <a:rPr lang="en-US" b="1" dirty="0" smtClean="0">
                <a:solidFill>
                  <a:srgbClr val="0070C0"/>
                </a:solidFill>
                <a:latin typeface="Courier New" panose="02070309020205020404" pitchFamily="49" charset="0"/>
                <a:cs typeface="Courier New" panose="02070309020205020404" pitchFamily="49" charset="0"/>
              </a:rPr>
              <a:t> hello</a:t>
            </a:r>
            <a:endParaRPr lang="en-US" b="1" dirty="0">
              <a:solidFill>
                <a:srgbClr val="0070C0"/>
              </a:solidFill>
              <a:latin typeface="Courier New" panose="02070309020205020404" pitchFamily="49" charset="0"/>
              <a:cs typeface="Courier New" panose="02070309020205020404" pitchFamily="49" charset="0"/>
            </a:endParaRPr>
          </a:p>
          <a:p>
            <a:pPr lvl="1"/>
            <a:r>
              <a:rPr lang="el-GR" dirty="0" smtClean="0"/>
              <a:t>Περιμένει να διαβάσει μια γραμμή από κείμενο και ψάχνει τη λέξη </a:t>
            </a:r>
            <a:r>
              <a:rPr lang="en-US" dirty="0" smtClean="0"/>
              <a:t>hello </a:t>
            </a:r>
            <a:r>
              <a:rPr lang="el-GR" dirty="0" smtClean="0"/>
              <a:t>μέσα στο κείμενο.</a:t>
            </a:r>
            <a:endParaRPr lang="en-US" dirty="0" smtClean="0"/>
          </a:p>
        </p:txBody>
      </p:sp>
    </p:spTree>
    <p:extLst>
      <p:ext uri="{BB962C8B-B14F-4D97-AF65-F5344CB8AC3E}">
        <p14:creationId xmlns:p14="http://schemas.microsoft.com/office/powerpoint/2010/main" val="71161027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66057"/>
            <a:ext cx="8510663" cy="6186309"/>
          </a:xfrm>
          <a:prstGeom prst="rect">
            <a:avLst/>
          </a:prstGeom>
          <a:noFill/>
          <a:ln w="38100">
            <a:solidFill>
              <a:schemeClr val="accent1"/>
            </a:solidFill>
            <a:prstDash val="dash"/>
          </a:ln>
        </p:spPr>
        <p:txBody>
          <a:bodyPr wrap="none" rtlCol="0">
            <a:spAutoFit/>
          </a:bodyPr>
          <a:lstStyle/>
          <a:p>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LookFor</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a:t>
            </a:r>
            <a:r>
              <a:rPr lang="en-US" b="1" dirty="0">
                <a:solidFill>
                  <a:schemeClr val="accent6">
                    <a:lumMod val="75000"/>
                  </a:schemeClr>
                </a:solidFill>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args</a:t>
            </a:r>
            <a:r>
              <a:rPr lang="en-US" b="1" dirty="0">
                <a:solidFill>
                  <a:schemeClr val="accent6">
                    <a:lumMod val="75000"/>
                  </a:schemeClr>
                </a:solidFill>
                <a:latin typeface="Courier New" pitchFamily="49" charset="0"/>
                <a:cs typeface="Courier New" pitchFamily="49" charset="0"/>
              </a:rPr>
              <a:t>[]</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String name = "default";</a:t>
            </a:r>
          </a:p>
          <a:p>
            <a:r>
              <a:rPr lang="en-US" b="1" dirty="0">
                <a:latin typeface="Courier New" pitchFamily="49" charset="0"/>
                <a:cs typeface="Courier New" pitchFamily="49" charset="0"/>
              </a:rPr>
              <a:t>	if (</a:t>
            </a:r>
            <a:r>
              <a:rPr lang="en-US" b="1" dirty="0" err="1">
                <a:latin typeface="Courier New" pitchFamily="49" charset="0"/>
                <a:cs typeface="Courier New" pitchFamily="49" charset="0"/>
              </a:rPr>
              <a:t>args.</a:t>
            </a:r>
            <a:r>
              <a:rPr lang="en-US" b="1" dirty="0" err="1">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 == 1)</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name = </a:t>
            </a:r>
            <a:r>
              <a:rPr lang="en-US" b="1" dirty="0" err="1">
                <a:solidFill>
                  <a:srgbClr val="0070C0"/>
                </a:solidFill>
                <a:latin typeface="Courier New" pitchFamily="49" charset="0"/>
                <a:cs typeface="Courier New" pitchFamily="49" charset="0"/>
              </a:rPr>
              <a:t>args</a:t>
            </a:r>
            <a:r>
              <a:rPr lang="en-US" b="1" dirty="0">
                <a:solidFill>
                  <a:srgbClr val="0070C0"/>
                </a:solidFill>
                <a:latin typeface="Courier New" pitchFamily="49" charset="0"/>
                <a:cs typeface="Courier New" pitchFamily="49" charset="0"/>
              </a:rPr>
              <a:t>[0]</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Scanner input = new Scanner(System.in);</a:t>
            </a:r>
          </a:p>
          <a:p>
            <a:r>
              <a:rPr lang="en-US" b="1" dirty="0">
                <a:latin typeface="Courier New" pitchFamily="49" charset="0"/>
                <a:cs typeface="Courier New" pitchFamily="49" charset="0"/>
              </a:rPr>
              <a:t>	String line = </a:t>
            </a:r>
            <a:r>
              <a:rPr lang="en-US" b="1" dirty="0" err="1">
                <a:latin typeface="Courier New" pitchFamily="49" charset="0"/>
                <a:cs typeface="Courier New" pitchFamily="49" charset="0"/>
              </a:rPr>
              <a:t>input.nextLine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String [] words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line.</a:t>
            </a:r>
            <a:r>
              <a:rPr lang="en-US" b="1" dirty="0" err="1">
                <a:solidFill>
                  <a:srgbClr val="FF0000"/>
                </a:solidFill>
                <a:latin typeface="Courier New" pitchFamily="49" charset="0"/>
                <a:cs typeface="Courier New" pitchFamily="49" charset="0"/>
              </a:rPr>
              <a:t>split</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for (int i =0; i &lt; </a:t>
            </a:r>
            <a:r>
              <a:rPr lang="en-US" b="1" dirty="0" err="1">
                <a:solidFill>
                  <a:srgbClr val="0070C0"/>
                </a:solidFill>
                <a:latin typeface="Courier New" pitchFamily="49" charset="0"/>
                <a:cs typeface="Courier New" pitchFamily="49" charset="0"/>
              </a:rPr>
              <a:t>words.length</a:t>
            </a:r>
            <a:r>
              <a:rPr lang="en-US" b="1" dirty="0">
                <a:solidFill>
                  <a:srgbClr val="0070C0"/>
                </a:solidFill>
                <a:latin typeface="Courier New" pitchFamily="49" charset="0"/>
                <a:cs typeface="Courier New" pitchFamily="49" charset="0"/>
              </a:rPr>
              <a:t>; i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name.</a:t>
            </a:r>
            <a:r>
              <a:rPr lang="en-US" b="1" dirty="0" err="1">
                <a:solidFill>
                  <a:srgbClr val="FF0000"/>
                </a:solidFill>
                <a:latin typeface="Courier New" pitchFamily="49" charset="0"/>
                <a:cs typeface="Courier New" pitchFamily="49" charset="0"/>
              </a:rPr>
              <a:t>equals</a:t>
            </a:r>
            <a:r>
              <a:rPr lang="en-US" b="1" dirty="0">
                <a:latin typeface="Courier New" pitchFamily="49" charset="0"/>
                <a:cs typeface="Courier New" pitchFamily="49" charset="0"/>
              </a:rPr>
              <a:t>(words[i])){</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 “ found </a:t>
            </a:r>
            <a:r>
              <a:rPr lang="en-US" b="1" dirty="0">
                <a:latin typeface="Courier New" pitchFamily="49" charset="0"/>
                <a:cs typeface="Courier New" pitchFamily="49" charset="0"/>
              </a:rPr>
              <a:t>it at " + i);</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2" name="Rectangular Callout 1"/>
          <p:cNvSpPr/>
          <p:nvPr/>
        </p:nvSpPr>
        <p:spPr>
          <a:xfrm>
            <a:off x="4953000" y="457200"/>
            <a:ext cx="3429000" cy="1186543"/>
          </a:xfrm>
          <a:prstGeom prst="wedgeRectCallout">
            <a:avLst>
              <a:gd name="adj1" fmla="val -32420"/>
              <a:gd name="adj2" fmla="val 55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a:t>
            </a:r>
            <a:r>
              <a:rPr lang="en-US" dirty="0" smtClean="0"/>
              <a:t>command-line </a:t>
            </a:r>
            <a:r>
              <a:rPr lang="el-GR" dirty="0" smtClean="0"/>
              <a:t>ορίσματα του προγράμματος αποθηκεύονται στον </a:t>
            </a:r>
            <a:r>
              <a:rPr lang="el-GR" dirty="0" smtClean="0">
                <a:solidFill>
                  <a:srgbClr val="FF0000"/>
                </a:solidFill>
              </a:rPr>
              <a:t>πίνακα</a:t>
            </a:r>
            <a:r>
              <a:rPr lang="el-GR" dirty="0" smtClean="0"/>
              <a:t> από </a:t>
            </a:r>
            <a:r>
              <a:rPr lang="en-US" dirty="0" smtClean="0"/>
              <a:t>Strings </a:t>
            </a:r>
            <a:r>
              <a:rPr lang="el-GR" dirty="0" smtClean="0"/>
              <a:t>που είναι όρισμα στην </a:t>
            </a:r>
            <a:r>
              <a:rPr lang="en-US" dirty="0" smtClean="0"/>
              <a:t>main()</a:t>
            </a:r>
            <a:endParaRPr lang="en-US" dirty="0"/>
          </a:p>
        </p:txBody>
      </p:sp>
      <p:sp>
        <p:nvSpPr>
          <p:cNvPr id="3" name="Rectangular Callout 2"/>
          <p:cNvSpPr/>
          <p:nvPr/>
        </p:nvSpPr>
        <p:spPr>
          <a:xfrm>
            <a:off x="6656614" y="2993571"/>
            <a:ext cx="2552700" cy="2133600"/>
          </a:xfrm>
          <a:prstGeom prst="wedgeRectCallout">
            <a:avLst>
              <a:gd name="adj1" fmla="val -63067"/>
              <a:gd name="adj2" fmla="val 607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μέθοδος </a:t>
            </a:r>
            <a:r>
              <a:rPr lang="en-US" dirty="0" smtClean="0"/>
              <a:t>split </a:t>
            </a:r>
            <a:r>
              <a:rPr lang="el-GR" dirty="0" smtClean="0"/>
              <a:t>της κλάσης </a:t>
            </a:r>
            <a:r>
              <a:rPr lang="en-US" dirty="0" smtClean="0"/>
              <a:t>String </a:t>
            </a:r>
            <a:r>
              <a:rPr lang="el-GR" dirty="0" smtClean="0"/>
              <a:t>με όρισμα ένα </a:t>
            </a:r>
            <a:r>
              <a:rPr lang="en-US" dirty="0" smtClean="0"/>
              <a:t>delimiter string </a:t>
            </a:r>
            <a:r>
              <a:rPr lang="el-GR" dirty="0" smtClean="0"/>
              <a:t>σπάει το </a:t>
            </a:r>
            <a:r>
              <a:rPr lang="en-US" dirty="0" smtClean="0"/>
              <a:t>String </a:t>
            </a:r>
            <a:r>
              <a:rPr lang="el-GR" dirty="0" smtClean="0"/>
              <a:t>με βάση το </a:t>
            </a:r>
            <a:r>
              <a:rPr lang="en-US" dirty="0" smtClean="0"/>
              <a:t>delimiter </a:t>
            </a:r>
            <a:r>
              <a:rPr lang="el-GR" dirty="0" smtClean="0"/>
              <a:t>και επιστρέφει ένα πίνακα από </a:t>
            </a:r>
            <a:r>
              <a:rPr lang="en-US" dirty="0" smtClean="0"/>
              <a:t>Strings </a:t>
            </a:r>
            <a:endParaRPr lang="en-US" dirty="0"/>
          </a:p>
        </p:txBody>
      </p:sp>
      <p:sp>
        <p:nvSpPr>
          <p:cNvPr id="5" name="TextBox 4"/>
          <p:cNvSpPr txBox="1"/>
          <p:nvPr/>
        </p:nvSpPr>
        <p:spPr>
          <a:xfrm>
            <a:off x="4218214" y="5943600"/>
            <a:ext cx="4876800" cy="646331"/>
          </a:xfrm>
          <a:prstGeom prst="rect">
            <a:avLst/>
          </a:prstGeom>
          <a:solidFill>
            <a:schemeClr val="accent2"/>
          </a:solidFill>
        </p:spPr>
        <p:txBody>
          <a:bodyPr wrap="square" rtlCol="0">
            <a:spAutoFit/>
          </a:bodyPr>
          <a:lstStyle/>
          <a:p>
            <a:r>
              <a:rPr lang="el-GR" dirty="0" smtClean="0">
                <a:solidFill>
                  <a:schemeClr val="bg1"/>
                </a:solidFill>
              </a:rPr>
              <a:t>Στην περίπτωση αυτή σπάμε το </a:t>
            </a:r>
            <a:r>
              <a:rPr lang="en-US" dirty="0" smtClean="0">
                <a:solidFill>
                  <a:schemeClr val="bg1"/>
                </a:solidFill>
              </a:rPr>
              <a:t>line </a:t>
            </a:r>
            <a:r>
              <a:rPr lang="el-GR" dirty="0" smtClean="0">
                <a:solidFill>
                  <a:schemeClr val="bg1"/>
                </a:solidFill>
              </a:rPr>
              <a:t>με βάση το κενό και παίρνουμε τις λέξεις</a:t>
            </a:r>
            <a:r>
              <a:rPr lang="el-GR"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65068897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κλάση </a:t>
            </a:r>
            <a:r>
              <a:rPr lang="en-US" dirty="0" err="1" smtClean="0"/>
              <a:t>ArrayList</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κλάση </a:t>
            </a:r>
            <a:r>
              <a:rPr lang="en-US" dirty="0" err="1" smtClean="0">
                <a:solidFill>
                  <a:srgbClr val="0070C0"/>
                </a:solidFill>
              </a:rPr>
              <a:t>ArrayList</a:t>
            </a:r>
            <a:r>
              <a:rPr lang="el-GR" dirty="0" smtClean="0">
                <a:solidFill>
                  <a:srgbClr val="0070C0"/>
                </a:solidFill>
              </a:rPr>
              <a:t> </a:t>
            </a:r>
            <a:r>
              <a:rPr lang="el-GR" dirty="0" smtClean="0"/>
              <a:t>ορίζει ένας </a:t>
            </a:r>
            <a:r>
              <a:rPr lang="el-GR" dirty="0" smtClean="0">
                <a:solidFill>
                  <a:schemeClr val="accent6">
                    <a:lumMod val="75000"/>
                  </a:schemeClr>
                </a:solidFill>
              </a:rPr>
              <a:t>δυναμικό πίνακα </a:t>
            </a:r>
            <a:r>
              <a:rPr lang="el-GR" dirty="0" smtClean="0"/>
              <a:t>με </a:t>
            </a:r>
            <a:r>
              <a:rPr lang="el-GR" dirty="0" smtClean="0">
                <a:solidFill>
                  <a:schemeClr val="accent6">
                    <a:lumMod val="75000"/>
                  </a:schemeClr>
                </a:solidFill>
              </a:rPr>
              <a:t>μεταβλητό μέγεθος </a:t>
            </a:r>
            <a:r>
              <a:rPr lang="el-GR" dirty="0" smtClean="0"/>
              <a:t>ανάλογα με τον αριθμό των στοιχείων που τοποθετούμε</a:t>
            </a:r>
          </a:p>
          <a:p>
            <a:pPr lvl="1"/>
            <a:r>
              <a:rPr lang="el-GR" dirty="0" smtClean="0"/>
              <a:t>Το </a:t>
            </a:r>
            <a:r>
              <a:rPr lang="en-US" dirty="0" err="1" smtClean="0">
                <a:solidFill>
                  <a:srgbClr val="0070C0"/>
                </a:solidFill>
              </a:rPr>
              <a:t>ArrayList</a:t>
            </a:r>
            <a:r>
              <a:rPr lang="en-US" dirty="0" smtClean="0">
                <a:solidFill>
                  <a:srgbClr val="0070C0"/>
                </a:solidFill>
              </a:rPr>
              <a:t> </a:t>
            </a:r>
            <a:r>
              <a:rPr lang="el-GR" dirty="0" smtClean="0"/>
              <a:t>μπορεί να κρατάει </a:t>
            </a:r>
            <a:r>
              <a:rPr lang="el-GR" dirty="0" smtClean="0">
                <a:solidFill>
                  <a:srgbClr val="FF0000"/>
                </a:solidFill>
              </a:rPr>
              <a:t>αντικείμενα</a:t>
            </a:r>
            <a:r>
              <a:rPr lang="el-GR" dirty="0" smtClean="0"/>
              <a:t> οποιουδήποτε τύπου.</a:t>
            </a:r>
          </a:p>
          <a:p>
            <a:endParaRPr lang="el-GR" dirty="0" smtClean="0"/>
          </a:p>
          <a:p>
            <a:r>
              <a:rPr lang="el-GR" dirty="0" smtClean="0"/>
              <a:t>Συντακτικό:</a:t>
            </a:r>
          </a:p>
          <a:p>
            <a:pPr lvl="1"/>
            <a:r>
              <a:rPr lang="en-US" b="1" dirty="0" smtClean="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java.util.ArrayList</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l-GR" b="1" dirty="0" err="1" smtClean="0">
                <a:solidFill>
                  <a:srgbClr val="FF0000"/>
                </a:solidFill>
                <a:latin typeface="Courier New" pitchFamily="49" charset="0"/>
                <a:cs typeface="Courier New" pitchFamily="49" charset="0"/>
              </a:rPr>
              <a:t>Βασικος</a:t>
            </a:r>
            <a:r>
              <a:rPr lang="el-GR" b="1" dirty="0" smtClean="0">
                <a:solidFill>
                  <a:srgbClr val="FF0000"/>
                </a:solidFill>
                <a:latin typeface="Courier New" pitchFamily="49" charset="0"/>
                <a:cs typeface="Courier New" pitchFamily="49" charset="0"/>
              </a:rPr>
              <a:t> Τύπος</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p>
          <a:p>
            <a:endParaRPr lang="en-US" dirty="0" smtClean="0"/>
          </a:p>
          <a:p>
            <a:r>
              <a:rPr lang="el-GR" dirty="0" smtClean="0"/>
              <a:t>Ο </a:t>
            </a:r>
            <a:r>
              <a:rPr lang="el-GR" dirty="0">
                <a:solidFill>
                  <a:srgbClr val="FF0000"/>
                </a:solidFill>
              </a:rPr>
              <a:t>βασικός </a:t>
            </a:r>
            <a:r>
              <a:rPr lang="el-GR" dirty="0" smtClean="0">
                <a:solidFill>
                  <a:srgbClr val="FF0000"/>
                </a:solidFill>
              </a:rPr>
              <a:t>τύπος </a:t>
            </a:r>
            <a:r>
              <a:rPr lang="el-GR" dirty="0" smtClean="0"/>
              <a:t>είναι οποιοσδήποτε μια οποιαδήποτε κλάση.</a:t>
            </a:r>
          </a:p>
          <a:p>
            <a:pPr lvl="1"/>
            <a:r>
              <a:rPr lang="el-GR" dirty="0" smtClean="0"/>
              <a:t>Αυτός είναι ο τύπος των δεδομένων που αποθηκεύει ο πίνακας μας. </a:t>
            </a:r>
          </a:p>
          <a:p>
            <a:pPr lvl="1"/>
            <a:r>
              <a:rPr lang="el-GR" dirty="0" smtClean="0"/>
              <a:t>Για να αποθηκεύσουμε </a:t>
            </a:r>
            <a:r>
              <a:rPr lang="el-GR" dirty="0" smtClean="0">
                <a:solidFill>
                  <a:schemeClr val="accent6">
                    <a:lumMod val="75000"/>
                  </a:schemeClr>
                </a:solidFill>
              </a:rPr>
              <a:t>βασικούς τύπους </a:t>
            </a:r>
            <a:r>
              <a:rPr lang="el-GR" dirty="0" smtClean="0"/>
              <a:t>χρειαζόμαστε την </a:t>
            </a:r>
            <a:r>
              <a:rPr lang="en-US" dirty="0" smtClean="0">
                <a:solidFill>
                  <a:srgbClr val="0070C0"/>
                </a:solidFill>
              </a:rPr>
              <a:t>wrapper class</a:t>
            </a:r>
            <a:r>
              <a:rPr lang="en-US" dirty="0" smtClean="0"/>
              <a:t>.</a:t>
            </a:r>
          </a:p>
          <a:p>
            <a:endParaRPr lang="en-US" dirty="0" smtClean="0"/>
          </a:p>
          <a:p>
            <a:r>
              <a:rPr lang="el-GR" dirty="0" smtClean="0"/>
              <a:t>Παραδείγματα:</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Integer</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sz="2500" dirty="0"/>
              <a:t>// </a:t>
            </a:r>
            <a:r>
              <a:rPr lang="el-GR" sz="2500" dirty="0" err="1"/>
              <a:t>λιστα</a:t>
            </a:r>
            <a:r>
              <a:rPr lang="el-GR" sz="2500" dirty="0"/>
              <a:t> από ακεραίους</a:t>
            </a:r>
            <a:endParaRPr lang="en-US" sz="2500" dirty="0"/>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String</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a:t>
            </a:r>
            <a:r>
              <a:rPr lang="el-GR" b="1" dirty="0" smtClean="0">
                <a:solidFill>
                  <a:schemeClr val="accent6">
                    <a:lumMod val="75000"/>
                  </a:schemeClr>
                </a:solidFill>
                <a:latin typeface="Courier New" pitchFamily="49" charset="0"/>
                <a:cs typeface="Courier New" pitchFamily="49" charset="0"/>
              </a:rPr>
              <a:t> </a:t>
            </a:r>
            <a:r>
              <a:rPr lang="en-US" dirty="0"/>
              <a:t>// </a:t>
            </a:r>
            <a:r>
              <a:rPr lang="el-GR" dirty="0" err="1"/>
              <a:t>λιστα</a:t>
            </a:r>
            <a:r>
              <a:rPr lang="el-GR" dirty="0"/>
              <a:t> από </a:t>
            </a:r>
            <a:r>
              <a:rPr lang="en-US" dirty="0" smtClean="0"/>
              <a:t>String</a:t>
            </a:r>
            <a:endParaRPr lang="en-US" b="1" dirty="0" smtClean="0">
              <a:solidFill>
                <a:schemeClr val="accent6">
                  <a:lumMod val="75000"/>
                </a:schemeClr>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Person</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err="1"/>
              <a:t>λιστα</a:t>
            </a:r>
            <a:r>
              <a:rPr lang="el-GR" dirty="0"/>
              <a:t> από </a:t>
            </a:r>
            <a:r>
              <a:rPr lang="el-GR" dirty="0" smtClean="0"/>
              <a:t>αντικείμενα </a:t>
            </a:r>
            <a:r>
              <a:rPr lang="en-US" dirty="0" smtClean="0"/>
              <a:t>Person</a:t>
            </a:r>
            <a:endParaRPr lang="en-US" b="1" dirty="0">
              <a:solidFill>
                <a:schemeClr val="accent6">
                  <a:lumMod val="75000"/>
                </a:schemeClr>
              </a:solidFill>
              <a:latin typeface="Courier New" pitchFamily="49" charset="0"/>
              <a:cs typeface="Courier New" pitchFamily="49" charset="0"/>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5702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Constructors</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smtClean="0"/>
              <a:t>Μέθοδοι</a:t>
            </a:r>
            <a:endParaRPr lang="el-GR" dirty="0" smtClean="0"/>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a:solidFill>
                  <a:srgbClr val="0070C0"/>
                </a:solidFill>
                <a:latin typeface="Courier New" pitchFamily="49" charset="0"/>
                <a:cs typeface="Courier New" pitchFamily="49" charset="0"/>
              </a:rPr>
              <a:t>get(</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a:t>επιστρέφει το αντικείμενο τύπου </a:t>
            </a:r>
            <a:r>
              <a:rPr lang="en-US" b="1" dirty="0">
                <a:solidFill>
                  <a:srgbClr val="FF0000"/>
                </a:solidFill>
                <a:latin typeface="Courier New" pitchFamily="49" charset="0"/>
                <a:cs typeface="Courier New" pitchFamily="49" charset="0"/>
              </a:rPr>
              <a:t>T</a:t>
            </a:r>
            <a:r>
              <a:rPr lang="el-GR" dirty="0"/>
              <a:t> στη θέση </a:t>
            </a:r>
            <a:r>
              <a:rPr lang="en-US" b="1" dirty="0" err="1">
                <a:solidFill>
                  <a:srgbClr val="0070C0"/>
                </a:solidFill>
                <a:latin typeface="Courier New" pitchFamily="49" charset="0"/>
                <a:cs typeface="Courier New" pitchFamily="49" charset="0"/>
              </a:rPr>
              <a:t>i</a:t>
            </a:r>
            <a:r>
              <a:rPr lang="en-US" dirty="0"/>
              <a:t>.</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i): </a:t>
            </a:r>
            <a:r>
              <a:rPr lang="el-GR" dirty="0"/>
              <a:t>αφαιρεί το στοιχείο στη 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 </a:t>
            </a:r>
            <a:r>
              <a:rPr lang="el-GR" dirty="0"/>
              <a:t>αφαιρεί το στοιχείο </a:t>
            </a:r>
            <a:r>
              <a:rPr lang="en-US" b="1" dirty="0" smtClean="0">
                <a:solidFill>
                  <a:srgbClr val="0070C0"/>
                </a:solidFill>
                <a:latin typeface="Courier New" pitchFamily="49" charset="0"/>
                <a:cs typeface="Courier New" pitchFamily="49" charset="0"/>
              </a:rPr>
              <a:t>x </a:t>
            </a:r>
            <a:endParaRPr lang="el-GR" dirty="0"/>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smtClean="0">
                <a:solidFill>
                  <a:srgbClr val="0070C0"/>
                </a:solidFill>
                <a:latin typeface="Courier New" pitchFamily="49" charset="0"/>
                <a:cs typeface="Courier New" pitchFamily="49" charset="0"/>
              </a:rPr>
              <a:t>size</a:t>
            </a:r>
            <a:r>
              <a:rPr lang="en-US" b="1" dirty="0">
                <a:solidFill>
                  <a:srgbClr val="0070C0"/>
                </a:solidFill>
                <a:latin typeface="Courier New" pitchFamily="49" charset="0"/>
                <a:cs typeface="Courier New" pitchFamily="49" charset="0"/>
              </a:rPr>
              <a:t>():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13555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Ζητάμε από την είσοδο ακεραίους αριθμούς μέχρι ο χρήστης να δώσει το -1. Αποθηκεύστε τους αριθμούς σε ένα πίνακα και τυπώστε τους</a:t>
            </a:r>
          </a:p>
          <a:p>
            <a:endParaRPr lang="el-GR" dirty="0"/>
          </a:p>
          <a:p>
            <a:r>
              <a:rPr lang="el-GR" dirty="0" smtClean="0"/>
              <a:t>Δεν ξέρουμε εκ των προτέρων πόσους αριθμούς θα πρέπει να αποθηκεύσουμε.</a:t>
            </a:r>
          </a:p>
          <a:p>
            <a:pPr lvl="1"/>
            <a:r>
              <a:rPr lang="el-GR" dirty="0" smtClean="0"/>
              <a:t>Θα χρησιμοποιήσουμε </a:t>
            </a:r>
            <a:r>
              <a:rPr lang="en-US" dirty="0" err="1" smtClean="0"/>
              <a:t>ArrayList</a:t>
            </a:r>
            <a:r>
              <a:rPr lang="en-US" dirty="0" smtClean="0"/>
              <a:t> </a:t>
            </a:r>
            <a:r>
              <a:rPr lang="el-GR" dirty="0" smtClean="0"/>
              <a:t>αντί για πίνακα.</a:t>
            </a:r>
            <a:endParaRPr lang="en-US" dirty="0"/>
          </a:p>
        </p:txBody>
      </p:sp>
    </p:spTree>
    <p:extLst>
      <p:ext uri="{BB962C8B-B14F-4D97-AF65-F5344CB8AC3E}">
        <p14:creationId xmlns:p14="http://schemas.microsoft.com/office/powerpoint/2010/main" val="2654140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764704"/>
            <a:ext cx="8552341" cy="5632311"/>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java.util.ArrayList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ArrayListTest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ArrayList</a:t>
            </a:r>
            <a:r>
              <a:rPr lang="en-US" b="1" dirty="0">
                <a:solidFill>
                  <a:srgbClr val="FF0000"/>
                </a:solidFill>
                <a:latin typeface="Courier New" panose="02070309020205020404" pitchFamily="49" charset="0"/>
                <a:cs typeface="Courier New" panose="02070309020205020404" pitchFamily="49" charset="0"/>
              </a:rPr>
              <a:t>&lt;Integer&gt; numbers = new </a:t>
            </a:r>
            <a:r>
              <a:rPr lang="en-US" b="1" dirty="0" err="1">
                <a:solidFill>
                  <a:srgbClr val="FF0000"/>
                </a:solidFill>
                <a:latin typeface="Courier New" panose="02070309020205020404" pitchFamily="49" charset="0"/>
                <a:cs typeface="Courier New" panose="02070309020205020404" pitchFamily="49" charset="0"/>
              </a:rPr>
              <a:t>ArrayList</a:t>
            </a:r>
            <a:r>
              <a:rPr lang="en-US" b="1" dirty="0">
                <a:solidFill>
                  <a:srgbClr val="FF0000"/>
                </a:solidFill>
                <a:latin typeface="Courier New" panose="02070309020205020404" pitchFamily="49" charset="0"/>
                <a:cs typeface="Courier New" panose="02070309020205020404" pitchFamily="49" charset="0"/>
              </a:rPr>
              <a:t>&lt;Integer&gt;();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 </a:t>
            </a:r>
            <a:r>
              <a:rPr lang="en-US" b="1" dirty="0">
                <a:latin typeface="Courier New" panose="02070309020205020404" pitchFamily="49" charset="0"/>
                <a:cs typeface="Courier New" panose="02070309020205020404" pitchFamily="49" charset="0"/>
              </a:rPr>
              <a:t>(x != -1){</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numbers.add</a:t>
            </a:r>
            <a:r>
              <a:rPr lang="en-US" b="1" dirty="0" smtClean="0">
                <a:solidFill>
                  <a:srgbClr val="FF0000"/>
                </a:solidFill>
                <a:latin typeface="Courier New" panose="02070309020205020404" pitchFamily="49" charset="0"/>
                <a:cs typeface="Courier New" panose="02070309020205020404" pitchFamily="49" charset="0"/>
              </a:rPr>
              <a:t>(x</a:t>
            </a:r>
            <a:r>
              <a:rPr lang="en-US" b="1" dirty="0">
                <a:solidFill>
                  <a:srgbClr val="FF000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x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a:t>
            </a:r>
            <a:r>
              <a:rPr lang="en-US" b="1" dirty="0">
                <a:solidFill>
                  <a:srgbClr val="FF0000"/>
                </a:solidFill>
                <a:latin typeface="Courier New" panose="02070309020205020404" pitchFamily="49" charset="0"/>
                <a:cs typeface="Courier New" panose="02070309020205020404" pitchFamily="49" charset="0"/>
              </a:rPr>
              <a:t>Integer y: numbers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a:t>
            </a:r>
            <a:r>
              <a:rPr lang="en-US" b="1" dirty="0" smtClean="0">
                <a:latin typeface="Courier New" panose="02070309020205020404" pitchFamily="49" charset="0"/>
                <a:cs typeface="Courier New" panose="02070309020205020404" pitchFamily="49" charset="0"/>
              </a:rPr>
              <a:t>(y </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007514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smtClean="0"/>
              <a:t>6. ΔΗΜΙΟΥΡΓΩΝΤΑΣ ΔΙΚΕΣ ΜΑΣ ΚΛΑΣΕΙΣ ΚΑΙ ΑΝΤΙΚΕΙΜΕΝΑ</a:t>
            </a:r>
            <a:endParaRPr lang="el-GR"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227739820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Μαθήματα από το πρώτο εργαστήριο</a:t>
            </a:r>
            <a:endParaRPr lang="en-US" dirty="0"/>
          </a:p>
        </p:txBody>
      </p:sp>
      <p:sp>
        <p:nvSpPr>
          <p:cNvPr id="3" name="Content Placeholder 2"/>
          <p:cNvSpPr>
            <a:spLocks noGrp="1"/>
          </p:cNvSpPr>
          <p:nvPr>
            <p:ph idx="1"/>
          </p:nvPr>
        </p:nvSpPr>
        <p:spPr>
          <a:xfrm>
            <a:off x="457200" y="1600199"/>
            <a:ext cx="8229600" cy="4724401"/>
          </a:xfrm>
        </p:spPr>
        <p:txBody>
          <a:bodyPr>
            <a:normAutofit fontScale="85000" lnSpcReduction="20000"/>
          </a:bodyPr>
          <a:lstStyle/>
          <a:p>
            <a:r>
              <a:rPr lang="el-GR" dirty="0" smtClean="0"/>
              <a:t>Δημιουργία αντικειμένου </a:t>
            </a:r>
            <a:r>
              <a:rPr lang="en-US" dirty="0" smtClean="0"/>
              <a:t>Scanner</a:t>
            </a:r>
          </a:p>
          <a:p>
            <a:pPr lvl="1"/>
            <a:r>
              <a:rPr lang="en-US" b="1" dirty="0">
                <a:solidFill>
                  <a:srgbClr val="0070C0"/>
                </a:solidFill>
                <a:latin typeface="Courier New" panose="02070309020205020404" pitchFamily="49" charset="0"/>
                <a:cs typeface="Courier New" panose="02070309020205020404" pitchFamily="49" charset="0"/>
              </a:rPr>
              <a:t>Scanner input = new Scanner(System.in);</a:t>
            </a:r>
            <a:endParaRPr lang="el-GR" b="1" dirty="0">
              <a:solidFill>
                <a:srgbClr val="0070C0"/>
              </a:solidFill>
              <a:latin typeface="Courier New" panose="02070309020205020404" pitchFamily="49" charset="0"/>
              <a:cs typeface="Courier New" panose="02070309020205020404" pitchFamily="49" charset="0"/>
            </a:endParaRPr>
          </a:p>
          <a:p>
            <a:pPr lvl="1"/>
            <a:r>
              <a:rPr lang="el-GR" dirty="0" smtClean="0"/>
              <a:t>Το αντικείμενο </a:t>
            </a:r>
            <a:r>
              <a:rPr lang="en-US" b="1" dirty="0" smtClean="0">
                <a:solidFill>
                  <a:srgbClr val="0070C0"/>
                </a:solidFill>
                <a:latin typeface="Courier New" panose="02070309020205020404" pitchFamily="49" charset="0"/>
                <a:cs typeface="Courier New" panose="02070309020205020404" pitchFamily="49" charset="0"/>
              </a:rPr>
              <a:t>input</a:t>
            </a:r>
            <a:r>
              <a:rPr lang="en-US" dirty="0" smtClean="0"/>
              <a:t> </a:t>
            </a:r>
            <a:r>
              <a:rPr lang="el-GR" dirty="0" smtClean="0"/>
              <a:t>είναι η σύνδεση του προγράμματος μας με το </a:t>
            </a:r>
            <a:r>
              <a:rPr lang="el-GR" dirty="0" smtClean="0">
                <a:solidFill>
                  <a:schemeClr val="accent6">
                    <a:lumMod val="75000"/>
                  </a:schemeClr>
                </a:solidFill>
              </a:rPr>
              <a:t>πληκτρολόγιο</a:t>
            </a:r>
            <a:r>
              <a:rPr lang="el-GR" dirty="0" smtClean="0"/>
              <a:t>. </a:t>
            </a:r>
          </a:p>
          <a:p>
            <a:pPr lvl="2"/>
            <a:r>
              <a:rPr lang="el-GR" dirty="0" smtClean="0"/>
              <a:t>Έχουμε </a:t>
            </a:r>
            <a:r>
              <a:rPr lang="el-GR" dirty="0" smtClean="0">
                <a:solidFill>
                  <a:schemeClr val="accent6">
                    <a:lumMod val="75000"/>
                  </a:schemeClr>
                </a:solidFill>
              </a:rPr>
              <a:t>ένα πληκτρολόγιο </a:t>
            </a:r>
            <a:r>
              <a:rPr lang="el-GR" dirty="0" smtClean="0"/>
              <a:t>θα δημιουργήσουμε </a:t>
            </a:r>
            <a:r>
              <a:rPr lang="el-GR" dirty="0" smtClean="0">
                <a:solidFill>
                  <a:schemeClr val="accent6">
                    <a:lumMod val="75000"/>
                  </a:schemeClr>
                </a:solidFill>
              </a:rPr>
              <a:t>ένα αντικείμενο </a:t>
            </a:r>
            <a:r>
              <a:rPr lang="en-US" dirty="0" smtClean="0">
                <a:solidFill>
                  <a:schemeClr val="accent6">
                    <a:lumMod val="75000"/>
                  </a:schemeClr>
                </a:solidFill>
              </a:rPr>
              <a:t>Scanner </a:t>
            </a:r>
            <a:r>
              <a:rPr lang="el-GR" dirty="0" smtClean="0"/>
              <a:t>το οποίο θα χρησιμοποιήσουμε για να διαβάσουμε οτιδήποτε πληκτρολογηθεί.</a:t>
            </a:r>
          </a:p>
          <a:p>
            <a:pPr lvl="2"/>
            <a:r>
              <a:rPr lang="el-GR" dirty="0" smtClean="0"/>
              <a:t>Δεν έχει νόημα να κάνουμε ένα αντικείμενο για κάθε μεταβλητή που διαβάζουμε.</a:t>
            </a:r>
          </a:p>
          <a:p>
            <a:pPr lvl="1"/>
            <a:r>
              <a:rPr lang="el-GR" dirty="0" smtClean="0"/>
              <a:t>Μέθοδοι της </a:t>
            </a:r>
            <a:r>
              <a:rPr lang="en-US" dirty="0" smtClean="0"/>
              <a:t>Scanner:</a:t>
            </a:r>
          </a:p>
          <a:p>
            <a:pPr lvl="2"/>
            <a:r>
              <a:rPr lang="en-US" b="1" dirty="0" smtClean="0">
                <a:solidFill>
                  <a:srgbClr val="0070C0"/>
                </a:solidFill>
                <a:latin typeface="Courier New" panose="02070309020205020404" pitchFamily="49" charset="0"/>
                <a:cs typeface="Courier New" panose="02070309020205020404" pitchFamily="49" charset="0"/>
              </a:rPr>
              <a:t>next()</a:t>
            </a:r>
            <a:r>
              <a:rPr lang="en-US" dirty="0" smtClean="0"/>
              <a:t>: </a:t>
            </a:r>
            <a:r>
              <a:rPr lang="el-GR" dirty="0" smtClean="0">
                <a:solidFill>
                  <a:schemeClr val="accent6">
                    <a:lumMod val="75000"/>
                  </a:schemeClr>
                </a:solidFill>
              </a:rPr>
              <a:t>επιστρέφει το επόμενο </a:t>
            </a:r>
            <a:r>
              <a:rPr lang="en-US" dirty="0" smtClean="0">
                <a:solidFill>
                  <a:schemeClr val="accent6">
                    <a:lumMod val="75000"/>
                  </a:schemeClr>
                </a:solidFill>
              </a:rPr>
              <a:t>String </a:t>
            </a:r>
            <a:r>
              <a:rPr lang="el-GR" dirty="0" smtClean="0"/>
              <a:t>από την είσοδο (όλοι οι χαρακτήρες από το σημείο που σταμάτησε την προηγούμενη φορά μέχρι να βρει </a:t>
            </a:r>
            <a:r>
              <a:rPr lang="en-US" dirty="0" smtClean="0"/>
              <a:t>white space: </a:t>
            </a:r>
            <a:r>
              <a:rPr lang="el-GR" dirty="0" err="1" smtClean="0"/>
              <a:t>κενο</a:t>
            </a:r>
            <a:r>
              <a:rPr lang="el-GR" dirty="0" smtClean="0"/>
              <a:t>, </a:t>
            </a:r>
            <a:r>
              <a:rPr lang="en-US" dirty="0" smtClean="0"/>
              <a:t>tab, </a:t>
            </a:r>
            <a:r>
              <a:rPr lang="el-GR" dirty="0" smtClean="0"/>
              <a:t>αλλαγή γραμμής)</a:t>
            </a:r>
          </a:p>
          <a:p>
            <a:pPr lvl="2"/>
            <a:r>
              <a:rPr lang="en-US" b="1" dirty="0" err="1">
                <a:solidFill>
                  <a:srgbClr val="0070C0"/>
                </a:solidFill>
                <a:latin typeface="Courier New" panose="02070309020205020404" pitchFamily="49" charset="0"/>
                <a:cs typeface="Courier New" panose="02070309020205020404" pitchFamily="49" charset="0"/>
              </a:rPr>
              <a:t>nextInt</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το επόμενο </a:t>
            </a:r>
            <a:r>
              <a:rPr lang="en-US" dirty="0" smtClean="0"/>
              <a:t>String </a:t>
            </a:r>
            <a:r>
              <a:rPr lang="el-GR" dirty="0" smtClean="0"/>
              <a:t>και το μετατρέπει σε </a:t>
            </a:r>
            <a:r>
              <a:rPr lang="en-US" dirty="0" smtClean="0"/>
              <a:t>int </a:t>
            </a:r>
            <a:r>
              <a:rPr lang="el-GR" dirty="0" smtClean="0"/>
              <a:t>και </a:t>
            </a:r>
            <a:r>
              <a:rPr lang="el-GR" dirty="0" smtClean="0">
                <a:solidFill>
                  <a:schemeClr val="accent6">
                    <a:lumMod val="75000"/>
                  </a:schemeClr>
                </a:solidFill>
              </a:rPr>
              <a:t>επιστρέφει ένα </a:t>
            </a:r>
            <a:r>
              <a:rPr lang="en-US" dirty="0" smtClean="0">
                <a:solidFill>
                  <a:schemeClr val="accent6">
                    <a:lumMod val="75000"/>
                  </a:schemeClr>
                </a:solidFill>
              </a:rPr>
              <a:t>int </a:t>
            </a:r>
            <a:r>
              <a:rPr lang="el-GR" dirty="0" smtClean="0">
                <a:solidFill>
                  <a:schemeClr val="accent6">
                    <a:lumMod val="75000"/>
                  </a:schemeClr>
                </a:solidFill>
              </a:rPr>
              <a:t>αριθμό</a:t>
            </a:r>
            <a:r>
              <a:rPr lang="el-GR" dirty="0" smtClean="0"/>
              <a:t>.</a:t>
            </a:r>
          </a:p>
          <a:p>
            <a:pPr lvl="2"/>
            <a:r>
              <a:rPr lang="en-US" b="1" dirty="0" err="1">
                <a:solidFill>
                  <a:srgbClr val="0070C0"/>
                </a:solidFill>
                <a:latin typeface="Courier New" panose="02070309020205020404" pitchFamily="49" charset="0"/>
                <a:cs typeface="Courier New" panose="02070309020205020404" pitchFamily="49" charset="0"/>
              </a:rPr>
              <a:t>nextDouble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a:t>διαβάζει το επόμενο </a:t>
            </a:r>
            <a:r>
              <a:rPr lang="en-US" dirty="0"/>
              <a:t>String </a:t>
            </a:r>
            <a:r>
              <a:rPr lang="el-GR" dirty="0"/>
              <a:t>και το μετατρέπει σε </a:t>
            </a:r>
            <a:r>
              <a:rPr lang="en-US" dirty="0" smtClean="0"/>
              <a:t>double </a:t>
            </a:r>
            <a:r>
              <a:rPr lang="el-GR" dirty="0" smtClean="0"/>
              <a:t>και </a:t>
            </a:r>
            <a:r>
              <a:rPr lang="el-GR" dirty="0">
                <a:solidFill>
                  <a:schemeClr val="accent6">
                    <a:lumMod val="75000"/>
                  </a:schemeClr>
                </a:solidFill>
              </a:rPr>
              <a:t>επιστρέφει τον </a:t>
            </a:r>
            <a:r>
              <a:rPr lang="en-US" dirty="0" smtClean="0">
                <a:solidFill>
                  <a:schemeClr val="accent6">
                    <a:lumMod val="75000"/>
                  </a:schemeClr>
                </a:solidFill>
              </a:rPr>
              <a:t>double </a:t>
            </a:r>
            <a:r>
              <a:rPr lang="el-GR" dirty="0" smtClean="0">
                <a:solidFill>
                  <a:schemeClr val="accent6">
                    <a:lumMod val="75000"/>
                  </a:schemeClr>
                </a:solidFill>
              </a:rPr>
              <a:t>αριθμό</a:t>
            </a:r>
            <a:r>
              <a:rPr lang="el-GR" dirty="0" smtClean="0"/>
              <a:t>.</a:t>
            </a:r>
            <a:endParaRPr lang="el-GR" dirty="0"/>
          </a:p>
          <a:p>
            <a:pPr lvl="2"/>
            <a:r>
              <a:rPr lang="en-US" b="1" dirty="0" err="1">
                <a:solidFill>
                  <a:srgbClr val="0070C0"/>
                </a:solidFill>
                <a:latin typeface="Courier New" panose="02070309020205020404" pitchFamily="49" charset="0"/>
                <a:cs typeface="Courier New" panose="02070309020205020404" pitchFamily="49" charset="0"/>
              </a:rPr>
              <a:t>nextLine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ότι υπάρχει μέχρι να βρει </a:t>
            </a:r>
            <a:r>
              <a:rPr lang="en-US" dirty="0" smtClean="0">
                <a:solidFill>
                  <a:schemeClr val="accent6">
                    <a:lumMod val="75000"/>
                  </a:schemeClr>
                </a:solidFill>
              </a:rPr>
              <a:t>newline</a:t>
            </a:r>
            <a:r>
              <a:rPr lang="en-US" dirty="0" smtClean="0"/>
              <a:t> </a:t>
            </a:r>
            <a:r>
              <a:rPr lang="el-GR" dirty="0" smtClean="0"/>
              <a:t>και το επιστρέφει ως </a:t>
            </a:r>
            <a:r>
              <a:rPr lang="en-US" dirty="0" smtClean="0"/>
              <a:t>String.</a:t>
            </a:r>
            <a:endParaRPr lang="el-GR" dirty="0" smtClean="0"/>
          </a:p>
          <a:p>
            <a:pPr lvl="2"/>
            <a:endParaRPr lang="en-US" dirty="0" smtClean="0"/>
          </a:p>
        </p:txBody>
      </p:sp>
    </p:spTree>
    <p:extLst>
      <p:ext uri="{BB962C8B-B14F-4D97-AF65-F5344CB8AC3E}">
        <p14:creationId xmlns:p14="http://schemas.microsoft.com/office/powerpoint/2010/main" val="299120321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Μαθήματα από το πρώτο εργαστήριο</a:t>
            </a:r>
            <a:endParaRPr lang="en-US" dirty="0"/>
          </a:p>
        </p:txBody>
      </p:sp>
      <p:sp>
        <p:nvSpPr>
          <p:cNvPr id="3" name="Content Placeholder 2"/>
          <p:cNvSpPr>
            <a:spLocks noGrp="1"/>
          </p:cNvSpPr>
          <p:nvPr>
            <p:ph idx="1"/>
          </p:nvPr>
        </p:nvSpPr>
        <p:spPr>
          <a:xfrm>
            <a:off x="457200" y="1600199"/>
            <a:ext cx="8229600" cy="3393215"/>
          </a:xfrm>
        </p:spPr>
        <p:txBody>
          <a:bodyPr>
            <a:normAutofit/>
          </a:bodyPr>
          <a:lstStyle/>
          <a:p>
            <a:r>
              <a:rPr lang="el-GR" dirty="0" smtClean="0"/>
              <a:t>Διάβασμα από την είσοδο:</a:t>
            </a:r>
            <a:endParaRPr lang="en-US" dirty="0" smtClean="0"/>
          </a:p>
          <a:p>
            <a:pPr lvl="1"/>
            <a:r>
              <a:rPr lang="el-GR" dirty="0" smtClean="0"/>
              <a:t>Θέλουμε να διαβάσουμε ένα πραγματικό αριθμό ακολουθούμενο από ένα </a:t>
            </a:r>
            <a:r>
              <a:rPr lang="en-US" dirty="0" smtClean="0"/>
              <a:t>string.</a:t>
            </a:r>
          </a:p>
        </p:txBody>
      </p:sp>
      <p:sp>
        <p:nvSpPr>
          <p:cNvPr id="8" name="TextBox 7"/>
          <p:cNvSpPr txBox="1"/>
          <p:nvPr/>
        </p:nvSpPr>
        <p:spPr>
          <a:xfrm>
            <a:off x="-76200" y="4074711"/>
            <a:ext cx="4628190" cy="830997"/>
          </a:xfrm>
          <a:prstGeom prst="rect">
            <a:avLst/>
          </a:prstGeom>
          <a:noFill/>
          <a:ln w="19050">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Scanner </a:t>
            </a:r>
            <a:r>
              <a:rPr lang="en-US" sz="1600" b="1" dirty="0">
                <a:latin typeface="Courier New" pitchFamily="49" charset="0"/>
                <a:cs typeface="Courier New" pitchFamily="49" charset="0"/>
              </a:rPr>
              <a:t>in = new Scanner(System.in);</a:t>
            </a:r>
          </a:p>
          <a:p>
            <a:r>
              <a:rPr lang="en-US" sz="1600" b="1" dirty="0" smtClean="0">
                <a:latin typeface="Courier New" pitchFamily="49" charset="0"/>
                <a:cs typeface="Courier New" pitchFamily="49" charset="0"/>
              </a:rPr>
              <a:t>double </a:t>
            </a:r>
            <a:r>
              <a:rPr lang="en-US" sz="1600" b="1" dirty="0">
                <a:latin typeface="Courier New" pitchFamily="49" charset="0"/>
                <a:cs typeface="Courier New" pitchFamily="49" charset="0"/>
              </a:rPr>
              <a:t>d = </a:t>
            </a:r>
            <a:r>
              <a:rPr lang="en-US" sz="1600" b="1" dirty="0" err="1">
                <a:latin typeface="Courier New" pitchFamily="49" charset="0"/>
                <a:cs typeface="Courier New" pitchFamily="49" charset="0"/>
              </a:rPr>
              <a:t>in.nextDouble</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String s = </a:t>
            </a:r>
            <a:r>
              <a:rPr lang="en-US" sz="1600" b="1" dirty="0" err="1">
                <a:latin typeface="Courier New" pitchFamily="49" charset="0"/>
                <a:cs typeface="Courier New" pitchFamily="49" charset="0"/>
              </a:rPr>
              <a:t>in.</a:t>
            </a:r>
            <a:r>
              <a:rPr lang="en-US" sz="1600" b="1" dirty="0" err="1">
                <a:solidFill>
                  <a:srgbClr val="FF0000"/>
                </a:solidFill>
                <a:latin typeface="Courier New" pitchFamily="49" charset="0"/>
                <a:cs typeface="Courier New" pitchFamily="49" charset="0"/>
              </a:rPr>
              <a:t>next</a:t>
            </a:r>
            <a:r>
              <a:rPr lang="en-US" sz="1600" b="1" dirty="0">
                <a:latin typeface="Courier New" pitchFamily="49" charset="0"/>
                <a:cs typeface="Courier New" pitchFamily="49" charset="0"/>
              </a:rPr>
              <a:t>();</a:t>
            </a:r>
          </a:p>
        </p:txBody>
      </p:sp>
      <p:sp>
        <p:nvSpPr>
          <p:cNvPr id="9" name="TextBox 8"/>
          <p:cNvSpPr txBox="1"/>
          <p:nvPr/>
        </p:nvSpPr>
        <p:spPr>
          <a:xfrm>
            <a:off x="4646269" y="4080121"/>
            <a:ext cx="4639227" cy="830997"/>
          </a:xfrm>
          <a:prstGeom prst="rect">
            <a:avLst/>
          </a:prstGeom>
          <a:noFill/>
          <a:ln w="19050">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Scanner </a:t>
            </a:r>
            <a:r>
              <a:rPr lang="en-US" sz="1600" b="1" dirty="0">
                <a:latin typeface="Courier New" pitchFamily="49" charset="0"/>
                <a:cs typeface="Courier New" pitchFamily="49" charset="0"/>
              </a:rPr>
              <a:t>in = new Scanner(System.in);</a:t>
            </a:r>
          </a:p>
          <a:p>
            <a:r>
              <a:rPr lang="en-US" sz="1600" b="1" dirty="0" smtClean="0">
                <a:latin typeface="Courier New" pitchFamily="49" charset="0"/>
                <a:cs typeface="Courier New" pitchFamily="49" charset="0"/>
              </a:rPr>
              <a:t>double </a:t>
            </a:r>
            <a:r>
              <a:rPr lang="en-US" sz="1600" b="1" dirty="0">
                <a:latin typeface="Courier New" pitchFamily="49" charset="0"/>
                <a:cs typeface="Courier New" pitchFamily="49" charset="0"/>
              </a:rPr>
              <a:t>d = </a:t>
            </a:r>
            <a:r>
              <a:rPr lang="en-US" sz="1600" b="1" dirty="0" err="1">
                <a:latin typeface="Courier New" pitchFamily="49" charset="0"/>
                <a:cs typeface="Courier New" pitchFamily="49" charset="0"/>
              </a:rPr>
              <a:t>in.nextDouble</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String s = </a:t>
            </a:r>
            <a:r>
              <a:rPr lang="en-US" sz="1600" b="1" dirty="0" err="1" smtClean="0">
                <a:latin typeface="Courier New" pitchFamily="49" charset="0"/>
                <a:cs typeface="Courier New" pitchFamily="49" charset="0"/>
              </a:rPr>
              <a:t>in.</a:t>
            </a:r>
            <a:r>
              <a:rPr lang="en-US" sz="1600" b="1" dirty="0" err="1" smtClean="0">
                <a:solidFill>
                  <a:srgbClr val="FF0000"/>
                </a:solidFill>
                <a:latin typeface="Courier New" pitchFamily="49" charset="0"/>
                <a:cs typeface="Courier New" pitchFamily="49" charset="0"/>
              </a:rPr>
              <a:t>nextLine</a:t>
            </a:r>
            <a:r>
              <a:rPr lang="en-US" sz="16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0" name="TextBox 9"/>
          <p:cNvSpPr txBox="1"/>
          <p:nvPr/>
        </p:nvSpPr>
        <p:spPr>
          <a:xfrm>
            <a:off x="370096" y="3688692"/>
            <a:ext cx="1023678" cy="369332"/>
          </a:xfrm>
          <a:prstGeom prst="rect">
            <a:avLst/>
          </a:prstGeom>
          <a:solidFill>
            <a:srgbClr val="92D050"/>
          </a:solidFill>
        </p:spPr>
        <p:txBody>
          <a:bodyPr wrap="none" rtlCol="0">
            <a:spAutoFit/>
          </a:bodyPr>
          <a:lstStyle/>
          <a:p>
            <a:r>
              <a:rPr lang="el-GR" dirty="0" smtClean="0">
                <a:solidFill>
                  <a:srgbClr val="FF0000"/>
                </a:solidFill>
              </a:rPr>
              <a:t>ΣΩΣΤΟ!</a:t>
            </a:r>
            <a:endParaRPr lang="en-US" dirty="0">
              <a:solidFill>
                <a:srgbClr val="FF0000"/>
              </a:solidFill>
            </a:endParaRPr>
          </a:p>
        </p:txBody>
      </p:sp>
      <p:sp>
        <p:nvSpPr>
          <p:cNvPr id="11" name="TextBox 10"/>
          <p:cNvSpPr txBox="1"/>
          <p:nvPr/>
        </p:nvSpPr>
        <p:spPr>
          <a:xfrm>
            <a:off x="7894071" y="3699578"/>
            <a:ext cx="1053430" cy="369332"/>
          </a:xfrm>
          <a:prstGeom prst="rect">
            <a:avLst/>
          </a:prstGeom>
          <a:solidFill>
            <a:srgbClr val="92D050"/>
          </a:solidFill>
        </p:spPr>
        <p:txBody>
          <a:bodyPr wrap="none" rtlCol="0">
            <a:spAutoFit/>
          </a:bodyPr>
          <a:lstStyle/>
          <a:p>
            <a:r>
              <a:rPr lang="el-GR" dirty="0" smtClean="0">
                <a:solidFill>
                  <a:srgbClr val="FF0000"/>
                </a:solidFill>
              </a:rPr>
              <a:t>ΛΑΘΟΣ!</a:t>
            </a:r>
            <a:endParaRPr lang="en-US" dirty="0">
              <a:solidFill>
                <a:srgbClr val="FF0000"/>
              </a:solidFill>
            </a:endParaRPr>
          </a:p>
        </p:txBody>
      </p:sp>
      <p:sp>
        <p:nvSpPr>
          <p:cNvPr id="12" name="TextBox 11"/>
          <p:cNvSpPr txBox="1"/>
          <p:nvPr/>
        </p:nvSpPr>
        <p:spPr>
          <a:xfrm>
            <a:off x="0" y="5005955"/>
            <a:ext cx="9231053" cy="923330"/>
          </a:xfrm>
          <a:prstGeom prst="rect">
            <a:avLst/>
          </a:prstGeom>
          <a:solidFill>
            <a:srgbClr val="92D050"/>
          </a:solidFill>
        </p:spPr>
        <p:txBody>
          <a:bodyPr wrap="none" rtlCol="0">
            <a:spAutoFit/>
          </a:bodyPr>
          <a:lstStyle/>
          <a:p>
            <a:r>
              <a:rPr lang="en-US" dirty="0" smtClean="0"/>
              <a:t>To </a:t>
            </a:r>
            <a:r>
              <a:rPr lang="en-US" dirty="0" err="1" smtClean="0"/>
              <a:t>nextLine</a:t>
            </a:r>
            <a:r>
              <a:rPr lang="en-US" dirty="0" smtClean="0"/>
              <a:t>() </a:t>
            </a:r>
            <a:r>
              <a:rPr lang="el-GR" dirty="0" smtClean="0"/>
              <a:t>δεν μας κάνει γιατί διαβάζει ότι ακολουθεί τον αριθμό μέχρι να βρει </a:t>
            </a:r>
            <a:r>
              <a:rPr lang="en-US" dirty="0" smtClean="0"/>
              <a:t>“\n”</a:t>
            </a:r>
          </a:p>
          <a:p>
            <a:r>
              <a:rPr lang="el-GR" dirty="0" smtClean="0"/>
              <a:t>Αν πατήσουμε το </a:t>
            </a:r>
            <a:r>
              <a:rPr lang="en-US" dirty="0" smtClean="0"/>
              <a:t>enter </a:t>
            </a:r>
            <a:r>
              <a:rPr lang="el-GR" dirty="0" smtClean="0"/>
              <a:t>μετά από τον ακέραιο, στην είσοδο μένει το κενό </a:t>
            </a:r>
            <a:r>
              <a:rPr lang="en-US" dirty="0" smtClean="0"/>
              <a:t>String </a:t>
            </a:r>
            <a:r>
              <a:rPr lang="el-GR" dirty="0" smtClean="0"/>
              <a:t>και το </a:t>
            </a:r>
            <a:r>
              <a:rPr lang="en-US" dirty="0"/>
              <a:t>“\n</a:t>
            </a:r>
            <a:r>
              <a:rPr lang="en-US" dirty="0" smtClean="0"/>
              <a:t>”</a:t>
            </a:r>
            <a:endParaRPr lang="el-GR" dirty="0" smtClean="0"/>
          </a:p>
          <a:p>
            <a:r>
              <a:rPr lang="el-GR" dirty="0" smtClean="0"/>
              <a:t>Το </a:t>
            </a:r>
            <a:r>
              <a:rPr lang="en-US" dirty="0" err="1" smtClean="0"/>
              <a:t>nextLine</a:t>
            </a:r>
            <a:r>
              <a:rPr lang="en-US" dirty="0" smtClean="0"/>
              <a:t>() </a:t>
            </a:r>
            <a:r>
              <a:rPr lang="el-GR" dirty="0" smtClean="0"/>
              <a:t>επιστρέφει λοιπόν το κενό </a:t>
            </a:r>
            <a:r>
              <a:rPr lang="en-US" dirty="0" smtClean="0"/>
              <a:t>String.</a:t>
            </a:r>
            <a:endParaRPr lang="en-US" dirty="0"/>
          </a:p>
        </p:txBody>
      </p:sp>
    </p:spTree>
    <p:extLst>
      <p:ext uri="{BB962C8B-B14F-4D97-AF65-F5344CB8AC3E}">
        <p14:creationId xmlns:p14="http://schemas.microsoft.com/office/powerpoint/2010/main" val="413877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0. ΕΙΣΑΓΩΓΗ - ΔΙΑΔΙΚΑΣΤΙΚΑ</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510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sp>
        <p:nvSpPr>
          <p:cNvPr id="49" name="TextBox 48"/>
          <p:cNvSpPr txBox="1"/>
          <p:nvPr/>
        </p:nvSpPr>
        <p:spPr>
          <a:xfrm>
            <a:off x="76200" y="3505200"/>
            <a:ext cx="4114800" cy="2585323"/>
          </a:xfrm>
          <a:prstGeom prst="rect">
            <a:avLst/>
          </a:prstGeom>
          <a:noFill/>
        </p:spPr>
        <p:txBody>
          <a:bodyPr wrap="square" rtlCol="0">
            <a:spAutoFit/>
          </a:bodyPr>
          <a:lstStyle/>
          <a:p>
            <a:r>
              <a:rPr lang="el-GR" dirty="0" smtClean="0"/>
              <a:t>Ο προγραμματιστής</a:t>
            </a:r>
            <a:r>
              <a:rPr lang="en-US" dirty="0" smtClean="0"/>
              <a:t> </a:t>
            </a:r>
            <a:r>
              <a:rPr lang="el-GR" dirty="0" smtClean="0"/>
              <a:t>δίνει εντολές στον υπολογιστή σε μια κατανοητή και καλά δομημένη </a:t>
            </a:r>
            <a:r>
              <a:rPr lang="el-GR" dirty="0" smtClean="0">
                <a:solidFill>
                  <a:srgbClr val="0070C0"/>
                </a:solidFill>
              </a:rPr>
              <a:t>γλώσσα</a:t>
            </a:r>
            <a:r>
              <a:rPr lang="el-GR" dirty="0" smtClean="0"/>
              <a:t> (</a:t>
            </a:r>
            <a:r>
              <a:rPr lang="en-US" dirty="0" smtClean="0">
                <a:solidFill>
                  <a:schemeClr val="accent6">
                    <a:lumMod val="75000"/>
                  </a:schemeClr>
                </a:solidFill>
              </a:rPr>
              <a:t>source code</a:t>
            </a:r>
            <a:r>
              <a:rPr lang="en-US" dirty="0" smtClean="0"/>
              <a:t>)</a:t>
            </a:r>
            <a:endParaRPr lang="el-GR" dirty="0" smtClean="0"/>
          </a:p>
          <a:p>
            <a:endParaRPr lang="el-GR" dirty="0"/>
          </a:p>
          <a:p>
            <a:r>
              <a:rPr lang="el-GR" dirty="0" smtClean="0"/>
              <a:t>Ο </a:t>
            </a:r>
            <a:r>
              <a:rPr lang="en-US" dirty="0" smtClean="0">
                <a:solidFill>
                  <a:srgbClr val="0070C0"/>
                </a:solidFill>
              </a:rPr>
              <a:t>compiler</a:t>
            </a:r>
            <a:r>
              <a:rPr lang="en-US" dirty="0" smtClean="0"/>
              <a:t> </a:t>
            </a:r>
            <a:r>
              <a:rPr lang="el-GR" dirty="0" smtClean="0"/>
              <a:t>τις μετατρέπει σε </a:t>
            </a:r>
            <a:r>
              <a:rPr lang="el-GR" dirty="0" smtClean="0">
                <a:solidFill>
                  <a:srgbClr val="0070C0"/>
                </a:solidFill>
              </a:rPr>
              <a:t>ενδιάμεσο κώδικα</a:t>
            </a:r>
            <a:r>
              <a:rPr lang="en-US" dirty="0" smtClean="0">
                <a:solidFill>
                  <a:srgbClr val="0070C0"/>
                </a:solidFill>
              </a:rPr>
              <a:t> </a:t>
            </a:r>
            <a:r>
              <a:rPr lang="en-US" dirty="0" smtClean="0"/>
              <a:t>(</a:t>
            </a:r>
            <a:r>
              <a:rPr lang="en-US" dirty="0" smtClean="0">
                <a:solidFill>
                  <a:schemeClr val="accent6">
                    <a:lumMod val="75000"/>
                  </a:schemeClr>
                </a:solidFill>
              </a:rPr>
              <a:t>object code</a:t>
            </a:r>
            <a:r>
              <a:rPr lang="en-US" dirty="0" smtClean="0"/>
              <a:t>)</a:t>
            </a:r>
            <a:endParaRPr lang="el-GR" dirty="0" smtClean="0"/>
          </a:p>
          <a:p>
            <a:endParaRPr lang="el-GR" dirty="0"/>
          </a:p>
          <a:p>
            <a:r>
              <a:rPr lang="el-GR" dirty="0" smtClean="0"/>
              <a:t>Ο ενδιάμεσος κώδικας μετατρέπεται σε </a:t>
            </a:r>
            <a:r>
              <a:rPr lang="el-GR" dirty="0" smtClean="0">
                <a:solidFill>
                  <a:srgbClr val="0070C0"/>
                </a:solidFill>
              </a:rPr>
              <a:t>γλώσσα μηχανής</a:t>
            </a:r>
            <a:r>
              <a:rPr lang="en-US" dirty="0" smtClean="0">
                <a:solidFill>
                  <a:srgbClr val="0070C0"/>
                </a:solidFill>
              </a:rPr>
              <a:t> </a:t>
            </a:r>
            <a:r>
              <a:rPr lang="en-US" dirty="0" smtClean="0"/>
              <a:t>(</a:t>
            </a:r>
            <a:r>
              <a:rPr lang="en-US" dirty="0" smtClean="0">
                <a:solidFill>
                  <a:schemeClr val="accent6">
                    <a:lumMod val="75000"/>
                  </a:schemeClr>
                </a:solidFill>
              </a:rPr>
              <a:t>machine code</a:t>
            </a:r>
            <a:r>
              <a:rPr lang="en-US" dirty="0" smtClean="0"/>
              <a:t>)</a:t>
            </a:r>
            <a:endParaRPr lang="el-GR" dirty="0" smtClean="0"/>
          </a:p>
        </p:txBody>
      </p:sp>
      <p:grpSp>
        <p:nvGrpSpPr>
          <p:cNvPr id="141" name="Group 1295"/>
          <p:cNvGrpSpPr>
            <a:grpSpLocks/>
          </p:cNvGrpSpPr>
          <p:nvPr/>
        </p:nvGrpSpPr>
        <p:grpSpPr bwMode="auto">
          <a:xfrm>
            <a:off x="5239168" y="3733800"/>
            <a:ext cx="3904831" cy="3126022"/>
            <a:chOff x="2584" y="1475"/>
            <a:chExt cx="3367" cy="2817"/>
          </a:xfrm>
        </p:grpSpPr>
        <p:grpSp>
          <p:nvGrpSpPr>
            <p:cNvPr id="142" name="Group 1292"/>
            <p:cNvGrpSpPr>
              <a:grpSpLocks/>
            </p:cNvGrpSpPr>
            <p:nvPr/>
          </p:nvGrpSpPr>
          <p:grpSpPr bwMode="auto">
            <a:xfrm>
              <a:off x="2584" y="2545"/>
              <a:ext cx="1056" cy="646"/>
              <a:chOff x="2594" y="2624"/>
              <a:chExt cx="1056" cy="646"/>
            </a:xfrm>
          </p:grpSpPr>
          <p:sp>
            <p:nvSpPr>
              <p:cNvPr id="189" name="Freeform 1225"/>
              <p:cNvSpPr>
                <a:spLocks/>
              </p:cNvSpPr>
              <p:nvPr/>
            </p:nvSpPr>
            <p:spPr bwMode="auto">
              <a:xfrm>
                <a:off x="2651" y="2675"/>
                <a:ext cx="999" cy="595"/>
              </a:xfrm>
              <a:custGeom>
                <a:avLst/>
                <a:gdLst>
                  <a:gd name="T0" fmla="*/ 0 w 999"/>
                  <a:gd name="T1" fmla="*/ 297 h 595"/>
                  <a:gd name="T2" fmla="*/ 3 w 999"/>
                  <a:gd name="T3" fmla="*/ 265 h 595"/>
                  <a:gd name="T4" fmla="*/ 11 w 999"/>
                  <a:gd name="T5" fmla="*/ 233 h 595"/>
                  <a:gd name="T6" fmla="*/ 25 w 999"/>
                  <a:gd name="T7" fmla="*/ 201 h 595"/>
                  <a:gd name="T8" fmla="*/ 46 w 999"/>
                  <a:gd name="T9" fmla="*/ 172 h 595"/>
                  <a:gd name="T10" fmla="*/ 71 w 999"/>
                  <a:gd name="T11" fmla="*/ 143 h 595"/>
                  <a:gd name="T12" fmla="*/ 102 w 999"/>
                  <a:gd name="T13" fmla="*/ 116 h 595"/>
                  <a:gd name="T14" fmla="*/ 136 w 999"/>
                  <a:gd name="T15" fmla="*/ 93 h 595"/>
                  <a:gd name="T16" fmla="*/ 176 w 999"/>
                  <a:gd name="T17" fmla="*/ 70 h 595"/>
                  <a:gd name="T18" fmla="*/ 219 w 999"/>
                  <a:gd name="T19" fmla="*/ 50 h 595"/>
                  <a:gd name="T20" fmla="*/ 265 w 999"/>
                  <a:gd name="T21" fmla="*/ 33 h 595"/>
                  <a:gd name="T22" fmla="*/ 314 w 999"/>
                  <a:gd name="T23" fmla="*/ 20 h 595"/>
                  <a:gd name="T24" fmla="*/ 365 w 999"/>
                  <a:gd name="T25" fmla="*/ 9 h 595"/>
                  <a:gd name="T26" fmla="*/ 419 w 999"/>
                  <a:gd name="T27" fmla="*/ 2 h 595"/>
                  <a:gd name="T28" fmla="*/ 472 w 999"/>
                  <a:gd name="T29" fmla="*/ 0 h 595"/>
                  <a:gd name="T30" fmla="*/ 525 w 999"/>
                  <a:gd name="T31" fmla="*/ 0 h 595"/>
                  <a:gd name="T32" fmla="*/ 580 w 999"/>
                  <a:gd name="T33" fmla="*/ 2 h 595"/>
                  <a:gd name="T34" fmla="*/ 632 w 999"/>
                  <a:gd name="T35" fmla="*/ 9 h 595"/>
                  <a:gd name="T36" fmla="*/ 684 w 999"/>
                  <a:gd name="T37" fmla="*/ 20 h 595"/>
                  <a:gd name="T38" fmla="*/ 733 w 999"/>
                  <a:gd name="T39" fmla="*/ 33 h 595"/>
                  <a:gd name="T40" fmla="*/ 780 w 999"/>
                  <a:gd name="T41" fmla="*/ 50 h 595"/>
                  <a:gd name="T42" fmla="*/ 823 w 999"/>
                  <a:gd name="T43" fmla="*/ 70 h 595"/>
                  <a:gd name="T44" fmla="*/ 862 w 999"/>
                  <a:gd name="T45" fmla="*/ 93 h 595"/>
                  <a:gd name="T46" fmla="*/ 897 w 999"/>
                  <a:gd name="T47" fmla="*/ 116 h 595"/>
                  <a:gd name="T48" fmla="*/ 927 w 999"/>
                  <a:gd name="T49" fmla="*/ 143 h 595"/>
                  <a:gd name="T50" fmla="*/ 952 w 999"/>
                  <a:gd name="T51" fmla="*/ 172 h 595"/>
                  <a:gd name="T52" fmla="*/ 973 w 999"/>
                  <a:gd name="T53" fmla="*/ 201 h 595"/>
                  <a:gd name="T54" fmla="*/ 988 w 999"/>
                  <a:gd name="T55" fmla="*/ 233 h 595"/>
                  <a:gd name="T56" fmla="*/ 996 w 999"/>
                  <a:gd name="T57" fmla="*/ 265 h 595"/>
                  <a:gd name="T58" fmla="*/ 999 w 999"/>
                  <a:gd name="T59" fmla="*/ 297 h 595"/>
                  <a:gd name="T60" fmla="*/ 996 w 999"/>
                  <a:gd name="T61" fmla="*/ 330 h 595"/>
                  <a:gd name="T62" fmla="*/ 988 w 999"/>
                  <a:gd name="T63" fmla="*/ 362 h 595"/>
                  <a:gd name="T64" fmla="*/ 973 w 999"/>
                  <a:gd name="T65" fmla="*/ 392 h 595"/>
                  <a:gd name="T66" fmla="*/ 952 w 999"/>
                  <a:gd name="T67" fmla="*/ 423 h 595"/>
                  <a:gd name="T68" fmla="*/ 927 w 999"/>
                  <a:gd name="T69" fmla="*/ 451 h 595"/>
                  <a:gd name="T70" fmla="*/ 897 w 999"/>
                  <a:gd name="T71" fmla="*/ 477 h 595"/>
                  <a:gd name="T72" fmla="*/ 862 w 999"/>
                  <a:gd name="T73" fmla="*/ 502 h 595"/>
                  <a:gd name="T74" fmla="*/ 823 w 999"/>
                  <a:gd name="T75" fmla="*/ 525 h 595"/>
                  <a:gd name="T76" fmla="*/ 780 w 999"/>
                  <a:gd name="T77" fmla="*/ 543 h 595"/>
                  <a:gd name="T78" fmla="*/ 733 w 999"/>
                  <a:gd name="T79" fmla="*/ 561 h 595"/>
                  <a:gd name="T80" fmla="*/ 684 w 999"/>
                  <a:gd name="T81" fmla="*/ 574 h 595"/>
                  <a:gd name="T82" fmla="*/ 632 w 999"/>
                  <a:gd name="T83" fmla="*/ 584 h 595"/>
                  <a:gd name="T84" fmla="*/ 580 w 999"/>
                  <a:gd name="T85" fmla="*/ 591 h 595"/>
                  <a:gd name="T86" fmla="*/ 525 w 999"/>
                  <a:gd name="T87" fmla="*/ 595 h 595"/>
                  <a:gd name="T88" fmla="*/ 472 w 999"/>
                  <a:gd name="T89" fmla="*/ 595 h 595"/>
                  <a:gd name="T90" fmla="*/ 419 w 999"/>
                  <a:gd name="T91" fmla="*/ 591 h 595"/>
                  <a:gd name="T92" fmla="*/ 365 w 999"/>
                  <a:gd name="T93" fmla="*/ 584 h 595"/>
                  <a:gd name="T94" fmla="*/ 314 w 999"/>
                  <a:gd name="T95" fmla="*/ 574 h 595"/>
                  <a:gd name="T96" fmla="*/ 265 w 999"/>
                  <a:gd name="T97" fmla="*/ 561 h 595"/>
                  <a:gd name="T98" fmla="*/ 219 w 999"/>
                  <a:gd name="T99" fmla="*/ 543 h 595"/>
                  <a:gd name="T100" fmla="*/ 176 w 999"/>
                  <a:gd name="T101" fmla="*/ 525 h 595"/>
                  <a:gd name="T102" fmla="*/ 136 w 999"/>
                  <a:gd name="T103" fmla="*/ 502 h 595"/>
                  <a:gd name="T104" fmla="*/ 102 w 999"/>
                  <a:gd name="T105" fmla="*/ 477 h 595"/>
                  <a:gd name="T106" fmla="*/ 71 w 999"/>
                  <a:gd name="T107" fmla="*/ 451 h 595"/>
                  <a:gd name="T108" fmla="*/ 46 w 999"/>
                  <a:gd name="T109" fmla="*/ 423 h 595"/>
                  <a:gd name="T110" fmla="*/ 25 w 999"/>
                  <a:gd name="T111" fmla="*/ 392 h 595"/>
                  <a:gd name="T112" fmla="*/ 11 w 999"/>
                  <a:gd name="T113" fmla="*/ 362 h 595"/>
                  <a:gd name="T114" fmla="*/ 3 w 999"/>
                  <a:gd name="T115" fmla="*/ 330 h 595"/>
                  <a:gd name="T116" fmla="*/ 0 w 999"/>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9" h="595">
                    <a:moveTo>
                      <a:pt x="0" y="297"/>
                    </a:moveTo>
                    <a:lnTo>
                      <a:pt x="3" y="265"/>
                    </a:lnTo>
                    <a:lnTo>
                      <a:pt x="11" y="233"/>
                    </a:lnTo>
                    <a:lnTo>
                      <a:pt x="25" y="201"/>
                    </a:lnTo>
                    <a:lnTo>
                      <a:pt x="46" y="172"/>
                    </a:lnTo>
                    <a:lnTo>
                      <a:pt x="71" y="143"/>
                    </a:lnTo>
                    <a:lnTo>
                      <a:pt x="102" y="116"/>
                    </a:lnTo>
                    <a:lnTo>
                      <a:pt x="136" y="93"/>
                    </a:lnTo>
                    <a:lnTo>
                      <a:pt x="176" y="70"/>
                    </a:lnTo>
                    <a:lnTo>
                      <a:pt x="219" y="50"/>
                    </a:lnTo>
                    <a:lnTo>
                      <a:pt x="265" y="33"/>
                    </a:lnTo>
                    <a:lnTo>
                      <a:pt x="314" y="20"/>
                    </a:lnTo>
                    <a:lnTo>
                      <a:pt x="365" y="9"/>
                    </a:lnTo>
                    <a:lnTo>
                      <a:pt x="419" y="2"/>
                    </a:lnTo>
                    <a:lnTo>
                      <a:pt x="472" y="0"/>
                    </a:lnTo>
                    <a:lnTo>
                      <a:pt x="525" y="0"/>
                    </a:lnTo>
                    <a:lnTo>
                      <a:pt x="580" y="2"/>
                    </a:lnTo>
                    <a:lnTo>
                      <a:pt x="632" y="9"/>
                    </a:lnTo>
                    <a:lnTo>
                      <a:pt x="684" y="20"/>
                    </a:lnTo>
                    <a:lnTo>
                      <a:pt x="733" y="33"/>
                    </a:lnTo>
                    <a:lnTo>
                      <a:pt x="780" y="50"/>
                    </a:lnTo>
                    <a:lnTo>
                      <a:pt x="823" y="70"/>
                    </a:lnTo>
                    <a:lnTo>
                      <a:pt x="862" y="93"/>
                    </a:lnTo>
                    <a:lnTo>
                      <a:pt x="897" y="116"/>
                    </a:lnTo>
                    <a:lnTo>
                      <a:pt x="927" y="143"/>
                    </a:lnTo>
                    <a:lnTo>
                      <a:pt x="952" y="172"/>
                    </a:lnTo>
                    <a:lnTo>
                      <a:pt x="973" y="201"/>
                    </a:lnTo>
                    <a:lnTo>
                      <a:pt x="988" y="233"/>
                    </a:lnTo>
                    <a:lnTo>
                      <a:pt x="996" y="265"/>
                    </a:lnTo>
                    <a:lnTo>
                      <a:pt x="999" y="297"/>
                    </a:lnTo>
                    <a:lnTo>
                      <a:pt x="996" y="330"/>
                    </a:lnTo>
                    <a:lnTo>
                      <a:pt x="988" y="362"/>
                    </a:lnTo>
                    <a:lnTo>
                      <a:pt x="973" y="392"/>
                    </a:lnTo>
                    <a:lnTo>
                      <a:pt x="952" y="423"/>
                    </a:lnTo>
                    <a:lnTo>
                      <a:pt x="927" y="451"/>
                    </a:lnTo>
                    <a:lnTo>
                      <a:pt x="897" y="477"/>
                    </a:lnTo>
                    <a:lnTo>
                      <a:pt x="862" y="502"/>
                    </a:lnTo>
                    <a:lnTo>
                      <a:pt x="823" y="525"/>
                    </a:lnTo>
                    <a:lnTo>
                      <a:pt x="780" y="543"/>
                    </a:lnTo>
                    <a:lnTo>
                      <a:pt x="733" y="561"/>
                    </a:lnTo>
                    <a:lnTo>
                      <a:pt x="684" y="574"/>
                    </a:lnTo>
                    <a:lnTo>
                      <a:pt x="632" y="584"/>
                    </a:lnTo>
                    <a:lnTo>
                      <a:pt x="580" y="591"/>
                    </a:lnTo>
                    <a:lnTo>
                      <a:pt x="525" y="595"/>
                    </a:lnTo>
                    <a:lnTo>
                      <a:pt x="472" y="595"/>
                    </a:lnTo>
                    <a:lnTo>
                      <a:pt x="419" y="591"/>
                    </a:lnTo>
                    <a:lnTo>
                      <a:pt x="365" y="584"/>
                    </a:lnTo>
                    <a:lnTo>
                      <a:pt x="314" y="574"/>
                    </a:lnTo>
                    <a:lnTo>
                      <a:pt x="265" y="561"/>
                    </a:lnTo>
                    <a:lnTo>
                      <a:pt x="219" y="543"/>
                    </a:lnTo>
                    <a:lnTo>
                      <a:pt x="176" y="525"/>
                    </a:lnTo>
                    <a:lnTo>
                      <a:pt x="136" y="502"/>
                    </a:lnTo>
                    <a:lnTo>
                      <a:pt x="102" y="477"/>
                    </a:lnTo>
                    <a:lnTo>
                      <a:pt x="71" y="451"/>
                    </a:lnTo>
                    <a:lnTo>
                      <a:pt x="46" y="423"/>
                    </a:lnTo>
                    <a:lnTo>
                      <a:pt x="25" y="392"/>
                    </a:lnTo>
                    <a:lnTo>
                      <a:pt x="11"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226"/>
              <p:cNvSpPr>
                <a:spLocks/>
              </p:cNvSpPr>
              <p:nvPr/>
            </p:nvSpPr>
            <p:spPr bwMode="auto">
              <a:xfrm>
                <a:off x="2594" y="2624"/>
                <a:ext cx="1000" cy="596"/>
              </a:xfrm>
              <a:custGeom>
                <a:avLst/>
                <a:gdLst>
                  <a:gd name="T0" fmla="*/ 0 w 1000"/>
                  <a:gd name="T1" fmla="*/ 297 h 596"/>
                  <a:gd name="T2" fmla="*/ 3 w 1000"/>
                  <a:gd name="T3" fmla="*/ 266 h 596"/>
                  <a:gd name="T4" fmla="*/ 12 w 1000"/>
                  <a:gd name="T5" fmla="*/ 234 h 596"/>
                  <a:gd name="T6" fmla="*/ 26 w 1000"/>
                  <a:gd name="T7" fmla="*/ 202 h 596"/>
                  <a:gd name="T8" fmla="*/ 46 w 1000"/>
                  <a:gd name="T9" fmla="*/ 173 h 596"/>
                  <a:gd name="T10" fmla="*/ 71 w 1000"/>
                  <a:gd name="T11" fmla="*/ 144 h 596"/>
                  <a:gd name="T12" fmla="*/ 103 w 1000"/>
                  <a:gd name="T13" fmla="*/ 117 h 596"/>
                  <a:gd name="T14" fmla="*/ 137 w 1000"/>
                  <a:gd name="T15" fmla="*/ 93 h 596"/>
                  <a:gd name="T16" fmla="*/ 177 w 1000"/>
                  <a:gd name="T17" fmla="*/ 71 h 596"/>
                  <a:gd name="T18" fmla="*/ 220 w 1000"/>
                  <a:gd name="T19" fmla="*/ 51 h 596"/>
                  <a:gd name="T20" fmla="*/ 265 w 1000"/>
                  <a:gd name="T21" fmla="*/ 34 h 596"/>
                  <a:gd name="T22" fmla="*/ 314 w 1000"/>
                  <a:gd name="T23" fmla="*/ 20 h 596"/>
                  <a:gd name="T24" fmla="*/ 366 w 1000"/>
                  <a:gd name="T25" fmla="*/ 10 h 596"/>
                  <a:gd name="T26" fmla="*/ 420 w 1000"/>
                  <a:gd name="T27" fmla="*/ 3 h 596"/>
                  <a:gd name="T28" fmla="*/ 473 w 1000"/>
                  <a:gd name="T29" fmla="*/ 0 h 596"/>
                  <a:gd name="T30" fmla="*/ 526 w 1000"/>
                  <a:gd name="T31" fmla="*/ 0 h 596"/>
                  <a:gd name="T32" fmla="*/ 581 w 1000"/>
                  <a:gd name="T33" fmla="*/ 3 h 596"/>
                  <a:gd name="T34" fmla="*/ 633 w 1000"/>
                  <a:gd name="T35" fmla="*/ 10 h 596"/>
                  <a:gd name="T36" fmla="*/ 685 w 1000"/>
                  <a:gd name="T37" fmla="*/ 20 h 596"/>
                  <a:gd name="T38" fmla="*/ 734 w 1000"/>
                  <a:gd name="T39" fmla="*/ 34 h 596"/>
                  <a:gd name="T40" fmla="*/ 781 w 1000"/>
                  <a:gd name="T41" fmla="*/ 51 h 596"/>
                  <a:gd name="T42" fmla="*/ 824 w 1000"/>
                  <a:gd name="T43" fmla="*/ 71 h 596"/>
                  <a:gd name="T44" fmla="*/ 862 w 1000"/>
                  <a:gd name="T45" fmla="*/ 93 h 596"/>
                  <a:gd name="T46" fmla="*/ 898 w 1000"/>
                  <a:gd name="T47" fmla="*/ 117 h 596"/>
                  <a:gd name="T48" fmla="*/ 928 w 1000"/>
                  <a:gd name="T49" fmla="*/ 144 h 596"/>
                  <a:gd name="T50" fmla="*/ 953 w 1000"/>
                  <a:gd name="T51" fmla="*/ 173 h 596"/>
                  <a:gd name="T52" fmla="*/ 973 w 1000"/>
                  <a:gd name="T53" fmla="*/ 202 h 596"/>
                  <a:gd name="T54" fmla="*/ 988 w 1000"/>
                  <a:gd name="T55" fmla="*/ 234 h 596"/>
                  <a:gd name="T56" fmla="*/ 997 w 1000"/>
                  <a:gd name="T57" fmla="*/ 266 h 596"/>
                  <a:gd name="T58" fmla="*/ 1000 w 1000"/>
                  <a:gd name="T59" fmla="*/ 297 h 596"/>
                  <a:gd name="T60" fmla="*/ 997 w 1000"/>
                  <a:gd name="T61" fmla="*/ 330 h 596"/>
                  <a:gd name="T62" fmla="*/ 988 w 1000"/>
                  <a:gd name="T63" fmla="*/ 362 h 596"/>
                  <a:gd name="T64" fmla="*/ 973 w 1000"/>
                  <a:gd name="T65" fmla="*/ 393 h 596"/>
                  <a:gd name="T66" fmla="*/ 953 w 1000"/>
                  <a:gd name="T67" fmla="*/ 423 h 596"/>
                  <a:gd name="T68" fmla="*/ 928 w 1000"/>
                  <a:gd name="T69" fmla="*/ 451 h 596"/>
                  <a:gd name="T70" fmla="*/ 898 w 1000"/>
                  <a:gd name="T71" fmla="*/ 478 h 596"/>
                  <a:gd name="T72" fmla="*/ 862 w 1000"/>
                  <a:gd name="T73" fmla="*/ 503 h 596"/>
                  <a:gd name="T74" fmla="*/ 824 w 1000"/>
                  <a:gd name="T75" fmla="*/ 525 h 596"/>
                  <a:gd name="T76" fmla="*/ 781 w 1000"/>
                  <a:gd name="T77" fmla="*/ 544 h 596"/>
                  <a:gd name="T78" fmla="*/ 734 w 1000"/>
                  <a:gd name="T79" fmla="*/ 561 h 596"/>
                  <a:gd name="T80" fmla="*/ 685 w 1000"/>
                  <a:gd name="T81" fmla="*/ 574 h 596"/>
                  <a:gd name="T82" fmla="*/ 633 w 1000"/>
                  <a:gd name="T83" fmla="*/ 585 h 596"/>
                  <a:gd name="T84" fmla="*/ 581 w 1000"/>
                  <a:gd name="T85" fmla="*/ 592 h 596"/>
                  <a:gd name="T86" fmla="*/ 526 w 1000"/>
                  <a:gd name="T87" fmla="*/ 596 h 596"/>
                  <a:gd name="T88" fmla="*/ 473 w 1000"/>
                  <a:gd name="T89" fmla="*/ 596 h 596"/>
                  <a:gd name="T90" fmla="*/ 420 w 1000"/>
                  <a:gd name="T91" fmla="*/ 592 h 596"/>
                  <a:gd name="T92" fmla="*/ 366 w 1000"/>
                  <a:gd name="T93" fmla="*/ 585 h 596"/>
                  <a:gd name="T94" fmla="*/ 314 w 1000"/>
                  <a:gd name="T95" fmla="*/ 574 h 596"/>
                  <a:gd name="T96" fmla="*/ 265 w 1000"/>
                  <a:gd name="T97" fmla="*/ 561 h 596"/>
                  <a:gd name="T98" fmla="*/ 220 w 1000"/>
                  <a:gd name="T99" fmla="*/ 544 h 596"/>
                  <a:gd name="T100" fmla="*/ 177 w 1000"/>
                  <a:gd name="T101" fmla="*/ 525 h 596"/>
                  <a:gd name="T102" fmla="*/ 137 w 1000"/>
                  <a:gd name="T103" fmla="*/ 503 h 596"/>
                  <a:gd name="T104" fmla="*/ 103 w 1000"/>
                  <a:gd name="T105" fmla="*/ 478 h 596"/>
                  <a:gd name="T106" fmla="*/ 71 w 1000"/>
                  <a:gd name="T107" fmla="*/ 451 h 596"/>
                  <a:gd name="T108" fmla="*/ 46 w 1000"/>
                  <a:gd name="T109" fmla="*/ 423 h 596"/>
                  <a:gd name="T110" fmla="*/ 26 w 1000"/>
                  <a:gd name="T111" fmla="*/ 393 h 596"/>
                  <a:gd name="T112" fmla="*/ 12 w 1000"/>
                  <a:gd name="T113" fmla="*/ 362 h 596"/>
                  <a:gd name="T114" fmla="*/ 3 w 1000"/>
                  <a:gd name="T115" fmla="*/ 330 h 596"/>
                  <a:gd name="T116" fmla="*/ 0 w 1000"/>
                  <a:gd name="T117" fmla="*/ 2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6">
                    <a:moveTo>
                      <a:pt x="0" y="297"/>
                    </a:moveTo>
                    <a:lnTo>
                      <a:pt x="3" y="266"/>
                    </a:lnTo>
                    <a:lnTo>
                      <a:pt x="12" y="234"/>
                    </a:lnTo>
                    <a:lnTo>
                      <a:pt x="26" y="202"/>
                    </a:lnTo>
                    <a:lnTo>
                      <a:pt x="46" y="173"/>
                    </a:lnTo>
                    <a:lnTo>
                      <a:pt x="71" y="144"/>
                    </a:lnTo>
                    <a:lnTo>
                      <a:pt x="103" y="117"/>
                    </a:lnTo>
                    <a:lnTo>
                      <a:pt x="137" y="93"/>
                    </a:lnTo>
                    <a:lnTo>
                      <a:pt x="177" y="71"/>
                    </a:lnTo>
                    <a:lnTo>
                      <a:pt x="220" y="51"/>
                    </a:lnTo>
                    <a:lnTo>
                      <a:pt x="265" y="34"/>
                    </a:lnTo>
                    <a:lnTo>
                      <a:pt x="314" y="20"/>
                    </a:lnTo>
                    <a:lnTo>
                      <a:pt x="366" y="10"/>
                    </a:lnTo>
                    <a:lnTo>
                      <a:pt x="420" y="3"/>
                    </a:lnTo>
                    <a:lnTo>
                      <a:pt x="473" y="0"/>
                    </a:lnTo>
                    <a:lnTo>
                      <a:pt x="526" y="0"/>
                    </a:lnTo>
                    <a:lnTo>
                      <a:pt x="581" y="3"/>
                    </a:lnTo>
                    <a:lnTo>
                      <a:pt x="633" y="10"/>
                    </a:lnTo>
                    <a:lnTo>
                      <a:pt x="685" y="20"/>
                    </a:lnTo>
                    <a:lnTo>
                      <a:pt x="734" y="34"/>
                    </a:lnTo>
                    <a:lnTo>
                      <a:pt x="781" y="51"/>
                    </a:lnTo>
                    <a:lnTo>
                      <a:pt x="824" y="71"/>
                    </a:lnTo>
                    <a:lnTo>
                      <a:pt x="862" y="93"/>
                    </a:lnTo>
                    <a:lnTo>
                      <a:pt x="898" y="117"/>
                    </a:lnTo>
                    <a:lnTo>
                      <a:pt x="928" y="144"/>
                    </a:lnTo>
                    <a:lnTo>
                      <a:pt x="953" y="173"/>
                    </a:lnTo>
                    <a:lnTo>
                      <a:pt x="973" y="202"/>
                    </a:lnTo>
                    <a:lnTo>
                      <a:pt x="988" y="234"/>
                    </a:lnTo>
                    <a:lnTo>
                      <a:pt x="997" y="266"/>
                    </a:lnTo>
                    <a:lnTo>
                      <a:pt x="1000" y="297"/>
                    </a:lnTo>
                    <a:lnTo>
                      <a:pt x="997" y="330"/>
                    </a:lnTo>
                    <a:lnTo>
                      <a:pt x="988" y="362"/>
                    </a:lnTo>
                    <a:lnTo>
                      <a:pt x="973" y="393"/>
                    </a:lnTo>
                    <a:lnTo>
                      <a:pt x="953" y="423"/>
                    </a:lnTo>
                    <a:lnTo>
                      <a:pt x="928" y="451"/>
                    </a:lnTo>
                    <a:lnTo>
                      <a:pt x="898" y="478"/>
                    </a:lnTo>
                    <a:lnTo>
                      <a:pt x="862" y="503"/>
                    </a:lnTo>
                    <a:lnTo>
                      <a:pt x="824" y="525"/>
                    </a:lnTo>
                    <a:lnTo>
                      <a:pt x="781" y="544"/>
                    </a:lnTo>
                    <a:lnTo>
                      <a:pt x="734" y="561"/>
                    </a:lnTo>
                    <a:lnTo>
                      <a:pt x="685" y="574"/>
                    </a:lnTo>
                    <a:lnTo>
                      <a:pt x="633" y="585"/>
                    </a:lnTo>
                    <a:lnTo>
                      <a:pt x="581" y="592"/>
                    </a:lnTo>
                    <a:lnTo>
                      <a:pt x="526" y="596"/>
                    </a:lnTo>
                    <a:lnTo>
                      <a:pt x="473" y="596"/>
                    </a:lnTo>
                    <a:lnTo>
                      <a:pt x="420" y="592"/>
                    </a:lnTo>
                    <a:lnTo>
                      <a:pt x="366" y="585"/>
                    </a:lnTo>
                    <a:lnTo>
                      <a:pt x="314" y="574"/>
                    </a:lnTo>
                    <a:lnTo>
                      <a:pt x="265" y="561"/>
                    </a:lnTo>
                    <a:lnTo>
                      <a:pt x="220" y="544"/>
                    </a:lnTo>
                    <a:lnTo>
                      <a:pt x="177" y="525"/>
                    </a:lnTo>
                    <a:lnTo>
                      <a:pt x="137" y="503"/>
                    </a:lnTo>
                    <a:lnTo>
                      <a:pt x="103" y="478"/>
                    </a:lnTo>
                    <a:lnTo>
                      <a:pt x="71" y="451"/>
                    </a:lnTo>
                    <a:lnTo>
                      <a:pt x="46" y="423"/>
                    </a:lnTo>
                    <a:lnTo>
                      <a:pt x="26" y="393"/>
                    </a:lnTo>
                    <a:lnTo>
                      <a:pt x="12" y="362"/>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91" name="Rectangle 1227"/>
              <p:cNvSpPr>
                <a:spLocks noChangeArrowheads="1"/>
              </p:cNvSpPr>
              <p:nvPr/>
            </p:nvSpPr>
            <p:spPr bwMode="auto">
              <a:xfrm>
                <a:off x="2978" y="2740"/>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92" name="Rectangle 1228"/>
              <p:cNvSpPr>
                <a:spLocks noChangeArrowheads="1"/>
              </p:cNvSpPr>
              <p:nvPr/>
            </p:nvSpPr>
            <p:spPr bwMode="auto">
              <a:xfrm>
                <a:off x="2928" y="2859"/>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Machine</a:t>
                </a:r>
                <a:endParaRPr lang="en-US"/>
              </a:p>
            </p:txBody>
          </p:sp>
          <p:sp>
            <p:nvSpPr>
              <p:cNvPr id="193" name="Rectangle 1230"/>
              <p:cNvSpPr>
                <a:spLocks noChangeArrowheads="1"/>
              </p:cNvSpPr>
              <p:nvPr/>
            </p:nvSpPr>
            <p:spPr bwMode="auto">
              <a:xfrm>
                <a:off x="3008" y="3022"/>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nvGrpSpPr>
            <p:cNvPr id="143" name="Group 1288"/>
            <p:cNvGrpSpPr>
              <a:grpSpLocks/>
            </p:cNvGrpSpPr>
            <p:nvPr/>
          </p:nvGrpSpPr>
          <p:grpSpPr bwMode="auto">
            <a:xfrm>
              <a:off x="2756" y="1941"/>
              <a:ext cx="723" cy="647"/>
              <a:chOff x="2756" y="1941"/>
              <a:chExt cx="723" cy="647"/>
            </a:xfrm>
          </p:grpSpPr>
          <p:sp>
            <p:nvSpPr>
              <p:cNvPr id="185" name="Freeform 1244"/>
              <p:cNvSpPr>
                <a:spLocks/>
              </p:cNvSpPr>
              <p:nvPr/>
            </p:nvSpPr>
            <p:spPr bwMode="auto">
              <a:xfrm>
                <a:off x="2813" y="1991"/>
                <a:ext cx="666" cy="597"/>
              </a:xfrm>
              <a:custGeom>
                <a:avLst/>
                <a:gdLst>
                  <a:gd name="T0" fmla="*/ 277 w 666"/>
                  <a:gd name="T1" fmla="*/ 398 h 597"/>
                  <a:gd name="T2" fmla="*/ 277 w 666"/>
                  <a:gd name="T3" fmla="*/ 547 h 597"/>
                  <a:gd name="T4" fmla="*/ 222 w 666"/>
                  <a:gd name="T5" fmla="*/ 547 h 597"/>
                  <a:gd name="T6" fmla="*/ 333 w 666"/>
                  <a:gd name="T7" fmla="*/ 597 h 597"/>
                  <a:gd name="T8" fmla="*/ 444 w 666"/>
                  <a:gd name="T9" fmla="*/ 547 h 597"/>
                  <a:gd name="T10" fmla="*/ 388 w 666"/>
                  <a:gd name="T11" fmla="*/ 547 h 597"/>
                  <a:gd name="T12" fmla="*/ 388 w 666"/>
                  <a:gd name="T13" fmla="*/ 398 h 597"/>
                  <a:gd name="T14" fmla="*/ 666 w 666"/>
                  <a:gd name="T15" fmla="*/ 398 h 597"/>
                  <a:gd name="T16" fmla="*/ 666 w 666"/>
                  <a:gd name="T17" fmla="*/ 0 h 597"/>
                  <a:gd name="T18" fmla="*/ 0 w 666"/>
                  <a:gd name="T19" fmla="*/ 0 h 597"/>
                  <a:gd name="T20" fmla="*/ 0 w 666"/>
                  <a:gd name="T21" fmla="*/ 398 h 597"/>
                  <a:gd name="T22" fmla="*/ 277 w 666"/>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597">
                    <a:moveTo>
                      <a:pt x="277" y="398"/>
                    </a:moveTo>
                    <a:lnTo>
                      <a:pt x="277" y="547"/>
                    </a:lnTo>
                    <a:lnTo>
                      <a:pt x="222" y="547"/>
                    </a:lnTo>
                    <a:lnTo>
                      <a:pt x="333" y="597"/>
                    </a:lnTo>
                    <a:lnTo>
                      <a:pt x="444" y="547"/>
                    </a:lnTo>
                    <a:lnTo>
                      <a:pt x="388" y="547"/>
                    </a:lnTo>
                    <a:lnTo>
                      <a:pt x="388" y="398"/>
                    </a:lnTo>
                    <a:lnTo>
                      <a:pt x="666" y="398"/>
                    </a:lnTo>
                    <a:lnTo>
                      <a:pt x="666" y="0"/>
                    </a:lnTo>
                    <a:lnTo>
                      <a:pt x="0" y="0"/>
                    </a:lnTo>
                    <a:lnTo>
                      <a:pt x="0" y="398"/>
                    </a:lnTo>
                    <a:lnTo>
                      <a:pt x="277"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245"/>
              <p:cNvSpPr>
                <a:spLocks/>
              </p:cNvSpPr>
              <p:nvPr/>
            </p:nvSpPr>
            <p:spPr bwMode="auto">
              <a:xfrm>
                <a:off x="2756" y="1941"/>
                <a:ext cx="667" cy="596"/>
              </a:xfrm>
              <a:custGeom>
                <a:avLst/>
                <a:gdLst>
                  <a:gd name="T0" fmla="*/ 277 w 667"/>
                  <a:gd name="T1" fmla="*/ 397 h 596"/>
                  <a:gd name="T2" fmla="*/ 277 w 667"/>
                  <a:gd name="T3" fmla="*/ 547 h 596"/>
                  <a:gd name="T4" fmla="*/ 223 w 667"/>
                  <a:gd name="T5" fmla="*/ 547 h 596"/>
                  <a:gd name="T6" fmla="*/ 334 w 667"/>
                  <a:gd name="T7" fmla="*/ 596 h 596"/>
                  <a:gd name="T8" fmla="*/ 445 w 667"/>
                  <a:gd name="T9" fmla="*/ 547 h 596"/>
                  <a:gd name="T10" fmla="*/ 388 w 667"/>
                  <a:gd name="T11" fmla="*/ 547 h 596"/>
                  <a:gd name="T12" fmla="*/ 388 w 667"/>
                  <a:gd name="T13" fmla="*/ 397 h 596"/>
                  <a:gd name="T14" fmla="*/ 667 w 667"/>
                  <a:gd name="T15" fmla="*/ 397 h 596"/>
                  <a:gd name="T16" fmla="*/ 667 w 667"/>
                  <a:gd name="T17" fmla="*/ 0 h 596"/>
                  <a:gd name="T18" fmla="*/ 0 w 667"/>
                  <a:gd name="T19" fmla="*/ 0 h 596"/>
                  <a:gd name="T20" fmla="*/ 0 w 667"/>
                  <a:gd name="T21" fmla="*/ 397 h 596"/>
                  <a:gd name="T22" fmla="*/ 277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7" y="397"/>
                    </a:moveTo>
                    <a:lnTo>
                      <a:pt x="277" y="547"/>
                    </a:lnTo>
                    <a:lnTo>
                      <a:pt x="223" y="547"/>
                    </a:lnTo>
                    <a:lnTo>
                      <a:pt x="334" y="596"/>
                    </a:lnTo>
                    <a:lnTo>
                      <a:pt x="445" y="547"/>
                    </a:lnTo>
                    <a:lnTo>
                      <a:pt x="388" y="547"/>
                    </a:lnTo>
                    <a:lnTo>
                      <a:pt x="388" y="397"/>
                    </a:lnTo>
                    <a:lnTo>
                      <a:pt x="667" y="397"/>
                    </a:lnTo>
                    <a:lnTo>
                      <a:pt x="667" y="0"/>
                    </a:lnTo>
                    <a:lnTo>
                      <a:pt x="0" y="0"/>
                    </a:lnTo>
                    <a:lnTo>
                      <a:pt x="0" y="397"/>
                    </a:lnTo>
                    <a:lnTo>
                      <a:pt x="277" y="397"/>
                    </a:lnTo>
                    <a:close/>
                  </a:path>
                </a:pathLst>
              </a:custGeom>
              <a:solidFill>
                <a:srgbClr val="FFCCFF"/>
              </a:solidFill>
              <a:ln w="1588">
                <a:solidFill>
                  <a:srgbClr val="000000"/>
                </a:solidFill>
                <a:prstDash val="solid"/>
                <a:round/>
                <a:headEnd/>
                <a:tailEnd/>
              </a:ln>
            </p:spPr>
            <p:txBody>
              <a:bodyPr/>
              <a:lstStyle/>
              <a:p>
                <a:endParaRPr lang="en-US"/>
              </a:p>
            </p:txBody>
          </p:sp>
          <p:sp>
            <p:nvSpPr>
              <p:cNvPr id="187" name="Rectangle 1246"/>
              <p:cNvSpPr>
                <a:spLocks noChangeArrowheads="1"/>
              </p:cNvSpPr>
              <p:nvPr/>
            </p:nvSpPr>
            <p:spPr bwMode="auto">
              <a:xfrm>
                <a:off x="2757" y="2017"/>
                <a:ext cx="71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50" b="1" dirty="0">
                    <a:solidFill>
                      <a:srgbClr val="000000"/>
                    </a:solidFill>
                    <a:latin typeface="Verdana" pitchFamily="34" charset="0"/>
                  </a:rPr>
                  <a:t>Macintosh</a:t>
                </a:r>
                <a:endParaRPr lang="en-US" sz="1300" dirty="0">
                  <a:latin typeface="Verdana" pitchFamily="34" charset="0"/>
                </a:endParaRPr>
              </a:p>
            </p:txBody>
          </p:sp>
          <p:sp>
            <p:nvSpPr>
              <p:cNvPr id="188" name="Rectangle 1247"/>
              <p:cNvSpPr>
                <a:spLocks noChangeArrowheads="1"/>
              </p:cNvSpPr>
              <p:nvPr/>
            </p:nvSpPr>
            <p:spPr bwMode="auto">
              <a:xfrm>
                <a:off x="2787" y="2137"/>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200" dirty="0">
                  <a:latin typeface="Verdana" pitchFamily="34" charset="0"/>
                </a:endParaRPr>
              </a:p>
            </p:txBody>
          </p:sp>
        </p:grpSp>
        <p:grpSp>
          <p:nvGrpSpPr>
            <p:cNvPr id="144" name="Group 1290"/>
            <p:cNvGrpSpPr>
              <a:grpSpLocks/>
            </p:cNvGrpSpPr>
            <p:nvPr/>
          </p:nvGrpSpPr>
          <p:grpSpPr bwMode="auto">
            <a:xfrm>
              <a:off x="3922" y="2272"/>
              <a:ext cx="723" cy="647"/>
              <a:chOff x="3922" y="2272"/>
              <a:chExt cx="723" cy="647"/>
            </a:xfrm>
          </p:grpSpPr>
          <p:sp>
            <p:nvSpPr>
              <p:cNvPr id="181" name="Freeform 1253"/>
              <p:cNvSpPr>
                <a:spLocks/>
              </p:cNvSpPr>
              <p:nvPr/>
            </p:nvSpPr>
            <p:spPr bwMode="auto">
              <a:xfrm>
                <a:off x="3978" y="2322"/>
                <a:ext cx="667" cy="597"/>
              </a:xfrm>
              <a:custGeom>
                <a:avLst/>
                <a:gdLst>
                  <a:gd name="T0" fmla="*/ 279 w 667"/>
                  <a:gd name="T1" fmla="*/ 398 h 597"/>
                  <a:gd name="T2" fmla="*/ 279 w 667"/>
                  <a:gd name="T3" fmla="*/ 548 h 597"/>
                  <a:gd name="T4" fmla="*/ 222 w 667"/>
                  <a:gd name="T5" fmla="*/ 548 h 597"/>
                  <a:gd name="T6" fmla="*/ 334 w 667"/>
                  <a:gd name="T7" fmla="*/ 597 h 597"/>
                  <a:gd name="T8" fmla="*/ 445 w 667"/>
                  <a:gd name="T9" fmla="*/ 548 h 597"/>
                  <a:gd name="T10" fmla="*/ 390 w 667"/>
                  <a:gd name="T11" fmla="*/ 548 h 597"/>
                  <a:gd name="T12" fmla="*/ 390 w 667"/>
                  <a:gd name="T13" fmla="*/ 398 h 597"/>
                  <a:gd name="T14" fmla="*/ 667 w 667"/>
                  <a:gd name="T15" fmla="*/ 398 h 597"/>
                  <a:gd name="T16" fmla="*/ 667 w 667"/>
                  <a:gd name="T17" fmla="*/ 0 h 597"/>
                  <a:gd name="T18" fmla="*/ 0 w 667"/>
                  <a:gd name="T19" fmla="*/ 0 h 597"/>
                  <a:gd name="T20" fmla="*/ 0 w 667"/>
                  <a:gd name="T21" fmla="*/ 398 h 597"/>
                  <a:gd name="T22" fmla="*/ 279 w 667"/>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7">
                    <a:moveTo>
                      <a:pt x="279" y="398"/>
                    </a:moveTo>
                    <a:lnTo>
                      <a:pt x="279" y="548"/>
                    </a:lnTo>
                    <a:lnTo>
                      <a:pt x="222" y="548"/>
                    </a:lnTo>
                    <a:lnTo>
                      <a:pt x="334" y="597"/>
                    </a:lnTo>
                    <a:lnTo>
                      <a:pt x="445" y="548"/>
                    </a:lnTo>
                    <a:lnTo>
                      <a:pt x="390" y="548"/>
                    </a:lnTo>
                    <a:lnTo>
                      <a:pt x="390" y="398"/>
                    </a:lnTo>
                    <a:lnTo>
                      <a:pt x="667" y="398"/>
                    </a:lnTo>
                    <a:lnTo>
                      <a:pt x="667" y="0"/>
                    </a:lnTo>
                    <a:lnTo>
                      <a:pt x="0" y="0"/>
                    </a:lnTo>
                    <a:lnTo>
                      <a:pt x="0" y="398"/>
                    </a:lnTo>
                    <a:lnTo>
                      <a:pt x="279"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254"/>
              <p:cNvSpPr>
                <a:spLocks/>
              </p:cNvSpPr>
              <p:nvPr/>
            </p:nvSpPr>
            <p:spPr bwMode="auto">
              <a:xfrm>
                <a:off x="3922" y="2272"/>
                <a:ext cx="667" cy="596"/>
              </a:xfrm>
              <a:custGeom>
                <a:avLst/>
                <a:gdLst>
                  <a:gd name="T0" fmla="*/ 278 w 667"/>
                  <a:gd name="T1" fmla="*/ 397 h 596"/>
                  <a:gd name="T2" fmla="*/ 278 w 667"/>
                  <a:gd name="T3" fmla="*/ 547 h 596"/>
                  <a:gd name="T4" fmla="*/ 222 w 667"/>
                  <a:gd name="T5" fmla="*/ 547 h 596"/>
                  <a:gd name="T6" fmla="*/ 333 w 667"/>
                  <a:gd name="T7" fmla="*/ 596 h 596"/>
                  <a:gd name="T8" fmla="*/ 444 w 667"/>
                  <a:gd name="T9" fmla="*/ 547 h 596"/>
                  <a:gd name="T10" fmla="*/ 390 w 667"/>
                  <a:gd name="T11" fmla="*/ 547 h 596"/>
                  <a:gd name="T12" fmla="*/ 390 w 667"/>
                  <a:gd name="T13" fmla="*/ 397 h 596"/>
                  <a:gd name="T14" fmla="*/ 667 w 667"/>
                  <a:gd name="T15" fmla="*/ 397 h 596"/>
                  <a:gd name="T16" fmla="*/ 667 w 667"/>
                  <a:gd name="T17" fmla="*/ 0 h 596"/>
                  <a:gd name="T18" fmla="*/ 0 w 667"/>
                  <a:gd name="T19" fmla="*/ 0 h 596"/>
                  <a:gd name="T20" fmla="*/ 0 w 667"/>
                  <a:gd name="T21" fmla="*/ 397 h 596"/>
                  <a:gd name="T22" fmla="*/ 278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8" y="397"/>
                    </a:moveTo>
                    <a:lnTo>
                      <a:pt x="278" y="547"/>
                    </a:lnTo>
                    <a:lnTo>
                      <a:pt x="222" y="547"/>
                    </a:lnTo>
                    <a:lnTo>
                      <a:pt x="333" y="596"/>
                    </a:lnTo>
                    <a:lnTo>
                      <a:pt x="444" y="547"/>
                    </a:lnTo>
                    <a:lnTo>
                      <a:pt x="390" y="547"/>
                    </a:lnTo>
                    <a:lnTo>
                      <a:pt x="390" y="397"/>
                    </a:lnTo>
                    <a:lnTo>
                      <a:pt x="667" y="397"/>
                    </a:lnTo>
                    <a:lnTo>
                      <a:pt x="667" y="0"/>
                    </a:lnTo>
                    <a:lnTo>
                      <a:pt x="0" y="0"/>
                    </a:lnTo>
                    <a:lnTo>
                      <a:pt x="0" y="397"/>
                    </a:lnTo>
                    <a:lnTo>
                      <a:pt x="278" y="397"/>
                    </a:lnTo>
                    <a:close/>
                  </a:path>
                </a:pathLst>
              </a:custGeom>
              <a:solidFill>
                <a:srgbClr val="FFCCFF"/>
              </a:solidFill>
              <a:ln w="1588">
                <a:solidFill>
                  <a:srgbClr val="000000"/>
                </a:solidFill>
                <a:prstDash val="solid"/>
                <a:round/>
                <a:headEnd/>
                <a:tailEnd/>
              </a:ln>
            </p:spPr>
            <p:txBody>
              <a:bodyPr/>
              <a:lstStyle/>
              <a:p>
                <a:endParaRPr lang="en-US"/>
              </a:p>
            </p:txBody>
          </p:sp>
          <p:sp>
            <p:nvSpPr>
              <p:cNvPr id="183" name="Rectangle 1255"/>
              <p:cNvSpPr>
                <a:spLocks noChangeArrowheads="1"/>
              </p:cNvSpPr>
              <p:nvPr/>
            </p:nvSpPr>
            <p:spPr bwMode="auto">
              <a:xfrm>
                <a:off x="4087" y="2348"/>
                <a:ext cx="3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UNIX</a:t>
                </a:r>
                <a:endParaRPr lang="en-US" sz="1300" dirty="0">
                  <a:latin typeface="Verdana" pitchFamily="34" charset="0"/>
                </a:endParaRPr>
              </a:p>
            </p:txBody>
          </p:sp>
          <p:sp>
            <p:nvSpPr>
              <p:cNvPr id="184" name="Rectangle 1256"/>
              <p:cNvSpPr>
                <a:spLocks noChangeArrowheads="1"/>
              </p:cNvSpPr>
              <p:nvPr/>
            </p:nvSpPr>
            <p:spPr bwMode="auto">
              <a:xfrm>
                <a:off x="3953" y="2468"/>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300" dirty="0">
                  <a:latin typeface="Verdana" pitchFamily="34" charset="0"/>
                </a:endParaRPr>
              </a:p>
            </p:txBody>
          </p:sp>
        </p:grpSp>
        <p:grpSp>
          <p:nvGrpSpPr>
            <p:cNvPr id="145" name="Group 1293"/>
            <p:cNvGrpSpPr>
              <a:grpSpLocks/>
            </p:cNvGrpSpPr>
            <p:nvPr/>
          </p:nvGrpSpPr>
          <p:grpSpPr bwMode="auto">
            <a:xfrm>
              <a:off x="4895" y="2586"/>
              <a:ext cx="1056" cy="646"/>
              <a:chOff x="4902" y="2678"/>
              <a:chExt cx="1056" cy="646"/>
            </a:xfrm>
          </p:grpSpPr>
          <p:sp>
            <p:nvSpPr>
              <p:cNvPr id="176" name="Freeform 1257"/>
              <p:cNvSpPr>
                <a:spLocks/>
              </p:cNvSpPr>
              <p:nvPr/>
            </p:nvSpPr>
            <p:spPr bwMode="auto">
              <a:xfrm>
                <a:off x="4958" y="2729"/>
                <a:ext cx="1000" cy="595"/>
              </a:xfrm>
              <a:custGeom>
                <a:avLst/>
                <a:gdLst>
                  <a:gd name="T0" fmla="*/ 0 w 1000"/>
                  <a:gd name="T1" fmla="*/ 297 h 595"/>
                  <a:gd name="T2" fmla="*/ 3 w 1000"/>
                  <a:gd name="T3" fmla="*/ 265 h 595"/>
                  <a:gd name="T4" fmla="*/ 12 w 1000"/>
                  <a:gd name="T5" fmla="*/ 233 h 595"/>
                  <a:gd name="T6" fmla="*/ 26 w 1000"/>
                  <a:gd name="T7" fmla="*/ 201 h 595"/>
                  <a:gd name="T8" fmla="*/ 46 w 1000"/>
                  <a:gd name="T9" fmla="*/ 172 h 595"/>
                  <a:gd name="T10" fmla="*/ 71 w 1000"/>
                  <a:gd name="T11" fmla="*/ 143 h 595"/>
                  <a:gd name="T12" fmla="*/ 103 w 1000"/>
                  <a:gd name="T13" fmla="*/ 116 h 595"/>
                  <a:gd name="T14" fmla="*/ 137 w 1000"/>
                  <a:gd name="T15" fmla="*/ 93 h 595"/>
                  <a:gd name="T16" fmla="*/ 177 w 1000"/>
                  <a:gd name="T17" fmla="*/ 70 h 595"/>
                  <a:gd name="T18" fmla="*/ 220 w 1000"/>
                  <a:gd name="T19" fmla="*/ 50 h 595"/>
                  <a:gd name="T20" fmla="*/ 265 w 1000"/>
                  <a:gd name="T21" fmla="*/ 33 h 595"/>
                  <a:gd name="T22" fmla="*/ 314 w 1000"/>
                  <a:gd name="T23" fmla="*/ 20 h 595"/>
                  <a:gd name="T24" fmla="*/ 366 w 1000"/>
                  <a:gd name="T25" fmla="*/ 9 h 595"/>
                  <a:gd name="T26" fmla="*/ 420 w 1000"/>
                  <a:gd name="T27" fmla="*/ 2 h 595"/>
                  <a:gd name="T28" fmla="*/ 473 w 1000"/>
                  <a:gd name="T29" fmla="*/ 0 h 595"/>
                  <a:gd name="T30" fmla="*/ 526 w 1000"/>
                  <a:gd name="T31" fmla="*/ 0 h 595"/>
                  <a:gd name="T32" fmla="*/ 581 w 1000"/>
                  <a:gd name="T33" fmla="*/ 2 h 595"/>
                  <a:gd name="T34" fmla="*/ 633 w 1000"/>
                  <a:gd name="T35" fmla="*/ 9 h 595"/>
                  <a:gd name="T36" fmla="*/ 685 w 1000"/>
                  <a:gd name="T37" fmla="*/ 20 h 595"/>
                  <a:gd name="T38" fmla="*/ 734 w 1000"/>
                  <a:gd name="T39" fmla="*/ 33 h 595"/>
                  <a:gd name="T40" fmla="*/ 781 w 1000"/>
                  <a:gd name="T41" fmla="*/ 50 h 595"/>
                  <a:gd name="T42" fmla="*/ 824 w 1000"/>
                  <a:gd name="T43" fmla="*/ 70 h 595"/>
                  <a:gd name="T44" fmla="*/ 862 w 1000"/>
                  <a:gd name="T45" fmla="*/ 93 h 595"/>
                  <a:gd name="T46" fmla="*/ 898 w 1000"/>
                  <a:gd name="T47" fmla="*/ 116 h 595"/>
                  <a:gd name="T48" fmla="*/ 928 w 1000"/>
                  <a:gd name="T49" fmla="*/ 143 h 595"/>
                  <a:gd name="T50" fmla="*/ 953 w 1000"/>
                  <a:gd name="T51" fmla="*/ 172 h 595"/>
                  <a:gd name="T52" fmla="*/ 973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2 h 595"/>
                  <a:gd name="T64" fmla="*/ 973 w 1000"/>
                  <a:gd name="T65" fmla="*/ 392 h 595"/>
                  <a:gd name="T66" fmla="*/ 953 w 1000"/>
                  <a:gd name="T67" fmla="*/ 423 h 595"/>
                  <a:gd name="T68" fmla="*/ 928 w 1000"/>
                  <a:gd name="T69" fmla="*/ 451 h 595"/>
                  <a:gd name="T70" fmla="*/ 898 w 1000"/>
                  <a:gd name="T71" fmla="*/ 477 h 595"/>
                  <a:gd name="T72" fmla="*/ 862 w 1000"/>
                  <a:gd name="T73" fmla="*/ 502 h 595"/>
                  <a:gd name="T74" fmla="*/ 824 w 1000"/>
                  <a:gd name="T75" fmla="*/ 525 h 595"/>
                  <a:gd name="T76" fmla="*/ 781 w 1000"/>
                  <a:gd name="T77" fmla="*/ 543 h 595"/>
                  <a:gd name="T78" fmla="*/ 734 w 1000"/>
                  <a:gd name="T79" fmla="*/ 561 h 595"/>
                  <a:gd name="T80" fmla="*/ 685 w 1000"/>
                  <a:gd name="T81" fmla="*/ 574 h 595"/>
                  <a:gd name="T82" fmla="*/ 633 w 1000"/>
                  <a:gd name="T83" fmla="*/ 584 h 595"/>
                  <a:gd name="T84" fmla="*/ 581 w 1000"/>
                  <a:gd name="T85" fmla="*/ 591 h 595"/>
                  <a:gd name="T86" fmla="*/ 526 w 1000"/>
                  <a:gd name="T87" fmla="*/ 595 h 595"/>
                  <a:gd name="T88" fmla="*/ 473 w 1000"/>
                  <a:gd name="T89" fmla="*/ 595 h 595"/>
                  <a:gd name="T90" fmla="*/ 420 w 1000"/>
                  <a:gd name="T91" fmla="*/ 591 h 595"/>
                  <a:gd name="T92" fmla="*/ 366 w 1000"/>
                  <a:gd name="T93" fmla="*/ 584 h 595"/>
                  <a:gd name="T94" fmla="*/ 314 w 1000"/>
                  <a:gd name="T95" fmla="*/ 574 h 595"/>
                  <a:gd name="T96" fmla="*/ 265 w 1000"/>
                  <a:gd name="T97" fmla="*/ 561 h 595"/>
                  <a:gd name="T98" fmla="*/ 220 w 1000"/>
                  <a:gd name="T99" fmla="*/ 543 h 595"/>
                  <a:gd name="T100" fmla="*/ 177 w 1000"/>
                  <a:gd name="T101" fmla="*/ 525 h 595"/>
                  <a:gd name="T102" fmla="*/ 137 w 1000"/>
                  <a:gd name="T103" fmla="*/ 502 h 595"/>
                  <a:gd name="T104" fmla="*/ 103 w 1000"/>
                  <a:gd name="T105" fmla="*/ 477 h 595"/>
                  <a:gd name="T106" fmla="*/ 71 w 1000"/>
                  <a:gd name="T107" fmla="*/ 451 h 595"/>
                  <a:gd name="T108" fmla="*/ 46 w 1000"/>
                  <a:gd name="T109" fmla="*/ 423 h 595"/>
                  <a:gd name="T110" fmla="*/ 26 w 1000"/>
                  <a:gd name="T111" fmla="*/ 392 h 595"/>
                  <a:gd name="T112" fmla="*/ 12 w 1000"/>
                  <a:gd name="T113" fmla="*/ 362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6" y="201"/>
                    </a:lnTo>
                    <a:lnTo>
                      <a:pt x="46" y="172"/>
                    </a:lnTo>
                    <a:lnTo>
                      <a:pt x="71" y="143"/>
                    </a:lnTo>
                    <a:lnTo>
                      <a:pt x="103" y="116"/>
                    </a:lnTo>
                    <a:lnTo>
                      <a:pt x="137" y="93"/>
                    </a:lnTo>
                    <a:lnTo>
                      <a:pt x="177" y="70"/>
                    </a:lnTo>
                    <a:lnTo>
                      <a:pt x="220" y="50"/>
                    </a:lnTo>
                    <a:lnTo>
                      <a:pt x="265" y="33"/>
                    </a:lnTo>
                    <a:lnTo>
                      <a:pt x="314" y="20"/>
                    </a:lnTo>
                    <a:lnTo>
                      <a:pt x="366" y="9"/>
                    </a:lnTo>
                    <a:lnTo>
                      <a:pt x="420" y="2"/>
                    </a:lnTo>
                    <a:lnTo>
                      <a:pt x="473" y="0"/>
                    </a:lnTo>
                    <a:lnTo>
                      <a:pt x="526" y="0"/>
                    </a:lnTo>
                    <a:lnTo>
                      <a:pt x="581" y="2"/>
                    </a:lnTo>
                    <a:lnTo>
                      <a:pt x="633" y="9"/>
                    </a:lnTo>
                    <a:lnTo>
                      <a:pt x="685" y="20"/>
                    </a:lnTo>
                    <a:lnTo>
                      <a:pt x="734" y="33"/>
                    </a:lnTo>
                    <a:lnTo>
                      <a:pt x="781" y="50"/>
                    </a:lnTo>
                    <a:lnTo>
                      <a:pt x="824" y="70"/>
                    </a:lnTo>
                    <a:lnTo>
                      <a:pt x="862" y="93"/>
                    </a:lnTo>
                    <a:lnTo>
                      <a:pt x="898" y="116"/>
                    </a:lnTo>
                    <a:lnTo>
                      <a:pt x="928" y="143"/>
                    </a:lnTo>
                    <a:lnTo>
                      <a:pt x="953" y="172"/>
                    </a:lnTo>
                    <a:lnTo>
                      <a:pt x="973" y="201"/>
                    </a:lnTo>
                    <a:lnTo>
                      <a:pt x="988" y="233"/>
                    </a:lnTo>
                    <a:lnTo>
                      <a:pt x="997" y="265"/>
                    </a:lnTo>
                    <a:lnTo>
                      <a:pt x="1000" y="297"/>
                    </a:lnTo>
                    <a:lnTo>
                      <a:pt x="997" y="330"/>
                    </a:lnTo>
                    <a:lnTo>
                      <a:pt x="988" y="362"/>
                    </a:lnTo>
                    <a:lnTo>
                      <a:pt x="973" y="392"/>
                    </a:lnTo>
                    <a:lnTo>
                      <a:pt x="953" y="423"/>
                    </a:lnTo>
                    <a:lnTo>
                      <a:pt x="928" y="451"/>
                    </a:lnTo>
                    <a:lnTo>
                      <a:pt x="898" y="477"/>
                    </a:lnTo>
                    <a:lnTo>
                      <a:pt x="862" y="502"/>
                    </a:lnTo>
                    <a:lnTo>
                      <a:pt x="824" y="525"/>
                    </a:lnTo>
                    <a:lnTo>
                      <a:pt x="781" y="543"/>
                    </a:lnTo>
                    <a:lnTo>
                      <a:pt x="734" y="561"/>
                    </a:lnTo>
                    <a:lnTo>
                      <a:pt x="685" y="574"/>
                    </a:lnTo>
                    <a:lnTo>
                      <a:pt x="633" y="584"/>
                    </a:lnTo>
                    <a:lnTo>
                      <a:pt x="581" y="591"/>
                    </a:lnTo>
                    <a:lnTo>
                      <a:pt x="526" y="595"/>
                    </a:lnTo>
                    <a:lnTo>
                      <a:pt x="473" y="595"/>
                    </a:lnTo>
                    <a:lnTo>
                      <a:pt x="420" y="591"/>
                    </a:lnTo>
                    <a:lnTo>
                      <a:pt x="366" y="584"/>
                    </a:lnTo>
                    <a:lnTo>
                      <a:pt x="314" y="574"/>
                    </a:lnTo>
                    <a:lnTo>
                      <a:pt x="265" y="561"/>
                    </a:lnTo>
                    <a:lnTo>
                      <a:pt x="220" y="543"/>
                    </a:lnTo>
                    <a:lnTo>
                      <a:pt x="177" y="525"/>
                    </a:lnTo>
                    <a:lnTo>
                      <a:pt x="137" y="502"/>
                    </a:lnTo>
                    <a:lnTo>
                      <a:pt x="103" y="477"/>
                    </a:lnTo>
                    <a:lnTo>
                      <a:pt x="71" y="451"/>
                    </a:lnTo>
                    <a:lnTo>
                      <a:pt x="46" y="423"/>
                    </a:lnTo>
                    <a:lnTo>
                      <a:pt x="26" y="392"/>
                    </a:lnTo>
                    <a:lnTo>
                      <a:pt x="12"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258"/>
              <p:cNvSpPr>
                <a:spLocks/>
              </p:cNvSpPr>
              <p:nvPr/>
            </p:nvSpPr>
            <p:spPr bwMode="auto">
              <a:xfrm>
                <a:off x="4902" y="2678"/>
                <a:ext cx="1000" cy="596"/>
              </a:xfrm>
              <a:custGeom>
                <a:avLst/>
                <a:gdLst>
                  <a:gd name="T0" fmla="*/ 0 w 1000"/>
                  <a:gd name="T1" fmla="*/ 297 h 596"/>
                  <a:gd name="T2" fmla="*/ 3 w 1000"/>
                  <a:gd name="T3" fmla="*/ 266 h 596"/>
                  <a:gd name="T4" fmla="*/ 12 w 1000"/>
                  <a:gd name="T5" fmla="*/ 234 h 596"/>
                  <a:gd name="T6" fmla="*/ 25 w 1000"/>
                  <a:gd name="T7" fmla="*/ 202 h 596"/>
                  <a:gd name="T8" fmla="*/ 46 w 1000"/>
                  <a:gd name="T9" fmla="*/ 173 h 596"/>
                  <a:gd name="T10" fmla="*/ 71 w 1000"/>
                  <a:gd name="T11" fmla="*/ 144 h 596"/>
                  <a:gd name="T12" fmla="*/ 102 w 1000"/>
                  <a:gd name="T13" fmla="*/ 117 h 596"/>
                  <a:gd name="T14" fmla="*/ 136 w 1000"/>
                  <a:gd name="T15" fmla="*/ 93 h 596"/>
                  <a:gd name="T16" fmla="*/ 176 w 1000"/>
                  <a:gd name="T17" fmla="*/ 71 h 596"/>
                  <a:gd name="T18" fmla="*/ 219 w 1000"/>
                  <a:gd name="T19" fmla="*/ 51 h 596"/>
                  <a:gd name="T20" fmla="*/ 265 w 1000"/>
                  <a:gd name="T21" fmla="*/ 34 h 596"/>
                  <a:gd name="T22" fmla="*/ 314 w 1000"/>
                  <a:gd name="T23" fmla="*/ 20 h 596"/>
                  <a:gd name="T24" fmla="*/ 366 w 1000"/>
                  <a:gd name="T25" fmla="*/ 10 h 596"/>
                  <a:gd name="T26" fmla="*/ 419 w 1000"/>
                  <a:gd name="T27" fmla="*/ 3 h 596"/>
                  <a:gd name="T28" fmla="*/ 473 w 1000"/>
                  <a:gd name="T29" fmla="*/ 0 h 596"/>
                  <a:gd name="T30" fmla="*/ 526 w 1000"/>
                  <a:gd name="T31" fmla="*/ 0 h 596"/>
                  <a:gd name="T32" fmla="*/ 581 w 1000"/>
                  <a:gd name="T33" fmla="*/ 3 h 596"/>
                  <a:gd name="T34" fmla="*/ 633 w 1000"/>
                  <a:gd name="T35" fmla="*/ 10 h 596"/>
                  <a:gd name="T36" fmla="*/ 684 w 1000"/>
                  <a:gd name="T37" fmla="*/ 20 h 596"/>
                  <a:gd name="T38" fmla="*/ 733 w 1000"/>
                  <a:gd name="T39" fmla="*/ 34 h 596"/>
                  <a:gd name="T40" fmla="*/ 781 w 1000"/>
                  <a:gd name="T41" fmla="*/ 51 h 596"/>
                  <a:gd name="T42" fmla="*/ 824 w 1000"/>
                  <a:gd name="T43" fmla="*/ 71 h 596"/>
                  <a:gd name="T44" fmla="*/ 862 w 1000"/>
                  <a:gd name="T45" fmla="*/ 93 h 596"/>
                  <a:gd name="T46" fmla="*/ 898 w 1000"/>
                  <a:gd name="T47" fmla="*/ 117 h 596"/>
                  <a:gd name="T48" fmla="*/ 927 w 1000"/>
                  <a:gd name="T49" fmla="*/ 144 h 596"/>
                  <a:gd name="T50" fmla="*/ 952 w 1000"/>
                  <a:gd name="T51" fmla="*/ 173 h 596"/>
                  <a:gd name="T52" fmla="*/ 973 w 1000"/>
                  <a:gd name="T53" fmla="*/ 202 h 596"/>
                  <a:gd name="T54" fmla="*/ 988 w 1000"/>
                  <a:gd name="T55" fmla="*/ 234 h 596"/>
                  <a:gd name="T56" fmla="*/ 997 w 1000"/>
                  <a:gd name="T57" fmla="*/ 266 h 596"/>
                  <a:gd name="T58" fmla="*/ 1000 w 1000"/>
                  <a:gd name="T59" fmla="*/ 297 h 596"/>
                  <a:gd name="T60" fmla="*/ 997 w 1000"/>
                  <a:gd name="T61" fmla="*/ 330 h 596"/>
                  <a:gd name="T62" fmla="*/ 988 w 1000"/>
                  <a:gd name="T63" fmla="*/ 362 h 596"/>
                  <a:gd name="T64" fmla="*/ 973 w 1000"/>
                  <a:gd name="T65" fmla="*/ 393 h 596"/>
                  <a:gd name="T66" fmla="*/ 952 w 1000"/>
                  <a:gd name="T67" fmla="*/ 423 h 596"/>
                  <a:gd name="T68" fmla="*/ 927 w 1000"/>
                  <a:gd name="T69" fmla="*/ 451 h 596"/>
                  <a:gd name="T70" fmla="*/ 898 w 1000"/>
                  <a:gd name="T71" fmla="*/ 478 h 596"/>
                  <a:gd name="T72" fmla="*/ 862 w 1000"/>
                  <a:gd name="T73" fmla="*/ 503 h 596"/>
                  <a:gd name="T74" fmla="*/ 824 w 1000"/>
                  <a:gd name="T75" fmla="*/ 525 h 596"/>
                  <a:gd name="T76" fmla="*/ 781 w 1000"/>
                  <a:gd name="T77" fmla="*/ 544 h 596"/>
                  <a:gd name="T78" fmla="*/ 733 w 1000"/>
                  <a:gd name="T79" fmla="*/ 561 h 596"/>
                  <a:gd name="T80" fmla="*/ 684 w 1000"/>
                  <a:gd name="T81" fmla="*/ 574 h 596"/>
                  <a:gd name="T82" fmla="*/ 633 w 1000"/>
                  <a:gd name="T83" fmla="*/ 585 h 596"/>
                  <a:gd name="T84" fmla="*/ 581 w 1000"/>
                  <a:gd name="T85" fmla="*/ 592 h 596"/>
                  <a:gd name="T86" fmla="*/ 526 w 1000"/>
                  <a:gd name="T87" fmla="*/ 596 h 596"/>
                  <a:gd name="T88" fmla="*/ 473 w 1000"/>
                  <a:gd name="T89" fmla="*/ 596 h 596"/>
                  <a:gd name="T90" fmla="*/ 419 w 1000"/>
                  <a:gd name="T91" fmla="*/ 592 h 596"/>
                  <a:gd name="T92" fmla="*/ 366 w 1000"/>
                  <a:gd name="T93" fmla="*/ 585 h 596"/>
                  <a:gd name="T94" fmla="*/ 314 w 1000"/>
                  <a:gd name="T95" fmla="*/ 574 h 596"/>
                  <a:gd name="T96" fmla="*/ 265 w 1000"/>
                  <a:gd name="T97" fmla="*/ 561 h 596"/>
                  <a:gd name="T98" fmla="*/ 219 w 1000"/>
                  <a:gd name="T99" fmla="*/ 544 h 596"/>
                  <a:gd name="T100" fmla="*/ 176 w 1000"/>
                  <a:gd name="T101" fmla="*/ 525 h 596"/>
                  <a:gd name="T102" fmla="*/ 136 w 1000"/>
                  <a:gd name="T103" fmla="*/ 503 h 596"/>
                  <a:gd name="T104" fmla="*/ 102 w 1000"/>
                  <a:gd name="T105" fmla="*/ 478 h 596"/>
                  <a:gd name="T106" fmla="*/ 71 w 1000"/>
                  <a:gd name="T107" fmla="*/ 451 h 596"/>
                  <a:gd name="T108" fmla="*/ 46 w 1000"/>
                  <a:gd name="T109" fmla="*/ 423 h 596"/>
                  <a:gd name="T110" fmla="*/ 25 w 1000"/>
                  <a:gd name="T111" fmla="*/ 393 h 596"/>
                  <a:gd name="T112" fmla="*/ 12 w 1000"/>
                  <a:gd name="T113" fmla="*/ 362 h 596"/>
                  <a:gd name="T114" fmla="*/ 3 w 1000"/>
                  <a:gd name="T115" fmla="*/ 330 h 596"/>
                  <a:gd name="T116" fmla="*/ 0 w 1000"/>
                  <a:gd name="T117" fmla="*/ 2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6">
                    <a:moveTo>
                      <a:pt x="0" y="297"/>
                    </a:moveTo>
                    <a:lnTo>
                      <a:pt x="3" y="266"/>
                    </a:lnTo>
                    <a:lnTo>
                      <a:pt x="12" y="234"/>
                    </a:lnTo>
                    <a:lnTo>
                      <a:pt x="25" y="202"/>
                    </a:lnTo>
                    <a:lnTo>
                      <a:pt x="46" y="173"/>
                    </a:lnTo>
                    <a:lnTo>
                      <a:pt x="71" y="144"/>
                    </a:lnTo>
                    <a:lnTo>
                      <a:pt x="102" y="117"/>
                    </a:lnTo>
                    <a:lnTo>
                      <a:pt x="136" y="93"/>
                    </a:lnTo>
                    <a:lnTo>
                      <a:pt x="176" y="71"/>
                    </a:lnTo>
                    <a:lnTo>
                      <a:pt x="219" y="51"/>
                    </a:lnTo>
                    <a:lnTo>
                      <a:pt x="265" y="34"/>
                    </a:lnTo>
                    <a:lnTo>
                      <a:pt x="314" y="20"/>
                    </a:lnTo>
                    <a:lnTo>
                      <a:pt x="366" y="10"/>
                    </a:lnTo>
                    <a:lnTo>
                      <a:pt x="419" y="3"/>
                    </a:lnTo>
                    <a:lnTo>
                      <a:pt x="473" y="0"/>
                    </a:lnTo>
                    <a:lnTo>
                      <a:pt x="526" y="0"/>
                    </a:lnTo>
                    <a:lnTo>
                      <a:pt x="581" y="3"/>
                    </a:lnTo>
                    <a:lnTo>
                      <a:pt x="633" y="10"/>
                    </a:lnTo>
                    <a:lnTo>
                      <a:pt x="684" y="20"/>
                    </a:lnTo>
                    <a:lnTo>
                      <a:pt x="733" y="34"/>
                    </a:lnTo>
                    <a:lnTo>
                      <a:pt x="781" y="51"/>
                    </a:lnTo>
                    <a:lnTo>
                      <a:pt x="824" y="71"/>
                    </a:lnTo>
                    <a:lnTo>
                      <a:pt x="862" y="93"/>
                    </a:lnTo>
                    <a:lnTo>
                      <a:pt x="898" y="117"/>
                    </a:lnTo>
                    <a:lnTo>
                      <a:pt x="927" y="144"/>
                    </a:lnTo>
                    <a:lnTo>
                      <a:pt x="952" y="173"/>
                    </a:lnTo>
                    <a:lnTo>
                      <a:pt x="973" y="202"/>
                    </a:lnTo>
                    <a:lnTo>
                      <a:pt x="988" y="234"/>
                    </a:lnTo>
                    <a:lnTo>
                      <a:pt x="997" y="266"/>
                    </a:lnTo>
                    <a:lnTo>
                      <a:pt x="1000" y="297"/>
                    </a:lnTo>
                    <a:lnTo>
                      <a:pt x="997" y="330"/>
                    </a:lnTo>
                    <a:lnTo>
                      <a:pt x="988" y="362"/>
                    </a:lnTo>
                    <a:lnTo>
                      <a:pt x="973" y="393"/>
                    </a:lnTo>
                    <a:lnTo>
                      <a:pt x="952" y="423"/>
                    </a:lnTo>
                    <a:lnTo>
                      <a:pt x="927" y="451"/>
                    </a:lnTo>
                    <a:lnTo>
                      <a:pt x="898" y="478"/>
                    </a:lnTo>
                    <a:lnTo>
                      <a:pt x="862" y="503"/>
                    </a:lnTo>
                    <a:lnTo>
                      <a:pt x="824" y="525"/>
                    </a:lnTo>
                    <a:lnTo>
                      <a:pt x="781" y="544"/>
                    </a:lnTo>
                    <a:lnTo>
                      <a:pt x="733" y="561"/>
                    </a:lnTo>
                    <a:lnTo>
                      <a:pt x="684" y="574"/>
                    </a:lnTo>
                    <a:lnTo>
                      <a:pt x="633" y="585"/>
                    </a:lnTo>
                    <a:lnTo>
                      <a:pt x="581" y="592"/>
                    </a:lnTo>
                    <a:lnTo>
                      <a:pt x="526" y="596"/>
                    </a:lnTo>
                    <a:lnTo>
                      <a:pt x="473" y="596"/>
                    </a:lnTo>
                    <a:lnTo>
                      <a:pt x="419" y="592"/>
                    </a:lnTo>
                    <a:lnTo>
                      <a:pt x="366" y="585"/>
                    </a:lnTo>
                    <a:lnTo>
                      <a:pt x="314" y="574"/>
                    </a:lnTo>
                    <a:lnTo>
                      <a:pt x="265" y="561"/>
                    </a:lnTo>
                    <a:lnTo>
                      <a:pt x="219" y="544"/>
                    </a:lnTo>
                    <a:lnTo>
                      <a:pt x="176" y="525"/>
                    </a:lnTo>
                    <a:lnTo>
                      <a:pt x="136" y="503"/>
                    </a:lnTo>
                    <a:lnTo>
                      <a:pt x="102" y="478"/>
                    </a:lnTo>
                    <a:lnTo>
                      <a:pt x="71" y="451"/>
                    </a:lnTo>
                    <a:lnTo>
                      <a:pt x="46" y="423"/>
                    </a:lnTo>
                    <a:lnTo>
                      <a:pt x="25" y="393"/>
                    </a:lnTo>
                    <a:lnTo>
                      <a:pt x="12" y="362"/>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78" name="Rectangle 1259"/>
              <p:cNvSpPr>
                <a:spLocks noChangeArrowheads="1"/>
              </p:cNvSpPr>
              <p:nvPr/>
            </p:nvSpPr>
            <p:spPr bwMode="auto">
              <a:xfrm>
                <a:off x="5285" y="2794"/>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79" name="Rectangle 1260"/>
              <p:cNvSpPr>
                <a:spLocks noChangeArrowheads="1"/>
              </p:cNvSpPr>
              <p:nvPr/>
            </p:nvSpPr>
            <p:spPr bwMode="auto">
              <a:xfrm>
                <a:off x="5236" y="2913"/>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dirty="0">
                    <a:solidFill>
                      <a:srgbClr val="000000"/>
                    </a:solidFill>
                  </a:rPr>
                  <a:t>Machine</a:t>
                </a:r>
                <a:endParaRPr lang="en-US" dirty="0"/>
              </a:p>
            </p:txBody>
          </p:sp>
          <p:sp>
            <p:nvSpPr>
              <p:cNvPr id="180" name="Rectangle 1261"/>
              <p:cNvSpPr>
                <a:spLocks noChangeArrowheads="1"/>
              </p:cNvSpPr>
              <p:nvPr/>
            </p:nvSpPr>
            <p:spPr bwMode="auto">
              <a:xfrm>
                <a:off x="5308" y="3032"/>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nvGrpSpPr>
            <p:cNvPr id="146" name="Group 1289"/>
            <p:cNvGrpSpPr>
              <a:grpSpLocks/>
            </p:cNvGrpSpPr>
            <p:nvPr/>
          </p:nvGrpSpPr>
          <p:grpSpPr bwMode="auto">
            <a:xfrm>
              <a:off x="5056" y="1951"/>
              <a:ext cx="723" cy="647"/>
              <a:chOff x="5056" y="1951"/>
              <a:chExt cx="723" cy="647"/>
            </a:xfrm>
          </p:grpSpPr>
          <p:sp>
            <p:nvSpPr>
              <p:cNvPr id="172" name="Freeform 1262"/>
              <p:cNvSpPr>
                <a:spLocks/>
              </p:cNvSpPr>
              <p:nvPr/>
            </p:nvSpPr>
            <p:spPr bwMode="auto">
              <a:xfrm>
                <a:off x="5112" y="2001"/>
                <a:ext cx="667" cy="597"/>
              </a:xfrm>
              <a:custGeom>
                <a:avLst/>
                <a:gdLst>
                  <a:gd name="T0" fmla="*/ 277 w 667"/>
                  <a:gd name="T1" fmla="*/ 398 h 597"/>
                  <a:gd name="T2" fmla="*/ 277 w 667"/>
                  <a:gd name="T3" fmla="*/ 547 h 597"/>
                  <a:gd name="T4" fmla="*/ 223 w 667"/>
                  <a:gd name="T5" fmla="*/ 547 h 597"/>
                  <a:gd name="T6" fmla="*/ 334 w 667"/>
                  <a:gd name="T7" fmla="*/ 597 h 597"/>
                  <a:gd name="T8" fmla="*/ 445 w 667"/>
                  <a:gd name="T9" fmla="*/ 547 h 597"/>
                  <a:gd name="T10" fmla="*/ 388 w 667"/>
                  <a:gd name="T11" fmla="*/ 547 h 597"/>
                  <a:gd name="T12" fmla="*/ 388 w 667"/>
                  <a:gd name="T13" fmla="*/ 398 h 597"/>
                  <a:gd name="T14" fmla="*/ 667 w 667"/>
                  <a:gd name="T15" fmla="*/ 398 h 597"/>
                  <a:gd name="T16" fmla="*/ 667 w 667"/>
                  <a:gd name="T17" fmla="*/ 0 h 597"/>
                  <a:gd name="T18" fmla="*/ 0 w 667"/>
                  <a:gd name="T19" fmla="*/ 0 h 597"/>
                  <a:gd name="T20" fmla="*/ 0 w 667"/>
                  <a:gd name="T21" fmla="*/ 398 h 597"/>
                  <a:gd name="T22" fmla="*/ 277 w 667"/>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7">
                    <a:moveTo>
                      <a:pt x="277" y="398"/>
                    </a:moveTo>
                    <a:lnTo>
                      <a:pt x="277" y="547"/>
                    </a:lnTo>
                    <a:lnTo>
                      <a:pt x="223" y="547"/>
                    </a:lnTo>
                    <a:lnTo>
                      <a:pt x="334" y="597"/>
                    </a:lnTo>
                    <a:lnTo>
                      <a:pt x="445" y="547"/>
                    </a:lnTo>
                    <a:lnTo>
                      <a:pt x="388" y="547"/>
                    </a:lnTo>
                    <a:lnTo>
                      <a:pt x="388" y="398"/>
                    </a:lnTo>
                    <a:lnTo>
                      <a:pt x="667" y="398"/>
                    </a:lnTo>
                    <a:lnTo>
                      <a:pt x="667" y="0"/>
                    </a:lnTo>
                    <a:lnTo>
                      <a:pt x="0" y="0"/>
                    </a:lnTo>
                    <a:lnTo>
                      <a:pt x="0" y="398"/>
                    </a:lnTo>
                    <a:lnTo>
                      <a:pt x="277"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263"/>
              <p:cNvSpPr>
                <a:spLocks/>
              </p:cNvSpPr>
              <p:nvPr/>
            </p:nvSpPr>
            <p:spPr bwMode="auto">
              <a:xfrm>
                <a:off x="5056" y="1951"/>
                <a:ext cx="667" cy="596"/>
              </a:xfrm>
              <a:custGeom>
                <a:avLst/>
                <a:gdLst>
                  <a:gd name="T0" fmla="*/ 277 w 667"/>
                  <a:gd name="T1" fmla="*/ 397 h 596"/>
                  <a:gd name="T2" fmla="*/ 277 w 667"/>
                  <a:gd name="T3" fmla="*/ 547 h 596"/>
                  <a:gd name="T4" fmla="*/ 222 w 667"/>
                  <a:gd name="T5" fmla="*/ 547 h 596"/>
                  <a:gd name="T6" fmla="*/ 333 w 667"/>
                  <a:gd name="T7" fmla="*/ 596 h 596"/>
                  <a:gd name="T8" fmla="*/ 444 w 667"/>
                  <a:gd name="T9" fmla="*/ 547 h 596"/>
                  <a:gd name="T10" fmla="*/ 388 w 667"/>
                  <a:gd name="T11" fmla="*/ 547 h 596"/>
                  <a:gd name="T12" fmla="*/ 388 w 667"/>
                  <a:gd name="T13" fmla="*/ 397 h 596"/>
                  <a:gd name="T14" fmla="*/ 667 w 667"/>
                  <a:gd name="T15" fmla="*/ 397 h 596"/>
                  <a:gd name="T16" fmla="*/ 667 w 667"/>
                  <a:gd name="T17" fmla="*/ 0 h 596"/>
                  <a:gd name="T18" fmla="*/ 0 w 667"/>
                  <a:gd name="T19" fmla="*/ 0 h 596"/>
                  <a:gd name="T20" fmla="*/ 0 w 667"/>
                  <a:gd name="T21" fmla="*/ 397 h 596"/>
                  <a:gd name="T22" fmla="*/ 277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7" y="397"/>
                    </a:moveTo>
                    <a:lnTo>
                      <a:pt x="277" y="547"/>
                    </a:lnTo>
                    <a:lnTo>
                      <a:pt x="222" y="547"/>
                    </a:lnTo>
                    <a:lnTo>
                      <a:pt x="333" y="596"/>
                    </a:lnTo>
                    <a:lnTo>
                      <a:pt x="444" y="547"/>
                    </a:lnTo>
                    <a:lnTo>
                      <a:pt x="388" y="547"/>
                    </a:lnTo>
                    <a:lnTo>
                      <a:pt x="388" y="397"/>
                    </a:lnTo>
                    <a:lnTo>
                      <a:pt x="667" y="397"/>
                    </a:lnTo>
                    <a:lnTo>
                      <a:pt x="667" y="0"/>
                    </a:lnTo>
                    <a:lnTo>
                      <a:pt x="0" y="0"/>
                    </a:lnTo>
                    <a:lnTo>
                      <a:pt x="0" y="397"/>
                    </a:lnTo>
                    <a:lnTo>
                      <a:pt x="277" y="397"/>
                    </a:lnTo>
                    <a:close/>
                  </a:path>
                </a:pathLst>
              </a:custGeom>
              <a:solidFill>
                <a:srgbClr val="FFCCFF"/>
              </a:solidFill>
              <a:ln w="1588">
                <a:solidFill>
                  <a:srgbClr val="000000"/>
                </a:solidFill>
                <a:prstDash val="solid"/>
                <a:round/>
                <a:headEnd/>
                <a:tailEnd/>
              </a:ln>
            </p:spPr>
            <p:txBody>
              <a:bodyPr/>
              <a:lstStyle/>
              <a:p>
                <a:endParaRPr lang="en-US"/>
              </a:p>
            </p:txBody>
          </p:sp>
          <p:sp>
            <p:nvSpPr>
              <p:cNvPr id="174" name="Rectangle 1264"/>
              <p:cNvSpPr>
                <a:spLocks noChangeArrowheads="1"/>
              </p:cNvSpPr>
              <p:nvPr/>
            </p:nvSpPr>
            <p:spPr bwMode="auto">
              <a:xfrm>
                <a:off x="5321" y="2027"/>
                <a:ext cx="19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PC</a:t>
                </a:r>
                <a:endParaRPr lang="en-US" sz="1300" dirty="0">
                  <a:latin typeface="Verdana" pitchFamily="34" charset="0"/>
                </a:endParaRPr>
              </a:p>
            </p:txBody>
          </p:sp>
          <p:sp>
            <p:nvSpPr>
              <p:cNvPr id="175" name="Rectangle 1265"/>
              <p:cNvSpPr>
                <a:spLocks noChangeArrowheads="1"/>
              </p:cNvSpPr>
              <p:nvPr/>
            </p:nvSpPr>
            <p:spPr bwMode="auto">
              <a:xfrm>
                <a:off x="5087" y="2147"/>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300" dirty="0">
                  <a:latin typeface="Verdana" pitchFamily="34" charset="0"/>
                </a:endParaRPr>
              </a:p>
            </p:txBody>
          </p:sp>
        </p:grpSp>
        <p:grpSp>
          <p:nvGrpSpPr>
            <p:cNvPr id="147" name="Group 1294"/>
            <p:cNvGrpSpPr>
              <a:grpSpLocks/>
            </p:cNvGrpSpPr>
            <p:nvPr/>
          </p:nvGrpSpPr>
          <p:grpSpPr bwMode="auto">
            <a:xfrm>
              <a:off x="2883" y="1475"/>
              <a:ext cx="2682" cy="2662"/>
              <a:chOff x="2883" y="1475"/>
              <a:chExt cx="2682" cy="2662"/>
            </a:xfrm>
          </p:grpSpPr>
          <p:grpSp>
            <p:nvGrpSpPr>
              <p:cNvPr id="157" name="Group 1242"/>
              <p:cNvGrpSpPr>
                <a:grpSpLocks/>
              </p:cNvGrpSpPr>
              <p:nvPr/>
            </p:nvGrpSpPr>
            <p:grpSpPr bwMode="auto">
              <a:xfrm>
                <a:off x="3555" y="1475"/>
                <a:ext cx="1425" cy="746"/>
                <a:chOff x="3555" y="1475"/>
                <a:chExt cx="1425" cy="746"/>
              </a:xfrm>
            </p:grpSpPr>
            <p:sp>
              <p:nvSpPr>
                <p:cNvPr id="161" name="Freeform 1231"/>
                <p:cNvSpPr>
                  <a:spLocks/>
                </p:cNvSpPr>
                <p:nvPr/>
              </p:nvSpPr>
              <p:spPr bwMode="auto">
                <a:xfrm>
                  <a:off x="3682" y="1476"/>
                  <a:ext cx="667" cy="531"/>
                </a:xfrm>
                <a:custGeom>
                  <a:avLst/>
                  <a:gdLst>
                    <a:gd name="T0" fmla="*/ 667 w 667"/>
                    <a:gd name="T1" fmla="*/ 0 h 531"/>
                    <a:gd name="T2" fmla="*/ 667 w 667"/>
                    <a:gd name="T3" fmla="*/ 23 h 531"/>
                    <a:gd name="T4" fmla="*/ 664 w 667"/>
                    <a:gd name="T5" fmla="*/ 41 h 531"/>
                    <a:gd name="T6" fmla="*/ 662 w 667"/>
                    <a:gd name="T7" fmla="*/ 63 h 531"/>
                    <a:gd name="T8" fmla="*/ 659 w 667"/>
                    <a:gd name="T9" fmla="*/ 82 h 531"/>
                    <a:gd name="T10" fmla="*/ 655 w 667"/>
                    <a:gd name="T11" fmla="*/ 106 h 531"/>
                    <a:gd name="T12" fmla="*/ 649 w 667"/>
                    <a:gd name="T13" fmla="*/ 129 h 531"/>
                    <a:gd name="T14" fmla="*/ 644 w 667"/>
                    <a:gd name="T15" fmla="*/ 149 h 531"/>
                    <a:gd name="T16" fmla="*/ 637 w 667"/>
                    <a:gd name="T17" fmla="*/ 171 h 531"/>
                    <a:gd name="T18" fmla="*/ 628 w 667"/>
                    <a:gd name="T19" fmla="*/ 190 h 531"/>
                    <a:gd name="T20" fmla="*/ 621 w 667"/>
                    <a:gd name="T21" fmla="*/ 208 h 531"/>
                    <a:gd name="T22" fmla="*/ 612 w 667"/>
                    <a:gd name="T23" fmla="*/ 230 h 531"/>
                    <a:gd name="T24" fmla="*/ 597 w 667"/>
                    <a:gd name="T25" fmla="*/ 255 h 531"/>
                    <a:gd name="T26" fmla="*/ 584 w 667"/>
                    <a:gd name="T27" fmla="*/ 277 h 531"/>
                    <a:gd name="T28" fmla="*/ 567 w 667"/>
                    <a:gd name="T29" fmla="*/ 301 h 531"/>
                    <a:gd name="T30" fmla="*/ 548 w 667"/>
                    <a:gd name="T31" fmla="*/ 326 h 531"/>
                    <a:gd name="T32" fmla="*/ 527 w 667"/>
                    <a:gd name="T33" fmla="*/ 350 h 531"/>
                    <a:gd name="T34" fmla="*/ 508 w 667"/>
                    <a:gd name="T35" fmla="*/ 370 h 531"/>
                    <a:gd name="T36" fmla="*/ 483 w 667"/>
                    <a:gd name="T37" fmla="*/ 393 h 531"/>
                    <a:gd name="T38" fmla="*/ 459 w 667"/>
                    <a:gd name="T39" fmla="*/ 413 h 531"/>
                    <a:gd name="T40" fmla="*/ 437 w 667"/>
                    <a:gd name="T41" fmla="*/ 430 h 531"/>
                    <a:gd name="T42" fmla="*/ 412 w 667"/>
                    <a:gd name="T43" fmla="*/ 444 h 531"/>
                    <a:gd name="T44" fmla="*/ 390 w 667"/>
                    <a:gd name="T45" fmla="*/ 458 h 531"/>
                    <a:gd name="T46" fmla="*/ 367 w 667"/>
                    <a:gd name="T47" fmla="*/ 470 h 531"/>
                    <a:gd name="T48" fmla="*/ 348 w 667"/>
                    <a:gd name="T49" fmla="*/ 479 h 531"/>
                    <a:gd name="T50" fmla="*/ 323 w 667"/>
                    <a:gd name="T51" fmla="*/ 489 h 531"/>
                    <a:gd name="T52" fmla="*/ 298 w 667"/>
                    <a:gd name="T53" fmla="*/ 499 h 531"/>
                    <a:gd name="T54" fmla="*/ 274 w 667"/>
                    <a:gd name="T55" fmla="*/ 507 h 531"/>
                    <a:gd name="T56" fmla="*/ 228 w 667"/>
                    <a:gd name="T57" fmla="*/ 519 h 531"/>
                    <a:gd name="T58" fmla="*/ 187 w 667"/>
                    <a:gd name="T59" fmla="*/ 525 h 531"/>
                    <a:gd name="T60" fmla="*/ 170 w 667"/>
                    <a:gd name="T61" fmla="*/ 527 h 531"/>
                    <a:gd name="T62" fmla="*/ 135 w 667"/>
                    <a:gd name="T63" fmla="*/ 531 h 531"/>
                    <a:gd name="T64" fmla="*/ 108 w 667"/>
                    <a:gd name="T65" fmla="*/ 531 h 531"/>
                    <a:gd name="T66" fmla="*/ 0 w 667"/>
                    <a:gd name="T67" fmla="*/ 531 h 531"/>
                    <a:gd name="T68" fmla="*/ 52 w 667"/>
                    <a:gd name="T69" fmla="*/ 508 h 531"/>
                    <a:gd name="T70" fmla="*/ 290 w 667"/>
                    <a:gd name="T71" fmla="*/ 402 h 531"/>
                    <a:gd name="T72" fmla="*/ 418 w 667"/>
                    <a:gd name="T73" fmla="*/ 249 h 531"/>
                    <a:gd name="T74" fmla="*/ 483 w 667"/>
                    <a:gd name="T75" fmla="*/ 90 h 531"/>
                    <a:gd name="T76" fmla="*/ 498 w 667"/>
                    <a:gd name="T77" fmla="*/ 0 h 531"/>
                    <a:gd name="T78" fmla="*/ 667 w 667"/>
                    <a:gd name="T7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7" h="531">
                      <a:moveTo>
                        <a:pt x="667" y="0"/>
                      </a:moveTo>
                      <a:lnTo>
                        <a:pt x="667" y="23"/>
                      </a:lnTo>
                      <a:lnTo>
                        <a:pt x="664" y="41"/>
                      </a:lnTo>
                      <a:lnTo>
                        <a:pt x="662" y="63"/>
                      </a:lnTo>
                      <a:lnTo>
                        <a:pt x="659" y="82"/>
                      </a:lnTo>
                      <a:lnTo>
                        <a:pt x="655" y="106"/>
                      </a:lnTo>
                      <a:lnTo>
                        <a:pt x="649" y="129"/>
                      </a:lnTo>
                      <a:lnTo>
                        <a:pt x="644" y="149"/>
                      </a:lnTo>
                      <a:lnTo>
                        <a:pt x="637" y="171"/>
                      </a:lnTo>
                      <a:lnTo>
                        <a:pt x="628" y="190"/>
                      </a:lnTo>
                      <a:lnTo>
                        <a:pt x="621" y="208"/>
                      </a:lnTo>
                      <a:lnTo>
                        <a:pt x="612" y="230"/>
                      </a:lnTo>
                      <a:lnTo>
                        <a:pt x="597" y="255"/>
                      </a:lnTo>
                      <a:lnTo>
                        <a:pt x="584" y="277"/>
                      </a:lnTo>
                      <a:lnTo>
                        <a:pt x="567" y="301"/>
                      </a:lnTo>
                      <a:lnTo>
                        <a:pt x="548" y="326"/>
                      </a:lnTo>
                      <a:lnTo>
                        <a:pt x="527" y="350"/>
                      </a:lnTo>
                      <a:lnTo>
                        <a:pt x="508" y="370"/>
                      </a:lnTo>
                      <a:lnTo>
                        <a:pt x="483" y="393"/>
                      </a:lnTo>
                      <a:lnTo>
                        <a:pt x="459" y="413"/>
                      </a:lnTo>
                      <a:lnTo>
                        <a:pt x="437" y="430"/>
                      </a:lnTo>
                      <a:lnTo>
                        <a:pt x="412" y="444"/>
                      </a:lnTo>
                      <a:lnTo>
                        <a:pt x="390" y="458"/>
                      </a:lnTo>
                      <a:lnTo>
                        <a:pt x="367" y="470"/>
                      </a:lnTo>
                      <a:lnTo>
                        <a:pt x="348" y="479"/>
                      </a:lnTo>
                      <a:lnTo>
                        <a:pt x="323" y="489"/>
                      </a:lnTo>
                      <a:lnTo>
                        <a:pt x="298" y="499"/>
                      </a:lnTo>
                      <a:lnTo>
                        <a:pt x="274" y="507"/>
                      </a:lnTo>
                      <a:lnTo>
                        <a:pt x="228" y="519"/>
                      </a:lnTo>
                      <a:lnTo>
                        <a:pt x="187" y="525"/>
                      </a:lnTo>
                      <a:lnTo>
                        <a:pt x="170" y="527"/>
                      </a:lnTo>
                      <a:lnTo>
                        <a:pt x="135" y="531"/>
                      </a:lnTo>
                      <a:lnTo>
                        <a:pt x="108" y="531"/>
                      </a:lnTo>
                      <a:lnTo>
                        <a:pt x="0" y="531"/>
                      </a:lnTo>
                      <a:lnTo>
                        <a:pt x="52" y="508"/>
                      </a:lnTo>
                      <a:lnTo>
                        <a:pt x="290" y="402"/>
                      </a:lnTo>
                      <a:lnTo>
                        <a:pt x="418" y="249"/>
                      </a:lnTo>
                      <a:lnTo>
                        <a:pt x="483" y="90"/>
                      </a:lnTo>
                      <a:lnTo>
                        <a:pt x="498" y="0"/>
                      </a:lnTo>
                      <a:lnTo>
                        <a:pt x="66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Rectangle 1232"/>
                <p:cNvSpPr>
                  <a:spLocks noChangeArrowheads="1"/>
                </p:cNvSpPr>
                <p:nvPr/>
              </p:nvSpPr>
              <p:spPr bwMode="auto">
                <a:xfrm>
                  <a:off x="3684" y="1871"/>
                  <a:ext cx="140" cy="1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 name="Freeform 1233"/>
                <p:cNvSpPr>
                  <a:spLocks/>
                </p:cNvSpPr>
                <p:nvPr/>
              </p:nvSpPr>
              <p:spPr bwMode="auto">
                <a:xfrm>
                  <a:off x="3555" y="1870"/>
                  <a:ext cx="129" cy="180"/>
                </a:xfrm>
                <a:custGeom>
                  <a:avLst/>
                  <a:gdLst>
                    <a:gd name="T0" fmla="*/ 129 w 129"/>
                    <a:gd name="T1" fmla="*/ 0 h 180"/>
                    <a:gd name="T2" fmla="*/ 129 w 129"/>
                    <a:gd name="T3" fmla="*/ 180 h 180"/>
                    <a:gd name="T4" fmla="*/ 0 w 129"/>
                    <a:gd name="T5" fmla="*/ 90 h 180"/>
                    <a:gd name="T6" fmla="*/ 129 w 129"/>
                    <a:gd name="T7" fmla="*/ 0 h 180"/>
                  </a:gdLst>
                  <a:ahLst/>
                  <a:cxnLst>
                    <a:cxn ang="0">
                      <a:pos x="T0" y="T1"/>
                    </a:cxn>
                    <a:cxn ang="0">
                      <a:pos x="T2" y="T3"/>
                    </a:cxn>
                    <a:cxn ang="0">
                      <a:pos x="T4" y="T5"/>
                    </a:cxn>
                    <a:cxn ang="0">
                      <a:pos x="T6" y="T7"/>
                    </a:cxn>
                  </a:cxnLst>
                  <a:rect l="0" t="0" r="r" b="b"/>
                  <a:pathLst>
                    <a:path w="129" h="180">
                      <a:moveTo>
                        <a:pt x="129" y="0"/>
                      </a:moveTo>
                      <a:lnTo>
                        <a:pt x="129" y="180"/>
                      </a:lnTo>
                      <a:lnTo>
                        <a:pt x="0" y="90"/>
                      </a:lnTo>
                      <a:lnTo>
                        <a:pt x="12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234"/>
                <p:cNvSpPr>
                  <a:spLocks/>
                </p:cNvSpPr>
                <p:nvPr/>
              </p:nvSpPr>
              <p:spPr bwMode="auto">
                <a:xfrm>
                  <a:off x="3684" y="1476"/>
                  <a:ext cx="512" cy="529"/>
                </a:xfrm>
                <a:custGeom>
                  <a:avLst/>
                  <a:gdLst>
                    <a:gd name="T0" fmla="*/ 432 w 512"/>
                    <a:gd name="T1" fmla="*/ 15 h 529"/>
                    <a:gd name="T2" fmla="*/ 431 w 512"/>
                    <a:gd name="T3" fmla="*/ 45 h 529"/>
                    <a:gd name="T4" fmla="*/ 426 w 512"/>
                    <a:gd name="T5" fmla="*/ 76 h 529"/>
                    <a:gd name="T6" fmla="*/ 420 w 512"/>
                    <a:gd name="T7" fmla="*/ 106 h 529"/>
                    <a:gd name="T8" fmla="*/ 411 w 512"/>
                    <a:gd name="T9" fmla="*/ 137 h 529"/>
                    <a:gd name="T10" fmla="*/ 401 w 512"/>
                    <a:gd name="T11" fmla="*/ 170 h 529"/>
                    <a:gd name="T12" fmla="*/ 388 w 512"/>
                    <a:gd name="T13" fmla="*/ 198 h 529"/>
                    <a:gd name="T14" fmla="*/ 368 w 512"/>
                    <a:gd name="T15" fmla="*/ 235 h 529"/>
                    <a:gd name="T16" fmla="*/ 337 w 512"/>
                    <a:gd name="T17" fmla="*/ 280 h 529"/>
                    <a:gd name="T18" fmla="*/ 315 w 512"/>
                    <a:gd name="T19" fmla="*/ 305 h 529"/>
                    <a:gd name="T20" fmla="*/ 275 w 512"/>
                    <a:gd name="T21" fmla="*/ 344 h 529"/>
                    <a:gd name="T22" fmla="*/ 245 w 512"/>
                    <a:gd name="T23" fmla="*/ 367 h 529"/>
                    <a:gd name="T24" fmla="*/ 213 w 512"/>
                    <a:gd name="T25" fmla="*/ 390 h 529"/>
                    <a:gd name="T26" fmla="*/ 179 w 512"/>
                    <a:gd name="T27" fmla="*/ 407 h 529"/>
                    <a:gd name="T28" fmla="*/ 143 w 512"/>
                    <a:gd name="T29" fmla="*/ 422 h 529"/>
                    <a:gd name="T30" fmla="*/ 109 w 512"/>
                    <a:gd name="T31" fmla="*/ 432 h 529"/>
                    <a:gd name="T32" fmla="*/ 78 w 512"/>
                    <a:gd name="T33" fmla="*/ 439 h 529"/>
                    <a:gd name="T34" fmla="*/ 50 w 512"/>
                    <a:gd name="T35" fmla="*/ 443 h 529"/>
                    <a:gd name="T36" fmla="*/ 16 w 512"/>
                    <a:gd name="T37" fmla="*/ 446 h 529"/>
                    <a:gd name="T38" fmla="*/ 0 w 512"/>
                    <a:gd name="T39" fmla="*/ 529 h 529"/>
                    <a:gd name="T40" fmla="*/ 48 w 512"/>
                    <a:gd name="T41" fmla="*/ 527 h 529"/>
                    <a:gd name="T42" fmla="*/ 84 w 512"/>
                    <a:gd name="T43" fmla="*/ 523 h 529"/>
                    <a:gd name="T44" fmla="*/ 118 w 512"/>
                    <a:gd name="T45" fmla="*/ 515 h 529"/>
                    <a:gd name="T46" fmla="*/ 152 w 512"/>
                    <a:gd name="T47" fmla="*/ 505 h 529"/>
                    <a:gd name="T48" fmla="*/ 186 w 512"/>
                    <a:gd name="T49" fmla="*/ 493 h 529"/>
                    <a:gd name="T50" fmla="*/ 219 w 512"/>
                    <a:gd name="T51" fmla="*/ 479 h 529"/>
                    <a:gd name="T52" fmla="*/ 257 w 512"/>
                    <a:gd name="T53" fmla="*/ 458 h 529"/>
                    <a:gd name="T54" fmla="*/ 302 w 512"/>
                    <a:gd name="T55" fmla="*/ 426 h 529"/>
                    <a:gd name="T56" fmla="*/ 339 w 512"/>
                    <a:gd name="T57" fmla="*/ 397 h 529"/>
                    <a:gd name="T58" fmla="*/ 380 w 512"/>
                    <a:gd name="T59" fmla="*/ 353 h 529"/>
                    <a:gd name="T60" fmla="*/ 414 w 512"/>
                    <a:gd name="T61" fmla="*/ 309 h 529"/>
                    <a:gd name="T62" fmla="*/ 435 w 512"/>
                    <a:gd name="T63" fmla="*/ 279 h 529"/>
                    <a:gd name="T64" fmla="*/ 450 w 512"/>
                    <a:gd name="T65" fmla="*/ 251 h 529"/>
                    <a:gd name="T66" fmla="*/ 463 w 512"/>
                    <a:gd name="T67" fmla="*/ 222 h 529"/>
                    <a:gd name="T68" fmla="*/ 476 w 512"/>
                    <a:gd name="T69" fmla="*/ 186 h 529"/>
                    <a:gd name="T70" fmla="*/ 490 w 512"/>
                    <a:gd name="T71" fmla="*/ 147 h 529"/>
                    <a:gd name="T72" fmla="*/ 500 w 512"/>
                    <a:gd name="T73" fmla="*/ 109 h 529"/>
                    <a:gd name="T74" fmla="*/ 506 w 512"/>
                    <a:gd name="T75" fmla="*/ 68 h 529"/>
                    <a:gd name="T76" fmla="*/ 511 w 512"/>
                    <a:gd name="T77" fmla="*/ 15 h 529"/>
                    <a:gd name="T78" fmla="*/ 432 w 512"/>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29">
                      <a:moveTo>
                        <a:pt x="432" y="0"/>
                      </a:moveTo>
                      <a:lnTo>
                        <a:pt x="432" y="15"/>
                      </a:lnTo>
                      <a:lnTo>
                        <a:pt x="431" y="32"/>
                      </a:lnTo>
                      <a:lnTo>
                        <a:pt x="431" y="45"/>
                      </a:lnTo>
                      <a:lnTo>
                        <a:pt x="428" y="60"/>
                      </a:lnTo>
                      <a:lnTo>
                        <a:pt x="426" y="76"/>
                      </a:lnTo>
                      <a:lnTo>
                        <a:pt x="423" y="90"/>
                      </a:lnTo>
                      <a:lnTo>
                        <a:pt x="420" y="106"/>
                      </a:lnTo>
                      <a:lnTo>
                        <a:pt x="417" y="120"/>
                      </a:lnTo>
                      <a:lnTo>
                        <a:pt x="411" y="137"/>
                      </a:lnTo>
                      <a:lnTo>
                        <a:pt x="407" y="153"/>
                      </a:lnTo>
                      <a:lnTo>
                        <a:pt x="401" y="170"/>
                      </a:lnTo>
                      <a:lnTo>
                        <a:pt x="394" y="185"/>
                      </a:lnTo>
                      <a:lnTo>
                        <a:pt x="388" y="198"/>
                      </a:lnTo>
                      <a:lnTo>
                        <a:pt x="380" y="212"/>
                      </a:lnTo>
                      <a:lnTo>
                        <a:pt x="368" y="235"/>
                      </a:lnTo>
                      <a:lnTo>
                        <a:pt x="355" y="255"/>
                      </a:lnTo>
                      <a:lnTo>
                        <a:pt x="337" y="280"/>
                      </a:lnTo>
                      <a:lnTo>
                        <a:pt x="325" y="296"/>
                      </a:lnTo>
                      <a:lnTo>
                        <a:pt x="315" y="305"/>
                      </a:lnTo>
                      <a:lnTo>
                        <a:pt x="297" y="325"/>
                      </a:lnTo>
                      <a:lnTo>
                        <a:pt x="275" y="344"/>
                      </a:lnTo>
                      <a:lnTo>
                        <a:pt x="259" y="357"/>
                      </a:lnTo>
                      <a:lnTo>
                        <a:pt x="245" y="367"/>
                      </a:lnTo>
                      <a:lnTo>
                        <a:pt x="229" y="379"/>
                      </a:lnTo>
                      <a:lnTo>
                        <a:pt x="213" y="390"/>
                      </a:lnTo>
                      <a:lnTo>
                        <a:pt x="198" y="398"/>
                      </a:lnTo>
                      <a:lnTo>
                        <a:pt x="179" y="407"/>
                      </a:lnTo>
                      <a:lnTo>
                        <a:pt x="160" y="415"/>
                      </a:lnTo>
                      <a:lnTo>
                        <a:pt x="143" y="422"/>
                      </a:lnTo>
                      <a:lnTo>
                        <a:pt x="125" y="428"/>
                      </a:lnTo>
                      <a:lnTo>
                        <a:pt x="109" y="432"/>
                      </a:lnTo>
                      <a:lnTo>
                        <a:pt x="94" y="436"/>
                      </a:lnTo>
                      <a:lnTo>
                        <a:pt x="78" y="439"/>
                      </a:lnTo>
                      <a:lnTo>
                        <a:pt x="63" y="442"/>
                      </a:lnTo>
                      <a:lnTo>
                        <a:pt x="50" y="443"/>
                      </a:lnTo>
                      <a:lnTo>
                        <a:pt x="32" y="446"/>
                      </a:lnTo>
                      <a:lnTo>
                        <a:pt x="16" y="446"/>
                      </a:lnTo>
                      <a:lnTo>
                        <a:pt x="0" y="447"/>
                      </a:lnTo>
                      <a:lnTo>
                        <a:pt x="0" y="529"/>
                      </a:lnTo>
                      <a:lnTo>
                        <a:pt x="26" y="528"/>
                      </a:lnTo>
                      <a:lnTo>
                        <a:pt x="48" y="527"/>
                      </a:lnTo>
                      <a:lnTo>
                        <a:pt x="68" y="525"/>
                      </a:lnTo>
                      <a:lnTo>
                        <a:pt x="84" y="523"/>
                      </a:lnTo>
                      <a:lnTo>
                        <a:pt x="100" y="519"/>
                      </a:lnTo>
                      <a:lnTo>
                        <a:pt x="118" y="515"/>
                      </a:lnTo>
                      <a:lnTo>
                        <a:pt x="133" y="511"/>
                      </a:lnTo>
                      <a:lnTo>
                        <a:pt x="152" y="505"/>
                      </a:lnTo>
                      <a:lnTo>
                        <a:pt x="170" y="499"/>
                      </a:lnTo>
                      <a:lnTo>
                        <a:pt x="186" y="493"/>
                      </a:lnTo>
                      <a:lnTo>
                        <a:pt x="204" y="485"/>
                      </a:lnTo>
                      <a:lnTo>
                        <a:pt x="219" y="479"/>
                      </a:lnTo>
                      <a:lnTo>
                        <a:pt x="238" y="468"/>
                      </a:lnTo>
                      <a:lnTo>
                        <a:pt x="257" y="458"/>
                      </a:lnTo>
                      <a:lnTo>
                        <a:pt x="281" y="442"/>
                      </a:lnTo>
                      <a:lnTo>
                        <a:pt x="302" y="426"/>
                      </a:lnTo>
                      <a:lnTo>
                        <a:pt x="322" y="411"/>
                      </a:lnTo>
                      <a:lnTo>
                        <a:pt x="339" y="397"/>
                      </a:lnTo>
                      <a:lnTo>
                        <a:pt x="359" y="377"/>
                      </a:lnTo>
                      <a:lnTo>
                        <a:pt x="380" y="353"/>
                      </a:lnTo>
                      <a:lnTo>
                        <a:pt x="398" y="330"/>
                      </a:lnTo>
                      <a:lnTo>
                        <a:pt x="414" y="309"/>
                      </a:lnTo>
                      <a:lnTo>
                        <a:pt x="423" y="296"/>
                      </a:lnTo>
                      <a:lnTo>
                        <a:pt x="435" y="279"/>
                      </a:lnTo>
                      <a:lnTo>
                        <a:pt x="442" y="265"/>
                      </a:lnTo>
                      <a:lnTo>
                        <a:pt x="450" y="251"/>
                      </a:lnTo>
                      <a:lnTo>
                        <a:pt x="457" y="236"/>
                      </a:lnTo>
                      <a:lnTo>
                        <a:pt x="463" y="222"/>
                      </a:lnTo>
                      <a:lnTo>
                        <a:pt x="472" y="203"/>
                      </a:lnTo>
                      <a:lnTo>
                        <a:pt x="476" y="186"/>
                      </a:lnTo>
                      <a:lnTo>
                        <a:pt x="484" y="169"/>
                      </a:lnTo>
                      <a:lnTo>
                        <a:pt x="490" y="147"/>
                      </a:lnTo>
                      <a:lnTo>
                        <a:pt x="496" y="126"/>
                      </a:lnTo>
                      <a:lnTo>
                        <a:pt x="500" y="109"/>
                      </a:lnTo>
                      <a:lnTo>
                        <a:pt x="503" y="89"/>
                      </a:lnTo>
                      <a:lnTo>
                        <a:pt x="506" y="68"/>
                      </a:lnTo>
                      <a:lnTo>
                        <a:pt x="509" y="40"/>
                      </a:lnTo>
                      <a:lnTo>
                        <a:pt x="511" y="15"/>
                      </a:lnTo>
                      <a:lnTo>
                        <a:pt x="512" y="0"/>
                      </a:lnTo>
                      <a:lnTo>
                        <a:pt x="43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235"/>
                <p:cNvSpPr>
                  <a:spLocks/>
                </p:cNvSpPr>
                <p:nvPr/>
              </p:nvSpPr>
              <p:spPr bwMode="auto">
                <a:xfrm>
                  <a:off x="4187" y="1475"/>
                  <a:ext cx="667" cy="532"/>
                </a:xfrm>
                <a:custGeom>
                  <a:avLst/>
                  <a:gdLst>
                    <a:gd name="T0" fmla="*/ 0 w 667"/>
                    <a:gd name="T1" fmla="*/ 0 h 532"/>
                    <a:gd name="T2" fmla="*/ 0 w 667"/>
                    <a:gd name="T3" fmla="*/ 24 h 532"/>
                    <a:gd name="T4" fmla="*/ 0 w 667"/>
                    <a:gd name="T5" fmla="*/ 42 h 532"/>
                    <a:gd name="T6" fmla="*/ 3 w 667"/>
                    <a:gd name="T7" fmla="*/ 62 h 532"/>
                    <a:gd name="T8" fmla="*/ 6 w 667"/>
                    <a:gd name="T9" fmla="*/ 83 h 532"/>
                    <a:gd name="T10" fmla="*/ 11 w 667"/>
                    <a:gd name="T11" fmla="*/ 107 h 532"/>
                    <a:gd name="T12" fmla="*/ 16 w 667"/>
                    <a:gd name="T13" fmla="*/ 129 h 532"/>
                    <a:gd name="T14" fmla="*/ 22 w 667"/>
                    <a:gd name="T15" fmla="*/ 148 h 532"/>
                    <a:gd name="T16" fmla="*/ 30 w 667"/>
                    <a:gd name="T17" fmla="*/ 171 h 532"/>
                    <a:gd name="T18" fmla="*/ 36 w 667"/>
                    <a:gd name="T19" fmla="*/ 189 h 532"/>
                    <a:gd name="T20" fmla="*/ 43 w 667"/>
                    <a:gd name="T21" fmla="*/ 208 h 532"/>
                    <a:gd name="T22" fmla="*/ 53 w 667"/>
                    <a:gd name="T23" fmla="*/ 229 h 532"/>
                    <a:gd name="T24" fmla="*/ 70 w 667"/>
                    <a:gd name="T25" fmla="*/ 254 h 532"/>
                    <a:gd name="T26" fmla="*/ 82 w 667"/>
                    <a:gd name="T27" fmla="*/ 277 h 532"/>
                    <a:gd name="T28" fmla="*/ 99 w 667"/>
                    <a:gd name="T29" fmla="*/ 302 h 532"/>
                    <a:gd name="T30" fmla="*/ 119 w 667"/>
                    <a:gd name="T31" fmla="*/ 327 h 532"/>
                    <a:gd name="T32" fmla="*/ 138 w 667"/>
                    <a:gd name="T33" fmla="*/ 350 h 532"/>
                    <a:gd name="T34" fmla="*/ 159 w 667"/>
                    <a:gd name="T35" fmla="*/ 370 h 532"/>
                    <a:gd name="T36" fmla="*/ 182 w 667"/>
                    <a:gd name="T37" fmla="*/ 394 h 532"/>
                    <a:gd name="T38" fmla="*/ 206 w 667"/>
                    <a:gd name="T39" fmla="*/ 412 h 532"/>
                    <a:gd name="T40" fmla="*/ 228 w 667"/>
                    <a:gd name="T41" fmla="*/ 431 h 532"/>
                    <a:gd name="T42" fmla="*/ 253 w 667"/>
                    <a:gd name="T43" fmla="*/ 444 h 532"/>
                    <a:gd name="T44" fmla="*/ 276 w 667"/>
                    <a:gd name="T45" fmla="*/ 459 h 532"/>
                    <a:gd name="T46" fmla="*/ 298 w 667"/>
                    <a:gd name="T47" fmla="*/ 469 h 532"/>
                    <a:gd name="T48" fmla="*/ 317 w 667"/>
                    <a:gd name="T49" fmla="*/ 479 h 532"/>
                    <a:gd name="T50" fmla="*/ 344 w 667"/>
                    <a:gd name="T51" fmla="*/ 489 h 532"/>
                    <a:gd name="T52" fmla="*/ 367 w 667"/>
                    <a:gd name="T53" fmla="*/ 500 h 532"/>
                    <a:gd name="T54" fmla="*/ 393 w 667"/>
                    <a:gd name="T55" fmla="*/ 508 h 532"/>
                    <a:gd name="T56" fmla="*/ 439 w 667"/>
                    <a:gd name="T57" fmla="*/ 518 h 532"/>
                    <a:gd name="T58" fmla="*/ 479 w 667"/>
                    <a:gd name="T59" fmla="*/ 526 h 532"/>
                    <a:gd name="T60" fmla="*/ 495 w 667"/>
                    <a:gd name="T61" fmla="*/ 528 h 532"/>
                    <a:gd name="T62" fmla="*/ 529 w 667"/>
                    <a:gd name="T63" fmla="*/ 532 h 532"/>
                    <a:gd name="T64" fmla="*/ 557 w 667"/>
                    <a:gd name="T65" fmla="*/ 532 h 532"/>
                    <a:gd name="T66" fmla="*/ 667 w 667"/>
                    <a:gd name="T67" fmla="*/ 532 h 532"/>
                    <a:gd name="T68" fmla="*/ 615 w 667"/>
                    <a:gd name="T69" fmla="*/ 508 h 532"/>
                    <a:gd name="T70" fmla="*/ 375 w 667"/>
                    <a:gd name="T71" fmla="*/ 403 h 532"/>
                    <a:gd name="T72" fmla="*/ 247 w 667"/>
                    <a:gd name="T73" fmla="*/ 249 h 532"/>
                    <a:gd name="T74" fmla="*/ 182 w 667"/>
                    <a:gd name="T75" fmla="*/ 91 h 532"/>
                    <a:gd name="T76" fmla="*/ 168 w 667"/>
                    <a:gd name="T77" fmla="*/ 0 h 532"/>
                    <a:gd name="T78" fmla="*/ 0 w 667"/>
                    <a:gd name="T7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7" h="532">
                      <a:moveTo>
                        <a:pt x="0" y="0"/>
                      </a:moveTo>
                      <a:lnTo>
                        <a:pt x="0" y="24"/>
                      </a:lnTo>
                      <a:lnTo>
                        <a:pt x="0" y="42"/>
                      </a:lnTo>
                      <a:lnTo>
                        <a:pt x="3" y="62"/>
                      </a:lnTo>
                      <a:lnTo>
                        <a:pt x="6" y="83"/>
                      </a:lnTo>
                      <a:lnTo>
                        <a:pt x="11" y="107"/>
                      </a:lnTo>
                      <a:lnTo>
                        <a:pt x="16" y="129"/>
                      </a:lnTo>
                      <a:lnTo>
                        <a:pt x="22" y="148"/>
                      </a:lnTo>
                      <a:lnTo>
                        <a:pt x="30" y="171"/>
                      </a:lnTo>
                      <a:lnTo>
                        <a:pt x="36" y="189"/>
                      </a:lnTo>
                      <a:lnTo>
                        <a:pt x="43" y="208"/>
                      </a:lnTo>
                      <a:lnTo>
                        <a:pt x="53" y="229"/>
                      </a:lnTo>
                      <a:lnTo>
                        <a:pt x="70" y="254"/>
                      </a:lnTo>
                      <a:lnTo>
                        <a:pt x="82" y="277"/>
                      </a:lnTo>
                      <a:lnTo>
                        <a:pt x="99" y="302"/>
                      </a:lnTo>
                      <a:lnTo>
                        <a:pt x="119" y="327"/>
                      </a:lnTo>
                      <a:lnTo>
                        <a:pt x="138" y="350"/>
                      </a:lnTo>
                      <a:lnTo>
                        <a:pt x="159" y="370"/>
                      </a:lnTo>
                      <a:lnTo>
                        <a:pt x="182" y="394"/>
                      </a:lnTo>
                      <a:lnTo>
                        <a:pt x="206" y="412"/>
                      </a:lnTo>
                      <a:lnTo>
                        <a:pt x="228" y="431"/>
                      </a:lnTo>
                      <a:lnTo>
                        <a:pt x="253" y="444"/>
                      </a:lnTo>
                      <a:lnTo>
                        <a:pt x="276" y="459"/>
                      </a:lnTo>
                      <a:lnTo>
                        <a:pt x="298" y="469"/>
                      </a:lnTo>
                      <a:lnTo>
                        <a:pt x="317" y="479"/>
                      </a:lnTo>
                      <a:lnTo>
                        <a:pt x="344" y="489"/>
                      </a:lnTo>
                      <a:lnTo>
                        <a:pt x="367" y="500"/>
                      </a:lnTo>
                      <a:lnTo>
                        <a:pt x="393" y="508"/>
                      </a:lnTo>
                      <a:lnTo>
                        <a:pt x="439" y="518"/>
                      </a:lnTo>
                      <a:lnTo>
                        <a:pt x="479" y="526"/>
                      </a:lnTo>
                      <a:lnTo>
                        <a:pt x="495" y="528"/>
                      </a:lnTo>
                      <a:lnTo>
                        <a:pt x="529" y="532"/>
                      </a:lnTo>
                      <a:lnTo>
                        <a:pt x="557" y="532"/>
                      </a:lnTo>
                      <a:lnTo>
                        <a:pt x="667" y="532"/>
                      </a:lnTo>
                      <a:lnTo>
                        <a:pt x="615" y="508"/>
                      </a:lnTo>
                      <a:lnTo>
                        <a:pt x="375" y="403"/>
                      </a:lnTo>
                      <a:lnTo>
                        <a:pt x="247" y="249"/>
                      </a:lnTo>
                      <a:lnTo>
                        <a:pt x="182" y="91"/>
                      </a:lnTo>
                      <a:lnTo>
                        <a:pt x="168" y="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Rectangle 1236"/>
                <p:cNvSpPr>
                  <a:spLocks noChangeArrowheads="1"/>
                </p:cNvSpPr>
                <p:nvPr/>
              </p:nvSpPr>
              <p:spPr bwMode="auto">
                <a:xfrm>
                  <a:off x="4711" y="1871"/>
                  <a:ext cx="143" cy="18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Freeform 1237"/>
                <p:cNvSpPr>
                  <a:spLocks/>
                </p:cNvSpPr>
                <p:nvPr/>
              </p:nvSpPr>
              <p:spPr bwMode="auto">
                <a:xfrm>
                  <a:off x="4851" y="1870"/>
                  <a:ext cx="129" cy="180"/>
                </a:xfrm>
                <a:custGeom>
                  <a:avLst/>
                  <a:gdLst>
                    <a:gd name="T0" fmla="*/ 0 w 129"/>
                    <a:gd name="T1" fmla="*/ 0 h 180"/>
                    <a:gd name="T2" fmla="*/ 0 w 129"/>
                    <a:gd name="T3" fmla="*/ 180 h 180"/>
                    <a:gd name="T4" fmla="*/ 129 w 129"/>
                    <a:gd name="T5" fmla="*/ 90 h 180"/>
                    <a:gd name="T6" fmla="*/ 0 w 129"/>
                    <a:gd name="T7" fmla="*/ 0 h 180"/>
                  </a:gdLst>
                  <a:ahLst/>
                  <a:cxnLst>
                    <a:cxn ang="0">
                      <a:pos x="T0" y="T1"/>
                    </a:cxn>
                    <a:cxn ang="0">
                      <a:pos x="T2" y="T3"/>
                    </a:cxn>
                    <a:cxn ang="0">
                      <a:pos x="T4" y="T5"/>
                    </a:cxn>
                    <a:cxn ang="0">
                      <a:pos x="T6" y="T7"/>
                    </a:cxn>
                  </a:cxnLst>
                  <a:rect l="0" t="0" r="r" b="b"/>
                  <a:pathLst>
                    <a:path w="129" h="180">
                      <a:moveTo>
                        <a:pt x="0" y="0"/>
                      </a:moveTo>
                      <a:lnTo>
                        <a:pt x="0" y="180"/>
                      </a:lnTo>
                      <a:lnTo>
                        <a:pt x="129"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238"/>
                <p:cNvSpPr>
                  <a:spLocks/>
                </p:cNvSpPr>
                <p:nvPr/>
              </p:nvSpPr>
              <p:spPr bwMode="auto">
                <a:xfrm>
                  <a:off x="4338" y="1476"/>
                  <a:ext cx="513" cy="529"/>
                </a:xfrm>
                <a:custGeom>
                  <a:avLst/>
                  <a:gdLst>
                    <a:gd name="T0" fmla="*/ 80 w 513"/>
                    <a:gd name="T1" fmla="*/ 15 h 529"/>
                    <a:gd name="T2" fmla="*/ 83 w 513"/>
                    <a:gd name="T3" fmla="*/ 45 h 529"/>
                    <a:gd name="T4" fmla="*/ 86 w 513"/>
                    <a:gd name="T5" fmla="*/ 76 h 529"/>
                    <a:gd name="T6" fmla="*/ 92 w 513"/>
                    <a:gd name="T7" fmla="*/ 106 h 529"/>
                    <a:gd name="T8" fmla="*/ 99 w 513"/>
                    <a:gd name="T9" fmla="*/ 137 h 529"/>
                    <a:gd name="T10" fmla="*/ 113 w 513"/>
                    <a:gd name="T11" fmla="*/ 170 h 529"/>
                    <a:gd name="T12" fmla="*/ 123 w 513"/>
                    <a:gd name="T13" fmla="*/ 198 h 529"/>
                    <a:gd name="T14" fmla="*/ 142 w 513"/>
                    <a:gd name="T15" fmla="*/ 235 h 529"/>
                    <a:gd name="T16" fmla="*/ 173 w 513"/>
                    <a:gd name="T17" fmla="*/ 280 h 529"/>
                    <a:gd name="T18" fmla="*/ 196 w 513"/>
                    <a:gd name="T19" fmla="*/ 305 h 529"/>
                    <a:gd name="T20" fmla="*/ 236 w 513"/>
                    <a:gd name="T21" fmla="*/ 344 h 529"/>
                    <a:gd name="T22" fmla="*/ 267 w 513"/>
                    <a:gd name="T23" fmla="*/ 367 h 529"/>
                    <a:gd name="T24" fmla="*/ 299 w 513"/>
                    <a:gd name="T25" fmla="*/ 390 h 529"/>
                    <a:gd name="T26" fmla="*/ 335 w 513"/>
                    <a:gd name="T27" fmla="*/ 407 h 529"/>
                    <a:gd name="T28" fmla="*/ 370 w 513"/>
                    <a:gd name="T29" fmla="*/ 422 h 529"/>
                    <a:gd name="T30" fmla="*/ 403 w 513"/>
                    <a:gd name="T31" fmla="*/ 432 h 529"/>
                    <a:gd name="T32" fmla="*/ 434 w 513"/>
                    <a:gd name="T33" fmla="*/ 439 h 529"/>
                    <a:gd name="T34" fmla="*/ 464 w 513"/>
                    <a:gd name="T35" fmla="*/ 443 h 529"/>
                    <a:gd name="T36" fmla="*/ 496 w 513"/>
                    <a:gd name="T37" fmla="*/ 446 h 529"/>
                    <a:gd name="T38" fmla="*/ 513 w 513"/>
                    <a:gd name="T39" fmla="*/ 529 h 529"/>
                    <a:gd name="T40" fmla="*/ 464 w 513"/>
                    <a:gd name="T41" fmla="*/ 527 h 529"/>
                    <a:gd name="T42" fmla="*/ 430 w 513"/>
                    <a:gd name="T43" fmla="*/ 523 h 529"/>
                    <a:gd name="T44" fmla="*/ 394 w 513"/>
                    <a:gd name="T45" fmla="*/ 515 h 529"/>
                    <a:gd name="T46" fmla="*/ 360 w 513"/>
                    <a:gd name="T47" fmla="*/ 505 h 529"/>
                    <a:gd name="T48" fmla="*/ 326 w 513"/>
                    <a:gd name="T49" fmla="*/ 493 h 529"/>
                    <a:gd name="T50" fmla="*/ 293 w 513"/>
                    <a:gd name="T51" fmla="*/ 479 h 529"/>
                    <a:gd name="T52" fmla="*/ 255 w 513"/>
                    <a:gd name="T53" fmla="*/ 458 h 529"/>
                    <a:gd name="T54" fmla="*/ 209 w 513"/>
                    <a:gd name="T55" fmla="*/ 427 h 529"/>
                    <a:gd name="T56" fmla="*/ 173 w 513"/>
                    <a:gd name="T57" fmla="*/ 397 h 529"/>
                    <a:gd name="T58" fmla="*/ 131 w 513"/>
                    <a:gd name="T59" fmla="*/ 354 h 529"/>
                    <a:gd name="T60" fmla="*/ 99 w 513"/>
                    <a:gd name="T61" fmla="*/ 310 h 529"/>
                    <a:gd name="T62" fmla="*/ 77 w 513"/>
                    <a:gd name="T63" fmla="*/ 279 h 529"/>
                    <a:gd name="T64" fmla="*/ 62 w 513"/>
                    <a:gd name="T65" fmla="*/ 251 h 529"/>
                    <a:gd name="T66" fmla="*/ 48 w 513"/>
                    <a:gd name="T67" fmla="*/ 222 h 529"/>
                    <a:gd name="T68" fmla="*/ 36 w 513"/>
                    <a:gd name="T69" fmla="*/ 186 h 529"/>
                    <a:gd name="T70" fmla="*/ 22 w 513"/>
                    <a:gd name="T71" fmla="*/ 147 h 529"/>
                    <a:gd name="T72" fmla="*/ 14 w 513"/>
                    <a:gd name="T73" fmla="*/ 109 h 529"/>
                    <a:gd name="T74" fmla="*/ 6 w 513"/>
                    <a:gd name="T75" fmla="*/ 68 h 529"/>
                    <a:gd name="T76" fmla="*/ 2 w 513"/>
                    <a:gd name="T77" fmla="*/ 15 h 529"/>
                    <a:gd name="T78" fmla="*/ 80 w 513"/>
                    <a:gd name="T79"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29">
                      <a:moveTo>
                        <a:pt x="80" y="2"/>
                      </a:moveTo>
                      <a:lnTo>
                        <a:pt x="80" y="15"/>
                      </a:lnTo>
                      <a:lnTo>
                        <a:pt x="80" y="32"/>
                      </a:lnTo>
                      <a:lnTo>
                        <a:pt x="83" y="45"/>
                      </a:lnTo>
                      <a:lnTo>
                        <a:pt x="83" y="61"/>
                      </a:lnTo>
                      <a:lnTo>
                        <a:pt x="86" y="76"/>
                      </a:lnTo>
                      <a:lnTo>
                        <a:pt x="89" y="90"/>
                      </a:lnTo>
                      <a:lnTo>
                        <a:pt x="92" y="106"/>
                      </a:lnTo>
                      <a:lnTo>
                        <a:pt x="95" y="120"/>
                      </a:lnTo>
                      <a:lnTo>
                        <a:pt x="99" y="137"/>
                      </a:lnTo>
                      <a:lnTo>
                        <a:pt x="107" y="153"/>
                      </a:lnTo>
                      <a:lnTo>
                        <a:pt x="113" y="170"/>
                      </a:lnTo>
                      <a:lnTo>
                        <a:pt x="119" y="185"/>
                      </a:lnTo>
                      <a:lnTo>
                        <a:pt x="123" y="198"/>
                      </a:lnTo>
                      <a:lnTo>
                        <a:pt x="131" y="212"/>
                      </a:lnTo>
                      <a:lnTo>
                        <a:pt x="142" y="235"/>
                      </a:lnTo>
                      <a:lnTo>
                        <a:pt x="156" y="256"/>
                      </a:lnTo>
                      <a:lnTo>
                        <a:pt x="173" y="280"/>
                      </a:lnTo>
                      <a:lnTo>
                        <a:pt x="187" y="296"/>
                      </a:lnTo>
                      <a:lnTo>
                        <a:pt x="196" y="305"/>
                      </a:lnTo>
                      <a:lnTo>
                        <a:pt x="215" y="325"/>
                      </a:lnTo>
                      <a:lnTo>
                        <a:pt x="236" y="344"/>
                      </a:lnTo>
                      <a:lnTo>
                        <a:pt x="252" y="357"/>
                      </a:lnTo>
                      <a:lnTo>
                        <a:pt x="267" y="367"/>
                      </a:lnTo>
                      <a:lnTo>
                        <a:pt x="285" y="379"/>
                      </a:lnTo>
                      <a:lnTo>
                        <a:pt x="299" y="390"/>
                      </a:lnTo>
                      <a:lnTo>
                        <a:pt x="314" y="398"/>
                      </a:lnTo>
                      <a:lnTo>
                        <a:pt x="335" y="407"/>
                      </a:lnTo>
                      <a:lnTo>
                        <a:pt x="351" y="415"/>
                      </a:lnTo>
                      <a:lnTo>
                        <a:pt x="370" y="422"/>
                      </a:lnTo>
                      <a:lnTo>
                        <a:pt x="387" y="428"/>
                      </a:lnTo>
                      <a:lnTo>
                        <a:pt x="403" y="432"/>
                      </a:lnTo>
                      <a:lnTo>
                        <a:pt x="418" y="436"/>
                      </a:lnTo>
                      <a:lnTo>
                        <a:pt x="434" y="439"/>
                      </a:lnTo>
                      <a:lnTo>
                        <a:pt x="450" y="442"/>
                      </a:lnTo>
                      <a:lnTo>
                        <a:pt x="464" y="443"/>
                      </a:lnTo>
                      <a:lnTo>
                        <a:pt x="480" y="446"/>
                      </a:lnTo>
                      <a:lnTo>
                        <a:pt x="496" y="446"/>
                      </a:lnTo>
                      <a:lnTo>
                        <a:pt x="513" y="447"/>
                      </a:lnTo>
                      <a:lnTo>
                        <a:pt x="513" y="529"/>
                      </a:lnTo>
                      <a:lnTo>
                        <a:pt x="486" y="528"/>
                      </a:lnTo>
                      <a:lnTo>
                        <a:pt x="464" y="527"/>
                      </a:lnTo>
                      <a:lnTo>
                        <a:pt x="445" y="525"/>
                      </a:lnTo>
                      <a:lnTo>
                        <a:pt x="430" y="523"/>
                      </a:lnTo>
                      <a:lnTo>
                        <a:pt x="413" y="519"/>
                      </a:lnTo>
                      <a:lnTo>
                        <a:pt x="394" y="515"/>
                      </a:lnTo>
                      <a:lnTo>
                        <a:pt x="381" y="512"/>
                      </a:lnTo>
                      <a:lnTo>
                        <a:pt x="360" y="505"/>
                      </a:lnTo>
                      <a:lnTo>
                        <a:pt x="342" y="499"/>
                      </a:lnTo>
                      <a:lnTo>
                        <a:pt x="326" y="493"/>
                      </a:lnTo>
                      <a:lnTo>
                        <a:pt x="308" y="485"/>
                      </a:lnTo>
                      <a:lnTo>
                        <a:pt x="293" y="479"/>
                      </a:lnTo>
                      <a:lnTo>
                        <a:pt x="274" y="468"/>
                      </a:lnTo>
                      <a:lnTo>
                        <a:pt x="255" y="458"/>
                      </a:lnTo>
                      <a:lnTo>
                        <a:pt x="231" y="442"/>
                      </a:lnTo>
                      <a:lnTo>
                        <a:pt x="209" y="427"/>
                      </a:lnTo>
                      <a:lnTo>
                        <a:pt x="190" y="411"/>
                      </a:lnTo>
                      <a:lnTo>
                        <a:pt x="173" y="397"/>
                      </a:lnTo>
                      <a:lnTo>
                        <a:pt x="153" y="377"/>
                      </a:lnTo>
                      <a:lnTo>
                        <a:pt x="131" y="354"/>
                      </a:lnTo>
                      <a:lnTo>
                        <a:pt x="113" y="332"/>
                      </a:lnTo>
                      <a:lnTo>
                        <a:pt x="99" y="310"/>
                      </a:lnTo>
                      <a:lnTo>
                        <a:pt x="89" y="296"/>
                      </a:lnTo>
                      <a:lnTo>
                        <a:pt x="77" y="279"/>
                      </a:lnTo>
                      <a:lnTo>
                        <a:pt x="70" y="265"/>
                      </a:lnTo>
                      <a:lnTo>
                        <a:pt x="62" y="251"/>
                      </a:lnTo>
                      <a:lnTo>
                        <a:pt x="55" y="235"/>
                      </a:lnTo>
                      <a:lnTo>
                        <a:pt x="48" y="222"/>
                      </a:lnTo>
                      <a:lnTo>
                        <a:pt x="40" y="203"/>
                      </a:lnTo>
                      <a:lnTo>
                        <a:pt x="36" y="186"/>
                      </a:lnTo>
                      <a:lnTo>
                        <a:pt x="28" y="169"/>
                      </a:lnTo>
                      <a:lnTo>
                        <a:pt x="22" y="147"/>
                      </a:lnTo>
                      <a:lnTo>
                        <a:pt x="17" y="126"/>
                      </a:lnTo>
                      <a:lnTo>
                        <a:pt x="14" y="109"/>
                      </a:lnTo>
                      <a:lnTo>
                        <a:pt x="8" y="89"/>
                      </a:lnTo>
                      <a:lnTo>
                        <a:pt x="6" y="68"/>
                      </a:lnTo>
                      <a:lnTo>
                        <a:pt x="3" y="40"/>
                      </a:lnTo>
                      <a:lnTo>
                        <a:pt x="2" y="15"/>
                      </a:lnTo>
                      <a:lnTo>
                        <a:pt x="0" y="0"/>
                      </a:lnTo>
                      <a:lnTo>
                        <a:pt x="8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9" name="Group 1241"/>
                <p:cNvGrpSpPr>
                  <a:grpSpLocks/>
                </p:cNvGrpSpPr>
                <p:nvPr/>
              </p:nvGrpSpPr>
              <p:grpSpPr bwMode="auto">
                <a:xfrm>
                  <a:off x="3971" y="1476"/>
                  <a:ext cx="592" cy="745"/>
                  <a:chOff x="3971" y="1476"/>
                  <a:chExt cx="592" cy="745"/>
                </a:xfrm>
              </p:grpSpPr>
              <p:sp>
                <p:nvSpPr>
                  <p:cNvPr id="170" name="Freeform 1239"/>
                  <p:cNvSpPr>
                    <a:spLocks/>
                  </p:cNvSpPr>
                  <p:nvPr/>
                </p:nvSpPr>
                <p:spPr bwMode="auto">
                  <a:xfrm>
                    <a:off x="3971" y="2122"/>
                    <a:ext cx="592" cy="24"/>
                  </a:xfrm>
                  <a:custGeom>
                    <a:avLst/>
                    <a:gdLst>
                      <a:gd name="T0" fmla="*/ 592 w 592"/>
                      <a:gd name="T1" fmla="*/ 24 h 24"/>
                      <a:gd name="T2" fmla="*/ 0 w 592"/>
                      <a:gd name="T3" fmla="*/ 24 h 24"/>
                      <a:gd name="T4" fmla="*/ 158 w 592"/>
                      <a:gd name="T5" fmla="*/ 0 h 24"/>
                      <a:gd name="T6" fmla="*/ 434 w 592"/>
                      <a:gd name="T7" fmla="*/ 0 h 24"/>
                      <a:gd name="T8" fmla="*/ 592 w 592"/>
                      <a:gd name="T9" fmla="*/ 24 h 24"/>
                    </a:gdLst>
                    <a:ahLst/>
                    <a:cxnLst>
                      <a:cxn ang="0">
                        <a:pos x="T0" y="T1"/>
                      </a:cxn>
                      <a:cxn ang="0">
                        <a:pos x="T2" y="T3"/>
                      </a:cxn>
                      <a:cxn ang="0">
                        <a:pos x="T4" y="T5"/>
                      </a:cxn>
                      <a:cxn ang="0">
                        <a:pos x="T6" y="T7"/>
                      </a:cxn>
                      <a:cxn ang="0">
                        <a:pos x="T8" y="T9"/>
                      </a:cxn>
                    </a:cxnLst>
                    <a:rect l="0" t="0" r="r" b="b"/>
                    <a:pathLst>
                      <a:path w="592" h="24">
                        <a:moveTo>
                          <a:pt x="592" y="24"/>
                        </a:moveTo>
                        <a:lnTo>
                          <a:pt x="0" y="24"/>
                        </a:lnTo>
                        <a:lnTo>
                          <a:pt x="158" y="0"/>
                        </a:lnTo>
                        <a:lnTo>
                          <a:pt x="434" y="0"/>
                        </a:lnTo>
                        <a:lnTo>
                          <a:pt x="592" y="2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240"/>
                  <p:cNvSpPr>
                    <a:spLocks/>
                  </p:cNvSpPr>
                  <p:nvPr/>
                </p:nvSpPr>
                <p:spPr bwMode="auto">
                  <a:xfrm>
                    <a:off x="3971" y="1476"/>
                    <a:ext cx="592" cy="745"/>
                  </a:xfrm>
                  <a:custGeom>
                    <a:avLst/>
                    <a:gdLst>
                      <a:gd name="T0" fmla="*/ 395 w 592"/>
                      <a:gd name="T1" fmla="*/ 670 h 745"/>
                      <a:gd name="T2" fmla="*/ 592 w 592"/>
                      <a:gd name="T3" fmla="*/ 670 h 745"/>
                      <a:gd name="T4" fmla="*/ 275 w 592"/>
                      <a:gd name="T5" fmla="*/ 745 h 745"/>
                      <a:gd name="T6" fmla="*/ 0 w 592"/>
                      <a:gd name="T7" fmla="*/ 670 h 745"/>
                      <a:gd name="T8" fmla="*/ 197 w 592"/>
                      <a:gd name="T9" fmla="*/ 670 h 745"/>
                      <a:gd name="T10" fmla="*/ 197 w 592"/>
                      <a:gd name="T11" fmla="*/ 0 h 745"/>
                      <a:gd name="T12" fmla="*/ 395 w 592"/>
                      <a:gd name="T13" fmla="*/ 0 h 745"/>
                      <a:gd name="T14" fmla="*/ 395 w 592"/>
                      <a:gd name="T15" fmla="*/ 670 h 7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745">
                        <a:moveTo>
                          <a:pt x="395" y="670"/>
                        </a:moveTo>
                        <a:lnTo>
                          <a:pt x="592" y="670"/>
                        </a:lnTo>
                        <a:lnTo>
                          <a:pt x="275" y="745"/>
                        </a:lnTo>
                        <a:lnTo>
                          <a:pt x="0" y="670"/>
                        </a:lnTo>
                        <a:lnTo>
                          <a:pt x="197" y="670"/>
                        </a:lnTo>
                        <a:lnTo>
                          <a:pt x="197" y="0"/>
                        </a:lnTo>
                        <a:lnTo>
                          <a:pt x="395" y="0"/>
                        </a:lnTo>
                        <a:lnTo>
                          <a:pt x="395" y="6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58" name="Rectangle 1279"/>
              <p:cNvSpPr>
                <a:spLocks noChangeArrowheads="1"/>
              </p:cNvSpPr>
              <p:nvPr/>
            </p:nvSpPr>
            <p:spPr bwMode="auto">
              <a:xfrm>
                <a:off x="2883" y="3853"/>
                <a:ext cx="4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Macintosh</a:t>
                </a:r>
                <a:endParaRPr lang="en-US" sz="1200"/>
              </a:p>
            </p:txBody>
          </p:sp>
          <p:sp>
            <p:nvSpPr>
              <p:cNvPr id="159" name="Rectangle 1280"/>
              <p:cNvSpPr>
                <a:spLocks noChangeArrowheads="1"/>
              </p:cNvSpPr>
              <p:nvPr/>
            </p:nvSpPr>
            <p:spPr bwMode="auto">
              <a:xfrm>
                <a:off x="3640" y="4022"/>
                <a:ext cx="2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UNIX</a:t>
                </a:r>
                <a:endParaRPr lang="en-US" sz="1200"/>
              </a:p>
            </p:txBody>
          </p:sp>
          <p:sp>
            <p:nvSpPr>
              <p:cNvPr id="160" name="Rectangle 1281"/>
              <p:cNvSpPr>
                <a:spLocks noChangeArrowheads="1"/>
              </p:cNvSpPr>
              <p:nvPr/>
            </p:nvSpPr>
            <p:spPr bwMode="auto">
              <a:xfrm>
                <a:off x="5432" y="3904"/>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PC</a:t>
                </a:r>
                <a:endParaRPr lang="en-US" sz="1200"/>
              </a:p>
            </p:txBody>
          </p:sp>
        </p:grpSp>
        <p:pic>
          <p:nvPicPr>
            <p:cNvPr id="148" name="Picture 128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 y="3515"/>
              <a:ext cx="732"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128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 y="3317"/>
              <a:ext cx="78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128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 y="3252"/>
              <a:ext cx="53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1" name="Group 1291"/>
            <p:cNvGrpSpPr>
              <a:grpSpLocks/>
            </p:cNvGrpSpPr>
            <p:nvPr/>
          </p:nvGrpSpPr>
          <p:grpSpPr bwMode="auto">
            <a:xfrm>
              <a:off x="3768" y="2895"/>
              <a:ext cx="1056" cy="645"/>
              <a:chOff x="3768" y="3000"/>
              <a:chExt cx="1056" cy="645"/>
            </a:xfrm>
          </p:grpSpPr>
          <p:sp>
            <p:nvSpPr>
              <p:cNvPr id="152" name="Freeform 1248"/>
              <p:cNvSpPr>
                <a:spLocks/>
              </p:cNvSpPr>
              <p:nvPr/>
            </p:nvSpPr>
            <p:spPr bwMode="auto">
              <a:xfrm>
                <a:off x="3824" y="3050"/>
                <a:ext cx="1000" cy="595"/>
              </a:xfrm>
              <a:custGeom>
                <a:avLst/>
                <a:gdLst>
                  <a:gd name="T0" fmla="*/ 0 w 1000"/>
                  <a:gd name="T1" fmla="*/ 297 h 595"/>
                  <a:gd name="T2" fmla="*/ 3 w 1000"/>
                  <a:gd name="T3" fmla="*/ 265 h 595"/>
                  <a:gd name="T4" fmla="*/ 12 w 1000"/>
                  <a:gd name="T5" fmla="*/ 233 h 595"/>
                  <a:gd name="T6" fmla="*/ 27 w 1000"/>
                  <a:gd name="T7" fmla="*/ 201 h 595"/>
                  <a:gd name="T8" fmla="*/ 46 w 1000"/>
                  <a:gd name="T9" fmla="*/ 172 h 595"/>
                  <a:gd name="T10" fmla="*/ 71 w 1000"/>
                  <a:gd name="T11" fmla="*/ 143 h 595"/>
                  <a:gd name="T12" fmla="*/ 102 w 1000"/>
                  <a:gd name="T13" fmla="*/ 117 h 595"/>
                  <a:gd name="T14" fmla="*/ 138 w 1000"/>
                  <a:gd name="T15" fmla="*/ 93 h 595"/>
                  <a:gd name="T16" fmla="*/ 177 w 1000"/>
                  <a:gd name="T17" fmla="*/ 70 h 595"/>
                  <a:gd name="T18" fmla="*/ 219 w 1000"/>
                  <a:gd name="T19" fmla="*/ 50 h 595"/>
                  <a:gd name="T20" fmla="*/ 267 w 1000"/>
                  <a:gd name="T21" fmla="*/ 33 h 595"/>
                  <a:gd name="T22" fmla="*/ 316 w 1000"/>
                  <a:gd name="T23" fmla="*/ 20 h 595"/>
                  <a:gd name="T24" fmla="*/ 366 w 1000"/>
                  <a:gd name="T25" fmla="*/ 9 h 595"/>
                  <a:gd name="T26" fmla="*/ 419 w 1000"/>
                  <a:gd name="T27" fmla="*/ 3 h 595"/>
                  <a:gd name="T28" fmla="*/ 473 w 1000"/>
                  <a:gd name="T29" fmla="*/ 0 h 595"/>
                  <a:gd name="T30" fmla="*/ 528 w 1000"/>
                  <a:gd name="T31" fmla="*/ 0 h 595"/>
                  <a:gd name="T32" fmla="*/ 581 w 1000"/>
                  <a:gd name="T33" fmla="*/ 3 h 595"/>
                  <a:gd name="T34" fmla="*/ 634 w 1000"/>
                  <a:gd name="T35" fmla="*/ 9 h 595"/>
                  <a:gd name="T36" fmla="*/ 686 w 1000"/>
                  <a:gd name="T37" fmla="*/ 20 h 595"/>
                  <a:gd name="T38" fmla="*/ 735 w 1000"/>
                  <a:gd name="T39" fmla="*/ 33 h 595"/>
                  <a:gd name="T40" fmla="*/ 781 w 1000"/>
                  <a:gd name="T41" fmla="*/ 50 h 595"/>
                  <a:gd name="T42" fmla="*/ 824 w 1000"/>
                  <a:gd name="T43" fmla="*/ 70 h 595"/>
                  <a:gd name="T44" fmla="*/ 864 w 1000"/>
                  <a:gd name="T45" fmla="*/ 93 h 595"/>
                  <a:gd name="T46" fmla="*/ 898 w 1000"/>
                  <a:gd name="T47" fmla="*/ 117 h 595"/>
                  <a:gd name="T48" fmla="*/ 929 w 1000"/>
                  <a:gd name="T49" fmla="*/ 143 h 595"/>
                  <a:gd name="T50" fmla="*/ 954 w 1000"/>
                  <a:gd name="T51" fmla="*/ 172 h 595"/>
                  <a:gd name="T52" fmla="*/ 975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2 h 595"/>
                  <a:gd name="T64" fmla="*/ 975 w 1000"/>
                  <a:gd name="T65" fmla="*/ 392 h 595"/>
                  <a:gd name="T66" fmla="*/ 954 w 1000"/>
                  <a:gd name="T67" fmla="*/ 423 h 595"/>
                  <a:gd name="T68" fmla="*/ 929 w 1000"/>
                  <a:gd name="T69" fmla="*/ 451 h 595"/>
                  <a:gd name="T70" fmla="*/ 898 w 1000"/>
                  <a:gd name="T71" fmla="*/ 477 h 595"/>
                  <a:gd name="T72" fmla="*/ 864 w 1000"/>
                  <a:gd name="T73" fmla="*/ 502 h 595"/>
                  <a:gd name="T74" fmla="*/ 824 w 1000"/>
                  <a:gd name="T75" fmla="*/ 525 h 595"/>
                  <a:gd name="T76" fmla="*/ 781 w 1000"/>
                  <a:gd name="T77" fmla="*/ 543 h 595"/>
                  <a:gd name="T78" fmla="*/ 735 w 1000"/>
                  <a:gd name="T79" fmla="*/ 561 h 595"/>
                  <a:gd name="T80" fmla="*/ 686 w 1000"/>
                  <a:gd name="T81" fmla="*/ 574 h 595"/>
                  <a:gd name="T82" fmla="*/ 634 w 1000"/>
                  <a:gd name="T83" fmla="*/ 585 h 595"/>
                  <a:gd name="T84" fmla="*/ 581 w 1000"/>
                  <a:gd name="T85" fmla="*/ 591 h 595"/>
                  <a:gd name="T86" fmla="*/ 528 w 1000"/>
                  <a:gd name="T87" fmla="*/ 595 h 595"/>
                  <a:gd name="T88" fmla="*/ 473 w 1000"/>
                  <a:gd name="T89" fmla="*/ 595 h 595"/>
                  <a:gd name="T90" fmla="*/ 419 w 1000"/>
                  <a:gd name="T91" fmla="*/ 591 h 595"/>
                  <a:gd name="T92" fmla="*/ 366 w 1000"/>
                  <a:gd name="T93" fmla="*/ 585 h 595"/>
                  <a:gd name="T94" fmla="*/ 316 w 1000"/>
                  <a:gd name="T95" fmla="*/ 574 h 595"/>
                  <a:gd name="T96" fmla="*/ 267 w 1000"/>
                  <a:gd name="T97" fmla="*/ 561 h 595"/>
                  <a:gd name="T98" fmla="*/ 219 w 1000"/>
                  <a:gd name="T99" fmla="*/ 543 h 595"/>
                  <a:gd name="T100" fmla="*/ 177 w 1000"/>
                  <a:gd name="T101" fmla="*/ 525 h 595"/>
                  <a:gd name="T102" fmla="*/ 138 w 1000"/>
                  <a:gd name="T103" fmla="*/ 502 h 595"/>
                  <a:gd name="T104" fmla="*/ 102 w 1000"/>
                  <a:gd name="T105" fmla="*/ 477 h 595"/>
                  <a:gd name="T106" fmla="*/ 71 w 1000"/>
                  <a:gd name="T107" fmla="*/ 451 h 595"/>
                  <a:gd name="T108" fmla="*/ 46 w 1000"/>
                  <a:gd name="T109" fmla="*/ 423 h 595"/>
                  <a:gd name="T110" fmla="*/ 27 w 1000"/>
                  <a:gd name="T111" fmla="*/ 392 h 595"/>
                  <a:gd name="T112" fmla="*/ 12 w 1000"/>
                  <a:gd name="T113" fmla="*/ 362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7" y="201"/>
                    </a:lnTo>
                    <a:lnTo>
                      <a:pt x="46" y="172"/>
                    </a:lnTo>
                    <a:lnTo>
                      <a:pt x="71" y="143"/>
                    </a:lnTo>
                    <a:lnTo>
                      <a:pt x="102" y="117"/>
                    </a:lnTo>
                    <a:lnTo>
                      <a:pt x="138" y="93"/>
                    </a:lnTo>
                    <a:lnTo>
                      <a:pt x="177" y="70"/>
                    </a:lnTo>
                    <a:lnTo>
                      <a:pt x="219" y="50"/>
                    </a:lnTo>
                    <a:lnTo>
                      <a:pt x="267" y="33"/>
                    </a:lnTo>
                    <a:lnTo>
                      <a:pt x="316" y="20"/>
                    </a:lnTo>
                    <a:lnTo>
                      <a:pt x="366" y="9"/>
                    </a:lnTo>
                    <a:lnTo>
                      <a:pt x="419" y="3"/>
                    </a:lnTo>
                    <a:lnTo>
                      <a:pt x="473" y="0"/>
                    </a:lnTo>
                    <a:lnTo>
                      <a:pt x="528" y="0"/>
                    </a:lnTo>
                    <a:lnTo>
                      <a:pt x="581" y="3"/>
                    </a:lnTo>
                    <a:lnTo>
                      <a:pt x="634" y="9"/>
                    </a:lnTo>
                    <a:lnTo>
                      <a:pt x="686" y="20"/>
                    </a:lnTo>
                    <a:lnTo>
                      <a:pt x="735" y="33"/>
                    </a:lnTo>
                    <a:lnTo>
                      <a:pt x="781" y="50"/>
                    </a:lnTo>
                    <a:lnTo>
                      <a:pt x="824" y="70"/>
                    </a:lnTo>
                    <a:lnTo>
                      <a:pt x="864" y="93"/>
                    </a:lnTo>
                    <a:lnTo>
                      <a:pt x="898" y="117"/>
                    </a:lnTo>
                    <a:lnTo>
                      <a:pt x="929" y="143"/>
                    </a:lnTo>
                    <a:lnTo>
                      <a:pt x="954" y="172"/>
                    </a:lnTo>
                    <a:lnTo>
                      <a:pt x="975" y="201"/>
                    </a:lnTo>
                    <a:lnTo>
                      <a:pt x="988" y="233"/>
                    </a:lnTo>
                    <a:lnTo>
                      <a:pt x="997" y="265"/>
                    </a:lnTo>
                    <a:lnTo>
                      <a:pt x="1000" y="297"/>
                    </a:lnTo>
                    <a:lnTo>
                      <a:pt x="997" y="330"/>
                    </a:lnTo>
                    <a:lnTo>
                      <a:pt x="988" y="362"/>
                    </a:lnTo>
                    <a:lnTo>
                      <a:pt x="975" y="392"/>
                    </a:lnTo>
                    <a:lnTo>
                      <a:pt x="954" y="423"/>
                    </a:lnTo>
                    <a:lnTo>
                      <a:pt x="929" y="451"/>
                    </a:lnTo>
                    <a:lnTo>
                      <a:pt x="898" y="477"/>
                    </a:lnTo>
                    <a:lnTo>
                      <a:pt x="864" y="502"/>
                    </a:lnTo>
                    <a:lnTo>
                      <a:pt x="824" y="525"/>
                    </a:lnTo>
                    <a:lnTo>
                      <a:pt x="781" y="543"/>
                    </a:lnTo>
                    <a:lnTo>
                      <a:pt x="735" y="561"/>
                    </a:lnTo>
                    <a:lnTo>
                      <a:pt x="686" y="574"/>
                    </a:lnTo>
                    <a:lnTo>
                      <a:pt x="634" y="585"/>
                    </a:lnTo>
                    <a:lnTo>
                      <a:pt x="581" y="591"/>
                    </a:lnTo>
                    <a:lnTo>
                      <a:pt x="528" y="595"/>
                    </a:lnTo>
                    <a:lnTo>
                      <a:pt x="473" y="595"/>
                    </a:lnTo>
                    <a:lnTo>
                      <a:pt x="419" y="591"/>
                    </a:lnTo>
                    <a:lnTo>
                      <a:pt x="366" y="585"/>
                    </a:lnTo>
                    <a:lnTo>
                      <a:pt x="316" y="574"/>
                    </a:lnTo>
                    <a:lnTo>
                      <a:pt x="267" y="561"/>
                    </a:lnTo>
                    <a:lnTo>
                      <a:pt x="219" y="543"/>
                    </a:lnTo>
                    <a:lnTo>
                      <a:pt x="177" y="525"/>
                    </a:lnTo>
                    <a:lnTo>
                      <a:pt x="138" y="502"/>
                    </a:lnTo>
                    <a:lnTo>
                      <a:pt x="102" y="477"/>
                    </a:lnTo>
                    <a:lnTo>
                      <a:pt x="71" y="451"/>
                    </a:lnTo>
                    <a:lnTo>
                      <a:pt x="46" y="423"/>
                    </a:lnTo>
                    <a:lnTo>
                      <a:pt x="27" y="392"/>
                    </a:lnTo>
                    <a:lnTo>
                      <a:pt x="12"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249"/>
              <p:cNvSpPr>
                <a:spLocks/>
              </p:cNvSpPr>
              <p:nvPr/>
            </p:nvSpPr>
            <p:spPr bwMode="auto">
              <a:xfrm>
                <a:off x="3768" y="3000"/>
                <a:ext cx="1000" cy="595"/>
              </a:xfrm>
              <a:custGeom>
                <a:avLst/>
                <a:gdLst>
                  <a:gd name="T0" fmla="*/ 0 w 1000"/>
                  <a:gd name="T1" fmla="*/ 297 h 595"/>
                  <a:gd name="T2" fmla="*/ 3 w 1000"/>
                  <a:gd name="T3" fmla="*/ 265 h 595"/>
                  <a:gd name="T4" fmla="*/ 12 w 1000"/>
                  <a:gd name="T5" fmla="*/ 233 h 595"/>
                  <a:gd name="T6" fmla="*/ 27 w 1000"/>
                  <a:gd name="T7" fmla="*/ 201 h 595"/>
                  <a:gd name="T8" fmla="*/ 46 w 1000"/>
                  <a:gd name="T9" fmla="*/ 172 h 595"/>
                  <a:gd name="T10" fmla="*/ 71 w 1000"/>
                  <a:gd name="T11" fmla="*/ 143 h 595"/>
                  <a:gd name="T12" fmla="*/ 102 w 1000"/>
                  <a:gd name="T13" fmla="*/ 116 h 595"/>
                  <a:gd name="T14" fmla="*/ 138 w 1000"/>
                  <a:gd name="T15" fmla="*/ 92 h 595"/>
                  <a:gd name="T16" fmla="*/ 176 w 1000"/>
                  <a:gd name="T17" fmla="*/ 70 h 595"/>
                  <a:gd name="T18" fmla="*/ 219 w 1000"/>
                  <a:gd name="T19" fmla="*/ 50 h 595"/>
                  <a:gd name="T20" fmla="*/ 267 w 1000"/>
                  <a:gd name="T21" fmla="*/ 33 h 595"/>
                  <a:gd name="T22" fmla="*/ 315 w 1000"/>
                  <a:gd name="T23" fmla="*/ 19 h 595"/>
                  <a:gd name="T24" fmla="*/ 366 w 1000"/>
                  <a:gd name="T25" fmla="*/ 9 h 595"/>
                  <a:gd name="T26" fmla="*/ 419 w 1000"/>
                  <a:gd name="T27" fmla="*/ 2 h 595"/>
                  <a:gd name="T28" fmla="*/ 472 w 1000"/>
                  <a:gd name="T29" fmla="*/ 0 h 595"/>
                  <a:gd name="T30" fmla="*/ 527 w 1000"/>
                  <a:gd name="T31" fmla="*/ 0 h 595"/>
                  <a:gd name="T32" fmla="*/ 581 w 1000"/>
                  <a:gd name="T33" fmla="*/ 2 h 595"/>
                  <a:gd name="T34" fmla="*/ 634 w 1000"/>
                  <a:gd name="T35" fmla="*/ 9 h 595"/>
                  <a:gd name="T36" fmla="*/ 686 w 1000"/>
                  <a:gd name="T37" fmla="*/ 19 h 595"/>
                  <a:gd name="T38" fmla="*/ 735 w 1000"/>
                  <a:gd name="T39" fmla="*/ 33 h 595"/>
                  <a:gd name="T40" fmla="*/ 781 w 1000"/>
                  <a:gd name="T41" fmla="*/ 50 h 595"/>
                  <a:gd name="T42" fmla="*/ 823 w 1000"/>
                  <a:gd name="T43" fmla="*/ 70 h 595"/>
                  <a:gd name="T44" fmla="*/ 863 w 1000"/>
                  <a:gd name="T45" fmla="*/ 92 h 595"/>
                  <a:gd name="T46" fmla="*/ 898 w 1000"/>
                  <a:gd name="T47" fmla="*/ 116 h 595"/>
                  <a:gd name="T48" fmla="*/ 929 w 1000"/>
                  <a:gd name="T49" fmla="*/ 143 h 595"/>
                  <a:gd name="T50" fmla="*/ 954 w 1000"/>
                  <a:gd name="T51" fmla="*/ 172 h 595"/>
                  <a:gd name="T52" fmla="*/ 975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1 h 595"/>
                  <a:gd name="T64" fmla="*/ 975 w 1000"/>
                  <a:gd name="T65" fmla="*/ 392 h 595"/>
                  <a:gd name="T66" fmla="*/ 954 w 1000"/>
                  <a:gd name="T67" fmla="*/ 422 h 595"/>
                  <a:gd name="T68" fmla="*/ 929 w 1000"/>
                  <a:gd name="T69" fmla="*/ 450 h 595"/>
                  <a:gd name="T70" fmla="*/ 898 w 1000"/>
                  <a:gd name="T71" fmla="*/ 477 h 595"/>
                  <a:gd name="T72" fmla="*/ 863 w 1000"/>
                  <a:gd name="T73" fmla="*/ 502 h 595"/>
                  <a:gd name="T74" fmla="*/ 823 w 1000"/>
                  <a:gd name="T75" fmla="*/ 525 h 595"/>
                  <a:gd name="T76" fmla="*/ 781 w 1000"/>
                  <a:gd name="T77" fmla="*/ 543 h 595"/>
                  <a:gd name="T78" fmla="*/ 735 w 1000"/>
                  <a:gd name="T79" fmla="*/ 560 h 595"/>
                  <a:gd name="T80" fmla="*/ 686 w 1000"/>
                  <a:gd name="T81" fmla="*/ 574 h 595"/>
                  <a:gd name="T82" fmla="*/ 634 w 1000"/>
                  <a:gd name="T83" fmla="*/ 584 h 595"/>
                  <a:gd name="T84" fmla="*/ 581 w 1000"/>
                  <a:gd name="T85" fmla="*/ 591 h 595"/>
                  <a:gd name="T86" fmla="*/ 527 w 1000"/>
                  <a:gd name="T87" fmla="*/ 595 h 595"/>
                  <a:gd name="T88" fmla="*/ 472 w 1000"/>
                  <a:gd name="T89" fmla="*/ 595 h 595"/>
                  <a:gd name="T90" fmla="*/ 419 w 1000"/>
                  <a:gd name="T91" fmla="*/ 591 h 595"/>
                  <a:gd name="T92" fmla="*/ 366 w 1000"/>
                  <a:gd name="T93" fmla="*/ 584 h 595"/>
                  <a:gd name="T94" fmla="*/ 315 w 1000"/>
                  <a:gd name="T95" fmla="*/ 574 h 595"/>
                  <a:gd name="T96" fmla="*/ 267 w 1000"/>
                  <a:gd name="T97" fmla="*/ 560 h 595"/>
                  <a:gd name="T98" fmla="*/ 219 w 1000"/>
                  <a:gd name="T99" fmla="*/ 543 h 595"/>
                  <a:gd name="T100" fmla="*/ 176 w 1000"/>
                  <a:gd name="T101" fmla="*/ 525 h 595"/>
                  <a:gd name="T102" fmla="*/ 138 w 1000"/>
                  <a:gd name="T103" fmla="*/ 502 h 595"/>
                  <a:gd name="T104" fmla="*/ 102 w 1000"/>
                  <a:gd name="T105" fmla="*/ 477 h 595"/>
                  <a:gd name="T106" fmla="*/ 71 w 1000"/>
                  <a:gd name="T107" fmla="*/ 450 h 595"/>
                  <a:gd name="T108" fmla="*/ 46 w 1000"/>
                  <a:gd name="T109" fmla="*/ 422 h 595"/>
                  <a:gd name="T110" fmla="*/ 27 w 1000"/>
                  <a:gd name="T111" fmla="*/ 392 h 595"/>
                  <a:gd name="T112" fmla="*/ 12 w 1000"/>
                  <a:gd name="T113" fmla="*/ 361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7" y="201"/>
                    </a:lnTo>
                    <a:lnTo>
                      <a:pt x="46" y="172"/>
                    </a:lnTo>
                    <a:lnTo>
                      <a:pt x="71" y="143"/>
                    </a:lnTo>
                    <a:lnTo>
                      <a:pt x="102" y="116"/>
                    </a:lnTo>
                    <a:lnTo>
                      <a:pt x="138" y="92"/>
                    </a:lnTo>
                    <a:lnTo>
                      <a:pt x="176" y="70"/>
                    </a:lnTo>
                    <a:lnTo>
                      <a:pt x="219" y="50"/>
                    </a:lnTo>
                    <a:lnTo>
                      <a:pt x="267" y="33"/>
                    </a:lnTo>
                    <a:lnTo>
                      <a:pt x="315" y="19"/>
                    </a:lnTo>
                    <a:lnTo>
                      <a:pt x="366" y="9"/>
                    </a:lnTo>
                    <a:lnTo>
                      <a:pt x="419" y="2"/>
                    </a:lnTo>
                    <a:lnTo>
                      <a:pt x="472" y="0"/>
                    </a:lnTo>
                    <a:lnTo>
                      <a:pt x="527" y="0"/>
                    </a:lnTo>
                    <a:lnTo>
                      <a:pt x="581" y="2"/>
                    </a:lnTo>
                    <a:lnTo>
                      <a:pt x="634" y="9"/>
                    </a:lnTo>
                    <a:lnTo>
                      <a:pt x="686" y="19"/>
                    </a:lnTo>
                    <a:lnTo>
                      <a:pt x="735" y="33"/>
                    </a:lnTo>
                    <a:lnTo>
                      <a:pt x="781" y="50"/>
                    </a:lnTo>
                    <a:lnTo>
                      <a:pt x="823" y="70"/>
                    </a:lnTo>
                    <a:lnTo>
                      <a:pt x="863" y="92"/>
                    </a:lnTo>
                    <a:lnTo>
                      <a:pt x="898" y="116"/>
                    </a:lnTo>
                    <a:lnTo>
                      <a:pt x="929" y="143"/>
                    </a:lnTo>
                    <a:lnTo>
                      <a:pt x="954" y="172"/>
                    </a:lnTo>
                    <a:lnTo>
                      <a:pt x="975" y="201"/>
                    </a:lnTo>
                    <a:lnTo>
                      <a:pt x="988" y="233"/>
                    </a:lnTo>
                    <a:lnTo>
                      <a:pt x="997" y="265"/>
                    </a:lnTo>
                    <a:lnTo>
                      <a:pt x="1000" y="297"/>
                    </a:lnTo>
                    <a:lnTo>
                      <a:pt x="997" y="330"/>
                    </a:lnTo>
                    <a:lnTo>
                      <a:pt x="988" y="361"/>
                    </a:lnTo>
                    <a:lnTo>
                      <a:pt x="975" y="392"/>
                    </a:lnTo>
                    <a:lnTo>
                      <a:pt x="954" y="422"/>
                    </a:lnTo>
                    <a:lnTo>
                      <a:pt x="929" y="450"/>
                    </a:lnTo>
                    <a:lnTo>
                      <a:pt x="898" y="477"/>
                    </a:lnTo>
                    <a:lnTo>
                      <a:pt x="863" y="502"/>
                    </a:lnTo>
                    <a:lnTo>
                      <a:pt x="823" y="525"/>
                    </a:lnTo>
                    <a:lnTo>
                      <a:pt x="781" y="543"/>
                    </a:lnTo>
                    <a:lnTo>
                      <a:pt x="735" y="560"/>
                    </a:lnTo>
                    <a:lnTo>
                      <a:pt x="686" y="574"/>
                    </a:lnTo>
                    <a:lnTo>
                      <a:pt x="634" y="584"/>
                    </a:lnTo>
                    <a:lnTo>
                      <a:pt x="581" y="591"/>
                    </a:lnTo>
                    <a:lnTo>
                      <a:pt x="527" y="595"/>
                    </a:lnTo>
                    <a:lnTo>
                      <a:pt x="472" y="595"/>
                    </a:lnTo>
                    <a:lnTo>
                      <a:pt x="419" y="591"/>
                    </a:lnTo>
                    <a:lnTo>
                      <a:pt x="366" y="584"/>
                    </a:lnTo>
                    <a:lnTo>
                      <a:pt x="315" y="574"/>
                    </a:lnTo>
                    <a:lnTo>
                      <a:pt x="267" y="560"/>
                    </a:lnTo>
                    <a:lnTo>
                      <a:pt x="219" y="543"/>
                    </a:lnTo>
                    <a:lnTo>
                      <a:pt x="176" y="525"/>
                    </a:lnTo>
                    <a:lnTo>
                      <a:pt x="138" y="502"/>
                    </a:lnTo>
                    <a:lnTo>
                      <a:pt x="102" y="477"/>
                    </a:lnTo>
                    <a:lnTo>
                      <a:pt x="71" y="450"/>
                    </a:lnTo>
                    <a:lnTo>
                      <a:pt x="46" y="422"/>
                    </a:lnTo>
                    <a:lnTo>
                      <a:pt x="27" y="392"/>
                    </a:lnTo>
                    <a:lnTo>
                      <a:pt x="12" y="361"/>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54" name="Rectangle 1250"/>
              <p:cNvSpPr>
                <a:spLocks noChangeArrowheads="1"/>
              </p:cNvSpPr>
              <p:nvPr/>
            </p:nvSpPr>
            <p:spPr bwMode="auto">
              <a:xfrm>
                <a:off x="4151" y="3115"/>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55" name="Rectangle 1251"/>
              <p:cNvSpPr>
                <a:spLocks noChangeArrowheads="1"/>
              </p:cNvSpPr>
              <p:nvPr/>
            </p:nvSpPr>
            <p:spPr bwMode="auto">
              <a:xfrm>
                <a:off x="4103" y="3234"/>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Machine</a:t>
                </a:r>
                <a:endParaRPr lang="en-US"/>
              </a:p>
            </p:txBody>
          </p:sp>
          <p:sp>
            <p:nvSpPr>
              <p:cNvPr id="156" name="Rectangle 1252"/>
              <p:cNvSpPr>
                <a:spLocks noChangeArrowheads="1"/>
              </p:cNvSpPr>
              <p:nvPr/>
            </p:nvSpPr>
            <p:spPr bwMode="auto">
              <a:xfrm>
                <a:off x="4175" y="3353"/>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grpSp>
        <p:nvGrpSpPr>
          <p:cNvPr id="203" name="Group 1282"/>
          <p:cNvGrpSpPr>
            <a:grpSpLocks/>
          </p:cNvGrpSpPr>
          <p:nvPr/>
        </p:nvGrpSpPr>
        <p:grpSpPr bwMode="auto">
          <a:xfrm>
            <a:off x="6001406" y="3115536"/>
            <a:ext cx="2151062" cy="1023938"/>
            <a:chOff x="3491" y="810"/>
            <a:chExt cx="1625" cy="712"/>
          </a:xfrm>
        </p:grpSpPr>
        <p:sp>
          <p:nvSpPr>
            <p:cNvPr id="205" name="Rectangle 1272"/>
            <p:cNvSpPr>
              <a:spLocks noChangeArrowheads="1"/>
            </p:cNvSpPr>
            <p:nvPr/>
          </p:nvSpPr>
          <p:spPr bwMode="auto">
            <a:xfrm>
              <a:off x="3621" y="974"/>
              <a:ext cx="1305" cy="460"/>
            </a:xfrm>
            <a:prstGeom prst="rect">
              <a:avLst/>
            </a:prstGeom>
            <a:solidFill>
              <a:srgbClr val="EAEC5E"/>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6" name="Rectangle 1273"/>
            <p:cNvSpPr>
              <a:spLocks noChangeArrowheads="1"/>
            </p:cNvSpPr>
            <p:nvPr/>
          </p:nvSpPr>
          <p:spPr bwMode="auto">
            <a:xfrm>
              <a:off x="3617" y="975"/>
              <a:ext cx="13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Load A From Total-Sales</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07" name="Rectangle 1274"/>
            <p:cNvSpPr>
              <a:spLocks noChangeArrowheads="1"/>
            </p:cNvSpPr>
            <p:nvPr/>
          </p:nvSpPr>
          <p:spPr bwMode="auto">
            <a:xfrm>
              <a:off x="3620" y="1081"/>
              <a:ext cx="12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Load B From Sales-Tax</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08" name="Rectangle 1275"/>
            <p:cNvSpPr>
              <a:spLocks noChangeArrowheads="1"/>
            </p:cNvSpPr>
            <p:nvPr/>
          </p:nvSpPr>
          <p:spPr bwMode="auto">
            <a:xfrm>
              <a:off x="3620" y="1189"/>
              <a:ext cx="8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Multiply</a:t>
              </a:r>
              <a:r>
                <a:rPr kumimoji="0" lang="en-US" sz="1100" b="1" i="0" u="none" strike="noStrike" kern="0" cap="none" spc="0" normalizeH="0" baseline="0" noProof="0" dirty="0" smtClean="0">
                  <a:ln>
                    <a:noFill/>
                  </a:ln>
                  <a:solidFill>
                    <a:srgbClr val="000000"/>
                  </a:solidFill>
                  <a:effectLst/>
                  <a:uLnTx/>
                  <a:uFillTx/>
                  <a:latin typeface="Courier New" pitchFamily="49" charset="0"/>
                </a:rPr>
                <a:t> A, B</a:t>
              </a:r>
              <a:endParaRPr kumimoji="0" lang="en-US" sz="1100" b="0" i="0" u="none" strike="noStrike" kern="0" cap="none" spc="0" normalizeH="0" baseline="0" noProof="0" dirty="0" smtClean="0">
                <a:ln>
                  <a:noFill/>
                </a:ln>
                <a:solidFill>
                  <a:sysClr val="windowText" lastClr="000000"/>
                </a:solidFill>
                <a:effectLst/>
                <a:uLnTx/>
                <a:uFillTx/>
              </a:endParaRPr>
            </a:p>
          </p:txBody>
        </p:sp>
        <p:sp>
          <p:nvSpPr>
            <p:cNvPr id="209" name="Rectangle 1276"/>
            <p:cNvSpPr>
              <a:spLocks noChangeArrowheads="1"/>
            </p:cNvSpPr>
            <p:nvPr/>
          </p:nvSpPr>
          <p:spPr bwMode="auto">
            <a:xfrm>
              <a:off x="3620" y="1293"/>
              <a:ext cx="12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Store</a:t>
              </a:r>
              <a:r>
                <a:rPr lang="en-US" sz="1000" b="1" kern="0" dirty="0">
                  <a:solidFill>
                    <a:srgbClr val="000000"/>
                  </a:solidFill>
                  <a:latin typeface="Courier New" pitchFamily="49" charset="0"/>
                </a:rPr>
                <a:t> </a:t>
              </a:r>
              <a:r>
                <a:rPr kumimoji="0" lang="en-US" sz="1000" b="1" i="0" u="none" strike="noStrike" kern="0" cap="none" spc="0" normalizeH="0" baseline="0" noProof="0" dirty="0" smtClean="0">
                  <a:ln>
                    <a:noFill/>
                  </a:ln>
                  <a:solidFill>
                    <a:srgbClr val="000000"/>
                  </a:solidFill>
                  <a:effectLst/>
                  <a:uLnTx/>
                  <a:uFillTx/>
                  <a:latin typeface="Courier New" pitchFamily="49" charset="0"/>
                </a:rPr>
                <a:t>C in Total-Sales</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10" name="Rectangle 1277"/>
            <p:cNvSpPr>
              <a:spLocks noChangeArrowheads="1"/>
            </p:cNvSpPr>
            <p:nvPr/>
          </p:nvSpPr>
          <p:spPr bwMode="auto">
            <a:xfrm>
              <a:off x="3491" y="810"/>
              <a:ext cx="16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400" b="1" i="0" u="none" strike="noStrike" kern="0" cap="none" spc="0" normalizeH="0" baseline="0" noProof="0" smtClean="0">
                  <a:ln>
                    <a:noFill/>
                  </a:ln>
                  <a:solidFill>
                    <a:srgbClr val="081D58"/>
                  </a:solidFill>
                  <a:effectLst/>
                  <a:uLnTx/>
                  <a:uFillTx/>
                </a:rPr>
                <a:t>Virtual Language Source Code</a:t>
              </a:r>
            </a:p>
          </p:txBody>
        </p:sp>
        <p:sp>
          <p:nvSpPr>
            <p:cNvPr id="211" name="Rectangle 1278"/>
            <p:cNvSpPr>
              <a:spLocks noChangeArrowheads="1"/>
            </p:cNvSpPr>
            <p:nvPr/>
          </p:nvSpPr>
          <p:spPr bwMode="auto">
            <a:xfrm>
              <a:off x="3896" y="1516"/>
              <a:ext cx="622"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42496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amond(in)">
                                      <p:cBhvr>
                                        <p:cTn id="7" dur="2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checkerboard(across)">
                                      <p:cBhvr>
                                        <p:cTn id="1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20143" y="5714060"/>
            <a:ext cx="2242457" cy="211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4970115"/>
            <a:ext cx="3048000" cy="211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Μαθήματα από το πρώτο εργαστήριο</a:t>
            </a:r>
            <a:endParaRPr lang="en-US" dirty="0"/>
          </a:p>
        </p:txBody>
      </p:sp>
      <p:sp>
        <p:nvSpPr>
          <p:cNvPr id="3" name="Content Placeholder 2"/>
          <p:cNvSpPr>
            <a:spLocks noGrp="1"/>
          </p:cNvSpPr>
          <p:nvPr>
            <p:ph idx="1"/>
          </p:nvPr>
        </p:nvSpPr>
        <p:spPr>
          <a:xfrm>
            <a:off x="457200" y="1600200"/>
            <a:ext cx="8229600" cy="1524000"/>
          </a:xfrm>
        </p:spPr>
        <p:txBody>
          <a:bodyPr>
            <a:normAutofit fontScale="85000" lnSpcReduction="20000"/>
          </a:bodyPr>
          <a:lstStyle/>
          <a:p>
            <a:r>
              <a:rPr lang="el-GR" dirty="0" smtClean="0"/>
              <a:t>Ορισμός και χρήση μεταβλητών:</a:t>
            </a:r>
          </a:p>
          <a:p>
            <a:pPr lvl="1"/>
            <a:r>
              <a:rPr lang="el-GR" dirty="0" smtClean="0"/>
              <a:t>Μια </a:t>
            </a:r>
            <a:r>
              <a:rPr lang="el-GR" dirty="0" smtClean="0">
                <a:solidFill>
                  <a:schemeClr val="accent6">
                    <a:lumMod val="75000"/>
                  </a:schemeClr>
                </a:solidFill>
              </a:rPr>
              <a:t>μεταβλητή</a:t>
            </a:r>
            <a:r>
              <a:rPr lang="el-GR" dirty="0" smtClean="0"/>
              <a:t> </a:t>
            </a:r>
            <a:r>
              <a:rPr lang="el-GR" dirty="0" smtClean="0">
                <a:solidFill>
                  <a:srgbClr val="0070C0"/>
                </a:solidFill>
              </a:rPr>
              <a:t>ορίζεται </a:t>
            </a:r>
            <a:r>
              <a:rPr lang="el-GR" dirty="0">
                <a:solidFill>
                  <a:srgbClr val="0070C0"/>
                </a:solidFill>
              </a:rPr>
              <a:t>μόνο </a:t>
            </a:r>
            <a:r>
              <a:rPr lang="el-GR" dirty="0" smtClean="0">
                <a:solidFill>
                  <a:srgbClr val="0070C0"/>
                </a:solidFill>
              </a:rPr>
              <a:t>μία φορά </a:t>
            </a:r>
            <a:r>
              <a:rPr lang="el-GR" dirty="0" smtClean="0"/>
              <a:t>μέσα σε ένα λογικό μπλοκ του κώδικα μας</a:t>
            </a:r>
          </a:p>
          <a:p>
            <a:pPr lvl="1"/>
            <a:r>
              <a:rPr lang="el-GR" dirty="0" smtClean="0"/>
              <a:t>Όταν θέλουμε να την χρησιμοποιήσουμε δεν χρειάζεται και </a:t>
            </a:r>
            <a:r>
              <a:rPr lang="el-GR" dirty="0" smtClean="0">
                <a:solidFill>
                  <a:srgbClr val="0070C0"/>
                </a:solidFill>
              </a:rPr>
              <a:t>δεν μπορούμε</a:t>
            </a:r>
            <a:r>
              <a:rPr lang="el-GR" dirty="0" smtClean="0"/>
              <a:t> να την </a:t>
            </a:r>
            <a:r>
              <a:rPr lang="el-GR" dirty="0" smtClean="0">
                <a:solidFill>
                  <a:schemeClr val="accent6">
                    <a:lumMod val="75000"/>
                  </a:schemeClr>
                </a:solidFill>
              </a:rPr>
              <a:t>ορίσουμε ξανά</a:t>
            </a:r>
            <a:r>
              <a:rPr lang="el-GR" dirty="0" smtClean="0"/>
              <a:t>.</a:t>
            </a:r>
            <a:endParaRPr lang="en-US" dirty="0"/>
          </a:p>
        </p:txBody>
      </p:sp>
      <p:sp>
        <p:nvSpPr>
          <p:cNvPr id="4" name="TextBox 3"/>
          <p:cNvSpPr txBox="1"/>
          <p:nvPr/>
        </p:nvSpPr>
        <p:spPr>
          <a:xfrm>
            <a:off x="533400" y="3200400"/>
            <a:ext cx="8305800" cy="3539430"/>
          </a:xfrm>
          <a:prstGeom prst="rect">
            <a:avLst/>
          </a:prstGeom>
          <a:noFill/>
          <a:ln w="19050">
            <a:solidFill>
              <a:schemeClr val="accent1"/>
            </a:solidFill>
            <a:prstDash val="dash"/>
          </a:ln>
        </p:spPr>
        <p:txBody>
          <a:bodyPr wrap="square" rtlCol="0">
            <a:spAutoFit/>
          </a:bodyPr>
          <a:lstStyle/>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java.util.Scanner</a:t>
            </a:r>
            <a:r>
              <a:rPr lang="en-US" sz="1600" b="1" dirty="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class </a:t>
            </a:r>
            <a:r>
              <a:rPr lang="en-US" sz="1600" b="1" dirty="0" err="1">
                <a:latin typeface="Courier New" pitchFamily="49" charset="0"/>
                <a:cs typeface="Courier New" pitchFamily="49" charset="0"/>
              </a:rPr>
              <a:t>VariableTest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public 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Scanner in = new Scanner(System.in);</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String </a:t>
            </a:r>
            <a:r>
              <a:rPr lang="en-US" sz="1600" b="1" dirty="0">
                <a:solidFill>
                  <a:srgbClr val="0070C0"/>
                </a:solidFill>
                <a:latin typeface="Courier New" pitchFamily="49" charset="0"/>
                <a:cs typeface="Courier New" pitchFamily="49" charset="0"/>
              </a:rPr>
              <a:t>s</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in.nextLine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while (!</a:t>
            </a:r>
            <a:r>
              <a:rPr lang="en-US" sz="1600" b="1" dirty="0" err="1">
                <a:latin typeface="Courier New" pitchFamily="49" charset="0"/>
                <a:cs typeface="Courier New" pitchFamily="49" charset="0"/>
              </a:rPr>
              <a:t>s.equals</a:t>
            </a:r>
            <a:r>
              <a:rPr lang="en-US" sz="1600" b="1" dirty="0">
                <a:latin typeface="Courier New" pitchFamily="49" charset="0"/>
                <a:cs typeface="Courier New" pitchFamily="49" charset="0"/>
              </a:rPr>
              <a:t>("exit"){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("You entered:"+s);</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in.nextLine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7" name="Rectangular Callout 6"/>
          <p:cNvSpPr/>
          <p:nvPr/>
        </p:nvSpPr>
        <p:spPr>
          <a:xfrm>
            <a:off x="5029200" y="3047999"/>
            <a:ext cx="4038600" cy="1074271"/>
          </a:xfrm>
          <a:prstGeom prst="wedgeRectCallout">
            <a:avLst>
              <a:gd name="adj1" fmla="val -42457"/>
              <a:gd name="adj2" fmla="val 12826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Η γραμμή αυτή κάνει δύο πράγματα:</a:t>
            </a:r>
          </a:p>
          <a:p>
            <a:pPr marL="342900" indent="-342900">
              <a:buAutoNum type="arabicPeriod"/>
            </a:pPr>
            <a:r>
              <a:rPr lang="el-GR" sz="1600" dirty="0" smtClean="0">
                <a:solidFill>
                  <a:srgbClr val="FF0000"/>
                </a:solidFill>
              </a:rPr>
              <a:t>Ορίζει</a:t>
            </a:r>
            <a:r>
              <a:rPr lang="el-GR" sz="1600" dirty="0" smtClean="0">
                <a:solidFill>
                  <a:schemeClr val="tx1"/>
                </a:solidFill>
              </a:rPr>
              <a:t> την μεταβλητή </a:t>
            </a:r>
            <a:r>
              <a:rPr lang="en-US" sz="1600" dirty="0" smtClean="0">
                <a:solidFill>
                  <a:schemeClr val="tx1"/>
                </a:solidFill>
              </a:rPr>
              <a:t>s: </a:t>
            </a:r>
            <a:r>
              <a:rPr lang="en-US" sz="1600" dirty="0" smtClean="0">
                <a:solidFill>
                  <a:srgbClr val="FF0000"/>
                </a:solidFill>
              </a:rPr>
              <a:t>String s</a:t>
            </a:r>
          </a:p>
          <a:p>
            <a:pPr marL="342900" indent="-342900">
              <a:buAutoNum type="arabicPeriod"/>
            </a:pPr>
            <a:r>
              <a:rPr lang="el-GR" sz="1600" dirty="0" smtClean="0">
                <a:solidFill>
                  <a:srgbClr val="FF0000"/>
                </a:solidFill>
              </a:rPr>
              <a:t>Εκχωρεί</a:t>
            </a:r>
            <a:r>
              <a:rPr lang="el-GR" sz="1600" dirty="0" smtClean="0">
                <a:solidFill>
                  <a:schemeClr val="tx1"/>
                </a:solidFill>
              </a:rPr>
              <a:t> στην </a:t>
            </a:r>
            <a:r>
              <a:rPr lang="en-US" sz="1600" dirty="0" smtClean="0">
                <a:solidFill>
                  <a:schemeClr val="tx1"/>
                </a:solidFill>
              </a:rPr>
              <a:t>s </a:t>
            </a:r>
            <a:r>
              <a:rPr lang="el-GR" sz="1600" dirty="0" smtClean="0">
                <a:solidFill>
                  <a:schemeClr val="tx1"/>
                </a:solidFill>
              </a:rPr>
              <a:t>το αποτέλεσμα της </a:t>
            </a:r>
            <a:r>
              <a:rPr lang="en-US" sz="1600" dirty="0" err="1" smtClean="0">
                <a:solidFill>
                  <a:schemeClr val="tx1"/>
                </a:solidFill>
              </a:rPr>
              <a:t>in.nextLine</a:t>
            </a:r>
            <a:r>
              <a:rPr lang="en-US" sz="1600" dirty="0" smtClean="0">
                <a:solidFill>
                  <a:schemeClr val="tx1"/>
                </a:solidFill>
              </a:rPr>
              <a:t>()</a:t>
            </a:r>
            <a:endParaRPr lang="en-US" sz="1600" dirty="0">
              <a:solidFill>
                <a:schemeClr val="tx1"/>
              </a:solidFill>
            </a:endParaRPr>
          </a:p>
        </p:txBody>
      </p:sp>
      <p:sp>
        <p:nvSpPr>
          <p:cNvPr id="8" name="Rectangular Callout 7"/>
          <p:cNvSpPr/>
          <p:nvPr/>
        </p:nvSpPr>
        <p:spPr>
          <a:xfrm>
            <a:off x="4267200" y="6019800"/>
            <a:ext cx="4876800" cy="802765"/>
          </a:xfrm>
          <a:prstGeom prst="wedgeRectCallout">
            <a:avLst>
              <a:gd name="adj1" fmla="val -58154"/>
              <a:gd name="adj2" fmla="val -5800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Εφόσον έχουμε ήδη ορίσει την μεταβλητή </a:t>
            </a:r>
            <a:r>
              <a:rPr lang="en-US" sz="1600" dirty="0" smtClean="0">
                <a:solidFill>
                  <a:schemeClr val="tx1"/>
                </a:solidFill>
              </a:rPr>
              <a:t>String s, </a:t>
            </a:r>
            <a:r>
              <a:rPr lang="el-GR" sz="1600" dirty="0" smtClean="0">
                <a:solidFill>
                  <a:schemeClr val="tx1"/>
                </a:solidFill>
              </a:rPr>
              <a:t>δεν μπορούμε να την ορίσουμε ξανά. Εδώ απλά την </a:t>
            </a:r>
            <a:r>
              <a:rPr lang="el-GR" sz="1600" dirty="0" smtClean="0">
                <a:solidFill>
                  <a:srgbClr val="FF0000"/>
                </a:solidFill>
              </a:rPr>
              <a:t>χρησιμοποιούμε</a:t>
            </a:r>
            <a:r>
              <a:rPr lang="el-GR" sz="1600" dirty="0" smtClean="0">
                <a:solidFill>
                  <a:schemeClr val="tx1"/>
                </a:solidFill>
              </a:rPr>
              <a:t> για να </a:t>
            </a:r>
            <a:r>
              <a:rPr lang="el-GR" sz="1600" dirty="0" smtClean="0">
                <a:solidFill>
                  <a:srgbClr val="FF0000"/>
                </a:solidFill>
              </a:rPr>
              <a:t>εκχωρήσουμε</a:t>
            </a:r>
            <a:r>
              <a:rPr lang="el-GR" sz="1600" dirty="0" smtClean="0">
                <a:solidFill>
                  <a:schemeClr val="tx1"/>
                </a:solidFill>
              </a:rPr>
              <a:t> νέα τιμή</a:t>
            </a:r>
            <a:endParaRPr lang="en-US" sz="1600" dirty="0">
              <a:solidFill>
                <a:schemeClr val="tx1"/>
              </a:solidFill>
            </a:endParaRPr>
          </a:p>
        </p:txBody>
      </p:sp>
      <p:sp>
        <p:nvSpPr>
          <p:cNvPr id="9" name="TextBox 8"/>
          <p:cNvSpPr txBox="1"/>
          <p:nvPr/>
        </p:nvSpPr>
        <p:spPr>
          <a:xfrm>
            <a:off x="0" y="4896472"/>
            <a:ext cx="2353465" cy="923330"/>
          </a:xfrm>
          <a:prstGeom prst="rect">
            <a:avLst/>
          </a:prstGeom>
          <a:solidFill>
            <a:srgbClr val="92D050"/>
          </a:solidFill>
        </p:spPr>
        <p:txBody>
          <a:bodyPr wrap="none" rtlCol="0">
            <a:spAutoFit/>
          </a:bodyPr>
          <a:lstStyle/>
          <a:p>
            <a:r>
              <a:rPr lang="el-GR" dirty="0" smtClean="0"/>
              <a:t>Ορισμός μεταβλητής:</a:t>
            </a:r>
          </a:p>
          <a:p>
            <a:r>
              <a:rPr lang="el-GR" dirty="0" smtClean="0">
                <a:solidFill>
                  <a:srgbClr val="FF0000"/>
                </a:solidFill>
              </a:rPr>
              <a:t>&lt;τύπος&gt; </a:t>
            </a:r>
            <a:r>
              <a:rPr lang="el-GR" dirty="0" smtClean="0">
                <a:solidFill>
                  <a:srgbClr val="0070C0"/>
                </a:solidFill>
              </a:rPr>
              <a:t>&lt;όνομα&gt;</a:t>
            </a:r>
          </a:p>
          <a:p>
            <a:r>
              <a:rPr lang="en-US" dirty="0" smtClean="0">
                <a:solidFill>
                  <a:srgbClr val="FF0000"/>
                </a:solidFill>
              </a:rPr>
              <a:t>String</a:t>
            </a:r>
            <a:r>
              <a:rPr lang="en-US" dirty="0" smtClean="0"/>
              <a:t> </a:t>
            </a:r>
            <a:r>
              <a:rPr lang="en-US" dirty="0" smtClean="0">
                <a:solidFill>
                  <a:srgbClr val="0070C0"/>
                </a:solidFill>
              </a:rPr>
              <a:t>s</a:t>
            </a:r>
            <a:r>
              <a:rPr lang="en-US" dirty="0" smtClean="0"/>
              <a:t>;</a:t>
            </a:r>
            <a:endParaRPr lang="en-US" dirty="0"/>
          </a:p>
        </p:txBody>
      </p:sp>
    </p:spTree>
    <p:extLst>
      <p:ext uri="{BB962C8B-B14F-4D97-AF65-F5344CB8AC3E}">
        <p14:creationId xmlns:p14="http://schemas.microsoft.com/office/powerpoint/2010/main" val="130326148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Μαθήματα από το πρώτο εργαστήριο</a:t>
            </a:r>
            <a:endParaRPr lang="en-US" dirty="0"/>
          </a:p>
        </p:txBody>
      </p:sp>
      <p:sp>
        <p:nvSpPr>
          <p:cNvPr id="3" name="Content Placeholder 2"/>
          <p:cNvSpPr>
            <a:spLocks noGrp="1"/>
          </p:cNvSpPr>
          <p:nvPr>
            <p:ph idx="1"/>
          </p:nvPr>
        </p:nvSpPr>
        <p:spPr>
          <a:xfrm>
            <a:off x="457200" y="1487388"/>
            <a:ext cx="8229600" cy="1600200"/>
          </a:xfrm>
        </p:spPr>
        <p:txBody>
          <a:bodyPr>
            <a:normAutofit fontScale="70000" lnSpcReduction="20000"/>
          </a:bodyPr>
          <a:lstStyle/>
          <a:p>
            <a:r>
              <a:rPr lang="el-GR" dirty="0" smtClean="0"/>
              <a:t>Στοίχιση κώδικα:</a:t>
            </a:r>
          </a:p>
          <a:p>
            <a:pPr lvl="1"/>
            <a:r>
              <a:rPr lang="el-GR" dirty="0" smtClean="0"/>
              <a:t>Κάθε φορά που ανοίγετε ένα καινούριο μπλοκ οι εντολές θα πρέπει να πηγαίνουν ένα </a:t>
            </a:r>
            <a:r>
              <a:rPr lang="en-US" dirty="0" smtClean="0">
                <a:solidFill>
                  <a:srgbClr val="FF0000"/>
                </a:solidFill>
              </a:rPr>
              <a:t>tab</a:t>
            </a:r>
            <a:r>
              <a:rPr lang="en-US" dirty="0" smtClean="0"/>
              <a:t> </a:t>
            </a:r>
            <a:r>
              <a:rPr lang="el-GR" dirty="0" smtClean="0"/>
              <a:t>πιο μέσα</a:t>
            </a:r>
          </a:p>
          <a:p>
            <a:pPr lvl="2"/>
            <a:r>
              <a:rPr lang="el-GR" dirty="0" smtClean="0"/>
              <a:t>Χρησιμοποιείτε τα </a:t>
            </a:r>
            <a:r>
              <a:rPr lang="en-US" dirty="0" smtClean="0"/>
              <a:t>tabs </a:t>
            </a:r>
            <a:r>
              <a:rPr lang="el-GR" dirty="0" smtClean="0"/>
              <a:t>και </a:t>
            </a:r>
            <a:r>
              <a:rPr lang="el-GR" dirty="0" smtClean="0">
                <a:solidFill>
                  <a:srgbClr val="FF0000"/>
                </a:solidFill>
              </a:rPr>
              <a:t>όχι κενά</a:t>
            </a:r>
            <a:r>
              <a:rPr lang="el-GR" dirty="0" smtClean="0"/>
              <a:t>.</a:t>
            </a:r>
          </a:p>
          <a:p>
            <a:pPr lvl="1"/>
            <a:r>
              <a:rPr lang="el-GR" dirty="0" smtClean="0"/>
              <a:t>Τα άγκιστρα που σηματοδοτούν την αρχή και το τέλος του μπλοκ είναι στοιχισμένα με τις προηγούμενες εντολές.</a:t>
            </a:r>
            <a:endParaRPr lang="en-US" dirty="0"/>
          </a:p>
        </p:txBody>
      </p:sp>
      <p:sp>
        <p:nvSpPr>
          <p:cNvPr id="4" name="TextBox 3"/>
          <p:cNvSpPr txBox="1"/>
          <p:nvPr/>
        </p:nvSpPr>
        <p:spPr>
          <a:xfrm>
            <a:off x="533400" y="2983973"/>
            <a:ext cx="8305800" cy="3785652"/>
          </a:xfrm>
          <a:prstGeom prst="rect">
            <a:avLst/>
          </a:prstGeom>
          <a:noFill/>
          <a:ln w="19050">
            <a:solidFill>
              <a:schemeClr val="accent1"/>
            </a:solidFill>
            <a:prstDash val="dash"/>
          </a:ln>
        </p:spPr>
        <p:txBody>
          <a:bodyPr wrap="square" rtlCol="0">
            <a:spAutoFit/>
          </a:bodyPr>
          <a:lstStyle/>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java.util.Scanner</a:t>
            </a:r>
            <a:r>
              <a:rPr lang="en-US" sz="1600" b="1" dirty="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class </a:t>
            </a:r>
            <a:r>
              <a:rPr lang="en-US" sz="1600" b="1" dirty="0" err="1">
                <a:latin typeface="Courier New" pitchFamily="49" charset="0"/>
                <a:cs typeface="Courier New" pitchFamily="49" charset="0"/>
              </a:rPr>
              <a:t>VariableTest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public 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a:t>
            </a:r>
          </a:p>
          <a:p>
            <a:r>
              <a:rPr lang="en-US" sz="1600" b="1" dirty="0">
                <a:latin typeface="Courier New" pitchFamily="49" charset="0"/>
                <a:cs typeface="Courier New" pitchFamily="49" charset="0"/>
              </a:rPr>
              <a:t>		Scanner in = new Scanner(System.in);</a:t>
            </a:r>
          </a:p>
          <a:p>
            <a:r>
              <a:rPr lang="en-US" sz="1600" b="1" dirty="0">
                <a:latin typeface="Courier New" pitchFamily="49" charset="0"/>
                <a:cs typeface="Courier New" pitchFamily="49" charset="0"/>
              </a:rPr>
              <a:t>		String s = </a:t>
            </a:r>
            <a:r>
              <a:rPr lang="en-US" sz="1600" b="1" dirty="0" err="1">
                <a:latin typeface="Courier New" pitchFamily="49" charset="0"/>
                <a:cs typeface="Courier New" pitchFamily="49" charset="0"/>
              </a:rPr>
              <a:t>in.nextLine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while (!</a:t>
            </a:r>
            <a:r>
              <a:rPr lang="en-US" sz="1600" b="1" dirty="0" err="1">
                <a:latin typeface="Courier New" pitchFamily="49" charset="0"/>
                <a:cs typeface="Courier New" pitchFamily="49" charset="0"/>
              </a:rPr>
              <a:t>s.equals</a:t>
            </a:r>
            <a:r>
              <a:rPr lang="en-US" sz="1600" b="1" dirty="0">
                <a:latin typeface="Courier New" pitchFamily="49" charset="0"/>
                <a:cs typeface="Courier New" pitchFamily="49" charset="0"/>
              </a:rPr>
              <a:t>("exit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("You entered:"+s);</a:t>
            </a:r>
          </a:p>
          <a:p>
            <a:r>
              <a:rPr lang="en-US" sz="1600" b="1" dirty="0">
                <a:latin typeface="Courier New" pitchFamily="49" charset="0"/>
                <a:cs typeface="Courier New" pitchFamily="49" charset="0"/>
              </a:rPr>
              <a:t>			s = </a:t>
            </a:r>
            <a:r>
              <a:rPr lang="en-US" sz="1600" b="1" dirty="0" err="1">
                <a:latin typeface="Courier New" pitchFamily="49" charset="0"/>
                <a:cs typeface="Courier New" pitchFamily="49" charset="0"/>
              </a:rPr>
              <a:t>in.nextLine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a:t>
            </a:r>
          </a:p>
          <a:p>
            <a:r>
              <a:rPr lang="en-US" sz="1600" b="1" dirty="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6" name="Straight Arrow Connector 5"/>
          <p:cNvCxnSpPr/>
          <p:nvPr/>
        </p:nvCxnSpPr>
        <p:spPr>
          <a:xfrm flipH="1">
            <a:off x="533400" y="4116289"/>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9315" y="3962400"/>
            <a:ext cx="582211" cy="307777"/>
          </a:xfrm>
          <a:prstGeom prst="rect">
            <a:avLst/>
          </a:prstGeom>
          <a:noFill/>
        </p:spPr>
        <p:txBody>
          <a:bodyPr wrap="none" rtlCol="0">
            <a:spAutoFit/>
          </a:bodyPr>
          <a:lstStyle/>
          <a:p>
            <a:r>
              <a:rPr lang="el-GR" sz="1400" dirty="0" smtClean="0">
                <a:solidFill>
                  <a:srgbClr val="FF0000"/>
                </a:solidFill>
              </a:rPr>
              <a:t>1 </a:t>
            </a:r>
            <a:r>
              <a:rPr lang="en-US" sz="1400" dirty="0" smtClean="0">
                <a:solidFill>
                  <a:srgbClr val="FF0000"/>
                </a:solidFill>
              </a:rPr>
              <a:t>tab</a:t>
            </a:r>
            <a:endParaRPr lang="en-US" sz="1400" dirty="0">
              <a:solidFill>
                <a:srgbClr val="FF0000"/>
              </a:solidFill>
            </a:endParaRPr>
          </a:p>
        </p:txBody>
      </p:sp>
      <p:cxnSp>
        <p:nvCxnSpPr>
          <p:cNvPr id="8" name="Straight Arrow Connector 7"/>
          <p:cNvCxnSpPr/>
          <p:nvPr/>
        </p:nvCxnSpPr>
        <p:spPr>
          <a:xfrm flipH="1">
            <a:off x="1295400" y="4118466"/>
            <a:ext cx="228600"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3400" y="4649689"/>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752600" y="4651866"/>
            <a:ext cx="685800"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56693" y="4495800"/>
            <a:ext cx="671979" cy="307777"/>
          </a:xfrm>
          <a:prstGeom prst="rect">
            <a:avLst/>
          </a:prstGeom>
          <a:noFill/>
        </p:spPr>
        <p:txBody>
          <a:bodyPr wrap="none" rtlCol="0">
            <a:spAutoFit/>
          </a:bodyPr>
          <a:lstStyle/>
          <a:p>
            <a:r>
              <a:rPr lang="en-US" sz="1400" dirty="0" smtClean="0">
                <a:solidFill>
                  <a:srgbClr val="FF0000"/>
                </a:solidFill>
              </a:rPr>
              <a:t>2</a:t>
            </a:r>
            <a:r>
              <a:rPr lang="el-GR" sz="1400" dirty="0" smtClean="0">
                <a:solidFill>
                  <a:srgbClr val="FF0000"/>
                </a:solidFill>
              </a:rPr>
              <a:t> </a:t>
            </a:r>
            <a:r>
              <a:rPr lang="en-US" sz="1400" dirty="0" smtClean="0">
                <a:solidFill>
                  <a:srgbClr val="FF0000"/>
                </a:solidFill>
              </a:rPr>
              <a:t>tabs</a:t>
            </a:r>
            <a:endParaRPr lang="en-US" sz="1400" dirty="0">
              <a:solidFill>
                <a:srgbClr val="FF0000"/>
              </a:solidFill>
            </a:endParaRPr>
          </a:p>
        </p:txBody>
      </p:sp>
      <p:cxnSp>
        <p:nvCxnSpPr>
          <p:cNvPr id="17" name="Straight Arrow Connector 16"/>
          <p:cNvCxnSpPr>
            <a:stCxn id="19" idx="1"/>
          </p:cNvCxnSpPr>
          <p:nvPr/>
        </p:nvCxnSpPr>
        <p:spPr>
          <a:xfrm flipH="1">
            <a:off x="564717" y="5640289"/>
            <a:ext cx="104821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9" idx="3"/>
          </p:cNvCxnSpPr>
          <p:nvPr/>
        </p:nvCxnSpPr>
        <p:spPr>
          <a:xfrm flipH="1" flipV="1">
            <a:off x="2284911" y="5640289"/>
            <a:ext cx="1067889" cy="2177"/>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12932" y="5486400"/>
            <a:ext cx="671979" cy="307777"/>
          </a:xfrm>
          <a:prstGeom prst="rect">
            <a:avLst/>
          </a:prstGeom>
          <a:noFill/>
        </p:spPr>
        <p:txBody>
          <a:bodyPr wrap="none" rtlCol="0">
            <a:spAutoFit/>
          </a:bodyPr>
          <a:lstStyle/>
          <a:p>
            <a:r>
              <a:rPr lang="en-US" sz="1400" dirty="0" smtClean="0">
                <a:solidFill>
                  <a:srgbClr val="FF0000"/>
                </a:solidFill>
              </a:rPr>
              <a:t>3</a:t>
            </a:r>
            <a:r>
              <a:rPr lang="el-GR" sz="1400" dirty="0" smtClean="0">
                <a:solidFill>
                  <a:srgbClr val="FF0000"/>
                </a:solidFill>
              </a:rPr>
              <a:t> </a:t>
            </a:r>
            <a:r>
              <a:rPr lang="en-US" sz="1400" dirty="0" smtClean="0">
                <a:solidFill>
                  <a:srgbClr val="FF0000"/>
                </a:solidFill>
              </a:rPr>
              <a:t>tabs</a:t>
            </a:r>
            <a:endParaRPr lang="en-US" sz="1400" dirty="0">
              <a:solidFill>
                <a:srgbClr val="FF0000"/>
              </a:solidFill>
            </a:endParaRPr>
          </a:p>
        </p:txBody>
      </p:sp>
    </p:spTree>
    <p:extLst>
      <p:ext uri="{BB962C8B-B14F-4D97-AF65-F5344CB8AC3E}">
        <p14:creationId xmlns:p14="http://schemas.microsoft.com/office/powerpoint/2010/main" val="370444966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ΔΗΜΙΟΥΡΓΩΝΤΑΣ ΔΙΚΕΣ ΜΑΣ ΚΛΑΣΕΙΣ ΚΑΙ ΑΝΤΙΚΕΙΜΕΝΑ</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5002993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World</a:t>
            </a:r>
            <a:endParaRPr lang="en-US" dirty="0"/>
          </a:p>
        </p:txBody>
      </p:sp>
      <p:sp>
        <p:nvSpPr>
          <p:cNvPr id="5" name="Content Placeholder 4"/>
          <p:cNvSpPr>
            <a:spLocks noGrp="1"/>
          </p:cNvSpPr>
          <p:nvPr>
            <p:ph idx="1"/>
          </p:nvPr>
        </p:nvSpPr>
        <p:spPr/>
        <p:txBody>
          <a:bodyPr/>
          <a:lstStyle/>
          <a:p>
            <a:r>
              <a:rPr lang="el-GR" dirty="0" smtClean="0"/>
              <a:t>Θα κάνουμε το ίδιο ακριβώς πρόγραμμα αλλά αυτή τη φορά θέλουμε «</a:t>
            </a:r>
            <a:r>
              <a:rPr lang="el-GR" dirty="0" smtClean="0">
                <a:solidFill>
                  <a:schemeClr val="accent6">
                    <a:lumMod val="75000"/>
                  </a:schemeClr>
                </a:solidFill>
              </a:rPr>
              <a:t>κάποιος</a:t>
            </a:r>
            <a:r>
              <a:rPr lang="el-GR" dirty="0" smtClean="0"/>
              <a:t>» να πει το </a:t>
            </a:r>
            <a:r>
              <a:rPr lang="en-US" dirty="0" smtClean="0"/>
              <a:t>hello world.</a:t>
            </a:r>
          </a:p>
          <a:p>
            <a:pPr lvl="1"/>
            <a:r>
              <a:rPr lang="el-GR" dirty="0" smtClean="0"/>
              <a:t>Θέλουμε μια οντότητα που να μπορεί να πει κάτι</a:t>
            </a:r>
          </a:p>
          <a:p>
            <a:pPr lvl="1"/>
            <a:endParaRPr lang="el-GR" dirty="0"/>
          </a:p>
          <a:p>
            <a:r>
              <a:rPr lang="el-GR" dirty="0" smtClean="0"/>
              <a:t>Πως θα το κάνουμε?</a:t>
            </a:r>
          </a:p>
          <a:p>
            <a:pPr lvl="1"/>
            <a:r>
              <a:rPr lang="el-GR" dirty="0" smtClean="0"/>
              <a:t>Θα ορίσουμε μια </a:t>
            </a:r>
            <a:r>
              <a:rPr lang="el-GR" dirty="0" smtClean="0">
                <a:solidFill>
                  <a:srgbClr val="0070C0"/>
                </a:solidFill>
              </a:rPr>
              <a:t>κλάση</a:t>
            </a:r>
            <a:r>
              <a:rPr lang="el-GR" dirty="0" smtClean="0"/>
              <a:t> </a:t>
            </a:r>
            <a:r>
              <a:rPr lang="en-US" dirty="0" smtClean="0">
                <a:solidFill>
                  <a:schemeClr val="accent6">
                    <a:lumMod val="75000"/>
                  </a:schemeClr>
                </a:solidFill>
              </a:rPr>
              <a:t>Person</a:t>
            </a:r>
            <a:r>
              <a:rPr lang="en-US" dirty="0" smtClean="0"/>
              <a:t>.</a:t>
            </a:r>
          </a:p>
          <a:p>
            <a:pPr lvl="1"/>
            <a:r>
              <a:rPr lang="el-GR" dirty="0" smtClean="0"/>
              <a:t>Τα </a:t>
            </a:r>
            <a:r>
              <a:rPr lang="el-GR" dirty="0" smtClean="0">
                <a:solidFill>
                  <a:srgbClr val="0070C0"/>
                </a:solidFill>
              </a:rPr>
              <a:t>αντικείμενα</a:t>
            </a:r>
            <a:r>
              <a:rPr lang="el-GR" dirty="0" smtClean="0"/>
              <a:t> αυτής της κλάσης θα μπορούν να </a:t>
            </a:r>
            <a:r>
              <a:rPr lang="el-GR" dirty="0" smtClean="0">
                <a:solidFill>
                  <a:schemeClr val="accent6">
                    <a:lumMod val="75000"/>
                  </a:schemeClr>
                </a:solidFill>
              </a:rPr>
              <a:t>μιλήσουν</a:t>
            </a:r>
            <a:endParaRPr lang="en-US" dirty="0">
              <a:solidFill>
                <a:schemeClr val="accent6">
                  <a:lumMod val="75000"/>
                </a:schemeClr>
              </a:solidFill>
            </a:endParaRPr>
          </a:p>
        </p:txBody>
      </p:sp>
    </p:spTree>
    <p:extLst>
      <p:ext uri="{BB962C8B-B14F-4D97-AF65-F5344CB8AC3E}">
        <p14:creationId xmlns:p14="http://schemas.microsoft.com/office/powerpoint/2010/main" val="15064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5676900"/>
            <a:ext cx="2438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52959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2630079"/>
            <a:ext cx="3048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1524000"/>
            <a:ext cx="2133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Hello World Revisited</a:t>
            </a:r>
            <a:endParaRPr lang="en-US" dirty="0"/>
          </a:p>
        </p:txBody>
      </p:sp>
      <p:sp>
        <p:nvSpPr>
          <p:cNvPr id="8" name="TextBox 7"/>
          <p:cNvSpPr txBox="1"/>
          <p:nvPr/>
        </p:nvSpPr>
        <p:spPr>
          <a:xfrm>
            <a:off x="6367787" y="1535668"/>
            <a:ext cx="1867563"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κλάσης</a:t>
            </a:r>
            <a:endParaRPr lang="en-US" dirty="0">
              <a:solidFill>
                <a:srgbClr val="FF0000"/>
              </a:solidFill>
            </a:endParaRPr>
          </a:p>
        </p:txBody>
      </p:sp>
      <p:sp>
        <p:nvSpPr>
          <p:cNvPr id="9" name="TextBox 8"/>
          <p:cNvSpPr txBox="1"/>
          <p:nvPr/>
        </p:nvSpPr>
        <p:spPr>
          <a:xfrm>
            <a:off x="6363514" y="2641747"/>
            <a:ext cx="2000869"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μεθόδου</a:t>
            </a:r>
            <a:endParaRPr lang="en-US" dirty="0">
              <a:solidFill>
                <a:srgbClr val="FF0000"/>
              </a:solidFill>
            </a:endParaRPr>
          </a:p>
        </p:txBody>
      </p:sp>
      <p:sp>
        <p:nvSpPr>
          <p:cNvPr id="10" name="TextBox 9"/>
          <p:cNvSpPr txBox="1"/>
          <p:nvPr/>
        </p:nvSpPr>
        <p:spPr>
          <a:xfrm>
            <a:off x="6555336" y="5410200"/>
            <a:ext cx="2392001"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αντικειμένου</a:t>
            </a:r>
            <a:endParaRPr lang="en-US" dirty="0">
              <a:solidFill>
                <a:srgbClr val="FF0000"/>
              </a:solidFill>
            </a:endParaRPr>
          </a:p>
        </p:txBody>
      </p:sp>
      <p:sp>
        <p:nvSpPr>
          <p:cNvPr id="11" name="TextBox 10"/>
          <p:cNvSpPr txBox="1"/>
          <p:nvPr/>
        </p:nvSpPr>
        <p:spPr>
          <a:xfrm>
            <a:off x="6553200" y="5867400"/>
            <a:ext cx="1792478" cy="369332"/>
          </a:xfrm>
          <a:prstGeom prst="rect">
            <a:avLst/>
          </a:prstGeom>
          <a:solidFill>
            <a:srgbClr val="92D050"/>
          </a:solidFill>
        </p:spPr>
        <p:txBody>
          <a:bodyPr wrap="none" rtlCol="0">
            <a:spAutoFit/>
          </a:bodyPr>
          <a:lstStyle/>
          <a:p>
            <a:r>
              <a:rPr lang="el-GR" dirty="0" smtClean="0">
                <a:solidFill>
                  <a:srgbClr val="FF0000"/>
                </a:solidFill>
              </a:rPr>
              <a:t>Κλήση</a:t>
            </a:r>
            <a:r>
              <a:rPr lang="el-GR" dirty="0" smtClean="0"/>
              <a:t> μεθόδου</a:t>
            </a:r>
            <a:endParaRPr lang="en-US" dirty="0"/>
          </a:p>
        </p:txBody>
      </p:sp>
      <p:sp>
        <p:nvSpPr>
          <p:cNvPr id="12" name="Rectangle 11"/>
          <p:cNvSpPr/>
          <p:nvPr/>
        </p:nvSpPr>
        <p:spPr>
          <a:xfrm>
            <a:off x="1371600" y="2057400"/>
            <a:ext cx="4191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63514" y="1948934"/>
            <a:ext cx="2868734" cy="646331"/>
          </a:xfrm>
          <a:prstGeom prst="rect">
            <a:avLst/>
          </a:prstGeom>
          <a:solidFill>
            <a:srgbClr val="92D050"/>
          </a:solidFill>
        </p:spPr>
        <p:txBody>
          <a:bodyPr wrap="none" rtlCol="0">
            <a:spAutoFit/>
          </a:bodyPr>
          <a:lstStyle/>
          <a:p>
            <a:r>
              <a:rPr lang="el-GR" dirty="0" smtClean="0"/>
              <a:t>Ορισμός </a:t>
            </a:r>
          </a:p>
          <a:p>
            <a:r>
              <a:rPr lang="el-GR" dirty="0" smtClean="0"/>
              <a:t>(και αρχικοποίηση) </a:t>
            </a:r>
            <a:r>
              <a:rPr lang="el-GR" dirty="0" smtClean="0">
                <a:solidFill>
                  <a:srgbClr val="FF0000"/>
                </a:solidFill>
              </a:rPr>
              <a:t>πεδίου</a:t>
            </a:r>
            <a:endParaRPr lang="en-US" dirty="0">
              <a:solidFill>
                <a:srgbClr val="FF0000"/>
              </a:solidFill>
            </a:endParaRPr>
          </a:p>
        </p:txBody>
      </p:sp>
      <p:sp>
        <p:nvSpPr>
          <p:cNvPr id="14" name="Rectangle 13"/>
          <p:cNvSpPr/>
          <p:nvPr/>
        </p:nvSpPr>
        <p:spPr>
          <a:xfrm>
            <a:off x="4953000" y="3276600"/>
            <a:ext cx="609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63514" y="3657600"/>
            <a:ext cx="1628972" cy="369332"/>
          </a:xfrm>
          <a:prstGeom prst="rect">
            <a:avLst/>
          </a:prstGeom>
          <a:solidFill>
            <a:srgbClr val="92D050"/>
          </a:solidFill>
        </p:spPr>
        <p:txBody>
          <a:bodyPr wrap="none" rtlCol="0">
            <a:spAutoFit/>
          </a:bodyPr>
          <a:lstStyle/>
          <a:p>
            <a:r>
              <a:rPr lang="el-GR" dirty="0" smtClean="0">
                <a:solidFill>
                  <a:srgbClr val="FF0000"/>
                </a:solidFill>
              </a:rPr>
              <a:t>Χρήση</a:t>
            </a:r>
            <a:r>
              <a:rPr lang="el-GR" dirty="0" smtClean="0"/>
              <a:t> πεδίου</a:t>
            </a:r>
            <a:endParaRPr lang="en-US" dirty="0"/>
          </a:p>
        </p:txBody>
      </p:sp>
      <p:sp>
        <p:nvSpPr>
          <p:cNvPr id="3" name="Content Placeholder 2"/>
          <p:cNvSpPr>
            <a:spLocks noGrp="1"/>
          </p:cNvSpPr>
          <p:nvPr>
            <p:ph idx="1"/>
          </p:nvPr>
        </p:nvSpPr>
        <p:spPr>
          <a:xfrm>
            <a:off x="457200" y="1600200"/>
            <a:ext cx="8229600" cy="5029200"/>
          </a:xfrm>
          <a:ln w="28575">
            <a:solidFill>
              <a:schemeClr val="accent1"/>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class </a:t>
            </a:r>
            <a:r>
              <a:rPr lang="en-US" b="1" dirty="0">
                <a:solidFill>
                  <a:srgbClr val="FF0000"/>
                </a:solidFill>
                <a:latin typeface="Courier New" pitchFamily="49" charset="0"/>
                <a:cs typeface="Courier New" pitchFamily="49" charset="0"/>
              </a:rPr>
              <a:t>Person</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String </a:t>
            </a:r>
            <a:r>
              <a:rPr lang="en-US" b="1" dirty="0" smtClean="0">
                <a:solidFill>
                  <a:srgbClr val="0070C0"/>
                </a:solidFill>
                <a:latin typeface="Courier New" pitchFamily="49" charset="0"/>
                <a:cs typeface="Courier New" pitchFamily="49" charset="0"/>
              </a:rPr>
              <a:t>name</a:t>
            </a:r>
            <a:r>
              <a:rPr lang="en-US" b="1" dirty="0" smtClean="0">
                <a:latin typeface="Courier New" pitchFamily="49" charset="0"/>
                <a:cs typeface="Courier New" pitchFamily="49" charset="0"/>
              </a:rPr>
              <a:t> = “Alice”;</a:t>
            </a:r>
          </a:p>
          <a:p>
            <a:pPr marL="0" indent="0">
              <a:buNone/>
            </a:pPr>
            <a:r>
              <a:rPr lang="en-US" b="1" dirty="0">
                <a:solidFill>
                  <a:srgbClr val="FF0000"/>
                </a:solidFill>
                <a:latin typeface="Courier New" pitchFamily="49" charset="0"/>
                <a:cs typeface="Courier New" pitchFamily="49" charset="0"/>
              </a:rPr>
              <a:t>	</a:t>
            </a:r>
            <a:endParaRPr lang="en-US" b="1" dirty="0" smtClean="0">
              <a:solidFill>
                <a:srgbClr val="FF0000"/>
              </a:solidFill>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smtClean="0">
                <a:solidFill>
                  <a:srgbClr val="FF0000"/>
                </a:solidFill>
                <a:latin typeface="Courier New" pitchFamily="49" charset="0"/>
                <a:cs typeface="Courier New" pitchFamily="49" charset="0"/>
              </a:rPr>
              <a:t>sayHello</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name</a:t>
            </a:r>
            <a:r>
              <a:rPr lang="en-US" b="1" dirty="0" smtClean="0">
                <a:latin typeface="Courier New" pitchFamily="49" charset="0"/>
                <a:cs typeface="Courier New" pitchFamily="49" charset="0"/>
              </a:rPr>
              <a:t>+“: Hello World”);</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HelloWorldRevisited</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someone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Person();</a:t>
            </a: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someone</a:t>
            </a:r>
            <a:r>
              <a:rPr lang="en-US" b="1" dirty="0" err="1" smtClean="0">
                <a:solidFill>
                  <a:srgbClr val="FF0000"/>
                </a:solidFill>
                <a:latin typeface="Courier New" pitchFamily="49" charset="0"/>
                <a:cs typeface="Courier New" pitchFamily="49" charset="0"/>
              </a:rPr>
              <a:t>.sayHello</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cxnSp>
        <p:nvCxnSpPr>
          <p:cNvPr id="17" name="Straight Connector 16"/>
          <p:cNvCxnSpPr>
            <a:stCxn id="3" idx="1"/>
            <a:endCxn id="3" idx="3"/>
          </p:cNvCxnSpPr>
          <p:nvPr/>
        </p:nvCxnSpPr>
        <p:spPr>
          <a:xfrm>
            <a:off x="457200" y="4114800"/>
            <a:ext cx="8229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0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solidFill>
                  <a:schemeClr val="accent6">
                    <a:lumMod val="75000"/>
                  </a:schemeClr>
                </a:solidFill>
              </a:rPr>
              <a:t>Ορισμός κλάσης</a:t>
            </a:r>
            <a:r>
              <a:rPr lang="el-GR" dirty="0" smtClean="0"/>
              <a:t>:</a:t>
            </a:r>
          </a:p>
          <a:p>
            <a:endParaRPr lang="el-GR" dirty="0"/>
          </a:p>
          <a:p>
            <a:endParaRPr lang="el-GR" dirty="0" smtClean="0"/>
          </a:p>
          <a:p>
            <a:endParaRPr lang="el-GR" dirty="0"/>
          </a:p>
          <a:p>
            <a:endParaRPr lang="el-GR" dirty="0" smtClean="0"/>
          </a:p>
          <a:p>
            <a:endParaRPr lang="el-GR" dirty="0"/>
          </a:p>
          <a:p>
            <a:r>
              <a:rPr lang="el-GR" dirty="0" smtClean="0">
                <a:solidFill>
                  <a:srgbClr val="0070C0"/>
                </a:solidFill>
              </a:rPr>
              <a:t>Ορισμός αντικειμένου</a:t>
            </a:r>
            <a:r>
              <a:rPr lang="el-GR" dirty="0" smtClean="0"/>
              <a:t>:</a:t>
            </a:r>
            <a:endParaRPr lang="en-US" dirty="0" smtClean="0"/>
          </a:p>
          <a:p>
            <a:endParaRPr lang="en-US" dirty="0"/>
          </a:p>
          <a:p>
            <a:pPr lvl="1"/>
            <a:endParaRPr lang="el-GR" dirty="0" smtClean="0"/>
          </a:p>
          <a:p>
            <a:pPr lvl="1"/>
            <a:r>
              <a:rPr lang="el-GR" dirty="0" smtClean="0"/>
              <a:t>Ο ορισμός του αντικειμένου γίνεται συνήθως μέσα στη </a:t>
            </a:r>
            <a:r>
              <a:rPr lang="en-US" dirty="0" smtClean="0">
                <a:solidFill>
                  <a:srgbClr val="FF0000"/>
                </a:solidFill>
              </a:rPr>
              <a:t>main</a:t>
            </a:r>
            <a:r>
              <a:rPr lang="el-GR" dirty="0" smtClean="0">
                <a:solidFill>
                  <a:srgbClr val="FF0000"/>
                </a:solidFill>
              </a:rPr>
              <a:t> </a:t>
            </a:r>
            <a:r>
              <a:rPr lang="el-GR" dirty="0" smtClean="0"/>
              <a:t>ή μέσα στη μέθοδο μίας </a:t>
            </a:r>
            <a:r>
              <a:rPr lang="el-GR" dirty="0" smtClean="0">
                <a:solidFill>
                  <a:srgbClr val="FF0000"/>
                </a:solidFill>
              </a:rPr>
              <a:t>άλλης κλάσης </a:t>
            </a:r>
            <a:r>
              <a:rPr lang="el-GR" dirty="0" smtClean="0"/>
              <a:t>που χρησιμοποιεί το αντικείμενο</a:t>
            </a:r>
            <a:endParaRPr lang="en-US" dirty="0"/>
          </a:p>
        </p:txBody>
      </p:sp>
      <p:sp>
        <p:nvSpPr>
          <p:cNvPr id="4" name="TextBox 3"/>
          <p:cNvSpPr txBox="1"/>
          <p:nvPr/>
        </p:nvSpPr>
        <p:spPr>
          <a:xfrm>
            <a:off x="1752600" y="2209800"/>
            <a:ext cx="4416594" cy="1754326"/>
          </a:xfrm>
          <a:prstGeom prst="rect">
            <a:avLst/>
          </a:prstGeom>
          <a:noFill/>
          <a:ln w="28575">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class &lt;</a:t>
            </a:r>
            <a:r>
              <a:rPr lang="el-GR" b="1" dirty="0" smtClean="0">
                <a:latin typeface="Courier New" panose="02070309020205020404" pitchFamily="49" charset="0"/>
                <a:cs typeface="Courier New" panose="02070309020205020404" pitchFamily="49" charset="0"/>
              </a:rPr>
              <a:t>Όνομα Κλάσης&gt;</a:t>
            </a:r>
          </a:p>
          <a:p>
            <a:r>
              <a:rPr lang="el-GR" b="1" dirty="0" smtClean="0">
                <a:latin typeface="Courier New" panose="02070309020205020404" pitchFamily="49" charset="0"/>
                <a:cs typeface="Courier New" panose="02070309020205020404" pitchFamily="49" charset="0"/>
              </a:rPr>
              <a:t>{</a:t>
            </a:r>
          </a:p>
          <a:p>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&lt;Ορισμός πεδίων κλάσης&gt;</a:t>
            </a: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&lt;Ορισμός μεθόδων κλάσης&gt;</a:t>
            </a:r>
          </a:p>
          <a:p>
            <a:r>
              <a:rPr lang="el-GR" b="1" dirty="0">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719943" y="4919008"/>
            <a:ext cx="6664004" cy="369332"/>
          </a:xfrm>
          <a:prstGeom prst="rect">
            <a:avLst/>
          </a:prstGeom>
          <a:noFill/>
          <a:ln w="28575">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&lt;</a:t>
            </a:r>
            <a:r>
              <a:rPr lang="el-GR" b="1" dirty="0" smtClean="0">
                <a:latin typeface="Courier New" panose="02070309020205020404" pitchFamily="49" charset="0"/>
                <a:cs typeface="Courier New" panose="02070309020205020404" pitchFamily="49" charset="0"/>
              </a:rPr>
              <a:t>Όνομα Κλάσης&gt; </a:t>
            </a:r>
            <a:r>
              <a:rPr lang="en-US" b="1" dirty="0" err="1" smtClean="0">
                <a:latin typeface="Courier New" panose="02070309020205020404" pitchFamily="49" charset="0"/>
                <a:cs typeface="Courier New" panose="02070309020205020404" pitchFamily="49" charset="0"/>
              </a:rPr>
              <a:t>myObject</a:t>
            </a:r>
            <a:r>
              <a:rPr lang="en-US" b="1" dirty="0" smtClean="0">
                <a:latin typeface="Courier New" panose="02070309020205020404" pitchFamily="49" charset="0"/>
                <a:cs typeface="Courier New" panose="02070309020205020404" pitchFamily="49" charset="0"/>
              </a:rPr>
              <a:t> = </a:t>
            </a:r>
            <a:r>
              <a:rPr lang="en-US" b="1" dirty="0" smtClean="0">
                <a:solidFill>
                  <a:srgbClr val="FF0000"/>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&lt;</a:t>
            </a:r>
            <a:r>
              <a:rPr lang="el-GR" b="1" dirty="0" smtClean="0">
                <a:latin typeface="Courier New" panose="02070309020205020404" pitchFamily="49" charset="0"/>
                <a:cs typeface="Courier New" panose="02070309020205020404" pitchFamily="49" charset="0"/>
              </a:rPr>
              <a:t>Όνομα Κλάσης&gt;()</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0770327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a:t>
            </a:r>
            <a:r>
              <a:rPr lang="en-US" dirty="0" smtClean="0"/>
              <a:t>keywords Public/Private</a:t>
            </a:r>
            <a:endParaRPr lang="en-US" dirty="0"/>
          </a:p>
        </p:txBody>
      </p:sp>
      <p:sp>
        <p:nvSpPr>
          <p:cNvPr id="3" name="Content Placeholder 2"/>
          <p:cNvSpPr>
            <a:spLocks noGrp="1"/>
          </p:cNvSpPr>
          <p:nvPr>
            <p:ph idx="1"/>
          </p:nvPr>
        </p:nvSpPr>
        <p:spPr>
          <a:xfrm>
            <a:off x="457200" y="1600200"/>
            <a:ext cx="8382000" cy="5105400"/>
          </a:xfrm>
        </p:spPr>
        <p:txBody>
          <a:bodyPr>
            <a:normAutofit fontScale="70000" lnSpcReduction="20000"/>
          </a:bodyPr>
          <a:lstStyle/>
          <a:p>
            <a:r>
              <a:rPr lang="el-GR" dirty="0" smtClean="0"/>
              <a:t>Ότι είναι ορισμένο ως </a:t>
            </a:r>
            <a:r>
              <a:rPr lang="en-US" dirty="0" smtClean="0">
                <a:solidFill>
                  <a:srgbClr val="0070C0"/>
                </a:solidFill>
              </a:rPr>
              <a:t>public</a:t>
            </a:r>
            <a:r>
              <a:rPr lang="en-US" dirty="0" smtClean="0"/>
              <a:t> </a:t>
            </a:r>
            <a:r>
              <a:rPr lang="el-GR" dirty="0" smtClean="0"/>
              <a:t>σε μία κλάση </a:t>
            </a:r>
            <a:r>
              <a:rPr lang="el-GR" dirty="0" smtClean="0">
                <a:solidFill>
                  <a:srgbClr val="FF0000"/>
                </a:solidFill>
              </a:rPr>
              <a:t>είναι </a:t>
            </a:r>
            <a:r>
              <a:rPr lang="el-GR" dirty="0" err="1" smtClean="0">
                <a:solidFill>
                  <a:srgbClr val="FF0000"/>
                </a:solidFill>
              </a:rPr>
              <a:t>προσβάσιμο</a:t>
            </a:r>
            <a:r>
              <a:rPr lang="el-GR" dirty="0" smtClean="0">
                <a:solidFill>
                  <a:srgbClr val="FF0000"/>
                </a:solidFill>
              </a:rPr>
              <a:t> </a:t>
            </a:r>
            <a:r>
              <a:rPr lang="el-GR" dirty="0" smtClean="0"/>
              <a:t>από μία άλλη κλάση που ορίζει ένα αντικείμενο</a:t>
            </a:r>
            <a:r>
              <a:rPr lang="en-US" dirty="0" smtClean="0"/>
              <a:t> </a:t>
            </a:r>
            <a:r>
              <a:rPr lang="el-GR" dirty="0" smtClean="0"/>
              <a:t>τύπου </a:t>
            </a:r>
            <a:r>
              <a:rPr lang="en-US" dirty="0" smtClean="0"/>
              <a:t>Person</a:t>
            </a:r>
            <a:endParaRPr lang="el-GR" dirty="0" smtClean="0"/>
          </a:p>
          <a:p>
            <a:pPr lvl="1"/>
            <a:r>
              <a:rPr lang="el-GR" dirty="0" smtClean="0"/>
              <a:t>Π.χ., η μέθοδος </a:t>
            </a:r>
            <a:r>
              <a:rPr lang="en-US" dirty="0" err="1" smtClean="0">
                <a:solidFill>
                  <a:srgbClr val="0070C0"/>
                </a:solidFill>
              </a:rPr>
              <a:t>sayHello</a:t>
            </a:r>
            <a:r>
              <a:rPr lang="en-US" dirty="0" smtClean="0">
                <a:solidFill>
                  <a:srgbClr val="0070C0"/>
                </a:solidFill>
              </a:rPr>
              <a:t>()</a:t>
            </a:r>
            <a:r>
              <a:rPr lang="en-US" dirty="0" smtClean="0"/>
              <a:t> </a:t>
            </a:r>
            <a:r>
              <a:rPr lang="el-GR" dirty="0" smtClean="0">
                <a:solidFill>
                  <a:srgbClr val="FF0000"/>
                </a:solidFill>
              </a:rPr>
              <a:t>είναι </a:t>
            </a:r>
            <a:r>
              <a:rPr lang="el-GR" dirty="0" err="1" smtClean="0">
                <a:solidFill>
                  <a:srgbClr val="FF0000"/>
                </a:solidFill>
              </a:rPr>
              <a:t>προσβάσιμη</a:t>
            </a:r>
            <a:r>
              <a:rPr lang="el-GR" dirty="0" smtClean="0">
                <a:solidFill>
                  <a:srgbClr val="FF0000"/>
                </a:solidFill>
              </a:rPr>
              <a:t> </a:t>
            </a:r>
            <a:r>
              <a:rPr lang="el-GR" dirty="0" smtClean="0"/>
              <a:t>από την κλάση </a:t>
            </a:r>
            <a:r>
              <a:rPr lang="en-US" dirty="0" err="1" smtClean="0">
                <a:solidFill>
                  <a:schemeClr val="accent6">
                    <a:lumMod val="75000"/>
                  </a:schemeClr>
                </a:solidFill>
              </a:rPr>
              <a:t>HelloWorldRevisited</a:t>
            </a:r>
            <a:r>
              <a:rPr lang="en-US" dirty="0" smtClean="0"/>
              <a:t> </a:t>
            </a:r>
            <a:r>
              <a:rPr lang="el-GR" dirty="0" smtClean="0"/>
              <a:t>μέσω του αντικειμένου </a:t>
            </a:r>
            <a:r>
              <a:rPr lang="en-US" dirty="0" smtClean="0">
                <a:solidFill>
                  <a:schemeClr val="accent6">
                    <a:lumMod val="75000"/>
                  </a:schemeClr>
                </a:solidFill>
              </a:rPr>
              <a:t>someone</a:t>
            </a:r>
            <a:r>
              <a:rPr lang="en-US" dirty="0" smtClean="0"/>
              <a:t>.</a:t>
            </a:r>
            <a:endParaRPr lang="el-GR" dirty="0" smtClean="0"/>
          </a:p>
          <a:p>
            <a:endParaRPr lang="en-US" dirty="0" smtClean="0"/>
          </a:p>
          <a:p>
            <a:r>
              <a:rPr lang="el-GR" dirty="0" smtClean="0"/>
              <a:t>Ότι </a:t>
            </a:r>
            <a:r>
              <a:rPr lang="el-GR" dirty="0"/>
              <a:t>είναι ορισμένο ως </a:t>
            </a:r>
            <a:r>
              <a:rPr lang="en-US" dirty="0" smtClean="0">
                <a:solidFill>
                  <a:srgbClr val="0070C0"/>
                </a:solidFill>
              </a:rPr>
              <a:t>private </a:t>
            </a:r>
            <a:r>
              <a:rPr lang="el-GR" dirty="0" smtClean="0"/>
              <a:t>σε </a:t>
            </a:r>
            <a:r>
              <a:rPr lang="el-GR" dirty="0"/>
              <a:t>μία κλάση </a:t>
            </a:r>
            <a:r>
              <a:rPr lang="el-GR" dirty="0" smtClean="0">
                <a:solidFill>
                  <a:srgbClr val="FF0000"/>
                </a:solidFill>
              </a:rPr>
              <a:t>δεν είναι </a:t>
            </a:r>
            <a:r>
              <a:rPr lang="el-GR" dirty="0" err="1">
                <a:solidFill>
                  <a:srgbClr val="FF0000"/>
                </a:solidFill>
              </a:rPr>
              <a:t>προσβάσιμο</a:t>
            </a:r>
            <a:r>
              <a:rPr lang="el-GR" dirty="0">
                <a:solidFill>
                  <a:srgbClr val="FF0000"/>
                </a:solidFill>
              </a:rPr>
              <a:t> </a:t>
            </a:r>
            <a:r>
              <a:rPr lang="el-GR" dirty="0"/>
              <a:t>από μία άλλη κλάση </a:t>
            </a:r>
            <a:endParaRPr lang="el-GR" dirty="0" smtClean="0"/>
          </a:p>
          <a:p>
            <a:pPr lvl="1"/>
            <a:r>
              <a:rPr lang="el-GR" dirty="0" smtClean="0"/>
              <a:t>Π.χ</a:t>
            </a:r>
            <a:r>
              <a:rPr lang="el-GR" dirty="0"/>
              <a:t>., </a:t>
            </a:r>
            <a:r>
              <a:rPr lang="el-GR" dirty="0" smtClean="0"/>
              <a:t>το πεδίο </a:t>
            </a:r>
            <a:r>
              <a:rPr lang="en-US" dirty="0" smtClean="0">
                <a:solidFill>
                  <a:srgbClr val="0070C0"/>
                </a:solidFill>
              </a:rPr>
              <a:t>name</a:t>
            </a:r>
            <a:r>
              <a:rPr lang="en-US" dirty="0" smtClean="0">
                <a:solidFill>
                  <a:schemeClr val="accent6">
                    <a:lumMod val="75000"/>
                  </a:schemeClr>
                </a:solidFill>
              </a:rPr>
              <a:t> </a:t>
            </a:r>
            <a:r>
              <a:rPr lang="el-GR" dirty="0" smtClean="0">
                <a:solidFill>
                  <a:srgbClr val="FF0000"/>
                </a:solidFill>
              </a:rPr>
              <a:t>δεν</a:t>
            </a:r>
            <a:r>
              <a:rPr lang="en-US" dirty="0" smtClean="0">
                <a:solidFill>
                  <a:srgbClr val="FF0000"/>
                </a:solidFill>
              </a:rPr>
              <a:t> </a:t>
            </a:r>
            <a:r>
              <a:rPr lang="el-GR" dirty="0">
                <a:solidFill>
                  <a:srgbClr val="FF0000"/>
                </a:solidFill>
              </a:rPr>
              <a:t>είναι </a:t>
            </a:r>
            <a:r>
              <a:rPr lang="el-GR" dirty="0" err="1" smtClean="0">
                <a:solidFill>
                  <a:srgbClr val="FF0000"/>
                </a:solidFill>
              </a:rPr>
              <a:t>προσβάσιμο</a:t>
            </a:r>
            <a:r>
              <a:rPr lang="el-GR" dirty="0" smtClean="0">
                <a:solidFill>
                  <a:srgbClr val="FF0000"/>
                </a:solidFill>
              </a:rPr>
              <a:t> </a:t>
            </a:r>
            <a:r>
              <a:rPr lang="el-GR" dirty="0"/>
              <a:t>από την κλάση </a:t>
            </a:r>
            <a:r>
              <a:rPr lang="en-US" dirty="0" err="1" smtClean="0">
                <a:solidFill>
                  <a:schemeClr val="accent6">
                    <a:lumMod val="75000"/>
                  </a:schemeClr>
                </a:solidFill>
              </a:rPr>
              <a:t>HelloWorldRevisted</a:t>
            </a:r>
            <a:r>
              <a:rPr lang="en-US" dirty="0" smtClean="0"/>
              <a:t> </a:t>
            </a:r>
            <a:r>
              <a:rPr lang="el-GR" dirty="0"/>
              <a:t>μέσω του αντικειμένου </a:t>
            </a:r>
            <a:r>
              <a:rPr lang="en-US" dirty="0">
                <a:solidFill>
                  <a:schemeClr val="accent6">
                    <a:lumMod val="75000"/>
                  </a:schemeClr>
                </a:solidFill>
              </a:rPr>
              <a:t>someone</a:t>
            </a:r>
            <a:r>
              <a:rPr lang="en-US" dirty="0" smtClean="0"/>
              <a:t>.</a:t>
            </a:r>
            <a:endParaRPr lang="el-GR" dirty="0" smtClean="0"/>
          </a:p>
          <a:p>
            <a:endParaRPr lang="en-US" dirty="0" smtClean="0"/>
          </a:p>
          <a:p>
            <a:r>
              <a:rPr lang="el-GR" dirty="0" smtClean="0"/>
              <a:t>Μπορούμε να έχουμε </a:t>
            </a:r>
            <a:r>
              <a:rPr lang="en-US" dirty="0" smtClean="0"/>
              <a:t>public </a:t>
            </a:r>
            <a:r>
              <a:rPr lang="el-GR" dirty="0" smtClean="0"/>
              <a:t>και </a:t>
            </a:r>
            <a:r>
              <a:rPr lang="en-US" dirty="0" smtClean="0"/>
              <a:t>private </a:t>
            </a:r>
            <a:r>
              <a:rPr lang="el-GR" dirty="0" smtClean="0"/>
              <a:t>πεδία και μεθόδους.</a:t>
            </a:r>
          </a:p>
          <a:p>
            <a:pPr lvl="1"/>
            <a:r>
              <a:rPr lang="el-GR" dirty="0" smtClean="0"/>
              <a:t>Κανόνας: Τα </a:t>
            </a:r>
            <a:r>
              <a:rPr lang="el-GR" dirty="0" smtClean="0">
                <a:solidFill>
                  <a:srgbClr val="0070C0"/>
                </a:solidFill>
              </a:rPr>
              <a:t>πεδία</a:t>
            </a:r>
            <a:r>
              <a:rPr lang="el-GR" dirty="0" smtClean="0"/>
              <a:t> τα ορίζουμε (σχεδόν) </a:t>
            </a:r>
            <a:r>
              <a:rPr lang="el-GR" b="1" dirty="0" smtClean="0">
                <a:solidFill>
                  <a:srgbClr val="FF0000"/>
                </a:solidFill>
              </a:rPr>
              <a:t>ΠΑΝΤΑ</a:t>
            </a:r>
            <a:r>
              <a:rPr lang="el-GR" dirty="0" smtClean="0"/>
              <a:t> </a:t>
            </a:r>
            <a:r>
              <a:rPr lang="en-US" dirty="0" smtClean="0">
                <a:solidFill>
                  <a:schemeClr val="accent6">
                    <a:lumMod val="75000"/>
                  </a:schemeClr>
                </a:solidFill>
              </a:rPr>
              <a:t>private</a:t>
            </a:r>
            <a:r>
              <a:rPr lang="en-US" dirty="0" smtClean="0"/>
              <a:t>.</a:t>
            </a:r>
          </a:p>
          <a:p>
            <a:pPr lvl="1"/>
            <a:r>
              <a:rPr lang="el-GR" dirty="0" smtClean="0"/>
              <a:t>Οι κλάσεις που χρειάζονται να καλούνται από </a:t>
            </a:r>
            <a:r>
              <a:rPr lang="el-GR" dirty="0" smtClean="0">
                <a:solidFill>
                  <a:schemeClr val="accent6">
                    <a:lumMod val="75000"/>
                  </a:schemeClr>
                </a:solidFill>
              </a:rPr>
              <a:t>αντικείμενα</a:t>
            </a:r>
            <a:r>
              <a:rPr lang="el-GR" dirty="0" smtClean="0"/>
              <a:t> είναι </a:t>
            </a:r>
            <a:r>
              <a:rPr lang="en-US" dirty="0" smtClean="0">
                <a:solidFill>
                  <a:srgbClr val="0070C0"/>
                </a:solidFill>
              </a:rPr>
              <a:t>public</a:t>
            </a:r>
            <a:r>
              <a:rPr lang="en-US" dirty="0" smtClean="0"/>
              <a:t> </a:t>
            </a:r>
            <a:r>
              <a:rPr lang="el-GR" dirty="0" smtClean="0"/>
              <a:t>αυτές που είναι </a:t>
            </a:r>
            <a:r>
              <a:rPr lang="el-GR" dirty="0" smtClean="0">
                <a:solidFill>
                  <a:srgbClr val="0070C0"/>
                </a:solidFill>
              </a:rPr>
              <a:t>βοηθητικές</a:t>
            </a:r>
            <a:r>
              <a:rPr lang="el-GR" dirty="0" smtClean="0"/>
              <a:t> είναι </a:t>
            </a:r>
            <a:r>
              <a:rPr lang="en-US" dirty="0" smtClean="0">
                <a:solidFill>
                  <a:schemeClr val="accent6">
                    <a:lumMod val="75000"/>
                  </a:schemeClr>
                </a:solidFill>
              </a:rPr>
              <a:t>private</a:t>
            </a:r>
            <a:r>
              <a:rPr lang="en-US" dirty="0" smtClean="0"/>
              <a:t>.</a:t>
            </a:r>
          </a:p>
          <a:p>
            <a:endParaRPr lang="en-US" dirty="0" smtClean="0"/>
          </a:p>
          <a:p>
            <a:r>
              <a:rPr lang="el-GR" dirty="0" smtClean="0"/>
              <a:t>Τα πεδία και οι μέθοδοι μίας κλάσης, ανεξάρτητα αν είναι </a:t>
            </a:r>
            <a:r>
              <a:rPr lang="en-US" dirty="0" smtClean="0"/>
              <a:t>public </a:t>
            </a:r>
            <a:r>
              <a:rPr lang="el-GR" dirty="0" smtClean="0"/>
              <a:t>ή </a:t>
            </a:r>
            <a:r>
              <a:rPr lang="en-US" dirty="0" smtClean="0"/>
              <a:t>private, </a:t>
            </a:r>
            <a:r>
              <a:rPr lang="el-GR" dirty="0" smtClean="0"/>
              <a:t>είναι </a:t>
            </a:r>
            <a:r>
              <a:rPr lang="el-GR" dirty="0" err="1" smtClean="0">
                <a:solidFill>
                  <a:srgbClr val="0070C0"/>
                </a:solidFill>
              </a:rPr>
              <a:t>προσβάσιμα</a:t>
            </a:r>
            <a:r>
              <a:rPr lang="el-GR" dirty="0" smtClean="0">
                <a:solidFill>
                  <a:srgbClr val="0070C0"/>
                </a:solidFill>
              </a:rPr>
              <a:t> </a:t>
            </a:r>
            <a:r>
              <a:rPr lang="el-GR" dirty="0" smtClean="0"/>
              <a:t>από όλες τις μεθόδους</a:t>
            </a:r>
            <a:r>
              <a:rPr lang="en-US" dirty="0" smtClean="0"/>
              <a:t> </a:t>
            </a:r>
            <a:r>
              <a:rPr lang="el-GR" dirty="0" smtClean="0"/>
              <a:t>και τα αντικείμενα </a:t>
            </a:r>
            <a:r>
              <a:rPr lang="el-GR" dirty="0" smtClean="0">
                <a:solidFill>
                  <a:srgbClr val="FF0000"/>
                </a:solidFill>
              </a:rPr>
              <a:t>της ίδιας κλάσης</a:t>
            </a:r>
          </a:p>
          <a:p>
            <a:pPr lvl="1"/>
            <a:r>
              <a:rPr lang="el-GR" dirty="0" smtClean="0"/>
              <a:t>Π.χ., το πεδίο </a:t>
            </a:r>
            <a:r>
              <a:rPr lang="en-US" dirty="0" smtClean="0">
                <a:solidFill>
                  <a:srgbClr val="0070C0"/>
                </a:solidFill>
              </a:rPr>
              <a:t>name</a:t>
            </a:r>
            <a:r>
              <a:rPr lang="en-US" dirty="0" smtClean="0"/>
              <a:t> </a:t>
            </a:r>
            <a:r>
              <a:rPr lang="el-GR" dirty="0" smtClean="0"/>
              <a:t>είναι </a:t>
            </a:r>
            <a:r>
              <a:rPr lang="el-GR" dirty="0" err="1" smtClean="0"/>
              <a:t>προσβάσιμο</a:t>
            </a:r>
            <a:r>
              <a:rPr lang="el-GR" dirty="0" smtClean="0"/>
              <a:t> παντού μέσα στην κλάση </a:t>
            </a:r>
            <a:r>
              <a:rPr lang="en-US" dirty="0" smtClean="0">
                <a:solidFill>
                  <a:schemeClr val="accent6">
                    <a:lumMod val="75000"/>
                  </a:schemeClr>
                </a:solidFill>
              </a:rPr>
              <a:t>Person</a:t>
            </a:r>
            <a:r>
              <a:rPr lang="en-US" dirty="0" smtClean="0"/>
              <a:t>. </a:t>
            </a:r>
            <a:endParaRPr lang="en-US" dirty="0"/>
          </a:p>
          <a:p>
            <a:pPr lvl="1"/>
            <a:endParaRPr lang="en-US" dirty="0"/>
          </a:p>
        </p:txBody>
      </p:sp>
    </p:spTree>
    <p:extLst>
      <p:ext uri="{BB962C8B-B14F-4D97-AF65-F5344CB8AC3E}">
        <p14:creationId xmlns:p14="http://schemas.microsoft.com/office/powerpoint/2010/main" val="1472120166"/>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ένα πρόγραμμα που να προσομοιώνει την κίνηση ενός αυτοκινήτου, το οποίο κινείται και τυπώνει τη θέση του.  </a:t>
            </a:r>
            <a:endParaRPr lang="en-US" dirty="0"/>
          </a:p>
        </p:txBody>
      </p:sp>
    </p:spTree>
    <p:extLst>
      <p:ext uri="{BB962C8B-B14F-4D97-AF65-F5344CB8AC3E}">
        <p14:creationId xmlns:p14="http://schemas.microsoft.com/office/powerpoint/2010/main" val="410018885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MovingCar</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55000" lnSpcReduction="20000"/>
          </a:bodyPr>
          <a:lstStyle/>
          <a:p>
            <a:pPr marL="0" indent="0">
              <a:buNone/>
            </a:pPr>
            <a:r>
              <a:rPr lang="en-US" b="1" dirty="0">
                <a:solidFill>
                  <a:srgbClr val="FF0000"/>
                </a:solidFill>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a:solidFill>
                  <a:srgbClr val="0070C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a:solidFill>
                  <a:srgbClr val="0070C0"/>
                </a:solidFill>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at position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Car </a:t>
            </a:r>
            <a:r>
              <a:rPr lang="en-US" b="1" dirty="0" err="1">
                <a:solidFill>
                  <a:schemeClr val="accent6">
                    <a:lumMod val="75000"/>
                  </a:schemeClr>
                </a:solidFill>
                <a:latin typeface="Courier New" pitchFamily="49" charset="0"/>
                <a:cs typeface="Courier New" pitchFamily="49" charset="0"/>
              </a:rPr>
              <a:t>myCar</a:t>
            </a:r>
            <a:r>
              <a:rPr lang="en-US" b="1" dirty="0">
                <a:solidFill>
                  <a:schemeClr val="accent6">
                    <a:lumMod val="75000"/>
                  </a:schemeClr>
                </a:solidFill>
                <a:latin typeface="Courier New" pitchFamily="49" charset="0"/>
                <a:cs typeface="Courier New" pitchFamily="49" charset="0"/>
              </a:rPr>
              <a:t> = new Car()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myCar.move</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myCar.printPosition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26554155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a:t>
            </a:r>
            <a:endParaRPr lang="en-US" dirty="0"/>
          </a:p>
        </p:txBody>
      </p:sp>
      <p:sp>
        <p:nvSpPr>
          <p:cNvPr id="3" name="Content Placeholder 2"/>
          <p:cNvSpPr>
            <a:spLocks noGrp="1"/>
          </p:cNvSpPr>
          <p:nvPr>
            <p:ph idx="1"/>
          </p:nvPr>
        </p:nvSpPr>
        <p:spPr/>
        <p:txBody>
          <a:bodyPr/>
          <a:lstStyle/>
          <a:p>
            <a:r>
              <a:rPr lang="el-GR" dirty="0" smtClean="0"/>
              <a:t>Οι μέθοδοι που έχουμε δει μέχρι τώρα είναι πολύ απλές</a:t>
            </a:r>
          </a:p>
          <a:p>
            <a:pPr lvl="1"/>
            <a:r>
              <a:rPr lang="el-GR" dirty="0" smtClean="0"/>
              <a:t>Δεν έχουν </a:t>
            </a:r>
            <a:r>
              <a:rPr lang="el-GR" dirty="0" smtClean="0">
                <a:solidFill>
                  <a:schemeClr val="accent6">
                    <a:lumMod val="75000"/>
                  </a:schemeClr>
                </a:solidFill>
              </a:rPr>
              <a:t>παραμέτρους</a:t>
            </a:r>
            <a:r>
              <a:rPr lang="el-GR" dirty="0" smtClean="0"/>
              <a:t> (δεν παίρνουν </a:t>
            </a:r>
            <a:r>
              <a:rPr lang="el-GR" dirty="0" smtClean="0">
                <a:solidFill>
                  <a:srgbClr val="0070C0"/>
                </a:solidFill>
              </a:rPr>
              <a:t>ορίσματα</a:t>
            </a:r>
            <a:r>
              <a:rPr lang="el-GR" dirty="0" smtClean="0"/>
              <a:t>)</a:t>
            </a:r>
          </a:p>
          <a:p>
            <a:pPr lvl="1"/>
            <a:r>
              <a:rPr lang="el-GR" dirty="0" smtClean="0"/>
              <a:t>Δεν </a:t>
            </a:r>
            <a:r>
              <a:rPr lang="el-GR" dirty="0" smtClean="0">
                <a:solidFill>
                  <a:schemeClr val="accent6">
                    <a:lumMod val="75000"/>
                  </a:schemeClr>
                </a:solidFill>
              </a:rPr>
              <a:t>επιστρέφουν</a:t>
            </a:r>
            <a:r>
              <a:rPr lang="el-GR" dirty="0" smtClean="0"/>
              <a:t> </a:t>
            </a:r>
            <a:r>
              <a:rPr lang="el-GR" dirty="0" smtClean="0">
                <a:solidFill>
                  <a:srgbClr val="0070C0"/>
                </a:solidFill>
              </a:rPr>
              <a:t>τιμή</a:t>
            </a:r>
            <a:endParaRPr lang="en-US" dirty="0">
              <a:solidFill>
                <a:srgbClr val="0070C0"/>
              </a:solidFill>
            </a:endParaRPr>
          </a:p>
        </p:txBody>
      </p:sp>
      <p:sp>
        <p:nvSpPr>
          <p:cNvPr id="4" name="TextBox 3"/>
          <p:cNvSpPr txBox="1"/>
          <p:nvPr/>
        </p:nvSpPr>
        <p:spPr>
          <a:xfrm>
            <a:off x="2362200" y="4343400"/>
            <a:ext cx="3688830" cy="1569660"/>
          </a:xfrm>
          <a:prstGeom prst="rect">
            <a:avLst/>
          </a:prstGeom>
          <a:noFill/>
          <a:ln>
            <a:solidFill>
              <a:srgbClr val="0070C0"/>
            </a:solidFill>
          </a:ln>
        </p:spPr>
        <p:txBody>
          <a:bodyPr wrap="none" rtlCol="0">
            <a:spAutoFit/>
          </a:bodyPr>
          <a:lstStyle/>
          <a:p>
            <a:r>
              <a:rPr lang="en-US" sz="2400" b="1" dirty="0" smtClean="0">
                <a:latin typeface="Courier New" pitchFamily="49" charset="0"/>
                <a:cs typeface="Courier New" pitchFamily="49" charset="0"/>
              </a:rPr>
              <a:t>public </a:t>
            </a:r>
            <a:r>
              <a:rPr lang="en-US" sz="2400" b="1" dirty="0">
                <a:solidFill>
                  <a:srgbClr val="FF0000"/>
                </a:solidFill>
                <a:latin typeface="Courier New" pitchFamily="49" charset="0"/>
                <a:cs typeface="Courier New" pitchFamily="49" charset="0"/>
              </a:rPr>
              <a:t>void</a:t>
            </a:r>
            <a:r>
              <a:rPr lang="en-US" sz="2400" b="1" dirty="0">
                <a:latin typeface="Courier New" pitchFamily="49" charset="0"/>
                <a:cs typeface="Courier New" pitchFamily="49" charset="0"/>
              </a:rPr>
              <a:t> move</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r>
              <a:rPr lang="en-US" sz="2400" b="1" dirty="0">
                <a:latin typeface="Courier New" pitchFamily="49" charset="0"/>
                <a:cs typeface="Courier New" pitchFamily="49" charset="0"/>
              </a:rPr>
              <a:t>	position += 1;</a:t>
            </a:r>
          </a:p>
          <a:p>
            <a:r>
              <a:rPr lang="en-US" sz="2400" b="1" dirty="0" smtClean="0">
                <a:latin typeface="Courier New" pitchFamily="49" charset="0"/>
                <a:cs typeface="Courier New" pitchFamily="49" charset="0"/>
              </a:rPr>
              <a:t>}</a:t>
            </a:r>
            <a:endParaRPr lang="en-US" sz="2400" dirty="0"/>
          </a:p>
        </p:txBody>
      </p:sp>
      <p:sp>
        <p:nvSpPr>
          <p:cNvPr id="5" name="Rounded Rectangular Callout 4"/>
          <p:cNvSpPr/>
          <p:nvPr/>
        </p:nvSpPr>
        <p:spPr>
          <a:xfrm>
            <a:off x="2549495" y="3657600"/>
            <a:ext cx="2286000" cy="609600"/>
          </a:xfrm>
          <a:prstGeom prst="wedgeRoundRectCallout">
            <a:avLst>
              <a:gd name="adj1" fmla="val 10195"/>
              <a:gd name="adj2" fmla="val 8352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void</a:t>
            </a:r>
            <a:r>
              <a:rPr lang="en-US" dirty="0" smtClean="0">
                <a:solidFill>
                  <a:schemeClr val="tx1"/>
                </a:solidFill>
              </a:rPr>
              <a:t>: </a:t>
            </a:r>
            <a:r>
              <a:rPr lang="el-GR" dirty="0" smtClean="0">
                <a:solidFill>
                  <a:schemeClr val="tx1"/>
                </a:solidFill>
              </a:rPr>
              <a:t>δεν επιστρέφει τιμή</a:t>
            </a:r>
            <a:endParaRPr lang="en-US" dirty="0">
              <a:solidFill>
                <a:schemeClr val="tx1"/>
              </a:solidFill>
            </a:endParaRPr>
          </a:p>
        </p:txBody>
      </p:sp>
      <p:sp>
        <p:nvSpPr>
          <p:cNvPr id="6" name="Rounded Rectangular Callout 5"/>
          <p:cNvSpPr/>
          <p:nvPr/>
        </p:nvSpPr>
        <p:spPr>
          <a:xfrm>
            <a:off x="5029200" y="3695700"/>
            <a:ext cx="2286000" cy="533400"/>
          </a:xfrm>
          <a:prstGeom prst="wedgeRoundRectCallout">
            <a:avLst>
              <a:gd name="adj1" fmla="val -29805"/>
              <a:gd name="adj2" fmla="val 9133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Δεν παίρνει ορίσματα</a:t>
            </a:r>
            <a:endParaRPr lang="en-US" dirty="0">
              <a:solidFill>
                <a:schemeClr val="tx1"/>
              </a:solidFill>
            </a:endParaRPr>
          </a:p>
        </p:txBody>
      </p:sp>
    </p:spTree>
    <p:extLst>
      <p:ext uri="{BB962C8B-B14F-4D97-AF65-F5344CB8AC3E}">
        <p14:creationId xmlns:p14="http://schemas.microsoft.com/office/powerpoint/2010/main" val="2692024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grpSp>
        <p:nvGrpSpPr>
          <p:cNvPr id="66" name="Group 264"/>
          <p:cNvGrpSpPr>
            <a:grpSpLocks/>
          </p:cNvGrpSpPr>
          <p:nvPr/>
        </p:nvGrpSpPr>
        <p:grpSpPr bwMode="auto">
          <a:xfrm>
            <a:off x="6542089" y="3363913"/>
            <a:ext cx="2271713" cy="2792412"/>
            <a:chOff x="4668" y="2024"/>
            <a:chExt cx="1431" cy="1759"/>
          </a:xfrm>
        </p:grpSpPr>
        <p:grpSp>
          <p:nvGrpSpPr>
            <p:cNvPr id="67" name="Group 260"/>
            <p:cNvGrpSpPr>
              <a:grpSpLocks/>
            </p:cNvGrpSpPr>
            <p:nvPr/>
          </p:nvGrpSpPr>
          <p:grpSpPr bwMode="auto">
            <a:xfrm>
              <a:off x="4668" y="2024"/>
              <a:ext cx="1431" cy="1441"/>
              <a:chOff x="4668" y="2024"/>
              <a:chExt cx="1431" cy="1441"/>
            </a:xfrm>
          </p:grpSpPr>
          <p:sp>
            <p:nvSpPr>
              <p:cNvPr id="70" name="Rectangle 118"/>
              <p:cNvSpPr>
                <a:spLocks noChangeArrowheads="1"/>
              </p:cNvSpPr>
              <p:nvPr/>
            </p:nvSpPr>
            <p:spPr bwMode="auto">
              <a:xfrm>
                <a:off x="4691" y="2057"/>
                <a:ext cx="1408" cy="1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119"/>
              <p:cNvSpPr>
                <a:spLocks noChangeArrowheads="1"/>
              </p:cNvSpPr>
              <p:nvPr/>
            </p:nvSpPr>
            <p:spPr bwMode="auto">
              <a:xfrm>
                <a:off x="4691" y="2057"/>
                <a:ext cx="1408"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Rectangle 120"/>
              <p:cNvSpPr>
                <a:spLocks noChangeArrowheads="1"/>
              </p:cNvSpPr>
              <p:nvPr/>
            </p:nvSpPr>
            <p:spPr bwMode="auto">
              <a:xfrm>
                <a:off x="4926" y="2063"/>
                <a:ext cx="8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Machine Language</a:t>
                </a:r>
                <a:endParaRPr lang="en-US"/>
              </a:p>
            </p:txBody>
          </p:sp>
          <p:sp>
            <p:nvSpPr>
              <p:cNvPr id="73" name="Rectangle 126"/>
              <p:cNvSpPr>
                <a:spLocks noChangeArrowheads="1"/>
              </p:cNvSpPr>
              <p:nvPr/>
            </p:nvSpPr>
            <p:spPr bwMode="auto">
              <a:xfrm>
                <a:off x="5835" y="2057"/>
                <a:ext cx="117"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Freeform 127"/>
              <p:cNvSpPr>
                <a:spLocks/>
              </p:cNvSpPr>
              <p:nvPr/>
            </p:nvSpPr>
            <p:spPr bwMode="auto">
              <a:xfrm>
                <a:off x="5835" y="2057"/>
                <a:ext cx="117" cy="138"/>
              </a:xfrm>
              <a:custGeom>
                <a:avLst/>
                <a:gdLst>
                  <a:gd name="T0" fmla="*/ 235 w 235"/>
                  <a:gd name="T1" fmla="*/ 0 h 274"/>
                  <a:gd name="T2" fmla="*/ 207 w 235"/>
                  <a:gd name="T3" fmla="*/ 35 h 274"/>
                  <a:gd name="T4" fmla="*/ 207 w 235"/>
                  <a:gd name="T5" fmla="*/ 241 h 274"/>
                  <a:gd name="T6" fmla="*/ 30 w 235"/>
                  <a:gd name="T7" fmla="*/ 241 h 274"/>
                  <a:gd name="T8" fmla="*/ 0 w 235"/>
                  <a:gd name="T9" fmla="*/ 274 h 274"/>
                  <a:gd name="T10" fmla="*/ 235 w 235"/>
                  <a:gd name="T11" fmla="*/ 274 h 274"/>
                  <a:gd name="T12" fmla="*/ 235 w 235"/>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35" h="274">
                    <a:moveTo>
                      <a:pt x="235" y="0"/>
                    </a:moveTo>
                    <a:lnTo>
                      <a:pt x="207" y="35"/>
                    </a:lnTo>
                    <a:lnTo>
                      <a:pt x="207" y="241"/>
                    </a:lnTo>
                    <a:lnTo>
                      <a:pt x="30" y="241"/>
                    </a:lnTo>
                    <a:lnTo>
                      <a:pt x="0" y="274"/>
                    </a:lnTo>
                    <a:lnTo>
                      <a:pt x="235" y="274"/>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Rectangle 128"/>
              <p:cNvSpPr>
                <a:spLocks noChangeArrowheads="1"/>
              </p:cNvSpPr>
              <p:nvPr/>
            </p:nvSpPr>
            <p:spPr bwMode="auto">
              <a:xfrm>
                <a:off x="5850" y="2075"/>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 name="Rectangle 129"/>
              <p:cNvSpPr>
                <a:spLocks noChangeArrowheads="1"/>
              </p:cNvSpPr>
              <p:nvPr/>
            </p:nvSpPr>
            <p:spPr bwMode="auto">
              <a:xfrm>
                <a:off x="5835"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30"/>
              <p:cNvSpPr>
                <a:spLocks/>
              </p:cNvSpPr>
              <p:nvPr/>
            </p:nvSpPr>
            <p:spPr bwMode="auto">
              <a:xfrm>
                <a:off x="5869" y="2121"/>
                <a:ext cx="49" cy="28"/>
              </a:xfrm>
              <a:custGeom>
                <a:avLst/>
                <a:gdLst>
                  <a:gd name="T0" fmla="*/ 0 w 99"/>
                  <a:gd name="T1" fmla="*/ 0 h 57"/>
                  <a:gd name="T2" fmla="*/ 99 w 99"/>
                  <a:gd name="T3" fmla="*/ 0 h 57"/>
                  <a:gd name="T4" fmla="*/ 49 w 99"/>
                  <a:gd name="T5" fmla="*/ 57 h 57"/>
                  <a:gd name="T6" fmla="*/ 0 w 99"/>
                  <a:gd name="T7" fmla="*/ 0 h 57"/>
                </a:gdLst>
                <a:ahLst/>
                <a:cxnLst>
                  <a:cxn ang="0">
                    <a:pos x="T0" y="T1"/>
                  </a:cxn>
                  <a:cxn ang="0">
                    <a:pos x="T2" y="T3"/>
                  </a:cxn>
                  <a:cxn ang="0">
                    <a:pos x="T4" y="T5"/>
                  </a:cxn>
                  <a:cxn ang="0">
                    <a:pos x="T6" y="T7"/>
                  </a:cxn>
                </a:cxnLst>
                <a:rect l="0" t="0" r="r" b="b"/>
                <a:pathLst>
                  <a:path w="99" h="57">
                    <a:moveTo>
                      <a:pt x="0" y="0"/>
                    </a:moveTo>
                    <a:lnTo>
                      <a:pt x="99" y="0"/>
                    </a:lnTo>
                    <a:lnTo>
                      <a:pt x="49"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131"/>
              <p:cNvSpPr>
                <a:spLocks noChangeArrowheads="1"/>
              </p:cNvSpPr>
              <p:nvPr/>
            </p:nvSpPr>
            <p:spPr bwMode="auto">
              <a:xfrm>
                <a:off x="5952" y="2057"/>
                <a:ext cx="117"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Freeform 132"/>
              <p:cNvSpPr>
                <a:spLocks/>
              </p:cNvSpPr>
              <p:nvPr/>
            </p:nvSpPr>
            <p:spPr bwMode="auto">
              <a:xfrm>
                <a:off x="5952" y="2057"/>
                <a:ext cx="117" cy="138"/>
              </a:xfrm>
              <a:custGeom>
                <a:avLst/>
                <a:gdLst>
                  <a:gd name="T0" fmla="*/ 235 w 235"/>
                  <a:gd name="T1" fmla="*/ 0 h 274"/>
                  <a:gd name="T2" fmla="*/ 207 w 235"/>
                  <a:gd name="T3" fmla="*/ 35 h 274"/>
                  <a:gd name="T4" fmla="*/ 207 w 235"/>
                  <a:gd name="T5" fmla="*/ 241 h 274"/>
                  <a:gd name="T6" fmla="*/ 30 w 235"/>
                  <a:gd name="T7" fmla="*/ 241 h 274"/>
                  <a:gd name="T8" fmla="*/ 0 w 235"/>
                  <a:gd name="T9" fmla="*/ 274 h 274"/>
                  <a:gd name="T10" fmla="*/ 235 w 235"/>
                  <a:gd name="T11" fmla="*/ 274 h 274"/>
                  <a:gd name="T12" fmla="*/ 235 w 235"/>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35" h="274">
                    <a:moveTo>
                      <a:pt x="235" y="0"/>
                    </a:moveTo>
                    <a:lnTo>
                      <a:pt x="207" y="35"/>
                    </a:lnTo>
                    <a:lnTo>
                      <a:pt x="207" y="241"/>
                    </a:lnTo>
                    <a:lnTo>
                      <a:pt x="30" y="241"/>
                    </a:lnTo>
                    <a:lnTo>
                      <a:pt x="0" y="274"/>
                    </a:lnTo>
                    <a:lnTo>
                      <a:pt x="235" y="274"/>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Rectangle 133"/>
              <p:cNvSpPr>
                <a:spLocks noChangeArrowheads="1"/>
              </p:cNvSpPr>
              <p:nvPr/>
            </p:nvSpPr>
            <p:spPr bwMode="auto">
              <a:xfrm>
                <a:off x="5967" y="2075"/>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Rectangle 134"/>
              <p:cNvSpPr>
                <a:spLocks noChangeArrowheads="1"/>
              </p:cNvSpPr>
              <p:nvPr/>
            </p:nvSpPr>
            <p:spPr bwMode="auto">
              <a:xfrm>
                <a:off x="5952"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35"/>
              <p:cNvSpPr>
                <a:spLocks/>
              </p:cNvSpPr>
              <p:nvPr/>
            </p:nvSpPr>
            <p:spPr bwMode="auto">
              <a:xfrm>
                <a:off x="5987" y="2103"/>
                <a:ext cx="49" cy="29"/>
              </a:xfrm>
              <a:custGeom>
                <a:avLst/>
                <a:gdLst>
                  <a:gd name="T0" fmla="*/ 0 w 99"/>
                  <a:gd name="T1" fmla="*/ 59 h 59"/>
                  <a:gd name="T2" fmla="*/ 99 w 99"/>
                  <a:gd name="T3" fmla="*/ 59 h 59"/>
                  <a:gd name="T4" fmla="*/ 49 w 99"/>
                  <a:gd name="T5" fmla="*/ 0 h 59"/>
                  <a:gd name="T6" fmla="*/ 0 w 99"/>
                  <a:gd name="T7" fmla="*/ 59 h 59"/>
                </a:gdLst>
                <a:ahLst/>
                <a:cxnLst>
                  <a:cxn ang="0">
                    <a:pos x="T0" y="T1"/>
                  </a:cxn>
                  <a:cxn ang="0">
                    <a:pos x="T2" y="T3"/>
                  </a:cxn>
                  <a:cxn ang="0">
                    <a:pos x="T4" y="T5"/>
                  </a:cxn>
                  <a:cxn ang="0">
                    <a:pos x="T6" y="T7"/>
                  </a:cxn>
                </a:cxnLst>
                <a:rect l="0" t="0" r="r" b="b"/>
                <a:pathLst>
                  <a:path w="99" h="59">
                    <a:moveTo>
                      <a:pt x="0" y="59"/>
                    </a:moveTo>
                    <a:lnTo>
                      <a:pt x="99" y="59"/>
                    </a:lnTo>
                    <a:lnTo>
                      <a:pt x="49"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36"/>
              <p:cNvSpPr>
                <a:spLocks noEditPoints="1"/>
              </p:cNvSpPr>
              <p:nvPr/>
            </p:nvSpPr>
            <p:spPr bwMode="auto">
              <a:xfrm>
                <a:off x="4691" y="2024"/>
                <a:ext cx="1408" cy="1441"/>
              </a:xfrm>
              <a:custGeom>
                <a:avLst/>
                <a:gdLst>
                  <a:gd name="T0" fmla="*/ 0 w 2816"/>
                  <a:gd name="T1" fmla="*/ 2882 h 2882"/>
                  <a:gd name="T2" fmla="*/ 2816 w 2816"/>
                  <a:gd name="T3" fmla="*/ 2882 h 2882"/>
                  <a:gd name="T4" fmla="*/ 2816 w 2816"/>
                  <a:gd name="T5" fmla="*/ 0 h 2882"/>
                  <a:gd name="T6" fmla="*/ 0 w 2816"/>
                  <a:gd name="T7" fmla="*/ 0 h 2882"/>
                  <a:gd name="T8" fmla="*/ 0 w 2816"/>
                  <a:gd name="T9" fmla="*/ 2882 h 2882"/>
                  <a:gd name="T10" fmla="*/ 58 w 2816"/>
                  <a:gd name="T11" fmla="*/ 2813 h 2882"/>
                  <a:gd name="T12" fmla="*/ 2757 w 2816"/>
                  <a:gd name="T13" fmla="*/ 2813 h 2882"/>
                  <a:gd name="T14" fmla="*/ 2757 w 2816"/>
                  <a:gd name="T15" fmla="*/ 68 h 2882"/>
                  <a:gd name="T16" fmla="*/ 58 w 2816"/>
                  <a:gd name="T17" fmla="*/ 68 h 2882"/>
                  <a:gd name="T18" fmla="*/ 58 w 2816"/>
                  <a:gd name="T19" fmla="*/ 2813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6" h="2882">
                    <a:moveTo>
                      <a:pt x="0" y="2882"/>
                    </a:moveTo>
                    <a:lnTo>
                      <a:pt x="2816" y="2882"/>
                    </a:lnTo>
                    <a:lnTo>
                      <a:pt x="2816" y="0"/>
                    </a:lnTo>
                    <a:lnTo>
                      <a:pt x="0" y="0"/>
                    </a:lnTo>
                    <a:lnTo>
                      <a:pt x="0" y="2882"/>
                    </a:lnTo>
                    <a:close/>
                    <a:moveTo>
                      <a:pt x="58" y="2813"/>
                    </a:moveTo>
                    <a:lnTo>
                      <a:pt x="2757" y="2813"/>
                    </a:lnTo>
                    <a:lnTo>
                      <a:pt x="2757" y="68"/>
                    </a:lnTo>
                    <a:lnTo>
                      <a:pt x="58" y="68"/>
                    </a:lnTo>
                    <a:lnTo>
                      <a:pt x="58" y="28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Rectangle 137"/>
              <p:cNvSpPr>
                <a:spLocks noChangeArrowheads="1"/>
              </p:cNvSpPr>
              <p:nvPr/>
            </p:nvSpPr>
            <p:spPr bwMode="auto">
              <a:xfrm>
                <a:off x="4691" y="2024"/>
                <a:ext cx="1408" cy="14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138"/>
              <p:cNvSpPr>
                <a:spLocks noChangeArrowheads="1"/>
              </p:cNvSpPr>
              <p:nvPr/>
            </p:nvSpPr>
            <p:spPr bwMode="auto">
              <a:xfrm>
                <a:off x="4720" y="2057"/>
                <a:ext cx="1349" cy="137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Line 139"/>
              <p:cNvSpPr>
                <a:spLocks noChangeShapeType="1"/>
              </p:cNvSpPr>
              <p:nvPr/>
            </p:nvSpPr>
            <p:spPr bwMode="auto">
              <a:xfrm>
                <a:off x="4691" y="3190"/>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41"/>
              <p:cNvSpPr>
                <a:spLocks noChangeShapeType="1"/>
              </p:cNvSpPr>
              <p:nvPr/>
            </p:nvSpPr>
            <p:spPr bwMode="auto">
              <a:xfrm flipH="1">
                <a:off x="6069" y="3190"/>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42"/>
              <p:cNvSpPr>
                <a:spLocks noChangeShapeType="1"/>
              </p:cNvSpPr>
              <p:nvPr/>
            </p:nvSpPr>
            <p:spPr bwMode="auto">
              <a:xfrm flipH="1">
                <a:off x="6069" y="2298"/>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43"/>
              <p:cNvSpPr>
                <a:spLocks noChangeShapeType="1"/>
              </p:cNvSpPr>
              <p:nvPr/>
            </p:nvSpPr>
            <p:spPr bwMode="auto">
              <a:xfrm>
                <a:off x="4926" y="3430"/>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44"/>
              <p:cNvSpPr>
                <a:spLocks noChangeShapeType="1"/>
              </p:cNvSpPr>
              <p:nvPr/>
            </p:nvSpPr>
            <p:spPr bwMode="auto">
              <a:xfrm>
                <a:off x="5864" y="3430"/>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46"/>
              <p:cNvSpPr>
                <a:spLocks noChangeShapeType="1"/>
              </p:cNvSpPr>
              <p:nvPr/>
            </p:nvSpPr>
            <p:spPr bwMode="auto">
              <a:xfrm>
                <a:off x="5864" y="2024"/>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Rectangle 148"/>
              <p:cNvSpPr>
                <a:spLocks noChangeArrowheads="1"/>
              </p:cNvSpPr>
              <p:nvPr/>
            </p:nvSpPr>
            <p:spPr bwMode="auto">
              <a:xfrm>
                <a:off x="4720" y="2195"/>
                <a:ext cx="1349" cy="12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167"/>
              <p:cNvSpPr>
                <a:spLocks noChangeArrowheads="1"/>
              </p:cNvSpPr>
              <p:nvPr/>
            </p:nvSpPr>
            <p:spPr bwMode="auto">
              <a:xfrm>
                <a:off x="4668" y="238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187E:0100  75 17 80 3E 0D</a:t>
                </a:r>
                <a:endParaRPr lang="en-US"/>
              </a:p>
            </p:txBody>
          </p:sp>
          <p:sp>
            <p:nvSpPr>
              <p:cNvPr id="94" name="Rectangle 168"/>
              <p:cNvSpPr>
                <a:spLocks noChangeArrowheads="1"/>
              </p:cNvSpPr>
              <p:nvPr/>
            </p:nvSpPr>
            <p:spPr bwMode="auto">
              <a:xfrm>
                <a:off x="4668" y="249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187E:0110  B9 FF FF 8B D1</a:t>
                </a:r>
                <a:endParaRPr lang="en-US"/>
              </a:p>
            </p:txBody>
          </p:sp>
          <p:sp>
            <p:nvSpPr>
              <p:cNvPr id="95" name="Rectangle 169"/>
              <p:cNvSpPr>
                <a:spLocks noChangeArrowheads="1"/>
              </p:cNvSpPr>
              <p:nvPr/>
            </p:nvSpPr>
            <p:spPr bwMode="auto">
              <a:xfrm>
                <a:off x="4668" y="260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187E:0120  42 33 C9 8B D1</a:t>
                </a:r>
                <a:endParaRPr lang="en-US"/>
              </a:p>
            </p:txBody>
          </p:sp>
          <p:sp>
            <p:nvSpPr>
              <p:cNvPr id="96" name="Rectangle 170"/>
              <p:cNvSpPr>
                <a:spLocks noChangeArrowheads="1"/>
              </p:cNvSpPr>
              <p:nvPr/>
            </p:nvSpPr>
            <p:spPr bwMode="auto">
              <a:xfrm>
                <a:off x="4668" y="271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187E:0130  5B FF BE E7 04</a:t>
                </a:r>
                <a:endParaRPr lang="en-US"/>
              </a:p>
            </p:txBody>
          </p:sp>
          <p:sp>
            <p:nvSpPr>
              <p:cNvPr id="97" name="Rectangle 171"/>
              <p:cNvSpPr>
                <a:spLocks noChangeArrowheads="1"/>
              </p:cNvSpPr>
              <p:nvPr/>
            </p:nvSpPr>
            <p:spPr bwMode="auto">
              <a:xfrm>
                <a:off x="4668" y="282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187E:0140  01 BF 01 00 CD</a:t>
                </a:r>
                <a:endParaRPr lang="en-US"/>
              </a:p>
            </p:txBody>
          </p:sp>
          <p:sp>
            <p:nvSpPr>
              <p:cNvPr id="98" name="Rectangle 172"/>
              <p:cNvSpPr>
                <a:spLocks noChangeArrowheads="1"/>
              </p:cNvSpPr>
              <p:nvPr/>
            </p:nvSpPr>
            <p:spPr bwMode="auto">
              <a:xfrm>
                <a:off x="4668" y="293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187E:0150  47 18 A2 19 00</a:t>
                </a:r>
                <a:endParaRPr lang="en-US"/>
              </a:p>
            </p:txBody>
          </p:sp>
          <p:sp>
            <p:nvSpPr>
              <p:cNvPr id="99" name="Rectangle 173"/>
              <p:cNvSpPr>
                <a:spLocks noChangeArrowheads="1"/>
              </p:cNvSpPr>
              <p:nvPr/>
            </p:nvSpPr>
            <p:spPr bwMode="auto">
              <a:xfrm>
                <a:off x="4668" y="304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187E:0160  2B F1 58 C3 73</a:t>
                </a:r>
                <a:endParaRPr lang="en-US"/>
              </a:p>
            </p:txBody>
          </p:sp>
          <p:sp>
            <p:nvSpPr>
              <p:cNvPr id="100" name="Rectangle 174"/>
              <p:cNvSpPr>
                <a:spLocks noChangeArrowheads="1"/>
              </p:cNvSpPr>
              <p:nvPr/>
            </p:nvSpPr>
            <p:spPr bwMode="auto">
              <a:xfrm>
                <a:off x="4668" y="315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187E:0170  B4 59 CD 21 59</a:t>
                </a:r>
                <a:endParaRPr lang="en-US"/>
              </a:p>
            </p:txBody>
          </p:sp>
          <p:sp>
            <p:nvSpPr>
              <p:cNvPr id="101" name="Line 199"/>
              <p:cNvSpPr>
                <a:spLocks noChangeShapeType="1"/>
              </p:cNvSpPr>
              <p:nvPr/>
            </p:nvSpPr>
            <p:spPr bwMode="auto">
              <a:xfrm flipH="1">
                <a:off x="4955" y="260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03"/>
              <p:cNvSpPr>
                <a:spLocks noChangeShapeType="1"/>
              </p:cNvSpPr>
              <p:nvPr/>
            </p:nvSpPr>
            <p:spPr bwMode="auto">
              <a:xfrm>
                <a:off x="4750" y="2332"/>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 name="Group 249"/>
              <p:cNvGrpSpPr>
                <a:grpSpLocks/>
              </p:cNvGrpSpPr>
              <p:nvPr/>
            </p:nvGrpSpPr>
            <p:grpSpPr bwMode="auto">
              <a:xfrm>
                <a:off x="4720" y="2057"/>
                <a:ext cx="117" cy="138"/>
                <a:chOff x="4720" y="2057"/>
                <a:chExt cx="117" cy="138"/>
              </a:xfrm>
            </p:grpSpPr>
            <p:sp>
              <p:nvSpPr>
                <p:cNvPr id="106" name="Rectangle 121"/>
                <p:cNvSpPr>
                  <a:spLocks noChangeArrowheads="1"/>
                </p:cNvSpPr>
                <p:nvPr/>
              </p:nvSpPr>
              <p:spPr bwMode="auto">
                <a:xfrm>
                  <a:off x="4720" y="2057"/>
                  <a:ext cx="117" cy="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122"/>
                <p:cNvSpPr>
                  <a:spLocks noChangeArrowheads="1"/>
                </p:cNvSpPr>
                <p:nvPr/>
              </p:nvSpPr>
              <p:spPr bwMode="auto">
                <a:xfrm>
                  <a:off x="4720"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Rectangle 123"/>
                <p:cNvSpPr>
                  <a:spLocks noChangeArrowheads="1"/>
                </p:cNvSpPr>
                <p:nvPr/>
              </p:nvSpPr>
              <p:spPr bwMode="auto">
                <a:xfrm>
                  <a:off x="4764" y="2126"/>
                  <a:ext cx="49"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Rectangle 124"/>
                <p:cNvSpPr>
                  <a:spLocks noChangeArrowheads="1"/>
                </p:cNvSpPr>
                <p:nvPr/>
              </p:nvSpPr>
              <p:spPr bwMode="auto">
                <a:xfrm>
                  <a:off x="4754" y="2118"/>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Rectangle 125"/>
                <p:cNvSpPr>
                  <a:spLocks noChangeArrowheads="1"/>
                </p:cNvSpPr>
                <p:nvPr/>
              </p:nvSpPr>
              <p:spPr bwMode="auto">
                <a:xfrm>
                  <a:off x="4754" y="2118"/>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4" name="Line 140"/>
              <p:cNvSpPr>
                <a:spLocks noChangeShapeType="1"/>
              </p:cNvSpPr>
              <p:nvPr/>
            </p:nvSpPr>
            <p:spPr bwMode="auto">
              <a:xfrm>
                <a:off x="4691" y="2298"/>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45"/>
              <p:cNvSpPr>
                <a:spLocks noChangeShapeType="1"/>
              </p:cNvSpPr>
              <p:nvPr/>
            </p:nvSpPr>
            <p:spPr bwMode="auto">
              <a:xfrm>
                <a:off x="4926" y="2024"/>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 name="Rectangle 165"/>
            <p:cNvSpPr>
              <a:spLocks noChangeArrowheads="1"/>
            </p:cNvSpPr>
            <p:nvPr/>
          </p:nvSpPr>
          <p:spPr bwMode="auto">
            <a:xfrm>
              <a:off x="4949" y="3539"/>
              <a:ext cx="1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executed as</a:t>
              </a:r>
            </a:p>
          </p:txBody>
        </p:sp>
        <p:sp>
          <p:nvSpPr>
            <p:cNvPr id="69" name="Rectangle 166"/>
            <p:cNvSpPr>
              <a:spLocks noChangeArrowheads="1"/>
            </p:cNvSpPr>
            <p:nvPr/>
          </p:nvSpPr>
          <p:spPr bwMode="auto">
            <a:xfrm>
              <a:off x="5027" y="3649"/>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grpSp>
      <p:grpSp>
        <p:nvGrpSpPr>
          <p:cNvPr id="111" name="Group 262"/>
          <p:cNvGrpSpPr>
            <a:grpSpLocks/>
          </p:cNvGrpSpPr>
          <p:nvPr/>
        </p:nvGrpSpPr>
        <p:grpSpPr bwMode="auto">
          <a:xfrm>
            <a:off x="422277" y="3051175"/>
            <a:ext cx="3736975" cy="3649663"/>
            <a:chOff x="813" y="1827"/>
            <a:chExt cx="2354" cy="2299"/>
          </a:xfrm>
        </p:grpSpPr>
        <p:grpSp>
          <p:nvGrpSpPr>
            <p:cNvPr id="112" name="Group 257"/>
            <p:cNvGrpSpPr>
              <a:grpSpLocks/>
            </p:cNvGrpSpPr>
            <p:nvPr/>
          </p:nvGrpSpPr>
          <p:grpSpPr bwMode="auto">
            <a:xfrm>
              <a:off x="1510" y="1827"/>
              <a:ext cx="1528" cy="1210"/>
              <a:chOff x="1851" y="1858"/>
              <a:chExt cx="1528" cy="1210"/>
            </a:xfrm>
          </p:grpSpPr>
          <p:sp>
            <p:nvSpPr>
              <p:cNvPr id="204" name="Freeform 112"/>
              <p:cNvSpPr>
                <a:spLocks/>
              </p:cNvSpPr>
              <p:nvPr/>
            </p:nvSpPr>
            <p:spPr bwMode="auto">
              <a:xfrm>
                <a:off x="1883" y="1858"/>
                <a:ext cx="1496" cy="1210"/>
              </a:xfrm>
              <a:custGeom>
                <a:avLst/>
                <a:gdLst>
                  <a:gd name="T0" fmla="*/ 0 w 2793"/>
                  <a:gd name="T1" fmla="*/ 476 h 2419"/>
                  <a:gd name="T2" fmla="*/ 0 w 2793"/>
                  <a:gd name="T3" fmla="*/ 0 h 2419"/>
                  <a:gd name="T4" fmla="*/ 1162 w 2793"/>
                  <a:gd name="T5" fmla="*/ 0 h 2419"/>
                  <a:gd name="T6" fmla="*/ 1397 w 2793"/>
                  <a:gd name="T7" fmla="*/ 0 h 2419"/>
                  <a:gd name="T8" fmla="*/ 1632 w 2793"/>
                  <a:gd name="T9" fmla="*/ 0 h 2419"/>
                  <a:gd name="T10" fmla="*/ 2793 w 2793"/>
                  <a:gd name="T11" fmla="*/ 0 h 2419"/>
                  <a:gd name="T12" fmla="*/ 2793 w 2793"/>
                  <a:gd name="T13" fmla="*/ 476 h 2419"/>
                  <a:gd name="T14" fmla="*/ 2793 w 2793"/>
                  <a:gd name="T15" fmla="*/ 635 h 2419"/>
                  <a:gd name="T16" fmla="*/ 2793 w 2793"/>
                  <a:gd name="T17" fmla="*/ 794 h 2419"/>
                  <a:gd name="T18" fmla="*/ 2793 w 2793"/>
                  <a:gd name="T19" fmla="*/ 1272 h 2419"/>
                  <a:gd name="T20" fmla="*/ 1632 w 2793"/>
                  <a:gd name="T21" fmla="*/ 1272 h 2419"/>
                  <a:gd name="T22" fmla="*/ 587 w 2793"/>
                  <a:gd name="T23" fmla="*/ 2419 h 2419"/>
                  <a:gd name="T24" fmla="*/ 1162 w 2793"/>
                  <a:gd name="T25" fmla="*/ 1272 h 2419"/>
                  <a:gd name="T26" fmla="*/ 0 w 2793"/>
                  <a:gd name="T27" fmla="*/ 1272 h 2419"/>
                  <a:gd name="T28" fmla="*/ 0 w 2793"/>
                  <a:gd name="T29" fmla="*/ 794 h 2419"/>
                  <a:gd name="T30" fmla="*/ 0 w 2793"/>
                  <a:gd name="T31" fmla="*/ 635 h 2419"/>
                  <a:gd name="T32" fmla="*/ 0 w 2793"/>
                  <a:gd name="T33" fmla="*/ 476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3" h="2419">
                    <a:moveTo>
                      <a:pt x="0" y="476"/>
                    </a:moveTo>
                    <a:lnTo>
                      <a:pt x="0" y="0"/>
                    </a:lnTo>
                    <a:lnTo>
                      <a:pt x="1162" y="0"/>
                    </a:lnTo>
                    <a:lnTo>
                      <a:pt x="1397" y="0"/>
                    </a:lnTo>
                    <a:lnTo>
                      <a:pt x="1632" y="0"/>
                    </a:lnTo>
                    <a:lnTo>
                      <a:pt x="2793" y="0"/>
                    </a:lnTo>
                    <a:lnTo>
                      <a:pt x="2793" y="476"/>
                    </a:lnTo>
                    <a:lnTo>
                      <a:pt x="2793" y="635"/>
                    </a:lnTo>
                    <a:lnTo>
                      <a:pt x="2793" y="794"/>
                    </a:lnTo>
                    <a:lnTo>
                      <a:pt x="2793" y="1272"/>
                    </a:lnTo>
                    <a:lnTo>
                      <a:pt x="1632" y="1272"/>
                    </a:lnTo>
                    <a:lnTo>
                      <a:pt x="587" y="2419"/>
                    </a:lnTo>
                    <a:lnTo>
                      <a:pt x="1162" y="1272"/>
                    </a:lnTo>
                    <a:lnTo>
                      <a:pt x="0" y="1272"/>
                    </a:lnTo>
                    <a:lnTo>
                      <a:pt x="0" y="794"/>
                    </a:lnTo>
                    <a:lnTo>
                      <a:pt x="0" y="635"/>
                    </a:lnTo>
                    <a:lnTo>
                      <a:pt x="0" y="47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Rectangle 113"/>
              <p:cNvSpPr>
                <a:spLocks noChangeArrowheads="1"/>
              </p:cNvSpPr>
              <p:nvPr/>
            </p:nvSpPr>
            <p:spPr bwMode="auto">
              <a:xfrm>
                <a:off x="1964" y="1924"/>
                <a:ext cx="10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The </a:t>
                </a:r>
                <a:r>
                  <a:rPr lang="en-US" sz="1100" b="1">
                    <a:solidFill>
                      <a:schemeClr val="accent1"/>
                    </a:solidFill>
                  </a:rPr>
                  <a:t>COMPILER</a:t>
                </a:r>
                <a:r>
                  <a:rPr lang="en-US" sz="1100">
                    <a:solidFill>
                      <a:srgbClr val="000000"/>
                    </a:solidFill>
                  </a:rPr>
                  <a:t> translates:</a:t>
                </a:r>
                <a:endParaRPr lang="en-US"/>
              </a:p>
            </p:txBody>
          </p:sp>
          <p:sp>
            <p:nvSpPr>
              <p:cNvPr id="213" name="Rectangle 114"/>
              <p:cNvSpPr>
                <a:spLocks noChangeArrowheads="1"/>
              </p:cNvSpPr>
              <p:nvPr/>
            </p:nvSpPr>
            <p:spPr bwMode="auto">
              <a:xfrm>
                <a:off x="1866" y="2024"/>
                <a:ext cx="10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Load the purchase price</a:t>
                </a:r>
                <a:endParaRPr lang="en-US"/>
              </a:p>
            </p:txBody>
          </p:sp>
          <p:sp>
            <p:nvSpPr>
              <p:cNvPr id="214" name="Rectangle 115"/>
              <p:cNvSpPr>
                <a:spLocks noChangeArrowheads="1"/>
              </p:cNvSpPr>
              <p:nvPr/>
            </p:nvSpPr>
            <p:spPr bwMode="auto">
              <a:xfrm>
                <a:off x="1860" y="2125"/>
                <a:ext cx="10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Multiply it by the sales tax</a:t>
                </a:r>
                <a:endParaRPr lang="en-US"/>
              </a:p>
            </p:txBody>
          </p:sp>
          <p:sp>
            <p:nvSpPr>
              <p:cNvPr id="215" name="Rectangle 116"/>
              <p:cNvSpPr>
                <a:spLocks noChangeArrowheads="1"/>
              </p:cNvSpPr>
              <p:nvPr/>
            </p:nvSpPr>
            <p:spPr bwMode="auto">
              <a:xfrm>
                <a:off x="1851" y="2226"/>
                <a:ext cx="14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Add the purchase price to the result</a:t>
                </a:r>
                <a:endParaRPr lang="en-US"/>
              </a:p>
            </p:txBody>
          </p:sp>
          <p:sp>
            <p:nvSpPr>
              <p:cNvPr id="216" name="Rectangle 117"/>
              <p:cNvSpPr>
                <a:spLocks noChangeArrowheads="1"/>
              </p:cNvSpPr>
              <p:nvPr/>
            </p:nvSpPr>
            <p:spPr bwMode="auto">
              <a:xfrm>
                <a:off x="1852" y="2326"/>
                <a:ext cx="118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Store the result in total price</a:t>
                </a:r>
                <a:endParaRPr lang="en-US"/>
              </a:p>
            </p:txBody>
          </p:sp>
        </p:grpSp>
        <p:sp>
          <p:nvSpPr>
            <p:cNvPr id="113" name="Rectangle 160"/>
            <p:cNvSpPr>
              <a:spLocks noChangeArrowheads="1"/>
            </p:cNvSpPr>
            <p:nvPr/>
          </p:nvSpPr>
          <p:spPr bwMode="auto">
            <a:xfrm>
              <a:off x="1443" y="3882"/>
              <a:ext cx="9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the</a:t>
              </a:r>
            </a:p>
          </p:txBody>
        </p:sp>
        <p:sp>
          <p:nvSpPr>
            <p:cNvPr id="114" name="Rectangle 161"/>
            <p:cNvSpPr>
              <a:spLocks noChangeArrowheads="1"/>
            </p:cNvSpPr>
            <p:nvPr/>
          </p:nvSpPr>
          <p:spPr bwMode="auto">
            <a:xfrm>
              <a:off x="1526" y="3992"/>
              <a:ext cx="7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instruction set</a:t>
              </a:r>
            </a:p>
          </p:txBody>
        </p:sp>
        <p:grpSp>
          <p:nvGrpSpPr>
            <p:cNvPr id="115" name="Group 259"/>
            <p:cNvGrpSpPr>
              <a:grpSpLocks/>
            </p:cNvGrpSpPr>
            <p:nvPr/>
          </p:nvGrpSpPr>
          <p:grpSpPr bwMode="auto">
            <a:xfrm>
              <a:off x="813" y="3035"/>
              <a:ext cx="2354" cy="789"/>
              <a:chOff x="1067" y="3060"/>
              <a:chExt cx="2354" cy="789"/>
            </a:xfrm>
          </p:grpSpPr>
          <p:sp>
            <p:nvSpPr>
              <p:cNvPr id="116" name="Line 196"/>
              <p:cNvSpPr>
                <a:spLocks noChangeShapeType="1"/>
              </p:cNvSpPr>
              <p:nvPr/>
            </p:nvSpPr>
            <p:spPr bwMode="auto">
              <a:xfrm>
                <a:off x="3201" y="3479"/>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Rectangle 213"/>
              <p:cNvSpPr>
                <a:spLocks noChangeArrowheads="1"/>
              </p:cNvSpPr>
              <p:nvPr/>
            </p:nvSpPr>
            <p:spPr bwMode="auto">
              <a:xfrm>
                <a:off x="1092" y="3094"/>
                <a:ext cx="2329" cy="1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Rectangle 214"/>
              <p:cNvSpPr>
                <a:spLocks noChangeArrowheads="1"/>
              </p:cNvSpPr>
              <p:nvPr/>
            </p:nvSpPr>
            <p:spPr bwMode="auto">
              <a:xfrm>
                <a:off x="1092" y="3094"/>
                <a:ext cx="2113"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Rectangle 215"/>
              <p:cNvSpPr>
                <a:spLocks noChangeArrowheads="1"/>
              </p:cNvSpPr>
              <p:nvPr/>
            </p:nvSpPr>
            <p:spPr bwMode="auto">
              <a:xfrm>
                <a:off x="1883" y="3099"/>
                <a:ext cx="9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High-Level Language</a:t>
                </a:r>
                <a:endParaRPr lang="en-US"/>
              </a:p>
            </p:txBody>
          </p:sp>
          <p:sp>
            <p:nvSpPr>
              <p:cNvPr id="120" name="Rectangle 221"/>
              <p:cNvSpPr>
                <a:spLocks noChangeArrowheads="1"/>
              </p:cNvSpPr>
              <p:nvPr/>
            </p:nvSpPr>
            <p:spPr bwMode="auto">
              <a:xfrm>
                <a:off x="3156" y="3094"/>
                <a:ext cx="118"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Freeform 222"/>
              <p:cNvSpPr>
                <a:spLocks/>
              </p:cNvSpPr>
              <p:nvPr/>
            </p:nvSpPr>
            <p:spPr bwMode="auto">
              <a:xfrm>
                <a:off x="3156" y="3094"/>
                <a:ext cx="118" cy="137"/>
              </a:xfrm>
              <a:custGeom>
                <a:avLst/>
                <a:gdLst>
                  <a:gd name="T0" fmla="*/ 235 w 235"/>
                  <a:gd name="T1" fmla="*/ 0 h 275"/>
                  <a:gd name="T2" fmla="*/ 207 w 235"/>
                  <a:gd name="T3" fmla="*/ 35 h 275"/>
                  <a:gd name="T4" fmla="*/ 207 w 235"/>
                  <a:gd name="T5" fmla="*/ 240 h 275"/>
                  <a:gd name="T6" fmla="*/ 30 w 235"/>
                  <a:gd name="T7" fmla="*/ 240 h 275"/>
                  <a:gd name="T8" fmla="*/ 0 w 235"/>
                  <a:gd name="T9" fmla="*/ 275 h 275"/>
                  <a:gd name="T10" fmla="*/ 235 w 235"/>
                  <a:gd name="T11" fmla="*/ 275 h 275"/>
                  <a:gd name="T12" fmla="*/ 235 w 235"/>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5" h="275">
                    <a:moveTo>
                      <a:pt x="235" y="0"/>
                    </a:moveTo>
                    <a:lnTo>
                      <a:pt x="207" y="35"/>
                    </a:lnTo>
                    <a:lnTo>
                      <a:pt x="207" y="240"/>
                    </a:lnTo>
                    <a:lnTo>
                      <a:pt x="30" y="240"/>
                    </a:lnTo>
                    <a:lnTo>
                      <a:pt x="0" y="275"/>
                    </a:lnTo>
                    <a:lnTo>
                      <a:pt x="235" y="275"/>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Rectangle 223"/>
              <p:cNvSpPr>
                <a:spLocks noChangeArrowheads="1"/>
              </p:cNvSpPr>
              <p:nvPr/>
            </p:nvSpPr>
            <p:spPr bwMode="auto">
              <a:xfrm>
                <a:off x="3171" y="3111"/>
                <a:ext cx="89"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224"/>
              <p:cNvSpPr>
                <a:spLocks noChangeArrowheads="1"/>
              </p:cNvSpPr>
              <p:nvPr/>
            </p:nvSpPr>
            <p:spPr bwMode="auto">
              <a:xfrm>
                <a:off x="3156" y="3094"/>
                <a:ext cx="118"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225"/>
              <p:cNvSpPr>
                <a:spLocks/>
              </p:cNvSpPr>
              <p:nvPr/>
            </p:nvSpPr>
            <p:spPr bwMode="auto">
              <a:xfrm>
                <a:off x="3191" y="3157"/>
                <a:ext cx="49" cy="29"/>
              </a:xfrm>
              <a:custGeom>
                <a:avLst/>
                <a:gdLst>
                  <a:gd name="T0" fmla="*/ 0 w 98"/>
                  <a:gd name="T1" fmla="*/ 0 h 57"/>
                  <a:gd name="T2" fmla="*/ 98 w 98"/>
                  <a:gd name="T3" fmla="*/ 0 h 57"/>
                  <a:gd name="T4" fmla="*/ 48 w 98"/>
                  <a:gd name="T5" fmla="*/ 57 h 57"/>
                  <a:gd name="T6" fmla="*/ 0 w 98"/>
                  <a:gd name="T7" fmla="*/ 0 h 57"/>
                </a:gdLst>
                <a:ahLst/>
                <a:cxnLst>
                  <a:cxn ang="0">
                    <a:pos x="T0" y="T1"/>
                  </a:cxn>
                  <a:cxn ang="0">
                    <a:pos x="T2" y="T3"/>
                  </a:cxn>
                  <a:cxn ang="0">
                    <a:pos x="T4" y="T5"/>
                  </a:cxn>
                  <a:cxn ang="0">
                    <a:pos x="T6" y="T7"/>
                  </a:cxn>
                </a:cxnLst>
                <a:rect l="0" t="0" r="r" b="b"/>
                <a:pathLst>
                  <a:path w="98" h="57">
                    <a:moveTo>
                      <a:pt x="0" y="0"/>
                    </a:moveTo>
                    <a:lnTo>
                      <a:pt x="98" y="0"/>
                    </a:lnTo>
                    <a:lnTo>
                      <a:pt x="4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Rectangle 226"/>
              <p:cNvSpPr>
                <a:spLocks noChangeArrowheads="1"/>
              </p:cNvSpPr>
              <p:nvPr/>
            </p:nvSpPr>
            <p:spPr bwMode="auto">
              <a:xfrm>
                <a:off x="3274" y="3094"/>
                <a:ext cx="1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 name="Freeform 227"/>
              <p:cNvSpPr>
                <a:spLocks/>
              </p:cNvSpPr>
              <p:nvPr/>
            </p:nvSpPr>
            <p:spPr bwMode="auto">
              <a:xfrm>
                <a:off x="3274" y="3094"/>
                <a:ext cx="117" cy="137"/>
              </a:xfrm>
              <a:custGeom>
                <a:avLst/>
                <a:gdLst>
                  <a:gd name="T0" fmla="*/ 234 w 234"/>
                  <a:gd name="T1" fmla="*/ 0 h 275"/>
                  <a:gd name="T2" fmla="*/ 206 w 234"/>
                  <a:gd name="T3" fmla="*/ 35 h 275"/>
                  <a:gd name="T4" fmla="*/ 206 w 234"/>
                  <a:gd name="T5" fmla="*/ 240 h 275"/>
                  <a:gd name="T6" fmla="*/ 29 w 234"/>
                  <a:gd name="T7" fmla="*/ 240 h 275"/>
                  <a:gd name="T8" fmla="*/ 0 w 234"/>
                  <a:gd name="T9" fmla="*/ 275 h 275"/>
                  <a:gd name="T10" fmla="*/ 234 w 234"/>
                  <a:gd name="T11" fmla="*/ 275 h 275"/>
                  <a:gd name="T12" fmla="*/ 234 w 23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4" h="275">
                    <a:moveTo>
                      <a:pt x="234" y="0"/>
                    </a:moveTo>
                    <a:lnTo>
                      <a:pt x="206" y="35"/>
                    </a:lnTo>
                    <a:lnTo>
                      <a:pt x="206" y="240"/>
                    </a:lnTo>
                    <a:lnTo>
                      <a:pt x="29" y="240"/>
                    </a:lnTo>
                    <a:lnTo>
                      <a:pt x="0" y="275"/>
                    </a:lnTo>
                    <a:lnTo>
                      <a:pt x="234" y="275"/>
                    </a:lnTo>
                    <a:lnTo>
                      <a:pt x="23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228"/>
              <p:cNvSpPr>
                <a:spLocks noChangeArrowheads="1"/>
              </p:cNvSpPr>
              <p:nvPr/>
            </p:nvSpPr>
            <p:spPr bwMode="auto">
              <a:xfrm>
                <a:off x="3289" y="3111"/>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Rectangle 229"/>
              <p:cNvSpPr>
                <a:spLocks noChangeArrowheads="1"/>
              </p:cNvSpPr>
              <p:nvPr/>
            </p:nvSpPr>
            <p:spPr bwMode="auto">
              <a:xfrm>
                <a:off x="3274" y="3094"/>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230"/>
              <p:cNvSpPr>
                <a:spLocks/>
              </p:cNvSpPr>
              <p:nvPr/>
            </p:nvSpPr>
            <p:spPr bwMode="auto">
              <a:xfrm>
                <a:off x="3308" y="3140"/>
                <a:ext cx="50" cy="28"/>
              </a:xfrm>
              <a:custGeom>
                <a:avLst/>
                <a:gdLst>
                  <a:gd name="T0" fmla="*/ 0 w 98"/>
                  <a:gd name="T1" fmla="*/ 56 h 56"/>
                  <a:gd name="T2" fmla="*/ 98 w 98"/>
                  <a:gd name="T3" fmla="*/ 56 h 56"/>
                  <a:gd name="T4" fmla="*/ 48 w 98"/>
                  <a:gd name="T5" fmla="*/ 0 h 56"/>
                  <a:gd name="T6" fmla="*/ 0 w 98"/>
                  <a:gd name="T7" fmla="*/ 56 h 56"/>
                </a:gdLst>
                <a:ahLst/>
                <a:cxnLst>
                  <a:cxn ang="0">
                    <a:pos x="T0" y="T1"/>
                  </a:cxn>
                  <a:cxn ang="0">
                    <a:pos x="T2" y="T3"/>
                  </a:cxn>
                  <a:cxn ang="0">
                    <a:pos x="T4" y="T5"/>
                  </a:cxn>
                  <a:cxn ang="0">
                    <a:pos x="T6" y="T7"/>
                  </a:cxn>
                </a:cxnLst>
                <a:rect l="0" t="0" r="r" b="b"/>
                <a:pathLst>
                  <a:path w="98" h="56">
                    <a:moveTo>
                      <a:pt x="0" y="56"/>
                    </a:moveTo>
                    <a:lnTo>
                      <a:pt x="98" y="56"/>
                    </a:lnTo>
                    <a:lnTo>
                      <a:pt x="48"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31"/>
              <p:cNvSpPr>
                <a:spLocks noEditPoints="1"/>
              </p:cNvSpPr>
              <p:nvPr/>
            </p:nvSpPr>
            <p:spPr bwMode="auto">
              <a:xfrm>
                <a:off x="1067" y="3060"/>
                <a:ext cx="2354" cy="789"/>
              </a:xfrm>
              <a:custGeom>
                <a:avLst/>
                <a:gdLst>
                  <a:gd name="T0" fmla="*/ 0 w 4225"/>
                  <a:gd name="T1" fmla="*/ 1578 h 1578"/>
                  <a:gd name="T2" fmla="*/ 4225 w 4225"/>
                  <a:gd name="T3" fmla="*/ 1578 h 1578"/>
                  <a:gd name="T4" fmla="*/ 4225 w 4225"/>
                  <a:gd name="T5" fmla="*/ 0 h 1578"/>
                  <a:gd name="T6" fmla="*/ 0 w 4225"/>
                  <a:gd name="T7" fmla="*/ 0 h 1578"/>
                  <a:gd name="T8" fmla="*/ 0 w 4225"/>
                  <a:gd name="T9" fmla="*/ 1578 h 1578"/>
                  <a:gd name="T10" fmla="*/ 58 w 4225"/>
                  <a:gd name="T11" fmla="*/ 1510 h 1578"/>
                  <a:gd name="T12" fmla="*/ 4165 w 4225"/>
                  <a:gd name="T13" fmla="*/ 1510 h 1578"/>
                  <a:gd name="T14" fmla="*/ 4165 w 4225"/>
                  <a:gd name="T15" fmla="*/ 68 h 1578"/>
                  <a:gd name="T16" fmla="*/ 58 w 4225"/>
                  <a:gd name="T17" fmla="*/ 68 h 1578"/>
                  <a:gd name="T18" fmla="*/ 58 w 4225"/>
                  <a:gd name="T19" fmla="*/ 151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5" h="1578">
                    <a:moveTo>
                      <a:pt x="0" y="1578"/>
                    </a:moveTo>
                    <a:lnTo>
                      <a:pt x="4225" y="1578"/>
                    </a:lnTo>
                    <a:lnTo>
                      <a:pt x="4225" y="0"/>
                    </a:lnTo>
                    <a:lnTo>
                      <a:pt x="0" y="0"/>
                    </a:lnTo>
                    <a:lnTo>
                      <a:pt x="0" y="1578"/>
                    </a:lnTo>
                    <a:close/>
                    <a:moveTo>
                      <a:pt x="58" y="1510"/>
                    </a:moveTo>
                    <a:lnTo>
                      <a:pt x="4165" y="1510"/>
                    </a:lnTo>
                    <a:lnTo>
                      <a:pt x="4165" y="68"/>
                    </a:lnTo>
                    <a:lnTo>
                      <a:pt x="58" y="68"/>
                    </a:lnTo>
                    <a:lnTo>
                      <a:pt x="58" y="15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Rectangle 232"/>
              <p:cNvSpPr>
                <a:spLocks noChangeArrowheads="1"/>
              </p:cNvSpPr>
              <p:nvPr/>
            </p:nvSpPr>
            <p:spPr bwMode="auto">
              <a:xfrm>
                <a:off x="1067" y="3060"/>
                <a:ext cx="2354" cy="78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Line 234"/>
              <p:cNvSpPr>
                <a:spLocks noChangeShapeType="1"/>
              </p:cNvSpPr>
              <p:nvPr/>
            </p:nvSpPr>
            <p:spPr bwMode="auto">
              <a:xfrm>
                <a:off x="1235" y="3565"/>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35"/>
              <p:cNvSpPr>
                <a:spLocks noChangeShapeType="1"/>
              </p:cNvSpPr>
              <p:nvPr/>
            </p:nvSpPr>
            <p:spPr bwMode="auto">
              <a:xfrm>
                <a:off x="1235" y="332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236"/>
              <p:cNvSpPr>
                <a:spLocks noChangeShapeType="1"/>
              </p:cNvSpPr>
              <p:nvPr/>
            </p:nvSpPr>
            <p:spPr bwMode="auto">
              <a:xfrm flipH="1">
                <a:off x="3318" y="3565"/>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237"/>
              <p:cNvSpPr>
                <a:spLocks noChangeShapeType="1"/>
              </p:cNvSpPr>
              <p:nvPr/>
            </p:nvSpPr>
            <p:spPr bwMode="auto">
              <a:xfrm flipH="1">
                <a:off x="3318" y="3326"/>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38"/>
              <p:cNvSpPr>
                <a:spLocks noChangeShapeType="1"/>
              </p:cNvSpPr>
              <p:nvPr/>
            </p:nvSpPr>
            <p:spPr bwMode="auto">
              <a:xfrm>
                <a:off x="1543" y="3815"/>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39"/>
              <p:cNvSpPr>
                <a:spLocks noChangeShapeType="1"/>
              </p:cNvSpPr>
              <p:nvPr/>
            </p:nvSpPr>
            <p:spPr bwMode="auto">
              <a:xfrm>
                <a:off x="3186" y="3815"/>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240"/>
              <p:cNvSpPr>
                <a:spLocks noChangeShapeType="1"/>
              </p:cNvSpPr>
              <p:nvPr/>
            </p:nvSpPr>
            <p:spPr bwMode="auto">
              <a:xfrm>
                <a:off x="1543" y="3060"/>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241"/>
              <p:cNvSpPr>
                <a:spLocks noChangeShapeType="1"/>
              </p:cNvSpPr>
              <p:nvPr/>
            </p:nvSpPr>
            <p:spPr bwMode="auto">
              <a:xfrm>
                <a:off x="3186" y="3060"/>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Rectangle 242"/>
              <p:cNvSpPr>
                <a:spLocks noChangeArrowheads="1"/>
              </p:cNvSpPr>
              <p:nvPr/>
            </p:nvSpPr>
            <p:spPr bwMode="auto">
              <a:xfrm>
                <a:off x="1337" y="3231"/>
                <a:ext cx="2054" cy="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 name="Rectangle 243"/>
              <p:cNvSpPr>
                <a:spLocks noChangeArrowheads="1"/>
              </p:cNvSpPr>
              <p:nvPr/>
            </p:nvSpPr>
            <p:spPr bwMode="auto">
              <a:xfrm>
                <a:off x="1092" y="3231"/>
                <a:ext cx="2303" cy="5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Rectangle 244"/>
              <p:cNvSpPr>
                <a:spLocks noChangeArrowheads="1"/>
              </p:cNvSpPr>
              <p:nvPr/>
            </p:nvSpPr>
            <p:spPr bwMode="auto">
              <a:xfrm>
                <a:off x="1083" y="3355"/>
                <a:ext cx="21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latin typeface="Lucida Console" pitchFamily="49" charset="0"/>
                  </a:rPr>
                  <a:t>  salesTax = purchasePric * TAX_RATE;</a:t>
                </a:r>
                <a:endParaRPr lang="en-US" sz="1200">
                  <a:latin typeface="Lucida Console" pitchFamily="49" charset="0"/>
                </a:endParaRPr>
              </a:p>
            </p:txBody>
          </p:sp>
          <p:sp>
            <p:nvSpPr>
              <p:cNvPr id="196" name="Rectangle 245"/>
              <p:cNvSpPr>
                <a:spLocks noChangeArrowheads="1"/>
              </p:cNvSpPr>
              <p:nvPr/>
            </p:nvSpPr>
            <p:spPr bwMode="auto">
              <a:xfrm>
                <a:off x="1067" y="3465"/>
                <a:ext cx="2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latin typeface="Lucida Console" pitchFamily="49" charset="0"/>
                  </a:rPr>
                  <a:t>  totalSales = purchasePrice + salesTax;</a:t>
                </a:r>
                <a:endParaRPr lang="en-US" sz="1200">
                  <a:latin typeface="Lucida Console" pitchFamily="49" charset="0"/>
                </a:endParaRPr>
              </a:p>
            </p:txBody>
          </p:sp>
          <p:grpSp>
            <p:nvGrpSpPr>
              <p:cNvPr id="197" name="Group 250"/>
              <p:cNvGrpSpPr>
                <a:grpSpLocks/>
              </p:cNvGrpSpPr>
              <p:nvPr/>
            </p:nvGrpSpPr>
            <p:grpSpPr bwMode="auto">
              <a:xfrm>
                <a:off x="1092" y="3097"/>
                <a:ext cx="117" cy="138"/>
                <a:chOff x="4720" y="2057"/>
                <a:chExt cx="117" cy="138"/>
              </a:xfrm>
            </p:grpSpPr>
            <p:sp>
              <p:nvSpPr>
                <p:cNvPr id="198" name="Rectangle 251"/>
                <p:cNvSpPr>
                  <a:spLocks noChangeArrowheads="1"/>
                </p:cNvSpPr>
                <p:nvPr/>
              </p:nvSpPr>
              <p:spPr bwMode="auto">
                <a:xfrm>
                  <a:off x="4720" y="2057"/>
                  <a:ext cx="117" cy="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 name="Rectangle 252"/>
                <p:cNvSpPr>
                  <a:spLocks noChangeArrowheads="1"/>
                </p:cNvSpPr>
                <p:nvPr/>
              </p:nvSpPr>
              <p:spPr bwMode="auto">
                <a:xfrm>
                  <a:off x="4720"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Rectangle 253"/>
                <p:cNvSpPr>
                  <a:spLocks noChangeArrowheads="1"/>
                </p:cNvSpPr>
                <p:nvPr/>
              </p:nvSpPr>
              <p:spPr bwMode="auto">
                <a:xfrm>
                  <a:off x="4764" y="2126"/>
                  <a:ext cx="49"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 name="Rectangle 254"/>
                <p:cNvSpPr>
                  <a:spLocks noChangeArrowheads="1"/>
                </p:cNvSpPr>
                <p:nvPr/>
              </p:nvSpPr>
              <p:spPr bwMode="auto">
                <a:xfrm>
                  <a:off x="4754" y="2118"/>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 name="Rectangle 255"/>
                <p:cNvSpPr>
                  <a:spLocks noChangeArrowheads="1"/>
                </p:cNvSpPr>
                <p:nvPr/>
              </p:nvSpPr>
              <p:spPr bwMode="auto">
                <a:xfrm>
                  <a:off x="4754" y="2118"/>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17" name="Group 263"/>
          <p:cNvGrpSpPr>
            <a:grpSpLocks/>
          </p:cNvGrpSpPr>
          <p:nvPr/>
        </p:nvGrpSpPr>
        <p:grpSpPr bwMode="auto">
          <a:xfrm>
            <a:off x="4165602" y="3836988"/>
            <a:ext cx="2468562" cy="2970212"/>
            <a:chOff x="3171" y="2322"/>
            <a:chExt cx="1555" cy="1871"/>
          </a:xfrm>
        </p:grpSpPr>
        <p:grpSp>
          <p:nvGrpSpPr>
            <p:cNvPr id="218" name="Group 248"/>
            <p:cNvGrpSpPr>
              <a:grpSpLocks/>
            </p:cNvGrpSpPr>
            <p:nvPr/>
          </p:nvGrpSpPr>
          <p:grpSpPr bwMode="auto">
            <a:xfrm>
              <a:off x="3171" y="2357"/>
              <a:ext cx="1555" cy="137"/>
              <a:chOff x="3274" y="2357"/>
              <a:chExt cx="1555" cy="137"/>
            </a:xfrm>
          </p:grpSpPr>
          <p:sp>
            <p:nvSpPr>
              <p:cNvPr id="236" name="Rectangle 175"/>
              <p:cNvSpPr>
                <a:spLocks noChangeArrowheads="1"/>
              </p:cNvSpPr>
              <p:nvPr/>
            </p:nvSpPr>
            <p:spPr bwMode="auto">
              <a:xfrm>
                <a:off x="3274" y="2357"/>
                <a:ext cx="1555" cy="1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 name="Rectangle 176"/>
              <p:cNvSpPr>
                <a:spLocks noChangeArrowheads="1"/>
              </p:cNvSpPr>
              <p:nvPr/>
            </p:nvSpPr>
            <p:spPr bwMode="auto">
              <a:xfrm>
                <a:off x="3274" y="2357"/>
                <a:ext cx="1555"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Rectangle 177"/>
              <p:cNvSpPr>
                <a:spLocks noChangeArrowheads="1"/>
              </p:cNvSpPr>
              <p:nvPr/>
            </p:nvSpPr>
            <p:spPr bwMode="auto">
              <a:xfrm>
                <a:off x="3594" y="2361"/>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Assembly Language</a:t>
                </a:r>
                <a:endParaRPr lang="en-US"/>
              </a:p>
            </p:txBody>
          </p:sp>
          <p:sp>
            <p:nvSpPr>
              <p:cNvPr id="239" name="Rectangle 178"/>
              <p:cNvSpPr>
                <a:spLocks noChangeArrowheads="1"/>
              </p:cNvSpPr>
              <p:nvPr/>
            </p:nvSpPr>
            <p:spPr bwMode="auto">
              <a:xfrm>
                <a:off x="3304" y="2357"/>
                <a:ext cx="117" cy="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 name="Rectangle 179"/>
              <p:cNvSpPr>
                <a:spLocks noChangeArrowheads="1"/>
              </p:cNvSpPr>
              <p:nvPr/>
            </p:nvSpPr>
            <p:spPr bwMode="auto">
              <a:xfrm>
                <a:off x="3304" y="2357"/>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Rectangle 180"/>
              <p:cNvSpPr>
                <a:spLocks noChangeArrowheads="1"/>
              </p:cNvSpPr>
              <p:nvPr/>
            </p:nvSpPr>
            <p:spPr bwMode="auto">
              <a:xfrm>
                <a:off x="3347" y="2425"/>
                <a:ext cx="50"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 name="Rectangle 181"/>
              <p:cNvSpPr>
                <a:spLocks noChangeArrowheads="1"/>
              </p:cNvSpPr>
              <p:nvPr/>
            </p:nvSpPr>
            <p:spPr bwMode="auto">
              <a:xfrm>
                <a:off x="3338" y="2417"/>
                <a:ext cx="49"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 name="Rectangle 182"/>
              <p:cNvSpPr>
                <a:spLocks noChangeArrowheads="1"/>
              </p:cNvSpPr>
              <p:nvPr/>
            </p:nvSpPr>
            <p:spPr bwMode="auto">
              <a:xfrm>
                <a:off x="3338" y="2417"/>
                <a:ext cx="49" cy="1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Rectangle 183"/>
              <p:cNvSpPr>
                <a:spLocks noChangeArrowheads="1"/>
              </p:cNvSpPr>
              <p:nvPr/>
            </p:nvSpPr>
            <p:spPr bwMode="auto">
              <a:xfrm>
                <a:off x="4565" y="2357"/>
                <a:ext cx="1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 name="Freeform 184"/>
              <p:cNvSpPr>
                <a:spLocks/>
              </p:cNvSpPr>
              <p:nvPr/>
            </p:nvSpPr>
            <p:spPr bwMode="auto">
              <a:xfrm>
                <a:off x="4565" y="2357"/>
                <a:ext cx="117" cy="137"/>
              </a:xfrm>
              <a:custGeom>
                <a:avLst/>
                <a:gdLst>
                  <a:gd name="T0" fmla="*/ 234 w 234"/>
                  <a:gd name="T1" fmla="*/ 0 h 275"/>
                  <a:gd name="T2" fmla="*/ 206 w 234"/>
                  <a:gd name="T3" fmla="*/ 35 h 275"/>
                  <a:gd name="T4" fmla="*/ 206 w 234"/>
                  <a:gd name="T5" fmla="*/ 240 h 275"/>
                  <a:gd name="T6" fmla="*/ 29 w 234"/>
                  <a:gd name="T7" fmla="*/ 240 h 275"/>
                  <a:gd name="T8" fmla="*/ 0 w 234"/>
                  <a:gd name="T9" fmla="*/ 275 h 275"/>
                  <a:gd name="T10" fmla="*/ 234 w 234"/>
                  <a:gd name="T11" fmla="*/ 275 h 275"/>
                  <a:gd name="T12" fmla="*/ 234 w 23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4" h="275">
                    <a:moveTo>
                      <a:pt x="234" y="0"/>
                    </a:moveTo>
                    <a:lnTo>
                      <a:pt x="206" y="35"/>
                    </a:lnTo>
                    <a:lnTo>
                      <a:pt x="206" y="240"/>
                    </a:lnTo>
                    <a:lnTo>
                      <a:pt x="29" y="240"/>
                    </a:lnTo>
                    <a:lnTo>
                      <a:pt x="0" y="275"/>
                    </a:lnTo>
                    <a:lnTo>
                      <a:pt x="234" y="275"/>
                    </a:lnTo>
                    <a:lnTo>
                      <a:pt x="23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Rectangle 185"/>
              <p:cNvSpPr>
                <a:spLocks noChangeArrowheads="1"/>
              </p:cNvSpPr>
              <p:nvPr/>
            </p:nvSpPr>
            <p:spPr bwMode="auto">
              <a:xfrm>
                <a:off x="4580" y="2374"/>
                <a:ext cx="88" cy="1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7" name="Rectangle 186"/>
              <p:cNvSpPr>
                <a:spLocks noChangeArrowheads="1"/>
              </p:cNvSpPr>
              <p:nvPr/>
            </p:nvSpPr>
            <p:spPr bwMode="auto">
              <a:xfrm>
                <a:off x="4565" y="2357"/>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187"/>
              <p:cNvSpPr>
                <a:spLocks/>
              </p:cNvSpPr>
              <p:nvPr/>
            </p:nvSpPr>
            <p:spPr bwMode="auto">
              <a:xfrm>
                <a:off x="4599" y="2420"/>
                <a:ext cx="50" cy="28"/>
              </a:xfrm>
              <a:custGeom>
                <a:avLst/>
                <a:gdLst>
                  <a:gd name="T0" fmla="*/ 0 w 99"/>
                  <a:gd name="T1" fmla="*/ 0 h 56"/>
                  <a:gd name="T2" fmla="*/ 99 w 99"/>
                  <a:gd name="T3" fmla="*/ 0 h 56"/>
                  <a:gd name="T4" fmla="*/ 49 w 99"/>
                  <a:gd name="T5" fmla="*/ 56 h 56"/>
                  <a:gd name="T6" fmla="*/ 0 w 99"/>
                  <a:gd name="T7" fmla="*/ 0 h 56"/>
                </a:gdLst>
                <a:ahLst/>
                <a:cxnLst>
                  <a:cxn ang="0">
                    <a:pos x="T0" y="T1"/>
                  </a:cxn>
                  <a:cxn ang="0">
                    <a:pos x="T2" y="T3"/>
                  </a:cxn>
                  <a:cxn ang="0">
                    <a:pos x="T4" y="T5"/>
                  </a:cxn>
                  <a:cxn ang="0">
                    <a:pos x="T6" y="T7"/>
                  </a:cxn>
                </a:cxnLst>
                <a:rect l="0" t="0" r="r" b="b"/>
                <a:pathLst>
                  <a:path w="99" h="56">
                    <a:moveTo>
                      <a:pt x="0" y="0"/>
                    </a:moveTo>
                    <a:lnTo>
                      <a:pt x="99" y="0"/>
                    </a:lnTo>
                    <a:lnTo>
                      <a:pt x="49"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Rectangle 188"/>
              <p:cNvSpPr>
                <a:spLocks noChangeArrowheads="1"/>
              </p:cNvSpPr>
              <p:nvPr/>
            </p:nvSpPr>
            <p:spPr bwMode="auto">
              <a:xfrm>
                <a:off x="4682" y="2357"/>
                <a:ext cx="118"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0" name="Freeform 189"/>
              <p:cNvSpPr>
                <a:spLocks/>
              </p:cNvSpPr>
              <p:nvPr/>
            </p:nvSpPr>
            <p:spPr bwMode="auto">
              <a:xfrm>
                <a:off x="4682" y="2357"/>
                <a:ext cx="118" cy="137"/>
              </a:xfrm>
              <a:custGeom>
                <a:avLst/>
                <a:gdLst>
                  <a:gd name="T0" fmla="*/ 235 w 235"/>
                  <a:gd name="T1" fmla="*/ 0 h 275"/>
                  <a:gd name="T2" fmla="*/ 207 w 235"/>
                  <a:gd name="T3" fmla="*/ 35 h 275"/>
                  <a:gd name="T4" fmla="*/ 207 w 235"/>
                  <a:gd name="T5" fmla="*/ 240 h 275"/>
                  <a:gd name="T6" fmla="*/ 30 w 235"/>
                  <a:gd name="T7" fmla="*/ 240 h 275"/>
                  <a:gd name="T8" fmla="*/ 0 w 235"/>
                  <a:gd name="T9" fmla="*/ 275 h 275"/>
                  <a:gd name="T10" fmla="*/ 235 w 235"/>
                  <a:gd name="T11" fmla="*/ 275 h 275"/>
                  <a:gd name="T12" fmla="*/ 235 w 235"/>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5" h="275">
                    <a:moveTo>
                      <a:pt x="235" y="0"/>
                    </a:moveTo>
                    <a:lnTo>
                      <a:pt x="207" y="35"/>
                    </a:lnTo>
                    <a:lnTo>
                      <a:pt x="207" y="240"/>
                    </a:lnTo>
                    <a:lnTo>
                      <a:pt x="30" y="240"/>
                    </a:lnTo>
                    <a:lnTo>
                      <a:pt x="0" y="275"/>
                    </a:lnTo>
                    <a:lnTo>
                      <a:pt x="235" y="275"/>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Rectangle 190"/>
              <p:cNvSpPr>
                <a:spLocks noChangeArrowheads="1"/>
              </p:cNvSpPr>
              <p:nvPr/>
            </p:nvSpPr>
            <p:spPr bwMode="auto">
              <a:xfrm>
                <a:off x="4697" y="2374"/>
                <a:ext cx="88" cy="1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2" name="Rectangle 191"/>
              <p:cNvSpPr>
                <a:spLocks noChangeArrowheads="1"/>
              </p:cNvSpPr>
              <p:nvPr/>
            </p:nvSpPr>
            <p:spPr bwMode="auto">
              <a:xfrm>
                <a:off x="4682" y="2357"/>
                <a:ext cx="118"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192"/>
              <p:cNvSpPr>
                <a:spLocks/>
              </p:cNvSpPr>
              <p:nvPr/>
            </p:nvSpPr>
            <p:spPr bwMode="auto">
              <a:xfrm>
                <a:off x="4717" y="2402"/>
                <a:ext cx="49" cy="29"/>
              </a:xfrm>
              <a:custGeom>
                <a:avLst/>
                <a:gdLst>
                  <a:gd name="T0" fmla="*/ 0 w 99"/>
                  <a:gd name="T1" fmla="*/ 56 h 56"/>
                  <a:gd name="T2" fmla="*/ 99 w 99"/>
                  <a:gd name="T3" fmla="*/ 56 h 56"/>
                  <a:gd name="T4" fmla="*/ 49 w 99"/>
                  <a:gd name="T5" fmla="*/ 0 h 56"/>
                  <a:gd name="T6" fmla="*/ 0 w 99"/>
                  <a:gd name="T7" fmla="*/ 56 h 56"/>
                </a:gdLst>
                <a:ahLst/>
                <a:cxnLst>
                  <a:cxn ang="0">
                    <a:pos x="T0" y="T1"/>
                  </a:cxn>
                  <a:cxn ang="0">
                    <a:pos x="T2" y="T3"/>
                  </a:cxn>
                  <a:cxn ang="0">
                    <a:pos x="T4" y="T5"/>
                  </a:cxn>
                  <a:cxn ang="0">
                    <a:pos x="T6" y="T7"/>
                  </a:cxn>
                </a:cxnLst>
                <a:rect l="0" t="0" r="r" b="b"/>
                <a:pathLst>
                  <a:path w="99" h="56">
                    <a:moveTo>
                      <a:pt x="0" y="56"/>
                    </a:moveTo>
                    <a:lnTo>
                      <a:pt x="99" y="56"/>
                    </a:lnTo>
                    <a:lnTo>
                      <a:pt x="49"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9" name="Rectangle 162"/>
            <p:cNvSpPr>
              <a:spLocks noChangeArrowheads="1"/>
            </p:cNvSpPr>
            <p:nvPr/>
          </p:nvSpPr>
          <p:spPr bwMode="auto">
            <a:xfrm>
              <a:off x="3341" y="3839"/>
              <a:ext cx="12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machine</a:t>
              </a:r>
            </a:p>
          </p:txBody>
        </p:sp>
        <p:sp>
          <p:nvSpPr>
            <p:cNvPr id="220" name="Rectangle 163"/>
            <p:cNvSpPr>
              <a:spLocks noChangeArrowheads="1"/>
            </p:cNvSpPr>
            <p:nvPr/>
          </p:nvSpPr>
          <p:spPr bwMode="auto">
            <a:xfrm>
              <a:off x="3518" y="3949"/>
              <a:ext cx="8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operation codes</a:t>
              </a:r>
            </a:p>
          </p:txBody>
        </p:sp>
        <p:sp>
          <p:nvSpPr>
            <p:cNvPr id="221" name="Rectangle 164"/>
            <p:cNvSpPr>
              <a:spLocks noChangeArrowheads="1"/>
            </p:cNvSpPr>
            <p:nvPr/>
          </p:nvSpPr>
          <p:spPr bwMode="auto">
            <a:xfrm>
              <a:off x="3666" y="4059"/>
              <a:ext cx="5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(op-codes)</a:t>
              </a:r>
            </a:p>
          </p:txBody>
        </p:sp>
        <p:sp>
          <p:nvSpPr>
            <p:cNvPr id="222" name="Freeform 193"/>
            <p:cNvSpPr>
              <a:spLocks noEditPoints="1"/>
            </p:cNvSpPr>
            <p:nvPr/>
          </p:nvSpPr>
          <p:spPr bwMode="auto">
            <a:xfrm>
              <a:off x="3171" y="2322"/>
              <a:ext cx="1555" cy="1441"/>
            </a:xfrm>
            <a:custGeom>
              <a:avLst/>
              <a:gdLst>
                <a:gd name="T0" fmla="*/ 0 w 3111"/>
                <a:gd name="T1" fmla="*/ 2882 h 2882"/>
                <a:gd name="T2" fmla="*/ 3111 w 3111"/>
                <a:gd name="T3" fmla="*/ 2882 h 2882"/>
                <a:gd name="T4" fmla="*/ 3111 w 3111"/>
                <a:gd name="T5" fmla="*/ 0 h 2882"/>
                <a:gd name="T6" fmla="*/ 0 w 3111"/>
                <a:gd name="T7" fmla="*/ 0 h 2882"/>
                <a:gd name="T8" fmla="*/ 0 w 3111"/>
                <a:gd name="T9" fmla="*/ 2882 h 2882"/>
                <a:gd name="T10" fmla="*/ 59 w 3111"/>
                <a:gd name="T11" fmla="*/ 2814 h 2882"/>
                <a:gd name="T12" fmla="*/ 3051 w 3111"/>
                <a:gd name="T13" fmla="*/ 2814 h 2882"/>
                <a:gd name="T14" fmla="*/ 3051 w 3111"/>
                <a:gd name="T15" fmla="*/ 69 h 2882"/>
                <a:gd name="T16" fmla="*/ 59 w 3111"/>
                <a:gd name="T17" fmla="*/ 69 h 2882"/>
                <a:gd name="T18" fmla="*/ 59 w 3111"/>
                <a:gd name="T19" fmla="*/ 2814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1" h="2882">
                  <a:moveTo>
                    <a:pt x="0" y="2882"/>
                  </a:moveTo>
                  <a:lnTo>
                    <a:pt x="3111" y="2882"/>
                  </a:lnTo>
                  <a:lnTo>
                    <a:pt x="3111" y="0"/>
                  </a:lnTo>
                  <a:lnTo>
                    <a:pt x="0" y="0"/>
                  </a:lnTo>
                  <a:lnTo>
                    <a:pt x="0" y="2882"/>
                  </a:lnTo>
                  <a:close/>
                  <a:moveTo>
                    <a:pt x="59" y="2814"/>
                  </a:moveTo>
                  <a:lnTo>
                    <a:pt x="3051" y="2814"/>
                  </a:lnTo>
                  <a:lnTo>
                    <a:pt x="3051" y="69"/>
                  </a:lnTo>
                  <a:lnTo>
                    <a:pt x="59" y="69"/>
                  </a:lnTo>
                  <a:lnTo>
                    <a:pt x="59" y="28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Rectangle 194"/>
            <p:cNvSpPr>
              <a:spLocks noChangeArrowheads="1"/>
            </p:cNvSpPr>
            <p:nvPr/>
          </p:nvSpPr>
          <p:spPr bwMode="auto">
            <a:xfrm>
              <a:off x="3171" y="2322"/>
              <a:ext cx="1555" cy="14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Line 197"/>
            <p:cNvSpPr>
              <a:spLocks noChangeShapeType="1"/>
            </p:cNvSpPr>
            <p:nvPr/>
          </p:nvSpPr>
          <p:spPr bwMode="auto">
            <a:xfrm>
              <a:off x="3171" y="2596"/>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00"/>
            <p:cNvSpPr>
              <a:spLocks noChangeShapeType="1"/>
            </p:cNvSpPr>
            <p:nvPr/>
          </p:nvSpPr>
          <p:spPr bwMode="auto">
            <a:xfrm>
              <a:off x="3406" y="3729"/>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01"/>
            <p:cNvSpPr>
              <a:spLocks noChangeShapeType="1"/>
            </p:cNvSpPr>
            <p:nvPr/>
          </p:nvSpPr>
          <p:spPr bwMode="auto">
            <a:xfrm>
              <a:off x="4492" y="3729"/>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02"/>
            <p:cNvSpPr>
              <a:spLocks noChangeShapeType="1"/>
            </p:cNvSpPr>
            <p:nvPr/>
          </p:nvSpPr>
          <p:spPr bwMode="auto">
            <a:xfrm>
              <a:off x="3406" y="2322"/>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Rectangle 204"/>
            <p:cNvSpPr>
              <a:spLocks noChangeArrowheads="1"/>
            </p:cNvSpPr>
            <p:nvPr/>
          </p:nvSpPr>
          <p:spPr bwMode="auto">
            <a:xfrm>
              <a:off x="3201" y="2494"/>
              <a:ext cx="1496" cy="1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9" name="Rectangle 206"/>
            <p:cNvSpPr>
              <a:spLocks noChangeArrowheads="1"/>
            </p:cNvSpPr>
            <p:nvPr/>
          </p:nvSpPr>
          <p:spPr bwMode="auto">
            <a:xfrm>
              <a:off x="3201" y="2494"/>
              <a:ext cx="1496" cy="12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Rectangle 207"/>
            <p:cNvSpPr>
              <a:spLocks noChangeArrowheads="1"/>
            </p:cNvSpPr>
            <p:nvPr/>
          </p:nvSpPr>
          <p:spPr bwMode="auto">
            <a:xfrm>
              <a:off x="3291" y="2640"/>
              <a:ext cx="3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POP  SI</a:t>
              </a:r>
              <a:endParaRPr lang="en-US"/>
            </a:p>
          </p:txBody>
        </p:sp>
        <p:sp>
          <p:nvSpPr>
            <p:cNvPr id="231" name="Rectangle 208"/>
            <p:cNvSpPr>
              <a:spLocks noChangeArrowheads="1"/>
            </p:cNvSpPr>
            <p:nvPr/>
          </p:nvSpPr>
          <p:spPr bwMode="auto">
            <a:xfrm>
              <a:off x="3266" y="2750"/>
              <a:ext cx="7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AX,[BX+03]</a:t>
              </a:r>
              <a:endParaRPr lang="en-US"/>
            </a:p>
          </p:txBody>
        </p:sp>
        <p:sp>
          <p:nvSpPr>
            <p:cNvPr id="232" name="Rectangle 209"/>
            <p:cNvSpPr>
              <a:spLocks noChangeArrowheads="1"/>
            </p:cNvSpPr>
            <p:nvPr/>
          </p:nvSpPr>
          <p:spPr bwMode="auto">
            <a:xfrm>
              <a:off x="3281" y="2860"/>
              <a:ext cx="5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SUB  AX,SI</a:t>
              </a:r>
              <a:endParaRPr lang="en-US"/>
            </a:p>
          </p:txBody>
        </p:sp>
        <p:sp>
          <p:nvSpPr>
            <p:cNvPr id="233" name="Rectangle 210"/>
            <p:cNvSpPr>
              <a:spLocks noChangeArrowheads="1"/>
            </p:cNvSpPr>
            <p:nvPr/>
          </p:nvSpPr>
          <p:spPr bwMode="auto">
            <a:xfrm>
              <a:off x="3227" y="2970"/>
              <a:ext cx="1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WORD PTR [TOT_AMT],E0D7</a:t>
              </a:r>
              <a:endParaRPr lang="en-US"/>
            </a:p>
          </p:txBody>
        </p:sp>
        <p:sp>
          <p:nvSpPr>
            <p:cNvPr id="234" name="Rectangle 211"/>
            <p:cNvSpPr>
              <a:spLocks noChangeArrowheads="1"/>
            </p:cNvSpPr>
            <p:nvPr/>
          </p:nvSpPr>
          <p:spPr bwMode="auto">
            <a:xfrm>
              <a:off x="3227" y="3080"/>
              <a:ext cx="1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WORD PTR [CUR_AMT],E1DB</a:t>
              </a:r>
              <a:endParaRPr lang="en-US"/>
            </a:p>
          </p:txBody>
        </p:sp>
        <p:sp>
          <p:nvSpPr>
            <p:cNvPr id="235" name="Rectangle 212"/>
            <p:cNvSpPr>
              <a:spLocks noChangeArrowheads="1"/>
            </p:cNvSpPr>
            <p:nvPr/>
          </p:nvSpPr>
          <p:spPr bwMode="auto">
            <a:xfrm>
              <a:off x="3260" y="3189"/>
              <a:ext cx="9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ADD  [TOT_AMT],AX</a:t>
              </a:r>
              <a:endParaRPr lang="en-US"/>
            </a:p>
          </p:txBody>
        </p:sp>
      </p:grpSp>
    </p:spTree>
    <p:extLst>
      <p:ext uri="{BB962C8B-B14F-4D97-AF65-F5344CB8AC3E}">
        <p14:creationId xmlns:p14="http://schemas.microsoft.com/office/powerpoint/2010/main" val="422589063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lstStyle/>
          <a:p>
            <a:r>
              <a:rPr lang="el-GR" dirty="0" smtClean="0"/>
              <a:t>Εκτός από την κίνηση κατά μία θέση θέλουμε να μπορούμε να κινούμε το όχημα όσες θέσεις θέλουμε</a:t>
            </a:r>
            <a:r>
              <a:rPr lang="en-US" dirty="0" smtClean="0"/>
              <a:t> </a:t>
            </a:r>
            <a:r>
              <a:rPr lang="el-GR" dirty="0" smtClean="0"/>
              <a:t>είτε προς τα δεξιά (+) είτε προς τα αριστερά (-). Θα τυπώνεται η θέση σε κάθε κίνηση.</a:t>
            </a:r>
            <a:endParaRPr lang="en-US" dirty="0"/>
          </a:p>
        </p:txBody>
      </p:sp>
    </p:spTree>
    <p:extLst>
      <p:ext uri="{BB962C8B-B14F-4D97-AF65-F5344CB8AC3E}">
        <p14:creationId xmlns:p14="http://schemas.microsoft.com/office/powerpoint/2010/main" val="54141878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Παράμετροι</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Οι μέθοδοι μπορούν να έχουν </a:t>
            </a:r>
            <a:r>
              <a:rPr lang="el-GR" dirty="0" smtClean="0">
                <a:solidFill>
                  <a:schemeClr val="accent6">
                    <a:lumMod val="75000"/>
                  </a:schemeClr>
                </a:solidFill>
              </a:rPr>
              <a:t>παραμέτρους  </a:t>
            </a:r>
          </a:p>
          <a:p>
            <a:pPr lvl="1"/>
            <a:r>
              <a:rPr lang="el-GR" dirty="0" smtClean="0"/>
              <a:t>Μας επιτρέπουν να περάσουμε </a:t>
            </a:r>
            <a:r>
              <a:rPr lang="el-GR" dirty="0" smtClean="0">
                <a:solidFill>
                  <a:srgbClr val="0070C0"/>
                </a:solidFill>
              </a:rPr>
              <a:t>τιμές</a:t>
            </a:r>
            <a:r>
              <a:rPr lang="el-GR" dirty="0" smtClean="0"/>
              <a:t> στην μέθοδο μας </a:t>
            </a:r>
          </a:p>
          <a:p>
            <a:pPr lvl="1"/>
            <a:endParaRPr lang="el-GR" dirty="0">
              <a:solidFill>
                <a:srgbClr val="0070C0"/>
              </a:solidFill>
            </a:endParaRPr>
          </a:p>
          <a:p>
            <a:pPr lvl="1"/>
            <a:endParaRPr lang="el-GR" dirty="0" smtClean="0">
              <a:solidFill>
                <a:srgbClr val="0070C0"/>
              </a:solidFill>
            </a:endParaRPr>
          </a:p>
          <a:p>
            <a:pPr lvl="1"/>
            <a:endParaRPr lang="el-GR" dirty="0">
              <a:solidFill>
                <a:srgbClr val="0070C0"/>
              </a:solidFill>
            </a:endParaRPr>
          </a:p>
          <a:p>
            <a:pPr lvl="1"/>
            <a:endParaRPr lang="el-GR" dirty="0" smtClean="0">
              <a:solidFill>
                <a:srgbClr val="0070C0"/>
              </a:solidFill>
            </a:endParaRPr>
          </a:p>
          <a:p>
            <a:pPr lvl="1"/>
            <a:endParaRPr lang="el-GR" dirty="0">
              <a:solidFill>
                <a:srgbClr val="0070C0"/>
              </a:solidFill>
            </a:endParaRPr>
          </a:p>
          <a:p>
            <a:pPr lvl="1"/>
            <a:endParaRPr lang="el-GR" dirty="0" smtClean="0">
              <a:solidFill>
                <a:srgbClr val="0070C0"/>
              </a:solidFill>
            </a:endParaRPr>
          </a:p>
          <a:p>
            <a:pPr lvl="1"/>
            <a:endParaRPr lang="el-GR" dirty="0" smtClean="0"/>
          </a:p>
          <a:p>
            <a:pPr lvl="1"/>
            <a:endParaRPr lang="el-GR" dirty="0"/>
          </a:p>
          <a:p>
            <a:pPr lvl="1"/>
            <a:r>
              <a:rPr lang="el-GR" dirty="0" smtClean="0"/>
              <a:t>Μία </a:t>
            </a:r>
            <a:r>
              <a:rPr lang="el-GR" dirty="0"/>
              <a:t>παράμετρος ορίζεται όπως οποιαδήποτε άλλη </a:t>
            </a:r>
            <a:r>
              <a:rPr lang="el-GR" dirty="0">
                <a:solidFill>
                  <a:srgbClr val="0070C0"/>
                </a:solidFill>
              </a:rPr>
              <a:t>μεταβλητή</a:t>
            </a:r>
            <a:r>
              <a:rPr lang="el-GR" dirty="0"/>
              <a:t>.</a:t>
            </a:r>
          </a:p>
          <a:p>
            <a:pPr lvl="2"/>
            <a:r>
              <a:rPr lang="el-GR" sz="2400" dirty="0"/>
              <a:t>Πρέπει να έχει συγκεκριμένο </a:t>
            </a:r>
            <a:r>
              <a:rPr lang="el-GR" sz="2400" dirty="0">
                <a:solidFill>
                  <a:schemeClr val="accent6">
                    <a:lumMod val="75000"/>
                  </a:schemeClr>
                </a:solidFill>
              </a:rPr>
              <a:t>τύπο</a:t>
            </a:r>
            <a:r>
              <a:rPr lang="el-GR" sz="2400" dirty="0"/>
              <a:t>.</a:t>
            </a:r>
          </a:p>
          <a:p>
            <a:pPr lvl="2"/>
            <a:r>
              <a:rPr lang="el-GR" sz="2400" dirty="0"/>
              <a:t>Όταν </a:t>
            </a:r>
            <a:r>
              <a:rPr lang="el-GR" sz="2400" dirty="0" smtClean="0"/>
              <a:t>καλούμε την </a:t>
            </a:r>
            <a:r>
              <a:rPr lang="el-GR" sz="2400" dirty="0"/>
              <a:t>μέθοδο, </a:t>
            </a:r>
            <a:r>
              <a:rPr lang="el-GR" sz="2400" dirty="0" smtClean="0"/>
              <a:t>το </a:t>
            </a:r>
            <a:r>
              <a:rPr lang="el-GR" sz="2400" dirty="0" smtClean="0">
                <a:solidFill>
                  <a:srgbClr val="0070C0"/>
                </a:solidFill>
              </a:rPr>
              <a:t>όρισμα</a:t>
            </a:r>
            <a:r>
              <a:rPr lang="el-GR" sz="2400" dirty="0" smtClean="0"/>
              <a:t> που περνάμε θα πρέπει να </a:t>
            </a:r>
            <a:r>
              <a:rPr lang="el-GR" sz="2400" dirty="0" smtClean="0">
                <a:solidFill>
                  <a:schemeClr val="accent6">
                    <a:lumMod val="75000"/>
                  </a:schemeClr>
                </a:solidFill>
              </a:rPr>
              <a:t>συμφωνεί στον τύπο </a:t>
            </a:r>
            <a:r>
              <a:rPr lang="el-GR" sz="2400" dirty="0" smtClean="0"/>
              <a:t>με την παράμετρο</a:t>
            </a:r>
            <a:endParaRPr lang="en-US" sz="2400" dirty="0"/>
          </a:p>
        </p:txBody>
      </p:sp>
      <p:sp>
        <p:nvSpPr>
          <p:cNvPr id="4" name="TextBox 3"/>
          <p:cNvSpPr txBox="1"/>
          <p:nvPr/>
        </p:nvSpPr>
        <p:spPr>
          <a:xfrm>
            <a:off x="990600" y="3200400"/>
            <a:ext cx="5724644" cy="1631216"/>
          </a:xfrm>
          <a:prstGeom prst="rect">
            <a:avLst/>
          </a:prstGeom>
          <a:noFill/>
          <a:ln>
            <a:solidFill>
              <a:srgbClr val="0070C0"/>
            </a:solidFill>
          </a:ln>
        </p:spPr>
        <p:txBody>
          <a:bodyPr wrap="none" rtlCol="0">
            <a:spAutoFit/>
          </a:bodyPr>
          <a:lstStyle/>
          <a:p>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void </a:t>
            </a:r>
            <a:r>
              <a:rPr lang="en-US" sz="2000" b="1" dirty="0" err="1">
                <a:latin typeface="Courier New" pitchFamily="49" charset="0"/>
                <a:cs typeface="Courier New" pitchFamily="49" charset="0"/>
              </a:rPr>
              <a:t>moveManySteps</a:t>
            </a:r>
            <a:r>
              <a:rPr lang="en-US" sz="2000" b="1" dirty="0">
                <a:latin typeface="Courier New" pitchFamily="49" charset="0"/>
                <a:cs typeface="Courier New" pitchFamily="49" charset="0"/>
              </a:rPr>
              <a:t>(</a:t>
            </a:r>
            <a:r>
              <a:rPr lang="en-US" sz="2000" b="1" dirty="0" err="1">
                <a:solidFill>
                  <a:srgbClr val="FF0000"/>
                </a:solidFill>
                <a:latin typeface="Courier New" pitchFamily="49" charset="0"/>
                <a:cs typeface="Courier New" pitchFamily="49" charset="0"/>
              </a:rPr>
              <a:t>int</a:t>
            </a:r>
            <a:r>
              <a:rPr lang="en-US" sz="2000" b="1" dirty="0">
                <a:solidFill>
                  <a:srgbClr val="FF0000"/>
                </a:solidFill>
                <a:latin typeface="Courier New" pitchFamily="49" charset="0"/>
                <a:cs typeface="Courier New" pitchFamily="49" charset="0"/>
              </a:rPr>
              <a:t> steps</a:t>
            </a:r>
            <a:r>
              <a:rPr lang="en-US" sz="2000" b="1" dirty="0">
                <a:latin typeface="Courier New" pitchFamily="49" charset="0"/>
                <a:cs typeface="Courier New" pitchFamily="49" charset="0"/>
              </a:rPr>
              <a:t>)</a:t>
            </a:r>
          </a:p>
          <a:p>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position += </a:t>
            </a:r>
            <a:r>
              <a:rPr lang="en-US" sz="2000" b="1" dirty="0" smtClean="0">
                <a:latin typeface="Courier New" pitchFamily="49" charset="0"/>
                <a:cs typeface="Courier New" pitchFamily="49" charset="0"/>
              </a:rPr>
              <a:t>steps;</a:t>
            </a:r>
            <a:endParaRPr lang="el-GR" sz="2000" b="1" dirty="0" smtClean="0">
              <a:latin typeface="Courier New" pitchFamily="49" charset="0"/>
              <a:cs typeface="Courier New" pitchFamily="49" charset="0"/>
            </a:endParaRPr>
          </a:p>
          <a:p>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endParaRPr lang="en-US" sz="2000" dirty="0"/>
          </a:p>
        </p:txBody>
      </p:sp>
      <p:sp>
        <p:nvSpPr>
          <p:cNvPr id="6" name="Rounded Rectangular Callout 5"/>
          <p:cNvSpPr/>
          <p:nvPr/>
        </p:nvSpPr>
        <p:spPr>
          <a:xfrm>
            <a:off x="5638800" y="2438400"/>
            <a:ext cx="2286000" cy="533400"/>
          </a:xfrm>
          <a:prstGeom prst="wedgeRoundRectCallout">
            <a:avLst>
              <a:gd name="adj1" fmla="val -29805"/>
              <a:gd name="adj2" fmla="val 9133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παραμέτρου</a:t>
            </a:r>
            <a:endParaRPr lang="en-US" dirty="0">
              <a:solidFill>
                <a:schemeClr val="tx1"/>
              </a:solidFill>
            </a:endParaRPr>
          </a:p>
        </p:txBody>
      </p:sp>
    </p:spTree>
    <p:extLst>
      <p:ext uri="{BB962C8B-B14F-4D97-AF65-F5344CB8AC3E}">
        <p14:creationId xmlns:p14="http://schemas.microsoft.com/office/powerpoint/2010/main" val="52444283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81200"/>
            <a:ext cx="1676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93506" y="1571358"/>
            <a:ext cx="990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6019800"/>
            <a:ext cx="38100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58611" y="5800102"/>
            <a:ext cx="685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rmAutofit fontScale="32500" lnSpcReduction="20000"/>
          </a:bodyPr>
          <a:lstStyle/>
          <a:p>
            <a:pPr marL="0" indent="0">
              <a:buNone/>
            </a:pPr>
            <a:r>
              <a:rPr lang="en-US" sz="4300"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sz="31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public </a:t>
            </a:r>
            <a:r>
              <a:rPr lang="en-US" sz="4300" b="1" dirty="0">
                <a:latin typeface="Courier New" pitchFamily="49" charset="0"/>
                <a:cs typeface="Courier New" pitchFamily="49" charset="0"/>
              </a:rPr>
              <a:t>void </a:t>
            </a:r>
            <a:r>
              <a:rPr lang="en-US" sz="4300" b="1" dirty="0" err="1">
                <a:latin typeface="Courier New" pitchFamily="49" charset="0"/>
                <a:cs typeface="Courier New" pitchFamily="49" charset="0"/>
              </a:rPr>
              <a:t>moveManySteps</a:t>
            </a:r>
            <a:r>
              <a:rPr lang="en-US" sz="4300" b="1" dirty="0">
                <a:latin typeface="Courier New" pitchFamily="49" charset="0"/>
                <a:cs typeface="Courier New" pitchFamily="49" charset="0"/>
              </a:rPr>
              <a:t>(</a:t>
            </a:r>
            <a:r>
              <a:rPr lang="en-US" sz="4300" b="1" dirty="0" err="1">
                <a:solidFill>
                  <a:srgbClr val="FF0000"/>
                </a:solidFill>
                <a:latin typeface="Courier New" pitchFamily="49" charset="0"/>
                <a:cs typeface="Courier New" pitchFamily="49" charset="0"/>
              </a:rPr>
              <a:t>int</a:t>
            </a:r>
            <a:r>
              <a:rPr lang="en-US" sz="4300" b="1" dirty="0">
                <a:solidFill>
                  <a:srgbClr val="FF0000"/>
                </a:solidFill>
                <a:latin typeface="Courier New" pitchFamily="49" charset="0"/>
                <a:cs typeface="Courier New" pitchFamily="49" charset="0"/>
              </a:rPr>
              <a:t> steps</a:t>
            </a:r>
            <a:r>
              <a:rPr lang="en-US" sz="4300" b="1" dirty="0">
                <a:latin typeface="Courier New" pitchFamily="49" charset="0"/>
                <a:cs typeface="Courier New" pitchFamily="49" charset="0"/>
              </a:rPr>
              <a:t>)</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a:t>
            </a: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   	</a:t>
            </a:r>
            <a:r>
              <a:rPr lang="en-US" sz="4300" b="1" dirty="0" err="1" smtClean="0">
                <a:latin typeface="Courier New" pitchFamily="49" charset="0"/>
                <a:cs typeface="Courier New" pitchFamily="49" charset="0"/>
              </a:rPr>
              <a:t>int</a:t>
            </a:r>
            <a:r>
              <a:rPr lang="en-US" sz="4300" b="1" dirty="0" smtClean="0">
                <a:latin typeface="Courier New" pitchFamily="49" charset="0"/>
                <a:cs typeface="Courier New" pitchFamily="49" charset="0"/>
              </a:rPr>
              <a:t> delta = 1;</a:t>
            </a:r>
            <a:endParaRPr lang="el-GR" sz="4300" b="1" dirty="0" smtClean="0">
              <a:latin typeface="Courier New" pitchFamily="49" charset="0"/>
              <a:cs typeface="Courier New" pitchFamily="49" charset="0"/>
            </a:endParaRPr>
          </a:p>
          <a:p>
            <a:pPr marL="0" indent="0">
              <a:buNone/>
            </a:pPr>
            <a:r>
              <a:rPr lang="el-GR" sz="4300" b="1" dirty="0">
                <a:latin typeface="Courier New" pitchFamily="49" charset="0"/>
                <a:cs typeface="Courier New" pitchFamily="49" charset="0"/>
              </a:rPr>
              <a:t>	</a:t>
            </a:r>
            <a:r>
              <a:rPr lang="en-US" sz="4300" b="1" dirty="0" smtClean="0">
                <a:latin typeface="Courier New" pitchFamily="49" charset="0"/>
                <a:cs typeface="Courier New" pitchFamily="49" charset="0"/>
              </a:rPr>
              <a:t>if (steps &lt; 0){</a:t>
            </a: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   steps = -steps; delta = -1;</a:t>
            </a: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for (</a:t>
            </a:r>
            <a:r>
              <a:rPr lang="en-US" sz="4300" b="1" dirty="0" err="1" smtClean="0">
                <a:latin typeface="Courier New" pitchFamily="49" charset="0"/>
                <a:cs typeface="Courier New" pitchFamily="49" charset="0"/>
              </a:rPr>
              <a:t>int</a:t>
            </a:r>
            <a:r>
              <a:rPr lang="en-US" sz="4300" b="1" dirty="0" smtClean="0">
                <a:latin typeface="Courier New" pitchFamily="49" charset="0"/>
                <a:cs typeface="Courier New" pitchFamily="49" charset="0"/>
              </a:rPr>
              <a:t> </a:t>
            </a:r>
            <a:r>
              <a:rPr lang="en-US" sz="4300" b="1" dirty="0" err="1" smtClean="0">
                <a:latin typeface="Courier New" pitchFamily="49" charset="0"/>
                <a:cs typeface="Courier New" pitchFamily="49" charset="0"/>
              </a:rPr>
              <a:t>i</a:t>
            </a:r>
            <a:r>
              <a:rPr lang="en-US" sz="4300" b="1" dirty="0" smtClean="0">
                <a:latin typeface="Courier New" pitchFamily="49" charset="0"/>
                <a:cs typeface="Courier New" pitchFamily="49" charset="0"/>
              </a:rPr>
              <a:t> = 0; </a:t>
            </a:r>
            <a:r>
              <a:rPr lang="en-US" sz="4300" b="1" dirty="0" err="1" smtClean="0">
                <a:latin typeface="Courier New" pitchFamily="49" charset="0"/>
                <a:cs typeface="Courier New" pitchFamily="49" charset="0"/>
              </a:rPr>
              <a:t>i</a:t>
            </a:r>
            <a:r>
              <a:rPr lang="en-US" sz="4300" b="1" dirty="0" smtClean="0">
                <a:latin typeface="Courier New" pitchFamily="49" charset="0"/>
                <a:cs typeface="Courier New" pitchFamily="49" charset="0"/>
              </a:rPr>
              <a:t> &lt; steps; </a:t>
            </a:r>
            <a:r>
              <a:rPr lang="en-US" sz="4300" b="1" dirty="0" err="1" smtClean="0">
                <a:latin typeface="Courier New" pitchFamily="49" charset="0"/>
                <a:cs typeface="Courier New" pitchFamily="49" charset="0"/>
              </a:rPr>
              <a:t>i</a:t>
            </a:r>
            <a:r>
              <a:rPr lang="en-US" sz="4300" b="1" dirty="0" smtClean="0">
                <a:latin typeface="Courier New" pitchFamily="49" charset="0"/>
                <a:cs typeface="Courier New" pitchFamily="49" charset="0"/>
              </a:rPr>
              <a:t> ++){</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position += delta;</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r>
              <a:rPr lang="el-GR" sz="4300" b="1" dirty="0" smtClean="0">
                <a:latin typeface="Courier New" pitchFamily="49" charset="0"/>
                <a:cs typeface="Courier New" pitchFamily="49" charset="0"/>
              </a:rPr>
              <a:t>    </a:t>
            </a:r>
            <a:r>
              <a:rPr lang="en-US" sz="4300" b="1" dirty="0" err="1" smtClean="0">
                <a:latin typeface="Courier New" pitchFamily="49" charset="0"/>
                <a:cs typeface="Courier New" pitchFamily="49" charset="0"/>
              </a:rPr>
              <a:t>System.out.println</a:t>
            </a:r>
            <a:r>
              <a:rPr lang="en-US" sz="4300" b="1" dirty="0">
                <a:latin typeface="Courier New" pitchFamily="49" charset="0"/>
                <a:cs typeface="Courier New" pitchFamily="49" charset="0"/>
              </a:rPr>
              <a:t>("Car at position "+position);</a:t>
            </a:r>
          </a:p>
          <a:p>
            <a:pPr marL="0" indent="0">
              <a:buNone/>
            </a:pPr>
            <a:r>
              <a:rPr lang="en-US" sz="4300" b="1" dirty="0">
                <a:latin typeface="Courier New" pitchFamily="49" charset="0"/>
                <a:cs typeface="Courier New" pitchFamily="49" charset="0"/>
              </a:rPr>
              <a:t>	}</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a:t>
            </a:r>
            <a:endParaRPr lang="en-US" sz="4300"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at position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class </a:t>
            </a:r>
            <a:r>
              <a:rPr lang="en-US" sz="4300" b="1" dirty="0" err="1" smtClean="0">
                <a:latin typeface="Courier New" pitchFamily="49" charset="0"/>
                <a:cs typeface="Courier New" pitchFamily="49" charset="0"/>
              </a:rPr>
              <a:t>MovingCar</a:t>
            </a:r>
            <a:r>
              <a:rPr lang="el-GR" sz="4300" b="1" dirty="0" smtClean="0">
                <a:latin typeface="Courier New" pitchFamily="49" charset="0"/>
                <a:cs typeface="Courier New" pitchFamily="49" charset="0"/>
              </a:rPr>
              <a:t>2</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public </a:t>
            </a:r>
            <a:r>
              <a:rPr lang="en-US" sz="4300" b="1" dirty="0">
                <a:latin typeface="Courier New" pitchFamily="49" charset="0"/>
                <a:cs typeface="Courier New" pitchFamily="49" charset="0"/>
              </a:rPr>
              <a:t>static void main(String </a:t>
            </a:r>
            <a:r>
              <a:rPr lang="en-US" sz="4300" b="1" dirty="0" err="1">
                <a:latin typeface="Courier New" pitchFamily="49" charset="0"/>
                <a:cs typeface="Courier New" pitchFamily="49" charset="0"/>
              </a:rPr>
              <a:t>args</a:t>
            </a:r>
            <a:r>
              <a:rPr lang="en-US" sz="4300" b="1" dirty="0">
                <a:latin typeface="Courier New" pitchFamily="49" charset="0"/>
                <a:cs typeface="Courier New" pitchFamily="49" charset="0"/>
              </a:rPr>
              <a:t>[]){</a:t>
            </a:r>
          </a:p>
          <a:p>
            <a:pPr marL="0" indent="0">
              <a:buNone/>
            </a:pPr>
            <a:r>
              <a:rPr lang="en-US" sz="4300" b="1" dirty="0">
                <a:latin typeface="Courier New" pitchFamily="49" charset="0"/>
                <a:cs typeface="Courier New" pitchFamily="49" charset="0"/>
              </a:rPr>
              <a:t>	Car </a:t>
            </a:r>
            <a:r>
              <a:rPr lang="en-US" sz="4300" b="1" dirty="0" err="1">
                <a:latin typeface="Courier New" pitchFamily="49" charset="0"/>
                <a:cs typeface="Courier New" pitchFamily="49" charset="0"/>
              </a:rPr>
              <a:t>myCar</a:t>
            </a:r>
            <a:r>
              <a:rPr lang="en-US" sz="4300" b="1" dirty="0">
                <a:latin typeface="Courier New" pitchFamily="49" charset="0"/>
                <a:cs typeface="Courier New" pitchFamily="49" charset="0"/>
              </a:rPr>
              <a:t> = new Car();</a:t>
            </a:r>
          </a:p>
          <a:p>
            <a:pPr marL="0" indent="0">
              <a:buNone/>
            </a:pPr>
            <a:r>
              <a:rPr lang="en-US" sz="4300" b="1" dirty="0">
                <a:latin typeface="Courier New" pitchFamily="49" charset="0"/>
                <a:cs typeface="Courier New" pitchFamily="49" charset="0"/>
              </a:rPr>
              <a:t>	</a:t>
            </a:r>
            <a:r>
              <a:rPr lang="en-US" sz="4300" b="1" dirty="0" err="1">
                <a:latin typeface="Courier New" pitchFamily="49" charset="0"/>
                <a:cs typeface="Courier New" pitchFamily="49" charset="0"/>
              </a:rPr>
              <a:t>int</a:t>
            </a:r>
            <a:r>
              <a:rPr lang="en-US" sz="4300" b="1" dirty="0">
                <a:latin typeface="Courier New" pitchFamily="49" charset="0"/>
                <a:cs typeface="Courier New" pitchFamily="49" charset="0"/>
              </a:rPr>
              <a:t> steps = </a:t>
            </a:r>
            <a:r>
              <a:rPr lang="en-US" sz="4300" b="1" dirty="0" smtClean="0">
                <a:latin typeface="Courier New" pitchFamily="49" charset="0"/>
                <a:cs typeface="Courier New" pitchFamily="49" charset="0"/>
              </a:rPr>
              <a:t>-10</a:t>
            </a:r>
            <a:r>
              <a:rPr lang="en-US" sz="4300" b="1" dirty="0">
                <a:latin typeface="Courier New" pitchFamily="49" charset="0"/>
                <a:cs typeface="Courier New" pitchFamily="49" charset="0"/>
              </a:rPr>
              <a:t>;</a:t>
            </a:r>
          </a:p>
          <a:p>
            <a:pPr marL="0" indent="0">
              <a:buNone/>
            </a:pPr>
            <a:r>
              <a:rPr lang="en-US" sz="4300" b="1" dirty="0">
                <a:latin typeface="Courier New" pitchFamily="49" charset="0"/>
                <a:cs typeface="Courier New" pitchFamily="49" charset="0"/>
              </a:rPr>
              <a:t>	</a:t>
            </a:r>
            <a:r>
              <a:rPr lang="en-US" sz="4300" b="1" dirty="0" err="1">
                <a:latin typeface="Courier New" pitchFamily="49" charset="0"/>
                <a:cs typeface="Courier New" pitchFamily="49" charset="0"/>
              </a:rPr>
              <a:t>myCar.moveManySteps</a:t>
            </a:r>
            <a:r>
              <a:rPr lang="en-US" sz="4300" b="1" dirty="0">
                <a:latin typeface="Courier New" pitchFamily="49" charset="0"/>
                <a:cs typeface="Courier New" pitchFamily="49" charset="0"/>
              </a:rPr>
              <a:t>(</a:t>
            </a:r>
            <a:r>
              <a:rPr lang="en-US" sz="4300" b="1" dirty="0">
                <a:solidFill>
                  <a:srgbClr val="FF0000"/>
                </a:solidFill>
                <a:latin typeface="Courier New" pitchFamily="49" charset="0"/>
                <a:cs typeface="Courier New" pitchFamily="49" charset="0"/>
              </a:rPr>
              <a:t>steps</a:t>
            </a:r>
            <a:r>
              <a:rPr lang="en-US" sz="4300" b="1" dirty="0">
                <a:latin typeface="Courier New" pitchFamily="49" charset="0"/>
                <a:cs typeface="Courier New" pitchFamily="49" charset="0"/>
              </a:rPr>
              <a:t>);</a:t>
            </a:r>
          </a:p>
          <a:p>
            <a:pPr marL="0" indent="0">
              <a:buNone/>
            </a:pPr>
            <a:r>
              <a:rPr lang="en-US" sz="4300" b="1" dirty="0">
                <a:latin typeface="Courier New" pitchFamily="49" charset="0"/>
                <a:cs typeface="Courier New" pitchFamily="49" charset="0"/>
              </a:rPr>
              <a:t>	</a:t>
            </a:r>
            <a:r>
              <a:rPr lang="en-US" sz="4300" b="1" dirty="0" err="1">
                <a:latin typeface="Courier New" pitchFamily="49" charset="0"/>
                <a:cs typeface="Courier New" pitchFamily="49" charset="0"/>
              </a:rPr>
              <a:t>System.out.println</a:t>
            </a:r>
            <a:r>
              <a:rPr lang="en-US" sz="4300" b="1" dirty="0" smtClean="0">
                <a:latin typeface="Courier New" pitchFamily="49" charset="0"/>
                <a:cs typeface="Courier New" pitchFamily="49" charset="0"/>
              </a:rPr>
              <a:t>("--:</a:t>
            </a: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 </a:t>
            </a:r>
            <a:r>
              <a:rPr lang="en-US" sz="4300" b="1" dirty="0">
                <a:latin typeface="Courier New" pitchFamily="49" charset="0"/>
                <a:cs typeface="Courier New" pitchFamily="49" charset="0"/>
              </a:rPr>
              <a:t>+ steps);</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a:t>
            </a:r>
          </a:p>
        </p:txBody>
      </p:sp>
      <p:sp>
        <p:nvSpPr>
          <p:cNvPr id="5" name="Rounded Rectangular Callout 4"/>
          <p:cNvSpPr/>
          <p:nvPr/>
        </p:nvSpPr>
        <p:spPr>
          <a:xfrm>
            <a:off x="3848100" y="457200"/>
            <a:ext cx="3390900" cy="864015"/>
          </a:xfrm>
          <a:prstGeom prst="wedgeRoundRectCallout">
            <a:avLst>
              <a:gd name="adj1" fmla="val -39419"/>
              <a:gd name="adj2" fmla="val 7501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Παράμετρος</a:t>
            </a:r>
            <a:r>
              <a:rPr lang="el-GR" dirty="0" smtClean="0">
                <a:solidFill>
                  <a:schemeClr val="tx1"/>
                </a:solidFill>
              </a:rPr>
              <a:t> της μεθόδου: Ορίζεται όπως μια μεταβλητή  και έχει συγκεκριμένο τύπο</a:t>
            </a:r>
            <a:endParaRPr lang="en-US" dirty="0">
              <a:solidFill>
                <a:schemeClr val="tx1"/>
              </a:solidFill>
            </a:endParaRPr>
          </a:p>
        </p:txBody>
      </p:sp>
      <p:sp>
        <p:nvSpPr>
          <p:cNvPr id="6" name="Rounded Rectangular Callout 5"/>
          <p:cNvSpPr/>
          <p:nvPr/>
        </p:nvSpPr>
        <p:spPr>
          <a:xfrm>
            <a:off x="5638800" y="5181600"/>
            <a:ext cx="3480988" cy="838200"/>
          </a:xfrm>
          <a:prstGeom prst="wedgeRoundRectCallout">
            <a:avLst>
              <a:gd name="adj1" fmla="val -86874"/>
              <a:gd name="adj2" fmla="val 3843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Όρισμα </a:t>
            </a:r>
            <a:r>
              <a:rPr lang="el-GR" dirty="0">
                <a:solidFill>
                  <a:schemeClr val="tx1"/>
                </a:solidFill>
              </a:rPr>
              <a:t>της </a:t>
            </a:r>
            <a:r>
              <a:rPr lang="el-GR" dirty="0" smtClean="0">
                <a:solidFill>
                  <a:schemeClr val="tx1"/>
                </a:solidFill>
              </a:rPr>
              <a:t>μεθόδου</a:t>
            </a:r>
            <a:r>
              <a:rPr lang="en-US" dirty="0" smtClean="0">
                <a:solidFill>
                  <a:schemeClr val="tx1"/>
                </a:solidFill>
              </a:rPr>
              <a:t>: </a:t>
            </a:r>
            <a:r>
              <a:rPr lang="el-GR" dirty="0" smtClean="0">
                <a:solidFill>
                  <a:schemeClr val="tx1"/>
                </a:solidFill>
              </a:rPr>
              <a:t>Πρέπει να συμφωνεί στον τύπο με τον ορισμό της παραμέτρου</a:t>
            </a:r>
            <a:endParaRPr lang="en-US" dirty="0">
              <a:solidFill>
                <a:schemeClr val="tx1"/>
              </a:solidFill>
            </a:endParaRPr>
          </a:p>
        </p:txBody>
      </p:sp>
      <p:sp>
        <p:nvSpPr>
          <p:cNvPr id="8" name="TextBox 7"/>
          <p:cNvSpPr txBox="1"/>
          <p:nvPr/>
        </p:nvSpPr>
        <p:spPr>
          <a:xfrm>
            <a:off x="5479279" y="2133600"/>
            <a:ext cx="3657600" cy="646331"/>
          </a:xfrm>
          <a:prstGeom prst="rect">
            <a:avLst/>
          </a:prstGeom>
          <a:solidFill>
            <a:srgbClr val="92D050"/>
          </a:solidFill>
        </p:spPr>
        <p:txBody>
          <a:bodyPr wrap="square" rtlCol="0">
            <a:spAutoFit/>
          </a:bodyPr>
          <a:lstStyle/>
          <a:p>
            <a:r>
              <a:rPr lang="el-GR" dirty="0" smtClean="0"/>
              <a:t>Το πέρασμα των παραμέτρων γίνεται </a:t>
            </a:r>
            <a:r>
              <a:rPr lang="el-GR" dirty="0" smtClean="0">
                <a:solidFill>
                  <a:srgbClr val="FF0000"/>
                </a:solidFill>
              </a:rPr>
              <a:t>κατά τιμή </a:t>
            </a:r>
            <a:r>
              <a:rPr lang="el-GR" dirty="0" smtClean="0"/>
              <a:t>(</a:t>
            </a:r>
            <a:r>
              <a:rPr lang="en-US" dirty="0" smtClean="0">
                <a:solidFill>
                  <a:srgbClr val="FF0000"/>
                </a:solidFill>
              </a:rPr>
              <a:t>pass by value</a:t>
            </a:r>
            <a:r>
              <a:rPr lang="en-US" dirty="0" smtClean="0"/>
              <a:t>)</a:t>
            </a:r>
          </a:p>
        </p:txBody>
      </p:sp>
      <p:sp>
        <p:nvSpPr>
          <p:cNvPr id="10" name="Rounded Rectangular Callout 9"/>
          <p:cNvSpPr/>
          <p:nvPr/>
        </p:nvSpPr>
        <p:spPr>
          <a:xfrm>
            <a:off x="5494945" y="6097780"/>
            <a:ext cx="2095500" cy="609600"/>
          </a:xfrm>
          <a:prstGeom prst="wedgeRoundRectCallout">
            <a:avLst>
              <a:gd name="adj1" fmla="val -62825"/>
              <a:gd name="adj2" fmla="val -3630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l-GR" b="1" dirty="0" smtClean="0">
                <a:solidFill>
                  <a:schemeClr val="tx1"/>
                </a:solidFill>
                <a:latin typeface="Courier New" pitchFamily="49" charset="0"/>
                <a:cs typeface="Courier New" pitchFamily="49" charset="0"/>
              </a:rPr>
              <a:t>--:</a:t>
            </a:r>
            <a:r>
              <a:rPr lang="en-US" b="1" dirty="0" smtClean="0">
                <a:solidFill>
                  <a:schemeClr val="tx1"/>
                </a:solidFill>
                <a:latin typeface="Courier New" pitchFamily="49" charset="0"/>
                <a:cs typeface="Courier New" pitchFamily="49" charset="0"/>
              </a:rPr>
              <a:t>-</a:t>
            </a:r>
            <a:r>
              <a:rPr lang="el-GR" b="1" dirty="0" smtClean="0">
                <a:solidFill>
                  <a:schemeClr val="tx1"/>
                </a:solidFill>
                <a:latin typeface="Courier New" pitchFamily="49" charset="0"/>
                <a:cs typeface="Courier New" pitchFamily="49" charset="0"/>
              </a:rPr>
              <a:t>10</a:t>
            </a:r>
            <a:endParaRPr lang="en-US" b="1" dirty="0">
              <a:solidFill>
                <a:schemeClr val="tx1"/>
              </a:solidFill>
              <a:latin typeface="Courier New" pitchFamily="49" charset="0"/>
              <a:cs typeface="Courier New" pitchFamily="49" charset="0"/>
            </a:endParaRPr>
          </a:p>
        </p:txBody>
      </p:sp>
      <p:sp>
        <p:nvSpPr>
          <p:cNvPr id="11" name="TextBox 10"/>
          <p:cNvSpPr txBox="1"/>
          <p:nvPr/>
        </p:nvSpPr>
        <p:spPr>
          <a:xfrm>
            <a:off x="5462187" y="3581400"/>
            <a:ext cx="3657600" cy="1477328"/>
          </a:xfrm>
          <a:prstGeom prst="rect">
            <a:avLst/>
          </a:prstGeom>
          <a:solidFill>
            <a:srgbClr val="92D050"/>
          </a:solidFill>
        </p:spPr>
        <p:txBody>
          <a:bodyPr wrap="square" rtlCol="0">
            <a:spAutoFit/>
          </a:bodyPr>
          <a:lstStyle/>
          <a:p>
            <a:r>
              <a:rPr lang="en-US" dirty="0" smtClean="0"/>
              <a:t>H </a:t>
            </a:r>
            <a:r>
              <a:rPr lang="el-GR" dirty="0" smtClean="0">
                <a:solidFill>
                  <a:srgbClr val="FF0000"/>
                </a:solidFill>
              </a:rPr>
              <a:t>παράμετρος</a:t>
            </a:r>
            <a:r>
              <a:rPr lang="el-GR" dirty="0" smtClean="0"/>
              <a:t> λειτουργεί ως </a:t>
            </a:r>
            <a:r>
              <a:rPr lang="el-GR" dirty="0" smtClean="0">
                <a:solidFill>
                  <a:srgbClr val="FF0000"/>
                </a:solidFill>
              </a:rPr>
              <a:t>τοπική μεταβλητή </a:t>
            </a:r>
            <a:r>
              <a:rPr lang="el-GR" dirty="0" smtClean="0"/>
              <a:t>της συνάρτησης και χάνεται μετά την κλήση της μεθόδου. Η τιμή του </a:t>
            </a:r>
            <a:r>
              <a:rPr lang="el-GR" dirty="0" smtClean="0">
                <a:solidFill>
                  <a:srgbClr val="FF0000"/>
                </a:solidFill>
              </a:rPr>
              <a:t>ορίσματος</a:t>
            </a:r>
            <a:r>
              <a:rPr lang="el-GR" dirty="0" smtClean="0"/>
              <a:t> </a:t>
            </a:r>
            <a:r>
              <a:rPr lang="el-GR" dirty="0" smtClean="0">
                <a:solidFill>
                  <a:srgbClr val="FF0000"/>
                </a:solidFill>
              </a:rPr>
              <a:t>δεν</a:t>
            </a:r>
            <a:r>
              <a:rPr lang="el-GR" dirty="0" smtClean="0"/>
              <a:t> μεταβάλλεται</a:t>
            </a:r>
            <a:endParaRPr lang="en-US" dirty="0"/>
          </a:p>
        </p:txBody>
      </p:sp>
      <p:sp>
        <p:nvSpPr>
          <p:cNvPr id="12" name="Rounded Rectangular Callout 11"/>
          <p:cNvSpPr/>
          <p:nvPr/>
        </p:nvSpPr>
        <p:spPr>
          <a:xfrm>
            <a:off x="1" y="2384608"/>
            <a:ext cx="1371599" cy="1120591"/>
          </a:xfrm>
          <a:prstGeom prst="wedgeRoundRectCallout">
            <a:avLst>
              <a:gd name="adj1" fmla="val 46886"/>
              <a:gd name="adj2" fmla="val -7251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Τοπική μεταβλητή </a:t>
            </a:r>
            <a:r>
              <a:rPr lang="el-GR" dirty="0" smtClean="0">
                <a:solidFill>
                  <a:schemeClr val="tx1"/>
                </a:solidFill>
              </a:rPr>
              <a:t>της μεθόδου </a:t>
            </a:r>
            <a:endParaRPr lang="en-US" dirty="0">
              <a:solidFill>
                <a:schemeClr val="tx1"/>
              </a:solidFill>
            </a:endParaRPr>
          </a:p>
        </p:txBody>
      </p:sp>
    </p:spTree>
    <p:extLst>
      <p:ext uri="{BB962C8B-B14F-4D97-AF65-F5344CB8AC3E}">
        <p14:creationId xmlns:p14="http://schemas.microsoft.com/office/powerpoint/2010/main" val="40854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28800" y="3200400"/>
            <a:ext cx="1828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rmAutofit fontScale="32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sz="31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public </a:t>
            </a:r>
            <a:r>
              <a:rPr lang="en-US" sz="4300" b="1" dirty="0">
                <a:latin typeface="Courier New" pitchFamily="49" charset="0"/>
                <a:cs typeface="Courier New" pitchFamily="49" charset="0"/>
              </a:rPr>
              <a:t>void </a:t>
            </a:r>
            <a:r>
              <a:rPr lang="en-US" sz="4300" b="1" dirty="0" err="1">
                <a:latin typeface="Courier New" pitchFamily="49" charset="0"/>
                <a:cs typeface="Courier New" pitchFamily="49" charset="0"/>
              </a:rPr>
              <a:t>moveManySteps</a:t>
            </a:r>
            <a:r>
              <a:rPr lang="en-US" sz="4300" b="1" dirty="0">
                <a:latin typeface="Courier New" pitchFamily="49" charset="0"/>
                <a:cs typeface="Courier New" pitchFamily="49" charset="0"/>
              </a:rPr>
              <a:t>(</a:t>
            </a:r>
            <a:r>
              <a:rPr lang="en-US" sz="4300" b="1" dirty="0" err="1">
                <a:latin typeface="Courier New" pitchFamily="49" charset="0"/>
                <a:cs typeface="Courier New" pitchFamily="49" charset="0"/>
              </a:rPr>
              <a:t>int</a:t>
            </a:r>
            <a:r>
              <a:rPr lang="en-US" sz="4300" b="1" dirty="0">
                <a:latin typeface="Courier New" pitchFamily="49" charset="0"/>
                <a:cs typeface="Courier New" pitchFamily="49" charset="0"/>
              </a:rPr>
              <a:t> steps)</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a:t>
            </a: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   	</a:t>
            </a:r>
            <a:r>
              <a:rPr lang="en-US" sz="4300" b="1" dirty="0" err="1" smtClean="0">
                <a:latin typeface="Courier New" pitchFamily="49" charset="0"/>
                <a:cs typeface="Courier New" pitchFamily="49" charset="0"/>
              </a:rPr>
              <a:t>int</a:t>
            </a:r>
            <a:r>
              <a:rPr lang="en-US" sz="4300" b="1" dirty="0" smtClean="0">
                <a:latin typeface="Courier New" pitchFamily="49" charset="0"/>
                <a:cs typeface="Courier New" pitchFamily="49" charset="0"/>
              </a:rPr>
              <a:t> delta = 1;</a:t>
            </a:r>
            <a:endParaRPr lang="el-GR" sz="4300" b="1" dirty="0" smtClean="0">
              <a:latin typeface="Courier New" pitchFamily="49" charset="0"/>
              <a:cs typeface="Courier New" pitchFamily="49" charset="0"/>
            </a:endParaRPr>
          </a:p>
          <a:p>
            <a:pPr marL="0" indent="0">
              <a:buNone/>
            </a:pPr>
            <a:r>
              <a:rPr lang="el-GR" sz="4300" b="1" dirty="0">
                <a:latin typeface="Courier New" pitchFamily="49" charset="0"/>
                <a:cs typeface="Courier New" pitchFamily="49" charset="0"/>
              </a:rPr>
              <a:t>	</a:t>
            </a:r>
            <a:r>
              <a:rPr lang="en-US" sz="4300" b="1" dirty="0" smtClean="0">
                <a:latin typeface="Courier New" pitchFamily="49" charset="0"/>
                <a:cs typeface="Courier New" pitchFamily="49" charset="0"/>
              </a:rPr>
              <a:t>if (steps &lt; 0){</a:t>
            </a: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   steps = -steps; delta = -1;</a:t>
            </a: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r>
              <a:rPr lang="en-US" sz="4300" b="1" dirty="0" smtClean="0">
                <a:latin typeface="Courier New" pitchFamily="49" charset="0"/>
                <a:cs typeface="Courier New" pitchFamily="49" charset="0"/>
              </a:rPr>
              <a:t>for (</a:t>
            </a:r>
            <a:r>
              <a:rPr lang="en-US" sz="4300" b="1" dirty="0" err="1" smtClean="0">
                <a:latin typeface="Courier New" pitchFamily="49" charset="0"/>
                <a:cs typeface="Courier New" pitchFamily="49" charset="0"/>
              </a:rPr>
              <a:t>int</a:t>
            </a:r>
            <a:r>
              <a:rPr lang="en-US" sz="4300" b="1" dirty="0" smtClean="0">
                <a:latin typeface="Courier New" pitchFamily="49" charset="0"/>
                <a:cs typeface="Courier New" pitchFamily="49" charset="0"/>
              </a:rPr>
              <a:t> </a:t>
            </a:r>
            <a:r>
              <a:rPr lang="en-US" sz="4300" b="1" dirty="0" err="1" smtClean="0">
                <a:latin typeface="Courier New" pitchFamily="49" charset="0"/>
                <a:cs typeface="Courier New" pitchFamily="49" charset="0"/>
              </a:rPr>
              <a:t>i</a:t>
            </a:r>
            <a:r>
              <a:rPr lang="en-US" sz="4300" b="1" dirty="0" smtClean="0">
                <a:latin typeface="Courier New" pitchFamily="49" charset="0"/>
                <a:cs typeface="Courier New" pitchFamily="49" charset="0"/>
              </a:rPr>
              <a:t> = 0; </a:t>
            </a:r>
            <a:r>
              <a:rPr lang="en-US" sz="4300" b="1" dirty="0" err="1" smtClean="0">
                <a:latin typeface="Courier New" pitchFamily="49" charset="0"/>
                <a:cs typeface="Courier New" pitchFamily="49" charset="0"/>
              </a:rPr>
              <a:t>i</a:t>
            </a:r>
            <a:r>
              <a:rPr lang="en-US" sz="4300" b="1" dirty="0" smtClean="0">
                <a:latin typeface="Courier New" pitchFamily="49" charset="0"/>
                <a:cs typeface="Courier New" pitchFamily="49" charset="0"/>
              </a:rPr>
              <a:t> &lt; steps; </a:t>
            </a:r>
            <a:r>
              <a:rPr lang="en-US" sz="4300" b="1" dirty="0" err="1" smtClean="0">
                <a:latin typeface="Courier New" pitchFamily="49" charset="0"/>
                <a:cs typeface="Courier New" pitchFamily="49" charset="0"/>
              </a:rPr>
              <a:t>i</a:t>
            </a:r>
            <a:r>
              <a:rPr lang="en-US" sz="4300" b="1" dirty="0" smtClean="0">
                <a:latin typeface="Courier New" pitchFamily="49" charset="0"/>
                <a:cs typeface="Courier New" pitchFamily="49" charset="0"/>
              </a:rPr>
              <a:t> ++){</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position </a:t>
            </a:r>
            <a:r>
              <a:rPr lang="en-US" sz="4300" b="1" smtClean="0">
                <a:latin typeface="Courier New" pitchFamily="49" charset="0"/>
                <a:cs typeface="Courier New" pitchFamily="49" charset="0"/>
              </a:rPr>
              <a:t>+= delta;</a:t>
            </a:r>
            <a:endParaRPr lang="en-US" sz="4300" b="1" dirty="0">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r>
              <a:rPr lang="el-GR" sz="4300" b="1" dirty="0" smtClean="0">
                <a:latin typeface="Courier New" pitchFamily="49" charset="0"/>
                <a:cs typeface="Courier New" pitchFamily="49" charset="0"/>
              </a:rPr>
              <a:t>    </a:t>
            </a:r>
            <a:r>
              <a:rPr lang="en-US" sz="4300" b="1" dirty="0" err="1" smtClean="0">
                <a:solidFill>
                  <a:srgbClr val="FF0000"/>
                </a:solidFill>
                <a:latin typeface="Courier New" pitchFamily="49" charset="0"/>
                <a:cs typeface="Courier New" pitchFamily="49" charset="0"/>
              </a:rPr>
              <a:t>printPosition</a:t>
            </a:r>
            <a:r>
              <a:rPr lang="en-US" sz="4300" b="1" dirty="0" smtClean="0">
                <a:solidFill>
                  <a:srgbClr val="FF0000"/>
                </a:solidFill>
                <a:latin typeface="Courier New" pitchFamily="49" charset="0"/>
                <a:cs typeface="Courier New" pitchFamily="49" charset="0"/>
              </a:rPr>
              <a:t>();</a:t>
            </a:r>
            <a:endParaRPr lang="en-US" sz="4300" b="1" dirty="0">
              <a:solidFill>
                <a:srgbClr val="FF0000"/>
              </a:solidFill>
              <a:latin typeface="Courier New" pitchFamily="49" charset="0"/>
              <a:cs typeface="Courier New" pitchFamily="49" charset="0"/>
            </a:endParaRPr>
          </a:p>
          <a:p>
            <a:pPr marL="0" indent="0">
              <a:buNone/>
            </a:pPr>
            <a:r>
              <a:rPr lang="en-US" sz="4300" b="1" dirty="0">
                <a:latin typeface="Courier New" pitchFamily="49" charset="0"/>
                <a:cs typeface="Courier New" pitchFamily="49" charset="0"/>
              </a:rPr>
              <a:t>	}</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a:t>
            </a:r>
            <a:endParaRPr lang="en-US" sz="4300"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public </a:t>
            </a:r>
            <a:r>
              <a:rPr lang="en-US" sz="4300" b="1" dirty="0">
                <a:latin typeface="Courier New" pitchFamily="49" charset="0"/>
                <a:cs typeface="Courier New" pitchFamily="49" charset="0"/>
              </a:rPr>
              <a:t>void </a:t>
            </a:r>
            <a:r>
              <a:rPr lang="en-US" sz="4300" b="1" dirty="0" err="1">
                <a:latin typeface="Courier New" pitchFamily="49" charset="0"/>
                <a:cs typeface="Courier New" pitchFamily="49" charset="0"/>
              </a:rPr>
              <a:t>printPosition</a:t>
            </a:r>
            <a:r>
              <a:rPr lang="en-US" sz="4300" b="1" dirty="0">
                <a:latin typeface="Courier New" pitchFamily="49" charset="0"/>
                <a:cs typeface="Courier New" pitchFamily="49" charset="0"/>
              </a:rPr>
              <a:t>(){</a:t>
            </a:r>
          </a:p>
          <a:p>
            <a:pPr marL="0" indent="0">
              <a:buNone/>
            </a:pPr>
            <a:r>
              <a:rPr lang="en-US" sz="4300" b="1" dirty="0">
                <a:latin typeface="Courier New" pitchFamily="49" charset="0"/>
                <a:cs typeface="Courier New" pitchFamily="49" charset="0"/>
              </a:rPr>
              <a:t>	</a:t>
            </a:r>
            <a:r>
              <a:rPr lang="en-US" sz="4300" b="1" dirty="0" err="1">
                <a:latin typeface="Courier New" pitchFamily="49" charset="0"/>
                <a:cs typeface="Courier New" pitchFamily="49" charset="0"/>
              </a:rPr>
              <a:t>System.out.println</a:t>
            </a:r>
            <a:r>
              <a:rPr lang="en-US" sz="4300" b="1" dirty="0">
                <a:latin typeface="Courier New" pitchFamily="49" charset="0"/>
                <a:cs typeface="Courier New" pitchFamily="49" charset="0"/>
              </a:rPr>
              <a:t>("Car at position "+position);</a:t>
            </a:r>
          </a:p>
          <a:p>
            <a:pPr marL="0" indent="0">
              <a:buNone/>
            </a:pPr>
            <a:r>
              <a:rPr lang="el-GR" sz="4300" b="1" dirty="0" smtClean="0">
                <a:latin typeface="Courier New" pitchFamily="49" charset="0"/>
                <a:cs typeface="Courier New" pitchFamily="49" charset="0"/>
              </a:rPr>
              <a:t>    </a:t>
            </a:r>
            <a:r>
              <a:rPr lang="en-US" sz="4300" b="1" dirty="0" smtClean="0">
                <a:latin typeface="Courier New" pitchFamily="49" charset="0"/>
                <a:cs typeface="Courier New" pitchFamily="49" charset="0"/>
              </a:rPr>
              <a:t>}</a:t>
            </a:r>
            <a:endParaRPr lang="en-US" sz="4300"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sz="3100" b="1" dirty="0">
                <a:latin typeface="Courier New" pitchFamily="49" charset="0"/>
                <a:cs typeface="Courier New" pitchFamily="49" charset="0"/>
              </a:rPr>
              <a:t>class </a:t>
            </a:r>
            <a:r>
              <a:rPr lang="en-US" sz="3100" b="1" dirty="0" err="1" smtClean="0">
                <a:latin typeface="Courier New" pitchFamily="49" charset="0"/>
                <a:cs typeface="Courier New" pitchFamily="49" charset="0"/>
              </a:rPr>
              <a:t>MovingCar</a:t>
            </a:r>
            <a:r>
              <a:rPr lang="el-GR" sz="3100" b="1" dirty="0" smtClean="0">
                <a:latin typeface="Courier New" pitchFamily="49" charset="0"/>
                <a:cs typeface="Courier New" pitchFamily="49" charset="0"/>
              </a:rPr>
              <a:t>2</a:t>
            </a:r>
            <a:endParaRPr lang="en-US" sz="3100" b="1" dirty="0">
              <a:latin typeface="Courier New" pitchFamily="49" charset="0"/>
              <a:cs typeface="Courier New" pitchFamily="49" charset="0"/>
            </a:endParaRPr>
          </a:p>
          <a:p>
            <a:pPr marL="0" indent="0">
              <a:buNone/>
            </a:pPr>
            <a:r>
              <a:rPr lang="en-US" sz="3100" b="1" dirty="0">
                <a:latin typeface="Courier New" pitchFamily="49" charset="0"/>
                <a:cs typeface="Courier New" pitchFamily="49" charset="0"/>
              </a:rPr>
              <a:t>{</a:t>
            </a:r>
          </a:p>
          <a:p>
            <a:pPr marL="0" indent="0">
              <a:buNone/>
            </a:pPr>
            <a:r>
              <a:rPr lang="el-GR" sz="3100" b="1" dirty="0" smtClean="0">
                <a:latin typeface="Courier New" pitchFamily="49" charset="0"/>
                <a:cs typeface="Courier New" pitchFamily="49" charset="0"/>
              </a:rPr>
              <a:t>    </a:t>
            </a:r>
            <a:r>
              <a:rPr lang="en-US" sz="3100" b="1" dirty="0" smtClean="0">
                <a:latin typeface="Courier New" pitchFamily="49" charset="0"/>
                <a:cs typeface="Courier New" pitchFamily="49" charset="0"/>
              </a:rPr>
              <a:t>public </a:t>
            </a:r>
            <a:r>
              <a:rPr lang="en-US" sz="3100" b="1" dirty="0">
                <a:latin typeface="Courier New" pitchFamily="49" charset="0"/>
                <a:cs typeface="Courier New" pitchFamily="49" charset="0"/>
              </a:rPr>
              <a:t>static void main(String </a:t>
            </a:r>
            <a:r>
              <a:rPr lang="en-US" sz="3100" b="1" dirty="0" err="1">
                <a:latin typeface="Courier New" pitchFamily="49" charset="0"/>
                <a:cs typeface="Courier New" pitchFamily="49" charset="0"/>
              </a:rPr>
              <a:t>args</a:t>
            </a:r>
            <a:r>
              <a:rPr lang="en-US" sz="3100" b="1" dirty="0">
                <a:latin typeface="Courier New" pitchFamily="49" charset="0"/>
                <a:cs typeface="Courier New" pitchFamily="49" charset="0"/>
              </a:rPr>
              <a:t>[]){</a:t>
            </a:r>
          </a:p>
          <a:p>
            <a:pPr marL="0" indent="0">
              <a:buNone/>
            </a:pPr>
            <a:r>
              <a:rPr lang="en-US" sz="3100" b="1" dirty="0">
                <a:latin typeface="Courier New" pitchFamily="49" charset="0"/>
                <a:cs typeface="Courier New" pitchFamily="49" charset="0"/>
              </a:rPr>
              <a:t>	Car </a:t>
            </a:r>
            <a:r>
              <a:rPr lang="en-US" sz="3100" b="1" dirty="0" err="1">
                <a:latin typeface="Courier New" pitchFamily="49" charset="0"/>
                <a:cs typeface="Courier New" pitchFamily="49" charset="0"/>
              </a:rPr>
              <a:t>myCar</a:t>
            </a:r>
            <a:r>
              <a:rPr lang="en-US" sz="3100" b="1" dirty="0">
                <a:latin typeface="Courier New" pitchFamily="49" charset="0"/>
                <a:cs typeface="Courier New" pitchFamily="49" charset="0"/>
              </a:rPr>
              <a:t> = new Car();</a:t>
            </a:r>
          </a:p>
          <a:p>
            <a:pPr marL="0" indent="0">
              <a:buNone/>
            </a:pPr>
            <a:r>
              <a:rPr lang="en-US" sz="3100" b="1" dirty="0">
                <a:latin typeface="Courier New" pitchFamily="49" charset="0"/>
                <a:cs typeface="Courier New" pitchFamily="49" charset="0"/>
              </a:rPr>
              <a:t>	</a:t>
            </a:r>
            <a:r>
              <a:rPr lang="en-US" sz="3100" b="1" dirty="0" err="1">
                <a:latin typeface="Courier New" pitchFamily="49" charset="0"/>
                <a:cs typeface="Courier New" pitchFamily="49" charset="0"/>
              </a:rPr>
              <a:t>int</a:t>
            </a:r>
            <a:r>
              <a:rPr lang="en-US" sz="3100" b="1" dirty="0">
                <a:latin typeface="Courier New" pitchFamily="49" charset="0"/>
                <a:cs typeface="Courier New" pitchFamily="49" charset="0"/>
              </a:rPr>
              <a:t> steps = </a:t>
            </a:r>
            <a:r>
              <a:rPr lang="en-US" sz="3100" b="1" dirty="0" smtClean="0">
                <a:latin typeface="Courier New" pitchFamily="49" charset="0"/>
                <a:cs typeface="Courier New" pitchFamily="49" charset="0"/>
              </a:rPr>
              <a:t>-10</a:t>
            </a:r>
            <a:r>
              <a:rPr lang="en-US" sz="3100" b="1" dirty="0">
                <a:latin typeface="Courier New" pitchFamily="49" charset="0"/>
                <a:cs typeface="Courier New" pitchFamily="49" charset="0"/>
              </a:rPr>
              <a:t>;</a:t>
            </a:r>
          </a:p>
          <a:p>
            <a:pPr marL="0" indent="0">
              <a:buNone/>
            </a:pPr>
            <a:r>
              <a:rPr lang="en-US" sz="3100" b="1" dirty="0">
                <a:latin typeface="Courier New" pitchFamily="49" charset="0"/>
                <a:cs typeface="Courier New" pitchFamily="49" charset="0"/>
              </a:rPr>
              <a:t>	</a:t>
            </a:r>
            <a:r>
              <a:rPr lang="en-US" sz="3100" b="1" dirty="0" err="1">
                <a:latin typeface="Courier New" pitchFamily="49" charset="0"/>
                <a:cs typeface="Courier New" pitchFamily="49" charset="0"/>
              </a:rPr>
              <a:t>myCar.moveManySteps</a:t>
            </a:r>
            <a:r>
              <a:rPr lang="en-US" sz="3100" b="1" dirty="0">
                <a:latin typeface="Courier New" pitchFamily="49" charset="0"/>
                <a:cs typeface="Courier New" pitchFamily="49" charset="0"/>
              </a:rPr>
              <a:t>(steps);</a:t>
            </a:r>
          </a:p>
          <a:p>
            <a:pPr marL="0" indent="0">
              <a:buNone/>
            </a:pPr>
            <a:r>
              <a:rPr lang="en-US" sz="3100" b="1" dirty="0">
                <a:latin typeface="Courier New" pitchFamily="49" charset="0"/>
                <a:cs typeface="Courier New" pitchFamily="49" charset="0"/>
              </a:rPr>
              <a:t>	</a:t>
            </a:r>
            <a:r>
              <a:rPr lang="en-US" sz="3100" b="1" dirty="0" err="1">
                <a:latin typeface="Courier New" pitchFamily="49" charset="0"/>
                <a:cs typeface="Courier New" pitchFamily="49" charset="0"/>
              </a:rPr>
              <a:t>System.out.println</a:t>
            </a:r>
            <a:r>
              <a:rPr lang="en-US" sz="3100" b="1" dirty="0" smtClean="0">
                <a:latin typeface="Courier New" pitchFamily="49" charset="0"/>
                <a:cs typeface="Courier New" pitchFamily="49" charset="0"/>
              </a:rPr>
              <a:t>("--:</a:t>
            </a:r>
            <a:r>
              <a:rPr lang="el-GR" sz="3100" b="1" dirty="0" smtClean="0">
                <a:latin typeface="Courier New" pitchFamily="49" charset="0"/>
                <a:cs typeface="Courier New" pitchFamily="49" charset="0"/>
              </a:rPr>
              <a:t> </a:t>
            </a:r>
            <a:r>
              <a:rPr lang="en-US" sz="3100" b="1" dirty="0" smtClean="0">
                <a:latin typeface="Courier New" pitchFamily="49" charset="0"/>
                <a:cs typeface="Courier New" pitchFamily="49" charset="0"/>
              </a:rPr>
              <a:t>" </a:t>
            </a:r>
            <a:r>
              <a:rPr lang="en-US" sz="3100" b="1" dirty="0">
                <a:latin typeface="Courier New" pitchFamily="49" charset="0"/>
                <a:cs typeface="Courier New" pitchFamily="49" charset="0"/>
              </a:rPr>
              <a:t>+ steps);</a:t>
            </a:r>
          </a:p>
          <a:p>
            <a:pPr marL="0" indent="0">
              <a:buNone/>
            </a:pPr>
            <a:r>
              <a:rPr lang="el-GR" sz="3100" b="1" dirty="0" smtClean="0">
                <a:latin typeface="Courier New" pitchFamily="49" charset="0"/>
                <a:cs typeface="Courier New" pitchFamily="49" charset="0"/>
              </a:rPr>
              <a:t>    </a:t>
            </a:r>
            <a:r>
              <a:rPr lang="en-US" sz="3100" b="1" dirty="0" smtClean="0">
                <a:latin typeface="Courier New" pitchFamily="49" charset="0"/>
                <a:cs typeface="Courier New" pitchFamily="49" charset="0"/>
              </a:rPr>
              <a:t>}</a:t>
            </a:r>
            <a:endParaRPr lang="en-US" sz="3100" b="1" dirty="0">
              <a:latin typeface="Courier New" pitchFamily="49" charset="0"/>
              <a:cs typeface="Courier New" pitchFamily="49" charset="0"/>
            </a:endParaRPr>
          </a:p>
          <a:p>
            <a:pPr marL="0" indent="0">
              <a:buNone/>
            </a:pPr>
            <a:r>
              <a:rPr lang="en-US" sz="3100" b="1" dirty="0">
                <a:latin typeface="Courier New" pitchFamily="49" charset="0"/>
                <a:cs typeface="Courier New" pitchFamily="49" charset="0"/>
              </a:rPr>
              <a:t>}</a:t>
            </a:r>
          </a:p>
        </p:txBody>
      </p:sp>
      <p:sp>
        <p:nvSpPr>
          <p:cNvPr id="12" name="Rounded Rectangular Callout 11"/>
          <p:cNvSpPr/>
          <p:nvPr/>
        </p:nvSpPr>
        <p:spPr>
          <a:xfrm>
            <a:off x="5791200" y="2514600"/>
            <a:ext cx="3352800" cy="1222248"/>
          </a:xfrm>
          <a:prstGeom prst="wedgeRoundRectCallout">
            <a:avLst>
              <a:gd name="adj1" fmla="val -105709"/>
              <a:gd name="adj2" fmla="val 170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Μπορούμε να κάνουμε την εκτ</a:t>
            </a:r>
            <a:r>
              <a:rPr lang="el-GR" dirty="0"/>
              <a:t>ύ</a:t>
            </a:r>
            <a:r>
              <a:rPr lang="el-GR" dirty="0" smtClean="0"/>
              <a:t>πωση καλώντας την </a:t>
            </a:r>
            <a:r>
              <a:rPr lang="en-US" dirty="0" err="1" smtClean="0"/>
              <a:t>printPosition</a:t>
            </a:r>
            <a:r>
              <a:rPr lang="en-US" dirty="0" smtClean="0"/>
              <a:t>()</a:t>
            </a:r>
            <a:r>
              <a:rPr lang="el-GR" dirty="0" smtClean="0"/>
              <a:t> </a:t>
            </a:r>
            <a:endParaRPr lang="en-US" dirty="0"/>
          </a:p>
        </p:txBody>
      </p:sp>
    </p:spTree>
    <p:extLst>
      <p:ext uri="{BB962C8B-B14F-4D97-AF65-F5344CB8AC3E}">
        <p14:creationId xmlns:p14="http://schemas.microsoft.com/office/powerpoint/2010/main" val="244596978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Τοπικές μεταβλητές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Είδαμε πρώτη φορά τις </a:t>
            </a:r>
            <a:r>
              <a:rPr lang="el-GR" dirty="0" smtClean="0">
                <a:solidFill>
                  <a:schemeClr val="accent6">
                    <a:lumMod val="75000"/>
                  </a:schemeClr>
                </a:solidFill>
              </a:rPr>
              <a:t>τοπικές μεταβλητές </a:t>
            </a:r>
            <a:r>
              <a:rPr lang="el-GR" dirty="0" smtClean="0"/>
              <a:t>όταν μιλήσαμε για μεταβλητές που ορίζονται μέσα σε ένα λογικό </a:t>
            </a:r>
            <a:r>
              <a:rPr lang="en-US" dirty="0" smtClean="0"/>
              <a:t>block.</a:t>
            </a:r>
          </a:p>
          <a:p>
            <a:pPr lvl="1"/>
            <a:r>
              <a:rPr lang="el-GR" dirty="0" smtClean="0"/>
              <a:t>Παρόμοια είναι και για τις </a:t>
            </a:r>
            <a:r>
              <a:rPr lang="el-GR" dirty="0"/>
              <a:t>μεταβλητές</a:t>
            </a:r>
            <a:r>
              <a:rPr lang="el-GR" dirty="0" smtClean="0"/>
              <a:t> μιας </a:t>
            </a:r>
            <a:r>
              <a:rPr lang="el-GR" dirty="0" smtClean="0">
                <a:solidFill>
                  <a:srgbClr val="0070C0"/>
                </a:solidFill>
              </a:rPr>
              <a:t>μεθόδου</a:t>
            </a:r>
            <a:r>
              <a:rPr lang="el-GR" dirty="0" smtClean="0"/>
              <a:t>.</a:t>
            </a:r>
          </a:p>
          <a:p>
            <a:pPr lvl="1"/>
            <a:endParaRPr lang="el-GR" dirty="0"/>
          </a:p>
          <a:p>
            <a:r>
              <a:rPr lang="el-GR" dirty="0" smtClean="0"/>
              <a:t>Τοπικές μεταβλητές μιας μεθόδου είναι οι μεταβλητές που ορίζονται </a:t>
            </a:r>
            <a:r>
              <a:rPr lang="el-GR" dirty="0" smtClean="0">
                <a:solidFill>
                  <a:schemeClr val="accent6">
                    <a:lumMod val="75000"/>
                  </a:schemeClr>
                </a:solidFill>
              </a:rPr>
              <a:t>μέσα </a:t>
            </a:r>
            <a:r>
              <a:rPr lang="el-GR" dirty="0" smtClean="0"/>
              <a:t>στον κώδικα της μεθόδου </a:t>
            </a:r>
            <a:endParaRPr lang="el-GR" dirty="0"/>
          </a:p>
          <a:p>
            <a:pPr lvl="1"/>
            <a:r>
              <a:rPr lang="el-GR" dirty="0" smtClean="0"/>
              <a:t>Περιλαμβάνουν και τις μεταβλητές που κρατάνε τις </a:t>
            </a:r>
            <a:r>
              <a:rPr lang="el-GR" dirty="0" smtClean="0">
                <a:solidFill>
                  <a:srgbClr val="0070C0"/>
                </a:solidFill>
              </a:rPr>
              <a:t>παραμέτρους</a:t>
            </a:r>
            <a:r>
              <a:rPr lang="el-GR" dirty="0" smtClean="0"/>
              <a:t> της μεθόδου</a:t>
            </a:r>
          </a:p>
          <a:p>
            <a:r>
              <a:rPr lang="el-GR" dirty="0" smtClean="0"/>
              <a:t>Οι μεταβλητές αυτές έχουν </a:t>
            </a:r>
            <a:r>
              <a:rPr lang="el-GR" dirty="0" smtClean="0">
                <a:solidFill>
                  <a:schemeClr val="accent6">
                    <a:lumMod val="75000"/>
                  </a:schemeClr>
                </a:solidFill>
              </a:rPr>
              <a:t>εμβέλεια</a:t>
            </a:r>
            <a:r>
              <a:rPr lang="el-GR" dirty="0" smtClean="0"/>
              <a:t> μόνο </a:t>
            </a:r>
            <a:r>
              <a:rPr lang="el-GR" dirty="0" smtClean="0">
                <a:solidFill>
                  <a:srgbClr val="0070C0"/>
                </a:solidFill>
              </a:rPr>
              <a:t>μέσα στην μέθοδο</a:t>
            </a:r>
          </a:p>
          <a:p>
            <a:pPr lvl="1"/>
            <a:r>
              <a:rPr lang="el-GR" dirty="0" smtClean="0">
                <a:solidFill>
                  <a:schemeClr val="accent6">
                    <a:lumMod val="75000"/>
                  </a:schemeClr>
                </a:solidFill>
              </a:rPr>
              <a:t>Εξαφανίζονται</a:t>
            </a:r>
            <a:r>
              <a:rPr lang="el-GR" dirty="0" smtClean="0"/>
              <a:t> όταν </a:t>
            </a:r>
            <a:r>
              <a:rPr lang="el-GR" dirty="0" smtClean="0">
                <a:solidFill>
                  <a:srgbClr val="0070C0"/>
                </a:solidFill>
              </a:rPr>
              <a:t>βγούμε</a:t>
            </a:r>
            <a:r>
              <a:rPr lang="el-GR" dirty="0" smtClean="0"/>
              <a:t> από τη μέθοδο.</a:t>
            </a:r>
          </a:p>
          <a:p>
            <a:endParaRPr lang="el-GR" dirty="0" smtClean="0"/>
          </a:p>
          <a:p>
            <a:r>
              <a:rPr lang="el-GR" dirty="0" smtClean="0"/>
              <a:t>Αντιθέτως τα </a:t>
            </a:r>
            <a:r>
              <a:rPr lang="el-GR" dirty="0" smtClean="0">
                <a:solidFill>
                  <a:schemeClr val="accent6">
                    <a:lumMod val="75000"/>
                  </a:schemeClr>
                </a:solidFill>
              </a:rPr>
              <a:t>πεδία</a:t>
            </a:r>
            <a:r>
              <a:rPr lang="el-GR" dirty="0" smtClean="0"/>
              <a:t> της κλάσης διατηρούνται όσο υπάρχει το </a:t>
            </a:r>
            <a:r>
              <a:rPr lang="el-GR" dirty="0" smtClean="0">
                <a:solidFill>
                  <a:srgbClr val="0070C0"/>
                </a:solidFill>
              </a:rPr>
              <a:t>αντικείμενο</a:t>
            </a:r>
            <a:r>
              <a:rPr lang="el-GR" dirty="0"/>
              <a:t>,</a:t>
            </a:r>
            <a:r>
              <a:rPr lang="el-GR" dirty="0" smtClean="0"/>
              <a:t> </a:t>
            </a:r>
            <a:r>
              <a:rPr lang="el-GR" dirty="0"/>
              <a:t>κ</a:t>
            </a:r>
            <a:r>
              <a:rPr lang="el-GR" dirty="0" smtClean="0"/>
              <a:t>αι έχουν εμβέλεια σε </a:t>
            </a:r>
            <a:r>
              <a:rPr lang="el-GR" dirty="0" smtClean="0">
                <a:solidFill>
                  <a:schemeClr val="accent6">
                    <a:lumMod val="75000"/>
                  </a:schemeClr>
                </a:solidFill>
              </a:rPr>
              <a:t>όλη</a:t>
            </a:r>
            <a:r>
              <a:rPr lang="el-GR" dirty="0" smtClean="0"/>
              <a:t> την κλάση</a:t>
            </a:r>
            <a:endParaRPr lang="en-US" dirty="0"/>
          </a:p>
        </p:txBody>
      </p:sp>
    </p:spTree>
    <p:extLst>
      <p:ext uri="{BB962C8B-B14F-4D97-AF65-F5344CB8AC3E}">
        <p14:creationId xmlns:p14="http://schemas.microsoft.com/office/powerpoint/2010/main" val="54205923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που επιστρέφουν τιμές</a:t>
            </a:r>
            <a:endParaRPr lang="en-US" dirty="0"/>
          </a:p>
        </p:txBody>
      </p:sp>
      <p:sp>
        <p:nvSpPr>
          <p:cNvPr id="3" name="Content Placeholder 2"/>
          <p:cNvSpPr>
            <a:spLocks noGrp="1"/>
          </p:cNvSpPr>
          <p:nvPr>
            <p:ph idx="1"/>
          </p:nvPr>
        </p:nvSpPr>
        <p:spPr/>
        <p:txBody>
          <a:bodyPr/>
          <a:lstStyle/>
          <a:p>
            <a:r>
              <a:rPr lang="el-GR" dirty="0" smtClean="0"/>
              <a:t>Μέχρι τώρα οι μέθοδοι που φτιάξαμε δεν επιστρέφουν τιμή</a:t>
            </a:r>
          </a:p>
          <a:p>
            <a:pPr lvl="1"/>
            <a:r>
              <a:rPr lang="el-GR" dirty="0" smtClean="0"/>
              <a:t>Είναι τύπου </a:t>
            </a:r>
            <a:r>
              <a:rPr lang="en-US" dirty="0" smtClean="0">
                <a:solidFill>
                  <a:schemeClr val="accent6">
                    <a:lumMod val="75000"/>
                  </a:schemeClr>
                </a:solidFill>
              </a:rPr>
              <a:t>void</a:t>
            </a:r>
            <a:r>
              <a:rPr lang="en-US" dirty="0" smtClean="0"/>
              <a:t>.</a:t>
            </a:r>
          </a:p>
          <a:p>
            <a:pPr lvl="1"/>
            <a:endParaRPr lang="en-US" dirty="0"/>
          </a:p>
          <a:p>
            <a:r>
              <a:rPr lang="el-GR" dirty="0" smtClean="0"/>
              <a:t>Σε πολλές περιπτώσεις θέλουμε η μέθοδος να μας </a:t>
            </a:r>
            <a:r>
              <a:rPr lang="el-GR" dirty="0" smtClean="0">
                <a:solidFill>
                  <a:srgbClr val="0070C0"/>
                </a:solidFill>
              </a:rPr>
              <a:t>επιστρέφει τιμή</a:t>
            </a:r>
          </a:p>
          <a:p>
            <a:pPr lvl="1"/>
            <a:r>
              <a:rPr lang="el-GR" dirty="0" smtClean="0"/>
              <a:t>Π.χ., μία μέθοδος που υπολογίζει το άθροισμα δύο αριθμών</a:t>
            </a:r>
            <a:endParaRPr lang="en-US" dirty="0" smtClean="0"/>
          </a:p>
          <a:p>
            <a:pPr lvl="1"/>
            <a:endParaRPr lang="en-US" dirty="0"/>
          </a:p>
          <a:p>
            <a:pPr lvl="1"/>
            <a:endParaRPr lang="en-US" dirty="0"/>
          </a:p>
        </p:txBody>
      </p:sp>
    </p:spTree>
    <p:extLst>
      <p:ext uri="{BB962C8B-B14F-4D97-AF65-F5344CB8AC3E}">
        <p14:creationId xmlns:p14="http://schemas.microsoft.com/office/powerpoint/2010/main" val="363200131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Το αυτοκίνητο μας δεν μπορεί να μετακινηθεί έξω από το διάστημα [-10,10]. Θέλουμε η </a:t>
            </a:r>
            <a:r>
              <a:rPr lang="en-US" dirty="0" smtClean="0"/>
              <a:t>move() </a:t>
            </a:r>
            <a:r>
              <a:rPr lang="el-GR" dirty="0" smtClean="0"/>
              <a:t>να μας επιστρέφει μια λογική τιμή αν η μετακίνηση έγινε η όχι.</a:t>
            </a:r>
            <a:endParaRPr lang="en-US" dirty="0"/>
          </a:p>
        </p:txBody>
      </p:sp>
    </p:spTree>
    <p:extLst>
      <p:ext uri="{BB962C8B-B14F-4D97-AF65-F5344CB8AC3E}">
        <p14:creationId xmlns:p14="http://schemas.microsoft.com/office/powerpoint/2010/main" val="354425047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43635" y="2667000"/>
            <a:ext cx="14859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2057400"/>
            <a:ext cx="14859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8200" y="1497106"/>
            <a:ext cx="3352800" cy="2554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71600" y="5515535"/>
            <a:ext cx="3886200" cy="2106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04800"/>
            <a:ext cx="8229600" cy="6553200"/>
          </a:xfrm>
          <a:ln w="28575">
            <a:solidFill>
              <a:srgbClr val="0070C0"/>
            </a:solidFill>
            <a:prstDash val="dash"/>
          </a:ln>
        </p:spPr>
        <p:txBody>
          <a:bodyPr>
            <a:noAutofit/>
          </a:bodyPr>
          <a:lstStyle/>
          <a:p>
            <a:pPr marL="0" indent="0">
              <a:buNone/>
            </a:pPr>
            <a:r>
              <a:rPr lang="en-US" sz="1050" b="1" dirty="0" smtClean="0">
                <a:latin typeface="Courier New" pitchFamily="49" charset="0"/>
                <a:cs typeface="Courier New" pitchFamily="49" charset="0"/>
              </a:rPr>
              <a:t>import </a:t>
            </a:r>
            <a:r>
              <a:rPr lang="en-US" sz="1050" b="1" dirty="0" err="1" smtClean="0">
                <a:latin typeface="Courier New" pitchFamily="49" charset="0"/>
                <a:cs typeface="Courier New" pitchFamily="49" charset="0"/>
              </a:rPr>
              <a:t>java.util.Scanner</a:t>
            </a:r>
            <a:r>
              <a:rPr lang="en-US" sz="1050" b="1" dirty="0" smtClean="0">
                <a:latin typeface="Courier New" pitchFamily="49" charset="0"/>
                <a:cs typeface="Courier New" pitchFamily="49" charset="0"/>
              </a:rPr>
              <a:t>;</a:t>
            </a:r>
          </a:p>
          <a:p>
            <a:pPr marL="0" indent="0">
              <a:buNone/>
            </a:pPr>
            <a:endParaRPr lang="en-US" sz="1050" b="1" dirty="0" smtClean="0">
              <a:latin typeface="Courier New" pitchFamily="49" charset="0"/>
              <a:cs typeface="Courier New" pitchFamily="49" charset="0"/>
            </a:endParaRPr>
          </a:p>
          <a:p>
            <a:pPr marL="0" indent="0">
              <a:buNone/>
            </a:pPr>
            <a:r>
              <a:rPr lang="en-US" sz="1050" b="1" dirty="0" smtClean="0">
                <a:latin typeface="Courier New" pitchFamily="49" charset="0"/>
                <a:cs typeface="Courier New" pitchFamily="49" charset="0"/>
              </a:rPr>
              <a:t>class </a:t>
            </a:r>
            <a:r>
              <a:rPr lang="en-US" sz="1050" b="1" dirty="0">
                <a:latin typeface="Courier New" pitchFamily="49" charset="0"/>
                <a:cs typeface="Courier New" pitchFamily="49" charset="0"/>
              </a:rPr>
              <a:t>Car</a:t>
            </a:r>
          </a:p>
          <a:p>
            <a:pPr marL="0" indent="0">
              <a:buNone/>
            </a:pPr>
            <a:r>
              <a:rPr lang="en-US" sz="1050" b="1" dirty="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private </a:t>
            </a:r>
            <a:r>
              <a:rPr lang="en-US" sz="1050" b="1" dirty="0" err="1">
                <a:latin typeface="Courier New" pitchFamily="49" charset="0"/>
                <a:cs typeface="Courier New" pitchFamily="49" charset="0"/>
              </a:rPr>
              <a:t>int</a:t>
            </a:r>
            <a:r>
              <a:rPr lang="en-US" sz="1050" b="1" dirty="0">
                <a:latin typeface="Courier New" pitchFamily="49" charset="0"/>
                <a:cs typeface="Courier New" pitchFamily="49" charset="0"/>
              </a:rPr>
              <a:t> position = 0;</a:t>
            </a:r>
          </a:p>
          <a:p>
            <a:pPr marL="0" indent="0">
              <a:buNone/>
            </a:pPr>
            <a:r>
              <a:rPr lang="en-US" sz="1050" b="1" dirty="0">
                <a:latin typeface="Courier New" pitchFamily="49" charset="0"/>
                <a:cs typeface="Courier New" pitchFamily="49" charset="0"/>
              </a:rPr>
              <a:t>	</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err="1" smtClean="0">
                <a:solidFill>
                  <a:srgbClr val="FF0000"/>
                </a:solidFill>
                <a:latin typeface="Courier New" pitchFamily="49" charset="0"/>
                <a:cs typeface="Courier New" pitchFamily="49" charset="0"/>
              </a:rPr>
              <a:t>boolean</a:t>
            </a:r>
            <a:r>
              <a:rPr lang="en-US" sz="1050" b="1" dirty="0" smtClean="0">
                <a:solidFill>
                  <a:srgbClr val="FF0000"/>
                </a:solidFill>
                <a:latin typeface="Courier New" pitchFamily="49" charset="0"/>
                <a:cs typeface="Courier New" pitchFamily="49" charset="0"/>
              </a:rPr>
              <a:t> </a:t>
            </a:r>
            <a:r>
              <a:rPr lang="en-US" sz="1050" b="1" dirty="0" err="1" smtClean="0">
                <a:latin typeface="Courier New" pitchFamily="49" charset="0"/>
                <a:cs typeface="Courier New" pitchFamily="49" charset="0"/>
              </a:rPr>
              <a:t>moveManySteps</a:t>
            </a:r>
            <a:r>
              <a:rPr lang="en-US" sz="1050" b="1" dirty="0" smtClean="0">
                <a:latin typeface="Courier New" pitchFamily="49" charset="0"/>
                <a:cs typeface="Courier New" pitchFamily="49" charset="0"/>
              </a:rPr>
              <a:t>(</a:t>
            </a:r>
            <a:r>
              <a:rPr lang="en-US" sz="1050" b="1" dirty="0" err="1" smtClean="0">
                <a:latin typeface="Courier New" pitchFamily="49" charset="0"/>
                <a:cs typeface="Courier New" pitchFamily="49" charset="0"/>
              </a:rPr>
              <a:t>int</a:t>
            </a:r>
            <a:r>
              <a:rPr lang="en-US" sz="1050" b="1" dirty="0" smtClean="0">
                <a:latin typeface="Courier New" pitchFamily="49" charset="0"/>
                <a:cs typeface="Courier New" pitchFamily="49" charset="0"/>
              </a:rPr>
              <a:t> </a:t>
            </a:r>
            <a:r>
              <a:rPr lang="en-US" sz="1050" b="1" dirty="0">
                <a:latin typeface="Courier New" pitchFamily="49" charset="0"/>
                <a:cs typeface="Courier New" pitchFamily="49" charset="0"/>
              </a:rPr>
              <a:t>steps)</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 {</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if ((position + steps &lt; -10) || (position + steps &gt; 10)){</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FF0000"/>
                </a:solidFill>
                <a:latin typeface="Courier New" pitchFamily="49" charset="0"/>
                <a:cs typeface="Courier New" pitchFamily="49" charset="0"/>
              </a:rPr>
              <a:t>return</a:t>
            </a:r>
            <a:r>
              <a:rPr lang="en-US" sz="1050" b="1" dirty="0" smtClean="0">
                <a:latin typeface="Courier New" pitchFamily="49" charset="0"/>
                <a:cs typeface="Courier New" pitchFamily="49" charset="0"/>
              </a:rPr>
              <a:t> false;</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}else</a:t>
            </a:r>
            <a:r>
              <a:rPr lang="el-GR" sz="1050" b="1" dirty="0" smtClean="0">
                <a:latin typeface="Courier New" pitchFamily="49" charset="0"/>
                <a:cs typeface="Courier New" pitchFamily="49" charset="0"/>
              </a:rPr>
              <a:t>{</a:t>
            </a:r>
          </a:p>
          <a:p>
            <a:pPr marL="0" indent="0">
              <a:buNone/>
            </a:pPr>
            <a:r>
              <a:rPr lang="el-GR" sz="1050" b="1" dirty="0">
                <a:latin typeface="Courier New" pitchFamily="49" charset="0"/>
                <a:cs typeface="Courier New" pitchFamily="49" charset="0"/>
              </a:rPr>
              <a:t>	</a:t>
            </a:r>
            <a:r>
              <a:rPr lang="el-GR" sz="1050" b="1" dirty="0" smtClean="0">
                <a:latin typeface="Courier New" pitchFamily="49" charset="0"/>
                <a:cs typeface="Courier New" pitchFamily="49" charset="0"/>
              </a:rPr>
              <a:t>    </a:t>
            </a:r>
            <a:r>
              <a:rPr lang="en-US" sz="1050" b="1" dirty="0">
                <a:latin typeface="Courier New" pitchFamily="49" charset="0"/>
                <a:cs typeface="Courier New" pitchFamily="49" charset="0"/>
              </a:rPr>
              <a:t>position += steps</a:t>
            </a:r>
            <a:r>
              <a:rPr lang="en-US" sz="1050" b="1" dirty="0" smtClean="0">
                <a:latin typeface="Courier New" pitchFamily="49" charset="0"/>
                <a:cs typeface="Courier New" pitchFamily="49" charset="0"/>
              </a:rPr>
              <a:t>; </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FF0000"/>
                </a:solidFill>
                <a:latin typeface="Courier New" pitchFamily="49" charset="0"/>
                <a:cs typeface="Courier New" pitchFamily="49" charset="0"/>
              </a:rPr>
              <a:t>return</a:t>
            </a:r>
            <a:r>
              <a:rPr lang="en-US" sz="1050" b="1" dirty="0" smtClean="0">
                <a:latin typeface="Courier New" pitchFamily="49" charset="0"/>
                <a:cs typeface="Courier New" pitchFamily="49" charset="0"/>
              </a:rPr>
              <a:t> true;</a:t>
            </a:r>
            <a:endParaRPr lang="el-GR" sz="1050" b="1" dirty="0" smtClean="0">
              <a:latin typeface="Courier New" pitchFamily="49" charset="0"/>
              <a:cs typeface="Courier New" pitchFamily="49" charset="0"/>
            </a:endParaRPr>
          </a:p>
          <a:p>
            <a:pPr marL="0" indent="0">
              <a:buNone/>
            </a:pPr>
            <a:r>
              <a:rPr lang="el-GR" sz="1050" b="1" dirty="0">
                <a:latin typeface="Courier New" pitchFamily="49" charset="0"/>
                <a:cs typeface="Courier New" pitchFamily="49" charset="0"/>
              </a:rPr>
              <a:t>	</a:t>
            </a:r>
            <a:r>
              <a:rPr lang="el-GR"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 }</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	</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a:latin typeface="Courier New" pitchFamily="49" charset="0"/>
                <a:cs typeface="Courier New" pitchFamily="49" charset="0"/>
              </a:rPr>
              <a:t>void </a:t>
            </a:r>
            <a:r>
              <a:rPr lang="en-US" sz="1050" b="1" dirty="0" err="1">
                <a:latin typeface="Courier New" pitchFamily="49" charset="0"/>
                <a:cs typeface="Courier New" pitchFamily="49" charset="0"/>
              </a:rPr>
              <a:t>printPosition</a:t>
            </a:r>
            <a:r>
              <a:rPr lang="en-US" sz="1050" b="1" dirty="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System.out.println</a:t>
            </a:r>
            <a:r>
              <a:rPr lang="en-US" sz="1050" b="1" dirty="0">
                <a:latin typeface="Courier New" pitchFamily="49" charset="0"/>
                <a:cs typeface="Courier New" pitchFamily="49" charset="0"/>
              </a:rPr>
              <a:t>("Car at position "+position);</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a:p>
            <a:pPr marL="0" indent="0">
              <a:buNone/>
            </a:pP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class </a:t>
            </a:r>
            <a:r>
              <a:rPr lang="en-US" sz="1050" b="1" dirty="0" smtClean="0">
                <a:latin typeface="Courier New" pitchFamily="49" charset="0"/>
                <a:cs typeface="Courier New" pitchFamily="49" charset="0"/>
              </a:rPr>
              <a:t>MovingCar3</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a:latin typeface="Courier New" pitchFamily="49" charset="0"/>
                <a:cs typeface="Courier New" pitchFamily="49" charset="0"/>
              </a:rPr>
              <a:t>static void main(String </a:t>
            </a:r>
            <a:r>
              <a:rPr lang="en-US" sz="1050" b="1" dirty="0" err="1">
                <a:latin typeface="Courier New" pitchFamily="49" charset="0"/>
                <a:cs typeface="Courier New" pitchFamily="49" charset="0"/>
              </a:rPr>
              <a:t>args</a:t>
            </a:r>
            <a:r>
              <a:rPr lang="en-US" sz="1050" b="1" dirty="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Scanner input = new Scanner(System.in);</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Car </a:t>
            </a:r>
            <a:r>
              <a:rPr lang="en-US" sz="1050" b="1" dirty="0" err="1">
                <a:latin typeface="Courier New" pitchFamily="49" charset="0"/>
                <a:cs typeface="Courier New" pitchFamily="49" charset="0"/>
              </a:rPr>
              <a:t>myCar</a:t>
            </a:r>
            <a:r>
              <a:rPr lang="en-US" sz="1050" b="1" dirty="0">
                <a:latin typeface="Courier New" pitchFamily="49" charset="0"/>
                <a:cs typeface="Courier New" pitchFamily="49" charset="0"/>
              </a:rPr>
              <a:t> = new Car();</a:t>
            </a:r>
          </a:p>
          <a:p>
            <a:pPr marL="0" indent="0">
              <a:buNone/>
            </a:pP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int</a:t>
            </a:r>
            <a:r>
              <a:rPr lang="en-US" sz="1050" b="1" dirty="0">
                <a:latin typeface="Courier New" pitchFamily="49" charset="0"/>
                <a:cs typeface="Courier New" pitchFamily="49" charset="0"/>
              </a:rPr>
              <a:t> steps = </a:t>
            </a:r>
            <a:r>
              <a:rPr lang="en-US" sz="1050" b="1" dirty="0" err="1" smtClean="0">
                <a:latin typeface="Courier New" pitchFamily="49" charset="0"/>
                <a:cs typeface="Courier New" pitchFamily="49" charset="0"/>
              </a:rPr>
              <a:t>input.nextInt</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solidFill>
                  <a:srgbClr val="0070C0"/>
                </a:solidFill>
                <a:latin typeface="Courier New" pitchFamily="49" charset="0"/>
                <a:cs typeface="Courier New" pitchFamily="49" charset="0"/>
              </a:rPr>
              <a:t>	</a:t>
            </a:r>
            <a:r>
              <a:rPr lang="en-US" sz="1050" b="1" dirty="0" err="1" smtClean="0">
                <a:solidFill>
                  <a:srgbClr val="0070C0"/>
                </a:solidFill>
                <a:latin typeface="Courier New" pitchFamily="49" charset="0"/>
                <a:cs typeface="Courier New" pitchFamily="49" charset="0"/>
              </a:rPr>
              <a:t>boolean</a:t>
            </a:r>
            <a:r>
              <a:rPr lang="en-US" sz="1050" b="1" dirty="0" smtClean="0">
                <a:solidFill>
                  <a:srgbClr val="0070C0"/>
                </a:solidFill>
                <a:latin typeface="Courier New" pitchFamily="49" charset="0"/>
                <a:cs typeface="Courier New" pitchFamily="49" charset="0"/>
              </a:rPr>
              <a:t> </a:t>
            </a:r>
            <a:r>
              <a:rPr lang="en-US" sz="1050" b="1" dirty="0" err="1" smtClean="0">
                <a:solidFill>
                  <a:srgbClr val="0070C0"/>
                </a:solidFill>
                <a:latin typeface="Courier New" pitchFamily="49" charset="0"/>
                <a:cs typeface="Courier New" pitchFamily="49" charset="0"/>
              </a:rPr>
              <a:t>carMoved</a:t>
            </a:r>
            <a:r>
              <a:rPr lang="en-US" sz="1050" b="1" dirty="0" smtClean="0">
                <a:solidFill>
                  <a:srgbClr val="0070C0"/>
                </a:solidFill>
                <a:latin typeface="Courier New" pitchFamily="49" charset="0"/>
                <a:cs typeface="Courier New" pitchFamily="49" charset="0"/>
              </a:rPr>
              <a:t> = </a:t>
            </a:r>
            <a:r>
              <a:rPr lang="en-US" sz="1050" b="1" dirty="0" err="1" smtClean="0">
                <a:solidFill>
                  <a:srgbClr val="0070C0"/>
                </a:solidFill>
                <a:latin typeface="Courier New" pitchFamily="49" charset="0"/>
                <a:cs typeface="Courier New" pitchFamily="49" charset="0"/>
              </a:rPr>
              <a:t>myCar.moveManySteps</a:t>
            </a:r>
            <a:r>
              <a:rPr lang="en-US" sz="1050" b="1" dirty="0" smtClean="0">
                <a:solidFill>
                  <a:srgbClr val="0070C0"/>
                </a:solidFill>
                <a:latin typeface="Courier New" pitchFamily="49" charset="0"/>
                <a:cs typeface="Courier New" pitchFamily="49" charset="0"/>
              </a:rPr>
              <a:t>(steps);</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if (</a:t>
            </a:r>
            <a:r>
              <a:rPr lang="en-US" sz="1050" b="1" dirty="0" err="1" smtClean="0">
                <a:latin typeface="Courier New" pitchFamily="49" charset="0"/>
                <a:cs typeface="Courier New" pitchFamily="49" charset="0"/>
              </a:rPr>
              <a:t>carMoved</a:t>
            </a:r>
            <a:r>
              <a:rPr lang="en-US" sz="1050" b="1" dirty="0" smtClean="0">
                <a:latin typeface="Courier New" pitchFamily="49" charset="0"/>
                <a:cs typeface="Courier New" pitchFamily="49" charset="0"/>
              </a:rPr>
              <a:t>) </a:t>
            </a:r>
          </a:p>
          <a:p>
            <a:pPr marL="0" indent="0">
              <a:buNone/>
            </a:pPr>
            <a:r>
              <a:rPr lang="en-US" sz="1050" b="1" dirty="0" smtClean="0">
                <a:latin typeface="Courier New" pitchFamily="49" charset="0"/>
                <a:cs typeface="Courier New" pitchFamily="49" charset="0"/>
              </a:rPr>
              <a:t>		</a:t>
            </a:r>
            <a:r>
              <a:rPr lang="en-US" sz="1050" b="1" dirty="0" err="1" smtClean="0">
                <a:latin typeface="Courier New" pitchFamily="49" charset="0"/>
                <a:cs typeface="Courier New" pitchFamily="49" charset="0"/>
              </a:rPr>
              <a:t>myCar.printPosition</a:t>
            </a:r>
            <a:r>
              <a:rPr lang="en-US" sz="1050" b="1" dirty="0" smtClean="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else</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err="1" smtClean="0">
                <a:latin typeface="Courier New" pitchFamily="49" charset="0"/>
                <a:cs typeface="Courier New" pitchFamily="49" charset="0"/>
              </a:rPr>
              <a:t>System.out.println</a:t>
            </a:r>
            <a:r>
              <a:rPr lang="en-US" sz="1050" b="1" dirty="0" smtClean="0">
                <a:latin typeface="Courier New" pitchFamily="49" charset="0"/>
                <a:cs typeface="Courier New" pitchFamily="49" charset="0"/>
              </a:rPr>
              <a:t>(“Car could not move”);</a:t>
            </a:r>
            <a:endParaRPr lang="en-US" sz="1050" b="1" dirty="0">
              <a:latin typeface="Courier New" pitchFamily="49" charset="0"/>
              <a:cs typeface="Courier New" pitchFamily="49" charset="0"/>
            </a:endParaRP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p:txBody>
      </p:sp>
    </p:spTree>
    <p:extLst>
      <p:ext uri="{BB962C8B-B14F-4D97-AF65-F5344CB8AC3E}">
        <p14:creationId xmlns:p14="http://schemas.microsoft.com/office/powerpoint/2010/main" val="378592110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458200" cy="4876800"/>
          </a:xfrm>
        </p:spPr>
        <p:txBody>
          <a:bodyPr>
            <a:normAutofit fontScale="92500" lnSpcReduction="10000"/>
          </a:bodyPr>
          <a:lstStyle/>
          <a:p>
            <a:r>
              <a:rPr lang="en-US" dirty="0" smtClean="0"/>
              <a:t>H </a:t>
            </a:r>
            <a:r>
              <a:rPr lang="el-GR" dirty="0" smtClean="0"/>
              <a:t>εντολή </a:t>
            </a:r>
            <a:r>
              <a:rPr lang="en-US" dirty="0" smtClean="0">
                <a:solidFill>
                  <a:srgbClr val="FF0000"/>
                </a:solidFill>
              </a:rPr>
              <a:t>return</a:t>
            </a:r>
            <a:r>
              <a:rPr lang="el-GR" dirty="0" smtClean="0">
                <a:solidFill>
                  <a:srgbClr val="FF0000"/>
                </a:solidFill>
              </a:rPr>
              <a:t> </a:t>
            </a:r>
            <a:r>
              <a:rPr lang="el-GR" dirty="0" smtClean="0"/>
              <a:t>χρησιμοποιείται για να επιστρέψει μια τιμή μια μέθοδος.</a:t>
            </a:r>
          </a:p>
          <a:p>
            <a:r>
              <a:rPr lang="el-GR" dirty="0" smtClean="0"/>
              <a:t>Συντακτικό:</a:t>
            </a:r>
          </a:p>
          <a:p>
            <a:pPr lvl="1"/>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&lt;</a:t>
            </a:r>
            <a:r>
              <a:rPr lang="el-GR" b="1" dirty="0" smtClean="0">
                <a:solidFill>
                  <a:srgbClr val="0070C0"/>
                </a:solidFill>
                <a:latin typeface="Courier New" pitchFamily="49" charset="0"/>
                <a:cs typeface="Courier New" pitchFamily="49" charset="0"/>
              </a:rPr>
              <a:t>έκφραση&gt;</a:t>
            </a:r>
          </a:p>
          <a:p>
            <a:r>
              <a:rPr lang="el-GR" dirty="0" smtClean="0"/>
              <a:t>Αν έχουμε μια συνάρτηση που επιστρέφει τιμή τύπου </a:t>
            </a:r>
            <a:r>
              <a:rPr lang="el-GR" dirty="0" smtClean="0">
                <a:solidFill>
                  <a:schemeClr val="accent6">
                    <a:lumMod val="75000"/>
                  </a:schemeClr>
                </a:solidFill>
              </a:rPr>
              <a:t>Τ</a:t>
            </a:r>
          </a:p>
          <a:p>
            <a:pPr lvl="1"/>
            <a:r>
              <a:rPr lang="el-GR" dirty="0" smtClean="0"/>
              <a:t>Π.χ. </a:t>
            </a:r>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division(int x, int y)</a:t>
            </a:r>
          </a:p>
          <a:p>
            <a:r>
              <a:rPr lang="el-GR" dirty="0" smtClean="0"/>
              <a:t>η έκφραση στο </a:t>
            </a:r>
            <a:r>
              <a:rPr lang="en-US" dirty="0" smtClean="0"/>
              <a:t>return </a:t>
            </a:r>
            <a:r>
              <a:rPr lang="el-GR" dirty="0" smtClean="0"/>
              <a:t>πρέπει να επιστρέφει μία τιμή τύπου </a:t>
            </a:r>
            <a:r>
              <a:rPr lang="el-GR" dirty="0" smtClean="0">
                <a:solidFill>
                  <a:schemeClr val="accent6">
                    <a:lumMod val="75000"/>
                  </a:schemeClr>
                </a:solidFill>
              </a:rPr>
              <a:t>Τ</a:t>
            </a:r>
            <a:r>
              <a:rPr lang="el-GR" dirty="0" smtClean="0"/>
              <a:t>. (π.χ., </a:t>
            </a:r>
            <a:r>
              <a:rPr lang="en-US" sz="2400" b="1" dirty="0">
                <a:solidFill>
                  <a:srgbClr val="FF0000"/>
                </a:solidFill>
                <a:latin typeface="Courier New" pitchFamily="49" charset="0"/>
                <a:cs typeface="Courier New" pitchFamily="49" charset="0"/>
              </a:rPr>
              <a:t>return</a:t>
            </a:r>
            <a:r>
              <a:rPr lang="en-US" sz="2400" b="1" dirty="0">
                <a:solidFill>
                  <a:srgbClr val="0070C0"/>
                </a:solidFill>
                <a:latin typeface="Courier New" pitchFamily="49" charset="0"/>
                <a:cs typeface="Courier New" pitchFamily="49" charset="0"/>
              </a:rPr>
              <a:t> x/(double)y</a:t>
            </a:r>
            <a:r>
              <a:rPr lang="en-US" dirty="0" smtClean="0"/>
              <a:t>)</a:t>
            </a:r>
          </a:p>
          <a:p>
            <a:r>
              <a:rPr lang="el-GR" dirty="0" smtClean="0">
                <a:solidFill>
                  <a:schemeClr val="accent6">
                    <a:lumMod val="75000"/>
                  </a:schemeClr>
                </a:solidFill>
              </a:rPr>
              <a:t>Κάθε</a:t>
            </a:r>
            <a:r>
              <a:rPr lang="el-GR" dirty="0" smtClean="0"/>
              <a:t> </a:t>
            </a:r>
            <a:r>
              <a:rPr lang="el-GR" dirty="0" smtClean="0">
                <a:solidFill>
                  <a:schemeClr val="accent6">
                    <a:lumMod val="75000"/>
                  </a:schemeClr>
                </a:solidFill>
              </a:rPr>
              <a:t>μονοπάτι</a:t>
            </a:r>
            <a:r>
              <a:rPr lang="el-GR" dirty="0" smtClean="0"/>
              <a:t> εκτέλεσης του κώδικα θα πρέπει να επιστρέφει μια τιμή.</a:t>
            </a:r>
          </a:p>
          <a:p>
            <a:pPr lvl="1"/>
            <a:r>
              <a:rPr lang="el-GR" dirty="0"/>
              <a:t>Η κλήση της </a:t>
            </a:r>
            <a:r>
              <a:rPr lang="en-US" dirty="0"/>
              <a:t>return </a:t>
            </a:r>
            <a:r>
              <a:rPr lang="el-GR" dirty="0"/>
              <a:t>σε οποιοδήποτε σημείο του κώδικα </a:t>
            </a:r>
            <a:r>
              <a:rPr lang="el-GR" dirty="0">
                <a:solidFill>
                  <a:srgbClr val="0070C0"/>
                </a:solidFill>
              </a:rPr>
              <a:t>σταματάει την εκτέλεση </a:t>
            </a:r>
            <a:r>
              <a:rPr lang="el-GR" dirty="0"/>
              <a:t>της μεθόδου και επιστρέφει τιμή</a:t>
            </a:r>
            <a:r>
              <a:rPr lang="el-GR" dirty="0" smtClean="0"/>
              <a:t>.</a:t>
            </a:r>
            <a:endParaRPr lang="el-GR" dirty="0"/>
          </a:p>
        </p:txBody>
      </p:sp>
    </p:spTree>
    <p:extLst>
      <p:ext uri="{BB962C8B-B14F-4D97-AF65-F5344CB8AC3E}">
        <p14:creationId xmlns:p14="http://schemas.microsoft.com/office/powerpoint/2010/main" val="166160915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95400" y="5421406"/>
            <a:ext cx="3886200" cy="2106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8200" y="1524000"/>
            <a:ext cx="3352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2133600"/>
            <a:ext cx="14859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2687171"/>
            <a:ext cx="14859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050" b="1" dirty="0" smtClean="0">
                <a:latin typeface="Courier New" pitchFamily="49" charset="0"/>
                <a:cs typeface="Courier New" pitchFamily="49" charset="0"/>
              </a:rPr>
              <a:t>import </a:t>
            </a:r>
            <a:r>
              <a:rPr lang="en-US" sz="1050" b="1" dirty="0" err="1" smtClean="0">
                <a:latin typeface="Courier New" pitchFamily="49" charset="0"/>
                <a:cs typeface="Courier New" pitchFamily="49" charset="0"/>
              </a:rPr>
              <a:t>java.util.Scanner</a:t>
            </a:r>
            <a:r>
              <a:rPr lang="en-US" sz="1050" b="1" dirty="0" smtClean="0">
                <a:latin typeface="Courier New" pitchFamily="49" charset="0"/>
                <a:cs typeface="Courier New" pitchFamily="49" charset="0"/>
              </a:rPr>
              <a:t>;</a:t>
            </a:r>
          </a:p>
          <a:p>
            <a:pPr marL="0" indent="0">
              <a:buNone/>
            </a:pPr>
            <a:endParaRPr lang="en-US" sz="1050" b="1" dirty="0" smtClean="0">
              <a:latin typeface="Courier New" pitchFamily="49" charset="0"/>
              <a:cs typeface="Courier New" pitchFamily="49" charset="0"/>
            </a:endParaRPr>
          </a:p>
          <a:p>
            <a:pPr marL="0" indent="0">
              <a:buNone/>
            </a:pPr>
            <a:r>
              <a:rPr lang="en-US" sz="1050" b="1" dirty="0" smtClean="0">
                <a:latin typeface="Courier New" pitchFamily="49" charset="0"/>
                <a:cs typeface="Courier New" pitchFamily="49" charset="0"/>
              </a:rPr>
              <a:t>class </a:t>
            </a:r>
            <a:r>
              <a:rPr lang="en-US" sz="1050" b="1" dirty="0">
                <a:latin typeface="Courier New" pitchFamily="49" charset="0"/>
                <a:cs typeface="Courier New" pitchFamily="49" charset="0"/>
              </a:rPr>
              <a:t>Car</a:t>
            </a:r>
          </a:p>
          <a:p>
            <a:pPr marL="0" indent="0">
              <a:buNone/>
            </a:pPr>
            <a:r>
              <a:rPr lang="en-US" sz="1050" b="1" dirty="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private </a:t>
            </a:r>
            <a:r>
              <a:rPr lang="en-US" sz="1050" b="1" dirty="0" err="1">
                <a:latin typeface="Courier New" pitchFamily="49" charset="0"/>
                <a:cs typeface="Courier New" pitchFamily="49" charset="0"/>
              </a:rPr>
              <a:t>int</a:t>
            </a:r>
            <a:r>
              <a:rPr lang="en-US" sz="1050" b="1" dirty="0">
                <a:latin typeface="Courier New" pitchFamily="49" charset="0"/>
                <a:cs typeface="Courier New" pitchFamily="49" charset="0"/>
              </a:rPr>
              <a:t> position = 0;</a:t>
            </a:r>
          </a:p>
          <a:p>
            <a:pPr marL="0" indent="0">
              <a:buNone/>
            </a:pPr>
            <a:r>
              <a:rPr lang="en-US" sz="1050" b="1" dirty="0">
                <a:latin typeface="Courier New" pitchFamily="49" charset="0"/>
                <a:cs typeface="Courier New" pitchFamily="49" charset="0"/>
              </a:rPr>
              <a:t>	</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err="1" smtClean="0">
                <a:solidFill>
                  <a:srgbClr val="FF0000"/>
                </a:solidFill>
                <a:latin typeface="Courier New" pitchFamily="49" charset="0"/>
                <a:cs typeface="Courier New" pitchFamily="49" charset="0"/>
              </a:rPr>
              <a:t>boolean</a:t>
            </a:r>
            <a:r>
              <a:rPr lang="en-US" sz="1050" b="1" dirty="0" smtClean="0">
                <a:solidFill>
                  <a:srgbClr val="FF0000"/>
                </a:solidFill>
                <a:latin typeface="Courier New" pitchFamily="49" charset="0"/>
                <a:cs typeface="Courier New" pitchFamily="49" charset="0"/>
              </a:rPr>
              <a:t> </a:t>
            </a:r>
            <a:r>
              <a:rPr lang="en-US" sz="1050" b="1" dirty="0" err="1" smtClean="0">
                <a:latin typeface="Courier New" pitchFamily="49" charset="0"/>
                <a:cs typeface="Courier New" pitchFamily="49" charset="0"/>
              </a:rPr>
              <a:t>moveManySteps</a:t>
            </a:r>
            <a:r>
              <a:rPr lang="en-US" sz="1050" b="1" dirty="0" smtClean="0">
                <a:latin typeface="Courier New" pitchFamily="49" charset="0"/>
                <a:cs typeface="Courier New" pitchFamily="49" charset="0"/>
              </a:rPr>
              <a:t>(</a:t>
            </a:r>
            <a:r>
              <a:rPr lang="en-US" sz="1050" b="1" dirty="0" err="1" smtClean="0">
                <a:latin typeface="Courier New" pitchFamily="49" charset="0"/>
                <a:cs typeface="Courier New" pitchFamily="49" charset="0"/>
              </a:rPr>
              <a:t>int</a:t>
            </a:r>
            <a:r>
              <a:rPr lang="en-US" sz="1050" b="1" dirty="0" smtClean="0">
                <a:latin typeface="Courier New" pitchFamily="49" charset="0"/>
                <a:cs typeface="Courier New" pitchFamily="49" charset="0"/>
              </a:rPr>
              <a:t> </a:t>
            </a:r>
            <a:r>
              <a:rPr lang="en-US" sz="1050" b="1" dirty="0">
                <a:latin typeface="Courier New" pitchFamily="49" charset="0"/>
                <a:cs typeface="Courier New" pitchFamily="49" charset="0"/>
              </a:rPr>
              <a:t>steps)</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 {</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if ((position + steps &lt; -10) || (position + steps &gt; 10)){</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FF0000"/>
                </a:solidFill>
                <a:latin typeface="Courier New" pitchFamily="49" charset="0"/>
                <a:cs typeface="Courier New" pitchFamily="49" charset="0"/>
              </a:rPr>
              <a:t>return</a:t>
            </a:r>
            <a:r>
              <a:rPr lang="en-US" sz="1050" b="1" dirty="0" smtClean="0">
                <a:latin typeface="Courier New" pitchFamily="49" charset="0"/>
                <a:cs typeface="Courier New" pitchFamily="49" charset="0"/>
              </a:rPr>
              <a:t> false;</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l-GR" sz="1050" b="1" dirty="0" smtClean="0">
              <a:latin typeface="Courier New" pitchFamily="49" charset="0"/>
              <a:cs typeface="Courier New" pitchFamily="49" charset="0"/>
            </a:endParaRPr>
          </a:p>
          <a:p>
            <a:pPr marL="0" indent="0">
              <a:buNone/>
            </a:pPr>
            <a:r>
              <a:rPr lang="el-GR" sz="1050" b="1" dirty="0">
                <a:latin typeface="Courier New" pitchFamily="49" charset="0"/>
                <a:cs typeface="Courier New" pitchFamily="49" charset="0"/>
              </a:rPr>
              <a:t>	</a:t>
            </a:r>
            <a:r>
              <a:rPr lang="en-US" sz="1050" b="1" dirty="0">
                <a:latin typeface="Courier New" pitchFamily="49" charset="0"/>
                <a:cs typeface="Courier New" pitchFamily="49" charset="0"/>
              </a:rPr>
              <a:t>position += steps</a:t>
            </a:r>
            <a:r>
              <a:rPr lang="en-US" sz="1050" b="1" dirty="0" smtClean="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solidFill>
                  <a:srgbClr val="FF0000"/>
                </a:solidFill>
                <a:latin typeface="Courier New" pitchFamily="49" charset="0"/>
                <a:cs typeface="Courier New" pitchFamily="49" charset="0"/>
              </a:rPr>
              <a:t>return</a:t>
            </a:r>
            <a:r>
              <a:rPr lang="en-US" sz="1050" b="1" dirty="0" smtClean="0">
                <a:latin typeface="Courier New" pitchFamily="49" charset="0"/>
                <a:cs typeface="Courier New" pitchFamily="49" charset="0"/>
              </a:rPr>
              <a:t> true;</a:t>
            </a:r>
            <a:endParaRPr lang="en-US" sz="1050" b="1" dirty="0">
              <a:latin typeface="Courier New" pitchFamily="49" charset="0"/>
              <a:cs typeface="Courier New" pitchFamily="49" charset="0"/>
            </a:endParaRP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 }</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	</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a:latin typeface="Courier New" pitchFamily="49" charset="0"/>
                <a:cs typeface="Courier New" pitchFamily="49" charset="0"/>
              </a:rPr>
              <a:t>void </a:t>
            </a:r>
            <a:r>
              <a:rPr lang="en-US" sz="1050" b="1" dirty="0" err="1">
                <a:latin typeface="Courier New" pitchFamily="49" charset="0"/>
                <a:cs typeface="Courier New" pitchFamily="49" charset="0"/>
              </a:rPr>
              <a:t>printPosition</a:t>
            </a:r>
            <a:r>
              <a:rPr lang="en-US" sz="1050" b="1" dirty="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System.out.println</a:t>
            </a:r>
            <a:r>
              <a:rPr lang="en-US" sz="1050" b="1" dirty="0">
                <a:latin typeface="Courier New" pitchFamily="49" charset="0"/>
                <a:cs typeface="Courier New" pitchFamily="49" charset="0"/>
              </a:rPr>
              <a:t>("Car at position "+position);</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a:p>
            <a:pPr marL="0" indent="0">
              <a:buNone/>
            </a:pP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class </a:t>
            </a:r>
            <a:r>
              <a:rPr lang="en-US" sz="1050" b="1" dirty="0" smtClean="0">
                <a:latin typeface="Courier New" pitchFamily="49" charset="0"/>
                <a:cs typeface="Courier New" pitchFamily="49" charset="0"/>
              </a:rPr>
              <a:t>MovingCar3</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a:latin typeface="Courier New" pitchFamily="49" charset="0"/>
                <a:cs typeface="Courier New" pitchFamily="49" charset="0"/>
              </a:rPr>
              <a:t>static void main(String </a:t>
            </a:r>
            <a:r>
              <a:rPr lang="en-US" sz="1050" b="1" dirty="0" err="1">
                <a:latin typeface="Courier New" pitchFamily="49" charset="0"/>
                <a:cs typeface="Courier New" pitchFamily="49" charset="0"/>
              </a:rPr>
              <a:t>args</a:t>
            </a:r>
            <a:r>
              <a:rPr lang="en-US" sz="1050" b="1" dirty="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Scanner input = new Scanner(System.in);</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Car </a:t>
            </a:r>
            <a:r>
              <a:rPr lang="en-US" sz="1050" b="1" dirty="0" err="1">
                <a:latin typeface="Courier New" pitchFamily="49" charset="0"/>
                <a:cs typeface="Courier New" pitchFamily="49" charset="0"/>
              </a:rPr>
              <a:t>myCar</a:t>
            </a:r>
            <a:r>
              <a:rPr lang="en-US" sz="1050" b="1" dirty="0">
                <a:latin typeface="Courier New" pitchFamily="49" charset="0"/>
                <a:cs typeface="Courier New" pitchFamily="49" charset="0"/>
              </a:rPr>
              <a:t> = new Car();</a:t>
            </a:r>
          </a:p>
          <a:p>
            <a:pPr marL="0" indent="0">
              <a:buNone/>
            </a:pP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int</a:t>
            </a:r>
            <a:r>
              <a:rPr lang="en-US" sz="1050" b="1" dirty="0">
                <a:latin typeface="Courier New" pitchFamily="49" charset="0"/>
                <a:cs typeface="Courier New" pitchFamily="49" charset="0"/>
              </a:rPr>
              <a:t> steps = </a:t>
            </a:r>
            <a:r>
              <a:rPr lang="en-US" sz="1050" b="1" dirty="0" err="1" smtClean="0">
                <a:latin typeface="Courier New" pitchFamily="49" charset="0"/>
                <a:cs typeface="Courier New" pitchFamily="49" charset="0"/>
              </a:rPr>
              <a:t>input.nextInt</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	</a:t>
            </a:r>
            <a:r>
              <a:rPr lang="en-US" sz="1050" b="1" dirty="0" err="1" smtClean="0">
                <a:solidFill>
                  <a:srgbClr val="0070C0"/>
                </a:solidFill>
                <a:latin typeface="Courier New" pitchFamily="49" charset="0"/>
                <a:cs typeface="Courier New" pitchFamily="49" charset="0"/>
              </a:rPr>
              <a:t>boolean</a:t>
            </a:r>
            <a:r>
              <a:rPr lang="en-US" sz="1050" b="1" dirty="0" smtClean="0">
                <a:solidFill>
                  <a:srgbClr val="0070C0"/>
                </a:solidFill>
                <a:latin typeface="Courier New" pitchFamily="49" charset="0"/>
                <a:cs typeface="Courier New" pitchFamily="49" charset="0"/>
              </a:rPr>
              <a:t> </a:t>
            </a:r>
            <a:r>
              <a:rPr lang="en-US" sz="1050" b="1" dirty="0" err="1" smtClean="0">
                <a:solidFill>
                  <a:srgbClr val="0070C0"/>
                </a:solidFill>
                <a:latin typeface="Courier New" pitchFamily="49" charset="0"/>
                <a:cs typeface="Courier New" pitchFamily="49" charset="0"/>
              </a:rPr>
              <a:t>carMoved</a:t>
            </a:r>
            <a:r>
              <a:rPr lang="en-US" sz="1050" b="1" dirty="0" smtClean="0">
                <a:solidFill>
                  <a:srgbClr val="0070C0"/>
                </a:solidFill>
                <a:latin typeface="Courier New" pitchFamily="49" charset="0"/>
                <a:cs typeface="Courier New" pitchFamily="49" charset="0"/>
              </a:rPr>
              <a:t> = </a:t>
            </a:r>
            <a:r>
              <a:rPr lang="en-US" sz="1050" b="1" dirty="0" err="1" smtClean="0">
                <a:solidFill>
                  <a:srgbClr val="0070C0"/>
                </a:solidFill>
                <a:latin typeface="Courier New" pitchFamily="49" charset="0"/>
                <a:cs typeface="Courier New" pitchFamily="49" charset="0"/>
              </a:rPr>
              <a:t>myCar.moveManySteps</a:t>
            </a:r>
            <a:r>
              <a:rPr lang="en-US" sz="1050" b="1" dirty="0" smtClean="0">
                <a:solidFill>
                  <a:srgbClr val="0070C0"/>
                </a:solidFill>
                <a:latin typeface="Courier New" pitchFamily="49" charset="0"/>
                <a:cs typeface="Courier New" pitchFamily="49" charset="0"/>
              </a:rPr>
              <a:t>(steps);</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if (</a:t>
            </a:r>
            <a:r>
              <a:rPr lang="en-US" sz="1050" b="1" dirty="0" err="1" smtClean="0">
                <a:latin typeface="Courier New" pitchFamily="49" charset="0"/>
                <a:cs typeface="Courier New" pitchFamily="49" charset="0"/>
              </a:rPr>
              <a:t>carMoved</a:t>
            </a:r>
            <a:r>
              <a:rPr lang="en-US" sz="1050" b="1" dirty="0" smtClean="0">
                <a:latin typeface="Courier New" pitchFamily="49" charset="0"/>
                <a:cs typeface="Courier New" pitchFamily="49" charset="0"/>
              </a:rPr>
              <a:t>) </a:t>
            </a:r>
          </a:p>
          <a:p>
            <a:pPr marL="0" indent="0">
              <a:buNone/>
            </a:pPr>
            <a:r>
              <a:rPr lang="en-US" sz="1050" b="1" dirty="0" smtClean="0">
                <a:latin typeface="Courier New" pitchFamily="49" charset="0"/>
                <a:cs typeface="Courier New" pitchFamily="49" charset="0"/>
              </a:rPr>
              <a:t>		</a:t>
            </a:r>
            <a:r>
              <a:rPr lang="en-US" sz="1050" b="1" dirty="0" err="1" smtClean="0">
                <a:latin typeface="Courier New" pitchFamily="49" charset="0"/>
                <a:cs typeface="Courier New" pitchFamily="49" charset="0"/>
              </a:rPr>
              <a:t>myCar.printPosition</a:t>
            </a:r>
            <a:r>
              <a:rPr lang="en-US" sz="1050" b="1" dirty="0" smtClean="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else</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err="1" smtClean="0">
                <a:latin typeface="Courier New" pitchFamily="49" charset="0"/>
                <a:cs typeface="Courier New" pitchFamily="49" charset="0"/>
              </a:rPr>
              <a:t>System.out.println</a:t>
            </a:r>
            <a:r>
              <a:rPr lang="en-US" sz="1050" b="1" dirty="0" smtClean="0">
                <a:latin typeface="Courier New" pitchFamily="49" charset="0"/>
                <a:cs typeface="Courier New" pitchFamily="49" charset="0"/>
              </a:rPr>
              <a:t>(“Car could not move”);</a:t>
            </a:r>
            <a:endParaRPr lang="en-US" sz="1050" b="1" dirty="0">
              <a:latin typeface="Courier New" pitchFamily="49" charset="0"/>
              <a:cs typeface="Courier New" pitchFamily="49" charset="0"/>
            </a:endParaRP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p:txBody>
      </p:sp>
    </p:spTree>
    <p:extLst>
      <p:ext uri="{BB962C8B-B14F-4D97-AF65-F5344CB8AC3E}">
        <p14:creationId xmlns:p14="http://schemas.microsoft.com/office/powerpoint/2010/main" val="1039015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pic>
        <p:nvPicPr>
          <p:cNvPr id="141" name="Picture 4"/>
          <p:cNvPicPr>
            <a:picLocks noChangeArrowheads="1"/>
          </p:cNvPicPr>
          <p:nvPr/>
        </p:nvPicPr>
        <p:blipFill>
          <a:blip r:embed="rId2" cstate="print">
            <a:extLst>
              <a:ext uri="{28A0092B-C50C-407E-A947-70E740481C1C}">
                <a14:useLocalDpi xmlns:a14="http://schemas.microsoft.com/office/drawing/2010/main" val="0"/>
              </a:ext>
            </a:extLst>
          </a:blip>
          <a:srcRect l="5901" b="11060"/>
          <a:stretch>
            <a:fillRect/>
          </a:stretch>
        </p:blipFill>
        <p:spPr bwMode="auto">
          <a:xfrm>
            <a:off x="381000" y="3184525"/>
            <a:ext cx="80772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6567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1066800" y="3962400"/>
            <a:ext cx="6939720" cy="2031325"/>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printIfPositive</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(position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(“position = “ + position);</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02289470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682" y="1524000"/>
            <a:ext cx="3352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71600" y="5410200"/>
            <a:ext cx="2514600" cy="2106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5621" y="2140321"/>
            <a:ext cx="1485900" cy="2218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1600" y="2743200"/>
            <a:ext cx="16002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050" b="1" dirty="0" smtClean="0">
                <a:latin typeface="Courier New" pitchFamily="49" charset="0"/>
                <a:cs typeface="Courier New" pitchFamily="49" charset="0"/>
              </a:rPr>
              <a:t>import </a:t>
            </a:r>
            <a:r>
              <a:rPr lang="en-US" sz="1050" b="1" dirty="0" err="1" smtClean="0">
                <a:latin typeface="Courier New" pitchFamily="49" charset="0"/>
                <a:cs typeface="Courier New" pitchFamily="49" charset="0"/>
              </a:rPr>
              <a:t>java.util.Scanner</a:t>
            </a:r>
            <a:r>
              <a:rPr lang="en-US" sz="1050" b="1" dirty="0" smtClean="0">
                <a:latin typeface="Courier New" pitchFamily="49" charset="0"/>
                <a:cs typeface="Courier New" pitchFamily="49" charset="0"/>
              </a:rPr>
              <a:t>;</a:t>
            </a:r>
          </a:p>
          <a:p>
            <a:pPr marL="0" indent="0">
              <a:buNone/>
            </a:pPr>
            <a:endParaRPr lang="en-US" sz="1050" b="1" dirty="0" smtClean="0">
              <a:latin typeface="Courier New" pitchFamily="49" charset="0"/>
              <a:cs typeface="Courier New" pitchFamily="49" charset="0"/>
            </a:endParaRPr>
          </a:p>
          <a:p>
            <a:pPr marL="0" indent="0">
              <a:buNone/>
            </a:pPr>
            <a:r>
              <a:rPr lang="en-US" sz="1050" b="1" dirty="0" smtClean="0">
                <a:latin typeface="Courier New" pitchFamily="49" charset="0"/>
                <a:cs typeface="Courier New" pitchFamily="49" charset="0"/>
              </a:rPr>
              <a:t>class </a:t>
            </a:r>
            <a:r>
              <a:rPr lang="en-US" sz="1050" b="1" dirty="0">
                <a:latin typeface="Courier New" pitchFamily="49" charset="0"/>
                <a:cs typeface="Courier New" pitchFamily="49" charset="0"/>
              </a:rPr>
              <a:t>Car</a:t>
            </a:r>
          </a:p>
          <a:p>
            <a:pPr marL="0" indent="0">
              <a:buNone/>
            </a:pPr>
            <a:r>
              <a:rPr lang="en-US" sz="1050" b="1" dirty="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private </a:t>
            </a:r>
            <a:r>
              <a:rPr lang="en-US" sz="1050" b="1" dirty="0" err="1">
                <a:latin typeface="Courier New" pitchFamily="49" charset="0"/>
                <a:cs typeface="Courier New" pitchFamily="49" charset="0"/>
              </a:rPr>
              <a:t>int</a:t>
            </a:r>
            <a:r>
              <a:rPr lang="en-US" sz="1050" b="1" dirty="0">
                <a:latin typeface="Courier New" pitchFamily="49" charset="0"/>
                <a:cs typeface="Courier New" pitchFamily="49" charset="0"/>
              </a:rPr>
              <a:t> position = 0;</a:t>
            </a:r>
          </a:p>
          <a:p>
            <a:pPr marL="0" indent="0">
              <a:buNone/>
            </a:pPr>
            <a:r>
              <a:rPr lang="en-US" sz="1050" b="1" dirty="0">
                <a:latin typeface="Courier New" pitchFamily="49" charset="0"/>
                <a:cs typeface="Courier New" pitchFamily="49" charset="0"/>
              </a:rPr>
              <a:t>	</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err="1" smtClean="0">
                <a:solidFill>
                  <a:srgbClr val="FF0000"/>
                </a:solidFill>
                <a:latin typeface="Courier New" pitchFamily="49" charset="0"/>
                <a:cs typeface="Courier New" pitchFamily="49" charset="0"/>
              </a:rPr>
              <a:t>boolean</a:t>
            </a:r>
            <a:r>
              <a:rPr lang="en-US" sz="1050" b="1" dirty="0" smtClean="0">
                <a:solidFill>
                  <a:srgbClr val="FF0000"/>
                </a:solidFill>
                <a:latin typeface="Courier New" pitchFamily="49" charset="0"/>
                <a:cs typeface="Courier New" pitchFamily="49" charset="0"/>
              </a:rPr>
              <a:t> </a:t>
            </a:r>
            <a:r>
              <a:rPr lang="en-US" sz="1050" b="1" dirty="0" err="1" smtClean="0">
                <a:latin typeface="Courier New" pitchFamily="49" charset="0"/>
                <a:cs typeface="Courier New" pitchFamily="49" charset="0"/>
              </a:rPr>
              <a:t>moveManySteps</a:t>
            </a:r>
            <a:r>
              <a:rPr lang="en-US" sz="1050" b="1" dirty="0" smtClean="0">
                <a:latin typeface="Courier New" pitchFamily="49" charset="0"/>
                <a:cs typeface="Courier New" pitchFamily="49" charset="0"/>
              </a:rPr>
              <a:t>(</a:t>
            </a:r>
            <a:r>
              <a:rPr lang="en-US" sz="1050" b="1" dirty="0" err="1" smtClean="0">
                <a:latin typeface="Courier New" pitchFamily="49" charset="0"/>
                <a:cs typeface="Courier New" pitchFamily="49" charset="0"/>
              </a:rPr>
              <a:t>int</a:t>
            </a:r>
            <a:r>
              <a:rPr lang="en-US" sz="1050" b="1" dirty="0" smtClean="0">
                <a:latin typeface="Courier New" pitchFamily="49" charset="0"/>
                <a:cs typeface="Courier New" pitchFamily="49" charset="0"/>
              </a:rPr>
              <a:t> </a:t>
            </a:r>
            <a:r>
              <a:rPr lang="en-US" sz="1050" b="1" dirty="0">
                <a:latin typeface="Courier New" pitchFamily="49" charset="0"/>
                <a:cs typeface="Courier New" pitchFamily="49" charset="0"/>
              </a:rPr>
              <a:t>steps)</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 {</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if ((position + steps &lt; -10) || (position + steps &gt; 10)){</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FF0000"/>
                </a:solidFill>
                <a:latin typeface="Courier New" pitchFamily="49" charset="0"/>
                <a:cs typeface="Courier New" pitchFamily="49" charset="0"/>
              </a:rPr>
              <a:t>return</a:t>
            </a:r>
            <a:r>
              <a:rPr lang="en-US" sz="1050" b="1" dirty="0" smtClean="0">
                <a:latin typeface="Courier New" pitchFamily="49" charset="0"/>
                <a:cs typeface="Courier New" pitchFamily="49" charset="0"/>
              </a:rPr>
              <a:t> false;</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l-GR" sz="1050" b="1" dirty="0" smtClean="0">
              <a:latin typeface="Courier New" pitchFamily="49" charset="0"/>
              <a:cs typeface="Courier New" pitchFamily="49" charset="0"/>
            </a:endParaRPr>
          </a:p>
          <a:p>
            <a:pPr marL="0" indent="0">
              <a:buNone/>
            </a:pPr>
            <a:r>
              <a:rPr lang="el-GR" sz="1050" b="1" dirty="0">
                <a:latin typeface="Courier New" pitchFamily="49" charset="0"/>
                <a:cs typeface="Courier New" pitchFamily="49" charset="0"/>
              </a:rPr>
              <a:t>	</a:t>
            </a:r>
            <a:r>
              <a:rPr lang="en-US" sz="1050" b="1" dirty="0">
                <a:latin typeface="Courier New" pitchFamily="49" charset="0"/>
                <a:cs typeface="Courier New" pitchFamily="49" charset="0"/>
              </a:rPr>
              <a:t>position += steps</a:t>
            </a:r>
            <a:r>
              <a:rPr lang="en-US" sz="1050" b="1" dirty="0" smtClean="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solidFill>
                  <a:srgbClr val="FF0000"/>
                </a:solidFill>
                <a:latin typeface="Courier New" pitchFamily="49" charset="0"/>
                <a:cs typeface="Courier New" pitchFamily="49" charset="0"/>
              </a:rPr>
              <a:t>return</a:t>
            </a:r>
            <a:r>
              <a:rPr lang="en-US" sz="1050" b="1" dirty="0" smtClean="0">
                <a:latin typeface="Courier New" pitchFamily="49" charset="0"/>
                <a:cs typeface="Courier New" pitchFamily="49" charset="0"/>
              </a:rPr>
              <a:t> true;</a:t>
            </a:r>
            <a:endParaRPr lang="en-US" sz="1050" b="1" dirty="0">
              <a:latin typeface="Courier New" pitchFamily="49" charset="0"/>
              <a:cs typeface="Courier New" pitchFamily="49" charset="0"/>
            </a:endParaRP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 }</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	</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a:latin typeface="Courier New" pitchFamily="49" charset="0"/>
                <a:cs typeface="Courier New" pitchFamily="49" charset="0"/>
              </a:rPr>
              <a:t>void </a:t>
            </a:r>
            <a:r>
              <a:rPr lang="en-US" sz="1050" b="1" dirty="0" err="1">
                <a:latin typeface="Courier New" pitchFamily="49" charset="0"/>
                <a:cs typeface="Courier New" pitchFamily="49" charset="0"/>
              </a:rPr>
              <a:t>printPosition</a:t>
            </a:r>
            <a:r>
              <a:rPr lang="en-US" sz="1050" b="1" dirty="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System.out.println</a:t>
            </a:r>
            <a:r>
              <a:rPr lang="en-US" sz="1050" b="1" dirty="0">
                <a:latin typeface="Courier New" pitchFamily="49" charset="0"/>
                <a:cs typeface="Courier New" pitchFamily="49" charset="0"/>
              </a:rPr>
              <a:t>("Car at position "+position);</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a:p>
            <a:pPr marL="0" indent="0">
              <a:buNone/>
            </a:pP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class </a:t>
            </a:r>
            <a:r>
              <a:rPr lang="en-US" sz="1050" b="1" dirty="0" smtClean="0">
                <a:latin typeface="Courier New" pitchFamily="49" charset="0"/>
                <a:cs typeface="Courier New" pitchFamily="49" charset="0"/>
              </a:rPr>
              <a:t>MovingCar3</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public </a:t>
            </a:r>
            <a:r>
              <a:rPr lang="en-US" sz="1050" b="1" dirty="0">
                <a:latin typeface="Courier New" pitchFamily="49" charset="0"/>
                <a:cs typeface="Courier New" pitchFamily="49" charset="0"/>
              </a:rPr>
              <a:t>static void main(String </a:t>
            </a:r>
            <a:r>
              <a:rPr lang="en-US" sz="1050" b="1" dirty="0" err="1">
                <a:latin typeface="Courier New" pitchFamily="49" charset="0"/>
                <a:cs typeface="Courier New" pitchFamily="49" charset="0"/>
              </a:rPr>
              <a:t>args</a:t>
            </a:r>
            <a:r>
              <a:rPr lang="en-US" sz="1050" b="1" dirty="0">
                <a:latin typeface="Courier New" pitchFamily="49" charset="0"/>
                <a:cs typeface="Courier New" pitchFamily="49" charset="0"/>
              </a:rPr>
              <a:t>[]){</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Scanner input = new Scanner(System.in);</a:t>
            </a:r>
          </a:p>
          <a:p>
            <a:pPr marL="0" indent="0">
              <a:buNone/>
            </a:pPr>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Car </a:t>
            </a:r>
            <a:r>
              <a:rPr lang="en-US" sz="1050" b="1" dirty="0" err="1">
                <a:latin typeface="Courier New" pitchFamily="49" charset="0"/>
                <a:cs typeface="Courier New" pitchFamily="49" charset="0"/>
              </a:rPr>
              <a:t>myCar</a:t>
            </a:r>
            <a:r>
              <a:rPr lang="en-US" sz="1050" b="1" dirty="0">
                <a:latin typeface="Courier New" pitchFamily="49" charset="0"/>
                <a:cs typeface="Courier New" pitchFamily="49" charset="0"/>
              </a:rPr>
              <a:t> = new Car();</a:t>
            </a:r>
          </a:p>
          <a:p>
            <a:pPr marL="0" indent="0">
              <a:buNone/>
            </a:pPr>
            <a:r>
              <a:rPr lang="en-US" sz="1050" b="1" dirty="0">
                <a:latin typeface="Courier New" pitchFamily="49" charset="0"/>
                <a:cs typeface="Courier New" pitchFamily="49" charset="0"/>
              </a:rPr>
              <a:t>	</a:t>
            </a:r>
            <a:r>
              <a:rPr lang="en-US" sz="1050" b="1" dirty="0" err="1">
                <a:latin typeface="Courier New" pitchFamily="49" charset="0"/>
                <a:cs typeface="Courier New" pitchFamily="49" charset="0"/>
              </a:rPr>
              <a:t>int</a:t>
            </a:r>
            <a:r>
              <a:rPr lang="en-US" sz="1050" b="1" dirty="0">
                <a:latin typeface="Courier New" pitchFamily="49" charset="0"/>
                <a:cs typeface="Courier New" pitchFamily="49" charset="0"/>
              </a:rPr>
              <a:t> steps = </a:t>
            </a:r>
            <a:r>
              <a:rPr lang="en-US" sz="1050" b="1" dirty="0" err="1" smtClean="0">
                <a:latin typeface="Courier New" pitchFamily="49" charset="0"/>
                <a:cs typeface="Courier New" pitchFamily="49" charset="0"/>
              </a:rPr>
              <a:t>input.nextInt</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	</a:t>
            </a:r>
            <a:r>
              <a:rPr lang="en-US" sz="1050" b="1" dirty="0" err="1" smtClean="0">
                <a:solidFill>
                  <a:srgbClr val="0070C0"/>
                </a:solidFill>
                <a:latin typeface="Courier New" pitchFamily="49" charset="0"/>
                <a:cs typeface="Courier New" pitchFamily="49" charset="0"/>
              </a:rPr>
              <a:t>myCar.moveManySteps</a:t>
            </a:r>
            <a:r>
              <a:rPr lang="en-US" sz="1050" b="1" dirty="0" smtClean="0">
                <a:solidFill>
                  <a:srgbClr val="0070C0"/>
                </a:solidFill>
                <a:latin typeface="Courier New" pitchFamily="49" charset="0"/>
                <a:cs typeface="Courier New" pitchFamily="49" charset="0"/>
              </a:rPr>
              <a:t>(steps);</a:t>
            </a:r>
          </a:p>
          <a:p>
            <a:pPr marL="0" indent="0">
              <a:buNone/>
            </a:pPr>
            <a:r>
              <a:rPr lang="en-US" sz="1050" b="1" dirty="0">
                <a:latin typeface="Courier New" pitchFamily="49" charset="0"/>
                <a:cs typeface="Courier New" pitchFamily="49" charset="0"/>
              </a:rPr>
              <a:t>	</a:t>
            </a:r>
            <a:r>
              <a:rPr lang="en-US" sz="1050" b="1" dirty="0" err="1" smtClean="0">
                <a:latin typeface="Courier New" pitchFamily="49" charset="0"/>
                <a:cs typeface="Courier New" pitchFamily="49" charset="0"/>
              </a:rPr>
              <a:t>myCar.printPosition</a:t>
            </a:r>
            <a:r>
              <a:rPr lang="en-US" sz="1050" b="1" dirty="0" smtClean="0">
                <a:latin typeface="Courier New" pitchFamily="49" charset="0"/>
                <a:cs typeface="Courier New" pitchFamily="49" charset="0"/>
              </a:rPr>
              <a:t>();</a:t>
            </a:r>
          </a:p>
          <a:p>
            <a:pPr marL="0" indent="0">
              <a:buNone/>
            </a:pPr>
            <a:r>
              <a:rPr lang="el-GR" sz="1050" b="1" dirty="0" smtClean="0">
                <a:latin typeface="Courier New" pitchFamily="49" charset="0"/>
                <a:cs typeface="Courier New" pitchFamily="49" charset="0"/>
              </a:rPr>
              <a:t>    </a:t>
            </a:r>
            <a:r>
              <a:rPr lang="en-US" sz="1050" b="1" dirty="0" smtClean="0">
                <a:latin typeface="Courier New" pitchFamily="49" charset="0"/>
                <a:cs typeface="Courier New" pitchFamily="49" charset="0"/>
              </a:rPr>
              <a:t>}</a:t>
            </a:r>
            <a:endParaRPr lang="en-US" sz="1050" b="1" dirty="0">
              <a:latin typeface="Courier New" pitchFamily="49" charset="0"/>
              <a:cs typeface="Courier New" pitchFamily="49" charset="0"/>
            </a:endParaRPr>
          </a:p>
          <a:p>
            <a:pPr marL="0" indent="0">
              <a:buNone/>
            </a:pPr>
            <a:r>
              <a:rPr lang="en-US" sz="1050" b="1" dirty="0">
                <a:latin typeface="Courier New" pitchFamily="49" charset="0"/>
                <a:cs typeface="Courier New" pitchFamily="49" charset="0"/>
              </a:rPr>
              <a:t>}</a:t>
            </a:r>
          </a:p>
        </p:txBody>
      </p:sp>
      <p:sp>
        <p:nvSpPr>
          <p:cNvPr id="2" name="Rectangular Callout 1"/>
          <p:cNvSpPr/>
          <p:nvPr/>
        </p:nvSpPr>
        <p:spPr>
          <a:xfrm>
            <a:off x="4724400" y="4876800"/>
            <a:ext cx="4191000" cy="1600200"/>
          </a:xfrm>
          <a:prstGeom prst="wedgeRectCallout">
            <a:avLst>
              <a:gd name="adj1" fmla="val -68961"/>
              <a:gd name="adj2" fmla="val -14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a:t>
            </a:r>
            <a:r>
              <a:rPr lang="en-US" dirty="0" err="1" smtClean="0"/>
              <a:t>moveManySteps</a:t>
            </a:r>
            <a:r>
              <a:rPr lang="en-US" dirty="0" smtClean="0"/>
              <a:t> </a:t>
            </a:r>
            <a:r>
              <a:rPr lang="el-GR" dirty="0" smtClean="0"/>
              <a:t>επιστρέφει τιμή, αλλά η κλήση της την αγνοεί</a:t>
            </a:r>
          </a:p>
          <a:p>
            <a:endParaRPr lang="el-GR" dirty="0" smtClean="0"/>
          </a:p>
          <a:p>
            <a:r>
              <a:rPr lang="el-GR" dirty="0" smtClean="0"/>
              <a:t>Η </a:t>
            </a:r>
            <a:r>
              <a:rPr lang="en-US" dirty="0" err="1" smtClean="0"/>
              <a:t>printPosition</a:t>
            </a:r>
            <a:r>
              <a:rPr lang="en-US" dirty="0" smtClean="0"/>
              <a:t> </a:t>
            </a:r>
            <a:r>
              <a:rPr lang="el-GR" dirty="0" smtClean="0"/>
              <a:t>θα επιστρέψει 0 αν δεν κινήθηκε το όχημα</a:t>
            </a:r>
            <a:endParaRPr lang="en-US" dirty="0"/>
          </a:p>
        </p:txBody>
      </p:sp>
    </p:spTree>
    <p:extLst>
      <p:ext uri="{BB962C8B-B14F-4D97-AF65-F5344CB8AC3E}">
        <p14:creationId xmlns:p14="http://schemas.microsoft.com/office/powerpoint/2010/main" val="284920443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smtClean="0"/>
              <a:t>7. ΚΛΑΣΕΙΣ ΚΑΙ ΑΝΤΙΚΕΙΜΕΝΑ - ΜΕΘΟΔΟΙ</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164947158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a:t>1</a:t>
            </a:r>
          </a:p>
        </p:txBody>
      </p:sp>
      <p:sp>
        <p:nvSpPr>
          <p:cNvPr id="3" name="Content Placeholder 2"/>
          <p:cNvSpPr>
            <a:spLocks noGrp="1"/>
          </p:cNvSpPr>
          <p:nvPr>
            <p:ph idx="1"/>
          </p:nvPr>
        </p:nvSpPr>
        <p:spPr/>
        <p:txBody>
          <a:bodyPr/>
          <a:lstStyle/>
          <a:p>
            <a:r>
              <a:rPr lang="el-GR" dirty="0" smtClean="0"/>
              <a:t>Θέλουμε ένα πρόγραμμα που να προσομοιώνει την κίνηση ενός αυτοκινήτου, το οποίο κινείται</a:t>
            </a:r>
            <a:r>
              <a:rPr lang="en-US" dirty="0"/>
              <a:t> </a:t>
            </a:r>
            <a:r>
              <a:rPr lang="el-GR" dirty="0" smtClean="0"/>
              <a:t>πάνω σε μία ευθεία πάντα κατά μία θέση, και τυπώνει τη θέση του.  </a:t>
            </a:r>
            <a:endParaRPr lang="en-US" dirty="0"/>
          </a:p>
        </p:txBody>
      </p:sp>
    </p:spTree>
    <p:extLst>
      <p:ext uri="{BB962C8B-B14F-4D97-AF65-F5344CB8AC3E}">
        <p14:creationId xmlns:p14="http://schemas.microsoft.com/office/powerpoint/2010/main" val="20355371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71600" y="5486400"/>
            <a:ext cx="2971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3657600"/>
            <a:ext cx="1066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5257800"/>
            <a:ext cx="2971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7057" y="2514600"/>
            <a:ext cx="2971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2057400"/>
            <a:ext cx="2971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1600200"/>
            <a:ext cx="1371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MovingCar</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55000" lnSpcReduction="20000"/>
          </a:bodyPr>
          <a:lstStyle/>
          <a:p>
            <a:pPr marL="0" indent="0">
              <a:buNone/>
            </a:pPr>
            <a:r>
              <a:rPr lang="en-US" b="1" dirty="0">
                <a:solidFill>
                  <a:srgbClr val="FF0000"/>
                </a:solidFill>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a:solidFill>
                  <a:srgbClr val="0070C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a:solidFill>
                  <a:srgbClr val="0070C0"/>
                </a:solidFill>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at position </a:t>
            </a:r>
            <a:r>
              <a:rPr lang="en-US" b="1" dirty="0" smtClean="0">
                <a:latin typeface="Courier New" pitchFamily="49" charset="0"/>
                <a:cs typeface="Courier New" pitchFamily="49" charset="0"/>
              </a:rPr>
              <a:t>"+ position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Car();</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myCar.move</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myCar.printPosition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9" name="TextBox 8"/>
          <p:cNvSpPr txBox="1"/>
          <p:nvPr/>
        </p:nvSpPr>
        <p:spPr>
          <a:xfrm>
            <a:off x="7090660" y="1529834"/>
            <a:ext cx="1867563"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κλάσης</a:t>
            </a:r>
            <a:endParaRPr lang="en-US" dirty="0">
              <a:solidFill>
                <a:srgbClr val="FF0000"/>
              </a:solidFill>
            </a:endParaRPr>
          </a:p>
        </p:txBody>
      </p:sp>
      <p:sp>
        <p:nvSpPr>
          <p:cNvPr id="10" name="TextBox 9"/>
          <p:cNvSpPr txBox="1"/>
          <p:nvPr/>
        </p:nvSpPr>
        <p:spPr>
          <a:xfrm>
            <a:off x="6946468" y="2457081"/>
            <a:ext cx="2000869"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μεθόδου</a:t>
            </a:r>
            <a:endParaRPr lang="en-US" dirty="0">
              <a:solidFill>
                <a:srgbClr val="FF0000"/>
              </a:solidFill>
            </a:endParaRPr>
          </a:p>
        </p:txBody>
      </p:sp>
      <p:sp>
        <p:nvSpPr>
          <p:cNvPr id="11" name="TextBox 10"/>
          <p:cNvSpPr txBox="1"/>
          <p:nvPr/>
        </p:nvSpPr>
        <p:spPr>
          <a:xfrm>
            <a:off x="6555336" y="5225534"/>
            <a:ext cx="2392001"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αντικειμένου</a:t>
            </a:r>
            <a:endParaRPr lang="en-US" dirty="0">
              <a:solidFill>
                <a:srgbClr val="FF0000"/>
              </a:solidFill>
            </a:endParaRPr>
          </a:p>
        </p:txBody>
      </p:sp>
      <p:sp>
        <p:nvSpPr>
          <p:cNvPr id="12" name="TextBox 11"/>
          <p:cNvSpPr txBox="1"/>
          <p:nvPr/>
        </p:nvSpPr>
        <p:spPr>
          <a:xfrm>
            <a:off x="7165745" y="5621689"/>
            <a:ext cx="1792478" cy="369332"/>
          </a:xfrm>
          <a:prstGeom prst="rect">
            <a:avLst/>
          </a:prstGeom>
          <a:solidFill>
            <a:srgbClr val="92D050"/>
          </a:solidFill>
        </p:spPr>
        <p:txBody>
          <a:bodyPr wrap="none" rtlCol="0">
            <a:spAutoFit/>
          </a:bodyPr>
          <a:lstStyle/>
          <a:p>
            <a:r>
              <a:rPr lang="el-GR" dirty="0" smtClean="0">
                <a:solidFill>
                  <a:srgbClr val="FF0000"/>
                </a:solidFill>
              </a:rPr>
              <a:t>Κλήση</a:t>
            </a:r>
            <a:r>
              <a:rPr lang="el-GR" dirty="0" smtClean="0"/>
              <a:t> μεθόδου</a:t>
            </a:r>
            <a:endParaRPr lang="en-US" dirty="0"/>
          </a:p>
        </p:txBody>
      </p:sp>
      <p:sp>
        <p:nvSpPr>
          <p:cNvPr id="13" name="TextBox 12"/>
          <p:cNvSpPr txBox="1"/>
          <p:nvPr/>
        </p:nvSpPr>
        <p:spPr>
          <a:xfrm>
            <a:off x="5029200" y="1948934"/>
            <a:ext cx="3918137" cy="369332"/>
          </a:xfrm>
          <a:prstGeom prst="rect">
            <a:avLst/>
          </a:prstGeom>
          <a:solidFill>
            <a:srgbClr val="92D050"/>
          </a:solidFill>
        </p:spPr>
        <p:txBody>
          <a:bodyPr wrap="square" rtlCol="0">
            <a:spAutoFit/>
          </a:bodyPr>
          <a:lstStyle/>
          <a:p>
            <a:r>
              <a:rPr lang="el-GR" dirty="0" smtClean="0"/>
              <a:t>Ορισμός (και αρχικοποίηση) </a:t>
            </a:r>
            <a:r>
              <a:rPr lang="el-GR" dirty="0" smtClean="0">
                <a:solidFill>
                  <a:srgbClr val="FF0000"/>
                </a:solidFill>
              </a:rPr>
              <a:t>πεδίου</a:t>
            </a:r>
            <a:endParaRPr lang="en-US" dirty="0">
              <a:solidFill>
                <a:srgbClr val="FF0000"/>
              </a:solidFill>
            </a:endParaRPr>
          </a:p>
        </p:txBody>
      </p:sp>
      <p:sp>
        <p:nvSpPr>
          <p:cNvPr id="14" name="TextBox 13"/>
          <p:cNvSpPr txBox="1"/>
          <p:nvPr/>
        </p:nvSpPr>
        <p:spPr>
          <a:xfrm>
            <a:off x="7329251" y="3587234"/>
            <a:ext cx="1628972" cy="369332"/>
          </a:xfrm>
          <a:prstGeom prst="rect">
            <a:avLst/>
          </a:prstGeom>
          <a:solidFill>
            <a:srgbClr val="92D050"/>
          </a:solidFill>
        </p:spPr>
        <p:txBody>
          <a:bodyPr wrap="none" rtlCol="0">
            <a:spAutoFit/>
          </a:bodyPr>
          <a:lstStyle/>
          <a:p>
            <a:r>
              <a:rPr lang="el-GR" dirty="0" smtClean="0">
                <a:solidFill>
                  <a:srgbClr val="FF0000"/>
                </a:solidFill>
              </a:rPr>
              <a:t>Χρήση</a:t>
            </a:r>
            <a:r>
              <a:rPr lang="el-GR" dirty="0" smtClean="0"/>
              <a:t> πεδίου</a:t>
            </a:r>
            <a:endParaRPr lang="en-US" dirty="0"/>
          </a:p>
        </p:txBody>
      </p:sp>
    </p:spTree>
    <p:extLst>
      <p:ext uri="{BB962C8B-B14F-4D97-AF65-F5344CB8AC3E}">
        <p14:creationId xmlns:p14="http://schemas.microsoft.com/office/powerpoint/2010/main" val="176907186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lstStyle/>
          <a:p>
            <a:r>
              <a:rPr lang="el-GR" dirty="0" smtClean="0"/>
              <a:t>Θέλουμε να μπορούμε να κινούμε το όχημα </a:t>
            </a:r>
            <a:r>
              <a:rPr lang="el-GR" dirty="0" smtClean="0">
                <a:solidFill>
                  <a:schemeClr val="accent6">
                    <a:lumMod val="75000"/>
                  </a:schemeClr>
                </a:solidFill>
              </a:rPr>
              <a:t>όσες θέσεις θέλουμε</a:t>
            </a:r>
            <a:r>
              <a:rPr lang="en-US" dirty="0" smtClean="0"/>
              <a:t> </a:t>
            </a:r>
            <a:r>
              <a:rPr lang="el-GR" dirty="0" smtClean="0"/>
              <a:t>είτε προς τα δεξιά (+) είτε προς τα αριστερά (-). </a:t>
            </a:r>
            <a:endParaRPr lang="en-US" dirty="0" smtClean="0"/>
          </a:p>
          <a:p>
            <a:endParaRPr lang="en-US" dirty="0"/>
          </a:p>
          <a:p>
            <a:r>
              <a:rPr lang="el-GR" dirty="0" smtClean="0"/>
              <a:t>Για να το κάνουμε αυτό η </a:t>
            </a:r>
            <a:r>
              <a:rPr lang="en-US" dirty="0" smtClean="0"/>
              <a:t>move </a:t>
            </a:r>
            <a:r>
              <a:rPr lang="el-GR" dirty="0" smtClean="0"/>
              <a:t>θα πρέπει να παίρνει σαν </a:t>
            </a:r>
            <a:r>
              <a:rPr lang="el-GR" dirty="0" smtClean="0">
                <a:solidFill>
                  <a:srgbClr val="0070C0"/>
                </a:solidFill>
              </a:rPr>
              <a:t>παράμετρο</a:t>
            </a:r>
            <a:r>
              <a:rPr lang="el-GR" dirty="0" smtClean="0"/>
              <a:t> τον αριθμό των θέσεων </a:t>
            </a:r>
            <a:endParaRPr lang="en-US" dirty="0"/>
          </a:p>
        </p:txBody>
      </p:sp>
    </p:spTree>
    <p:extLst>
      <p:ext uri="{BB962C8B-B14F-4D97-AF65-F5344CB8AC3E}">
        <p14:creationId xmlns:p14="http://schemas.microsoft.com/office/powerpoint/2010/main" val="342889069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0"/>
            <a:ext cx="5105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9277" y="381000"/>
            <a:ext cx="8229600" cy="64770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r>
              <a:rPr lang="en-US" sz="1600" b="1" dirty="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int</a:t>
            </a:r>
            <a:r>
              <a:rPr lang="en-US" sz="1600" b="1" dirty="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steps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position </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steps;</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class MovingCar2</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Car </a:t>
            </a:r>
            <a:r>
              <a:rPr lang="en-US" sz="1600" b="1" dirty="0" err="1">
                <a:latin typeface="Courier New" pitchFamily="49" charset="0"/>
                <a:cs typeface="Courier New" pitchFamily="49" charset="0"/>
              </a:rPr>
              <a:t>myCar</a:t>
            </a:r>
            <a:r>
              <a:rPr lang="en-US" sz="1600" b="1" dirty="0">
                <a:latin typeface="Courier New" pitchFamily="49" charset="0"/>
                <a:cs typeface="Courier New" pitchFamily="49" charset="0"/>
              </a:rPr>
              <a:t> = new Car();</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steps = -10;</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steps</a:t>
            </a: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2*steps+10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6" name="TextBox 5"/>
          <p:cNvSpPr txBox="1"/>
          <p:nvPr/>
        </p:nvSpPr>
        <p:spPr>
          <a:xfrm>
            <a:off x="5638800" y="685800"/>
            <a:ext cx="3505200" cy="1477328"/>
          </a:xfrm>
          <a:prstGeom prst="rect">
            <a:avLst/>
          </a:prstGeom>
          <a:solidFill>
            <a:srgbClr val="92D050"/>
          </a:solidFill>
        </p:spPr>
        <p:txBody>
          <a:bodyPr wrap="square" rtlCol="0">
            <a:spAutoFit/>
          </a:bodyPr>
          <a:lstStyle/>
          <a:p>
            <a:r>
              <a:rPr lang="el-GR" dirty="0" smtClean="0"/>
              <a:t>Στον ορισμό της μεθόδου ορίζουμε και την </a:t>
            </a:r>
            <a:r>
              <a:rPr lang="el-GR" dirty="0" smtClean="0">
                <a:solidFill>
                  <a:srgbClr val="FF0000"/>
                </a:solidFill>
              </a:rPr>
              <a:t>παράμετρο</a:t>
            </a:r>
            <a:r>
              <a:rPr lang="el-GR" dirty="0" smtClean="0"/>
              <a:t> της μεθόδου, όπως ορίζουμε μια μεταβλητή. Έχει ένα </a:t>
            </a:r>
            <a:r>
              <a:rPr lang="el-GR" dirty="0" smtClean="0">
                <a:solidFill>
                  <a:srgbClr val="FF0000"/>
                </a:solidFill>
              </a:rPr>
              <a:t>τύπο</a:t>
            </a:r>
            <a:r>
              <a:rPr lang="el-GR" dirty="0" smtClean="0"/>
              <a:t> και ένα </a:t>
            </a:r>
            <a:r>
              <a:rPr lang="el-GR" dirty="0" smtClean="0">
                <a:solidFill>
                  <a:srgbClr val="FF0000"/>
                </a:solidFill>
              </a:rPr>
              <a:t>όνομα</a:t>
            </a:r>
          </a:p>
        </p:txBody>
      </p:sp>
      <p:sp>
        <p:nvSpPr>
          <p:cNvPr id="8" name="TextBox 7"/>
          <p:cNvSpPr txBox="1"/>
          <p:nvPr/>
        </p:nvSpPr>
        <p:spPr>
          <a:xfrm>
            <a:off x="5638800" y="3276600"/>
            <a:ext cx="3475893" cy="2585323"/>
          </a:xfrm>
          <a:prstGeom prst="rect">
            <a:avLst/>
          </a:prstGeom>
          <a:solidFill>
            <a:schemeClr val="accent5">
              <a:lumMod val="60000"/>
              <a:lumOff val="40000"/>
            </a:schemeClr>
          </a:solidFill>
        </p:spPr>
        <p:txBody>
          <a:bodyPr wrap="square" rtlCol="0">
            <a:spAutoFit/>
          </a:bodyPr>
          <a:lstStyle/>
          <a:p>
            <a:r>
              <a:rPr lang="el-GR" dirty="0" smtClean="0"/>
              <a:t>Όταν καλούμε την μέθοδο περνάμε μια τιμή σαν </a:t>
            </a:r>
            <a:r>
              <a:rPr lang="el-GR" dirty="0" smtClean="0">
                <a:solidFill>
                  <a:srgbClr val="FF0000"/>
                </a:solidFill>
              </a:rPr>
              <a:t>όρισμα</a:t>
            </a:r>
            <a:r>
              <a:rPr lang="el-GR" dirty="0" smtClean="0"/>
              <a:t> στην μέθοδο </a:t>
            </a:r>
            <a:endParaRPr lang="en-US" dirty="0" smtClean="0"/>
          </a:p>
          <a:p>
            <a:r>
              <a:rPr lang="el-GR" dirty="0" smtClean="0"/>
              <a:t>Σαν όρισμα μπορεί να είναι μια οποιαδήποτε </a:t>
            </a:r>
            <a:r>
              <a:rPr lang="el-GR" dirty="0" smtClean="0">
                <a:solidFill>
                  <a:srgbClr val="FF0000"/>
                </a:solidFill>
              </a:rPr>
              <a:t>έκφραση</a:t>
            </a:r>
            <a:r>
              <a:rPr lang="el-GR" dirty="0" smtClean="0"/>
              <a:t>.</a:t>
            </a:r>
          </a:p>
          <a:p>
            <a:r>
              <a:rPr lang="el-GR" dirty="0" smtClean="0"/>
              <a:t>Αρκεί ή αποτίμηση της έκφρασης να έχει τύπο </a:t>
            </a:r>
            <a:r>
              <a:rPr lang="el-GR" dirty="0" smtClean="0">
                <a:solidFill>
                  <a:srgbClr val="FF0000"/>
                </a:solidFill>
              </a:rPr>
              <a:t>συμβατό</a:t>
            </a:r>
            <a:r>
              <a:rPr lang="el-GR" dirty="0" smtClean="0"/>
              <a:t> με αυτόν της παραμέτρου (</a:t>
            </a:r>
            <a:r>
              <a:rPr lang="en-US" dirty="0" err="1" smtClean="0"/>
              <a:t>int</a:t>
            </a:r>
            <a:r>
              <a:rPr lang="en-US" dirty="0" smtClean="0"/>
              <a:t> </a:t>
            </a:r>
            <a:r>
              <a:rPr lang="el-GR" dirty="0" smtClean="0"/>
              <a:t>στην περίπτωση μας)</a:t>
            </a:r>
          </a:p>
        </p:txBody>
      </p:sp>
      <p:sp>
        <p:nvSpPr>
          <p:cNvPr id="9" name="TextBox 8"/>
          <p:cNvSpPr txBox="1"/>
          <p:nvPr/>
        </p:nvSpPr>
        <p:spPr>
          <a:xfrm>
            <a:off x="1524000" y="6107134"/>
            <a:ext cx="7590693" cy="646331"/>
          </a:xfrm>
          <a:prstGeom prst="rect">
            <a:avLst/>
          </a:prstGeom>
          <a:solidFill>
            <a:srgbClr val="92D050"/>
          </a:solidFill>
        </p:spPr>
        <p:txBody>
          <a:bodyPr wrap="square" rtlCol="0">
            <a:spAutoFit/>
          </a:bodyPr>
          <a:lstStyle/>
          <a:p>
            <a:r>
              <a:rPr lang="el-GR" dirty="0"/>
              <a:t>Κατά την κλήση </a:t>
            </a:r>
            <a:r>
              <a:rPr lang="el-GR" dirty="0" smtClean="0"/>
              <a:t>της μεθόδου ουσιαστικά </a:t>
            </a:r>
            <a:r>
              <a:rPr lang="el-GR" dirty="0">
                <a:solidFill>
                  <a:srgbClr val="FF0000"/>
                </a:solidFill>
              </a:rPr>
              <a:t>εκχωρείται</a:t>
            </a:r>
            <a:r>
              <a:rPr lang="el-GR" dirty="0"/>
              <a:t> η τιμή της έκφρασης στην μεταβλητή </a:t>
            </a:r>
            <a:r>
              <a:rPr lang="en-US" dirty="0"/>
              <a:t>delta. </a:t>
            </a:r>
            <a:r>
              <a:rPr lang="el-GR" dirty="0"/>
              <a:t>Αυτό λέγεται και </a:t>
            </a:r>
            <a:r>
              <a:rPr lang="el-GR" dirty="0">
                <a:solidFill>
                  <a:srgbClr val="FF0000"/>
                </a:solidFill>
              </a:rPr>
              <a:t>πέρασμα παραμέτρου</a:t>
            </a:r>
            <a:r>
              <a:rPr lang="el-GR" dirty="0" smtClean="0"/>
              <a:t>.</a:t>
            </a:r>
            <a:endParaRPr lang="el-GR" dirty="0"/>
          </a:p>
        </p:txBody>
      </p:sp>
    </p:spTree>
    <p:extLst>
      <p:ext uri="{BB962C8B-B14F-4D97-AF65-F5344CB8AC3E}">
        <p14:creationId xmlns:p14="http://schemas.microsoft.com/office/powerpoint/2010/main" val="409454606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5289968"/>
            <a:ext cx="4495800" cy="348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1711220"/>
            <a:ext cx="3657600" cy="3461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800" b="1" dirty="0">
                <a:latin typeface="Courier New" pitchFamily="49" charset="0"/>
                <a:cs typeface="Courier New" pitchFamily="49" charset="0"/>
              </a:rPr>
              <a:t>class 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l-GR"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void </a:t>
            </a:r>
            <a:r>
              <a:rPr lang="en-US" sz="1800" b="1" dirty="0" err="1">
                <a:latin typeface="Courier New" pitchFamily="49" charset="0"/>
                <a:cs typeface="Courier New" pitchFamily="49" charset="0"/>
              </a:rPr>
              <a:t>moveManySteps</a:t>
            </a:r>
            <a:r>
              <a:rPr lang="en-US" sz="1800" b="1" dirty="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int</a:t>
            </a: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steps</a:t>
            </a: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String</a:t>
            </a:r>
            <a:r>
              <a:rPr lang="en-US" sz="1800" b="1" dirty="0" smtClean="0">
                <a:latin typeface="Courier New" pitchFamily="49" charset="0"/>
                <a:cs typeface="Courier New" pitchFamily="49" charset="0"/>
              </a:rPr>
              <a:t> direction)</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latin typeface="Courier New" pitchFamily="49" charset="0"/>
                <a:cs typeface="Courier New" pitchFamily="49" charset="0"/>
              </a:rPr>
              <a:t>direction.equals</a:t>
            </a:r>
            <a:r>
              <a:rPr lang="en-US" sz="1800" b="1" dirty="0" smtClean="0">
                <a:latin typeface="Courier New" pitchFamily="49" charset="0"/>
                <a:cs typeface="Courier New" pitchFamily="49" charset="0"/>
              </a:rPr>
              <a:t>(“right”){ position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steps;}</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latin typeface="Courier New" pitchFamily="49" charset="0"/>
                <a:cs typeface="Courier New" pitchFamily="49" charset="0"/>
              </a:rPr>
              <a:t>direction.equals</a:t>
            </a:r>
            <a:r>
              <a:rPr lang="en-US" sz="1800" b="1" dirty="0" smtClean="0">
                <a:latin typeface="Courier New" pitchFamily="49" charset="0"/>
                <a:cs typeface="Courier New" pitchFamily="49" charset="0"/>
              </a:rPr>
              <a:t>(“left”)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position -= steps;}</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class </a:t>
            </a:r>
            <a:r>
              <a:rPr lang="en-US" sz="1800" b="1" dirty="0" err="1" smtClean="0">
                <a:latin typeface="Courier New" pitchFamily="49" charset="0"/>
                <a:cs typeface="Courier New" pitchFamily="49" charset="0"/>
              </a:rPr>
              <a:t>MovingCar3</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Car </a:t>
            </a:r>
            <a:r>
              <a:rPr lang="en-US" sz="1800" b="1" dirty="0" err="1">
                <a:latin typeface="Courier New" pitchFamily="49" charset="0"/>
                <a:cs typeface="Courier New" pitchFamily="49" charset="0"/>
              </a:rPr>
              <a:t>myCar</a:t>
            </a:r>
            <a:r>
              <a:rPr lang="en-US" sz="1800" b="1" dirty="0">
                <a:latin typeface="Courier New" pitchFamily="49" charset="0"/>
                <a:cs typeface="Courier New" pitchFamily="49" charset="0"/>
              </a:rPr>
              <a:t> = new Car();</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myCar.moveManySteps</a:t>
            </a:r>
            <a:r>
              <a:rPr lang="en-US" sz="1800" b="1" dirty="0" smtClean="0">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10</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“left”</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2" name="Rounded Rectangular Callout 11"/>
          <p:cNvSpPr/>
          <p:nvPr/>
        </p:nvSpPr>
        <p:spPr>
          <a:xfrm>
            <a:off x="4724400" y="860808"/>
            <a:ext cx="4419600" cy="533400"/>
          </a:xfrm>
          <a:prstGeom prst="wedgeRoundRectCallout">
            <a:avLst>
              <a:gd name="adj1" fmla="val -20826"/>
              <a:gd name="adj2" fmla="val 88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Μέθοδος με πολλές παραμέτρους</a:t>
            </a:r>
            <a:endParaRPr lang="en-US" dirty="0"/>
          </a:p>
        </p:txBody>
      </p:sp>
      <p:sp>
        <p:nvSpPr>
          <p:cNvPr id="6" name="Rounded Rectangular Callout 5"/>
          <p:cNvSpPr/>
          <p:nvPr/>
        </p:nvSpPr>
        <p:spPr>
          <a:xfrm>
            <a:off x="6248400" y="5394010"/>
            <a:ext cx="2438400" cy="533400"/>
          </a:xfrm>
          <a:prstGeom prst="wedgeRoundRectCallout">
            <a:avLst>
              <a:gd name="adj1" fmla="val -68610"/>
              <a:gd name="adj2" fmla="val 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Κλήση της μεθόδου</a:t>
            </a:r>
            <a:endParaRPr lang="en-US" dirty="0"/>
          </a:p>
        </p:txBody>
      </p:sp>
      <p:sp>
        <p:nvSpPr>
          <p:cNvPr id="2" name="TextBox 1"/>
          <p:cNvSpPr txBox="1"/>
          <p:nvPr/>
        </p:nvSpPr>
        <p:spPr>
          <a:xfrm>
            <a:off x="4737797" y="3484406"/>
            <a:ext cx="4365172" cy="923330"/>
          </a:xfrm>
          <a:prstGeom prst="rect">
            <a:avLst/>
          </a:prstGeom>
          <a:solidFill>
            <a:srgbClr val="92D050"/>
          </a:solidFill>
        </p:spPr>
        <p:txBody>
          <a:bodyPr wrap="square" rtlCol="0">
            <a:spAutoFit/>
          </a:bodyPr>
          <a:lstStyle/>
          <a:p>
            <a:r>
              <a:rPr lang="el-GR" dirty="0" smtClean="0"/>
              <a:t>Τα ορίσματα θα πρέπει να </a:t>
            </a:r>
            <a:r>
              <a:rPr lang="el-GR" dirty="0" smtClean="0">
                <a:solidFill>
                  <a:srgbClr val="FF0000"/>
                </a:solidFill>
              </a:rPr>
              <a:t>συμφωνούν</a:t>
            </a:r>
            <a:r>
              <a:rPr lang="el-GR" dirty="0" smtClean="0"/>
              <a:t> με το </a:t>
            </a:r>
            <a:r>
              <a:rPr lang="el-GR" dirty="0" smtClean="0">
                <a:solidFill>
                  <a:srgbClr val="FF0000"/>
                </a:solidFill>
              </a:rPr>
              <a:t>πλήθος </a:t>
            </a:r>
            <a:r>
              <a:rPr lang="el-GR" dirty="0" smtClean="0"/>
              <a:t>και τους </a:t>
            </a:r>
            <a:r>
              <a:rPr lang="el-GR" dirty="0" smtClean="0">
                <a:solidFill>
                  <a:srgbClr val="FF0000"/>
                </a:solidFill>
              </a:rPr>
              <a:t>τύπους </a:t>
            </a:r>
            <a:r>
              <a:rPr lang="el-GR" dirty="0" smtClean="0"/>
              <a:t>των παραμέτρων στην αντίστοιχη θέση</a:t>
            </a:r>
            <a:endParaRPr lang="en-US" dirty="0"/>
          </a:p>
        </p:txBody>
      </p:sp>
    </p:spTree>
    <p:extLst>
      <p:ext uri="{BB962C8B-B14F-4D97-AF65-F5344CB8AC3E}">
        <p14:creationId xmlns:p14="http://schemas.microsoft.com/office/powerpoint/2010/main" val="169310849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παραμέτρων και ορισμάτων</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Οι </a:t>
            </a:r>
            <a:r>
              <a:rPr lang="el-GR" dirty="0" smtClean="0">
                <a:solidFill>
                  <a:srgbClr val="0070C0"/>
                </a:solidFill>
              </a:rPr>
              <a:t>παράμετροι</a:t>
            </a:r>
            <a:r>
              <a:rPr lang="el-GR" dirty="0" smtClean="0"/>
              <a:t> μιας μεθόδου </a:t>
            </a:r>
            <a:r>
              <a:rPr lang="el-GR" dirty="0"/>
              <a:t>έ</a:t>
            </a:r>
            <a:r>
              <a:rPr lang="el-GR" dirty="0" smtClean="0"/>
              <a:t>χουν συγκεκριμένο </a:t>
            </a:r>
            <a:r>
              <a:rPr lang="el-GR" dirty="0" smtClean="0">
                <a:solidFill>
                  <a:schemeClr val="accent6">
                    <a:lumMod val="75000"/>
                  </a:schemeClr>
                </a:solidFill>
              </a:rPr>
              <a:t>τύπο</a:t>
            </a:r>
          </a:p>
          <a:p>
            <a:r>
              <a:rPr lang="el-GR" dirty="0" smtClean="0"/>
              <a:t>Τα </a:t>
            </a:r>
            <a:r>
              <a:rPr lang="el-GR" dirty="0" smtClean="0">
                <a:solidFill>
                  <a:srgbClr val="0070C0"/>
                </a:solidFill>
              </a:rPr>
              <a:t>ορίσματα</a:t>
            </a:r>
            <a:r>
              <a:rPr lang="el-GR" dirty="0" smtClean="0"/>
              <a:t> στην </a:t>
            </a:r>
            <a:r>
              <a:rPr lang="el-GR" dirty="0" smtClean="0">
                <a:solidFill>
                  <a:schemeClr val="accent6">
                    <a:lumMod val="75000"/>
                  </a:schemeClr>
                </a:solidFill>
              </a:rPr>
              <a:t>κλήση</a:t>
            </a:r>
            <a:r>
              <a:rPr lang="el-GR" dirty="0" smtClean="0"/>
              <a:t> της μεθόδου θα πρέπει να </a:t>
            </a:r>
            <a:r>
              <a:rPr lang="el-GR" dirty="0" smtClean="0">
                <a:solidFill>
                  <a:srgbClr val="FF0000"/>
                </a:solidFill>
              </a:rPr>
              <a:t>συμφωνούν με τον τύπο της παραμέτρου</a:t>
            </a:r>
            <a:r>
              <a:rPr lang="el-GR" dirty="0" smtClean="0"/>
              <a:t>, </a:t>
            </a:r>
            <a:r>
              <a:rPr lang="el-GR" dirty="0" smtClean="0">
                <a:solidFill>
                  <a:srgbClr val="0070C0"/>
                </a:solidFill>
              </a:rPr>
              <a:t>θέση προς θέση</a:t>
            </a:r>
            <a:r>
              <a:rPr lang="el-GR" dirty="0" smtClean="0"/>
              <a:t>.</a:t>
            </a:r>
          </a:p>
          <a:p>
            <a:r>
              <a:rPr lang="el-GR" dirty="0" smtClean="0"/>
              <a:t>Ισχύουν οι μετατροπές τύπου που ξέρουμε</a:t>
            </a:r>
          </a:p>
          <a:p>
            <a:pPr lvl="1"/>
            <a:r>
              <a:rPr lang="en-US" dirty="0">
                <a:solidFill>
                  <a:srgbClr val="0070C0"/>
                </a:solidFill>
              </a:rPr>
              <a:t>byte </a:t>
            </a:r>
            <a:r>
              <a:rPr lang="en-US" dirty="0">
                <a:solidFill>
                  <a:srgbClr val="0070C0"/>
                </a:solidFill>
                <a:sym typeface="Symbol"/>
              </a:rPr>
              <a:t></a:t>
            </a:r>
            <a:r>
              <a:rPr lang="en-US" dirty="0">
                <a:solidFill>
                  <a:srgbClr val="0070C0"/>
                </a:solidFill>
              </a:rPr>
              <a:t> short </a:t>
            </a:r>
            <a:r>
              <a:rPr lang="en-US" dirty="0">
                <a:solidFill>
                  <a:srgbClr val="0070C0"/>
                </a:solidFill>
                <a:sym typeface="Symbol"/>
              </a:rPr>
              <a:t></a:t>
            </a:r>
            <a:r>
              <a:rPr lang="en-US" dirty="0">
                <a:solidFill>
                  <a:srgbClr val="0070C0"/>
                </a:solidFill>
              </a:rPr>
              <a:t> int </a:t>
            </a:r>
            <a:r>
              <a:rPr lang="en-US" dirty="0">
                <a:solidFill>
                  <a:srgbClr val="0070C0"/>
                </a:solidFill>
                <a:sym typeface="Symbol"/>
              </a:rPr>
              <a:t></a:t>
            </a:r>
            <a:r>
              <a:rPr lang="en-US" dirty="0">
                <a:solidFill>
                  <a:srgbClr val="0070C0"/>
                </a:solidFill>
              </a:rPr>
              <a:t> long </a:t>
            </a:r>
            <a:r>
              <a:rPr lang="en-US" dirty="0">
                <a:solidFill>
                  <a:srgbClr val="0070C0"/>
                </a:solidFill>
                <a:sym typeface="Symbol"/>
              </a:rPr>
              <a:t></a:t>
            </a:r>
            <a:r>
              <a:rPr lang="en-US" dirty="0">
                <a:solidFill>
                  <a:srgbClr val="0070C0"/>
                </a:solidFill>
              </a:rPr>
              <a:t> float </a:t>
            </a:r>
            <a:r>
              <a:rPr lang="en-US" dirty="0">
                <a:solidFill>
                  <a:srgbClr val="0070C0"/>
                </a:solidFill>
                <a:sym typeface="Symbol"/>
              </a:rPr>
              <a:t></a:t>
            </a:r>
            <a:r>
              <a:rPr lang="en-US" dirty="0">
                <a:solidFill>
                  <a:srgbClr val="0070C0"/>
                </a:solidFill>
              </a:rPr>
              <a:t> double</a:t>
            </a:r>
          </a:p>
          <a:p>
            <a:pPr lvl="1"/>
            <a:endParaRPr lang="el-GR" dirty="0" smtClean="0"/>
          </a:p>
          <a:p>
            <a:r>
              <a:rPr lang="el-GR" dirty="0" smtClean="0"/>
              <a:t>Μία μέθοδος μπορεί να πάρει ως όρισμα και ένα </a:t>
            </a:r>
            <a:r>
              <a:rPr lang="el-GR" dirty="0" smtClean="0">
                <a:solidFill>
                  <a:schemeClr val="accent6">
                    <a:lumMod val="75000"/>
                  </a:schemeClr>
                </a:solidFill>
              </a:rPr>
              <a:t>αντικείμενο</a:t>
            </a:r>
            <a:r>
              <a:rPr lang="el-GR" dirty="0" smtClean="0"/>
              <a:t> μιας κλάσης.</a:t>
            </a:r>
          </a:p>
          <a:p>
            <a:pPr lvl="1"/>
            <a:r>
              <a:rPr lang="el-GR" dirty="0" smtClean="0"/>
              <a:t>Το πώς δουλεύει αυτό θα το μάθουμε όταν μιλήσουμε για αναφορές.</a:t>
            </a:r>
            <a:endParaRPr lang="en-US" dirty="0"/>
          </a:p>
        </p:txBody>
      </p:sp>
    </p:spTree>
    <p:extLst>
      <p:ext uri="{BB962C8B-B14F-4D97-AF65-F5344CB8AC3E}">
        <p14:creationId xmlns:p14="http://schemas.microsoft.com/office/powerpoint/2010/main" val="85691453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παραμέτρων</a:t>
            </a:r>
            <a:endParaRPr lang="en-US" dirty="0"/>
          </a:p>
        </p:txBody>
      </p:sp>
      <p:sp>
        <p:nvSpPr>
          <p:cNvPr id="3" name="Content Placeholder 2"/>
          <p:cNvSpPr>
            <a:spLocks noGrp="1"/>
          </p:cNvSpPr>
          <p:nvPr>
            <p:ph idx="1"/>
          </p:nvPr>
        </p:nvSpPr>
        <p:spPr/>
        <p:txBody>
          <a:bodyPr/>
          <a:lstStyle/>
          <a:p>
            <a:r>
              <a:rPr lang="el-GR" dirty="0" smtClean="0"/>
              <a:t>Όταν καλούμε μια μέθοδο με μία τιμή σαν όρισμα, ουσιαστικά εκχωρούμε αυτή την τιμή στην παράμετρο της μεθόδου</a:t>
            </a:r>
            <a:endParaRPr lang="en-US" dirty="0"/>
          </a:p>
        </p:txBody>
      </p:sp>
      <p:sp>
        <p:nvSpPr>
          <p:cNvPr id="4" name="Rectangle 3"/>
          <p:cNvSpPr/>
          <p:nvPr/>
        </p:nvSpPr>
        <p:spPr>
          <a:xfrm>
            <a:off x="3047999" y="3505200"/>
            <a:ext cx="4596130" cy="369332"/>
          </a:xfrm>
          <a:prstGeom prst="rect">
            <a:avLst/>
          </a:prstGeom>
          <a:ln w="28575">
            <a:solidFill>
              <a:srgbClr val="0070C0"/>
            </a:solidFill>
            <a:prstDash val="dash"/>
          </a:ln>
        </p:spPr>
        <p:txBody>
          <a:bodyPr wrap="none">
            <a:spAutoFit/>
          </a:bodyPr>
          <a:lstStyle/>
          <a:p>
            <a:r>
              <a:rPr lang="en-US" b="1" dirty="0" err="1">
                <a:latin typeface="Courier New" pitchFamily="49" charset="0"/>
                <a:cs typeface="Courier New" pitchFamily="49" charset="0"/>
              </a:rPr>
              <a:t>myCar.moveManySteps</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2*steps+10</a:t>
            </a:r>
            <a:r>
              <a:rPr lang="en-US" b="1" dirty="0">
                <a:latin typeface="Courier New" pitchFamily="49" charset="0"/>
                <a:cs typeface="Courier New" pitchFamily="49" charset="0"/>
              </a:rPr>
              <a:t>);</a:t>
            </a:r>
          </a:p>
        </p:txBody>
      </p:sp>
      <p:sp>
        <p:nvSpPr>
          <p:cNvPr id="5" name="Rectangle 4"/>
          <p:cNvSpPr/>
          <p:nvPr/>
        </p:nvSpPr>
        <p:spPr>
          <a:xfrm>
            <a:off x="3004384" y="4672424"/>
            <a:ext cx="4596129" cy="1200329"/>
          </a:xfrm>
          <a:prstGeom prst="rect">
            <a:avLst/>
          </a:prstGeom>
          <a:ln w="28575">
            <a:solidFill>
              <a:srgbClr val="0070C0"/>
            </a:solidFill>
            <a:prstDash val="dash"/>
          </a:ln>
        </p:spPr>
        <p:txBody>
          <a:bodyPr wrap="square">
            <a:spAutoFit/>
          </a:bodyPr>
          <a:lstStyle/>
          <a:p>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steps = </a:t>
            </a:r>
            <a:r>
              <a:rPr lang="el-GR" b="1" dirty="0" smtClean="0">
                <a:solidFill>
                  <a:srgbClr val="FF0000"/>
                </a:solidFill>
                <a:latin typeface="Courier New" pitchFamily="49" charset="0"/>
                <a:cs typeface="Courier New" pitchFamily="49" charset="0"/>
              </a:rPr>
              <a:t>40</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	position += delta;</a:t>
            </a:r>
          </a:p>
          <a:p>
            <a:r>
              <a:rPr lang="en-US" b="1" dirty="0">
                <a:latin typeface="Courier New" pitchFamily="49" charset="0"/>
                <a:cs typeface="Courier New" pitchFamily="49" charset="0"/>
              </a:rPr>
              <a:t>}</a:t>
            </a:r>
          </a:p>
        </p:txBody>
      </p:sp>
      <p:sp>
        <p:nvSpPr>
          <p:cNvPr id="6" name="TextBox 5"/>
          <p:cNvSpPr txBox="1"/>
          <p:nvPr/>
        </p:nvSpPr>
        <p:spPr>
          <a:xfrm>
            <a:off x="148863" y="3505200"/>
            <a:ext cx="1109599" cy="369332"/>
          </a:xfrm>
          <a:prstGeom prst="rect">
            <a:avLst/>
          </a:prstGeom>
          <a:noFill/>
        </p:spPr>
        <p:txBody>
          <a:bodyPr wrap="none" rtlCol="0">
            <a:spAutoFit/>
          </a:bodyPr>
          <a:lstStyle/>
          <a:p>
            <a:r>
              <a:rPr lang="el-GR" dirty="0" smtClean="0"/>
              <a:t>Η κλήση </a:t>
            </a:r>
            <a:endParaRPr lang="en-US" dirty="0"/>
          </a:p>
        </p:txBody>
      </p:sp>
      <p:sp>
        <p:nvSpPr>
          <p:cNvPr id="7" name="TextBox 6"/>
          <p:cNvSpPr txBox="1"/>
          <p:nvPr/>
        </p:nvSpPr>
        <p:spPr>
          <a:xfrm>
            <a:off x="148863" y="4660033"/>
            <a:ext cx="2851165" cy="369332"/>
          </a:xfrm>
          <a:prstGeom prst="rect">
            <a:avLst/>
          </a:prstGeom>
          <a:noFill/>
        </p:spPr>
        <p:txBody>
          <a:bodyPr wrap="none" rtlCol="0">
            <a:spAutoFit/>
          </a:bodyPr>
          <a:lstStyle/>
          <a:p>
            <a:r>
              <a:rPr lang="el-GR" dirty="0" smtClean="0"/>
              <a:t>Ισοδυναμεί με τον κώδικα:</a:t>
            </a:r>
            <a:endParaRPr lang="en-US" dirty="0"/>
          </a:p>
        </p:txBody>
      </p:sp>
      <p:sp>
        <p:nvSpPr>
          <p:cNvPr id="8" name="TextBox 7"/>
          <p:cNvSpPr txBox="1"/>
          <p:nvPr/>
        </p:nvSpPr>
        <p:spPr>
          <a:xfrm>
            <a:off x="148863" y="3918301"/>
            <a:ext cx="4275338" cy="369332"/>
          </a:xfrm>
          <a:prstGeom prst="rect">
            <a:avLst/>
          </a:prstGeom>
          <a:noFill/>
        </p:spPr>
        <p:txBody>
          <a:bodyPr wrap="none" rtlCol="0">
            <a:spAutoFit/>
          </a:bodyPr>
          <a:lstStyle/>
          <a:p>
            <a:r>
              <a:rPr lang="el-GR" dirty="0" smtClean="0"/>
              <a:t>όπου η μεταβλητή </a:t>
            </a:r>
            <a:r>
              <a:rPr lang="en-US" dirty="0" smtClean="0"/>
              <a:t>steps </a:t>
            </a:r>
            <a:r>
              <a:rPr lang="el-GR" dirty="0" smtClean="0"/>
              <a:t>έχει την τιμή 10</a:t>
            </a:r>
            <a:endParaRPr lang="en-US" dirty="0"/>
          </a:p>
        </p:txBody>
      </p:sp>
      <p:sp>
        <p:nvSpPr>
          <p:cNvPr id="10" name="Rectangular Callout 9"/>
          <p:cNvSpPr/>
          <p:nvPr/>
        </p:nvSpPr>
        <p:spPr>
          <a:xfrm>
            <a:off x="166280" y="5121664"/>
            <a:ext cx="2729320" cy="1502177"/>
          </a:xfrm>
          <a:prstGeom prst="wedgeRectCallout">
            <a:avLst>
              <a:gd name="adj1" fmla="val 79286"/>
              <a:gd name="adj2" fmla="val -5562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Η μεταβλητή </a:t>
            </a:r>
            <a:r>
              <a:rPr lang="en-US" dirty="0" smtClean="0">
                <a:solidFill>
                  <a:schemeClr val="tx1"/>
                </a:solidFill>
              </a:rPr>
              <a:t>steps </a:t>
            </a:r>
            <a:r>
              <a:rPr lang="el-GR" dirty="0" smtClean="0">
                <a:solidFill>
                  <a:schemeClr val="tx1"/>
                </a:solidFill>
              </a:rPr>
              <a:t>(η παράμετρος) είναι διαφορετική από την μεταβλητή </a:t>
            </a:r>
            <a:r>
              <a:rPr lang="en-US" dirty="0" smtClean="0">
                <a:solidFill>
                  <a:schemeClr val="tx1"/>
                </a:solidFill>
              </a:rPr>
              <a:t>steps </a:t>
            </a:r>
            <a:r>
              <a:rPr lang="el-GR" dirty="0" smtClean="0">
                <a:solidFill>
                  <a:schemeClr val="tx1"/>
                </a:solidFill>
              </a:rPr>
              <a:t>στην </a:t>
            </a:r>
            <a:r>
              <a:rPr lang="en-US" dirty="0" smtClean="0">
                <a:solidFill>
                  <a:schemeClr val="tx1"/>
                </a:solidFill>
              </a:rPr>
              <a:t>main</a:t>
            </a:r>
            <a:endParaRPr lang="en-US" dirty="0">
              <a:solidFill>
                <a:schemeClr val="tx1"/>
              </a:solidFill>
            </a:endParaRPr>
          </a:p>
        </p:txBody>
      </p:sp>
      <p:sp>
        <p:nvSpPr>
          <p:cNvPr id="12" name="Rectangular Callout 11"/>
          <p:cNvSpPr/>
          <p:nvPr/>
        </p:nvSpPr>
        <p:spPr>
          <a:xfrm>
            <a:off x="5950131" y="4038600"/>
            <a:ext cx="3180806" cy="621432"/>
          </a:xfrm>
          <a:prstGeom prst="wedgeRectCallout">
            <a:avLst>
              <a:gd name="adj1" fmla="val -45054"/>
              <a:gd name="adj2" fmla="val 9549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Αποτιμάται η τιμή της έκφρασης και εκχωρείται</a:t>
            </a:r>
          </a:p>
        </p:txBody>
      </p:sp>
      <p:sp>
        <p:nvSpPr>
          <p:cNvPr id="13" name="TextBox 12"/>
          <p:cNvSpPr txBox="1"/>
          <p:nvPr/>
        </p:nvSpPr>
        <p:spPr>
          <a:xfrm>
            <a:off x="3505200" y="5861867"/>
            <a:ext cx="5638800" cy="923330"/>
          </a:xfrm>
          <a:prstGeom prst="rect">
            <a:avLst/>
          </a:prstGeom>
          <a:solidFill>
            <a:schemeClr val="accent5">
              <a:lumMod val="40000"/>
              <a:lumOff val="60000"/>
            </a:schemeClr>
          </a:solidFill>
        </p:spPr>
        <p:txBody>
          <a:bodyPr wrap="square" rtlCol="0">
            <a:spAutoFit/>
          </a:bodyPr>
          <a:lstStyle/>
          <a:p>
            <a:r>
              <a:rPr lang="el-GR" dirty="0" smtClean="0"/>
              <a:t>Το πέρασμα μεταβλητών με αυτό τον τρόπο λέγεται πέρασμα </a:t>
            </a:r>
            <a:r>
              <a:rPr lang="el-GR" dirty="0" smtClean="0">
                <a:solidFill>
                  <a:srgbClr val="FF0000"/>
                </a:solidFill>
              </a:rPr>
              <a:t>δια τιμής (</a:t>
            </a:r>
            <a:r>
              <a:rPr lang="en-US" dirty="0" smtClean="0">
                <a:solidFill>
                  <a:srgbClr val="FF0000"/>
                </a:solidFill>
              </a:rPr>
              <a:t>pass by value)</a:t>
            </a:r>
            <a:r>
              <a:rPr lang="el-GR" dirty="0" smtClean="0"/>
              <a:t>. Η μέθοδος δεν έχει πρόσβαση στην μεταβλητή μόνο στην τιμή</a:t>
            </a:r>
            <a:endParaRPr lang="en-US" dirty="0"/>
          </a:p>
        </p:txBody>
      </p:sp>
    </p:spTree>
    <p:extLst>
      <p:ext uri="{BB962C8B-B14F-4D97-AF65-F5344CB8AC3E}">
        <p14:creationId xmlns:p14="http://schemas.microsoft.com/office/powerpoint/2010/main" val="112579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smtClean="0"/>
          </a:p>
          <a:p>
            <a:r>
              <a:rPr lang="el-GR" dirty="0" smtClean="0">
                <a:solidFill>
                  <a:schemeClr val="accent6">
                    <a:lumMod val="75000"/>
                  </a:schemeClr>
                </a:solidFill>
              </a:rPr>
              <a:t>Τέταρτη γενιά</a:t>
            </a:r>
            <a:r>
              <a:rPr lang="el-GR" dirty="0" smtClean="0"/>
              <a:t>: Εξειδικευμένες γλώσσες</a:t>
            </a:r>
          </a:p>
          <a:p>
            <a:r>
              <a:rPr lang="el-GR" dirty="0" smtClean="0">
                <a:solidFill>
                  <a:schemeClr val="accent6">
                    <a:lumMod val="75000"/>
                  </a:schemeClr>
                </a:solidFill>
              </a:rPr>
              <a:t>Πέμπτη γενιά</a:t>
            </a:r>
            <a:r>
              <a:rPr lang="el-GR" dirty="0" smtClean="0"/>
              <a:t>: «Φυσικές» γλώσσες.</a:t>
            </a:r>
          </a:p>
          <a:p>
            <a:endParaRPr lang="el-GR" dirty="0"/>
          </a:p>
          <a:p>
            <a:r>
              <a:rPr lang="el-GR" dirty="0" smtClean="0"/>
              <a:t>Κάθε γενιά προσθέτει ένα επίπεδο </a:t>
            </a:r>
            <a:r>
              <a:rPr lang="el-GR" dirty="0" smtClean="0">
                <a:solidFill>
                  <a:srgbClr val="0070C0"/>
                </a:solidFill>
              </a:rPr>
              <a:t>αφαίρεσης. </a:t>
            </a:r>
            <a:endParaRPr lang="en-US" dirty="0">
              <a:solidFill>
                <a:srgbClr val="0070C0"/>
              </a:solidFill>
            </a:endParaRPr>
          </a:p>
        </p:txBody>
      </p:sp>
    </p:spTree>
    <p:extLst>
      <p:ext uri="{BB962C8B-B14F-4D97-AF65-F5344CB8AC3E}">
        <p14:creationId xmlns:p14="http://schemas.microsoft.com/office/powerpoint/2010/main" val="124026217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3</a:t>
            </a:r>
            <a:endParaRPr lang="en-US" dirty="0"/>
          </a:p>
        </p:txBody>
      </p:sp>
      <p:sp>
        <p:nvSpPr>
          <p:cNvPr id="3" name="Content Placeholder 2"/>
          <p:cNvSpPr>
            <a:spLocks noGrp="1"/>
          </p:cNvSpPr>
          <p:nvPr>
            <p:ph idx="1"/>
          </p:nvPr>
        </p:nvSpPr>
        <p:spPr/>
        <p:txBody>
          <a:bodyPr/>
          <a:lstStyle/>
          <a:p>
            <a:r>
              <a:rPr lang="el-GR" dirty="0" smtClean="0"/>
              <a:t>Το αυτοκίνητο μας δεν μπορεί να μετακινηθεί έξω από το διάστημα [-10,10]. Θέλουμε η </a:t>
            </a:r>
            <a:r>
              <a:rPr lang="en-US" dirty="0" err="1" smtClean="0"/>
              <a:t>moveManySteps</a:t>
            </a:r>
            <a:r>
              <a:rPr lang="en-US" dirty="0" smtClean="0"/>
              <a:t> </a:t>
            </a:r>
            <a:r>
              <a:rPr lang="el-GR" dirty="0" smtClean="0"/>
              <a:t>να μας </a:t>
            </a:r>
            <a:r>
              <a:rPr lang="el-GR" dirty="0" smtClean="0">
                <a:solidFill>
                  <a:schemeClr val="accent6">
                    <a:lumMod val="75000"/>
                  </a:schemeClr>
                </a:solidFill>
              </a:rPr>
              <a:t>επιστρέφει</a:t>
            </a:r>
            <a:r>
              <a:rPr lang="el-GR" dirty="0" smtClean="0"/>
              <a:t> μια λογική τιμή αν η μετακίνηση έγινε η όχι.</a:t>
            </a:r>
            <a:endParaRPr lang="en-US" dirty="0" smtClean="0"/>
          </a:p>
          <a:p>
            <a:endParaRPr lang="el-GR" dirty="0" smtClean="0"/>
          </a:p>
        </p:txBody>
      </p:sp>
    </p:spTree>
    <p:extLst>
      <p:ext uri="{BB962C8B-B14F-4D97-AF65-F5344CB8AC3E}">
        <p14:creationId xmlns:p14="http://schemas.microsoft.com/office/powerpoint/2010/main" val="6372892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705100"/>
            <a:ext cx="6324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2738" y="1447800"/>
            <a:ext cx="8915400" cy="5105400"/>
          </a:xfrm>
          <a:ln w="28575">
            <a:solidFill>
              <a:srgbClr val="0070C0"/>
            </a:solidFill>
            <a:prstDash val="dash"/>
          </a:ln>
        </p:spPr>
        <p:txBody>
          <a:bodyPr>
            <a:noAutofit/>
          </a:bodyPr>
          <a:lstStyle/>
          <a:p>
            <a:pPr marL="0" indent="0">
              <a:buNone/>
            </a:pPr>
            <a:r>
              <a:rPr lang="en-US" sz="1800" b="1" dirty="0" smtClean="0">
                <a:latin typeface="Courier New" pitchFamily="49" charset="0"/>
                <a:cs typeface="Courier New" pitchFamily="49" charset="0"/>
              </a:rPr>
              <a:t>class </a:t>
            </a:r>
            <a:r>
              <a:rPr lang="en-US" sz="1800" b="1" dirty="0">
                <a:latin typeface="Courier New" pitchFamily="49" charset="0"/>
                <a:cs typeface="Courier New" pitchFamily="49" charset="0"/>
              </a:rPr>
              <a:t>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n-US" sz="1800" b="1" dirty="0">
                <a:latin typeface="Courier New" pitchFamily="49" charset="0"/>
                <a:cs typeface="Courier New" pitchFamily="49" charset="0"/>
              </a:rPr>
              <a:t>	</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err="1" smtClean="0">
                <a:latin typeface="Courier New" pitchFamily="49" charset="0"/>
                <a:cs typeface="Courier New" pitchFamily="49" charset="0"/>
              </a:rPr>
              <a:t>moveManySteps</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steps)</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if ((position + steps &lt; -10) || (position + steps &gt; 10)){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false;</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l-GR" sz="1800" b="1" dirty="0" smtClean="0">
                <a:latin typeface="Courier New" pitchFamily="49" charset="0"/>
                <a:cs typeface="Courier New" pitchFamily="49" charset="0"/>
              </a:rPr>
              <a:t>{</a:t>
            </a: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a:latin typeface="Courier New" pitchFamily="49" charset="0"/>
                <a:cs typeface="Courier New" pitchFamily="49" charset="0"/>
              </a:rPr>
              <a:t>position += steps</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true;</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p:txBody>
      </p:sp>
      <p:sp>
        <p:nvSpPr>
          <p:cNvPr id="8" name="Rectangular Callout 7"/>
          <p:cNvSpPr/>
          <p:nvPr/>
        </p:nvSpPr>
        <p:spPr>
          <a:xfrm>
            <a:off x="4419599" y="326048"/>
            <a:ext cx="4724401" cy="2243504"/>
          </a:xfrm>
          <a:prstGeom prst="wedgeRectCallout">
            <a:avLst>
              <a:gd name="adj1" fmla="val -50638"/>
              <a:gd name="adj2" fmla="val 554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a:solidFill>
                  <a:schemeClr val="tx1"/>
                </a:solidFill>
              </a:rPr>
              <a:t>Όταν ορίζουμε μια μέθοδο που επιστρέφει τιμή θα πρέπει να ορίσουμε τον </a:t>
            </a:r>
            <a:r>
              <a:rPr lang="el-GR" dirty="0">
                <a:solidFill>
                  <a:srgbClr val="FF0000"/>
                </a:solidFill>
              </a:rPr>
              <a:t>τύπο</a:t>
            </a:r>
            <a:r>
              <a:rPr lang="el-GR" dirty="0">
                <a:solidFill>
                  <a:schemeClr val="tx1"/>
                </a:solidFill>
              </a:rPr>
              <a:t> της τιμής που επιστρέφει</a:t>
            </a:r>
            <a:r>
              <a:rPr lang="el-GR" dirty="0" smtClean="0">
                <a:solidFill>
                  <a:schemeClr val="tx1"/>
                </a:solidFill>
              </a:rPr>
              <a:t>.</a:t>
            </a:r>
          </a:p>
          <a:p>
            <a:endParaRPr lang="el-GR" dirty="0">
              <a:solidFill>
                <a:schemeClr val="tx1"/>
              </a:solidFill>
            </a:endParaRPr>
          </a:p>
          <a:p>
            <a:r>
              <a:rPr lang="el-GR" dirty="0" smtClean="0">
                <a:solidFill>
                  <a:schemeClr val="tx1"/>
                </a:solidFill>
              </a:rPr>
              <a:t>Π.χ. αυτή η μέθοδος επιστρέφει τιμή </a:t>
            </a:r>
            <a:r>
              <a:rPr lang="en-US" dirty="0" err="1" smtClean="0">
                <a:solidFill>
                  <a:schemeClr val="tx1"/>
                </a:solidFill>
              </a:rPr>
              <a:t>boolean</a:t>
            </a:r>
            <a:endParaRPr lang="el-GR" dirty="0" smtClean="0">
              <a:solidFill>
                <a:schemeClr val="tx1"/>
              </a:solidFill>
            </a:endParaRPr>
          </a:p>
          <a:p>
            <a:endParaRPr lang="el-GR" dirty="0">
              <a:solidFill>
                <a:schemeClr val="tx1"/>
              </a:solidFill>
            </a:endParaRPr>
          </a:p>
          <a:p>
            <a:r>
              <a:rPr lang="el-GR" dirty="0">
                <a:solidFill>
                  <a:schemeClr val="tx1"/>
                </a:solidFill>
              </a:rPr>
              <a:t>Μια μέθοδος μπορεί να επιστρέφει και ένα αντικείμενο μιας </a:t>
            </a:r>
            <a:r>
              <a:rPr lang="el-GR" dirty="0" smtClean="0">
                <a:solidFill>
                  <a:schemeClr val="tx1"/>
                </a:solidFill>
              </a:rPr>
              <a:t>κλάσης</a:t>
            </a:r>
            <a:endParaRPr lang="en-US" dirty="0">
              <a:solidFill>
                <a:schemeClr val="tx1"/>
              </a:solidFill>
            </a:endParaRPr>
          </a:p>
        </p:txBody>
      </p:sp>
      <p:sp>
        <p:nvSpPr>
          <p:cNvPr id="10" name="Rectangular Callout 9"/>
          <p:cNvSpPr/>
          <p:nvPr/>
        </p:nvSpPr>
        <p:spPr>
          <a:xfrm>
            <a:off x="4343399" y="5067300"/>
            <a:ext cx="4724401" cy="723900"/>
          </a:xfrm>
          <a:prstGeom prst="wedgeRectCallout">
            <a:avLst>
              <a:gd name="adj1" fmla="val -91334"/>
              <a:gd name="adj2" fmla="val -5114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Επιστρέφουμε μια τιμή μέσα στον κώδικα χρησιμοποιώντας την εντολή </a:t>
            </a:r>
            <a:r>
              <a:rPr lang="en-US" dirty="0" smtClean="0">
                <a:solidFill>
                  <a:srgbClr val="FF0000"/>
                </a:solidFill>
              </a:rPr>
              <a:t>return</a:t>
            </a:r>
            <a:r>
              <a:rPr lang="en-US" dirty="0" smtClean="0">
                <a:solidFill>
                  <a:schemeClr val="tx1"/>
                </a:solidFill>
              </a:rPr>
              <a:t>.</a:t>
            </a:r>
          </a:p>
        </p:txBody>
      </p:sp>
    </p:spTree>
    <p:extLst>
      <p:ext uri="{BB962C8B-B14F-4D97-AF65-F5344CB8AC3E}">
        <p14:creationId xmlns:p14="http://schemas.microsoft.com/office/powerpoint/2010/main" val="332305299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458200" cy="4876800"/>
          </a:xfrm>
        </p:spPr>
        <p:txBody>
          <a:bodyPr>
            <a:normAutofit lnSpcReduction="10000"/>
          </a:bodyPr>
          <a:lstStyle/>
          <a:p>
            <a:r>
              <a:rPr lang="en-US" dirty="0" smtClean="0"/>
              <a:t>H </a:t>
            </a:r>
            <a:r>
              <a:rPr lang="el-GR" dirty="0" smtClean="0"/>
              <a:t>εντολή </a:t>
            </a:r>
            <a:r>
              <a:rPr lang="en-US" dirty="0" smtClean="0">
                <a:solidFill>
                  <a:srgbClr val="FF0000"/>
                </a:solidFill>
              </a:rPr>
              <a:t>return</a:t>
            </a:r>
            <a:r>
              <a:rPr lang="el-GR" dirty="0" smtClean="0">
                <a:solidFill>
                  <a:srgbClr val="FF0000"/>
                </a:solidFill>
              </a:rPr>
              <a:t> </a:t>
            </a:r>
            <a:r>
              <a:rPr lang="el-GR" dirty="0" smtClean="0"/>
              <a:t>χρησιμοποιείται για να επιστρέψει μια τιμή μια μέθοδος.</a:t>
            </a:r>
          </a:p>
          <a:p>
            <a:r>
              <a:rPr lang="el-GR" dirty="0" smtClean="0"/>
              <a:t>Συντακτικό:</a:t>
            </a:r>
          </a:p>
          <a:p>
            <a:pPr lvl="1"/>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&lt;</a:t>
            </a:r>
            <a:r>
              <a:rPr lang="el-GR" b="1" dirty="0" smtClean="0">
                <a:solidFill>
                  <a:srgbClr val="0070C0"/>
                </a:solidFill>
                <a:latin typeface="Courier New" pitchFamily="49" charset="0"/>
                <a:cs typeface="Courier New" pitchFamily="49" charset="0"/>
              </a:rPr>
              <a:t>έκφραση&gt;</a:t>
            </a:r>
          </a:p>
          <a:p>
            <a:r>
              <a:rPr lang="el-GR" dirty="0" smtClean="0">
                <a:solidFill>
                  <a:schemeClr val="accent6">
                    <a:lumMod val="75000"/>
                  </a:schemeClr>
                </a:solidFill>
              </a:rPr>
              <a:t>Κάθε</a:t>
            </a:r>
            <a:r>
              <a:rPr lang="el-GR" dirty="0" smtClean="0"/>
              <a:t> </a:t>
            </a:r>
            <a:r>
              <a:rPr lang="el-GR" dirty="0" smtClean="0">
                <a:solidFill>
                  <a:schemeClr val="accent6">
                    <a:lumMod val="75000"/>
                  </a:schemeClr>
                </a:solidFill>
              </a:rPr>
              <a:t>μονοπάτι</a:t>
            </a:r>
            <a:r>
              <a:rPr lang="el-GR" dirty="0" smtClean="0"/>
              <a:t> εκτέλεσης του κώδικα θα πρέπει να επιστρέφει μια τιμή.</a:t>
            </a:r>
          </a:p>
          <a:p>
            <a:r>
              <a:rPr lang="el-GR" dirty="0"/>
              <a:t>Η κλήση της </a:t>
            </a:r>
            <a:r>
              <a:rPr lang="en-US" dirty="0"/>
              <a:t>return </a:t>
            </a:r>
            <a:r>
              <a:rPr lang="el-GR" dirty="0"/>
              <a:t>σε οποιοδήποτε σημείο του κώδικα </a:t>
            </a:r>
            <a:r>
              <a:rPr lang="el-GR" dirty="0">
                <a:solidFill>
                  <a:srgbClr val="0070C0"/>
                </a:solidFill>
              </a:rPr>
              <a:t>σταματάει την εκτέλεση </a:t>
            </a:r>
            <a:r>
              <a:rPr lang="el-GR" dirty="0"/>
              <a:t>της μεθόδου και επιστρέφει τιμή</a:t>
            </a:r>
            <a:r>
              <a:rPr lang="el-GR" dirty="0" smtClean="0"/>
              <a:t>.</a:t>
            </a:r>
          </a:p>
          <a:p>
            <a:pPr lvl="1"/>
            <a:r>
              <a:rPr lang="el-GR" dirty="0" smtClean="0"/>
              <a:t>Μπορούμε να το χρησιμοποιήσουμε αυτό για να απλοποιήσουμε τον κώδικα.</a:t>
            </a:r>
            <a:endParaRPr lang="el-GR" dirty="0"/>
          </a:p>
        </p:txBody>
      </p:sp>
    </p:spTree>
    <p:extLst>
      <p:ext uri="{BB962C8B-B14F-4D97-AF65-F5344CB8AC3E}">
        <p14:creationId xmlns:p14="http://schemas.microsoft.com/office/powerpoint/2010/main" val="128742787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6" y="1066800"/>
            <a:ext cx="8991600" cy="4419600"/>
          </a:xfrm>
          <a:ln w="28575">
            <a:solidFill>
              <a:srgbClr val="0070C0"/>
            </a:solidFill>
            <a:prstDash val="dash"/>
          </a:ln>
        </p:spPr>
        <p:txBody>
          <a:bodyPr>
            <a:noAutofit/>
          </a:bodyPr>
          <a:lstStyle/>
          <a:p>
            <a:pPr marL="0" indent="0">
              <a:buNone/>
            </a:pPr>
            <a:r>
              <a:rPr lang="en-US" sz="1800" b="1" dirty="0" smtClean="0">
                <a:latin typeface="Courier New" pitchFamily="49" charset="0"/>
                <a:cs typeface="Courier New" pitchFamily="49" charset="0"/>
              </a:rPr>
              <a:t>class </a:t>
            </a:r>
            <a:r>
              <a:rPr lang="en-US" sz="1800" b="1" dirty="0">
                <a:latin typeface="Courier New" pitchFamily="49" charset="0"/>
                <a:cs typeface="Courier New" pitchFamily="49" charset="0"/>
              </a:rPr>
              <a:t>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n-US" sz="1800" b="1" dirty="0">
                <a:latin typeface="Courier New" pitchFamily="49" charset="0"/>
                <a:cs typeface="Courier New" pitchFamily="49" charset="0"/>
              </a:rPr>
              <a:t>	</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err="1" smtClean="0">
                <a:latin typeface="Courier New" pitchFamily="49" charset="0"/>
                <a:cs typeface="Courier New" pitchFamily="49" charset="0"/>
              </a:rPr>
              <a:t>moveManySteps</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steps)</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if ((position + steps &lt; -10) || (position + steps &gt; 10)){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false;</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n-US" sz="1800" b="1" dirty="0">
                <a:latin typeface="Courier New" pitchFamily="49" charset="0"/>
                <a:cs typeface="Courier New" pitchFamily="49" charset="0"/>
              </a:rPr>
              <a:t>position += steps</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true;</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200" b="1" dirty="0">
              <a:latin typeface="Courier New" pitchFamily="49" charset="0"/>
              <a:cs typeface="Courier New" pitchFamily="49" charset="0"/>
            </a:endParaRPr>
          </a:p>
        </p:txBody>
      </p:sp>
      <p:sp>
        <p:nvSpPr>
          <p:cNvPr id="7" name="Rectangular Callout 6"/>
          <p:cNvSpPr/>
          <p:nvPr/>
        </p:nvSpPr>
        <p:spPr>
          <a:xfrm>
            <a:off x="4319953" y="3810000"/>
            <a:ext cx="4724401" cy="1752600"/>
          </a:xfrm>
          <a:prstGeom prst="wedgeRectCallout">
            <a:avLst>
              <a:gd name="adj1" fmla="val -70242"/>
              <a:gd name="adj2" fmla="val -5975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Αν μπούμε μέσα στο </a:t>
            </a:r>
            <a:r>
              <a:rPr lang="en-US" dirty="0" smtClean="0">
                <a:solidFill>
                  <a:schemeClr val="tx1"/>
                </a:solidFill>
              </a:rPr>
              <a:t>if </a:t>
            </a:r>
            <a:r>
              <a:rPr lang="el-GR" dirty="0" smtClean="0">
                <a:solidFill>
                  <a:schemeClr val="tx1"/>
                </a:solidFill>
              </a:rPr>
              <a:t>η </a:t>
            </a:r>
            <a:r>
              <a:rPr lang="en-US" dirty="0" smtClean="0">
                <a:solidFill>
                  <a:schemeClr val="tx1"/>
                </a:solidFill>
              </a:rPr>
              <a:t>return </a:t>
            </a:r>
            <a:r>
              <a:rPr lang="el-GR" dirty="0" smtClean="0">
                <a:solidFill>
                  <a:schemeClr val="tx1"/>
                </a:solidFill>
              </a:rPr>
              <a:t>θα σταματήσει την εκτέλεση του κώδικα και θα μας βγάλει από την μέθοδο. Επιστρέφεται η τιμή </a:t>
            </a:r>
            <a:r>
              <a:rPr lang="en-US" dirty="0" smtClean="0">
                <a:solidFill>
                  <a:schemeClr val="tx1"/>
                </a:solidFill>
              </a:rPr>
              <a:t>false.</a:t>
            </a:r>
          </a:p>
          <a:p>
            <a:endParaRPr lang="en-US" dirty="0">
              <a:solidFill>
                <a:schemeClr val="tx1"/>
              </a:solidFill>
            </a:endParaRPr>
          </a:p>
          <a:p>
            <a:r>
              <a:rPr lang="el-GR" dirty="0" smtClean="0">
                <a:solidFill>
                  <a:schemeClr val="tx1"/>
                </a:solidFill>
              </a:rPr>
              <a:t>Δεν χρειάζεται πλέον το </a:t>
            </a:r>
            <a:r>
              <a:rPr lang="en-US" dirty="0" smtClean="0">
                <a:solidFill>
                  <a:schemeClr val="tx1"/>
                </a:solidFill>
              </a:rPr>
              <a:t>else</a:t>
            </a:r>
          </a:p>
        </p:txBody>
      </p:sp>
    </p:spTree>
    <p:extLst>
      <p:ext uri="{BB962C8B-B14F-4D97-AF65-F5344CB8AC3E}">
        <p14:creationId xmlns:p14="http://schemas.microsoft.com/office/powerpoint/2010/main" val="266823574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a:t>
            </a:r>
            <a:r>
              <a:rPr lang="el-GR" dirty="0" smtClean="0"/>
              <a:t>τύπος μιας μεθόδου</a:t>
            </a:r>
            <a:endParaRPr lang="en-US" dirty="0"/>
          </a:p>
        </p:txBody>
      </p:sp>
      <p:sp>
        <p:nvSpPr>
          <p:cNvPr id="3" name="Content Placeholder 2"/>
          <p:cNvSpPr>
            <a:spLocks noGrp="1"/>
          </p:cNvSpPr>
          <p:nvPr>
            <p:ph idx="1"/>
          </p:nvPr>
        </p:nvSpPr>
        <p:spPr>
          <a:xfrm>
            <a:off x="457200" y="1600200"/>
            <a:ext cx="8458200" cy="4876800"/>
          </a:xfrm>
        </p:spPr>
        <p:txBody>
          <a:bodyPr>
            <a:normAutofit fontScale="92500"/>
          </a:bodyPr>
          <a:lstStyle/>
          <a:p>
            <a:r>
              <a:rPr lang="el-GR" dirty="0" smtClean="0"/>
              <a:t>Μια μέθοδος που</a:t>
            </a:r>
            <a:r>
              <a:rPr lang="en-US" dirty="0" smtClean="0"/>
              <a:t> </a:t>
            </a:r>
            <a:r>
              <a:rPr lang="el-GR" dirty="0" smtClean="0"/>
              <a:t>επιστρέφει τιμή ορίζεται με συγκεκριμένο τύπο. Π.χ.</a:t>
            </a:r>
          </a:p>
          <a:p>
            <a:pPr lvl="1"/>
            <a:r>
              <a:rPr lang="en-US" b="1" dirty="0">
                <a:solidFill>
                  <a:srgbClr val="0070C0"/>
                </a:solidFill>
                <a:latin typeface="Courier New" pitchFamily="49" charset="0"/>
                <a:cs typeface="Courier New" pitchFamily="49" charset="0"/>
              </a:rPr>
              <a:t>public </a:t>
            </a:r>
            <a:r>
              <a:rPr lang="en-US" b="1" dirty="0" err="1" smtClean="0">
                <a:solidFill>
                  <a:srgbClr val="FF0000"/>
                </a:solidFill>
                <a:latin typeface="Courier New" pitchFamily="49" charset="0"/>
                <a:cs typeface="Courier New" pitchFamily="49" charset="0"/>
              </a:rPr>
              <a:t>boolean</a:t>
            </a:r>
            <a:r>
              <a:rPr lang="en-US" b="1" dirty="0" smtClean="0">
                <a:solidFill>
                  <a:srgbClr val="FF000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moveManySteps</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steps)</a:t>
            </a:r>
            <a:endParaRPr lang="el-GR" dirty="0" smtClean="0"/>
          </a:p>
          <a:p>
            <a:pPr lvl="1"/>
            <a:r>
              <a:rPr lang="en-US" b="1" dirty="0" smtClean="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y</a:t>
            </a:r>
            <a:r>
              <a:rPr lang="en-US" b="1" dirty="0" smtClean="0">
                <a:solidFill>
                  <a:srgbClr val="0070C0"/>
                </a:solidFill>
                <a:latin typeface="Courier New" pitchFamily="49" charset="0"/>
                <a:cs typeface="Courier New" pitchFamily="49" charset="0"/>
              </a:rPr>
              <a:t>)</a:t>
            </a:r>
          </a:p>
          <a:p>
            <a:pPr lvl="1"/>
            <a:r>
              <a:rPr lang="en-US" b="1" dirty="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getUserName</a:t>
            </a:r>
            <a:r>
              <a:rPr lang="en-US" b="1" dirty="0" smtClean="0">
                <a:solidFill>
                  <a:srgbClr val="0070C0"/>
                </a:solidFill>
                <a:latin typeface="Courier New" pitchFamily="49" charset="0"/>
                <a:cs typeface="Courier New" pitchFamily="49" charset="0"/>
              </a:rPr>
              <a:t>()</a:t>
            </a:r>
          </a:p>
          <a:p>
            <a:pPr lvl="1"/>
            <a:r>
              <a:rPr lang="en-US" b="1" dirty="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Car </a:t>
            </a:r>
            <a:r>
              <a:rPr lang="en-US" b="1" dirty="0" err="1" smtClean="0">
                <a:solidFill>
                  <a:srgbClr val="0070C0"/>
                </a:solidFill>
                <a:latin typeface="Courier New" pitchFamily="49" charset="0"/>
                <a:cs typeface="Courier New" pitchFamily="49" charset="0"/>
              </a:rPr>
              <a:t>getCar</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endParaRPr lang="el-GR" dirty="0" smtClean="0"/>
          </a:p>
          <a:p>
            <a:r>
              <a:rPr lang="el-GR" dirty="0" smtClean="0"/>
              <a:t>Αν έχουμε μια συνάρτηση που επιστρέφει τιμή τύπου </a:t>
            </a:r>
            <a:r>
              <a:rPr lang="el-GR" dirty="0" smtClean="0">
                <a:solidFill>
                  <a:srgbClr val="FF0000"/>
                </a:solidFill>
              </a:rPr>
              <a:t>Τ</a:t>
            </a:r>
          </a:p>
          <a:p>
            <a:pPr lvl="1"/>
            <a:r>
              <a:rPr lang="el-GR" dirty="0" smtClean="0"/>
              <a:t>Π.χ. </a:t>
            </a:r>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division(int x, int y)</a:t>
            </a:r>
          </a:p>
          <a:p>
            <a:pPr marL="0" indent="0">
              <a:buNone/>
            </a:pPr>
            <a:r>
              <a:rPr lang="en-US" dirty="0" smtClean="0"/>
              <a:t> </a:t>
            </a:r>
            <a:r>
              <a:rPr lang="el-GR" dirty="0" smtClean="0"/>
              <a:t>η έκφραση στο </a:t>
            </a:r>
            <a:r>
              <a:rPr lang="en-US" dirty="0" smtClean="0"/>
              <a:t>return </a:t>
            </a:r>
            <a:r>
              <a:rPr lang="el-GR" dirty="0" smtClean="0"/>
              <a:t>πρέπει να επιστρέφει μία τιμή τύπου</a:t>
            </a:r>
            <a:r>
              <a:rPr lang="en-US" dirty="0" smtClean="0"/>
              <a:t> (</a:t>
            </a:r>
            <a:r>
              <a:rPr lang="el-GR" dirty="0" smtClean="0"/>
              <a:t>συμβατού με το) </a:t>
            </a:r>
            <a:r>
              <a:rPr lang="el-GR" dirty="0" smtClean="0">
                <a:solidFill>
                  <a:srgbClr val="FF0000"/>
                </a:solidFill>
              </a:rPr>
              <a:t>Τ</a:t>
            </a:r>
            <a:r>
              <a:rPr lang="el-GR" dirty="0" smtClean="0"/>
              <a:t>. (π.χ., </a:t>
            </a:r>
            <a:r>
              <a:rPr lang="en-US" sz="2400" b="1" dirty="0">
                <a:solidFill>
                  <a:srgbClr val="FF0000"/>
                </a:solidFill>
                <a:latin typeface="Courier New" pitchFamily="49" charset="0"/>
                <a:cs typeface="Courier New" pitchFamily="49" charset="0"/>
              </a:rPr>
              <a:t>return</a:t>
            </a:r>
            <a:r>
              <a:rPr lang="en-US" sz="2400" b="1" dirty="0">
                <a:solidFill>
                  <a:srgbClr val="0070C0"/>
                </a:solidFill>
                <a:latin typeface="Courier New" pitchFamily="49" charset="0"/>
                <a:cs typeface="Courier New" pitchFamily="49" charset="0"/>
              </a:rPr>
              <a:t> x/(double)y</a:t>
            </a:r>
            <a:r>
              <a:rPr lang="en-US" dirty="0" smtClean="0"/>
              <a:t>)</a:t>
            </a:r>
          </a:p>
        </p:txBody>
      </p:sp>
    </p:spTree>
    <p:extLst>
      <p:ext uri="{BB962C8B-B14F-4D97-AF65-F5344CB8AC3E}">
        <p14:creationId xmlns:p14="http://schemas.microsoft.com/office/powerpoint/2010/main" val="216288427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562600"/>
            <a:ext cx="4648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76200"/>
            <a:ext cx="8229600" cy="67056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a:p>
            <a:pPr marL="0" indent="0">
              <a:buNone/>
            </a:pP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MovingCar4b{</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carMoved</a:t>
            </a:r>
            <a:r>
              <a:rPr lang="en-US" sz="1300" b="1" dirty="0" smtClean="0">
                <a:solidFill>
                  <a:srgbClr val="FF0000"/>
                </a:solidFill>
                <a:latin typeface="Courier New" pitchFamily="49" charset="0"/>
                <a:cs typeface="Courier New" pitchFamily="49" charset="0"/>
              </a:rPr>
              <a:t> = </a:t>
            </a:r>
            <a:r>
              <a:rPr lang="en-US" sz="1300" b="1" dirty="0" err="1" smtClean="0">
                <a:solidFill>
                  <a:srgbClr val="FF0000"/>
                </a:solidFill>
                <a:latin typeface="Courier New" pitchFamily="49" charset="0"/>
                <a:cs typeface="Courier New" pitchFamily="49" charset="0"/>
              </a:rPr>
              <a:t>myCar.moveManySteps</a:t>
            </a:r>
            <a:r>
              <a:rPr lang="en-US" sz="1300" b="1" dirty="0" smtClean="0">
                <a:solidFill>
                  <a:srgbClr val="FF0000"/>
                </a:solidFill>
                <a:latin typeface="Courier New" pitchFamily="49" charset="0"/>
                <a:cs typeface="Courier New" pitchFamily="49" charset="0"/>
              </a:rPr>
              <a:t>(steps);</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if (</a:t>
            </a:r>
            <a:r>
              <a:rPr lang="en-US" sz="1300" b="1" dirty="0" err="1" smtClean="0">
                <a:latin typeface="Courier New" pitchFamily="49" charset="0"/>
                <a:cs typeface="Courier New" pitchFamily="49" charset="0"/>
              </a:rPr>
              <a:t>carMoved</a:t>
            </a:r>
            <a:r>
              <a:rPr lang="en-US" sz="1300" b="1" dirty="0" smtClean="0">
                <a:latin typeface="Courier New" pitchFamily="49" charset="0"/>
                <a:cs typeface="Courier New" pitchFamily="49" charset="0"/>
              </a:rPr>
              <a:t>) </a:t>
            </a:r>
            <a:r>
              <a:rPr lang="el-GR"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r>
              <a:rPr lang="el-GR" sz="1300" b="1" dirty="0" smtClean="0">
                <a:latin typeface="Courier New" pitchFamily="49" charset="0"/>
                <a:cs typeface="Courier New" pitchFamily="49" charset="0"/>
              </a:rPr>
              <a:t>}</a:t>
            </a:r>
            <a:endParaRPr lang="en-US" sz="1300" b="1" dirty="0" smtClean="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else</a:t>
            </a:r>
            <a:r>
              <a:rPr lang="el-GR" sz="1300" b="1" dirty="0" smtClean="0">
                <a:latin typeface="Courier New" pitchFamily="49" charset="0"/>
                <a:cs typeface="Courier New" pitchFamily="49" charset="0"/>
              </a:rPr>
              <a:t> { </a:t>
            </a:r>
            <a:r>
              <a:rPr lang="en-US" sz="1300" b="1" dirty="0" err="1" smtClean="0">
                <a:latin typeface="Courier New" pitchFamily="49" charset="0"/>
                <a:cs typeface="Courier New" pitchFamily="49" charset="0"/>
              </a:rPr>
              <a:t>System.out.println</a:t>
            </a:r>
            <a:r>
              <a:rPr lang="en-US" sz="1300" b="1" dirty="0" smtClean="0">
                <a:latin typeface="Courier New" pitchFamily="49" charset="0"/>
                <a:cs typeface="Courier New" pitchFamily="49" charset="0"/>
              </a:rPr>
              <a:t>(“Car could not move”);</a:t>
            </a:r>
            <a:r>
              <a:rPr lang="el-GR"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7" name="Rectangular Callout 6"/>
          <p:cNvSpPr/>
          <p:nvPr/>
        </p:nvSpPr>
        <p:spPr>
          <a:xfrm>
            <a:off x="6096000" y="5029200"/>
            <a:ext cx="2819400" cy="612648"/>
          </a:xfrm>
          <a:prstGeom prst="wedgeRectCallout">
            <a:avLst>
              <a:gd name="adj1" fmla="val -60750"/>
              <a:gd name="adj2" fmla="val 31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Κλήση της μεθόδου</a:t>
            </a:r>
            <a:endParaRPr lang="en-US" dirty="0"/>
          </a:p>
        </p:txBody>
      </p:sp>
    </p:spTree>
    <p:extLst>
      <p:ext uri="{BB962C8B-B14F-4D97-AF65-F5344CB8AC3E}">
        <p14:creationId xmlns:p14="http://schemas.microsoft.com/office/powerpoint/2010/main" val="105438591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37982" y="5943600"/>
            <a:ext cx="285301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6164" y="0"/>
            <a:ext cx="8229600" cy="68580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a:p>
            <a:pPr marL="0" indent="0">
              <a:buNone/>
            </a:pP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MovingCar4c</a:t>
            </a:r>
          </a:p>
          <a:p>
            <a:pPr marL="0" indent="0">
              <a:buNone/>
            </a:pPr>
            <a:r>
              <a:rPr lang="en-US" sz="1300" b="1" dirty="0" smtClean="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myCar.moveManySteps</a:t>
            </a:r>
            <a:r>
              <a:rPr lang="en-US" sz="1300" b="1" dirty="0" smtClean="0">
                <a:solidFill>
                  <a:srgbClr val="FF0000"/>
                </a:solidFill>
                <a:latin typeface="Courier New" pitchFamily="49" charset="0"/>
                <a:cs typeface="Courier New" pitchFamily="49" charset="0"/>
              </a:rPr>
              <a:t>(steps);</a:t>
            </a:r>
          </a:p>
          <a:p>
            <a:pPr marL="0" indent="0">
              <a:buNone/>
            </a:pPr>
            <a:r>
              <a:rPr lang="en-US" sz="1300" b="1" dirty="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2" name="Rectangular Callout 1"/>
          <p:cNvSpPr/>
          <p:nvPr/>
        </p:nvSpPr>
        <p:spPr>
          <a:xfrm>
            <a:off x="5334000" y="4876800"/>
            <a:ext cx="3581400" cy="1600200"/>
          </a:xfrm>
          <a:prstGeom prst="wedgeRectCallout">
            <a:avLst>
              <a:gd name="adj1" fmla="val -76841"/>
              <a:gd name="adj2" fmla="val 23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a:t>
            </a:r>
            <a:r>
              <a:rPr lang="en-US" dirty="0" err="1" smtClean="0"/>
              <a:t>moveManySteps</a:t>
            </a:r>
            <a:r>
              <a:rPr lang="en-US" dirty="0" smtClean="0"/>
              <a:t> </a:t>
            </a:r>
            <a:r>
              <a:rPr lang="el-GR" dirty="0" smtClean="0"/>
              <a:t>επιστρέφει τιμή, αλλά η κλήση της την αγνοεί</a:t>
            </a:r>
          </a:p>
          <a:p>
            <a:endParaRPr lang="el-GR" dirty="0" smtClean="0"/>
          </a:p>
          <a:p>
            <a:r>
              <a:rPr lang="el-GR" dirty="0" smtClean="0"/>
              <a:t>Η </a:t>
            </a:r>
            <a:r>
              <a:rPr lang="en-US" dirty="0" err="1" smtClean="0"/>
              <a:t>printPosition</a:t>
            </a:r>
            <a:r>
              <a:rPr lang="en-US" dirty="0" smtClean="0"/>
              <a:t> </a:t>
            </a:r>
            <a:r>
              <a:rPr lang="el-GR" dirty="0" smtClean="0"/>
              <a:t>θα επιστρέψει 0 αν δεν κινήθηκε το όχημα</a:t>
            </a:r>
            <a:endParaRPr lang="en-US" dirty="0"/>
          </a:p>
        </p:txBody>
      </p:sp>
      <p:sp>
        <p:nvSpPr>
          <p:cNvPr id="7" name="TextBox 6"/>
          <p:cNvSpPr txBox="1"/>
          <p:nvPr/>
        </p:nvSpPr>
        <p:spPr>
          <a:xfrm>
            <a:off x="4663026" y="457200"/>
            <a:ext cx="4486836" cy="646331"/>
          </a:xfrm>
          <a:prstGeom prst="rect">
            <a:avLst/>
          </a:prstGeom>
          <a:solidFill>
            <a:srgbClr val="92D050"/>
          </a:solidFill>
        </p:spPr>
        <p:txBody>
          <a:bodyPr wrap="square" rtlCol="0">
            <a:spAutoFit/>
          </a:bodyPr>
          <a:lstStyle/>
          <a:p>
            <a:r>
              <a:rPr lang="el-GR" dirty="0" smtClean="0"/>
              <a:t>Δεν είναι υποχρεωτικό να χρησιμοποιούμε </a:t>
            </a:r>
            <a:r>
              <a:rPr lang="el-GR" dirty="0"/>
              <a:t>πάντα </a:t>
            </a:r>
            <a:r>
              <a:rPr lang="el-GR" dirty="0" smtClean="0"/>
              <a:t>την επιστρεφόμενη τιμή</a:t>
            </a:r>
            <a:endParaRPr lang="en-US" dirty="0"/>
          </a:p>
        </p:txBody>
      </p:sp>
    </p:spTree>
    <p:extLst>
      <p:ext uri="{BB962C8B-B14F-4D97-AF65-F5344CB8AC3E}">
        <p14:creationId xmlns:p14="http://schemas.microsoft.com/office/powerpoint/2010/main" val="220885319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1066800" y="3962400"/>
            <a:ext cx="6939720" cy="2031325"/>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printIfPositive</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(position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(“position = “ + position);</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17170061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609600" y="3886200"/>
            <a:ext cx="8000908" cy="2308324"/>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moveManySteps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steps</a:t>
            </a:r>
            <a:r>
              <a:rPr lang="el-GR" b="1" dirty="0">
                <a:latin typeface="Courier New" pitchFamily="49" charset="0"/>
                <a:cs typeface="Courier New" pitchFamily="49" charset="0"/>
              </a:rPr>
              <a:t>, </a:t>
            </a:r>
            <a:r>
              <a:rPr lang="en-US" b="1" dirty="0">
                <a:latin typeface="Courier New" pitchFamily="49" charset="0"/>
                <a:cs typeface="Courier New" pitchFamily="49" charset="0"/>
              </a:rPr>
              <a:t>String direction)</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(steps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direction.equals</a:t>
            </a:r>
            <a:r>
              <a:rPr lang="en-US" b="1" dirty="0">
                <a:latin typeface="Courier New" pitchFamily="49" charset="0"/>
                <a:cs typeface="Courier New" pitchFamily="49" charset="0"/>
              </a:rPr>
              <a:t>(“right”){ position +</a:t>
            </a:r>
            <a:r>
              <a:rPr lang="el-GR" b="1" dirty="0">
                <a:latin typeface="Courier New" pitchFamily="49" charset="0"/>
                <a:cs typeface="Courier New" pitchFamily="49" charset="0"/>
              </a:rPr>
              <a:t>= </a:t>
            </a:r>
            <a:r>
              <a:rPr lang="en-US" b="1" dirty="0">
                <a:latin typeface="Courier New" pitchFamily="49" charset="0"/>
                <a:cs typeface="Courier New" pitchFamily="49" charset="0"/>
              </a:rPr>
              <a:t>steps;}</a:t>
            </a:r>
          </a:p>
          <a:p>
            <a:r>
              <a:rPr lang="en-US" b="1" dirty="0">
                <a:latin typeface="Courier New" pitchFamily="49" charset="0"/>
                <a:cs typeface="Courier New" pitchFamily="49" charset="0"/>
              </a:rPr>
              <a:t>	if (</a:t>
            </a:r>
            <a:r>
              <a:rPr lang="en-US" b="1" dirty="0" err="1">
                <a:latin typeface="Courier New" pitchFamily="49" charset="0"/>
                <a:cs typeface="Courier New" pitchFamily="49" charset="0"/>
              </a:rPr>
              <a:t>direction.equals</a:t>
            </a:r>
            <a:r>
              <a:rPr lang="en-US" b="1" dirty="0">
                <a:latin typeface="Courier New" pitchFamily="49" charset="0"/>
                <a:cs typeface="Courier New" pitchFamily="49" charset="0"/>
              </a:rPr>
              <a:t>(“left”) {</a:t>
            </a:r>
            <a:r>
              <a:rPr lang="el-GR" b="1" dirty="0">
                <a:latin typeface="Courier New" pitchFamily="49" charset="0"/>
                <a:cs typeface="Courier New" pitchFamily="49" charset="0"/>
              </a:rPr>
              <a:t> </a:t>
            </a:r>
            <a:r>
              <a:rPr lang="en-US" b="1" dirty="0">
                <a:latin typeface="Courier New" pitchFamily="49" charset="0"/>
                <a:cs typeface="Courier New" pitchFamily="49" charset="0"/>
              </a:rPr>
              <a:t>position -= steps;}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88845621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normAutofit lnSpcReduction="10000"/>
          </a:bodyPr>
          <a:lstStyle/>
          <a:p>
            <a:r>
              <a:rPr lang="el-GR" dirty="0" smtClean="0"/>
              <a:t>Θέλουμε να μπορούμε να κινούμε το όχημα όσες θέσεις θέλουμε</a:t>
            </a:r>
            <a:r>
              <a:rPr lang="en-US" dirty="0" smtClean="0"/>
              <a:t> </a:t>
            </a:r>
            <a:r>
              <a:rPr lang="el-GR" dirty="0" smtClean="0"/>
              <a:t>είτε προς τα δεξιά (+) είτε προς τα αριστερά (-)</a:t>
            </a:r>
            <a:r>
              <a:rPr lang="en-US" dirty="0" smtClean="0"/>
              <a:t>, </a:t>
            </a:r>
            <a:r>
              <a:rPr lang="el-GR" dirty="0" smtClean="0">
                <a:solidFill>
                  <a:srgbClr val="FF0000"/>
                </a:solidFill>
              </a:rPr>
              <a:t>και</a:t>
            </a:r>
            <a:r>
              <a:rPr lang="el-GR" dirty="0" smtClean="0"/>
              <a:t> να τυπώνεται η θέση σε κάθε κίνηση.</a:t>
            </a:r>
          </a:p>
          <a:p>
            <a:endParaRPr lang="el-GR" dirty="0"/>
          </a:p>
          <a:p>
            <a:r>
              <a:rPr lang="el-GR" dirty="0" smtClean="0"/>
              <a:t>Υλοποίηση: Θα ορίσουμε μια βοηθητική μεταβλητή </a:t>
            </a:r>
            <a:r>
              <a:rPr lang="en-US" dirty="0" smtClean="0"/>
              <a:t>delta </a:t>
            </a:r>
            <a:r>
              <a:rPr lang="el-GR" dirty="0" smtClean="0"/>
              <a:t>την οποία θα προσθέτουμε στο </a:t>
            </a:r>
            <a:r>
              <a:rPr lang="en-US" dirty="0" smtClean="0"/>
              <a:t>position </a:t>
            </a:r>
            <a:r>
              <a:rPr lang="el-GR" dirty="0" smtClean="0"/>
              <a:t>σε κάθε βήμα. Η </a:t>
            </a:r>
            <a:r>
              <a:rPr lang="en-US" dirty="0" smtClean="0"/>
              <a:t>default </a:t>
            </a:r>
            <a:r>
              <a:rPr lang="el-GR" dirty="0" smtClean="0"/>
              <a:t>τιμή του θα είναι </a:t>
            </a:r>
            <a:r>
              <a:rPr lang="en-US" dirty="0" smtClean="0"/>
              <a:t>delta = </a:t>
            </a:r>
            <a:r>
              <a:rPr lang="el-GR" dirty="0" smtClean="0"/>
              <a:t>1. Αν η παράμετρος </a:t>
            </a:r>
            <a:r>
              <a:rPr lang="en-US" dirty="0" smtClean="0"/>
              <a:t>steps</a:t>
            </a:r>
            <a:r>
              <a:rPr lang="el-GR" dirty="0" smtClean="0"/>
              <a:t> είναι αρνητική θα την μετατρέπουμε σε θετική και</a:t>
            </a:r>
            <a:r>
              <a:rPr lang="en-US" dirty="0" smtClean="0"/>
              <a:t> </a:t>
            </a:r>
            <a:r>
              <a:rPr lang="el-GR" dirty="0" smtClean="0"/>
              <a:t>θα θέσουμε </a:t>
            </a:r>
            <a:r>
              <a:rPr lang="en-US" dirty="0" smtClean="0"/>
              <a:t>delta =</a:t>
            </a:r>
            <a:r>
              <a:rPr lang="el-GR" dirty="0" smtClean="0"/>
              <a:t> -1. </a:t>
            </a:r>
            <a:endParaRPr lang="en-US" dirty="0"/>
          </a:p>
        </p:txBody>
      </p:sp>
    </p:spTree>
    <p:extLst>
      <p:ext uri="{BB962C8B-B14F-4D97-AF65-F5344CB8AC3E}">
        <p14:creationId xmlns:p14="http://schemas.microsoft.com/office/powerpoint/2010/main" val="453289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33400"/>
            <a:ext cx="8762999" cy="990600"/>
          </a:xfrm>
        </p:spPr>
        <p:txBody>
          <a:bodyPr>
            <a:normAutofit fontScale="90000"/>
          </a:bodyPr>
          <a:lstStyle/>
          <a:p>
            <a:r>
              <a:rPr lang="el-GR" dirty="0" smtClean="0"/>
              <a:t>Προγραμματιστικά Παραδείγματα (</a:t>
            </a:r>
            <a:r>
              <a:rPr lang="en-US" dirty="0" smtClean="0"/>
              <a:t>paradigms)</a:t>
            </a:r>
            <a:endParaRPr lang="en-US" dirty="0"/>
          </a:p>
        </p:txBody>
      </p:sp>
      <p:sp>
        <p:nvSpPr>
          <p:cNvPr id="3" name="Content Placeholder 2"/>
          <p:cNvSpPr>
            <a:spLocks noGrp="1"/>
          </p:cNvSpPr>
          <p:nvPr>
            <p:ph idx="1"/>
          </p:nvPr>
        </p:nvSpPr>
        <p:spPr/>
        <p:txBody>
          <a:bodyPr/>
          <a:lstStyle/>
          <a:p>
            <a:r>
              <a:rPr lang="el-GR" dirty="0" smtClean="0"/>
              <a:t>Προγραμματισμός των πρώτων ημερών.</a:t>
            </a:r>
          </a:p>
          <a:p>
            <a:endParaRPr lang="el-GR" dirty="0"/>
          </a:p>
        </p:txBody>
      </p:sp>
      <p:sp>
        <p:nvSpPr>
          <p:cNvPr id="6" name="Rectangle 4"/>
          <p:cNvSpPr>
            <a:spLocks noChangeArrowheads="1"/>
          </p:cNvSpPr>
          <p:nvPr/>
        </p:nvSpPr>
        <p:spPr bwMode="auto">
          <a:xfrm>
            <a:off x="4160647" y="2438400"/>
            <a:ext cx="4407877" cy="4102100"/>
          </a:xfrm>
          <a:prstGeom prst="rect">
            <a:avLst/>
          </a:prstGeom>
          <a:solidFill>
            <a:srgbClr val="EAEC5E"/>
          </a:solidFill>
          <a:ln w="12700">
            <a:solidFill>
              <a:srgbClr val="000000"/>
            </a:solidFill>
            <a:miter lim="800000"/>
            <a:headEnd/>
            <a:tailEnd/>
          </a:ln>
          <a:effectLst>
            <a:outerShdw dist="107763" dir="2700000" algn="ctr" rotWithShape="0">
              <a:srgbClr val="919191"/>
            </a:outerShdw>
          </a:effectLst>
        </p:spPr>
        <p:txBody>
          <a:bodyPr wrap="none" anchor="ctr"/>
          <a:lstStyle/>
          <a:p>
            <a:pPr marL="0" marR="0" lvl="0" indent="0" defTabSz="914400" eaLnBrk="0" fontAlgn="base" latinLnBrk="0" hangingPunct="0">
              <a:lnSpc>
                <a:spcPct val="70000"/>
              </a:lnSpc>
              <a:spcBef>
                <a:spcPct val="20000"/>
              </a:spcBef>
              <a:spcAft>
                <a:spcPct val="0"/>
              </a:spcAft>
              <a:buClr>
                <a:srgbClr val="063DE8"/>
              </a:buClr>
              <a:buSzPct val="60000"/>
              <a:buFont typeface="Monotype Sorts" pitchFamily="2" charset="2"/>
              <a:buChar char="l"/>
              <a:tabLst/>
              <a:defRPr/>
            </a:pPr>
            <a:endParaRPr kumimoji="0" lang="en-US" sz="2200" b="0" i="0" u="none" strike="noStrike" kern="0" cap="none" spc="0" normalizeH="0" baseline="0" noProof="0" smtClean="0">
              <a:ln>
                <a:noFill/>
              </a:ln>
              <a:solidFill>
                <a:srgbClr val="0000FF"/>
              </a:solidFill>
              <a:effectLst/>
              <a:uLnTx/>
              <a:uFillTx/>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val="0"/>
              </a:ext>
            </a:extLst>
          </a:blip>
          <a:srcRect t="9579"/>
          <a:stretch>
            <a:fillRect/>
          </a:stretch>
        </p:blipFill>
        <p:spPr bwMode="auto">
          <a:xfrm>
            <a:off x="4323303" y="2808288"/>
            <a:ext cx="40752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1" y="3048000"/>
            <a:ext cx="3810000" cy="1569660"/>
          </a:xfrm>
          <a:prstGeom prst="rect">
            <a:avLst/>
          </a:prstGeom>
          <a:noFill/>
        </p:spPr>
        <p:txBody>
          <a:bodyPr wrap="square" rtlCol="0">
            <a:spAutoFit/>
          </a:bodyPr>
          <a:lstStyle/>
          <a:p>
            <a:r>
              <a:rPr lang="en-US" sz="2400" dirty="0" smtClean="0">
                <a:solidFill>
                  <a:schemeClr val="accent6">
                    <a:lumMod val="75000"/>
                  </a:schemeClr>
                </a:solidFill>
              </a:rPr>
              <a:t>Spaghetti code</a:t>
            </a:r>
          </a:p>
          <a:p>
            <a:endParaRPr lang="en-US" sz="2400" dirty="0"/>
          </a:p>
          <a:p>
            <a:r>
              <a:rPr lang="el-GR" sz="2400" dirty="0" smtClean="0"/>
              <a:t>Δύσκολο να διαβαστεί και να κατανοηθεί η ροή του</a:t>
            </a:r>
            <a:endParaRPr lang="en-US" sz="2400" dirty="0"/>
          </a:p>
        </p:txBody>
      </p:sp>
    </p:spTree>
    <p:extLst>
      <p:ext uri="{BB962C8B-B14F-4D97-AF65-F5344CB8AC3E}">
        <p14:creationId xmlns:p14="http://schemas.microsoft.com/office/powerpoint/2010/main" val="40757032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47800" y="1676400"/>
            <a:ext cx="1371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6019800"/>
            <a:ext cx="38100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9306" y="313111"/>
            <a:ext cx="8229600" cy="6400800"/>
          </a:xfrm>
          <a:ln w="28575">
            <a:solidFill>
              <a:srgbClr val="0070C0"/>
            </a:solidFill>
            <a:prstDash val="dash"/>
          </a:ln>
        </p:spPr>
        <p:txBody>
          <a:bodyPr>
            <a:noAutofit/>
          </a:bodyPr>
          <a:lstStyle/>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moveManySteps</a:t>
            </a:r>
            <a:r>
              <a:rPr lang="en-US" sz="1200" b="1" dirty="0">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int</a:t>
            </a:r>
            <a:r>
              <a:rPr lang="en-US" sz="1200" b="1" dirty="0">
                <a:solidFill>
                  <a:srgbClr val="FF0000"/>
                </a:solidFill>
                <a:latin typeface="Courier New" pitchFamily="49" charset="0"/>
                <a:cs typeface="Courier New" pitchFamily="49" charset="0"/>
              </a:rPr>
              <a:t> steps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delta = 1;</a:t>
            </a:r>
            <a:endParaRPr lang="el-GR" sz="1200" b="1" dirty="0" smtClean="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n-US" sz="1200" b="1" dirty="0" smtClean="0">
                <a:latin typeface="Courier New" pitchFamily="49" charset="0"/>
                <a:cs typeface="Courier New" pitchFamily="49" charset="0"/>
              </a:rPr>
              <a:t>if (steps &lt; 0){</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steps = -steps; delta = -1;</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steps;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printPosition</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a:t>
            </a:r>
            <a:r>
              <a:rPr lang="en-US" sz="1200" b="1" dirty="0" smtClean="0">
                <a:latin typeface="Courier New" pitchFamily="49" charset="0"/>
                <a:cs typeface="Courier New" pitchFamily="49" charset="0"/>
              </a:rPr>
              <a:t>MovingCar</a:t>
            </a:r>
            <a:r>
              <a:rPr lang="en-US" sz="1200" b="1" dirty="0">
                <a:latin typeface="Courier New" pitchFamily="49" charset="0"/>
                <a:cs typeface="Courier New" pitchFamily="49" charset="0"/>
              </a:rPr>
              <a:t>5</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steps = </a:t>
            </a:r>
            <a:r>
              <a:rPr lang="en-US" sz="1200" b="1" dirty="0" smtClean="0">
                <a:latin typeface="Courier New" pitchFamily="49" charset="0"/>
                <a:cs typeface="Courier New" pitchFamily="49" charset="0"/>
              </a:rPr>
              <a:t>-10</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myCar.moveManySteps</a:t>
            </a:r>
            <a:r>
              <a:rPr lang="en-US" sz="1200" b="1" dirty="0">
                <a:latin typeface="Courier New" pitchFamily="49" charset="0"/>
                <a:cs typeface="Courier New" pitchFamily="49" charset="0"/>
              </a:rPr>
              <a:t>(</a:t>
            </a:r>
            <a:r>
              <a:rPr lang="en-US" sz="1200" b="1" dirty="0">
                <a:solidFill>
                  <a:srgbClr val="FF0000"/>
                </a:solidFill>
                <a:latin typeface="Courier New" pitchFamily="49" charset="0"/>
                <a:cs typeface="Courier New" pitchFamily="49" charset="0"/>
              </a:rPr>
              <a:t>steps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steps);</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10" name="Rounded Rectangular Callout 9"/>
          <p:cNvSpPr/>
          <p:nvPr/>
        </p:nvSpPr>
        <p:spPr>
          <a:xfrm>
            <a:off x="5494945" y="6097780"/>
            <a:ext cx="2095500" cy="609600"/>
          </a:xfrm>
          <a:prstGeom prst="wedgeRoundRectCallout">
            <a:avLst>
              <a:gd name="adj1" fmla="val -62825"/>
              <a:gd name="adj2" fmla="val -3630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l-GR" b="1" dirty="0" smtClean="0">
                <a:solidFill>
                  <a:schemeClr val="tx1"/>
                </a:solidFill>
                <a:latin typeface="Courier New" pitchFamily="49" charset="0"/>
                <a:cs typeface="Courier New" pitchFamily="49" charset="0"/>
              </a:rPr>
              <a:t>--:</a:t>
            </a:r>
            <a:r>
              <a:rPr lang="en-US" b="1" dirty="0" smtClean="0">
                <a:solidFill>
                  <a:schemeClr val="tx1"/>
                </a:solidFill>
                <a:latin typeface="Courier New" pitchFamily="49" charset="0"/>
                <a:cs typeface="Courier New" pitchFamily="49" charset="0"/>
              </a:rPr>
              <a:t>-</a:t>
            </a:r>
            <a:r>
              <a:rPr lang="el-GR" b="1" dirty="0" smtClean="0">
                <a:solidFill>
                  <a:schemeClr val="tx1"/>
                </a:solidFill>
                <a:latin typeface="Courier New" pitchFamily="49" charset="0"/>
                <a:cs typeface="Courier New" pitchFamily="49" charset="0"/>
              </a:rPr>
              <a:t>10</a:t>
            </a:r>
            <a:endParaRPr lang="en-US" b="1" dirty="0">
              <a:solidFill>
                <a:schemeClr val="tx1"/>
              </a:solidFill>
              <a:latin typeface="Courier New" pitchFamily="49" charset="0"/>
              <a:cs typeface="Courier New" pitchFamily="49" charset="0"/>
            </a:endParaRPr>
          </a:p>
        </p:txBody>
      </p:sp>
      <p:sp>
        <p:nvSpPr>
          <p:cNvPr id="11" name="TextBox 10"/>
          <p:cNvSpPr txBox="1"/>
          <p:nvPr/>
        </p:nvSpPr>
        <p:spPr>
          <a:xfrm>
            <a:off x="5446947" y="4191000"/>
            <a:ext cx="3657600" cy="1477328"/>
          </a:xfrm>
          <a:prstGeom prst="rect">
            <a:avLst/>
          </a:prstGeom>
          <a:solidFill>
            <a:srgbClr val="92D050"/>
          </a:solidFill>
        </p:spPr>
        <p:txBody>
          <a:bodyPr wrap="square" rtlCol="0">
            <a:spAutoFit/>
          </a:bodyPr>
          <a:lstStyle/>
          <a:p>
            <a:r>
              <a:rPr lang="en-US" dirty="0" smtClean="0"/>
              <a:t>H </a:t>
            </a:r>
            <a:r>
              <a:rPr lang="el-GR" dirty="0" smtClean="0">
                <a:solidFill>
                  <a:srgbClr val="FF0000"/>
                </a:solidFill>
              </a:rPr>
              <a:t>παράμετρος</a:t>
            </a:r>
            <a:r>
              <a:rPr lang="el-GR" dirty="0" smtClean="0"/>
              <a:t> λειτουργεί ως </a:t>
            </a:r>
            <a:r>
              <a:rPr lang="el-GR" dirty="0" smtClean="0">
                <a:solidFill>
                  <a:srgbClr val="FF0000"/>
                </a:solidFill>
              </a:rPr>
              <a:t>τοπική μεταβλητή </a:t>
            </a:r>
            <a:r>
              <a:rPr lang="el-GR" dirty="0" smtClean="0"/>
              <a:t>της συνάρτησης και χάνεται μετά την κλήση της μεθόδου. Η τιμή της μεταβλητής του </a:t>
            </a:r>
            <a:r>
              <a:rPr lang="el-GR" dirty="0" smtClean="0">
                <a:solidFill>
                  <a:srgbClr val="FF0000"/>
                </a:solidFill>
              </a:rPr>
              <a:t>ορίσματος</a:t>
            </a:r>
            <a:r>
              <a:rPr lang="el-GR" dirty="0" smtClean="0"/>
              <a:t> </a:t>
            </a:r>
            <a:r>
              <a:rPr lang="el-GR" dirty="0" smtClean="0">
                <a:solidFill>
                  <a:srgbClr val="FF0000"/>
                </a:solidFill>
              </a:rPr>
              <a:t>δεν</a:t>
            </a:r>
            <a:r>
              <a:rPr lang="el-GR" dirty="0" smtClean="0"/>
              <a:t> μεταβάλλεται</a:t>
            </a:r>
            <a:endParaRPr lang="en-US" dirty="0"/>
          </a:p>
        </p:txBody>
      </p:sp>
      <p:sp>
        <p:nvSpPr>
          <p:cNvPr id="12" name="Rounded Rectangular Callout 11"/>
          <p:cNvSpPr/>
          <p:nvPr/>
        </p:nvSpPr>
        <p:spPr>
          <a:xfrm>
            <a:off x="4953000" y="685800"/>
            <a:ext cx="3962400" cy="1676400"/>
          </a:xfrm>
          <a:prstGeom prst="wedgeRoundRectCallout">
            <a:avLst>
              <a:gd name="adj1" fmla="val -103004"/>
              <a:gd name="adj2" fmla="val 1627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Το </a:t>
            </a:r>
            <a:r>
              <a:rPr lang="en-US" dirty="0">
                <a:solidFill>
                  <a:schemeClr val="tx1"/>
                </a:solidFill>
              </a:rPr>
              <a:t>delta </a:t>
            </a:r>
            <a:r>
              <a:rPr lang="el-GR" dirty="0">
                <a:solidFill>
                  <a:schemeClr val="tx1"/>
                </a:solidFill>
              </a:rPr>
              <a:t>είναι </a:t>
            </a:r>
            <a:r>
              <a:rPr lang="el-GR" dirty="0" smtClean="0">
                <a:solidFill>
                  <a:srgbClr val="FF0000"/>
                </a:solidFill>
              </a:rPr>
              <a:t>τοπική μεταβλητή </a:t>
            </a:r>
            <a:r>
              <a:rPr lang="el-GR" dirty="0" smtClean="0">
                <a:solidFill>
                  <a:schemeClr val="tx1"/>
                </a:solidFill>
              </a:rPr>
              <a:t>της μεθόδου.</a:t>
            </a:r>
          </a:p>
          <a:p>
            <a:r>
              <a:rPr lang="el-GR" dirty="0" smtClean="0">
                <a:solidFill>
                  <a:schemeClr val="tx1"/>
                </a:solidFill>
              </a:rPr>
              <a:t>Ορίζεται μέσα στην μέθοδο και υπάρχει μόνο μέσα στην μέθοδο. Στο τέλος της μεθόδου η μεταβλητή χάνεται. </a:t>
            </a:r>
            <a:endParaRPr lang="en-US" dirty="0">
              <a:solidFill>
                <a:schemeClr val="tx1"/>
              </a:solidFill>
            </a:endParaRPr>
          </a:p>
        </p:txBody>
      </p:sp>
    </p:spTree>
    <p:extLst>
      <p:ext uri="{BB962C8B-B14F-4D97-AF65-F5344CB8AC3E}">
        <p14:creationId xmlns:p14="http://schemas.microsoft.com/office/powerpoint/2010/main" val="381973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86200"/>
            <a:ext cx="2057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endParaRPr lang="en-US" sz="1600" b="1" dirty="0">
              <a:latin typeface="Courier New" pitchFamily="49" charset="0"/>
              <a:cs typeface="Courier New" pitchFamily="49" charset="0"/>
            </a:endParaRP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steps)</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delta = 1;</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(steps &lt; 0){</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steps = -steps; delta = -1;</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for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0;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&lt; steps;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position += delta;</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err="1" smtClean="0">
                <a:solidFill>
                  <a:srgbClr val="FF0000"/>
                </a:solidFill>
                <a:latin typeface="Courier New" pitchFamily="49" charset="0"/>
                <a:cs typeface="Courier New" pitchFamily="49" charset="0"/>
              </a:rPr>
              <a:t>printPosition</a:t>
            </a:r>
            <a:r>
              <a:rPr lang="en-US" sz="1600" b="1" dirty="0" smtClean="0">
                <a:solidFill>
                  <a:srgbClr val="FF0000"/>
                </a:solidFill>
                <a:latin typeface="Courier New" pitchFamily="49" charset="0"/>
                <a:cs typeface="Courier New" pitchFamily="49" charset="0"/>
              </a:rPr>
              <a:t>();</a:t>
            </a:r>
            <a:endParaRPr lang="en-US" sz="1600" b="1" dirty="0">
              <a:solidFill>
                <a:srgbClr val="FF0000"/>
              </a:solidFill>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printPosition</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("Car at position "+position);</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a:t>
            </a:r>
          </a:p>
          <a:p>
            <a:pPr marL="0" indent="0">
              <a:buNone/>
            </a:pPr>
            <a:endParaRPr lang="en-US" sz="1600" b="1" dirty="0">
              <a:latin typeface="Courier New" pitchFamily="49" charset="0"/>
              <a:cs typeface="Courier New" pitchFamily="49" charset="0"/>
            </a:endParaRPr>
          </a:p>
        </p:txBody>
      </p:sp>
      <p:sp>
        <p:nvSpPr>
          <p:cNvPr id="12" name="Rounded Rectangular Callout 11"/>
          <p:cNvSpPr/>
          <p:nvPr/>
        </p:nvSpPr>
        <p:spPr>
          <a:xfrm>
            <a:off x="5867400" y="3152721"/>
            <a:ext cx="3200400" cy="923979"/>
          </a:xfrm>
          <a:prstGeom prst="wedgeRoundRectCallout">
            <a:avLst>
              <a:gd name="adj1" fmla="val -109246"/>
              <a:gd name="adj2" fmla="val 4627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να κάνουμε την εκτ</a:t>
            </a:r>
            <a:r>
              <a:rPr lang="el-GR" dirty="0">
                <a:solidFill>
                  <a:schemeClr val="tx1"/>
                </a:solidFill>
              </a:rPr>
              <a:t>ύ</a:t>
            </a:r>
            <a:r>
              <a:rPr lang="el-GR" dirty="0" smtClean="0">
                <a:solidFill>
                  <a:schemeClr val="tx1"/>
                </a:solidFill>
              </a:rPr>
              <a:t>πωση καλώντας την </a:t>
            </a:r>
            <a:r>
              <a:rPr lang="en-US" dirty="0" err="1" smtClean="0">
                <a:solidFill>
                  <a:schemeClr val="tx1"/>
                </a:solidFill>
              </a:rPr>
              <a:t>printPosition</a:t>
            </a:r>
            <a:r>
              <a:rPr lang="en-US" dirty="0" smtClean="0">
                <a:solidFill>
                  <a:schemeClr val="tx1"/>
                </a:solidFill>
              </a:rPr>
              <a:t>()</a:t>
            </a:r>
            <a:r>
              <a:rPr lang="el-GR" dirty="0" smtClean="0">
                <a:solidFill>
                  <a:schemeClr val="tx1"/>
                </a:solidFill>
              </a:rPr>
              <a:t> </a:t>
            </a:r>
            <a:endParaRPr lang="en-US" dirty="0">
              <a:solidFill>
                <a:schemeClr val="tx1"/>
              </a:solidFill>
            </a:endParaRPr>
          </a:p>
        </p:txBody>
      </p:sp>
      <p:sp>
        <p:nvSpPr>
          <p:cNvPr id="4" name="TextBox 3"/>
          <p:cNvSpPr txBox="1"/>
          <p:nvPr/>
        </p:nvSpPr>
        <p:spPr>
          <a:xfrm>
            <a:off x="3009899" y="5894487"/>
            <a:ext cx="6134101" cy="646331"/>
          </a:xfrm>
          <a:prstGeom prst="rect">
            <a:avLst/>
          </a:prstGeom>
          <a:solidFill>
            <a:srgbClr val="92D050"/>
          </a:solidFill>
        </p:spPr>
        <p:txBody>
          <a:bodyPr wrap="square" rtlCol="0">
            <a:spAutoFit/>
          </a:bodyPr>
          <a:lstStyle/>
          <a:p>
            <a:r>
              <a:rPr lang="el-GR" dirty="0" smtClean="0"/>
              <a:t>Κάθε μέθοδος που ορίζουμε μέσα σε μία κλάση μπορούμε να την χρησιμοποιήσουμε και μέσα στην κλάση</a:t>
            </a:r>
            <a:endParaRPr lang="en-US" dirty="0"/>
          </a:p>
        </p:txBody>
      </p:sp>
    </p:spTree>
    <p:extLst>
      <p:ext uri="{BB962C8B-B14F-4D97-AF65-F5344CB8AC3E}">
        <p14:creationId xmlns:p14="http://schemas.microsoft.com/office/powerpoint/2010/main" val="118819484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lstStyle/>
          <a:p>
            <a:r>
              <a:rPr lang="el-GR" dirty="0" smtClean="0"/>
              <a:t>Όταν καλούμε την συνάρτηση </a:t>
            </a:r>
            <a:r>
              <a:rPr lang="en-US" dirty="0" smtClean="0"/>
              <a:t>move() </a:t>
            </a:r>
            <a:r>
              <a:rPr lang="el-GR" dirty="0" smtClean="0"/>
              <a:t>το όχημα μας θα κινείται ένα </a:t>
            </a:r>
            <a:r>
              <a:rPr lang="el-GR" dirty="0" smtClean="0">
                <a:solidFill>
                  <a:schemeClr val="accent6">
                    <a:lumMod val="75000"/>
                  </a:schemeClr>
                </a:solidFill>
              </a:rPr>
              <a:t>τυχαίο αριθμό</a:t>
            </a:r>
            <a:r>
              <a:rPr lang="el-GR" dirty="0" smtClean="0"/>
              <a:t> από βήματα στο διάστημα (-3,3)</a:t>
            </a:r>
          </a:p>
          <a:p>
            <a:endParaRPr lang="el-GR" dirty="0"/>
          </a:p>
          <a:p>
            <a:endParaRPr lang="el-GR" dirty="0"/>
          </a:p>
          <a:p>
            <a:endParaRPr lang="en-US" dirty="0"/>
          </a:p>
        </p:txBody>
      </p:sp>
    </p:spTree>
    <p:extLst>
      <p:ext uri="{BB962C8B-B14F-4D97-AF65-F5344CB8AC3E}">
        <p14:creationId xmlns:p14="http://schemas.microsoft.com/office/powerpoint/2010/main" val="189919848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5867400"/>
            <a:ext cx="5257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457200" y="1600200"/>
            <a:ext cx="8229600" cy="609600"/>
          </a:xfrm>
        </p:spPr>
        <p:txBody>
          <a:bodyPr>
            <a:normAutofit fontScale="70000" lnSpcReduction="20000"/>
          </a:bodyPr>
          <a:lstStyle/>
          <a:p>
            <a:r>
              <a:rPr lang="el-GR" dirty="0"/>
              <a:t>Θα φτιάξουμε μια </a:t>
            </a:r>
            <a:r>
              <a:rPr lang="el-GR" dirty="0">
                <a:solidFill>
                  <a:schemeClr val="accent6">
                    <a:lumMod val="75000"/>
                  </a:schemeClr>
                </a:solidFill>
              </a:rPr>
              <a:t>βοηθητική συνάρτηση </a:t>
            </a:r>
            <a:r>
              <a:rPr lang="el-GR" dirty="0" smtClean="0"/>
              <a:t>που θα μας </a:t>
            </a:r>
            <a:r>
              <a:rPr lang="el-GR" dirty="0" smtClean="0">
                <a:solidFill>
                  <a:srgbClr val="0070C0"/>
                </a:solidFill>
              </a:rPr>
              <a:t>επιστρέφει </a:t>
            </a:r>
            <a:r>
              <a:rPr lang="el-GR" dirty="0" smtClean="0"/>
              <a:t>τον </a:t>
            </a:r>
            <a:r>
              <a:rPr lang="el-GR" dirty="0"/>
              <a:t>τυχαίο αριθμό από </a:t>
            </a:r>
            <a:r>
              <a:rPr lang="el-GR" dirty="0" smtClean="0"/>
              <a:t>βήματα.</a:t>
            </a:r>
          </a:p>
          <a:p>
            <a:endParaRPr lang="el-GR" dirty="0"/>
          </a:p>
          <a:p>
            <a:endParaRPr lang="en-US" b="1" dirty="0">
              <a:latin typeface="Courier New" pitchFamily="49" charset="0"/>
              <a:cs typeface="Courier New" pitchFamily="49" charset="0"/>
            </a:endParaRPr>
          </a:p>
          <a:p>
            <a:endParaRPr lang="en-US" dirty="0"/>
          </a:p>
        </p:txBody>
      </p:sp>
      <p:sp>
        <p:nvSpPr>
          <p:cNvPr id="4" name="TextBox 3"/>
          <p:cNvSpPr txBox="1"/>
          <p:nvPr/>
        </p:nvSpPr>
        <p:spPr>
          <a:xfrm>
            <a:off x="2111523" y="3083030"/>
            <a:ext cx="5878532" cy="3785652"/>
          </a:xfrm>
          <a:prstGeom prst="rect">
            <a:avLst/>
          </a:prstGeom>
          <a:noFill/>
          <a:ln w="28575">
            <a:solidFill>
              <a:schemeClr val="accent1"/>
            </a:solidFill>
            <a:prstDash val="dash"/>
          </a:ln>
        </p:spPr>
        <p:txBody>
          <a:bodyPr wrap="none" rtlCol="0">
            <a:spAutoFit/>
          </a:bodyPr>
          <a:lstStyle/>
          <a:p>
            <a:r>
              <a:rPr lang="en-US" sz="2000" b="1" dirty="0">
                <a:solidFill>
                  <a:srgbClr val="FF0000"/>
                </a:solidFill>
                <a:latin typeface="Courier New" pitchFamily="49" charset="0"/>
                <a:cs typeface="Courier New" pitchFamily="49" charset="0"/>
              </a:rPr>
              <a:t>private</a:t>
            </a:r>
            <a:r>
              <a:rPr lang="en-US" sz="2000" b="1" dirty="0">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int</a:t>
            </a:r>
            <a:r>
              <a:rPr lang="en-US" sz="2000" b="1" dirty="0">
                <a:solidFill>
                  <a:srgbClr val="0070C0"/>
                </a:solidFill>
                <a:latin typeface="Courier New" pitchFamily="49" charset="0"/>
                <a:cs typeface="Courier New" pitchFamily="49" charset="0"/>
              </a:rPr>
              <a:t> </a:t>
            </a:r>
            <a:r>
              <a:rPr lang="en-US" sz="2000" b="1" dirty="0" err="1">
                <a:latin typeface="Courier New" pitchFamily="49" charset="0"/>
                <a:cs typeface="Courier New" pitchFamily="49" charset="0"/>
              </a:rPr>
              <a:t>computeRandomSteps</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a:t>
            </a: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radomSteps</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    // do the computation</a:t>
            </a: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return</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randomSteps</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endParaRPr lang="el-GR" sz="2000" b="1" dirty="0">
              <a:latin typeface="Courier New" pitchFamily="49" charset="0"/>
              <a:cs typeface="Courier New" pitchFamily="49" charset="0"/>
            </a:endParaRPr>
          </a:p>
          <a:p>
            <a:r>
              <a:rPr lang="en-US" sz="2000" b="1" dirty="0" smtClean="0">
                <a:solidFill>
                  <a:srgbClr val="FF0000"/>
                </a:solidFill>
                <a:latin typeface="Courier New" pitchFamily="49" charset="0"/>
                <a:cs typeface="Courier New" pitchFamily="49" charset="0"/>
              </a:rPr>
              <a:t>public</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void move(){</a:t>
            </a:r>
          </a:p>
          <a:p>
            <a:r>
              <a:rPr lang="el-GR"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int</a:t>
            </a:r>
            <a:r>
              <a:rPr lang="en-US" sz="2000" b="1" dirty="0" smtClean="0">
                <a:solidFill>
                  <a:srgbClr val="FF0000"/>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steps = </a:t>
            </a:r>
            <a:r>
              <a:rPr lang="en-US" sz="2000" b="1" dirty="0" err="1">
                <a:solidFill>
                  <a:srgbClr val="FF0000"/>
                </a:solidFill>
                <a:latin typeface="Courier New" pitchFamily="49" charset="0"/>
                <a:cs typeface="Courier New" pitchFamily="49" charset="0"/>
              </a:rPr>
              <a:t>computeRandomSteps</a:t>
            </a:r>
            <a:r>
              <a:rPr lang="en-US" sz="2000" b="1" dirty="0">
                <a:solidFill>
                  <a:srgbClr val="FF0000"/>
                </a:solidFill>
                <a:latin typeface="Courier New" pitchFamily="49" charset="0"/>
                <a:cs typeface="Courier New" pitchFamily="49" charset="0"/>
              </a:rPr>
              <a:t>();</a:t>
            </a:r>
          </a:p>
          <a:p>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moveManySteps</a:t>
            </a:r>
            <a:r>
              <a:rPr lang="en-US" sz="2000" b="1" dirty="0" smtClean="0">
                <a:latin typeface="Courier New" pitchFamily="49" charset="0"/>
                <a:cs typeface="Courier New" pitchFamily="49" charset="0"/>
              </a:rPr>
              <a:t>(steps</a:t>
            </a:r>
            <a:r>
              <a:rPr lang="en-US" sz="2000" b="1" dirty="0">
                <a:latin typeface="Courier New" pitchFamily="49" charset="0"/>
                <a:cs typeface="Courier New" pitchFamily="49" charset="0"/>
              </a:rPr>
              <a:t>);</a:t>
            </a:r>
          </a:p>
          <a:p>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6" name="Rounded Rectangular Callout 5"/>
          <p:cNvSpPr/>
          <p:nvPr/>
        </p:nvSpPr>
        <p:spPr>
          <a:xfrm>
            <a:off x="685800" y="2286000"/>
            <a:ext cx="3124200" cy="762000"/>
          </a:xfrm>
          <a:prstGeom prst="wedgeRoundRectCallout">
            <a:avLst>
              <a:gd name="adj1" fmla="val 24187"/>
              <a:gd name="adj2" fmla="val 68107"/>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private</a:t>
            </a:r>
            <a:r>
              <a:rPr lang="en-US" dirty="0" smtClean="0">
                <a:solidFill>
                  <a:schemeClr val="tx1"/>
                </a:solidFill>
              </a:rPr>
              <a:t>: </a:t>
            </a:r>
            <a:r>
              <a:rPr lang="el-GR" dirty="0" smtClean="0">
                <a:solidFill>
                  <a:schemeClr val="tx1"/>
                </a:solidFill>
              </a:rPr>
              <a:t>δεν χρειάζεται να φαίνεται έξω από την κλάση</a:t>
            </a:r>
            <a:endParaRPr lang="en-US" dirty="0">
              <a:solidFill>
                <a:schemeClr val="tx1"/>
              </a:solidFill>
            </a:endParaRPr>
          </a:p>
        </p:txBody>
      </p:sp>
      <p:sp>
        <p:nvSpPr>
          <p:cNvPr id="8" name="Rounded Rectangular Callout 7"/>
          <p:cNvSpPr/>
          <p:nvPr/>
        </p:nvSpPr>
        <p:spPr>
          <a:xfrm>
            <a:off x="0" y="4975856"/>
            <a:ext cx="2019301" cy="1424944"/>
          </a:xfrm>
          <a:prstGeom prst="wedgeRoundRectCallout">
            <a:avLst>
              <a:gd name="adj1" fmla="val 82582"/>
              <a:gd name="adj2" fmla="val 3031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συνάρτησης και χρήση της επιστρεφόμενης τιμής</a:t>
            </a:r>
            <a:endParaRPr lang="en-US" dirty="0">
              <a:solidFill>
                <a:schemeClr val="tx1"/>
              </a:solidFill>
            </a:endParaRPr>
          </a:p>
        </p:txBody>
      </p:sp>
    </p:spTree>
    <p:extLst>
      <p:ext uri="{BB962C8B-B14F-4D97-AF65-F5344CB8AC3E}">
        <p14:creationId xmlns:p14="http://schemas.microsoft.com/office/powerpoint/2010/main" val="318879323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2286000"/>
            <a:ext cx="4800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022" y="1600199"/>
            <a:ext cx="4548178" cy="2375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0022" y="457200"/>
            <a:ext cx="241457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022" y="457200"/>
            <a:ext cx="8917591" cy="6355586"/>
          </a:xfrm>
          <a:prstGeom prst="rect">
            <a:avLst/>
          </a:prstGeom>
          <a:noFill/>
          <a:ln w="28575">
            <a:solidFill>
              <a:schemeClr val="accent1"/>
            </a:solidFill>
            <a:prstDash val="dash"/>
          </a:ln>
        </p:spPr>
        <p:txBody>
          <a:bodyPr wrap="square" rtlCol="0">
            <a:spAutoFit/>
          </a:bodyPr>
          <a:lstStyle/>
          <a:p>
            <a:r>
              <a:rPr lang="en-US" sz="1200" b="1" dirty="0">
                <a:solidFill>
                  <a:srgbClr val="FF0000"/>
                </a:solidFill>
                <a:latin typeface="Courier New" pitchFamily="49" charset="0"/>
                <a:cs typeface="Courier New" pitchFamily="49" charset="0"/>
              </a:rPr>
              <a:t>import </a:t>
            </a:r>
            <a:r>
              <a:rPr lang="en-US" sz="1200" b="1" dirty="0" err="1">
                <a:solidFill>
                  <a:srgbClr val="FF0000"/>
                </a:solidFill>
                <a:latin typeface="Courier New" pitchFamily="49" charset="0"/>
                <a:cs typeface="Courier New" pitchFamily="49" charset="0"/>
              </a:rPr>
              <a:t>java.util.Random</a:t>
            </a:r>
            <a:r>
              <a:rPr lang="en-US" sz="1200" b="1" dirty="0">
                <a:solidFill>
                  <a:srgbClr val="FF0000"/>
                </a:solidFill>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class Car</a:t>
            </a:r>
          </a:p>
          <a:p>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private int MAX_VALUE = 3;</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r>
              <a:rPr lang="en-US" sz="1200" b="1" dirty="0" smtClean="0">
                <a:solidFill>
                  <a:srgbClr val="FF0000"/>
                </a:solidFill>
                <a:latin typeface="Courier New" pitchFamily="49" charset="0"/>
                <a:cs typeface="Courier New" pitchFamily="49" charset="0"/>
              </a:rPr>
              <a:t>  private Random </a:t>
            </a:r>
            <a:r>
              <a:rPr lang="en-US" sz="1200" b="1" dirty="0" err="1">
                <a:solidFill>
                  <a:srgbClr val="FF0000"/>
                </a:solidFill>
                <a:latin typeface="Courier New" pitchFamily="49" charset="0"/>
                <a:cs typeface="Courier New" pitchFamily="49" charset="0"/>
              </a:rPr>
              <a:t>randomGenerator</a:t>
            </a:r>
            <a:r>
              <a:rPr lang="en-US" sz="1200" b="1" dirty="0">
                <a:solidFill>
                  <a:srgbClr val="FF0000"/>
                </a:solidFill>
                <a:latin typeface="Courier New" pitchFamily="49" charset="0"/>
                <a:cs typeface="Courier New" pitchFamily="49" charset="0"/>
              </a:rPr>
              <a:t> = new Random();</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private</a:t>
            </a:r>
            <a:r>
              <a:rPr lang="en-US" sz="1200" b="1" dirty="0" smtClean="0">
                <a:latin typeface="Courier New" pitchFamily="49" charset="0"/>
                <a:cs typeface="Courier New" pitchFamily="49" charset="0"/>
              </a:rPr>
              <a:t> </a:t>
            </a:r>
            <a:r>
              <a:rPr lang="en-US" sz="1200" b="1" dirty="0" err="1">
                <a:solidFill>
                  <a:schemeClr val="accent6">
                    <a:lumMod val="75000"/>
                  </a:schemeClr>
                </a:solidFill>
                <a:latin typeface="Courier New" pitchFamily="49" charset="0"/>
                <a:cs typeface="Courier New" pitchFamily="49" charset="0"/>
              </a:rPr>
              <a:t>int</a:t>
            </a:r>
            <a:r>
              <a:rPr lang="en-US" sz="1200" b="1" dirty="0">
                <a:solidFill>
                  <a:schemeClr val="accent6">
                    <a:lumMod val="75000"/>
                  </a:schemeClr>
                </a:solidFill>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computeRandomSteps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int </a:t>
            </a:r>
            <a:r>
              <a:rPr lang="en-US" sz="1200" b="1" dirty="0" err="1">
                <a:latin typeface="Courier New" pitchFamily="49" charset="0"/>
                <a:cs typeface="Courier New" pitchFamily="49" charset="0"/>
              </a:rPr>
              <a:t>randomSteps</a:t>
            </a:r>
            <a:r>
              <a:rPr lang="en-US" sz="1200" b="1" dirty="0">
                <a:latin typeface="Courier New" pitchFamily="49" charset="0"/>
                <a:cs typeface="Courier New" pitchFamily="49" charset="0"/>
              </a:rPr>
              <a:t> = </a:t>
            </a:r>
            <a:r>
              <a:rPr lang="en-US" sz="1200" b="1" dirty="0" err="1" smtClean="0">
                <a:solidFill>
                  <a:srgbClr val="FF0000"/>
                </a:solidFill>
                <a:latin typeface="Courier New" pitchFamily="49" charset="0"/>
                <a:cs typeface="Courier New" pitchFamily="49" charset="0"/>
              </a:rPr>
              <a:t>randomGenerator.nextInt</a:t>
            </a:r>
            <a:r>
              <a:rPr lang="en-US" sz="1200" b="1" dirty="0" smtClean="0">
                <a:solidFill>
                  <a:srgbClr val="FF0000"/>
                </a:solidFill>
                <a:latin typeface="Courier New" pitchFamily="49" charset="0"/>
                <a:cs typeface="Courier New" pitchFamily="49" charset="0"/>
              </a:rPr>
              <a:t>(2*MAX_VALUE + 1) – MAX_VALUE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l-GR" sz="1200" b="1" dirty="0" smtClean="0">
              <a:latin typeface="Courier New" pitchFamily="49" charset="0"/>
              <a:cs typeface="Courier New" pitchFamily="49" charset="0"/>
            </a:endParaRPr>
          </a:p>
          <a:p>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a:solidFill>
                  <a:srgbClr val="0070C0"/>
                </a:solidFill>
                <a:latin typeface="Courier New" pitchFamily="49" charset="0"/>
                <a:cs typeface="Courier New" pitchFamily="49" charset="0"/>
              </a:rPr>
              <a:t>move</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steps = </a:t>
            </a:r>
            <a:r>
              <a:rPr lang="en-US" sz="1200" b="1" dirty="0" err="1">
                <a:solidFill>
                  <a:srgbClr val="0070C0"/>
                </a:solidFill>
                <a:latin typeface="Courier New" pitchFamily="49" charset="0"/>
                <a:cs typeface="Courier New" pitchFamily="49" charset="0"/>
              </a:rPr>
              <a:t>computeRandomSteps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moveManySteps</a:t>
            </a:r>
            <a:r>
              <a:rPr lang="en-US" sz="1200" b="1" dirty="0" smtClean="0">
                <a:latin typeface="Courier New" pitchFamily="49" charset="0"/>
                <a:cs typeface="Courier New" pitchFamily="49" charset="0"/>
              </a:rPr>
              <a:t>(steps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void </a:t>
            </a:r>
            <a:r>
              <a:rPr lang="en-US" sz="1200" b="1" dirty="0" err="1" smtClean="0">
                <a:latin typeface="Courier New" pitchFamily="49" charset="0"/>
                <a:cs typeface="Courier New" pitchFamily="49" charset="0"/>
              </a:rPr>
              <a:t>moveManySteps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steps) { ...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err="1">
                <a:solidFill>
                  <a:srgbClr val="0070C0"/>
                </a:solidFill>
                <a:latin typeface="Courier New" pitchFamily="49" charset="0"/>
                <a:cs typeface="Courier New" pitchFamily="49" charset="0"/>
              </a:rPr>
              <a:t>printPosition</a:t>
            </a:r>
            <a:r>
              <a:rPr lang="en-US" sz="1200" b="1" dirty="0">
                <a:latin typeface="Courier New" pitchFamily="49" charset="0"/>
                <a:cs typeface="Courier New" pitchFamily="49" charset="0"/>
              </a:rPr>
              <a:t>(){</a:t>
            </a:r>
          </a:p>
          <a:p>
            <a:r>
              <a:rPr lang="en-US" sz="8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class </a:t>
            </a:r>
            <a:r>
              <a:rPr lang="en-US" sz="1200" b="1" dirty="0" smtClean="0">
                <a:latin typeface="Courier New" pitchFamily="49" charset="0"/>
                <a:cs typeface="Courier New" pitchFamily="49" charset="0"/>
              </a:rPr>
              <a:t>MovingCar6</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myCar.move</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 name="TextBox 1"/>
          <p:cNvSpPr txBox="1"/>
          <p:nvPr/>
        </p:nvSpPr>
        <p:spPr>
          <a:xfrm>
            <a:off x="5334000" y="914400"/>
            <a:ext cx="3810000" cy="923330"/>
          </a:xfrm>
          <a:prstGeom prst="rect">
            <a:avLst/>
          </a:prstGeom>
          <a:solidFill>
            <a:srgbClr val="92D050"/>
          </a:solidFill>
        </p:spPr>
        <p:txBody>
          <a:bodyPr wrap="square" rtlCol="0">
            <a:spAutoFit/>
          </a:bodyPr>
          <a:lstStyle/>
          <a:p>
            <a:r>
              <a:rPr lang="el-GR" dirty="0" smtClean="0"/>
              <a:t>Η κλάση </a:t>
            </a:r>
            <a:r>
              <a:rPr lang="en-US" dirty="0" smtClean="0">
                <a:solidFill>
                  <a:srgbClr val="FF0000"/>
                </a:solidFill>
              </a:rPr>
              <a:t>Random</a:t>
            </a:r>
            <a:r>
              <a:rPr lang="el-GR" dirty="0" smtClean="0"/>
              <a:t>: Δημιουργεί μια γεννήτρια τυχαίων αριθμών που παράγει τυχαίους αριθμούς </a:t>
            </a:r>
            <a:endParaRPr lang="en-US" dirty="0"/>
          </a:p>
        </p:txBody>
      </p:sp>
      <p:sp>
        <p:nvSpPr>
          <p:cNvPr id="7" name="TextBox 6"/>
          <p:cNvSpPr txBox="1"/>
          <p:nvPr/>
        </p:nvSpPr>
        <p:spPr>
          <a:xfrm>
            <a:off x="5351417" y="2819400"/>
            <a:ext cx="3810000" cy="923330"/>
          </a:xfrm>
          <a:prstGeom prst="rect">
            <a:avLst/>
          </a:prstGeom>
          <a:solidFill>
            <a:srgbClr val="92D050"/>
          </a:solidFill>
        </p:spPr>
        <p:txBody>
          <a:bodyPr wrap="square" rtlCol="0">
            <a:spAutoFit/>
          </a:bodyPr>
          <a:lstStyle/>
          <a:p>
            <a:r>
              <a:rPr lang="el-GR" dirty="0" smtClean="0"/>
              <a:t>Μέθοδος </a:t>
            </a:r>
            <a:r>
              <a:rPr lang="en-US" dirty="0" err="1" smtClean="0">
                <a:solidFill>
                  <a:srgbClr val="FF0000"/>
                </a:solidFill>
              </a:rPr>
              <a:t>nextInt</a:t>
            </a:r>
            <a:r>
              <a:rPr lang="en-US" dirty="0" smtClean="0">
                <a:solidFill>
                  <a:srgbClr val="FF0000"/>
                </a:solidFill>
              </a:rPr>
              <a:t>(</a:t>
            </a:r>
            <a:r>
              <a:rPr lang="en-US" dirty="0" err="1" smtClean="0">
                <a:solidFill>
                  <a:srgbClr val="FF0000"/>
                </a:solidFill>
              </a:rPr>
              <a:t>int</a:t>
            </a:r>
            <a:r>
              <a:rPr lang="en-US" dirty="0" smtClean="0">
                <a:solidFill>
                  <a:srgbClr val="FF0000"/>
                </a:solidFill>
              </a:rPr>
              <a:t> x)</a:t>
            </a:r>
            <a:r>
              <a:rPr lang="el-GR" dirty="0" smtClean="0"/>
              <a:t> της </a:t>
            </a:r>
            <a:r>
              <a:rPr lang="en-US" dirty="0" smtClean="0"/>
              <a:t>Random</a:t>
            </a:r>
            <a:r>
              <a:rPr lang="el-GR" dirty="0" smtClean="0"/>
              <a:t>: Επιστρέφει ένα τυχαίο ακέραιο αριθμό στο διάστημα [0</a:t>
            </a:r>
            <a:r>
              <a:rPr lang="en-US" dirty="0" smtClean="0"/>
              <a:t>, x)</a:t>
            </a:r>
            <a:endParaRPr lang="en-US" dirty="0"/>
          </a:p>
        </p:txBody>
      </p:sp>
    </p:spTree>
    <p:extLst>
      <p:ext uri="{BB962C8B-B14F-4D97-AF65-F5344CB8AC3E}">
        <p14:creationId xmlns:p14="http://schemas.microsoft.com/office/powerpoint/2010/main" val="104997269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Public/Private</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l-GR" dirty="0" smtClean="0"/>
              <a:t>Ότι είναι ορισμένο ως </a:t>
            </a:r>
            <a:r>
              <a:rPr lang="en-US" dirty="0" smtClean="0">
                <a:solidFill>
                  <a:srgbClr val="0070C0"/>
                </a:solidFill>
              </a:rPr>
              <a:t>public</a:t>
            </a:r>
            <a:r>
              <a:rPr lang="en-US" dirty="0" smtClean="0"/>
              <a:t> </a:t>
            </a:r>
            <a:r>
              <a:rPr lang="el-GR" dirty="0" smtClean="0"/>
              <a:t>σε μία κλάση είναι </a:t>
            </a:r>
            <a:r>
              <a:rPr lang="el-GR" dirty="0" err="1" smtClean="0"/>
              <a:t>προσβάσιμο</a:t>
            </a:r>
            <a:r>
              <a:rPr lang="el-GR" dirty="0" smtClean="0">
                <a:solidFill>
                  <a:srgbClr val="FF0000"/>
                </a:solidFill>
              </a:rPr>
              <a:t> </a:t>
            </a:r>
            <a:r>
              <a:rPr lang="el-GR" dirty="0" smtClean="0"/>
              <a:t>από </a:t>
            </a:r>
            <a:r>
              <a:rPr lang="el-GR" dirty="0" smtClean="0">
                <a:solidFill>
                  <a:schemeClr val="accent6">
                    <a:lumMod val="75000"/>
                  </a:schemeClr>
                </a:solidFill>
              </a:rPr>
              <a:t>οποιονδήποτε</a:t>
            </a:r>
            <a:r>
              <a:rPr lang="el-GR" dirty="0" smtClean="0"/>
              <a:t>.</a:t>
            </a:r>
          </a:p>
          <a:p>
            <a:pPr lvl="1"/>
            <a:r>
              <a:rPr lang="el-GR" dirty="0" smtClean="0"/>
              <a:t>Μπορούμε να καλέσουμε τις μεθόδους ορίζοντας ένα αντικείμενο της κλάσης</a:t>
            </a:r>
          </a:p>
          <a:p>
            <a:r>
              <a:rPr lang="el-GR" dirty="0" smtClean="0"/>
              <a:t>Ότι </a:t>
            </a:r>
            <a:r>
              <a:rPr lang="el-GR" dirty="0"/>
              <a:t>είναι ορισμένο ως </a:t>
            </a:r>
            <a:r>
              <a:rPr lang="en-US" dirty="0" smtClean="0">
                <a:solidFill>
                  <a:schemeClr val="accent6">
                    <a:lumMod val="75000"/>
                  </a:schemeClr>
                </a:solidFill>
              </a:rPr>
              <a:t>private</a:t>
            </a:r>
            <a:r>
              <a:rPr lang="en-US" dirty="0" smtClean="0"/>
              <a:t> </a:t>
            </a:r>
            <a:r>
              <a:rPr lang="el-GR" dirty="0" smtClean="0"/>
              <a:t>σε </a:t>
            </a:r>
            <a:r>
              <a:rPr lang="el-GR" dirty="0"/>
              <a:t>μία κλάση </a:t>
            </a:r>
            <a:r>
              <a:rPr lang="el-GR" dirty="0" smtClean="0"/>
              <a:t>είναι </a:t>
            </a:r>
            <a:r>
              <a:rPr lang="el-GR" dirty="0" err="1"/>
              <a:t>προσβάσιμο</a:t>
            </a:r>
            <a:r>
              <a:rPr lang="el-GR" dirty="0"/>
              <a:t> </a:t>
            </a:r>
            <a:r>
              <a:rPr lang="el-GR" dirty="0" smtClean="0">
                <a:solidFill>
                  <a:srgbClr val="FF0000"/>
                </a:solidFill>
              </a:rPr>
              <a:t>μόνο</a:t>
            </a:r>
            <a:r>
              <a:rPr lang="el-GR" dirty="0" smtClean="0"/>
              <a:t> από την </a:t>
            </a:r>
            <a:r>
              <a:rPr lang="el-GR" dirty="0" smtClean="0">
                <a:solidFill>
                  <a:srgbClr val="FF0000"/>
                </a:solidFill>
              </a:rPr>
              <a:t>ίδια κλάση.</a:t>
            </a:r>
          </a:p>
          <a:p>
            <a:r>
              <a:rPr lang="el-GR" dirty="0" smtClean="0"/>
              <a:t>Ο </a:t>
            </a:r>
            <a:r>
              <a:rPr lang="el-GR" dirty="0" err="1" smtClean="0"/>
              <a:t>τροποποιητής</a:t>
            </a:r>
            <a:r>
              <a:rPr lang="el-GR" dirty="0" smtClean="0"/>
              <a:t> </a:t>
            </a:r>
            <a:r>
              <a:rPr lang="en-US" dirty="0" smtClean="0">
                <a:solidFill>
                  <a:schemeClr val="accent6">
                    <a:lumMod val="75000"/>
                  </a:schemeClr>
                </a:solidFill>
              </a:rPr>
              <a:t>private</a:t>
            </a:r>
            <a:r>
              <a:rPr lang="en-US" dirty="0" smtClean="0">
                <a:solidFill>
                  <a:srgbClr val="FF0000"/>
                </a:solidFill>
              </a:rPr>
              <a:t> </a:t>
            </a:r>
            <a:r>
              <a:rPr lang="el-GR" dirty="0" smtClean="0"/>
              <a:t>μας επιτρέπει την </a:t>
            </a:r>
            <a:r>
              <a:rPr lang="el-GR" dirty="0" smtClean="0">
                <a:solidFill>
                  <a:srgbClr val="0070C0"/>
                </a:solidFill>
              </a:rPr>
              <a:t>απόκρυψη πληροφοριών </a:t>
            </a:r>
            <a:r>
              <a:rPr lang="el-GR" dirty="0" smtClean="0"/>
              <a:t>(</a:t>
            </a:r>
            <a:r>
              <a:rPr lang="en-US" dirty="0" smtClean="0">
                <a:solidFill>
                  <a:srgbClr val="FF0000"/>
                </a:solidFill>
              </a:rPr>
              <a:t>information hiding</a:t>
            </a:r>
            <a:r>
              <a:rPr lang="en-US" dirty="0" smtClean="0"/>
              <a:t>).</a:t>
            </a:r>
          </a:p>
          <a:p>
            <a:pPr lvl="1"/>
            <a:r>
              <a:rPr lang="el-GR" dirty="0" smtClean="0"/>
              <a:t>Ο χρήστης της κλάσης </a:t>
            </a:r>
            <a:r>
              <a:rPr lang="en-US" dirty="0" smtClean="0">
                <a:solidFill>
                  <a:schemeClr val="accent6">
                    <a:lumMod val="75000"/>
                  </a:schemeClr>
                </a:solidFill>
              </a:rPr>
              <a:t>Car</a:t>
            </a:r>
            <a:r>
              <a:rPr lang="en-US" dirty="0" smtClean="0"/>
              <a:t>, </a:t>
            </a:r>
            <a:r>
              <a:rPr lang="el-GR" dirty="0" smtClean="0"/>
              <a:t>δεν χρειάζεται να ξέρει πως υλοποιείται η μέθοδος </a:t>
            </a:r>
            <a:r>
              <a:rPr lang="en-US" b="1" dirty="0" err="1">
                <a:solidFill>
                  <a:srgbClr val="0070C0"/>
                </a:solidFill>
                <a:latin typeface="Courier New" pitchFamily="49" charset="0"/>
                <a:cs typeface="Courier New" pitchFamily="49" charset="0"/>
              </a:rPr>
              <a:t>computeRandomSteps</a:t>
            </a:r>
            <a:r>
              <a:rPr lang="en-US" b="1" dirty="0">
                <a:solidFill>
                  <a:srgbClr val="0070C0"/>
                </a:solidFill>
                <a:latin typeface="Courier New" pitchFamily="49" charset="0"/>
                <a:cs typeface="Courier New" pitchFamily="49" charset="0"/>
              </a:rPr>
              <a:t> </a:t>
            </a:r>
            <a:r>
              <a:rPr lang="el-GR" dirty="0" smtClean="0"/>
              <a:t>που υπολογίζει τον τυχαίο αριθμό των βημάτων.</a:t>
            </a:r>
          </a:p>
          <a:p>
            <a:pPr lvl="1"/>
            <a:r>
              <a:rPr lang="el-GR" dirty="0" smtClean="0"/>
              <a:t>Αν αποφασίσουμε να αλλάξουμε κάτι στη μέθοδο αυτό θα γίνει ως μέρος του επανασχεδιασμού της κλάσης </a:t>
            </a:r>
            <a:r>
              <a:rPr lang="en-US" dirty="0" smtClean="0">
                <a:solidFill>
                  <a:schemeClr val="accent6">
                    <a:lumMod val="75000"/>
                  </a:schemeClr>
                </a:solidFill>
              </a:rPr>
              <a:t>Car</a:t>
            </a:r>
            <a:r>
              <a:rPr lang="el-GR" dirty="0" smtClean="0"/>
              <a:t>. Κανείς άλλος δεν θα πρέπει να επηρεαστεί από την αλλαγή στον κώδικα.</a:t>
            </a:r>
          </a:p>
          <a:p>
            <a:r>
              <a:rPr lang="el-GR" dirty="0" smtClean="0"/>
              <a:t>Τα </a:t>
            </a:r>
            <a:r>
              <a:rPr lang="el-GR" dirty="0" smtClean="0">
                <a:solidFill>
                  <a:srgbClr val="0070C0"/>
                </a:solidFill>
              </a:rPr>
              <a:t>πεδία</a:t>
            </a:r>
            <a:r>
              <a:rPr lang="el-GR" dirty="0" smtClean="0"/>
              <a:t> μιας κλάσης τα ορίζουμε </a:t>
            </a:r>
            <a:r>
              <a:rPr lang="el-GR" dirty="0" smtClean="0">
                <a:solidFill>
                  <a:srgbClr val="FF0000"/>
                </a:solidFill>
              </a:rPr>
              <a:t>πάντα</a:t>
            </a:r>
            <a:r>
              <a:rPr lang="el-GR" dirty="0" smtClean="0"/>
              <a:t> </a:t>
            </a:r>
            <a:r>
              <a:rPr lang="en-US" dirty="0" smtClean="0">
                <a:solidFill>
                  <a:schemeClr val="accent6">
                    <a:lumMod val="75000"/>
                  </a:schemeClr>
                </a:solidFill>
              </a:rPr>
              <a:t>private</a:t>
            </a:r>
            <a:r>
              <a:rPr lang="en-US" dirty="0" smtClean="0"/>
              <a:t>.</a:t>
            </a:r>
            <a:endParaRPr lang="el-GR" dirty="0" smtClean="0"/>
          </a:p>
        </p:txBody>
      </p:sp>
    </p:spTree>
    <p:extLst>
      <p:ext uri="{BB962C8B-B14F-4D97-AF65-F5344CB8AC3E}">
        <p14:creationId xmlns:p14="http://schemas.microsoft.com/office/powerpoint/2010/main" val="246378310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Ενθυλάκωση</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ομαδοποίηση λογισμικού και δεδομένων σε μία οντότητα (κλάση και αντικείμενα της κλάσης) ώστε να είναι εύχρηστη μέσω ενός καλά ορισμένου </a:t>
            </a:r>
            <a:r>
              <a:rPr lang="en-US" dirty="0" smtClean="0">
                <a:solidFill>
                  <a:srgbClr val="0070C0"/>
                </a:solidFill>
              </a:rPr>
              <a:t>interface</a:t>
            </a:r>
            <a:r>
              <a:rPr lang="en-US" dirty="0" smtClean="0"/>
              <a:t>, </a:t>
            </a:r>
            <a:r>
              <a:rPr lang="el-GR" dirty="0" smtClean="0"/>
              <a:t>ενώ οι λεπτομέρειες υλοποίησης είναι κρυμμένες από τον χρήστη.</a:t>
            </a:r>
          </a:p>
          <a:p>
            <a:r>
              <a:rPr lang="en-US" dirty="0" smtClean="0">
                <a:solidFill>
                  <a:srgbClr val="FF0000"/>
                </a:solidFill>
              </a:rPr>
              <a:t>API</a:t>
            </a:r>
            <a:r>
              <a:rPr lang="en-US" dirty="0" smtClean="0"/>
              <a:t> </a:t>
            </a:r>
            <a:r>
              <a:rPr lang="el-GR" dirty="0" smtClean="0"/>
              <a:t>(</a:t>
            </a:r>
            <a:r>
              <a:rPr lang="en-US" dirty="0" smtClean="0"/>
              <a:t>Application Programming Interface)[</a:t>
            </a:r>
            <a:r>
              <a:rPr lang="el-GR" dirty="0" err="1" smtClean="0"/>
              <a:t>Έι</a:t>
            </a:r>
            <a:r>
              <a:rPr lang="el-GR" dirty="0" smtClean="0"/>
              <a:t>-Πι-Άι</a:t>
            </a:r>
            <a:r>
              <a:rPr lang="en-US" dirty="0" smtClean="0"/>
              <a:t>]</a:t>
            </a:r>
            <a:endParaRPr lang="en-US" dirty="0"/>
          </a:p>
          <a:p>
            <a:pPr lvl="1"/>
            <a:r>
              <a:rPr lang="el-GR" dirty="0" smtClean="0"/>
              <a:t>Μια περιγραφή για το πώς χρησιμοποιείται η κλάση μέσω των </a:t>
            </a:r>
            <a:r>
              <a:rPr lang="en-US" dirty="0" smtClean="0">
                <a:solidFill>
                  <a:srgbClr val="0070C0"/>
                </a:solidFill>
              </a:rPr>
              <a:t>public </a:t>
            </a:r>
            <a:r>
              <a:rPr lang="el-GR" dirty="0" smtClean="0">
                <a:solidFill>
                  <a:srgbClr val="0070C0"/>
                </a:solidFill>
              </a:rPr>
              <a:t>μεθόδων </a:t>
            </a:r>
            <a:r>
              <a:rPr lang="el-GR" dirty="0" smtClean="0"/>
              <a:t>της.</a:t>
            </a:r>
          </a:p>
          <a:p>
            <a:pPr lvl="2"/>
            <a:r>
              <a:rPr lang="en-US" dirty="0" smtClean="0"/>
              <a:t>Java docs </a:t>
            </a:r>
            <a:r>
              <a:rPr lang="el-GR" dirty="0" smtClean="0"/>
              <a:t>είναι ένα παράδειγμα.</a:t>
            </a:r>
          </a:p>
          <a:p>
            <a:pPr lvl="1"/>
            <a:r>
              <a:rPr lang="el-GR" dirty="0" smtClean="0"/>
              <a:t>Το </a:t>
            </a:r>
            <a:r>
              <a:rPr lang="en-US" dirty="0" smtClean="0"/>
              <a:t>API </a:t>
            </a:r>
            <a:r>
              <a:rPr lang="el-GR" dirty="0" smtClean="0"/>
              <a:t>είναι αρκετό για να χρησιμοποιήσετε μια κλάση, δεν χρειάζεται να ξέρετε την υλοποίηση των μεθόδων.</a:t>
            </a:r>
          </a:p>
          <a:p>
            <a:r>
              <a:rPr lang="en-US" dirty="0" smtClean="0">
                <a:solidFill>
                  <a:srgbClr val="FF0000"/>
                </a:solidFill>
              </a:rPr>
              <a:t>ADT</a:t>
            </a:r>
            <a:r>
              <a:rPr lang="en-US" dirty="0" smtClean="0"/>
              <a:t> (Abstract Data Type)</a:t>
            </a:r>
          </a:p>
          <a:p>
            <a:pPr lvl="1"/>
            <a:r>
              <a:rPr lang="el-GR" dirty="0" smtClean="0"/>
              <a:t>Ένας τύπος δεδομένων που ορίζεται χρησιμοποιώντας την αρχή της ενθυλάκωσης</a:t>
            </a:r>
          </a:p>
          <a:p>
            <a:pPr lvl="2"/>
            <a:r>
              <a:rPr lang="el-GR" dirty="0" smtClean="0"/>
              <a:t>Οι λίστες που χρησιμοποιήσατε στην </a:t>
            </a:r>
            <a:r>
              <a:rPr lang="en-US" dirty="0" smtClean="0"/>
              <a:t>Python </a:t>
            </a:r>
            <a:r>
              <a:rPr lang="el-GR" dirty="0" smtClean="0"/>
              <a:t>είναι ένα παράδειγμα.</a:t>
            </a:r>
          </a:p>
          <a:p>
            <a:pPr lvl="2"/>
            <a:r>
              <a:rPr lang="el-GR" dirty="0" smtClean="0"/>
              <a:t>Δεδομένα και μέθοδοι. </a:t>
            </a:r>
            <a:endParaRPr lang="en-US" dirty="0"/>
          </a:p>
        </p:txBody>
      </p:sp>
    </p:spTree>
    <p:extLst>
      <p:ext uri="{BB962C8B-B14F-4D97-AF65-F5344CB8AC3E}">
        <p14:creationId xmlns:p14="http://schemas.microsoft.com/office/powerpoint/2010/main" val="129560774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Accessor</a:t>
            </a:r>
            <a:r>
              <a:rPr lang="en-US" dirty="0" smtClean="0"/>
              <a:t> and </a:t>
            </a:r>
            <a:r>
              <a:rPr lang="en-US" dirty="0" err="1" smtClean="0"/>
              <a:t>Mutator</a:t>
            </a:r>
            <a:r>
              <a:rPr lang="en-US" dirty="0" smtClean="0"/>
              <a:t> methods</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Πολλές φορές χρειαζόμαστε να </a:t>
            </a:r>
            <a:r>
              <a:rPr lang="el-GR" dirty="0" smtClean="0">
                <a:solidFill>
                  <a:srgbClr val="0070C0"/>
                </a:solidFill>
              </a:rPr>
              <a:t>διαβάσουμε</a:t>
            </a:r>
            <a:r>
              <a:rPr lang="el-GR" dirty="0" smtClean="0"/>
              <a:t> ή να </a:t>
            </a:r>
            <a:r>
              <a:rPr lang="el-GR" dirty="0" smtClean="0">
                <a:solidFill>
                  <a:schemeClr val="accent6">
                    <a:lumMod val="75000"/>
                  </a:schemeClr>
                </a:solidFill>
              </a:rPr>
              <a:t>αλλάξουμε</a:t>
            </a:r>
            <a:r>
              <a:rPr lang="el-GR" dirty="0" smtClean="0"/>
              <a:t> ένα πεδίο ενός αντικειμένου</a:t>
            </a:r>
          </a:p>
          <a:p>
            <a:pPr lvl="1"/>
            <a:r>
              <a:rPr lang="el-GR" dirty="0" smtClean="0"/>
              <a:t>Π.χ., να διαβάσουμε τη θέση του οχήματος, ή να τοποθετήσουμε το όχημα σε μια συγκεκριμένη θέση.</a:t>
            </a:r>
          </a:p>
          <a:p>
            <a:pPr lvl="1"/>
            <a:r>
              <a:rPr lang="el-GR" dirty="0" smtClean="0"/>
              <a:t>Πως θα το κάνουμε αφού τα πεδία είναι </a:t>
            </a:r>
            <a:r>
              <a:rPr lang="en-US" dirty="0" smtClean="0"/>
              <a:t>private?</a:t>
            </a:r>
          </a:p>
          <a:p>
            <a:r>
              <a:rPr lang="el-GR" dirty="0" smtClean="0"/>
              <a:t>Ορίζουμε ειδικές μεθόδους</a:t>
            </a:r>
          </a:p>
          <a:p>
            <a:pPr lvl="1"/>
            <a:r>
              <a:rPr lang="el-GR" dirty="0" smtClean="0">
                <a:solidFill>
                  <a:srgbClr val="0070C0"/>
                </a:solidFill>
              </a:rPr>
              <a:t>Μέθοδος προσπέλασης </a:t>
            </a:r>
            <a:r>
              <a:rPr lang="el-GR" dirty="0" smtClean="0"/>
              <a:t>(</a:t>
            </a:r>
            <a:r>
              <a:rPr lang="en-US" dirty="0" err="1" smtClean="0">
                <a:solidFill>
                  <a:srgbClr val="0070C0"/>
                </a:solidFill>
              </a:rPr>
              <a:t>accessor</a:t>
            </a:r>
            <a:r>
              <a:rPr lang="en-US" dirty="0" smtClean="0">
                <a:solidFill>
                  <a:srgbClr val="0070C0"/>
                </a:solidFill>
              </a:rPr>
              <a:t> </a:t>
            </a:r>
            <a:r>
              <a:rPr lang="en-US" dirty="0" smtClean="0"/>
              <a:t>method) </a:t>
            </a:r>
            <a:r>
              <a:rPr lang="el-GR" dirty="0" smtClean="0"/>
              <a:t>για διάβασμα </a:t>
            </a:r>
          </a:p>
          <a:p>
            <a:pPr lvl="1"/>
            <a:r>
              <a:rPr lang="el-GR" dirty="0" smtClean="0">
                <a:solidFill>
                  <a:schemeClr val="accent6">
                    <a:lumMod val="75000"/>
                  </a:schemeClr>
                </a:solidFill>
              </a:rPr>
              <a:t>Μέθοδος μεταλλαγής </a:t>
            </a:r>
            <a:r>
              <a:rPr lang="en-US" dirty="0" smtClean="0"/>
              <a:t>(</a:t>
            </a:r>
            <a:r>
              <a:rPr lang="en-US" dirty="0" err="1" smtClean="0">
                <a:solidFill>
                  <a:schemeClr val="accent6">
                    <a:lumMod val="75000"/>
                  </a:schemeClr>
                </a:solidFill>
              </a:rPr>
              <a:t>mutator</a:t>
            </a:r>
            <a:r>
              <a:rPr lang="en-US" dirty="0" smtClean="0">
                <a:solidFill>
                  <a:schemeClr val="accent6">
                    <a:lumMod val="75000"/>
                  </a:schemeClr>
                </a:solidFill>
              </a:rPr>
              <a:t> </a:t>
            </a:r>
            <a:r>
              <a:rPr lang="en-US" dirty="0" smtClean="0"/>
              <a:t>method) </a:t>
            </a:r>
            <a:r>
              <a:rPr lang="el-GR" dirty="0" smtClean="0"/>
              <a:t>για γράψιμο</a:t>
            </a:r>
            <a:endParaRPr lang="en-US" dirty="0" smtClean="0"/>
          </a:p>
          <a:p>
            <a:r>
              <a:rPr lang="el-GR" dirty="0" smtClean="0">
                <a:solidFill>
                  <a:schemeClr val="accent6">
                    <a:lumMod val="75000"/>
                  </a:schemeClr>
                </a:solidFill>
              </a:rPr>
              <a:t>Σύμβαση</a:t>
            </a:r>
            <a:r>
              <a:rPr lang="el-GR" dirty="0" smtClean="0"/>
              <a:t>: Στη </a:t>
            </a:r>
            <a:r>
              <a:rPr lang="en-US" dirty="0" smtClean="0"/>
              <a:t>Java </a:t>
            </a:r>
            <a:r>
              <a:rPr lang="el-GR" dirty="0" smtClean="0"/>
              <a:t>η ονοματολογία των μεθόδων αυτών γίνεται με συγκεκριμένο τρόπο:</a:t>
            </a:r>
          </a:p>
          <a:p>
            <a:pPr lvl="1"/>
            <a:r>
              <a:rPr lang="en-US" dirty="0" smtClean="0">
                <a:solidFill>
                  <a:srgbClr val="0070C0"/>
                </a:solidFill>
              </a:rPr>
              <a:t>get&lt;</a:t>
            </a:r>
            <a:r>
              <a:rPr lang="el-GR" dirty="0" err="1" smtClean="0">
                <a:solidFill>
                  <a:srgbClr val="0070C0"/>
                </a:solidFill>
              </a:rPr>
              <a:t>ονομα</a:t>
            </a:r>
            <a:r>
              <a:rPr lang="el-GR" dirty="0" smtClean="0">
                <a:solidFill>
                  <a:srgbClr val="0070C0"/>
                </a:solidFill>
              </a:rPr>
              <a:t> </a:t>
            </a:r>
            <a:r>
              <a:rPr lang="el-GR" dirty="0" err="1" smtClean="0">
                <a:solidFill>
                  <a:srgbClr val="0070C0"/>
                </a:solidFill>
              </a:rPr>
              <a:t>μεταβλητης</a:t>
            </a:r>
            <a:r>
              <a:rPr lang="el-GR" dirty="0" smtClean="0">
                <a:solidFill>
                  <a:srgbClr val="0070C0"/>
                </a:solidFill>
              </a:rPr>
              <a:t>&gt; </a:t>
            </a:r>
            <a:r>
              <a:rPr lang="el-GR" dirty="0" smtClean="0"/>
              <a:t>για την πρόσβαση</a:t>
            </a:r>
          </a:p>
          <a:p>
            <a:pPr lvl="2"/>
            <a:r>
              <a:rPr lang="en-US" dirty="0" err="1" smtClean="0"/>
              <a:t>getPosition</a:t>
            </a:r>
            <a:endParaRPr lang="en-US" dirty="0" smtClean="0"/>
          </a:p>
          <a:p>
            <a:pPr lvl="1"/>
            <a:r>
              <a:rPr lang="en-US" dirty="0" smtClean="0">
                <a:solidFill>
                  <a:schemeClr val="accent6">
                    <a:lumMod val="75000"/>
                  </a:schemeClr>
                </a:solidFill>
              </a:rPr>
              <a:t>set&lt;</a:t>
            </a:r>
            <a:r>
              <a:rPr lang="el-GR" dirty="0" err="1" smtClean="0">
                <a:solidFill>
                  <a:schemeClr val="accent6">
                    <a:lumMod val="75000"/>
                  </a:schemeClr>
                </a:solidFill>
              </a:rPr>
              <a:t>ονομα</a:t>
            </a:r>
            <a:r>
              <a:rPr lang="el-GR" dirty="0" smtClean="0">
                <a:solidFill>
                  <a:schemeClr val="accent6">
                    <a:lumMod val="75000"/>
                  </a:schemeClr>
                </a:solidFill>
              </a:rPr>
              <a:t> </a:t>
            </a:r>
            <a:r>
              <a:rPr lang="el-GR" dirty="0" err="1" smtClean="0">
                <a:solidFill>
                  <a:schemeClr val="accent6">
                    <a:lumMod val="75000"/>
                  </a:schemeClr>
                </a:solidFill>
              </a:rPr>
              <a:t>μεταβλητης</a:t>
            </a:r>
            <a:r>
              <a:rPr lang="el-GR" dirty="0" smtClean="0">
                <a:solidFill>
                  <a:schemeClr val="accent6">
                    <a:lumMod val="75000"/>
                  </a:schemeClr>
                </a:solidFill>
              </a:rPr>
              <a:t>&gt; </a:t>
            </a:r>
            <a:r>
              <a:rPr lang="el-GR" dirty="0" smtClean="0"/>
              <a:t>για την μετάλλαξη</a:t>
            </a:r>
          </a:p>
          <a:p>
            <a:pPr lvl="2"/>
            <a:r>
              <a:rPr lang="en-US" dirty="0" err="1" smtClean="0"/>
              <a:t>setPosition</a:t>
            </a:r>
            <a:endParaRPr lang="el-GR" dirty="0" smtClean="0"/>
          </a:p>
          <a:p>
            <a:endParaRPr lang="en-US" dirty="0"/>
          </a:p>
        </p:txBody>
      </p:sp>
    </p:spTree>
    <p:extLst>
      <p:ext uri="{BB962C8B-B14F-4D97-AF65-F5344CB8AC3E}">
        <p14:creationId xmlns:p14="http://schemas.microsoft.com/office/powerpoint/2010/main" val="4241106086"/>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3962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6324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setPosition</a:t>
            </a:r>
            <a:r>
              <a:rPr lang="en-US" b="1" dirty="0">
                <a:latin typeface="Courier New" pitchFamily="49" charset="0"/>
                <a:cs typeface="Courier New" pitchFamily="49" charset="0"/>
              </a:rPr>
              <a:t>(int p){</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5791201" y="1186934"/>
            <a:ext cx="3352800" cy="1477328"/>
          </a:xfrm>
          <a:prstGeom prst="rect">
            <a:avLst/>
          </a:prstGeom>
          <a:solidFill>
            <a:schemeClr val="accent5">
              <a:lumMod val="60000"/>
              <a:lumOff val="40000"/>
            </a:schemeClr>
          </a:solidFill>
        </p:spPr>
        <p:txBody>
          <a:bodyPr wrap="square" rtlCol="0">
            <a:spAutoFit/>
          </a:bodyPr>
          <a:lstStyle/>
          <a:p>
            <a:r>
              <a:rPr lang="el-GR" dirty="0" smtClean="0"/>
              <a:t>Υπάρχουν περιπτώσεις που μπορεί να θέλουμε η συνάρτηση </a:t>
            </a:r>
            <a:r>
              <a:rPr lang="en-US" dirty="0" smtClean="0"/>
              <a:t>set </a:t>
            </a:r>
            <a:r>
              <a:rPr lang="el-GR" dirty="0" smtClean="0"/>
              <a:t>να επιστρέφει </a:t>
            </a:r>
            <a:r>
              <a:rPr lang="en-US" dirty="0" err="1" smtClean="0">
                <a:solidFill>
                  <a:srgbClr val="FF0000"/>
                </a:solidFill>
              </a:rPr>
              <a:t>boolean</a:t>
            </a:r>
            <a:r>
              <a:rPr lang="en-US" dirty="0" smtClean="0">
                <a:solidFill>
                  <a:srgbClr val="FF0000"/>
                </a:solidFill>
              </a:rPr>
              <a:t> </a:t>
            </a:r>
            <a:r>
              <a:rPr lang="en-US" dirty="0" smtClean="0"/>
              <a:t>(true </a:t>
            </a:r>
            <a:r>
              <a:rPr lang="el-GR" dirty="0" smtClean="0"/>
              <a:t>αν η ανάθεση έγινε επιτυχώς, </a:t>
            </a:r>
            <a:r>
              <a:rPr lang="en-US" dirty="0" smtClean="0"/>
              <a:t>false </a:t>
            </a:r>
            <a:r>
              <a:rPr lang="el-GR" dirty="0" smtClean="0"/>
              <a:t>αλλιώς)</a:t>
            </a:r>
            <a:endParaRPr lang="en-US" dirty="0"/>
          </a:p>
        </p:txBody>
      </p:sp>
    </p:spTree>
    <p:extLst>
      <p:ext uri="{BB962C8B-B14F-4D97-AF65-F5344CB8AC3E}">
        <p14:creationId xmlns:p14="http://schemas.microsoft.com/office/powerpoint/2010/main" val="231376044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4724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6324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a:t>
            </a:r>
            <a:r>
              <a:rPr lang="en-US" b="1" dirty="0">
                <a:solidFill>
                  <a:srgbClr val="00B050"/>
                </a:solidFill>
                <a:latin typeface="Courier New" pitchFamily="49" charset="0"/>
                <a:cs typeface="Courier New" pitchFamily="49" charset="0"/>
              </a:rPr>
              <a:t>position</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setPosition</a:t>
            </a:r>
            <a:r>
              <a:rPr lang="en-US" b="1" dirty="0">
                <a:latin typeface="Courier New" pitchFamily="49" charset="0"/>
                <a:cs typeface="Courier New" pitchFamily="49" charset="0"/>
              </a:rPr>
              <a:t>(int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a:t>
            </a:r>
            <a:r>
              <a:rPr lang="en-US" b="1" dirty="0" err="1" smtClean="0">
                <a:latin typeface="Courier New" pitchFamily="49" charset="0"/>
                <a:cs typeface="Courier New" pitchFamily="49" charset="0"/>
              </a:rPr>
              <a:t>.</a:t>
            </a:r>
            <a:r>
              <a:rPr lang="en-US" b="1" dirty="0" err="1"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5562600" y="2362200"/>
            <a:ext cx="3505200" cy="923330"/>
          </a:xfrm>
          <a:prstGeom prst="rect">
            <a:avLst/>
          </a:prstGeom>
          <a:solidFill>
            <a:schemeClr val="accent5">
              <a:lumMod val="60000"/>
              <a:lumOff val="40000"/>
            </a:schemeClr>
          </a:solidFill>
        </p:spPr>
        <p:txBody>
          <a:bodyPr wrap="square" rtlCol="0">
            <a:spAutoFit/>
          </a:bodyPr>
          <a:lstStyle/>
          <a:p>
            <a:r>
              <a:rPr lang="el-GR" dirty="0" smtClean="0"/>
              <a:t>Η κρυφή παράμετρος </a:t>
            </a:r>
            <a:r>
              <a:rPr lang="en-US" dirty="0" smtClean="0">
                <a:solidFill>
                  <a:srgbClr val="FF0000"/>
                </a:solidFill>
              </a:rPr>
              <a:t>this</a:t>
            </a:r>
            <a:r>
              <a:rPr lang="en-US" dirty="0" smtClean="0"/>
              <a:t> </a:t>
            </a:r>
            <a:r>
              <a:rPr lang="el-GR" dirty="0" smtClean="0"/>
              <a:t>προσδιορίζει το αντικείμενο που κάλεσε την μέθοδο</a:t>
            </a:r>
            <a:endParaRPr lang="en-US" dirty="0"/>
          </a:p>
        </p:txBody>
      </p:sp>
      <p:sp>
        <p:nvSpPr>
          <p:cNvPr id="5" name="TextBox 4"/>
          <p:cNvSpPr txBox="1"/>
          <p:nvPr/>
        </p:nvSpPr>
        <p:spPr>
          <a:xfrm>
            <a:off x="5562600" y="1048434"/>
            <a:ext cx="3581400" cy="1200329"/>
          </a:xfrm>
          <a:prstGeom prst="rect">
            <a:avLst/>
          </a:prstGeom>
          <a:solidFill>
            <a:srgbClr val="92D050"/>
          </a:solidFill>
        </p:spPr>
        <p:txBody>
          <a:bodyPr wrap="square" rtlCol="0">
            <a:spAutoFit/>
          </a:bodyPr>
          <a:lstStyle/>
          <a:p>
            <a:r>
              <a:rPr lang="el-GR" dirty="0" smtClean="0"/>
              <a:t>Το </a:t>
            </a:r>
            <a:r>
              <a:rPr lang="en-US" dirty="0" err="1" smtClean="0">
                <a:solidFill>
                  <a:srgbClr val="FF0000"/>
                </a:solidFill>
              </a:rPr>
              <a:t>this.position</a:t>
            </a:r>
            <a:r>
              <a:rPr lang="en-US" dirty="0" smtClean="0"/>
              <a:t> </a:t>
            </a:r>
            <a:r>
              <a:rPr lang="el-GR" dirty="0" smtClean="0"/>
              <a:t>αναφέρεται στο πεδίο του αντικειμένου.</a:t>
            </a:r>
          </a:p>
          <a:p>
            <a:r>
              <a:rPr lang="el-GR" dirty="0" smtClean="0"/>
              <a:t>Το </a:t>
            </a:r>
            <a:r>
              <a:rPr lang="en-US" dirty="0" smtClean="0">
                <a:solidFill>
                  <a:srgbClr val="FF0000"/>
                </a:solidFill>
              </a:rPr>
              <a:t>position</a:t>
            </a:r>
            <a:r>
              <a:rPr lang="en-US" dirty="0" smtClean="0"/>
              <a:t> </a:t>
            </a:r>
            <a:r>
              <a:rPr lang="el-GR" dirty="0" smtClean="0"/>
              <a:t>αναφέρεται στην παράμετρο της συνάρτησης</a:t>
            </a:r>
            <a:endParaRPr lang="en-US" dirty="0"/>
          </a:p>
        </p:txBody>
      </p:sp>
      <p:sp>
        <p:nvSpPr>
          <p:cNvPr id="6" name="TextBox 5"/>
          <p:cNvSpPr txBox="1"/>
          <p:nvPr/>
        </p:nvSpPr>
        <p:spPr>
          <a:xfrm>
            <a:off x="5590478" y="3429000"/>
            <a:ext cx="3047999" cy="1200329"/>
          </a:xfrm>
          <a:prstGeom prst="rect">
            <a:avLst/>
          </a:prstGeom>
          <a:solidFill>
            <a:srgbClr val="92D050"/>
          </a:solidFill>
        </p:spPr>
        <p:txBody>
          <a:bodyPr wrap="square" rtlCol="0">
            <a:spAutoFit/>
          </a:bodyPr>
          <a:lstStyle/>
          <a:p>
            <a:r>
              <a:rPr lang="el-GR" dirty="0" smtClean="0"/>
              <a:t>Έτσι μπορούμε να χρησιμοποιήσουμε το ίδιο όνομα μεταβλητής χωρίς να δημιουργείται σύγχυση </a:t>
            </a:r>
            <a:endParaRPr lang="en-US" dirty="0"/>
          </a:p>
        </p:txBody>
      </p:sp>
    </p:spTree>
    <p:extLst>
      <p:ext uri="{BB962C8B-B14F-4D97-AF65-F5344CB8AC3E}">
        <p14:creationId xmlns:p14="http://schemas.microsoft.com/office/powerpoint/2010/main" val="3918198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Δομημένος Προγραμματισμός</a:t>
            </a:r>
            <a:endParaRPr lang="en-US" dirty="0"/>
          </a:p>
        </p:txBody>
      </p:sp>
      <p:sp>
        <p:nvSpPr>
          <p:cNvPr id="3" name="Content Placeholder 2"/>
          <p:cNvSpPr>
            <a:spLocks noGrp="1"/>
          </p:cNvSpPr>
          <p:nvPr>
            <p:ph idx="1"/>
          </p:nvPr>
        </p:nvSpPr>
        <p:spPr>
          <a:xfrm>
            <a:off x="228600" y="1600200"/>
            <a:ext cx="8229600" cy="4114800"/>
          </a:xfrm>
        </p:spPr>
        <p:txBody>
          <a:bodyPr>
            <a:normAutofit fontScale="77500" lnSpcReduction="20000"/>
          </a:bodyPr>
          <a:lstStyle/>
          <a:p>
            <a:r>
              <a:rPr lang="el-GR" dirty="0" smtClean="0"/>
              <a:t>Τέσσερεις προγραμματιστικές </a:t>
            </a:r>
            <a:r>
              <a:rPr lang="el-GR" dirty="0" smtClean="0">
                <a:solidFill>
                  <a:schemeClr val="accent6">
                    <a:lumMod val="75000"/>
                  </a:schemeClr>
                </a:solidFill>
              </a:rPr>
              <a:t>δομές</a:t>
            </a:r>
          </a:p>
          <a:p>
            <a:pPr lvl="1"/>
            <a:r>
              <a:rPr lang="en-US" dirty="0" smtClean="0">
                <a:solidFill>
                  <a:srgbClr val="0070C0"/>
                </a:solidFill>
              </a:rPr>
              <a:t>Sequence </a:t>
            </a:r>
            <a:r>
              <a:rPr lang="en-US" dirty="0" smtClean="0"/>
              <a:t>– </a:t>
            </a:r>
            <a:r>
              <a:rPr lang="el-GR" dirty="0" smtClean="0"/>
              <a:t>ακολουθιακές εντολές</a:t>
            </a:r>
            <a:endParaRPr lang="en-US" dirty="0" smtClean="0"/>
          </a:p>
          <a:p>
            <a:pPr lvl="1"/>
            <a:r>
              <a:rPr lang="en-US" dirty="0" smtClean="0">
                <a:solidFill>
                  <a:schemeClr val="accent6">
                    <a:lumMod val="75000"/>
                  </a:schemeClr>
                </a:solidFill>
              </a:rPr>
              <a:t>Selection</a:t>
            </a:r>
            <a:r>
              <a:rPr lang="el-GR" dirty="0" smtClean="0">
                <a:solidFill>
                  <a:schemeClr val="accent6">
                    <a:lumMod val="75000"/>
                  </a:schemeClr>
                </a:solidFill>
              </a:rPr>
              <a:t> </a:t>
            </a:r>
            <a:r>
              <a:rPr lang="el-GR" dirty="0" smtClean="0"/>
              <a:t>– επιλογή με </a:t>
            </a:r>
            <a:r>
              <a:rPr lang="en-US" dirty="0" smtClean="0"/>
              <a:t>if-then-else</a:t>
            </a:r>
          </a:p>
          <a:p>
            <a:pPr lvl="1"/>
            <a:r>
              <a:rPr lang="en-US" dirty="0" smtClean="0">
                <a:solidFill>
                  <a:srgbClr val="0070C0"/>
                </a:solidFill>
              </a:rPr>
              <a:t>Iteration</a:t>
            </a:r>
            <a:r>
              <a:rPr lang="en-US" dirty="0" smtClean="0"/>
              <a:t> – </a:t>
            </a:r>
            <a:r>
              <a:rPr lang="el-GR" dirty="0" smtClean="0"/>
              <a:t>δημιουργία βρόγχων</a:t>
            </a:r>
            <a:endParaRPr lang="en-US" dirty="0" smtClean="0"/>
          </a:p>
          <a:p>
            <a:pPr lvl="1"/>
            <a:r>
              <a:rPr lang="en-US" dirty="0" smtClean="0">
                <a:solidFill>
                  <a:schemeClr val="accent6">
                    <a:lumMod val="75000"/>
                  </a:schemeClr>
                </a:solidFill>
              </a:rPr>
              <a:t>Recursion</a:t>
            </a:r>
            <a:r>
              <a:rPr lang="el-GR" dirty="0" smtClean="0">
                <a:solidFill>
                  <a:schemeClr val="accent6">
                    <a:lumMod val="75000"/>
                  </a:schemeClr>
                </a:solidFill>
              </a:rPr>
              <a:t> </a:t>
            </a:r>
            <a:r>
              <a:rPr lang="el-GR" dirty="0" smtClean="0"/>
              <a:t>- αναδρομή</a:t>
            </a:r>
          </a:p>
          <a:p>
            <a:endParaRPr lang="el-GR" dirty="0" smtClean="0"/>
          </a:p>
          <a:p>
            <a:r>
              <a:rPr lang="el-GR" dirty="0" smtClean="0"/>
              <a:t>Ο κώδικας σπάει σε λογικά </a:t>
            </a:r>
            <a:r>
              <a:rPr lang="en-US" dirty="0" smtClean="0">
                <a:solidFill>
                  <a:srgbClr val="0070C0"/>
                </a:solidFill>
              </a:rPr>
              <a:t>blocks</a:t>
            </a:r>
            <a:r>
              <a:rPr lang="el-GR" dirty="0" smtClean="0">
                <a:solidFill>
                  <a:srgbClr val="0070C0"/>
                </a:solidFill>
              </a:rPr>
              <a:t> </a:t>
            </a:r>
            <a:r>
              <a:rPr lang="el-GR" dirty="0" smtClean="0"/>
              <a:t>που έχουν </a:t>
            </a:r>
            <a:r>
              <a:rPr lang="el-GR" dirty="0" smtClean="0">
                <a:solidFill>
                  <a:schemeClr val="accent6">
                    <a:lumMod val="75000"/>
                  </a:schemeClr>
                </a:solidFill>
              </a:rPr>
              <a:t>ένα σημείο εισόδου</a:t>
            </a:r>
            <a:r>
              <a:rPr lang="el-GR" dirty="0" smtClean="0"/>
              <a:t> και </a:t>
            </a:r>
            <a:r>
              <a:rPr lang="el-GR" dirty="0" smtClean="0">
                <a:solidFill>
                  <a:schemeClr val="accent6">
                    <a:lumMod val="75000"/>
                  </a:schemeClr>
                </a:solidFill>
              </a:rPr>
              <a:t>εξόδου</a:t>
            </a:r>
            <a:r>
              <a:rPr lang="el-GR" dirty="0" smtClean="0"/>
              <a:t>.</a:t>
            </a:r>
          </a:p>
          <a:p>
            <a:pPr lvl="1"/>
            <a:r>
              <a:rPr lang="el-GR" dirty="0" smtClean="0">
                <a:solidFill>
                  <a:srgbClr val="0070C0"/>
                </a:solidFill>
              </a:rPr>
              <a:t>Κατάργηση</a:t>
            </a:r>
            <a:r>
              <a:rPr lang="el-GR" dirty="0" smtClean="0"/>
              <a:t> της </a:t>
            </a:r>
            <a:r>
              <a:rPr lang="en-US" dirty="0" smtClean="0">
                <a:solidFill>
                  <a:srgbClr val="0070C0"/>
                </a:solidFill>
              </a:rPr>
              <a:t>GOTO</a:t>
            </a:r>
            <a:r>
              <a:rPr lang="en-US" dirty="0" smtClean="0"/>
              <a:t> </a:t>
            </a:r>
            <a:r>
              <a:rPr lang="el-GR" dirty="0" smtClean="0"/>
              <a:t>εντολής.</a:t>
            </a:r>
          </a:p>
          <a:p>
            <a:pPr lvl="1"/>
            <a:endParaRPr lang="el-GR" dirty="0"/>
          </a:p>
          <a:p>
            <a:pPr lvl="1"/>
            <a:endParaRPr lang="el-GR" dirty="0" smtClean="0"/>
          </a:p>
          <a:p>
            <a:r>
              <a:rPr lang="el-GR" dirty="0" smtClean="0"/>
              <a:t>Οργάνωση του κώδικα σε </a:t>
            </a:r>
          </a:p>
          <a:p>
            <a:pPr marL="0" indent="0">
              <a:buNone/>
            </a:pPr>
            <a:r>
              <a:rPr lang="el-GR" dirty="0" smtClean="0">
                <a:solidFill>
                  <a:schemeClr val="accent6">
                    <a:lumMod val="75000"/>
                  </a:schemeClr>
                </a:solidFill>
              </a:rPr>
              <a:t>διαδικασίες</a:t>
            </a:r>
            <a:r>
              <a:rPr lang="el-GR" dirty="0" smtClean="0"/>
              <a:t> (</a:t>
            </a:r>
            <a:r>
              <a:rPr lang="en-US" dirty="0" smtClean="0">
                <a:solidFill>
                  <a:schemeClr val="accent6">
                    <a:lumMod val="75000"/>
                  </a:schemeClr>
                </a:solidFill>
              </a:rPr>
              <a:t>procedures</a:t>
            </a:r>
            <a:r>
              <a:rPr lang="en-US" dirty="0" smtClean="0"/>
              <a:t>)</a:t>
            </a:r>
            <a:endParaRPr lang="en-US" dirty="0"/>
          </a:p>
        </p:txBody>
      </p:sp>
      <p:pic>
        <p:nvPicPr>
          <p:cNvPr id="4" name="Picture 4" descr="img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114" y="3886200"/>
            <a:ext cx="4572000" cy="275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5901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28638"/>
            <a:ext cx="90487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403678"/>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Τοπικές μεταβλητές</a:t>
            </a:r>
            <a:endParaRPr lang="en-US" dirty="0"/>
          </a:p>
        </p:txBody>
      </p:sp>
      <p:sp>
        <p:nvSpPr>
          <p:cNvPr id="3" name="Content Placeholder 2"/>
          <p:cNvSpPr>
            <a:spLocks noGrp="1"/>
          </p:cNvSpPr>
          <p:nvPr>
            <p:ph idx="1"/>
          </p:nvPr>
        </p:nvSpPr>
        <p:spPr/>
        <p:txBody>
          <a:bodyPr/>
          <a:lstStyle/>
          <a:p>
            <a:r>
              <a:rPr lang="el-GR" dirty="0" smtClean="0"/>
              <a:t>Οι </a:t>
            </a:r>
            <a:r>
              <a:rPr lang="el-GR" dirty="0" smtClean="0">
                <a:solidFill>
                  <a:schemeClr val="accent6">
                    <a:lumMod val="75000"/>
                  </a:schemeClr>
                </a:solidFill>
              </a:rPr>
              <a:t>τοπικές μεταβλητές </a:t>
            </a:r>
            <a:r>
              <a:rPr lang="el-GR" dirty="0" smtClean="0"/>
              <a:t>(και οι παράμετροι) που ορίζουμε μέσα σε μία μέθοδο, έχουν </a:t>
            </a:r>
            <a:r>
              <a:rPr lang="el-GR" dirty="0" smtClean="0">
                <a:solidFill>
                  <a:srgbClr val="0070C0"/>
                </a:solidFill>
              </a:rPr>
              <a:t>προτεραιότητα </a:t>
            </a:r>
            <a:r>
              <a:rPr lang="el-GR" dirty="0" smtClean="0"/>
              <a:t>σε σχέση με τα </a:t>
            </a:r>
            <a:r>
              <a:rPr lang="el-GR" dirty="0" smtClean="0">
                <a:solidFill>
                  <a:schemeClr val="accent6">
                    <a:lumMod val="75000"/>
                  </a:schemeClr>
                </a:solidFill>
              </a:rPr>
              <a:t>πεδία</a:t>
            </a:r>
            <a:r>
              <a:rPr lang="el-GR" dirty="0" smtClean="0"/>
              <a:t> της μεθόδου</a:t>
            </a:r>
          </a:p>
          <a:p>
            <a:pPr lvl="1"/>
            <a:r>
              <a:rPr lang="el-GR" dirty="0" smtClean="0"/>
              <a:t>Δηλαδή αν έχουμε μια τοπική μεταβλητή με το ίδιο </a:t>
            </a:r>
            <a:r>
              <a:rPr lang="el-GR" dirty="0" smtClean="0">
                <a:solidFill>
                  <a:srgbClr val="00B0F0"/>
                </a:solidFill>
              </a:rPr>
              <a:t>όνομα </a:t>
            </a:r>
            <a:r>
              <a:rPr lang="el-GR" dirty="0" smtClean="0"/>
              <a:t>όπως ένα πεδίο μέσα σε μία μέθοδο, όταν χρησιμοποιούμε το όνομα αναφερόμαστε στην τοπική μεταβλητή και όχι στο πεδίο.</a:t>
            </a:r>
          </a:p>
          <a:p>
            <a:pPr lvl="1"/>
            <a:r>
              <a:rPr lang="el-GR" dirty="0" smtClean="0"/>
              <a:t>Αν θέλουμε να αναφερθούμε στο πεδίο μπορούμε να χρησιμοποιήσουμε την δεσμευμένη λέξη </a:t>
            </a:r>
            <a:r>
              <a:rPr lang="en-US" dirty="0" smtClean="0">
                <a:solidFill>
                  <a:srgbClr val="FF0000"/>
                </a:solidFill>
              </a:rPr>
              <a:t>this.</a:t>
            </a:r>
            <a:r>
              <a:rPr lang="en-US" dirty="0" smtClean="0"/>
              <a:t> </a:t>
            </a:r>
            <a:endParaRPr lang="en-US" dirty="0"/>
          </a:p>
        </p:txBody>
      </p:sp>
    </p:spTree>
    <p:extLst>
      <p:ext uri="{BB962C8B-B14F-4D97-AF65-F5344CB8AC3E}">
        <p14:creationId xmlns:p14="http://schemas.microsoft.com/office/powerpoint/2010/main" val="216453718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62200" y="3276600"/>
            <a:ext cx="152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29000" y="2286000"/>
            <a:ext cx="685800" cy="2286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62200" y="1524000"/>
            <a:ext cx="1219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914401"/>
            <a:ext cx="1295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57200" y="533400"/>
            <a:ext cx="8229600" cy="5994975"/>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LocalVariableTest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10;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method1(){</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5</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method2(</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method3(){</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1;</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this.var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LocalVariableTest</a:t>
            </a:r>
            <a:r>
              <a:rPr lang="en-US" b="1" dirty="0">
                <a:latin typeface="Courier New" pitchFamily="49" charset="0"/>
                <a:cs typeface="Courier New" pitchFamily="49" charset="0"/>
              </a:rPr>
              <a:t> x = new </a:t>
            </a:r>
            <a:r>
              <a:rPr lang="en-US" b="1" dirty="0" err="1">
                <a:latin typeface="Courier New" pitchFamily="49" charset="0"/>
                <a:cs typeface="Courier New" pitchFamily="49" charset="0"/>
              </a:rPr>
              <a:t>LocalVariableTest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x.method1();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x.method2(3);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x.method3();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Rectangular Callout 6"/>
          <p:cNvSpPr/>
          <p:nvPr/>
        </p:nvSpPr>
        <p:spPr>
          <a:xfrm>
            <a:off x="4648200" y="762001"/>
            <a:ext cx="2819400" cy="266700"/>
          </a:xfrm>
          <a:prstGeom prst="wedgeRectCallout">
            <a:avLst>
              <a:gd name="adj1" fmla="val -88522"/>
              <a:gd name="adj2" fmla="val 546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Ορισμός του </a:t>
            </a:r>
            <a:r>
              <a:rPr lang="el-GR" sz="1600" dirty="0" smtClean="0">
                <a:solidFill>
                  <a:srgbClr val="FF0000"/>
                </a:solidFill>
              </a:rPr>
              <a:t>πεδίου</a:t>
            </a:r>
            <a:r>
              <a:rPr lang="en-US" sz="1600" dirty="0" smtClean="0">
                <a:solidFill>
                  <a:srgbClr val="FF0000"/>
                </a:solidFill>
              </a:rPr>
              <a:t> </a:t>
            </a:r>
            <a:r>
              <a:rPr lang="en-US" sz="1600" dirty="0" err="1" smtClean="0">
                <a:solidFill>
                  <a:schemeClr val="tx1"/>
                </a:solidFill>
              </a:rPr>
              <a:t>var</a:t>
            </a:r>
            <a:endParaRPr lang="en-US" sz="1600" dirty="0">
              <a:solidFill>
                <a:schemeClr val="tx1"/>
              </a:solidFill>
            </a:endParaRPr>
          </a:p>
        </p:txBody>
      </p:sp>
      <p:sp>
        <p:nvSpPr>
          <p:cNvPr id="8" name="Rectangular Callout 7"/>
          <p:cNvSpPr/>
          <p:nvPr/>
        </p:nvSpPr>
        <p:spPr>
          <a:xfrm>
            <a:off x="4593454" y="1219201"/>
            <a:ext cx="3589612" cy="762000"/>
          </a:xfrm>
          <a:prstGeom prst="wedgeRectCallout">
            <a:avLst>
              <a:gd name="adj1" fmla="val -76909"/>
              <a:gd name="adj2" fmla="val 72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τοπικής μεταβλητής </a:t>
            </a:r>
            <a:r>
              <a:rPr lang="en-US" sz="1600" dirty="0" smtClean="0">
                <a:solidFill>
                  <a:schemeClr val="tx1"/>
                </a:solidFill>
              </a:rPr>
              <a:t>var.</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endParaRPr lang="en-US" sz="1600" dirty="0">
              <a:solidFill>
                <a:schemeClr val="tx1"/>
              </a:solidFill>
            </a:endParaRPr>
          </a:p>
        </p:txBody>
      </p:sp>
      <p:sp>
        <p:nvSpPr>
          <p:cNvPr id="9" name="TextBox 8"/>
          <p:cNvSpPr txBox="1"/>
          <p:nvPr/>
        </p:nvSpPr>
        <p:spPr>
          <a:xfrm>
            <a:off x="7315200" y="4648201"/>
            <a:ext cx="1735732" cy="369332"/>
          </a:xfrm>
          <a:prstGeom prst="rect">
            <a:avLst/>
          </a:prstGeom>
          <a:solidFill>
            <a:schemeClr val="accent5">
              <a:lumMod val="60000"/>
              <a:lumOff val="40000"/>
            </a:schemeClr>
          </a:solidFill>
        </p:spPr>
        <p:txBody>
          <a:bodyPr wrap="none" rtlCol="0">
            <a:spAutoFit/>
          </a:bodyPr>
          <a:lstStyle/>
          <a:p>
            <a:r>
              <a:rPr lang="el-GR" dirty="0" smtClean="0"/>
              <a:t>Τι θα τυπώσει?</a:t>
            </a:r>
            <a:endParaRPr lang="en-US" dirty="0"/>
          </a:p>
        </p:txBody>
      </p:sp>
      <p:sp>
        <p:nvSpPr>
          <p:cNvPr id="10" name="TextBox 9"/>
          <p:cNvSpPr txBox="1"/>
          <p:nvPr/>
        </p:nvSpPr>
        <p:spPr>
          <a:xfrm>
            <a:off x="7315200" y="5059702"/>
            <a:ext cx="1045992"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10</a:t>
            </a:r>
            <a:endParaRPr lang="en-US" dirty="0"/>
          </a:p>
        </p:txBody>
      </p:sp>
      <p:sp>
        <p:nvSpPr>
          <p:cNvPr id="11" name="TextBox 10"/>
          <p:cNvSpPr txBox="1"/>
          <p:nvPr/>
        </p:nvSpPr>
        <p:spPr>
          <a:xfrm>
            <a:off x="762000" y="6182442"/>
            <a:ext cx="3962400" cy="584775"/>
          </a:xfrm>
          <a:prstGeom prst="rect">
            <a:avLst/>
          </a:prstGeom>
          <a:solidFill>
            <a:schemeClr val="accent6">
              <a:lumMod val="60000"/>
              <a:lumOff val="40000"/>
            </a:schemeClr>
          </a:solidFill>
        </p:spPr>
        <p:txBody>
          <a:bodyPr wrap="square" rtlCol="0">
            <a:spAutoFit/>
          </a:bodyPr>
          <a:lstStyle/>
          <a:p>
            <a:r>
              <a:rPr lang="el-GR" sz="1600" dirty="0" smtClean="0"/>
              <a:t>Παρέ</a:t>
            </a:r>
            <a:r>
              <a:rPr lang="el-GR" sz="1600" dirty="0"/>
              <a:t>ν</a:t>
            </a:r>
            <a:r>
              <a:rPr lang="el-GR" sz="1600" dirty="0" smtClean="0"/>
              <a:t>θεση: Μπορούμε να ορίσουμε </a:t>
            </a:r>
            <a:r>
              <a:rPr lang="en-US" sz="1600" dirty="0" smtClean="0"/>
              <a:t>main </a:t>
            </a:r>
            <a:r>
              <a:rPr lang="el-GR" sz="1600" dirty="0" smtClean="0"/>
              <a:t>μέσα σε μία κλάση για να την τεστάρουμε</a:t>
            </a:r>
            <a:endParaRPr lang="en-US" sz="1600" dirty="0"/>
          </a:p>
        </p:txBody>
      </p:sp>
      <p:sp>
        <p:nvSpPr>
          <p:cNvPr id="12" name="TextBox 11"/>
          <p:cNvSpPr txBox="1"/>
          <p:nvPr/>
        </p:nvSpPr>
        <p:spPr>
          <a:xfrm>
            <a:off x="7315200" y="5436665"/>
            <a:ext cx="1045992"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10</a:t>
            </a:r>
            <a:endParaRPr lang="en-US" dirty="0"/>
          </a:p>
        </p:txBody>
      </p:sp>
      <p:sp>
        <p:nvSpPr>
          <p:cNvPr id="13" name="TextBox 12"/>
          <p:cNvSpPr txBox="1"/>
          <p:nvPr/>
        </p:nvSpPr>
        <p:spPr>
          <a:xfrm>
            <a:off x="7315200" y="5813110"/>
            <a:ext cx="896399"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a:t>
            </a:r>
            <a:endParaRPr lang="en-US" dirty="0"/>
          </a:p>
        </p:txBody>
      </p:sp>
      <p:sp>
        <p:nvSpPr>
          <p:cNvPr id="14" name="Rectangular Callout 13"/>
          <p:cNvSpPr/>
          <p:nvPr/>
        </p:nvSpPr>
        <p:spPr>
          <a:xfrm>
            <a:off x="4902692" y="2133601"/>
            <a:ext cx="3458499" cy="762000"/>
          </a:xfrm>
          <a:prstGeom prst="wedgeRectCallout">
            <a:avLst>
              <a:gd name="adj1" fmla="val -65512"/>
              <a:gd name="adj2" fmla="val -1410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παραμέτρου</a:t>
            </a:r>
            <a:r>
              <a:rPr lang="el-GR" sz="1600" dirty="0" smtClean="0">
                <a:solidFill>
                  <a:schemeClr val="tx1"/>
                </a:solidFill>
              </a:rPr>
              <a:t> </a:t>
            </a:r>
            <a:r>
              <a:rPr lang="en-US" sz="1600" dirty="0" smtClean="0">
                <a:solidFill>
                  <a:schemeClr val="tx1"/>
                </a:solidFill>
              </a:rPr>
              <a:t>var.</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endParaRPr lang="en-US" sz="1600" dirty="0">
              <a:solidFill>
                <a:schemeClr val="tx1"/>
              </a:solidFill>
            </a:endParaRPr>
          </a:p>
        </p:txBody>
      </p:sp>
      <p:sp>
        <p:nvSpPr>
          <p:cNvPr id="16" name="Rectangular Callout 15"/>
          <p:cNvSpPr/>
          <p:nvPr/>
        </p:nvSpPr>
        <p:spPr>
          <a:xfrm>
            <a:off x="4419600" y="3048000"/>
            <a:ext cx="4495800" cy="990599"/>
          </a:xfrm>
          <a:prstGeom prst="wedgeRectCallout">
            <a:avLst>
              <a:gd name="adj1" fmla="val -61320"/>
              <a:gd name="adj2" fmla="val -1501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τοπικής μεταβλητής </a:t>
            </a:r>
            <a:r>
              <a:rPr lang="en-US" sz="1600" dirty="0" smtClean="0">
                <a:solidFill>
                  <a:srgbClr val="FF0000"/>
                </a:solidFill>
              </a:rPr>
              <a:t>var</a:t>
            </a:r>
            <a:r>
              <a:rPr lang="en-US" sz="1600" dirty="0" smtClean="0">
                <a:solidFill>
                  <a:schemeClr val="tx1"/>
                </a:solidFill>
              </a:rPr>
              <a:t>.</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p>
          <a:p>
            <a:r>
              <a:rPr lang="el-GR" sz="1600" dirty="0" smtClean="0">
                <a:solidFill>
                  <a:schemeClr val="tx1"/>
                </a:solidFill>
              </a:rPr>
              <a:t>Το </a:t>
            </a:r>
            <a:r>
              <a:rPr lang="en-US" sz="1600" dirty="0" err="1" smtClean="0">
                <a:solidFill>
                  <a:srgbClr val="FF0000"/>
                </a:solidFill>
              </a:rPr>
              <a:t>this.var</a:t>
            </a:r>
            <a:r>
              <a:rPr lang="en-US" sz="1600" dirty="0" smtClean="0">
                <a:solidFill>
                  <a:schemeClr val="tx1"/>
                </a:solidFill>
              </a:rPr>
              <a:t> </a:t>
            </a:r>
            <a:r>
              <a:rPr lang="el-GR" sz="1600" dirty="0" smtClean="0">
                <a:solidFill>
                  <a:schemeClr val="tx1"/>
                </a:solidFill>
              </a:rPr>
              <a:t>αναφέρεται στο </a:t>
            </a:r>
            <a:r>
              <a:rPr lang="el-GR" sz="1600" dirty="0" smtClean="0">
                <a:solidFill>
                  <a:srgbClr val="FF0000"/>
                </a:solidFill>
              </a:rPr>
              <a:t>πεδίο</a:t>
            </a:r>
            <a:r>
              <a:rPr lang="el-GR" sz="1600" dirty="0" smtClean="0">
                <a:solidFill>
                  <a:schemeClr val="tx1"/>
                </a:solidFill>
              </a:rPr>
              <a:t> της κλάσης</a:t>
            </a:r>
            <a:endParaRPr lang="en-US" sz="1600" dirty="0">
              <a:solidFill>
                <a:schemeClr val="tx1"/>
              </a:solidFill>
            </a:endParaRPr>
          </a:p>
        </p:txBody>
      </p:sp>
    </p:spTree>
    <p:extLst>
      <p:ext uri="{BB962C8B-B14F-4D97-AF65-F5344CB8AC3E}">
        <p14:creationId xmlns:p14="http://schemas.microsoft.com/office/powerpoint/2010/main" val="31381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6"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en-US" dirty="0"/>
          </a:p>
        </p:txBody>
      </p:sp>
      <p:sp>
        <p:nvSpPr>
          <p:cNvPr id="3" name="Content Placeholder 2"/>
          <p:cNvSpPr>
            <a:spLocks noGrp="1"/>
          </p:cNvSpPr>
          <p:nvPr>
            <p:ph idx="1"/>
          </p:nvPr>
        </p:nvSpPr>
        <p:spPr/>
        <p:txBody>
          <a:bodyPr/>
          <a:lstStyle/>
          <a:p>
            <a:r>
              <a:rPr lang="el-GR" dirty="0" smtClean="0"/>
              <a:t>Μία κλάση που να αποθηκεύει ημερομηνίες</a:t>
            </a:r>
          </a:p>
          <a:p>
            <a:pPr lvl="1"/>
            <a:r>
              <a:rPr lang="el-GR" dirty="0" smtClean="0"/>
              <a:t>Η κλάση θα παίρνει την ημέρα, μήνα και χρόνο σαν νούμερα (π.χ., </a:t>
            </a:r>
            <a:r>
              <a:rPr lang="en-US" dirty="0" smtClean="0"/>
              <a:t>13</a:t>
            </a:r>
            <a:r>
              <a:rPr lang="el-GR" dirty="0" smtClean="0"/>
              <a:t> 3 201</a:t>
            </a:r>
            <a:r>
              <a:rPr lang="en-US" dirty="0" smtClean="0"/>
              <a:t>4</a:t>
            </a:r>
            <a:r>
              <a:rPr lang="el-GR" dirty="0" smtClean="0"/>
              <a:t>) και θα μπορεί να τυπώνει την ημερομηνία με το όνομα του μήνα (π.χ., </a:t>
            </a:r>
            <a:r>
              <a:rPr lang="en-US" dirty="0" smtClean="0"/>
              <a:t>13</a:t>
            </a:r>
            <a:r>
              <a:rPr lang="el-GR" dirty="0" smtClean="0"/>
              <a:t> Μαρτίου 201</a:t>
            </a:r>
            <a:r>
              <a:rPr lang="en-US" smtClean="0"/>
              <a:t>4</a:t>
            </a:r>
            <a:r>
              <a:rPr lang="el-GR" smtClean="0"/>
              <a:t>)</a:t>
            </a:r>
            <a:endParaRPr lang="en-US" dirty="0" smtClean="0"/>
          </a:p>
          <a:p>
            <a:pPr lvl="1"/>
            <a:r>
              <a:rPr lang="el-GR" dirty="0" smtClean="0"/>
              <a:t>Στο πρόγραμμα βάλετε μια ημερομηνία και τυπώστε την.</a:t>
            </a:r>
            <a:endParaRPr lang="en-US" dirty="0"/>
          </a:p>
        </p:txBody>
      </p:sp>
    </p:spTree>
    <p:extLst>
      <p:ext uri="{BB962C8B-B14F-4D97-AF65-F5344CB8AC3E}">
        <p14:creationId xmlns:p14="http://schemas.microsoft.com/office/powerpoint/2010/main" val="335727022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71602"/>
            <a:ext cx="8892480" cy="1927225"/>
          </a:xfrm>
        </p:spPr>
        <p:txBody>
          <a:bodyPr>
            <a:noAutofit/>
          </a:bodyPr>
          <a:lstStyle/>
          <a:p>
            <a:r>
              <a:rPr lang="el-GR" sz="4600" dirty="0" smtClean="0"/>
              <a:t>8. </a:t>
            </a:r>
            <a:r>
              <a:rPr lang="en-US" sz="4600" dirty="0" smtClean="0"/>
              <a:t>Constructors</a:t>
            </a:r>
            <a:r>
              <a:rPr lang="el-GR" sz="4600" dirty="0" smtClean="0"/>
              <a:t> – ΥΠΕΡΦΟΡΤΩΣΗ – </a:t>
            </a:r>
            <a:br>
              <a:rPr lang="el-GR" sz="4600" dirty="0" smtClean="0"/>
            </a:br>
            <a:r>
              <a:rPr lang="el-GR" sz="4600" dirty="0" smtClean="0"/>
              <a:t>ΑΝΤΙΚΕΙΜΕΝΑ ΩΣ ΠΑΡΑΜΕΤΡΟΙ</a:t>
            </a:r>
            <a:endParaRPr lang="en-US" sz="4600" dirty="0"/>
          </a:p>
        </p:txBody>
      </p:sp>
    </p:spTree>
    <p:extLst>
      <p:ext uri="{BB962C8B-B14F-4D97-AF65-F5344CB8AC3E}">
        <p14:creationId xmlns:p14="http://schemas.microsoft.com/office/powerpoint/2010/main" val="1199065495"/>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Μαθήματα από το </a:t>
            </a:r>
            <a:r>
              <a:rPr lang="en-US" dirty="0" smtClean="0"/>
              <a:t>lab</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solidFill>
                  <a:srgbClr val="0070C0"/>
                </a:solidFill>
              </a:rPr>
              <a:t>b</a:t>
            </a:r>
            <a:r>
              <a:rPr lang="en-US" dirty="0" err="1" smtClean="0">
                <a:solidFill>
                  <a:srgbClr val="0070C0"/>
                </a:solidFill>
              </a:rPr>
              <a:t>oolean</a:t>
            </a:r>
            <a:r>
              <a:rPr lang="en-US" dirty="0" smtClean="0"/>
              <a:t> </a:t>
            </a:r>
            <a:r>
              <a:rPr lang="el-GR" dirty="0" smtClean="0"/>
              <a:t>μεταβλητές: </a:t>
            </a:r>
            <a:r>
              <a:rPr lang="el-GR" dirty="0" smtClean="0">
                <a:solidFill>
                  <a:schemeClr val="accent6">
                    <a:lumMod val="75000"/>
                  </a:schemeClr>
                </a:solidFill>
              </a:rPr>
              <a:t>Συνήθως</a:t>
            </a:r>
            <a:r>
              <a:rPr lang="el-GR" dirty="0" smtClean="0"/>
              <a:t> τα ονόματα που δίνουμε στις </a:t>
            </a:r>
            <a:r>
              <a:rPr lang="en-US" dirty="0" err="1" smtClean="0"/>
              <a:t>boolean</a:t>
            </a:r>
            <a:r>
              <a:rPr lang="en-US" dirty="0" smtClean="0"/>
              <a:t> </a:t>
            </a:r>
            <a:r>
              <a:rPr lang="el-GR" dirty="0" smtClean="0"/>
              <a:t>μεταβλητές περιγράφουν την </a:t>
            </a:r>
            <a:r>
              <a:rPr lang="el-GR" dirty="0" smtClean="0">
                <a:solidFill>
                  <a:srgbClr val="0070C0"/>
                </a:solidFill>
              </a:rPr>
              <a:t>αληθή</a:t>
            </a:r>
            <a:r>
              <a:rPr lang="el-GR" dirty="0" smtClean="0"/>
              <a:t> συνθήκη.</a:t>
            </a:r>
          </a:p>
          <a:p>
            <a:pPr lvl="1"/>
            <a:r>
              <a:rPr lang="el-GR" dirty="0" smtClean="0"/>
              <a:t>Π.χ., στο παράδειγμα μας </a:t>
            </a:r>
            <a:r>
              <a:rPr lang="en-US" dirty="0" err="1" smtClean="0">
                <a:solidFill>
                  <a:schemeClr val="accent6">
                    <a:lumMod val="75000"/>
                  </a:schemeClr>
                </a:solidFill>
              </a:rPr>
              <a:t>engineIsOn</a:t>
            </a:r>
            <a:r>
              <a:rPr lang="en-US" dirty="0" smtClean="0">
                <a:solidFill>
                  <a:schemeClr val="accent6">
                    <a:lumMod val="75000"/>
                  </a:schemeClr>
                </a:solidFill>
              </a:rPr>
              <a:t> </a:t>
            </a:r>
            <a:r>
              <a:rPr lang="el-GR" dirty="0" smtClean="0"/>
              <a:t>θα ήταν ένα καλό όνομα.</a:t>
            </a:r>
          </a:p>
          <a:p>
            <a:r>
              <a:rPr lang="el-GR" dirty="0" smtClean="0"/>
              <a:t>Έλεγχος </a:t>
            </a:r>
            <a:r>
              <a:rPr lang="en-US" dirty="0" err="1" smtClean="0"/>
              <a:t>boolean</a:t>
            </a:r>
            <a:r>
              <a:rPr lang="en-US" dirty="0" smtClean="0"/>
              <a:t> </a:t>
            </a:r>
            <a:r>
              <a:rPr lang="el-GR" dirty="0" smtClean="0"/>
              <a:t>μεταβλητής</a:t>
            </a:r>
            <a:endParaRPr lang="en-US" dirty="0" smtClean="0"/>
          </a:p>
          <a:p>
            <a:endParaRPr lang="en-US" dirty="0"/>
          </a:p>
          <a:p>
            <a:endParaRPr lang="en-US" dirty="0" smtClean="0"/>
          </a:p>
          <a:p>
            <a:pPr lvl="1"/>
            <a:endParaRPr lang="en-US" dirty="0"/>
          </a:p>
          <a:p>
            <a:endParaRPr lang="en-US" dirty="0" smtClean="0"/>
          </a:p>
          <a:p>
            <a:r>
              <a:rPr lang="el-GR" dirty="0" smtClean="0"/>
              <a:t>Οι </a:t>
            </a:r>
            <a:r>
              <a:rPr lang="en-US" dirty="0" smtClean="0"/>
              <a:t>start </a:t>
            </a:r>
            <a:r>
              <a:rPr lang="el-GR" dirty="0" smtClean="0"/>
              <a:t>και </a:t>
            </a:r>
            <a:r>
              <a:rPr lang="en-US" dirty="0" smtClean="0"/>
              <a:t>stop </a:t>
            </a:r>
            <a:r>
              <a:rPr lang="el-GR" dirty="0" smtClean="0">
                <a:solidFill>
                  <a:schemeClr val="accent6">
                    <a:lumMod val="75000"/>
                  </a:schemeClr>
                </a:solidFill>
              </a:rPr>
              <a:t>δεν</a:t>
            </a:r>
            <a:r>
              <a:rPr lang="el-GR" dirty="0" smtClean="0"/>
              <a:t> χρει</a:t>
            </a:r>
            <a:r>
              <a:rPr lang="el-GR" dirty="0"/>
              <a:t>ά</a:t>
            </a:r>
            <a:r>
              <a:rPr lang="el-GR" dirty="0" smtClean="0"/>
              <a:t>ζονται παραμέτρους</a:t>
            </a:r>
            <a:r>
              <a:rPr lang="en-US" dirty="0" smtClean="0"/>
              <a:t> </a:t>
            </a:r>
            <a:r>
              <a:rPr lang="el-GR" dirty="0" smtClean="0"/>
              <a:t>ούτε επιστρέφουν τιμή! Τροποποιούν την εσωτερική κατάσταση του αντικειμένου.</a:t>
            </a:r>
            <a:endParaRPr lang="en-US" dirty="0" smtClean="0"/>
          </a:p>
          <a:p>
            <a:endParaRPr lang="en-US" dirty="0"/>
          </a:p>
          <a:p>
            <a:endParaRPr lang="en-US" dirty="0" smtClean="0"/>
          </a:p>
          <a:p>
            <a:endParaRPr lang="el-GR" dirty="0" smtClean="0"/>
          </a:p>
        </p:txBody>
      </p:sp>
      <p:sp>
        <p:nvSpPr>
          <p:cNvPr id="4" name="TextBox 3"/>
          <p:cNvSpPr txBox="1"/>
          <p:nvPr/>
        </p:nvSpPr>
        <p:spPr>
          <a:xfrm>
            <a:off x="838200" y="3770393"/>
            <a:ext cx="2666114" cy="369332"/>
          </a:xfrm>
          <a:prstGeom prst="rect">
            <a:avLst/>
          </a:prstGeom>
          <a:noFill/>
          <a:ln w="1905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if (</a:t>
            </a:r>
            <a:r>
              <a:rPr lang="en-US" b="1" dirty="0" err="1" smtClean="0">
                <a:latin typeface="Courier New" panose="02070309020205020404" pitchFamily="49" charset="0"/>
                <a:cs typeface="Courier New" panose="02070309020205020404" pitchFamily="49" charset="0"/>
              </a:rPr>
              <a:t>engineIsOn</a:t>
            </a:r>
            <a:r>
              <a:rPr lang="en-US" b="1" dirty="0" smtClean="0">
                <a:latin typeface="Courier New" panose="02070309020205020404" pitchFamily="49" charset="0"/>
                <a:cs typeface="Courier New" panose="02070309020205020404" pitchFamily="49" charset="0"/>
              </a:rPr>
              <a:t>){…}</a:t>
            </a:r>
          </a:p>
        </p:txBody>
      </p:sp>
      <p:sp>
        <p:nvSpPr>
          <p:cNvPr id="5" name="TextBox 4"/>
          <p:cNvSpPr txBox="1"/>
          <p:nvPr/>
        </p:nvSpPr>
        <p:spPr>
          <a:xfrm>
            <a:off x="5105400" y="3770393"/>
            <a:ext cx="3768980" cy="369332"/>
          </a:xfrm>
          <a:prstGeom prst="rect">
            <a:avLst/>
          </a:prstGeom>
          <a:noFill/>
          <a:ln w="1905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if (</a:t>
            </a:r>
            <a:r>
              <a:rPr lang="en-US" b="1" dirty="0" err="1" smtClean="0">
                <a:latin typeface="Courier New" panose="02070309020205020404" pitchFamily="49" charset="0"/>
                <a:cs typeface="Courier New" panose="02070309020205020404" pitchFamily="49" charset="0"/>
              </a:rPr>
              <a:t>engineIsOn</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true){…}</a:t>
            </a:r>
          </a:p>
        </p:txBody>
      </p:sp>
      <p:sp>
        <p:nvSpPr>
          <p:cNvPr id="6" name="TextBox 5"/>
          <p:cNvSpPr txBox="1"/>
          <p:nvPr/>
        </p:nvSpPr>
        <p:spPr>
          <a:xfrm>
            <a:off x="685800" y="4500127"/>
            <a:ext cx="2803973" cy="369332"/>
          </a:xfrm>
          <a:prstGeom prst="rect">
            <a:avLst/>
          </a:prstGeom>
          <a:noFill/>
          <a:ln w="1905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if (!</a:t>
            </a:r>
            <a:r>
              <a:rPr lang="en-US" b="1" dirty="0" err="1" smtClean="0">
                <a:latin typeface="Courier New" panose="02070309020205020404" pitchFamily="49" charset="0"/>
                <a:cs typeface="Courier New" panose="02070309020205020404" pitchFamily="49" charset="0"/>
              </a:rPr>
              <a:t>engineIsOn</a:t>
            </a:r>
            <a:r>
              <a:rPr lang="en-US" b="1" dirty="0" smtClean="0">
                <a:latin typeface="Courier New" panose="02070309020205020404" pitchFamily="49" charset="0"/>
                <a:cs typeface="Courier New" panose="02070309020205020404" pitchFamily="49" charset="0"/>
              </a:rPr>
              <a:t>){…}</a:t>
            </a:r>
          </a:p>
        </p:txBody>
      </p:sp>
      <p:sp>
        <p:nvSpPr>
          <p:cNvPr id="7" name="TextBox 6"/>
          <p:cNvSpPr txBox="1"/>
          <p:nvPr/>
        </p:nvSpPr>
        <p:spPr>
          <a:xfrm>
            <a:off x="5146431" y="4500127"/>
            <a:ext cx="3906839" cy="369332"/>
          </a:xfrm>
          <a:prstGeom prst="rect">
            <a:avLst/>
          </a:prstGeom>
          <a:noFill/>
          <a:ln w="1905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if (</a:t>
            </a:r>
            <a:r>
              <a:rPr lang="en-US" b="1" dirty="0" err="1" smtClean="0">
                <a:latin typeface="Courier New" panose="02070309020205020404" pitchFamily="49" charset="0"/>
                <a:cs typeface="Courier New" panose="02070309020205020404" pitchFamily="49" charset="0"/>
              </a:rPr>
              <a:t>engineIsOn</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false){…}</a:t>
            </a:r>
          </a:p>
        </p:txBody>
      </p:sp>
      <p:sp>
        <p:nvSpPr>
          <p:cNvPr id="8" name="TextBox 7"/>
          <p:cNvSpPr txBox="1"/>
          <p:nvPr/>
        </p:nvSpPr>
        <p:spPr>
          <a:xfrm>
            <a:off x="3538897" y="3765928"/>
            <a:ext cx="1584088" cy="369332"/>
          </a:xfrm>
          <a:prstGeom prst="rect">
            <a:avLst/>
          </a:prstGeom>
          <a:noFill/>
        </p:spPr>
        <p:txBody>
          <a:bodyPr wrap="none" rtlCol="0">
            <a:spAutoFit/>
          </a:bodyPr>
          <a:lstStyle/>
          <a:p>
            <a:r>
              <a:rPr lang="el-GR" dirty="0" smtClean="0"/>
              <a:t>ισοδύναμο με</a:t>
            </a:r>
            <a:endParaRPr lang="en-US" dirty="0"/>
          </a:p>
        </p:txBody>
      </p:sp>
      <p:sp>
        <p:nvSpPr>
          <p:cNvPr id="9" name="TextBox 8"/>
          <p:cNvSpPr txBox="1"/>
          <p:nvPr/>
        </p:nvSpPr>
        <p:spPr>
          <a:xfrm>
            <a:off x="3521312" y="4507468"/>
            <a:ext cx="1584088" cy="369332"/>
          </a:xfrm>
          <a:prstGeom prst="rect">
            <a:avLst/>
          </a:prstGeom>
          <a:noFill/>
        </p:spPr>
        <p:txBody>
          <a:bodyPr wrap="none" rtlCol="0">
            <a:spAutoFit/>
          </a:bodyPr>
          <a:lstStyle/>
          <a:p>
            <a:r>
              <a:rPr lang="el-GR" dirty="0" smtClean="0"/>
              <a:t>ισοδύναμο με</a:t>
            </a:r>
            <a:endParaRPr lang="en-US" dirty="0"/>
          </a:p>
        </p:txBody>
      </p:sp>
    </p:spTree>
    <p:extLst>
      <p:ext uri="{BB962C8B-B14F-4D97-AF65-F5344CB8AC3E}">
        <p14:creationId xmlns:p14="http://schemas.microsoft.com/office/powerpoint/2010/main" val="296112038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Ενθυλάκωση</a:t>
            </a:r>
            <a:endParaRPr lang="en-US" dirty="0"/>
          </a:p>
        </p:txBody>
      </p:sp>
      <p:sp>
        <p:nvSpPr>
          <p:cNvPr id="3" name="Content Placeholder 2"/>
          <p:cNvSpPr>
            <a:spLocks noGrp="1"/>
          </p:cNvSpPr>
          <p:nvPr>
            <p:ph idx="1"/>
          </p:nvPr>
        </p:nvSpPr>
        <p:spPr/>
        <p:txBody>
          <a:bodyPr>
            <a:normAutofit/>
          </a:bodyPr>
          <a:lstStyle/>
          <a:p>
            <a:r>
              <a:rPr lang="el-GR" dirty="0" smtClean="0"/>
              <a:t>Η ομαδοποίηση λογισμικού και δεδομένων σε μία οντότητα (κλάση και αντικείμενα της κλάσης) ώστε να είναι εύχρηστη μέσω ενός καλά ορισμένου </a:t>
            </a:r>
            <a:r>
              <a:rPr lang="en-US" dirty="0" smtClean="0">
                <a:solidFill>
                  <a:srgbClr val="0070C0"/>
                </a:solidFill>
              </a:rPr>
              <a:t>interface</a:t>
            </a:r>
            <a:r>
              <a:rPr lang="en-US" dirty="0" smtClean="0"/>
              <a:t>, </a:t>
            </a:r>
            <a:r>
              <a:rPr lang="el-GR" dirty="0" smtClean="0"/>
              <a:t>ενώ οι λεπτομέρειες υλοποίησης είναι κρυμμένες από τον χρήστη.</a:t>
            </a:r>
          </a:p>
          <a:p>
            <a:r>
              <a:rPr lang="en-US" dirty="0" smtClean="0">
                <a:solidFill>
                  <a:srgbClr val="FF0000"/>
                </a:solidFill>
              </a:rPr>
              <a:t>API</a:t>
            </a:r>
            <a:r>
              <a:rPr lang="en-US" dirty="0" smtClean="0"/>
              <a:t> </a:t>
            </a:r>
            <a:r>
              <a:rPr lang="el-GR" dirty="0" smtClean="0"/>
              <a:t>(</a:t>
            </a:r>
            <a:r>
              <a:rPr lang="en-US" dirty="0" smtClean="0"/>
              <a:t>Application Programming Interface)[</a:t>
            </a:r>
            <a:r>
              <a:rPr lang="el-GR" dirty="0" err="1" smtClean="0"/>
              <a:t>Έι</a:t>
            </a:r>
            <a:r>
              <a:rPr lang="el-GR" dirty="0" smtClean="0"/>
              <a:t>-Πι-Άι</a:t>
            </a:r>
            <a:r>
              <a:rPr lang="en-US" dirty="0" smtClean="0"/>
              <a:t>]</a:t>
            </a:r>
            <a:endParaRPr lang="en-US" dirty="0"/>
          </a:p>
          <a:p>
            <a:pPr lvl="1"/>
            <a:r>
              <a:rPr lang="el-GR" dirty="0" smtClean="0"/>
              <a:t>Μια περιγραφή για το πώς χρησιμοποιείται η κλάση μέσω των </a:t>
            </a:r>
            <a:r>
              <a:rPr lang="en-US" dirty="0" smtClean="0">
                <a:solidFill>
                  <a:srgbClr val="0070C0"/>
                </a:solidFill>
              </a:rPr>
              <a:t>public </a:t>
            </a:r>
            <a:r>
              <a:rPr lang="el-GR" dirty="0" smtClean="0">
                <a:solidFill>
                  <a:srgbClr val="0070C0"/>
                </a:solidFill>
              </a:rPr>
              <a:t>μεθόδων </a:t>
            </a:r>
            <a:r>
              <a:rPr lang="el-GR" dirty="0" smtClean="0"/>
              <a:t>της.</a:t>
            </a:r>
          </a:p>
          <a:p>
            <a:pPr lvl="2"/>
            <a:r>
              <a:rPr lang="en-US" dirty="0" smtClean="0"/>
              <a:t>Java docs </a:t>
            </a:r>
            <a:r>
              <a:rPr lang="el-GR" dirty="0" smtClean="0"/>
              <a:t>είναι ένα παράδειγμα.</a:t>
            </a:r>
          </a:p>
          <a:p>
            <a:pPr lvl="1"/>
            <a:r>
              <a:rPr lang="el-GR" dirty="0" smtClean="0"/>
              <a:t>Το </a:t>
            </a:r>
            <a:r>
              <a:rPr lang="en-US" dirty="0" smtClean="0"/>
              <a:t>API </a:t>
            </a:r>
            <a:r>
              <a:rPr lang="el-GR" dirty="0" smtClean="0"/>
              <a:t>είναι αρκετό για να χρησιμοποιήσετε μια κλάση, δεν χρειάζεται να ξέρετε την υλοποίηση των μεθόδων.</a:t>
            </a:r>
          </a:p>
        </p:txBody>
      </p:sp>
    </p:spTree>
    <p:extLst>
      <p:ext uri="{BB962C8B-B14F-4D97-AF65-F5344CB8AC3E}">
        <p14:creationId xmlns:p14="http://schemas.microsoft.com/office/powerpoint/2010/main" val="295191324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Accessor</a:t>
            </a:r>
            <a:r>
              <a:rPr lang="en-US" dirty="0" smtClean="0"/>
              <a:t> and </a:t>
            </a:r>
            <a:r>
              <a:rPr lang="en-US" dirty="0" err="1" smtClean="0"/>
              <a:t>Mutator</a:t>
            </a:r>
            <a:r>
              <a:rPr lang="en-US" dirty="0" smtClean="0"/>
              <a:t> methods</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Πολλές φορές χρειαζόμαστε να </a:t>
            </a:r>
            <a:r>
              <a:rPr lang="el-GR" dirty="0" smtClean="0">
                <a:solidFill>
                  <a:srgbClr val="0070C0"/>
                </a:solidFill>
              </a:rPr>
              <a:t>διαβάσουμε</a:t>
            </a:r>
            <a:r>
              <a:rPr lang="el-GR" dirty="0" smtClean="0"/>
              <a:t> ή να </a:t>
            </a:r>
            <a:r>
              <a:rPr lang="el-GR" dirty="0" smtClean="0">
                <a:solidFill>
                  <a:schemeClr val="accent6">
                    <a:lumMod val="75000"/>
                  </a:schemeClr>
                </a:solidFill>
              </a:rPr>
              <a:t>αλλάξουμε</a:t>
            </a:r>
            <a:r>
              <a:rPr lang="el-GR" dirty="0" smtClean="0"/>
              <a:t> ένα πεδίο ενός αντικειμένου</a:t>
            </a:r>
          </a:p>
          <a:p>
            <a:pPr lvl="1"/>
            <a:r>
              <a:rPr lang="el-GR" dirty="0" smtClean="0"/>
              <a:t>Π.χ., να διαβάσουμε τη θέση του οχήματος, ή να τοποθετήσουμε το όχημα σε μια συγκεκριμένη θέση.</a:t>
            </a:r>
          </a:p>
          <a:p>
            <a:pPr lvl="1"/>
            <a:r>
              <a:rPr lang="el-GR" dirty="0" smtClean="0"/>
              <a:t>Πως θα το κάνουμε αφού τα πεδία είναι </a:t>
            </a:r>
            <a:r>
              <a:rPr lang="en-US" dirty="0" smtClean="0"/>
              <a:t>private?</a:t>
            </a:r>
          </a:p>
          <a:p>
            <a:r>
              <a:rPr lang="el-GR" dirty="0" smtClean="0"/>
              <a:t>Ορίζουμε ειδικές μεθόδους</a:t>
            </a:r>
          </a:p>
          <a:p>
            <a:pPr lvl="1"/>
            <a:r>
              <a:rPr lang="el-GR" dirty="0" smtClean="0">
                <a:solidFill>
                  <a:srgbClr val="0070C0"/>
                </a:solidFill>
              </a:rPr>
              <a:t>Μέθοδος προσπέλασης </a:t>
            </a:r>
            <a:r>
              <a:rPr lang="el-GR" dirty="0" smtClean="0"/>
              <a:t>(</a:t>
            </a:r>
            <a:r>
              <a:rPr lang="en-US" dirty="0" err="1" smtClean="0">
                <a:solidFill>
                  <a:srgbClr val="0070C0"/>
                </a:solidFill>
              </a:rPr>
              <a:t>accessor</a:t>
            </a:r>
            <a:r>
              <a:rPr lang="en-US" dirty="0" smtClean="0">
                <a:solidFill>
                  <a:srgbClr val="0070C0"/>
                </a:solidFill>
              </a:rPr>
              <a:t> </a:t>
            </a:r>
            <a:r>
              <a:rPr lang="en-US" dirty="0" smtClean="0"/>
              <a:t>method) </a:t>
            </a:r>
            <a:r>
              <a:rPr lang="el-GR" dirty="0" smtClean="0"/>
              <a:t>για διάβασμα </a:t>
            </a:r>
          </a:p>
          <a:p>
            <a:pPr lvl="1"/>
            <a:r>
              <a:rPr lang="el-GR" dirty="0" smtClean="0">
                <a:solidFill>
                  <a:schemeClr val="accent6">
                    <a:lumMod val="75000"/>
                  </a:schemeClr>
                </a:solidFill>
              </a:rPr>
              <a:t>Μέθοδος μεταλλαγής </a:t>
            </a:r>
            <a:r>
              <a:rPr lang="en-US" dirty="0" smtClean="0"/>
              <a:t>(</a:t>
            </a:r>
            <a:r>
              <a:rPr lang="en-US" dirty="0" err="1" smtClean="0">
                <a:solidFill>
                  <a:schemeClr val="accent6">
                    <a:lumMod val="75000"/>
                  </a:schemeClr>
                </a:solidFill>
              </a:rPr>
              <a:t>mutator</a:t>
            </a:r>
            <a:r>
              <a:rPr lang="en-US" dirty="0" smtClean="0">
                <a:solidFill>
                  <a:schemeClr val="accent6">
                    <a:lumMod val="75000"/>
                  </a:schemeClr>
                </a:solidFill>
              </a:rPr>
              <a:t> </a:t>
            </a:r>
            <a:r>
              <a:rPr lang="en-US" dirty="0" smtClean="0"/>
              <a:t>method) </a:t>
            </a:r>
            <a:r>
              <a:rPr lang="el-GR" dirty="0" smtClean="0"/>
              <a:t>για γράψιμο</a:t>
            </a:r>
            <a:endParaRPr lang="en-US" dirty="0" smtClean="0"/>
          </a:p>
          <a:p>
            <a:r>
              <a:rPr lang="el-GR" dirty="0" smtClean="0">
                <a:solidFill>
                  <a:schemeClr val="accent6">
                    <a:lumMod val="75000"/>
                  </a:schemeClr>
                </a:solidFill>
              </a:rPr>
              <a:t>Σύμβαση</a:t>
            </a:r>
            <a:r>
              <a:rPr lang="el-GR" dirty="0" smtClean="0"/>
              <a:t>: Στη </a:t>
            </a:r>
            <a:r>
              <a:rPr lang="en-US" dirty="0" smtClean="0"/>
              <a:t>Java </a:t>
            </a:r>
            <a:r>
              <a:rPr lang="el-GR" dirty="0" smtClean="0"/>
              <a:t>η ονοματολογία των μεθόδων αυτών γίνεται με συγκεκριμένο τρόπο:</a:t>
            </a:r>
          </a:p>
          <a:p>
            <a:pPr lvl="1"/>
            <a:r>
              <a:rPr lang="en-US" dirty="0" smtClean="0">
                <a:solidFill>
                  <a:srgbClr val="0070C0"/>
                </a:solidFill>
              </a:rPr>
              <a:t>get&lt;</a:t>
            </a:r>
            <a:r>
              <a:rPr lang="el-GR" dirty="0" err="1" smtClean="0">
                <a:solidFill>
                  <a:srgbClr val="0070C0"/>
                </a:solidFill>
              </a:rPr>
              <a:t>ονομα</a:t>
            </a:r>
            <a:r>
              <a:rPr lang="el-GR" dirty="0" smtClean="0">
                <a:solidFill>
                  <a:srgbClr val="0070C0"/>
                </a:solidFill>
              </a:rPr>
              <a:t> </a:t>
            </a:r>
            <a:r>
              <a:rPr lang="el-GR" dirty="0" err="1" smtClean="0">
                <a:solidFill>
                  <a:srgbClr val="0070C0"/>
                </a:solidFill>
              </a:rPr>
              <a:t>μεταβλητης</a:t>
            </a:r>
            <a:r>
              <a:rPr lang="el-GR" dirty="0" smtClean="0">
                <a:solidFill>
                  <a:srgbClr val="0070C0"/>
                </a:solidFill>
              </a:rPr>
              <a:t>&gt; </a:t>
            </a:r>
            <a:r>
              <a:rPr lang="el-GR" dirty="0" smtClean="0"/>
              <a:t>για την πρόσβαση</a:t>
            </a:r>
          </a:p>
          <a:p>
            <a:pPr lvl="2"/>
            <a:r>
              <a:rPr lang="en-US" dirty="0" err="1" smtClean="0"/>
              <a:t>getPosition</a:t>
            </a:r>
            <a:endParaRPr lang="en-US" dirty="0" smtClean="0"/>
          </a:p>
          <a:p>
            <a:pPr lvl="1"/>
            <a:r>
              <a:rPr lang="en-US" dirty="0" smtClean="0">
                <a:solidFill>
                  <a:schemeClr val="accent6">
                    <a:lumMod val="75000"/>
                  </a:schemeClr>
                </a:solidFill>
              </a:rPr>
              <a:t>set&lt;</a:t>
            </a:r>
            <a:r>
              <a:rPr lang="el-GR" dirty="0" err="1" smtClean="0">
                <a:solidFill>
                  <a:schemeClr val="accent6">
                    <a:lumMod val="75000"/>
                  </a:schemeClr>
                </a:solidFill>
              </a:rPr>
              <a:t>ονομα</a:t>
            </a:r>
            <a:r>
              <a:rPr lang="el-GR" dirty="0" smtClean="0">
                <a:solidFill>
                  <a:schemeClr val="accent6">
                    <a:lumMod val="75000"/>
                  </a:schemeClr>
                </a:solidFill>
              </a:rPr>
              <a:t> </a:t>
            </a:r>
            <a:r>
              <a:rPr lang="el-GR" dirty="0" err="1" smtClean="0">
                <a:solidFill>
                  <a:schemeClr val="accent6">
                    <a:lumMod val="75000"/>
                  </a:schemeClr>
                </a:solidFill>
              </a:rPr>
              <a:t>μεταβλητης</a:t>
            </a:r>
            <a:r>
              <a:rPr lang="el-GR" dirty="0" smtClean="0">
                <a:solidFill>
                  <a:schemeClr val="accent6">
                    <a:lumMod val="75000"/>
                  </a:schemeClr>
                </a:solidFill>
              </a:rPr>
              <a:t>&gt; </a:t>
            </a:r>
            <a:r>
              <a:rPr lang="el-GR" dirty="0" smtClean="0"/>
              <a:t>για την μετάλλαξη</a:t>
            </a:r>
          </a:p>
          <a:p>
            <a:pPr lvl="2"/>
            <a:r>
              <a:rPr lang="en-US" dirty="0" err="1" smtClean="0"/>
              <a:t>setPosition</a:t>
            </a:r>
            <a:endParaRPr lang="el-GR" dirty="0" smtClean="0"/>
          </a:p>
          <a:p>
            <a:endParaRPr lang="en-US" dirty="0"/>
          </a:p>
        </p:txBody>
      </p:sp>
    </p:spTree>
    <p:extLst>
      <p:ext uri="{BB962C8B-B14F-4D97-AF65-F5344CB8AC3E}">
        <p14:creationId xmlns:p14="http://schemas.microsoft.com/office/powerpoint/2010/main" val="130089339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4724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63246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a:t>
            </a:r>
            <a:r>
              <a:rPr lang="en-US" b="1" dirty="0">
                <a:solidFill>
                  <a:srgbClr val="00B050"/>
                </a:solidFill>
                <a:latin typeface="Courier New" pitchFamily="49" charset="0"/>
                <a:cs typeface="Courier New" pitchFamily="49" charset="0"/>
              </a:rPr>
              <a:t>position</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solidFill>
                  <a:srgbClr val="FF0000"/>
                </a:solidFill>
                <a:latin typeface="Courier New" pitchFamily="49" charset="0"/>
                <a:cs typeface="Courier New" pitchFamily="49" charset="0"/>
              </a:rPr>
              <a:t>setPosition</a:t>
            </a:r>
            <a:r>
              <a:rPr lang="en-US" b="1" dirty="0">
                <a:latin typeface="Courier New" pitchFamily="49" charset="0"/>
                <a:cs typeface="Courier New" pitchFamily="49" charset="0"/>
              </a:rPr>
              <a:t>(int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a:t>
            </a:r>
            <a:r>
              <a:rPr lang="en-US" b="1" dirty="0" err="1" smtClean="0">
                <a:latin typeface="Courier New" pitchFamily="49" charset="0"/>
                <a:cs typeface="Courier New" pitchFamily="49" charset="0"/>
              </a:rPr>
              <a:t>.</a:t>
            </a:r>
            <a:r>
              <a:rPr lang="en-US" b="1" dirty="0" err="1"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solidFill>
                  <a:srgbClr val="FF0000"/>
                </a:solidFill>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MovingCar5</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62163944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51816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381000"/>
            <a:ext cx="8229600" cy="63246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setPosition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a:t>
            </a:r>
          </a:p>
          <a:p>
            <a:pPr marL="0" indent="0">
              <a:buNone/>
            </a:pPr>
            <a:r>
              <a:rPr lang="en-US" b="1" dirty="0">
                <a:latin typeface="Courier New" pitchFamily="49" charset="0"/>
                <a:cs typeface="Courier New" pitchFamily="49" charset="0"/>
              </a:rPr>
              <a:t>		if (position &lt; 0){</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false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MovingCar9</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check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myCar.setPosition</a:t>
            </a:r>
            <a:r>
              <a:rPr lang="en-US" b="1" dirty="0">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if (</a:t>
            </a:r>
            <a:r>
              <a:rPr lang="en-US" b="1" dirty="0">
                <a:solidFill>
                  <a:schemeClr val="accent6">
                    <a:lumMod val="75000"/>
                  </a:schemeClr>
                </a:solidFill>
                <a:latin typeface="Courier New" pitchFamily="49" charset="0"/>
                <a:cs typeface="Courier New" pitchFamily="49" charset="0"/>
              </a:rPr>
              <a:t>!check</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("position not set");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098571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Διαδικασιακός Προγραμματισμός</a:t>
            </a:r>
            <a:endParaRPr lang="en-US" dirty="0"/>
          </a:p>
        </p:txBody>
      </p:sp>
      <p:sp>
        <p:nvSpPr>
          <p:cNvPr id="3" name="Content Placeholder 2"/>
          <p:cNvSpPr>
            <a:spLocks noGrp="1"/>
          </p:cNvSpPr>
          <p:nvPr>
            <p:ph idx="1"/>
          </p:nvPr>
        </p:nvSpPr>
        <p:spPr/>
        <p:txBody>
          <a:bodyPr>
            <a:normAutofit/>
          </a:bodyPr>
          <a:lstStyle/>
          <a:p>
            <a:r>
              <a:rPr lang="el-GR" dirty="0" smtClean="0"/>
              <a:t>Το πρόγραμμα μας σπάει σε πολλαπλές </a:t>
            </a:r>
            <a:r>
              <a:rPr lang="el-GR" dirty="0" smtClean="0">
                <a:solidFill>
                  <a:schemeClr val="accent6">
                    <a:lumMod val="75000"/>
                  </a:schemeClr>
                </a:solidFill>
              </a:rPr>
              <a:t>διαδικασίες</a:t>
            </a:r>
            <a:r>
              <a:rPr lang="el-GR" dirty="0" smtClean="0"/>
              <a:t>. </a:t>
            </a:r>
          </a:p>
          <a:p>
            <a:pPr lvl="1"/>
            <a:r>
              <a:rPr lang="el-GR" dirty="0" smtClean="0"/>
              <a:t>Κάθε διαδικασία λύνει ένα </a:t>
            </a:r>
            <a:r>
              <a:rPr lang="el-GR" dirty="0" err="1" smtClean="0"/>
              <a:t>υπο</a:t>
            </a:r>
            <a:r>
              <a:rPr lang="el-GR" dirty="0" smtClean="0"/>
              <a:t>-πρόβλημα και αποτελεί μια λογική μονάδα (</a:t>
            </a:r>
            <a:r>
              <a:rPr lang="en-US" dirty="0" smtClean="0">
                <a:solidFill>
                  <a:srgbClr val="0070C0"/>
                </a:solidFill>
              </a:rPr>
              <a:t>module</a:t>
            </a:r>
            <a:r>
              <a:rPr lang="en-US" dirty="0" smtClean="0"/>
              <a:t>)</a:t>
            </a:r>
            <a:endParaRPr lang="el-GR" dirty="0" smtClean="0"/>
          </a:p>
          <a:p>
            <a:pPr lvl="1"/>
            <a:r>
              <a:rPr lang="el-GR" dirty="0" smtClean="0"/>
              <a:t>Μια διαδικασία μπορούμε να την επαναχρησιμοποιήσουμε σε διαφορετικά δεδομένα.</a:t>
            </a:r>
          </a:p>
          <a:p>
            <a:r>
              <a:rPr lang="el-GR" dirty="0" smtClean="0"/>
              <a:t>Το πρόγραμμα μας είναι </a:t>
            </a:r>
            <a:r>
              <a:rPr lang="el-GR" dirty="0" err="1" smtClean="0">
                <a:solidFill>
                  <a:schemeClr val="accent6">
                    <a:lumMod val="75000"/>
                  </a:schemeClr>
                </a:solidFill>
              </a:rPr>
              <a:t>τμηματοποιημένο</a:t>
            </a:r>
            <a:r>
              <a:rPr lang="el-GR" dirty="0" smtClean="0">
                <a:solidFill>
                  <a:schemeClr val="accent6">
                    <a:lumMod val="75000"/>
                  </a:schemeClr>
                </a:solidFill>
              </a:rPr>
              <a:t> </a:t>
            </a:r>
            <a:r>
              <a:rPr lang="el-GR" dirty="0" smtClean="0"/>
              <a:t>(</a:t>
            </a:r>
            <a:r>
              <a:rPr lang="en-US" dirty="0" smtClean="0">
                <a:solidFill>
                  <a:srgbClr val="0070C0"/>
                </a:solidFill>
              </a:rPr>
              <a:t>modular</a:t>
            </a:r>
            <a:r>
              <a:rPr lang="en-US" dirty="0" smtClean="0"/>
              <a:t>)</a:t>
            </a:r>
            <a:endParaRPr lang="el-GR" dirty="0" smtClean="0"/>
          </a:p>
          <a:p>
            <a:endParaRPr lang="el-GR" dirty="0"/>
          </a:p>
        </p:txBody>
      </p:sp>
    </p:spTree>
    <p:extLst>
      <p:ext uri="{BB962C8B-B14F-4D97-AF65-F5344CB8AC3E}">
        <p14:creationId xmlns:p14="http://schemas.microsoft.com/office/powerpoint/2010/main" val="362828753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δημιουργούμε ένα αντικείμενο συχνά θέλουμε να μπορούμε να το </a:t>
            </a:r>
            <a:r>
              <a:rPr lang="el-GR" dirty="0" smtClean="0">
                <a:solidFill>
                  <a:srgbClr val="FF0000"/>
                </a:solidFill>
              </a:rPr>
              <a:t>αρχικοποιήσουμε</a:t>
            </a:r>
            <a:r>
              <a:rPr lang="el-GR" dirty="0" smtClean="0"/>
              <a:t> με κάποιες τιμές</a:t>
            </a:r>
          </a:p>
          <a:p>
            <a:pPr lvl="1"/>
            <a:r>
              <a:rPr lang="el-GR" dirty="0" smtClean="0"/>
              <a:t>Ένα </a:t>
            </a:r>
            <a:r>
              <a:rPr lang="en-US" dirty="0" smtClean="0">
                <a:solidFill>
                  <a:schemeClr val="accent6">
                    <a:lumMod val="75000"/>
                  </a:schemeClr>
                </a:solidFill>
              </a:rPr>
              <a:t>Person </a:t>
            </a:r>
            <a:r>
              <a:rPr lang="el-GR" dirty="0" smtClean="0"/>
              <a:t>να αρχικοποιείται με ένα </a:t>
            </a:r>
            <a:r>
              <a:rPr lang="el-GR" dirty="0" smtClean="0">
                <a:solidFill>
                  <a:srgbClr val="0070C0"/>
                </a:solidFill>
              </a:rPr>
              <a:t>όνομα</a:t>
            </a:r>
          </a:p>
          <a:p>
            <a:pPr lvl="1"/>
            <a:r>
              <a:rPr lang="el-GR" dirty="0" smtClean="0"/>
              <a:t>Ένα </a:t>
            </a:r>
            <a:r>
              <a:rPr lang="en-US" dirty="0" smtClean="0">
                <a:solidFill>
                  <a:schemeClr val="accent6">
                    <a:lumMod val="75000"/>
                  </a:schemeClr>
                </a:solidFill>
              </a:rPr>
              <a:t>Car</a:t>
            </a:r>
            <a:r>
              <a:rPr lang="en-US" dirty="0" smtClean="0"/>
              <a:t> </a:t>
            </a:r>
            <a:r>
              <a:rPr lang="el-GR" dirty="0" smtClean="0"/>
              <a:t>να αρχικοποιείται με μία </a:t>
            </a:r>
            <a:r>
              <a:rPr lang="el-GR" dirty="0" smtClean="0">
                <a:solidFill>
                  <a:srgbClr val="0070C0"/>
                </a:solidFill>
              </a:rPr>
              <a:t>θέση</a:t>
            </a:r>
          </a:p>
          <a:p>
            <a:r>
              <a:rPr lang="el-GR" dirty="0" smtClean="0"/>
              <a:t>Μπορούμε να το κάνουμε με μία συνάρτηση </a:t>
            </a:r>
            <a:r>
              <a:rPr lang="en-US" dirty="0" smtClean="0"/>
              <a:t>set </a:t>
            </a:r>
            <a:r>
              <a:rPr lang="el-GR" dirty="0" smtClean="0"/>
              <a:t>αυτό, αλλά</a:t>
            </a:r>
          </a:p>
          <a:p>
            <a:pPr lvl="1"/>
            <a:r>
              <a:rPr lang="el-GR" dirty="0"/>
              <a:t>Μπορεί να έχουμε πολλές μεταβλητές να αρχικοποιήσουμε</a:t>
            </a:r>
            <a:endParaRPr lang="en-US" dirty="0"/>
          </a:p>
          <a:p>
            <a:pPr lvl="1"/>
            <a:r>
              <a:rPr lang="el-GR" dirty="0" smtClean="0"/>
              <a:t>Θέλουμε η αρχικοποίηση να είναι μέρος της </a:t>
            </a:r>
            <a:r>
              <a:rPr lang="el-GR" dirty="0" smtClean="0">
                <a:solidFill>
                  <a:srgbClr val="0070C0"/>
                </a:solidFill>
              </a:rPr>
              <a:t>δημιουργίας </a:t>
            </a:r>
            <a:r>
              <a:rPr lang="el-GR" dirty="0" smtClean="0"/>
              <a:t>του αντικειμένου</a:t>
            </a:r>
          </a:p>
          <a:p>
            <a:r>
              <a:rPr lang="el-GR" dirty="0" smtClean="0"/>
              <a:t>Την αρχικοποίηση μπορούμε να την κάνουμε με ένα </a:t>
            </a:r>
            <a:r>
              <a:rPr lang="en-US" dirty="0" smtClean="0">
                <a:solidFill>
                  <a:srgbClr val="FF0000"/>
                </a:solidFill>
              </a:rPr>
              <a:t>Constructor</a:t>
            </a:r>
            <a:r>
              <a:rPr lang="en-US" dirty="0" smtClean="0"/>
              <a:t> (</a:t>
            </a:r>
            <a:r>
              <a:rPr lang="el-GR" dirty="0" smtClean="0"/>
              <a:t>Δημιουργό)</a:t>
            </a:r>
          </a:p>
        </p:txBody>
      </p:sp>
    </p:spTree>
    <p:extLst>
      <p:ext uri="{BB962C8B-B14F-4D97-AF65-F5344CB8AC3E}">
        <p14:creationId xmlns:p14="http://schemas.microsoft.com/office/powerpoint/2010/main" val="4230181802"/>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lstStyle/>
          <a:p>
            <a:r>
              <a:rPr lang="en-US" dirty="0" smtClean="0"/>
              <a:t>O </a:t>
            </a:r>
            <a:r>
              <a:rPr lang="en-US" dirty="0" smtClean="0">
                <a:solidFill>
                  <a:srgbClr val="0070C0"/>
                </a:solidFill>
              </a:rPr>
              <a:t>Constructor</a:t>
            </a:r>
            <a:r>
              <a:rPr lang="en-US" dirty="0" smtClean="0"/>
              <a:t> </a:t>
            </a:r>
            <a:r>
              <a:rPr lang="el-GR" dirty="0" smtClean="0"/>
              <a:t>είναι μια «μέθοδος» η οποία καλείται όταν </a:t>
            </a:r>
            <a:r>
              <a:rPr lang="el-GR" dirty="0" smtClean="0">
                <a:solidFill>
                  <a:schemeClr val="accent6">
                    <a:lumMod val="75000"/>
                  </a:schemeClr>
                </a:solidFill>
              </a:rPr>
              <a:t>δημιουργούμε</a:t>
            </a:r>
            <a:r>
              <a:rPr lang="el-GR" dirty="0" smtClean="0"/>
              <a:t> το αντικείμενο χρησιμοποιώντας την </a:t>
            </a:r>
            <a:r>
              <a:rPr lang="en-US" dirty="0" smtClean="0">
                <a:solidFill>
                  <a:srgbClr val="FF0000"/>
                </a:solidFill>
              </a:rPr>
              <a:t>new</a:t>
            </a:r>
            <a:r>
              <a:rPr lang="en-US" dirty="0" smtClean="0"/>
              <a:t>. </a:t>
            </a:r>
          </a:p>
          <a:p>
            <a:r>
              <a:rPr lang="el-GR" dirty="0" smtClean="0"/>
              <a:t>Αν δεν έχουμε ορίσει </a:t>
            </a:r>
            <a:r>
              <a:rPr lang="en-US" dirty="0" smtClean="0"/>
              <a:t>Constructor </a:t>
            </a:r>
            <a:r>
              <a:rPr lang="el-GR" dirty="0" smtClean="0"/>
              <a:t>καλείται ένας </a:t>
            </a:r>
            <a:r>
              <a:rPr lang="en-US" dirty="0" smtClean="0">
                <a:solidFill>
                  <a:srgbClr val="0070C0"/>
                </a:solidFill>
              </a:rPr>
              <a:t>default Constructor </a:t>
            </a:r>
            <a:r>
              <a:rPr lang="el-GR" dirty="0" smtClean="0"/>
              <a:t>χωρίς ορίσματα που δεν κάνει τίποτα.</a:t>
            </a:r>
          </a:p>
          <a:p>
            <a:r>
              <a:rPr lang="el-GR" dirty="0" smtClean="0"/>
              <a:t>Αν ορίσουμε </a:t>
            </a:r>
            <a:r>
              <a:rPr lang="en-US" dirty="0" smtClean="0"/>
              <a:t>constructor, </a:t>
            </a:r>
            <a:r>
              <a:rPr lang="el-GR" dirty="0" smtClean="0"/>
              <a:t>τότε καλείται </a:t>
            </a:r>
            <a:r>
              <a:rPr lang="en-US" dirty="0" smtClean="0"/>
              <a:t>o constructor </a:t>
            </a:r>
            <a:r>
              <a:rPr lang="el-GR" dirty="0" smtClean="0"/>
              <a:t>που </a:t>
            </a:r>
            <a:r>
              <a:rPr lang="el-GR" dirty="0" smtClean="0">
                <a:solidFill>
                  <a:schemeClr val="accent6">
                    <a:lumMod val="75000"/>
                  </a:schemeClr>
                </a:solidFill>
              </a:rPr>
              <a:t>ορίσαμε</a:t>
            </a:r>
            <a:r>
              <a:rPr lang="el-GR" dirty="0" smtClean="0"/>
              <a:t>.</a:t>
            </a:r>
            <a:endParaRPr lang="en-US" dirty="0"/>
          </a:p>
        </p:txBody>
      </p:sp>
    </p:spTree>
    <p:extLst>
      <p:ext uri="{BB962C8B-B14F-4D97-AF65-F5344CB8AC3E}">
        <p14:creationId xmlns:p14="http://schemas.microsoft.com/office/powerpoint/2010/main" val="231862817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5255941"/>
            <a:ext cx="4191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438400"/>
            <a:ext cx="36576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19429"/>
            <a:ext cx="8229600" cy="48768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HelloWorld3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0" name="TextBox 9"/>
          <p:cNvSpPr txBox="1"/>
          <p:nvPr/>
        </p:nvSpPr>
        <p:spPr>
          <a:xfrm>
            <a:off x="5616881" y="3091934"/>
            <a:ext cx="3527119" cy="369332"/>
          </a:xfrm>
          <a:prstGeom prst="rect">
            <a:avLst/>
          </a:prstGeom>
          <a:solidFill>
            <a:schemeClr val="accent5">
              <a:lumMod val="60000"/>
              <a:lumOff val="40000"/>
            </a:schemeClr>
          </a:solidFill>
        </p:spPr>
        <p:txBody>
          <a:bodyPr wrap="none" rtlCol="0">
            <a:spAutoFit/>
          </a:bodyPr>
          <a:lstStyle/>
          <a:p>
            <a:r>
              <a:rPr lang="el-GR" dirty="0" smtClean="0"/>
              <a:t>Αρχικοποιεί την μεταβλητή </a:t>
            </a:r>
            <a:r>
              <a:rPr lang="en-US" dirty="0" smtClean="0"/>
              <a:t>name</a:t>
            </a:r>
            <a:endParaRPr lang="en-US" dirty="0"/>
          </a:p>
        </p:txBody>
      </p:sp>
      <p:sp>
        <p:nvSpPr>
          <p:cNvPr id="9" name="TextBox 8"/>
          <p:cNvSpPr txBox="1"/>
          <p:nvPr/>
        </p:nvSpPr>
        <p:spPr>
          <a:xfrm>
            <a:off x="5704040" y="479427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καλείται όταν δημιουργείται το αντικείμενο</a:t>
            </a:r>
            <a:r>
              <a:rPr lang="en-US" dirty="0" smtClean="0"/>
              <a:t> </a:t>
            </a:r>
            <a:r>
              <a:rPr lang="el-GR" dirty="0" smtClean="0"/>
              <a:t>με την </a:t>
            </a:r>
            <a:r>
              <a:rPr lang="en-US" dirty="0" smtClean="0">
                <a:solidFill>
                  <a:srgbClr val="FF0000"/>
                </a:solidFill>
              </a:rPr>
              <a:t>new</a:t>
            </a:r>
            <a:r>
              <a:rPr lang="el-GR" dirty="0" smtClean="0">
                <a:solidFill>
                  <a:srgbClr val="FF0000"/>
                </a:solidFill>
              </a:rPr>
              <a:t> </a:t>
            </a:r>
            <a:r>
              <a:rPr lang="el-GR" dirty="0" smtClean="0"/>
              <a:t>και </a:t>
            </a:r>
            <a:r>
              <a:rPr lang="el-GR" dirty="0" smtClean="0">
                <a:solidFill>
                  <a:srgbClr val="FF0000"/>
                </a:solidFill>
              </a:rPr>
              <a:t>μόνο</a:t>
            </a:r>
            <a:r>
              <a:rPr lang="el-GR" dirty="0" smtClean="0"/>
              <a:t> τότε</a:t>
            </a:r>
            <a:endParaRPr lang="en-US" dirty="0"/>
          </a:p>
        </p:txBody>
      </p:sp>
      <p:sp>
        <p:nvSpPr>
          <p:cNvPr id="7" name="TextBox 6"/>
          <p:cNvSpPr txBox="1"/>
          <p:nvPr/>
        </p:nvSpPr>
        <p:spPr>
          <a:xfrm>
            <a:off x="5791200" y="206111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μια μέθοδος </a:t>
            </a:r>
            <a:r>
              <a:rPr lang="el-GR" dirty="0"/>
              <a:t>με το ίδιο όνομα όπως και η </a:t>
            </a:r>
            <a:r>
              <a:rPr lang="el-GR" dirty="0" smtClean="0"/>
              <a:t>κλάση και </a:t>
            </a:r>
            <a:r>
              <a:rPr lang="el-GR" dirty="0" smtClean="0">
                <a:solidFill>
                  <a:srgbClr val="FF0000"/>
                </a:solidFill>
              </a:rPr>
              <a:t>χωρίς τύπο </a:t>
            </a:r>
            <a:r>
              <a:rPr lang="el-GR" dirty="0" smtClean="0"/>
              <a:t>(ούτε </a:t>
            </a:r>
            <a:r>
              <a:rPr lang="en-US" dirty="0" smtClean="0"/>
              <a:t>void) </a:t>
            </a:r>
            <a:endParaRPr lang="en-US" dirty="0"/>
          </a:p>
        </p:txBody>
      </p:sp>
    </p:spTree>
    <p:extLst>
      <p:ext uri="{BB962C8B-B14F-4D97-AF65-F5344CB8AC3E}">
        <p14:creationId xmlns:p14="http://schemas.microsoft.com/office/powerpoint/2010/main" val="22402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P spid="9" grpId="0" animBg="1"/>
      <p:bldP spid="7"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συνομιλία</a:t>
            </a:r>
            <a:endParaRPr lang="en-US" dirty="0"/>
          </a:p>
        </p:txBody>
      </p:sp>
      <p:sp>
        <p:nvSpPr>
          <p:cNvPr id="4" name="Content Placeholder 2"/>
          <p:cNvSpPr>
            <a:spLocks noGrp="1"/>
          </p:cNvSpPr>
          <p:nvPr>
            <p:ph idx="1"/>
          </p:nvPr>
        </p:nvSpPr>
        <p:spPr>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smtClean="0">
                <a:latin typeface="Courier New" pitchFamily="49" charset="0"/>
                <a:cs typeface="Courier New" pitchFamily="49" charset="0"/>
              </a:rPr>
              <a:t>Conversation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a:solidFill>
                  <a:srgbClr val="00B05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Person </a:t>
            </a:r>
            <a:r>
              <a:rPr lang="en-US" b="1" dirty="0" smtClean="0">
                <a:latin typeface="Courier New" pitchFamily="49" charset="0"/>
                <a:cs typeface="Courier New" pitchFamily="49" charset="0"/>
              </a:rPr>
              <a:t>bob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Bob</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Hi Bob");</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bob.speak</a:t>
            </a:r>
            <a:r>
              <a:rPr lang="en-US" b="1" dirty="0" smtClean="0">
                <a:latin typeface="Courier New" pitchFamily="49" charset="0"/>
                <a:cs typeface="Courier New" pitchFamily="49" charset="0"/>
              </a:rPr>
              <a:t>(“Hi Alice”);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26830682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52600"/>
            <a:ext cx="4800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1682" y="152400"/>
            <a:ext cx="8229600" cy="990600"/>
          </a:xfrm>
        </p:spPr>
        <p:txBody>
          <a:bodyPr>
            <a:normAutofit/>
          </a:bodyPr>
          <a:lstStyle/>
          <a:p>
            <a:r>
              <a:rPr lang="el-GR" sz="3200" dirty="0" smtClean="0"/>
              <a:t>Παράδειγμα </a:t>
            </a:r>
            <a:endParaRPr lang="en-US" sz="3200" dirty="0"/>
          </a:p>
        </p:txBody>
      </p:sp>
      <p:sp>
        <p:nvSpPr>
          <p:cNvPr id="3" name="Content Placeholder 2"/>
          <p:cNvSpPr>
            <a:spLocks noGrp="1"/>
          </p:cNvSpPr>
          <p:nvPr>
            <p:ph idx="1"/>
          </p:nvPr>
        </p:nvSpPr>
        <p:spPr>
          <a:xfrm>
            <a:off x="533400" y="990600"/>
            <a:ext cx="8229600" cy="5486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public Car(int 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move(int delta){</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a:t>
            </a:r>
            <a:r>
              <a:rPr lang="en-US" b="1" dirty="0">
                <a:latin typeface="Courier New" pitchFamily="49" charset="0"/>
                <a:cs typeface="Courier New" pitchFamily="49" charset="0"/>
              </a:rPr>
              <a:t>9</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 </a:t>
            </a:r>
            <a:r>
              <a:rPr lang="en-US" b="1" dirty="0" err="1">
                <a:solidFill>
                  <a:srgbClr val="FF0000"/>
                </a:solidFill>
                <a:latin typeface="Courier New" pitchFamily="49" charset="0"/>
                <a:cs typeface="Courier New" pitchFamily="49" charset="0"/>
              </a:rPr>
              <a:t>myCar1</a:t>
            </a:r>
            <a:r>
              <a:rPr lang="en-US" b="1" dirty="0">
                <a:solidFill>
                  <a:srgbClr val="FF0000"/>
                </a:solidFill>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 </a:t>
            </a:r>
            <a:r>
              <a:rPr lang="en-US" b="1" dirty="0" err="1">
                <a:solidFill>
                  <a:srgbClr val="FF0000"/>
                </a:solidFill>
                <a:latin typeface="Courier New" pitchFamily="49" charset="0"/>
                <a:cs typeface="Courier New" pitchFamily="49" charset="0"/>
              </a:rPr>
              <a:t>myCar2</a:t>
            </a:r>
            <a:r>
              <a:rPr lang="en-US" b="1" dirty="0">
                <a:solidFill>
                  <a:srgbClr val="FF0000"/>
                </a:solidFill>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myCar1.move(-1</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myCar1.printPosition();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myCar2.move(1</a:t>
            </a:r>
            <a:r>
              <a:rPr lang="en-US" b="1" dirty="0" smtClean="0">
                <a:latin typeface="Courier New" pitchFamily="49" charset="0"/>
                <a:cs typeface="Courier New" pitchFamily="49" charset="0"/>
              </a:rPr>
              <a:t>); myCar2.printPosition();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02404202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812" y="1878106"/>
            <a:ext cx="32004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5812" y="1371600"/>
            <a:ext cx="3200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471" y="71718"/>
            <a:ext cx="8229600" cy="990600"/>
          </a:xfrm>
        </p:spPr>
        <p:txBody>
          <a:bodyPr/>
          <a:lstStyle/>
          <a:p>
            <a:r>
              <a:rPr lang="el-GR" sz="3200" dirty="0" smtClean="0"/>
              <a:t>Παράδειγμα</a:t>
            </a:r>
            <a:endParaRPr lang="en-US" dirty="0"/>
          </a:p>
        </p:txBody>
      </p:sp>
      <p:sp>
        <p:nvSpPr>
          <p:cNvPr id="3" name="Content Placeholder 2"/>
          <p:cNvSpPr>
            <a:spLocks noGrp="1"/>
          </p:cNvSpPr>
          <p:nvPr>
            <p:ph idx="1"/>
          </p:nvPr>
        </p:nvSpPr>
        <p:spPr>
          <a:xfrm>
            <a:off x="609600" y="990600"/>
            <a:ext cx="8229600" cy="5486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ACCELERATOR = 2;</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ACCELERATOR *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myCar1</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myCar2</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myCar1.move(-1); myCar1. </a:t>
            </a:r>
            <a:r>
              <a:rPr lang="en-US" b="1" dirty="0" err="1">
                <a:latin typeface="Courier New" pitchFamily="49" charset="0"/>
                <a:cs typeface="Courier New" pitchFamily="49" charset="0"/>
              </a:rPr>
              <a:t>printPosition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myCar2.move(1); myCar2. </a:t>
            </a:r>
            <a:r>
              <a:rPr lang="en-US" b="1" dirty="0" err="1">
                <a:latin typeface="Courier New" pitchFamily="49" charset="0"/>
                <a:cs typeface="Courier New" pitchFamily="49" charset="0"/>
              </a:rPr>
              <a:t>printPosition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ounded Rectangular Callout 5"/>
          <p:cNvSpPr/>
          <p:nvPr/>
        </p:nvSpPr>
        <p:spPr>
          <a:xfrm>
            <a:off x="5602941" y="495300"/>
            <a:ext cx="2971800" cy="1752600"/>
          </a:xfrm>
          <a:prstGeom prst="wedgeRoundRectCallout">
            <a:avLst>
              <a:gd name="adj1" fmla="val -110576"/>
              <a:gd name="adj2" fmla="val 1902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εκτέλεση αυτών των αρχικοποιήσεων γίνεται </a:t>
            </a:r>
            <a:r>
              <a:rPr lang="el-GR" dirty="0" smtClean="0">
                <a:solidFill>
                  <a:srgbClr val="FF0000"/>
                </a:solidFill>
              </a:rPr>
              <a:t>πριν</a:t>
            </a:r>
            <a:r>
              <a:rPr lang="el-GR" dirty="0" smtClean="0">
                <a:solidFill>
                  <a:schemeClr val="tx1"/>
                </a:solidFill>
              </a:rPr>
              <a:t> εκτελεστούν οι εντολές στον </a:t>
            </a:r>
            <a:r>
              <a:rPr lang="en-US" dirty="0" smtClean="0">
                <a:solidFill>
                  <a:schemeClr val="tx1"/>
                </a:solidFill>
              </a:rPr>
              <a:t>constructor</a:t>
            </a:r>
            <a:r>
              <a:rPr lang="el-GR" dirty="0" smtClean="0">
                <a:solidFill>
                  <a:schemeClr val="tx1"/>
                </a:solidFill>
              </a:rPr>
              <a:t> </a:t>
            </a:r>
            <a:endParaRPr lang="en-US" dirty="0">
              <a:solidFill>
                <a:schemeClr val="tx1"/>
              </a:solidFill>
            </a:endParaRPr>
          </a:p>
        </p:txBody>
      </p:sp>
      <p:sp>
        <p:nvSpPr>
          <p:cNvPr id="7" name="Rounded Rectangular Callout 6"/>
          <p:cNvSpPr/>
          <p:nvPr/>
        </p:nvSpPr>
        <p:spPr>
          <a:xfrm>
            <a:off x="5123329" y="2819400"/>
            <a:ext cx="3886200" cy="914400"/>
          </a:xfrm>
          <a:prstGeom prst="wedgeRoundRectCallout">
            <a:avLst>
              <a:gd name="adj1" fmla="val -83690"/>
              <a:gd name="adj2" fmla="val -105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 </a:t>
            </a:r>
            <a:r>
              <a:rPr lang="el-GR" dirty="0" smtClean="0"/>
              <a:t>τελική τιμή του </a:t>
            </a:r>
            <a:r>
              <a:rPr lang="en-US" dirty="0" smtClean="0"/>
              <a:t>position </a:t>
            </a:r>
            <a:r>
              <a:rPr lang="el-GR" dirty="0" smtClean="0"/>
              <a:t>θα είναι αυτή που δίνεται σαν όρισμα</a:t>
            </a:r>
            <a:endParaRPr lang="en-US" dirty="0"/>
          </a:p>
        </p:txBody>
      </p:sp>
    </p:spTree>
    <p:extLst>
      <p:ext uri="{BB962C8B-B14F-4D97-AF65-F5344CB8AC3E}">
        <p14:creationId xmlns:p14="http://schemas.microsoft.com/office/powerpoint/2010/main" val="38517192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763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57200"/>
            <a:ext cx="8534400" cy="628416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month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 = 2014;</a:t>
            </a:r>
          </a:p>
          <a:p>
            <a:pPr marL="0" indent="0">
              <a:buNone/>
            </a:pPr>
            <a:r>
              <a:rPr lang="en-US" b="1" dirty="0">
                <a:latin typeface="Courier New" pitchFamily="49" charset="0"/>
                <a:cs typeface="Courier New" pitchFamily="49" charset="0"/>
              </a:rPr>
              <a:t>	private String[] </a:t>
            </a:r>
            <a:r>
              <a:rPr lang="en-US" b="1" dirty="0" err="1" smtClean="0">
                <a:latin typeface="Courier New" pitchFamily="49" charset="0"/>
                <a:cs typeface="Courier New" pitchFamily="49" charset="0"/>
              </a:rPr>
              <a:t>monthNames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{"Jan", "Feb", "Mar", "Apr", "May", "Jun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 "Aug", "Sep", "Oct", "Nov", "Dec"};</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public 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(day &lt;= 0 || day &gt; 31 || month &lt;= 0 || month &gt;12 ){</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this.day</a:t>
            </a:r>
            <a:r>
              <a:rPr lang="en-US" b="1" dirty="0">
                <a:latin typeface="Courier New" pitchFamily="49" charset="0"/>
                <a:cs typeface="Courier New" pitchFamily="49" charset="0"/>
              </a:rPr>
              <a:t> = day;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this.month</a:t>
            </a:r>
            <a:r>
              <a:rPr lang="en-US" b="1" dirty="0">
                <a:latin typeface="Courier New" pitchFamily="49" charset="0"/>
                <a:cs typeface="Courier New" pitchFamily="49" charset="0"/>
              </a:rPr>
              <a:t> = month;</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this.year</a:t>
            </a:r>
            <a:r>
              <a:rPr lang="en-US" b="1" dirty="0">
                <a:latin typeface="Courier New" pitchFamily="49" charset="0"/>
                <a:cs typeface="Courier New" pitchFamily="49" charset="0"/>
              </a:rPr>
              <a:t>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printDate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(day +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DateExample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Date </a:t>
            </a:r>
            <a:r>
              <a:rPr lang="en-US" b="1" dirty="0" err="1">
                <a:latin typeface="Courier New" pitchFamily="49" charset="0"/>
                <a:cs typeface="Courier New" pitchFamily="49" charset="0"/>
              </a:rPr>
              <a:t>myDate</a:t>
            </a:r>
            <a:r>
              <a:rPr lang="en-US" b="1" dirty="0">
                <a:latin typeface="Courier New" pitchFamily="49" charset="0"/>
                <a:cs typeface="Courier New" pitchFamily="49" charset="0"/>
              </a:rPr>
              <a:t> = new Date(7,3,2013);</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myDate.printDate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6224016" y="5407152"/>
            <a:ext cx="2819400" cy="1200329"/>
          </a:xfrm>
          <a:prstGeom prst="rect">
            <a:avLst/>
          </a:prstGeom>
          <a:solidFill>
            <a:srgbClr val="92D050"/>
          </a:solidFill>
        </p:spPr>
        <p:txBody>
          <a:bodyPr wrap="square" rtlCol="0">
            <a:spAutoFit/>
          </a:bodyPr>
          <a:lstStyle/>
          <a:p>
            <a:r>
              <a:rPr lang="el-GR" dirty="0" smtClean="0"/>
              <a:t>Αν η εντολή </a:t>
            </a:r>
            <a:r>
              <a:rPr lang="en-US" dirty="0" smtClean="0"/>
              <a:t>set </a:t>
            </a:r>
            <a:r>
              <a:rPr lang="el-GR" dirty="0" smtClean="0"/>
              <a:t>εξυπηρετεί μόνο την αρχικοποίηση μπορούμε να την αποφύγουμε</a:t>
            </a:r>
            <a:endParaRPr lang="en-US" dirty="0"/>
          </a:p>
        </p:txBody>
      </p:sp>
    </p:spTree>
    <p:extLst>
      <p:ext uri="{BB962C8B-B14F-4D97-AF65-F5344CB8AC3E}">
        <p14:creationId xmlns:p14="http://schemas.microsoft.com/office/powerpoint/2010/main" val="354129189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a:t>
            </a:r>
            <a:endParaRPr lang="en-US" dirty="0"/>
          </a:p>
        </p:txBody>
      </p:sp>
      <p:sp>
        <p:nvSpPr>
          <p:cNvPr id="3" name="Content Placeholder 2"/>
          <p:cNvSpPr>
            <a:spLocks noGrp="1"/>
          </p:cNvSpPr>
          <p:nvPr>
            <p:ph idx="1"/>
          </p:nvPr>
        </p:nvSpPr>
        <p:spPr/>
        <p:txBody>
          <a:bodyPr>
            <a:normAutofit lnSpcReduction="10000"/>
          </a:bodyPr>
          <a:lstStyle/>
          <a:p>
            <a:r>
              <a:rPr lang="el-GR" dirty="0" smtClean="0"/>
              <a:t>Είδαμε μια περίπτωση που είχαμε μια συνάρτηση </a:t>
            </a:r>
            <a:r>
              <a:rPr lang="en-US" dirty="0" smtClean="0"/>
              <a:t>move</a:t>
            </a:r>
            <a:r>
              <a:rPr lang="el-GR" dirty="0" smtClean="0"/>
              <a:t> η οποία μετακινεί το όχημα κατά μία θέση, και μια συνάρτηση </a:t>
            </a:r>
            <a:r>
              <a:rPr lang="en-US" dirty="0" err="1" smtClean="0"/>
              <a:t>moveManySteps</a:t>
            </a:r>
            <a:r>
              <a:rPr lang="en-US" dirty="0"/>
              <a:t> </a:t>
            </a:r>
            <a:r>
              <a:rPr lang="el-GR" dirty="0" smtClean="0"/>
              <a:t>η οποία το μετακινεί όσες θέσεις ορίζει το όρισμα.</a:t>
            </a:r>
          </a:p>
          <a:p>
            <a:pPr lvl="1"/>
            <a:r>
              <a:rPr lang="el-GR" dirty="0" smtClean="0"/>
              <a:t>Το να θυμόμαστε δυο ονόματα είναι μπερδεμένο, θα ήταν καλύτερο να είχαμε μόνο ένα. Και στις δύο περιπτώσεις η λειτουργία που θέλουμε να κάνουμε είναι </a:t>
            </a:r>
            <a:r>
              <a:rPr lang="en-US" dirty="0" smtClean="0"/>
              <a:t>move</a:t>
            </a:r>
          </a:p>
          <a:p>
            <a:r>
              <a:rPr lang="en-US" dirty="0" smtClean="0"/>
              <a:t>H Java </a:t>
            </a:r>
            <a:r>
              <a:rPr lang="el-GR" dirty="0" smtClean="0"/>
              <a:t>μας δίνει αυτή τη δυνατότητα μέσω της διαδικασίας της </a:t>
            </a:r>
            <a:r>
              <a:rPr lang="el-GR" dirty="0" smtClean="0">
                <a:solidFill>
                  <a:srgbClr val="FF0000"/>
                </a:solidFill>
              </a:rPr>
              <a:t>υπερφόρτωσης</a:t>
            </a:r>
            <a:r>
              <a:rPr lang="en-US" dirty="0" smtClean="0">
                <a:solidFill>
                  <a:srgbClr val="FF0000"/>
                </a:solidFill>
              </a:rPr>
              <a:t> (overloading)</a:t>
            </a:r>
            <a:endParaRPr lang="el-GR" dirty="0" smtClean="0">
              <a:solidFill>
                <a:srgbClr val="FF0000"/>
              </a:solidFill>
            </a:endParaRPr>
          </a:p>
          <a:p>
            <a:pPr lvl="1"/>
            <a:r>
              <a:rPr lang="el-GR" dirty="0" smtClean="0"/>
              <a:t>Ορισμός πολλών μεθόδων με το </a:t>
            </a:r>
            <a:r>
              <a:rPr lang="el-GR" dirty="0" smtClean="0">
                <a:solidFill>
                  <a:srgbClr val="0070C0"/>
                </a:solidFill>
              </a:rPr>
              <a:t>ίδιο όνομα </a:t>
            </a:r>
            <a:r>
              <a:rPr lang="el-GR" dirty="0" smtClean="0"/>
              <a:t>αλλά </a:t>
            </a:r>
            <a:r>
              <a:rPr lang="el-GR" dirty="0" smtClean="0">
                <a:solidFill>
                  <a:schemeClr val="accent6">
                    <a:lumMod val="75000"/>
                  </a:schemeClr>
                </a:solidFill>
              </a:rPr>
              <a:t>διαφορετικά ορίσματα</a:t>
            </a:r>
            <a:r>
              <a:rPr lang="el-GR" dirty="0" smtClean="0"/>
              <a:t>, μέσα στην ίδια κλάση</a:t>
            </a:r>
            <a:endParaRPr lang="en-US" dirty="0"/>
          </a:p>
        </p:txBody>
      </p:sp>
    </p:spTree>
    <p:extLst>
      <p:ext uri="{BB962C8B-B14F-4D97-AF65-F5344CB8AC3E}">
        <p14:creationId xmlns:p14="http://schemas.microsoft.com/office/powerpoint/2010/main" val="730981245"/>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4876800" cy="990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5562600"/>
            <a:ext cx="2590800" cy="228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3200400"/>
            <a:ext cx="48768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5791200"/>
            <a:ext cx="25908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61722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Car(int position){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move(int delta)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92881959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Δημιουργών</a:t>
            </a:r>
            <a:endParaRPr lang="en-US" dirty="0"/>
          </a:p>
        </p:txBody>
      </p:sp>
      <p:sp>
        <p:nvSpPr>
          <p:cNvPr id="3" name="Content Placeholder 2"/>
          <p:cNvSpPr>
            <a:spLocks noGrp="1"/>
          </p:cNvSpPr>
          <p:nvPr>
            <p:ph idx="1"/>
          </p:nvPr>
        </p:nvSpPr>
        <p:spPr/>
        <p:txBody>
          <a:bodyPr/>
          <a:lstStyle/>
          <a:p>
            <a:r>
              <a:rPr lang="el-GR" dirty="0" smtClean="0"/>
              <a:t>Είναι αρκετά συνηθισμένο να υπερφορτώνουμε τους δημιουργούς των κλάσεων.</a:t>
            </a:r>
            <a:endParaRPr lang="en-US" dirty="0"/>
          </a:p>
        </p:txBody>
      </p:sp>
    </p:spTree>
    <p:extLst>
      <p:ext uri="{BB962C8B-B14F-4D97-AF65-F5344CB8AC3E}">
        <p14:creationId xmlns:p14="http://schemas.microsoft.com/office/powerpoint/2010/main" val="1793052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Κοινά Δεδομένα</a:t>
            </a:r>
            <a:endParaRPr lang="en-US" dirty="0"/>
          </a:p>
        </p:txBody>
      </p:sp>
      <p:sp>
        <p:nvSpPr>
          <p:cNvPr id="3" name="Content Placeholder 2"/>
          <p:cNvSpPr>
            <a:spLocks noGrp="1"/>
          </p:cNvSpPr>
          <p:nvPr>
            <p:ph idx="1"/>
          </p:nvPr>
        </p:nvSpPr>
        <p:spPr>
          <a:xfrm>
            <a:off x="457200" y="1600200"/>
            <a:ext cx="8229600" cy="2057400"/>
          </a:xfrm>
        </p:spPr>
        <p:txBody>
          <a:bodyPr>
            <a:normAutofit/>
          </a:bodyPr>
          <a:lstStyle/>
          <a:p>
            <a:r>
              <a:rPr lang="el-GR" dirty="0" smtClean="0"/>
              <a:t>Ο διαδικασιακός προγραμματισμός </a:t>
            </a:r>
            <a:r>
              <a:rPr lang="el-GR" dirty="0" err="1" smtClean="0"/>
              <a:t>τμηματοποιεί</a:t>
            </a:r>
            <a:r>
              <a:rPr lang="el-GR" dirty="0" smtClean="0"/>
              <a:t> τον κώδικα αλλά </a:t>
            </a:r>
            <a:r>
              <a:rPr lang="el-GR" dirty="0" smtClean="0">
                <a:solidFill>
                  <a:srgbClr val="0070C0"/>
                </a:solidFill>
              </a:rPr>
              <a:t>όχι</a:t>
            </a:r>
            <a:r>
              <a:rPr lang="el-GR" dirty="0" smtClean="0"/>
              <a:t> απαραίτητα </a:t>
            </a:r>
            <a:r>
              <a:rPr lang="el-GR" dirty="0" smtClean="0">
                <a:solidFill>
                  <a:srgbClr val="0070C0"/>
                </a:solidFill>
              </a:rPr>
              <a:t>τα δεδομένα</a:t>
            </a:r>
          </a:p>
        </p:txBody>
      </p:sp>
      <p:pic>
        <p:nvPicPr>
          <p:cNvPr id="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44815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8087" y="2660808"/>
            <a:ext cx="4038599" cy="4154984"/>
          </a:xfrm>
          <a:prstGeom prst="rect">
            <a:avLst/>
          </a:prstGeom>
          <a:noFill/>
        </p:spPr>
        <p:txBody>
          <a:bodyPr wrap="square" rtlCol="0">
            <a:spAutoFit/>
          </a:bodyPr>
          <a:lstStyle/>
          <a:p>
            <a:pPr marL="342900" lvl="1" indent="-342900">
              <a:buFont typeface="Arial" pitchFamily="34" charset="0"/>
              <a:buChar char="•"/>
            </a:pPr>
            <a:r>
              <a:rPr lang="el-GR" sz="2400" dirty="0" smtClean="0"/>
              <a:t>Π.χ., με τη χρήση </a:t>
            </a:r>
            <a:r>
              <a:rPr lang="el-GR" sz="2400" dirty="0" smtClean="0">
                <a:solidFill>
                  <a:schemeClr val="accent6">
                    <a:lumMod val="75000"/>
                  </a:schemeClr>
                </a:solidFill>
              </a:rPr>
              <a:t>καθολικών μεταβλητών </a:t>
            </a:r>
            <a:r>
              <a:rPr lang="el-GR" sz="2400" dirty="0" smtClean="0"/>
              <a:t>(</a:t>
            </a:r>
            <a:r>
              <a:rPr lang="en-US" sz="2400" dirty="0" smtClean="0"/>
              <a:t>global variables) </a:t>
            </a:r>
            <a:r>
              <a:rPr lang="el-GR" sz="2400" dirty="0" smtClean="0"/>
              <a:t>όλες οι διαδικασίες μπορεί να χρησιμοποιούν τα ίδια δεδομένα και άρα να εξαρτώνται μεταξύ τους.</a:t>
            </a:r>
          </a:p>
          <a:p>
            <a:pPr marL="342900" lvl="1" indent="-342900">
              <a:buFont typeface="Arial" pitchFamily="34" charset="0"/>
              <a:buChar char="•"/>
            </a:pPr>
            <a:endParaRPr lang="el-GR" sz="2400" dirty="0"/>
          </a:p>
          <a:p>
            <a:pPr marL="342900" lvl="1" indent="-342900">
              <a:buFont typeface="Arial" pitchFamily="34" charset="0"/>
              <a:buChar char="•"/>
            </a:pPr>
            <a:r>
              <a:rPr lang="el-GR" sz="2400" dirty="0" smtClean="0"/>
              <a:t>Πρέπει να </a:t>
            </a:r>
            <a:r>
              <a:rPr lang="el-GR" sz="2400" dirty="0" smtClean="0">
                <a:solidFill>
                  <a:schemeClr val="accent6">
                    <a:lumMod val="75000"/>
                  </a:schemeClr>
                </a:solidFill>
              </a:rPr>
              <a:t>αποφεύγουμε</a:t>
            </a:r>
            <a:r>
              <a:rPr lang="el-GR" sz="2400" dirty="0" smtClean="0"/>
              <a:t> τη </a:t>
            </a:r>
            <a:r>
              <a:rPr lang="el-GR" sz="2400" dirty="0" smtClean="0">
                <a:solidFill>
                  <a:srgbClr val="0070C0"/>
                </a:solidFill>
              </a:rPr>
              <a:t>χρήση καθολικών μεταβλητών</a:t>
            </a:r>
            <a:r>
              <a:rPr lang="el-GR" sz="2400" dirty="0" smtClean="0"/>
              <a:t>!</a:t>
            </a:r>
            <a:endParaRPr lang="en-US" sz="2400" dirty="0" smtClean="0"/>
          </a:p>
        </p:txBody>
      </p:sp>
    </p:spTree>
    <p:extLst>
      <p:ext uri="{BB962C8B-B14F-4D97-AF65-F5344CB8AC3E}">
        <p14:creationId xmlns:p14="http://schemas.microsoft.com/office/powerpoint/2010/main" val="59137276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2133600"/>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954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381000"/>
            <a:ext cx="7696200" cy="6555641"/>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0;</a:t>
            </a:r>
          </a:p>
          <a:p>
            <a:r>
              <a:rPr lang="en-US" sz="1400" b="1" dirty="0">
                <a:latin typeface="Courier New" pitchFamily="49" charset="0"/>
                <a:cs typeface="Courier New" pitchFamily="49" charset="0"/>
              </a:rPr>
              <a:t>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192607819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633818"/>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19200"/>
            <a:ext cx="3810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381000"/>
            <a:ext cx="7696200" cy="6124754"/>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5562600" y="896034"/>
            <a:ext cx="3581400" cy="1477328"/>
          </a:xfrm>
          <a:prstGeom prst="rect">
            <a:avLst/>
          </a:prstGeom>
          <a:solidFill>
            <a:schemeClr val="accent5">
              <a:lumMod val="60000"/>
              <a:lumOff val="40000"/>
            </a:schemeClr>
          </a:solidFill>
        </p:spPr>
        <p:txBody>
          <a:bodyPr wrap="square" rtlCol="0">
            <a:spAutoFit/>
          </a:bodyPr>
          <a:lstStyle/>
          <a:p>
            <a:r>
              <a:rPr lang="el-GR" dirty="0" smtClean="0"/>
              <a:t>Κενός κώδικας, χρειάζεται για να οριστεί ο </a:t>
            </a:r>
            <a:r>
              <a:rPr lang="en-US" dirty="0" smtClean="0"/>
              <a:t>“default” constructor</a:t>
            </a:r>
          </a:p>
          <a:p>
            <a:endParaRPr lang="en-US" dirty="0"/>
          </a:p>
          <a:p>
            <a:r>
              <a:rPr lang="el-GR" dirty="0" smtClean="0"/>
              <a:t>Γενικά είναι καλό να ορίζετε και ένα </a:t>
            </a:r>
            <a:r>
              <a:rPr lang="en-US" dirty="0" smtClean="0"/>
              <a:t>constructor </a:t>
            </a:r>
            <a:r>
              <a:rPr lang="el-GR" dirty="0" smtClean="0"/>
              <a:t>χωρίς ορίσματα</a:t>
            </a:r>
            <a:endParaRPr lang="en-US" dirty="0"/>
          </a:p>
        </p:txBody>
      </p:sp>
    </p:spTree>
    <p:extLst>
      <p:ext uri="{BB962C8B-B14F-4D97-AF65-F5344CB8AC3E}">
        <p14:creationId xmlns:p14="http://schemas.microsoft.com/office/powerpoint/2010/main" val="312136617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a:t>
            </a:r>
            <a:endParaRPr lang="en-US" dirty="0"/>
          </a:p>
        </p:txBody>
      </p:sp>
      <p:sp>
        <p:nvSpPr>
          <p:cNvPr id="3" name="Content Placeholder 2"/>
          <p:cNvSpPr>
            <a:spLocks noGrp="1"/>
          </p:cNvSpPr>
          <p:nvPr>
            <p:ph idx="1"/>
          </p:nvPr>
        </p:nvSpPr>
        <p:spPr/>
        <p:txBody>
          <a:bodyPr/>
          <a:lstStyle/>
          <a:p>
            <a:r>
              <a:rPr lang="el-GR" dirty="0" smtClean="0"/>
              <a:t>Όταν ορίζουμε ένα </a:t>
            </a:r>
            <a:r>
              <a:rPr lang="en-US" dirty="0" smtClean="0"/>
              <a:t>constructor</a:t>
            </a:r>
            <a:r>
              <a:rPr lang="el-GR" dirty="0" smtClean="0"/>
              <a:t>, </a:t>
            </a:r>
            <a:r>
              <a:rPr lang="en-US" dirty="0" smtClean="0"/>
              <a:t>o</a:t>
            </a:r>
            <a:r>
              <a:rPr lang="el-GR" dirty="0" smtClean="0"/>
              <a:t> </a:t>
            </a:r>
            <a:r>
              <a:rPr lang="en-US" dirty="0" smtClean="0"/>
              <a:t>default constructor </a:t>
            </a:r>
            <a:r>
              <a:rPr lang="el-GR" dirty="0" smtClean="0">
                <a:solidFill>
                  <a:srgbClr val="FF0000"/>
                </a:solidFill>
              </a:rPr>
              <a:t>παύει να υπάρχει</a:t>
            </a:r>
            <a:r>
              <a:rPr lang="el-GR" dirty="0" smtClean="0"/>
              <a:t>. Πρέπει να τον ορίσουμε μόνοι μας.</a:t>
            </a:r>
          </a:p>
        </p:txBody>
      </p:sp>
    </p:spTree>
    <p:extLst>
      <p:ext uri="{BB962C8B-B14F-4D97-AF65-F5344CB8AC3E}">
        <p14:creationId xmlns:p14="http://schemas.microsoft.com/office/powerpoint/2010/main" val="1668273474"/>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4478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49286" y="5486400"/>
            <a:ext cx="23622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533400"/>
            <a:ext cx="7696200" cy="5909310"/>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p>
          <a:p>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endParaRPr lang="el-GR" sz="1400" b="1" dirty="0" smtClean="0">
              <a:solidFill>
                <a:srgbClr val="FF0000"/>
              </a:solidFill>
              <a:latin typeface="Courier New" pitchFamily="49" charset="0"/>
              <a:cs typeface="Courier New" pitchFamily="49" charset="0"/>
            </a:endParaRPr>
          </a:p>
          <a:p>
            <a:r>
              <a:rPr lang="el-GR" sz="1400" b="1" dirty="0">
                <a:solidFill>
                  <a:srgbClr val="FF0000"/>
                </a:solidFill>
                <a:latin typeface="Courier New" pitchFamily="49" charset="0"/>
                <a:cs typeface="Courier New" pitchFamily="49" charset="0"/>
              </a:rPr>
              <a:t>	</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3" name="Rectangular Callout 2"/>
          <p:cNvSpPr/>
          <p:nvPr/>
        </p:nvSpPr>
        <p:spPr>
          <a:xfrm>
            <a:off x="6400800" y="4876800"/>
            <a:ext cx="2743200" cy="1219200"/>
          </a:xfrm>
          <a:prstGeom prst="wedgeRectCallout">
            <a:avLst>
              <a:gd name="adj1" fmla="val -100595"/>
              <a:gd name="adj2" fmla="val 107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Θα χτυπήσει </a:t>
            </a:r>
            <a:r>
              <a:rPr lang="el-GR" dirty="0" smtClean="0">
                <a:solidFill>
                  <a:srgbClr val="FF0000"/>
                </a:solidFill>
              </a:rPr>
              <a:t>λάθος</a:t>
            </a:r>
            <a:r>
              <a:rPr lang="el-GR" dirty="0" smtClean="0">
                <a:solidFill>
                  <a:schemeClr val="tx1"/>
                </a:solidFill>
              </a:rPr>
              <a:t> ότι δεν υπάρχει </a:t>
            </a:r>
            <a:r>
              <a:rPr lang="en-US" dirty="0" smtClean="0">
                <a:solidFill>
                  <a:schemeClr val="tx1"/>
                </a:solidFill>
              </a:rPr>
              <a:t>constructor </a:t>
            </a:r>
            <a:r>
              <a:rPr lang="el-GR" dirty="0" smtClean="0">
                <a:solidFill>
                  <a:schemeClr val="tx1"/>
                </a:solidFill>
              </a:rPr>
              <a:t>χωρίς ορίσματα</a:t>
            </a:r>
            <a:endParaRPr lang="en-US" dirty="0">
              <a:solidFill>
                <a:schemeClr val="tx1"/>
              </a:solidFill>
            </a:endParaRPr>
          </a:p>
        </p:txBody>
      </p:sp>
    </p:spTree>
    <p:extLst>
      <p:ext uri="{BB962C8B-B14F-4D97-AF65-F5344CB8AC3E}">
        <p14:creationId xmlns:p14="http://schemas.microsoft.com/office/powerpoint/2010/main" val="660184206"/>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ΙΙ</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chemeClr val="accent6">
                    <a:lumMod val="75000"/>
                  </a:schemeClr>
                </a:solidFill>
              </a:rPr>
              <a:t>υπερφόρτωση</a:t>
            </a:r>
            <a:r>
              <a:rPr lang="el-GR" dirty="0" smtClean="0"/>
              <a:t> γίνεται μόνο </a:t>
            </a:r>
            <a:r>
              <a:rPr lang="el-GR" dirty="0" smtClean="0">
                <a:solidFill>
                  <a:srgbClr val="0070C0"/>
                </a:solidFill>
              </a:rPr>
              <a:t>ως προς τα ορίσματα</a:t>
            </a:r>
            <a:r>
              <a:rPr lang="el-GR" dirty="0" smtClean="0"/>
              <a:t>, </a:t>
            </a:r>
            <a:r>
              <a:rPr lang="el-GR" dirty="0" smtClean="0">
                <a:solidFill>
                  <a:srgbClr val="FF0000"/>
                </a:solidFill>
              </a:rPr>
              <a:t>ΌΧΙ</a:t>
            </a:r>
            <a:r>
              <a:rPr lang="el-GR" dirty="0" smtClean="0"/>
              <a:t> ως προς </a:t>
            </a:r>
            <a:r>
              <a:rPr lang="el-GR" dirty="0" smtClean="0">
                <a:solidFill>
                  <a:srgbClr val="0070C0"/>
                </a:solidFill>
              </a:rPr>
              <a:t>την επιστρεφόμενη τιμή</a:t>
            </a:r>
            <a:r>
              <a:rPr lang="el-GR" dirty="0" smtClean="0"/>
              <a:t>.</a:t>
            </a:r>
          </a:p>
          <a:p>
            <a:r>
              <a:rPr lang="el-GR" dirty="0"/>
              <a:t>Η </a:t>
            </a:r>
            <a:r>
              <a:rPr lang="el-GR" dirty="0">
                <a:solidFill>
                  <a:schemeClr val="accent6">
                    <a:lumMod val="75000"/>
                  </a:schemeClr>
                </a:solidFill>
              </a:rPr>
              <a:t>υπογραφή</a:t>
            </a:r>
            <a:r>
              <a:rPr lang="el-GR" dirty="0"/>
              <a:t> μίας μεθόδου είναι το </a:t>
            </a:r>
            <a:r>
              <a:rPr lang="el-GR" dirty="0">
                <a:solidFill>
                  <a:srgbClr val="0070C0"/>
                </a:solidFill>
              </a:rPr>
              <a:t>όνομα</a:t>
            </a:r>
            <a:r>
              <a:rPr lang="el-GR" dirty="0"/>
              <a:t> της και η </a:t>
            </a:r>
            <a:r>
              <a:rPr lang="el-GR" dirty="0">
                <a:solidFill>
                  <a:srgbClr val="0070C0"/>
                </a:solidFill>
              </a:rPr>
              <a:t>λίστα με τους τύπους των ορισμάτων</a:t>
            </a:r>
            <a:r>
              <a:rPr lang="el-GR" dirty="0"/>
              <a:t> της μεθόδου</a:t>
            </a:r>
          </a:p>
          <a:p>
            <a:pPr lvl="1"/>
            <a:r>
              <a:rPr lang="en-US" dirty="0"/>
              <a:t>H Java </a:t>
            </a:r>
            <a:r>
              <a:rPr lang="el-GR" dirty="0"/>
              <a:t>μπορεί να ξεχωρίσει μεθόδους με διαφορετική υπογραφή.</a:t>
            </a:r>
          </a:p>
          <a:p>
            <a:pPr lvl="1"/>
            <a:r>
              <a:rPr lang="el-GR" dirty="0"/>
              <a:t>Π.χ.,</a:t>
            </a:r>
            <a:r>
              <a:rPr lang="en-US" dirty="0"/>
              <a:t> </a:t>
            </a:r>
            <a:r>
              <a:rPr lang="en-US" dirty="0">
                <a:solidFill>
                  <a:srgbClr val="0070C0"/>
                </a:solidFill>
              </a:rPr>
              <a:t>move()</a:t>
            </a:r>
            <a:r>
              <a:rPr lang="en-US" dirty="0"/>
              <a:t>,</a:t>
            </a:r>
            <a:r>
              <a:rPr lang="el-GR" dirty="0"/>
              <a:t> </a:t>
            </a:r>
            <a:r>
              <a:rPr lang="en-US" dirty="0">
                <a:solidFill>
                  <a:srgbClr val="0070C0"/>
                </a:solidFill>
              </a:rPr>
              <a:t>move(int)</a:t>
            </a:r>
            <a:r>
              <a:rPr lang="en-US" dirty="0"/>
              <a:t> </a:t>
            </a:r>
            <a:r>
              <a:rPr lang="el-GR" dirty="0"/>
              <a:t>έχουν διαφορετική </a:t>
            </a:r>
            <a:r>
              <a:rPr lang="el-GR" dirty="0">
                <a:solidFill>
                  <a:schemeClr val="accent6">
                    <a:lumMod val="75000"/>
                  </a:schemeClr>
                </a:solidFill>
              </a:rPr>
              <a:t>υπογραφή</a:t>
            </a:r>
            <a:endParaRPr lang="en-US" dirty="0">
              <a:solidFill>
                <a:schemeClr val="accent6">
                  <a:lumMod val="75000"/>
                </a:schemeClr>
              </a:solidFill>
            </a:endParaRPr>
          </a:p>
          <a:p>
            <a:r>
              <a:rPr lang="el-GR" dirty="0" smtClean="0"/>
              <a:t>Όταν δημιουργούμε μια μέθοδο θα πρέπει να δημιουργούμε μία </a:t>
            </a:r>
            <a:r>
              <a:rPr lang="el-GR" dirty="0" smtClean="0">
                <a:solidFill>
                  <a:srgbClr val="FF0000"/>
                </a:solidFill>
              </a:rPr>
              <a:t>διαφορετική υπογραφή</a:t>
            </a:r>
            <a:r>
              <a:rPr lang="el-GR" dirty="0" smtClean="0"/>
              <a:t>.</a:t>
            </a:r>
          </a:p>
        </p:txBody>
      </p:sp>
    </p:spTree>
    <p:extLst>
      <p:ext uri="{BB962C8B-B14F-4D97-AF65-F5344CB8AC3E}">
        <p14:creationId xmlns:p14="http://schemas.microsoft.com/office/powerpoint/2010/main" val="196492947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TextBox 3"/>
          <p:cNvSpPr txBox="1"/>
          <p:nvPr/>
        </p:nvSpPr>
        <p:spPr>
          <a:xfrm>
            <a:off x="5257800" y="762000"/>
            <a:ext cx="3743204" cy="369332"/>
          </a:xfrm>
          <a:prstGeom prst="rect">
            <a:avLst/>
          </a:prstGeom>
          <a:solidFill>
            <a:srgbClr val="92D050"/>
          </a:solidFill>
        </p:spPr>
        <p:txBody>
          <a:bodyPr wrap="none" rtlCol="0">
            <a:spAutoFit/>
          </a:bodyPr>
          <a:lstStyle/>
          <a:p>
            <a:r>
              <a:rPr lang="el-GR" dirty="0" smtClean="0"/>
              <a:t>Ποιοι συνδυασμοί είναι αποδεκτοί?</a:t>
            </a:r>
            <a:endParaRPr lang="en-US" dirty="0"/>
          </a:p>
        </p:txBody>
      </p:sp>
      <p:sp>
        <p:nvSpPr>
          <p:cNvPr id="5" name="TextBox 4"/>
          <p:cNvSpPr txBox="1"/>
          <p:nvPr/>
        </p:nvSpPr>
        <p:spPr>
          <a:xfrm>
            <a:off x="228600" y="1415534"/>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6" name="TextBox 5"/>
          <p:cNvSpPr txBox="1"/>
          <p:nvPr/>
        </p:nvSpPr>
        <p:spPr>
          <a:xfrm>
            <a:off x="228600" y="4768334"/>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7" name="TextBox 6"/>
          <p:cNvSpPr txBox="1"/>
          <p:nvPr/>
        </p:nvSpPr>
        <p:spPr>
          <a:xfrm>
            <a:off x="231237" y="3648482"/>
            <a:ext cx="351378" cy="369332"/>
          </a:xfrm>
          <a:prstGeom prst="rect">
            <a:avLst/>
          </a:prstGeom>
          <a:solidFill>
            <a:srgbClr val="FFC000"/>
          </a:solidFill>
        </p:spPr>
        <p:txBody>
          <a:bodyPr wrap="none" rtlCol="0">
            <a:spAutoFit/>
          </a:bodyPr>
          <a:lstStyle/>
          <a:p>
            <a:r>
              <a:rPr lang="en-US" dirty="0"/>
              <a:t>C</a:t>
            </a:r>
          </a:p>
        </p:txBody>
      </p:sp>
      <p:sp>
        <p:nvSpPr>
          <p:cNvPr id="8" name="TextBox 7"/>
          <p:cNvSpPr txBox="1"/>
          <p:nvPr/>
        </p:nvSpPr>
        <p:spPr>
          <a:xfrm>
            <a:off x="228600" y="25585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9" name="TextBox 8"/>
          <p:cNvSpPr txBox="1"/>
          <p:nvPr/>
        </p:nvSpPr>
        <p:spPr>
          <a:xfrm>
            <a:off x="5886628" y="1430435"/>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0" name="TextBox 9"/>
          <p:cNvSpPr txBox="1"/>
          <p:nvPr/>
        </p:nvSpPr>
        <p:spPr>
          <a:xfrm>
            <a:off x="6540376" y="2743200"/>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11" name="TextBox 10"/>
          <p:cNvSpPr txBox="1"/>
          <p:nvPr/>
        </p:nvSpPr>
        <p:spPr>
          <a:xfrm>
            <a:off x="6553200" y="2069068"/>
            <a:ext cx="351378" cy="369332"/>
          </a:xfrm>
          <a:prstGeom prst="rect">
            <a:avLst/>
          </a:prstGeom>
          <a:solidFill>
            <a:srgbClr val="FFC000"/>
          </a:solidFill>
        </p:spPr>
        <p:txBody>
          <a:bodyPr wrap="none" rtlCol="0">
            <a:spAutoFit/>
          </a:bodyPr>
          <a:lstStyle/>
          <a:p>
            <a:r>
              <a:rPr lang="en-US" dirty="0"/>
              <a:t>C</a:t>
            </a:r>
          </a:p>
        </p:txBody>
      </p:sp>
      <p:sp>
        <p:nvSpPr>
          <p:cNvPr id="12" name="TextBox 11"/>
          <p:cNvSpPr txBox="1"/>
          <p:nvPr/>
        </p:nvSpPr>
        <p:spPr>
          <a:xfrm>
            <a:off x="6546788" y="14155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3" name="TextBox 12"/>
          <p:cNvSpPr txBox="1"/>
          <p:nvPr/>
        </p:nvSpPr>
        <p:spPr>
          <a:xfrm>
            <a:off x="5886628" y="2063371"/>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4" name="TextBox 13"/>
          <p:cNvSpPr txBox="1"/>
          <p:nvPr/>
        </p:nvSpPr>
        <p:spPr>
          <a:xfrm>
            <a:off x="5886628" y="2743200"/>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5" name="TextBox 14"/>
          <p:cNvSpPr txBox="1"/>
          <p:nvPr/>
        </p:nvSpPr>
        <p:spPr>
          <a:xfrm>
            <a:off x="5886628" y="34729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6" name="TextBox 15"/>
          <p:cNvSpPr txBox="1"/>
          <p:nvPr/>
        </p:nvSpPr>
        <p:spPr>
          <a:xfrm>
            <a:off x="6553200" y="3469593"/>
            <a:ext cx="351378" cy="369332"/>
          </a:xfrm>
          <a:prstGeom prst="rect">
            <a:avLst/>
          </a:prstGeom>
          <a:solidFill>
            <a:srgbClr val="FFC000"/>
          </a:solidFill>
        </p:spPr>
        <p:txBody>
          <a:bodyPr wrap="none" rtlCol="0">
            <a:spAutoFit/>
          </a:bodyPr>
          <a:lstStyle/>
          <a:p>
            <a:r>
              <a:rPr lang="en-US" dirty="0"/>
              <a:t>C</a:t>
            </a:r>
          </a:p>
        </p:txBody>
      </p:sp>
      <p:sp>
        <p:nvSpPr>
          <p:cNvPr id="17" name="TextBox 16"/>
          <p:cNvSpPr txBox="1"/>
          <p:nvPr/>
        </p:nvSpPr>
        <p:spPr>
          <a:xfrm>
            <a:off x="5886628" y="4114800"/>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8" name="TextBox 17"/>
          <p:cNvSpPr txBox="1"/>
          <p:nvPr/>
        </p:nvSpPr>
        <p:spPr>
          <a:xfrm>
            <a:off x="6553200" y="4114800"/>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19" name="TextBox 18"/>
          <p:cNvSpPr txBox="1"/>
          <p:nvPr/>
        </p:nvSpPr>
        <p:spPr>
          <a:xfrm>
            <a:off x="5886628" y="4768334"/>
            <a:ext cx="351378" cy="369332"/>
          </a:xfrm>
          <a:prstGeom prst="rect">
            <a:avLst/>
          </a:prstGeom>
          <a:solidFill>
            <a:srgbClr val="FFC000"/>
          </a:solidFill>
        </p:spPr>
        <p:txBody>
          <a:bodyPr wrap="none" rtlCol="0">
            <a:spAutoFit/>
          </a:bodyPr>
          <a:lstStyle/>
          <a:p>
            <a:r>
              <a:rPr lang="en-US" dirty="0"/>
              <a:t>C</a:t>
            </a:r>
          </a:p>
        </p:txBody>
      </p:sp>
      <p:sp>
        <p:nvSpPr>
          <p:cNvPr id="20" name="TextBox 19"/>
          <p:cNvSpPr txBox="1"/>
          <p:nvPr/>
        </p:nvSpPr>
        <p:spPr>
          <a:xfrm>
            <a:off x="6553200" y="4768334"/>
            <a:ext cx="351378" cy="369332"/>
          </a:xfrm>
          <a:prstGeom prst="rect">
            <a:avLst/>
          </a:prstGeom>
          <a:solidFill>
            <a:srgbClr val="FFC000"/>
          </a:solidFill>
        </p:spPr>
        <p:txBody>
          <a:bodyPr wrap="none" rtlCol="0">
            <a:spAutoFit/>
          </a:bodyPr>
          <a:lstStyle/>
          <a:p>
            <a:r>
              <a:rPr lang="en-US" dirty="0" smtClean="0"/>
              <a:t>D</a:t>
            </a:r>
            <a:endParaRPr lang="en-US" dirty="0"/>
          </a:p>
        </p:txBody>
      </p:sp>
      <p:pic>
        <p:nvPicPr>
          <p:cNvPr id="1026" name="Picture 2" descr="C:\Users\tsap\AppData\Local\Microsoft\Windows\Temporary Internet Files\Content.IE5\S7NIQV8V\MC9004326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585" y="1409926"/>
            <a:ext cx="410349" cy="4103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760" y="2051817"/>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316" y="2743200"/>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760" y="3458039"/>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316" y="4103246"/>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tsap\AppData\Local\Microsoft\Windows\Temporary Internet Files\Content.IE5\S7NIQV8V\MC9004326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028" y="4727317"/>
            <a:ext cx="410349" cy="41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ΙΙΙ</a:t>
            </a:r>
            <a:endParaRPr lang="en-US" dirty="0"/>
          </a:p>
        </p:txBody>
      </p:sp>
      <p:sp>
        <p:nvSpPr>
          <p:cNvPr id="3" name="Content Placeholder 2"/>
          <p:cNvSpPr>
            <a:spLocks noGrp="1"/>
          </p:cNvSpPr>
          <p:nvPr>
            <p:ph idx="1"/>
          </p:nvPr>
        </p:nvSpPr>
        <p:spPr/>
        <p:txBody>
          <a:bodyPr/>
          <a:lstStyle/>
          <a:p>
            <a:r>
              <a:rPr lang="el-GR" dirty="0" smtClean="0"/>
              <a:t>Λόγω της συμβατότητας μεταξύ τύπων μια κλήση μπορεί να ταιριάζει με διάφορες μεθόδους. </a:t>
            </a:r>
          </a:p>
          <a:p>
            <a:r>
              <a:rPr lang="el-GR" dirty="0" smtClean="0"/>
              <a:t>Καλείται αυτή που ταιριάζει </a:t>
            </a:r>
            <a:r>
              <a:rPr lang="el-GR" dirty="0" smtClean="0">
                <a:solidFill>
                  <a:schemeClr val="accent6">
                    <a:lumMod val="75000"/>
                  </a:schemeClr>
                </a:solidFill>
              </a:rPr>
              <a:t>ακριβώς</a:t>
            </a:r>
            <a:r>
              <a:rPr lang="el-GR" dirty="0" smtClean="0"/>
              <a:t>, ή αυτή που είναι </a:t>
            </a:r>
            <a:r>
              <a:rPr lang="el-GR" dirty="0" smtClean="0">
                <a:solidFill>
                  <a:schemeClr val="accent6">
                    <a:lumMod val="75000"/>
                  </a:schemeClr>
                </a:solidFill>
              </a:rPr>
              <a:t>πιο κοντά</a:t>
            </a:r>
            <a:r>
              <a:rPr lang="el-GR" dirty="0" smtClean="0"/>
              <a:t>.</a:t>
            </a:r>
          </a:p>
          <a:p>
            <a:r>
              <a:rPr lang="el-GR" dirty="0" smtClean="0"/>
              <a:t> Αν υπάρχει </a:t>
            </a:r>
            <a:r>
              <a:rPr lang="el-GR" dirty="0" smtClean="0">
                <a:solidFill>
                  <a:srgbClr val="0070C0"/>
                </a:solidFill>
              </a:rPr>
              <a:t>ασάφεια</a:t>
            </a:r>
            <a:r>
              <a:rPr lang="el-GR" dirty="0" smtClean="0"/>
              <a:t> θα χτυπήσει ο </a:t>
            </a:r>
            <a:r>
              <a:rPr lang="en-US" dirty="0" smtClean="0"/>
              <a:t>compiler.</a:t>
            </a:r>
            <a:r>
              <a:rPr lang="el-GR" dirty="0" smtClean="0"/>
              <a:t> </a:t>
            </a:r>
            <a:endParaRPr lang="en-US" dirty="0"/>
          </a:p>
        </p:txBody>
      </p:sp>
    </p:spTree>
    <p:extLst>
      <p:ext uri="{BB962C8B-B14F-4D97-AF65-F5344CB8AC3E}">
        <p14:creationId xmlns:p14="http://schemas.microsoft.com/office/powerpoint/2010/main" val="287431865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float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float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chemeClr val="accent6">
                    <a:lumMod val="75000"/>
                  </a:schemeClr>
                </a:solidFill>
                <a:latin typeface="Courier New" pitchFamily="49" charset="0"/>
                <a:cs typeface="Courier New" pitchFamily="49" charset="0"/>
              </a:rPr>
              <a:t>float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float float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00B050"/>
                </a:solidFill>
                <a:latin typeface="Courier New" pitchFamily="49" charset="0"/>
                <a:cs typeface="Courier New" pitchFamily="49" charset="0"/>
              </a:rPr>
              <a:t>double</a:t>
            </a:r>
            <a:r>
              <a:rPr lang="en-US" b="1" dirty="0" smtClean="0">
                <a:solidFill>
                  <a:srgbClr val="0070C0"/>
                </a:solidFill>
                <a:latin typeface="Courier New" pitchFamily="49" charset="0"/>
                <a:cs typeface="Courier New" pitchFamily="49" charset="0"/>
              </a:rPr>
              <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rgbClr val="00B05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double </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dirty="0" smtClean="0"/>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anObject.aMethod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1,1</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
        <p:nvSpPr>
          <p:cNvPr id="4" name="TextBox 3"/>
          <p:cNvSpPr txBox="1"/>
          <p:nvPr/>
        </p:nvSpPr>
        <p:spPr>
          <a:xfrm>
            <a:off x="4953000" y="3884064"/>
            <a:ext cx="3955891" cy="369332"/>
          </a:xfrm>
          <a:prstGeom prst="rect">
            <a:avLst/>
          </a:prstGeom>
          <a:solidFill>
            <a:srgbClr val="92D050"/>
          </a:solidFill>
        </p:spPr>
        <p:txBody>
          <a:bodyPr wrap="none" rtlCol="0">
            <a:spAutoFit/>
          </a:bodyPr>
          <a:lstStyle/>
          <a:p>
            <a:r>
              <a:rPr lang="el-GR" dirty="0" smtClean="0"/>
              <a:t>Τι θα τυπώσει η κλήση της μεθόδου?</a:t>
            </a:r>
            <a:endParaRPr lang="en-US" dirty="0"/>
          </a:p>
        </p:txBody>
      </p:sp>
      <p:sp>
        <p:nvSpPr>
          <p:cNvPr id="5" name="Rounded Rectangular Callout 4"/>
          <p:cNvSpPr/>
          <p:nvPr/>
        </p:nvSpPr>
        <p:spPr>
          <a:xfrm>
            <a:off x="5239284" y="5257800"/>
            <a:ext cx="3574891" cy="914400"/>
          </a:xfrm>
          <a:prstGeom prst="wedgeRoundRectCallout">
            <a:avLst>
              <a:gd name="adj1" fmla="val -108662"/>
              <a:gd name="adj2" fmla="val -2394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n-US" dirty="0" smtClean="0">
                <a:solidFill>
                  <a:schemeClr val="tx1"/>
                </a:solidFill>
              </a:rPr>
              <a:t>“</a:t>
            </a:r>
            <a:r>
              <a:rPr lang="en-US" dirty="0" err="1" smtClean="0">
                <a:solidFill>
                  <a:srgbClr val="FF0000"/>
                </a:solidFill>
              </a:rPr>
              <a:t>int</a:t>
            </a:r>
            <a:r>
              <a:rPr lang="en-US" dirty="0" smtClean="0">
                <a:solidFill>
                  <a:srgbClr val="FF0000"/>
                </a:solidFill>
              </a:rPr>
              <a:t> </a:t>
            </a:r>
            <a:r>
              <a:rPr lang="en-US" dirty="0" err="1" smtClean="0">
                <a:solidFill>
                  <a:srgbClr val="FF0000"/>
                </a:solidFill>
              </a:rPr>
              <a:t>int</a:t>
            </a:r>
            <a:r>
              <a:rPr lang="en-US" dirty="0" smtClean="0">
                <a:solidFill>
                  <a:schemeClr val="tx1"/>
                </a:solidFill>
              </a:rPr>
              <a:t>” </a:t>
            </a:r>
            <a:endParaRPr lang="el-GR" dirty="0" smtClean="0">
              <a:solidFill>
                <a:schemeClr val="tx1"/>
              </a:solidFill>
            </a:endParaRPr>
          </a:p>
          <a:p>
            <a:pPr algn="ctr"/>
            <a:r>
              <a:rPr lang="el-GR" dirty="0" smtClean="0">
                <a:solidFill>
                  <a:schemeClr val="tx1"/>
                </a:solidFill>
              </a:rPr>
              <a:t>γιατί </a:t>
            </a:r>
            <a:r>
              <a:rPr lang="el-GR" dirty="0" smtClean="0">
                <a:solidFill>
                  <a:srgbClr val="FF0000"/>
                </a:solidFill>
              </a:rPr>
              <a:t>ταιριάζει</a:t>
            </a:r>
            <a:r>
              <a:rPr lang="el-GR" dirty="0" smtClean="0">
                <a:solidFill>
                  <a:schemeClr val="tx1"/>
                </a:solidFill>
              </a:rPr>
              <a:t> ακριβώς με τις παραμέτρους που δώσαμε</a:t>
            </a:r>
            <a:endParaRPr lang="en-US" dirty="0">
              <a:solidFill>
                <a:schemeClr val="tx1"/>
              </a:solidFill>
            </a:endParaRPr>
          </a:p>
        </p:txBody>
      </p:sp>
    </p:spTree>
    <p:extLst>
      <p:ext uri="{BB962C8B-B14F-4D97-AF65-F5344CB8AC3E}">
        <p14:creationId xmlns:p14="http://schemas.microsoft.com/office/powerpoint/2010/main" val="29489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solidFill>
                  <a:schemeClr val="bg1">
                    <a:lumMod val="75000"/>
                  </a:schemeClr>
                </a:solidFill>
                <a:latin typeface="Courier New" pitchFamily="49" charset="0"/>
                <a:cs typeface="Courier New" pitchFamily="49" charset="0"/>
              </a:rPr>
              <a:t>public </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a:t>
            </a:r>
            <a:r>
              <a:rPr lang="en-US" b="1" dirty="0" err="1">
                <a:solidFill>
                  <a:schemeClr val="bg1">
                    <a:lumMod val="75000"/>
                  </a:schemeClr>
                </a:solidFill>
                <a:latin typeface="Courier New" pitchFamily="49" charset="0"/>
                <a:cs typeface="Courier New" pitchFamily="49" charset="0"/>
              </a:rPr>
              <a:t>aMethod</a:t>
            </a:r>
            <a:r>
              <a:rPr lang="en-US" b="1" dirty="0">
                <a:solidFill>
                  <a:schemeClr val="bg1">
                    <a:lumMod val="75000"/>
                  </a:schemeClr>
                </a:solidFill>
                <a:latin typeface="Courier New" pitchFamily="49" charset="0"/>
                <a:cs typeface="Courier New" pitchFamily="49" charset="0"/>
              </a:rPr>
              <a:t>(</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x, </a:t>
            </a:r>
            <a:r>
              <a:rPr lang="en-US" b="1" dirty="0" err="1" smtClean="0">
                <a:solidFill>
                  <a:schemeClr val="bg1">
                    <a:lumMod val="75000"/>
                  </a:schemeClr>
                </a:solidFill>
                <a:latin typeface="Courier New" pitchFamily="49" charset="0"/>
                <a:cs typeface="Courier New" pitchFamily="49" charset="0"/>
              </a:rPr>
              <a:t>int</a:t>
            </a:r>
            <a:r>
              <a:rPr lang="en-US" b="1" dirty="0" smtClean="0">
                <a:solidFill>
                  <a:schemeClr val="bg1">
                    <a:lumMod val="75000"/>
                  </a:schemeClr>
                </a:solidFill>
                <a:latin typeface="Courier New" pitchFamily="49" charset="0"/>
                <a:cs typeface="Courier New" pitchFamily="49" charset="0"/>
              </a:rPr>
              <a:t> y</a:t>
            </a:r>
            <a:r>
              <a:rPr lang="en-US" b="1" dirty="0">
                <a:solidFill>
                  <a:schemeClr val="bg1">
                    <a:lumMod val="75000"/>
                  </a:schemeClr>
                </a:solidFill>
                <a:latin typeface="Courier New" pitchFamily="49" charset="0"/>
                <a:cs typeface="Courier New" pitchFamily="49" charset="0"/>
              </a:rPr>
              <a:t>){</a:t>
            </a:r>
            <a:endParaRPr lang="el-GR" b="1" dirty="0">
              <a:solidFill>
                <a:schemeClr val="bg1">
                  <a:lumMod val="75000"/>
                </a:schemeClr>
              </a:solidFill>
              <a:latin typeface="Courier New" pitchFamily="49" charset="0"/>
              <a:cs typeface="Courier New" pitchFamily="49" charset="0"/>
            </a:endParaRPr>
          </a:p>
          <a:p>
            <a:pPr marL="0" indent="0">
              <a:buNone/>
            </a:pPr>
            <a:r>
              <a:rPr lang="el-GR" b="1" dirty="0">
                <a:solidFill>
                  <a:schemeClr val="bg1">
                    <a:lumMod val="75000"/>
                  </a:schemeClr>
                </a:solidFill>
                <a:latin typeface="Courier New" pitchFamily="49" charset="0"/>
                <a:cs typeface="Courier New" pitchFamily="49" charset="0"/>
              </a:rPr>
              <a:t>    </a:t>
            </a:r>
            <a:r>
              <a:rPr lang="en-US" b="1" dirty="0" err="1">
                <a:solidFill>
                  <a:schemeClr val="bg1">
                    <a:lumMod val="75000"/>
                  </a:schemeClr>
                </a:solidFill>
                <a:latin typeface="Courier New" pitchFamily="49" charset="0"/>
                <a:cs typeface="Courier New" pitchFamily="49" charset="0"/>
              </a:rPr>
              <a:t>System.out.println</a:t>
            </a:r>
            <a:r>
              <a:rPr lang="en-US" b="1" dirty="0">
                <a:solidFill>
                  <a:schemeClr val="bg1">
                    <a:lumMod val="75000"/>
                  </a:schemeClr>
                </a:solidFill>
                <a:latin typeface="Courier New" pitchFamily="49" charset="0"/>
                <a:cs typeface="Courier New" pitchFamily="49" charset="0"/>
              </a:rPr>
              <a:t>("</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a:t>
            </a:r>
            <a:r>
              <a:rPr lang="en-US" b="1" dirty="0" err="1" smtClean="0">
                <a:solidFill>
                  <a:schemeClr val="bg1">
                    <a:lumMod val="75000"/>
                  </a:schemeClr>
                </a:solidFill>
                <a:latin typeface="Courier New" pitchFamily="49" charset="0"/>
                <a:cs typeface="Courier New" pitchFamily="49" charset="0"/>
              </a:rPr>
              <a:t>int</a:t>
            </a:r>
            <a:r>
              <a:rPr lang="en-US" b="1" dirty="0" smtClean="0">
                <a:solidFill>
                  <a:schemeClr val="bg1">
                    <a:lumMod val="75000"/>
                  </a:schemeClr>
                </a:solidFill>
                <a:latin typeface="Courier New" pitchFamily="49" charset="0"/>
                <a:cs typeface="Courier New" pitchFamily="49" charset="0"/>
              </a:rPr>
              <a:t>");</a:t>
            </a:r>
            <a:endParaRPr lang="en-US" b="1" dirty="0">
              <a:solidFill>
                <a:schemeClr val="bg1">
                  <a:lumMod val="75000"/>
                </a:schemeClr>
              </a:solidFill>
              <a:latin typeface="Courier New" pitchFamily="49" charset="0"/>
              <a:cs typeface="Courier New" pitchFamily="49" charset="0"/>
            </a:endParaRPr>
          </a:p>
          <a:p>
            <a:pPr marL="0" indent="0">
              <a:buNone/>
            </a:pPr>
            <a:r>
              <a:rPr lang="el-GR" b="1" dirty="0">
                <a:solidFill>
                  <a:schemeClr val="bg1">
                    <a:lumMod val="75000"/>
                  </a:schemeClr>
                </a:solidFill>
                <a:latin typeface="Courier New" pitchFamily="49" charset="0"/>
                <a:cs typeface="Courier New" pitchFamily="49" charset="0"/>
              </a:rPr>
              <a:t>    </a:t>
            </a:r>
            <a:r>
              <a:rPr lang="en-US" b="1" dirty="0">
                <a:solidFill>
                  <a:schemeClr val="bg1">
                    <a:lumMod val="75000"/>
                  </a:schemeClr>
                </a:solidFill>
                <a:latin typeface="Courier New" pitchFamily="49" charset="0"/>
                <a:cs typeface="Courier New" pitchFamily="49" charset="0"/>
              </a:rPr>
              <a:t>return 1;</a:t>
            </a:r>
          </a:p>
          <a:p>
            <a:pPr marL="0" indent="0">
              <a:buNone/>
            </a:pPr>
            <a:r>
              <a:rPr lang="el-GR" b="1" dirty="0">
                <a:solidFill>
                  <a:schemeClr val="bg1">
                    <a:lumMod val="75000"/>
                  </a:schemeClr>
                </a:solidFill>
                <a:latin typeface="Courier New" pitchFamily="49" charset="0"/>
                <a:cs typeface="Courier New" pitchFamily="49" charset="0"/>
              </a:rPr>
              <a:t>  </a:t>
            </a:r>
            <a:r>
              <a:rPr lang="en-US" b="1" dirty="0" smtClean="0">
                <a:solidFill>
                  <a:schemeClr val="bg1">
                    <a:lumMod val="75000"/>
                  </a:schemeClr>
                </a:solidFill>
                <a:latin typeface="Courier New" pitchFamily="49" charset="0"/>
                <a:cs typeface="Courier New" pitchFamily="49" charset="0"/>
              </a:rPr>
              <a:t>}</a:t>
            </a:r>
            <a:endParaRPr lang="el-GR" b="1" dirty="0" smtClean="0">
              <a:solidFill>
                <a:schemeClr val="bg1">
                  <a:lumMod val="75000"/>
                </a:schemeClr>
              </a:solidFill>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float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float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chemeClr val="accent6">
                    <a:lumMod val="75000"/>
                  </a:schemeClr>
                </a:solidFill>
                <a:latin typeface="Courier New" pitchFamily="49" charset="0"/>
                <a:cs typeface="Courier New" pitchFamily="49" charset="0"/>
              </a:rPr>
              <a:t>float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float float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00B050"/>
                </a:solidFill>
                <a:latin typeface="Courier New" pitchFamily="49" charset="0"/>
                <a:cs typeface="Courier New" pitchFamily="49" charset="0"/>
              </a:rPr>
              <a:t>double</a:t>
            </a:r>
            <a:r>
              <a:rPr lang="en-US" b="1" dirty="0" smtClean="0">
                <a:solidFill>
                  <a:srgbClr val="0070C0"/>
                </a:solidFill>
                <a:latin typeface="Courier New" pitchFamily="49" charset="0"/>
                <a:cs typeface="Courier New" pitchFamily="49" charset="0"/>
              </a:rPr>
              <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rgbClr val="00B05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double </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dirty="0" smtClean="0"/>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anObject.aMethod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1,1</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
        <p:nvSpPr>
          <p:cNvPr id="4" name="TextBox 3"/>
          <p:cNvSpPr txBox="1"/>
          <p:nvPr/>
        </p:nvSpPr>
        <p:spPr>
          <a:xfrm>
            <a:off x="4953000" y="4068730"/>
            <a:ext cx="3955891" cy="369332"/>
          </a:xfrm>
          <a:prstGeom prst="rect">
            <a:avLst/>
          </a:prstGeom>
          <a:solidFill>
            <a:srgbClr val="92D050"/>
          </a:solidFill>
        </p:spPr>
        <p:txBody>
          <a:bodyPr wrap="none" rtlCol="0">
            <a:spAutoFit/>
          </a:bodyPr>
          <a:lstStyle/>
          <a:p>
            <a:r>
              <a:rPr lang="el-GR" dirty="0" smtClean="0"/>
              <a:t>Τι θα τυπώσει η κλήση της μεθόδου?</a:t>
            </a:r>
            <a:endParaRPr lang="en-US" dirty="0"/>
          </a:p>
        </p:txBody>
      </p:sp>
      <p:sp>
        <p:nvSpPr>
          <p:cNvPr id="5" name="Rounded Rectangular Callout 4"/>
          <p:cNvSpPr/>
          <p:nvPr/>
        </p:nvSpPr>
        <p:spPr>
          <a:xfrm>
            <a:off x="5239284" y="5257800"/>
            <a:ext cx="3574891" cy="914400"/>
          </a:xfrm>
          <a:prstGeom prst="wedgeRoundRectCallout">
            <a:avLst>
              <a:gd name="adj1" fmla="val -106032"/>
              <a:gd name="adj2" fmla="val 35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n-US" dirty="0" smtClean="0">
                <a:solidFill>
                  <a:schemeClr val="tx1"/>
                </a:solidFill>
              </a:rPr>
              <a:t>“</a:t>
            </a:r>
            <a:r>
              <a:rPr lang="en-US" dirty="0" smtClean="0">
                <a:solidFill>
                  <a:srgbClr val="FF0000"/>
                </a:solidFill>
              </a:rPr>
              <a:t>float </a:t>
            </a:r>
            <a:r>
              <a:rPr lang="en-US" dirty="0" err="1" smtClean="0">
                <a:solidFill>
                  <a:srgbClr val="FF0000"/>
                </a:solidFill>
              </a:rPr>
              <a:t>float</a:t>
            </a:r>
            <a:r>
              <a:rPr lang="en-US" dirty="0" smtClean="0">
                <a:solidFill>
                  <a:schemeClr val="tx1"/>
                </a:solidFill>
              </a:rPr>
              <a:t>” </a:t>
            </a:r>
            <a:endParaRPr lang="el-GR" dirty="0" smtClean="0">
              <a:solidFill>
                <a:schemeClr val="tx1"/>
              </a:solidFill>
            </a:endParaRPr>
          </a:p>
          <a:p>
            <a:pPr algn="ctr"/>
            <a:r>
              <a:rPr lang="el-GR" dirty="0" smtClean="0">
                <a:solidFill>
                  <a:schemeClr val="tx1"/>
                </a:solidFill>
              </a:rPr>
              <a:t>γιατί είναι </a:t>
            </a:r>
            <a:r>
              <a:rPr lang="el-GR" dirty="0" smtClean="0">
                <a:solidFill>
                  <a:srgbClr val="FF0000"/>
                </a:solidFill>
              </a:rPr>
              <a:t>πιο κοντά </a:t>
            </a:r>
            <a:r>
              <a:rPr lang="el-GR" dirty="0" smtClean="0">
                <a:solidFill>
                  <a:schemeClr val="tx1"/>
                </a:solidFill>
              </a:rPr>
              <a:t>ακριβώς με τις παραμέτρους που δώσαμε</a:t>
            </a:r>
            <a:endParaRPr lang="en-US" dirty="0">
              <a:solidFill>
                <a:schemeClr val="tx1"/>
              </a:solidFill>
            </a:endParaRPr>
          </a:p>
        </p:txBody>
      </p:sp>
    </p:spTree>
    <p:extLst>
      <p:ext uri="{BB962C8B-B14F-4D97-AF65-F5344CB8AC3E}">
        <p14:creationId xmlns:p14="http://schemas.microsoft.com/office/powerpoint/2010/main" val="392481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l-GR" dirty="0" smtClean="0"/>
              <a:t>Ασάφεια</a:t>
            </a:r>
            <a:endParaRPr lang="en-US" dirty="0"/>
          </a:p>
        </p:txBody>
      </p:sp>
      <p:sp>
        <p:nvSpPr>
          <p:cNvPr id="3" name="Content Placeholder 2"/>
          <p:cNvSpPr>
            <a:spLocks noGrp="1"/>
          </p:cNvSpPr>
          <p:nvPr>
            <p:ph idx="1"/>
          </p:nvPr>
        </p:nvSpPr>
        <p:spPr>
          <a:xfrm>
            <a:off x="457200" y="1447800"/>
            <a:ext cx="8229600" cy="5181600"/>
          </a:xfrm>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SomeClass</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anObject.aMethod</a:t>
            </a:r>
            <a:r>
              <a:rPr lang="en-US" b="1" dirty="0" smtClean="0">
                <a:latin typeface="Courier New" pitchFamily="49" charset="0"/>
                <a:cs typeface="Courier New" pitchFamily="49" charset="0"/>
              </a:rPr>
              <a:t>(1.0,1);</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anObject.aMethod</a:t>
            </a:r>
            <a:r>
              <a:rPr lang="en-US" b="1" dirty="0" smtClean="0">
                <a:latin typeface="Courier New" pitchFamily="49" charset="0"/>
                <a:cs typeface="Courier New" pitchFamily="49" charset="0"/>
              </a:rPr>
              <a:t>(1,1</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endParaRPr lang="en-US" dirty="0"/>
          </a:p>
        </p:txBody>
      </p:sp>
      <p:sp>
        <p:nvSpPr>
          <p:cNvPr id="4" name="TextBox 3"/>
          <p:cNvSpPr txBox="1"/>
          <p:nvPr/>
        </p:nvSpPr>
        <p:spPr>
          <a:xfrm>
            <a:off x="3132739" y="3810000"/>
            <a:ext cx="6011261" cy="369332"/>
          </a:xfrm>
          <a:prstGeom prst="rect">
            <a:avLst/>
          </a:prstGeom>
          <a:solidFill>
            <a:srgbClr val="92D050"/>
          </a:solidFill>
        </p:spPr>
        <p:txBody>
          <a:bodyPr wrap="none" rtlCol="0">
            <a:spAutoFit/>
          </a:bodyPr>
          <a:lstStyle/>
          <a:p>
            <a:r>
              <a:rPr lang="el-GR" dirty="0" smtClean="0"/>
              <a:t>Τι θα τυπώσει η κλήση της μεθόδου σε κάθε περίπτωση?</a:t>
            </a:r>
            <a:endParaRPr lang="en-US" dirty="0"/>
          </a:p>
        </p:txBody>
      </p:sp>
      <p:sp>
        <p:nvSpPr>
          <p:cNvPr id="5" name="Rounded Rectangular Callout 4"/>
          <p:cNvSpPr/>
          <p:nvPr/>
        </p:nvSpPr>
        <p:spPr>
          <a:xfrm>
            <a:off x="6019800" y="5334000"/>
            <a:ext cx="2743200" cy="612648"/>
          </a:xfrm>
          <a:prstGeom prst="wedgeRoundRectCallout">
            <a:avLst>
              <a:gd name="adj1" fmla="val -131627"/>
              <a:gd name="adj2" fmla="val 10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Τυπώνει </a:t>
            </a:r>
            <a:r>
              <a:rPr lang="en-US" dirty="0" smtClean="0"/>
              <a:t>“</a:t>
            </a:r>
            <a:r>
              <a:rPr lang="en-US" dirty="0" smtClean="0">
                <a:solidFill>
                  <a:srgbClr val="FF0000"/>
                </a:solidFill>
              </a:rPr>
              <a:t>double </a:t>
            </a:r>
            <a:r>
              <a:rPr lang="en-US" dirty="0" err="1" smtClean="0">
                <a:solidFill>
                  <a:srgbClr val="FF0000"/>
                </a:solidFill>
              </a:rPr>
              <a:t>int</a:t>
            </a:r>
            <a:r>
              <a:rPr lang="en-US" dirty="0" smtClean="0"/>
              <a:t>”</a:t>
            </a:r>
            <a:endParaRPr lang="en-US" dirty="0"/>
          </a:p>
        </p:txBody>
      </p:sp>
      <p:sp>
        <p:nvSpPr>
          <p:cNvPr id="7" name="Rounded Rectangular Callout 6"/>
          <p:cNvSpPr/>
          <p:nvPr/>
        </p:nvSpPr>
        <p:spPr>
          <a:xfrm>
            <a:off x="3810000" y="6096000"/>
            <a:ext cx="3886200" cy="609600"/>
          </a:xfrm>
          <a:prstGeom prst="wedgeRoundRectCallout">
            <a:avLst>
              <a:gd name="adj1" fmla="val -56334"/>
              <a:gd name="adj2" fmla="val -7019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a:t>
            </a:r>
            <a:r>
              <a:rPr lang="en-US" dirty="0"/>
              <a:t>c</a:t>
            </a:r>
            <a:r>
              <a:rPr lang="en-US" dirty="0" smtClean="0"/>
              <a:t>ompiler </a:t>
            </a:r>
            <a:r>
              <a:rPr lang="el-GR" dirty="0" smtClean="0"/>
              <a:t>μας πετάει λάθος γιατί η κλήση είναι ασαφής (</a:t>
            </a:r>
            <a:r>
              <a:rPr lang="en-US" dirty="0" smtClean="0"/>
              <a:t>ambiguous)</a:t>
            </a:r>
            <a:endParaRPr lang="en-US" dirty="0"/>
          </a:p>
        </p:txBody>
      </p:sp>
    </p:spTree>
    <p:extLst>
      <p:ext uri="{BB962C8B-B14F-4D97-AF65-F5344CB8AC3E}">
        <p14:creationId xmlns:p14="http://schemas.microsoft.com/office/powerpoint/2010/main" val="24830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Απόκρυψη δεδομένων</a:t>
            </a:r>
            <a:endParaRPr lang="en-US" dirty="0"/>
          </a:p>
        </p:txBody>
      </p:sp>
      <p:sp>
        <p:nvSpPr>
          <p:cNvPr id="3" name="Content Placeholder 2"/>
          <p:cNvSpPr>
            <a:spLocks noGrp="1"/>
          </p:cNvSpPr>
          <p:nvPr>
            <p:ph idx="1"/>
          </p:nvPr>
        </p:nvSpPr>
        <p:spPr>
          <a:xfrm>
            <a:off x="457200" y="1600200"/>
            <a:ext cx="8229600" cy="1600200"/>
          </a:xfrm>
        </p:spPr>
        <p:txBody>
          <a:bodyPr>
            <a:normAutofit/>
          </a:bodyPr>
          <a:lstStyle/>
          <a:p>
            <a:r>
              <a:rPr lang="el-GR" sz="2400" dirty="0" smtClean="0"/>
              <a:t>Με τη δημιουργία </a:t>
            </a:r>
            <a:r>
              <a:rPr lang="el-GR" sz="2400" dirty="0" smtClean="0">
                <a:solidFill>
                  <a:schemeClr val="accent6">
                    <a:lumMod val="75000"/>
                  </a:schemeClr>
                </a:solidFill>
              </a:rPr>
              <a:t>τοπικών μεταβλητών </a:t>
            </a:r>
            <a:r>
              <a:rPr lang="el-GR" sz="2400" dirty="0" smtClean="0"/>
              <a:t>μέσα στις διαδικασίες αποφεύγουμε την ύπαρξη κοινών δεδομένων</a:t>
            </a:r>
            <a:endParaRPr lang="en-US" sz="2400" dirty="0"/>
          </a:p>
        </p:txBody>
      </p:sp>
      <p:pic>
        <p:nvPicPr>
          <p:cNvPr id="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9000"/>
            <a:ext cx="41370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0999" y="2492896"/>
            <a:ext cx="4343401" cy="4154984"/>
          </a:xfrm>
          <a:prstGeom prst="rect">
            <a:avLst/>
          </a:prstGeom>
          <a:noFill/>
        </p:spPr>
        <p:txBody>
          <a:bodyPr wrap="square" rtlCol="0">
            <a:spAutoFit/>
          </a:bodyPr>
          <a:lstStyle/>
          <a:p>
            <a:pPr marL="285750" indent="-285750">
              <a:buFont typeface="Arial" pitchFamily="34" charset="0"/>
              <a:buChar char="•"/>
            </a:pPr>
            <a:r>
              <a:rPr lang="el-GR" sz="2400" dirty="0" smtClean="0"/>
              <a:t>Ο κώδικας γίνεται πιο εύκολο να σχεδιαστεί, να γραφτεί και να συντηρηθεί</a:t>
            </a:r>
          </a:p>
          <a:p>
            <a:pPr marL="285750" indent="-285750">
              <a:buFont typeface="Arial" pitchFamily="34" charset="0"/>
              <a:buChar char="•"/>
            </a:pPr>
            <a:endParaRPr lang="el-GR" sz="2400" dirty="0"/>
          </a:p>
          <a:p>
            <a:pPr marL="285750" indent="-285750">
              <a:buFont typeface="Arial" pitchFamily="34" charset="0"/>
              <a:buChar char="•"/>
            </a:pPr>
            <a:r>
              <a:rPr lang="el-GR" sz="2400" dirty="0" smtClean="0"/>
              <a:t>Η επικοινωνία μεταξύ των διαδικασιών γίνεται με </a:t>
            </a:r>
            <a:r>
              <a:rPr lang="el-GR" sz="2400" dirty="0" smtClean="0">
                <a:solidFill>
                  <a:srgbClr val="0070C0"/>
                </a:solidFill>
              </a:rPr>
              <a:t>ορίσματα</a:t>
            </a:r>
            <a:r>
              <a:rPr lang="el-GR" sz="2400" dirty="0" smtClean="0"/>
              <a:t>.</a:t>
            </a:r>
          </a:p>
          <a:p>
            <a:pPr marL="285750" indent="-285750">
              <a:buFont typeface="Arial" pitchFamily="34" charset="0"/>
              <a:buChar char="•"/>
            </a:pPr>
            <a:endParaRPr lang="el-GR" sz="2400" dirty="0"/>
          </a:p>
          <a:p>
            <a:pPr marL="285750" indent="-285750">
              <a:buFont typeface="Arial" pitchFamily="34" charset="0"/>
              <a:buChar char="•"/>
            </a:pPr>
            <a:r>
              <a:rPr lang="el-GR" sz="2400" dirty="0" err="1" smtClean="0">
                <a:solidFill>
                  <a:schemeClr val="accent6">
                    <a:lumMod val="75000"/>
                  </a:schemeClr>
                </a:solidFill>
              </a:rPr>
              <a:t>Τμηματοποιημένος</a:t>
            </a:r>
            <a:r>
              <a:rPr lang="el-GR" sz="2400" dirty="0" smtClean="0">
                <a:solidFill>
                  <a:schemeClr val="accent6">
                    <a:lumMod val="75000"/>
                  </a:schemeClr>
                </a:solidFill>
              </a:rPr>
              <a:t> προγραμματισμός </a:t>
            </a:r>
            <a:r>
              <a:rPr lang="el-GR" sz="2400" dirty="0" smtClean="0"/>
              <a:t>(</a:t>
            </a:r>
            <a:r>
              <a:rPr lang="en-US" sz="2400" dirty="0" smtClean="0">
                <a:solidFill>
                  <a:srgbClr val="0070C0"/>
                </a:solidFill>
              </a:rPr>
              <a:t>modular programming</a:t>
            </a:r>
            <a:r>
              <a:rPr lang="en-US" sz="2400" dirty="0" smtClean="0"/>
              <a:t>)</a:t>
            </a:r>
            <a:endParaRPr lang="en-US" sz="2400" dirty="0"/>
          </a:p>
        </p:txBody>
      </p:sp>
    </p:spTree>
    <p:extLst>
      <p:ext uri="{BB962C8B-B14F-4D97-AF65-F5344CB8AC3E}">
        <p14:creationId xmlns:p14="http://schemas.microsoft.com/office/powerpoint/2010/main" val="240115359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fontScale="92500"/>
          </a:bodyPr>
          <a:lstStyle/>
          <a:p>
            <a:r>
              <a:rPr lang="el-GR" dirty="0" smtClean="0"/>
              <a:t>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a:p>
            <a:r>
              <a:rPr lang="el-GR" dirty="0" smtClean="0"/>
              <a:t>Οποιαδήποτε κλάση μπορεί να χρησιμοποιηθεί ως παράμετρος.</a:t>
            </a:r>
          </a:p>
          <a:p>
            <a:r>
              <a:rPr lang="el-GR" dirty="0" smtClean="0"/>
              <a:t>Όταν τα ορίσματα ανήκουν στην κλάση στην οποία ορίζεται η μέθοδος τότε η μέθοδος μπορεί να δει (και) τα ιδιωτικά (</a:t>
            </a:r>
            <a:r>
              <a:rPr lang="en-US" dirty="0" smtClean="0"/>
              <a:t>private)</a:t>
            </a:r>
            <a:r>
              <a:rPr lang="el-GR" dirty="0" smtClean="0"/>
              <a:t>πεδία των αντικειμένων</a:t>
            </a:r>
          </a:p>
          <a:p>
            <a:r>
              <a:rPr lang="el-GR" dirty="0" smtClean="0"/>
              <a:t>Αν τα ορίσματα είναι διαφορετικού τύπου τότε η μέθοδος μπορεί μόνο να καλέσει τις </a:t>
            </a:r>
            <a:r>
              <a:rPr lang="en-US" dirty="0" smtClean="0"/>
              <a:t>public </a:t>
            </a:r>
            <a:r>
              <a:rPr lang="el-GR" dirty="0" smtClean="0"/>
              <a:t>μεθόδους.</a:t>
            </a:r>
            <a:endParaRPr lang="en-US" dirty="0"/>
          </a:p>
        </p:txBody>
      </p:sp>
    </p:spTree>
    <p:extLst>
      <p:ext uri="{BB962C8B-B14F-4D97-AF65-F5344CB8AC3E}">
        <p14:creationId xmlns:p14="http://schemas.microsoft.com/office/powerpoint/2010/main" val="262545495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Ορίστε μια μέθοδο που να μας επιστρέφει την απόσταση μεταξύ δύο οχημάτων.</a:t>
            </a:r>
            <a:endParaRPr lang="en-US" dirty="0"/>
          </a:p>
        </p:txBody>
      </p:sp>
    </p:spTree>
    <p:extLst>
      <p:ext uri="{BB962C8B-B14F-4D97-AF65-F5344CB8AC3E}">
        <p14:creationId xmlns:p14="http://schemas.microsoft.com/office/powerpoint/2010/main" val="417739732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554" y="5410200"/>
            <a:ext cx="5576046"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67554" y="609600"/>
            <a:ext cx="8610600" cy="6019800"/>
          </a:xfrm>
          <a:prstGeom prst="rect">
            <a:avLst/>
          </a:prstGeom>
          <a:ln w="28575">
            <a:solidFill>
              <a:srgbClr val="0070C0"/>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  public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getPosition</a:t>
            </a:r>
            <a:r>
              <a:rPr lang="en-US" sz="1200" b="1" dirty="0" smtClean="0">
                <a:latin typeface="Courier New" pitchFamily="49" charset="0"/>
                <a:cs typeface="Courier New" pitchFamily="49" charset="0"/>
              </a:rPr>
              <a:t>() { return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MovingCarDistance1</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smtClean="0">
                <a:solidFill>
                  <a:schemeClr val="accent6">
                    <a:lumMod val="75000"/>
                  </a:schemeClr>
                </a:solidFill>
                <a:latin typeface="Courier New" pitchFamily="49" charset="0"/>
                <a:cs typeface="Courier New" pitchFamily="49" charset="0"/>
              </a:rPr>
              <a:t>static</a:t>
            </a:r>
            <a:r>
              <a:rPr lang="en-US" sz="1200" b="1" dirty="0" smtClean="0">
                <a:latin typeface="Courier New" pitchFamily="49" charset="0"/>
                <a:cs typeface="Courier New" pitchFamily="49" charset="0"/>
              </a:rPr>
              <a:t>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myCar2 = new Car(0);</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myCar2.move(2);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smtClean="0">
                <a:solidFill>
                  <a:srgbClr val="FF0000"/>
                </a:solidFill>
                <a:latin typeface="Courier New" pitchFamily="49" charset="0"/>
                <a:cs typeface="Courier New" pitchFamily="49" charset="0"/>
              </a:rPr>
              <a:t>computeDistance</a:t>
            </a:r>
            <a:r>
              <a:rPr lang="en-US" sz="1200" b="1" dirty="0" smtClean="0">
                <a:solidFill>
                  <a:srgbClr val="FF0000"/>
                </a:solidFill>
                <a:latin typeface="Courier New" pitchFamily="49" charset="0"/>
                <a:cs typeface="Courier New" pitchFamily="49" charset="0"/>
              </a:rPr>
              <a:t>(myCar1,myCar2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smtClean="0">
                <a:solidFill>
                  <a:srgbClr val="FF0000"/>
                </a:solidFill>
                <a:latin typeface="Courier New" pitchFamily="49" charset="0"/>
                <a:cs typeface="Courier New" pitchFamily="49" charset="0"/>
              </a:rPr>
              <a:t>computeDistance</a:t>
            </a:r>
            <a:r>
              <a:rPr lang="en-US" sz="1200" b="1" dirty="0" smtClean="0">
                <a:solidFill>
                  <a:srgbClr val="FF0000"/>
                </a:solidFill>
                <a:latin typeface="Courier New" pitchFamily="49" charset="0"/>
                <a:cs typeface="Courier New" pitchFamily="49" charset="0"/>
              </a:rPr>
              <a:t>(myCar2,myCar1)</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p>
          <a:p>
            <a:pPr marL="0" inden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smtClean="0">
                <a:solidFill>
                  <a:schemeClr val="accent6">
                    <a:lumMod val="75000"/>
                  </a:schemeClr>
                </a:solidFill>
                <a:latin typeface="Courier New" pitchFamily="49" charset="0"/>
                <a:cs typeface="Courier New" pitchFamily="49" charset="0"/>
              </a:rPr>
              <a:t>static</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computeDistance</a:t>
            </a:r>
            <a:r>
              <a:rPr lang="en-US" sz="1200" b="1" dirty="0" smtClean="0">
                <a:latin typeface="Courier New" pitchFamily="49" charset="0"/>
                <a:cs typeface="Courier New" pitchFamily="49" charset="0"/>
              </a:rPr>
              <a:t>(</a:t>
            </a:r>
            <a:r>
              <a:rPr lang="en-US" sz="1200" b="1" dirty="0" smtClean="0">
                <a:solidFill>
                  <a:srgbClr val="FF0000"/>
                </a:solidFill>
                <a:latin typeface="Courier New" pitchFamily="49" charset="0"/>
                <a:cs typeface="Courier New" pitchFamily="49" charset="0"/>
              </a:rPr>
              <a:t>Car </a:t>
            </a:r>
            <a:r>
              <a:rPr lang="en-US" sz="1200" b="1" dirty="0" smtClean="0">
                <a:solidFill>
                  <a:srgbClr val="0070C0"/>
                </a:solidFill>
                <a:latin typeface="Courier New" pitchFamily="49" charset="0"/>
                <a:cs typeface="Courier New" pitchFamily="49" charset="0"/>
              </a:rPr>
              <a:t>car1</a:t>
            </a:r>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Car </a:t>
            </a:r>
            <a:r>
              <a:rPr lang="en-US" sz="1200" b="1" dirty="0" smtClean="0">
                <a:solidFill>
                  <a:srgbClr val="0070C0"/>
                </a:solidFill>
                <a:latin typeface="Courier New" pitchFamily="49" charset="0"/>
                <a:cs typeface="Courier New" pitchFamily="49" charset="0"/>
              </a:rPr>
              <a:t>car2</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return </a:t>
            </a:r>
            <a:r>
              <a:rPr lang="en-US" sz="1200" b="1" dirty="0" smtClean="0">
                <a:solidFill>
                  <a:srgbClr val="FF0000"/>
                </a:solidFill>
                <a:latin typeface="Courier New" pitchFamily="49" charset="0"/>
                <a:cs typeface="Courier New" pitchFamily="49" charset="0"/>
              </a:rPr>
              <a:t>car1.getPosition() – car2.getPosition()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 name="TextBox 1"/>
          <p:cNvSpPr txBox="1"/>
          <p:nvPr/>
        </p:nvSpPr>
        <p:spPr>
          <a:xfrm>
            <a:off x="5029200" y="3810000"/>
            <a:ext cx="4114800" cy="923330"/>
          </a:xfrm>
          <a:prstGeom prst="rect">
            <a:avLst/>
          </a:prstGeom>
          <a:solidFill>
            <a:srgbClr val="92D050"/>
          </a:solidFill>
        </p:spPr>
        <p:txBody>
          <a:bodyPr wrap="square" rtlCol="0">
            <a:spAutoFit/>
          </a:bodyPr>
          <a:lstStyle/>
          <a:p>
            <a:r>
              <a:rPr lang="el-GR" dirty="0" smtClean="0"/>
              <a:t>Μια μέθοδος ή ένα πεδίο που χρησιμοποιείται σε μία </a:t>
            </a:r>
            <a:r>
              <a:rPr lang="en-US" dirty="0" smtClean="0"/>
              <a:t>static </a:t>
            </a:r>
            <a:r>
              <a:rPr lang="el-GR" dirty="0" smtClean="0"/>
              <a:t>μέθοδο πρέπει να είναι επίσης </a:t>
            </a:r>
            <a:r>
              <a:rPr lang="en-US" dirty="0" smtClean="0"/>
              <a:t>stati</a:t>
            </a:r>
            <a:r>
              <a:rPr lang="en-US" dirty="0"/>
              <a:t>c</a:t>
            </a:r>
          </a:p>
        </p:txBody>
      </p:sp>
      <p:sp>
        <p:nvSpPr>
          <p:cNvPr id="3" name="TextBox 2"/>
          <p:cNvSpPr txBox="1"/>
          <p:nvPr/>
        </p:nvSpPr>
        <p:spPr>
          <a:xfrm>
            <a:off x="5955398" y="5786735"/>
            <a:ext cx="3188602" cy="923330"/>
          </a:xfrm>
          <a:prstGeom prst="rect">
            <a:avLst/>
          </a:prstGeom>
          <a:solidFill>
            <a:schemeClr val="accent5">
              <a:lumMod val="60000"/>
              <a:lumOff val="40000"/>
            </a:schemeClr>
          </a:solidFill>
        </p:spPr>
        <p:txBody>
          <a:bodyPr wrap="square" rtlCol="0">
            <a:spAutoFit/>
          </a:bodyPr>
          <a:lstStyle/>
          <a:p>
            <a:r>
              <a:rPr lang="el-GR" dirty="0" smtClean="0"/>
              <a:t>Η μέθοδος </a:t>
            </a:r>
            <a:r>
              <a:rPr lang="en-US" dirty="0" err="1" smtClean="0"/>
              <a:t>computeDistance</a:t>
            </a:r>
            <a:r>
              <a:rPr lang="en-US" dirty="0" smtClean="0"/>
              <a:t> </a:t>
            </a:r>
            <a:r>
              <a:rPr lang="el-GR" dirty="0" smtClean="0"/>
              <a:t>παίρνει σαν όρισμα δύο </a:t>
            </a:r>
            <a:r>
              <a:rPr lang="el-GR" dirty="0" smtClean="0">
                <a:solidFill>
                  <a:srgbClr val="FF0000"/>
                </a:solidFill>
              </a:rPr>
              <a:t>αντικείμενα</a:t>
            </a:r>
            <a:r>
              <a:rPr lang="el-GR" dirty="0" smtClean="0"/>
              <a:t> τύπου </a:t>
            </a:r>
            <a:r>
              <a:rPr lang="en-US" dirty="0" smtClean="0"/>
              <a:t>Car</a:t>
            </a:r>
            <a:endParaRPr lang="en-US" dirty="0"/>
          </a:p>
        </p:txBody>
      </p:sp>
    </p:spTree>
    <p:extLst>
      <p:ext uri="{BB962C8B-B14F-4D97-AF65-F5344CB8AC3E}">
        <p14:creationId xmlns:p14="http://schemas.microsoft.com/office/powerpoint/2010/main" val="2144083356"/>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124200"/>
            <a:ext cx="4191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81000" y="571500"/>
            <a:ext cx="8229600" cy="6019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Font typeface="Arial" pitchFamily="34" charse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distanceFrom</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solidFill>
                  <a:srgbClr val="FF0000"/>
                </a:solidFill>
                <a:latin typeface="Courier New" pitchFamily="49" charset="0"/>
                <a:cs typeface="Courier New" pitchFamily="49" charset="0"/>
              </a:rPr>
              <a:t>this.position</a:t>
            </a:r>
            <a:r>
              <a:rPr lang="en-US" sz="1200" b="1" dirty="0">
                <a:solidFill>
                  <a:srgbClr val="FF0000"/>
                </a:solidFill>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MovingCarDistance</a:t>
            </a:r>
            <a:r>
              <a:rPr lang="el-GR" sz="1200" b="1" dirty="0" smtClean="0">
                <a:latin typeface="Courier New" pitchFamily="49" charset="0"/>
                <a:cs typeface="Courier New" pitchFamily="49" charset="0"/>
              </a:rPr>
              <a:t>2</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myCar2</a:t>
            </a:r>
            <a:r>
              <a:rPr lang="en-US" sz="1200" b="1" dirty="0" smtClean="0">
                <a:latin typeface="Courier New" pitchFamily="49" charset="0"/>
                <a:cs typeface="Courier New" pitchFamily="49" charset="0"/>
              </a:rPr>
              <a:t> = new 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a:solidFill>
                  <a:srgbClr val="FF0000"/>
                </a:solidFill>
                <a:latin typeface="Courier New" pitchFamily="49" charset="0"/>
                <a:cs typeface="Courier New" pitchFamily="49" charset="0"/>
              </a:rPr>
              <a:t>myCar1.distanceFrom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a:solidFill>
                  <a:srgbClr val="FF0000"/>
                </a:solidFill>
                <a:latin typeface="Courier New" pitchFamily="49" charset="0"/>
                <a:cs typeface="Courier New" pitchFamily="49" charset="0"/>
              </a:rPr>
              <a:t>myCar2.distanceFrom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6" name="Rounded Rectangular Callout 5"/>
          <p:cNvSpPr/>
          <p:nvPr/>
        </p:nvSpPr>
        <p:spPr>
          <a:xfrm>
            <a:off x="4833256" y="2950029"/>
            <a:ext cx="4343400" cy="1905000"/>
          </a:xfrm>
          <a:prstGeom prst="wedgeRoundRectCallout">
            <a:avLst>
              <a:gd name="adj1" fmla="val -59831"/>
              <a:gd name="adj2" fmla="val -1682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a:p>
            <a:r>
              <a:rPr lang="el-GR" dirty="0" smtClean="0">
                <a:solidFill>
                  <a:srgbClr val="FF0000"/>
                </a:solidFill>
              </a:rPr>
              <a:t>Μία κλάση μπορεί να προσπελάσει τα ιδιωτικά μέλη όλων των αντικειμένων της κλάσης</a:t>
            </a:r>
            <a:endParaRPr lang="en-US" dirty="0">
              <a:solidFill>
                <a:srgbClr val="FF0000"/>
              </a:solidFill>
            </a:endParaRPr>
          </a:p>
        </p:txBody>
      </p:sp>
      <p:sp>
        <p:nvSpPr>
          <p:cNvPr id="2" name="TextBox 1"/>
          <p:cNvSpPr txBox="1"/>
          <p:nvPr/>
        </p:nvSpPr>
        <p:spPr>
          <a:xfrm>
            <a:off x="4572000" y="571500"/>
            <a:ext cx="4572000" cy="1477328"/>
          </a:xfrm>
          <a:prstGeom prst="rect">
            <a:avLst/>
          </a:prstGeom>
          <a:solidFill>
            <a:schemeClr val="accent5">
              <a:lumMod val="60000"/>
              <a:lumOff val="40000"/>
            </a:schemeClr>
          </a:solidFill>
        </p:spPr>
        <p:txBody>
          <a:bodyPr wrap="square" rtlCol="0">
            <a:spAutoFit/>
          </a:bodyPr>
          <a:lstStyle/>
          <a:p>
            <a:r>
              <a:rPr lang="el-GR" dirty="0" smtClean="0"/>
              <a:t>Συνήθως προτιμούμε όποια μέθοδος έχει σχέση με την κλάση να την ορίζουμε ως </a:t>
            </a:r>
            <a:r>
              <a:rPr lang="en-US" dirty="0" smtClean="0"/>
              <a:t>public </a:t>
            </a:r>
            <a:r>
              <a:rPr lang="el-GR" dirty="0" smtClean="0"/>
              <a:t>μέθοδο της κλάσης. Έχουμε επιπλέον ευελιξία γιατί έχουμε πρόσβαση σε όλα τα πεδία της κλάσης</a:t>
            </a:r>
          </a:p>
        </p:txBody>
      </p:sp>
    </p:spTree>
    <p:extLst>
      <p:ext uri="{BB962C8B-B14F-4D97-AF65-F5344CB8AC3E}">
        <p14:creationId xmlns:p14="http://schemas.microsoft.com/office/powerpoint/2010/main" val="38431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Θέλουμε να προσομοιώσουμε την κυκλοφορία σε ένα δρόμο. </a:t>
            </a:r>
          </a:p>
          <a:p>
            <a:pPr lvl="1"/>
            <a:r>
              <a:rPr lang="el-GR" dirty="0" smtClean="0"/>
              <a:t>Έχουμε ένα φανάρι που μπορεί να είναι πράσινο, ή κόκκινο. Αλλάζει σε κάθε βήμα</a:t>
            </a:r>
          </a:p>
          <a:p>
            <a:pPr lvl="1"/>
            <a:r>
              <a:rPr lang="el-GR" dirty="0" smtClean="0"/>
              <a:t>Έχουμε ένα όχημα που κινείται σε κάθε βήμα κινείται μία θέση, αν το φανάρι δεν είναι κόκκινο.</a:t>
            </a:r>
          </a:p>
          <a:p>
            <a:pPr lvl="1"/>
            <a:endParaRPr lang="el-GR" dirty="0"/>
          </a:p>
          <a:p>
            <a:r>
              <a:rPr lang="el-GR" dirty="0" smtClean="0"/>
              <a:t>Κλάσεις:</a:t>
            </a:r>
          </a:p>
          <a:p>
            <a:pPr lvl="1"/>
            <a:r>
              <a:rPr lang="en-US" dirty="0" err="1" smtClean="0">
                <a:solidFill>
                  <a:srgbClr val="0070C0"/>
                </a:solidFill>
              </a:rPr>
              <a:t>TrafficLight</a:t>
            </a:r>
            <a:r>
              <a:rPr lang="en-US" dirty="0" smtClean="0"/>
              <a:t>: </a:t>
            </a:r>
            <a:r>
              <a:rPr lang="el-GR" dirty="0" smtClean="0"/>
              <a:t>κρατάει την κατάσταση του φαναριού και αλλάζει την κατάσταση του</a:t>
            </a:r>
          </a:p>
          <a:p>
            <a:pPr lvl="1"/>
            <a:r>
              <a:rPr lang="en-US" dirty="0" smtClean="0">
                <a:solidFill>
                  <a:srgbClr val="0070C0"/>
                </a:solidFill>
              </a:rPr>
              <a:t>Car</a:t>
            </a:r>
            <a:r>
              <a:rPr lang="en-US" dirty="0" smtClean="0"/>
              <a:t>: </a:t>
            </a:r>
            <a:r>
              <a:rPr lang="el-GR" dirty="0" smtClean="0"/>
              <a:t>Τροποποίηση της </a:t>
            </a:r>
            <a:r>
              <a:rPr lang="en-US" dirty="0" smtClean="0">
                <a:solidFill>
                  <a:schemeClr val="accent6">
                    <a:lumMod val="75000"/>
                  </a:schemeClr>
                </a:solidFill>
              </a:rPr>
              <a:t>move</a:t>
            </a:r>
            <a:r>
              <a:rPr lang="en-US" dirty="0" smtClean="0"/>
              <a:t> </a:t>
            </a:r>
            <a:r>
              <a:rPr lang="el-GR" dirty="0" smtClean="0"/>
              <a:t>ώστε παίρνει </a:t>
            </a:r>
            <a:r>
              <a:rPr lang="el-GR" dirty="0" smtClean="0">
                <a:solidFill>
                  <a:schemeClr val="accent6">
                    <a:lumMod val="75000"/>
                  </a:schemeClr>
                </a:solidFill>
              </a:rPr>
              <a:t>όρισμα το φανάρι </a:t>
            </a:r>
            <a:r>
              <a:rPr lang="el-GR" dirty="0" smtClean="0"/>
              <a:t>και να κινείται μόνο αν το φανάρι δεν είναι κόκκινο.</a:t>
            </a:r>
          </a:p>
          <a:p>
            <a:pPr lvl="1"/>
            <a:r>
              <a:rPr lang="el-GR" dirty="0" smtClean="0">
                <a:solidFill>
                  <a:srgbClr val="0070C0"/>
                </a:solidFill>
              </a:rPr>
              <a:t>Τ</a:t>
            </a:r>
            <a:r>
              <a:rPr lang="en-US" dirty="0" err="1" smtClean="0">
                <a:solidFill>
                  <a:srgbClr val="0070C0"/>
                </a:solidFill>
              </a:rPr>
              <a:t>rafficSimulation</a:t>
            </a:r>
            <a:r>
              <a:rPr lang="en-US" dirty="0" smtClean="0"/>
              <a:t>: </a:t>
            </a:r>
            <a:r>
              <a:rPr lang="el-GR" dirty="0" smtClean="0"/>
              <a:t>κάνει την προσομοίωση.</a:t>
            </a:r>
            <a:endParaRPr lang="en-US" dirty="0"/>
          </a:p>
        </p:txBody>
      </p:sp>
    </p:spTree>
    <p:extLst>
      <p:ext uri="{BB962C8B-B14F-4D97-AF65-F5344CB8AC3E}">
        <p14:creationId xmlns:p14="http://schemas.microsoft.com/office/powerpoint/2010/main" val="299030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8200" y="5670176"/>
            <a:ext cx="45720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2286000"/>
            <a:ext cx="45720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648200" y="533400"/>
            <a:ext cx="4433046" cy="3352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public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printPosition</a:t>
            </a: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(“Car at “+ position);</a:t>
            </a:r>
            <a:endParaRPr lang="en-US" sz="1200" b="1" dirty="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public void move(</a:t>
            </a:r>
            <a:r>
              <a:rPr lang="en-US" sz="1200" b="1" dirty="0" err="1" smtClean="0">
                <a:solidFill>
                  <a:srgbClr val="FF0000"/>
                </a:solidFill>
                <a:latin typeface="Courier New" pitchFamily="49" charset="0"/>
                <a:cs typeface="Courier New" pitchFamily="49" charset="0"/>
              </a:rPr>
              <a:t>TrafficLight</a:t>
            </a:r>
            <a:r>
              <a:rPr lang="en-US" sz="1200" b="1" dirty="0" smtClean="0">
                <a:solidFill>
                  <a:srgbClr val="FF0000"/>
                </a:solidFill>
                <a:latin typeface="Courier New" pitchFamily="49" charset="0"/>
                <a:cs typeface="Courier New" pitchFamily="49" charset="0"/>
              </a:rPr>
              <a:t> light</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light.isRed</a:t>
            </a: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position ++;</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p:txBody>
      </p:sp>
      <p:sp>
        <p:nvSpPr>
          <p:cNvPr id="5" name="Content Placeholder 2"/>
          <p:cNvSpPr txBox="1">
            <a:spLocks/>
          </p:cNvSpPr>
          <p:nvPr/>
        </p:nvSpPr>
        <p:spPr>
          <a:xfrm>
            <a:off x="76200" y="533400"/>
            <a:ext cx="4433046" cy="4953000"/>
          </a:xfrm>
          <a:prstGeom prst="rect">
            <a:avLst/>
          </a:prstGeom>
          <a:ln w="28575">
            <a:solidFill>
              <a:srgbClr val="C0000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class </a:t>
            </a:r>
            <a:r>
              <a:rPr lang="en-US" sz="1200" b="1" dirty="0" err="1">
                <a:latin typeface="Courier New" pitchFamily="49" charset="0"/>
                <a:cs typeface="Courier New" pitchFamily="49" charset="0"/>
              </a:rPr>
              <a:t>TrafficLight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boolean</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 = false;</a:t>
            </a:r>
          </a:p>
          <a:p>
            <a:pPr marL="0" indent="0">
              <a:buNone/>
            </a:pPr>
            <a:r>
              <a:rPr lang="en-US" sz="1200" b="1" dirty="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change(){</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isLightRed</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a:t>
            </a:r>
            <a:r>
              <a:rPr lang="en-US" sz="1200" b="1" dirty="0" err="1">
                <a:latin typeface="Courier New" pitchFamily="49" charset="0"/>
                <a:cs typeface="Courier New" pitchFamily="49" charset="0"/>
              </a:rPr>
              <a:t>boolean</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isRed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printStatus</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if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isLightRed</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Traffic light is red");</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else{</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Traffic light is green");</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
        <p:nvSpPr>
          <p:cNvPr id="6" name="Content Placeholder 2"/>
          <p:cNvSpPr txBox="1">
            <a:spLocks/>
          </p:cNvSpPr>
          <p:nvPr/>
        </p:nvSpPr>
        <p:spPr>
          <a:xfrm>
            <a:off x="4648200" y="4061012"/>
            <a:ext cx="4433046" cy="2720788"/>
          </a:xfrm>
          <a:prstGeom prst="rect">
            <a:avLst/>
          </a:prstGeom>
          <a:ln w="28575">
            <a:solidFill>
              <a:srgbClr val="00B050"/>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TrafficSimulation</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TrafficLight</a:t>
            </a:r>
            <a:r>
              <a:rPr lang="en-US" sz="1200" b="1" dirty="0" smtClean="0">
                <a:latin typeface="Courier New" pitchFamily="49" charset="0"/>
                <a:cs typeface="Courier New" pitchFamily="49" charset="0"/>
              </a:rPr>
              <a:t> light = new </a:t>
            </a:r>
            <a:r>
              <a:rPr lang="en-US" sz="1200" b="1" dirty="0" err="1" smtClean="0">
                <a:latin typeface="Courier New" pitchFamily="49" charset="0"/>
                <a:cs typeface="Courier New" pitchFamily="49" charset="0"/>
              </a:rPr>
              <a:t>TrafficLight</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a:t>
            </a:r>
            <a:r>
              <a:rPr lang="en-US" sz="1200" b="1" dirty="0" smtClean="0">
                <a:latin typeface="Courier New" pitchFamily="49" charset="0"/>
                <a:cs typeface="Courier New" pitchFamily="49" charset="0"/>
              </a:rPr>
              <a:t> = new Car();</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10;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light.printStatus</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myCar.printPosition</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solidFill>
                  <a:srgbClr val="FF0000"/>
                </a:solidFill>
                <a:latin typeface="Courier New" pitchFamily="49" charset="0"/>
                <a:cs typeface="Courier New" pitchFamily="49" charset="0"/>
              </a:rPr>
              <a:t>myCar.move</a:t>
            </a:r>
            <a:r>
              <a:rPr lang="en-US" sz="1200" b="1" dirty="0" smtClean="0">
                <a:solidFill>
                  <a:srgbClr val="FF0000"/>
                </a:solidFill>
                <a:latin typeface="Courier New" pitchFamily="49" charset="0"/>
                <a:cs typeface="Courier New" pitchFamily="49" charset="0"/>
              </a:rPr>
              <a:t>(light);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light.change</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p:txBody>
      </p:sp>
    </p:spTree>
    <p:extLst>
      <p:ext uri="{BB962C8B-B14F-4D97-AF65-F5344CB8AC3E}">
        <p14:creationId xmlns:p14="http://schemas.microsoft.com/office/powerpoint/2010/main" val="2623148725"/>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71602"/>
            <a:ext cx="8856984" cy="1927225"/>
          </a:xfrm>
        </p:spPr>
        <p:txBody>
          <a:bodyPr>
            <a:noAutofit/>
          </a:bodyPr>
          <a:lstStyle/>
          <a:p>
            <a:r>
              <a:rPr lang="el-GR" sz="4600" dirty="0" smtClean="0"/>
              <a:t>9. </a:t>
            </a:r>
            <a:r>
              <a:rPr lang="en-US" sz="4600" dirty="0" smtClean="0"/>
              <a:t>Constructors</a:t>
            </a:r>
            <a:r>
              <a:rPr lang="el-GR" sz="4600" dirty="0" smtClean="0"/>
              <a:t> - </a:t>
            </a:r>
            <a:r>
              <a:rPr lang="en-US" sz="4600" dirty="0" smtClean="0"/>
              <a:t> </a:t>
            </a:r>
            <a:r>
              <a:rPr lang="el-GR" sz="4600" dirty="0" smtClean="0"/>
              <a:t/>
            </a:r>
            <a:br>
              <a:rPr lang="el-GR" sz="4600" dirty="0" smtClean="0"/>
            </a:br>
            <a:r>
              <a:rPr lang="en-US" sz="4600" dirty="0" smtClean="0"/>
              <a:t>equals</a:t>
            </a:r>
            <a:r>
              <a:rPr lang="el-GR" sz="4600" dirty="0" smtClean="0"/>
              <a:t> – </a:t>
            </a:r>
            <a:r>
              <a:rPr lang="en-US" sz="4600" dirty="0" err="1" smtClean="0"/>
              <a:t>toString</a:t>
            </a:r>
            <a:r>
              <a:rPr lang="el-GR" sz="4600" dirty="0" smtClean="0"/>
              <a:t> - </a:t>
            </a:r>
            <a:r>
              <a:rPr lang="en-US" sz="4600" dirty="0"/>
              <a:t/>
            </a:r>
            <a:br>
              <a:rPr lang="en-US" sz="4600" dirty="0"/>
            </a:br>
            <a:r>
              <a:rPr lang="el-GR" sz="4600" dirty="0" smtClean="0"/>
              <a:t>ΑΝΤΙΚΕΙΜΕΝΑ ΩΣ ΠΑΡΑΜΕΤΡΟΙ</a:t>
            </a:r>
            <a:endParaRPr lang="en-US" sz="46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970563232"/>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lstStyle/>
          <a:p>
            <a:r>
              <a:rPr lang="en-US" dirty="0" smtClean="0"/>
              <a:t>O </a:t>
            </a:r>
            <a:r>
              <a:rPr lang="en-US" dirty="0" smtClean="0">
                <a:solidFill>
                  <a:schemeClr val="accent6">
                    <a:lumMod val="75000"/>
                  </a:schemeClr>
                </a:solidFill>
              </a:rPr>
              <a:t>Constructor</a:t>
            </a:r>
            <a:r>
              <a:rPr lang="en-US" dirty="0" smtClean="0"/>
              <a:t> </a:t>
            </a:r>
            <a:r>
              <a:rPr lang="el-GR" dirty="0" smtClean="0"/>
              <a:t>είναι μια «μέθοδος» η οποία καλείται όταν δημιουργούμε το αντικείμενο χρησιμοποιώντας την </a:t>
            </a:r>
            <a:r>
              <a:rPr lang="en-US" dirty="0" smtClean="0">
                <a:solidFill>
                  <a:srgbClr val="0070C0"/>
                </a:solidFill>
              </a:rPr>
              <a:t>new</a:t>
            </a:r>
            <a:r>
              <a:rPr lang="en-US" dirty="0" smtClean="0"/>
              <a:t>. </a:t>
            </a:r>
          </a:p>
          <a:p>
            <a:r>
              <a:rPr lang="el-GR" dirty="0" smtClean="0"/>
              <a:t>Αν δεν έχουμε ορίσει </a:t>
            </a:r>
            <a:r>
              <a:rPr lang="en-US" dirty="0" smtClean="0"/>
              <a:t>Constructor </a:t>
            </a:r>
            <a:r>
              <a:rPr lang="el-GR" dirty="0" smtClean="0"/>
              <a:t>καλείται ένας </a:t>
            </a:r>
            <a:r>
              <a:rPr lang="en-US" dirty="0" smtClean="0"/>
              <a:t>default constructor </a:t>
            </a:r>
            <a:r>
              <a:rPr lang="el-GR" dirty="0" smtClean="0"/>
              <a:t>χωρίς ορίσματα που δεν κάνει τίποτα.</a:t>
            </a:r>
          </a:p>
          <a:p>
            <a:r>
              <a:rPr lang="el-GR" dirty="0" smtClean="0"/>
              <a:t>Αν ορίσουμε </a:t>
            </a:r>
            <a:r>
              <a:rPr lang="en-US" dirty="0" smtClean="0"/>
              <a:t>constructor, </a:t>
            </a:r>
            <a:r>
              <a:rPr lang="el-GR" dirty="0" smtClean="0"/>
              <a:t>τότε καλείται </a:t>
            </a:r>
            <a:r>
              <a:rPr lang="en-US" dirty="0" smtClean="0"/>
              <a:t>o constructor </a:t>
            </a:r>
            <a:r>
              <a:rPr lang="el-GR" dirty="0" smtClean="0"/>
              <a:t>που ορίσαμε.</a:t>
            </a:r>
            <a:endParaRPr lang="en-US" dirty="0"/>
          </a:p>
        </p:txBody>
      </p:sp>
    </p:spTree>
    <p:extLst>
      <p:ext uri="{BB962C8B-B14F-4D97-AF65-F5344CB8AC3E}">
        <p14:creationId xmlns:p14="http://schemas.microsoft.com/office/powerpoint/2010/main" val="4087444761"/>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5255941"/>
            <a:ext cx="4191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438400"/>
            <a:ext cx="36576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7" name="TextBox 6"/>
          <p:cNvSpPr txBox="1"/>
          <p:nvPr/>
        </p:nvSpPr>
        <p:spPr>
          <a:xfrm>
            <a:off x="5791200" y="206111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μια μέθοδος </a:t>
            </a:r>
            <a:r>
              <a:rPr lang="el-GR" dirty="0"/>
              <a:t>με το ίδιο όνομα όπως και η </a:t>
            </a:r>
            <a:r>
              <a:rPr lang="el-GR" dirty="0" smtClean="0"/>
              <a:t>κλάση και </a:t>
            </a:r>
            <a:r>
              <a:rPr lang="el-GR" dirty="0" smtClean="0">
                <a:solidFill>
                  <a:srgbClr val="FF0000"/>
                </a:solidFill>
              </a:rPr>
              <a:t>χωρίς τύπο </a:t>
            </a:r>
            <a:r>
              <a:rPr lang="el-GR" dirty="0" smtClean="0"/>
              <a:t>(ούτε </a:t>
            </a:r>
            <a:r>
              <a:rPr lang="en-US" dirty="0" smtClean="0"/>
              <a:t>void) </a:t>
            </a:r>
            <a:endParaRPr lang="en-US" dirty="0"/>
          </a:p>
        </p:txBody>
      </p:sp>
      <p:sp>
        <p:nvSpPr>
          <p:cNvPr id="3" name="Content Placeholder 2"/>
          <p:cNvSpPr>
            <a:spLocks noGrp="1"/>
          </p:cNvSpPr>
          <p:nvPr>
            <p:ph idx="1"/>
          </p:nvPr>
        </p:nvSpPr>
        <p:spPr>
          <a:xfrm>
            <a:off x="457200" y="1619429"/>
            <a:ext cx="8229600" cy="48768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HelloWorld3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0" name="TextBox 9"/>
          <p:cNvSpPr txBox="1"/>
          <p:nvPr/>
        </p:nvSpPr>
        <p:spPr>
          <a:xfrm>
            <a:off x="5616881" y="3091934"/>
            <a:ext cx="3527119" cy="369332"/>
          </a:xfrm>
          <a:prstGeom prst="rect">
            <a:avLst/>
          </a:prstGeom>
          <a:solidFill>
            <a:schemeClr val="accent5">
              <a:lumMod val="60000"/>
              <a:lumOff val="40000"/>
            </a:schemeClr>
          </a:solidFill>
        </p:spPr>
        <p:txBody>
          <a:bodyPr wrap="none" rtlCol="0">
            <a:spAutoFit/>
          </a:bodyPr>
          <a:lstStyle/>
          <a:p>
            <a:r>
              <a:rPr lang="el-GR" dirty="0" smtClean="0"/>
              <a:t>Αρχικοποιεί την μεταβλητή </a:t>
            </a:r>
            <a:r>
              <a:rPr lang="en-US" dirty="0" smtClean="0"/>
              <a:t>name</a:t>
            </a:r>
            <a:endParaRPr lang="en-US" dirty="0"/>
          </a:p>
        </p:txBody>
      </p:sp>
      <p:sp>
        <p:nvSpPr>
          <p:cNvPr id="9" name="TextBox 8"/>
          <p:cNvSpPr txBox="1"/>
          <p:nvPr/>
        </p:nvSpPr>
        <p:spPr>
          <a:xfrm>
            <a:off x="5704040" y="479427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καλείται όταν δημιουργείται το αντικείμενο</a:t>
            </a:r>
            <a:r>
              <a:rPr lang="en-US" dirty="0" smtClean="0"/>
              <a:t> </a:t>
            </a:r>
            <a:r>
              <a:rPr lang="el-GR" dirty="0" smtClean="0"/>
              <a:t>με την </a:t>
            </a:r>
            <a:r>
              <a:rPr lang="en-US" dirty="0" smtClean="0">
                <a:solidFill>
                  <a:srgbClr val="FF0000"/>
                </a:solidFill>
              </a:rPr>
              <a:t>new</a:t>
            </a:r>
            <a:r>
              <a:rPr lang="el-GR" dirty="0" smtClean="0">
                <a:solidFill>
                  <a:srgbClr val="FF0000"/>
                </a:solidFill>
              </a:rPr>
              <a:t> </a:t>
            </a:r>
            <a:r>
              <a:rPr lang="el-GR" dirty="0" smtClean="0"/>
              <a:t>και </a:t>
            </a:r>
            <a:r>
              <a:rPr lang="el-GR" dirty="0" smtClean="0">
                <a:solidFill>
                  <a:srgbClr val="FF0000"/>
                </a:solidFill>
              </a:rPr>
              <a:t>μόνο</a:t>
            </a:r>
            <a:r>
              <a:rPr lang="el-GR" dirty="0" smtClean="0"/>
              <a:t> τότε</a:t>
            </a:r>
            <a:endParaRPr lang="en-US" dirty="0"/>
          </a:p>
        </p:txBody>
      </p:sp>
    </p:spTree>
    <p:extLst>
      <p:ext uri="{BB962C8B-B14F-4D97-AF65-F5344CB8AC3E}">
        <p14:creationId xmlns:p14="http://schemas.microsoft.com/office/powerpoint/2010/main" val="147941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animBg="1"/>
      <p:bldP spid="9"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34400" cy="6192688"/>
          </a:xfrm>
          <a:ln w="28575">
            <a:solidFill>
              <a:srgbClr val="0070C0"/>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month;</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Jan", "Feb", "Mar", "Apr", "May", "Jun", "Jul", "Aug", "Sep", "Oct", "Nov", "Dec"};</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(day &lt;= 0 || day &gt; 31 || month &lt;= 0 || month &gt;12 ){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return;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this.day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day;</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this.month</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month;</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this.year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printDate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(day </a:t>
            </a:r>
            <a:r>
              <a:rPr lang="en-US" b="1" dirty="0">
                <a:latin typeface="Courier New" pitchFamily="49" charset="0"/>
                <a:cs typeface="Courier New" pitchFamily="49" charset="0"/>
              </a:rPr>
              <a:t>+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DateExample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Date </a:t>
            </a:r>
            <a:r>
              <a:rPr lang="en-US" b="1" dirty="0" err="1">
                <a:latin typeface="Courier New" pitchFamily="49" charset="0"/>
                <a:cs typeface="Courier New" pitchFamily="49" charset="0"/>
              </a:rPr>
              <a:t>myDate</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Date(</a:t>
            </a:r>
            <a:r>
              <a:rPr lang="el-GR" b="1" dirty="0" smtClean="0">
                <a:latin typeface="Courier New" pitchFamily="49" charset="0"/>
                <a:cs typeface="Courier New" pitchFamily="49" charset="0"/>
              </a:rPr>
              <a:t>1</a:t>
            </a:r>
            <a:r>
              <a:rPr lang="en-US" b="1" dirty="0" smtClean="0">
                <a:latin typeface="Courier New" pitchFamily="49" charset="0"/>
                <a:cs typeface="Courier New" pitchFamily="49" charset="0"/>
              </a:rPr>
              <a:t>7,3,2013</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myDate.printDate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41874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Περιορισμοί του</a:t>
            </a:r>
            <a:r>
              <a:rPr lang="en-US" dirty="0" smtClean="0"/>
              <a:t> </a:t>
            </a:r>
            <a:r>
              <a:rPr lang="el-GR" dirty="0" err="1" smtClean="0"/>
              <a:t>διαδικασιακού</a:t>
            </a:r>
            <a:r>
              <a:rPr lang="el-GR" dirty="0" smtClean="0"/>
              <a:t> προγραμματισμού</a:t>
            </a:r>
            <a:endParaRPr lang="en-US" dirty="0"/>
          </a:p>
        </p:txBody>
      </p:sp>
      <p:sp>
        <p:nvSpPr>
          <p:cNvPr id="3" name="Content Placeholder 2"/>
          <p:cNvSpPr>
            <a:spLocks noGrp="1"/>
          </p:cNvSpPr>
          <p:nvPr>
            <p:ph idx="1"/>
          </p:nvPr>
        </p:nvSpPr>
        <p:spPr>
          <a:xfrm>
            <a:off x="467544" y="1772816"/>
            <a:ext cx="8229600" cy="4876800"/>
          </a:xfrm>
        </p:spPr>
        <p:txBody>
          <a:bodyPr>
            <a:normAutofit fontScale="92500" lnSpcReduction="20000"/>
          </a:bodyPr>
          <a:lstStyle/>
          <a:p>
            <a:r>
              <a:rPr lang="el-GR" dirty="0" smtClean="0"/>
              <a:t>Ο διαδικασιακός προγραμματισμός δουλεύει ΟΚ για μικρά προγράμματα, αλλά για μεγάλα συστήματα είναι δύσκολο να </a:t>
            </a:r>
            <a:r>
              <a:rPr lang="el-GR" dirty="0" smtClean="0">
                <a:solidFill>
                  <a:schemeClr val="accent6">
                    <a:lumMod val="75000"/>
                  </a:schemeClr>
                </a:solidFill>
              </a:rPr>
              <a:t>σχεδιάσουμε</a:t>
            </a:r>
            <a:r>
              <a:rPr lang="el-GR" dirty="0" smtClean="0"/>
              <a:t>, να </a:t>
            </a:r>
            <a:r>
              <a:rPr lang="el-GR" dirty="0" smtClean="0">
                <a:solidFill>
                  <a:srgbClr val="0070C0"/>
                </a:solidFill>
              </a:rPr>
              <a:t>υλοποιήσουμε</a:t>
            </a:r>
            <a:r>
              <a:rPr lang="el-GR" dirty="0" smtClean="0"/>
              <a:t> και να </a:t>
            </a:r>
            <a:r>
              <a:rPr lang="el-GR" dirty="0" smtClean="0">
                <a:solidFill>
                  <a:schemeClr val="accent6">
                    <a:lumMod val="75000"/>
                  </a:schemeClr>
                </a:solidFill>
              </a:rPr>
              <a:t>συντηρήσουμε</a:t>
            </a:r>
            <a:r>
              <a:rPr lang="el-GR" dirty="0" smtClean="0"/>
              <a:t> τον κώδικα.</a:t>
            </a:r>
          </a:p>
          <a:p>
            <a:pPr lvl="1"/>
            <a:r>
              <a:rPr lang="el-GR" dirty="0" smtClean="0"/>
              <a:t>Δεν είναι εύκολο να προσαρμοστούμε σε αλλαγές, και δεν μπορούμε να προβλέψουμε όλες τις ανάγκες που θα έχουμε</a:t>
            </a:r>
          </a:p>
          <a:p>
            <a:pPr lvl="1"/>
            <a:endParaRPr lang="el-GR" dirty="0"/>
          </a:p>
          <a:p>
            <a:r>
              <a:rPr lang="el-GR" dirty="0" smtClean="0"/>
              <a:t>Π.χ., το πανεπιστήμιο έχει ένα σύστημα για να κρατάει πληροφορίες για φοιτητές και καθηγητές</a:t>
            </a:r>
          </a:p>
          <a:p>
            <a:pPr lvl="1"/>
            <a:r>
              <a:rPr lang="el-GR" dirty="0" smtClean="0"/>
              <a:t>Υπάρχει μια διαδικασία </a:t>
            </a:r>
            <a:r>
              <a:rPr lang="en-US" dirty="0" smtClean="0">
                <a:solidFill>
                  <a:srgbClr val="0070C0"/>
                </a:solidFill>
              </a:rPr>
              <a:t>print</a:t>
            </a:r>
            <a:r>
              <a:rPr lang="en-US" dirty="0" smtClean="0"/>
              <a:t> </a:t>
            </a:r>
            <a:r>
              <a:rPr lang="el-GR" dirty="0" smtClean="0"/>
              <a:t>που τυπώνει στοιχεία και  </a:t>
            </a:r>
            <a:r>
              <a:rPr lang="el-GR" dirty="0" smtClean="0">
                <a:solidFill>
                  <a:schemeClr val="accent6">
                    <a:lumMod val="75000"/>
                  </a:schemeClr>
                </a:solidFill>
              </a:rPr>
              <a:t>βαθμούς φοιτητών</a:t>
            </a:r>
          </a:p>
          <a:p>
            <a:pPr lvl="1"/>
            <a:r>
              <a:rPr lang="el-GR" dirty="0" smtClean="0"/>
              <a:t>Προκύπτει ανάγκη για μια διαδικασία που να τυπώνει τα </a:t>
            </a:r>
            <a:r>
              <a:rPr lang="el-GR" dirty="0" smtClean="0">
                <a:solidFill>
                  <a:schemeClr val="accent6">
                    <a:lumMod val="75000"/>
                  </a:schemeClr>
                </a:solidFill>
              </a:rPr>
              <a:t>μαθήματα των καθηγητών</a:t>
            </a:r>
          </a:p>
          <a:p>
            <a:pPr lvl="2"/>
            <a:r>
              <a:rPr lang="el-GR" dirty="0" smtClean="0"/>
              <a:t>Χρειαζόμαστε μια </a:t>
            </a:r>
            <a:r>
              <a:rPr lang="en-US" dirty="0" err="1" smtClean="0">
                <a:solidFill>
                  <a:srgbClr val="0070C0"/>
                </a:solidFill>
              </a:rPr>
              <a:t>print2</a:t>
            </a:r>
            <a:endParaRPr lang="en-US" dirty="0">
              <a:solidFill>
                <a:srgbClr val="0070C0"/>
              </a:solidFill>
            </a:endParaRPr>
          </a:p>
        </p:txBody>
      </p:sp>
    </p:spTree>
    <p:extLst>
      <p:ext uri="{BB962C8B-B14F-4D97-AF65-F5344CB8AC3E}">
        <p14:creationId xmlns:p14="http://schemas.microsoft.com/office/powerpoint/2010/main" val="37252608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492896"/>
            <a:ext cx="158417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59632" y="2276872"/>
            <a:ext cx="129614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548680"/>
            <a:ext cx="8534400" cy="619268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month;private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Jan", "Feb", "Mar", "Apr", "May", "Jun", "Jul", "Aug", "Sep", "Oct", "Nov", "Dec"};</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checkDay</a:t>
            </a:r>
            <a:r>
              <a:rPr lang="en-US" b="1" dirty="0" smtClean="0">
                <a:latin typeface="Courier New" pitchFamily="49" charset="0"/>
                <a:cs typeface="Courier New" pitchFamily="49" charset="0"/>
              </a:rPr>
              <a:t>(day)){ </a:t>
            </a:r>
            <a:r>
              <a:rPr lang="en-US" b="1" dirty="0" err="1" smtClean="0">
                <a:latin typeface="Courier New" pitchFamily="49" charset="0"/>
                <a:cs typeface="Courier New" pitchFamily="49" charset="0"/>
              </a:rPr>
              <a:t>this.day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day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checkMonth</a:t>
            </a:r>
            <a:r>
              <a:rPr lang="en-US" b="1" dirty="0" smtClean="0">
                <a:latin typeface="Courier New" pitchFamily="49" charset="0"/>
                <a:cs typeface="Courier New" pitchFamily="49" charset="0"/>
              </a:rPr>
              <a:t>(month)){ </a:t>
            </a:r>
            <a:r>
              <a:rPr lang="en-US" b="1" dirty="0" err="1" smtClean="0">
                <a:latin typeface="Courier New" pitchFamily="49" charset="0"/>
                <a:cs typeface="Courier New" pitchFamily="49" charset="0"/>
              </a:rPr>
              <a:t>this.month</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month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this.year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a:t>
            </a:r>
            <a:r>
              <a:rPr lang="en-US" b="1" dirty="0" err="1" smtClean="0">
                <a:solidFill>
                  <a:srgbClr val="FF0000"/>
                </a:solidFill>
                <a:latin typeface="Courier New" pitchFamily="49" charset="0"/>
                <a:cs typeface="Courier New" pitchFamily="49" charset="0"/>
              </a:rPr>
              <a:t>boolean</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checkDay</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day)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if (day &lt;= 0 || day &gt; 31 </a:t>
            </a:r>
            <a:r>
              <a:rPr lang="en-US" b="1" dirty="0" smtClean="0">
                <a:latin typeface="Courier New" pitchFamily="49" charset="0"/>
                <a:cs typeface="Courier New" pitchFamily="49" charset="0"/>
              </a:rPr>
              <a:t>) {return false;}</a:t>
            </a:r>
          </a:p>
          <a:p>
            <a:pPr marL="0" indent="0">
              <a:buNone/>
            </a:pPr>
            <a:r>
              <a:rPr lang="en-US" b="1" dirty="0" smtClean="0">
                <a:latin typeface="Courier New" pitchFamily="49" charset="0"/>
                <a:cs typeface="Courier New" pitchFamily="49" charset="0"/>
              </a:rPr>
              <a:t>     return true;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a:t>
            </a:r>
            <a:r>
              <a:rPr lang="en-US" b="1" dirty="0" err="1">
                <a:solidFill>
                  <a:srgbClr val="FF0000"/>
                </a:solidFill>
                <a:latin typeface="Courier New" pitchFamily="49" charset="0"/>
                <a:cs typeface="Courier New" pitchFamily="49" charset="0"/>
              </a:rPr>
              <a:t>boolean</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checkMonth</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day)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month &lt;= 0 || month &gt;</a:t>
            </a:r>
            <a:r>
              <a:rPr lang="en-US" b="1" dirty="0" smtClean="0">
                <a:latin typeface="Courier New" pitchFamily="49" charset="0"/>
                <a:cs typeface="Courier New" pitchFamily="49" charset="0"/>
              </a:rPr>
              <a:t>12) {return </a:t>
            </a:r>
            <a:r>
              <a:rPr lang="en-US" b="1" dirty="0">
                <a:latin typeface="Courier New" pitchFamily="49" charset="0"/>
                <a:cs typeface="Courier New" pitchFamily="49" charset="0"/>
              </a:rPr>
              <a:t>false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printDate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(day </a:t>
            </a:r>
            <a:r>
              <a:rPr lang="en-US" b="1" dirty="0">
                <a:latin typeface="Courier New" pitchFamily="49" charset="0"/>
                <a:cs typeface="Courier New" pitchFamily="49" charset="0"/>
              </a:rPr>
              <a:t>+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2" name="TextBox 1"/>
          <p:cNvSpPr txBox="1"/>
          <p:nvPr/>
        </p:nvSpPr>
        <p:spPr>
          <a:xfrm>
            <a:off x="5220073" y="2924944"/>
            <a:ext cx="3923928" cy="923330"/>
          </a:xfrm>
          <a:prstGeom prst="rect">
            <a:avLst/>
          </a:prstGeom>
          <a:solidFill>
            <a:srgbClr val="92D050"/>
          </a:solidFill>
        </p:spPr>
        <p:txBody>
          <a:bodyPr wrap="square" rtlCol="0">
            <a:spAutoFit/>
          </a:bodyPr>
          <a:lstStyle/>
          <a:p>
            <a:r>
              <a:rPr lang="el-GR" dirty="0" smtClean="0"/>
              <a:t>Ο </a:t>
            </a:r>
            <a:r>
              <a:rPr lang="en-US" dirty="0" smtClean="0"/>
              <a:t>constructor </a:t>
            </a:r>
            <a:r>
              <a:rPr lang="el-GR" dirty="0" smtClean="0"/>
              <a:t>μπορεί να καλεί και άλλες μεθόδους που κάνουν κάποια από τη δουλειά που χρειάζεται</a:t>
            </a:r>
            <a:endParaRPr lang="en-US" dirty="0"/>
          </a:p>
        </p:txBody>
      </p:sp>
    </p:spTree>
    <p:extLst>
      <p:ext uri="{BB962C8B-B14F-4D97-AF65-F5344CB8AC3E}">
        <p14:creationId xmlns:p14="http://schemas.microsoft.com/office/powerpoint/2010/main" val="133864028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590800"/>
            <a:ext cx="32004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1981200"/>
            <a:ext cx="3200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ACCELERATOR = 2;</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ACCELERATOR *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MovingCar8</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myCar1 = new </a:t>
            </a:r>
            <a:r>
              <a:rPr lang="en-US" b="1" dirty="0" smtClean="0">
                <a:latin typeface="Courier New" pitchFamily="49" charset="0"/>
                <a:cs typeface="Courier New" pitchFamily="49" charset="0"/>
              </a:rPr>
              <a:t>Car(10);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Car myCar2 = new Car(-</a:t>
            </a:r>
            <a:r>
              <a:rPr lang="en-US" b="1" dirty="0" smtClean="0">
                <a:latin typeface="Courier New" pitchFamily="49" charset="0"/>
                <a:cs typeface="Courier New" pitchFamily="49" charset="0"/>
              </a:rPr>
              <a:t>10);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myCar1.move(2);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a:t>
            </a:r>
            <a:r>
              <a:rPr lang="en-US"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ounded Rectangular Callout 5"/>
          <p:cNvSpPr/>
          <p:nvPr/>
        </p:nvSpPr>
        <p:spPr>
          <a:xfrm>
            <a:off x="5638800" y="1066800"/>
            <a:ext cx="2971800" cy="1752600"/>
          </a:xfrm>
          <a:prstGeom prst="wedgeRoundRectCallout">
            <a:avLst>
              <a:gd name="adj1" fmla="val -110576"/>
              <a:gd name="adj2" fmla="val 1902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εκτέλεση αυτών των αρχικοποιήσεων γίνεται </a:t>
            </a:r>
            <a:r>
              <a:rPr lang="el-GR" dirty="0" smtClean="0">
                <a:solidFill>
                  <a:srgbClr val="FF0000"/>
                </a:solidFill>
              </a:rPr>
              <a:t>πριν</a:t>
            </a:r>
            <a:r>
              <a:rPr lang="el-GR" dirty="0" smtClean="0">
                <a:solidFill>
                  <a:schemeClr val="tx1"/>
                </a:solidFill>
              </a:rPr>
              <a:t> εκτελεστούν οι εντολές στον </a:t>
            </a:r>
            <a:r>
              <a:rPr lang="en-US" dirty="0" smtClean="0">
                <a:solidFill>
                  <a:schemeClr val="tx1"/>
                </a:solidFill>
              </a:rPr>
              <a:t>constructor</a:t>
            </a:r>
            <a:r>
              <a:rPr lang="el-GR" dirty="0" smtClean="0">
                <a:solidFill>
                  <a:schemeClr val="tx1"/>
                </a:solidFill>
              </a:rPr>
              <a:t> </a:t>
            </a:r>
            <a:endParaRPr lang="en-US" dirty="0">
              <a:solidFill>
                <a:schemeClr val="tx1"/>
              </a:solidFill>
            </a:endParaRPr>
          </a:p>
        </p:txBody>
      </p:sp>
      <p:sp>
        <p:nvSpPr>
          <p:cNvPr id="7" name="Rounded Rectangular Callout 6"/>
          <p:cNvSpPr/>
          <p:nvPr/>
        </p:nvSpPr>
        <p:spPr>
          <a:xfrm>
            <a:off x="5105400" y="3429000"/>
            <a:ext cx="3886200" cy="914400"/>
          </a:xfrm>
          <a:prstGeom prst="wedgeRoundRectCallout">
            <a:avLst>
              <a:gd name="adj1" fmla="val -83690"/>
              <a:gd name="adj2" fmla="val -105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 </a:t>
            </a:r>
            <a:r>
              <a:rPr lang="el-GR" dirty="0" smtClean="0"/>
              <a:t>τελική τιμή του </a:t>
            </a:r>
            <a:r>
              <a:rPr lang="en-US" dirty="0" smtClean="0"/>
              <a:t>position </a:t>
            </a:r>
            <a:r>
              <a:rPr lang="el-GR" dirty="0" smtClean="0"/>
              <a:t>θα είναι αυτή που δίνεται σαν όρισμα</a:t>
            </a:r>
            <a:endParaRPr lang="en-US" dirty="0"/>
          </a:p>
        </p:txBody>
      </p:sp>
    </p:spTree>
    <p:extLst>
      <p:ext uri="{BB962C8B-B14F-4D97-AF65-F5344CB8AC3E}">
        <p14:creationId xmlns:p14="http://schemas.microsoft.com/office/powerpoint/2010/main" val="185145658"/>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lstStyle/>
          <a:p>
            <a:r>
              <a:rPr lang="el-GR" dirty="0" smtClean="0"/>
              <a:t>Θέλουμε μια κλάση </a:t>
            </a:r>
            <a:r>
              <a:rPr lang="en-US" dirty="0" smtClean="0">
                <a:solidFill>
                  <a:schemeClr val="accent6">
                    <a:lumMod val="75000"/>
                  </a:schemeClr>
                </a:solidFill>
              </a:rPr>
              <a:t>Student</a:t>
            </a:r>
            <a:r>
              <a:rPr lang="en-US" dirty="0" smtClean="0"/>
              <a:t> </a:t>
            </a:r>
            <a:r>
              <a:rPr lang="el-GR" dirty="0" smtClean="0"/>
              <a:t>που να κρατάει πληροφορίες για έναν φοιτητή. Τι πεδία πρέπει να έχουμε? Τι θα μπει στον </a:t>
            </a:r>
            <a:r>
              <a:rPr lang="en-US" dirty="0" smtClean="0"/>
              <a:t>constructor?</a:t>
            </a:r>
          </a:p>
          <a:p>
            <a:endParaRPr lang="en-US" dirty="0"/>
          </a:p>
          <a:p>
            <a:r>
              <a:rPr lang="el-GR" dirty="0" smtClean="0"/>
              <a:t>Θέλουμε μια κλάση </a:t>
            </a:r>
            <a:r>
              <a:rPr lang="en-US" dirty="0" smtClean="0"/>
              <a:t>(</a:t>
            </a:r>
            <a:r>
              <a:rPr lang="en-US" dirty="0" err="1" smtClean="0">
                <a:solidFill>
                  <a:schemeClr val="accent6">
                    <a:lumMod val="75000"/>
                  </a:schemeClr>
                </a:solidFill>
              </a:rPr>
              <a:t>GuestList</a:t>
            </a:r>
            <a:r>
              <a:rPr lang="en-US" dirty="0" smtClean="0"/>
              <a:t>) </a:t>
            </a:r>
            <a:r>
              <a:rPr lang="el-GR" dirty="0" smtClean="0"/>
              <a:t>που να χειρίζεται τους καλεσμένους σε ένα πάρτι. Τι πεδία πρέπει να έχουμε? Πώς θα κάνουμε τον </a:t>
            </a:r>
            <a:r>
              <a:rPr lang="en-US" dirty="0" smtClean="0"/>
              <a:t>constructor?</a:t>
            </a:r>
            <a:endParaRPr lang="en-US" dirty="0"/>
          </a:p>
        </p:txBody>
      </p:sp>
    </p:spTree>
    <p:extLst>
      <p:ext uri="{BB962C8B-B14F-4D97-AF65-F5344CB8AC3E}">
        <p14:creationId xmlns:p14="http://schemas.microsoft.com/office/powerpoint/2010/main" val="127326358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109" y="764704"/>
            <a:ext cx="8640959" cy="5632311"/>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class </a:t>
            </a:r>
            <a:r>
              <a:rPr lang="en-US" b="1" dirty="0" smtClean="0">
                <a:solidFill>
                  <a:srgbClr val="FF0000"/>
                </a:solidFill>
                <a:latin typeface="Courier New" panose="02070309020205020404" pitchFamily="49" charset="0"/>
                <a:cs typeface="Courier New" panose="02070309020205020404" pitchFamily="49" charset="0"/>
              </a:rPr>
              <a:t>Student </a:t>
            </a:r>
            <a:endParaRPr lang="en-US" b="1" dirty="0">
              <a:solidFill>
                <a:srgbClr val="FF000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 = "John Doe";</a:t>
            </a:r>
          </a:p>
          <a:p>
            <a:r>
              <a:rPr lang="en-US" b="1" dirty="0">
                <a:latin typeface="Courier New" panose="02070309020205020404" pitchFamily="49" charset="0"/>
                <a:cs typeface="Courier New" panose="02070309020205020404" pitchFamily="49" charset="0"/>
              </a:rPr>
              <a:t>	private int AM = 1000;</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public Student(String name, int AM){</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this.AM = AM;</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void </a:t>
            </a:r>
            <a:r>
              <a:rPr lang="en-US" b="1" dirty="0" err="1">
                <a:latin typeface="Courier New" panose="02070309020205020404" pitchFamily="49" charset="0"/>
                <a:cs typeface="Courier New" panose="02070309020205020404" pitchFamily="49" charset="0"/>
              </a:rPr>
              <a:t>printInfo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(name + " " + AM);</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Student </a:t>
            </a:r>
            <a:r>
              <a:rPr lang="en-US" b="1" dirty="0" err="1">
                <a:latin typeface="Courier New" panose="02070309020205020404" pitchFamily="49" charset="0"/>
                <a:cs typeface="Courier New" panose="02070309020205020404" pitchFamily="49" charset="0"/>
              </a:rPr>
              <a:t>aStudent</a:t>
            </a:r>
            <a:r>
              <a:rPr lang="en-US" b="1" dirty="0">
                <a:latin typeface="Courier New" panose="02070309020205020404" pitchFamily="49" charset="0"/>
                <a:cs typeface="Courier New" panose="02070309020205020404" pitchFamily="49" charset="0"/>
              </a:rPr>
              <a:t> = new Student("Kostas", 1001);</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aStudent.printInfo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9208229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5736" y="4365104"/>
            <a:ext cx="5400600"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Guest List</a:t>
            </a:r>
            <a:endParaRPr lang="en-US" dirty="0"/>
          </a:p>
        </p:txBody>
      </p:sp>
      <p:sp>
        <p:nvSpPr>
          <p:cNvPr id="5" name="TextBox 4"/>
          <p:cNvSpPr txBox="1"/>
          <p:nvPr/>
        </p:nvSpPr>
        <p:spPr>
          <a:xfrm>
            <a:off x="395536" y="1844824"/>
            <a:ext cx="8280920" cy="4524315"/>
          </a:xfrm>
          <a:prstGeom prst="rect">
            <a:avLst/>
          </a:prstGeom>
          <a:noFill/>
          <a:ln w="38100">
            <a:solidFill>
              <a:schemeClr val="accent1"/>
            </a:solidFill>
            <a:prstDash val="dash"/>
          </a:ln>
        </p:spPr>
        <p:txBody>
          <a:bodyPr wrap="square" rtlCol="0">
            <a:spAutoFit/>
          </a:bodyPr>
          <a:lstStyle/>
          <a:p>
            <a:r>
              <a:rPr lang="en-US" b="1" dirty="0">
                <a:latin typeface="Courier New" panose="02070309020205020404" pitchFamily="49" charset="0"/>
                <a:ea typeface="Batang" panose="02030600000101010101" pitchFamily="18" charset="-127"/>
                <a:cs typeface="Courier New" panose="02070309020205020404" pitchFamily="49" charset="0"/>
              </a:rPr>
              <a:t>class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endParaRPr lang="en-US" b="1" dirty="0">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private String[] names;</a:t>
            </a:r>
          </a:p>
          <a:p>
            <a:r>
              <a:rPr lang="en-US" b="1" dirty="0">
                <a:latin typeface="Courier New" panose="02070309020205020404" pitchFamily="49" charset="0"/>
                <a:ea typeface="Batang" panose="02030600000101010101" pitchFamily="18" charset="-127"/>
                <a:cs typeface="Courier New" panose="02070309020205020404" pitchFamily="49" charset="0"/>
              </a:rPr>
              <a:t>	private </a:t>
            </a:r>
            <a:r>
              <a:rPr lang="en-US" b="1" dirty="0" err="1">
                <a:latin typeface="Courier New" panose="02070309020205020404" pitchFamily="49" charset="0"/>
                <a:ea typeface="Batang" panose="02030600000101010101" pitchFamily="18" charset="-127"/>
                <a:cs typeface="Courier New" panose="02070309020205020404" pitchFamily="49" charset="0"/>
              </a:rPr>
              <a:t>boolean</a:t>
            </a:r>
            <a:r>
              <a:rPr lang="en-US" b="1" dirty="0">
                <a:latin typeface="Courier New" panose="02070309020205020404" pitchFamily="49" charset="0"/>
                <a:ea typeface="Batang" panose="02030600000101010101" pitchFamily="18" charset="-127"/>
                <a:cs typeface="Courier New" panose="02070309020205020404" pitchFamily="49" charset="0"/>
              </a:rPr>
              <a:t>[] confirm;</a:t>
            </a:r>
          </a:p>
          <a:p>
            <a:r>
              <a:rPr lang="en-US" b="1" dirty="0">
                <a:latin typeface="Courier New" panose="02070309020205020404" pitchFamily="49" charset="0"/>
                <a:ea typeface="Batang" panose="02030600000101010101" pitchFamily="18" charset="-127"/>
                <a:cs typeface="Courier New" panose="02070309020205020404" pitchFamily="49" charset="0"/>
              </a:rPr>
              <a:t>	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public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r>
              <a:rPr lang="en-US" b="1" dirty="0">
                <a:latin typeface="Courier New" panose="02070309020205020404" pitchFamily="49" charset="0"/>
                <a:ea typeface="Batang" panose="02030600000101010101" pitchFamily="18" charset="-127"/>
                <a:cs typeface="Courier New" panose="02070309020205020404" pitchFamily="49" charset="0"/>
              </a:rPr>
              <a:t>(int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err="1">
                <a:latin typeface="Courier New" panose="02070309020205020404" pitchFamily="49" charset="0"/>
                <a:ea typeface="Batang" panose="02030600000101010101" pitchFamily="18" charset="-127"/>
                <a:cs typeface="Courier New" panose="02070309020205020404" pitchFamily="49" charset="0"/>
              </a:rPr>
              <a:t>this.numberOfGuests</a:t>
            </a:r>
            <a:r>
              <a:rPr lang="en-US" b="1" dirty="0">
                <a:latin typeface="Courier New" panose="02070309020205020404" pitchFamily="49" charset="0"/>
                <a:ea typeface="Batang" panose="02030600000101010101" pitchFamily="18" charset="-127"/>
                <a:cs typeface="Courier New" panose="02070309020205020404" pitchFamily="49" charset="0"/>
              </a:rPr>
              <a:t> =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names = new String[</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confirm = new </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boolean</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err="1">
                <a:solidFill>
                  <a:srgbClr val="0070C0"/>
                </a:solidFill>
                <a:latin typeface="Courier New" panose="02070309020205020404" pitchFamily="49" charset="0"/>
                <a:ea typeface="Batang" panose="02030600000101010101" pitchFamily="18" charset="-127"/>
                <a:cs typeface="Courier New" panose="02070309020205020404" pitchFamily="49" charset="0"/>
              </a:rPr>
              <a:t>getNamesFromInput</a:t>
            </a:r>
            <a:r>
              <a:rPr lang="en-US" b="1" dirty="0">
                <a:solidFill>
                  <a:srgbClr val="0070C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private</a:t>
            </a:r>
            <a:r>
              <a:rPr lang="en-US" b="1" dirty="0">
                <a:latin typeface="Courier New" panose="02070309020205020404" pitchFamily="49" charset="0"/>
                <a:ea typeface="Batang" panose="02030600000101010101" pitchFamily="18" charset="-127"/>
                <a:cs typeface="Courier New" panose="02070309020205020404" pitchFamily="49" charset="0"/>
              </a:rPr>
              <a:t> void </a:t>
            </a:r>
            <a:r>
              <a:rPr lang="en-US" b="1" dirty="0" err="1">
                <a:latin typeface="Courier New" panose="02070309020205020404" pitchFamily="49" charset="0"/>
                <a:ea typeface="Batang" panose="02030600000101010101" pitchFamily="18" charset="-127"/>
                <a:cs typeface="Courier New" panose="02070309020205020404" pitchFamily="49" charset="0"/>
              </a:rPr>
              <a:t>getNamesFromInput</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a:t>
            </a:r>
          </a:p>
        </p:txBody>
      </p:sp>
      <p:sp>
        <p:nvSpPr>
          <p:cNvPr id="6" name="Rectangular Callout 5"/>
          <p:cNvSpPr/>
          <p:nvPr/>
        </p:nvSpPr>
        <p:spPr>
          <a:xfrm>
            <a:off x="5724128" y="5085184"/>
            <a:ext cx="2880320" cy="612648"/>
          </a:xfrm>
          <a:prstGeom prst="wedgeRectCallout">
            <a:avLst>
              <a:gd name="adj1" fmla="val -72232"/>
              <a:gd name="adj2" fmla="val -58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Καλεί μια άλλη μέθοδο για να πάρει τις τιμές</a:t>
            </a:r>
            <a:endParaRPr lang="en-US" dirty="0"/>
          </a:p>
        </p:txBody>
      </p:sp>
      <p:sp>
        <p:nvSpPr>
          <p:cNvPr id="8" name="Rectangular Callout 7"/>
          <p:cNvSpPr/>
          <p:nvPr/>
        </p:nvSpPr>
        <p:spPr>
          <a:xfrm>
            <a:off x="6745390" y="2276873"/>
            <a:ext cx="2398609" cy="1374756"/>
          </a:xfrm>
          <a:prstGeom prst="wedgeRectCallout">
            <a:avLst>
              <a:gd name="adj1" fmla="val -20597"/>
              <a:gd name="adj2" fmla="val 96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Δεσμεύει μνήμη για τους πίνακες με τα ονόματα των καλεσμένων και τις επιβεβαιώσεις</a:t>
            </a:r>
            <a:endParaRPr lang="en-US" dirty="0"/>
          </a:p>
        </p:txBody>
      </p:sp>
    </p:spTree>
    <p:extLst>
      <p:ext uri="{BB962C8B-B14F-4D97-AF65-F5344CB8AC3E}">
        <p14:creationId xmlns:p14="http://schemas.microsoft.com/office/powerpoint/2010/main" val="94020268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a:t>
            </a:r>
            <a:r>
              <a:rPr lang="en-US" dirty="0" smtClean="0"/>
              <a:t> (Overloading)</a:t>
            </a:r>
            <a:endParaRPr lang="en-US" dirty="0"/>
          </a:p>
        </p:txBody>
      </p:sp>
      <p:sp>
        <p:nvSpPr>
          <p:cNvPr id="3" name="Content Placeholder 2"/>
          <p:cNvSpPr>
            <a:spLocks noGrp="1"/>
          </p:cNvSpPr>
          <p:nvPr>
            <p:ph idx="1"/>
          </p:nvPr>
        </p:nvSpPr>
        <p:spPr/>
        <p:txBody>
          <a:bodyPr>
            <a:normAutofit/>
          </a:bodyPr>
          <a:lstStyle/>
          <a:p>
            <a:r>
              <a:rPr lang="en-US" dirty="0" smtClean="0"/>
              <a:t>H Java </a:t>
            </a:r>
            <a:r>
              <a:rPr lang="el-GR" dirty="0" smtClean="0"/>
              <a:t>μας δίνει τη δυνατότητα να ορίσουμε την πολλές μεθόδους με το ίδιο όνομα μέσω της διαδικασίας της </a:t>
            </a:r>
            <a:r>
              <a:rPr lang="el-GR" dirty="0" smtClean="0">
                <a:solidFill>
                  <a:srgbClr val="FF0000"/>
                </a:solidFill>
              </a:rPr>
              <a:t>υπερφόρτωσης</a:t>
            </a:r>
            <a:r>
              <a:rPr lang="en-US" dirty="0" smtClean="0">
                <a:solidFill>
                  <a:srgbClr val="FF0000"/>
                </a:solidFill>
              </a:rPr>
              <a:t> (overloading)</a:t>
            </a:r>
            <a:endParaRPr lang="el-GR" dirty="0" smtClean="0">
              <a:solidFill>
                <a:srgbClr val="FF0000"/>
              </a:solidFill>
            </a:endParaRPr>
          </a:p>
          <a:p>
            <a:pPr lvl="1"/>
            <a:r>
              <a:rPr lang="el-GR" dirty="0" smtClean="0"/>
              <a:t>Ορισμός πολλών μεθόδων με το </a:t>
            </a:r>
            <a:r>
              <a:rPr lang="el-GR" dirty="0" smtClean="0">
                <a:solidFill>
                  <a:srgbClr val="0070C0"/>
                </a:solidFill>
              </a:rPr>
              <a:t>ίδιο όνομα </a:t>
            </a:r>
            <a:r>
              <a:rPr lang="el-GR" dirty="0" smtClean="0"/>
              <a:t>αλλά </a:t>
            </a:r>
            <a:r>
              <a:rPr lang="el-GR" dirty="0" smtClean="0">
                <a:solidFill>
                  <a:schemeClr val="accent6">
                    <a:lumMod val="75000"/>
                  </a:schemeClr>
                </a:solidFill>
              </a:rPr>
              <a:t>διαφορετικά ορίσματα</a:t>
            </a:r>
            <a:r>
              <a:rPr lang="el-GR" dirty="0" smtClean="0"/>
              <a:t>, μέσα στην ίδια κλάση.</a:t>
            </a:r>
          </a:p>
        </p:txBody>
      </p:sp>
    </p:spTree>
    <p:extLst>
      <p:ext uri="{BB962C8B-B14F-4D97-AF65-F5344CB8AC3E}">
        <p14:creationId xmlns:p14="http://schemas.microsoft.com/office/powerpoint/2010/main" val="754356122"/>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4876800" cy="990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5577468"/>
            <a:ext cx="2590800" cy="228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3200400"/>
            <a:ext cx="48768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5806068"/>
            <a:ext cx="25908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5436736"/>
            <a:ext cx="4046301" cy="369332"/>
          </a:xfrm>
          <a:prstGeom prst="rect">
            <a:avLst/>
          </a:prstGeom>
          <a:solidFill>
            <a:schemeClr val="accent5">
              <a:lumMod val="60000"/>
              <a:lumOff val="40000"/>
            </a:schemeClr>
          </a:solidFill>
        </p:spPr>
        <p:txBody>
          <a:bodyPr wrap="none" rtlCol="0">
            <a:spAutoFit/>
          </a:bodyPr>
          <a:lstStyle/>
          <a:p>
            <a:r>
              <a:rPr lang="el-GR" dirty="0" smtClean="0"/>
              <a:t>Μετακινεί το όχημα μια θέση μπροστά</a:t>
            </a:r>
            <a:endParaRPr lang="en-US" dirty="0"/>
          </a:p>
        </p:txBody>
      </p:sp>
      <p:sp>
        <p:nvSpPr>
          <p:cNvPr id="8" name="TextBox 7"/>
          <p:cNvSpPr txBox="1"/>
          <p:nvPr/>
        </p:nvSpPr>
        <p:spPr>
          <a:xfrm>
            <a:off x="4724399" y="5806068"/>
            <a:ext cx="4046302" cy="369332"/>
          </a:xfrm>
          <a:prstGeom prst="rect">
            <a:avLst/>
          </a:prstGeom>
          <a:solidFill>
            <a:srgbClr val="92D050"/>
          </a:solidFill>
        </p:spPr>
        <p:txBody>
          <a:bodyPr wrap="square" rtlCol="0">
            <a:spAutoFit/>
          </a:bodyPr>
          <a:lstStyle/>
          <a:p>
            <a:r>
              <a:rPr lang="el-GR" dirty="0" smtClean="0"/>
              <a:t>Μετακινεί το όχημα μια θέση πίσω</a:t>
            </a:r>
            <a:endParaRPr lang="en-US" dirty="0"/>
          </a:p>
        </p:txBody>
      </p:sp>
      <p:sp>
        <p:nvSpPr>
          <p:cNvPr id="3" name="Content Placeholder 2"/>
          <p:cNvSpPr>
            <a:spLocks noGrp="1"/>
          </p:cNvSpPr>
          <p:nvPr>
            <p:ph idx="1"/>
          </p:nvPr>
        </p:nvSpPr>
        <p:spPr>
          <a:xfrm>
            <a:off x="457200" y="533400"/>
            <a:ext cx="8229600" cy="61722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Car(int position){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move(int delta)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MovingCar9</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627514048"/>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Υπογραφή μεθόδου</a:t>
            </a:r>
            <a:endParaRPr lang="en-US" dirty="0"/>
          </a:p>
        </p:txBody>
      </p:sp>
      <p:sp>
        <p:nvSpPr>
          <p:cNvPr id="3" name="Content Placeholder 2"/>
          <p:cNvSpPr>
            <a:spLocks noGrp="1"/>
          </p:cNvSpPr>
          <p:nvPr>
            <p:ph idx="1"/>
          </p:nvPr>
        </p:nvSpPr>
        <p:spPr/>
        <p:txBody>
          <a:bodyPr/>
          <a:lstStyle/>
          <a:p>
            <a:r>
              <a:rPr lang="el-GR" dirty="0"/>
              <a:t>Η </a:t>
            </a:r>
            <a:r>
              <a:rPr lang="el-GR" dirty="0">
                <a:solidFill>
                  <a:schemeClr val="accent6">
                    <a:lumMod val="75000"/>
                  </a:schemeClr>
                </a:solidFill>
              </a:rPr>
              <a:t>υπογραφή</a:t>
            </a:r>
            <a:r>
              <a:rPr lang="el-GR" dirty="0"/>
              <a:t> μίας μεθόδου είναι το </a:t>
            </a:r>
            <a:r>
              <a:rPr lang="el-GR" dirty="0">
                <a:solidFill>
                  <a:srgbClr val="0070C0"/>
                </a:solidFill>
              </a:rPr>
              <a:t>όνομα</a:t>
            </a:r>
            <a:r>
              <a:rPr lang="el-GR" dirty="0"/>
              <a:t> της και η </a:t>
            </a:r>
            <a:r>
              <a:rPr lang="el-GR" dirty="0">
                <a:solidFill>
                  <a:srgbClr val="0070C0"/>
                </a:solidFill>
              </a:rPr>
              <a:t>λίστα με τους τύπους των ορισμάτων</a:t>
            </a:r>
            <a:r>
              <a:rPr lang="el-GR" dirty="0"/>
              <a:t> της μεθόδου</a:t>
            </a:r>
          </a:p>
          <a:p>
            <a:pPr lvl="1"/>
            <a:r>
              <a:rPr lang="en-US" dirty="0"/>
              <a:t>H Java </a:t>
            </a:r>
            <a:r>
              <a:rPr lang="el-GR" dirty="0"/>
              <a:t>μπορεί να ξεχωρίσει μεθόδους με διαφορετική υπογραφή.</a:t>
            </a:r>
          </a:p>
          <a:p>
            <a:pPr lvl="1"/>
            <a:r>
              <a:rPr lang="el-GR" dirty="0"/>
              <a:t>Π.χ.,</a:t>
            </a:r>
            <a:r>
              <a:rPr lang="en-US" dirty="0"/>
              <a:t> </a:t>
            </a:r>
            <a:r>
              <a:rPr lang="en-US" dirty="0">
                <a:solidFill>
                  <a:srgbClr val="0070C0"/>
                </a:solidFill>
              </a:rPr>
              <a:t>move()</a:t>
            </a:r>
            <a:r>
              <a:rPr lang="en-US" dirty="0"/>
              <a:t>,</a:t>
            </a:r>
            <a:r>
              <a:rPr lang="el-GR" dirty="0"/>
              <a:t> </a:t>
            </a:r>
            <a:r>
              <a:rPr lang="en-US" dirty="0">
                <a:solidFill>
                  <a:srgbClr val="0070C0"/>
                </a:solidFill>
              </a:rPr>
              <a:t>move(int)</a:t>
            </a:r>
            <a:r>
              <a:rPr lang="en-US" dirty="0"/>
              <a:t> </a:t>
            </a:r>
            <a:r>
              <a:rPr lang="el-GR" dirty="0"/>
              <a:t>έχουν διαφορετική </a:t>
            </a:r>
            <a:r>
              <a:rPr lang="el-GR" dirty="0">
                <a:solidFill>
                  <a:schemeClr val="accent6">
                    <a:lumMod val="75000"/>
                  </a:schemeClr>
                </a:solidFill>
              </a:rPr>
              <a:t>υπογραφή</a:t>
            </a:r>
            <a:endParaRPr lang="en-US" dirty="0">
              <a:solidFill>
                <a:schemeClr val="accent6">
                  <a:lumMod val="75000"/>
                </a:schemeClr>
              </a:solidFill>
            </a:endParaRPr>
          </a:p>
          <a:p>
            <a:endParaRPr lang="en-US" dirty="0"/>
          </a:p>
        </p:txBody>
      </p:sp>
    </p:spTree>
    <p:extLst>
      <p:ext uri="{BB962C8B-B14F-4D97-AF65-F5344CB8AC3E}">
        <p14:creationId xmlns:p14="http://schemas.microsoft.com/office/powerpoint/2010/main" val="3483674912"/>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2133600"/>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954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381000"/>
            <a:ext cx="8431088" cy="6555641"/>
          </a:xfrm>
          <a:prstGeom prst="rect">
            <a:avLst/>
          </a:prstGeom>
          <a:noFill/>
          <a:ln w="28575">
            <a:solidFill>
              <a:schemeClr val="accent1"/>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0;</a:t>
            </a:r>
          </a:p>
          <a:p>
            <a:r>
              <a:rPr lang="en-US" sz="1400" b="1" dirty="0">
                <a:latin typeface="Courier New" pitchFamily="49" charset="0"/>
                <a:cs typeface="Courier New" pitchFamily="49" charset="0"/>
              </a:rPr>
              <a:t>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err="1">
                <a:latin typeface="Courier New" pitchFamily="49" charset="0"/>
                <a:cs typeface="Courier New" pitchFamily="49" charset="0"/>
              </a:rPr>
              <a:t>MovingCar10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4495800" y="457200"/>
            <a:ext cx="4533100" cy="523220"/>
          </a:xfrm>
          <a:prstGeom prst="rect">
            <a:avLst/>
          </a:prstGeom>
          <a:noFill/>
        </p:spPr>
        <p:txBody>
          <a:bodyPr wrap="none" rtlCol="0">
            <a:spAutoFit/>
          </a:bodyPr>
          <a:lstStyle/>
          <a:p>
            <a:r>
              <a:rPr lang="el-GR" sz="2800" dirty="0" smtClean="0">
                <a:solidFill>
                  <a:srgbClr val="0070C0"/>
                </a:solidFill>
              </a:rPr>
              <a:t>Υπερφόρτωση δημιουργών</a:t>
            </a:r>
            <a:endParaRPr lang="en-US" sz="2800" dirty="0">
              <a:solidFill>
                <a:srgbClr val="0070C0"/>
              </a:solidFill>
            </a:endParaRPr>
          </a:p>
        </p:txBody>
      </p:sp>
    </p:spTree>
    <p:extLst>
      <p:ext uri="{BB962C8B-B14F-4D97-AF65-F5344CB8AC3E}">
        <p14:creationId xmlns:p14="http://schemas.microsoft.com/office/powerpoint/2010/main" val="529717103"/>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a:t>
            </a:r>
            <a:endParaRPr lang="en-US" dirty="0"/>
          </a:p>
        </p:txBody>
      </p:sp>
      <p:sp>
        <p:nvSpPr>
          <p:cNvPr id="3" name="Content Placeholder 2"/>
          <p:cNvSpPr>
            <a:spLocks noGrp="1"/>
          </p:cNvSpPr>
          <p:nvPr>
            <p:ph idx="1"/>
          </p:nvPr>
        </p:nvSpPr>
        <p:spPr/>
        <p:txBody>
          <a:bodyPr>
            <a:normAutofit lnSpcReduction="10000"/>
          </a:bodyPr>
          <a:lstStyle/>
          <a:p>
            <a:r>
              <a:rPr lang="el-GR" dirty="0" smtClean="0"/>
              <a:t>Όταν ορίζουμε ένα </a:t>
            </a:r>
            <a:r>
              <a:rPr lang="en-US" dirty="0" smtClean="0"/>
              <a:t>constructor</a:t>
            </a:r>
            <a:r>
              <a:rPr lang="el-GR" dirty="0" smtClean="0"/>
              <a:t>, </a:t>
            </a:r>
            <a:r>
              <a:rPr lang="en-US" dirty="0" smtClean="0"/>
              <a:t>o</a:t>
            </a:r>
            <a:r>
              <a:rPr lang="el-GR" dirty="0" smtClean="0"/>
              <a:t> </a:t>
            </a:r>
            <a:r>
              <a:rPr lang="en-US" dirty="0" smtClean="0"/>
              <a:t>default constructor </a:t>
            </a:r>
            <a:r>
              <a:rPr lang="el-GR" dirty="0" smtClean="0">
                <a:solidFill>
                  <a:srgbClr val="FF0000"/>
                </a:solidFill>
              </a:rPr>
              <a:t>παύει να υπάρχει</a:t>
            </a:r>
            <a:r>
              <a:rPr lang="el-GR" dirty="0" smtClean="0"/>
              <a:t>. Πρέπει να τον ορίσουμε μόνοι μας.</a:t>
            </a:r>
          </a:p>
          <a:p>
            <a:r>
              <a:rPr lang="el-GR" dirty="0" smtClean="0"/>
              <a:t>Η </a:t>
            </a:r>
            <a:r>
              <a:rPr lang="el-GR" dirty="0" smtClean="0">
                <a:solidFill>
                  <a:schemeClr val="accent6">
                    <a:lumMod val="75000"/>
                  </a:schemeClr>
                </a:solidFill>
              </a:rPr>
              <a:t>υπερφόρτωση</a:t>
            </a:r>
            <a:r>
              <a:rPr lang="el-GR" dirty="0" smtClean="0"/>
              <a:t> γίνεται μόνο </a:t>
            </a:r>
            <a:r>
              <a:rPr lang="el-GR" dirty="0" smtClean="0">
                <a:solidFill>
                  <a:srgbClr val="0070C0"/>
                </a:solidFill>
              </a:rPr>
              <a:t>ως προς τα ορίσματα</a:t>
            </a:r>
            <a:r>
              <a:rPr lang="el-GR" dirty="0" smtClean="0"/>
              <a:t>, </a:t>
            </a:r>
            <a:r>
              <a:rPr lang="el-GR" dirty="0" smtClean="0">
                <a:solidFill>
                  <a:srgbClr val="FF0000"/>
                </a:solidFill>
              </a:rPr>
              <a:t>ΌΧΙ</a:t>
            </a:r>
            <a:r>
              <a:rPr lang="el-GR" dirty="0" smtClean="0"/>
              <a:t> ως προς </a:t>
            </a:r>
            <a:r>
              <a:rPr lang="el-GR" dirty="0" smtClean="0">
                <a:solidFill>
                  <a:srgbClr val="0070C0"/>
                </a:solidFill>
              </a:rPr>
              <a:t>την επιστρεφόμενη τιμή</a:t>
            </a:r>
            <a:r>
              <a:rPr lang="el-GR" dirty="0" smtClean="0"/>
              <a:t>.</a:t>
            </a:r>
          </a:p>
          <a:p>
            <a:r>
              <a:rPr lang="el-GR" dirty="0" smtClean="0"/>
              <a:t>Λόγω της συμβατότητας μεταξύ τύπων μια κλήση μπορεί να ταιριάζει με διάφορες μεθόδους. Καλείται αυτή που ταιριάζει </a:t>
            </a:r>
            <a:r>
              <a:rPr lang="el-GR" dirty="0" smtClean="0">
                <a:solidFill>
                  <a:schemeClr val="accent6">
                    <a:lumMod val="75000"/>
                  </a:schemeClr>
                </a:solidFill>
              </a:rPr>
              <a:t>ακριβώς</a:t>
            </a:r>
            <a:r>
              <a:rPr lang="el-GR" dirty="0" smtClean="0"/>
              <a:t>, ή αυτή που είναι </a:t>
            </a:r>
            <a:r>
              <a:rPr lang="el-GR" dirty="0" smtClean="0">
                <a:solidFill>
                  <a:schemeClr val="accent6">
                    <a:lumMod val="75000"/>
                  </a:schemeClr>
                </a:solidFill>
              </a:rPr>
              <a:t>πιο κοντά</a:t>
            </a:r>
            <a:r>
              <a:rPr lang="el-GR" dirty="0" smtClean="0"/>
              <a:t>.</a:t>
            </a:r>
          </a:p>
          <a:p>
            <a:r>
              <a:rPr lang="el-GR" dirty="0" smtClean="0"/>
              <a:t> Αν υπάρχει </a:t>
            </a:r>
            <a:r>
              <a:rPr lang="el-GR" dirty="0" smtClean="0">
                <a:solidFill>
                  <a:srgbClr val="0070C0"/>
                </a:solidFill>
              </a:rPr>
              <a:t>ασάφεια</a:t>
            </a:r>
            <a:r>
              <a:rPr lang="el-GR" dirty="0" smtClean="0"/>
              <a:t> στο ποια συνάρτηση πρέπει να κληθεί θα χτυπήσει ο </a:t>
            </a:r>
            <a:r>
              <a:rPr lang="en-US" dirty="0" smtClean="0"/>
              <a:t>compiler.</a:t>
            </a:r>
            <a:r>
              <a:rPr lang="el-GR" dirty="0" smtClean="0"/>
              <a:t> </a:t>
            </a:r>
            <a:endParaRPr lang="en-US" dirty="0"/>
          </a:p>
        </p:txBody>
      </p:sp>
    </p:spTree>
    <p:extLst>
      <p:ext uri="{BB962C8B-B14F-4D97-AF65-F5344CB8AC3E}">
        <p14:creationId xmlns:p14="http://schemas.microsoft.com/office/powerpoint/2010/main" val="49622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Συστάσεις</a:t>
            </a:r>
            <a:endParaRPr lang="en-US" dirty="0"/>
          </a:p>
        </p:txBody>
      </p:sp>
      <p:sp>
        <p:nvSpPr>
          <p:cNvPr id="3" name="Content Placeholder 2"/>
          <p:cNvSpPr>
            <a:spLocks noGrp="1"/>
          </p:cNvSpPr>
          <p:nvPr>
            <p:ph idx="1"/>
          </p:nvPr>
        </p:nvSpPr>
        <p:spPr/>
        <p:txBody>
          <a:bodyPr>
            <a:normAutofit/>
          </a:bodyPr>
          <a:lstStyle/>
          <a:p>
            <a:r>
              <a:rPr lang="el-GR" dirty="0" smtClean="0"/>
              <a:t>Ποιος είμαι εγώ:</a:t>
            </a:r>
          </a:p>
          <a:p>
            <a:pPr lvl="1"/>
            <a:r>
              <a:rPr lang="el-GR" dirty="0" smtClean="0"/>
              <a:t>Παναγιώτης </a:t>
            </a:r>
            <a:r>
              <a:rPr lang="el-GR" dirty="0" err="1" smtClean="0"/>
              <a:t>Τσαπάρας</a:t>
            </a:r>
            <a:endParaRPr lang="el-GR" dirty="0"/>
          </a:p>
          <a:p>
            <a:pPr lvl="2"/>
            <a:r>
              <a:rPr lang="en-US" dirty="0" smtClean="0"/>
              <a:t>Email: </a:t>
            </a:r>
            <a:r>
              <a:rPr lang="en-US" dirty="0" smtClean="0">
                <a:hlinkClick r:id="rId2"/>
              </a:rPr>
              <a:t>tsap@cs.uoi.gr</a:t>
            </a:r>
            <a:endParaRPr lang="en-US" dirty="0" smtClean="0"/>
          </a:p>
          <a:p>
            <a:pPr lvl="2"/>
            <a:r>
              <a:rPr lang="el-GR" dirty="0" smtClean="0"/>
              <a:t>Γραφείο: Β.3 (προτιμώμενες ώρες: μετά τις 10, πριν τις 7)</a:t>
            </a:r>
            <a:endParaRPr lang="en-US" dirty="0" smtClean="0"/>
          </a:p>
          <a:p>
            <a:pPr lvl="2"/>
            <a:r>
              <a:rPr lang="en-US" dirty="0" smtClean="0"/>
              <a:t>Web: </a:t>
            </a:r>
            <a:r>
              <a:rPr lang="en-US" dirty="0" smtClean="0">
                <a:hlinkClick r:id="rId3"/>
              </a:rPr>
              <a:t>http://www.cs.uoi.gr/~tsap</a:t>
            </a:r>
            <a:endParaRPr lang="el-GR" dirty="0" smtClean="0"/>
          </a:p>
          <a:p>
            <a:pPr lvl="1"/>
            <a:endParaRPr lang="el-GR" dirty="0" smtClean="0"/>
          </a:p>
          <a:p>
            <a:pPr lvl="1"/>
            <a:r>
              <a:rPr lang="el-GR" dirty="0" smtClean="0"/>
              <a:t>Ενδιαφέροντα</a:t>
            </a:r>
            <a:endParaRPr lang="el-GR" dirty="0"/>
          </a:p>
          <a:p>
            <a:pPr lvl="2"/>
            <a:r>
              <a:rPr lang="en-US" dirty="0"/>
              <a:t>Web mining, Social networks, User Generated Content</a:t>
            </a:r>
          </a:p>
          <a:p>
            <a:pPr lvl="2"/>
            <a:r>
              <a:rPr lang="en-US" dirty="0"/>
              <a:t>Mobile applications, Mining of mobile data.</a:t>
            </a:r>
          </a:p>
          <a:p>
            <a:pPr lvl="1"/>
            <a:endParaRPr lang="el-GR" dirty="0" smtClean="0"/>
          </a:p>
          <a:p>
            <a:pPr lvl="2"/>
            <a:endParaRPr lang="el-GR" dirty="0"/>
          </a:p>
        </p:txBody>
      </p:sp>
    </p:spTree>
    <p:extLst>
      <p:ext uri="{BB962C8B-B14F-4D97-AF65-F5344CB8AC3E}">
        <p14:creationId xmlns:p14="http://schemas.microsoft.com/office/powerpoint/2010/main" val="1830484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538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3" name="TextBox 2"/>
          <p:cNvSpPr txBox="1"/>
          <p:nvPr/>
        </p:nvSpPr>
        <p:spPr>
          <a:xfrm>
            <a:off x="511335" y="2057400"/>
            <a:ext cx="1380506" cy="369332"/>
          </a:xfrm>
          <a:prstGeom prst="rect">
            <a:avLst/>
          </a:prstGeom>
          <a:noFill/>
        </p:spPr>
        <p:txBody>
          <a:bodyPr wrap="none" rtlCol="0">
            <a:spAutoFit/>
          </a:bodyPr>
          <a:lstStyle/>
          <a:p>
            <a:r>
              <a:rPr lang="el-GR" dirty="0" smtClean="0"/>
              <a:t>Φοιτητής Χ:</a:t>
            </a:r>
            <a:endParaRPr lang="en-US" dirty="0"/>
          </a:p>
        </p:txBody>
      </p:sp>
      <p:sp>
        <p:nvSpPr>
          <p:cNvPr id="4" name="Rectangle 3"/>
          <p:cNvSpPr/>
          <p:nvPr/>
        </p:nvSpPr>
        <p:spPr>
          <a:xfrm>
            <a:off x="212588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6" name="Rectangle 5"/>
          <p:cNvSpPr/>
          <p:nvPr/>
        </p:nvSpPr>
        <p:spPr>
          <a:xfrm>
            <a:off x="212588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7" name="Rounded Rectangle 6"/>
          <p:cNvSpPr/>
          <p:nvPr/>
        </p:nvSpPr>
        <p:spPr>
          <a:xfrm>
            <a:off x="3886200" y="1784475"/>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00500" y="210579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print1</a:t>
            </a:r>
            <a:endParaRPr lang="en-US" dirty="0">
              <a:solidFill>
                <a:schemeClr val="tx1"/>
              </a:solidFill>
            </a:endParaRPr>
          </a:p>
        </p:txBody>
      </p:sp>
      <p:sp>
        <p:nvSpPr>
          <p:cNvPr id="9" name="Rounded Rectangle 8"/>
          <p:cNvSpPr/>
          <p:nvPr/>
        </p:nvSpPr>
        <p:spPr>
          <a:xfrm>
            <a:off x="192449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502" y="3121853"/>
            <a:ext cx="1564339" cy="369332"/>
          </a:xfrm>
          <a:prstGeom prst="rect">
            <a:avLst/>
          </a:prstGeom>
          <a:noFill/>
        </p:spPr>
        <p:txBody>
          <a:bodyPr wrap="none" rtlCol="0">
            <a:spAutoFit/>
          </a:bodyPr>
          <a:lstStyle/>
          <a:p>
            <a:r>
              <a:rPr lang="el-GR" dirty="0" smtClean="0"/>
              <a:t>Καθηγητής Υ:</a:t>
            </a:r>
            <a:endParaRPr lang="en-US" dirty="0"/>
          </a:p>
        </p:txBody>
      </p:sp>
      <p:sp>
        <p:nvSpPr>
          <p:cNvPr id="11" name="Rectangle 10"/>
          <p:cNvSpPr/>
          <p:nvPr/>
        </p:nvSpPr>
        <p:spPr>
          <a:xfrm>
            <a:off x="211499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12" name="Rectangle 11"/>
          <p:cNvSpPr/>
          <p:nvPr/>
        </p:nvSpPr>
        <p:spPr>
          <a:xfrm>
            <a:off x="211499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13" name="Rounded Rectangle 12"/>
          <p:cNvSpPr/>
          <p:nvPr/>
        </p:nvSpPr>
        <p:spPr>
          <a:xfrm>
            <a:off x="3875314" y="2850493"/>
            <a:ext cx="1524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89614" y="31718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r>
              <a:rPr lang="el-GR" dirty="0" smtClean="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2871700072"/>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Δυο ειδικές 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Η </a:t>
            </a:r>
            <a:r>
              <a:rPr lang="en-US" dirty="0" smtClean="0"/>
              <a:t>Java </a:t>
            </a:r>
            <a:r>
              <a:rPr lang="el-GR" dirty="0" smtClean="0"/>
              <a:t>«</a:t>
            </a:r>
            <a:r>
              <a:rPr lang="el-GR" dirty="0" smtClean="0">
                <a:solidFill>
                  <a:srgbClr val="0070C0"/>
                </a:solidFill>
              </a:rPr>
              <a:t>περιμένει</a:t>
            </a:r>
            <a:r>
              <a:rPr lang="el-GR" dirty="0" smtClean="0"/>
              <a:t>» να δει τις εξής δύο μεθόδους για κάθε αντικείμενο</a:t>
            </a:r>
          </a:p>
          <a:p>
            <a:pPr lvl="1"/>
            <a:r>
              <a:rPr lang="el-GR" dirty="0" smtClean="0"/>
              <a:t>Τη μέθοδος </a:t>
            </a:r>
            <a:r>
              <a:rPr lang="en-US" dirty="0" err="1" smtClean="0">
                <a:solidFill>
                  <a:schemeClr val="accent6">
                    <a:lumMod val="75000"/>
                  </a:schemeClr>
                </a:solidFill>
              </a:rPr>
              <a:t>toString</a:t>
            </a:r>
            <a:r>
              <a:rPr lang="en-US" dirty="0" smtClean="0"/>
              <a:t> </a:t>
            </a:r>
            <a:r>
              <a:rPr lang="el-GR" dirty="0" smtClean="0"/>
              <a:t>η οποία για ένα αντικείμενο επιστρέφει μία </a:t>
            </a:r>
            <a:r>
              <a:rPr lang="en-US" dirty="0" smtClean="0"/>
              <a:t>string </a:t>
            </a:r>
            <a:r>
              <a:rPr lang="el-GR" dirty="0" smtClean="0"/>
              <a:t>αναπαράσταση του αντικειμένου.</a:t>
            </a:r>
          </a:p>
          <a:p>
            <a:pPr lvl="1"/>
            <a:r>
              <a:rPr lang="el-GR" dirty="0"/>
              <a:t>Τη μέθοδο </a:t>
            </a:r>
            <a:r>
              <a:rPr lang="en-US" dirty="0">
                <a:solidFill>
                  <a:schemeClr val="accent6">
                    <a:lumMod val="75000"/>
                  </a:schemeClr>
                </a:solidFill>
              </a:rPr>
              <a:t>equals</a:t>
            </a:r>
            <a:r>
              <a:rPr lang="en-US" dirty="0"/>
              <a:t> </a:t>
            </a:r>
            <a:r>
              <a:rPr lang="el-GR" dirty="0"/>
              <a:t>η οποία ελέγχει για ισότητα δύο </a:t>
            </a:r>
            <a:r>
              <a:rPr lang="el-GR" dirty="0" smtClean="0"/>
              <a:t>αντικειμένων</a:t>
            </a:r>
          </a:p>
          <a:p>
            <a:pPr lvl="1"/>
            <a:endParaRPr lang="el-GR" dirty="0"/>
          </a:p>
          <a:p>
            <a:r>
              <a:rPr lang="el-GR" dirty="0" smtClean="0"/>
              <a:t>Και οι δύο συναρτήσεις ορίζονται από τον προγραμματιστή</a:t>
            </a:r>
          </a:p>
          <a:p>
            <a:pPr lvl="1"/>
            <a:r>
              <a:rPr lang="el-GR" dirty="0" smtClean="0"/>
              <a:t>Το </a:t>
            </a:r>
            <a:r>
              <a:rPr lang="el-GR" dirty="0"/>
              <a:t>τι </a:t>
            </a:r>
            <a:r>
              <a:rPr lang="en-US" dirty="0"/>
              <a:t>String </a:t>
            </a:r>
            <a:r>
              <a:rPr lang="el-GR" dirty="0"/>
              <a:t>θα επιστραφεί </a:t>
            </a:r>
            <a:r>
              <a:rPr lang="el-GR" dirty="0" smtClean="0"/>
              <a:t>και τι σημαίνει δύο αντικείμενα να είναι ίσα μπορούν να οριστούν όπως μας βολεύει.</a:t>
            </a:r>
            <a:endParaRPr lang="en-US" dirty="0"/>
          </a:p>
        </p:txBody>
      </p:sp>
    </p:spTree>
    <p:extLst>
      <p:ext uri="{BB962C8B-B14F-4D97-AF65-F5344CB8AC3E}">
        <p14:creationId xmlns:p14="http://schemas.microsoft.com/office/powerpoint/2010/main" val="216175249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Στην κλάση </a:t>
            </a:r>
            <a:r>
              <a:rPr lang="en-US" dirty="0" smtClean="0"/>
              <a:t>Car </a:t>
            </a:r>
            <a:r>
              <a:rPr lang="el-GR" dirty="0" smtClean="0"/>
              <a:t>θέλουμε να προσθέσουμε τις μεθόδους </a:t>
            </a:r>
            <a:r>
              <a:rPr lang="en-US" dirty="0" err="1" smtClean="0"/>
              <a:t>toString</a:t>
            </a:r>
            <a:r>
              <a:rPr lang="en-US" dirty="0" smtClean="0"/>
              <a:t> </a:t>
            </a:r>
            <a:r>
              <a:rPr lang="el-GR" dirty="0" smtClean="0"/>
              <a:t>και </a:t>
            </a:r>
            <a:r>
              <a:rPr lang="en-US" dirty="0" smtClean="0"/>
              <a:t>equals</a:t>
            </a:r>
          </a:p>
          <a:p>
            <a:pPr lvl="1"/>
            <a:r>
              <a:rPr lang="el-GR" dirty="0" smtClean="0"/>
              <a:t>Η </a:t>
            </a:r>
            <a:r>
              <a:rPr lang="en-US" dirty="0" err="1" smtClean="0"/>
              <a:t>toString</a:t>
            </a:r>
            <a:r>
              <a:rPr lang="en-US" dirty="0" smtClean="0"/>
              <a:t> </a:t>
            </a:r>
            <a:r>
              <a:rPr lang="el-GR" dirty="0" smtClean="0"/>
              <a:t>θα επιστρέφει ένα </a:t>
            </a:r>
            <a:r>
              <a:rPr lang="en-US" dirty="0" smtClean="0"/>
              <a:t>String </a:t>
            </a:r>
            <a:r>
              <a:rPr lang="el-GR" dirty="0" smtClean="0"/>
              <a:t>με τη θέση του αυτοκινήτου</a:t>
            </a:r>
          </a:p>
          <a:p>
            <a:pPr lvl="1"/>
            <a:r>
              <a:rPr lang="el-GR" dirty="0" smtClean="0"/>
              <a:t>Η </a:t>
            </a:r>
            <a:r>
              <a:rPr lang="en-US" dirty="0" smtClean="0"/>
              <a:t>equals </a:t>
            </a:r>
            <a:r>
              <a:rPr lang="el-GR" dirty="0" smtClean="0"/>
              <a:t>θα ελέγχει αν δύο οχήματα έχουν την ίδια θέση.</a:t>
            </a:r>
            <a:endParaRPr lang="en-US" dirty="0"/>
          </a:p>
        </p:txBody>
      </p:sp>
    </p:spTree>
    <p:extLst>
      <p:ext uri="{BB962C8B-B14F-4D97-AF65-F5344CB8AC3E}">
        <p14:creationId xmlns:p14="http://schemas.microsoft.com/office/powerpoint/2010/main" val="3482423496"/>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4348" y="3571876"/>
            <a:ext cx="2340429" cy="174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3810000"/>
            <a:ext cx="1905000" cy="174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5551714"/>
            <a:ext cx="7543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57200" y="1198602"/>
            <a:ext cx="8229600" cy="5105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Integer</a:t>
            </a: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Car(int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smtClean="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a:t>
            </a:r>
            <a:r>
              <a:rPr lang="en-US" b="1" smtClean="0">
                <a:solidFill>
                  <a:srgbClr val="0070C0"/>
                </a:solidFill>
                <a:latin typeface="Courier New" pitchFamily="49" charset="0"/>
                <a:cs typeface="Courier New" pitchFamily="49" charset="0"/>
              </a:rPr>
              <a:t>tring </a:t>
            </a:r>
            <a:r>
              <a:rPr lang="en-US" b="1" dirty="0" err="1" smtClean="0">
                <a:solidFill>
                  <a:srgbClr val="FF0000"/>
                </a:solidFill>
                <a:latin typeface="Courier New" pitchFamily="49" charset="0"/>
                <a:cs typeface="Courier New" pitchFamily="49" charset="0"/>
              </a:rPr>
              <a: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return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position.toString</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MovingCarToString</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myCar1</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Car(1);</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myCar2</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Car(0); </a:t>
            </a:r>
            <a:r>
              <a:rPr lang="en-US" b="1" dirty="0" err="1" smtClean="0">
                <a:latin typeface="Courier New" pitchFamily="49" charset="0"/>
                <a:cs typeface="Courier New" pitchFamily="49" charset="0"/>
              </a:rPr>
              <a:t>myCar2.move</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(“Car 1 is at “ + myCar1 + “ and car 2 is at “ + myCar2);</a:t>
            </a:r>
            <a:endParaRPr lang="en-US" b="1" dirty="0">
              <a:solidFill>
                <a:srgbClr val="FF000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itle 1"/>
          <p:cNvSpPr>
            <a:spLocks noGrp="1"/>
          </p:cNvSpPr>
          <p:nvPr>
            <p:ph type="title"/>
          </p:nvPr>
        </p:nvSpPr>
        <p:spPr>
          <a:xfrm>
            <a:off x="446314" y="266700"/>
            <a:ext cx="8229600" cy="990600"/>
          </a:xfrm>
        </p:spPr>
        <p:txBody>
          <a:bodyPr/>
          <a:lstStyle/>
          <a:p>
            <a:r>
              <a:rPr lang="en-US" dirty="0" err="1" smtClean="0"/>
              <a:t>toString</a:t>
            </a:r>
            <a:r>
              <a:rPr lang="en-US" dirty="0" smtClean="0"/>
              <a:t>()</a:t>
            </a:r>
            <a:endParaRPr lang="en-US" dirty="0"/>
          </a:p>
        </p:txBody>
      </p:sp>
      <p:sp>
        <p:nvSpPr>
          <p:cNvPr id="3" name="Rounded Rectangular Callout 2"/>
          <p:cNvSpPr/>
          <p:nvPr/>
        </p:nvSpPr>
        <p:spPr>
          <a:xfrm>
            <a:off x="3907972" y="3984063"/>
            <a:ext cx="5257800" cy="765048"/>
          </a:xfrm>
          <a:prstGeom prst="wedgeRoundRectCallout">
            <a:avLst>
              <a:gd name="adj1" fmla="val -22545"/>
              <a:gd name="adj2" fmla="val 14723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Χρησιμοποιούμε τις </a:t>
            </a:r>
            <a:r>
              <a:rPr lang="en-US" dirty="0" err="1" smtClean="0">
                <a:solidFill>
                  <a:schemeClr val="tx1"/>
                </a:solidFill>
              </a:rPr>
              <a:t>myCar1,myCar2</a:t>
            </a:r>
            <a:r>
              <a:rPr lang="en-US" dirty="0" smtClean="0">
                <a:solidFill>
                  <a:schemeClr val="tx1"/>
                </a:solidFill>
              </a:rPr>
              <a:t> </a:t>
            </a:r>
            <a:r>
              <a:rPr lang="el-GR" dirty="0" smtClean="0">
                <a:solidFill>
                  <a:schemeClr val="tx1"/>
                </a:solidFill>
              </a:rPr>
              <a:t>σαν </a:t>
            </a:r>
            <a:r>
              <a:rPr lang="en-US" dirty="0" smtClean="0">
                <a:solidFill>
                  <a:schemeClr val="tx1"/>
                </a:solidFill>
              </a:rPr>
              <a:t>String.</a:t>
            </a:r>
          </a:p>
          <a:p>
            <a:pPr algn="ctr"/>
            <a:r>
              <a:rPr lang="el-GR" dirty="0" smtClean="0">
                <a:solidFill>
                  <a:schemeClr val="tx1"/>
                </a:solidFill>
              </a:rPr>
              <a:t>Καλείται η μέθοδος </a:t>
            </a:r>
            <a:r>
              <a:rPr lang="en-US" dirty="0" err="1" smtClean="0">
                <a:solidFill>
                  <a:schemeClr val="tx1"/>
                </a:solidFill>
              </a:rPr>
              <a:t>toString</a:t>
            </a:r>
            <a:r>
              <a:rPr lang="en-US" dirty="0" smtClean="0">
                <a:solidFill>
                  <a:schemeClr val="tx1"/>
                </a:solidFill>
              </a:rPr>
              <a:t>() </a:t>
            </a:r>
            <a:r>
              <a:rPr lang="el-GR" dirty="0" smtClean="0">
                <a:solidFill>
                  <a:schemeClr val="tx1"/>
                </a:solidFill>
              </a:rPr>
              <a:t>αυτόματα</a:t>
            </a:r>
            <a:endParaRPr lang="en-US" dirty="0" smtClean="0">
              <a:solidFill>
                <a:schemeClr val="tx1"/>
              </a:solidFill>
            </a:endParaRPr>
          </a:p>
        </p:txBody>
      </p:sp>
      <p:sp>
        <p:nvSpPr>
          <p:cNvPr id="7" name="TextBox 6"/>
          <p:cNvSpPr txBox="1"/>
          <p:nvPr/>
        </p:nvSpPr>
        <p:spPr>
          <a:xfrm>
            <a:off x="-5862" y="6172200"/>
            <a:ext cx="9296400" cy="553998"/>
          </a:xfrm>
          <a:prstGeom prst="rect">
            <a:avLst/>
          </a:prstGeom>
          <a:solidFill>
            <a:srgbClr val="92D050"/>
          </a:solidFill>
        </p:spPr>
        <p:txBody>
          <a:bodyPr wrap="square" rtlCol="0">
            <a:spAutoFit/>
          </a:bodyPr>
          <a:lstStyle/>
          <a:p>
            <a:r>
              <a:rPr lang="el-GR" dirty="0"/>
              <a:t>Ισοδύναμο με το: </a:t>
            </a:r>
          </a:p>
          <a:p>
            <a:r>
              <a:rPr lang="en-US" sz="1200" b="1" dirty="0" err="1">
                <a:solidFill>
                  <a:srgbClr val="FF0000"/>
                </a:solidFill>
                <a:latin typeface="Courier New" pitchFamily="49" charset="0"/>
                <a:cs typeface="Courier New" pitchFamily="49" charset="0"/>
              </a:rPr>
              <a:t>System.out.println</a:t>
            </a:r>
            <a:r>
              <a:rPr lang="en-US" sz="1200" b="1" dirty="0" smtClean="0">
                <a:solidFill>
                  <a:srgbClr val="FF0000"/>
                </a:solidFill>
                <a:latin typeface="Courier New" pitchFamily="49" charset="0"/>
                <a:cs typeface="Courier New" pitchFamily="49" charset="0"/>
              </a:rPr>
              <a:t>(“</a:t>
            </a:r>
            <a:r>
              <a:rPr lang="en-US" sz="1200" b="1" dirty="0">
                <a:solidFill>
                  <a:srgbClr val="FF0000"/>
                </a:solidFill>
                <a:latin typeface="Courier New" pitchFamily="49" charset="0"/>
                <a:cs typeface="Courier New" pitchFamily="49" charset="0"/>
              </a:rPr>
              <a:t>Car 1 is at “ + myCar1</a:t>
            </a:r>
            <a:r>
              <a:rPr lang="el-GR"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toString</a:t>
            </a:r>
            <a:r>
              <a:rPr lang="en-US" sz="1200" b="1" dirty="0">
                <a:solidFill>
                  <a:srgbClr val="FF0000"/>
                </a:solidFill>
                <a:latin typeface="Courier New" pitchFamily="49" charset="0"/>
                <a:cs typeface="Courier New" pitchFamily="49" charset="0"/>
              </a:rPr>
              <a:t>() + “ and car </a:t>
            </a:r>
            <a:r>
              <a:rPr lang="en-US" sz="1200" b="1" dirty="0" smtClean="0">
                <a:solidFill>
                  <a:srgbClr val="FF0000"/>
                </a:solidFill>
                <a:latin typeface="Courier New" pitchFamily="49" charset="0"/>
                <a:cs typeface="Courier New" pitchFamily="49" charset="0"/>
              </a:rPr>
              <a:t>2 </a:t>
            </a:r>
            <a:r>
              <a:rPr lang="en-US" sz="1200" b="1" dirty="0">
                <a:solidFill>
                  <a:srgbClr val="FF0000"/>
                </a:solidFill>
                <a:latin typeface="Courier New" pitchFamily="49" charset="0"/>
                <a:cs typeface="Courier New" pitchFamily="49" charset="0"/>
              </a:rPr>
              <a:t>is at “ + myCar2.toString</a:t>
            </a:r>
            <a:r>
              <a:rPr lang="en-US" sz="1200" b="1" dirty="0" smtClean="0">
                <a:solidFill>
                  <a:srgbClr val="FF0000"/>
                </a:solidFill>
                <a:latin typeface="Courier New" pitchFamily="49" charset="0"/>
                <a:cs typeface="Courier New" pitchFamily="49" charset="0"/>
              </a:rPr>
              <a:t>());</a:t>
            </a:r>
            <a:endParaRPr lang="en-US" sz="1200" dirty="0"/>
          </a:p>
        </p:txBody>
      </p:sp>
      <p:sp>
        <p:nvSpPr>
          <p:cNvPr id="8" name="Rounded Rectangular Callout 7"/>
          <p:cNvSpPr/>
          <p:nvPr/>
        </p:nvSpPr>
        <p:spPr>
          <a:xfrm>
            <a:off x="3407228" y="555171"/>
            <a:ext cx="5715001" cy="990717"/>
          </a:xfrm>
          <a:prstGeom prst="wedgeRoundRectCallout">
            <a:avLst>
              <a:gd name="adj1" fmla="val -57685"/>
              <a:gd name="adj2" fmla="val 4910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Για να</a:t>
            </a:r>
            <a:r>
              <a:rPr lang="en-US" dirty="0" smtClean="0">
                <a:solidFill>
                  <a:schemeClr val="tx1"/>
                </a:solidFill>
              </a:rPr>
              <a:t> </a:t>
            </a:r>
            <a:r>
              <a:rPr lang="el-GR" dirty="0" smtClean="0">
                <a:solidFill>
                  <a:schemeClr val="tx1"/>
                </a:solidFill>
              </a:rPr>
              <a:t>μπορούμε να μετατρέψουμε τον ακέραιο σε </a:t>
            </a:r>
            <a:r>
              <a:rPr lang="en-US" dirty="0" smtClean="0">
                <a:solidFill>
                  <a:schemeClr val="tx1"/>
                </a:solidFill>
              </a:rPr>
              <a:t>String </a:t>
            </a:r>
            <a:r>
              <a:rPr lang="el-GR" dirty="0" smtClean="0">
                <a:solidFill>
                  <a:schemeClr val="tx1"/>
                </a:solidFill>
              </a:rPr>
              <a:t>ορίζουμε το </a:t>
            </a:r>
            <a:r>
              <a:rPr lang="en-US" dirty="0" smtClean="0">
                <a:solidFill>
                  <a:schemeClr val="tx1"/>
                </a:solidFill>
              </a:rPr>
              <a:t>position </a:t>
            </a:r>
            <a:r>
              <a:rPr lang="el-GR" dirty="0" smtClean="0">
                <a:solidFill>
                  <a:schemeClr val="tx1"/>
                </a:solidFill>
              </a:rPr>
              <a:t>ως </a:t>
            </a:r>
            <a:r>
              <a:rPr lang="en-US" dirty="0" smtClean="0">
                <a:solidFill>
                  <a:srgbClr val="FF0000"/>
                </a:solidFill>
              </a:rPr>
              <a:t>Integer</a:t>
            </a:r>
            <a:r>
              <a:rPr lang="en-US" dirty="0" smtClean="0">
                <a:solidFill>
                  <a:schemeClr val="tx1"/>
                </a:solidFill>
              </a:rPr>
              <a:t> (wrapper class)</a:t>
            </a:r>
            <a:endParaRPr lang="en-US" dirty="0">
              <a:solidFill>
                <a:schemeClr val="tx1"/>
              </a:solidFill>
            </a:endParaRPr>
          </a:p>
        </p:txBody>
      </p:sp>
      <p:sp>
        <p:nvSpPr>
          <p:cNvPr id="9" name="Rounded Rectangular Callout 8"/>
          <p:cNvSpPr/>
          <p:nvPr/>
        </p:nvSpPr>
        <p:spPr>
          <a:xfrm>
            <a:off x="4577443" y="2645220"/>
            <a:ext cx="3657599" cy="990717"/>
          </a:xfrm>
          <a:prstGeom prst="wedgeRoundRectCallout">
            <a:avLst>
              <a:gd name="adj1" fmla="val -76455"/>
              <a:gd name="adj2" fmla="val 7302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Μετά καλούμε τη συνάρτηση </a:t>
            </a:r>
            <a:r>
              <a:rPr lang="en-US" dirty="0" err="1" smtClean="0">
                <a:solidFill>
                  <a:srgbClr val="FF0000"/>
                </a:solidFill>
              </a:rPr>
              <a:t>toString</a:t>
            </a:r>
            <a:r>
              <a:rPr lang="en-US" dirty="0" smtClean="0">
                <a:solidFill>
                  <a:srgbClr val="FF0000"/>
                </a:solidFill>
              </a:rPr>
              <a:t>() </a:t>
            </a:r>
            <a:r>
              <a:rPr lang="el-GR" dirty="0" smtClean="0">
                <a:solidFill>
                  <a:schemeClr val="tx1"/>
                </a:solidFill>
              </a:rPr>
              <a:t>της κλάσης </a:t>
            </a:r>
            <a:r>
              <a:rPr lang="en-US" dirty="0" smtClean="0">
                <a:solidFill>
                  <a:schemeClr val="tx1"/>
                </a:solidFill>
              </a:rPr>
              <a:t> </a:t>
            </a:r>
            <a:r>
              <a:rPr lang="en-US" dirty="0" smtClean="0">
                <a:solidFill>
                  <a:srgbClr val="FF0000"/>
                </a:solidFill>
              </a:rPr>
              <a:t>Integer</a:t>
            </a:r>
            <a:endParaRPr lang="en-US" dirty="0">
              <a:solidFill>
                <a:schemeClr val="tx1"/>
              </a:solidFill>
            </a:endParaRPr>
          </a:p>
        </p:txBody>
      </p:sp>
      <p:sp>
        <p:nvSpPr>
          <p:cNvPr id="11" name="Rounded Rectangular Callout 10"/>
          <p:cNvSpPr/>
          <p:nvPr/>
        </p:nvSpPr>
        <p:spPr>
          <a:xfrm>
            <a:off x="3657600" y="1589546"/>
            <a:ext cx="4241344" cy="685800"/>
          </a:xfrm>
          <a:prstGeom prst="wedgeRoundRectCallout">
            <a:avLst>
              <a:gd name="adj1" fmla="val -76380"/>
              <a:gd name="adj2" fmla="val 24764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Java </a:t>
            </a:r>
            <a:r>
              <a:rPr lang="el-GR" dirty="0" smtClean="0">
                <a:solidFill>
                  <a:schemeClr val="tx1"/>
                </a:solidFill>
              </a:rPr>
              <a:t>περιμένει αυτό το συντακτικό για τον ορισμό της </a:t>
            </a:r>
            <a:r>
              <a:rPr lang="en-US" dirty="0" err="1" smtClean="0">
                <a:solidFill>
                  <a:srgbClr val="FF0000"/>
                </a:solidFill>
              </a:rPr>
              <a:t>toString</a:t>
            </a:r>
            <a:endParaRPr lang="en-US" dirty="0">
              <a:solidFill>
                <a:schemeClr val="tx1"/>
              </a:solidFill>
            </a:endParaRPr>
          </a:p>
        </p:txBody>
      </p:sp>
    </p:spTree>
    <p:extLst>
      <p:ext uri="{BB962C8B-B14F-4D97-AF65-F5344CB8AC3E}">
        <p14:creationId xmlns:p14="http://schemas.microsoft.com/office/powerpoint/2010/main" val="2386398749"/>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2442" y="4016829"/>
            <a:ext cx="2652757"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381000" y="1447800"/>
            <a:ext cx="8229600" cy="5105400"/>
          </a:xfrm>
          <a:prstGeom prst="rect">
            <a:avLst/>
          </a:prstGeom>
          <a:ln w="28575">
            <a:solidFill>
              <a:schemeClr val="accent1"/>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Car</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int </a:t>
            </a:r>
            <a:r>
              <a:rPr lang="en-US" b="1" dirty="0" smtClean="0">
                <a:latin typeface="Courier New" pitchFamily="49" charset="0"/>
                <a:cs typeface="Courier New" pitchFamily="49" charset="0"/>
              </a:rPr>
              <a:t>position = 0;</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Car(int position){</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 position;</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void move(int delta){</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 delta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a:t>
            </a:r>
            <a:r>
              <a:rPr lang="en-US" b="1" dirty="0" smtClean="0">
                <a:solidFill>
                  <a:srgbClr val="0070C0"/>
                </a:solidFill>
                <a:latin typeface="Courier New" pitchFamily="49" charset="0"/>
                <a:cs typeface="Courier New" pitchFamily="49" charset="0"/>
              </a:rPr>
              <a:t>tring </a:t>
            </a:r>
            <a:r>
              <a:rPr lang="en-US" b="1" dirty="0" err="1" smtClean="0">
                <a:solidFill>
                  <a:srgbClr val="FF0000"/>
                </a:solidFill>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Font typeface="Arial" pitchFamily="34" charset="0"/>
              <a:buNone/>
            </a:pPr>
            <a:r>
              <a:rPr lang="en-US" b="1" dirty="0" smtClean="0">
                <a:solidFill>
                  <a:srgbClr val="FF0000"/>
                </a:solidFill>
                <a:latin typeface="Courier New" pitchFamily="49" charset="0"/>
                <a:cs typeface="Courier New" pitchFamily="49" charset="0"/>
              </a:rPr>
              <a:t>    return </a:t>
            </a:r>
            <a:r>
              <a:rPr lang="en-US" b="1" dirty="0" smtClean="0">
                <a:solidFill>
                  <a:srgbClr val="0070C0"/>
                </a:solidFill>
                <a:latin typeface="Courier New" pitchFamily="49" charset="0"/>
                <a:cs typeface="Courier New" pitchFamily="49" charset="0"/>
              </a:rPr>
              <a:t>“”+position;</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MovingCarToString</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smtClean="0">
                <a:latin typeface="Courier New" pitchFamily="49" charset="0"/>
                <a:cs typeface="Courier New" pitchFamily="49" charset="0"/>
              </a:rPr>
              <a:t>myCar1</a:t>
            </a:r>
            <a:r>
              <a:rPr lang="en-US" b="1" dirty="0" smtClean="0">
                <a:latin typeface="Courier New" pitchFamily="49" charset="0"/>
                <a:cs typeface="Courier New" pitchFamily="49" charset="0"/>
              </a:rPr>
              <a:t> = new Car(1);</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smtClean="0">
                <a:latin typeface="Courier New" pitchFamily="49" charset="0"/>
                <a:cs typeface="Courier New" pitchFamily="49" charset="0"/>
              </a:rPr>
              <a:t>myCar2</a:t>
            </a:r>
            <a:r>
              <a:rPr lang="en-US" b="1" dirty="0" smtClean="0">
                <a:latin typeface="Courier New" pitchFamily="49" charset="0"/>
                <a:cs typeface="Courier New" pitchFamily="49" charset="0"/>
              </a:rPr>
              <a:t> = new Car(0); </a:t>
            </a:r>
            <a:r>
              <a:rPr lang="en-US" b="1" dirty="0" err="1" smtClean="0">
                <a:latin typeface="Courier New" pitchFamily="49" charset="0"/>
                <a:cs typeface="Courier New" pitchFamily="49" charset="0"/>
              </a:rPr>
              <a:t>myCar2.move</a:t>
            </a:r>
            <a:r>
              <a:rPr lang="en-US" b="1" dirty="0" smtClean="0">
                <a:latin typeface="Courier New" pitchFamily="49" charset="0"/>
                <a:cs typeface="Courier New" pitchFamily="49" charset="0"/>
              </a:rPr>
              <a:t>(2);</a:t>
            </a:r>
          </a:p>
          <a:p>
            <a:pPr marL="0" indent="0">
              <a:buFont typeface="Arial" pitchFamily="34" charset="0"/>
              <a:buNone/>
            </a:pP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(“Car 1 is at “ + myCar1 + “ and car 2 is at “ + myCar2);</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itle 1"/>
          <p:cNvSpPr>
            <a:spLocks noGrp="1"/>
          </p:cNvSpPr>
          <p:nvPr>
            <p:ph type="title"/>
          </p:nvPr>
        </p:nvSpPr>
        <p:spPr>
          <a:xfrm>
            <a:off x="457200" y="381000"/>
            <a:ext cx="8229600" cy="990600"/>
          </a:xfrm>
        </p:spPr>
        <p:txBody>
          <a:bodyPr/>
          <a:lstStyle/>
          <a:p>
            <a:r>
              <a:rPr lang="en-US" dirty="0" err="1" smtClean="0"/>
              <a:t>toString</a:t>
            </a:r>
            <a:r>
              <a:rPr lang="en-US" dirty="0" smtClean="0"/>
              <a:t>()</a:t>
            </a:r>
            <a:endParaRPr lang="en-US" dirty="0"/>
          </a:p>
        </p:txBody>
      </p:sp>
      <p:sp>
        <p:nvSpPr>
          <p:cNvPr id="9" name="Rounded Rectangular Callout 8"/>
          <p:cNvSpPr/>
          <p:nvPr/>
        </p:nvSpPr>
        <p:spPr>
          <a:xfrm>
            <a:off x="4076700" y="2362200"/>
            <a:ext cx="3657599" cy="990717"/>
          </a:xfrm>
          <a:prstGeom prst="wedgeRoundRectCallout">
            <a:avLst>
              <a:gd name="adj1" fmla="val -68717"/>
              <a:gd name="adj2" fmla="val 10598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Ένας άλλος τρόπος να μετατρέψουμε ένα </a:t>
            </a:r>
            <a:r>
              <a:rPr lang="en-US" dirty="0" err="1" smtClean="0">
                <a:solidFill>
                  <a:schemeClr val="tx1"/>
                </a:solidFill>
              </a:rPr>
              <a:t>int</a:t>
            </a:r>
            <a:r>
              <a:rPr lang="en-US" dirty="0" smtClean="0">
                <a:solidFill>
                  <a:schemeClr val="tx1"/>
                </a:solidFill>
              </a:rPr>
              <a:t> </a:t>
            </a:r>
            <a:r>
              <a:rPr lang="el-GR" dirty="0" smtClean="0">
                <a:solidFill>
                  <a:schemeClr val="tx1"/>
                </a:solidFill>
              </a:rPr>
              <a:t>σε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1186176078"/>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93344" y="5562600"/>
            <a:ext cx="1956712"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7054" y="3412669"/>
            <a:ext cx="1224646" cy="24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3178628"/>
            <a:ext cx="1295400" cy="2340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1" y="2950029"/>
            <a:ext cx="2286000" cy="212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533400"/>
            <a:ext cx="8229600" cy="6096000"/>
          </a:xfrm>
          <a:ln w="28575">
            <a:solidFill>
              <a:schemeClr val="accent1"/>
            </a:solidFill>
            <a:prstDash val="dash"/>
          </a:ln>
        </p:spPr>
        <p:txBody>
          <a:bodyPr>
            <a:normAutofit lnSpcReduction="10000"/>
          </a:bodyPr>
          <a:lstStyle/>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a:latin typeface="Courier New" pitchFamily="49" charset="0"/>
                <a:cs typeface="Courier New" pitchFamily="49" charset="0"/>
              </a:rPr>
              <a:t>int position = 0;</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public Car(int position){</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this.position</a:t>
            </a:r>
            <a:r>
              <a:rPr lang="en-US" sz="1200" b="1" dirty="0">
                <a:latin typeface="Courier New" pitchFamily="49" charset="0"/>
                <a:cs typeface="Courier New" pitchFamily="49" charset="0"/>
              </a:rPr>
              <a:t> = position;</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public void move(int delta){</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position += delta ;</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err="1">
                <a:solidFill>
                  <a:srgbClr val="0070C0"/>
                </a:solidFill>
                <a:latin typeface="Courier New" pitchFamily="49" charset="0"/>
                <a:cs typeface="Courier New" pitchFamily="49" charset="0"/>
              </a:rPr>
              <a:t>boolean</a:t>
            </a:r>
            <a:r>
              <a:rPr lang="en-US" sz="1200" b="1" dirty="0">
                <a:solidFill>
                  <a:srgbClr val="0070C0"/>
                </a:solidFill>
                <a:latin typeface="Courier New" pitchFamily="49" charset="0"/>
                <a:cs typeface="Courier New" pitchFamily="49" charset="0"/>
              </a:rPr>
              <a:t> </a:t>
            </a:r>
            <a:r>
              <a:rPr lang="en-US" sz="1200" b="1" dirty="0">
                <a:solidFill>
                  <a:srgbClr val="FF0000"/>
                </a:solidFill>
                <a:latin typeface="Courier New" pitchFamily="49" charset="0"/>
                <a:cs typeface="Courier New" pitchFamily="49" charset="0"/>
              </a:rPr>
              <a:t>equals</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err="1" smtClean="0">
                <a:latin typeface="Courier New" pitchFamily="49" charset="0"/>
                <a:cs typeface="Courier New" pitchFamily="49" charset="0"/>
              </a:rPr>
              <a:t>this.position</a:t>
            </a:r>
            <a:r>
              <a:rPr lang="el-GR" sz="1200" b="1" dirty="0" smtClean="0">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true;</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false;</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MovingCarEquals</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a:t>
            </a:r>
            <a:r>
              <a:rPr lang="en-US" sz="1200" b="1" dirty="0" err="1">
                <a:latin typeface="Courier New" pitchFamily="49" charset="0"/>
                <a:cs typeface="Courier New" pitchFamily="49" charset="0"/>
              </a:rPr>
              <a:t>myCar1</a:t>
            </a:r>
            <a:r>
              <a:rPr lang="en-US" sz="1200" b="1" dirty="0">
                <a:latin typeface="Courier New" pitchFamily="49" charset="0"/>
                <a:cs typeface="Courier New" pitchFamily="49" charset="0"/>
              </a:rPr>
              <a:t> = new </a:t>
            </a:r>
            <a:r>
              <a:rPr lang="en-US" sz="1200" b="1" dirty="0" smtClean="0">
                <a:latin typeface="Courier New" pitchFamily="49" charset="0"/>
                <a:cs typeface="Courier New" pitchFamily="49" charset="0"/>
              </a:rPr>
              <a:t>Car(2);</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a:latin typeface="Courier New" pitchFamily="49" charset="0"/>
                <a:cs typeface="Courier New" pitchFamily="49" charset="0"/>
              </a:rPr>
              <a:t>myCar2</a:t>
            </a:r>
            <a:r>
              <a:rPr lang="en-US" sz="1200" b="1" dirty="0">
                <a:latin typeface="Courier New" pitchFamily="49" charset="0"/>
                <a:cs typeface="Courier New" pitchFamily="49" charset="0"/>
              </a:rPr>
              <a:t> = new </a:t>
            </a:r>
            <a:r>
              <a:rPr lang="en-US" sz="1200" b="1" dirty="0" smtClean="0">
                <a:latin typeface="Courier New" pitchFamily="49" charset="0"/>
                <a:cs typeface="Courier New" pitchFamily="49" charset="0"/>
              </a:rPr>
              <a:t>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myCar1.equals</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("Collision!");</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7" name="Rounded Rectangular Callout 6"/>
          <p:cNvSpPr/>
          <p:nvPr/>
        </p:nvSpPr>
        <p:spPr>
          <a:xfrm>
            <a:off x="4495800" y="1676390"/>
            <a:ext cx="3505200" cy="778329"/>
          </a:xfrm>
          <a:prstGeom prst="wedgeRoundRectCallout">
            <a:avLst>
              <a:gd name="adj1" fmla="val -81015"/>
              <a:gd name="adj2" fmla="val 110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Ένα παράδειγμα αντικειμένου ως παράμετρος συνάρτησης</a:t>
            </a:r>
            <a:endParaRPr lang="en-US" dirty="0"/>
          </a:p>
        </p:txBody>
      </p:sp>
      <p:sp>
        <p:nvSpPr>
          <p:cNvPr id="9" name="Rounded Rectangular Callout 8"/>
          <p:cNvSpPr/>
          <p:nvPr/>
        </p:nvSpPr>
        <p:spPr>
          <a:xfrm>
            <a:off x="4833256" y="2950029"/>
            <a:ext cx="4343400" cy="1905000"/>
          </a:xfrm>
          <a:prstGeom prst="wedgeRoundRectCallout">
            <a:avLst>
              <a:gd name="adj1" fmla="val -61895"/>
              <a:gd name="adj2" fmla="val -3235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a:p>
            <a:r>
              <a:rPr lang="el-GR" dirty="0" smtClean="0">
                <a:solidFill>
                  <a:srgbClr val="FF0000"/>
                </a:solidFill>
              </a:rPr>
              <a:t>Μία κλάση μπορεί να προσπελάσει τα ιδιωτικά μέλη όλων των αντικειμένων της κλάσης</a:t>
            </a:r>
            <a:endParaRPr lang="en-US" dirty="0">
              <a:solidFill>
                <a:srgbClr val="FF0000"/>
              </a:solidFill>
            </a:endParaRPr>
          </a:p>
        </p:txBody>
      </p:sp>
      <p:sp>
        <p:nvSpPr>
          <p:cNvPr id="11" name="Rounded Rectangular Callout 10"/>
          <p:cNvSpPr/>
          <p:nvPr/>
        </p:nvSpPr>
        <p:spPr>
          <a:xfrm>
            <a:off x="1905000" y="4038600"/>
            <a:ext cx="2362200" cy="533400"/>
          </a:xfrm>
          <a:prstGeom prst="wedgeRoundRectCallout">
            <a:avLst>
              <a:gd name="adj1" fmla="val -32353"/>
              <a:gd name="adj2" fmla="val -120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Χρήση της </a:t>
            </a:r>
            <a:r>
              <a:rPr lang="en-US" dirty="0" smtClean="0">
                <a:solidFill>
                  <a:srgbClr val="FF0000"/>
                </a:solidFill>
              </a:rPr>
              <a:t>return</a:t>
            </a:r>
            <a:r>
              <a:rPr lang="en-US" dirty="0" smtClean="0"/>
              <a:t> </a:t>
            </a:r>
            <a:r>
              <a:rPr lang="el-GR" dirty="0" smtClean="0"/>
              <a:t>για έλεγχο ροής</a:t>
            </a:r>
            <a:endParaRPr lang="en-US" dirty="0"/>
          </a:p>
        </p:txBody>
      </p:sp>
      <p:sp>
        <p:nvSpPr>
          <p:cNvPr id="12" name="Rounded Rectangular Callout 11"/>
          <p:cNvSpPr/>
          <p:nvPr/>
        </p:nvSpPr>
        <p:spPr>
          <a:xfrm>
            <a:off x="4190999" y="5943600"/>
            <a:ext cx="2813957" cy="685800"/>
          </a:xfrm>
          <a:prstGeom prst="wedgeRoundRectCallout">
            <a:avLst>
              <a:gd name="adj1" fmla="val -83583"/>
              <a:gd name="adj2" fmla="val -6187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a:t>
            </a:r>
            <a:r>
              <a:rPr lang="en-US" dirty="0" smtClean="0">
                <a:solidFill>
                  <a:srgbClr val="FF0000"/>
                </a:solidFill>
              </a:rPr>
              <a:t>equals</a:t>
            </a:r>
            <a:r>
              <a:rPr lang="en-US" dirty="0" smtClean="0">
                <a:solidFill>
                  <a:schemeClr val="tx1"/>
                </a:solidFill>
              </a:rPr>
              <a:t> </a:t>
            </a:r>
            <a:r>
              <a:rPr lang="el-GR" dirty="0" smtClean="0">
                <a:solidFill>
                  <a:schemeClr val="tx1"/>
                </a:solidFill>
              </a:rPr>
              <a:t>στο πρόγραμμα</a:t>
            </a:r>
            <a:endParaRPr lang="en-US" dirty="0">
              <a:solidFill>
                <a:schemeClr val="tx1"/>
              </a:solidFill>
            </a:endParaRPr>
          </a:p>
        </p:txBody>
      </p:sp>
      <p:sp>
        <p:nvSpPr>
          <p:cNvPr id="14" name="Rounded Rectangular Callout 13"/>
          <p:cNvSpPr/>
          <p:nvPr/>
        </p:nvSpPr>
        <p:spPr>
          <a:xfrm>
            <a:off x="3150056" y="598714"/>
            <a:ext cx="4241344" cy="685800"/>
          </a:xfrm>
          <a:prstGeom prst="wedgeRoundRectCallout">
            <a:avLst>
              <a:gd name="adj1" fmla="val -52511"/>
              <a:gd name="adj2" fmla="val 28891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Java </a:t>
            </a:r>
            <a:r>
              <a:rPr lang="el-GR" dirty="0" smtClean="0">
                <a:solidFill>
                  <a:schemeClr val="tx1"/>
                </a:solidFill>
              </a:rPr>
              <a:t>περιμένει αυτό το συντακτικό για τον ορισμό της </a:t>
            </a:r>
            <a:r>
              <a:rPr lang="en-US" dirty="0" smtClean="0">
                <a:solidFill>
                  <a:srgbClr val="FF0000"/>
                </a:solidFill>
              </a:rPr>
              <a:t>equals</a:t>
            </a:r>
            <a:endParaRPr lang="en-US" dirty="0">
              <a:solidFill>
                <a:schemeClr val="tx1"/>
              </a:solidFill>
            </a:endParaRPr>
          </a:p>
        </p:txBody>
      </p:sp>
    </p:spTree>
    <p:extLst>
      <p:ext uri="{BB962C8B-B14F-4D97-AF65-F5344CB8AC3E}">
        <p14:creationId xmlns:p14="http://schemas.microsoft.com/office/powerpoint/2010/main" val="35468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8" grpId="0" animBg="1"/>
      <p:bldP spid="6" grpId="0" animBg="1"/>
      <p:bldP spid="7" grpId="0" animBg="1"/>
      <p:bldP spid="9" grpId="0" animBg="1"/>
      <p:bldP spid="11" grpId="0" animBg="1"/>
      <p:bldP spid="12" grpId="0" animBg="1"/>
      <p:bldP spid="14" grpId="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Πως θα ορίσουμε τις μεθόδους </a:t>
            </a:r>
            <a:r>
              <a:rPr lang="en-US" dirty="0" err="1" smtClean="0"/>
              <a:t>toString</a:t>
            </a:r>
            <a:r>
              <a:rPr lang="en-US" dirty="0" smtClean="0"/>
              <a:t> </a:t>
            </a:r>
            <a:r>
              <a:rPr lang="el-GR" dirty="0" smtClean="0"/>
              <a:t>και </a:t>
            </a:r>
            <a:r>
              <a:rPr lang="en-US" dirty="0" smtClean="0"/>
              <a:t>equals </a:t>
            </a:r>
            <a:r>
              <a:rPr lang="el-GR" dirty="0" smtClean="0"/>
              <a:t>για την κλάση </a:t>
            </a:r>
            <a:r>
              <a:rPr lang="en-US" dirty="0" smtClean="0"/>
              <a:t>Person</a:t>
            </a:r>
            <a:r>
              <a:rPr lang="el-GR" dirty="0" smtClean="0"/>
              <a:t>?</a:t>
            </a:r>
            <a:endParaRPr lang="en-US" dirty="0"/>
          </a:p>
        </p:txBody>
      </p:sp>
    </p:spTree>
    <p:extLst>
      <p:ext uri="{BB962C8B-B14F-4D97-AF65-F5344CB8AC3E}">
        <p14:creationId xmlns:p14="http://schemas.microsoft.com/office/powerpoint/2010/main" val="365948742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91565"/>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equals(Person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TwoPersons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 = </a:t>
            </a:r>
            <a:r>
              <a:rPr lang="en-US" sz="2700" b="1" dirty="0">
                <a:solidFill>
                  <a:srgbClr val="0070C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Person(“Bob”);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alice.equals</a:t>
            </a:r>
            <a:r>
              <a:rPr lang="en-US" b="1" dirty="0" smtClean="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(“There are two different persons: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“and “ +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870331897"/>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453336"/>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Person{</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String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 String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this.firstName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this.lastName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 + “ “ +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equals(Person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this.firstName.equals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other.firstName</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&amp;&amp; (</a:t>
            </a:r>
            <a:r>
              <a:rPr lang="en-US" b="1" dirty="0" err="1" smtClean="0">
                <a:latin typeface="Courier New" pitchFamily="49" charset="0"/>
                <a:cs typeface="Courier New" pitchFamily="49" charset="0"/>
              </a:rPr>
              <a:t>this.lastName.equals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other.lastName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TwoPersons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Alice”, “Wonderland");</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 = </a:t>
            </a:r>
            <a:r>
              <a:rPr lang="en-US" sz="2700" b="1" dirty="0">
                <a:solidFill>
                  <a:srgbClr val="0070C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Person(“Bob”, “</a:t>
            </a:r>
            <a:r>
              <a:rPr lang="en-US" b="1" dirty="0" err="1" smtClean="0">
                <a:solidFill>
                  <a:srgbClr val="FF0000"/>
                </a:solidFill>
                <a:latin typeface="Courier New" pitchFamily="49" charset="0"/>
                <a:cs typeface="Courier New" pitchFamily="49" charset="0"/>
              </a:rPr>
              <a:t>Sfougkarakis</a:t>
            </a:r>
            <a:r>
              <a:rPr lang="en-US" b="1" dirty="0" smtClean="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alice.equals</a:t>
            </a:r>
            <a:r>
              <a:rPr lang="en-US" b="1" dirty="0" smtClean="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(“There are two different persons: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“and “ +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94126555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p:txBody>
          <a:bodyPr>
            <a:noAutofit/>
          </a:bodyPr>
          <a:lstStyle/>
          <a:p>
            <a:r>
              <a:rPr lang="en-US" sz="2400" dirty="0" smtClean="0"/>
              <a:t>H </a:t>
            </a:r>
            <a:r>
              <a:rPr lang="el-GR" sz="2400" dirty="0" smtClean="0"/>
              <a:t>μέθοδος </a:t>
            </a:r>
            <a:r>
              <a:rPr lang="en-US" sz="2400" dirty="0" err="1" smtClean="0"/>
              <a:t>toString</a:t>
            </a:r>
            <a:r>
              <a:rPr lang="en-US" sz="2400" dirty="0" smtClean="0"/>
              <a:t> </a:t>
            </a:r>
            <a:r>
              <a:rPr lang="el-GR" sz="2400" dirty="0" smtClean="0"/>
              <a:t>ορίζεται πάντα ως:</a:t>
            </a:r>
            <a:endParaRPr lang="en-US" sz="2400" dirty="0" smtClean="0"/>
          </a:p>
          <a:p>
            <a:endParaRPr lang="en-US" sz="2400" dirty="0"/>
          </a:p>
          <a:p>
            <a:pPr marL="0" indent="0">
              <a:buNone/>
            </a:pPr>
            <a:endParaRPr lang="en-US" sz="2400" dirty="0"/>
          </a:p>
          <a:p>
            <a:endParaRPr lang="en-US" sz="2400" dirty="0" smtClean="0"/>
          </a:p>
          <a:p>
            <a:r>
              <a:rPr lang="el-GR" sz="2400" dirty="0" smtClean="0"/>
              <a:t>Αν έχουμε ορίσει την </a:t>
            </a:r>
            <a:r>
              <a:rPr lang="en-US" sz="2400" dirty="0" err="1" smtClean="0"/>
              <a:t>toString</a:t>
            </a:r>
            <a:r>
              <a:rPr lang="en-US" sz="2400" dirty="0" smtClean="0"/>
              <a:t> </a:t>
            </a:r>
            <a:r>
              <a:rPr lang="el-GR" sz="2400" dirty="0" smtClean="0"/>
              <a:t>μπορούμε να χρησιμοποιήσουμε τα αντικείμενα της κλάσης σαν </a:t>
            </a:r>
            <a:r>
              <a:rPr lang="en-US" sz="2400" dirty="0" smtClean="0"/>
              <a:t>Strings </a:t>
            </a:r>
          </a:p>
          <a:p>
            <a:pPr lvl="1"/>
            <a:r>
              <a:rPr lang="el-GR" sz="2000" dirty="0" smtClean="0"/>
              <a:t>Καλείτε αυτόματα η </a:t>
            </a:r>
            <a:r>
              <a:rPr lang="en-US" sz="2000" dirty="0" err="1" smtClean="0"/>
              <a:t>toString</a:t>
            </a:r>
            <a:endParaRPr lang="en-US" sz="2000" dirty="0" smtClean="0"/>
          </a:p>
          <a:p>
            <a:endParaRPr lang="en-US" sz="2400" dirty="0"/>
          </a:p>
          <a:p>
            <a:r>
              <a:rPr lang="en-US" sz="2400" dirty="0" smtClean="0"/>
              <a:t>H </a:t>
            </a:r>
            <a:r>
              <a:rPr lang="el-GR" sz="2400" dirty="0" smtClean="0"/>
              <a:t>μέθοδος </a:t>
            </a:r>
            <a:r>
              <a:rPr lang="en-US" sz="2400" dirty="0" smtClean="0"/>
              <a:t>equals </a:t>
            </a:r>
            <a:r>
              <a:rPr lang="el-GR" sz="2400" dirty="0" smtClean="0"/>
              <a:t>ορίζεται πάντα ως:</a:t>
            </a:r>
          </a:p>
        </p:txBody>
      </p:sp>
      <p:sp>
        <p:nvSpPr>
          <p:cNvPr id="4" name="TextBox 3"/>
          <p:cNvSpPr txBox="1"/>
          <p:nvPr/>
        </p:nvSpPr>
        <p:spPr>
          <a:xfrm>
            <a:off x="2483768" y="2276872"/>
            <a:ext cx="3631122" cy="923330"/>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anose="02070309020205020404" pitchFamily="49" charset="0"/>
                <a:cs typeface="Courier New" panose="02070309020205020404" pitchFamily="49" charset="0"/>
              </a:rPr>
              <a:t>public String </a:t>
            </a:r>
            <a:r>
              <a:rPr lang="en-US" b="1" dirty="0" err="1" smtClean="0">
                <a:solidFill>
                  <a:srgbClr val="0070C0"/>
                </a:solidFill>
                <a:latin typeface="Courier New" panose="02070309020205020404" pitchFamily="49" charset="0"/>
                <a:cs typeface="Courier New" panose="02070309020205020404" pitchFamily="49" charset="0"/>
              </a:rPr>
              <a:t>toString</a:t>
            </a:r>
            <a:r>
              <a:rPr lang="en-US" b="1" dirty="0" smtClean="0">
                <a:solidFill>
                  <a:srgbClr val="0070C0"/>
                </a:solidFill>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a:t>
            </a:r>
          </a:p>
          <a:p>
            <a:r>
              <a:rPr lang="en-US" b="1" dirty="0">
                <a:solidFill>
                  <a:srgbClr val="0070C0"/>
                </a:solidFill>
                <a:latin typeface="Courier New" panose="02070309020205020404" pitchFamily="49" charset="0"/>
                <a:cs typeface="Courier New" panose="02070309020205020404" pitchFamily="49" charset="0"/>
              </a:rPr>
              <a:t>}</a:t>
            </a:r>
          </a:p>
        </p:txBody>
      </p:sp>
      <p:sp>
        <p:nvSpPr>
          <p:cNvPr id="5" name="TextBox 4"/>
          <p:cNvSpPr txBox="1"/>
          <p:nvPr/>
        </p:nvSpPr>
        <p:spPr>
          <a:xfrm>
            <a:off x="1311972" y="5553670"/>
            <a:ext cx="5974713" cy="923330"/>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anose="02070309020205020404" pitchFamily="49" charset="0"/>
                <a:cs typeface="Courier New" panose="02070309020205020404" pitchFamily="49" charset="0"/>
              </a:rPr>
              <a:t>public </a:t>
            </a:r>
            <a:r>
              <a:rPr lang="en-US" b="1" dirty="0" err="1" smtClean="0">
                <a:solidFill>
                  <a:srgbClr val="0070C0"/>
                </a:solidFill>
                <a:latin typeface="Courier New" panose="02070309020205020404" pitchFamily="49" charset="0"/>
                <a:cs typeface="Courier New" panose="02070309020205020404" pitchFamily="49" charset="0"/>
              </a:rPr>
              <a:t>boolean</a:t>
            </a:r>
            <a:r>
              <a:rPr lang="en-US" b="1" dirty="0" smtClean="0">
                <a:solidFill>
                  <a:srgbClr val="0070C0"/>
                </a:solidFill>
                <a:latin typeface="Courier New" panose="02070309020205020404" pitchFamily="49" charset="0"/>
                <a:cs typeface="Courier New" panose="02070309020205020404" pitchFamily="49" charset="0"/>
              </a:rPr>
              <a:t> equals(&lt;Class name&gt; other){</a:t>
            </a:r>
          </a:p>
          <a:p>
            <a:r>
              <a:rPr lang="en-US" b="1" dirty="0" smtClean="0">
                <a:solidFill>
                  <a:srgbClr val="0070C0"/>
                </a:solidFill>
                <a:latin typeface="Courier New" panose="02070309020205020404" pitchFamily="49" charset="0"/>
                <a:cs typeface="Courier New" panose="02070309020205020404" pitchFamily="49" charset="0"/>
              </a:rPr>
              <a:t>    …</a:t>
            </a:r>
          </a:p>
          <a:p>
            <a:r>
              <a:rPr lang="en-US" b="1" dirty="0">
                <a:solidFill>
                  <a:srgbClr val="0070C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3139627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fontScale="92500"/>
          </a:bodyPr>
          <a:lstStyle/>
          <a:p>
            <a:r>
              <a:rPr lang="el-GR" dirty="0" smtClean="0"/>
              <a:t>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a:p>
            <a:r>
              <a:rPr lang="el-GR" dirty="0" smtClean="0"/>
              <a:t>Οποιαδήποτε κλάση μπορεί να χρησιμοποιηθεί ως παράμετρος.</a:t>
            </a:r>
          </a:p>
          <a:p>
            <a:r>
              <a:rPr lang="el-GR" dirty="0" smtClean="0"/>
              <a:t>Όταν τα ορίσματα ανήκουν στην κλάση στην οποία ορίζεται η μέθοδος τότε η μέθοδος μπορεί να δει (και) τα ιδιωτικά (</a:t>
            </a:r>
            <a:r>
              <a:rPr lang="en-US" dirty="0" smtClean="0"/>
              <a:t>private)</a:t>
            </a:r>
            <a:r>
              <a:rPr lang="el-GR" dirty="0" smtClean="0"/>
              <a:t>πεδία των αντικειμένων</a:t>
            </a:r>
          </a:p>
          <a:p>
            <a:r>
              <a:rPr lang="el-GR" dirty="0" smtClean="0"/>
              <a:t>Αν τα ορίσματα είναι διαφορετικού τύπου τότε η μέθοδος μπορεί μόνο να καλέσει τις </a:t>
            </a:r>
            <a:r>
              <a:rPr lang="en-US" dirty="0" smtClean="0"/>
              <a:t>public </a:t>
            </a:r>
            <a:r>
              <a:rPr lang="el-GR" dirty="0" smtClean="0"/>
              <a:t>μεθόδους.</a:t>
            </a:r>
            <a:endParaRPr lang="en-US" dirty="0"/>
          </a:p>
        </p:txBody>
      </p:sp>
    </p:spTree>
    <p:extLst>
      <p:ext uri="{BB962C8B-B14F-4D97-AF65-F5344CB8AC3E}">
        <p14:creationId xmlns:p14="http://schemas.microsoft.com/office/powerpoint/2010/main" val="2641349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Τα προβλήματα αυτά προσπαθεί να αντιμετωπίσει ο αντικειμενοστραφής προγραμματισμός (</a:t>
            </a:r>
            <a:r>
              <a:rPr lang="en-US" dirty="0" smtClean="0"/>
              <a:t>object-oriented programming)</a:t>
            </a:r>
          </a:p>
          <a:p>
            <a:pPr lvl="1"/>
            <a:r>
              <a:rPr lang="en-US" dirty="0" smtClean="0"/>
              <a:t>OOP </a:t>
            </a:r>
            <a:r>
              <a:rPr lang="el-GR" dirty="0" smtClean="0"/>
              <a:t>βάζει </a:t>
            </a:r>
            <a:r>
              <a:rPr lang="el-GR" dirty="0" smtClean="0">
                <a:solidFill>
                  <a:schemeClr val="accent6">
                    <a:lumMod val="75000"/>
                  </a:schemeClr>
                </a:solidFill>
              </a:rPr>
              <a:t>μαζί</a:t>
            </a:r>
            <a:r>
              <a:rPr lang="el-GR" dirty="0" smtClean="0"/>
              <a:t> τα </a:t>
            </a:r>
            <a:r>
              <a:rPr lang="el-GR" dirty="0" smtClean="0">
                <a:solidFill>
                  <a:srgbClr val="0070C0"/>
                </a:solidFill>
              </a:rPr>
              <a:t>δεδομένα</a:t>
            </a:r>
            <a:r>
              <a:rPr lang="el-GR" dirty="0" smtClean="0"/>
              <a:t> και τις </a:t>
            </a:r>
            <a:r>
              <a:rPr lang="el-GR" dirty="0" smtClean="0">
                <a:solidFill>
                  <a:schemeClr val="accent6">
                    <a:lumMod val="75000"/>
                  </a:schemeClr>
                </a:solidFill>
              </a:rPr>
              <a:t>διαδικασίες</a:t>
            </a:r>
            <a:r>
              <a:rPr lang="el-GR" dirty="0" smtClean="0"/>
              <a:t> (</a:t>
            </a:r>
            <a:r>
              <a:rPr lang="el-GR" dirty="0" smtClean="0">
                <a:solidFill>
                  <a:srgbClr val="0070C0"/>
                </a:solidFill>
              </a:rPr>
              <a:t>μεθόδους</a:t>
            </a:r>
            <a:r>
              <a:rPr lang="el-GR" dirty="0" smtClean="0"/>
              <a:t>) σχετικές με τα δεδομένα</a:t>
            </a:r>
          </a:p>
          <a:p>
            <a:pPr lvl="1"/>
            <a:r>
              <a:rPr lang="el-GR" dirty="0" smtClean="0"/>
              <a:t>Π.χ., ο κάθε φοιτητής ή καθηγητής έρχεται με μια δικιά του διαδικασία </a:t>
            </a:r>
            <a:r>
              <a:rPr lang="en-US" dirty="0" smtClean="0"/>
              <a:t>print</a:t>
            </a:r>
            <a:endParaRPr lang="el-GR" dirty="0" smtClean="0"/>
          </a:p>
          <a:p>
            <a:pPr lvl="1"/>
            <a:endParaRPr lang="el-GR" dirty="0"/>
          </a:p>
          <a:p>
            <a:r>
              <a:rPr lang="el-GR" dirty="0" smtClean="0"/>
              <a:t>Αυτό επιτυγχάνεται με </a:t>
            </a:r>
            <a:r>
              <a:rPr lang="el-GR" dirty="0" smtClean="0">
                <a:solidFill>
                  <a:schemeClr val="accent6">
                    <a:lumMod val="75000"/>
                  </a:schemeClr>
                </a:solidFill>
              </a:rPr>
              <a:t>αντικείμενα</a:t>
            </a:r>
            <a:r>
              <a:rPr lang="el-GR" dirty="0" smtClean="0"/>
              <a:t> και </a:t>
            </a:r>
            <a:r>
              <a:rPr lang="el-GR" dirty="0" smtClean="0">
                <a:solidFill>
                  <a:srgbClr val="0070C0"/>
                </a:solidFill>
              </a:rPr>
              <a:t>κλάσεις</a:t>
            </a:r>
            <a:endParaRPr lang="en-US" dirty="0">
              <a:solidFill>
                <a:srgbClr val="0070C0"/>
              </a:solidFill>
            </a:endParaRPr>
          </a:p>
        </p:txBody>
      </p:sp>
    </p:spTree>
    <p:extLst>
      <p:ext uri="{BB962C8B-B14F-4D97-AF65-F5344CB8AC3E}">
        <p14:creationId xmlns:p14="http://schemas.microsoft.com/office/powerpoint/2010/main" val="401334872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Η κλάση </a:t>
            </a:r>
            <a:r>
              <a:rPr lang="en-US" dirty="0" smtClean="0"/>
              <a:t>Car </a:t>
            </a:r>
            <a:r>
              <a:rPr lang="el-GR" dirty="0" smtClean="0"/>
              <a:t>θα έχει ως πεδίο και το όνομα του οδηγού. Το όνομα θα το παίρνει από μία ένα αντικείμενο της κλάσης </a:t>
            </a:r>
            <a:r>
              <a:rPr lang="en-US" dirty="0" smtClean="0"/>
              <a:t>Person</a:t>
            </a:r>
            <a:r>
              <a:rPr lang="el-GR" dirty="0" smtClean="0"/>
              <a:t> στην αρχικοποίηση.</a:t>
            </a:r>
            <a:endParaRPr lang="en-US" dirty="0"/>
          </a:p>
        </p:txBody>
      </p:sp>
    </p:spTree>
    <p:extLst>
      <p:ext uri="{BB962C8B-B14F-4D97-AF65-F5344CB8AC3E}">
        <p14:creationId xmlns:p14="http://schemas.microsoft.com/office/powerpoint/2010/main" val="1554063847"/>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522514"/>
            <a:ext cx="5105400" cy="3320143"/>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driverName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driverName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driver.</a:t>
            </a:r>
            <a:r>
              <a:rPr lang="en-US" b="1" dirty="0" err="1">
                <a:solidFill>
                  <a:srgbClr val="FF0000"/>
                </a:solidFill>
                <a:latin typeface="Courier New" pitchFamily="49" charset="0"/>
                <a:cs typeface="Courier New" pitchFamily="49" charset="0"/>
              </a:rPr>
              <a:t>getName</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a:latin typeface="Courier New" pitchFamily="49" charset="0"/>
                <a:cs typeface="Courier New" pitchFamily="49" charset="0"/>
              </a:rPr>
              <a:t>driverName</a:t>
            </a:r>
            <a:r>
              <a:rPr lang="en-US" b="1" dirty="0">
                <a:latin typeface="Courier New" pitchFamily="49" charset="0"/>
                <a:cs typeface="Courier New" pitchFamily="49" charset="0"/>
              </a:rPr>
              <a:t> + "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4283781913"/>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lstStyle/>
          <a:p>
            <a:r>
              <a:rPr lang="el-GR" dirty="0" smtClean="0"/>
              <a:t>Εκτός από ορίσματα σε μεθόδους αντικείμενα οποιαδήποτε κλάσης μπορούν να εμφανιστούν και ως πεδία μιας κλάσης</a:t>
            </a:r>
          </a:p>
          <a:p>
            <a:pPr lvl="1"/>
            <a:r>
              <a:rPr lang="el-GR" dirty="0" smtClean="0"/>
              <a:t>Ένα αντικείμενο μπορεί να έχει μέσα του άλλα αντικείμενα.</a:t>
            </a:r>
            <a:endParaRPr lang="en-US" dirty="0"/>
          </a:p>
        </p:txBody>
      </p:sp>
    </p:spTree>
    <p:extLst>
      <p:ext uri="{BB962C8B-B14F-4D97-AF65-F5344CB8AC3E}">
        <p14:creationId xmlns:p14="http://schemas.microsoft.com/office/powerpoint/2010/main" val="3692690989"/>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1533079729"/>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132856"/>
            <a:ext cx="367240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new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smtClean="0">
                <a:solidFill>
                  <a:srgbClr val="0070C0"/>
                </a:solidFill>
              </a:rPr>
              <a:t>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“Alice”</a:t>
            </a:r>
            <a:r>
              <a:rPr lang="en-US" dirty="0" smtClean="0"/>
              <a:t>);</a:t>
            </a:r>
            <a:endParaRPr lang="en-US" dirty="0"/>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6" name="Rectangular Callout 5"/>
          <p:cNvSpPr/>
          <p:nvPr/>
        </p:nvSpPr>
        <p:spPr>
          <a:xfrm>
            <a:off x="6046258" y="4627240"/>
            <a:ext cx="3127648" cy="817984"/>
          </a:xfrm>
          <a:prstGeom prst="wedgeRectCallout">
            <a:avLst>
              <a:gd name="adj1" fmla="val 4753"/>
              <a:gd name="adj2" fmla="val -318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αντικείμενο δημιουργείται μέσα στον </a:t>
            </a:r>
            <a:r>
              <a:rPr lang="en-US" dirty="0" smtClean="0"/>
              <a:t>constructor</a:t>
            </a:r>
            <a:endParaRPr lang="en-US" dirty="0"/>
          </a:p>
        </p:txBody>
      </p:sp>
    </p:spTree>
    <p:extLst>
      <p:ext uri="{BB962C8B-B14F-4D97-AF65-F5344CB8AC3E}">
        <p14:creationId xmlns:p14="http://schemas.microsoft.com/office/powerpoint/2010/main" val="1295687636"/>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Κώδικας σε πολλά αρχεία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έχουμε πολλές κλάσεις βολεύει να τις βάζουμε σε </a:t>
            </a:r>
            <a:r>
              <a:rPr lang="el-GR" dirty="0" smtClean="0">
                <a:solidFill>
                  <a:schemeClr val="accent6">
                    <a:lumMod val="75000"/>
                  </a:schemeClr>
                </a:solidFill>
              </a:rPr>
              <a:t>διαφορετικά αρχεία</a:t>
            </a:r>
            <a:r>
              <a:rPr lang="el-GR" dirty="0" smtClean="0"/>
              <a:t>.</a:t>
            </a:r>
          </a:p>
          <a:p>
            <a:pPr lvl="1"/>
            <a:r>
              <a:rPr lang="en-US" dirty="0" smtClean="0"/>
              <a:t>To </a:t>
            </a:r>
            <a:r>
              <a:rPr lang="el-GR" dirty="0" smtClean="0"/>
              <a:t>κάθε αρχείο έχει το όνομα της κλάσης</a:t>
            </a:r>
            <a:endParaRPr lang="en-US" dirty="0" smtClean="0"/>
          </a:p>
          <a:p>
            <a:pPr lvl="1"/>
            <a:r>
              <a:rPr lang="el-GR" dirty="0" smtClean="0"/>
              <a:t>Σημείωση: μια κλάση μόνη της σε ένα αρχείο είναι </a:t>
            </a:r>
            <a:r>
              <a:rPr lang="en-US" dirty="0" smtClean="0"/>
              <a:t>by default public, </a:t>
            </a:r>
            <a:r>
              <a:rPr lang="el-GR" dirty="0" smtClean="0"/>
              <a:t>μαζί με άλλη είναι </a:t>
            </a:r>
            <a:r>
              <a:rPr lang="en-US" dirty="0" smtClean="0"/>
              <a:t>by default private.</a:t>
            </a:r>
            <a:endParaRPr lang="el-GR" dirty="0" smtClean="0"/>
          </a:p>
          <a:p>
            <a:r>
              <a:rPr lang="el-GR" dirty="0" smtClean="0"/>
              <a:t>Ένα επιπλέον πλεονέκτημα είναι ότι μπορούμε να ορίσουμε μια </a:t>
            </a:r>
            <a:r>
              <a:rPr lang="en-US" dirty="0" smtClean="0">
                <a:solidFill>
                  <a:srgbClr val="0070C0"/>
                </a:solidFill>
              </a:rPr>
              <a:t>main </a:t>
            </a:r>
            <a:r>
              <a:rPr lang="el-GR" dirty="0" smtClean="0"/>
              <a:t>συνάρτηση για κάθε κλάση ξεχωριστά</a:t>
            </a:r>
          </a:p>
          <a:p>
            <a:pPr lvl="1"/>
            <a:r>
              <a:rPr lang="el-GR" dirty="0" smtClean="0"/>
              <a:t>Βοηθάει για το </a:t>
            </a:r>
            <a:r>
              <a:rPr lang="en-US" dirty="0" smtClean="0"/>
              <a:t>testing </a:t>
            </a:r>
            <a:r>
              <a:rPr lang="el-GR" dirty="0" smtClean="0"/>
              <a:t>του κώδικα.</a:t>
            </a:r>
            <a:endParaRPr lang="en-US" dirty="0" smtClean="0"/>
          </a:p>
          <a:p>
            <a:pPr marL="0" indent="0">
              <a:buNone/>
            </a:pPr>
            <a:endParaRPr lang="el-GR" dirty="0" smtClean="0"/>
          </a:p>
          <a:p>
            <a:r>
              <a:rPr lang="el-GR" dirty="0" smtClean="0"/>
              <a:t>Για να κάνουμε </a:t>
            </a:r>
            <a:r>
              <a:rPr lang="en-US" dirty="0" smtClean="0"/>
              <a:t>compile </a:t>
            </a:r>
            <a:r>
              <a:rPr lang="el-GR" dirty="0" smtClean="0"/>
              <a:t>πολλά αρχεία </a:t>
            </a:r>
            <a:r>
              <a:rPr lang="el-GR" dirty="0" err="1" smtClean="0"/>
              <a:t>μαζι</a:t>
            </a:r>
            <a:r>
              <a:rPr lang="el-GR" dirty="0" smtClean="0"/>
              <a:t>:</a:t>
            </a:r>
          </a:p>
          <a:p>
            <a:pPr lvl="1"/>
            <a:r>
              <a:rPr lang="en-US" b="1" dirty="0" err="1" smtClean="0">
                <a:solidFill>
                  <a:srgbClr val="0070C0"/>
                </a:solidFill>
                <a:latin typeface="Courier New" pitchFamily="49" charset="0"/>
                <a:cs typeface="Courier New" pitchFamily="49" charset="0"/>
              </a:rPr>
              <a:t>javac</a:t>
            </a:r>
            <a:r>
              <a:rPr lang="en-US" b="1" dirty="0" smtClean="0">
                <a:solidFill>
                  <a:srgbClr val="0070C0"/>
                </a:solidFill>
                <a:latin typeface="Courier New" pitchFamily="49" charset="0"/>
                <a:cs typeface="Courier New" pitchFamily="49" charset="0"/>
              </a:rPr>
              <a:t> file1.java file2.java file3.java  </a:t>
            </a:r>
            <a:r>
              <a:rPr lang="en-US" dirty="0" smtClean="0"/>
              <a:t>	</a:t>
            </a:r>
            <a:endParaRPr lang="el-GR" dirty="0" smtClean="0"/>
          </a:p>
          <a:p>
            <a:pPr lvl="2"/>
            <a:r>
              <a:rPr lang="el-GR" dirty="0" smtClean="0"/>
              <a:t>ή μπορούμε να κάνουμε </a:t>
            </a:r>
            <a:r>
              <a:rPr lang="en-US" dirty="0" smtClean="0"/>
              <a:t>compile </a:t>
            </a:r>
            <a:r>
              <a:rPr lang="el-GR" dirty="0" smtClean="0"/>
              <a:t>το </a:t>
            </a:r>
            <a:r>
              <a:rPr lang="en-US" dirty="0" smtClean="0"/>
              <a:t>“</a:t>
            </a:r>
            <a:r>
              <a:rPr lang="el-GR" dirty="0" smtClean="0"/>
              <a:t>βασικό</a:t>
            </a:r>
            <a:r>
              <a:rPr lang="en-US" dirty="0" smtClean="0"/>
              <a:t>”</a:t>
            </a:r>
            <a:r>
              <a:rPr lang="el-GR" dirty="0" smtClean="0"/>
              <a:t> αρχείο</a:t>
            </a:r>
            <a:endParaRPr lang="en-US" dirty="0"/>
          </a:p>
        </p:txBody>
      </p:sp>
    </p:spTree>
    <p:extLst>
      <p:ext uri="{BB962C8B-B14F-4D97-AF65-F5344CB8AC3E}">
        <p14:creationId xmlns:p14="http://schemas.microsoft.com/office/powerpoint/2010/main" val="1904883458"/>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94" y="1340768"/>
            <a:ext cx="8964488" cy="1927225"/>
          </a:xfrm>
        </p:spPr>
        <p:txBody>
          <a:bodyPr>
            <a:noAutofit/>
          </a:bodyPr>
          <a:lstStyle/>
          <a:p>
            <a:r>
              <a:rPr lang="el-GR" sz="4600" dirty="0" smtClean="0"/>
              <a:t>10. ΑΝΤΙΚΕΙΜΕΝΑ ΩΣ ΟΡΙΣΜΑΤΑ</a:t>
            </a:r>
            <a:endParaRPr lang="en-US" sz="4600" dirty="0"/>
          </a:p>
        </p:txBody>
      </p:sp>
      <p:sp>
        <p:nvSpPr>
          <p:cNvPr id="3" name="Subtitle 2"/>
          <p:cNvSpPr>
            <a:spLocks noGrp="1"/>
          </p:cNvSpPr>
          <p:nvPr>
            <p:ph type="subTitle" idx="1"/>
          </p:nvPr>
        </p:nvSpPr>
        <p:spPr/>
        <p:txBody>
          <a:bodyPr>
            <a:normAutofit/>
          </a:bodyPr>
          <a:lstStyle/>
          <a:p>
            <a:pPr algn="ctr"/>
            <a:endParaRPr lang="el-GR" dirty="0"/>
          </a:p>
          <a:p>
            <a:pPr algn="ctr"/>
            <a:endParaRPr lang="el-GR" dirty="0" smtClean="0"/>
          </a:p>
        </p:txBody>
      </p:sp>
    </p:spTree>
    <p:extLst>
      <p:ext uri="{BB962C8B-B14F-4D97-AF65-F5344CB8AC3E}">
        <p14:creationId xmlns:p14="http://schemas.microsoft.com/office/powerpoint/2010/main" val="3391015364"/>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fontScale="92500"/>
          </a:bodyPr>
          <a:lstStyle/>
          <a:p>
            <a:r>
              <a:rPr lang="el-GR" dirty="0" smtClean="0"/>
              <a:t>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a:p>
            <a:r>
              <a:rPr lang="el-GR" dirty="0" smtClean="0"/>
              <a:t>Οποιαδήποτε κλάση μπορεί να χρησιμοποιηθεί ως παράμετρος.</a:t>
            </a:r>
          </a:p>
          <a:p>
            <a:r>
              <a:rPr lang="el-GR" dirty="0" smtClean="0"/>
              <a:t>Όταν τα ορίσματα ανήκουν στην κλάση στην οποία ορίζεται η μέθοδος τότε η μέθοδος μπορεί να δει (και) τα ιδιωτικά (</a:t>
            </a:r>
            <a:r>
              <a:rPr lang="en-US" dirty="0" smtClean="0"/>
              <a:t>private)</a:t>
            </a:r>
            <a:r>
              <a:rPr lang="el-GR" dirty="0" smtClean="0"/>
              <a:t>πεδία των αντικειμένων</a:t>
            </a:r>
          </a:p>
          <a:p>
            <a:r>
              <a:rPr lang="el-GR" dirty="0" smtClean="0"/>
              <a:t>Αν τα ορίσματα είναι διαφορετικού τύπου τότε η μέθοδος μπορεί μόνο να καλέσει τις </a:t>
            </a:r>
            <a:r>
              <a:rPr lang="en-US" dirty="0" smtClean="0"/>
              <a:t>public </a:t>
            </a:r>
            <a:r>
              <a:rPr lang="el-GR" dirty="0" smtClean="0"/>
              <a:t>μεθόδους.</a:t>
            </a:r>
            <a:endParaRPr lang="en-US" dirty="0"/>
          </a:p>
        </p:txBody>
      </p:sp>
    </p:spTree>
    <p:extLst>
      <p:ext uri="{BB962C8B-B14F-4D97-AF65-F5344CB8AC3E}">
        <p14:creationId xmlns:p14="http://schemas.microsoft.com/office/powerpoint/2010/main" val="783831096"/>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Η κλάση </a:t>
            </a:r>
            <a:r>
              <a:rPr lang="en-US" dirty="0" smtClean="0"/>
              <a:t>Car </a:t>
            </a:r>
            <a:r>
              <a:rPr lang="el-GR" dirty="0" smtClean="0"/>
              <a:t>θα έχει ως πεδίο και το όνομα του οδηγού. Το όνομα θα το παίρνει από ένα αντικείμενο της κλάσης </a:t>
            </a:r>
            <a:r>
              <a:rPr lang="en-US" dirty="0" smtClean="0"/>
              <a:t>Person</a:t>
            </a:r>
            <a:r>
              <a:rPr lang="el-GR" dirty="0" smtClean="0"/>
              <a:t> στην αρχικοποίηση.</a:t>
            </a:r>
            <a:endParaRPr lang="en-US" dirty="0"/>
          </a:p>
        </p:txBody>
      </p:sp>
    </p:spTree>
    <p:extLst>
      <p:ext uri="{BB962C8B-B14F-4D97-AF65-F5344CB8AC3E}">
        <p14:creationId xmlns:p14="http://schemas.microsoft.com/office/powerpoint/2010/main" val="3258599132"/>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522514"/>
            <a:ext cx="5105400" cy="3320143"/>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driverName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driverName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driver.</a:t>
            </a:r>
            <a:r>
              <a:rPr lang="en-US" b="1" dirty="0" err="1">
                <a:solidFill>
                  <a:srgbClr val="FF0000"/>
                </a:solidFill>
                <a:latin typeface="Courier New" pitchFamily="49" charset="0"/>
                <a:cs typeface="Courier New" pitchFamily="49" charset="0"/>
              </a:rPr>
              <a:t>getName</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a:latin typeface="Courier New" pitchFamily="49" charset="0"/>
                <a:cs typeface="Courier New" pitchFamily="49" charset="0"/>
              </a:rPr>
              <a:t>driverName</a:t>
            </a:r>
            <a:r>
              <a:rPr lang="en-US" b="1" dirty="0">
                <a:latin typeface="Courier New" pitchFamily="49" charset="0"/>
                <a:cs typeface="Courier New" pitchFamily="49" charset="0"/>
              </a:rPr>
              <a:t> + "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3294250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Αντικείμενο</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l-GR" dirty="0" smtClean="0"/>
              <a:t>Ένα αντικείμενο στον κώδικα αναπαριστά μια μονάδα/οντότητα/έννοια η οποία έχει:</a:t>
            </a:r>
          </a:p>
          <a:p>
            <a:pPr lvl="2"/>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77371343"/>
              </p:ext>
            </p:extLst>
          </p:nvPr>
        </p:nvGraphicFramePr>
        <p:xfrm>
          <a:off x="4038600" y="2747985"/>
          <a:ext cx="4572000" cy="3143690"/>
        </p:xfrm>
        <a:graphic>
          <a:graphicData uri="http://schemas.openxmlformats.org/presentationml/2006/ole">
            <mc:AlternateContent xmlns:mc="http://schemas.openxmlformats.org/markup-compatibility/2006">
              <mc:Choice xmlns:v="urn:schemas-microsoft-com:vml" Requires="v">
                <p:oleObj spid="_x0000_s4142" name="Bitmap Image" r:id="rId3" imgW="4600000" imgH="3161905" progId="PBrush">
                  <p:embed/>
                </p:oleObj>
              </mc:Choice>
              <mc:Fallback>
                <p:oleObj name="Bitmap Image" r:id="rId3" imgW="4600000" imgH="3161905"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47985"/>
                        <a:ext cx="4572000" cy="3143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0" y="2739527"/>
            <a:ext cx="3581400" cy="3447098"/>
          </a:xfrm>
          <a:prstGeom prst="rect">
            <a:avLst/>
          </a:prstGeom>
          <a:noFill/>
        </p:spPr>
        <p:txBody>
          <a:bodyPr wrap="square" rtlCol="0">
            <a:spAutoFit/>
          </a:bodyPr>
          <a:lstStyle/>
          <a:p>
            <a:pPr marL="285750" indent="-285750">
              <a:buFont typeface="Arial" pitchFamily="34" charset="0"/>
              <a:buChar char="•"/>
            </a:pPr>
            <a:r>
              <a:rPr lang="el-GR" sz="2000" dirty="0" smtClean="0"/>
              <a:t>Μια </a:t>
            </a:r>
            <a:r>
              <a:rPr lang="el-GR" sz="2000" dirty="0" smtClean="0">
                <a:solidFill>
                  <a:schemeClr val="accent6">
                    <a:lumMod val="75000"/>
                  </a:schemeClr>
                </a:solidFill>
              </a:rPr>
              <a:t>κατάσταση</a:t>
            </a:r>
            <a:r>
              <a:rPr lang="el-GR" sz="2000" dirty="0" smtClean="0"/>
              <a:t>, η οποία ορίζεται από ορισμένα </a:t>
            </a:r>
            <a:r>
              <a:rPr lang="el-GR" sz="2000" dirty="0" smtClean="0">
                <a:solidFill>
                  <a:srgbClr val="0070C0"/>
                </a:solidFill>
              </a:rPr>
              <a:t>χαρακτηριστικά </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συμπεριφορά</a:t>
            </a:r>
            <a:r>
              <a:rPr lang="el-GR" sz="2000" dirty="0" smtClean="0"/>
              <a:t>, η οποία ορίζεται από ορισμένες </a:t>
            </a:r>
            <a:r>
              <a:rPr lang="el-GR" sz="2000" dirty="0" smtClean="0">
                <a:solidFill>
                  <a:srgbClr val="0070C0"/>
                </a:solidFill>
              </a:rPr>
              <a:t>ενέργειες </a:t>
            </a:r>
            <a:r>
              <a:rPr lang="el-GR" sz="2000" dirty="0" smtClean="0"/>
              <a:t>που μπορεί να εκτελέσει το αντικείμενο</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ταυτότητα</a:t>
            </a:r>
            <a:r>
              <a:rPr lang="el-GR" sz="2000" dirty="0" smtClean="0"/>
              <a:t> που το ξεχωρίζει από τα υπόλοιπα.</a:t>
            </a:r>
          </a:p>
          <a:p>
            <a:endParaRPr lang="en-US" dirty="0"/>
          </a:p>
        </p:txBody>
      </p:sp>
      <p:sp>
        <p:nvSpPr>
          <p:cNvPr id="6" name="TextBox 5"/>
          <p:cNvSpPr txBox="1"/>
          <p:nvPr/>
        </p:nvSpPr>
        <p:spPr>
          <a:xfrm>
            <a:off x="1447800" y="6189382"/>
            <a:ext cx="7348294" cy="369332"/>
          </a:xfrm>
          <a:prstGeom prst="rect">
            <a:avLst/>
          </a:prstGeom>
          <a:noFill/>
        </p:spPr>
        <p:txBody>
          <a:bodyPr wrap="none" rtlCol="0">
            <a:spAutoFit/>
          </a:bodyPr>
          <a:lstStyle/>
          <a:p>
            <a:r>
              <a:rPr lang="el-GR" dirty="0" smtClean="0"/>
              <a:t>Παραδείγματα: </a:t>
            </a:r>
            <a:r>
              <a:rPr lang="el-GR" dirty="0" err="1" smtClean="0"/>
              <a:t>ενας</a:t>
            </a:r>
            <a:r>
              <a:rPr lang="el-GR" dirty="0" smtClean="0"/>
              <a:t> άνθρωπος, ένα πράγμα, ένα μέρος, μια υπηρεσία</a:t>
            </a:r>
            <a:endParaRPr lang="en-US" dirty="0"/>
          </a:p>
        </p:txBody>
      </p:sp>
    </p:spTree>
    <p:extLst>
      <p:ext uri="{BB962C8B-B14F-4D97-AF65-F5344CB8AC3E}">
        <p14:creationId xmlns:p14="http://schemas.microsoft.com/office/powerpoint/2010/main" val="3264733092"/>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lstStyle/>
          <a:p>
            <a:r>
              <a:rPr lang="el-GR" dirty="0" smtClean="0"/>
              <a:t>Εκτός από ορίσματα σε μεθόδους αντικείμενα οποιαδήποτε κλάσης μπορούν να εμφανιστούν και ως πεδία μιας κλάσης</a:t>
            </a:r>
          </a:p>
          <a:p>
            <a:pPr lvl="1"/>
            <a:r>
              <a:rPr lang="el-GR" dirty="0" smtClean="0"/>
              <a:t>Ένα αντικείμενο μπορεί να έχει μέσα του άλλα αντικείμενα.</a:t>
            </a:r>
            <a:endParaRPr lang="en-US" dirty="0"/>
          </a:p>
        </p:txBody>
      </p:sp>
    </p:spTree>
    <p:extLst>
      <p:ext uri="{BB962C8B-B14F-4D97-AF65-F5344CB8AC3E}">
        <p14:creationId xmlns:p14="http://schemas.microsoft.com/office/powerpoint/2010/main" val="1304953188"/>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2" name="TextBox 1"/>
          <p:cNvSpPr txBox="1"/>
          <p:nvPr/>
        </p:nvSpPr>
        <p:spPr>
          <a:xfrm>
            <a:off x="6156176" y="5013176"/>
            <a:ext cx="2384884" cy="369332"/>
          </a:xfrm>
          <a:prstGeom prst="rect">
            <a:avLst/>
          </a:prstGeom>
          <a:solidFill>
            <a:srgbClr val="92D050"/>
          </a:solidFill>
        </p:spPr>
        <p:txBody>
          <a:bodyPr wrap="none" rtlCol="0">
            <a:spAutoFit/>
          </a:bodyPr>
          <a:lstStyle/>
          <a:p>
            <a:r>
              <a:rPr lang="el-GR" dirty="0" smtClean="0"/>
              <a:t>Καλύτερη υλοποίηση!</a:t>
            </a:r>
            <a:endParaRPr lang="en-US" dirty="0"/>
          </a:p>
        </p:txBody>
      </p:sp>
    </p:spTree>
    <p:extLst>
      <p:ext uri="{BB962C8B-B14F-4D97-AF65-F5344CB8AC3E}">
        <p14:creationId xmlns:p14="http://schemas.microsoft.com/office/powerpoint/2010/main" val="115360940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132856"/>
            <a:ext cx="367240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new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smtClean="0">
                <a:solidFill>
                  <a:srgbClr val="0070C0"/>
                </a:solidFill>
              </a:rPr>
              <a:t>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“Alice”</a:t>
            </a:r>
            <a:r>
              <a:rPr lang="en-US" dirty="0" smtClean="0"/>
              <a:t>);</a:t>
            </a:r>
            <a:endParaRPr lang="en-US" dirty="0"/>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6" name="Rectangular Callout 5"/>
          <p:cNvSpPr/>
          <p:nvPr/>
        </p:nvSpPr>
        <p:spPr>
          <a:xfrm>
            <a:off x="6016352" y="4627240"/>
            <a:ext cx="3127648" cy="1826096"/>
          </a:xfrm>
          <a:prstGeom prst="wedgeRectCallout">
            <a:avLst>
              <a:gd name="adj1" fmla="val 3963"/>
              <a:gd name="adj2" fmla="val -170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αντικείμενο δημιουργείται μέσα στον </a:t>
            </a:r>
            <a:r>
              <a:rPr lang="en-US" dirty="0" smtClean="0"/>
              <a:t>constructor</a:t>
            </a:r>
          </a:p>
          <a:p>
            <a:pPr algn="ctr"/>
            <a:r>
              <a:rPr lang="el-GR" dirty="0" smtClean="0"/>
              <a:t>Αυτό έχει νόημα αν το </a:t>
            </a:r>
            <a:r>
              <a:rPr lang="en-US" dirty="0" smtClean="0"/>
              <a:t>Person </a:t>
            </a:r>
            <a:r>
              <a:rPr lang="el-GR" dirty="0" smtClean="0"/>
              <a:t>χρησιμοποιείται μόνο</a:t>
            </a:r>
            <a:r>
              <a:rPr lang="en-US" dirty="0" smtClean="0"/>
              <a:t> </a:t>
            </a:r>
            <a:r>
              <a:rPr lang="el-GR" dirty="0" smtClean="0"/>
              <a:t>μέσα στην κλάση </a:t>
            </a:r>
            <a:r>
              <a:rPr lang="en-US" dirty="0" smtClean="0"/>
              <a:t>Car</a:t>
            </a:r>
            <a:r>
              <a:rPr lang="el-GR" dirty="0" smtClean="0"/>
              <a:t>  </a:t>
            </a:r>
            <a:endParaRPr lang="en-US" dirty="0"/>
          </a:p>
        </p:txBody>
      </p:sp>
    </p:spTree>
    <p:extLst>
      <p:ext uri="{BB962C8B-B14F-4D97-AF65-F5344CB8AC3E}">
        <p14:creationId xmlns:p14="http://schemas.microsoft.com/office/powerpoint/2010/main" val="2015808139"/>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99992" y="2060848"/>
            <a:ext cx="2952328"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923928" y="4495800"/>
            <a:ext cx="5155717"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4407768"/>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r>
              <a:rPr lang="en-US" dirty="0" smtClean="0"/>
              <a:t>;</a:t>
            </a:r>
            <a:endParaRPr lang="el-GR" dirty="0" smtClean="0"/>
          </a:p>
          <a:p>
            <a:r>
              <a:rPr lang="el-GR" dirty="0"/>
              <a:t> </a:t>
            </a:r>
            <a:r>
              <a:rPr lang="el-GR" dirty="0" smtClean="0"/>
              <a:t> </a:t>
            </a:r>
            <a:r>
              <a:rPr lang="en-US" dirty="0" smtClean="0"/>
              <a:t>private </a:t>
            </a:r>
            <a:r>
              <a:rPr lang="en-US" dirty="0" err="1" smtClean="0"/>
              <a:t>int</a:t>
            </a:r>
            <a:r>
              <a:rPr lang="en-US" dirty="0" smtClean="0"/>
              <a:t> age;</a:t>
            </a:r>
            <a:endParaRPr lang="en-US" dirty="0"/>
          </a:p>
          <a:p>
            <a:r>
              <a:rPr lang="en-US" dirty="0"/>
              <a:t>	</a:t>
            </a:r>
          </a:p>
          <a:p>
            <a:r>
              <a:rPr lang="el-GR" dirty="0"/>
              <a:t>  </a:t>
            </a:r>
            <a:r>
              <a:rPr lang="en-US" dirty="0"/>
              <a:t>public Person(String </a:t>
            </a:r>
            <a:r>
              <a:rPr lang="en-US" dirty="0" smtClean="0"/>
              <a:t>name, 		</a:t>
            </a:r>
            <a:r>
              <a:rPr lang="en-US" dirty="0" err="1" smtClean="0"/>
              <a:t>int</a:t>
            </a:r>
            <a:r>
              <a:rPr lang="en-US" dirty="0" smtClean="0"/>
              <a:t> age){</a:t>
            </a:r>
            <a:endParaRPr lang="en-US" dirty="0"/>
          </a:p>
          <a:p>
            <a:r>
              <a:rPr lang="el-GR" dirty="0"/>
              <a:t>    </a:t>
            </a:r>
            <a:r>
              <a:rPr lang="en-US" dirty="0"/>
              <a:t>this.name = name</a:t>
            </a:r>
            <a:r>
              <a:rPr lang="en-US" dirty="0" smtClean="0"/>
              <a:t>;</a:t>
            </a:r>
          </a:p>
          <a:p>
            <a:r>
              <a:rPr lang="en-US" dirty="0"/>
              <a:t> </a:t>
            </a:r>
            <a:r>
              <a:rPr lang="en-US" dirty="0" smtClean="0"/>
              <a:t>   </a:t>
            </a:r>
            <a:r>
              <a:rPr lang="en-US" dirty="0" err="1" smtClean="0"/>
              <a:t>this.age</a:t>
            </a:r>
            <a:r>
              <a:rPr lang="en-US" dirty="0" smtClean="0"/>
              <a:t> = age;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smtClean="0"/>
              <a:t>}</a:t>
            </a:r>
          </a:p>
          <a:p>
            <a:endParaRPr lang="en-US" dirty="0"/>
          </a:p>
          <a:p>
            <a:r>
              <a:rPr lang="en-US" dirty="0" smtClean="0"/>
              <a:t>  public </a:t>
            </a:r>
            <a:r>
              <a:rPr lang="en-US" dirty="0" err="1" smtClean="0"/>
              <a:t>int</a:t>
            </a:r>
            <a:r>
              <a:rPr lang="en-US" dirty="0" smtClean="0"/>
              <a:t> </a:t>
            </a:r>
            <a:r>
              <a:rPr lang="en-US" dirty="0" err="1" smtClean="0">
                <a:solidFill>
                  <a:srgbClr val="FF0000"/>
                </a:solidFill>
              </a:rPr>
              <a:t>getAge</a:t>
            </a:r>
            <a:r>
              <a:rPr lang="en-US" dirty="0" smtClean="0"/>
              <a:t>(){</a:t>
            </a:r>
            <a:endParaRPr lang="en-US" dirty="0"/>
          </a:p>
          <a:p>
            <a:r>
              <a:rPr lang="el-GR" dirty="0"/>
              <a:t>    </a:t>
            </a:r>
            <a:r>
              <a:rPr lang="en-US" dirty="0"/>
              <a:t>return </a:t>
            </a:r>
            <a:r>
              <a:rPr lang="en-US" dirty="0" smtClean="0"/>
              <a:t>age;</a:t>
            </a:r>
            <a:endParaRPr lang="en-US" dirty="0"/>
          </a:p>
          <a:p>
            <a:r>
              <a:rPr lang="el-GR" dirty="0"/>
              <a:t>  </a:t>
            </a:r>
            <a:r>
              <a:rPr lang="en-US" dirty="0" smtClean="0"/>
              <a:t>}</a:t>
            </a:r>
            <a:endParaRPr lang="en-US" dirty="0"/>
          </a:p>
          <a:p>
            <a:r>
              <a:rPr lang="en-US" dirty="0" smtClean="0"/>
              <a:t>}</a:t>
            </a:r>
            <a:endParaRPr lang="en-US" dirty="0"/>
          </a:p>
          <a:p>
            <a:endParaRPr lang="en-US" dirty="0"/>
          </a:p>
        </p:txBody>
      </p:sp>
      <p:sp>
        <p:nvSpPr>
          <p:cNvPr id="7" name="TextBox 6"/>
          <p:cNvSpPr txBox="1"/>
          <p:nvPr/>
        </p:nvSpPr>
        <p:spPr>
          <a:xfrm>
            <a:off x="3949562" y="404664"/>
            <a:ext cx="5032147" cy="4016484"/>
          </a:xfrm>
          <a:prstGeom prst="rect">
            <a:avLst/>
          </a:prstGeom>
          <a:noFill/>
          <a:ln w="28575">
            <a:solidFill>
              <a:srgbClr val="0070C0"/>
            </a:solidFill>
            <a:prstDash val="dash"/>
          </a:ln>
        </p:spPr>
        <p:txBody>
          <a:bodyPr wrap="none" rtlCol="0">
            <a:spAutoFit/>
          </a:bodyPr>
          <a:lstStyle/>
          <a:p>
            <a:r>
              <a:rPr lang="en-US" sz="1500" b="1" dirty="0">
                <a:solidFill>
                  <a:srgbClr val="0070C0"/>
                </a:solidFill>
                <a:latin typeface="Courier New" pitchFamily="49" charset="0"/>
                <a:cs typeface="Courier New" pitchFamily="49" charset="0"/>
              </a:rPr>
              <a:t>class Car</a:t>
            </a:r>
            <a:endParaRPr lang="el-GR" sz="1500" b="1" dirty="0">
              <a:solidFill>
                <a:srgbClr val="0070C0"/>
              </a:solidFill>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private </a:t>
            </a:r>
            <a:r>
              <a:rPr lang="en-US" sz="1500" b="1" dirty="0" err="1">
                <a:latin typeface="Courier New" pitchFamily="49" charset="0"/>
                <a:cs typeface="Courier New" pitchFamily="49" charset="0"/>
              </a:rPr>
              <a:t>int</a:t>
            </a:r>
            <a:r>
              <a:rPr lang="en-US" sz="1500" b="1" dirty="0">
                <a:latin typeface="Courier New" pitchFamily="49" charset="0"/>
                <a:cs typeface="Courier New" pitchFamily="49" charset="0"/>
              </a:rPr>
              <a:t> position = 0;</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private </a:t>
            </a:r>
            <a:r>
              <a:rPr lang="en-US" sz="1500" b="1" dirty="0">
                <a:solidFill>
                  <a:srgbClr val="FF0000"/>
                </a:solidFill>
                <a:latin typeface="Courier New" pitchFamily="49" charset="0"/>
                <a:cs typeface="Courier New" pitchFamily="49" charset="0"/>
              </a:rPr>
              <a:t>Person driver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public Car(</a:t>
            </a:r>
            <a:r>
              <a:rPr lang="en-US" sz="1500" b="1" dirty="0" err="1">
                <a:latin typeface="Courier New" pitchFamily="49" charset="0"/>
                <a:cs typeface="Courier New" pitchFamily="49" charset="0"/>
              </a:rPr>
              <a:t>int</a:t>
            </a:r>
            <a:r>
              <a:rPr lang="en-US" sz="1500" b="1" dirty="0">
                <a:latin typeface="Courier New" pitchFamily="49" charset="0"/>
                <a:cs typeface="Courier New" pitchFamily="49" charset="0"/>
              </a:rPr>
              <a:t> position, </a:t>
            </a:r>
            <a:r>
              <a:rPr lang="en-US" sz="1500" b="1" dirty="0">
                <a:solidFill>
                  <a:srgbClr val="FF0000"/>
                </a:solidFill>
                <a:latin typeface="Courier New" pitchFamily="49" charset="0"/>
                <a:cs typeface="Courier New" pitchFamily="49" charset="0"/>
              </a:rPr>
              <a:t>Person driver</a:t>
            </a:r>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err="1">
                <a:latin typeface="Courier New" pitchFamily="49" charset="0"/>
                <a:cs typeface="Courier New" pitchFamily="49" charset="0"/>
              </a:rPr>
              <a:t>this.position</a:t>
            </a:r>
            <a:r>
              <a:rPr lang="en-US" sz="1500" b="1" dirty="0">
                <a:latin typeface="Courier New" pitchFamily="49" charset="0"/>
                <a:cs typeface="Courier New" pitchFamily="49" charset="0"/>
              </a:rPr>
              <a:t> = position;</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if (</a:t>
            </a:r>
            <a:r>
              <a:rPr lang="en-US" sz="1500" b="1" dirty="0" err="1">
                <a:solidFill>
                  <a:srgbClr val="FF0000"/>
                </a:solidFill>
                <a:latin typeface="Courier New" pitchFamily="49" charset="0"/>
                <a:cs typeface="Courier New" pitchFamily="49" charset="0"/>
              </a:rPr>
              <a:t>driver.getAge</a:t>
            </a:r>
            <a:r>
              <a:rPr lang="en-US" sz="1500" b="1" dirty="0">
                <a:solidFill>
                  <a:srgbClr val="FF0000"/>
                </a:solidFill>
                <a:latin typeface="Courier New" pitchFamily="49" charset="0"/>
                <a:cs typeface="Courier New" pitchFamily="49" charset="0"/>
              </a:rPr>
              <a:t>() </a:t>
            </a:r>
            <a:r>
              <a:rPr lang="en-US" sz="1500" b="1" dirty="0">
                <a:latin typeface="Courier New" pitchFamily="49" charset="0"/>
                <a:cs typeface="Courier New" pitchFamily="49" charset="0"/>
              </a:rPr>
              <a:t>&gt;= 18){</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this.driver</a:t>
            </a:r>
            <a:r>
              <a:rPr lang="en-US" sz="1500" b="1" dirty="0">
                <a:latin typeface="Courier New" pitchFamily="49" charset="0"/>
                <a:cs typeface="Courier New" pitchFamily="49" charset="0"/>
              </a:rPr>
              <a:t> = driver;</a:t>
            </a:r>
          </a:p>
          <a:p>
            <a:r>
              <a:rPr lang="en-US" sz="1500" b="1" dirty="0">
                <a:latin typeface="Courier New" pitchFamily="49" charset="0"/>
                <a:cs typeface="Courier New" pitchFamily="49" charset="0"/>
              </a:rPr>
              <a:t>    }</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a:t>
            </a:r>
            <a:endParaRPr lang="el-GR" sz="1500" b="1" dirty="0">
              <a:latin typeface="Courier New" pitchFamily="49" charset="0"/>
              <a:cs typeface="Courier New" pitchFamily="49" charset="0"/>
            </a:endParaRPr>
          </a:p>
          <a:p>
            <a:endParaRPr lang="en-US" sz="1500" b="1" dirty="0">
              <a:latin typeface="Courier New" pitchFamily="49" charset="0"/>
              <a:cs typeface="Courier New" pitchFamily="49" charset="0"/>
            </a:endParaRP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public String </a:t>
            </a:r>
            <a:r>
              <a:rPr lang="en-US" sz="1500" b="1" dirty="0" err="1">
                <a:latin typeface="Courier New" pitchFamily="49" charset="0"/>
                <a:cs typeface="Courier New" pitchFamily="49" charset="0"/>
              </a:rPr>
              <a:t>toString</a:t>
            </a:r>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return </a:t>
            </a:r>
            <a:r>
              <a:rPr lang="en-US" sz="1500" b="1" dirty="0" err="1">
                <a:latin typeface="Courier New" pitchFamily="49" charset="0"/>
                <a:cs typeface="Courier New" pitchFamily="49" charset="0"/>
              </a:rPr>
              <a:t>driver.</a:t>
            </a:r>
            <a:r>
              <a:rPr lang="en-US" sz="1500" b="1" dirty="0" err="1">
                <a:solidFill>
                  <a:srgbClr val="FF0000"/>
                </a:solidFill>
                <a:latin typeface="Courier New" pitchFamily="49" charset="0"/>
                <a:cs typeface="Courier New" pitchFamily="49" charset="0"/>
              </a:rPr>
              <a:t>getName</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 " " + position;</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
        <p:nvSpPr>
          <p:cNvPr id="12" name="TextBox 11"/>
          <p:cNvSpPr txBox="1"/>
          <p:nvPr/>
        </p:nvSpPr>
        <p:spPr>
          <a:xfrm>
            <a:off x="111011" y="5445224"/>
            <a:ext cx="3675062" cy="923330"/>
          </a:xfrm>
          <a:prstGeom prst="rect">
            <a:avLst/>
          </a:prstGeom>
          <a:solidFill>
            <a:srgbClr val="92D050"/>
          </a:solidFill>
        </p:spPr>
        <p:txBody>
          <a:bodyPr wrap="square" rtlCol="0">
            <a:spAutoFit/>
          </a:bodyPr>
          <a:lstStyle/>
          <a:p>
            <a:r>
              <a:rPr lang="en-US" dirty="0" smtClean="0"/>
              <a:t>H Person </a:t>
            </a:r>
            <a:r>
              <a:rPr lang="el-GR" dirty="0" smtClean="0"/>
              <a:t>είναι διαφορετική κλάση άρα δεν μπορούμε να διαβάσουμε το πεδίο </a:t>
            </a:r>
            <a:r>
              <a:rPr lang="en-US" dirty="0" smtClean="0"/>
              <a:t>age</a:t>
            </a:r>
            <a:endParaRPr lang="en-US" dirty="0"/>
          </a:p>
        </p:txBody>
      </p:sp>
    </p:spTree>
    <p:extLst>
      <p:ext uri="{BB962C8B-B14F-4D97-AF65-F5344CB8AC3E}">
        <p14:creationId xmlns:p14="http://schemas.microsoft.com/office/powerpoint/2010/main" val="2884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12" grpId="0" animBg="1"/>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8381" y="4258988"/>
            <a:ext cx="2304256"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912" y="299229"/>
            <a:ext cx="8229600" cy="990600"/>
          </a:xfrm>
        </p:spPr>
        <p:txBody>
          <a:bodyPr/>
          <a:lstStyle/>
          <a:p>
            <a:r>
              <a:rPr lang="el-GR" dirty="0" smtClean="0"/>
              <a:t>Η εντολή </a:t>
            </a:r>
            <a:r>
              <a:rPr lang="en-US" dirty="0" smtClean="0"/>
              <a:t>exit</a:t>
            </a:r>
            <a:endParaRPr lang="en-US" dirty="0"/>
          </a:p>
        </p:txBody>
      </p:sp>
      <p:sp>
        <p:nvSpPr>
          <p:cNvPr id="5" name="TextBox 4"/>
          <p:cNvSpPr txBox="1"/>
          <p:nvPr/>
        </p:nvSpPr>
        <p:spPr>
          <a:xfrm>
            <a:off x="162417" y="1631412"/>
            <a:ext cx="8776057" cy="369332"/>
          </a:xfrm>
          <a:prstGeom prst="rect">
            <a:avLst/>
          </a:prstGeom>
          <a:solidFill>
            <a:srgbClr val="92D050"/>
          </a:solidFill>
        </p:spPr>
        <p:txBody>
          <a:bodyPr wrap="none" rtlCol="0">
            <a:spAutoFit/>
          </a:bodyPr>
          <a:lstStyle/>
          <a:p>
            <a:r>
              <a:rPr lang="el-GR" dirty="0"/>
              <a:t>Χρησιμοποιείται για σοβαρά λάθη για να σταματάει την εκτέλεση του προγράμματος</a:t>
            </a:r>
            <a:r>
              <a:rPr lang="el-GR" dirty="0" smtClean="0"/>
              <a:t>.</a:t>
            </a:r>
            <a:endParaRPr lang="en-US" dirty="0"/>
          </a:p>
        </p:txBody>
      </p:sp>
      <p:sp>
        <p:nvSpPr>
          <p:cNvPr id="4" name="TextBox 3"/>
          <p:cNvSpPr txBox="1"/>
          <p:nvPr/>
        </p:nvSpPr>
        <p:spPr>
          <a:xfrm>
            <a:off x="251520" y="2420888"/>
            <a:ext cx="8291264" cy="3139321"/>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err="1" smtClean="0">
                <a:latin typeface="Courier New" pitchFamily="49" charset="0"/>
                <a:cs typeface="Courier New" pitchFamily="49" charset="0"/>
              </a:rPr>
              <a:t>RandomVector</a:t>
            </a:r>
            <a:r>
              <a:rPr lang="en-US" b="1" dirty="0" smtClean="0">
                <a:latin typeface="Courier New" pitchFamily="49" charset="0"/>
                <a:cs typeface="Courier New" pitchFamily="49" charset="0"/>
              </a:rPr>
              <a:t>(int </a:t>
            </a:r>
            <a:r>
              <a:rPr lang="en-US" b="1" dirty="0" smtClean="0">
                <a:solidFill>
                  <a:srgbClr val="FF0000"/>
                </a:solidFill>
                <a:latin typeface="Courier New" pitchFamily="49" charset="0"/>
                <a:cs typeface="Courier New" pitchFamily="49" charset="0"/>
              </a:rPr>
              <a:t>dimension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driver.getAge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&gt;= 18){</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driver;</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else{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System.exit</a:t>
            </a:r>
            <a:r>
              <a:rPr lang="en-US" b="1" dirty="0" smtClean="0">
                <a:latin typeface="Courier New" pitchFamily="49" charset="0"/>
                <a:cs typeface="Courier New" pitchFamily="49" charset="0"/>
              </a:rPr>
              <a:t>(-1);</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0" name="Rounded Rectangular Callout 9"/>
          <p:cNvSpPr/>
          <p:nvPr/>
        </p:nvSpPr>
        <p:spPr>
          <a:xfrm>
            <a:off x="5122050" y="4466389"/>
            <a:ext cx="3816424" cy="2092024"/>
          </a:xfrm>
          <a:prstGeom prst="wedgeRoundRectCallout">
            <a:avLst>
              <a:gd name="adj1" fmla="val -66904"/>
              <a:gd name="adj2" fmla="val -4588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 δώσουμε αρνητική διάσταση το πρόγραμμα μας θα σταματήσει.</a:t>
            </a:r>
          </a:p>
          <a:p>
            <a:pPr algn="ctr"/>
            <a:endParaRPr lang="el-GR" dirty="0">
              <a:solidFill>
                <a:schemeClr val="tx1"/>
              </a:solidFill>
            </a:endParaRPr>
          </a:p>
          <a:p>
            <a:pPr algn="ctr"/>
            <a:r>
              <a:rPr lang="el-GR" dirty="0" smtClean="0">
                <a:solidFill>
                  <a:schemeClr val="tx1"/>
                </a:solidFill>
              </a:rPr>
              <a:t>Το -1 εξυπηρετεί σαν κωδικός λάθους, μπορείτε να βάλετε όποια τιμή θέλετε.</a:t>
            </a:r>
            <a:endParaRPr lang="en-US" dirty="0">
              <a:solidFill>
                <a:schemeClr val="tx1"/>
              </a:solidFill>
            </a:endParaRPr>
          </a:p>
        </p:txBody>
      </p:sp>
    </p:spTree>
    <p:extLst>
      <p:ext uri="{BB962C8B-B14F-4D97-AF65-F5344CB8AC3E}">
        <p14:creationId xmlns:p14="http://schemas.microsoft.com/office/powerpoint/2010/main" val="361673988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008" y="764704"/>
            <a:ext cx="4067944" cy="2880320"/>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400" dirty="0">
                <a:solidFill>
                  <a:srgbClr val="FF0000"/>
                </a:solidFill>
              </a:rPr>
              <a:t>class Person</a:t>
            </a:r>
            <a:endParaRPr lang="el-GR" sz="1400" dirty="0">
              <a:solidFill>
                <a:srgbClr val="FF0000"/>
              </a:solidFill>
            </a:endParaRPr>
          </a:p>
          <a:p>
            <a:r>
              <a:rPr lang="en-US" sz="1400" dirty="0"/>
              <a:t>{</a:t>
            </a:r>
          </a:p>
          <a:p>
            <a:r>
              <a:rPr lang="el-GR" sz="1400" dirty="0"/>
              <a:t>  </a:t>
            </a:r>
            <a:r>
              <a:rPr lang="en-US" sz="1400" dirty="0"/>
              <a:t>private String name</a:t>
            </a:r>
            <a:r>
              <a:rPr lang="en-US" sz="1400" dirty="0" smtClean="0"/>
              <a:t>;</a:t>
            </a:r>
            <a:endParaRPr lang="el-GR" sz="1400" dirty="0" smtClean="0"/>
          </a:p>
          <a:p>
            <a:r>
              <a:rPr lang="el-GR" sz="1400" dirty="0"/>
              <a:t> </a:t>
            </a:r>
            <a:r>
              <a:rPr lang="el-GR" sz="1400" dirty="0" smtClean="0"/>
              <a:t> </a:t>
            </a:r>
            <a:r>
              <a:rPr lang="en-US" sz="1400" dirty="0" smtClean="0"/>
              <a:t>private </a:t>
            </a:r>
            <a:r>
              <a:rPr lang="en-US" sz="1400" dirty="0" err="1" smtClean="0"/>
              <a:t>int</a:t>
            </a:r>
            <a:r>
              <a:rPr lang="en-US" sz="1400" dirty="0" smtClean="0"/>
              <a:t> </a:t>
            </a:r>
            <a:r>
              <a:rPr lang="en-US" sz="1400" dirty="0" err="1" smtClean="0"/>
              <a:t>licence</a:t>
            </a:r>
            <a:r>
              <a:rPr lang="en-US" sz="1400" dirty="0" smtClean="0"/>
              <a:t>;</a:t>
            </a:r>
            <a:endParaRPr lang="el-GR" sz="1400" dirty="0"/>
          </a:p>
          <a:p>
            <a:endParaRPr lang="en-US" sz="1400" dirty="0"/>
          </a:p>
          <a:p>
            <a:r>
              <a:rPr lang="el-GR" sz="1400" dirty="0"/>
              <a:t>  </a:t>
            </a:r>
            <a:r>
              <a:rPr lang="en-US" sz="1400" dirty="0"/>
              <a:t>public Person(String </a:t>
            </a:r>
            <a:r>
              <a:rPr lang="en-US" sz="1400" dirty="0" smtClean="0"/>
              <a:t>name,			</a:t>
            </a:r>
            <a:r>
              <a:rPr lang="en-US" sz="1400" dirty="0" err="1" smtClean="0"/>
              <a:t>int</a:t>
            </a:r>
            <a:r>
              <a:rPr lang="en-US" sz="1400" dirty="0" smtClean="0"/>
              <a:t> </a:t>
            </a:r>
            <a:r>
              <a:rPr lang="en-US" sz="1400" dirty="0" err="1" smtClean="0"/>
              <a:t>licence</a:t>
            </a:r>
            <a:r>
              <a:rPr lang="en-US" sz="1400" dirty="0" smtClean="0"/>
              <a:t>){</a:t>
            </a:r>
            <a:endParaRPr lang="en-US" sz="1400" dirty="0"/>
          </a:p>
          <a:p>
            <a:r>
              <a:rPr lang="el-GR" sz="1400" dirty="0"/>
              <a:t>    </a:t>
            </a:r>
            <a:r>
              <a:rPr lang="el-GR" sz="1400" dirty="0" smtClean="0"/>
              <a:t>  </a:t>
            </a:r>
            <a:r>
              <a:rPr lang="en-US" sz="1400" dirty="0" smtClean="0"/>
              <a:t>this.name </a:t>
            </a:r>
            <a:r>
              <a:rPr lang="en-US" sz="1400" dirty="0"/>
              <a:t>= name</a:t>
            </a:r>
            <a:r>
              <a:rPr lang="en-US" sz="1400" dirty="0" smtClean="0"/>
              <a:t>;</a:t>
            </a:r>
          </a:p>
          <a:p>
            <a:r>
              <a:rPr lang="en-US" sz="1400" dirty="0"/>
              <a:t> </a:t>
            </a:r>
            <a:r>
              <a:rPr lang="en-US" sz="1400" dirty="0" smtClean="0"/>
              <a:t>   </a:t>
            </a:r>
            <a:r>
              <a:rPr lang="el-GR" sz="1400" dirty="0" smtClean="0"/>
              <a:t>  </a:t>
            </a:r>
            <a:r>
              <a:rPr lang="en-US" sz="1400" dirty="0" err="1" smtClean="0"/>
              <a:t>this.licence</a:t>
            </a:r>
            <a:r>
              <a:rPr lang="en-US" sz="1400" dirty="0" smtClean="0"/>
              <a:t> = </a:t>
            </a:r>
            <a:r>
              <a:rPr lang="en-US" sz="1400" dirty="0" err="1" smtClean="0"/>
              <a:t>licence</a:t>
            </a:r>
            <a:r>
              <a:rPr lang="en-US" sz="1400" dirty="0" smtClean="0"/>
              <a:t>;</a:t>
            </a:r>
            <a:endParaRPr lang="el-GR" sz="1400" dirty="0"/>
          </a:p>
          <a:p>
            <a:r>
              <a:rPr lang="el-GR" sz="1400" dirty="0"/>
              <a:t>  </a:t>
            </a:r>
            <a:r>
              <a:rPr lang="en-US" sz="1400" dirty="0" smtClean="0"/>
              <a:t>}</a:t>
            </a:r>
            <a:endParaRPr lang="en-US" sz="1400" dirty="0"/>
          </a:p>
          <a:p>
            <a:r>
              <a:rPr lang="en-US" sz="1400" dirty="0" smtClean="0"/>
              <a:t>}</a:t>
            </a:r>
            <a:endParaRPr lang="en-US" sz="1400" dirty="0"/>
          </a:p>
          <a:p>
            <a:endParaRPr lang="en-US" sz="1400" dirty="0"/>
          </a:p>
        </p:txBody>
      </p:sp>
      <p:sp>
        <p:nvSpPr>
          <p:cNvPr id="7" name="TextBox 6"/>
          <p:cNvSpPr txBox="1"/>
          <p:nvPr/>
        </p:nvSpPr>
        <p:spPr>
          <a:xfrm>
            <a:off x="4427984" y="764704"/>
            <a:ext cx="4716016" cy="2246769"/>
          </a:xfrm>
          <a:prstGeom prst="rect">
            <a:avLst/>
          </a:prstGeom>
          <a:noFill/>
          <a:ln w="28575">
            <a:solidFill>
              <a:srgbClr val="0070C0"/>
            </a:solidFill>
            <a:prstDash val="dash"/>
          </a:ln>
        </p:spPr>
        <p:txBody>
          <a:bodyPr wrap="square" rtlCol="0">
            <a:spAutoFit/>
          </a:bodyPr>
          <a:lstStyle/>
          <a:p>
            <a:r>
              <a:rPr lang="en-US" sz="1400" b="1" dirty="0">
                <a:solidFill>
                  <a:srgbClr val="0070C0"/>
                </a:solidFill>
                <a:latin typeface="Courier New" pitchFamily="49" charset="0"/>
                <a:cs typeface="Courier New" pitchFamily="49" charset="0"/>
              </a:rPr>
              <a:t>class Car</a:t>
            </a:r>
            <a:endParaRPr lang="el-GR" sz="1400" b="1" dirty="0">
              <a:solidFill>
                <a:srgbClr val="0070C0"/>
              </a:solidFill>
              <a:latin typeface="Courier New" pitchFamily="49" charset="0"/>
              <a:cs typeface="Courier New" pitchFamily="49" charset="0"/>
            </a:endParaRPr>
          </a:p>
          <a:p>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 0;</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Car(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driver;</a:t>
            </a: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3" name="TextBox 2"/>
          <p:cNvSpPr txBox="1"/>
          <p:nvPr/>
        </p:nvSpPr>
        <p:spPr>
          <a:xfrm>
            <a:off x="2141984" y="4869160"/>
            <a:ext cx="5616624" cy="369332"/>
          </a:xfrm>
          <a:prstGeom prst="rect">
            <a:avLst/>
          </a:prstGeom>
          <a:solidFill>
            <a:srgbClr val="92D050"/>
          </a:solidFill>
        </p:spPr>
        <p:txBody>
          <a:bodyPr wrap="square" rtlCol="0">
            <a:spAutoFit/>
          </a:bodyPr>
          <a:lstStyle/>
          <a:p>
            <a:r>
              <a:rPr lang="el-GR" dirty="0" smtClean="0"/>
              <a:t>Πως θα υλοποιήσουμε την </a:t>
            </a:r>
            <a:r>
              <a:rPr lang="en-US" dirty="0" err="1" smtClean="0">
                <a:solidFill>
                  <a:srgbClr val="FF0000"/>
                </a:solidFill>
              </a:rPr>
              <a:t>toString</a:t>
            </a:r>
            <a:r>
              <a:rPr lang="en-US" dirty="0" smtClean="0">
                <a:solidFill>
                  <a:srgbClr val="FF0000"/>
                </a:solidFill>
              </a:rPr>
              <a:t> </a:t>
            </a:r>
            <a:r>
              <a:rPr lang="el-GR" dirty="0" smtClean="0"/>
              <a:t>και την </a:t>
            </a:r>
            <a:r>
              <a:rPr lang="en-US" dirty="0" smtClean="0">
                <a:solidFill>
                  <a:srgbClr val="FF0000"/>
                </a:solidFill>
              </a:rPr>
              <a:t>equals</a:t>
            </a:r>
            <a:r>
              <a:rPr lang="el-G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768296990"/>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2080" y="3933056"/>
            <a:ext cx="345638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0" y="476672"/>
            <a:ext cx="4283968" cy="6264696"/>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400" dirty="0">
                <a:solidFill>
                  <a:srgbClr val="FF0000"/>
                </a:solidFill>
              </a:rPr>
              <a:t>class Person</a:t>
            </a:r>
            <a:endParaRPr lang="el-GR" sz="1400" dirty="0">
              <a:solidFill>
                <a:srgbClr val="FF0000"/>
              </a:solidFill>
            </a:endParaRPr>
          </a:p>
          <a:p>
            <a:r>
              <a:rPr lang="en-US" sz="1400" dirty="0"/>
              <a:t>{</a:t>
            </a:r>
          </a:p>
          <a:p>
            <a:r>
              <a:rPr lang="el-GR" sz="1400" dirty="0"/>
              <a:t>  </a:t>
            </a:r>
            <a:r>
              <a:rPr lang="en-US" sz="1400" dirty="0"/>
              <a:t>private String name</a:t>
            </a:r>
            <a:r>
              <a:rPr lang="en-US" sz="1400" dirty="0" smtClean="0"/>
              <a:t>;</a:t>
            </a:r>
            <a:endParaRPr lang="el-GR" sz="1400" dirty="0" smtClean="0"/>
          </a:p>
          <a:p>
            <a:r>
              <a:rPr lang="el-GR" sz="1400" dirty="0"/>
              <a:t> </a:t>
            </a:r>
            <a:r>
              <a:rPr lang="el-GR" sz="1400" dirty="0" smtClean="0"/>
              <a:t> </a:t>
            </a:r>
            <a:r>
              <a:rPr lang="en-US" sz="1400" dirty="0" smtClean="0"/>
              <a:t>private </a:t>
            </a:r>
            <a:r>
              <a:rPr lang="en-US" sz="1400" dirty="0" err="1" smtClean="0"/>
              <a:t>int</a:t>
            </a:r>
            <a:r>
              <a:rPr lang="en-US" sz="1400" dirty="0" smtClean="0"/>
              <a:t> </a:t>
            </a:r>
            <a:r>
              <a:rPr lang="en-US" sz="1400" dirty="0" err="1" smtClean="0"/>
              <a:t>licence</a:t>
            </a:r>
            <a:r>
              <a:rPr lang="en-US" sz="1400" dirty="0" smtClean="0"/>
              <a:t>;</a:t>
            </a:r>
            <a:endParaRPr lang="en-US" sz="1400" dirty="0"/>
          </a:p>
          <a:p>
            <a:r>
              <a:rPr lang="en-US" sz="1400" dirty="0"/>
              <a:t>	</a:t>
            </a:r>
          </a:p>
          <a:p>
            <a:r>
              <a:rPr lang="el-GR" sz="1400" dirty="0"/>
              <a:t>  </a:t>
            </a:r>
            <a:r>
              <a:rPr lang="en-US" sz="1400" dirty="0"/>
              <a:t>public Person(String </a:t>
            </a:r>
            <a:r>
              <a:rPr lang="en-US" sz="1400" dirty="0" smtClean="0"/>
              <a:t>name,			</a:t>
            </a:r>
            <a:r>
              <a:rPr lang="en-US" sz="1400" dirty="0" err="1" smtClean="0"/>
              <a:t>int</a:t>
            </a:r>
            <a:r>
              <a:rPr lang="en-US" sz="1400" dirty="0" smtClean="0"/>
              <a:t> </a:t>
            </a:r>
            <a:r>
              <a:rPr lang="en-US" sz="1400" dirty="0" err="1" smtClean="0"/>
              <a:t>licence</a:t>
            </a:r>
            <a:r>
              <a:rPr lang="en-US" sz="1400" dirty="0" smtClean="0"/>
              <a:t>){</a:t>
            </a:r>
            <a:endParaRPr lang="en-US" sz="1400" dirty="0"/>
          </a:p>
          <a:p>
            <a:r>
              <a:rPr lang="el-GR" sz="1400" dirty="0"/>
              <a:t>    </a:t>
            </a:r>
            <a:r>
              <a:rPr lang="en-US" sz="1400" dirty="0"/>
              <a:t>this.name = name</a:t>
            </a:r>
            <a:r>
              <a:rPr lang="en-US" sz="1400" dirty="0" smtClean="0"/>
              <a:t>;</a:t>
            </a:r>
          </a:p>
          <a:p>
            <a:r>
              <a:rPr lang="en-US" sz="1400" dirty="0"/>
              <a:t> </a:t>
            </a:r>
            <a:r>
              <a:rPr lang="en-US" sz="1400" dirty="0" smtClean="0"/>
              <a:t>   </a:t>
            </a:r>
            <a:r>
              <a:rPr lang="en-US" sz="1400" dirty="0" err="1" smtClean="0"/>
              <a:t>this.licence</a:t>
            </a:r>
            <a:r>
              <a:rPr lang="en-US" sz="1400" dirty="0" smtClean="0"/>
              <a:t> = </a:t>
            </a:r>
            <a:r>
              <a:rPr lang="en-US" sz="1400" dirty="0" err="1" smtClean="0"/>
              <a:t>licence</a:t>
            </a:r>
            <a:r>
              <a:rPr lang="en-US" sz="1400" dirty="0" smtClean="0"/>
              <a:t>;</a:t>
            </a:r>
            <a:endParaRPr lang="el-GR" sz="1400" dirty="0"/>
          </a:p>
          <a:p>
            <a:r>
              <a:rPr lang="el-GR" sz="1400" dirty="0"/>
              <a:t>  </a:t>
            </a:r>
            <a:r>
              <a:rPr lang="en-US" sz="1400" dirty="0"/>
              <a:t>}</a:t>
            </a:r>
            <a:endParaRPr lang="el-GR" sz="1400" dirty="0"/>
          </a:p>
          <a:p>
            <a:r>
              <a:rPr lang="en-US" sz="1400" dirty="0"/>
              <a:t>	</a:t>
            </a:r>
          </a:p>
          <a:p>
            <a:r>
              <a:rPr lang="el-GR" sz="1400" dirty="0"/>
              <a:t>  </a:t>
            </a:r>
            <a:r>
              <a:rPr lang="en-US" sz="1400" dirty="0" smtClean="0"/>
              <a:t>public String </a:t>
            </a:r>
            <a:r>
              <a:rPr lang="en-US" sz="1400" dirty="0" err="1" smtClean="0">
                <a:solidFill>
                  <a:srgbClr val="FF0000"/>
                </a:solidFill>
              </a:rPr>
              <a:t>toString</a:t>
            </a:r>
            <a:r>
              <a:rPr lang="en-US" sz="1400" dirty="0" smtClean="0"/>
              <a:t>(){</a:t>
            </a:r>
            <a:endParaRPr lang="en-US" sz="1400" dirty="0"/>
          </a:p>
          <a:p>
            <a:r>
              <a:rPr lang="el-GR" sz="1400" dirty="0"/>
              <a:t>    </a:t>
            </a:r>
            <a:r>
              <a:rPr lang="en-US" sz="1400" dirty="0"/>
              <a:t>return </a:t>
            </a:r>
            <a:r>
              <a:rPr lang="en-US" sz="1400" dirty="0" smtClean="0"/>
              <a:t>name + “ “ + </a:t>
            </a:r>
            <a:r>
              <a:rPr lang="en-US" sz="1400" dirty="0" err="1" smtClean="0"/>
              <a:t>licence</a:t>
            </a:r>
            <a:r>
              <a:rPr lang="en-US" sz="1400" dirty="0" smtClean="0"/>
              <a:t>;</a:t>
            </a:r>
            <a:endParaRPr lang="en-US" sz="1400" dirty="0"/>
          </a:p>
          <a:p>
            <a:r>
              <a:rPr lang="el-GR" sz="1400" dirty="0"/>
              <a:t>  </a:t>
            </a:r>
            <a:r>
              <a:rPr lang="en-US" sz="1400" dirty="0" smtClean="0"/>
              <a:t>}</a:t>
            </a:r>
          </a:p>
          <a:p>
            <a:endParaRPr lang="en-US" sz="1400" dirty="0"/>
          </a:p>
          <a:p>
            <a:r>
              <a:rPr lang="en-US" sz="1400" dirty="0"/>
              <a:t> </a:t>
            </a:r>
            <a:r>
              <a:rPr lang="en-US" sz="1400" dirty="0" smtClean="0"/>
              <a:t> public </a:t>
            </a:r>
            <a:r>
              <a:rPr lang="en-US" sz="1400" dirty="0" err="1" smtClean="0"/>
              <a:t>boolean</a:t>
            </a:r>
            <a:r>
              <a:rPr lang="en-US" sz="1400" dirty="0" smtClean="0"/>
              <a:t> </a:t>
            </a:r>
            <a:r>
              <a:rPr lang="en-US" sz="1400" dirty="0" smtClean="0">
                <a:solidFill>
                  <a:srgbClr val="FF0000"/>
                </a:solidFill>
              </a:rPr>
              <a:t>equals</a:t>
            </a:r>
            <a:r>
              <a:rPr lang="en-US" sz="1400" dirty="0" smtClean="0"/>
              <a:t>(Person other){</a:t>
            </a:r>
            <a:endParaRPr lang="en-US" sz="1400" dirty="0"/>
          </a:p>
          <a:p>
            <a:r>
              <a:rPr lang="el-GR" sz="1400" dirty="0"/>
              <a:t>    </a:t>
            </a:r>
            <a:r>
              <a:rPr lang="en-US" sz="1400" dirty="0" smtClean="0"/>
              <a:t>if (</a:t>
            </a:r>
            <a:r>
              <a:rPr lang="en-US" sz="1400" dirty="0" err="1" smtClean="0"/>
              <a:t>this.name.equals</a:t>
            </a:r>
            <a:r>
              <a:rPr lang="en-US" sz="1400" dirty="0" smtClean="0"/>
              <a:t>(other.name)&amp;&amp;</a:t>
            </a:r>
          </a:p>
          <a:p>
            <a:r>
              <a:rPr lang="en-US" sz="1400" dirty="0"/>
              <a:t> </a:t>
            </a:r>
            <a:r>
              <a:rPr lang="en-US" sz="1400" dirty="0" smtClean="0"/>
              <a:t>     </a:t>
            </a:r>
            <a:r>
              <a:rPr lang="en-US" sz="1400" dirty="0" err="1" smtClean="0"/>
              <a:t>this.licence</a:t>
            </a:r>
            <a:r>
              <a:rPr lang="en-US" sz="1400" dirty="0" smtClean="0"/>
              <a:t> == </a:t>
            </a:r>
            <a:r>
              <a:rPr lang="en-US" sz="1400" dirty="0" err="1" smtClean="0"/>
              <a:t>other.licence</a:t>
            </a:r>
            <a:r>
              <a:rPr lang="en-US" sz="1400" dirty="0" smtClean="0"/>
              <a:t>)){</a:t>
            </a:r>
          </a:p>
          <a:p>
            <a:r>
              <a:rPr lang="en-US" sz="1400" dirty="0"/>
              <a:t>	</a:t>
            </a:r>
            <a:r>
              <a:rPr lang="en-US" sz="1400" dirty="0" smtClean="0"/>
              <a:t>return true</a:t>
            </a:r>
          </a:p>
          <a:p>
            <a:r>
              <a:rPr lang="en-US" sz="1400" dirty="0"/>
              <a:t> </a:t>
            </a:r>
            <a:r>
              <a:rPr lang="en-US" sz="1400" dirty="0" smtClean="0"/>
              <a:t>   }else{</a:t>
            </a:r>
          </a:p>
          <a:p>
            <a:r>
              <a:rPr lang="en-US" sz="1400" dirty="0"/>
              <a:t>	</a:t>
            </a:r>
            <a:r>
              <a:rPr lang="en-US" sz="1400" dirty="0" smtClean="0"/>
              <a:t>return false;</a:t>
            </a:r>
          </a:p>
          <a:p>
            <a:r>
              <a:rPr lang="en-US" sz="1400" dirty="0"/>
              <a:t> </a:t>
            </a:r>
            <a:r>
              <a:rPr lang="en-US" sz="1400" dirty="0" smtClean="0"/>
              <a:t>   }</a:t>
            </a:r>
            <a:endParaRPr lang="en-US" sz="1400" dirty="0"/>
          </a:p>
          <a:p>
            <a:r>
              <a:rPr lang="el-GR" sz="1400" dirty="0"/>
              <a:t>  </a:t>
            </a:r>
            <a:r>
              <a:rPr lang="en-US" sz="1400" dirty="0"/>
              <a:t>}</a:t>
            </a:r>
          </a:p>
          <a:p>
            <a:r>
              <a:rPr lang="en-US" sz="1400" dirty="0" smtClean="0"/>
              <a:t>}</a:t>
            </a:r>
            <a:endParaRPr lang="en-US" sz="1400" dirty="0"/>
          </a:p>
          <a:p>
            <a:endParaRPr lang="en-US" sz="1400" dirty="0"/>
          </a:p>
        </p:txBody>
      </p:sp>
      <p:sp>
        <p:nvSpPr>
          <p:cNvPr id="7" name="TextBox 6"/>
          <p:cNvSpPr txBox="1"/>
          <p:nvPr/>
        </p:nvSpPr>
        <p:spPr>
          <a:xfrm>
            <a:off x="4355976" y="476672"/>
            <a:ext cx="4788024" cy="4832092"/>
          </a:xfrm>
          <a:prstGeom prst="rect">
            <a:avLst/>
          </a:prstGeom>
          <a:noFill/>
          <a:ln w="28575">
            <a:solidFill>
              <a:srgbClr val="0070C0"/>
            </a:solidFill>
            <a:prstDash val="dash"/>
          </a:ln>
        </p:spPr>
        <p:txBody>
          <a:bodyPr wrap="square" rtlCol="0">
            <a:spAutoFit/>
          </a:bodyPr>
          <a:lstStyle/>
          <a:p>
            <a:r>
              <a:rPr lang="en-US" sz="1400" b="1" dirty="0">
                <a:solidFill>
                  <a:srgbClr val="0070C0"/>
                </a:solidFill>
                <a:latin typeface="Courier New" pitchFamily="49" charset="0"/>
                <a:cs typeface="Courier New" pitchFamily="49" charset="0"/>
              </a:rPr>
              <a:t>class Car</a:t>
            </a:r>
            <a:endParaRPr lang="el-GR" sz="1400" b="1" dirty="0">
              <a:solidFill>
                <a:srgbClr val="0070C0"/>
              </a:solidFill>
              <a:latin typeface="Courier New" pitchFamily="49" charset="0"/>
              <a:cs typeface="Courier New" pitchFamily="49" charset="0"/>
            </a:endParaRPr>
          </a:p>
          <a:p>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 0;</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Car(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driver;</a:t>
            </a:r>
          </a:p>
          <a:p>
            <a:r>
              <a:rPr lang="en-US" sz="1400" b="1" dirty="0" smtClean="0">
                <a:latin typeface="Courier New" pitchFamily="49" charset="0"/>
                <a:cs typeface="Courier New" pitchFamily="49" charset="0"/>
              </a:rPr>
              <a:t>  }</a:t>
            </a:r>
            <a:endParaRPr lang="el-GR" sz="1400" b="1" dirty="0">
              <a:latin typeface="Courier New" pitchFamily="49" charset="0"/>
              <a:cs typeface="Courier New" pitchFamily="49" charset="0"/>
            </a:endParaRPr>
          </a:p>
          <a:p>
            <a:endParaRPr lang="en-US" sz="1400" b="1" dirty="0">
              <a:latin typeface="Courier New" pitchFamily="49" charset="0"/>
              <a:cs typeface="Courier New" pitchFamily="49" charset="0"/>
            </a:endParaRP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String </a:t>
            </a:r>
            <a:r>
              <a:rPr lang="en-US" sz="1400" b="1" dirty="0" err="1">
                <a:solidFill>
                  <a:srgbClr val="FF0000"/>
                </a:solidFill>
                <a:latin typeface="Courier New" pitchFamily="49" charset="0"/>
                <a:cs typeface="Courier New" pitchFamily="49" charset="0"/>
              </a:rPr>
              <a:t>toString</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return </a:t>
            </a:r>
            <a:r>
              <a:rPr lang="en-US" sz="1400" b="1" dirty="0" smtClean="0">
                <a:latin typeface="Courier New" pitchFamily="49" charset="0"/>
                <a:cs typeface="Courier New" pitchFamily="49" charset="0"/>
              </a:rPr>
              <a:t>driver + </a:t>
            </a:r>
            <a:r>
              <a:rPr lang="en-US" sz="1400" b="1" dirty="0">
                <a:latin typeface="Courier New" pitchFamily="49" charset="0"/>
                <a:cs typeface="Courier New" pitchFamily="49" charset="0"/>
              </a:rPr>
              <a:t>" " + position;</a:t>
            </a:r>
          </a:p>
          <a:p>
            <a:r>
              <a:rPr lang="el-GR"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public </a:t>
            </a:r>
            <a:r>
              <a:rPr lang="en-US" sz="1400" b="1" dirty="0" err="1" smtClean="0">
                <a:latin typeface="Courier New" pitchFamily="49" charset="0"/>
                <a:cs typeface="Courier New" pitchFamily="49" charset="0"/>
              </a:rPr>
              <a:t>boolean</a:t>
            </a: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equals</a:t>
            </a:r>
            <a:r>
              <a:rPr lang="en-US" sz="1400" b="1" dirty="0" smtClean="0">
                <a:latin typeface="Courier New" pitchFamily="49" charset="0"/>
                <a:cs typeface="Courier New" pitchFamily="49" charset="0"/>
              </a:rPr>
              <a:t>(Car other){</a:t>
            </a:r>
          </a:p>
          <a:p>
            <a:r>
              <a:rPr lang="en-US" sz="1400" b="1" dirty="0" smtClean="0">
                <a:latin typeface="Courier New" pitchFamily="49" charset="0"/>
                <a:cs typeface="Courier New" pitchFamily="49" charset="0"/>
              </a:rPr>
              <a:t>    if (</a:t>
            </a:r>
            <a:r>
              <a:rPr lang="en-US" sz="1400" b="1" dirty="0" err="1" smtClean="0">
                <a:latin typeface="Courier New" pitchFamily="49" charset="0"/>
                <a:cs typeface="Courier New" pitchFamily="49" charset="0"/>
              </a:rPr>
              <a:t>this.position</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other.position</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&amp;&amp;</a:t>
            </a:r>
          </a:p>
          <a:p>
            <a:r>
              <a:rPr lang="en-US" sz="1400" b="1" dirty="0">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this.driver.equals</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other.driver</a:t>
            </a:r>
            <a:r>
              <a:rPr lang="en-US" sz="1400" b="1" dirty="0" smtClean="0">
                <a:solidFill>
                  <a:srgbClr val="FF0000"/>
                </a:solidFill>
                <a:latin typeface="Courier New" pitchFamily="49" charset="0"/>
                <a:cs typeface="Courier New" pitchFamily="49" charset="0"/>
              </a:rPr>
              <a:t>)</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return true;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return false;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3" name="TextBox 2"/>
          <p:cNvSpPr txBox="1"/>
          <p:nvPr/>
        </p:nvSpPr>
        <p:spPr>
          <a:xfrm>
            <a:off x="5328084" y="5733256"/>
            <a:ext cx="3384376" cy="646331"/>
          </a:xfrm>
          <a:prstGeom prst="rect">
            <a:avLst/>
          </a:prstGeom>
          <a:solidFill>
            <a:srgbClr val="92D050"/>
          </a:solidFill>
        </p:spPr>
        <p:txBody>
          <a:bodyPr wrap="square" rtlCol="0">
            <a:spAutoFit/>
          </a:bodyPr>
          <a:lstStyle/>
          <a:p>
            <a:r>
              <a:rPr lang="el-GR" dirty="0" smtClean="0">
                <a:solidFill>
                  <a:srgbClr val="FF0000"/>
                </a:solidFill>
              </a:rPr>
              <a:t>Φωλιασμένη</a:t>
            </a:r>
            <a:r>
              <a:rPr lang="el-GR" dirty="0" smtClean="0"/>
              <a:t> κλήση της </a:t>
            </a:r>
            <a:r>
              <a:rPr lang="en-US" dirty="0" err="1" smtClean="0"/>
              <a:t>toString</a:t>
            </a:r>
            <a:r>
              <a:rPr lang="en-US" dirty="0" smtClean="0"/>
              <a:t> </a:t>
            </a:r>
            <a:r>
              <a:rPr lang="el-GR" dirty="0" smtClean="0"/>
              <a:t>και της </a:t>
            </a:r>
            <a:r>
              <a:rPr lang="en-US" dirty="0" smtClean="0"/>
              <a:t>equals</a:t>
            </a:r>
            <a:endParaRPr lang="en-US" dirty="0"/>
          </a:p>
        </p:txBody>
      </p:sp>
    </p:spTree>
    <p:extLst>
      <p:ext uri="{BB962C8B-B14F-4D97-AF65-F5344CB8AC3E}">
        <p14:creationId xmlns:p14="http://schemas.microsoft.com/office/powerpoint/2010/main" val="721397088"/>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Κώδικας σε πολλά αρχεία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έχουμε πολλές κλάσεις βολεύει να τις βάζουμε σε </a:t>
            </a:r>
            <a:r>
              <a:rPr lang="el-GR" dirty="0" smtClean="0">
                <a:solidFill>
                  <a:schemeClr val="accent6">
                    <a:lumMod val="75000"/>
                  </a:schemeClr>
                </a:solidFill>
              </a:rPr>
              <a:t>διαφορετικά αρχεία</a:t>
            </a:r>
            <a:r>
              <a:rPr lang="el-GR" dirty="0" smtClean="0"/>
              <a:t>.</a:t>
            </a:r>
          </a:p>
          <a:p>
            <a:pPr lvl="1"/>
            <a:r>
              <a:rPr lang="en-US" dirty="0" smtClean="0"/>
              <a:t>To </a:t>
            </a:r>
            <a:r>
              <a:rPr lang="el-GR" dirty="0" smtClean="0"/>
              <a:t>κάθε αρχείο έχει το όνομα της κλάσης</a:t>
            </a:r>
            <a:endParaRPr lang="en-US" dirty="0" smtClean="0"/>
          </a:p>
          <a:p>
            <a:pPr lvl="1"/>
            <a:r>
              <a:rPr lang="el-GR" dirty="0" smtClean="0"/>
              <a:t>Σημείωση: μια κλάση μόνη της σε ένα αρχείο είναι </a:t>
            </a:r>
            <a:r>
              <a:rPr lang="en-US" dirty="0" smtClean="0"/>
              <a:t>by default public, </a:t>
            </a:r>
            <a:r>
              <a:rPr lang="el-GR" dirty="0" smtClean="0"/>
              <a:t>μαζί με άλλη είναι </a:t>
            </a:r>
            <a:r>
              <a:rPr lang="en-US" dirty="0" smtClean="0"/>
              <a:t>by default private.</a:t>
            </a:r>
            <a:endParaRPr lang="el-GR" dirty="0" smtClean="0"/>
          </a:p>
          <a:p>
            <a:r>
              <a:rPr lang="el-GR" dirty="0" smtClean="0"/>
              <a:t>Ένα επιπλέον πλεονέκτημα είναι ότι μπορούμε να ορίσουμε μια </a:t>
            </a:r>
            <a:r>
              <a:rPr lang="en-US" dirty="0" smtClean="0">
                <a:solidFill>
                  <a:srgbClr val="0070C0"/>
                </a:solidFill>
              </a:rPr>
              <a:t>main </a:t>
            </a:r>
            <a:r>
              <a:rPr lang="el-GR" dirty="0" smtClean="0"/>
              <a:t>συνάρτηση για κάθε κλάση ξεχωριστά</a:t>
            </a:r>
          </a:p>
          <a:p>
            <a:pPr lvl="1"/>
            <a:r>
              <a:rPr lang="el-GR" dirty="0" smtClean="0"/>
              <a:t>Βοηθάει για το </a:t>
            </a:r>
            <a:r>
              <a:rPr lang="en-US" dirty="0" smtClean="0"/>
              <a:t>testing </a:t>
            </a:r>
            <a:r>
              <a:rPr lang="el-GR" dirty="0" smtClean="0"/>
              <a:t>του κώδικα.</a:t>
            </a:r>
            <a:endParaRPr lang="en-US" dirty="0" smtClean="0"/>
          </a:p>
          <a:p>
            <a:pPr marL="0" indent="0">
              <a:buNone/>
            </a:pPr>
            <a:endParaRPr lang="el-GR" dirty="0" smtClean="0"/>
          </a:p>
          <a:p>
            <a:r>
              <a:rPr lang="el-GR" dirty="0" smtClean="0"/>
              <a:t>Για να κάνουμε </a:t>
            </a:r>
            <a:r>
              <a:rPr lang="en-US" dirty="0" smtClean="0"/>
              <a:t>compile </a:t>
            </a:r>
            <a:r>
              <a:rPr lang="el-GR" dirty="0" smtClean="0"/>
              <a:t>πολλά αρχεία </a:t>
            </a:r>
            <a:r>
              <a:rPr lang="el-GR" dirty="0" err="1" smtClean="0"/>
              <a:t>μαζι</a:t>
            </a:r>
            <a:r>
              <a:rPr lang="el-GR" dirty="0" smtClean="0"/>
              <a:t>:</a:t>
            </a:r>
          </a:p>
          <a:p>
            <a:pPr lvl="1"/>
            <a:r>
              <a:rPr lang="en-US" b="1" dirty="0" err="1" smtClean="0">
                <a:solidFill>
                  <a:srgbClr val="0070C0"/>
                </a:solidFill>
                <a:latin typeface="Courier New" pitchFamily="49" charset="0"/>
                <a:cs typeface="Courier New" pitchFamily="49" charset="0"/>
              </a:rPr>
              <a:t>javac</a:t>
            </a:r>
            <a:r>
              <a:rPr lang="en-US" b="1" dirty="0" smtClean="0">
                <a:solidFill>
                  <a:srgbClr val="0070C0"/>
                </a:solidFill>
                <a:latin typeface="Courier New" pitchFamily="49" charset="0"/>
                <a:cs typeface="Courier New" pitchFamily="49" charset="0"/>
              </a:rPr>
              <a:t> file1.java file2.java file3.java  </a:t>
            </a:r>
            <a:r>
              <a:rPr lang="en-US" dirty="0" smtClean="0"/>
              <a:t>	</a:t>
            </a:r>
            <a:endParaRPr lang="el-GR" dirty="0" smtClean="0"/>
          </a:p>
          <a:p>
            <a:pPr lvl="2"/>
            <a:r>
              <a:rPr lang="el-GR" dirty="0" smtClean="0"/>
              <a:t>ή μπορούμε να κάνουμε </a:t>
            </a:r>
            <a:r>
              <a:rPr lang="en-US" dirty="0" smtClean="0"/>
              <a:t>compile </a:t>
            </a:r>
            <a:r>
              <a:rPr lang="el-GR" dirty="0" smtClean="0"/>
              <a:t>το </a:t>
            </a:r>
            <a:r>
              <a:rPr lang="en-US" dirty="0" smtClean="0"/>
              <a:t>“</a:t>
            </a:r>
            <a:r>
              <a:rPr lang="el-GR" dirty="0" smtClean="0"/>
              <a:t>βασικό</a:t>
            </a:r>
            <a:r>
              <a:rPr lang="en-US" dirty="0" smtClean="0"/>
              <a:t>”</a:t>
            </a:r>
            <a:r>
              <a:rPr lang="el-GR" dirty="0" smtClean="0"/>
              <a:t> αρχείο</a:t>
            </a:r>
            <a:endParaRPr lang="en-US" dirty="0"/>
          </a:p>
        </p:txBody>
      </p:sp>
    </p:spTree>
    <p:extLst>
      <p:ext uri="{BB962C8B-B14F-4D97-AF65-F5344CB8AC3E}">
        <p14:creationId xmlns:p14="http://schemas.microsoft.com/office/powerpoint/2010/main" val="3803206409"/>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Φτιάξετε μια κλάση που να χειρίζεται ένα λογαριασμό τράπεζας. Κρατάει το όνομα του ιδιοκτήτη και το ποσό.</a:t>
            </a:r>
          </a:p>
          <a:p>
            <a:r>
              <a:rPr lang="el-GR" dirty="0" smtClean="0"/>
              <a:t>Δημιουργείστε και μία μέθοδο που συγχωνεύει δύο λογαριασμούς του ίδιου ατόμου. </a:t>
            </a:r>
            <a:endParaRPr lang="en-US" dirty="0"/>
          </a:p>
        </p:txBody>
      </p:sp>
    </p:spTree>
    <p:extLst>
      <p:ext uri="{BB962C8B-B14F-4D97-AF65-F5344CB8AC3E}">
        <p14:creationId xmlns:p14="http://schemas.microsoft.com/office/powerpoint/2010/main" val="260822354"/>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173759" cy="4524315"/>
          </a:xfrm>
          <a:prstGeom prst="rect">
            <a:avLst/>
          </a:prstGeom>
          <a:noFill/>
          <a:ln w="28575">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BankAccount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a:t>
            </a:r>
          </a:p>
          <a:p>
            <a:r>
              <a:rPr lang="en-US" b="1" dirty="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amount;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a:t>
            </a:r>
            <a:r>
              <a:rPr lang="en-US" b="1" dirty="0" err="1">
                <a:latin typeface="Courier New" panose="02070309020205020404" pitchFamily="49" charset="0"/>
                <a:cs typeface="Courier New" panose="02070309020205020404" pitchFamily="49" charset="0"/>
              </a:rPr>
              <a:t>BankAccount</a:t>
            </a:r>
            <a:r>
              <a:rPr lang="en-US" b="1" dirty="0">
                <a:latin typeface="Courier New" panose="02070309020205020404" pitchFamily="49" charset="0"/>
                <a:cs typeface="Courier New" panose="02070309020205020404" pitchFamily="49" charset="0"/>
              </a:rPr>
              <a:t>(String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amount){</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this.amount</a:t>
            </a:r>
            <a:r>
              <a:rPr lang="en-US" b="1" dirty="0">
                <a:latin typeface="Courier New" panose="02070309020205020404" pitchFamily="49" charset="0"/>
                <a:cs typeface="Courier New" panose="02070309020205020404" pitchFamily="49" charset="0"/>
              </a:rPr>
              <a:t> = amount;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void merge(</a:t>
            </a:r>
            <a:r>
              <a:rPr lang="en-US" b="1" dirty="0" err="1">
                <a:solidFill>
                  <a:srgbClr val="FF0000"/>
                </a:solidFill>
                <a:latin typeface="Courier New" panose="02070309020205020404" pitchFamily="49" charset="0"/>
                <a:cs typeface="Courier New" panose="02070309020205020404" pitchFamily="49" charset="0"/>
              </a:rPr>
              <a:t>BankAccount</a:t>
            </a:r>
            <a:r>
              <a:rPr lang="en-US" b="1" dirty="0">
                <a:solidFill>
                  <a:srgbClr val="FF0000"/>
                </a:solidFill>
                <a:latin typeface="Courier New" panose="02070309020205020404" pitchFamily="49" charset="0"/>
                <a:cs typeface="Courier New" panose="02070309020205020404" pitchFamily="49" charset="0"/>
              </a:rPr>
              <a:t> other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this.name.equals</a:t>
            </a:r>
            <a:r>
              <a:rPr lang="en-US" b="1" dirty="0">
                <a:latin typeface="Courier New" panose="02070309020205020404" pitchFamily="49" charset="0"/>
                <a:cs typeface="Courier New" panose="02070309020205020404" pitchFamily="49" charset="0"/>
              </a:rPr>
              <a:t>(other.name)){</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this.amount</a:t>
            </a:r>
            <a:r>
              <a:rPr lang="en-US" b="1" dirty="0">
                <a:solidFill>
                  <a:srgbClr val="FF0000"/>
                </a:solidFill>
                <a:latin typeface="Courier New" panose="02070309020205020404" pitchFamily="49" charset="0"/>
                <a:cs typeface="Courier New" panose="02070309020205020404" pitchFamily="49" charset="0"/>
              </a:rPr>
              <a:t> += </a:t>
            </a:r>
            <a:r>
              <a:rPr lang="en-US" b="1" dirty="0" err="1">
                <a:solidFill>
                  <a:srgbClr val="FF0000"/>
                </a:solidFill>
                <a:latin typeface="Courier New" panose="02070309020205020404" pitchFamily="49" charset="0"/>
                <a:cs typeface="Courier New" panose="02070309020205020404" pitchFamily="49" charset="0"/>
              </a:rPr>
              <a:t>other.amount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t>
            </a:r>
          </a:p>
        </p:txBody>
      </p:sp>
      <p:sp>
        <p:nvSpPr>
          <p:cNvPr id="5" name="TextBox 4"/>
          <p:cNvSpPr txBox="1"/>
          <p:nvPr/>
        </p:nvSpPr>
        <p:spPr>
          <a:xfrm>
            <a:off x="1330871" y="5043801"/>
            <a:ext cx="6480720" cy="1754326"/>
          </a:xfrm>
          <a:prstGeom prst="rect">
            <a:avLst/>
          </a:prstGeom>
          <a:solidFill>
            <a:srgbClr val="92D050"/>
          </a:solidFill>
        </p:spPr>
        <p:txBody>
          <a:bodyPr wrap="square" rtlCol="0">
            <a:spAutoFit/>
          </a:bodyPr>
          <a:lstStyle/>
          <a:p>
            <a:r>
              <a:rPr lang="el-GR" dirty="0" smtClean="0"/>
              <a:t>Είναι σύνηθες το αποτέλεσμα μιας μεθόδου να αποθηκεύει το αποτέλεσμα της στο ίδιο αντικείμενο το οποίο κάλεσε την μέθοδο.</a:t>
            </a:r>
          </a:p>
          <a:p>
            <a:endParaRPr lang="el-GR" dirty="0"/>
          </a:p>
          <a:p>
            <a:r>
              <a:rPr lang="el-GR" dirty="0" smtClean="0"/>
              <a:t>Π.χ. εδώ το αποτέλεσμα της συγχώνευσης αποθηκεύεται στον λογαριασμό που έκανε την κλήση.</a:t>
            </a:r>
            <a:endParaRPr lang="en-US" dirty="0"/>
          </a:p>
        </p:txBody>
      </p:sp>
    </p:spTree>
    <p:extLst>
      <p:ext uri="{BB962C8B-B14F-4D97-AF65-F5344CB8AC3E}">
        <p14:creationId xmlns:p14="http://schemas.microsoft.com/office/powerpoint/2010/main" val="2178579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538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3" name="TextBox 2"/>
          <p:cNvSpPr txBox="1"/>
          <p:nvPr/>
        </p:nvSpPr>
        <p:spPr>
          <a:xfrm>
            <a:off x="511335" y="2057400"/>
            <a:ext cx="1380506" cy="369332"/>
          </a:xfrm>
          <a:prstGeom prst="rect">
            <a:avLst/>
          </a:prstGeom>
          <a:noFill/>
        </p:spPr>
        <p:txBody>
          <a:bodyPr wrap="none" rtlCol="0">
            <a:spAutoFit/>
          </a:bodyPr>
          <a:lstStyle/>
          <a:p>
            <a:r>
              <a:rPr lang="el-GR" dirty="0" smtClean="0"/>
              <a:t>Φοιτητής Χ:</a:t>
            </a:r>
            <a:endParaRPr lang="en-US" dirty="0"/>
          </a:p>
        </p:txBody>
      </p:sp>
      <p:sp>
        <p:nvSpPr>
          <p:cNvPr id="4" name="Rectangle 3"/>
          <p:cNvSpPr/>
          <p:nvPr/>
        </p:nvSpPr>
        <p:spPr>
          <a:xfrm>
            <a:off x="212588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6" name="Rectangle 5"/>
          <p:cNvSpPr/>
          <p:nvPr/>
        </p:nvSpPr>
        <p:spPr>
          <a:xfrm>
            <a:off x="212588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7" name="Rounded Rectangle 6"/>
          <p:cNvSpPr/>
          <p:nvPr/>
        </p:nvSpPr>
        <p:spPr>
          <a:xfrm>
            <a:off x="3886200" y="1784475"/>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00500" y="210579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print1</a:t>
            </a:r>
            <a:endParaRPr lang="en-US" dirty="0">
              <a:solidFill>
                <a:schemeClr val="tx1"/>
              </a:solidFill>
            </a:endParaRPr>
          </a:p>
        </p:txBody>
      </p:sp>
      <p:sp>
        <p:nvSpPr>
          <p:cNvPr id="9" name="Rounded Rectangle 8"/>
          <p:cNvSpPr/>
          <p:nvPr/>
        </p:nvSpPr>
        <p:spPr>
          <a:xfrm>
            <a:off x="192449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502" y="3121853"/>
            <a:ext cx="1564339" cy="369332"/>
          </a:xfrm>
          <a:prstGeom prst="rect">
            <a:avLst/>
          </a:prstGeom>
          <a:noFill/>
        </p:spPr>
        <p:txBody>
          <a:bodyPr wrap="none" rtlCol="0">
            <a:spAutoFit/>
          </a:bodyPr>
          <a:lstStyle/>
          <a:p>
            <a:r>
              <a:rPr lang="el-GR" dirty="0" smtClean="0"/>
              <a:t>Καθηγητής Υ:</a:t>
            </a:r>
            <a:endParaRPr lang="en-US" dirty="0"/>
          </a:p>
        </p:txBody>
      </p:sp>
      <p:sp>
        <p:nvSpPr>
          <p:cNvPr id="11" name="Rectangle 10"/>
          <p:cNvSpPr/>
          <p:nvPr/>
        </p:nvSpPr>
        <p:spPr>
          <a:xfrm>
            <a:off x="211499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12" name="Rectangle 11"/>
          <p:cNvSpPr/>
          <p:nvPr/>
        </p:nvSpPr>
        <p:spPr>
          <a:xfrm>
            <a:off x="211499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13" name="Rounded Rectangle 12"/>
          <p:cNvSpPr/>
          <p:nvPr/>
        </p:nvSpPr>
        <p:spPr>
          <a:xfrm>
            <a:off x="3875314" y="2850493"/>
            <a:ext cx="1524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89614" y="31718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r>
              <a:rPr lang="el-GR" dirty="0" smtClean="0">
                <a:solidFill>
                  <a:schemeClr val="tx1"/>
                </a:solidFill>
              </a:rPr>
              <a:t>2</a:t>
            </a:r>
            <a:endParaRPr lang="en-US" dirty="0">
              <a:solidFill>
                <a:schemeClr val="tx1"/>
              </a:solidFill>
            </a:endParaRPr>
          </a:p>
        </p:txBody>
      </p:sp>
      <p:sp>
        <p:nvSpPr>
          <p:cNvPr id="21" name="Rounded Rectangle 20"/>
          <p:cNvSpPr/>
          <p:nvPr/>
        </p:nvSpPr>
        <p:spPr>
          <a:xfrm>
            <a:off x="1802347" y="4762304"/>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42941" y="5051043"/>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Χ</a:t>
            </a:r>
            <a:r>
              <a:rPr lang="el-GR" dirty="0" smtClean="0"/>
              <a:t>:</a:t>
            </a:r>
            <a:endParaRPr lang="en-US" dirty="0"/>
          </a:p>
        </p:txBody>
      </p:sp>
      <p:sp>
        <p:nvSpPr>
          <p:cNvPr id="23" name="Rectangle 22"/>
          <p:cNvSpPr/>
          <p:nvPr/>
        </p:nvSpPr>
        <p:spPr>
          <a:xfrm>
            <a:off x="1992847" y="521950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4" name="Rectangle 23"/>
          <p:cNvSpPr/>
          <p:nvPr/>
        </p:nvSpPr>
        <p:spPr>
          <a:xfrm>
            <a:off x="1992847" y="487476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5" name="Rectangle 24"/>
          <p:cNvSpPr/>
          <p:nvPr/>
        </p:nvSpPr>
        <p:spPr>
          <a:xfrm>
            <a:off x="1992847" y="5715000"/>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6" name="Rounded Rectangle 25"/>
          <p:cNvSpPr/>
          <p:nvPr/>
        </p:nvSpPr>
        <p:spPr>
          <a:xfrm>
            <a:off x="5274129" y="4762304"/>
            <a:ext cx="1676400" cy="1296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31561" y="5054721"/>
            <a:ext cx="1564339" cy="369332"/>
          </a:xfrm>
          <a:prstGeom prst="rect">
            <a:avLst/>
          </a:prstGeom>
          <a:noFill/>
        </p:spPr>
        <p:txBody>
          <a:bodyPr wrap="none" rtlCol="0">
            <a:spAutoFit/>
          </a:bodyPr>
          <a:lstStyle/>
          <a:p>
            <a:r>
              <a:rPr lang="el-GR" dirty="0" smtClean="0"/>
              <a:t>Καθηγητής </a:t>
            </a:r>
            <a:r>
              <a:rPr lang="el-GR" dirty="0" smtClean="0">
                <a:solidFill>
                  <a:srgbClr val="FF0000"/>
                </a:solidFill>
              </a:rPr>
              <a:t>Υ</a:t>
            </a:r>
            <a:r>
              <a:rPr lang="el-GR" dirty="0" smtClean="0"/>
              <a:t>:</a:t>
            </a:r>
            <a:endParaRPr lang="en-US" dirty="0"/>
          </a:p>
        </p:txBody>
      </p:sp>
      <p:sp>
        <p:nvSpPr>
          <p:cNvPr id="28" name="Rectangle 27"/>
          <p:cNvSpPr/>
          <p:nvPr/>
        </p:nvSpPr>
        <p:spPr>
          <a:xfrm>
            <a:off x="5464629" y="5219505"/>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29" name="Rectangle 28"/>
          <p:cNvSpPr/>
          <p:nvPr/>
        </p:nvSpPr>
        <p:spPr>
          <a:xfrm>
            <a:off x="5464629" y="4874763"/>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30" name="Rectangle 29"/>
          <p:cNvSpPr/>
          <p:nvPr/>
        </p:nvSpPr>
        <p:spPr>
          <a:xfrm>
            <a:off x="5464629" y="5715000"/>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Tree>
    <p:extLst>
      <p:ext uri="{BB962C8B-B14F-4D97-AF65-F5344CB8AC3E}">
        <p14:creationId xmlns:p14="http://schemas.microsoft.com/office/powerpoint/2010/main" val="88636570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869160"/>
            <a:ext cx="7128792"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504" y="450729"/>
            <a:ext cx="8755923" cy="6247864"/>
          </a:xfrm>
          <a:prstGeom prst="rect">
            <a:avLst/>
          </a:prstGeom>
          <a:noFill/>
          <a:ln w="28575">
            <a:solidFill>
              <a:srgbClr val="0070C0"/>
            </a:solidFill>
            <a:prstDash val="dash"/>
          </a:ln>
        </p:spPr>
        <p:txBody>
          <a:bodyPr wrap="none" rtlCol="0">
            <a:spAutoFit/>
          </a:bodyPr>
          <a:lstStyle/>
          <a:p>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BankAccount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private </a:t>
            </a:r>
            <a:r>
              <a:rPr lang="en-US" sz="1600" b="1" dirty="0">
                <a:latin typeface="Courier New" panose="02070309020205020404" pitchFamily="49" charset="0"/>
                <a:cs typeface="Courier New" panose="02070309020205020404" pitchFamily="49" charset="0"/>
              </a:rPr>
              <a:t>String name;</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private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amount;</a:t>
            </a:r>
          </a:p>
          <a:p>
            <a:r>
              <a:rPr lang="en-US" sz="1600" b="1" dirty="0">
                <a:latin typeface="Courier New" panose="02070309020205020404" pitchFamily="49" charset="0"/>
                <a:cs typeface="Courier New" panose="02070309020205020404" pitchFamily="49" charset="0"/>
              </a:rPr>
              <a:t>	</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(String name,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amount){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this.name </a:t>
            </a:r>
            <a:r>
              <a:rPr lang="en-US" sz="1600" b="1" dirty="0">
                <a:latin typeface="Courier New" panose="02070309020205020404" pitchFamily="49" charset="0"/>
                <a:cs typeface="Courier New" panose="02070309020205020404" pitchFamily="49" charset="0"/>
              </a:rPr>
              <a:t>=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this.amount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amount;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a:latin typeface="Courier New" panose="02070309020205020404" pitchFamily="49" charset="0"/>
                <a:cs typeface="Courier New" panose="02070309020205020404" pitchFamily="49" charset="0"/>
              </a:rPr>
              <a:t>void merge(</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this.name.equals</a:t>
            </a:r>
            <a:r>
              <a:rPr lang="en-US" sz="1600" b="1" dirty="0">
                <a:latin typeface="Courier New" panose="02070309020205020404" pitchFamily="49" charset="0"/>
                <a:cs typeface="Courier New" panose="02070309020205020404" pitchFamily="49" charset="0"/>
              </a:rPr>
              <a:t>(other.name)){</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this.amount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other.amount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l-GR" sz="1600" b="1" dirty="0" smtClean="0">
              <a:latin typeface="Courier New" panose="02070309020205020404" pitchFamily="49" charset="0"/>
              <a:cs typeface="Courier New" panose="02070309020205020404" pitchFamily="49" charset="0"/>
            </a:endParaRPr>
          </a:p>
          <a:p>
            <a:endParaRPr lang="el-GR"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err="1">
                <a:solidFill>
                  <a:srgbClr val="FF0000"/>
                </a:solidFill>
                <a:latin typeface="Courier New" panose="02070309020205020404" pitchFamily="49" charset="0"/>
                <a:cs typeface="Courier New" panose="02070309020205020404" pitchFamily="49" charset="0"/>
              </a:rPr>
              <a:t>BankAccount</a:t>
            </a:r>
            <a:r>
              <a:rPr lang="en-US" sz="1600" b="1" dirty="0">
                <a:solidFill>
                  <a:srgbClr val="FF0000"/>
                </a:solidFill>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mergeIntoNewAccount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if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this.name.equals</a:t>
            </a:r>
            <a:r>
              <a:rPr lang="en-US" sz="1600" b="1" dirty="0">
                <a:latin typeface="Courier New" panose="02070309020205020404" pitchFamily="49" charset="0"/>
                <a:cs typeface="Courier New" panose="02070309020205020404" pitchFamily="49" charset="0"/>
              </a:rPr>
              <a:t>(other.name)){</a:t>
            </a:r>
          </a:p>
          <a:p>
            <a:r>
              <a:rPr lang="en-US"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BankAccount</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newAccount</a:t>
            </a:r>
            <a:r>
              <a:rPr lang="en-US" sz="1600" b="1" dirty="0">
                <a:latin typeface="Courier New" panose="02070309020205020404" pitchFamily="49" charset="0"/>
                <a:cs typeface="Courier New" panose="02070309020205020404" pitchFamily="49" charset="0"/>
              </a:rPr>
              <a:t> = </a:t>
            </a:r>
            <a:endParaRPr lang="el-GR" sz="1600" b="1" dirty="0" smtClean="0">
              <a:latin typeface="Courier New" panose="02070309020205020404" pitchFamily="49" charset="0"/>
              <a:cs typeface="Courier New" panose="02070309020205020404" pitchFamily="49" charset="0"/>
            </a:endParaRPr>
          </a:p>
          <a:p>
            <a:r>
              <a:rPr lang="el-GR"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new </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name,this.amount+other.amount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return </a:t>
            </a:r>
            <a:r>
              <a:rPr lang="en-US" sz="1600" b="1" dirty="0" err="1">
                <a:solidFill>
                  <a:srgbClr val="FF0000"/>
                </a:solidFill>
                <a:latin typeface="Courier New" panose="02070309020205020404" pitchFamily="49" charset="0"/>
                <a:cs typeface="Courier New" panose="02070309020205020404" pitchFamily="49" charset="0"/>
              </a:rPr>
              <a:t>newAccount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return </a:t>
            </a:r>
            <a:r>
              <a:rPr lang="en-US" sz="1600" b="1" dirty="0">
                <a:solidFill>
                  <a:srgbClr val="FF0000"/>
                </a:solidFill>
                <a:latin typeface="Courier New" panose="02070309020205020404" pitchFamily="49" charset="0"/>
                <a:cs typeface="Courier New" panose="02070309020205020404" pitchFamily="49" charset="0"/>
              </a:rPr>
              <a:t>null</a:t>
            </a:r>
            <a:r>
              <a:rPr lang="en-US" sz="1600" b="1" dirty="0">
                <a:latin typeface="Courier New" panose="02070309020205020404" pitchFamily="49" charset="0"/>
                <a:cs typeface="Courier New" panose="02070309020205020404" pitchFamily="49" charset="0"/>
              </a:rPr>
              <a: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4679504" y="620006"/>
            <a:ext cx="4464496" cy="923330"/>
          </a:xfrm>
          <a:prstGeom prst="rect">
            <a:avLst/>
          </a:prstGeom>
          <a:solidFill>
            <a:srgbClr val="92D050"/>
          </a:solidFill>
        </p:spPr>
        <p:txBody>
          <a:bodyPr wrap="square" rtlCol="0">
            <a:spAutoFit/>
          </a:bodyPr>
          <a:lstStyle/>
          <a:p>
            <a:r>
              <a:rPr lang="el-GR" dirty="0" smtClean="0"/>
              <a:t>Μια άλλη επιλογή είναι να δημιουργήσουμε ένα νέο λογαριασμό μετά την συγχώνευση</a:t>
            </a:r>
            <a:endParaRPr lang="en-US" dirty="0"/>
          </a:p>
        </p:txBody>
      </p:sp>
      <p:sp>
        <p:nvSpPr>
          <p:cNvPr id="6" name="TextBox 5"/>
          <p:cNvSpPr txBox="1"/>
          <p:nvPr/>
        </p:nvSpPr>
        <p:spPr>
          <a:xfrm>
            <a:off x="5326617" y="3645024"/>
            <a:ext cx="3817381" cy="646331"/>
          </a:xfrm>
          <a:prstGeom prst="rect">
            <a:avLst/>
          </a:prstGeom>
          <a:solidFill>
            <a:srgbClr val="92D050"/>
          </a:solidFill>
        </p:spPr>
        <p:txBody>
          <a:bodyPr wrap="square" rtlCol="0">
            <a:spAutoFit/>
          </a:bodyPr>
          <a:lstStyle/>
          <a:p>
            <a:r>
              <a:rPr lang="el-GR" dirty="0" smtClean="0"/>
              <a:t>Δημιουργούμε ένα νέο αντικείμενο </a:t>
            </a:r>
            <a:r>
              <a:rPr lang="en-US" dirty="0" err="1" smtClean="0"/>
              <a:t>BankAccount</a:t>
            </a:r>
            <a:r>
              <a:rPr lang="en-US" dirty="0" smtClean="0"/>
              <a:t> </a:t>
            </a:r>
            <a:r>
              <a:rPr lang="el-GR" dirty="0" smtClean="0"/>
              <a:t>και το επιστρέφουμε.</a:t>
            </a:r>
          </a:p>
        </p:txBody>
      </p:sp>
      <p:sp>
        <p:nvSpPr>
          <p:cNvPr id="7" name="TextBox 6"/>
          <p:cNvSpPr txBox="1"/>
          <p:nvPr/>
        </p:nvSpPr>
        <p:spPr>
          <a:xfrm>
            <a:off x="3131840" y="5886785"/>
            <a:ext cx="6012160" cy="646331"/>
          </a:xfrm>
          <a:prstGeom prst="rect">
            <a:avLst/>
          </a:prstGeom>
          <a:solidFill>
            <a:srgbClr val="92D050"/>
          </a:solidFill>
        </p:spPr>
        <p:txBody>
          <a:bodyPr wrap="square" rtlCol="0">
            <a:spAutoFit/>
          </a:bodyPr>
          <a:lstStyle/>
          <a:p>
            <a:r>
              <a:rPr lang="el-GR" dirty="0"/>
              <a:t>Αν δεν μπορούμε να </a:t>
            </a:r>
            <a:r>
              <a:rPr lang="el-GR" dirty="0" smtClean="0"/>
              <a:t>δημιουργήσουμε το νέο λογαριασμό επιστρέφουμε </a:t>
            </a:r>
            <a:r>
              <a:rPr lang="en-US" dirty="0">
                <a:solidFill>
                  <a:srgbClr val="FF0000"/>
                </a:solidFill>
              </a:rPr>
              <a:t>null</a:t>
            </a:r>
            <a:r>
              <a:rPr lang="en-US" dirty="0"/>
              <a:t>. </a:t>
            </a:r>
            <a:r>
              <a:rPr lang="el-GR" dirty="0"/>
              <a:t>Το </a:t>
            </a:r>
            <a:r>
              <a:rPr lang="en-US" dirty="0"/>
              <a:t>null </a:t>
            </a:r>
            <a:r>
              <a:rPr lang="el-GR" dirty="0"/>
              <a:t>είναι το κενό αντικείμενο</a:t>
            </a:r>
            <a:r>
              <a:rPr lang="el-GR" dirty="0" smtClean="0"/>
              <a:t>.</a:t>
            </a:r>
            <a:endParaRPr lang="en-US" dirty="0"/>
          </a:p>
        </p:txBody>
      </p:sp>
    </p:spTree>
    <p:extLst>
      <p:ext uri="{BB962C8B-B14F-4D97-AF65-F5344CB8AC3E}">
        <p14:creationId xmlns:p14="http://schemas.microsoft.com/office/powerpoint/2010/main" val="404275337"/>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71602"/>
            <a:ext cx="8712968" cy="1927225"/>
          </a:xfrm>
        </p:spPr>
        <p:txBody>
          <a:bodyPr>
            <a:noAutofit/>
          </a:bodyPr>
          <a:lstStyle/>
          <a:p>
            <a:r>
              <a:rPr lang="el-GR" sz="4600" dirty="0" smtClean="0"/>
              <a:t>11. ΑΝΤΙΚΕΙΜΕΝΑ ΜΕ ΠΙΝΑΚΕΣ.</a:t>
            </a:r>
            <a:r>
              <a:rPr lang="el-GR" sz="4600" dirty="0"/>
              <a:t/>
            </a:r>
            <a:br>
              <a:rPr lang="el-GR" sz="4600" dirty="0"/>
            </a:br>
            <a:r>
              <a:rPr lang="en-US" sz="4600" dirty="0"/>
              <a:t>Constructors.</a:t>
            </a:r>
            <a:br>
              <a:rPr lang="en-US" sz="4600" dirty="0"/>
            </a:br>
            <a:r>
              <a:rPr lang="el-GR" sz="4600" dirty="0" smtClean="0"/>
              <a:t>ΥΛΟΠΟΙΗΣΗ ΣΤΟΙΒΑΣ</a:t>
            </a:r>
            <a:endParaRPr lang="en-US" sz="4600" dirty="0"/>
          </a:p>
        </p:txBody>
      </p:sp>
      <p:sp>
        <p:nvSpPr>
          <p:cNvPr id="3" name="Subtitle 2"/>
          <p:cNvSpPr>
            <a:spLocks noGrp="1"/>
          </p:cNvSpPr>
          <p:nvPr>
            <p:ph type="subTitle" idx="1"/>
          </p:nvPr>
        </p:nvSpPr>
        <p:spPr/>
        <p:txBody>
          <a:bodyPr>
            <a:normAutofit/>
          </a:bodyPr>
          <a:lstStyle/>
          <a:p>
            <a:pPr algn="ctr"/>
            <a:endParaRPr lang="el-GR" dirty="0"/>
          </a:p>
          <a:p>
            <a:pPr algn="ctr"/>
            <a:endParaRPr lang="el-GR" dirty="0" smtClean="0"/>
          </a:p>
        </p:txBody>
      </p:sp>
    </p:spTree>
    <p:extLst>
      <p:ext uri="{BB962C8B-B14F-4D97-AF65-F5344CB8AC3E}">
        <p14:creationId xmlns:p14="http://schemas.microsoft.com/office/powerpoint/2010/main" val="420656923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692696"/>
                <a:ext cx="8229600" cy="5904656"/>
              </a:xfrm>
            </p:spPr>
            <p:txBody>
              <a:bodyPr>
                <a:normAutofit fontScale="62500" lnSpcReduction="20000"/>
              </a:bodyPr>
              <a:lstStyle/>
              <a:p>
                <a:pPr marL="0" marR="0" indent="0" algn="just">
                  <a:spcBef>
                    <a:spcPts val="0"/>
                  </a:spcBef>
                  <a:spcAft>
                    <a:spcPts val="0"/>
                  </a:spcAft>
                  <a:buNone/>
                </a:pPr>
                <a:r>
                  <a:rPr lang="el-GR" dirty="0">
                    <a:latin typeface="Calibri"/>
                    <a:ea typeface="Times New Roman"/>
                  </a:rPr>
                  <a:t>Στην άσκηση αυτή θα υλοποιήσετε μια κλάση </a:t>
                </a:r>
                <a:r>
                  <a:rPr lang="en-US" b="1" dirty="0">
                    <a:effectLst/>
                    <a:latin typeface="Calibri"/>
                    <a:ea typeface="Times New Roman"/>
                  </a:rPr>
                  <a:t>Geometric</a:t>
                </a:r>
                <a:r>
                  <a:rPr lang="el-GR" dirty="0">
                    <a:effectLst/>
                    <a:latin typeface="Calibri"/>
                    <a:ea typeface="Times New Roman"/>
                  </a:rPr>
                  <a:t> η οποία διαχειρίζεται μια γεωμετρική ακολουθία ακεραίων η οποία μπορεί να έχει οποιοδήποτε μέγεθος. Μια γεωμετρική ακολουθία μήκους </a:t>
                </a:r>
                <a14:m>
                  <m:oMath xmlns:m="http://schemas.openxmlformats.org/officeDocument/2006/math">
                    <m:r>
                      <a:rPr lang="en-US" i="1">
                        <a:effectLst/>
                        <a:latin typeface="Cambria Math"/>
                        <a:ea typeface="Times New Roman"/>
                      </a:rPr>
                      <m:t>𝑛</m:t>
                    </m:r>
                  </m:oMath>
                </a14:m>
                <a:r>
                  <a:rPr lang="en-US" dirty="0">
                    <a:effectLst/>
                    <a:latin typeface="Calibri"/>
                    <a:ea typeface="Times New Roman"/>
                  </a:rPr>
                  <a:t> </a:t>
                </a:r>
                <a:r>
                  <a:rPr lang="el-GR" dirty="0">
                    <a:effectLst/>
                    <a:latin typeface="Calibri"/>
                    <a:ea typeface="Times New Roman"/>
                  </a:rPr>
                  <a:t>με βάση </a:t>
                </a:r>
                <a14:m>
                  <m:oMath xmlns:m="http://schemas.openxmlformats.org/officeDocument/2006/math">
                    <m:r>
                      <a:rPr lang="en-US" i="1">
                        <a:effectLst/>
                        <a:latin typeface="Cambria Math"/>
                        <a:ea typeface="Times New Roman"/>
                      </a:rPr>
                      <m:t>𝑏</m:t>
                    </m:r>
                  </m:oMath>
                </a14:m>
                <a:r>
                  <a:rPr lang="el-GR" dirty="0">
                    <a:effectLst/>
                    <a:latin typeface="Calibri"/>
                    <a:ea typeface="Times New Roman"/>
                  </a:rPr>
                  <a:t>, είναι οι αριθμοί </a:t>
                </a:r>
                <a14:m>
                  <m:oMath xmlns:m="http://schemas.openxmlformats.org/officeDocument/2006/math">
                    <m:r>
                      <a:rPr lang="el-GR" i="1">
                        <a:effectLst/>
                        <a:latin typeface="Cambria Math"/>
                        <a:ea typeface="Times New Roman"/>
                      </a:rPr>
                      <m:t>1, </m:t>
                    </m:r>
                    <m:r>
                      <a:rPr lang="el-GR" i="1">
                        <a:effectLst/>
                        <a:latin typeface="Cambria Math"/>
                        <a:ea typeface="Times New Roman"/>
                      </a:rPr>
                      <m:t>𝑏</m:t>
                    </m:r>
                    <m:r>
                      <a:rPr lang="el-GR" i="1">
                        <a:effectLst/>
                        <a:latin typeface="Cambria Math"/>
                        <a:ea typeface="Times New Roman"/>
                      </a:rPr>
                      <m:t>, </m:t>
                    </m:r>
                    <m:sSup>
                      <m:sSupPr>
                        <m:ctrlPr>
                          <a:rPr lang="en-US" i="1">
                            <a:effectLst/>
                            <a:latin typeface="Cambria Math"/>
                            <a:ea typeface="Times New Roman"/>
                          </a:rPr>
                        </m:ctrlPr>
                      </m:sSupPr>
                      <m:e>
                        <m:r>
                          <a:rPr lang="el-GR" i="1">
                            <a:effectLst/>
                            <a:latin typeface="Cambria Math"/>
                            <a:ea typeface="Times New Roman"/>
                          </a:rPr>
                          <m:t>𝑏</m:t>
                        </m:r>
                      </m:e>
                      <m:sup>
                        <m:r>
                          <a:rPr lang="el-GR" i="1">
                            <a:effectLst/>
                            <a:latin typeface="Cambria Math"/>
                            <a:ea typeface="Times New Roman"/>
                          </a:rPr>
                          <m:t>2</m:t>
                        </m:r>
                      </m:sup>
                    </m:sSup>
                    <m:r>
                      <a:rPr lang="el-GR" i="1">
                        <a:effectLst/>
                        <a:latin typeface="Cambria Math"/>
                        <a:ea typeface="Times New Roman"/>
                      </a:rPr>
                      <m:t>,…, </m:t>
                    </m:r>
                    <m:sSup>
                      <m:sSupPr>
                        <m:ctrlPr>
                          <a:rPr lang="en-US" i="1">
                            <a:effectLst/>
                            <a:latin typeface="Cambria Math"/>
                            <a:ea typeface="Times New Roman"/>
                          </a:rPr>
                        </m:ctrlPr>
                      </m:sSupPr>
                      <m:e>
                        <m:r>
                          <a:rPr lang="el-GR" i="1">
                            <a:effectLst/>
                            <a:latin typeface="Cambria Math"/>
                            <a:ea typeface="Times New Roman"/>
                          </a:rPr>
                          <m:t>𝑏</m:t>
                        </m:r>
                      </m:e>
                      <m:sup>
                        <m:r>
                          <a:rPr lang="el-GR" i="1">
                            <a:effectLst/>
                            <a:latin typeface="Cambria Math"/>
                            <a:ea typeface="Times New Roman"/>
                          </a:rPr>
                          <m:t>𝑛</m:t>
                        </m:r>
                        <m:r>
                          <a:rPr lang="el-GR" i="1">
                            <a:effectLst/>
                            <a:latin typeface="Cambria Math"/>
                            <a:ea typeface="Times New Roman"/>
                          </a:rPr>
                          <m:t>−1</m:t>
                        </m:r>
                      </m:sup>
                    </m:sSup>
                    <m:r>
                      <a:rPr lang="el-GR" i="1">
                        <a:effectLst/>
                        <a:latin typeface="Cambria Math"/>
                        <a:ea typeface="Times New Roman"/>
                      </a:rPr>
                      <m:t>.</m:t>
                    </m:r>
                  </m:oMath>
                </a14:m>
                <a:r>
                  <a:rPr lang="el-GR" dirty="0">
                    <a:effectLst/>
                    <a:latin typeface="Calibri"/>
                    <a:ea typeface="Times New Roman"/>
                  </a:rPr>
                  <a:t> Δηλαδή, η </a:t>
                </a:r>
                <a14:m>
                  <m:oMath xmlns:m="http://schemas.openxmlformats.org/officeDocument/2006/math">
                    <m:r>
                      <a:rPr lang="el-GR" i="1">
                        <a:effectLst/>
                        <a:latin typeface="Cambria Math"/>
                        <a:ea typeface="Times New Roman"/>
                      </a:rPr>
                      <m:t>𝑖</m:t>
                    </m:r>
                    <m:r>
                      <a:rPr lang="el-GR" i="1">
                        <a:effectLst/>
                        <a:latin typeface="Cambria Math"/>
                        <a:ea typeface="Times New Roman"/>
                      </a:rPr>
                      <m:t> </m:t>
                    </m:r>
                  </m:oMath>
                </a14:m>
                <a:r>
                  <a:rPr lang="el-GR" dirty="0">
                    <a:effectLst/>
                    <a:latin typeface="Calibri"/>
                    <a:ea typeface="Times New Roman"/>
                  </a:rPr>
                  <a:t>τιμή της ακολουθίας έχει τιμή </a:t>
                </a:r>
                <a14:m>
                  <m:oMath xmlns:m="http://schemas.openxmlformats.org/officeDocument/2006/math">
                    <m:sSup>
                      <m:sSupPr>
                        <m:ctrlPr>
                          <a:rPr lang="en-US" i="1">
                            <a:effectLst/>
                            <a:latin typeface="Cambria Math"/>
                            <a:ea typeface="Times New Roman"/>
                          </a:rPr>
                        </m:ctrlPr>
                      </m:sSupPr>
                      <m:e>
                        <m:r>
                          <a:rPr lang="el-GR" i="1">
                            <a:effectLst/>
                            <a:latin typeface="Cambria Math"/>
                            <a:ea typeface="Times New Roman"/>
                          </a:rPr>
                          <m:t>𝑏</m:t>
                        </m:r>
                      </m:e>
                      <m:sup>
                        <m:r>
                          <a:rPr lang="el-GR" i="1">
                            <a:effectLst/>
                            <a:latin typeface="Cambria Math"/>
                            <a:ea typeface="Times New Roman"/>
                          </a:rPr>
                          <m:t>𝑖</m:t>
                        </m:r>
                        <m:r>
                          <a:rPr lang="el-GR" i="1">
                            <a:effectLst/>
                            <a:latin typeface="Cambria Math"/>
                            <a:ea typeface="Times New Roman"/>
                          </a:rPr>
                          <m:t>−1</m:t>
                        </m:r>
                      </m:sup>
                    </m:sSup>
                  </m:oMath>
                </a14:m>
                <a:r>
                  <a:rPr lang="el-GR" dirty="0">
                    <a:effectLst/>
                    <a:latin typeface="Calibri"/>
                    <a:ea typeface="Times New Roman"/>
                  </a:rPr>
                  <a:t>. Η κλάση σας θα πρέπει να αποθηκεύει τις τιμές της ακολουθίας σε ένα πίνακα, και να υποστηρίζει τις εξής λειτουργίες:</a:t>
                </a:r>
                <a:endParaRPr lang="en-US" dirty="0">
                  <a:effectLst/>
                  <a:latin typeface="Times New Roman"/>
                  <a:ea typeface="Times New Roman"/>
                </a:endParaRPr>
              </a:p>
              <a:p>
                <a:pPr marL="342900" marR="0" lvl="0" indent="-342900" algn="just">
                  <a:lnSpc>
                    <a:spcPct val="115000"/>
                  </a:lnSpc>
                  <a:spcBef>
                    <a:spcPts val="0"/>
                  </a:spcBef>
                  <a:spcAft>
                    <a:spcPts val="0"/>
                  </a:spcAft>
                  <a:buFont typeface="+mj-lt"/>
                  <a:buAutoNum type="arabicPeriod"/>
                </a:pPr>
                <a:r>
                  <a:rPr lang="el-GR" dirty="0">
                    <a:effectLst/>
                    <a:latin typeface="Calibri"/>
                    <a:ea typeface="Times New Roman"/>
                    <a:cs typeface="Times New Roman"/>
                  </a:rPr>
                  <a:t>Ένα </a:t>
                </a:r>
                <a:r>
                  <a:rPr lang="en-US" b="1" dirty="0">
                    <a:effectLst/>
                    <a:latin typeface="Calibri"/>
                    <a:ea typeface="Times New Roman"/>
                    <a:cs typeface="Times New Roman"/>
                  </a:rPr>
                  <a:t>constructor</a:t>
                </a:r>
                <a:r>
                  <a:rPr lang="el-GR" b="1" dirty="0">
                    <a:effectLst/>
                    <a:latin typeface="Calibri"/>
                    <a:ea typeface="Times New Roman"/>
                    <a:cs typeface="Times New Roman"/>
                  </a:rPr>
                  <a:t>, </a:t>
                </a:r>
                <a:r>
                  <a:rPr lang="el-GR" dirty="0">
                    <a:effectLst/>
                    <a:latin typeface="Calibri"/>
                    <a:ea typeface="Times New Roman"/>
                    <a:cs typeface="Times New Roman"/>
                  </a:rPr>
                  <a:t>ο οποίος δεν παίρνει ορίσματα και δημιουργεί μια ακολουθία με βάση το 2 και μήκος 10. </a:t>
                </a:r>
                <a:endParaRPr lang="en-US" sz="2400" dirty="0">
                  <a:effectLst/>
                  <a:latin typeface="Calibri"/>
                  <a:ea typeface="Times New Roman"/>
                  <a:cs typeface="Times New Roman"/>
                </a:endParaRPr>
              </a:p>
              <a:p>
                <a:pPr marL="342900" marR="0" lvl="0" indent="-342900" algn="just">
                  <a:lnSpc>
                    <a:spcPct val="115000"/>
                  </a:lnSpc>
                  <a:spcBef>
                    <a:spcPts val="0"/>
                  </a:spcBef>
                  <a:spcAft>
                    <a:spcPts val="0"/>
                  </a:spcAft>
                  <a:buFont typeface="+mj-lt"/>
                  <a:buAutoNum type="arabicPeriod"/>
                </a:pPr>
                <a:r>
                  <a:rPr lang="el-GR" dirty="0">
                    <a:effectLst/>
                    <a:latin typeface="Calibri"/>
                    <a:ea typeface="Times New Roman"/>
                    <a:cs typeface="Times New Roman"/>
                  </a:rPr>
                  <a:t>Ένα </a:t>
                </a:r>
                <a:r>
                  <a:rPr lang="en-US" b="1" dirty="0">
                    <a:effectLst/>
                    <a:latin typeface="Calibri"/>
                    <a:ea typeface="Times New Roman"/>
                    <a:cs typeface="Times New Roman"/>
                  </a:rPr>
                  <a:t>constructor</a:t>
                </a:r>
                <a:r>
                  <a:rPr lang="el-GR" b="1" dirty="0">
                    <a:effectLst/>
                    <a:latin typeface="Calibri"/>
                    <a:ea typeface="Times New Roman"/>
                    <a:cs typeface="Times New Roman"/>
                  </a:rPr>
                  <a:t>, </a:t>
                </a:r>
                <a:r>
                  <a:rPr lang="el-GR" dirty="0">
                    <a:effectLst/>
                    <a:latin typeface="Calibri"/>
                    <a:ea typeface="Times New Roman"/>
                    <a:cs typeface="Times New Roman"/>
                  </a:rPr>
                  <a:t>ο οποίος θα παίρνει σαν όρισμα τη βάση της ακολουθίας και το μήκος της. </a:t>
                </a:r>
                <a:endParaRPr lang="en-US" sz="2400" dirty="0">
                  <a:effectLst/>
                  <a:latin typeface="Calibri"/>
                  <a:ea typeface="Times New Roman"/>
                  <a:cs typeface="Times New Roman"/>
                </a:endParaRPr>
              </a:p>
              <a:p>
                <a:pPr marL="342900" marR="0" lvl="0" indent="-342900" algn="just">
                  <a:lnSpc>
                    <a:spcPct val="115000"/>
                  </a:lnSpc>
                  <a:spcBef>
                    <a:spcPts val="0"/>
                  </a:spcBef>
                  <a:spcAft>
                    <a:spcPts val="0"/>
                  </a:spcAft>
                  <a:buFont typeface="+mj-lt"/>
                  <a:buAutoNum type="arabicPeriod"/>
                </a:pPr>
                <a:r>
                  <a:rPr lang="el-GR" dirty="0">
                    <a:effectLst/>
                    <a:latin typeface="Calibri"/>
                    <a:ea typeface="Batang"/>
                    <a:cs typeface="Arial"/>
                  </a:rPr>
                  <a:t>Μια μέθοδο </a:t>
                </a:r>
                <a:r>
                  <a:rPr lang="en-US" b="1" dirty="0">
                    <a:effectLst/>
                    <a:latin typeface="Calibri"/>
                    <a:ea typeface="Batang"/>
                    <a:cs typeface="Arial"/>
                  </a:rPr>
                  <a:t>print</a:t>
                </a:r>
                <a:r>
                  <a:rPr lang="el-GR" dirty="0">
                    <a:effectLst/>
                    <a:latin typeface="Calibri"/>
                    <a:ea typeface="Batang"/>
                    <a:cs typeface="Arial"/>
                  </a:rPr>
                  <a:t>, η οποία θα τυπώνει τις τιμές της ακολουθίας. Π.χ., για την </a:t>
                </a:r>
                <a:r>
                  <a:rPr lang="en-US" dirty="0">
                    <a:effectLst/>
                    <a:latin typeface="Calibri"/>
                    <a:ea typeface="Batang"/>
                    <a:cs typeface="Arial"/>
                  </a:rPr>
                  <a:t>default</a:t>
                </a:r>
                <a:r>
                  <a:rPr lang="el-GR" dirty="0">
                    <a:effectLst/>
                    <a:latin typeface="Calibri"/>
                    <a:ea typeface="Batang"/>
                    <a:cs typeface="Arial"/>
                  </a:rPr>
                  <a:t> ακολουθία θα τυπώνει «0 1 2 4 8 16 32 64 128 256 512».</a:t>
                </a:r>
                <a:endParaRPr lang="en-US" sz="2400" dirty="0">
                  <a:effectLst/>
                  <a:latin typeface="Calibri"/>
                  <a:ea typeface="Times New Roman"/>
                  <a:cs typeface="Times New Roman"/>
                </a:endParaRPr>
              </a:p>
              <a:p>
                <a:pPr marL="342900" marR="0" lvl="0" indent="-342900" algn="just">
                  <a:lnSpc>
                    <a:spcPct val="115000"/>
                  </a:lnSpc>
                  <a:spcBef>
                    <a:spcPts val="0"/>
                  </a:spcBef>
                  <a:spcAft>
                    <a:spcPts val="0"/>
                  </a:spcAft>
                  <a:buFont typeface="+mj-lt"/>
                  <a:buAutoNum type="arabicPeriod"/>
                </a:pPr>
                <a:r>
                  <a:rPr lang="el-GR" dirty="0">
                    <a:effectLst/>
                    <a:latin typeface="Calibri"/>
                    <a:ea typeface="Batang"/>
                    <a:cs typeface="Arial"/>
                  </a:rPr>
                  <a:t>Την μέθοδο </a:t>
                </a:r>
                <a:r>
                  <a:rPr lang="en-US" b="1" dirty="0">
                    <a:effectLst/>
                    <a:latin typeface="Calibri"/>
                    <a:ea typeface="Batang"/>
                    <a:cs typeface="Arial"/>
                  </a:rPr>
                  <a:t>equals</a:t>
                </a:r>
                <a:r>
                  <a:rPr lang="el-GR" dirty="0">
                    <a:effectLst/>
                    <a:latin typeface="Calibri"/>
                    <a:ea typeface="Batang"/>
                    <a:cs typeface="Arial"/>
                  </a:rPr>
                  <a:t>, η οποία θα συγκρίνει αν δύο ακολουθίες είναι ίδιες.</a:t>
                </a:r>
                <a:endParaRPr lang="en-US" sz="2400" dirty="0">
                  <a:effectLst/>
                  <a:latin typeface="Calibri"/>
                  <a:ea typeface="Times New Roman"/>
                  <a:cs typeface="Times New Roman"/>
                </a:endParaRPr>
              </a:p>
              <a:p>
                <a:pPr marL="342900" marR="0" lvl="0" indent="-342900" algn="just">
                  <a:lnSpc>
                    <a:spcPct val="115000"/>
                  </a:lnSpc>
                  <a:spcBef>
                    <a:spcPts val="0"/>
                  </a:spcBef>
                  <a:spcAft>
                    <a:spcPts val="1000"/>
                  </a:spcAft>
                  <a:buFont typeface="+mj-lt"/>
                  <a:buAutoNum type="arabicPeriod"/>
                </a:pPr>
                <a:r>
                  <a:rPr lang="el-GR" dirty="0">
                    <a:effectLst/>
                    <a:latin typeface="Calibri"/>
                    <a:ea typeface="Batang"/>
                    <a:cs typeface="Arial"/>
                  </a:rPr>
                  <a:t> Μια μέθοδο </a:t>
                </a:r>
                <a:r>
                  <a:rPr lang="en-US" b="1" dirty="0" err="1">
                    <a:effectLst/>
                    <a:latin typeface="Calibri"/>
                    <a:ea typeface="Batang"/>
                    <a:cs typeface="Arial"/>
                  </a:rPr>
                  <a:t>multiplyWith</a:t>
                </a:r>
                <a:r>
                  <a:rPr lang="en-US" dirty="0">
                    <a:effectLst/>
                    <a:latin typeface="Calibri"/>
                    <a:ea typeface="Batang"/>
                    <a:cs typeface="Arial"/>
                  </a:rPr>
                  <a:t> </a:t>
                </a:r>
                <a:r>
                  <a:rPr lang="el-GR" dirty="0">
                    <a:effectLst/>
                    <a:latin typeface="Calibri"/>
                    <a:ea typeface="Batang"/>
                    <a:cs typeface="Arial"/>
                  </a:rPr>
                  <a:t>η οποία παίρνει σαν όρισμα μία άλλη ακολουθία (ένα αντικείμενο τύπου </a:t>
                </a:r>
                <a:r>
                  <a:rPr lang="en-US" sz="2400" b="1" dirty="0">
                    <a:effectLst/>
                    <a:latin typeface="Calibri"/>
                    <a:ea typeface="Times New Roman"/>
                    <a:cs typeface="Times New Roman"/>
                  </a:rPr>
                  <a:t>Geometric</a:t>
                </a:r>
                <a:r>
                  <a:rPr lang="el-GR" dirty="0">
                    <a:effectLst/>
                    <a:latin typeface="Calibri"/>
                    <a:ea typeface="Batang"/>
                    <a:cs typeface="Arial"/>
                  </a:rPr>
                  <a:t>) και, εφόσον έχουν το ίδιο μήκος, την πολλαπλασιάζει με την ακολουθία που καλεί την μέθοδο (πολλαπλασιάζει τις τιμές ανά όρο) και αποθηκεύει το αποτέλεσμα στο αντικείμενο που κάλεσε την μέθοδο.</a:t>
                </a:r>
                <a:endParaRPr lang="en-US" sz="2400" dirty="0">
                  <a:effectLst/>
                  <a:latin typeface="Calibri"/>
                  <a:ea typeface="Times New Roman"/>
                  <a:cs typeface="Times New Roman"/>
                </a:endParaRPr>
              </a:p>
              <a:p>
                <a:pPr marL="0" marR="0" indent="0" algn="just">
                  <a:spcBef>
                    <a:spcPts val="0"/>
                  </a:spcBef>
                  <a:spcAft>
                    <a:spcPts val="0"/>
                  </a:spcAft>
                  <a:buNone/>
                </a:pPr>
                <a:r>
                  <a:rPr lang="el-GR" dirty="0">
                    <a:effectLst/>
                    <a:latin typeface="Calibri"/>
                    <a:ea typeface="Batang"/>
                    <a:cs typeface="Arial"/>
                  </a:rPr>
                  <a:t>Σας δίνεται η κλάση </a:t>
                </a:r>
                <a:r>
                  <a:rPr lang="en-US" b="1" dirty="0" err="1">
                    <a:effectLst/>
                    <a:latin typeface="Calibri"/>
                    <a:ea typeface="Times New Roman"/>
                  </a:rPr>
                  <a:t>GeometricTest</a:t>
                </a:r>
                <a:r>
                  <a:rPr lang="el-GR" b="1" dirty="0">
                    <a:effectLst/>
                    <a:latin typeface="Calibri"/>
                    <a:ea typeface="Times New Roman"/>
                  </a:rPr>
                  <a:t>, </a:t>
                </a:r>
                <a:r>
                  <a:rPr lang="el-GR" dirty="0">
                    <a:effectLst/>
                    <a:latin typeface="Calibri"/>
                    <a:ea typeface="Times New Roman"/>
                  </a:rPr>
                  <a:t>γ</a:t>
                </a:r>
                <a:r>
                  <a:rPr lang="el-GR" dirty="0">
                    <a:effectLst/>
                    <a:latin typeface="Calibri"/>
                    <a:ea typeface="Batang"/>
                    <a:cs typeface="Arial"/>
                  </a:rPr>
                  <a:t>ια να τεστάρετε την κλάση σας. Πρέπει να συμπληρώσετε τα κομμάτια που λείπουν για τον έλεγχο της ισότητας. Όταν υλοποιήσετε τις μεθόδους που καλούνται στην </a:t>
                </a:r>
                <a:r>
                  <a:rPr lang="en-US" dirty="0">
                    <a:effectLst/>
                    <a:latin typeface="Calibri"/>
                    <a:ea typeface="Batang"/>
                    <a:cs typeface="Arial"/>
                  </a:rPr>
                  <a:t>main</a:t>
                </a:r>
                <a:r>
                  <a:rPr lang="el-GR" dirty="0">
                    <a:effectLst/>
                    <a:latin typeface="Calibri"/>
                    <a:ea typeface="Batang"/>
                    <a:cs typeface="Arial"/>
                  </a:rPr>
                  <a:t>, βγάλετε τα σχόλια από τις αντίστοιχες εντολές για να τεστάρετε τις μεθόδους.</a:t>
                </a:r>
                <a:endParaRPr lang="en-US" dirty="0">
                  <a:effectLst/>
                  <a:latin typeface="Times New Roman"/>
                  <a:ea typeface="Times New Roman"/>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692696"/>
                <a:ext cx="8229600" cy="5904656"/>
              </a:xfrm>
              <a:blipFill rotWithShape="1">
                <a:blip r:embed="rId2"/>
                <a:stretch>
                  <a:fillRect l="-667" t="-1343" r="-593"/>
                </a:stretch>
              </a:blipFill>
            </p:spPr>
            <p:txBody>
              <a:bodyPr/>
              <a:lstStyle/>
              <a:p>
                <a:r>
                  <a:rPr lang="en-US">
                    <a:noFill/>
                  </a:rPr>
                  <a:t> </a:t>
                </a:r>
              </a:p>
            </p:txBody>
          </p:sp>
        </mc:Fallback>
      </mc:AlternateContent>
    </p:spTree>
    <p:extLst>
      <p:ext uri="{BB962C8B-B14F-4D97-AF65-F5344CB8AC3E}">
        <p14:creationId xmlns:p14="http://schemas.microsoft.com/office/powerpoint/2010/main" val="4226388347"/>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Μαθήματα από το </a:t>
            </a:r>
            <a:r>
              <a:rPr lang="en-US" dirty="0" smtClean="0"/>
              <a:t>lab</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Τι πληροφορία (δεδομένα) θέλουμε να κρατάει η κλάση μας?</a:t>
            </a:r>
          </a:p>
          <a:p>
            <a:pPr lvl="1"/>
            <a:r>
              <a:rPr lang="el-GR" dirty="0" smtClean="0"/>
              <a:t>Οπωσδήποτε </a:t>
            </a:r>
            <a:r>
              <a:rPr lang="el-GR" dirty="0"/>
              <a:t>έ</a:t>
            </a:r>
            <a:r>
              <a:rPr lang="el-GR" dirty="0" smtClean="0"/>
              <a:t>να πίνακα με τις τιμές της προόδου.</a:t>
            </a:r>
          </a:p>
          <a:p>
            <a:pPr lvl="1"/>
            <a:r>
              <a:rPr lang="el-GR" dirty="0" smtClean="0"/>
              <a:t>Το μήκος της προόδου</a:t>
            </a:r>
          </a:p>
          <a:p>
            <a:pPr lvl="1"/>
            <a:r>
              <a:rPr lang="el-GR" dirty="0" smtClean="0"/>
              <a:t>Τη βάση της προόδου</a:t>
            </a:r>
            <a:endParaRPr lang="en-US" dirty="0" smtClean="0"/>
          </a:p>
          <a:p>
            <a:pPr lvl="1"/>
            <a:endParaRPr lang="en-US" dirty="0"/>
          </a:p>
          <a:p>
            <a:r>
              <a:rPr lang="el-GR" dirty="0" smtClean="0"/>
              <a:t>Η πληροφορία (τα δεδομένα) που θέλουμε να κρατάει η κλάση θα είναι τα </a:t>
            </a:r>
            <a:r>
              <a:rPr lang="el-GR" dirty="0" smtClean="0">
                <a:solidFill>
                  <a:srgbClr val="FF0000"/>
                </a:solidFill>
              </a:rPr>
              <a:t>πεδία</a:t>
            </a:r>
            <a:r>
              <a:rPr lang="el-GR" dirty="0" smtClean="0"/>
              <a:t> της κλάσης</a:t>
            </a:r>
          </a:p>
          <a:p>
            <a:pPr lvl="1"/>
            <a:r>
              <a:rPr lang="el-GR" dirty="0" smtClean="0"/>
              <a:t>Ένα </a:t>
            </a:r>
            <a:r>
              <a:rPr lang="el-GR" dirty="0" smtClean="0">
                <a:solidFill>
                  <a:srgbClr val="0070C0"/>
                </a:solidFill>
              </a:rPr>
              <a:t>πίνακα ακεραίων </a:t>
            </a:r>
            <a:r>
              <a:rPr lang="en-US" dirty="0" smtClean="0">
                <a:solidFill>
                  <a:srgbClr val="0070C0"/>
                </a:solidFill>
              </a:rPr>
              <a:t>sequence </a:t>
            </a:r>
            <a:r>
              <a:rPr lang="el-GR" dirty="0" smtClean="0"/>
              <a:t>με τις τιμές της ακολουθίας </a:t>
            </a:r>
          </a:p>
          <a:p>
            <a:pPr lvl="1"/>
            <a:r>
              <a:rPr lang="el-GR" dirty="0" smtClean="0"/>
              <a:t>Έναν </a:t>
            </a:r>
            <a:r>
              <a:rPr lang="el-GR" dirty="0" smtClean="0">
                <a:solidFill>
                  <a:srgbClr val="0070C0"/>
                </a:solidFill>
              </a:rPr>
              <a:t>ακέραιο </a:t>
            </a:r>
            <a:r>
              <a:rPr lang="en-US" dirty="0" smtClean="0">
                <a:solidFill>
                  <a:srgbClr val="0070C0"/>
                </a:solidFill>
              </a:rPr>
              <a:t>length </a:t>
            </a:r>
            <a:r>
              <a:rPr lang="el-GR" dirty="0" smtClean="0"/>
              <a:t>με το μήκος της ακολουθίας που θα είναι και το μήκος του πίνακα</a:t>
            </a:r>
          </a:p>
          <a:p>
            <a:pPr lvl="1"/>
            <a:r>
              <a:rPr lang="el-GR" dirty="0" smtClean="0"/>
              <a:t>Ένα </a:t>
            </a:r>
            <a:r>
              <a:rPr lang="el-GR" dirty="0" smtClean="0">
                <a:solidFill>
                  <a:srgbClr val="0070C0"/>
                </a:solidFill>
              </a:rPr>
              <a:t>ακέραιο </a:t>
            </a:r>
            <a:r>
              <a:rPr lang="en-US" dirty="0" smtClean="0">
                <a:solidFill>
                  <a:srgbClr val="0070C0"/>
                </a:solidFill>
              </a:rPr>
              <a:t>base </a:t>
            </a:r>
            <a:r>
              <a:rPr lang="el-GR" dirty="0" smtClean="0"/>
              <a:t>με την βάση της ακολουθίας</a:t>
            </a:r>
            <a:endParaRPr lang="en-US" dirty="0"/>
          </a:p>
        </p:txBody>
      </p:sp>
    </p:spTree>
    <p:extLst>
      <p:ext uri="{BB962C8B-B14F-4D97-AF65-F5344CB8AC3E}">
        <p14:creationId xmlns:p14="http://schemas.microsoft.com/office/powerpoint/2010/main" val="319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1641" y="3356992"/>
            <a:ext cx="4536504" cy="5040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6059016" cy="626469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Geometric</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Geometric(</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base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length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sequence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[length];</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sequence[0] = 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=1; </a:t>
            </a:r>
            <a:r>
              <a:rPr lang="en-US" b="1" dirty="0">
                <a:latin typeface="Courier New" pitchFamily="49" charset="0"/>
                <a:cs typeface="Courier New" pitchFamily="49" charset="0"/>
              </a:rPr>
              <a:t>i &lt; </a:t>
            </a:r>
            <a:r>
              <a:rPr lang="en-US" b="1" dirty="0" smtClean="0">
                <a:latin typeface="Courier New" pitchFamily="49" charset="0"/>
                <a:cs typeface="Courier New" pitchFamily="49" charset="0"/>
              </a:rPr>
              <a:t>length; </a:t>
            </a:r>
            <a:r>
              <a:rPr lang="en-US" b="1" dirty="0">
                <a:latin typeface="Courier New" pitchFamily="49" charset="0"/>
                <a:cs typeface="Courier New" pitchFamily="49" charset="0"/>
              </a:rPr>
              <a:t>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sequence[</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sequence[i-1]*base;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void print()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smtClean="0">
                <a:latin typeface="Courier New" pitchFamily="49" charset="0"/>
                <a:cs typeface="Courier New" pitchFamily="49" charset="0"/>
              </a:rPr>
              <a:t>length; </a:t>
            </a:r>
            <a:r>
              <a:rPr lang="en-US" b="1" dirty="0">
                <a:latin typeface="Courier New" pitchFamily="49" charset="0"/>
                <a:cs typeface="Courier New" pitchFamily="49" charset="0"/>
              </a:rPr>
              <a:t>i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(sequence[</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 "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Geometric </a:t>
            </a:r>
            <a:r>
              <a:rPr lang="en-US" b="1" dirty="0" err="1" smtClean="0">
                <a:latin typeface="Courier New" pitchFamily="49" charset="0"/>
                <a:cs typeface="Courier New" pitchFamily="49" charset="0"/>
              </a:rPr>
              <a:t>geom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smtClean="0">
                <a:latin typeface="Courier New" pitchFamily="49" charset="0"/>
                <a:cs typeface="Courier New" pitchFamily="49" charset="0"/>
              </a:rPr>
              <a:t>Geometric(3,6);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geom.print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6732240" y="620688"/>
            <a:ext cx="1865960" cy="369332"/>
          </a:xfrm>
          <a:prstGeom prst="rect">
            <a:avLst/>
          </a:prstGeom>
          <a:solidFill>
            <a:srgbClr val="92D050"/>
          </a:solidFill>
        </p:spPr>
        <p:txBody>
          <a:bodyPr wrap="none" rtlCol="0">
            <a:spAutoFit/>
          </a:bodyPr>
          <a:lstStyle/>
          <a:p>
            <a:r>
              <a:rPr lang="el-GR" dirty="0" smtClean="0"/>
              <a:t>Σωστό ή λάθος?</a:t>
            </a:r>
            <a:endParaRPr lang="en-US" dirty="0"/>
          </a:p>
        </p:txBody>
      </p:sp>
      <p:sp>
        <p:nvSpPr>
          <p:cNvPr id="6" name="TextBox 5"/>
          <p:cNvSpPr txBox="1"/>
          <p:nvPr/>
        </p:nvSpPr>
        <p:spPr>
          <a:xfrm rot="20057630">
            <a:off x="5644648" y="5160811"/>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697060"/>
            <a:ext cx="3059831" cy="2812060"/>
          </a:xfrm>
          <a:prstGeom prst="wedgeRoundRectCallout">
            <a:avLst>
              <a:gd name="adj1" fmla="val -56842"/>
              <a:gd name="adj2" fmla="val 2076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Οι μεταβλητές </a:t>
            </a:r>
            <a:r>
              <a:rPr lang="en-US" dirty="0" smtClean="0">
                <a:solidFill>
                  <a:schemeClr val="tx1"/>
                </a:solidFill>
              </a:rPr>
              <a:t>length </a:t>
            </a:r>
            <a:r>
              <a:rPr lang="el-GR" dirty="0" smtClean="0">
                <a:solidFill>
                  <a:schemeClr val="tx1"/>
                </a:solidFill>
              </a:rPr>
              <a:t>και </a:t>
            </a:r>
            <a:r>
              <a:rPr lang="en-US" dirty="0" smtClean="0">
                <a:solidFill>
                  <a:schemeClr val="tx1"/>
                </a:solidFill>
              </a:rPr>
              <a:t>sequence </a:t>
            </a:r>
            <a:r>
              <a:rPr lang="el-GR" dirty="0" smtClean="0">
                <a:solidFill>
                  <a:schemeClr val="tx1"/>
                </a:solidFill>
              </a:rPr>
              <a:t>δεν είναι ορισμένες.</a:t>
            </a:r>
          </a:p>
          <a:p>
            <a:endParaRPr lang="el-GR" dirty="0">
              <a:solidFill>
                <a:schemeClr val="tx1"/>
              </a:solidFill>
            </a:endParaRPr>
          </a:p>
          <a:p>
            <a:r>
              <a:rPr lang="el-GR" dirty="0" smtClean="0">
                <a:solidFill>
                  <a:schemeClr val="tx1"/>
                </a:solidFill>
              </a:rPr>
              <a:t>Για να μπορεί να τις βλέπει η</a:t>
            </a:r>
            <a:r>
              <a:rPr lang="en-US" dirty="0" smtClean="0">
                <a:solidFill>
                  <a:schemeClr val="tx1"/>
                </a:solidFill>
              </a:rPr>
              <a:t> </a:t>
            </a:r>
            <a:r>
              <a:rPr lang="el-GR" dirty="0" smtClean="0">
                <a:solidFill>
                  <a:schemeClr val="tx1"/>
                </a:solidFill>
              </a:rPr>
              <a:t>μέθοδος </a:t>
            </a:r>
            <a:r>
              <a:rPr lang="en-US" dirty="0" smtClean="0">
                <a:solidFill>
                  <a:schemeClr val="tx1"/>
                </a:solidFill>
              </a:rPr>
              <a:t>print </a:t>
            </a:r>
            <a:r>
              <a:rPr lang="el-GR" dirty="0" smtClean="0">
                <a:solidFill>
                  <a:schemeClr val="tx1"/>
                </a:solidFill>
              </a:rPr>
              <a:t>(ή οποιαδήποτε άλλη μέθοδος) θα πρέπει να είναι ορισμένες ως </a:t>
            </a:r>
            <a:r>
              <a:rPr lang="el-GR" dirty="0" smtClean="0">
                <a:solidFill>
                  <a:srgbClr val="FF0000"/>
                </a:solidFill>
              </a:rPr>
              <a:t>πεδία</a:t>
            </a:r>
            <a:r>
              <a:rPr lang="el-GR" dirty="0" smtClean="0">
                <a:solidFill>
                  <a:schemeClr val="tx1"/>
                </a:solidFill>
              </a:rPr>
              <a:t> της κλάσης</a:t>
            </a:r>
            <a:endParaRPr lang="en-US" dirty="0">
              <a:solidFill>
                <a:schemeClr val="tx1"/>
              </a:solidFill>
            </a:endParaRPr>
          </a:p>
        </p:txBody>
      </p:sp>
    </p:spTree>
    <p:extLst>
      <p:ext uri="{BB962C8B-B14F-4D97-AF65-F5344CB8AC3E}">
        <p14:creationId xmlns:p14="http://schemas.microsoft.com/office/powerpoint/2010/main" val="29852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3568" y="1556792"/>
            <a:ext cx="4536504" cy="1656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6059016" cy="6336704"/>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base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length</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sequence</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sequence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[length];</a:t>
            </a: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print()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Geometric(3,6);</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6" name="TextBox 5"/>
          <p:cNvSpPr txBox="1"/>
          <p:nvPr/>
        </p:nvSpPr>
        <p:spPr>
          <a:xfrm rot="20057630">
            <a:off x="4924568" y="5161204"/>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697060"/>
            <a:ext cx="3059831" cy="2812060"/>
          </a:xfrm>
          <a:prstGeom prst="wedgeRoundRectCallout">
            <a:avLst>
              <a:gd name="adj1" fmla="val -76053"/>
              <a:gd name="adj2" fmla="val -3807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constructor </a:t>
            </a:r>
            <a:r>
              <a:rPr lang="el-GR" dirty="0" smtClean="0">
                <a:solidFill>
                  <a:schemeClr val="tx1"/>
                </a:solidFill>
              </a:rPr>
              <a:t>δεν αρχικοποιεί τα πεδία της κλάσης .</a:t>
            </a:r>
          </a:p>
          <a:p>
            <a:pPr algn="ctr"/>
            <a:endParaRPr lang="el-GR" dirty="0">
              <a:solidFill>
                <a:schemeClr val="tx1"/>
              </a:solidFill>
            </a:endParaRPr>
          </a:p>
          <a:p>
            <a:pPr algn="ctr"/>
            <a:r>
              <a:rPr lang="el-GR" dirty="0" smtClean="0">
                <a:solidFill>
                  <a:schemeClr val="tx1"/>
                </a:solidFill>
              </a:rPr>
              <a:t>Οι μεταβλητές </a:t>
            </a:r>
            <a:r>
              <a:rPr lang="en-US" dirty="0" smtClean="0">
                <a:solidFill>
                  <a:srgbClr val="FF0000"/>
                </a:solidFill>
              </a:rPr>
              <a:t>length </a:t>
            </a:r>
            <a:r>
              <a:rPr lang="el-GR" dirty="0" smtClean="0">
                <a:solidFill>
                  <a:schemeClr val="tx1"/>
                </a:solidFill>
              </a:rPr>
              <a:t>και </a:t>
            </a:r>
            <a:r>
              <a:rPr lang="en-US" dirty="0" smtClean="0">
                <a:solidFill>
                  <a:srgbClr val="FF0000"/>
                </a:solidFill>
              </a:rPr>
              <a:t>sequence </a:t>
            </a:r>
            <a:r>
              <a:rPr lang="el-GR" dirty="0" smtClean="0">
                <a:solidFill>
                  <a:schemeClr val="tx1"/>
                </a:solidFill>
              </a:rPr>
              <a:t>που ορίζονται μέσα στον </a:t>
            </a:r>
            <a:r>
              <a:rPr lang="en-US" dirty="0" smtClean="0">
                <a:solidFill>
                  <a:schemeClr val="tx1"/>
                </a:solidFill>
              </a:rPr>
              <a:t>constructor </a:t>
            </a:r>
            <a:r>
              <a:rPr lang="el-GR" dirty="0" smtClean="0">
                <a:solidFill>
                  <a:schemeClr val="tx1"/>
                </a:solidFill>
              </a:rPr>
              <a:t>είναι </a:t>
            </a:r>
            <a:r>
              <a:rPr lang="el-GR" dirty="0" smtClean="0">
                <a:solidFill>
                  <a:srgbClr val="FF0000"/>
                </a:solidFill>
              </a:rPr>
              <a:t>τοπικές μεταβλητές </a:t>
            </a:r>
            <a:r>
              <a:rPr lang="el-GR" dirty="0" smtClean="0">
                <a:solidFill>
                  <a:schemeClr val="tx1"/>
                </a:solidFill>
              </a:rPr>
              <a:t>και δεν αλλάζουν την τιμή των πεδίων.</a:t>
            </a:r>
            <a:endParaRPr lang="en-US" dirty="0">
              <a:solidFill>
                <a:schemeClr val="tx1"/>
              </a:solidFill>
            </a:endParaRPr>
          </a:p>
        </p:txBody>
      </p:sp>
    </p:spTree>
    <p:extLst>
      <p:ext uri="{BB962C8B-B14F-4D97-AF65-F5344CB8AC3E}">
        <p14:creationId xmlns:p14="http://schemas.microsoft.com/office/powerpoint/2010/main" val="26675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0404" y="1216671"/>
            <a:ext cx="4536504" cy="1838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9" name="Rectangle 8"/>
          <p:cNvSpPr/>
          <p:nvPr/>
        </p:nvSpPr>
        <p:spPr>
          <a:xfrm>
            <a:off x="380404" y="1988840"/>
            <a:ext cx="453650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057630">
            <a:off x="4453477" y="5345448"/>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308600"/>
            <a:ext cx="3059831" cy="3200520"/>
          </a:xfrm>
          <a:prstGeom prst="wedgeRoundRectCallout">
            <a:avLst>
              <a:gd name="adj1" fmla="val -83168"/>
              <a:gd name="adj2" fmla="val -4488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Οι </a:t>
            </a:r>
            <a:r>
              <a:rPr lang="en-US" dirty="0" smtClean="0">
                <a:solidFill>
                  <a:schemeClr val="tx1"/>
                </a:solidFill>
              </a:rPr>
              <a:t>base </a:t>
            </a:r>
            <a:r>
              <a:rPr lang="el-GR" dirty="0" smtClean="0">
                <a:solidFill>
                  <a:schemeClr val="tx1"/>
                </a:solidFill>
              </a:rPr>
              <a:t>και </a:t>
            </a:r>
            <a:r>
              <a:rPr lang="en-US" dirty="0" smtClean="0">
                <a:solidFill>
                  <a:schemeClr val="tx1"/>
                </a:solidFill>
              </a:rPr>
              <a:t>length </a:t>
            </a:r>
            <a:r>
              <a:rPr lang="el-GR" dirty="0" smtClean="0">
                <a:solidFill>
                  <a:schemeClr val="tx1"/>
                </a:solidFill>
              </a:rPr>
              <a:t>αρχικοποιούνται σωστά.</a:t>
            </a:r>
          </a:p>
          <a:p>
            <a:pPr algn="ctr"/>
            <a:endParaRPr lang="el-GR" dirty="0" smtClean="0">
              <a:solidFill>
                <a:schemeClr val="tx1"/>
              </a:solidFill>
            </a:endParaRPr>
          </a:p>
          <a:p>
            <a:pPr algn="ctr"/>
            <a:r>
              <a:rPr lang="el-GR" dirty="0" smtClean="0">
                <a:solidFill>
                  <a:schemeClr val="tx1"/>
                </a:solidFill>
              </a:rPr>
              <a:t>Ο πίνακας </a:t>
            </a:r>
            <a:r>
              <a:rPr lang="en-US" dirty="0" smtClean="0">
                <a:solidFill>
                  <a:schemeClr val="tx1"/>
                </a:solidFill>
              </a:rPr>
              <a:t>sequence </a:t>
            </a:r>
            <a:r>
              <a:rPr lang="el-GR" dirty="0" smtClean="0">
                <a:solidFill>
                  <a:schemeClr val="tx1"/>
                </a:solidFill>
              </a:rPr>
              <a:t>όμως όχι. </a:t>
            </a:r>
          </a:p>
          <a:p>
            <a:pPr algn="ctr"/>
            <a:endParaRPr lang="el-GR" dirty="0" smtClean="0">
              <a:solidFill>
                <a:schemeClr val="tx1"/>
              </a:solidFill>
            </a:endParaRPr>
          </a:p>
          <a:p>
            <a:pPr algn="ctr"/>
            <a:r>
              <a:rPr lang="el-GR" dirty="0" smtClean="0">
                <a:solidFill>
                  <a:schemeClr val="tx1"/>
                </a:solidFill>
              </a:rPr>
              <a:t>Τον έχουμε ορίσει σωστά αλλά δεν του έχουμε δώσει χώρο! Δεν έχουμε προσδιορίσει το μέγεθος του</a:t>
            </a:r>
          </a:p>
        </p:txBody>
      </p:sp>
      <p:sp>
        <p:nvSpPr>
          <p:cNvPr id="3" name="Content Placeholder 2"/>
          <p:cNvSpPr>
            <a:spLocks noGrp="1"/>
          </p:cNvSpPr>
          <p:nvPr>
            <p:ph idx="1"/>
          </p:nvPr>
        </p:nvSpPr>
        <p:spPr>
          <a:xfrm>
            <a:off x="457200" y="404664"/>
            <a:ext cx="6059016" cy="6453336"/>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this.base</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base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this.length</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length</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Geometric(3,6);</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6324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P spid="8" grpId="0" animBg="1"/>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1512" y="830252"/>
            <a:ext cx="4536504" cy="654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1512" y="404664"/>
            <a:ext cx="6059016" cy="6408712"/>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smtClean="0">
                <a:latin typeface="Courier New" pitchFamily="49" charset="0"/>
                <a:cs typeface="Courier New" pitchFamily="49" charset="0"/>
              </a:rPr>
              <a:t>[] =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[length];</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print()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Geometric(3,6);</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6" name="TextBox 5"/>
          <p:cNvSpPr txBox="1"/>
          <p:nvPr/>
        </p:nvSpPr>
        <p:spPr>
          <a:xfrm rot="20057630">
            <a:off x="4852560" y="5218772"/>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308600"/>
            <a:ext cx="3059831" cy="3200520"/>
          </a:xfrm>
          <a:prstGeom prst="wedgeRoundRectCallout">
            <a:avLst>
              <a:gd name="adj1" fmla="val -83880"/>
              <a:gd name="adj2" fmla="val -60867"/>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Θυμηθείτε ότι οι εντολές αυτές θα εκτελεστούν </a:t>
            </a:r>
            <a:r>
              <a:rPr lang="el-GR" dirty="0" smtClean="0">
                <a:solidFill>
                  <a:srgbClr val="FF0000"/>
                </a:solidFill>
              </a:rPr>
              <a:t>πριν</a:t>
            </a:r>
            <a:r>
              <a:rPr lang="el-GR" dirty="0" smtClean="0">
                <a:solidFill>
                  <a:schemeClr val="tx1"/>
                </a:solidFill>
              </a:rPr>
              <a:t> από τις εντολές του </a:t>
            </a:r>
            <a:r>
              <a:rPr lang="en-US" dirty="0" smtClean="0">
                <a:solidFill>
                  <a:schemeClr val="tx1"/>
                </a:solidFill>
              </a:rPr>
              <a:t>constructor. </a:t>
            </a:r>
            <a:r>
              <a:rPr lang="el-GR" dirty="0" smtClean="0">
                <a:solidFill>
                  <a:schemeClr val="tx1"/>
                </a:solidFill>
              </a:rPr>
              <a:t>Εκείνη τη στιγμή δεν ξέρουμε τη το μήκος της ακολουθίας και άρα δημιουργούμε ένα πίνακα μηδενικού μεγέθους!</a:t>
            </a:r>
          </a:p>
        </p:txBody>
      </p:sp>
    </p:spTree>
    <p:extLst>
      <p:ext uri="{BB962C8B-B14F-4D97-AF65-F5344CB8AC3E}">
        <p14:creationId xmlns:p14="http://schemas.microsoft.com/office/powerpoint/2010/main" val="22141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7369" y="1988840"/>
            <a:ext cx="4536504" cy="242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727" y="3748262"/>
            <a:ext cx="4927361" cy="635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6" name="TextBox 5"/>
          <p:cNvSpPr txBox="1"/>
          <p:nvPr/>
        </p:nvSpPr>
        <p:spPr>
          <a:xfrm rot="20057630">
            <a:off x="4626109" y="5210036"/>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308600"/>
            <a:ext cx="3059831" cy="2192408"/>
          </a:xfrm>
          <a:prstGeom prst="wedgeRoundRectCallout">
            <a:avLst>
              <a:gd name="adj1" fmla="val -83114"/>
              <a:gd name="adj2" fmla="val -1664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Constructor </a:t>
            </a:r>
            <a:r>
              <a:rPr lang="el-GR" dirty="0" smtClean="0">
                <a:solidFill>
                  <a:schemeClr val="tx1"/>
                </a:solidFill>
              </a:rPr>
              <a:t>θα αρχικοποιήσει σωστά τον πίνακα </a:t>
            </a:r>
            <a:r>
              <a:rPr lang="en-US" dirty="0" smtClean="0">
                <a:solidFill>
                  <a:schemeClr val="tx1"/>
                </a:solidFill>
              </a:rPr>
              <a:t>sequence, </a:t>
            </a:r>
            <a:r>
              <a:rPr lang="el-GR" dirty="0" smtClean="0">
                <a:solidFill>
                  <a:schemeClr val="tx1"/>
                </a:solidFill>
              </a:rPr>
              <a:t>αλλά δεν θα αλλάξει το πεδίο</a:t>
            </a:r>
            <a:r>
              <a:rPr lang="en-US" dirty="0" smtClean="0">
                <a:solidFill>
                  <a:schemeClr val="tx1"/>
                </a:solidFill>
              </a:rPr>
              <a:t> length </a:t>
            </a:r>
            <a:r>
              <a:rPr lang="el-GR" dirty="0" smtClean="0">
                <a:solidFill>
                  <a:schemeClr val="tx1"/>
                </a:solidFill>
              </a:rPr>
              <a:t>μιας και χρησιμοποιεί την τοπική μεταβλητή </a:t>
            </a:r>
          </a:p>
        </p:txBody>
      </p:sp>
      <p:sp>
        <p:nvSpPr>
          <p:cNvPr id="3" name="Content Placeholder 2"/>
          <p:cNvSpPr>
            <a:spLocks noGrp="1"/>
          </p:cNvSpPr>
          <p:nvPr>
            <p:ph idx="1"/>
          </p:nvPr>
        </p:nvSpPr>
        <p:spPr>
          <a:xfrm>
            <a:off x="457200" y="404664"/>
            <a:ext cx="6059016" cy="6336704"/>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sequence =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[length];</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print()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Geometric(3,6);</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10" name="Rounded Rectangular Callout 9"/>
          <p:cNvSpPr/>
          <p:nvPr/>
        </p:nvSpPr>
        <p:spPr>
          <a:xfrm>
            <a:off x="6199713" y="3550907"/>
            <a:ext cx="2944287" cy="1030221"/>
          </a:xfrm>
          <a:prstGeom prst="wedgeRoundRectCallout">
            <a:avLst>
              <a:gd name="adj1" fmla="val -77736"/>
              <a:gd name="adj2" fmla="val -1795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length </a:t>
            </a:r>
            <a:r>
              <a:rPr lang="el-GR" dirty="0" smtClean="0">
                <a:solidFill>
                  <a:schemeClr val="tx1"/>
                </a:solidFill>
              </a:rPr>
              <a:t>εδώ αναφέρεται στο πεδίο και έχει τιμή μηδέν.</a:t>
            </a:r>
          </a:p>
        </p:txBody>
      </p:sp>
    </p:spTree>
    <p:extLst>
      <p:ext uri="{BB962C8B-B14F-4D97-AF65-F5344CB8AC3E}">
        <p14:creationId xmlns:p14="http://schemas.microsoft.com/office/powerpoint/2010/main" val="19406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P spid="10" grpId="0" animBg="1"/>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318" y="1844824"/>
            <a:ext cx="4518103"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319" y="682068"/>
            <a:ext cx="4536504" cy="6159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286165"/>
            <a:ext cx="6059016" cy="6597352"/>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sequence =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[length];</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print()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Geometric(3,6);</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6" name="TextBox 5"/>
          <p:cNvSpPr txBox="1"/>
          <p:nvPr/>
        </p:nvSpPr>
        <p:spPr>
          <a:xfrm rot="20057630">
            <a:off x="4486719" y="5418413"/>
            <a:ext cx="303531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ΣΩΣΤΟ!</a:t>
            </a:r>
            <a:endParaRPr lang="en-US" sz="6000" b="1" dirty="0">
              <a:solidFill>
                <a:srgbClr val="FF0000"/>
              </a:solidFill>
            </a:endParaRPr>
          </a:p>
        </p:txBody>
      </p:sp>
      <p:sp>
        <p:nvSpPr>
          <p:cNvPr id="8" name="Rounded Rectangular Callout 7"/>
          <p:cNvSpPr/>
          <p:nvPr/>
        </p:nvSpPr>
        <p:spPr>
          <a:xfrm>
            <a:off x="6084169" y="1124744"/>
            <a:ext cx="3059831" cy="3744416"/>
          </a:xfrm>
          <a:prstGeom prst="wedgeRoundRectCallout">
            <a:avLst>
              <a:gd name="adj1" fmla="val -78544"/>
              <a:gd name="adj2" fmla="val -4100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Πρώτα δηλώνουμε τα πεδία μέσα στην κλάση</a:t>
            </a:r>
          </a:p>
          <a:p>
            <a:pPr algn="ctr"/>
            <a:endParaRPr lang="el-GR" dirty="0">
              <a:solidFill>
                <a:schemeClr val="tx1"/>
              </a:solidFill>
            </a:endParaRPr>
          </a:p>
          <a:p>
            <a:pPr algn="ctr"/>
            <a:r>
              <a:rPr lang="el-GR" dirty="0" smtClean="0">
                <a:solidFill>
                  <a:schemeClr val="tx1"/>
                </a:solidFill>
              </a:rPr>
              <a:t>Μετά δίνουμε τιμή στο μήκος και την βάση και αφού πλέον ξέρουμε το μήκος δίνουμε χώρο στον πίνακα που θα κρατάει τις τιμές.</a:t>
            </a:r>
          </a:p>
          <a:p>
            <a:pPr algn="ctr"/>
            <a:endParaRPr lang="el-GR" dirty="0">
              <a:solidFill>
                <a:schemeClr val="tx1"/>
              </a:solidFill>
            </a:endParaRPr>
          </a:p>
          <a:p>
            <a:pPr algn="ctr"/>
            <a:r>
              <a:rPr lang="el-GR" dirty="0" smtClean="0">
                <a:solidFill>
                  <a:schemeClr val="tx1"/>
                </a:solidFill>
              </a:rPr>
              <a:t>Τώρα μπορούμε και να κάνουμε και την αρχικοποίηση του πίνακα</a:t>
            </a:r>
          </a:p>
        </p:txBody>
      </p:sp>
    </p:spTree>
    <p:extLst>
      <p:ext uri="{BB962C8B-B14F-4D97-AF65-F5344CB8AC3E}">
        <p14:creationId xmlns:p14="http://schemas.microsoft.com/office/powerpoint/2010/main" val="334871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Κλάσεις</a:t>
            </a:r>
            <a:endParaRPr lang="en-US" dirty="0"/>
          </a:p>
        </p:txBody>
      </p:sp>
      <p:sp>
        <p:nvSpPr>
          <p:cNvPr id="4" name="Content Placeholder 3"/>
          <p:cNvSpPr>
            <a:spLocks noGrp="1"/>
          </p:cNvSpPr>
          <p:nvPr>
            <p:ph idx="1"/>
          </p:nvPr>
        </p:nvSpPr>
        <p:spPr/>
        <p:txBody>
          <a:bodyPr>
            <a:normAutofit fontScale="92500" lnSpcReduction="20000"/>
          </a:bodyPr>
          <a:lstStyle/>
          <a:p>
            <a:r>
              <a:rPr lang="el-GR" dirty="0" smtClean="0">
                <a:solidFill>
                  <a:schemeClr val="accent6">
                    <a:lumMod val="75000"/>
                  </a:schemeClr>
                </a:solidFill>
              </a:rPr>
              <a:t>Κλάση</a:t>
            </a:r>
            <a:r>
              <a:rPr lang="el-GR" dirty="0" smtClean="0"/>
              <a:t>: Μια αφηρημένη περιγραφή αντικειμένων με κοινά χαρακτηριστικά και κοινή συμπεριφορά</a:t>
            </a:r>
          </a:p>
          <a:p>
            <a:pPr lvl="1"/>
            <a:r>
              <a:rPr lang="el-GR" dirty="0" smtClean="0"/>
              <a:t>Ένα καλούπι που παράγει αντικείμενα</a:t>
            </a:r>
          </a:p>
          <a:p>
            <a:pPr lvl="1"/>
            <a:r>
              <a:rPr lang="el-GR" dirty="0" smtClean="0"/>
              <a:t>Ένα αντικείμενο είναι ένα </a:t>
            </a:r>
            <a:r>
              <a:rPr lang="el-GR" dirty="0" smtClean="0">
                <a:solidFill>
                  <a:srgbClr val="0070C0"/>
                </a:solidFill>
              </a:rPr>
              <a:t>στιγμιότυπο</a:t>
            </a:r>
            <a:r>
              <a:rPr lang="el-GR" dirty="0" smtClean="0"/>
              <a:t> μίας κλάσης.</a:t>
            </a:r>
          </a:p>
          <a:p>
            <a:pPr lvl="1"/>
            <a:endParaRPr lang="el-GR" dirty="0"/>
          </a:p>
          <a:p>
            <a:r>
              <a:rPr lang="el-GR" dirty="0" smtClean="0"/>
              <a:t>Π.χ., η κλάση </a:t>
            </a:r>
            <a:r>
              <a:rPr lang="el-GR" dirty="0" smtClean="0">
                <a:solidFill>
                  <a:schemeClr val="accent6">
                    <a:lumMod val="75000"/>
                  </a:schemeClr>
                </a:solidFill>
              </a:rPr>
              <a:t>φοιτητής</a:t>
            </a:r>
            <a:r>
              <a:rPr lang="el-GR" dirty="0" smtClean="0"/>
              <a:t> έχει τα γενικά χαρακτηριστικά (όνομα, βαθμοί) και τη συμπεριφορά </a:t>
            </a:r>
            <a:r>
              <a:rPr lang="en-US" dirty="0" smtClean="0"/>
              <a:t>print</a:t>
            </a:r>
          </a:p>
          <a:p>
            <a:pPr lvl="1"/>
            <a:r>
              <a:rPr lang="el-GR" dirty="0" smtClean="0"/>
              <a:t>Ο φοιτητής Χ είναι ένα </a:t>
            </a:r>
            <a:r>
              <a:rPr lang="el-GR" dirty="0" smtClean="0">
                <a:solidFill>
                  <a:srgbClr val="0070C0"/>
                </a:solidFill>
              </a:rPr>
              <a:t>αντικείμενο </a:t>
            </a:r>
            <a:r>
              <a:rPr lang="el-GR" dirty="0" smtClean="0"/>
              <a:t>της </a:t>
            </a:r>
            <a:r>
              <a:rPr lang="el-GR" dirty="0" smtClean="0">
                <a:solidFill>
                  <a:schemeClr val="accent6">
                    <a:lumMod val="75000"/>
                  </a:schemeClr>
                </a:solidFill>
              </a:rPr>
              <a:t>κλάσης</a:t>
            </a:r>
            <a:r>
              <a:rPr lang="el-GR" dirty="0" smtClean="0"/>
              <a:t> φοιτητής</a:t>
            </a:r>
          </a:p>
          <a:p>
            <a:pPr lvl="1"/>
            <a:endParaRPr lang="el-GR" dirty="0"/>
          </a:p>
          <a:p>
            <a:r>
              <a:rPr lang="el-GR" dirty="0" smtClean="0"/>
              <a:t>Η </a:t>
            </a:r>
            <a:r>
              <a:rPr lang="el-GR" dirty="0" smtClean="0">
                <a:solidFill>
                  <a:schemeClr val="accent6">
                    <a:lumMod val="75000"/>
                  </a:schemeClr>
                </a:solidFill>
              </a:rPr>
              <a:t>κλάση</a:t>
            </a:r>
            <a:r>
              <a:rPr lang="el-GR" dirty="0" smtClean="0"/>
              <a:t> </a:t>
            </a:r>
            <a:r>
              <a:rPr lang="en-US" dirty="0" smtClean="0">
                <a:solidFill>
                  <a:srgbClr val="0070C0"/>
                </a:solidFill>
              </a:rPr>
              <a:t>Car</a:t>
            </a:r>
            <a:r>
              <a:rPr lang="en-US" dirty="0" smtClean="0"/>
              <a:t> </a:t>
            </a:r>
            <a:r>
              <a:rPr lang="el-GR" dirty="0" smtClean="0"/>
              <a:t>έχει τα χαρακτηριστικά </a:t>
            </a:r>
            <a:r>
              <a:rPr lang="el-GR" dirty="0" smtClean="0">
                <a:solidFill>
                  <a:srgbClr val="0070C0"/>
                </a:solidFill>
              </a:rPr>
              <a:t>(</a:t>
            </a:r>
            <a:r>
              <a:rPr lang="en-US" dirty="0" smtClean="0">
                <a:solidFill>
                  <a:srgbClr val="0070C0"/>
                </a:solidFill>
              </a:rPr>
              <a:t>brand, color) </a:t>
            </a:r>
            <a:r>
              <a:rPr lang="el-GR" dirty="0" smtClean="0"/>
              <a:t>και τη συμπεριφορά </a:t>
            </a:r>
            <a:r>
              <a:rPr lang="el-GR" dirty="0" smtClean="0">
                <a:solidFill>
                  <a:srgbClr val="0070C0"/>
                </a:solidFill>
              </a:rPr>
              <a:t>(</a:t>
            </a:r>
            <a:r>
              <a:rPr lang="en-US" dirty="0" smtClean="0">
                <a:solidFill>
                  <a:srgbClr val="0070C0"/>
                </a:solidFill>
              </a:rPr>
              <a:t>drive, stop)</a:t>
            </a:r>
          </a:p>
          <a:p>
            <a:pPr lvl="1"/>
            <a:r>
              <a:rPr lang="en-US" dirty="0" smtClean="0"/>
              <a:t>To </a:t>
            </a:r>
            <a:r>
              <a:rPr lang="el-GR" dirty="0" smtClean="0"/>
              <a:t>αυτοκίνητο </a:t>
            </a:r>
            <a:r>
              <a:rPr lang="el-GR" dirty="0" smtClean="0">
                <a:solidFill>
                  <a:schemeClr val="accent6">
                    <a:lumMod val="75000"/>
                  </a:schemeClr>
                </a:solidFill>
              </a:rPr>
              <a:t>ΙΝΙ2013</a:t>
            </a:r>
            <a:r>
              <a:rPr lang="el-GR" dirty="0" smtClean="0"/>
              <a:t> είναι ένα </a:t>
            </a:r>
            <a:r>
              <a:rPr lang="el-GR" dirty="0" smtClean="0">
                <a:solidFill>
                  <a:schemeClr val="accent6">
                    <a:lumMod val="75000"/>
                  </a:schemeClr>
                </a:solidFill>
              </a:rPr>
              <a:t>αντικείμενο</a:t>
            </a:r>
            <a:r>
              <a:rPr lang="el-GR" dirty="0" smtClean="0"/>
              <a:t> της κλάσης </a:t>
            </a:r>
            <a:r>
              <a:rPr lang="en-US" dirty="0" smtClean="0"/>
              <a:t>Car </a:t>
            </a:r>
            <a:r>
              <a:rPr lang="el-GR" dirty="0" smtClean="0"/>
              <a:t>με κατάσταση τα χαρακτηριστικά </a:t>
            </a:r>
            <a:r>
              <a:rPr lang="el-GR" dirty="0" smtClean="0">
                <a:solidFill>
                  <a:srgbClr val="0070C0"/>
                </a:solidFill>
              </a:rPr>
              <a:t>(</a:t>
            </a:r>
            <a:r>
              <a:rPr lang="en-US" dirty="0" smtClean="0">
                <a:solidFill>
                  <a:srgbClr val="0070C0"/>
                </a:solidFill>
              </a:rPr>
              <a:t>BMW, red)</a:t>
            </a:r>
            <a:endParaRPr lang="en-US" dirty="0">
              <a:solidFill>
                <a:srgbClr val="0070C0"/>
              </a:solidFill>
            </a:endParaRPr>
          </a:p>
        </p:txBody>
      </p:sp>
    </p:spTree>
    <p:extLst>
      <p:ext uri="{BB962C8B-B14F-4D97-AF65-F5344CB8AC3E}">
        <p14:creationId xmlns:p14="http://schemas.microsoft.com/office/powerpoint/2010/main" val="780147504"/>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142" y="6021288"/>
            <a:ext cx="525658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7493" y="3284984"/>
            <a:ext cx="8208912" cy="17281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260648"/>
            <a:ext cx="7931225" cy="6597352"/>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 =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[length]</a:t>
            </a: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Geometric</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base </a:t>
            </a:r>
            <a:r>
              <a:rPr lang="en-US" b="1" dirty="0">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l</a:t>
            </a:r>
            <a:r>
              <a:rPr lang="en-US" b="1" dirty="0" smtClean="0">
                <a:latin typeface="Courier New" pitchFamily="49" charset="0"/>
                <a:cs typeface="Courier New" pitchFamily="49" charset="0"/>
              </a:rPr>
              <a:t>ength </a:t>
            </a:r>
            <a:r>
              <a:rPr lang="en-US" b="1" dirty="0">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10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sequence =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[length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GeometricTest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Geometric();</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10" name="TextBox 9"/>
          <p:cNvSpPr txBox="1"/>
          <p:nvPr/>
        </p:nvSpPr>
        <p:spPr>
          <a:xfrm>
            <a:off x="5292080" y="5176502"/>
            <a:ext cx="3775714" cy="369332"/>
          </a:xfrm>
          <a:prstGeom prst="rect">
            <a:avLst/>
          </a:prstGeom>
          <a:solidFill>
            <a:schemeClr val="accent5">
              <a:lumMod val="60000"/>
              <a:lumOff val="40000"/>
            </a:schemeClr>
          </a:solidFill>
        </p:spPr>
        <p:txBody>
          <a:bodyPr wrap="none" rtlCol="0">
            <a:spAutoFit/>
          </a:bodyPr>
          <a:lstStyle/>
          <a:p>
            <a:r>
              <a:rPr lang="en-US" dirty="0" smtClean="0"/>
              <a:t>Default constructor </a:t>
            </a:r>
            <a:r>
              <a:rPr lang="el-GR" dirty="0" smtClean="0"/>
              <a:t>και η κλήση του</a:t>
            </a:r>
            <a:endParaRPr lang="en-US" dirty="0"/>
          </a:p>
        </p:txBody>
      </p:sp>
    </p:spTree>
    <p:extLst>
      <p:ext uri="{BB962C8B-B14F-4D97-AF65-F5344CB8AC3E}">
        <p14:creationId xmlns:p14="http://schemas.microsoft.com/office/powerpoint/2010/main" val="2351967796"/>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865" y="764704"/>
            <a:ext cx="5256584"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336117"/>
            <a:ext cx="7931225" cy="6477259"/>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base =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length = 10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smtClean="0">
                <a:latin typeface="Courier New" pitchFamily="49" charset="0"/>
                <a:cs typeface="Courier New" pitchFamily="49" charset="0"/>
              </a:rPr>
              <a:t>[] =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[length];</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 =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[length]</a:t>
            </a: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Geometric</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sequence[0</a:t>
            </a:r>
            <a:r>
              <a:rPr lang="en-US" b="1" dirty="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GeometricTest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Geometric </a:t>
            </a:r>
            <a:r>
              <a:rPr lang="en-US" b="1" dirty="0" err="1">
                <a:latin typeface="Courier New" pitchFamily="49" charset="0"/>
                <a:cs typeface="Courier New" pitchFamily="49" charset="0"/>
              </a:rPr>
              <a:t>geom</a:t>
            </a:r>
            <a:r>
              <a:rPr lang="en-US" b="1" dirty="0">
                <a:latin typeface="Courier New" pitchFamily="49" charset="0"/>
                <a:cs typeface="Courier New" pitchFamily="49" charset="0"/>
              </a:rPr>
              <a:t> = new Geometric();</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geom.print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Rounded Rectangular Callout 4"/>
          <p:cNvSpPr/>
          <p:nvPr/>
        </p:nvSpPr>
        <p:spPr>
          <a:xfrm>
            <a:off x="6228438" y="440668"/>
            <a:ext cx="2952328" cy="1152128"/>
          </a:xfrm>
          <a:prstGeom prst="wedgeRoundRectCallout">
            <a:avLst>
              <a:gd name="adj1" fmla="val -71277"/>
              <a:gd name="adj2" fmla="val -139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a:t>
            </a:r>
            <a:r>
              <a:rPr lang="el-GR" dirty="0" smtClean="0">
                <a:solidFill>
                  <a:schemeClr val="tx1"/>
                </a:solidFill>
              </a:rPr>
              <a:t>αρχικοποίηση των πεδίων θα γίνει στις </a:t>
            </a:r>
            <a:r>
              <a:rPr lang="en-US" dirty="0" smtClean="0">
                <a:solidFill>
                  <a:schemeClr val="tx1"/>
                </a:solidFill>
              </a:rPr>
              <a:t>default </a:t>
            </a:r>
            <a:r>
              <a:rPr lang="el-GR" dirty="0" smtClean="0">
                <a:solidFill>
                  <a:schemeClr val="tx1"/>
                </a:solidFill>
              </a:rPr>
              <a:t>τιμές</a:t>
            </a:r>
            <a:endParaRPr lang="en-US" dirty="0">
              <a:solidFill>
                <a:schemeClr val="tx1"/>
              </a:solidFill>
            </a:endParaRPr>
          </a:p>
        </p:txBody>
      </p:sp>
      <p:sp>
        <p:nvSpPr>
          <p:cNvPr id="7" name="Rounded Rectangular Callout 6"/>
          <p:cNvSpPr/>
          <p:nvPr/>
        </p:nvSpPr>
        <p:spPr>
          <a:xfrm>
            <a:off x="6254933" y="1638146"/>
            <a:ext cx="2952328" cy="1152128"/>
          </a:xfrm>
          <a:prstGeom prst="wedgeRoundRectCallout">
            <a:avLst>
              <a:gd name="adj1" fmla="val -91528"/>
              <a:gd name="adj2" fmla="val -1564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 </a:t>
            </a:r>
            <a:r>
              <a:rPr lang="en-US" dirty="0" smtClean="0">
                <a:solidFill>
                  <a:schemeClr val="tx1"/>
                </a:solidFill>
              </a:rPr>
              <a:t>constructor </a:t>
            </a:r>
            <a:r>
              <a:rPr lang="el-GR" dirty="0" smtClean="0">
                <a:solidFill>
                  <a:schemeClr val="tx1"/>
                </a:solidFill>
              </a:rPr>
              <a:t>με όρισμα θα </a:t>
            </a:r>
            <a:r>
              <a:rPr lang="el-GR" dirty="0" err="1" smtClean="0">
                <a:solidFill>
                  <a:schemeClr val="tx1"/>
                </a:solidFill>
              </a:rPr>
              <a:t>ξανα</a:t>
            </a:r>
            <a:r>
              <a:rPr lang="el-GR" dirty="0" smtClean="0">
                <a:solidFill>
                  <a:schemeClr val="tx1"/>
                </a:solidFill>
              </a:rPr>
              <a:t>-ορίσει </a:t>
            </a:r>
            <a:r>
              <a:rPr lang="el-GR" dirty="0" err="1" smtClean="0">
                <a:solidFill>
                  <a:schemeClr val="tx1"/>
                </a:solidFill>
              </a:rPr>
              <a:t>ταο</a:t>
            </a:r>
            <a:r>
              <a:rPr lang="el-GR" dirty="0" smtClean="0">
                <a:solidFill>
                  <a:schemeClr val="tx1"/>
                </a:solidFill>
              </a:rPr>
              <a:t> μήκος και την βάση και θα δώσει νέο χώρο για τον πίνακα</a:t>
            </a:r>
            <a:endParaRPr lang="en-US" dirty="0">
              <a:solidFill>
                <a:schemeClr val="tx1"/>
              </a:solidFill>
            </a:endParaRPr>
          </a:p>
        </p:txBody>
      </p:sp>
      <p:sp>
        <p:nvSpPr>
          <p:cNvPr id="8" name="Rounded Rectangular Callout 7"/>
          <p:cNvSpPr/>
          <p:nvPr/>
        </p:nvSpPr>
        <p:spPr>
          <a:xfrm>
            <a:off x="6191672" y="3356992"/>
            <a:ext cx="2952328" cy="1152128"/>
          </a:xfrm>
          <a:prstGeom prst="wedgeRoundRectCallout">
            <a:avLst>
              <a:gd name="adj1" fmla="val -91528"/>
              <a:gd name="adj2" fmla="val -1564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 </a:t>
            </a:r>
            <a:r>
              <a:rPr lang="en-US" dirty="0" smtClean="0">
                <a:solidFill>
                  <a:schemeClr val="tx1"/>
                </a:solidFill>
              </a:rPr>
              <a:t>default constructor </a:t>
            </a:r>
            <a:r>
              <a:rPr lang="el-GR" dirty="0" smtClean="0">
                <a:solidFill>
                  <a:schemeClr val="tx1"/>
                </a:solidFill>
              </a:rPr>
              <a:t>με όρισμα θα κρατήσει τις </a:t>
            </a:r>
            <a:r>
              <a:rPr lang="en-US" dirty="0" smtClean="0">
                <a:solidFill>
                  <a:schemeClr val="tx1"/>
                </a:solidFill>
              </a:rPr>
              <a:t>default </a:t>
            </a:r>
            <a:r>
              <a:rPr lang="el-GR" dirty="0" smtClean="0">
                <a:solidFill>
                  <a:schemeClr val="tx1"/>
                </a:solidFill>
              </a:rPr>
              <a:t>τιμές</a:t>
            </a:r>
            <a:endParaRPr lang="en-US" dirty="0">
              <a:solidFill>
                <a:schemeClr val="tx1"/>
              </a:solidFill>
            </a:endParaRPr>
          </a:p>
        </p:txBody>
      </p:sp>
      <p:sp>
        <p:nvSpPr>
          <p:cNvPr id="6" name="TextBox 5"/>
          <p:cNvSpPr txBox="1"/>
          <p:nvPr/>
        </p:nvSpPr>
        <p:spPr>
          <a:xfrm>
            <a:off x="5960335" y="5777934"/>
            <a:ext cx="3168240" cy="369332"/>
          </a:xfrm>
          <a:prstGeom prst="rect">
            <a:avLst/>
          </a:prstGeom>
          <a:solidFill>
            <a:srgbClr val="92D050"/>
          </a:solidFill>
        </p:spPr>
        <p:txBody>
          <a:bodyPr wrap="none" rtlCol="0">
            <a:spAutoFit/>
          </a:bodyPr>
          <a:lstStyle/>
          <a:p>
            <a:r>
              <a:rPr lang="el-GR" dirty="0" smtClean="0"/>
              <a:t>Όχι και τόσο καλή υλοποίηση</a:t>
            </a:r>
            <a:endParaRPr lang="en-US" dirty="0"/>
          </a:p>
        </p:txBody>
      </p:sp>
    </p:spTree>
    <p:extLst>
      <p:ext uri="{BB962C8B-B14F-4D97-AF65-F5344CB8AC3E}">
        <p14:creationId xmlns:p14="http://schemas.microsoft.com/office/powerpoint/2010/main" val="891779998"/>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71" y="5013176"/>
            <a:ext cx="5184576" cy="1440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260648"/>
            <a:ext cx="7931225" cy="659735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Geometric</a:t>
            </a:r>
          </a:p>
          <a:p>
            <a:pPr marL="0" indent="0">
              <a:buNone/>
            </a:pP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base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length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sequence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[length];</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createSequence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Geometric</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base = 2;</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length = 10;</a:t>
            </a:r>
          </a:p>
          <a:p>
            <a:pPr marL="0" indent="0">
              <a:buNone/>
            </a:pPr>
            <a:r>
              <a:rPr lang="en-US" b="1" dirty="0" smtClean="0">
                <a:latin typeface="Courier New" pitchFamily="49" charset="0"/>
                <a:cs typeface="Courier New" pitchFamily="49" charset="0"/>
              </a:rPr>
              <a:t>	sequence =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[length];</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createSequence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void </a:t>
            </a:r>
            <a:r>
              <a:rPr lang="en-US" b="1" dirty="0" err="1" smtClean="0">
                <a:latin typeface="Courier New" pitchFamily="49" charset="0"/>
                <a:cs typeface="Courier New" pitchFamily="49" charset="0"/>
              </a:rPr>
              <a:t>createSequence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sequence[0] = 1;</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length;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sequence[</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sequence[i-1]*base;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Rounded Rectangular Callout 4"/>
          <p:cNvSpPr/>
          <p:nvPr/>
        </p:nvSpPr>
        <p:spPr>
          <a:xfrm>
            <a:off x="5724128" y="2636912"/>
            <a:ext cx="3431305" cy="3960440"/>
          </a:xfrm>
          <a:prstGeom prst="wedgeRoundRectCallout">
            <a:avLst>
              <a:gd name="adj1" fmla="val -55425"/>
              <a:gd name="adj2" fmla="val 1643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Η διαδικασία της δημιουργίας της ακολουθίας επαναλαμβάνεται σε δύο μέρη. Μπορούμε λοιπόν να ορίσουμε μία </a:t>
            </a:r>
            <a:r>
              <a:rPr lang="el-GR" dirty="0" smtClean="0">
                <a:solidFill>
                  <a:srgbClr val="FF0000"/>
                </a:solidFill>
              </a:rPr>
              <a:t>βοηθητική</a:t>
            </a:r>
            <a:r>
              <a:rPr lang="el-GR" dirty="0" smtClean="0">
                <a:solidFill>
                  <a:schemeClr val="tx1"/>
                </a:solidFill>
              </a:rPr>
              <a:t> μέθοδο που θα την υλοποιεί και θα την καλούμε στον </a:t>
            </a:r>
            <a:r>
              <a:rPr lang="en-US" dirty="0" smtClean="0">
                <a:solidFill>
                  <a:schemeClr val="tx1"/>
                </a:solidFill>
              </a:rPr>
              <a:t>constructor</a:t>
            </a:r>
          </a:p>
          <a:p>
            <a:endParaRPr lang="en-US" dirty="0">
              <a:solidFill>
                <a:schemeClr val="tx1"/>
              </a:solidFill>
            </a:endParaRPr>
          </a:p>
          <a:p>
            <a:r>
              <a:rPr lang="el-GR" dirty="0" err="1" smtClean="0">
                <a:solidFill>
                  <a:schemeClr val="tx1"/>
                </a:solidFill>
              </a:rPr>
              <a:t>Πλεονεκτήμα</a:t>
            </a:r>
            <a:r>
              <a:rPr lang="el-GR" dirty="0" smtClean="0">
                <a:solidFill>
                  <a:schemeClr val="tx1"/>
                </a:solidFill>
              </a:rPr>
              <a:t>:</a:t>
            </a:r>
          </a:p>
          <a:p>
            <a:pPr marL="285750" indent="-285750">
              <a:buFont typeface="Arial" panose="020B0604020202020204" pitchFamily="34" charset="0"/>
              <a:buChar char="•"/>
            </a:pPr>
            <a:r>
              <a:rPr lang="el-GR" dirty="0" smtClean="0">
                <a:solidFill>
                  <a:schemeClr val="tx1"/>
                </a:solidFill>
              </a:rPr>
              <a:t>Κάνει τον κώδικα πιο απλό και κατανοητό</a:t>
            </a:r>
          </a:p>
        </p:txBody>
      </p:sp>
    </p:spTree>
    <p:extLst>
      <p:ext uri="{BB962C8B-B14F-4D97-AF65-F5344CB8AC3E}">
        <p14:creationId xmlns:p14="http://schemas.microsoft.com/office/powerpoint/2010/main" val="2374153524"/>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Εμβέλεια μεταβλητών</a:t>
            </a:r>
            <a:endParaRPr lang="en-US" dirty="0"/>
          </a:p>
        </p:txBody>
      </p:sp>
      <p:sp>
        <p:nvSpPr>
          <p:cNvPr id="3" name="Content Placeholder 2"/>
          <p:cNvSpPr>
            <a:spLocks noGrp="1"/>
          </p:cNvSpPr>
          <p:nvPr>
            <p:ph idx="1"/>
          </p:nvPr>
        </p:nvSpPr>
        <p:spPr/>
        <p:txBody>
          <a:bodyPr/>
          <a:lstStyle/>
          <a:p>
            <a:r>
              <a:rPr lang="el-GR" dirty="0" smtClean="0"/>
              <a:t>Η κάθε μεταβλητή έχει εμβέλεια μέσα στο </a:t>
            </a:r>
            <a:r>
              <a:rPr lang="en-US" dirty="0" smtClean="0"/>
              <a:t>block </a:t>
            </a:r>
            <a:r>
              <a:rPr lang="el-GR" dirty="0" smtClean="0"/>
              <a:t>στο οποίο ορίζεται.</a:t>
            </a:r>
          </a:p>
          <a:p>
            <a:pPr lvl="1"/>
            <a:r>
              <a:rPr lang="el-GR" dirty="0" smtClean="0"/>
              <a:t>Τις </a:t>
            </a:r>
            <a:r>
              <a:rPr lang="el-GR" dirty="0" smtClean="0">
                <a:solidFill>
                  <a:srgbClr val="0070C0"/>
                </a:solidFill>
              </a:rPr>
              <a:t>μεταβλητές-πεδία</a:t>
            </a:r>
            <a:r>
              <a:rPr lang="el-GR" dirty="0" smtClean="0"/>
              <a:t> της κλάσης μπορούν να τις χρησιμοποιήσουν όλες οι μέθοδοι της </a:t>
            </a:r>
            <a:r>
              <a:rPr lang="el-GR" dirty="0" smtClean="0">
                <a:solidFill>
                  <a:srgbClr val="0070C0"/>
                </a:solidFill>
              </a:rPr>
              <a:t>κλάσης</a:t>
            </a:r>
          </a:p>
          <a:p>
            <a:pPr lvl="2"/>
            <a:r>
              <a:rPr lang="el-GR" dirty="0" smtClean="0"/>
              <a:t>Οι μεταβλητές έχουν ζωή όσο υπάρχει το αντίστοιχο αντικείμενο της κλάσης</a:t>
            </a:r>
          </a:p>
          <a:p>
            <a:pPr lvl="1"/>
            <a:r>
              <a:rPr lang="el-GR" dirty="0" smtClean="0"/>
              <a:t>Οι </a:t>
            </a:r>
            <a:r>
              <a:rPr lang="el-GR" dirty="0" smtClean="0">
                <a:solidFill>
                  <a:srgbClr val="0070C0"/>
                </a:solidFill>
              </a:rPr>
              <a:t>μεταβλητές</a:t>
            </a:r>
            <a:r>
              <a:rPr lang="el-GR" dirty="0" smtClean="0"/>
              <a:t> που ορίζονται μέσα σε μία </a:t>
            </a:r>
            <a:r>
              <a:rPr lang="el-GR" dirty="0" smtClean="0">
                <a:solidFill>
                  <a:srgbClr val="0070C0"/>
                </a:solidFill>
              </a:rPr>
              <a:t>μέθοδο</a:t>
            </a:r>
            <a:r>
              <a:rPr lang="el-GR" dirty="0" smtClean="0"/>
              <a:t> μπορούν να χρησιμοποιηθούν </a:t>
            </a:r>
            <a:r>
              <a:rPr lang="el-GR" dirty="0" smtClean="0">
                <a:solidFill>
                  <a:schemeClr val="accent6">
                    <a:lumMod val="75000"/>
                  </a:schemeClr>
                </a:solidFill>
              </a:rPr>
              <a:t>μόνο μέσα στη μέθοδο.</a:t>
            </a:r>
          </a:p>
          <a:p>
            <a:pPr lvl="2"/>
            <a:r>
              <a:rPr lang="el-GR" dirty="0" smtClean="0"/>
              <a:t>Οι μεταβλητές χάνονται όταν βγούμε από τη μέθοδο.</a:t>
            </a:r>
          </a:p>
          <a:p>
            <a:pPr lvl="1"/>
            <a:r>
              <a:rPr lang="el-GR" dirty="0" smtClean="0"/>
              <a:t>Οι </a:t>
            </a:r>
            <a:r>
              <a:rPr lang="el-GR" dirty="0" smtClean="0">
                <a:solidFill>
                  <a:srgbClr val="0070C0"/>
                </a:solidFill>
              </a:rPr>
              <a:t>παράμετροι</a:t>
            </a:r>
            <a:r>
              <a:rPr lang="el-GR" dirty="0" smtClean="0"/>
              <a:t> μιας </a:t>
            </a:r>
            <a:r>
              <a:rPr lang="el-GR" dirty="0" smtClean="0">
                <a:solidFill>
                  <a:srgbClr val="0070C0"/>
                </a:solidFill>
              </a:rPr>
              <a:t>μεθόδου</a:t>
            </a:r>
            <a:r>
              <a:rPr lang="el-GR" dirty="0" smtClean="0"/>
              <a:t> είναι σαν </a:t>
            </a:r>
            <a:r>
              <a:rPr lang="el-GR" dirty="0" smtClean="0">
                <a:solidFill>
                  <a:schemeClr val="accent6">
                    <a:lumMod val="75000"/>
                  </a:schemeClr>
                </a:solidFill>
              </a:rPr>
              <a:t>τοπικές μεταβλητές</a:t>
            </a:r>
            <a:r>
              <a:rPr lang="el-GR" dirty="0" smtClean="0"/>
              <a:t> της μεθόδου.</a:t>
            </a:r>
            <a:endParaRPr lang="en-US" dirty="0"/>
          </a:p>
        </p:txBody>
      </p:sp>
    </p:spTree>
    <p:extLst>
      <p:ext uri="{BB962C8B-B14F-4D97-AF65-F5344CB8AC3E}">
        <p14:creationId xmlns:p14="http://schemas.microsoft.com/office/powerpoint/2010/main" val="13818971"/>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395536" y="2276872"/>
            <a:ext cx="5933034" cy="2862322"/>
          </a:xfrm>
          <a:prstGeom prst="rect">
            <a:avLst/>
          </a:prstGeom>
          <a:noFill/>
          <a:ln w="28575">
            <a:solidFill>
              <a:srgbClr val="0070C0"/>
            </a:solidFill>
            <a:prstDash val="dash"/>
          </a:ln>
        </p:spPr>
        <p:txBody>
          <a:bodyPr wrap="none" rtlCol="0">
            <a:spAutoFit/>
          </a:bodyPr>
          <a:lstStyle/>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t>
            </a:r>
            <a:r>
              <a:rPr lang="en-US" b="1" dirty="0" err="1">
                <a:solidFill>
                  <a:srgbClr val="0070C0"/>
                </a:solidFill>
                <a:latin typeface="Courier New" pitchFamily="49" charset="0"/>
                <a:cs typeface="Courier New" pitchFamily="49" charset="0"/>
              </a:rPr>
              <a:t>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t>
            </a:r>
            <a:r>
              <a:rPr lang="en-US" b="1" dirty="0" err="1">
                <a:solidFill>
                  <a:srgbClr val="0070C0"/>
                </a:solidFill>
                <a:latin typeface="Courier New" pitchFamily="49" charset="0"/>
                <a:cs typeface="Courier New" pitchFamily="49" charset="0"/>
              </a:rPr>
              <a:t>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[0] = 1;</a:t>
            </a:r>
          </a:p>
          <a:p>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=1;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sequence</a:t>
            </a:r>
            <a:r>
              <a:rPr lang="en-US" b="1" dirty="0">
                <a:latin typeface="Courier New" pitchFamily="49" charset="0"/>
                <a:cs typeface="Courier New" pitchFamily="49" charset="0"/>
              </a:rPr>
              <a:t>[i-1]*</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dirty="0"/>
          </a:p>
        </p:txBody>
      </p:sp>
      <p:sp>
        <p:nvSpPr>
          <p:cNvPr id="5" name="TextBox 4"/>
          <p:cNvSpPr txBox="1"/>
          <p:nvPr/>
        </p:nvSpPr>
        <p:spPr>
          <a:xfrm>
            <a:off x="5076056" y="4887610"/>
            <a:ext cx="3923928" cy="1200329"/>
          </a:xfrm>
          <a:prstGeom prst="rect">
            <a:avLst/>
          </a:prstGeom>
          <a:solidFill>
            <a:srgbClr val="92D050"/>
          </a:solidFill>
        </p:spPr>
        <p:txBody>
          <a:bodyPr wrap="square" rtlCol="0">
            <a:spAutoFit/>
          </a:bodyPr>
          <a:lstStyle/>
          <a:p>
            <a:r>
              <a:rPr lang="el-GR" dirty="0" smtClean="0"/>
              <a:t>Οι κόκκινες μεταβλητές υπάρχουν μόνο μέσα στο μπλοκ της μεθόδου </a:t>
            </a:r>
            <a:endParaRPr lang="en-US" dirty="0" smtClean="0"/>
          </a:p>
          <a:p>
            <a:endParaRPr lang="en-US" dirty="0"/>
          </a:p>
          <a:p>
            <a:r>
              <a:rPr lang="el-GR" dirty="0" smtClean="0"/>
              <a:t>Οι μπλε μεταβλητές είναι πεδία</a:t>
            </a:r>
            <a:endParaRPr lang="en-US" dirty="0"/>
          </a:p>
        </p:txBody>
      </p:sp>
    </p:spTree>
    <p:extLst>
      <p:ext uri="{BB962C8B-B14F-4D97-AF65-F5344CB8AC3E}">
        <p14:creationId xmlns:p14="http://schemas.microsoft.com/office/powerpoint/2010/main" val="3222506222"/>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40" y="764704"/>
            <a:ext cx="5428089" cy="2646878"/>
          </a:xfrm>
          <a:prstGeom prst="rect">
            <a:avLst/>
          </a:prstGeom>
          <a:noFill/>
          <a:ln w="28575">
            <a:solidFill>
              <a:srgbClr val="0070C0"/>
            </a:solidFill>
            <a:prstDash val="dash"/>
          </a:ln>
        </p:spPr>
        <p:txBody>
          <a:bodyPr wrap="none" rtlCol="0">
            <a:spAutoFit/>
          </a:bodyPr>
          <a:lstStyle/>
          <a:p>
            <a:r>
              <a:rPr lang="el-GR" b="1" dirty="0" smtClean="0">
                <a:latin typeface="Courier New" pitchFamily="49" charset="0"/>
                <a:cs typeface="Courier New" pitchFamily="49" charset="0"/>
              </a:rPr>
              <a:t>  </a:t>
            </a:r>
            <a:r>
              <a:rPr lang="en-US" sz="1600" b="1" dirty="0">
                <a:latin typeface="Courier New" pitchFamily="49" charset="0"/>
                <a:cs typeface="Courier New" pitchFamily="49" charset="0"/>
              </a:rPr>
              <a:t>public Geometric(</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base</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this.</a:t>
            </a:r>
            <a:r>
              <a:rPr lang="en-US" sz="1600" b="1" dirty="0" err="1">
                <a:solidFill>
                  <a:srgbClr val="0070C0"/>
                </a:solidFill>
                <a:latin typeface="Courier New" pitchFamily="49" charset="0"/>
                <a:cs typeface="Courier New" pitchFamily="49" charset="0"/>
              </a:rPr>
              <a:t>base</a:t>
            </a:r>
            <a:r>
              <a:rPr lang="en-US" sz="1600" b="1" dirty="0">
                <a:latin typeface="Courier New" pitchFamily="49" charset="0"/>
                <a:cs typeface="Courier New" pitchFamily="49" charset="0"/>
              </a:rPr>
              <a:t> = </a:t>
            </a:r>
            <a:r>
              <a:rPr lang="en-US" sz="1600" b="1" dirty="0">
                <a:solidFill>
                  <a:srgbClr val="FF0000"/>
                </a:solidFill>
                <a:latin typeface="Courier New" pitchFamily="49" charset="0"/>
                <a:cs typeface="Courier New" pitchFamily="49" charset="0"/>
              </a:rPr>
              <a:t>base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this.</a:t>
            </a:r>
            <a:r>
              <a:rPr lang="en-US" sz="1600" b="1" dirty="0" err="1">
                <a:solidFill>
                  <a:srgbClr val="0070C0"/>
                </a:solidFill>
                <a:latin typeface="Courier New" pitchFamily="49" charset="0"/>
                <a:cs typeface="Courier New" pitchFamily="49" charset="0"/>
              </a:rPr>
              <a:t>length</a:t>
            </a:r>
            <a:r>
              <a:rPr lang="en-US" sz="1600" b="1" dirty="0">
                <a:latin typeface="Courier New" pitchFamily="49" charset="0"/>
                <a:cs typeface="Courier New" pitchFamily="49" charset="0"/>
              </a:rPr>
              <a:t> = </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 = new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[0] = 1;</a:t>
            </a:r>
          </a:p>
          <a:p>
            <a:r>
              <a:rPr lang="en-US" sz="1600" b="1" dirty="0">
                <a:latin typeface="Courier New" pitchFamily="49" charset="0"/>
                <a:cs typeface="Courier New" pitchFamily="49" charset="0"/>
              </a:rPr>
              <a:t>	for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&lt; </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[i-1]*</a:t>
            </a:r>
            <a:r>
              <a:rPr lang="en-US" sz="1600" b="1" dirty="0">
                <a:solidFill>
                  <a:srgbClr val="FF0000"/>
                </a:solidFill>
                <a:latin typeface="Courier New" pitchFamily="49" charset="0"/>
                <a:cs typeface="Courier New" pitchFamily="49" charset="0"/>
              </a:rPr>
              <a:t>base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endParaRPr lang="en-US" sz="1600" dirty="0"/>
          </a:p>
        </p:txBody>
      </p:sp>
      <p:sp>
        <p:nvSpPr>
          <p:cNvPr id="6" name="TextBox 5"/>
          <p:cNvSpPr txBox="1"/>
          <p:nvPr/>
        </p:nvSpPr>
        <p:spPr>
          <a:xfrm>
            <a:off x="1796553" y="3680450"/>
            <a:ext cx="5428089" cy="3077766"/>
          </a:xfrm>
          <a:prstGeom prst="rect">
            <a:avLst/>
          </a:prstGeom>
          <a:noFill/>
          <a:ln w="28575">
            <a:solidFill>
              <a:srgbClr val="0070C0"/>
            </a:solidFill>
            <a:prstDash val="dash"/>
          </a:ln>
        </p:spPr>
        <p:txBody>
          <a:bodyPr wrap="none" rtlCol="0">
            <a:spAutoFit/>
          </a:bodyPr>
          <a:lstStyle/>
          <a:p>
            <a:r>
              <a:rPr lang="el-GR" b="1" dirty="0" smtClean="0">
                <a:latin typeface="Courier New" pitchFamily="49" charset="0"/>
                <a:cs typeface="Courier New" pitchFamily="49" charset="0"/>
              </a:rPr>
              <a:t>  </a:t>
            </a:r>
            <a:r>
              <a:rPr lang="en-US" sz="1600" b="1" dirty="0">
                <a:latin typeface="Courier New" pitchFamily="49" charset="0"/>
                <a:cs typeface="Courier New" pitchFamily="49" charset="0"/>
              </a:rPr>
              <a:t>public Geometric</a:t>
            </a:r>
            <a:r>
              <a:rPr lang="en-US" sz="1600" b="1" dirty="0" smtClean="0">
                <a:latin typeface="Courier New" pitchFamily="49" charset="0"/>
                <a:cs typeface="Courier New" pitchFamily="49" charset="0"/>
              </a:rPr>
              <a:t>(</a:t>
            </a:r>
            <a:r>
              <a:rPr lang="el-GR" sz="1600" b="1" dirty="0" smtClean="0">
                <a:latin typeface="Courier New" pitchFamily="49" charset="0"/>
                <a:cs typeface="Courier New" pitchFamily="49" charset="0"/>
              </a:rPr>
              <a:t>&lt;</a:t>
            </a:r>
            <a:r>
              <a:rPr lang="el-GR" sz="1600" b="1" dirty="0" err="1" smtClean="0">
                <a:solidFill>
                  <a:srgbClr val="00B050"/>
                </a:solidFill>
                <a:latin typeface="Courier New" pitchFamily="49" charset="0"/>
                <a:cs typeface="Courier New" pitchFamily="49" charset="0"/>
              </a:rPr>
              <a:t>όρισμα1</a:t>
            </a:r>
            <a:r>
              <a:rPr lang="el-GR" sz="1600" b="1" dirty="0" smtClean="0">
                <a:latin typeface="Courier New" pitchFamily="49" charset="0"/>
                <a:cs typeface="Courier New" pitchFamily="49" charset="0"/>
              </a:rPr>
              <a:t>&gt;</a:t>
            </a:r>
            <a:r>
              <a:rPr lang="en-US" sz="1600" b="1" dirty="0" smtClean="0">
                <a:latin typeface="Courier New" pitchFamily="49" charset="0"/>
                <a:cs typeface="Courier New" pitchFamily="49" charset="0"/>
              </a:rPr>
              <a:t>, </a:t>
            </a:r>
            <a:r>
              <a:rPr lang="el-GR" sz="1600" b="1" dirty="0" smtClean="0">
                <a:latin typeface="Courier New" pitchFamily="49" charset="0"/>
                <a:cs typeface="Courier New" pitchFamily="49" charset="0"/>
              </a:rPr>
              <a:t>&lt;</a:t>
            </a:r>
            <a:r>
              <a:rPr lang="el-GR" sz="1600" b="1" dirty="0" err="1" smtClean="0">
                <a:solidFill>
                  <a:srgbClr val="00B050"/>
                </a:solidFill>
                <a:latin typeface="Courier New" pitchFamily="49" charset="0"/>
                <a:cs typeface="Courier New" pitchFamily="49" charset="0"/>
              </a:rPr>
              <a:t>όρισμα2</a:t>
            </a:r>
            <a:r>
              <a:rPr lang="el-GR" sz="1600" b="1" dirty="0" smtClean="0">
                <a:latin typeface="Courier New" pitchFamily="49" charset="0"/>
                <a:cs typeface="Courier New" pitchFamily="49" charset="0"/>
              </a:rPr>
              <a:t>&gt;</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r>
              <a:rPr lang="el-GR" sz="1600" b="1" dirty="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base</a:t>
            </a:r>
            <a:r>
              <a:rPr lang="en-US" sz="1600" b="1" dirty="0" smtClean="0">
                <a:latin typeface="Courier New" pitchFamily="49" charset="0"/>
                <a:cs typeface="Courier New" pitchFamily="49" charset="0"/>
              </a:rPr>
              <a:t> = </a:t>
            </a:r>
            <a:r>
              <a:rPr lang="el-GR" sz="1600" b="1" dirty="0" smtClean="0">
                <a:solidFill>
                  <a:srgbClr val="00B050"/>
                </a:solidFill>
                <a:latin typeface="Courier New" pitchFamily="49" charset="0"/>
                <a:cs typeface="Courier New" pitchFamily="49" charset="0"/>
              </a:rPr>
              <a:t>όρισμα1</a:t>
            </a:r>
            <a:r>
              <a:rPr lang="el-GR" sz="1600" b="1" dirty="0" smtClean="0">
                <a:latin typeface="Courier New" pitchFamily="49" charset="0"/>
                <a:cs typeface="Courier New" pitchFamily="49" charset="0"/>
              </a:rPr>
              <a:t>;</a:t>
            </a:r>
          </a:p>
          <a:p>
            <a:r>
              <a:rPr lang="el-GR" sz="1600" b="1" dirty="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length</a:t>
            </a:r>
            <a:r>
              <a:rPr lang="en-US" sz="1600" b="1" dirty="0" smtClean="0">
                <a:latin typeface="Courier New" pitchFamily="49" charset="0"/>
                <a:cs typeface="Courier New" pitchFamily="49" charset="0"/>
              </a:rPr>
              <a:t> = </a:t>
            </a:r>
            <a:r>
              <a:rPr lang="el-GR" sz="1600" b="1" dirty="0" smtClean="0">
                <a:solidFill>
                  <a:srgbClr val="00B050"/>
                </a:solidFill>
                <a:latin typeface="Courier New" pitchFamily="49" charset="0"/>
                <a:cs typeface="Courier New" pitchFamily="49" charset="0"/>
              </a:rPr>
              <a:t>όρισμα2</a:t>
            </a:r>
            <a:r>
              <a:rPr lang="el-GR"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this.</a:t>
            </a:r>
            <a:r>
              <a:rPr lang="en-US" sz="1600" b="1" dirty="0" err="1">
                <a:solidFill>
                  <a:srgbClr val="0070C0"/>
                </a:solidFill>
                <a:latin typeface="Courier New" pitchFamily="49" charset="0"/>
                <a:cs typeface="Courier New" pitchFamily="49" charset="0"/>
              </a:rPr>
              <a:t>base</a:t>
            </a:r>
            <a:r>
              <a:rPr lang="en-US" sz="1600" b="1" dirty="0">
                <a:latin typeface="Courier New" pitchFamily="49" charset="0"/>
                <a:cs typeface="Courier New" pitchFamily="49" charset="0"/>
              </a:rPr>
              <a:t> = </a:t>
            </a:r>
            <a:r>
              <a:rPr lang="en-US" sz="1600" b="1" dirty="0">
                <a:solidFill>
                  <a:srgbClr val="FF0000"/>
                </a:solidFill>
                <a:latin typeface="Courier New" pitchFamily="49" charset="0"/>
                <a:cs typeface="Courier New" pitchFamily="49" charset="0"/>
              </a:rPr>
              <a:t>base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this.</a:t>
            </a:r>
            <a:r>
              <a:rPr lang="en-US" sz="1600" b="1" dirty="0" err="1">
                <a:solidFill>
                  <a:srgbClr val="0070C0"/>
                </a:solidFill>
                <a:latin typeface="Courier New" pitchFamily="49" charset="0"/>
                <a:cs typeface="Courier New" pitchFamily="49" charset="0"/>
              </a:rPr>
              <a:t>length</a:t>
            </a:r>
            <a:r>
              <a:rPr lang="en-US" sz="1600" b="1" dirty="0">
                <a:latin typeface="Courier New" pitchFamily="49" charset="0"/>
                <a:cs typeface="Courier New" pitchFamily="49" charset="0"/>
              </a:rPr>
              <a:t> = </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 = new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[0] = 1;</a:t>
            </a:r>
          </a:p>
          <a:p>
            <a:r>
              <a:rPr lang="en-US" sz="1600" b="1" dirty="0">
                <a:latin typeface="Courier New" pitchFamily="49" charset="0"/>
                <a:cs typeface="Courier New" pitchFamily="49" charset="0"/>
              </a:rPr>
              <a:t>	for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&lt; </a:t>
            </a:r>
            <a:r>
              <a:rPr lang="en-US" sz="1600" b="1" dirty="0">
                <a:solidFill>
                  <a:srgbClr val="FF0000"/>
                </a:solidFill>
                <a:latin typeface="Courier New" pitchFamily="49" charset="0"/>
                <a:cs typeface="Courier New" pitchFamily="49" charset="0"/>
              </a:rPr>
              <a:t>length</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a:t>
            </a:r>
            <a:r>
              <a:rPr lang="en-US" sz="1600" b="1" dirty="0">
                <a:solidFill>
                  <a:srgbClr val="0070C0"/>
                </a:solidFill>
                <a:latin typeface="Courier New" pitchFamily="49" charset="0"/>
                <a:cs typeface="Courier New" pitchFamily="49" charset="0"/>
              </a:rPr>
              <a:t>sequence</a:t>
            </a:r>
            <a:r>
              <a:rPr lang="en-US" sz="1600" b="1" dirty="0">
                <a:latin typeface="Courier New" pitchFamily="49" charset="0"/>
                <a:cs typeface="Courier New" pitchFamily="49" charset="0"/>
              </a:rPr>
              <a:t>[i-1]*</a:t>
            </a:r>
            <a:r>
              <a:rPr lang="en-US" sz="1600" b="1" dirty="0">
                <a:solidFill>
                  <a:srgbClr val="FF0000"/>
                </a:solidFill>
                <a:latin typeface="Courier New" pitchFamily="49" charset="0"/>
                <a:cs typeface="Courier New" pitchFamily="49" charset="0"/>
              </a:rPr>
              <a:t>base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endParaRPr lang="en-US" sz="1600" dirty="0"/>
          </a:p>
        </p:txBody>
      </p:sp>
      <p:sp>
        <p:nvSpPr>
          <p:cNvPr id="7" name="Up-Down Arrow 6"/>
          <p:cNvSpPr/>
          <p:nvPr/>
        </p:nvSpPr>
        <p:spPr>
          <a:xfrm>
            <a:off x="1619266" y="3091867"/>
            <a:ext cx="576064" cy="868164"/>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61728" y="3311118"/>
            <a:ext cx="4661597" cy="369332"/>
          </a:xfrm>
          <a:prstGeom prst="rect">
            <a:avLst/>
          </a:prstGeom>
          <a:solidFill>
            <a:srgbClr val="92D050"/>
          </a:solidFill>
        </p:spPr>
        <p:txBody>
          <a:bodyPr wrap="none" rtlCol="0">
            <a:spAutoFit/>
          </a:bodyPr>
          <a:lstStyle/>
          <a:p>
            <a:r>
              <a:rPr lang="el-GR" dirty="0" smtClean="0"/>
              <a:t>Οι παράμετροι είναι σαν τοπικές μεταβλητές</a:t>
            </a:r>
            <a:endParaRPr lang="en-US" dirty="0"/>
          </a:p>
        </p:txBody>
      </p:sp>
    </p:spTree>
    <p:extLst>
      <p:ext uri="{BB962C8B-B14F-4D97-AF65-F5344CB8AC3E}">
        <p14:creationId xmlns:p14="http://schemas.microsoft.com/office/powerpoint/2010/main" val="2564756158"/>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2636912"/>
            <a:ext cx="648072"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45560" y="2687851"/>
            <a:ext cx="2038608"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0815" y="3218874"/>
            <a:ext cx="3759298" cy="354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5656" y="4344035"/>
            <a:ext cx="5256584"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5615" y="4869160"/>
            <a:ext cx="3672409"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2636912"/>
            <a:ext cx="8291264" cy="3139321"/>
          </a:xfrm>
          <a:prstGeom prst="rect">
            <a:avLst/>
          </a:prstGeom>
          <a:noFill/>
          <a:ln w="28575">
            <a:solidFill>
              <a:srgbClr val="0070C0"/>
            </a:solidFill>
            <a:prstDash val="dash"/>
          </a:ln>
        </p:spPr>
        <p:txBody>
          <a:bodyPr wrap="square" rtlCol="0">
            <a:spAutoFit/>
          </a:bodyPr>
          <a:lstStyle/>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void </a:t>
            </a:r>
            <a:r>
              <a:rPr lang="en-US" b="1" dirty="0" err="1" smtClean="0">
                <a:latin typeface="Courier New" pitchFamily="49" charset="0"/>
                <a:cs typeface="Courier New" pitchFamily="49" charset="0"/>
              </a:rPr>
              <a:t>multiplyWith</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Geometric</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this.length</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other.length</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(int i=0; i &lt; </a:t>
            </a:r>
            <a:r>
              <a:rPr lang="en-US" b="1" dirty="0" smtClean="0">
                <a:latin typeface="Courier New" pitchFamily="49" charset="0"/>
                <a:cs typeface="Courier New" pitchFamily="49" charset="0"/>
              </a:rPr>
              <a:t>length; </a:t>
            </a:r>
            <a:r>
              <a:rPr lang="en-US" b="1" dirty="0">
                <a:latin typeface="Courier New" pitchFamily="49" charset="0"/>
                <a:cs typeface="Courier New" pitchFamily="49" charset="0"/>
              </a:rPr>
              <a:t>i++){</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this.sequence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other.sequence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this.base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other.base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endParaRPr lang="en-US" dirty="0"/>
          </a:p>
        </p:txBody>
      </p:sp>
      <p:sp>
        <p:nvSpPr>
          <p:cNvPr id="2" name="Title 1"/>
          <p:cNvSpPr>
            <a:spLocks noGrp="1"/>
          </p:cNvSpPr>
          <p:nvPr>
            <p:ph type="title"/>
          </p:nvPr>
        </p:nvSpPr>
        <p:spPr>
          <a:xfrm>
            <a:off x="188912" y="299229"/>
            <a:ext cx="8229600" cy="990600"/>
          </a:xfrm>
        </p:spPr>
        <p:txBody>
          <a:bodyPr/>
          <a:lstStyle/>
          <a:p>
            <a:r>
              <a:rPr lang="el-GR" dirty="0" smtClean="0"/>
              <a:t>Η μέθοδος </a:t>
            </a:r>
            <a:r>
              <a:rPr lang="en-US" dirty="0" err="1" smtClean="0"/>
              <a:t>multiplyWith</a:t>
            </a:r>
            <a:endParaRPr lang="en-US" dirty="0"/>
          </a:p>
        </p:txBody>
      </p:sp>
      <p:sp>
        <p:nvSpPr>
          <p:cNvPr id="6" name="Rounded Rectangular Callout 5"/>
          <p:cNvSpPr/>
          <p:nvPr/>
        </p:nvSpPr>
        <p:spPr>
          <a:xfrm>
            <a:off x="508720" y="1268760"/>
            <a:ext cx="3888432" cy="1083912"/>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 δεν επιστρέφει κάτι μιας και το αποτέλεσμα της πρόσθεσης θα αποθηκευτεί στο αντικείμενο</a:t>
            </a:r>
            <a:endParaRPr lang="en-US" dirty="0">
              <a:solidFill>
                <a:schemeClr val="tx1"/>
              </a:solidFill>
            </a:endParaRPr>
          </a:p>
        </p:txBody>
      </p:sp>
      <p:sp>
        <p:nvSpPr>
          <p:cNvPr id="10" name="Rounded Rectangular Callout 9"/>
          <p:cNvSpPr/>
          <p:nvPr/>
        </p:nvSpPr>
        <p:spPr>
          <a:xfrm>
            <a:off x="4555662" y="5410767"/>
            <a:ext cx="3967880" cy="1083912"/>
          </a:xfrm>
          <a:prstGeom prst="wedgeRoundRectCallout">
            <a:avLst>
              <a:gd name="adj1" fmla="val -15641"/>
              <a:gd name="adj2" fmla="val -11703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Έχουμε πρόσβαση στα πεδία του </a:t>
            </a:r>
            <a:r>
              <a:rPr lang="en-US" dirty="0">
                <a:solidFill>
                  <a:schemeClr val="tx1"/>
                </a:solidFill>
              </a:rPr>
              <a:t>other </a:t>
            </a:r>
            <a:r>
              <a:rPr lang="el-GR" dirty="0">
                <a:solidFill>
                  <a:schemeClr val="tx1"/>
                </a:solidFill>
              </a:rPr>
              <a:t>γιατί είναι της ίδιας κλάσης με το αντικείμενο που καλεί την </a:t>
            </a:r>
            <a:r>
              <a:rPr lang="en-US" dirty="0" err="1" smtClean="0">
                <a:solidFill>
                  <a:schemeClr val="tx1"/>
                </a:solidFill>
              </a:rPr>
              <a:t>multiplyWith</a:t>
            </a:r>
            <a:endParaRPr lang="en-US" dirty="0">
              <a:solidFill>
                <a:schemeClr val="tx1"/>
              </a:solidFill>
            </a:endParaRPr>
          </a:p>
        </p:txBody>
      </p:sp>
      <p:sp>
        <p:nvSpPr>
          <p:cNvPr id="12" name="Rounded Rectangular Callout 11"/>
          <p:cNvSpPr/>
          <p:nvPr/>
        </p:nvSpPr>
        <p:spPr>
          <a:xfrm>
            <a:off x="4525866" y="1268760"/>
            <a:ext cx="3888432" cy="1083912"/>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 παίρνει σαν όρισμα ένα αντικείμενο </a:t>
            </a:r>
            <a:r>
              <a:rPr lang="en-US" dirty="0" smtClean="0">
                <a:solidFill>
                  <a:schemeClr val="tx1"/>
                </a:solidFill>
              </a:rPr>
              <a:t>Geometric </a:t>
            </a:r>
            <a:r>
              <a:rPr lang="el-GR" dirty="0" smtClean="0">
                <a:solidFill>
                  <a:schemeClr val="tx1"/>
                </a:solidFill>
              </a:rPr>
              <a:t>με το οποίο θα πολλαπλασιαστεί</a:t>
            </a:r>
            <a:endParaRPr lang="en-US" dirty="0">
              <a:solidFill>
                <a:schemeClr val="tx1"/>
              </a:solidFill>
            </a:endParaRPr>
          </a:p>
        </p:txBody>
      </p:sp>
      <p:sp>
        <p:nvSpPr>
          <p:cNvPr id="13" name="Rounded Rectangular Callout 12"/>
          <p:cNvSpPr/>
          <p:nvPr/>
        </p:nvSpPr>
        <p:spPr>
          <a:xfrm>
            <a:off x="288435" y="5774088"/>
            <a:ext cx="3967880" cy="823264"/>
          </a:xfrm>
          <a:prstGeom prst="wedgeRoundRectCallout">
            <a:avLst>
              <a:gd name="adj1" fmla="val -14453"/>
              <a:gd name="adj2" fmla="val -12034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Πρέπει να ενημερώσουμε και την βάση μιας και πλέον έχει αλλάξει</a:t>
            </a:r>
            <a:endParaRPr lang="en-US" dirty="0">
              <a:solidFill>
                <a:schemeClr val="tx1"/>
              </a:solidFill>
            </a:endParaRPr>
          </a:p>
        </p:txBody>
      </p:sp>
    </p:spTree>
    <p:extLst>
      <p:ext uri="{BB962C8B-B14F-4D97-AF65-F5344CB8AC3E}">
        <p14:creationId xmlns:p14="http://schemas.microsoft.com/office/powerpoint/2010/main" val="35962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7" grpId="0" animBg="1"/>
      <p:bldP spid="8" grpId="0" animBg="1"/>
      <p:bldP spid="9" grpId="0" animBg="1"/>
      <p:bldP spid="6" grpId="0" animBg="1"/>
      <p:bldP spid="10" grpId="0" animBg="1"/>
      <p:bldP spid="12" grpId="0" animBg="1"/>
      <p:bldP spid="13" grpId="0" animBg="1"/>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8720" y="2644137"/>
            <a:ext cx="5287416"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2636912"/>
            <a:ext cx="8291264" cy="2585323"/>
          </a:xfrm>
          <a:prstGeom prst="rect">
            <a:avLst/>
          </a:prstGeom>
          <a:noFill/>
          <a:ln w="28575">
            <a:solidFill>
              <a:srgbClr val="0070C0"/>
            </a:solidFill>
            <a:prstDash val="dash"/>
          </a:ln>
        </p:spPr>
        <p:txBody>
          <a:bodyPr wrap="square" rtlCol="0">
            <a:spAutoFit/>
          </a:bodyPr>
          <a:lstStyle/>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a:t>
            </a:r>
            <a:r>
              <a:rPr lang="en-US" b="1" dirty="0" smtClean="0">
                <a:solidFill>
                  <a:srgbClr val="FF0000"/>
                </a:solidFill>
                <a:latin typeface="Courier New" pitchFamily="49" charset="0"/>
                <a:cs typeface="Courier New" pitchFamily="49" charset="0"/>
              </a:rPr>
              <a:t>Geometric</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this.length</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other.length</a:t>
            </a:r>
            <a:r>
              <a:rPr lang="en-US" b="1" dirty="0" smtClean="0">
                <a:latin typeface="Courier New" pitchFamily="49" charset="0"/>
                <a:cs typeface="Courier New" pitchFamily="49" charset="0"/>
              </a:rPr>
              <a:t> &amp;&amp;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this.base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other.base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false;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endParaRPr lang="en-US" dirty="0"/>
          </a:p>
        </p:txBody>
      </p:sp>
      <p:sp>
        <p:nvSpPr>
          <p:cNvPr id="2" name="Title 1"/>
          <p:cNvSpPr>
            <a:spLocks noGrp="1"/>
          </p:cNvSpPr>
          <p:nvPr>
            <p:ph type="title"/>
          </p:nvPr>
        </p:nvSpPr>
        <p:spPr>
          <a:xfrm>
            <a:off x="188912" y="299229"/>
            <a:ext cx="8229600" cy="990600"/>
          </a:xfrm>
        </p:spPr>
        <p:txBody>
          <a:bodyPr/>
          <a:lstStyle/>
          <a:p>
            <a:r>
              <a:rPr lang="el-GR" dirty="0" smtClean="0"/>
              <a:t>Η μέθοδος </a:t>
            </a:r>
            <a:r>
              <a:rPr lang="en-US" dirty="0" smtClean="0"/>
              <a:t>equals</a:t>
            </a:r>
            <a:endParaRPr lang="en-US" dirty="0"/>
          </a:p>
        </p:txBody>
      </p:sp>
      <p:sp>
        <p:nvSpPr>
          <p:cNvPr id="6" name="Rounded Rectangular Callout 5"/>
          <p:cNvSpPr/>
          <p:nvPr/>
        </p:nvSpPr>
        <p:spPr>
          <a:xfrm>
            <a:off x="683568" y="2060848"/>
            <a:ext cx="4495328" cy="435840"/>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a:t>
            </a:r>
            <a:r>
              <a:rPr lang="en-US" dirty="0" smtClean="0">
                <a:solidFill>
                  <a:schemeClr val="tx1"/>
                </a:solidFill>
              </a:rPr>
              <a:t> equals </a:t>
            </a:r>
            <a:r>
              <a:rPr lang="el-GR" dirty="0" smtClean="0">
                <a:solidFill>
                  <a:schemeClr val="tx1"/>
                </a:solidFill>
              </a:rPr>
              <a:t>ορίζεται </a:t>
            </a:r>
            <a:r>
              <a:rPr lang="el-GR" dirty="0" smtClean="0">
                <a:solidFill>
                  <a:srgbClr val="FF0000"/>
                </a:solidFill>
              </a:rPr>
              <a:t>πάντα</a:t>
            </a:r>
            <a:r>
              <a:rPr lang="el-GR" dirty="0" smtClean="0">
                <a:solidFill>
                  <a:schemeClr val="tx1"/>
                </a:solidFill>
              </a:rPr>
              <a:t> έτσι</a:t>
            </a:r>
            <a:endParaRPr lang="en-US" dirty="0">
              <a:solidFill>
                <a:schemeClr val="tx1"/>
              </a:solidFill>
            </a:endParaRPr>
          </a:p>
        </p:txBody>
      </p:sp>
      <p:sp>
        <p:nvSpPr>
          <p:cNvPr id="13" name="Rounded Rectangular Callout 12"/>
          <p:cNvSpPr/>
          <p:nvPr/>
        </p:nvSpPr>
        <p:spPr>
          <a:xfrm>
            <a:off x="3923928" y="4398970"/>
            <a:ext cx="5040560" cy="1766333"/>
          </a:xfrm>
          <a:prstGeom prst="wedgeRoundRectCallout">
            <a:avLst>
              <a:gd name="adj1" fmla="val -22308"/>
              <a:gd name="adj2" fmla="val -8458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Αυτός είναι ο πιο απλός τρόπος να ελέγξετε για ισότητα. Πρέπει όμως να είσαστε προσεκτικοί να ενημερώνεται σωστά η βάση.</a:t>
            </a:r>
          </a:p>
          <a:p>
            <a:pPr algn="ctr"/>
            <a:endParaRPr lang="el-GR" dirty="0">
              <a:solidFill>
                <a:schemeClr val="tx1"/>
              </a:solidFill>
            </a:endParaRPr>
          </a:p>
          <a:p>
            <a:pPr algn="ctr"/>
            <a:r>
              <a:rPr lang="el-GR" dirty="0" smtClean="0">
                <a:solidFill>
                  <a:schemeClr val="tx1"/>
                </a:solidFill>
              </a:rPr>
              <a:t> Μία άλλη επιλογή είναι να ελέγξετε τις τιμές του πίνακα μία </a:t>
            </a:r>
            <a:r>
              <a:rPr lang="el-GR" dirty="0" err="1" smtClean="0">
                <a:solidFill>
                  <a:schemeClr val="tx1"/>
                </a:solidFill>
              </a:rPr>
              <a:t>μία</a:t>
            </a:r>
            <a:r>
              <a:rPr lang="el-GR" dirty="0" smtClean="0">
                <a:solidFill>
                  <a:schemeClr val="tx1"/>
                </a:solidFill>
              </a:rPr>
              <a:t> ώστε να συμφωνούν.</a:t>
            </a:r>
            <a:endParaRPr lang="en-US" dirty="0">
              <a:solidFill>
                <a:schemeClr val="tx1"/>
              </a:solidFill>
            </a:endParaRPr>
          </a:p>
        </p:txBody>
      </p:sp>
    </p:spTree>
    <p:extLst>
      <p:ext uri="{BB962C8B-B14F-4D97-AF65-F5344CB8AC3E}">
        <p14:creationId xmlns:p14="http://schemas.microsoft.com/office/powerpoint/2010/main" val="14462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3" grpId="0" animBg="1"/>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sp>
        <p:nvSpPr>
          <p:cNvPr id="22" name="TextBox 21"/>
          <p:cNvSpPr txBox="1"/>
          <p:nvPr/>
        </p:nvSpPr>
        <p:spPr>
          <a:xfrm>
            <a:off x="6902020" y="710681"/>
            <a:ext cx="1326004" cy="369332"/>
          </a:xfrm>
          <a:prstGeom prst="rect">
            <a:avLst/>
          </a:prstGeom>
          <a:noFill/>
        </p:spPr>
        <p:txBody>
          <a:bodyPr wrap="none" rtlCol="0">
            <a:spAutoFit/>
          </a:bodyPr>
          <a:lstStyle/>
          <a:p>
            <a:r>
              <a:rPr lang="en-US" b="1" dirty="0" smtClean="0"/>
              <a:t>Geometric</a:t>
            </a:r>
            <a:endParaRPr lang="en-US" b="1" dirty="0"/>
          </a:p>
        </p:txBody>
      </p:sp>
      <p:sp>
        <p:nvSpPr>
          <p:cNvPr id="23" name="TextBox 22"/>
          <p:cNvSpPr txBox="1"/>
          <p:nvPr/>
        </p:nvSpPr>
        <p:spPr>
          <a:xfrm>
            <a:off x="6991788" y="1340768"/>
            <a:ext cx="813043" cy="369332"/>
          </a:xfrm>
          <a:prstGeom prst="rect">
            <a:avLst/>
          </a:prstGeom>
          <a:noFill/>
        </p:spPr>
        <p:txBody>
          <a:bodyPr wrap="none" rtlCol="0">
            <a:spAutoFit/>
          </a:bodyPr>
          <a:lstStyle/>
          <a:p>
            <a:r>
              <a:rPr lang="en-US" dirty="0" smtClean="0"/>
              <a:t>length</a:t>
            </a:r>
            <a:endParaRPr lang="en-US" dirty="0"/>
          </a:p>
        </p:txBody>
      </p:sp>
      <p:sp>
        <p:nvSpPr>
          <p:cNvPr id="24" name="TextBox 23"/>
          <p:cNvSpPr txBox="1"/>
          <p:nvPr/>
        </p:nvSpPr>
        <p:spPr>
          <a:xfrm>
            <a:off x="6208572" y="1932052"/>
            <a:ext cx="2646878" cy="1477328"/>
          </a:xfrm>
          <a:prstGeom prst="rect">
            <a:avLst/>
          </a:prstGeom>
          <a:noFill/>
        </p:spPr>
        <p:txBody>
          <a:bodyPr wrap="none" rtlCol="0">
            <a:spAutoFit/>
          </a:bodyPr>
          <a:lstStyle/>
          <a:p>
            <a:r>
              <a:rPr lang="en-US" dirty="0" smtClean="0"/>
              <a:t>Geometric(</a:t>
            </a:r>
            <a:r>
              <a:rPr lang="en-US" dirty="0" err="1" smtClean="0"/>
              <a:t>int,int</a:t>
            </a:r>
            <a:r>
              <a:rPr lang="en-US" dirty="0" smtClean="0"/>
              <a:t>)</a:t>
            </a:r>
          </a:p>
          <a:p>
            <a:r>
              <a:rPr lang="en-US" dirty="0" smtClean="0"/>
              <a:t>Geometric()</a:t>
            </a:r>
          </a:p>
          <a:p>
            <a:r>
              <a:rPr lang="en-US" dirty="0" smtClean="0"/>
              <a:t>print()</a:t>
            </a:r>
          </a:p>
          <a:p>
            <a:r>
              <a:rPr lang="en-US" dirty="0" err="1" smtClean="0"/>
              <a:t>multiplyWith</a:t>
            </a:r>
            <a:r>
              <a:rPr lang="en-US" dirty="0" smtClean="0"/>
              <a:t>(Geometric)</a:t>
            </a:r>
          </a:p>
          <a:p>
            <a:r>
              <a:rPr lang="en-US" dirty="0" smtClean="0"/>
              <a:t>equals(Geometric)</a:t>
            </a:r>
            <a:endParaRPr lang="en-US" dirty="0"/>
          </a:p>
        </p:txBody>
      </p:sp>
      <p:cxnSp>
        <p:nvCxnSpPr>
          <p:cNvPr id="26" name="Straight Connector 25"/>
          <p:cNvCxnSpPr/>
          <p:nvPr/>
        </p:nvCxnSpPr>
        <p:spPr>
          <a:xfrm>
            <a:off x="6097613" y="1090229"/>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7613" y="1924639"/>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097614" y="570454"/>
            <a:ext cx="2819400" cy="2958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27307" y="1583349"/>
            <a:ext cx="1313180" cy="369332"/>
          </a:xfrm>
          <a:prstGeom prst="rect">
            <a:avLst/>
          </a:prstGeom>
          <a:noFill/>
        </p:spPr>
        <p:txBody>
          <a:bodyPr wrap="none" rtlCol="0">
            <a:spAutoFit/>
          </a:bodyPr>
          <a:lstStyle/>
          <a:p>
            <a:r>
              <a:rPr lang="en-US" dirty="0" smtClean="0"/>
              <a:t>sequence[]</a:t>
            </a:r>
            <a:endParaRPr lang="en-US" dirty="0"/>
          </a:p>
        </p:txBody>
      </p:sp>
      <p:sp>
        <p:nvSpPr>
          <p:cNvPr id="3" name="TextBox 2"/>
          <p:cNvSpPr txBox="1"/>
          <p:nvPr/>
        </p:nvSpPr>
        <p:spPr>
          <a:xfrm>
            <a:off x="3764164" y="1558490"/>
            <a:ext cx="2261901" cy="369332"/>
          </a:xfrm>
          <a:prstGeom prst="rect">
            <a:avLst/>
          </a:prstGeom>
          <a:noFill/>
        </p:spPr>
        <p:txBody>
          <a:bodyPr wrap="none" rtlCol="0">
            <a:spAutoFit/>
          </a:bodyPr>
          <a:lstStyle/>
          <a:p>
            <a:r>
              <a:rPr lang="el-GR" dirty="0" smtClean="0"/>
              <a:t>Ορισμός της κλάσης</a:t>
            </a:r>
            <a:endParaRPr lang="en-US" dirty="0"/>
          </a:p>
        </p:txBody>
      </p:sp>
      <p:sp>
        <p:nvSpPr>
          <p:cNvPr id="9" name="TextBox 8"/>
          <p:cNvSpPr txBox="1"/>
          <p:nvPr/>
        </p:nvSpPr>
        <p:spPr>
          <a:xfrm>
            <a:off x="3213341" y="3492869"/>
            <a:ext cx="3441968" cy="307777"/>
          </a:xfrm>
          <a:prstGeom prst="rect">
            <a:avLst/>
          </a:prstGeom>
          <a:noFill/>
        </p:spPr>
        <p:txBody>
          <a:bodyPr wrap="none" rtlCol="0">
            <a:spAutoFit/>
          </a:bodyPr>
          <a:lstStyle/>
          <a:p>
            <a:r>
              <a:rPr lang="en-US" sz="1400" dirty="0" err="1" smtClean="0"/>
              <a:t>secondSequence</a:t>
            </a:r>
            <a:r>
              <a:rPr lang="en-US" sz="1400" dirty="0" smtClean="0"/>
              <a:t> = new Geometric(3,10)</a:t>
            </a:r>
            <a:endParaRPr lang="en-US" sz="1400" dirty="0"/>
          </a:p>
        </p:txBody>
      </p:sp>
      <p:sp>
        <p:nvSpPr>
          <p:cNvPr id="30" name="TextBox 29"/>
          <p:cNvSpPr txBox="1"/>
          <p:nvPr/>
        </p:nvSpPr>
        <p:spPr>
          <a:xfrm>
            <a:off x="333100" y="3497429"/>
            <a:ext cx="2805576" cy="307777"/>
          </a:xfrm>
          <a:prstGeom prst="rect">
            <a:avLst/>
          </a:prstGeom>
          <a:noFill/>
        </p:spPr>
        <p:txBody>
          <a:bodyPr wrap="none" rtlCol="0">
            <a:spAutoFit/>
          </a:bodyPr>
          <a:lstStyle/>
          <a:p>
            <a:r>
              <a:rPr lang="en-US" sz="1400" dirty="0" err="1" smtClean="0"/>
              <a:t>firstSequence</a:t>
            </a:r>
            <a:r>
              <a:rPr lang="en-US" sz="1400" dirty="0" smtClean="0"/>
              <a:t> = new Geometric()</a:t>
            </a:r>
            <a:endParaRPr lang="en-US" sz="1400" dirty="0"/>
          </a:p>
        </p:txBody>
      </p:sp>
      <p:sp>
        <p:nvSpPr>
          <p:cNvPr id="32" name="TextBox 31"/>
          <p:cNvSpPr txBox="1"/>
          <p:nvPr/>
        </p:nvSpPr>
        <p:spPr>
          <a:xfrm>
            <a:off x="998218" y="3986389"/>
            <a:ext cx="1326004" cy="369332"/>
          </a:xfrm>
          <a:prstGeom prst="rect">
            <a:avLst/>
          </a:prstGeom>
          <a:noFill/>
        </p:spPr>
        <p:txBody>
          <a:bodyPr wrap="none" rtlCol="0">
            <a:spAutoFit/>
          </a:bodyPr>
          <a:lstStyle/>
          <a:p>
            <a:r>
              <a:rPr lang="en-US" b="1" dirty="0" smtClean="0"/>
              <a:t>Geometric</a:t>
            </a:r>
            <a:endParaRPr lang="en-US" b="1" dirty="0"/>
          </a:p>
        </p:txBody>
      </p:sp>
      <p:sp>
        <p:nvSpPr>
          <p:cNvPr id="33" name="TextBox 32"/>
          <p:cNvSpPr txBox="1"/>
          <p:nvPr/>
        </p:nvSpPr>
        <p:spPr>
          <a:xfrm>
            <a:off x="264602" y="4373834"/>
            <a:ext cx="2858475" cy="923330"/>
          </a:xfrm>
          <a:prstGeom prst="rect">
            <a:avLst/>
          </a:prstGeom>
          <a:noFill/>
        </p:spPr>
        <p:txBody>
          <a:bodyPr wrap="none" rtlCol="0">
            <a:spAutoFit/>
          </a:bodyPr>
          <a:lstStyle/>
          <a:p>
            <a:r>
              <a:rPr lang="en-US" dirty="0" smtClean="0"/>
              <a:t>base = 2</a:t>
            </a:r>
          </a:p>
          <a:p>
            <a:r>
              <a:rPr lang="en-US" dirty="0" smtClean="0"/>
              <a:t>length = 10</a:t>
            </a:r>
          </a:p>
          <a:p>
            <a:r>
              <a:rPr lang="en-US" dirty="0" smtClean="0"/>
              <a:t>sequence = {1,2,4,…,512}</a:t>
            </a:r>
            <a:endParaRPr lang="en-US" dirty="0"/>
          </a:p>
        </p:txBody>
      </p:sp>
      <p:cxnSp>
        <p:nvCxnSpPr>
          <p:cNvPr id="35" name="Straight Connector 34"/>
          <p:cNvCxnSpPr/>
          <p:nvPr/>
        </p:nvCxnSpPr>
        <p:spPr>
          <a:xfrm>
            <a:off x="251520" y="4373834"/>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1520" y="524316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51521" y="3888981"/>
            <a:ext cx="2819400" cy="29243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001047" y="1080013"/>
            <a:ext cx="684803" cy="369332"/>
          </a:xfrm>
          <a:prstGeom prst="rect">
            <a:avLst/>
          </a:prstGeom>
          <a:noFill/>
        </p:spPr>
        <p:txBody>
          <a:bodyPr wrap="none" rtlCol="0">
            <a:spAutoFit/>
          </a:bodyPr>
          <a:lstStyle/>
          <a:p>
            <a:r>
              <a:rPr lang="en-US" dirty="0" smtClean="0"/>
              <a:t>base</a:t>
            </a:r>
            <a:endParaRPr lang="en-US" dirty="0"/>
          </a:p>
        </p:txBody>
      </p:sp>
      <p:sp>
        <p:nvSpPr>
          <p:cNvPr id="38" name="TextBox 37"/>
          <p:cNvSpPr txBox="1"/>
          <p:nvPr/>
        </p:nvSpPr>
        <p:spPr>
          <a:xfrm>
            <a:off x="337781" y="5243435"/>
            <a:ext cx="2646878" cy="1477328"/>
          </a:xfrm>
          <a:prstGeom prst="rect">
            <a:avLst/>
          </a:prstGeom>
          <a:noFill/>
        </p:spPr>
        <p:txBody>
          <a:bodyPr wrap="none" rtlCol="0">
            <a:spAutoFit/>
          </a:bodyPr>
          <a:lstStyle/>
          <a:p>
            <a:r>
              <a:rPr lang="en-US" dirty="0" smtClean="0"/>
              <a:t>Geometric(</a:t>
            </a:r>
            <a:r>
              <a:rPr lang="en-US" dirty="0" err="1" smtClean="0"/>
              <a:t>int,int</a:t>
            </a:r>
            <a:r>
              <a:rPr lang="en-US" dirty="0" smtClean="0"/>
              <a:t>)</a:t>
            </a:r>
          </a:p>
          <a:p>
            <a:r>
              <a:rPr lang="en-US" dirty="0" smtClean="0"/>
              <a:t>Geometric()</a:t>
            </a:r>
          </a:p>
          <a:p>
            <a:r>
              <a:rPr lang="en-US" dirty="0" smtClean="0"/>
              <a:t>print()</a:t>
            </a:r>
          </a:p>
          <a:p>
            <a:r>
              <a:rPr lang="en-US" dirty="0" err="1" smtClean="0"/>
              <a:t>multiplyWith</a:t>
            </a:r>
            <a:r>
              <a:rPr lang="en-US" dirty="0" smtClean="0"/>
              <a:t>(Geometric)</a:t>
            </a:r>
          </a:p>
          <a:p>
            <a:r>
              <a:rPr lang="en-US" dirty="0" smtClean="0"/>
              <a:t>equals(Geometric)</a:t>
            </a:r>
            <a:endParaRPr lang="en-US" dirty="0"/>
          </a:p>
        </p:txBody>
      </p:sp>
      <p:sp>
        <p:nvSpPr>
          <p:cNvPr id="41" name="TextBox 40"/>
          <p:cNvSpPr txBox="1"/>
          <p:nvPr/>
        </p:nvSpPr>
        <p:spPr>
          <a:xfrm>
            <a:off x="4135869" y="3986388"/>
            <a:ext cx="1326004" cy="369332"/>
          </a:xfrm>
          <a:prstGeom prst="rect">
            <a:avLst/>
          </a:prstGeom>
          <a:noFill/>
        </p:spPr>
        <p:txBody>
          <a:bodyPr wrap="none" rtlCol="0">
            <a:spAutoFit/>
          </a:bodyPr>
          <a:lstStyle/>
          <a:p>
            <a:r>
              <a:rPr lang="en-US" b="1" dirty="0" smtClean="0"/>
              <a:t>Geometric</a:t>
            </a:r>
            <a:endParaRPr lang="en-US" b="1" dirty="0"/>
          </a:p>
        </p:txBody>
      </p:sp>
      <p:sp>
        <p:nvSpPr>
          <p:cNvPr id="42" name="TextBox 41"/>
          <p:cNvSpPr txBox="1"/>
          <p:nvPr/>
        </p:nvSpPr>
        <p:spPr>
          <a:xfrm>
            <a:off x="3402253" y="4373833"/>
            <a:ext cx="3114955" cy="923330"/>
          </a:xfrm>
          <a:prstGeom prst="rect">
            <a:avLst/>
          </a:prstGeom>
          <a:noFill/>
        </p:spPr>
        <p:txBody>
          <a:bodyPr wrap="none" rtlCol="0">
            <a:spAutoFit/>
          </a:bodyPr>
          <a:lstStyle/>
          <a:p>
            <a:r>
              <a:rPr lang="en-US" dirty="0" smtClean="0"/>
              <a:t>base = 3</a:t>
            </a:r>
          </a:p>
          <a:p>
            <a:r>
              <a:rPr lang="en-US" dirty="0" smtClean="0"/>
              <a:t>length = 10</a:t>
            </a:r>
          </a:p>
          <a:p>
            <a:r>
              <a:rPr lang="en-US" dirty="0" smtClean="0"/>
              <a:t>sequence = {1,3,9,…,59049}</a:t>
            </a:r>
            <a:endParaRPr lang="en-US" dirty="0"/>
          </a:p>
        </p:txBody>
      </p:sp>
      <p:cxnSp>
        <p:nvCxnSpPr>
          <p:cNvPr id="43" name="Straight Connector 42"/>
          <p:cNvCxnSpPr/>
          <p:nvPr/>
        </p:nvCxnSpPr>
        <p:spPr>
          <a:xfrm>
            <a:off x="3389171" y="4373833"/>
            <a:ext cx="3011889"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89171" y="5243165"/>
            <a:ext cx="301188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389171" y="3888980"/>
            <a:ext cx="3011889" cy="29243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475432" y="5243434"/>
            <a:ext cx="2646878" cy="1477328"/>
          </a:xfrm>
          <a:prstGeom prst="rect">
            <a:avLst/>
          </a:prstGeom>
          <a:noFill/>
        </p:spPr>
        <p:txBody>
          <a:bodyPr wrap="none" rtlCol="0">
            <a:spAutoFit/>
          </a:bodyPr>
          <a:lstStyle/>
          <a:p>
            <a:r>
              <a:rPr lang="en-US" dirty="0" smtClean="0"/>
              <a:t>Geometric(</a:t>
            </a:r>
            <a:r>
              <a:rPr lang="en-US" dirty="0" err="1" smtClean="0"/>
              <a:t>int,int</a:t>
            </a:r>
            <a:r>
              <a:rPr lang="en-US" dirty="0" smtClean="0"/>
              <a:t>)</a:t>
            </a:r>
          </a:p>
          <a:p>
            <a:r>
              <a:rPr lang="en-US" dirty="0" smtClean="0"/>
              <a:t>Geometric()</a:t>
            </a:r>
          </a:p>
          <a:p>
            <a:r>
              <a:rPr lang="en-US" dirty="0" smtClean="0"/>
              <a:t>print()</a:t>
            </a:r>
          </a:p>
          <a:p>
            <a:r>
              <a:rPr lang="en-US" dirty="0" err="1" smtClean="0"/>
              <a:t>multiplyWith</a:t>
            </a:r>
            <a:r>
              <a:rPr lang="en-US" dirty="0" smtClean="0"/>
              <a:t>(Geometric)</a:t>
            </a:r>
          </a:p>
          <a:p>
            <a:r>
              <a:rPr lang="en-US" dirty="0" smtClean="0"/>
              <a:t>equals(Geometric)</a:t>
            </a:r>
            <a:endParaRPr lang="en-US" dirty="0"/>
          </a:p>
        </p:txBody>
      </p:sp>
    </p:spTree>
    <p:extLst>
      <p:ext uri="{BB962C8B-B14F-4D97-AF65-F5344CB8AC3E}">
        <p14:creationId xmlns:p14="http://schemas.microsoft.com/office/powerpoint/2010/main" val="1475118793"/>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sp>
        <p:nvSpPr>
          <p:cNvPr id="22" name="TextBox 21"/>
          <p:cNvSpPr txBox="1"/>
          <p:nvPr/>
        </p:nvSpPr>
        <p:spPr>
          <a:xfrm>
            <a:off x="6902020" y="710681"/>
            <a:ext cx="1326004" cy="369332"/>
          </a:xfrm>
          <a:prstGeom prst="rect">
            <a:avLst/>
          </a:prstGeom>
          <a:noFill/>
        </p:spPr>
        <p:txBody>
          <a:bodyPr wrap="none" rtlCol="0">
            <a:spAutoFit/>
          </a:bodyPr>
          <a:lstStyle/>
          <a:p>
            <a:r>
              <a:rPr lang="en-US" b="1" dirty="0" smtClean="0"/>
              <a:t>Geometric</a:t>
            </a:r>
            <a:endParaRPr lang="en-US" b="1" dirty="0"/>
          </a:p>
        </p:txBody>
      </p:sp>
      <p:sp>
        <p:nvSpPr>
          <p:cNvPr id="23" name="TextBox 22"/>
          <p:cNvSpPr txBox="1"/>
          <p:nvPr/>
        </p:nvSpPr>
        <p:spPr>
          <a:xfrm>
            <a:off x="6991788" y="1340768"/>
            <a:ext cx="813043" cy="369332"/>
          </a:xfrm>
          <a:prstGeom prst="rect">
            <a:avLst/>
          </a:prstGeom>
          <a:noFill/>
        </p:spPr>
        <p:txBody>
          <a:bodyPr wrap="none" rtlCol="0">
            <a:spAutoFit/>
          </a:bodyPr>
          <a:lstStyle/>
          <a:p>
            <a:r>
              <a:rPr lang="en-US" dirty="0" smtClean="0"/>
              <a:t>length</a:t>
            </a:r>
            <a:endParaRPr lang="en-US" dirty="0"/>
          </a:p>
        </p:txBody>
      </p:sp>
      <p:sp>
        <p:nvSpPr>
          <p:cNvPr id="24" name="TextBox 23"/>
          <p:cNvSpPr txBox="1"/>
          <p:nvPr/>
        </p:nvSpPr>
        <p:spPr>
          <a:xfrm>
            <a:off x="6208572" y="1932052"/>
            <a:ext cx="2646878" cy="1477328"/>
          </a:xfrm>
          <a:prstGeom prst="rect">
            <a:avLst/>
          </a:prstGeom>
          <a:noFill/>
        </p:spPr>
        <p:txBody>
          <a:bodyPr wrap="none" rtlCol="0">
            <a:spAutoFit/>
          </a:bodyPr>
          <a:lstStyle/>
          <a:p>
            <a:r>
              <a:rPr lang="en-US" dirty="0" smtClean="0"/>
              <a:t>Geometric(</a:t>
            </a:r>
            <a:r>
              <a:rPr lang="en-US" dirty="0" err="1" smtClean="0"/>
              <a:t>int,int</a:t>
            </a:r>
            <a:r>
              <a:rPr lang="en-US" dirty="0" smtClean="0"/>
              <a:t>)</a:t>
            </a:r>
          </a:p>
          <a:p>
            <a:r>
              <a:rPr lang="en-US" dirty="0" smtClean="0"/>
              <a:t>Geometric()</a:t>
            </a:r>
          </a:p>
          <a:p>
            <a:r>
              <a:rPr lang="en-US" dirty="0" smtClean="0"/>
              <a:t>print()</a:t>
            </a:r>
          </a:p>
          <a:p>
            <a:r>
              <a:rPr lang="en-US" dirty="0" err="1" smtClean="0"/>
              <a:t>multiplyWith</a:t>
            </a:r>
            <a:r>
              <a:rPr lang="en-US" dirty="0" smtClean="0"/>
              <a:t>(Geometric)</a:t>
            </a:r>
          </a:p>
          <a:p>
            <a:r>
              <a:rPr lang="en-US" dirty="0" smtClean="0"/>
              <a:t>equals(Geometric)</a:t>
            </a:r>
            <a:endParaRPr lang="en-US" dirty="0"/>
          </a:p>
        </p:txBody>
      </p:sp>
      <p:cxnSp>
        <p:nvCxnSpPr>
          <p:cNvPr id="26" name="Straight Connector 25"/>
          <p:cNvCxnSpPr/>
          <p:nvPr/>
        </p:nvCxnSpPr>
        <p:spPr>
          <a:xfrm>
            <a:off x="6097613" y="1090229"/>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7613" y="1924639"/>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097614" y="570454"/>
            <a:ext cx="2819400" cy="2958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27307" y="1583349"/>
            <a:ext cx="1313180" cy="369332"/>
          </a:xfrm>
          <a:prstGeom prst="rect">
            <a:avLst/>
          </a:prstGeom>
          <a:noFill/>
        </p:spPr>
        <p:txBody>
          <a:bodyPr wrap="none" rtlCol="0">
            <a:spAutoFit/>
          </a:bodyPr>
          <a:lstStyle/>
          <a:p>
            <a:r>
              <a:rPr lang="en-US" dirty="0" smtClean="0"/>
              <a:t>sequence[]</a:t>
            </a:r>
            <a:endParaRPr lang="en-US" dirty="0"/>
          </a:p>
        </p:txBody>
      </p:sp>
      <p:sp>
        <p:nvSpPr>
          <p:cNvPr id="3" name="TextBox 2"/>
          <p:cNvSpPr txBox="1"/>
          <p:nvPr/>
        </p:nvSpPr>
        <p:spPr>
          <a:xfrm>
            <a:off x="3764164" y="1558490"/>
            <a:ext cx="2261901" cy="369332"/>
          </a:xfrm>
          <a:prstGeom prst="rect">
            <a:avLst/>
          </a:prstGeom>
          <a:noFill/>
        </p:spPr>
        <p:txBody>
          <a:bodyPr wrap="none" rtlCol="0">
            <a:spAutoFit/>
          </a:bodyPr>
          <a:lstStyle/>
          <a:p>
            <a:r>
              <a:rPr lang="el-GR" dirty="0" smtClean="0"/>
              <a:t>Ορισμός της κλάσης</a:t>
            </a:r>
            <a:endParaRPr lang="en-US" dirty="0"/>
          </a:p>
        </p:txBody>
      </p:sp>
      <p:sp>
        <p:nvSpPr>
          <p:cNvPr id="9" name="TextBox 8"/>
          <p:cNvSpPr txBox="1"/>
          <p:nvPr/>
        </p:nvSpPr>
        <p:spPr>
          <a:xfrm>
            <a:off x="3213341" y="3492869"/>
            <a:ext cx="3441968" cy="307777"/>
          </a:xfrm>
          <a:prstGeom prst="rect">
            <a:avLst/>
          </a:prstGeom>
          <a:noFill/>
        </p:spPr>
        <p:txBody>
          <a:bodyPr wrap="none" rtlCol="0">
            <a:spAutoFit/>
          </a:bodyPr>
          <a:lstStyle/>
          <a:p>
            <a:r>
              <a:rPr lang="en-US" sz="1400" dirty="0" err="1" smtClean="0"/>
              <a:t>secondSequence</a:t>
            </a:r>
            <a:r>
              <a:rPr lang="en-US" sz="1400" dirty="0" smtClean="0"/>
              <a:t> = new Geometric(3,10)</a:t>
            </a:r>
            <a:endParaRPr lang="en-US" sz="1400" dirty="0"/>
          </a:p>
        </p:txBody>
      </p:sp>
      <p:sp>
        <p:nvSpPr>
          <p:cNvPr id="30" name="TextBox 29"/>
          <p:cNvSpPr txBox="1"/>
          <p:nvPr/>
        </p:nvSpPr>
        <p:spPr>
          <a:xfrm>
            <a:off x="333100" y="3497429"/>
            <a:ext cx="2805576" cy="307777"/>
          </a:xfrm>
          <a:prstGeom prst="rect">
            <a:avLst/>
          </a:prstGeom>
          <a:noFill/>
        </p:spPr>
        <p:txBody>
          <a:bodyPr wrap="none" rtlCol="0">
            <a:spAutoFit/>
          </a:bodyPr>
          <a:lstStyle/>
          <a:p>
            <a:r>
              <a:rPr lang="en-US" sz="1400" dirty="0" err="1" smtClean="0"/>
              <a:t>firstSequence</a:t>
            </a:r>
            <a:r>
              <a:rPr lang="en-US" sz="1400" dirty="0" smtClean="0"/>
              <a:t> = new Geometric()</a:t>
            </a:r>
            <a:endParaRPr lang="en-US" sz="1400" dirty="0"/>
          </a:p>
        </p:txBody>
      </p:sp>
      <p:sp>
        <p:nvSpPr>
          <p:cNvPr id="32" name="TextBox 31"/>
          <p:cNvSpPr txBox="1"/>
          <p:nvPr/>
        </p:nvSpPr>
        <p:spPr>
          <a:xfrm>
            <a:off x="998218" y="3986389"/>
            <a:ext cx="1326004" cy="369332"/>
          </a:xfrm>
          <a:prstGeom prst="rect">
            <a:avLst/>
          </a:prstGeom>
          <a:noFill/>
        </p:spPr>
        <p:txBody>
          <a:bodyPr wrap="none" rtlCol="0">
            <a:spAutoFit/>
          </a:bodyPr>
          <a:lstStyle/>
          <a:p>
            <a:r>
              <a:rPr lang="en-US" b="1" dirty="0" smtClean="0"/>
              <a:t>Geometric</a:t>
            </a:r>
            <a:endParaRPr lang="en-US" b="1" dirty="0"/>
          </a:p>
        </p:txBody>
      </p:sp>
      <p:sp>
        <p:nvSpPr>
          <p:cNvPr id="33" name="TextBox 32"/>
          <p:cNvSpPr txBox="1"/>
          <p:nvPr/>
        </p:nvSpPr>
        <p:spPr>
          <a:xfrm>
            <a:off x="264602" y="4373834"/>
            <a:ext cx="2900153" cy="923330"/>
          </a:xfrm>
          <a:prstGeom prst="rect">
            <a:avLst/>
          </a:prstGeom>
          <a:noFill/>
        </p:spPr>
        <p:txBody>
          <a:bodyPr wrap="none" rtlCol="0">
            <a:spAutoFit/>
          </a:bodyPr>
          <a:lstStyle/>
          <a:p>
            <a:r>
              <a:rPr lang="en-US" dirty="0" smtClean="0"/>
              <a:t>base = </a:t>
            </a:r>
            <a:r>
              <a:rPr lang="en-US" dirty="0" smtClean="0">
                <a:solidFill>
                  <a:srgbClr val="FF0000"/>
                </a:solidFill>
              </a:rPr>
              <a:t>6</a:t>
            </a:r>
          </a:p>
          <a:p>
            <a:r>
              <a:rPr lang="en-US" dirty="0" smtClean="0"/>
              <a:t>length = 10</a:t>
            </a:r>
          </a:p>
          <a:p>
            <a:r>
              <a:rPr lang="en-US" dirty="0" smtClean="0"/>
              <a:t>sequence = </a:t>
            </a:r>
            <a:r>
              <a:rPr lang="en-US" dirty="0" smtClean="0">
                <a:solidFill>
                  <a:srgbClr val="FF0000"/>
                </a:solidFill>
              </a:rPr>
              <a:t>{1,6,36,…,6</a:t>
            </a:r>
            <a:r>
              <a:rPr lang="en-US" baseline="30000" dirty="0" smtClean="0">
                <a:solidFill>
                  <a:srgbClr val="FF0000"/>
                </a:solidFill>
              </a:rPr>
              <a:t>10</a:t>
            </a:r>
            <a:r>
              <a:rPr lang="en-US" dirty="0" smtClean="0">
                <a:solidFill>
                  <a:srgbClr val="FF0000"/>
                </a:solidFill>
              </a:rPr>
              <a:t>}</a:t>
            </a:r>
            <a:endParaRPr lang="en-US" dirty="0">
              <a:solidFill>
                <a:srgbClr val="FF0000"/>
              </a:solidFill>
            </a:endParaRPr>
          </a:p>
        </p:txBody>
      </p:sp>
      <p:cxnSp>
        <p:nvCxnSpPr>
          <p:cNvPr id="35" name="Straight Connector 34"/>
          <p:cNvCxnSpPr/>
          <p:nvPr/>
        </p:nvCxnSpPr>
        <p:spPr>
          <a:xfrm>
            <a:off x="251520" y="4373834"/>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1520" y="524316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51521" y="3888981"/>
            <a:ext cx="2819400" cy="29243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001047" y="1080013"/>
            <a:ext cx="684803" cy="369332"/>
          </a:xfrm>
          <a:prstGeom prst="rect">
            <a:avLst/>
          </a:prstGeom>
          <a:noFill/>
        </p:spPr>
        <p:txBody>
          <a:bodyPr wrap="none" rtlCol="0">
            <a:spAutoFit/>
          </a:bodyPr>
          <a:lstStyle/>
          <a:p>
            <a:r>
              <a:rPr lang="en-US" dirty="0" smtClean="0"/>
              <a:t>base</a:t>
            </a:r>
            <a:endParaRPr lang="en-US" dirty="0"/>
          </a:p>
        </p:txBody>
      </p:sp>
      <p:sp>
        <p:nvSpPr>
          <p:cNvPr id="38" name="TextBox 37"/>
          <p:cNvSpPr txBox="1"/>
          <p:nvPr/>
        </p:nvSpPr>
        <p:spPr>
          <a:xfrm>
            <a:off x="337781" y="5243435"/>
            <a:ext cx="2646878" cy="1477328"/>
          </a:xfrm>
          <a:prstGeom prst="rect">
            <a:avLst/>
          </a:prstGeom>
          <a:noFill/>
        </p:spPr>
        <p:txBody>
          <a:bodyPr wrap="none" rtlCol="0">
            <a:spAutoFit/>
          </a:bodyPr>
          <a:lstStyle/>
          <a:p>
            <a:r>
              <a:rPr lang="en-US" dirty="0" smtClean="0"/>
              <a:t>Geometric(</a:t>
            </a:r>
            <a:r>
              <a:rPr lang="en-US" dirty="0" err="1" smtClean="0"/>
              <a:t>int,int</a:t>
            </a:r>
            <a:r>
              <a:rPr lang="en-US" dirty="0" smtClean="0"/>
              <a:t>)</a:t>
            </a:r>
          </a:p>
          <a:p>
            <a:r>
              <a:rPr lang="en-US" dirty="0" smtClean="0"/>
              <a:t>Geometric()</a:t>
            </a:r>
          </a:p>
          <a:p>
            <a:r>
              <a:rPr lang="en-US" dirty="0" smtClean="0"/>
              <a:t>print()</a:t>
            </a:r>
          </a:p>
          <a:p>
            <a:r>
              <a:rPr lang="en-US" dirty="0" err="1" smtClean="0"/>
              <a:t>multiplyWith</a:t>
            </a:r>
            <a:r>
              <a:rPr lang="en-US" dirty="0" smtClean="0"/>
              <a:t>(Geometric)</a:t>
            </a:r>
          </a:p>
          <a:p>
            <a:r>
              <a:rPr lang="en-US" dirty="0" smtClean="0"/>
              <a:t>equals(Geometric)</a:t>
            </a:r>
            <a:endParaRPr lang="en-US" dirty="0"/>
          </a:p>
        </p:txBody>
      </p:sp>
      <p:sp>
        <p:nvSpPr>
          <p:cNvPr id="41" name="TextBox 40"/>
          <p:cNvSpPr txBox="1"/>
          <p:nvPr/>
        </p:nvSpPr>
        <p:spPr>
          <a:xfrm>
            <a:off x="4135869" y="3986388"/>
            <a:ext cx="1326004" cy="369332"/>
          </a:xfrm>
          <a:prstGeom prst="rect">
            <a:avLst/>
          </a:prstGeom>
          <a:noFill/>
        </p:spPr>
        <p:txBody>
          <a:bodyPr wrap="none" rtlCol="0">
            <a:spAutoFit/>
          </a:bodyPr>
          <a:lstStyle/>
          <a:p>
            <a:r>
              <a:rPr lang="en-US" b="1" dirty="0" smtClean="0"/>
              <a:t>Geometric</a:t>
            </a:r>
            <a:endParaRPr lang="en-US" b="1" dirty="0"/>
          </a:p>
        </p:txBody>
      </p:sp>
      <p:sp>
        <p:nvSpPr>
          <p:cNvPr id="42" name="TextBox 41"/>
          <p:cNvSpPr txBox="1"/>
          <p:nvPr/>
        </p:nvSpPr>
        <p:spPr>
          <a:xfrm>
            <a:off x="3402253" y="4373833"/>
            <a:ext cx="3114955" cy="923330"/>
          </a:xfrm>
          <a:prstGeom prst="rect">
            <a:avLst/>
          </a:prstGeom>
          <a:noFill/>
        </p:spPr>
        <p:txBody>
          <a:bodyPr wrap="none" rtlCol="0">
            <a:spAutoFit/>
          </a:bodyPr>
          <a:lstStyle/>
          <a:p>
            <a:r>
              <a:rPr lang="en-US" dirty="0" smtClean="0"/>
              <a:t>base = 3</a:t>
            </a:r>
          </a:p>
          <a:p>
            <a:r>
              <a:rPr lang="en-US" dirty="0" smtClean="0"/>
              <a:t>length = 10</a:t>
            </a:r>
          </a:p>
          <a:p>
            <a:r>
              <a:rPr lang="en-US" dirty="0" smtClean="0"/>
              <a:t>sequence = {1,3,9,…,59049}</a:t>
            </a:r>
            <a:endParaRPr lang="en-US" dirty="0"/>
          </a:p>
        </p:txBody>
      </p:sp>
      <p:cxnSp>
        <p:nvCxnSpPr>
          <p:cNvPr id="43" name="Straight Connector 42"/>
          <p:cNvCxnSpPr/>
          <p:nvPr/>
        </p:nvCxnSpPr>
        <p:spPr>
          <a:xfrm>
            <a:off x="3389171" y="4373833"/>
            <a:ext cx="3011889"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89171" y="5243165"/>
            <a:ext cx="301188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389171" y="3888980"/>
            <a:ext cx="3011889" cy="29243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475432" y="5243434"/>
            <a:ext cx="2646878" cy="1477328"/>
          </a:xfrm>
          <a:prstGeom prst="rect">
            <a:avLst/>
          </a:prstGeom>
          <a:noFill/>
        </p:spPr>
        <p:txBody>
          <a:bodyPr wrap="none" rtlCol="0">
            <a:spAutoFit/>
          </a:bodyPr>
          <a:lstStyle/>
          <a:p>
            <a:r>
              <a:rPr lang="en-US" dirty="0" smtClean="0"/>
              <a:t>Geometric(</a:t>
            </a:r>
            <a:r>
              <a:rPr lang="en-US" dirty="0" err="1" smtClean="0"/>
              <a:t>int,int</a:t>
            </a:r>
            <a:r>
              <a:rPr lang="en-US" dirty="0" smtClean="0"/>
              <a:t>)</a:t>
            </a:r>
          </a:p>
          <a:p>
            <a:r>
              <a:rPr lang="en-US" dirty="0" smtClean="0"/>
              <a:t>Geometric()</a:t>
            </a:r>
          </a:p>
          <a:p>
            <a:r>
              <a:rPr lang="en-US" dirty="0" smtClean="0"/>
              <a:t>print()</a:t>
            </a:r>
          </a:p>
          <a:p>
            <a:r>
              <a:rPr lang="en-US" dirty="0" err="1" smtClean="0"/>
              <a:t>multiplyWith</a:t>
            </a:r>
            <a:r>
              <a:rPr lang="en-US" dirty="0" smtClean="0"/>
              <a:t>(Geometric)</a:t>
            </a:r>
          </a:p>
          <a:p>
            <a:r>
              <a:rPr lang="en-US" dirty="0" smtClean="0"/>
              <a:t>equals(Geometric)</a:t>
            </a:r>
            <a:endParaRPr lang="en-US" dirty="0"/>
          </a:p>
        </p:txBody>
      </p:sp>
      <p:sp>
        <p:nvSpPr>
          <p:cNvPr id="4" name="TextBox 3"/>
          <p:cNvSpPr txBox="1"/>
          <p:nvPr/>
        </p:nvSpPr>
        <p:spPr>
          <a:xfrm>
            <a:off x="761387" y="2486050"/>
            <a:ext cx="4903907" cy="369332"/>
          </a:xfrm>
          <a:prstGeom prst="rect">
            <a:avLst/>
          </a:prstGeom>
          <a:noFill/>
        </p:spPr>
        <p:txBody>
          <a:bodyPr wrap="none" rtlCol="0">
            <a:spAutoFit/>
          </a:bodyPr>
          <a:lstStyle/>
          <a:p>
            <a:r>
              <a:rPr lang="en-US" dirty="0" err="1" smtClean="0"/>
              <a:t>firstSequence.multiplyWith</a:t>
            </a:r>
            <a:r>
              <a:rPr lang="en-US" dirty="0" smtClean="0"/>
              <a:t>(</a:t>
            </a:r>
            <a:r>
              <a:rPr lang="en-US" dirty="0" err="1" smtClean="0"/>
              <a:t>secondSequence</a:t>
            </a:r>
            <a:r>
              <a:rPr lang="en-US" dirty="0" smtClean="0"/>
              <a:t>);</a:t>
            </a:r>
            <a:endParaRPr lang="en-US" dirty="0"/>
          </a:p>
        </p:txBody>
      </p:sp>
    </p:spTree>
    <p:extLst>
      <p:ext uri="{BB962C8B-B14F-4D97-AF65-F5344CB8AC3E}">
        <p14:creationId xmlns:p14="http://schemas.microsoft.com/office/powerpoint/2010/main" val="1497097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538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3" name="TextBox 2"/>
          <p:cNvSpPr txBox="1"/>
          <p:nvPr/>
        </p:nvSpPr>
        <p:spPr>
          <a:xfrm>
            <a:off x="511335" y="2057400"/>
            <a:ext cx="1380506" cy="369332"/>
          </a:xfrm>
          <a:prstGeom prst="rect">
            <a:avLst/>
          </a:prstGeom>
          <a:noFill/>
        </p:spPr>
        <p:txBody>
          <a:bodyPr wrap="none" rtlCol="0">
            <a:spAutoFit/>
          </a:bodyPr>
          <a:lstStyle/>
          <a:p>
            <a:r>
              <a:rPr lang="el-GR" dirty="0" smtClean="0"/>
              <a:t>Φοιτητής Χ:</a:t>
            </a:r>
            <a:endParaRPr lang="en-US" dirty="0"/>
          </a:p>
        </p:txBody>
      </p:sp>
      <p:sp>
        <p:nvSpPr>
          <p:cNvPr id="4" name="Rectangle 3"/>
          <p:cNvSpPr/>
          <p:nvPr/>
        </p:nvSpPr>
        <p:spPr>
          <a:xfrm>
            <a:off x="212588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6" name="Rectangle 5"/>
          <p:cNvSpPr/>
          <p:nvPr/>
        </p:nvSpPr>
        <p:spPr>
          <a:xfrm>
            <a:off x="212588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7" name="Rounded Rectangle 6"/>
          <p:cNvSpPr/>
          <p:nvPr/>
        </p:nvSpPr>
        <p:spPr>
          <a:xfrm>
            <a:off x="3886200" y="1784475"/>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00500" y="210579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print1</a:t>
            </a:r>
            <a:endParaRPr lang="en-US" dirty="0">
              <a:solidFill>
                <a:schemeClr val="tx1"/>
              </a:solidFill>
            </a:endParaRPr>
          </a:p>
        </p:txBody>
      </p:sp>
      <p:sp>
        <p:nvSpPr>
          <p:cNvPr id="9" name="Rounded Rectangle 8"/>
          <p:cNvSpPr/>
          <p:nvPr/>
        </p:nvSpPr>
        <p:spPr>
          <a:xfrm>
            <a:off x="192449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502" y="3121853"/>
            <a:ext cx="1564339" cy="369332"/>
          </a:xfrm>
          <a:prstGeom prst="rect">
            <a:avLst/>
          </a:prstGeom>
          <a:noFill/>
        </p:spPr>
        <p:txBody>
          <a:bodyPr wrap="none" rtlCol="0">
            <a:spAutoFit/>
          </a:bodyPr>
          <a:lstStyle/>
          <a:p>
            <a:r>
              <a:rPr lang="el-GR" dirty="0" smtClean="0"/>
              <a:t>Καθηγητής Υ:</a:t>
            </a:r>
            <a:endParaRPr lang="en-US" dirty="0"/>
          </a:p>
        </p:txBody>
      </p:sp>
      <p:sp>
        <p:nvSpPr>
          <p:cNvPr id="11" name="Rectangle 10"/>
          <p:cNvSpPr/>
          <p:nvPr/>
        </p:nvSpPr>
        <p:spPr>
          <a:xfrm>
            <a:off x="211499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12" name="Rectangle 11"/>
          <p:cNvSpPr/>
          <p:nvPr/>
        </p:nvSpPr>
        <p:spPr>
          <a:xfrm>
            <a:off x="211499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13" name="Rounded Rectangle 12"/>
          <p:cNvSpPr/>
          <p:nvPr/>
        </p:nvSpPr>
        <p:spPr>
          <a:xfrm>
            <a:off x="3875314" y="2850493"/>
            <a:ext cx="1524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89614" y="31718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r>
              <a:rPr lang="el-GR" dirty="0" smtClean="0">
                <a:solidFill>
                  <a:schemeClr val="tx1"/>
                </a:solidFill>
              </a:rPr>
              <a:t>2</a:t>
            </a:r>
            <a:endParaRPr lang="en-US" dirty="0">
              <a:solidFill>
                <a:schemeClr val="tx1"/>
              </a:solidFill>
            </a:endParaRPr>
          </a:p>
        </p:txBody>
      </p:sp>
      <p:sp>
        <p:nvSpPr>
          <p:cNvPr id="21" name="Rounded Rectangle 20"/>
          <p:cNvSpPr/>
          <p:nvPr/>
        </p:nvSpPr>
        <p:spPr>
          <a:xfrm>
            <a:off x="1802347" y="4762304"/>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42941" y="5051043"/>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Χ</a:t>
            </a:r>
            <a:r>
              <a:rPr lang="el-GR" dirty="0" smtClean="0"/>
              <a:t>:</a:t>
            </a:r>
            <a:endParaRPr lang="en-US" dirty="0"/>
          </a:p>
        </p:txBody>
      </p:sp>
      <p:sp>
        <p:nvSpPr>
          <p:cNvPr id="23" name="Rectangle 22"/>
          <p:cNvSpPr/>
          <p:nvPr/>
        </p:nvSpPr>
        <p:spPr>
          <a:xfrm>
            <a:off x="1992847" y="521950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4" name="Rectangle 23"/>
          <p:cNvSpPr/>
          <p:nvPr/>
        </p:nvSpPr>
        <p:spPr>
          <a:xfrm>
            <a:off x="1992847" y="487476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5" name="Rectangle 24"/>
          <p:cNvSpPr/>
          <p:nvPr/>
        </p:nvSpPr>
        <p:spPr>
          <a:xfrm>
            <a:off x="1992847" y="5715000"/>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6" name="Rounded Rectangle 25"/>
          <p:cNvSpPr/>
          <p:nvPr/>
        </p:nvSpPr>
        <p:spPr>
          <a:xfrm>
            <a:off x="5274129" y="4762304"/>
            <a:ext cx="1676400" cy="1296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31561" y="5054721"/>
            <a:ext cx="1564339" cy="369332"/>
          </a:xfrm>
          <a:prstGeom prst="rect">
            <a:avLst/>
          </a:prstGeom>
          <a:noFill/>
        </p:spPr>
        <p:txBody>
          <a:bodyPr wrap="none" rtlCol="0">
            <a:spAutoFit/>
          </a:bodyPr>
          <a:lstStyle/>
          <a:p>
            <a:r>
              <a:rPr lang="el-GR" dirty="0" smtClean="0"/>
              <a:t>Καθηγητής </a:t>
            </a:r>
            <a:r>
              <a:rPr lang="el-GR" dirty="0" smtClean="0">
                <a:solidFill>
                  <a:srgbClr val="FF0000"/>
                </a:solidFill>
              </a:rPr>
              <a:t>Υ</a:t>
            </a:r>
            <a:r>
              <a:rPr lang="el-GR" dirty="0" smtClean="0"/>
              <a:t>:</a:t>
            </a:r>
            <a:endParaRPr lang="en-US" dirty="0"/>
          </a:p>
        </p:txBody>
      </p:sp>
      <p:sp>
        <p:nvSpPr>
          <p:cNvPr id="28" name="Rectangle 27"/>
          <p:cNvSpPr/>
          <p:nvPr/>
        </p:nvSpPr>
        <p:spPr>
          <a:xfrm>
            <a:off x="5464629" y="5219505"/>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29" name="Rectangle 28"/>
          <p:cNvSpPr/>
          <p:nvPr/>
        </p:nvSpPr>
        <p:spPr>
          <a:xfrm>
            <a:off x="5464629" y="4874763"/>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30" name="Rectangle 29"/>
          <p:cNvSpPr/>
          <p:nvPr/>
        </p:nvSpPr>
        <p:spPr>
          <a:xfrm>
            <a:off x="5464629" y="5715000"/>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Tree>
    <p:extLst>
      <p:ext uri="{BB962C8B-B14F-4D97-AF65-F5344CB8AC3E}">
        <p14:creationId xmlns:p14="http://schemas.microsoft.com/office/powerpoint/2010/main" val="1789849098"/>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3717032"/>
            <a:ext cx="2304256"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2348880"/>
            <a:ext cx="8291264" cy="3416320"/>
          </a:xfrm>
          <a:prstGeom prst="rect">
            <a:avLst/>
          </a:prstGeom>
          <a:noFill/>
          <a:ln w="28575">
            <a:solidFill>
              <a:srgbClr val="0070C0"/>
            </a:solidFill>
            <a:prstDash val="dash"/>
          </a:ln>
        </p:spPr>
        <p:txBody>
          <a:bodyPr wrap="square" rtlCol="0">
            <a:spAutoFit/>
          </a:bodyPr>
          <a:lstStyle/>
          <a:p>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Geometric(</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this.base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base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this.length</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length</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(length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System.exit</a:t>
            </a:r>
            <a:r>
              <a:rPr lang="en-US" b="1" dirty="0" smtClean="0">
                <a:latin typeface="Courier New" pitchFamily="49" charset="0"/>
                <a:cs typeface="Courier New" pitchFamily="49" charset="0"/>
              </a:rPr>
              <a:t>(-1);</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sequence =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[length];</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createSequence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endParaRPr lang="en-US" dirty="0"/>
          </a:p>
        </p:txBody>
      </p:sp>
      <p:sp>
        <p:nvSpPr>
          <p:cNvPr id="2" name="Title 1"/>
          <p:cNvSpPr>
            <a:spLocks noGrp="1"/>
          </p:cNvSpPr>
          <p:nvPr>
            <p:ph type="title"/>
          </p:nvPr>
        </p:nvSpPr>
        <p:spPr>
          <a:xfrm>
            <a:off x="188912" y="299229"/>
            <a:ext cx="8229600" cy="990600"/>
          </a:xfrm>
        </p:spPr>
        <p:txBody>
          <a:bodyPr/>
          <a:lstStyle/>
          <a:p>
            <a:r>
              <a:rPr lang="el-GR" dirty="0" smtClean="0"/>
              <a:t>Η εντολή </a:t>
            </a:r>
            <a:r>
              <a:rPr lang="en-US" dirty="0" smtClean="0"/>
              <a:t>exit</a:t>
            </a:r>
            <a:endParaRPr lang="en-US" dirty="0"/>
          </a:p>
        </p:txBody>
      </p:sp>
      <p:sp>
        <p:nvSpPr>
          <p:cNvPr id="10" name="Rounded Rectangular Callout 9"/>
          <p:cNvSpPr/>
          <p:nvPr/>
        </p:nvSpPr>
        <p:spPr>
          <a:xfrm>
            <a:off x="5436096" y="3861048"/>
            <a:ext cx="3816424" cy="2092024"/>
          </a:xfrm>
          <a:prstGeom prst="wedgeRoundRectCallout">
            <a:avLst>
              <a:gd name="adj1" fmla="val -66904"/>
              <a:gd name="adj2" fmla="val -4588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 δώσουμε αρνητικό μήκος ακολουθίας το πρόγραμμα μας θα σταματήσει.</a:t>
            </a:r>
          </a:p>
          <a:p>
            <a:pPr algn="ctr"/>
            <a:endParaRPr lang="el-GR" dirty="0">
              <a:solidFill>
                <a:schemeClr val="tx1"/>
              </a:solidFill>
            </a:endParaRPr>
          </a:p>
          <a:p>
            <a:pPr algn="ctr"/>
            <a:r>
              <a:rPr lang="el-GR" dirty="0" smtClean="0">
                <a:solidFill>
                  <a:schemeClr val="tx1"/>
                </a:solidFill>
              </a:rPr>
              <a:t>Το -1 εξυπηρετεί σαν κωδικός λάθους, μπορείτε να βάλετε όποια τιμή θέλετε.</a:t>
            </a:r>
            <a:endParaRPr lang="en-US" dirty="0">
              <a:solidFill>
                <a:schemeClr val="tx1"/>
              </a:solidFill>
            </a:endParaRPr>
          </a:p>
        </p:txBody>
      </p:sp>
      <p:sp>
        <p:nvSpPr>
          <p:cNvPr id="5" name="TextBox 4"/>
          <p:cNvSpPr txBox="1"/>
          <p:nvPr/>
        </p:nvSpPr>
        <p:spPr>
          <a:xfrm>
            <a:off x="162417" y="1631412"/>
            <a:ext cx="8776057" cy="646331"/>
          </a:xfrm>
          <a:prstGeom prst="rect">
            <a:avLst/>
          </a:prstGeom>
          <a:solidFill>
            <a:srgbClr val="92D050"/>
          </a:solidFill>
        </p:spPr>
        <p:txBody>
          <a:bodyPr wrap="none" rtlCol="0">
            <a:spAutoFit/>
          </a:bodyPr>
          <a:lstStyle/>
          <a:p>
            <a:r>
              <a:rPr lang="el-GR" dirty="0"/>
              <a:t>Χρησιμοποιείται για σοβαρά λάθη για να σταματάει την εκτέλεση του προγράμματος.</a:t>
            </a:r>
            <a:endParaRPr lang="en-US" dirty="0"/>
          </a:p>
          <a:p>
            <a:endParaRPr lang="en-US" dirty="0"/>
          </a:p>
        </p:txBody>
      </p:sp>
    </p:spTree>
    <p:extLst>
      <p:ext uri="{BB962C8B-B14F-4D97-AF65-F5344CB8AC3E}">
        <p14:creationId xmlns:p14="http://schemas.microsoft.com/office/powerpoint/2010/main" val="3764602296"/>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ADT</a:t>
            </a:r>
            <a:r>
              <a:rPr lang="el-GR" dirty="0" smtClean="0"/>
              <a:t>: Στοίβα (</a:t>
            </a:r>
            <a:r>
              <a:rPr lang="en-US" dirty="0" smtClean="0"/>
              <a:t>Stack)</a:t>
            </a:r>
            <a:endParaRPr lang="en-US" dirty="0"/>
          </a:p>
        </p:txBody>
      </p:sp>
      <p:sp>
        <p:nvSpPr>
          <p:cNvPr id="3" name="Content Placeholder 2"/>
          <p:cNvSpPr>
            <a:spLocks noGrp="1"/>
          </p:cNvSpPr>
          <p:nvPr>
            <p:ph idx="1"/>
          </p:nvPr>
        </p:nvSpPr>
        <p:spPr>
          <a:xfrm>
            <a:off x="457200" y="1524000"/>
            <a:ext cx="5257800" cy="5181600"/>
          </a:xfrm>
        </p:spPr>
        <p:txBody>
          <a:bodyPr>
            <a:normAutofit fontScale="92500" lnSpcReduction="20000"/>
          </a:bodyPr>
          <a:lstStyle/>
          <a:p>
            <a:r>
              <a:rPr lang="en-US" dirty="0" smtClean="0"/>
              <a:t>H </a:t>
            </a:r>
            <a:r>
              <a:rPr lang="el-GR" dirty="0" smtClean="0">
                <a:solidFill>
                  <a:srgbClr val="FF0000"/>
                </a:solidFill>
              </a:rPr>
              <a:t>Στοίβα</a:t>
            </a:r>
            <a:r>
              <a:rPr lang="el-GR" dirty="0" smtClean="0"/>
              <a:t> είναι μια συλλογή δεδομένων η οποία επιτρέπει τις εξής λειτουργίες:</a:t>
            </a:r>
          </a:p>
          <a:p>
            <a:pPr lvl="1"/>
            <a:r>
              <a:rPr lang="en-US" dirty="0" smtClean="0">
                <a:solidFill>
                  <a:schemeClr val="accent6">
                    <a:lumMod val="75000"/>
                  </a:schemeClr>
                </a:solidFill>
              </a:rPr>
              <a:t>push(element)</a:t>
            </a:r>
            <a:r>
              <a:rPr lang="en-US" dirty="0" smtClean="0"/>
              <a:t>: </a:t>
            </a:r>
            <a:r>
              <a:rPr lang="el-GR" dirty="0" smtClean="0">
                <a:solidFill>
                  <a:srgbClr val="0070C0"/>
                </a:solidFill>
              </a:rPr>
              <a:t>προσθέτει</a:t>
            </a:r>
            <a:r>
              <a:rPr lang="el-GR" dirty="0" smtClean="0"/>
              <a:t> ένα νέο στοιχείο στην </a:t>
            </a:r>
            <a:r>
              <a:rPr lang="el-GR" dirty="0" smtClean="0">
                <a:solidFill>
                  <a:srgbClr val="0070C0"/>
                </a:solidFill>
              </a:rPr>
              <a:t>κορυφή της στοίβας</a:t>
            </a:r>
          </a:p>
          <a:p>
            <a:pPr lvl="1"/>
            <a:r>
              <a:rPr lang="en-US" dirty="0" smtClean="0">
                <a:solidFill>
                  <a:schemeClr val="accent6">
                    <a:lumMod val="75000"/>
                  </a:schemeClr>
                </a:solidFill>
              </a:rPr>
              <a:t>pop(): </a:t>
            </a:r>
            <a:r>
              <a:rPr lang="el-GR" dirty="0" smtClean="0">
                <a:solidFill>
                  <a:srgbClr val="0070C0"/>
                </a:solidFill>
              </a:rPr>
              <a:t>αφαιρεί και επιστρέφει </a:t>
            </a:r>
            <a:r>
              <a:rPr lang="el-GR" dirty="0" smtClean="0"/>
              <a:t>το στοιχείο το οποίο βρίσκεται στην </a:t>
            </a:r>
            <a:r>
              <a:rPr lang="el-GR" dirty="0" smtClean="0">
                <a:solidFill>
                  <a:srgbClr val="0070C0"/>
                </a:solidFill>
              </a:rPr>
              <a:t>κορυφή της στοίβας</a:t>
            </a:r>
            <a:r>
              <a:rPr lang="el-GR" dirty="0" smtClean="0"/>
              <a:t>.</a:t>
            </a:r>
          </a:p>
          <a:p>
            <a:pPr lvl="1"/>
            <a:r>
              <a:rPr lang="en-US" dirty="0" err="1" smtClean="0">
                <a:solidFill>
                  <a:schemeClr val="accent6">
                    <a:lumMod val="75000"/>
                  </a:schemeClr>
                </a:solidFill>
              </a:rPr>
              <a:t>isEmpty</a:t>
            </a:r>
            <a:r>
              <a:rPr lang="en-US" dirty="0" smtClean="0">
                <a:solidFill>
                  <a:schemeClr val="accent6">
                    <a:lumMod val="75000"/>
                  </a:schemeClr>
                </a:solidFill>
              </a:rPr>
              <a:t>(): </a:t>
            </a:r>
            <a:r>
              <a:rPr lang="el-GR" dirty="0" smtClean="0">
                <a:solidFill>
                  <a:srgbClr val="0070C0"/>
                </a:solidFill>
              </a:rPr>
              <a:t>ελέγχει</a:t>
            </a:r>
            <a:r>
              <a:rPr lang="el-GR" dirty="0" smtClean="0"/>
              <a:t> αν η στοίβα είναι </a:t>
            </a:r>
            <a:r>
              <a:rPr lang="el-GR" dirty="0" smtClean="0">
                <a:solidFill>
                  <a:srgbClr val="0070C0"/>
                </a:solidFill>
              </a:rPr>
              <a:t>άδεια</a:t>
            </a:r>
            <a:r>
              <a:rPr lang="el-GR" dirty="0" smtClean="0"/>
              <a:t> και επιστρέφει </a:t>
            </a:r>
            <a:r>
              <a:rPr lang="en-US" dirty="0" smtClean="0"/>
              <a:t>true </a:t>
            </a:r>
            <a:r>
              <a:rPr lang="el-GR" dirty="0" smtClean="0"/>
              <a:t>ή </a:t>
            </a:r>
            <a:r>
              <a:rPr lang="en-US" dirty="0" smtClean="0"/>
              <a:t>false</a:t>
            </a:r>
          </a:p>
          <a:p>
            <a:r>
              <a:rPr lang="en-US" dirty="0" smtClean="0"/>
              <a:t>H </a:t>
            </a:r>
            <a:r>
              <a:rPr lang="el-GR" dirty="0" smtClean="0"/>
              <a:t>Στοίβα υλοποιεί την πολιτική </a:t>
            </a:r>
            <a:r>
              <a:rPr lang="en-US" dirty="0" smtClean="0">
                <a:solidFill>
                  <a:schemeClr val="accent6">
                    <a:lumMod val="75000"/>
                  </a:schemeClr>
                </a:solidFill>
              </a:rPr>
              <a:t>Last-In-First-Out (LIFO)</a:t>
            </a:r>
            <a:r>
              <a:rPr lang="en-US" dirty="0" smtClean="0"/>
              <a:t> </a:t>
            </a:r>
            <a:r>
              <a:rPr lang="el-GR" dirty="0" smtClean="0"/>
              <a:t>στη σειρά που μας δίνει τα στοιχεία</a:t>
            </a:r>
          </a:p>
          <a:p>
            <a:pPr lvl="1"/>
            <a:r>
              <a:rPr lang="el-GR" dirty="0" smtClean="0"/>
              <a:t>Χρήσιμο σε διάφορες εφαρμογές, π.χ., για τη δέσμευση μνήμης στην κλήση συναρτήσεων</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730" y="2209800"/>
            <a:ext cx="3724275" cy="2676525"/>
          </a:xfrm>
          <a:prstGeom prst="rect">
            <a:avLst/>
          </a:prstGeom>
        </p:spPr>
      </p:pic>
    </p:spTree>
    <p:extLst>
      <p:ext uri="{BB962C8B-B14F-4D97-AF65-F5344CB8AC3E}">
        <p14:creationId xmlns:p14="http://schemas.microsoft.com/office/powerpoint/2010/main" val="2118873137"/>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p:txBody>
          <a:bodyPr/>
          <a:lstStyle/>
          <a:p>
            <a:r>
              <a:rPr lang="el-GR" dirty="0" smtClean="0"/>
              <a:t>Θα υλοποιήσουμε μια Στοίβα ακεραίων χρησιμοποιώντας ένα </a:t>
            </a:r>
            <a:r>
              <a:rPr lang="el-GR" dirty="0" smtClean="0">
                <a:solidFill>
                  <a:schemeClr val="accent6">
                    <a:lumMod val="75000"/>
                  </a:schemeClr>
                </a:solidFill>
              </a:rPr>
              <a:t>πίνακα</a:t>
            </a:r>
            <a:r>
              <a:rPr lang="el-GR" dirty="0" smtClean="0"/>
              <a:t> (</a:t>
            </a:r>
            <a:r>
              <a:rPr lang="el-GR" dirty="0" err="1" smtClean="0"/>
              <a:t>Στοιβα</a:t>
            </a:r>
            <a:r>
              <a:rPr lang="el-GR" dirty="0" smtClean="0"/>
              <a:t> συγκεκριμένης χωρητικότητας)</a:t>
            </a:r>
          </a:p>
          <a:p>
            <a:pPr lvl="1"/>
            <a:r>
              <a:rPr lang="el-GR" dirty="0" smtClean="0"/>
              <a:t>Τι πεδία πρέπει να ορίσουμε?</a:t>
            </a:r>
          </a:p>
          <a:p>
            <a:pPr lvl="1"/>
            <a:r>
              <a:rPr lang="el-GR" dirty="0" smtClean="0"/>
              <a:t>Τι μεθόδους?</a:t>
            </a:r>
            <a:endParaRPr lang="en-US" dirty="0"/>
          </a:p>
        </p:txBody>
      </p:sp>
    </p:spTree>
    <p:extLst>
      <p:ext uri="{BB962C8B-B14F-4D97-AF65-F5344CB8AC3E}">
        <p14:creationId xmlns:p14="http://schemas.microsoft.com/office/powerpoint/2010/main" val="3266640617"/>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548680"/>
            <a:ext cx="8229600" cy="5976664"/>
          </a:xfrm>
          <a:ln w="28575">
            <a:solidFill>
              <a:srgbClr val="0070C0"/>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class Stack</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capacity;</a:t>
            </a:r>
          </a:p>
          <a:p>
            <a:pPr marL="0" indent="0">
              <a:buNone/>
            </a:pPr>
            <a:r>
              <a:rPr lang="en-US" b="1" dirty="0">
                <a:latin typeface="Courier New" pitchFamily="49" charset="0"/>
                <a:cs typeface="Courier New" pitchFamily="49" charset="0"/>
              </a:rPr>
              <a:t>	private int size = 0;</a:t>
            </a:r>
          </a:p>
          <a:p>
            <a:pPr marL="0" indent="0">
              <a:buNone/>
            </a:pPr>
            <a:r>
              <a:rPr lang="en-US" b="1" dirty="0">
                <a:latin typeface="Courier New" pitchFamily="49" charset="0"/>
                <a:cs typeface="Courier New" pitchFamily="49" charset="0"/>
              </a:rPr>
              <a:t>	private int[] elements;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Stack(int capacity){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this.capacity</a:t>
            </a:r>
            <a:r>
              <a:rPr lang="en-US" b="1" dirty="0">
                <a:latin typeface="Courier New" pitchFamily="49" charset="0"/>
                <a:cs typeface="Courier New" pitchFamily="49" charset="0"/>
              </a:rPr>
              <a:t> = capacity;</a:t>
            </a:r>
          </a:p>
          <a:p>
            <a:pPr marL="0" indent="0">
              <a:buNone/>
            </a:pPr>
            <a:r>
              <a:rPr lang="en-US" b="1" dirty="0">
                <a:latin typeface="Courier New" pitchFamily="49" charset="0"/>
                <a:cs typeface="Courier New" pitchFamily="49" charset="0"/>
              </a:rPr>
              <a:t>		elements = new int[capacity];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push(int element){</a:t>
            </a:r>
          </a:p>
          <a:p>
            <a:pPr marL="0" indent="0">
              <a:buNone/>
            </a:pPr>
            <a:r>
              <a:rPr lang="en-US" b="1" dirty="0">
                <a:latin typeface="Courier New" pitchFamily="49" charset="0"/>
                <a:cs typeface="Courier New" pitchFamily="49" charset="0"/>
              </a:rPr>
              <a:t>		if (size == capacity){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("Cannot enter any more elements");</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elements[size] = element;</a:t>
            </a:r>
          </a:p>
          <a:p>
            <a:pPr marL="0" indent="0">
              <a:buNone/>
            </a:pPr>
            <a:r>
              <a:rPr lang="en-US" b="1" dirty="0">
                <a:latin typeface="Courier New" pitchFamily="49" charset="0"/>
                <a:cs typeface="Courier New" pitchFamily="49" charset="0"/>
              </a:rPr>
              <a:t>		size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int pop(){</a:t>
            </a:r>
          </a:p>
          <a:p>
            <a:pPr marL="0" indent="0">
              <a:buNone/>
            </a:pPr>
            <a:r>
              <a:rPr lang="en-US" b="1" dirty="0">
                <a:latin typeface="Courier New" pitchFamily="49" charset="0"/>
                <a:cs typeface="Courier New" pitchFamily="49" charset="0"/>
              </a:rPr>
              <a:t>		if (size ==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("No elements to pop");</a:t>
            </a:r>
          </a:p>
          <a:p>
            <a:pPr marL="0" indent="0">
              <a:buNone/>
            </a:pPr>
            <a:r>
              <a:rPr lang="en-US" b="1" dirty="0">
                <a:latin typeface="Courier New" pitchFamily="49" charset="0"/>
                <a:cs typeface="Courier New" pitchFamily="49" charset="0"/>
              </a:rPr>
              <a:t>			return -1;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size -- ;</a:t>
            </a:r>
          </a:p>
          <a:p>
            <a:pPr marL="0" indent="0">
              <a:buNone/>
            </a:pPr>
            <a:r>
              <a:rPr lang="en-US" b="1" dirty="0">
                <a:latin typeface="Courier New" pitchFamily="49" charset="0"/>
                <a:cs typeface="Courier New" pitchFamily="49" charset="0"/>
              </a:rPr>
              <a:t>		return elements[size];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isEmpty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(size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Tree>
    <p:extLst>
      <p:ext uri="{BB962C8B-B14F-4D97-AF65-F5344CB8AC3E}">
        <p14:creationId xmlns:p14="http://schemas.microsoft.com/office/powerpoint/2010/main" val="3324305091"/>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Εφαρμογές</a:t>
            </a:r>
            <a:endParaRPr lang="en-US" dirty="0"/>
          </a:p>
        </p:txBody>
      </p:sp>
      <p:sp>
        <p:nvSpPr>
          <p:cNvPr id="3" name="Content Placeholder 2"/>
          <p:cNvSpPr>
            <a:spLocks noGrp="1"/>
          </p:cNvSpPr>
          <p:nvPr>
            <p:ph idx="1"/>
          </p:nvPr>
        </p:nvSpPr>
        <p:spPr/>
        <p:txBody>
          <a:bodyPr/>
          <a:lstStyle/>
          <a:p>
            <a:r>
              <a:rPr lang="el-GR" dirty="0" smtClean="0"/>
              <a:t>Υπολόγισε την δυαδική μορφή ενός ακεραίου.</a:t>
            </a:r>
          </a:p>
        </p:txBody>
      </p:sp>
    </p:spTree>
    <p:extLst>
      <p:ext uri="{BB962C8B-B14F-4D97-AF65-F5344CB8AC3E}">
        <p14:creationId xmlns:p14="http://schemas.microsoft.com/office/powerpoint/2010/main" val="129801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68280"/>
          </a:xfrm>
          <a:ln w="38100">
            <a:solidFill>
              <a:srgbClr val="0070C0"/>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class Binary</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Stack </a:t>
            </a:r>
            <a:r>
              <a:rPr lang="en-US" b="1" dirty="0" err="1">
                <a:latin typeface="Courier New" pitchFamily="49" charset="0"/>
                <a:cs typeface="Courier New" pitchFamily="49" charset="0"/>
              </a:rPr>
              <a:t>myStack</a:t>
            </a:r>
            <a:r>
              <a:rPr lang="en-US" b="1" dirty="0">
                <a:latin typeface="Courier New" pitchFamily="49" charset="0"/>
                <a:cs typeface="Courier New" pitchFamily="49" charset="0"/>
              </a:rPr>
              <a:t> = new Stack(100);</a:t>
            </a:r>
          </a:p>
          <a:p>
            <a:pPr marL="0" indent="0">
              <a:buNone/>
            </a:pPr>
            <a:r>
              <a:rPr lang="en-US" b="1" dirty="0">
                <a:latin typeface="Courier New" pitchFamily="49" charset="0"/>
                <a:cs typeface="Courier New" pitchFamily="49" charset="0"/>
              </a:rPr>
              <a:t>		int number = 1973</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while (number &gt;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number%2</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number/2;</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while (!</a:t>
            </a:r>
            <a:r>
              <a:rPr lang="en-US" b="1" dirty="0" err="1">
                <a:latin typeface="Courier New" pitchFamily="49" charset="0"/>
                <a:cs typeface="Courier New" pitchFamily="49" charset="0"/>
              </a:rPr>
              <a:t>myStack.isEmpty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myStack.pop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837120308"/>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a:t>
            </a:r>
            <a:endParaRPr lang="en-US" dirty="0"/>
          </a:p>
        </p:txBody>
      </p:sp>
      <p:sp>
        <p:nvSpPr>
          <p:cNvPr id="3" name="Content Placeholder 2"/>
          <p:cNvSpPr>
            <a:spLocks noGrp="1"/>
          </p:cNvSpPr>
          <p:nvPr>
            <p:ph idx="1"/>
          </p:nvPr>
        </p:nvSpPr>
        <p:spPr/>
        <p:txBody>
          <a:bodyPr/>
          <a:lstStyle/>
          <a:p>
            <a:r>
              <a:rPr lang="el-GR" dirty="0" smtClean="0"/>
              <a:t>Πως θα ορίσουμε την μέθοδο </a:t>
            </a:r>
            <a:r>
              <a:rPr lang="en-US" dirty="0" smtClean="0"/>
              <a:t>equals?</a:t>
            </a:r>
          </a:p>
          <a:p>
            <a:r>
              <a:rPr lang="el-GR" dirty="0" smtClean="0"/>
              <a:t>Πως θα ορίσουμε τη μέθοδο </a:t>
            </a:r>
            <a:r>
              <a:rPr lang="en-US" dirty="0" err="1" smtClean="0"/>
              <a:t>toString</a:t>
            </a:r>
            <a:r>
              <a:rPr lang="en-US" dirty="0" smtClean="0"/>
              <a:t>?</a:t>
            </a:r>
            <a:endParaRPr lang="en-US" dirty="0"/>
          </a:p>
        </p:txBody>
      </p:sp>
    </p:spTree>
    <p:extLst>
      <p:ext uri="{BB962C8B-B14F-4D97-AF65-F5344CB8AC3E}">
        <p14:creationId xmlns:p14="http://schemas.microsoft.com/office/powerpoint/2010/main" val="1117363903"/>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042567"/>
            <a:ext cx="8640960" cy="5355312"/>
          </a:xfrm>
          <a:prstGeom prst="rect">
            <a:avLst/>
          </a:prstGeom>
          <a:noFill/>
          <a:ln w="28575">
            <a:solidFill>
              <a:schemeClr val="accent1"/>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String </a:t>
            </a:r>
            <a:r>
              <a:rPr lang="en-US" b="1" dirty="0" err="1">
                <a:solidFill>
                  <a:schemeClr val="accent6">
                    <a:lumMod val="75000"/>
                  </a:schemeClr>
                </a:solidFill>
                <a:latin typeface="Courier New" panose="02070309020205020404" pitchFamily="49" charset="0"/>
                <a:cs typeface="Courier New" panose="02070309020205020404" pitchFamily="49" charset="0"/>
              </a:rPr>
              <a:t>returnString</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elements[</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a:t>
            </a:r>
            <a:r>
              <a:rPr lang="en-US" b="1" dirty="0" err="1">
                <a:solidFill>
                  <a:schemeClr val="accent6">
                    <a:lumMod val="75000"/>
                  </a:schemeClr>
                </a:solidFill>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public </a:t>
            </a:r>
            <a:r>
              <a:rPr lang="en-US" b="1" dirty="0" err="1">
                <a:latin typeface="Courier New" panose="02070309020205020404" pitchFamily="49" charset="0"/>
                <a:cs typeface="Courier New" panose="02070309020205020404" pitchFamily="49" charset="0"/>
              </a:rPr>
              <a:t>boolean</a:t>
            </a:r>
            <a:r>
              <a:rPr lang="en-US" b="1" dirty="0">
                <a:latin typeface="Courier New" panose="02070309020205020404" pitchFamily="49" charset="0"/>
                <a:cs typeface="Courier New" panose="02070309020205020404" pitchFamily="49" charset="0"/>
              </a:rPr>
              <a:t> equals(Stack other){</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this.size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other.size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false;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this.elements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other.elements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false;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true;</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0797053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Autofit/>
          </a:bodyPr>
          <a:lstStyle/>
          <a:p>
            <a:r>
              <a:rPr lang="el-GR" sz="4400" dirty="0" smtClean="0"/>
              <a:t>13. ΑΝΑΦΟΡΕΣ</a:t>
            </a:r>
            <a:br>
              <a:rPr lang="el-GR" sz="4400" dirty="0" smtClean="0"/>
            </a:br>
            <a:r>
              <a:rPr lang="el-GR" sz="4400" dirty="0" smtClean="0"/>
              <a:t>ΕΠΙΣΤΡΟΦΗ ΑΝΑΦΟΡΩΝ</a:t>
            </a:r>
            <a:r>
              <a:rPr lang="en-US" sz="4400" dirty="0"/>
              <a:t/>
            </a:r>
            <a:br>
              <a:rPr lang="en-US" sz="4400" dirty="0"/>
            </a:br>
            <a:r>
              <a:rPr lang="en-US" sz="4400" dirty="0"/>
              <a:t>Copy Constructor</a:t>
            </a:r>
            <a:br>
              <a:rPr lang="en-US" sz="4400" dirty="0"/>
            </a:br>
            <a:r>
              <a:rPr lang="en-US" sz="4400" dirty="0"/>
              <a:t>Deep and Shallow Copies</a:t>
            </a:r>
            <a:endParaRPr lang="el-GR" sz="44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140455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ΑΝΑΦΟΡΕΣ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740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4" y="350168"/>
            <a:ext cx="8229600" cy="990600"/>
          </a:xfrm>
        </p:spPr>
        <p:txBody>
          <a:bodyPr/>
          <a:lstStyle/>
          <a:p>
            <a:r>
              <a:rPr lang="el-GR" dirty="0" smtClean="0"/>
              <a:t>Κλάσεις και Αντικείμενα</a:t>
            </a:r>
            <a:endParaRPr lang="en-US" dirty="0"/>
          </a:p>
        </p:txBody>
      </p:sp>
      <p:cxnSp>
        <p:nvCxnSpPr>
          <p:cNvPr id="3" name="Straight Connector 2"/>
          <p:cNvCxnSpPr/>
          <p:nvPr/>
        </p:nvCxnSpPr>
        <p:spPr>
          <a:xfrm>
            <a:off x="2413967" y="1790534"/>
            <a:ext cx="1600200" cy="17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3967" y="2731739"/>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75602" y="1340768"/>
            <a:ext cx="1043876" cy="369332"/>
          </a:xfrm>
          <a:prstGeom prst="rect">
            <a:avLst/>
          </a:prstGeom>
          <a:noFill/>
        </p:spPr>
        <p:txBody>
          <a:bodyPr wrap="none" rtlCol="0">
            <a:spAutoFit/>
          </a:bodyPr>
          <a:lstStyle/>
          <a:p>
            <a:r>
              <a:rPr lang="en-US" b="1" dirty="0" smtClean="0"/>
              <a:t>Student</a:t>
            </a:r>
            <a:endParaRPr lang="en-US" b="1" dirty="0"/>
          </a:p>
        </p:txBody>
      </p:sp>
      <p:sp>
        <p:nvSpPr>
          <p:cNvPr id="6" name="TextBox 5"/>
          <p:cNvSpPr txBox="1"/>
          <p:nvPr/>
        </p:nvSpPr>
        <p:spPr>
          <a:xfrm>
            <a:off x="2833193" y="1808477"/>
            <a:ext cx="761747" cy="369332"/>
          </a:xfrm>
          <a:prstGeom prst="rect">
            <a:avLst/>
          </a:prstGeom>
          <a:noFill/>
        </p:spPr>
        <p:txBody>
          <a:bodyPr wrap="none" rtlCol="0">
            <a:spAutoFit/>
          </a:bodyPr>
          <a:lstStyle/>
          <a:p>
            <a:r>
              <a:rPr lang="en-US" dirty="0" smtClean="0"/>
              <a:t>name</a:t>
            </a:r>
            <a:endParaRPr lang="en-US" dirty="0"/>
          </a:p>
        </p:txBody>
      </p:sp>
      <p:sp>
        <p:nvSpPr>
          <p:cNvPr id="7" name="TextBox 6"/>
          <p:cNvSpPr txBox="1"/>
          <p:nvPr/>
        </p:nvSpPr>
        <p:spPr>
          <a:xfrm>
            <a:off x="2820369" y="2760981"/>
            <a:ext cx="787395" cy="369332"/>
          </a:xfrm>
          <a:prstGeom prst="rect">
            <a:avLst/>
          </a:prstGeom>
          <a:noFill/>
        </p:spPr>
        <p:txBody>
          <a:bodyPr wrap="none" rtlCol="0">
            <a:spAutoFit/>
          </a:bodyPr>
          <a:lstStyle/>
          <a:p>
            <a:r>
              <a:rPr lang="en-US" dirty="0" smtClean="0"/>
              <a:t>print()</a:t>
            </a:r>
            <a:endParaRPr lang="en-US" dirty="0"/>
          </a:p>
        </p:txBody>
      </p:sp>
      <p:sp>
        <p:nvSpPr>
          <p:cNvPr id="8" name="Rounded Rectangle 7"/>
          <p:cNvSpPr/>
          <p:nvPr/>
        </p:nvSpPr>
        <p:spPr>
          <a:xfrm>
            <a:off x="2413967" y="1340768"/>
            <a:ext cx="1600200" cy="1789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33192" y="2219184"/>
            <a:ext cx="889987" cy="369332"/>
          </a:xfrm>
          <a:prstGeom prst="rect">
            <a:avLst/>
          </a:prstGeom>
          <a:noFill/>
        </p:spPr>
        <p:txBody>
          <a:bodyPr wrap="none" rtlCol="0">
            <a:spAutoFit/>
          </a:bodyPr>
          <a:lstStyle/>
          <a:p>
            <a:r>
              <a:rPr lang="en-US" dirty="0" smtClean="0"/>
              <a:t>grades</a:t>
            </a:r>
            <a:endParaRPr lang="en-US" dirty="0"/>
          </a:p>
        </p:txBody>
      </p:sp>
      <p:sp>
        <p:nvSpPr>
          <p:cNvPr id="10" name="TextBox 9"/>
          <p:cNvSpPr txBox="1"/>
          <p:nvPr/>
        </p:nvSpPr>
        <p:spPr>
          <a:xfrm>
            <a:off x="4283968" y="1772792"/>
            <a:ext cx="4320480" cy="923330"/>
          </a:xfrm>
          <a:prstGeom prst="rect">
            <a:avLst/>
          </a:prstGeom>
          <a:noFill/>
        </p:spPr>
        <p:txBody>
          <a:bodyPr wrap="square" rtlCol="0">
            <a:spAutoFit/>
          </a:bodyPr>
          <a:lstStyle/>
          <a:p>
            <a:r>
              <a:rPr lang="el-GR" dirty="0" smtClean="0"/>
              <a:t>Μια αφηρημένη περιγραφή ενός φοιτητή.</a:t>
            </a:r>
          </a:p>
          <a:p>
            <a:r>
              <a:rPr lang="el-GR" dirty="0" smtClean="0"/>
              <a:t>Περιλαμβάνει τις ιδιότητες του και τις λειτουργίες του</a:t>
            </a:r>
          </a:p>
        </p:txBody>
      </p:sp>
      <p:sp>
        <p:nvSpPr>
          <p:cNvPr id="11" name="TextBox 10"/>
          <p:cNvSpPr txBox="1"/>
          <p:nvPr/>
        </p:nvSpPr>
        <p:spPr>
          <a:xfrm>
            <a:off x="539552" y="2177809"/>
            <a:ext cx="854465" cy="369332"/>
          </a:xfrm>
          <a:prstGeom prst="rect">
            <a:avLst/>
          </a:prstGeom>
          <a:solidFill>
            <a:srgbClr val="FFC000"/>
          </a:solidFill>
        </p:spPr>
        <p:txBody>
          <a:bodyPr wrap="none" rtlCol="0">
            <a:spAutoFit/>
          </a:bodyPr>
          <a:lstStyle/>
          <a:p>
            <a:r>
              <a:rPr lang="el-GR" dirty="0" smtClean="0"/>
              <a:t>Κλάση</a:t>
            </a:r>
            <a:endParaRPr lang="en-US" dirty="0"/>
          </a:p>
        </p:txBody>
      </p:sp>
      <p:sp>
        <p:nvSpPr>
          <p:cNvPr id="12" name="Rounded Rectangle 11"/>
          <p:cNvSpPr/>
          <p:nvPr/>
        </p:nvSpPr>
        <p:spPr>
          <a:xfrm>
            <a:off x="2937781" y="3573016"/>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78375" y="3861755"/>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Χ</a:t>
            </a:r>
            <a:r>
              <a:rPr lang="el-GR" dirty="0" smtClean="0"/>
              <a:t>:</a:t>
            </a:r>
            <a:endParaRPr lang="en-US" dirty="0"/>
          </a:p>
        </p:txBody>
      </p:sp>
      <p:sp>
        <p:nvSpPr>
          <p:cNvPr id="14" name="Rectangle 13"/>
          <p:cNvSpPr/>
          <p:nvPr/>
        </p:nvSpPr>
        <p:spPr>
          <a:xfrm>
            <a:off x="3128281" y="40302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15" name="Rectangle 14"/>
          <p:cNvSpPr/>
          <p:nvPr/>
        </p:nvSpPr>
        <p:spPr>
          <a:xfrm>
            <a:off x="3128281" y="36854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16" name="Rectangle 15"/>
          <p:cNvSpPr/>
          <p:nvPr/>
        </p:nvSpPr>
        <p:spPr>
          <a:xfrm>
            <a:off x="3128281" y="452571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17" name="Rounded Rectangle 16"/>
          <p:cNvSpPr/>
          <p:nvPr/>
        </p:nvSpPr>
        <p:spPr>
          <a:xfrm>
            <a:off x="2937781" y="4978200"/>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78375" y="5266939"/>
            <a:ext cx="1367682" cy="369332"/>
          </a:xfrm>
          <a:prstGeom prst="rect">
            <a:avLst/>
          </a:prstGeom>
          <a:noFill/>
        </p:spPr>
        <p:txBody>
          <a:bodyPr wrap="none" rtlCol="0">
            <a:spAutoFit/>
          </a:bodyPr>
          <a:lstStyle/>
          <a:p>
            <a:r>
              <a:rPr lang="el-GR" dirty="0" smtClean="0"/>
              <a:t>Φοιτητής </a:t>
            </a:r>
            <a:r>
              <a:rPr lang="el-GR" dirty="0">
                <a:solidFill>
                  <a:srgbClr val="FF0000"/>
                </a:solidFill>
              </a:rPr>
              <a:t>Ζ</a:t>
            </a:r>
            <a:r>
              <a:rPr lang="el-GR" dirty="0" smtClean="0"/>
              <a:t>:</a:t>
            </a:r>
            <a:endParaRPr lang="en-US" dirty="0"/>
          </a:p>
        </p:txBody>
      </p:sp>
      <p:sp>
        <p:nvSpPr>
          <p:cNvPr id="19" name="Rectangle 18"/>
          <p:cNvSpPr/>
          <p:nvPr/>
        </p:nvSpPr>
        <p:spPr>
          <a:xfrm>
            <a:off x="3128281" y="543540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0" name="Rectangle 19"/>
          <p:cNvSpPr/>
          <p:nvPr/>
        </p:nvSpPr>
        <p:spPr>
          <a:xfrm>
            <a:off x="3128281" y="509065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1" name="Rectangle 20"/>
          <p:cNvSpPr/>
          <p:nvPr/>
        </p:nvSpPr>
        <p:spPr>
          <a:xfrm>
            <a:off x="3128281" y="5930896"/>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2" name="Rounded Rectangle 21"/>
          <p:cNvSpPr/>
          <p:nvPr/>
        </p:nvSpPr>
        <p:spPr>
          <a:xfrm>
            <a:off x="6784032" y="3550072"/>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24626" y="3838811"/>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Υ</a:t>
            </a:r>
            <a:r>
              <a:rPr lang="el-GR" dirty="0" smtClean="0"/>
              <a:t>:</a:t>
            </a:r>
            <a:endParaRPr lang="en-US" dirty="0"/>
          </a:p>
        </p:txBody>
      </p:sp>
      <p:sp>
        <p:nvSpPr>
          <p:cNvPr id="24" name="Rectangle 23"/>
          <p:cNvSpPr/>
          <p:nvPr/>
        </p:nvSpPr>
        <p:spPr>
          <a:xfrm>
            <a:off x="6974532" y="400727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5,6</a:t>
            </a:r>
            <a:endParaRPr lang="en-US" dirty="0">
              <a:solidFill>
                <a:schemeClr val="tx1"/>
              </a:solidFill>
            </a:endParaRPr>
          </a:p>
        </p:txBody>
      </p:sp>
      <p:sp>
        <p:nvSpPr>
          <p:cNvPr id="25" name="Rectangle 24"/>
          <p:cNvSpPr/>
          <p:nvPr/>
        </p:nvSpPr>
        <p:spPr>
          <a:xfrm>
            <a:off x="6974532" y="366253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26" name="Rectangle 25"/>
          <p:cNvSpPr/>
          <p:nvPr/>
        </p:nvSpPr>
        <p:spPr>
          <a:xfrm>
            <a:off x="6974532" y="4502768"/>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7" name="TextBox 26"/>
          <p:cNvSpPr txBox="1"/>
          <p:nvPr/>
        </p:nvSpPr>
        <p:spPr>
          <a:xfrm>
            <a:off x="293454" y="4525712"/>
            <a:ext cx="1345881" cy="369332"/>
          </a:xfrm>
          <a:prstGeom prst="rect">
            <a:avLst/>
          </a:prstGeom>
          <a:solidFill>
            <a:srgbClr val="92D050"/>
          </a:solidFill>
        </p:spPr>
        <p:txBody>
          <a:bodyPr wrap="none" rtlCol="0">
            <a:spAutoFit/>
          </a:bodyPr>
          <a:lstStyle/>
          <a:p>
            <a:r>
              <a:rPr lang="el-GR" dirty="0" smtClean="0"/>
              <a:t>Αντικείμενα</a:t>
            </a:r>
            <a:endParaRPr lang="en-US" dirty="0"/>
          </a:p>
        </p:txBody>
      </p:sp>
      <p:sp>
        <p:nvSpPr>
          <p:cNvPr id="28" name="TextBox 27"/>
          <p:cNvSpPr txBox="1"/>
          <p:nvPr/>
        </p:nvSpPr>
        <p:spPr>
          <a:xfrm>
            <a:off x="4878221" y="4913381"/>
            <a:ext cx="4283968" cy="1754326"/>
          </a:xfrm>
          <a:prstGeom prst="rect">
            <a:avLst/>
          </a:prstGeom>
          <a:noFill/>
        </p:spPr>
        <p:txBody>
          <a:bodyPr wrap="square" rtlCol="0">
            <a:spAutoFit/>
          </a:bodyPr>
          <a:lstStyle/>
          <a:p>
            <a:r>
              <a:rPr lang="el-GR" dirty="0" smtClean="0"/>
              <a:t>Το κάθε αντικείμενο έχει </a:t>
            </a:r>
          </a:p>
          <a:p>
            <a:pPr marL="285750" indent="-285750">
              <a:buFont typeface="Arial" panose="020B0604020202020204" pitchFamily="34" charset="0"/>
              <a:buChar char="•"/>
            </a:pPr>
            <a:r>
              <a:rPr lang="el-GR" dirty="0" smtClean="0"/>
              <a:t>Μια κατάσταση (το συγκεκριμένο όνομα και τους συγκεκριμένους βαθμούς)</a:t>
            </a:r>
          </a:p>
          <a:p>
            <a:pPr marL="285750" indent="-285750">
              <a:buFont typeface="Arial" panose="020B0604020202020204" pitchFamily="34" charset="0"/>
              <a:buChar char="•"/>
            </a:pPr>
            <a:r>
              <a:rPr lang="el-GR" dirty="0" smtClean="0"/>
              <a:t>Ενέργειες (τις </a:t>
            </a:r>
            <a:r>
              <a:rPr lang="el-GR" dirty="0" err="1" smtClean="0"/>
              <a:t>λειτουργείες</a:t>
            </a:r>
            <a:r>
              <a:rPr lang="el-GR" dirty="0" smtClean="0"/>
              <a:t>/μεθόδους)</a:t>
            </a:r>
          </a:p>
          <a:p>
            <a:pPr marL="285750" indent="-285750">
              <a:buFont typeface="Arial" panose="020B0604020202020204" pitchFamily="34" charset="0"/>
              <a:buChar char="•"/>
            </a:pPr>
            <a:r>
              <a:rPr lang="el-GR" dirty="0" smtClean="0"/>
              <a:t>Ταυτότητα (Χ,Υ,Ζ)</a:t>
            </a:r>
            <a:endParaRPr lang="en-US" dirty="0"/>
          </a:p>
        </p:txBody>
      </p:sp>
    </p:spTree>
    <p:extLst>
      <p:ext uri="{BB962C8B-B14F-4D97-AF65-F5344CB8AC3E}">
        <p14:creationId xmlns:p14="http://schemas.microsoft.com/office/powerpoint/2010/main" val="378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a:t>
            </a:r>
            <a:endParaRPr lang="en-US" dirty="0"/>
          </a:p>
        </p:txBody>
      </p:sp>
      <p:sp>
        <p:nvSpPr>
          <p:cNvPr id="5" name="Content Placeholder 4"/>
          <p:cNvSpPr>
            <a:spLocks noGrp="1"/>
          </p:cNvSpPr>
          <p:nvPr>
            <p:ph idx="1"/>
          </p:nvPr>
        </p:nvSpPr>
        <p:spPr/>
        <p:txBody>
          <a:bodyPr/>
          <a:lstStyle/>
          <a:p>
            <a:r>
              <a:rPr lang="el-GR" dirty="0" smtClean="0"/>
              <a:t>Όπως είδαμε για να δημιουργήσουμε ένα αντικείμενο χρειάζεται να καλέσουμε τη </a:t>
            </a:r>
            <a:r>
              <a:rPr lang="en-US" dirty="0" smtClean="0">
                <a:solidFill>
                  <a:schemeClr val="accent6">
                    <a:lumMod val="75000"/>
                  </a:schemeClr>
                </a:solidFill>
              </a:rPr>
              <a:t>new</a:t>
            </a:r>
            <a:r>
              <a:rPr lang="en-US" dirty="0" smtClean="0"/>
              <a:t>. </a:t>
            </a:r>
          </a:p>
          <a:p>
            <a:pPr lvl="1"/>
            <a:r>
              <a:rPr lang="el-GR" dirty="0" smtClean="0"/>
              <a:t>Για τον πίνακα είπαμε ότι έτσι δίνουμε χώρο στον πίνακα και δεσμεύουμε την απαιτούμενη μνήμη.</a:t>
            </a:r>
          </a:p>
          <a:p>
            <a:pPr lvl="1"/>
            <a:endParaRPr lang="el-GR" dirty="0"/>
          </a:p>
          <a:p>
            <a:r>
              <a:rPr lang="el-GR" dirty="0" smtClean="0"/>
              <a:t>Τι ακριβώς συμβαίνει όταν καλούμε την </a:t>
            </a:r>
            <a:r>
              <a:rPr lang="en-US" dirty="0" smtClean="0"/>
              <a:t>new?</a:t>
            </a:r>
            <a:endParaRPr lang="en-US" dirty="0"/>
          </a:p>
        </p:txBody>
      </p:sp>
    </p:spTree>
    <p:extLst>
      <p:ext uri="{BB962C8B-B14F-4D97-AF65-F5344CB8AC3E}">
        <p14:creationId xmlns:p14="http://schemas.microsoft.com/office/powerpoint/2010/main" val="1235322323"/>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μνήμη του υπολογιστή</a:t>
            </a:r>
            <a:endParaRPr lang="en-US" dirty="0"/>
          </a:p>
        </p:txBody>
      </p:sp>
      <p:sp>
        <p:nvSpPr>
          <p:cNvPr id="3" name="Content Placeholder 2"/>
          <p:cNvSpPr>
            <a:spLocks noGrp="1"/>
          </p:cNvSpPr>
          <p:nvPr>
            <p:ph idx="1"/>
          </p:nvPr>
        </p:nvSpPr>
        <p:spPr>
          <a:xfrm>
            <a:off x="457200" y="1600200"/>
            <a:ext cx="5554960" cy="4876800"/>
          </a:xfrm>
        </p:spPr>
        <p:txBody>
          <a:bodyPr>
            <a:normAutofit fontScale="775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τα </a:t>
            </a:r>
            <a:r>
              <a:rPr lang="el-GR" dirty="0" smtClean="0">
                <a:solidFill>
                  <a:schemeClr val="accent6">
                    <a:lumMod val="75000"/>
                  </a:schemeClr>
                </a:solidFill>
              </a:rPr>
              <a:t>δεδομένα</a:t>
            </a:r>
            <a:r>
              <a:rPr lang="el-GR" dirty="0" smtClean="0"/>
              <a:t> (και τις εντολές) για την εκτέλεση των προγραμμάτων.</a:t>
            </a:r>
            <a:endParaRPr lang="en-US" dirty="0" smtClean="0"/>
          </a:p>
          <a:p>
            <a:pPr lvl="1"/>
            <a:r>
              <a:rPr lang="en-US" dirty="0" smtClean="0"/>
              <a:t>H </a:t>
            </a:r>
            <a:r>
              <a:rPr lang="el-GR" dirty="0" smtClean="0"/>
              <a:t>μνήμη είναι προσωρινή, τα δεδομένα χάνονται όταν ολοκληρωθεί το πρόγραμμα.</a:t>
            </a:r>
          </a:p>
          <a:p>
            <a:r>
              <a:rPr lang="el-GR" dirty="0" smtClean="0"/>
              <a:t>Η μνήμη είναι χωρισμένη σε </a:t>
            </a:r>
            <a:r>
              <a:rPr lang="en-US" dirty="0" smtClean="0">
                <a:solidFill>
                  <a:schemeClr val="accent6">
                    <a:lumMod val="75000"/>
                  </a:schemeClr>
                </a:solidFill>
              </a:rPr>
              <a:t>bytes</a:t>
            </a:r>
            <a:r>
              <a:rPr lang="en-US" dirty="0" smtClean="0"/>
              <a:t> (8 bits)</a:t>
            </a:r>
          </a:p>
          <a:p>
            <a:pPr lvl="1"/>
            <a:r>
              <a:rPr lang="el-GR" dirty="0" smtClean="0"/>
              <a:t>Ο χώρος που χρειάζεται για ένα </a:t>
            </a:r>
            <a:r>
              <a:rPr lang="el-GR" dirty="0" smtClean="0">
                <a:solidFill>
                  <a:srgbClr val="0070C0"/>
                </a:solidFill>
              </a:rPr>
              <a:t>χαρακτήρα</a:t>
            </a:r>
            <a:r>
              <a:rPr lang="el-GR" dirty="0" smtClean="0"/>
              <a:t> </a:t>
            </a:r>
            <a:r>
              <a:rPr lang="en-US" dirty="0" smtClean="0"/>
              <a:t>ASCII.</a:t>
            </a:r>
            <a:endParaRPr lang="el-GR" dirty="0" smtClean="0"/>
          </a:p>
          <a:p>
            <a:r>
              <a:rPr lang="el-GR" dirty="0" smtClean="0"/>
              <a:t>Το κάθε </a:t>
            </a:r>
            <a:r>
              <a:rPr lang="en-US" dirty="0" smtClean="0"/>
              <a:t>byte </a:t>
            </a:r>
            <a:r>
              <a:rPr lang="el-GR" dirty="0" smtClean="0"/>
              <a:t>έχει μια </a:t>
            </a:r>
            <a:r>
              <a:rPr lang="el-GR" dirty="0" smtClean="0">
                <a:solidFill>
                  <a:schemeClr val="accent6">
                    <a:lumMod val="75000"/>
                  </a:schemeClr>
                </a:solidFill>
              </a:rPr>
              <a:t>διεύθυνση</a:t>
            </a:r>
            <a:r>
              <a:rPr lang="el-GR" dirty="0" smtClean="0"/>
              <a:t>, με την οποία μπορούμε να προσπελάσουμε τη συγκεκριμένη θέση μνήμης</a:t>
            </a:r>
          </a:p>
          <a:p>
            <a:pPr lvl="1"/>
            <a:r>
              <a:rPr lang="en-US" dirty="0" smtClean="0">
                <a:solidFill>
                  <a:srgbClr val="0070C0"/>
                </a:solidFill>
              </a:rPr>
              <a:t>Random Access Memory (RAM)</a:t>
            </a:r>
          </a:p>
          <a:p>
            <a:pPr lvl="1"/>
            <a:r>
              <a:rPr lang="el-GR" dirty="0" smtClean="0"/>
              <a:t>Σε 32-</a:t>
            </a:r>
            <a:r>
              <a:rPr lang="en-US" dirty="0" smtClean="0"/>
              <a:t>bit </a:t>
            </a:r>
            <a:r>
              <a:rPr lang="el-GR" dirty="0" smtClean="0"/>
              <a:t>συστήματα μια διεύθυνση είναι 32 </a:t>
            </a:r>
            <a:r>
              <a:rPr lang="en-US" dirty="0" smtClean="0"/>
              <a:t>bits, </a:t>
            </a:r>
            <a:r>
              <a:rPr lang="el-GR" dirty="0" smtClean="0"/>
              <a:t>σε 64-</a:t>
            </a:r>
            <a:r>
              <a:rPr lang="en-US" dirty="0" smtClean="0"/>
              <a:t>bit </a:t>
            </a:r>
            <a:r>
              <a:rPr lang="el-GR" dirty="0" smtClean="0"/>
              <a:t>συστήματα μια διεύθυνση είναι 64 </a:t>
            </a:r>
            <a:r>
              <a:rPr lang="en-US" dirty="0" smtClean="0"/>
              <a:t>bits.</a:t>
            </a:r>
            <a:endParaRPr lang="el-GR" dirty="0" smtClean="0"/>
          </a:p>
        </p:txBody>
      </p:sp>
      <p:graphicFrame>
        <p:nvGraphicFramePr>
          <p:cNvPr id="5" name="Table 4"/>
          <p:cNvGraphicFramePr>
            <a:graphicFrameLocks noGrp="1"/>
          </p:cNvGraphicFramePr>
          <p:nvPr>
            <p:extLst/>
          </p:nvPr>
        </p:nvGraphicFramePr>
        <p:xfrm>
          <a:off x="6047656"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t>0000</a:t>
                      </a:r>
                      <a:endParaRPr lang="en-US" dirty="0"/>
                    </a:p>
                  </a:txBody>
                  <a:tcPr/>
                </a:tc>
                <a:tc>
                  <a:txBody>
                    <a:bodyPr/>
                    <a:lstStyle/>
                    <a:p>
                      <a:pPr algn="ctr"/>
                      <a:r>
                        <a:rPr lang="en-US" dirty="0" smtClean="0"/>
                        <a:t>‘a’</a:t>
                      </a:r>
                      <a:endParaRPr lang="el-GR" dirty="0" smtClean="0"/>
                    </a:p>
                  </a:txBody>
                  <a:tcPr/>
                </a:tc>
              </a:tr>
              <a:tr h="425019">
                <a:tc>
                  <a:txBody>
                    <a:bodyPr/>
                    <a:lstStyle/>
                    <a:p>
                      <a:pPr algn="ctr"/>
                      <a:r>
                        <a:rPr lang="el-GR" dirty="0" smtClean="0"/>
                        <a:t>0001</a:t>
                      </a:r>
                      <a:endParaRPr lang="en-US" dirty="0"/>
                    </a:p>
                  </a:txBody>
                  <a:tcPr/>
                </a:tc>
                <a:tc>
                  <a:txBody>
                    <a:bodyPr/>
                    <a:lstStyle/>
                    <a:p>
                      <a:pPr algn="ctr"/>
                      <a:r>
                        <a:rPr lang="en-US" dirty="0" smtClean="0"/>
                        <a:t>‘b’</a:t>
                      </a:r>
                      <a:endParaRPr lang="en-US" dirty="0"/>
                    </a:p>
                  </a:txBody>
                  <a:tcPr/>
                </a:tc>
              </a:tr>
              <a:tr h="425019">
                <a:tc>
                  <a:txBody>
                    <a:bodyPr/>
                    <a:lstStyle/>
                    <a:p>
                      <a:pPr algn="ctr"/>
                      <a:r>
                        <a:rPr lang="el-GR" dirty="0" smtClean="0"/>
                        <a:t>0010</a:t>
                      </a:r>
                      <a:endParaRPr lang="en-US" dirty="0"/>
                    </a:p>
                  </a:txBody>
                  <a:tcPr/>
                </a:tc>
                <a:tc>
                  <a:txBody>
                    <a:bodyPr/>
                    <a:lstStyle/>
                    <a:p>
                      <a:pPr algn="ctr"/>
                      <a:r>
                        <a:rPr lang="en-US" dirty="0" smtClean="0"/>
                        <a:t>‘c’</a:t>
                      </a:r>
                      <a:endParaRPr lang="en-US" dirty="0"/>
                    </a:p>
                  </a:txBody>
                  <a:tcPr/>
                </a:tc>
              </a:tr>
              <a:tr h="425019">
                <a:tc>
                  <a:txBody>
                    <a:bodyPr/>
                    <a:lstStyle/>
                    <a:p>
                      <a:pPr algn="ctr"/>
                      <a:r>
                        <a:rPr lang="el-GR" dirty="0" smtClean="0"/>
                        <a:t>0011</a:t>
                      </a:r>
                      <a:endParaRPr lang="en-US" dirty="0"/>
                    </a:p>
                  </a:txBody>
                  <a:tcPr/>
                </a:tc>
                <a:tc>
                  <a:txBody>
                    <a:bodyPr/>
                    <a:lstStyle/>
                    <a:p>
                      <a:pPr algn="ctr"/>
                      <a:r>
                        <a:rPr lang="en-US" dirty="0" smtClean="0"/>
                        <a:t>‘d’</a:t>
                      </a:r>
                      <a:endParaRPr lang="en-US" dirty="0"/>
                    </a:p>
                  </a:txBody>
                  <a:tcPr/>
                </a:tc>
              </a:tr>
              <a:tr h="425019">
                <a:tc>
                  <a:txBody>
                    <a:bodyPr/>
                    <a:lstStyle/>
                    <a:p>
                      <a:pPr algn="ctr"/>
                      <a:r>
                        <a:rPr lang="el-GR" dirty="0" smtClean="0"/>
                        <a:t>0100</a:t>
                      </a:r>
                      <a:endParaRPr lang="en-US" dirty="0"/>
                    </a:p>
                  </a:txBody>
                  <a:tcPr/>
                </a:tc>
                <a:tc>
                  <a:txBody>
                    <a:bodyPr/>
                    <a:lstStyle/>
                    <a:p>
                      <a:pPr algn="ctr"/>
                      <a:r>
                        <a:rPr lang="en-US" dirty="0" smtClean="0"/>
                        <a:t>‘e’</a:t>
                      </a:r>
                      <a:endParaRPr lang="en-US" dirty="0"/>
                    </a:p>
                  </a:txBody>
                  <a:tcPr/>
                </a:tc>
              </a:tr>
              <a:tr h="425019">
                <a:tc>
                  <a:txBody>
                    <a:bodyPr/>
                    <a:lstStyle/>
                    <a:p>
                      <a:pPr algn="ctr"/>
                      <a:r>
                        <a:rPr lang="el-GR" dirty="0" smtClean="0"/>
                        <a:t>0101</a:t>
                      </a:r>
                      <a:endParaRPr lang="en-US" dirty="0"/>
                    </a:p>
                  </a:txBody>
                  <a:tcPr/>
                </a:tc>
                <a:tc>
                  <a:txBody>
                    <a:bodyPr/>
                    <a:lstStyle/>
                    <a:p>
                      <a:pPr algn="ctr"/>
                      <a:r>
                        <a:rPr lang="en-US" dirty="0" smtClean="0"/>
                        <a:t>‘f’</a:t>
                      </a:r>
                      <a:endParaRPr lang="en-US" dirty="0"/>
                    </a:p>
                  </a:txBody>
                  <a:tcPr/>
                </a:tc>
              </a:tr>
              <a:tr h="425019">
                <a:tc>
                  <a:txBody>
                    <a:bodyPr/>
                    <a:lstStyle/>
                    <a:p>
                      <a:pPr algn="ctr"/>
                      <a:r>
                        <a:rPr lang="el-GR" dirty="0" smtClean="0"/>
                        <a:t>0110</a:t>
                      </a:r>
                      <a:endParaRPr lang="en-US" dirty="0"/>
                    </a:p>
                  </a:txBody>
                  <a:tcPr/>
                </a:tc>
                <a:tc>
                  <a:txBody>
                    <a:bodyPr/>
                    <a:lstStyle/>
                    <a:p>
                      <a:pPr algn="ctr"/>
                      <a:r>
                        <a:rPr lang="en-US" dirty="0" smtClean="0"/>
                        <a:t>‘g’</a:t>
                      </a:r>
                      <a:endParaRPr lang="en-US" dirty="0"/>
                    </a:p>
                  </a:txBody>
                  <a:tcPr/>
                </a:tc>
              </a:tr>
              <a:tr h="425019">
                <a:tc>
                  <a:txBody>
                    <a:bodyPr/>
                    <a:lstStyle/>
                    <a:p>
                      <a:pPr algn="ctr"/>
                      <a:r>
                        <a:rPr lang="el-GR" dirty="0" smtClean="0"/>
                        <a:t>0111</a:t>
                      </a:r>
                      <a:endParaRPr lang="en-US" dirty="0"/>
                    </a:p>
                  </a:txBody>
                  <a:tcPr/>
                </a:tc>
                <a:tc>
                  <a:txBody>
                    <a:bodyPr/>
                    <a:lstStyle/>
                    <a:p>
                      <a:pPr algn="ctr"/>
                      <a:r>
                        <a:rPr lang="el-GR" dirty="0" smtClean="0"/>
                        <a:t>‘</a:t>
                      </a:r>
                      <a:r>
                        <a:rPr lang="en-US" dirty="0" smtClean="0"/>
                        <a:t>h’</a:t>
                      </a:r>
                      <a:endParaRPr lang="en-US" dirty="0"/>
                    </a:p>
                  </a:txBody>
                  <a:tcPr/>
                </a:tc>
              </a:tr>
            </a:tbl>
          </a:graphicData>
        </a:graphic>
      </p:graphicFrame>
    </p:spTree>
    <p:extLst>
      <p:ext uri="{BB962C8B-B14F-4D97-AF65-F5344CB8AC3E}">
        <p14:creationId xmlns:p14="http://schemas.microsoft.com/office/powerpoint/2010/main" val="1746319567"/>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5482952" cy="4876800"/>
          </a:xfrm>
        </p:spPr>
        <p:txBody>
          <a:bodyPr>
            <a:normAutofit fontScale="700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τις </a:t>
            </a:r>
            <a:r>
              <a:rPr lang="el-GR" dirty="0" smtClean="0">
                <a:solidFill>
                  <a:schemeClr val="accent6">
                    <a:lumMod val="75000"/>
                  </a:schemeClr>
                </a:solidFill>
              </a:rPr>
              <a:t>μεταβλητές</a:t>
            </a:r>
            <a:r>
              <a:rPr lang="el-GR" dirty="0" smtClean="0"/>
              <a:t> ενός προγράμματος</a:t>
            </a:r>
            <a:endParaRPr lang="en-US" dirty="0" smtClean="0"/>
          </a:p>
          <a:p>
            <a:r>
              <a:rPr lang="el-GR" dirty="0" smtClean="0"/>
              <a:t>Μια μεταβλητή μπορεί να απαιτεί χώρο περισσότερο από 1 </a:t>
            </a:r>
            <a:r>
              <a:rPr lang="en-US" dirty="0" smtClean="0"/>
              <a:t>byte.</a:t>
            </a:r>
          </a:p>
          <a:p>
            <a:pPr lvl="1"/>
            <a:r>
              <a:rPr lang="el-GR" dirty="0" smtClean="0"/>
              <a:t>Π.χ., οι μεταβλητές τύπου </a:t>
            </a:r>
            <a:r>
              <a:rPr lang="en-US" dirty="0" smtClean="0"/>
              <a:t>double </a:t>
            </a:r>
            <a:r>
              <a:rPr lang="el-GR" dirty="0" smtClean="0"/>
              <a:t>χρειάζονται 8 </a:t>
            </a:r>
            <a:r>
              <a:rPr lang="en-US" dirty="0" smtClean="0"/>
              <a:t>bytes.</a:t>
            </a:r>
          </a:p>
          <a:p>
            <a:pPr lvl="1"/>
            <a:r>
              <a:rPr lang="en-US" dirty="0" smtClean="0"/>
              <a:t>H </a:t>
            </a:r>
            <a:r>
              <a:rPr lang="el-GR" dirty="0" smtClean="0"/>
              <a:t>μεταβλητή τότε αποθηκεύεται σε συνεχόμενα </a:t>
            </a:r>
            <a:r>
              <a:rPr lang="en-US" dirty="0" smtClean="0"/>
              <a:t>bytes </a:t>
            </a:r>
            <a:r>
              <a:rPr lang="el-GR" dirty="0" smtClean="0"/>
              <a:t>στη μνήμη.</a:t>
            </a:r>
          </a:p>
          <a:p>
            <a:r>
              <a:rPr lang="en-US" dirty="0" smtClean="0"/>
              <a:t>H </a:t>
            </a:r>
            <a:r>
              <a:rPr lang="el-GR" dirty="0" smtClean="0">
                <a:solidFill>
                  <a:schemeClr val="accent6">
                    <a:lumMod val="75000"/>
                  </a:schemeClr>
                </a:solidFill>
              </a:rPr>
              <a:t>θέση μνήμης </a:t>
            </a:r>
            <a:r>
              <a:rPr lang="el-GR" dirty="0" smtClean="0"/>
              <a:t>(διεύθυνση) της μεταβλητής θεωρείται το </a:t>
            </a:r>
            <a:r>
              <a:rPr lang="el-GR" dirty="0" smtClean="0">
                <a:solidFill>
                  <a:srgbClr val="0070C0"/>
                </a:solidFill>
              </a:rPr>
              <a:t>πρώτο </a:t>
            </a:r>
            <a:r>
              <a:rPr lang="en-US" dirty="0" smtClean="0">
                <a:solidFill>
                  <a:srgbClr val="0070C0"/>
                </a:solidFill>
              </a:rPr>
              <a:t>byte</a:t>
            </a:r>
            <a:r>
              <a:rPr lang="en-US" dirty="0" smtClean="0"/>
              <a:t> </a:t>
            </a:r>
            <a:r>
              <a:rPr lang="el-GR" dirty="0" smtClean="0"/>
              <a:t>από το οποίο ξεκινάει η αποθήκευση του της μεταβλητής.</a:t>
            </a:r>
          </a:p>
          <a:p>
            <a:pPr lvl="1"/>
            <a:r>
              <a:rPr lang="el-GR" dirty="0" smtClean="0"/>
              <a:t>Στο παράδειγμα μας η μεταβλητή βρίσκεται στη θέση 0000</a:t>
            </a:r>
          </a:p>
          <a:p>
            <a:pPr lvl="1"/>
            <a:r>
              <a:rPr lang="el-GR" dirty="0" smtClean="0"/>
              <a:t>Αν ξέρουμε την αρχή και το μέγεθος της μεταβλητής μπορούμε να τη διαβάσουμε.</a:t>
            </a:r>
          </a:p>
          <a:p>
            <a:r>
              <a:rPr lang="el-GR" dirty="0" smtClean="0"/>
              <a:t>Άρα μία </a:t>
            </a:r>
            <a:r>
              <a:rPr lang="el-GR" dirty="0" smtClean="0">
                <a:solidFill>
                  <a:schemeClr val="accent6">
                    <a:lumMod val="75000"/>
                  </a:schemeClr>
                </a:solidFill>
              </a:rPr>
              <a:t>θέση μνήμης </a:t>
            </a:r>
            <a:r>
              <a:rPr lang="el-GR" dirty="0" smtClean="0"/>
              <a:t>αποτελείται από μία </a:t>
            </a:r>
            <a:r>
              <a:rPr lang="el-GR" dirty="0" smtClean="0">
                <a:solidFill>
                  <a:srgbClr val="0070C0"/>
                </a:solidFill>
              </a:rPr>
              <a:t>διεύθυνση</a:t>
            </a:r>
            <a:r>
              <a:rPr lang="el-GR" dirty="0" smtClean="0"/>
              <a:t> και το </a:t>
            </a:r>
            <a:r>
              <a:rPr lang="el-GR" dirty="0" smtClean="0">
                <a:solidFill>
                  <a:srgbClr val="0070C0"/>
                </a:solidFill>
              </a:rPr>
              <a:t>μέγεθος</a:t>
            </a:r>
            <a:r>
              <a:rPr lang="el-GR" dirty="0" smtClean="0"/>
              <a:t>.  </a:t>
            </a:r>
          </a:p>
        </p:txBody>
      </p:sp>
      <p:graphicFrame>
        <p:nvGraphicFramePr>
          <p:cNvPr id="5" name="Table 4"/>
          <p:cNvGraphicFramePr>
            <a:graphicFrameLocks noGrp="1"/>
          </p:cNvGraphicFramePr>
          <p:nvPr>
            <p:extLst/>
          </p:nvPr>
        </p:nvGraphicFramePr>
        <p:xfrm>
          <a:off x="5940152"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8">
                  <a:txBody>
                    <a:bodyPr/>
                    <a:lstStyle/>
                    <a:p>
                      <a:pPr algn="ctr"/>
                      <a:r>
                        <a:rPr lang="el-GR" dirty="0" smtClean="0"/>
                        <a:t>8.5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t>0100</a:t>
                      </a:r>
                      <a:endParaRPr lang="en-US" dirty="0"/>
                    </a:p>
                  </a:txBody>
                  <a:tcPr/>
                </a:tc>
                <a:tc vMerge="1">
                  <a:txBody>
                    <a:bodyPr/>
                    <a:lstStyle/>
                    <a:p>
                      <a:pPr algn="ctr"/>
                      <a:endParaRPr lang="en-US" dirty="0"/>
                    </a:p>
                  </a:txBody>
                  <a:tcP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2188268096"/>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Αποθήκευση μεταβλητών</a:t>
            </a:r>
            <a:r>
              <a:rPr lang="en-US" dirty="0" smtClean="0"/>
              <a:t> </a:t>
            </a:r>
            <a:r>
              <a:rPr lang="el-GR" dirty="0" smtClean="0"/>
              <a:t>πρωταρχικού τύπου</a:t>
            </a:r>
            <a:endParaRPr lang="en-US" dirty="0"/>
          </a:p>
        </p:txBody>
      </p:sp>
      <p:sp>
        <p:nvSpPr>
          <p:cNvPr id="3" name="Content Placeholder 2"/>
          <p:cNvSpPr>
            <a:spLocks noGrp="1"/>
          </p:cNvSpPr>
          <p:nvPr>
            <p:ph idx="1"/>
          </p:nvPr>
        </p:nvSpPr>
        <p:spPr>
          <a:xfrm>
            <a:off x="107504" y="1657550"/>
            <a:ext cx="5040560" cy="4876800"/>
          </a:xfrm>
        </p:spPr>
        <p:txBody>
          <a:bodyPr>
            <a:normAutofit fontScale="92500" lnSpcReduction="20000"/>
          </a:bodyPr>
          <a:lstStyle/>
          <a:p>
            <a:r>
              <a:rPr lang="el-GR" dirty="0" smtClean="0"/>
              <a:t>Για τις μεταβλητές </a:t>
            </a:r>
            <a:r>
              <a:rPr lang="el-GR" dirty="0" smtClean="0">
                <a:solidFill>
                  <a:schemeClr val="accent6">
                    <a:lumMod val="75000"/>
                  </a:schemeClr>
                </a:solidFill>
              </a:rPr>
              <a:t>πρωταρχικού</a:t>
            </a:r>
            <a:r>
              <a:rPr lang="el-GR" dirty="0" smtClean="0"/>
              <a:t> τύπου (</a:t>
            </a:r>
            <a:r>
              <a:rPr lang="en-US" dirty="0" smtClean="0"/>
              <a:t>char, </a:t>
            </a:r>
            <a:r>
              <a:rPr lang="en-US" dirty="0" err="1" smtClean="0"/>
              <a:t>int</a:t>
            </a:r>
            <a:r>
              <a:rPr lang="en-US" dirty="0" smtClean="0"/>
              <a:t>, double,…) </a:t>
            </a:r>
            <a:r>
              <a:rPr lang="el-GR" dirty="0" smtClean="0"/>
              <a:t>ξέρουμε εκ των προτέρων το μέγεθος της μνήμης που χρειαζόμαστε.</a:t>
            </a:r>
          </a:p>
          <a:p>
            <a:r>
              <a:rPr lang="el-GR" dirty="0" smtClean="0"/>
              <a:t>Όταν ο μεταγλωττιστής δει τη </a:t>
            </a:r>
            <a:r>
              <a:rPr lang="el-GR" dirty="0" smtClean="0">
                <a:solidFill>
                  <a:schemeClr val="accent6">
                    <a:lumMod val="75000"/>
                  </a:schemeClr>
                </a:solidFill>
              </a:rPr>
              <a:t>δήλωση</a:t>
            </a:r>
            <a:r>
              <a:rPr lang="el-GR" dirty="0" smtClean="0"/>
              <a:t> μιας μεταβλητής πρωταρχικού τύπου </a:t>
            </a:r>
            <a:r>
              <a:rPr lang="el-GR" dirty="0" smtClean="0">
                <a:solidFill>
                  <a:srgbClr val="0070C0"/>
                </a:solidFill>
              </a:rPr>
              <a:t>δεσμεύει </a:t>
            </a:r>
            <a:r>
              <a:rPr lang="el-GR" dirty="0" smtClean="0"/>
              <a:t>μια θέση μνήμης αντίστοιχου μεγέθους</a:t>
            </a:r>
          </a:p>
          <a:p>
            <a:pPr lvl="1"/>
            <a:r>
              <a:rPr lang="el-GR" dirty="0" smtClean="0"/>
              <a:t>Η δήλωση μιας μεταβλητής ουσιαστικά </a:t>
            </a:r>
            <a:r>
              <a:rPr lang="el-GR" dirty="0" smtClean="0">
                <a:solidFill>
                  <a:srgbClr val="0070C0"/>
                </a:solidFill>
              </a:rPr>
              <a:t>δίνει ένα όνομα </a:t>
            </a:r>
            <a:r>
              <a:rPr lang="el-GR" dirty="0" smtClean="0"/>
              <a:t>σε μία θέση μνήμης</a:t>
            </a:r>
          </a:p>
          <a:p>
            <a:pPr lvl="1"/>
            <a:r>
              <a:rPr lang="el-GR" dirty="0" smtClean="0"/>
              <a:t>Συχνά λέμε η </a:t>
            </a:r>
            <a:r>
              <a:rPr lang="el-GR" dirty="0" smtClean="0">
                <a:solidFill>
                  <a:schemeClr val="accent6">
                    <a:lumMod val="75000"/>
                  </a:schemeClr>
                </a:solidFill>
              </a:rPr>
              <a:t>θέση μνήμης </a:t>
            </a:r>
            <a:r>
              <a:rPr lang="en-US" dirty="0" smtClean="0">
                <a:solidFill>
                  <a:schemeClr val="accent6">
                    <a:lumMod val="75000"/>
                  </a:schemeClr>
                </a:solidFill>
              </a:rPr>
              <a:t>x </a:t>
            </a:r>
            <a:r>
              <a:rPr lang="el-GR" dirty="0" smtClean="0"/>
              <a:t>για τη μεταβλητή </a:t>
            </a:r>
            <a:r>
              <a:rPr lang="en-US" dirty="0" smtClean="0">
                <a:solidFill>
                  <a:srgbClr val="0070C0"/>
                </a:solidFill>
              </a:rPr>
              <a:t>x</a:t>
            </a:r>
            <a:r>
              <a:rPr lang="en-US" dirty="0" smtClean="0"/>
              <a:t>.</a:t>
            </a:r>
            <a:endParaRPr lang="el-GR"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4">
                  <a:txBody>
                    <a:bodyPr/>
                    <a:lstStyle/>
                    <a:p>
                      <a:pPr algn="ctr"/>
                      <a:r>
                        <a:rPr lang="el-GR" dirty="0" smtClean="0"/>
                        <a:t>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solidFill>
                            <a:srgbClr val="0070C0"/>
                          </a:solidFill>
                        </a:rPr>
                        <a:t>0100</a:t>
                      </a:r>
                      <a:endParaRPr lang="en-US" dirty="0">
                        <a:solidFill>
                          <a:srgbClr val="0070C0"/>
                        </a:solidFill>
                      </a:endParaRPr>
                    </a:p>
                  </a:txBody>
                  <a:tcPr/>
                </a:tc>
                <a:tc rowSpan="4">
                  <a:txBody>
                    <a:bodyPr/>
                    <a:lstStyle/>
                    <a:p>
                      <a:pPr algn="ctr"/>
                      <a:r>
                        <a:rPr lang="el-GR" dirty="0" smtClean="0"/>
                        <a:t>3</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
        <p:nvSpPr>
          <p:cNvPr id="4" name="TextBox 3"/>
          <p:cNvSpPr txBox="1"/>
          <p:nvPr/>
        </p:nvSpPr>
        <p:spPr>
          <a:xfrm>
            <a:off x="6660232" y="1628800"/>
            <a:ext cx="1563248"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5;</a:t>
            </a:r>
          </a:p>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a:t>
            </a:r>
            <a:endParaRPr lang="en-US" b="1" dirty="0">
              <a:latin typeface="Courier New" pitchFamily="49" charset="0"/>
              <a:cs typeface="Courier New" pitchFamily="49" charset="0"/>
            </a:endParaRP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a:solidFill>
                  <a:srgbClr val="FF0000"/>
                </a:solidFill>
                <a:latin typeface="Courier New" pitchFamily="49" charset="0"/>
                <a:cs typeface="Courier New" pitchFamily="49" charset="0"/>
              </a:rPr>
              <a:t>x</a:t>
            </a:r>
            <a:endParaRPr lang="en-US" dirty="0"/>
          </a:p>
        </p:txBody>
      </p:sp>
      <p:sp>
        <p:nvSpPr>
          <p:cNvPr id="8" name="TextBox 7"/>
          <p:cNvSpPr txBox="1"/>
          <p:nvPr/>
        </p:nvSpPr>
        <p:spPr>
          <a:xfrm>
            <a:off x="5589078" y="4972526"/>
            <a:ext cx="322524"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y</a:t>
            </a:r>
            <a:endParaRPr lang="en-US" dirty="0"/>
          </a:p>
        </p:txBody>
      </p:sp>
    </p:spTree>
    <p:extLst>
      <p:ext uri="{BB962C8B-B14F-4D97-AF65-F5344CB8AC3E}">
        <p14:creationId xmlns:p14="http://schemas.microsoft.com/office/powerpoint/2010/main" val="1982887110"/>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αντικειμένων</a:t>
            </a:r>
            <a:endParaRPr lang="en-US" dirty="0"/>
          </a:p>
        </p:txBody>
      </p:sp>
      <p:sp>
        <p:nvSpPr>
          <p:cNvPr id="3" name="Content Placeholder 2"/>
          <p:cNvSpPr>
            <a:spLocks noGrp="1"/>
          </p:cNvSpPr>
          <p:nvPr>
            <p:ph idx="1"/>
          </p:nvPr>
        </p:nvSpPr>
        <p:spPr>
          <a:xfrm>
            <a:off x="107504" y="1657550"/>
            <a:ext cx="8208912" cy="1051370"/>
          </a:xfrm>
        </p:spPr>
        <p:txBody>
          <a:bodyPr>
            <a:normAutofit fontScale="92500" lnSpcReduction="20000"/>
          </a:bodyPr>
          <a:lstStyle/>
          <a:p>
            <a:r>
              <a:rPr lang="el-GR" dirty="0" smtClean="0"/>
              <a:t>Για τα αντικείμενα δεν </a:t>
            </a:r>
            <a:r>
              <a:rPr lang="el-GR" dirty="0"/>
              <a:t>ξέρουμε πάντα εκ των προτέρων το </a:t>
            </a:r>
            <a:r>
              <a:rPr lang="el-GR" dirty="0" smtClean="0"/>
              <a:t>μέγεθος της μνήμης που θα πρέπει να δεσμεύσουμε.</a:t>
            </a:r>
          </a:p>
        </p:txBody>
      </p:sp>
      <p:sp>
        <p:nvSpPr>
          <p:cNvPr id="9" name="Content Placeholder 2"/>
          <p:cNvSpPr txBox="1">
            <a:spLocks/>
          </p:cNvSpPr>
          <p:nvPr/>
        </p:nvSpPr>
        <p:spPr>
          <a:xfrm>
            <a:off x="248342" y="4237632"/>
            <a:ext cx="8212090" cy="2143695"/>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Παρομοίως αν δηλώσουμε</a:t>
            </a:r>
          </a:p>
          <a:p>
            <a:pPr marL="0" indent="0">
              <a:buFont typeface="Arial" pitchFamily="34" charset="0"/>
              <a:buNone/>
            </a:pPr>
            <a:r>
              <a:rPr lang="el-GR" dirty="0" smtClean="0"/>
              <a:t>	</a:t>
            </a:r>
            <a:r>
              <a:rPr lang="en-US" sz="2200" b="1" dirty="0" err="1">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 </a:t>
            </a:r>
            <a:r>
              <a:rPr lang="en-US" sz="2200" b="1" dirty="0">
                <a:solidFill>
                  <a:srgbClr val="0070C0"/>
                </a:solidFill>
                <a:latin typeface="Courier New" pitchFamily="49" charset="0"/>
                <a:cs typeface="Courier New" pitchFamily="49" charset="0"/>
              </a:rPr>
              <a:t>A;</a:t>
            </a:r>
          </a:p>
          <a:p>
            <a:pPr marL="0" indent="0">
              <a:buFont typeface="Arial" pitchFamily="34" charset="0"/>
              <a:buNone/>
            </a:pPr>
            <a:r>
              <a:rPr lang="el-GR" dirty="0" smtClean="0"/>
              <a:t>μας λέει ότι έχουμε ένα πίνακα από ακέραιους αλλά δεν μας λέει πόσο μεγάλος θα είναι αυτός ο πίνακας.</a:t>
            </a:r>
          </a:p>
          <a:p>
            <a:pPr marL="0" lvl="0" indent="0">
              <a:spcBef>
                <a:spcPts val="0"/>
              </a:spcBef>
              <a:buClrTx/>
              <a:buSzTx/>
              <a:buNone/>
            </a:pPr>
            <a:r>
              <a:rPr lang="el-GR" dirty="0" smtClean="0"/>
              <a:t>	</a:t>
            </a:r>
            <a:r>
              <a:rPr lang="en-US" sz="2200" b="1" dirty="0" smtClean="0">
                <a:solidFill>
                  <a:srgbClr val="0070C0"/>
                </a:solidFill>
                <a:latin typeface="Courier New" pitchFamily="49" charset="0"/>
                <a:cs typeface="Courier New" pitchFamily="49" charset="0"/>
              </a:rPr>
              <a:t>A</a:t>
            </a:r>
            <a:r>
              <a:rPr lang="el-GR" sz="2200" b="1" dirty="0" smtClean="0">
                <a:solidFill>
                  <a:srgbClr val="0070C0"/>
                </a:solidFill>
                <a:latin typeface="Courier New" pitchFamily="49" charset="0"/>
                <a:cs typeface="Courier New" pitchFamily="49" charset="0"/>
              </a:rPr>
              <a:t> = </a:t>
            </a:r>
            <a:r>
              <a:rPr lang="en-US" sz="2200" b="1" dirty="0" smtClean="0">
                <a:solidFill>
                  <a:srgbClr val="0070C0"/>
                </a:solidFill>
                <a:latin typeface="Courier New" pitchFamily="49" charset="0"/>
                <a:cs typeface="Courier New" pitchFamily="49" charset="0"/>
              </a:rPr>
              <a:t>new </a:t>
            </a:r>
            <a:r>
              <a:rPr lang="en-US" sz="2200" b="1" dirty="0" err="1" smtClean="0">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[2];</a:t>
            </a:r>
          </a:p>
          <a:p>
            <a:pPr marL="0" lvl="0" indent="0">
              <a:spcBef>
                <a:spcPts val="0"/>
              </a:spcBef>
              <a:buClrTx/>
              <a:buSzTx/>
              <a:buNone/>
            </a:pPr>
            <a:r>
              <a:rPr lang="en-US" sz="2200" b="1" dirty="0">
                <a:solidFill>
                  <a:srgbClr val="0070C0"/>
                </a:solidFill>
                <a:latin typeface="Courier New" pitchFamily="49" charset="0"/>
                <a:cs typeface="Courier New" pitchFamily="49" charset="0"/>
              </a:rPr>
              <a:t>	</a:t>
            </a:r>
            <a:r>
              <a:rPr lang="en-US" sz="2200" b="1" dirty="0" smtClean="0">
                <a:solidFill>
                  <a:srgbClr val="0070C0"/>
                </a:solidFill>
                <a:latin typeface="Courier New" pitchFamily="49" charset="0"/>
                <a:cs typeface="Courier New" pitchFamily="49" charset="0"/>
              </a:rPr>
              <a:t>A = new </a:t>
            </a:r>
            <a:r>
              <a:rPr lang="en-US" sz="2200" b="1" dirty="0" err="1" smtClean="0">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[3];</a:t>
            </a:r>
            <a:endParaRPr lang="en-US" sz="2200" b="1" dirty="0">
              <a:solidFill>
                <a:srgbClr val="0070C0"/>
              </a:solidFill>
              <a:latin typeface="Courier New" pitchFamily="49" charset="0"/>
              <a:cs typeface="Courier New" pitchFamily="49" charset="0"/>
            </a:endParaRPr>
          </a:p>
          <a:p>
            <a:pPr marL="0" indent="0">
              <a:buFont typeface="Arial" pitchFamily="34" charset="0"/>
              <a:buNone/>
            </a:pPr>
            <a:endParaRPr lang="el-GR" dirty="0" smtClean="0"/>
          </a:p>
        </p:txBody>
      </p:sp>
      <p:sp>
        <p:nvSpPr>
          <p:cNvPr id="6" name="TextBox 5"/>
          <p:cNvSpPr txBox="1"/>
          <p:nvPr/>
        </p:nvSpPr>
        <p:spPr>
          <a:xfrm>
            <a:off x="934007" y="2924944"/>
            <a:ext cx="6840760" cy="1015663"/>
          </a:xfrm>
          <a:prstGeom prst="rect">
            <a:avLst/>
          </a:prstGeom>
          <a:noFill/>
          <a:ln w="28575">
            <a:solidFill>
              <a:schemeClr val="accent1"/>
            </a:solidFill>
            <a:prstDash val="dash"/>
          </a:ln>
        </p:spPr>
        <p:txBody>
          <a:bodyPr wrap="square" rtlCol="0">
            <a:spAutoFit/>
          </a:bodyPr>
          <a:lstStyle/>
          <a:p>
            <a:r>
              <a:rPr lang="en-US" sz="2000" b="1" dirty="0" smtClean="0">
                <a:solidFill>
                  <a:schemeClr val="accent6">
                    <a:lumMod val="75000"/>
                  </a:schemeClr>
                </a:solidFill>
                <a:latin typeface="Courier New" pitchFamily="49" charset="0"/>
                <a:cs typeface="Courier New" pitchFamily="49" charset="0"/>
              </a:rPr>
              <a:t>String</a:t>
            </a:r>
            <a:r>
              <a:rPr lang="en-US" sz="2000" b="1" dirty="0" smtClean="0">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s;</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dirty="0" smtClean="0"/>
              <a:t> </a:t>
            </a:r>
            <a:r>
              <a:rPr lang="el-GR" sz="2000" dirty="0" smtClean="0"/>
              <a:t>δεν </a:t>
            </a:r>
            <a:r>
              <a:rPr lang="el-GR" sz="2000" dirty="0" err="1" smtClean="0"/>
              <a:t>ξερουμε</a:t>
            </a:r>
            <a:r>
              <a:rPr lang="el-GR" sz="2000" dirty="0" smtClean="0"/>
              <a:t> το μέγεθος του </a:t>
            </a:r>
            <a:r>
              <a:rPr lang="en-US" sz="2000" dirty="0" smtClean="0">
                <a:solidFill>
                  <a:srgbClr val="0070C0"/>
                </a:solidFill>
              </a:rPr>
              <a:t>s</a:t>
            </a:r>
          </a:p>
          <a:p>
            <a:r>
              <a:rPr lang="en-US" sz="2000" b="1" dirty="0">
                <a:solidFill>
                  <a:srgbClr val="0070C0"/>
                </a:solidFill>
                <a:latin typeface="Courier New" pitchFamily="49" charset="0"/>
                <a:cs typeface="Courier New" pitchFamily="49" charset="0"/>
              </a:rPr>
              <a:t>s = “</a:t>
            </a:r>
            <a:r>
              <a:rPr lang="en-US" sz="2000" b="1" dirty="0" err="1">
                <a:solidFill>
                  <a:srgbClr val="0070C0"/>
                </a:solidFill>
                <a:latin typeface="Courier New" pitchFamily="49" charset="0"/>
                <a:cs typeface="Courier New" pitchFamily="49" charset="0"/>
              </a:rPr>
              <a:t>ab</a:t>
            </a:r>
            <a:r>
              <a:rPr lang="en-US" sz="2000" b="1" dirty="0">
                <a:solidFill>
                  <a:srgbClr val="0070C0"/>
                </a:solidFill>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dirty="0" smtClean="0"/>
              <a:t> </a:t>
            </a:r>
            <a:r>
              <a:rPr lang="el-GR" sz="2000" dirty="0" smtClean="0"/>
              <a:t>το </a:t>
            </a:r>
            <a:r>
              <a:rPr lang="en-US" sz="2000" dirty="0" smtClean="0">
                <a:solidFill>
                  <a:srgbClr val="0070C0"/>
                </a:solidFill>
              </a:rPr>
              <a:t>s </a:t>
            </a:r>
            <a:r>
              <a:rPr lang="el-GR" sz="2000" dirty="0" smtClean="0"/>
              <a:t>έχει μέγεθος 2 χαρακτήρες</a:t>
            </a:r>
          </a:p>
          <a:p>
            <a:r>
              <a:rPr lang="en-US" sz="2000" b="1" dirty="0">
                <a:solidFill>
                  <a:srgbClr val="0070C0"/>
                </a:solidFill>
                <a:latin typeface="Courier New" pitchFamily="49" charset="0"/>
                <a:cs typeface="Courier New" pitchFamily="49" charset="0"/>
              </a:rPr>
              <a:t>s = “</a:t>
            </a:r>
            <a:r>
              <a:rPr lang="en-US" sz="2000" b="1" dirty="0" err="1">
                <a:solidFill>
                  <a:srgbClr val="0070C0"/>
                </a:solidFill>
                <a:latin typeface="Courier New" pitchFamily="49" charset="0"/>
                <a:cs typeface="Courier New" pitchFamily="49" charset="0"/>
              </a:rPr>
              <a:t>abc</a:t>
            </a:r>
            <a:r>
              <a:rPr lang="en-US" sz="2000" b="1" dirty="0">
                <a:solidFill>
                  <a:srgbClr val="0070C0"/>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l-GR" sz="2000" dirty="0" smtClean="0"/>
              <a:t>το </a:t>
            </a:r>
            <a:r>
              <a:rPr lang="en-US" sz="2000" dirty="0" smtClean="0">
                <a:solidFill>
                  <a:srgbClr val="0070C0"/>
                </a:solidFill>
              </a:rPr>
              <a:t>s </a:t>
            </a:r>
            <a:r>
              <a:rPr lang="el-GR" sz="2000" dirty="0"/>
              <a:t>έχει μέγεθος </a:t>
            </a:r>
            <a:r>
              <a:rPr lang="el-GR" sz="2000" dirty="0" smtClean="0"/>
              <a:t>3 </a:t>
            </a:r>
            <a:r>
              <a:rPr lang="el-GR" sz="2000" dirty="0"/>
              <a:t>χαρακτήρες</a:t>
            </a:r>
            <a:endParaRPr lang="en-US" sz="2000" dirty="0"/>
          </a:p>
        </p:txBody>
      </p:sp>
    </p:spTree>
    <p:extLst>
      <p:ext uri="{BB962C8B-B14F-4D97-AF65-F5344CB8AC3E}">
        <p14:creationId xmlns:p14="http://schemas.microsoft.com/office/powerpoint/2010/main" val="790756922"/>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αντικειμένων</a:t>
            </a:r>
            <a:endParaRPr lang="en-US" dirty="0"/>
          </a:p>
        </p:txBody>
      </p:sp>
      <p:sp>
        <p:nvSpPr>
          <p:cNvPr id="3" name="Content Placeholder 2"/>
          <p:cNvSpPr>
            <a:spLocks noGrp="1"/>
          </p:cNvSpPr>
          <p:nvPr>
            <p:ph idx="1"/>
          </p:nvPr>
        </p:nvSpPr>
        <p:spPr>
          <a:xfrm>
            <a:off x="107504" y="1657550"/>
            <a:ext cx="5040560" cy="4939802"/>
          </a:xfrm>
        </p:spPr>
        <p:txBody>
          <a:bodyPr>
            <a:normAutofit fontScale="85000" lnSpcReduction="20000"/>
          </a:bodyPr>
          <a:lstStyle/>
          <a:p>
            <a:r>
              <a:rPr lang="el-GR" dirty="0" smtClean="0"/>
              <a:t>Οι </a:t>
            </a:r>
            <a:r>
              <a:rPr lang="el-GR" dirty="0" smtClean="0">
                <a:solidFill>
                  <a:srgbClr val="0070C0"/>
                </a:solidFill>
              </a:rPr>
              <a:t>θέσεις μνήμης των αντικειμένων </a:t>
            </a:r>
            <a:r>
              <a:rPr lang="el-GR" dirty="0" smtClean="0"/>
              <a:t>κρατάνε μια </a:t>
            </a:r>
            <a:r>
              <a:rPr lang="el-GR" dirty="0" smtClean="0">
                <a:solidFill>
                  <a:schemeClr val="accent6">
                    <a:lumMod val="75000"/>
                  </a:schemeClr>
                </a:solidFill>
              </a:rPr>
              <a:t>διεύθυνση</a:t>
            </a:r>
            <a:r>
              <a:rPr lang="el-GR" dirty="0" smtClean="0"/>
              <a:t> στο χώρο στον οποίο αποθηκεύεται το αντικείμενο</a:t>
            </a:r>
            <a:endParaRPr lang="en-US" dirty="0" smtClean="0"/>
          </a:p>
          <a:p>
            <a:r>
              <a:rPr lang="en-US" dirty="0" smtClean="0"/>
              <a:t>H </a:t>
            </a:r>
            <a:r>
              <a:rPr lang="el-GR" dirty="0" smtClean="0"/>
              <a:t>διεύθυνση αυτή λέγεται </a:t>
            </a:r>
            <a:r>
              <a:rPr lang="el-GR" dirty="0" smtClean="0">
                <a:solidFill>
                  <a:srgbClr val="FF0000"/>
                </a:solidFill>
              </a:rPr>
              <a:t>αναφορά</a:t>
            </a:r>
            <a:r>
              <a:rPr lang="el-GR" dirty="0" smtClean="0"/>
              <a:t>.</a:t>
            </a:r>
          </a:p>
          <a:p>
            <a:r>
              <a:rPr lang="el-GR" dirty="0" smtClean="0"/>
              <a:t>Οι αναφορές είναι παρόμοιες με τους </a:t>
            </a:r>
            <a:r>
              <a:rPr lang="el-GR" dirty="0" smtClean="0">
                <a:solidFill>
                  <a:schemeClr val="accent6">
                    <a:lumMod val="75000"/>
                  </a:schemeClr>
                </a:solidFill>
              </a:rPr>
              <a:t>δείκτες</a:t>
            </a:r>
            <a:r>
              <a:rPr lang="el-GR" dirty="0" smtClean="0"/>
              <a:t> σε άλλες γλώσσες προγραμματισμού με τη διαφορά ότι η </a:t>
            </a:r>
            <a:r>
              <a:rPr lang="en-US" dirty="0" smtClean="0"/>
              <a:t>Java </a:t>
            </a:r>
            <a:r>
              <a:rPr lang="el-GR" dirty="0" smtClean="0"/>
              <a:t>δεν μας αφήνει να πειράξουμε τις διευθύνσεις.</a:t>
            </a:r>
          </a:p>
          <a:p>
            <a:pPr lvl="1"/>
            <a:r>
              <a:rPr lang="el-GR" dirty="0" smtClean="0"/>
              <a:t>Εμείς χρησιμοποιούμε μόνο τη μεταβλητή του αντικειμένου, όχι το περιεχόμενο της</a:t>
            </a:r>
          </a:p>
          <a:p>
            <a:pPr lvl="1"/>
            <a:r>
              <a:rPr lang="el-GR" dirty="0" smtClean="0"/>
              <a:t>Το </a:t>
            </a:r>
            <a:r>
              <a:rPr lang="en-US" dirty="0" smtClean="0">
                <a:solidFill>
                  <a:srgbClr val="0070C0"/>
                </a:solidFill>
              </a:rPr>
              <a:t>dereferencing</a:t>
            </a:r>
            <a:r>
              <a:rPr lang="en-US" dirty="0" smtClean="0"/>
              <a:t> </a:t>
            </a:r>
            <a:r>
              <a:rPr lang="el-GR" dirty="0" smtClean="0"/>
              <a:t>το κάνει η  </a:t>
            </a:r>
            <a:r>
              <a:rPr lang="en-US" dirty="0" smtClean="0"/>
              <a:t>Java </a:t>
            </a:r>
            <a:r>
              <a:rPr lang="el-GR" dirty="0" smtClean="0"/>
              <a:t>αυτόματα.</a:t>
            </a:r>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a:txBody>
                    <a:bodyPr/>
                    <a:lstStyle/>
                    <a:p>
                      <a:pPr algn="ctr"/>
                      <a:r>
                        <a:rPr lang="el-GR" dirty="0" smtClean="0">
                          <a:solidFill>
                            <a:srgbClr val="0070C0"/>
                          </a:solidFill>
                        </a:rPr>
                        <a:t>0100</a:t>
                      </a:r>
                      <a:endParaRPr lang="en-US" dirty="0">
                        <a:solidFill>
                          <a:srgbClr val="0070C0"/>
                        </a:solidFill>
                      </a:endParaRPr>
                    </a:p>
                  </a:txBody>
                  <a:tcPr anchor="ctr"/>
                </a:tc>
              </a:tr>
              <a:tr h="425019">
                <a:tc>
                  <a:txBody>
                    <a:bodyPr/>
                    <a:lstStyle/>
                    <a:p>
                      <a:pPr algn="ctr"/>
                      <a:r>
                        <a:rPr lang="el-GR" dirty="0" smtClean="0"/>
                        <a:t>0001</a:t>
                      </a:r>
                      <a:endParaRPr lang="en-US" dirty="0"/>
                    </a:p>
                  </a:txBody>
                  <a:tcPr/>
                </a:tc>
                <a:tc>
                  <a:txBody>
                    <a:bodyPr/>
                    <a:lstStyle/>
                    <a:p>
                      <a:pPr algn="ctr"/>
                      <a:endParaRPr lang="en-US" dirty="0"/>
                    </a:p>
                  </a:txBody>
                  <a:tcPr anchor="ctr"/>
                </a:tc>
              </a:tr>
              <a:tr h="425019">
                <a:tc>
                  <a:txBody>
                    <a:bodyPr/>
                    <a:lstStyle/>
                    <a:p>
                      <a:pPr algn="ctr"/>
                      <a:r>
                        <a:rPr lang="el-GR" dirty="0" smtClean="0"/>
                        <a:t>0010</a:t>
                      </a:r>
                      <a:endParaRPr lang="en-US" dirty="0"/>
                    </a:p>
                  </a:txBody>
                  <a:tcPr/>
                </a:tc>
                <a:tc>
                  <a:txBody>
                    <a:bodyPr/>
                    <a:lstStyle/>
                    <a:p>
                      <a:pPr algn="ctr"/>
                      <a:endParaRPr lang="en-US" dirty="0"/>
                    </a:p>
                  </a:txBody>
                  <a:tcPr anchor="ctr"/>
                </a:tc>
              </a:tr>
              <a:tr h="425019">
                <a:tc>
                  <a:txBody>
                    <a:bodyPr/>
                    <a:lstStyle/>
                    <a:p>
                      <a:pPr algn="ctr"/>
                      <a:r>
                        <a:rPr lang="el-GR" dirty="0" smtClean="0"/>
                        <a:t>0011</a:t>
                      </a:r>
                      <a:endParaRPr lang="en-US" dirty="0"/>
                    </a:p>
                  </a:txBody>
                  <a:tcPr/>
                </a:tc>
                <a:tc>
                  <a:txBody>
                    <a:bodyPr/>
                    <a:lstStyle/>
                    <a:p>
                      <a:pPr algn="ctr"/>
                      <a:endParaRPr lang="en-US" dirty="0"/>
                    </a:p>
                  </a:txBody>
                  <a:tcPr anchor="ctr"/>
                </a:tc>
              </a:tr>
              <a:tr h="425019">
                <a:tc>
                  <a:txBody>
                    <a:bodyPr/>
                    <a:lstStyle/>
                    <a:p>
                      <a:pPr algn="ctr"/>
                      <a:r>
                        <a:rPr lang="el-GR" dirty="0" smtClean="0">
                          <a:solidFill>
                            <a:srgbClr val="0070C0"/>
                          </a:solidFill>
                        </a:rPr>
                        <a:t>0100</a:t>
                      </a:r>
                      <a:endParaRPr lang="en-US" dirty="0">
                        <a:solidFill>
                          <a:srgbClr val="0070C0"/>
                        </a:solidFill>
                      </a:endParaRPr>
                    </a:p>
                  </a:txBody>
                  <a:tcPr/>
                </a:tc>
                <a:tc rowSpan="2">
                  <a:txBody>
                    <a:bodyPr/>
                    <a:lstStyle/>
                    <a:p>
                      <a:pPr algn="ctr"/>
                      <a:r>
                        <a:rPr lang="en-US" dirty="0" smtClean="0"/>
                        <a:t>a</a:t>
                      </a:r>
                      <a:endParaRPr lang="en-US" dirty="0"/>
                    </a:p>
                    <a:p>
                      <a:pPr algn="ctr"/>
                      <a:r>
                        <a:rPr lang="en-US" dirty="0" smtClean="0"/>
                        <a:t>b</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nchor="ctr"/>
                </a:tc>
              </a:tr>
              <a:tr h="425019">
                <a:tc>
                  <a:txBody>
                    <a:bodyPr/>
                    <a:lstStyle/>
                    <a:p>
                      <a:pPr algn="ctr"/>
                      <a:r>
                        <a:rPr lang="el-GR" dirty="0" smtClean="0"/>
                        <a:t>0110</a:t>
                      </a:r>
                      <a:endParaRPr lang="en-US" dirty="0"/>
                    </a:p>
                  </a:txBody>
                  <a:tcPr/>
                </a:tc>
                <a:tc>
                  <a:txBody>
                    <a:bodyPr/>
                    <a:lstStyle/>
                    <a:p>
                      <a:pPr algn="ctr"/>
                      <a:endParaRPr lang="en-US" dirty="0"/>
                    </a:p>
                  </a:txBody>
                  <a:tcPr anchor="ctr"/>
                </a:tc>
              </a:tr>
              <a:tr h="425019">
                <a:tc>
                  <a:txBody>
                    <a:bodyPr/>
                    <a:lstStyle/>
                    <a:p>
                      <a:pPr algn="ctr"/>
                      <a:r>
                        <a:rPr lang="en-US" dirty="0" smtClean="0"/>
                        <a:t>0111</a:t>
                      </a:r>
                      <a:endParaRPr lang="en-US" dirty="0"/>
                    </a:p>
                  </a:txBody>
                  <a:tcPr/>
                </a:tc>
                <a:tc>
                  <a:txBody>
                    <a:bodyPr/>
                    <a:lstStyle/>
                    <a:p>
                      <a:pPr algn="ctr"/>
                      <a:endParaRPr lang="en-US" dirty="0"/>
                    </a:p>
                  </a:txBody>
                  <a:tcPr anchor="ctr"/>
                </a:tc>
              </a:tr>
            </a:tbl>
          </a:graphicData>
        </a:graphic>
      </p:graphicFrame>
      <p:sp>
        <p:nvSpPr>
          <p:cNvPr id="4" name="TextBox 3"/>
          <p:cNvSpPr txBox="1"/>
          <p:nvPr/>
        </p:nvSpPr>
        <p:spPr>
          <a:xfrm>
            <a:off x="6660232" y="1628800"/>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String </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ab</a:t>
            </a:r>
            <a:r>
              <a:rPr lang="en-US" b="1" dirty="0" smtClean="0">
                <a:latin typeface="Courier New" pitchFamily="49" charset="0"/>
                <a:cs typeface="Courier New" pitchFamily="49" charset="0"/>
              </a:rPr>
              <a:t>”;</a:t>
            </a: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a:solidFill>
                  <a:srgbClr val="FF0000"/>
                </a:solidFill>
                <a:latin typeface="Courier New" pitchFamily="49" charset="0"/>
                <a:cs typeface="Courier New" pitchFamily="49" charset="0"/>
              </a:rPr>
              <a:t>s</a:t>
            </a:r>
            <a:endParaRPr lang="en-US" dirty="0"/>
          </a:p>
        </p:txBody>
      </p:sp>
      <p:cxnSp>
        <p:nvCxnSpPr>
          <p:cNvPr id="11" name="Elbow Connector 10"/>
          <p:cNvCxnSpPr/>
          <p:nvPr/>
        </p:nvCxnSpPr>
        <p:spPr>
          <a:xfrm rot="5400000">
            <a:off x="6952910" y="3721678"/>
            <a:ext cx="1358860" cy="108012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417472"/>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Παράδειγμα</a:t>
            </a:r>
            <a:r>
              <a:rPr lang="en-US" dirty="0" smtClean="0"/>
              <a:t> - </a:t>
            </a:r>
            <a:r>
              <a:rPr lang="el-GR" dirty="0" smtClean="0"/>
              <a:t>πινάκες</a:t>
            </a:r>
            <a:endParaRPr lang="en-US" dirty="0"/>
          </a:p>
        </p:txBody>
      </p:sp>
      <p:sp>
        <p:nvSpPr>
          <p:cNvPr id="3" name="Content Placeholder 2"/>
          <p:cNvSpPr>
            <a:spLocks noGrp="1"/>
          </p:cNvSpPr>
          <p:nvPr>
            <p:ph idx="1"/>
          </p:nvPr>
        </p:nvSpPr>
        <p:spPr>
          <a:xfrm>
            <a:off x="251520" y="2780928"/>
            <a:ext cx="5040560" cy="133940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smtClean="0">
                <a:solidFill>
                  <a:srgbClr val="0070C0"/>
                </a:solidFill>
                <a:latin typeface="Courier New" pitchFamily="49" charset="0"/>
                <a:cs typeface="Courier New" pitchFamily="49" charset="0"/>
              </a:rPr>
              <a:t>A</a:t>
            </a:r>
            <a:r>
              <a:rPr lang="el-GR" b="1" dirty="0" smtClean="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endParaRPr lang="en-US" dirty="0">
                        <a:solidFill>
                          <a:srgbClr val="0070C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998021416"/>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780928"/>
            <a:ext cx="5040560" cy="1339402"/>
          </a:xfrm>
        </p:spPr>
        <p:txBody>
          <a:bodyPr>
            <a:normAutofit lnSpcReduction="10000"/>
          </a:bodyPr>
          <a:lstStyle/>
          <a:p>
            <a:pPr marL="0" indent="0">
              <a:buNone/>
            </a:pP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A;</a:t>
            </a:r>
          </a:p>
          <a:p>
            <a:pPr marL="0" lvl="0" indent="0">
              <a:spcBef>
                <a:spcPts val="0"/>
              </a:spcBef>
              <a:buClrTx/>
              <a:buSzTx/>
              <a:buNone/>
            </a:pPr>
            <a:r>
              <a:rPr lang="en-US" b="1" dirty="0" smtClean="0">
                <a:solidFill>
                  <a:srgbClr val="0070C0"/>
                </a:solidFill>
                <a:latin typeface="Courier New" pitchFamily="49" charset="0"/>
                <a:cs typeface="Courier New" pitchFamily="49" charset="0"/>
              </a:rPr>
              <a:t>A</a:t>
            </a:r>
            <a:r>
              <a:rPr lang="el-GR" b="1" dirty="0" smtClean="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sp>
        <p:nvSpPr>
          <p:cNvPr id="7" name="Rounded Rectangular Callout 6"/>
          <p:cNvSpPr/>
          <p:nvPr/>
        </p:nvSpPr>
        <p:spPr>
          <a:xfrm>
            <a:off x="539552" y="4293096"/>
            <a:ext cx="4536504" cy="1728192"/>
          </a:xfrm>
          <a:prstGeom prst="wedgeRoundRectCallout">
            <a:avLst>
              <a:gd name="adj1" fmla="val 108689"/>
              <a:gd name="adj2" fmla="val -90768"/>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 </a:t>
            </a:r>
            <a:r>
              <a:rPr lang="el-GR" sz="2400" dirty="0" smtClean="0"/>
              <a:t>δεσμευμένη λέξη </a:t>
            </a:r>
            <a:r>
              <a:rPr lang="en-US" sz="2400" dirty="0" smtClean="0">
                <a:solidFill>
                  <a:srgbClr val="FF0000"/>
                </a:solidFill>
              </a:rPr>
              <a:t>null</a:t>
            </a:r>
            <a:r>
              <a:rPr lang="en-US" sz="2400" dirty="0" smtClean="0"/>
              <a:t> </a:t>
            </a:r>
            <a:r>
              <a:rPr lang="el-GR" sz="2400" dirty="0" smtClean="0"/>
              <a:t>σημαίνει μια </a:t>
            </a:r>
            <a:r>
              <a:rPr lang="el-GR" sz="2400" dirty="0" smtClean="0">
                <a:solidFill>
                  <a:schemeClr val="accent6">
                    <a:lumMod val="75000"/>
                  </a:schemeClr>
                </a:solidFill>
              </a:rPr>
              <a:t>κενή αναφορά </a:t>
            </a:r>
            <a:r>
              <a:rPr lang="el-GR" sz="2400" dirty="0" smtClean="0"/>
              <a:t>(δεν δείχνει πουθενά)</a:t>
            </a:r>
            <a:endParaRPr lang="en-US" sz="2400" dirty="0"/>
          </a:p>
        </p:txBody>
      </p:sp>
    </p:spTree>
    <p:extLst>
      <p:ext uri="{BB962C8B-B14F-4D97-AF65-F5344CB8AC3E}">
        <p14:creationId xmlns:p14="http://schemas.microsoft.com/office/powerpoint/2010/main" val="31369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780928"/>
            <a:ext cx="5040560" cy="133940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smtClean="0">
                <a:solidFill>
                  <a:srgbClr val="FF0000"/>
                </a:solidFill>
                <a:latin typeface="Courier New" pitchFamily="49" charset="0"/>
                <a:cs typeface="Courier New" pitchFamily="49" charset="0"/>
              </a:rPr>
              <a:t>A</a:t>
            </a:r>
            <a:r>
              <a:rPr lang="el-GR" b="1" dirty="0" smtClean="0">
                <a:solidFill>
                  <a:srgbClr val="FF0000"/>
                </a:solidFill>
                <a:latin typeface="Courier New" pitchFamily="49" charset="0"/>
                <a:cs typeface="Courier New" pitchFamily="49" charset="0"/>
              </a:rPr>
              <a:t> </a:t>
            </a:r>
            <a:r>
              <a:rPr lang="el-GR" b="1" dirty="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[2];</a:t>
            </a: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0011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rowSpan="2">
                  <a:txBody>
                    <a:bodyPr/>
                    <a:lstStyle/>
                    <a:p>
                      <a:pPr algn="ctr"/>
                      <a:r>
                        <a:rPr lang="el-GR" dirty="0" smtClean="0"/>
                        <a:t>0</a:t>
                      </a:r>
                    </a:p>
                    <a:p>
                      <a:pPr algn="ctr"/>
                      <a:r>
                        <a:rPr lang="el-GR" dirty="0" smtClean="0"/>
                        <a:t>0</a:t>
                      </a: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7151078" y="3631814"/>
            <a:ext cx="890518" cy="86409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7" y="4509120"/>
            <a:ext cx="4464497" cy="1569660"/>
          </a:xfrm>
          <a:prstGeom prst="rect">
            <a:avLst/>
          </a:prstGeom>
          <a:solidFill>
            <a:srgbClr val="92D050"/>
          </a:solidFill>
        </p:spPr>
        <p:txBody>
          <a:bodyPr wrap="square" rtlCol="0">
            <a:spAutoFit/>
          </a:bodyPr>
          <a:lstStyle/>
          <a:p>
            <a:r>
              <a:rPr lang="el-GR" sz="2400" dirty="0" smtClean="0"/>
              <a:t>Με την εντολή </a:t>
            </a:r>
            <a:r>
              <a:rPr lang="en-US" sz="2400" dirty="0" smtClean="0">
                <a:solidFill>
                  <a:srgbClr val="FF0000"/>
                </a:solidFill>
              </a:rPr>
              <a:t>new</a:t>
            </a:r>
            <a:r>
              <a:rPr lang="en-US" sz="2400" dirty="0" smtClean="0"/>
              <a:t> </a:t>
            </a:r>
            <a:r>
              <a:rPr lang="el-GR" sz="2400" dirty="0" smtClean="0">
                <a:solidFill>
                  <a:srgbClr val="FF0000"/>
                </a:solidFill>
              </a:rPr>
              <a:t>δεσμεύουμε </a:t>
            </a:r>
            <a:r>
              <a:rPr lang="el-GR" sz="2400" dirty="0" smtClean="0"/>
              <a:t>δύο θέσεις ακεραίων και η αναφορά του Α δείχνει σε αυτό το χώρο που δεσμεύσαμε</a:t>
            </a:r>
            <a:endParaRPr lang="en-US" sz="2400" dirty="0"/>
          </a:p>
        </p:txBody>
      </p:sp>
    </p:spTree>
    <p:extLst>
      <p:ext uri="{BB962C8B-B14F-4D97-AF65-F5344CB8AC3E}">
        <p14:creationId xmlns:p14="http://schemas.microsoft.com/office/powerpoint/2010/main" val="2322306651"/>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780928"/>
            <a:ext cx="5040560" cy="133940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a:solidFill>
                  <a:srgbClr val="0070C0"/>
                </a:solidFill>
                <a:latin typeface="Courier New" pitchFamily="49" charset="0"/>
                <a:cs typeface="Courier New" pitchFamily="49" charset="0"/>
              </a:rPr>
              <a:t>A</a:t>
            </a:r>
            <a:r>
              <a:rPr lang="el-GR" b="1" dirty="0">
                <a:solidFill>
                  <a:srgbClr val="0070C0"/>
                </a:solidFill>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p>
          <a:p>
            <a:pPr marL="0" lvl="0" indent="0">
              <a:spcBef>
                <a:spcPts val="0"/>
              </a:spcBef>
              <a:buClrTx/>
              <a:buSzTx/>
              <a:buNone/>
            </a:pPr>
            <a:r>
              <a:rPr lang="en-US" b="1" dirty="0" smtClean="0">
                <a:solidFill>
                  <a:srgbClr val="FF0000"/>
                </a:solidFill>
                <a:latin typeface="Courier New" pitchFamily="49" charset="0"/>
                <a:cs typeface="Courier New" pitchFamily="49" charset="0"/>
              </a:rPr>
              <a:t>A </a:t>
            </a:r>
            <a:r>
              <a:rPr lang="en-US" b="1" dirty="0">
                <a:solidFill>
                  <a:srgbClr val="FF0000"/>
                </a:solidFill>
                <a:latin typeface="Courier New" pitchFamily="49" charset="0"/>
                <a:cs typeface="Courier New" pitchFamily="49" charset="0"/>
              </a:rPr>
              <a:t>= new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0101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rowSpan="3">
                  <a:txBody>
                    <a:bodyPr/>
                    <a:lstStyle/>
                    <a:p>
                      <a:pPr algn="ctr"/>
                      <a:r>
                        <a:rPr lang="el-GR" dirty="0" smtClean="0"/>
                        <a:t>0</a:t>
                      </a:r>
                      <a:endParaRPr lang="en-US" dirty="0"/>
                    </a:p>
                    <a:p>
                      <a:pPr algn="ctr"/>
                      <a:r>
                        <a:rPr lang="el-GR" dirty="0" smtClean="0"/>
                        <a:t>0</a:t>
                      </a:r>
                      <a:endParaRPr lang="en-US" dirty="0"/>
                    </a:p>
                    <a:p>
                      <a:pPr algn="ctr"/>
                      <a:r>
                        <a:rPr lang="el-GR" dirty="0" smtClean="0"/>
                        <a:t>0</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vMerge="1">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6833593" y="3955143"/>
            <a:ext cx="1675348" cy="100226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7" y="4365104"/>
            <a:ext cx="4464497" cy="2308324"/>
          </a:xfrm>
          <a:prstGeom prst="rect">
            <a:avLst/>
          </a:prstGeom>
          <a:solidFill>
            <a:srgbClr val="92D050"/>
          </a:solidFill>
        </p:spPr>
        <p:txBody>
          <a:bodyPr wrap="square" rtlCol="0">
            <a:spAutoFit/>
          </a:bodyPr>
          <a:lstStyle/>
          <a:p>
            <a:r>
              <a:rPr lang="el-GR" sz="2400" dirty="0" smtClean="0"/>
              <a:t>Με νέα κλήση της </a:t>
            </a:r>
            <a:r>
              <a:rPr lang="en-US" sz="2400" dirty="0" smtClean="0">
                <a:solidFill>
                  <a:srgbClr val="FF0000"/>
                </a:solidFill>
              </a:rPr>
              <a:t>new</a:t>
            </a:r>
            <a:r>
              <a:rPr lang="en-US" sz="2400" dirty="0" smtClean="0"/>
              <a:t> </a:t>
            </a:r>
            <a:r>
              <a:rPr lang="el-GR" sz="2400" dirty="0"/>
              <a:t>δεσμεύουμε</a:t>
            </a:r>
            <a:r>
              <a:rPr lang="el-GR" sz="2400" dirty="0" smtClean="0">
                <a:solidFill>
                  <a:srgbClr val="FF0000"/>
                </a:solidFill>
              </a:rPr>
              <a:t> </a:t>
            </a:r>
            <a:r>
              <a:rPr lang="el-GR" sz="2400" dirty="0" smtClean="0"/>
              <a:t>νέο χώρο για το Α, και αν δεν έχουμε κρατήσει την προηγούμενη αναφορά σε κάποια άλλη μεταβλητή τότε χάνεται (</a:t>
            </a:r>
            <a:r>
              <a:rPr lang="en-US" sz="2400" dirty="0" smtClean="0"/>
              <a:t>garbage collection)</a:t>
            </a:r>
            <a:endParaRPr lang="en-US" sz="2400" dirty="0"/>
          </a:p>
        </p:txBody>
      </p:sp>
    </p:spTree>
    <p:extLst>
      <p:ext uri="{BB962C8B-B14F-4D97-AF65-F5344CB8AC3E}">
        <p14:creationId xmlns:p14="http://schemas.microsoft.com/office/powerpoint/2010/main" val="3298103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1026"/>
          <p:cNvSpPr>
            <a:spLocks noGrp="1" noChangeArrowheads="1"/>
          </p:cNvSpPr>
          <p:nvPr>
            <p:ph type="title"/>
          </p:nvPr>
        </p:nvSpPr>
        <p:spPr/>
        <p:txBody>
          <a:bodyPr/>
          <a:lstStyle/>
          <a:p>
            <a:r>
              <a:rPr lang="el-GR" dirty="0" smtClean="0"/>
              <a:t>Ενθυλάκωση</a:t>
            </a:r>
            <a:endParaRPr lang="en-GB" dirty="0"/>
          </a:p>
        </p:txBody>
      </p:sp>
      <p:graphicFrame>
        <p:nvGraphicFramePr>
          <p:cNvPr id="773123" name="Object 1027"/>
          <p:cNvGraphicFramePr>
            <a:graphicFrameLocks noChangeAspect="1"/>
          </p:cNvGraphicFramePr>
          <p:nvPr>
            <p:extLst>
              <p:ext uri="{D42A27DB-BD31-4B8C-83A1-F6EECF244321}">
                <p14:modId xmlns:p14="http://schemas.microsoft.com/office/powerpoint/2010/main" val="2307711744"/>
              </p:ext>
            </p:extLst>
          </p:nvPr>
        </p:nvGraphicFramePr>
        <p:xfrm>
          <a:off x="1933221" y="1600200"/>
          <a:ext cx="5418233" cy="4027488"/>
        </p:xfrm>
        <a:graphic>
          <a:graphicData uri="http://schemas.openxmlformats.org/presentationml/2006/ole">
            <mc:AlternateContent xmlns:mc="http://schemas.openxmlformats.org/markup-compatibility/2006">
              <mc:Choice xmlns:v="urn:schemas-microsoft-com:vml" Requires="v">
                <p:oleObj spid="_x0000_s7213" name="Bitmap Image" r:id="rId4" imgW="5038095" imgH="3457143" progId="PBrush">
                  <p:embed/>
                </p:oleObj>
              </mc:Choice>
              <mc:Fallback>
                <p:oleObj name="Bitmap Image" r:id="rId4" imgW="5038095" imgH="3457143" progId="PBrush">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221" y="1600200"/>
                        <a:ext cx="5418233"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3124" name="Rectangle 1028"/>
          <p:cNvSpPr>
            <a:spLocks noChangeArrowheads="1"/>
          </p:cNvSpPr>
          <p:nvPr/>
        </p:nvSpPr>
        <p:spPr bwMode="auto">
          <a:xfrm>
            <a:off x="281354" y="5867400"/>
            <a:ext cx="872196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5750" indent="-285750">
              <a:lnSpc>
                <a:spcPct val="90000"/>
              </a:lnSpc>
              <a:buSzPct val="90000"/>
              <a:buFont typeface="Arial" pitchFamily="34" charset="0"/>
              <a:buChar char="•"/>
            </a:pPr>
            <a:r>
              <a:rPr lang="el-GR" sz="2000" dirty="0" smtClean="0">
                <a:solidFill>
                  <a:schemeClr val="tx1"/>
                </a:solidFill>
              </a:rPr>
              <a:t>Η στεγανοποίηση της κατάστασης και της συμπεριφοράς ώστε οι λεπτομέρειες της υλοποίησης να είναι κρυμμένες από το χρήστη του αντικειμένου. </a:t>
            </a:r>
            <a:endParaRPr lang="en-AU" sz="2000" dirty="0">
              <a:solidFill>
                <a:schemeClr val="tx1"/>
              </a:solidFill>
            </a:endParaRPr>
          </a:p>
        </p:txBody>
      </p:sp>
    </p:spTree>
    <p:extLst>
      <p:ext uri="{BB962C8B-B14F-4D97-AF65-F5344CB8AC3E}">
        <p14:creationId xmlns:p14="http://schemas.microsoft.com/office/powerpoint/2010/main" val="2019231262"/>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κλάσεων</a:t>
            </a:r>
            <a:endParaRPr lang="en-US" dirty="0"/>
          </a:p>
        </p:txBody>
      </p:sp>
      <p:sp>
        <p:nvSpPr>
          <p:cNvPr id="3" name="Content Placeholder 2"/>
          <p:cNvSpPr>
            <a:spLocks noGrp="1"/>
          </p:cNvSpPr>
          <p:nvPr>
            <p:ph idx="1"/>
          </p:nvPr>
        </p:nvSpPr>
        <p:spPr/>
        <p:txBody>
          <a:bodyPr/>
          <a:lstStyle/>
          <a:p>
            <a:r>
              <a:rPr lang="el-GR" dirty="0" smtClean="0"/>
              <a:t>Τι γίνεται με τα αντικείμενα κλάσεων που ορίσαμε εμείς?</a:t>
            </a:r>
          </a:p>
          <a:p>
            <a:r>
              <a:rPr lang="el-GR" dirty="0" smtClean="0"/>
              <a:t>Παράδειγμα: Η κλάση </a:t>
            </a:r>
            <a:r>
              <a:rPr lang="en-US" dirty="0" smtClean="0"/>
              <a:t>Person (</a:t>
            </a:r>
            <a:r>
              <a:rPr lang="en-US" dirty="0" err="1" smtClean="0"/>
              <a:t>ToyClass</a:t>
            </a:r>
            <a:r>
              <a:rPr lang="en-US" dirty="0" smtClean="0"/>
              <a:t> </a:t>
            </a:r>
            <a:r>
              <a:rPr lang="el-GR" dirty="0" smtClean="0"/>
              <a:t>από το βιβλίο</a:t>
            </a:r>
            <a:r>
              <a:rPr lang="en-US" dirty="0" smtClean="0"/>
              <a:t>)</a:t>
            </a:r>
            <a:r>
              <a:rPr lang="el-GR" dirty="0" smtClean="0"/>
              <a:t>.</a:t>
            </a:r>
            <a:endParaRPr lang="en-US" dirty="0"/>
          </a:p>
        </p:txBody>
      </p:sp>
    </p:spTree>
    <p:extLst>
      <p:ext uri="{BB962C8B-B14F-4D97-AF65-F5344CB8AC3E}">
        <p14:creationId xmlns:p14="http://schemas.microsoft.com/office/powerpoint/2010/main" val="2441945375"/>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72703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Παράδειγμα</a:t>
            </a:r>
            <a:endParaRPr lang="en-US" dirty="0"/>
          </a:p>
        </p:txBody>
      </p:sp>
      <p:sp>
        <p:nvSpPr>
          <p:cNvPr id="3" name="Content Placeholder 2"/>
          <p:cNvSpPr>
            <a:spLocks noGrp="1"/>
          </p:cNvSpPr>
          <p:nvPr>
            <p:ph idx="1"/>
          </p:nvPr>
        </p:nvSpPr>
        <p:spPr>
          <a:xfrm>
            <a:off x="323528" y="1700808"/>
            <a:ext cx="8352928" cy="792088"/>
          </a:xfrm>
        </p:spPr>
        <p:txBody>
          <a:bodyPr>
            <a:normAutofit/>
          </a:bodyPr>
          <a:lstStyle/>
          <a:p>
            <a:pPr marL="0" indent="0">
              <a:buNone/>
            </a:pPr>
            <a:r>
              <a:rPr lang="en-US" b="1" dirty="0" smtClean="0">
                <a:solidFill>
                  <a:srgbClr val="0070C0"/>
                </a:solidFill>
                <a:latin typeface="Courier New" pitchFamily="49" charset="0"/>
                <a:cs typeface="Courier New" pitchFamily="49" charset="0"/>
              </a:rPr>
              <a:t>Person </a:t>
            </a:r>
            <a:r>
              <a:rPr lang="en-US" b="1" dirty="0" err="1" smtClean="0">
                <a:solidFill>
                  <a:srgbClr val="0070C0"/>
                </a:solidFill>
                <a:latin typeface="Courier New" pitchFamily="49" charset="0"/>
                <a:cs typeface="Courier New" pitchFamily="49" charset="0"/>
              </a:rPr>
              <a:t>varP</a:t>
            </a:r>
            <a:r>
              <a:rPr lang="en-US" b="1" dirty="0" smtClean="0">
                <a:solidFill>
                  <a:srgbClr val="0070C0"/>
                </a:solidFill>
                <a:latin typeface="Courier New" pitchFamily="49" charset="0"/>
                <a:cs typeface="Courier New" pitchFamily="49" charset="0"/>
              </a:rPr>
              <a:t> = new Person(“Bob”, 1);</a:t>
            </a:r>
            <a:endParaRPr lang="en-US"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724128" y="2636912"/>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427984" y="3212976"/>
            <a:ext cx="1043876" cy="523220"/>
          </a:xfrm>
          <a:prstGeom prst="rect">
            <a:avLst/>
          </a:prstGeom>
          <a:noFill/>
        </p:spPr>
        <p:txBody>
          <a:bodyPr wrap="none" rtlCol="0">
            <a:spAutoFit/>
          </a:bodyPr>
          <a:lstStyle/>
          <a:p>
            <a:r>
              <a:rPr lang="en-US" sz="2800" b="1" dirty="0" err="1" smtClean="0">
                <a:solidFill>
                  <a:srgbClr val="FF0000"/>
                </a:solidFill>
                <a:latin typeface="Courier New" pitchFamily="49" charset="0"/>
                <a:cs typeface="Courier New" pitchFamily="49" charset="0"/>
              </a:rPr>
              <a:t>varP</a:t>
            </a:r>
            <a:endParaRPr lang="en-US" dirty="0"/>
          </a:p>
        </p:txBody>
      </p:sp>
      <p:cxnSp>
        <p:nvCxnSpPr>
          <p:cNvPr id="7" name="Elbow Connector 6"/>
          <p:cNvCxnSpPr/>
          <p:nvPr/>
        </p:nvCxnSpPr>
        <p:spPr>
          <a:xfrm rot="5400000">
            <a:off x="6912260" y="3609020"/>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386116"/>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23272" y="3933056"/>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8" name="Table 7"/>
          <p:cNvGraphicFramePr>
            <a:graphicFrameLocks noGrp="1"/>
          </p:cNvGraphicFramePr>
          <p:nvPr>
            <p:extLst/>
          </p:nvPr>
        </p:nvGraphicFramePr>
        <p:xfrm>
          <a:off x="5868144" y="184482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endParaRPr lang="en-US" dirty="0">
                        <a:solidFill>
                          <a:srgbClr val="0070C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4" name="TextBox 3"/>
          <p:cNvSpPr txBox="1"/>
          <p:nvPr/>
        </p:nvSpPr>
        <p:spPr>
          <a:xfrm>
            <a:off x="899592" y="2420888"/>
            <a:ext cx="4408130" cy="369332"/>
          </a:xfrm>
          <a:prstGeom prst="rect">
            <a:avLst/>
          </a:prstGeom>
          <a:solidFill>
            <a:srgbClr val="92D050"/>
          </a:solidFill>
        </p:spPr>
        <p:txBody>
          <a:bodyPr wrap="none" rtlCol="0">
            <a:spAutoFit/>
          </a:bodyPr>
          <a:lstStyle/>
          <a:p>
            <a:r>
              <a:rPr lang="el-GR" dirty="0" smtClean="0"/>
              <a:t>Τι θα τυπώσει το παρακάτω πρόγραμμα?</a:t>
            </a:r>
            <a:endParaRPr lang="en-US" dirty="0"/>
          </a:p>
        </p:txBody>
      </p:sp>
    </p:spTree>
    <p:extLst>
      <p:ext uri="{BB962C8B-B14F-4D97-AF65-F5344CB8AC3E}">
        <p14:creationId xmlns:p14="http://schemas.microsoft.com/office/powerpoint/2010/main" val="57136330"/>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rgbClr val="FF0000"/>
                </a:solidFill>
                <a:latin typeface="Courier New" pitchFamily="49" charset="0"/>
                <a:cs typeface="Courier New" pitchFamily="49" charset="0"/>
              </a:rPr>
              <a:t>Person varP1 = new Person(“Bob”, 1);</a:t>
            </a:r>
            <a:endParaRPr lang="el-GR" sz="1800" b="1" dirty="0" smtClean="0">
              <a:solidFill>
                <a:srgbClr val="FF000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367069"/>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rgbClr val="FF0000"/>
                </a:solidFill>
                <a:latin typeface="Courier New" pitchFamily="49" charset="0"/>
                <a:cs typeface="Courier New" pitchFamily="49" charset="0"/>
              </a:rPr>
              <a:t>Person 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spTree>
    <p:extLst>
      <p:ext uri="{BB962C8B-B14F-4D97-AF65-F5344CB8AC3E}">
        <p14:creationId xmlns:p14="http://schemas.microsoft.com/office/powerpoint/2010/main" val="3251188118"/>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FF000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02684"/>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FF000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solidFill>
                            <a:srgbClr val="FF0000"/>
                          </a:solidFill>
                        </a:rPr>
                        <a:t>“Ann”</a:t>
                      </a:r>
                      <a:endParaRPr lang="en-US" dirty="0">
                        <a:solidFill>
                          <a:srgbClr val="FF0000"/>
                        </a:solidFill>
                      </a:endParaRPr>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2180112"/>
            <a:ext cx="3960440" cy="1200329"/>
          </a:xfrm>
          <a:prstGeom prst="rect">
            <a:avLst/>
          </a:prstGeom>
          <a:solidFill>
            <a:srgbClr val="92D050"/>
          </a:solidFill>
        </p:spPr>
        <p:txBody>
          <a:bodyPr wrap="square" rtlCol="0">
            <a:spAutoFit/>
          </a:bodyPr>
          <a:lstStyle/>
          <a:p>
            <a:r>
              <a:rPr lang="el-GR" dirty="0" smtClean="0"/>
              <a:t>Η αλλαγή θα γίνει στο χώρο μνήμης που δείχνει ο </a:t>
            </a:r>
            <a:r>
              <a:rPr lang="en-US" b="1" dirty="0" smtClean="0">
                <a:latin typeface="Courier New" panose="02070309020205020404" pitchFamily="49" charset="0"/>
                <a:cs typeface="Courier New" panose="02070309020205020404" pitchFamily="49" charset="0"/>
              </a:rPr>
              <a:t>varP2</a:t>
            </a:r>
          </a:p>
          <a:p>
            <a:r>
              <a:rPr lang="el-GR" dirty="0" smtClean="0"/>
              <a:t>Αυτός είναι ο ίδιος όπως αυτός που δείχνει και ο </a:t>
            </a:r>
            <a:r>
              <a:rPr lang="en-US" b="1" dirty="0">
                <a:latin typeface="Courier New" panose="02070309020205020404" pitchFamily="49" charset="0"/>
                <a:cs typeface="Courier New" panose="02070309020205020404" pitchFamily="49" charset="0"/>
              </a:rPr>
              <a:t>varP1</a:t>
            </a:r>
          </a:p>
        </p:txBody>
      </p:sp>
    </p:spTree>
    <p:extLst>
      <p:ext uri="{BB962C8B-B14F-4D97-AF65-F5344CB8AC3E}">
        <p14:creationId xmlns:p14="http://schemas.microsoft.com/office/powerpoint/2010/main" val="31307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solidFill>
                  <a:srgbClr val="FF0000"/>
                </a:solidFill>
                <a:latin typeface="Courier New" pitchFamily="49" charset="0"/>
                <a:cs typeface="Courier New" pitchFamily="49" charset="0"/>
              </a:rPr>
              <a:t>System.out.println</a:t>
            </a:r>
            <a:r>
              <a:rPr lang="en-US" sz="1800" b="1" dirty="0" smtClean="0">
                <a:solidFill>
                  <a:srgbClr val="FF000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solidFill>
                            <a:srgbClr val="FF0000"/>
                          </a:solidFill>
                        </a:rPr>
                        <a:t>“Ann”</a:t>
                      </a:r>
                      <a:endParaRPr lang="en-US" dirty="0">
                        <a:solidFill>
                          <a:srgbClr val="FF0000"/>
                        </a:solidFill>
                      </a:endParaRPr>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03648" y="1844824"/>
            <a:ext cx="1862369" cy="369332"/>
          </a:xfrm>
          <a:prstGeom prst="rect">
            <a:avLst/>
          </a:prstGeom>
          <a:solidFill>
            <a:srgbClr val="92D050"/>
          </a:solidFill>
        </p:spPr>
        <p:txBody>
          <a:bodyPr wrap="none" rtlCol="0">
            <a:spAutoFit/>
          </a:bodyPr>
          <a:lstStyle/>
          <a:p>
            <a:r>
              <a:rPr lang="el-GR" dirty="0" smtClean="0"/>
              <a:t>Τυπώνει </a:t>
            </a:r>
            <a:r>
              <a:rPr lang="en-US" dirty="0" smtClean="0"/>
              <a:t>“Ann 2”</a:t>
            </a:r>
            <a:endParaRPr lang="en-US" dirty="0"/>
          </a:p>
        </p:txBody>
      </p:sp>
      <p:sp>
        <p:nvSpPr>
          <p:cNvPr id="10" name="TextBox 9"/>
          <p:cNvSpPr txBox="1"/>
          <p:nvPr/>
        </p:nvSpPr>
        <p:spPr>
          <a:xfrm>
            <a:off x="467544" y="2767843"/>
            <a:ext cx="4320480" cy="923330"/>
          </a:xfrm>
          <a:prstGeom prst="rect">
            <a:avLst/>
          </a:prstGeom>
          <a:solidFill>
            <a:srgbClr val="92D050"/>
          </a:solidFill>
        </p:spPr>
        <p:txBody>
          <a:bodyPr wrap="square" rtlCol="0">
            <a:spAutoFit/>
          </a:bodyPr>
          <a:lstStyle/>
          <a:p>
            <a:r>
              <a:rPr lang="el-GR" dirty="0" smtClean="0"/>
              <a:t>Αλλάζοντας </a:t>
            </a:r>
            <a:r>
              <a:rPr lang="el-GR" dirty="0" smtClean="0">
                <a:solidFill>
                  <a:srgbClr val="FF0000"/>
                </a:solidFill>
              </a:rPr>
              <a:t>τα περιεχόμενα </a:t>
            </a:r>
            <a:r>
              <a:rPr lang="el-GR" dirty="0" smtClean="0"/>
              <a:t>της θέσης μνήμης στην </a:t>
            </a:r>
            <a:r>
              <a:rPr lang="el-GR" dirty="0" err="1" smtClean="0"/>
              <a:t>οποια</a:t>
            </a:r>
            <a:r>
              <a:rPr lang="el-GR" dirty="0" smtClean="0"/>
              <a:t> δείχνει ο </a:t>
            </a:r>
            <a:r>
              <a:rPr lang="en-US" b="1" dirty="0" smtClean="0">
                <a:latin typeface="Courier New" panose="02070309020205020404" pitchFamily="49" charset="0"/>
                <a:cs typeface="Courier New" panose="02070309020205020404" pitchFamily="49" charset="0"/>
              </a:rPr>
              <a:t>varP2</a:t>
            </a:r>
            <a:r>
              <a:rPr lang="en-US" dirty="0" smtClean="0"/>
              <a:t> </a:t>
            </a:r>
            <a:r>
              <a:rPr lang="el-GR" dirty="0" smtClean="0"/>
              <a:t>αλλάζουμε και το </a:t>
            </a:r>
            <a:r>
              <a:rPr lang="en-US" b="1" dirty="0" smtClean="0">
                <a:latin typeface="Courier New" panose="02070309020205020404" pitchFamily="49" charset="0"/>
                <a:cs typeface="Courier New" panose="02070309020205020404" pitchFamily="49" charset="0"/>
              </a:rPr>
              <a:t>varP1</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21119545"/>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Equals</a:t>
            </a:r>
            <a:endParaRPr lang="en-US" dirty="0"/>
          </a:p>
        </p:txBody>
      </p:sp>
      <p:sp>
        <p:nvSpPr>
          <p:cNvPr id="3" name="Content Placeholder 2"/>
          <p:cNvSpPr>
            <a:spLocks noGrp="1"/>
          </p:cNvSpPr>
          <p:nvPr>
            <p:ph idx="1"/>
          </p:nvPr>
        </p:nvSpPr>
        <p:spPr/>
        <p:txBody>
          <a:bodyPr/>
          <a:lstStyle/>
          <a:p>
            <a:r>
              <a:rPr lang="el-GR" dirty="0" smtClean="0"/>
              <a:t>Έχουμε πει ότι όταν ελέγχουμε ισότητα μεταξύ αντικειμένων (π.χ., </a:t>
            </a:r>
            <a:r>
              <a:rPr lang="en-US" dirty="0" smtClean="0"/>
              <a:t>Strings) </a:t>
            </a:r>
            <a:r>
              <a:rPr lang="el-GR" dirty="0" smtClean="0"/>
              <a:t>πρέπει να γίνεται μέσω της μεθόδου </a:t>
            </a:r>
            <a:r>
              <a:rPr lang="en-US" dirty="0">
                <a:solidFill>
                  <a:schemeClr val="accent6">
                    <a:lumMod val="75000"/>
                  </a:schemeClr>
                </a:solidFill>
              </a:rPr>
              <a:t>e</a:t>
            </a:r>
            <a:r>
              <a:rPr lang="en-US" dirty="0" smtClean="0">
                <a:solidFill>
                  <a:schemeClr val="accent6">
                    <a:lumMod val="75000"/>
                  </a:schemeClr>
                </a:solidFill>
              </a:rPr>
              <a:t>quals</a:t>
            </a:r>
            <a:r>
              <a:rPr lang="en-US" dirty="0" smtClean="0"/>
              <a:t> </a:t>
            </a:r>
            <a:r>
              <a:rPr lang="el-GR" dirty="0" smtClean="0"/>
              <a:t>και όχι με το </a:t>
            </a:r>
            <a:r>
              <a:rPr lang="el-GR" dirty="0" smtClean="0">
                <a:solidFill>
                  <a:srgbClr val="0070C0"/>
                </a:solidFill>
              </a:rPr>
              <a:t>==</a:t>
            </a:r>
          </a:p>
          <a:p>
            <a:r>
              <a:rPr lang="el-GR" dirty="0" smtClean="0"/>
              <a:t>Η συζήτηση με τις αναφορές εξηγεί γιατί η σύγκριση με</a:t>
            </a:r>
            <a:r>
              <a:rPr lang="el-GR" dirty="0" smtClean="0">
                <a:solidFill>
                  <a:srgbClr val="0070C0"/>
                </a:solidFill>
              </a:rPr>
              <a:t> == </a:t>
            </a:r>
            <a:r>
              <a:rPr lang="el-GR" dirty="0" smtClean="0"/>
              <a:t>δε δουλεύει</a:t>
            </a:r>
          </a:p>
          <a:p>
            <a:endParaRPr lang="el-GR" dirty="0" smtClean="0"/>
          </a:p>
          <a:p>
            <a:r>
              <a:rPr lang="el-GR" dirty="0" smtClean="0"/>
              <a:t>Η </a:t>
            </a:r>
            <a:r>
              <a:rPr lang="el-GR" dirty="0"/>
              <a:t>σύγκριση με </a:t>
            </a:r>
            <a:r>
              <a:rPr lang="el-GR" dirty="0">
                <a:solidFill>
                  <a:srgbClr val="0070C0"/>
                </a:solidFill>
              </a:rPr>
              <a:t>==</a:t>
            </a:r>
            <a:r>
              <a:rPr lang="el-GR" dirty="0"/>
              <a:t> </a:t>
            </a:r>
            <a:r>
              <a:rPr lang="el-GR" dirty="0" smtClean="0"/>
              <a:t>συγκρίνει αν δύο </a:t>
            </a:r>
            <a:r>
              <a:rPr lang="el-GR" dirty="0" smtClean="0">
                <a:solidFill>
                  <a:srgbClr val="0070C0"/>
                </a:solidFill>
              </a:rPr>
              <a:t>αναφορές</a:t>
            </a:r>
            <a:r>
              <a:rPr lang="el-GR" dirty="0" smtClean="0"/>
              <a:t> είναι ίδιες και </a:t>
            </a:r>
            <a:r>
              <a:rPr lang="el-GR" dirty="0" smtClean="0">
                <a:solidFill>
                  <a:srgbClr val="FF0000"/>
                </a:solidFill>
              </a:rPr>
              <a:t>όχι </a:t>
            </a:r>
            <a:r>
              <a:rPr lang="el-GR" dirty="0" smtClean="0"/>
              <a:t>αν </a:t>
            </a:r>
            <a:r>
              <a:rPr lang="el-GR" dirty="0" smtClean="0">
                <a:solidFill>
                  <a:schemeClr val="accent6">
                    <a:lumMod val="75000"/>
                  </a:schemeClr>
                </a:solidFill>
              </a:rPr>
              <a:t>τα περιεχόμενα </a:t>
            </a:r>
            <a:r>
              <a:rPr lang="el-GR" dirty="0" smtClean="0"/>
              <a:t>των θέσεων μνήμης στις οποίες δείχνουν οι αναφορές είναι ίδια.</a:t>
            </a:r>
            <a:endParaRPr lang="en-US" dirty="0"/>
          </a:p>
        </p:txBody>
      </p:sp>
    </p:spTree>
    <p:extLst>
      <p:ext uri="{BB962C8B-B14F-4D97-AF65-F5344CB8AC3E}">
        <p14:creationId xmlns:p14="http://schemas.microsoft.com/office/powerpoint/2010/main" val="35071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a:xfrm>
            <a:off x="228600" y="1638300"/>
            <a:ext cx="6172200" cy="4876800"/>
          </a:xfrm>
        </p:spPr>
        <p:txBody>
          <a:bodyPr>
            <a:normAutofit fontScale="92500"/>
          </a:bodyPr>
          <a:lstStyle/>
          <a:p>
            <a:r>
              <a:rPr lang="el-GR" dirty="0" smtClean="0"/>
              <a:t>Οι κλάσεις μας επιτρέπουν να ορίσουμε μια </a:t>
            </a:r>
            <a:r>
              <a:rPr lang="el-GR" dirty="0" smtClean="0">
                <a:solidFill>
                  <a:schemeClr val="accent6">
                    <a:lumMod val="75000"/>
                  </a:schemeClr>
                </a:solidFill>
              </a:rPr>
              <a:t>ιεραρχία</a:t>
            </a:r>
          </a:p>
          <a:p>
            <a:pPr lvl="1"/>
            <a:r>
              <a:rPr lang="el-GR" dirty="0" smtClean="0"/>
              <a:t>Π.χ., και ο </a:t>
            </a:r>
            <a:r>
              <a:rPr lang="el-GR" dirty="0" smtClean="0">
                <a:solidFill>
                  <a:srgbClr val="0070C0"/>
                </a:solidFill>
              </a:rPr>
              <a:t>Φοιτητής</a:t>
            </a:r>
            <a:r>
              <a:rPr lang="el-GR" dirty="0" smtClean="0"/>
              <a:t> και ο </a:t>
            </a:r>
            <a:r>
              <a:rPr lang="el-GR" dirty="0" smtClean="0">
                <a:solidFill>
                  <a:srgbClr val="0070C0"/>
                </a:solidFill>
              </a:rPr>
              <a:t>Καθηγητής</a:t>
            </a:r>
            <a:r>
              <a:rPr lang="el-GR" dirty="0" smtClean="0"/>
              <a:t> ανήκουν στην κλάση </a:t>
            </a:r>
            <a:r>
              <a:rPr lang="el-GR" dirty="0" smtClean="0">
                <a:solidFill>
                  <a:schemeClr val="accent6">
                    <a:lumMod val="75000"/>
                  </a:schemeClr>
                </a:solidFill>
              </a:rPr>
              <a:t>Άνθρωπος</a:t>
            </a:r>
            <a:r>
              <a:rPr lang="el-GR" dirty="0" smtClean="0"/>
              <a:t>.</a:t>
            </a:r>
          </a:p>
          <a:p>
            <a:pPr lvl="1"/>
            <a:r>
              <a:rPr lang="el-GR" dirty="0" smtClean="0"/>
              <a:t>Η κλάση </a:t>
            </a:r>
            <a:r>
              <a:rPr lang="el-GR" dirty="0" smtClean="0">
                <a:solidFill>
                  <a:srgbClr val="0070C0"/>
                </a:solidFill>
              </a:rPr>
              <a:t>Αυτοκίνητο</a:t>
            </a:r>
            <a:r>
              <a:rPr lang="el-GR" dirty="0" smtClean="0"/>
              <a:t> ανήκει στην κλάση </a:t>
            </a:r>
            <a:r>
              <a:rPr lang="el-GR" dirty="0" smtClean="0">
                <a:solidFill>
                  <a:schemeClr val="accent6">
                    <a:lumMod val="75000"/>
                  </a:schemeClr>
                </a:solidFill>
              </a:rPr>
              <a:t>Όχημα</a:t>
            </a:r>
            <a:r>
              <a:rPr lang="el-GR" dirty="0" smtClean="0"/>
              <a:t> η οποία περιέχει και την κλάση </a:t>
            </a:r>
            <a:r>
              <a:rPr lang="el-GR" dirty="0" smtClean="0">
                <a:solidFill>
                  <a:srgbClr val="0070C0"/>
                </a:solidFill>
              </a:rPr>
              <a:t>Μοτοσυκλέτα</a:t>
            </a:r>
          </a:p>
          <a:p>
            <a:r>
              <a:rPr lang="el-GR" dirty="0" smtClean="0"/>
              <a:t>Οι κλάσεις πιο χαμηλά στην ιεραρχία </a:t>
            </a:r>
            <a:r>
              <a:rPr lang="el-GR" dirty="0" smtClean="0">
                <a:solidFill>
                  <a:schemeClr val="accent6">
                    <a:lumMod val="75000"/>
                  </a:schemeClr>
                </a:solidFill>
              </a:rPr>
              <a:t>κληρονομού</a:t>
            </a:r>
            <a:r>
              <a:rPr lang="el-GR" dirty="0">
                <a:solidFill>
                  <a:schemeClr val="accent6">
                    <a:lumMod val="75000"/>
                  </a:schemeClr>
                </a:solidFill>
              </a:rPr>
              <a:t>ν</a:t>
            </a:r>
            <a:r>
              <a:rPr lang="el-GR" dirty="0" smtClean="0">
                <a:solidFill>
                  <a:schemeClr val="accent6">
                    <a:lumMod val="75000"/>
                  </a:schemeClr>
                </a:solidFill>
              </a:rPr>
              <a:t> </a:t>
            </a:r>
            <a:r>
              <a:rPr lang="el-GR" dirty="0" smtClean="0"/>
              <a:t>χαρακτηριστικά και συμπεριφορά από τις ανώτερες κλάσεις</a:t>
            </a:r>
          </a:p>
          <a:p>
            <a:pPr lvl="1"/>
            <a:r>
              <a:rPr lang="el-GR" dirty="0" smtClean="0"/>
              <a:t>Όλοι οι άνθρωποι έχουν </a:t>
            </a:r>
            <a:r>
              <a:rPr lang="el-GR" dirty="0" smtClean="0">
                <a:solidFill>
                  <a:srgbClr val="0070C0"/>
                </a:solidFill>
              </a:rPr>
              <a:t>όνομα</a:t>
            </a:r>
          </a:p>
          <a:p>
            <a:pPr lvl="1"/>
            <a:r>
              <a:rPr lang="el-GR" dirty="0" smtClean="0"/>
              <a:t>Όλα τα οχήματα έχουν μέθοδο </a:t>
            </a:r>
            <a:r>
              <a:rPr lang="en-US" dirty="0">
                <a:solidFill>
                  <a:srgbClr val="0070C0"/>
                </a:solidFill>
              </a:rPr>
              <a:t>d</a:t>
            </a:r>
            <a:r>
              <a:rPr lang="en-US" dirty="0" smtClean="0">
                <a:solidFill>
                  <a:srgbClr val="0070C0"/>
                </a:solidFill>
              </a:rPr>
              <a:t>rive</a:t>
            </a:r>
            <a:r>
              <a:rPr lang="en-US" dirty="0" smtClean="0"/>
              <a:t>, </a:t>
            </a:r>
            <a:r>
              <a:rPr lang="en-US" dirty="0">
                <a:solidFill>
                  <a:srgbClr val="0070C0"/>
                </a:solidFill>
              </a:rPr>
              <a:t>s</a:t>
            </a:r>
            <a:r>
              <a:rPr lang="en-US" dirty="0" smtClean="0">
                <a:solidFill>
                  <a:srgbClr val="0070C0"/>
                </a:solidFill>
              </a:rPr>
              <a:t>top</a:t>
            </a:r>
            <a:r>
              <a:rPr lang="en-US" dirty="0" smtClean="0"/>
              <a:t>.</a:t>
            </a:r>
            <a:endParaRPr lang="en-US" dirty="0"/>
          </a:p>
        </p:txBody>
      </p:sp>
      <p:sp>
        <p:nvSpPr>
          <p:cNvPr id="4" name="Rectangle 3"/>
          <p:cNvSpPr/>
          <p:nvPr/>
        </p:nvSpPr>
        <p:spPr>
          <a:xfrm>
            <a:off x="7102389" y="2063234"/>
            <a:ext cx="1280030" cy="451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22176" y="2104251"/>
            <a:ext cx="1280030" cy="369332"/>
          </a:xfrm>
          <a:prstGeom prst="rect">
            <a:avLst/>
          </a:prstGeom>
          <a:noFill/>
        </p:spPr>
        <p:txBody>
          <a:bodyPr wrap="none" rtlCol="0">
            <a:spAutoFit/>
          </a:bodyPr>
          <a:lstStyle/>
          <a:p>
            <a:r>
              <a:rPr lang="el-GR" dirty="0" smtClean="0"/>
              <a:t>Άνθρωπος</a:t>
            </a:r>
            <a:endParaRPr lang="en-US" dirty="0"/>
          </a:p>
        </p:txBody>
      </p:sp>
      <p:cxnSp>
        <p:nvCxnSpPr>
          <p:cNvPr id="8" name="Straight Arrow Connector 7"/>
          <p:cNvCxnSpPr>
            <a:endCxn id="4" idx="2"/>
          </p:cNvCxnSpPr>
          <p:nvPr/>
        </p:nvCxnSpPr>
        <p:spPr>
          <a:xfrm flipV="1">
            <a:off x="7407189" y="2514600"/>
            <a:ext cx="33521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2"/>
          </p:cNvCxnSpPr>
          <p:nvPr/>
        </p:nvCxnSpPr>
        <p:spPr>
          <a:xfrm flipH="1" flipV="1">
            <a:off x="7742404" y="2514600"/>
            <a:ext cx="35058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0435" y="2960132"/>
            <a:ext cx="1043907"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53200" y="3015734"/>
            <a:ext cx="1098378" cy="369332"/>
          </a:xfrm>
          <a:prstGeom prst="rect">
            <a:avLst/>
          </a:prstGeom>
          <a:noFill/>
        </p:spPr>
        <p:txBody>
          <a:bodyPr wrap="none" rtlCol="0">
            <a:spAutoFit/>
          </a:bodyPr>
          <a:lstStyle/>
          <a:p>
            <a:r>
              <a:rPr lang="el-GR" dirty="0" smtClean="0"/>
              <a:t>Φοιτητής</a:t>
            </a:r>
            <a:endParaRPr lang="en-US" dirty="0"/>
          </a:p>
        </p:txBody>
      </p:sp>
      <p:sp>
        <p:nvSpPr>
          <p:cNvPr id="17" name="TextBox 16"/>
          <p:cNvSpPr txBox="1"/>
          <p:nvPr/>
        </p:nvSpPr>
        <p:spPr>
          <a:xfrm>
            <a:off x="7904568" y="3004066"/>
            <a:ext cx="1299138" cy="369332"/>
          </a:xfrm>
          <a:prstGeom prst="rect">
            <a:avLst/>
          </a:prstGeom>
          <a:noFill/>
        </p:spPr>
        <p:txBody>
          <a:bodyPr wrap="none" rtlCol="0">
            <a:spAutoFit/>
          </a:bodyPr>
          <a:lstStyle/>
          <a:p>
            <a:r>
              <a:rPr lang="el-GR" dirty="0" smtClean="0"/>
              <a:t>Καθηγητής</a:t>
            </a:r>
            <a:endParaRPr lang="en-US" dirty="0"/>
          </a:p>
        </p:txBody>
      </p:sp>
      <p:sp>
        <p:nvSpPr>
          <p:cNvPr id="18" name="Rectangle 17"/>
          <p:cNvSpPr/>
          <p:nvPr/>
        </p:nvSpPr>
        <p:spPr>
          <a:xfrm>
            <a:off x="7931803" y="2981903"/>
            <a:ext cx="11517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63893" y="4076700"/>
            <a:ext cx="1280030" cy="451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73031" y="4117717"/>
            <a:ext cx="880369" cy="369332"/>
          </a:xfrm>
          <a:prstGeom prst="rect">
            <a:avLst/>
          </a:prstGeom>
          <a:noFill/>
        </p:spPr>
        <p:txBody>
          <a:bodyPr wrap="none" rtlCol="0">
            <a:spAutoFit/>
          </a:bodyPr>
          <a:lstStyle/>
          <a:p>
            <a:r>
              <a:rPr lang="el-GR" dirty="0" smtClean="0"/>
              <a:t>Όχημα</a:t>
            </a:r>
            <a:endParaRPr lang="en-US" dirty="0"/>
          </a:p>
        </p:txBody>
      </p:sp>
      <p:cxnSp>
        <p:nvCxnSpPr>
          <p:cNvPr id="21" name="Straight Arrow Connector 20"/>
          <p:cNvCxnSpPr>
            <a:endCxn id="19" idx="2"/>
          </p:cNvCxnSpPr>
          <p:nvPr/>
        </p:nvCxnSpPr>
        <p:spPr>
          <a:xfrm flipV="1">
            <a:off x="7368693" y="4528066"/>
            <a:ext cx="33521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2"/>
          </p:cNvCxnSpPr>
          <p:nvPr/>
        </p:nvCxnSpPr>
        <p:spPr>
          <a:xfrm flipH="1" flipV="1">
            <a:off x="7703908" y="4528066"/>
            <a:ext cx="35058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41939" y="4973598"/>
            <a:ext cx="1142814"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14704" y="5029200"/>
            <a:ext cx="1208921" cy="369332"/>
          </a:xfrm>
          <a:prstGeom prst="rect">
            <a:avLst/>
          </a:prstGeom>
          <a:noFill/>
        </p:spPr>
        <p:txBody>
          <a:bodyPr wrap="none" rtlCol="0">
            <a:spAutoFit/>
          </a:bodyPr>
          <a:lstStyle/>
          <a:p>
            <a:r>
              <a:rPr lang="el-GR" dirty="0" smtClean="0"/>
              <a:t>Αυτό/</a:t>
            </a:r>
            <a:r>
              <a:rPr lang="el-GR" dirty="0" err="1" smtClean="0"/>
              <a:t>νητο</a:t>
            </a:r>
            <a:endParaRPr lang="en-US" dirty="0"/>
          </a:p>
        </p:txBody>
      </p:sp>
      <p:sp>
        <p:nvSpPr>
          <p:cNvPr id="25" name="TextBox 24"/>
          <p:cNvSpPr txBox="1"/>
          <p:nvPr/>
        </p:nvSpPr>
        <p:spPr>
          <a:xfrm>
            <a:off x="7964979" y="5004690"/>
            <a:ext cx="997581" cy="369332"/>
          </a:xfrm>
          <a:prstGeom prst="rect">
            <a:avLst/>
          </a:prstGeom>
          <a:noFill/>
        </p:spPr>
        <p:txBody>
          <a:bodyPr wrap="none" rtlCol="0">
            <a:spAutoFit/>
          </a:bodyPr>
          <a:lstStyle/>
          <a:p>
            <a:r>
              <a:rPr lang="el-GR" dirty="0" smtClean="0"/>
              <a:t>Μηχανή</a:t>
            </a:r>
            <a:endParaRPr lang="en-US" dirty="0"/>
          </a:p>
        </p:txBody>
      </p:sp>
      <p:sp>
        <p:nvSpPr>
          <p:cNvPr id="26" name="Rectangle 25"/>
          <p:cNvSpPr/>
          <p:nvPr/>
        </p:nvSpPr>
        <p:spPr>
          <a:xfrm>
            <a:off x="7893307" y="4995369"/>
            <a:ext cx="11517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387381"/>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παράμετροι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περνάμε παραμέτρους σε μία μέθοδο το πέρασμα γίνεται πάντα </a:t>
            </a:r>
            <a:r>
              <a:rPr lang="el-GR" dirty="0" smtClean="0">
                <a:solidFill>
                  <a:schemeClr val="accent6">
                    <a:lumMod val="75000"/>
                  </a:schemeClr>
                </a:solidFill>
              </a:rPr>
              <a:t>δια τιμής </a:t>
            </a:r>
            <a:r>
              <a:rPr lang="el-GR" dirty="0" smtClean="0"/>
              <a:t>(</a:t>
            </a:r>
            <a:r>
              <a:rPr lang="en-US" dirty="0" smtClean="0">
                <a:solidFill>
                  <a:schemeClr val="accent6">
                    <a:lumMod val="75000"/>
                  </a:schemeClr>
                </a:solidFill>
              </a:rPr>
              <a:t>call-by-value</a:t>
            </a:r>
            <a:r>
              <a:rPr lang="en-US" dirty="0" smtClean="0"/>
              <a:t>)</a:t>
            </a:r>
          </a:p>
          <a:p>
            <a:pPr lvl="1"/>
            <a:r>
              <a:rPr lang="el-GR" dirty="0" smtClean="0"/>
              <a:t>Δηλαδή απλά περνάμε τα </a:t>
            </a:r>
            <a:r>
              <a:rPr lang="el-GR" dirty="0" smtClean="0">
                <a:solidFill>
                  <a:srgbClr val="0070C0"/>
                </a:solidFill>
              </a:rPr>
              <a:t>περιεχόμενα της θέσης μνήμης </a:t>
            </a:r>
            <a:r>
              <a:rPr lang="el-GR" dirty="0" smtClean="0"/>
              <a:t>της συγκεκριμένης μεταβλητής.</a:t>
            </a:r>
          </a:p>
          <a:p>
            <a:pPr lvl="1"/>
            <a:r>
              <a:rPr lang="el-GR" dirty="0" smtClean="0"/>
              <a:t>Για μεταβλητές </a:t>
            </a:r>
            <a:r>
              <a:rPr lang="el-GR" dirty="0" smtClean="0">
                <a:solidFill>
                  <a:schemeClr val="accent6">
                    <a:lumMod val="75000"/>
                  </a:schemeClr>
                </a:solidFill>
              </a:rPr>
              <a:t>πρωταρχικού</a:t>
            </a:r>
            <a:r>
              <a:rPr lang="el-GR" dirty="0" smtClean="0"/>
              <a:t> τύπου, αλλαγές στην τιμή της παραμέτρου </a:t>
            </a:r>
            <a:r>
              <a:rPr lang="el-GR" dirty="0" smtClean="0">
                <a:solidFill>
                  <a:srgbClr val="0070C0"/>
                </a:solidFill>
              </a:rPr>
              <a:t>δεν αλλάζουν </a:t>
            </a:r>
            <a:r>
              <a:rPr lang="el-GR" dirty="0" smtClean="0"/>
              <a:t>την μεταβλητή που περάσαμε σαν όρισμα.</a:t>
            </a:r>
          </a:p>
          <a:p>
            <a:pPr lvl="1"/>
            <a:endParaRPr lang="el-GR" dirty="0"/>
          </a:p>
          <a:p>
            <a:r>
              <a:rPr lang="el-GR" dirty="0" smtClean="0"/>
              <a:t>Τι γίνεται όμως αν η παράμετρος είναι ένα αντικείμενο?</a:t>
            </a:r>
          </a:p>
          <a:p>
            <a:pPr lvl="1"/>
            <a:r>
              <a:rPr lang="el-GR" dirty="0" smtClean="0"/>
              <a:t>Τα </a:t>
            </a:r>
            <a:r>
              <a:rPr lang="el-GR" dirty="0">
                <a:solidFill>
                  <a:srgbClr val="0070C0"/>
                </a:solidFill>
              </a:rPr>
              <a:t>περιεχόμενα της θέσης μνήμης </a:t>
            </a:r>
            <a:r>
              <a:rPr lang="el-GR" dirty="0" smtClean="0"/>
              <a:t>μιας μεταβλητής-αντικείμενο είναι μια </a:t>
            </a:r>
            <a:r>
              <a:rPr lang="el-GR" dirty="0" smtClean="0">
                <a:solidFill>
                  <a:schemeClr val="accent6">
                    <a:lumMod val="75000"/>
                  </a:schemeClr>
                </a:solidFill>
              </a:rPr>
              <a:t>αναφορά</a:t>
            </a:r>
            <a:r>
              <a:rPr lang="el-GR" dirty="0" smtClean="0"/>
              <a:t>.</a:t>
            </a:r>
          </a:p>
          <a:p>
            <a:pPr lvl="1"/>
            <a:r>
              <a:rPr lang="el-GR" dirty="0" smtClean="0">
                <a:solidFill>
                  <a:srgbClr val="0070C0"/>
                </a:solidFill>
              </a:rPr>
              <a:t>Αν</a:t>
            </a:r>
            <a:r>
              <a:rPr lang="el-GR" dirty="0" smtClean="0"/>
              <a:t> μέσα στην μέθοδο </a:t>
            </a:r>
            <a:r>
              <a:rPr lang="el-GR" dirty="0" smtClean="0">
                <a:solidFill>
                  <a:srgbClr val="0070C0"/>
                </a:solidFill>
              </a:rPr>
              <a:t>αλλάξουν τα περιεχόμενα του αντικειμένου </a:t>
            </a:r>
            <a:r>
              <a:rPr lang="el-GR" dirty="0" smtClean="0"/>
              <a:t>(εκεί που δείχνει η αναφορά) τότε </a:t>
            </a:r>
            <a:r>
              <a:rPr lang="el-GR" dirty="0" smtClean="0">
                <a:solidFill>
                  <a:schemeClr val="accent6">
                    <a:lumMod val="75000"/>
                  </a:schemeClr>
                </a:solidFill>
              </a:rPr>
              <a:t>αλλάζει και η μεταβλητή</a:t>
            </a:r>
            <a:r>
              <a:rPr lang="en-US" dirty="0" smtClean="0">
                <a:solidFill>
                  <a:schemeClr val="accent6">
                    <a:lumMod val="75000"/>
                  </a:schemeClr>
                </a:solidFill>
              </a:rPr>
              <a:t>-</a:t>
            </a:r>
            <a:r>
              <a:rPr lang="el-GR" dirty="0" smtClean="0">
                <a:solidFill>
                  <a:schemeClr val="accent6">
                    <a:lumMod val="75000"/>
                  </a:schemeClr>
                </a:solidFill>
              </a:rPr>
              <a:t>αντικείμενο</a:t>
            </a:r>
            <a:r>
              <a:rPr lang="el-GR" dirty="0" smtClean="0"/>
              <a:t> που περάσαμε.</a:t>
            </a:r>
            <a:endParaRPr lang="en-US" dirty="0"/>
          </a:p>
        </p:txBody>
      </p:sp>
    </p:spTree>
    <p:extLst>
      <p:ext uri="{BB962C8B-B14F-4D97-AF65-F5344CB8AC3E}">
        <p14:creationId xmlns:p14="http://schemas.microsoft.com/office/powerpoint/2010/main" val="89563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2764904"/>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aPerson</a:t>
            </a:r>
            <a:r>
              <a:rPr lang="en-US" b="1" dirty="0" smtClean="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“Mr. White",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aPerson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0070C0"/>
                </a:solidFill>
                <a:latin typeface="Courier New" pitchFamily="49" charset="0"/>
                <a:cs typeface="Courier New" pitchFamily="49" charset="0"/>
              </a:rPr>
              <a:t>anotherperson</a:t>
            </a:r>
            <a:r>
              <a:rPr lang="en-US" b="1" dirty="0" smtClean="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Heisnberg</a:t>
            </a:r>
            <a:r>
              <a:rPr lang="en-US" b="1" dirty="0" smtClean="0">
                <a:solidFill>
                  <a:srgbClr val="0070C0"/>
                </a:solidFill>
                <a:latin typeface="Courier New" pitchFamily="49" charset="0"/>
                <a:cs typeface="Courier New" pitchFamily="49" charset="0"/>
              </a:rPr>
              <a:t>",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"Now we call </a:t>
            </a:r>
            <a:r>
              <a:rPr lang="en-US" b="1" dirty="0" smtClean="0">
                <a:latin typeface="Courier New" pitchFamily="49" charset="0"/>
                <a:cs typeface="Courier New" pitchFamily="49" charset="0"/>
              </a:rPr>
              <a:t>copier with </a:t>
            </a:r>
            <a:r>
              <a:rPr lang="en-US" b="1" dirty="0" err="1" smtClean="0">
                <a:latin typeface="Courier New" pitchFamily="49" charset="0"/>
                <a:cs typeface="Courier New" pitchFamily="49" charset="0"/>
              </a:rPr>
              <a:t>aPerson</a:t>
            </a:r>
            <a:r>
              <a:rPr lang="en-US" b="1" dirty="0" smtClean="0">
                <a:latin typeface="Courier New" pitchFamily="49" charset="0"/>
                <a:cs typeface="Courier New" pitchFamily="49" charset="0"/>
              </a:rPr>
              <a:t> as </a:t>
            </a:r>
            <a:r>
              <a:rPr lang="en-US" b="1" dirty="0">
                <a:latin typeface="Courier New" pitchFamily="49" charset="0"/>
                <a:cs typeface="Courier New" pitchFamily="49" charset="0"/>
              </a:rPr>
              <a:t>argument.");</a:t>
            </a: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anotherPerson</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aPerson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aPerson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4" name="Content Placeholder 2"/>
          <p:cNvSpPr txBox="1">
            <a:spLocks/>
          </p:cNvSpPr>
          <p:nvPr/>
        </p:nvSpPr>
        <p:spPr>
          <a:xfrm>
            <a:off x="395536" y="4437112"/>
            <a:ext cx="8291264" cy="2232248"/>
          </a:xfrm>
          <a:prstGeom prst="rect">
            <a:avLst/>
          </a:prstGeom>
          <a:ln w="28575">
            <a:solidFill>
              <a:srgbClr val="0070C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smtClean="0"/>
              <a:t>Person</a:t>
            </a:r>
            <a:endParaRPr lang="en-US" dirty="0"/>
          </a:p>
          <a:p>
            <a:r>
              <a:rPr lang="en-US" dirty="0"/>
              <a:t>{</a:t>
            </a:r>
          </a:p>
          <a:p>
            <a:r>
              <a:rPr lang="en-US" dirty="0"/>
              <a:t>    private String name;</a:t>
            </a:r>
          </a:p>
          <a:p>
            <a:r>
              <a:rPr lang="en-US" dirty="0"/>
              <a:t>    private </a:t>
            </a:r>
            <a:r>
              <a:rPr lang="en-US" dirty="0" err="1"/>
              <a:t>int</a:t>
            </a:r>
            <a:r>
              <a:rPr lang="en-US" dirty="0"/>
              <a:t> number;</a:t>
            </a:r>
          </a:p>
          <a:p>
            <a:endParaRPr lang="en-US" dirty="0"/>
          </a:p>
          <a:p>
            <a:r>
              <a:rPr lang="en-US" dirty="0"/>
              <a:t>    public void </a:t>
            </a:r>
            <a:r>
              <a:rPr lang="en-US" dirty="0" smtClean="0">
                <a:solidFill>
                  <a:schemeClr val="accent6">
                    <a:lumMod val="75000"/>
                  </a:schemeClr>
                </a:solidFill>
              </a:rPr>
              <a:t>copier</a:t>
            </a:r>
            <a:r>
              <a:rPr lang="en-US" dirty="0" smtClean="0"/>
              <a:t>(Person </a:t>
            </a:r>
            <a:r>
              <a:rPr lang="en-US" dirty="0" smtClean="0">
                <a:solidFill>
                  <a:srgbClr val="00B050"/>
                </a:solidFill>
              </a:rPr>
              <a:t>other</a:t>
            </a:r>
            <a:r>
              <a:rPr lang="en-US" dirty="0" smtClean="0"/>
              <a:t>)</a:t>
            </a:r>
            <a:r>
              <a:rPr lang="el-GR" dirty="0" smtClean="0"/>
              <a:t> </a:t>
            </a:r>
            <a:r>
              <a:rPr lang="en-US" dirty="0"/>
              <a:t>{</a:t>
            </a:r>
          </a:p>
          <a:p>
            <a:r>
              <a:rPr lang="en-US" dirty="0"/>
              <a:t>        </a:t>
            </a:r>
            <a:r>
              <a:rPr lang="en-US" dirty="0" smtClean="0">
                <a:solidFill>
                  <a:srgbClr val="00B050"/>
                </a:solidFill>
              </a:rPr>
              <a:t>other</a:t>
            </a:r>
            <a:r>
              <a:rPr lang="en-US" dirty="0" smtClean="0"/>
              <a:t>.name </a:t>
            </a:r>
            <a:r>
              <a:rPr lang="en-US" dirty="0"/>
              <a:t>= name;</a:t>
            </a:r>
          </a:p>
          <a:p>
            <a:r>
              <a:rPr lang="en-US" dirty="0"/>
              <a:t>        </a:t>
            </a:r>
            <a:r>
              <a:rPr lang="en-US" dirty="0" err="1" smtClean="0">
                <a:solidFill>
                  <a:srgbClr val="00B050"/>
                </a:solidFill>
              </a:rPr>
              <a:t>other</a:t>
            </a:r>
            <a:r>
              <a:rPr lang="en-US" dirty="0" err="1" smtClean="0"/>
              <a:t>.number</a:t>
            </a:r>
            <a:r>
              <a:rPr lang="en-US" dirty="0" smtClean="0"/>
              <a:t> </a:t>
            </a:r>
            <a:r>
              <a:rPr lang="en-US" dirty="0"/>
              <a:t>= number;</a:t>
            </a:r>
          </a:p>
          <a:p>
            <a:r>
              <a:rPr lang="en-US" dirty="0"/>
              <a:t>    }</a:t>
            </a:r>
          </a:p>
          <a:p>
            <a:endParaRPr lang="en-US" dirty="0"/>
          </a:p>
          <a:p>
            <a:r>
              <a:rPr lang="en-US" dirty="0"/>
              <a:t>}</a:t>
            </a:r>
          </a:p>
          <a:p>
            <a:endParaRPr lang="en-US" dirty="0"/>
          </a:p>
        </p:txBody>
      </p:sp>
      <p:sp>
        <p:nvSpPr>
          <p:cNvPr id="5" name="TextBox 4"/>
          <p:cNvSpPr txBox="1"/>
          <p:nvPr/>
        </p:nvSpPr>
        <p:spPr>
          <a:xfrm>
            <a:off x="6660232" y="3789040"/>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
        <p:nvSpPr>
          <p:cNvPr id="6" name="TextBox 5"/>
          <p:cNvSpPr txBox="1"/>
          <p:nvPr/>
        </p:nvSpPr>
        <p:spPr>
          <a:xfrm>
            <a:off x="6660232" y="4643158"/>
            <a:ext cx="1556836" cy="369332"/>
          </a:xfrm>
          <a:prstGeom prst="rect">
            <a:avLst/>
          </a:prstGeom>
          <a:solidFill>
            <a:srgbClr val="92D050"/>
          </a:solidFill>
        </p:spPr>
        <p:txBody>
          <a:bodyPr wrap="none" rtlCol="0">
            <a:spAutoFit/>
          </a:bodyPr>
          <a:lstStyle/>
          <a:p>
            <a:r>
              <a:rPr lang="en-US" dirty="0" smtClean="0"/>
              <a:t>Heisenberg 2</a:t>
            </a:r>
            <a:endParaRPr lang="en-US" dirty="0"/>
          </a:p>
        </p:txBody>
      </p:sp>
    </p:spTree>
    <p:extLst>
      <p:ext uri="{BB962C8B-B14F-4D97-AF65-F5344CB8AC3E}">
        <p14:creationId xmlns:p14="http://schemas.microsoft.com/office/powerpoint/2010/main" val="2347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Εξήγηση</a:t>
            </a:r>
            <a:endParaRPr lang="en-US" dirty="0"/>
          </a:p>
        </p:txBody>
      </p:sp>
      <p:graphicFrame>
        <p:nvGraphicFramePr>
          <p:cNvPr id="4" name="Table 3"/>
          <p:cNvGraphicFramePr>
            <a:graphicFrameLocks noGrp="1"/>
          </p:cNvGraphicFramePr>
          <p:nvPr>
            <p:extLst/>
          </p:nvPr>
        </p:nvGraphicFramePr>
        <p:xfrm>
          <a:off x="4427984" y="1484784"/>
          <a:ext cx="4320480" cy="4470354"/>
        </p:xfrm>
        <a:graphic>
          <a:graphicData uri="http://schemas.openxmlformats.org/drawingml/2006/table">
            <a:tbl>
              <a:tblPr firstRow="1" bandRow="1">
                <a:tableStyleId>{5C22544A-7EE6-4342-B048-85BDC9FD1C3A}</a:tableStyleId>
              </a:tblPr>
              <a:tblGrid>
                <a:gridCol w="2160240"/>
                <a:gridCol w="2160240"/>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a:t>
                      </a:r>
                      <a:r>
                        <a:rPr lang="en-US" dirty="0" smtClean="0">
                          <a:solidFill>
                            <a:schemeClr val="tx1"/>
                          </a:solidFill>
                        </a:rPr>
                        <a:t>1</a:t>
                      </a:r>
                      <a:r>
                        <a:rPr lang="el-GR" dirty="0" smtClean="0">
                          <a:solidFill>
                            <a:schemeClr val="tx1"/>
                          </a:solidFill>
                        </a:rPr>
                        <a:t>0</a:t>
                      </a:r>
                      <a:endParaRPr lang="en-US" dirty="0">
                        <a:solidFill>
                          <a:schemeClr val="tx1"/>
                        </a:solidFill>
                      </a:endParaRPr>
                    </a:p>
                  </a:txBody>
                  <a:tcPr/>
                </a:tc>
                <a:tc>
                  <a:txBody>
                    <a:bodyPr/>
                    <a:lstStyle/>
                    <a:p>
                      <a:pPr algn="ctr"/>
                      <a:r>
                        <a:rPr lang="en-US" dirty="0" smtClean="0">
                          <a:solidFill>
                            <a:srgbClr val="FF0000"/>
                          </a:solidFill>
                        </a:rPr>
                        <a:t>0200</a:t>
                      </a:r>
                      <a:endParaRPr lang="en-US" dirty="0">
                        <a:solidFill>
                          <a:srgbClr val="FF0000"/>
                        </a:solidFill>
                      </a:endParaRPr>
                    </a:p>
                  </a:txBody>
                  <a:tcPr anchor="ctr"/>
                </a:tc>
              </a:tr>
              <a:tr h="425019">
                <a:tc>
                  <a:txBody>
                    <a:bodyPr/>
                    <a:lstStyle/>
                    <a:p>
                      <a:pPr algn="ctr"/>
                      <a:r>
                        <a:rPr lang="el-GR" dirty="0" smtClean="0">
                          <a:solidFill>
                            <a:schemeClr val="tx1"/>
                          </a:solidFill>
                        </a:rPr>
                        <a:t>0</a:t>
                      </a:r>
                      <a:r>
                        <a:rPr lang="en-US" dirty="0" smtClean="0">
                          <a:solidFill>
                            <a:schemeClr val="tx1"/>
                          </a:solidFill>
                        </a:rPr>
                        <a:t>01</a:t>
                      </a:r>
                      <a:r>
                        <a:rPr lang="el-GR" dirty="0" smtClean="0">
                          <a:solidFill>
                            <a:schemeClr val="tx1"/>
                          </a:solidFill>
                        </a:rPr>
                        <a:t>1</a:t>
                      </a:r>
                      <a:endParaRPr lang="en-US" dirty="0">
                        <a:solidFill>
                          <a:schemeClr val="tx1"/>
                        </a:solidFill>
                      </a:endParaRPr>
                    </a:p>
                  </a:txBody>
                  <a:tcPr/>
                </a:tc>
                <a:tc>
                  <a:txBody>
                    <a:bodyPr/>
                    <a:lstStyle/>
                    <a:p>
                      <a:pPr algn="ctr"/>
                      <a:r>
                        <a:rPr lang="en-US" dirty="0" smtClean="0">
                          <a:solidFill>
                            <a:srgbClr val="0070C0"/>
                          </a:solidFill>
                        </a:rPr>
                        <a:t>0300</a:t>
                      </a:r>
                      <a:endParaRPr lang="en-US" dirty="0">
                        <a:solidFill>
                          <a:srgbClr val="0070C0"/>
                        </a:solidFill>
                      </a:endParaRPr>
                    </a:p>
                  </a:txBody>
                  <a:tcPr anchor="ctr"/>
                </a:tc>
              </a:tr>
              <a:tr h="425019">
                <a:tc>
                  <a:txBody>
                    <a:bodyPr/>
                    <a:lstStyle/>
                    <a:p>
                      <a:pPr algn="ctr"/>
                      <a:r>
                        <a:rPr lang="el-GR" dirty="0" smtClean="0">
                          <a:solidFill>
                            <a:schemeClr val="tx1"/>
                          </a:solidFill>
                        </a:rPr>
                        <a:t>0</a:t>
                      </a:r>
                      <a:r>
                        <a:rPr lang="en-US" dirty="0" smtClean="0">
                          <a:solidFill>
                            <a:schemeClr val="tx1"/>
                          </a:solidFill>
                        </a:rPr>
                        <a:t>10</a:t>
                      </a:r>
                      <a:r>
                        <a:rPr lang="el-GR" dirty="0" smtClean="0">
                          <a:solidFill>
                            <a:schemeClr val="tx1"/>
                          </a:solidFill>
                        </a:rPr>
                        <a:t>0</a:t>
                      </a:r>
                      <a:endParaRPr lang="en-US" dirty="0">
                        <a:solidFill>
                          <a:schemeClr val="tx1"/>
                        </a:solidFill>
                      </a:endParaRPr>
                    </a:p>
                  </a:txBody>
                  <a:tcPr/>
                </a:tc>
                <a:tc>
                  <a:txBody>
                    <a:bodyPr/>
                    <a:lstStyle/>
                    <a:p>
                      <a:pPr algn="ctr"/>
                      <a:endParaRPr lang="en-US" dirty="0">
                        <a:solidFill>
                          <a:srgbClr val="00B050"/>
                        </a:solidFill>
                      </a:endParaRPr>
                    </a:p>
                  </a:txBody>
                  <a:tcPr anchor="ctr"/>
                </a:tc>
              </a:tr>
              <a:tr h="425019">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rgbClr val="FF0000"/>
                          </a:solidFill>
                        </a:rPr>
                        <a:t>0</a:t>
                      </a:r>
                      <a:r>
                        <a:rPr lang="en-US" dirty="0" smtClean="0">
                          <a:solidFill>
                            <a:srgbClr val="FF0000"/>
                          </a:solidFill>
                        </a:rPr>
                        <a:t>2</a:t>
                      </a:r>
                      <a:r>
                        <a:rPr lang="el-GR" dirty="0" smtClean="0">
                          <a:solidFill>
                            <a:srgbClr val="FF0000"/>
                          </a:solidFill>
                        </a:rPr>
                        <a:t>00</a:t>
                      </a:r>
                      <a:endParaRPr lang="en-US" dirty="0">
                        <a:solidFill>
                          <a:srgbClr val="FF0000"/>
                        </a:solidFill>
                      </a:endParaRPr>
                    </a:p>
                  </a:txBody>
                  <a:tcPr/>
                </a:tc>
                <a:tc>
                  <a:txBody>
                    <a:bodyPr/>
                    <a:lstStyle/>
                    <a:p>
                      <a:pPr algn="ctr"/>
                      <a:r>
                        <a:rPr lang="en-US" dirty="0" smtClean="0">
                          <a:solidFill>
                            <a:srgbClr val="FF0000"/>
                          </a:solidFill>
                        </a:rPr>
                        <a:t>“Mr. White”</a:t>
                      </a:r>
                    </a:p>
                    <a:p>
                      <a:pPr algn="ctr"/>
                      <a:r>
                        <a:rPr lang="en-US" dirty="0" smtClean="0">
                          <a:solidFill>
                            <a:srgbClr val="FF0000"/>
                          </a:solidFill>
                        </a:rPr>
                        <a:t>1</a:t>
                      </a:r>
                      <a:endParaRPr lang="en-US" dirty="0">
                        <a:solidFill>
                          <a:srgbClr val="FF0000"/>
                        </a:solidFill>
                      </a:endParaRPr>
                    </a:p>
                  </a:txBody>
                  <a:tcPr anchor="ctr"/>
                </a:tc>
              </a:tr>
              <a:tr h="425019">
                <a:tc>
                  <a:txBody>
                    <a:bodyPr/>
                    <a:lstStyle/>
                    <a:p>
                      <a:pPr algn="ctr"/>
                      <a:r>
                        <a:rPr lang="el-GR" dirty="0" smtClean="0">
                          <a:solidFill>
                            <a:srgbClr val="0070C0"/>
                          </a:solidFill>
                        </a:rPr>
                        <a:t>0</a:t>
                      </a:r>
                      <a:r>
                        <a:rPr lang="en-US" dirty="0" smtClean="0">
                          <a:solidFill>
                            <a:srgbClr val="0070C0"/>
                          </a:solidFill>
                        </a:rPr>
                        <a:t>300</a:t>
                      </a:r>
                      <a:endParaRPr lang="en-US" dirty="0">
                        <a:solidFill>
                          <a:srgbClr val="0070C0"/>
                        </a:solidFill>
                      </a:endParaRPr>
                    </a:p>
                  </a:txBody>
                  <a:tcPr/>
                </a:tc>
                <a:tc>
                  <a:txBody>
                    <a:bodyPr/>
                    <a:lstStyle/>
                    <a:p>
                      <a:pPr algn="ctr"/>
                      <a:r>
                        <a:rPr lang="en-US" dirty="0" smtClean="0">
                          <a:solidFill>
                            <a:srgbClr val="0070C0"/>
                          </a:solidFill>
                        </a:rPr>
                        <a:t>“Heisenberg”</a:t>
                      </a:r>
                    </a:p>
                    <a:p>
                      <a:pPr algn="ctr"/>
                      <a:r>
                        <a:rPr lang="en-US" dirty="0" smtClean="0">
                          <a:solidFill>
                            <a:srgbClr val="0070C0"/>
                          </a:solidFill>
                        </a:rPr>
                        <a:t>2</a:t>
                      </a:r>
                      <a:endParaRPr lang="en-US" dirty="0">
                        <a:solidFill>
                          <a:srgbClr val="0070C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5" name="TextBox 4"/>
          <p:cNvSpPr txBox="1"/>
          <p:nvPr/>
        </p:nvSpPr>
        <p:spPr>
          <a:xfrm>
            <a:off x="3030461" y="2170651"/>
            <a:ext cx="1149674" cy="369332"/>
          </a:xfrm>
          <a:prstGeom prst="rect">
            <a:avLst/>
          </a:prstGeom>
          <a:noFill/>
        </p:spPr>
        <p:txBody>
          <a:bodyPr wrap="none" rtlCol="0">
            <a:spAutoFit/>
          </a:bodyPr>
          <a:lstStyle/>
          <a:p>
            <a:r>
              <a:rPr lang="en-US" b="1" dirty="0" err="1" smtClean="0">
                <a:solidFill>
                  <a:srgbClr val="FF0000"/>
                </a:solidFill>
                <a:latin typeface="Courier New" pitchFamily="49" charset="0"/>
                <a:cs typeface="Courier New" pitchFamily="49" charset="0"/>
              </a:rPr>
              <a:t>aPerson</a:t>
            </a:r>
            <a:endParaRPr lang="en-US" b="1" dirty="0">
              <a:solidFill>
                <a:srgbClr val="FF0000"/>
              </a:solidFill>
              <a:latin typeface="Courier New" pitchFamily="49" charset="0"/>
              <a:cs typeface="Courier New" pitchFamily="49" charset="0"/>
            </a:endParaRPr>
          </a:p>
        </p:txBody>
      </p:sp>
      <p:sp>
        <p:nvSpPr>
          <p:cNvPr id="6" name="TextBox 5"/>
          <p:cNvSpPr txBox="1"/>
          <p:nvPr/>
        </p:nvSpPr>
        <p:spPr>
          <a:xfrm>
            <a:off x="2341170" y="2545797"/>
            <a:ext cx="1976823" cy="369332"/>
          </a:xfrm>
          <a:prstGeom prst="rect">
            <a:avLst/>
          </a:prstGeom>
          <a:noFill/>
        </p:spPr>
        <p:txBody>
          <a:bodyPr wrap="none" rtlCol="0">
            <a:spAutoFit/>
          </a:bodyPr>
          <a:lstStyle/>
          <a:p>
            <a:r>
              <a:rPr lang="en-US" b="1" dirty="0" err="1" smtClean="0">
                <a:solidFill>
                  <a:srgbClr val="0070C0"/>
                </a:solidFill>
                <a:latin typeface="Courier New" pitchFamily="49" charset="0"/>
                <a:cs typeface="Courier New" pitchFamily="49" charset="0"/>
              </a:rPr>
              <a:t>anotherPerson</a:t>
            </a:r>
            <a:endParaRPr lang="en-US" b="1" dirty="0">
              <a:solidFill>
                <a:srgbClr val="0070C0"/>
              </a:solidFill>
              <a:latin typeface="Courier New" pitchFamily="49" charset="0"/>
              <a:cs typeface="Courier New" pitchFamily="49" charset="0"/>
            </a:endParaRPr>
          </a:p>
        </p:txBody>
      </p:sp>
      <p:sp>
        <p:nvSpPr>
          <p:cNvPr id="8" name="TextBox 7"/>
          <p:cNvSpPr txBox="1"/>
          <p:nvPr/>
        </p:nvSpPr>
        <p:spPr>
          <a:xfrm>
            <a:off x="19890" y="3367675"/>
            <a:ext cx="4298103" cy="1169551"/>
          </a:xfrm>
          <a:prstGeom prst="rect">
            <a:avLst/>
          </a:prstGeom>
          <a:noFill/>
          <a:ln w="28575">
            <a:solidFill>
              <a:srgbClr val="FF0000"/>
            </a:solidFill>
            <a:prstDash val="dash"/>
          </a:ln>
        </p:spPr>
        <p:txBody>
          <a:bodyPr wrap="square" rtlCol="0">
            <a:spAutoFit/>
          </a:bodyPr>
          <a:lstStyle/>
          <a:p>
            <a:r>
              <a:rPr lang="en-US" sz="1400" b="1" dirty="0" smtClean="0">
                <a:latin typeface="Courier New" pitchFamily="49" charset="0"/>
                <a:cs typeface="Courier New" pitchFamily="49" charset="0"/>
              </a:rPr>
              <a:t>Person </a:t>
            </a:r>
            <a:r>
              <a:rPr lang="en-US" sz="1400" b="1" dirty="0" err="1" smtClean="0">
                <a:solidFill>
                  <a:srgbClr val="FF0000"/>
                </a:solidFill>
                <a:latin typeface="Courier New" pitchFamily="49" charset="0"/>
                <a:cs typeface="Courier New" pitchFamily="49" charset="0"/>
              </a:rPr>
              <a:t>aPerson</a:t>
            </a:r>
            <a:r>
              <a:rPr lang="en-US" sz="1400" b="1" dirty="0" smtClean="0">
                <a:solidFill>
                  <a:srgbClr val="FF0000"/>
                </a:solidFill>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new </a:t>
            </a:r>
            <a:endParaRPr lang="el-GR" sz="1400" b="1" dirty="0" smtClean="0">
              <a:latin typeface="Courier New" pitchFamily="49" charset="0"/>
              <a:cs typeface="Courier New" pitchFamily="49" charset="0"/>
            </a:endParaRPr>
          </a:p>
          <a:p>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Person(</a:t>
            </a:r>
            <a:r>
              <a:rPr lang="en-US" sz="1400" b="1" dirty="0" smtClean="0">
                <a:solidFill>
                  <a:srgbClr val="FF0000"/>
                </a:solidFill>
                <a:latin typeface="Courier New" pitchFamily="49" charset="0"/>
                <a:cs typeface="Courier New" pitchFamily="49" charset="0"/>
              </a:rPr>
              <a:t>“Mr. White", </a:t>
            </a:r>
            <a:r>
              <a:rPr lang="en-US" sz="1400" b="1" dirty="0">
                <a:solidFill>
                  <a:srgbClr val="FF0000"/>
                </a:solidFill>
                <a:latin typeface="Courier New" pitchFamily="49" charset="0"/>
                <a:cs typeface="Courier New" pitchFamily="49" charset="0"/>
              </a:rPr>
              <a:t>1</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Person </a:t>
            </a:r>
            <a:r>
              <a:rPr lang="en-US" sz="1400" b="1" dirty="0" err="1" smtClean="0">
                <a:solidFill>
                  <a:srgbClr val="0070C0"/>
                </a:solidFill>
                <a:latin typeface="Courier New" pitchFamily="49" charset="0"/>
                <a:cs typeface="Courier New" pitchFamily="49" charset="0"/>
              </a:rPr>
              <a:t>anotherPerson</a:t>
            </a:r>
            <a:r>
              <a:rPr lang="en-US" sz="1400" b="1" dirty="0" smtClean="0">
                <a:solidFill>
                  <a:srgbClr val="0070C0"/>
                </a:solidFill>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new</a:t>
            </a:r>
            <a:endParaRPr lang="el-GR" sz="1400" b="1" dirty="0" smtClean="0">
              <a:latin typeface="Courier New" pitchFamily="49" charset="0"/>
              <a:cs typeface="Courier New" pitchFamily="49" charset="0"/>
            </a:endParaRPr>
          </a:p>
          <a:p>
            <a:r>
              <a:rPr lang="el-GR" sz="1400" b="1" dirty="0">
                <a:latin typeface="Courier New" pitchFamily="49" charset="0"/>
                <a:cs typeface="Courier New" pitchFamily="49" charset="0"/>
              </a:rPr>
              <a:t> </a:t>
            </a: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 Person(</a:t>
            </a:r>
            <a:r>
              <a:rPr lang="en-US" sz="1400" b="1" dirty="0" smtClean="0">
                <a:solidFill>
                  <a:srgbClr val="0070C0"/>
                </a:solidFill>
                <a:latin typeface="Courier New" pitchFamily="49" charset="0"/>
                <a:cs typeface="Courier New" pitchFamily="49" charset="0"/>
              </a:rPr>
              <a:t>“Heisenberg", 2</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p:txBody>
      </p:sp>
    </p:spTree>
    <p:extLst>
      <p:ext uri="{BB962C8B-B14F-4D97-AF65-F5344CB8AC3E}">
        <p14:creationId xmlns:p14="http://schemas.microsoft.com/office/powerpoint/2010/main" val="1697593893"/>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Εξήγηση</a:t>
            </a:r>
            <a:endParaRPr lang="en-US" dirty="0"/>
          </a:p>
        </p:txBody>
      </p:sp>
      <p:graphicFrame>
        <p:nvGraphicFramePr>
          <p:cNvPr id="4" name="Table 3"/>
          <p:cNvGraphicFramePr>
            <a:graphicFrameLocks noGrp="1"/>
          </p:cNvGraphicFramePr>
          <p:nvPr>
            <p:extLst/>
          </p:nvPr>
        </p:nvGraphicFramePr>
        <p:xfrm>
          <a:off x="4427984" y="1484784"/>
          <a:ext cx="4320480" cy="4470354"/>
        </p:xfrm>
        <a:graphic>
          <a:graphicData uri="http://schemas.openxmlformats.org/drawingml/2006/table">
            <a:tbl>
              <a:tblPr firstRow="1" bandRow="1">
                <a:tableStyleId>{5C22544A-7EE6-4342-B048-85BDC9FD1C3A}</a:tableStyleId>
              </a:tblPr>
              <a:tblGrid>
                <a:gridCol w="2160240"/>
                <a:gridCol w="2160240"/>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a:t>
                      </a:r>
                      <a:r>
                        <a:rPr lang="en-US" dirty="0" smtClean="0">
                          <a:solidFill>
                            <a:schemeClr val="tx1"/>
                          </a:solidFill>
                        </a:rPr>
                        <a:t>1</a:t>
                      </a:r>
                      <a:r>
                        <a:rPr lang="el-GR" dirty="0" smtClean="0">
                          <a:solidFill>
                            <a:schemeClr val="tx1"/>
                          </a:solidFill>
                        </a:rPr>
                        <a:t>0</a:t>
                      </a:r>
                      <a:endParaRPr lang="en-US" dirty="0">
                        <a:solidFill>
                          <a:schemeClr val="tx1"/>
                        </a:solidFill>
                      </a:endParaRPr>
                    </a:p>
                  </a:txBody>
                  <a:tcPr/>
                </a:tc>
                <a:tc>
                  <a:txBody>
                    <a:bodyPr/>
                    <a:lstStyle/>
                    <a:p>
                      <a:pPr algn="ctr"/>
                      <a:r>
                        <a:rPr lang="en-US" dirty="0" smtClean="0">
                          <a:solidFill>
                            <a:srgbClr val="FF0000"/>
                          </a:solidFill>
                        </a:rPr>
                        <a:t>0200</a:t>
                      </a:r>
                      <a:endParaRPr lang="en-US" dirty="0">
                        <a:solidFill>
                          <a:srgbClr val="FF0000"/>
                        </a:solidFill>
                      </a:endParaRPr>
                    </a:p>
                  </a:txBody>
                  <a:tcPr anchor="ctr"/>
                </a:tc>
              </a:tr>
              <a:tr h="425019">
                <a:tc>
                  <a:txBody>
                    <a:bodyPr/>
                    <a:lstStyle/>
                    <a:p>
                      <a:pPr algn="ctr"/>
                      <a:r>
                        <a:rPr lang="el-GR" dirty="0" smtClean="0">
                          <a:solidFill>
                            <a:schemeClr val="tx1"/>
                          </a:solidFill>
                        </a:rPr>
                        <a:t>0</a:t>
                      </a:r>
                      <a:r>
                        <a:rPr lang="en-US" dirty="0" smtClean="0">
                          <a:solidFill>
                            <a:schemeClr val="tx1"/>
                          </a:solidFill>
                        </a:rPr>
                        <a:t>01</a:t>
                      </a:r>
                      <a:r>
                        <a:rPr lang="el-GR" dirty="0" smtClean="0">
                          <a:solidFill>
                            <a:schemeClr val="tx1"/>
                          </a:solidFill>
                        </a:rPr>
                        <a:t>1</a:t>
                      </a:r>
                      <a:endParaRPr lang="en-US" dirty="0">
                        <a:solidFill>
                          <a:schemeClr val="tx1"/>
                        </a:solidFill>
                      </a:endParaRPr>
                    </a:p>
                  </a:txBody>
                  <a:tcPr/>
                </a:tc>
                <a:tc>
                  <a:txBody>
                    <a:bodyPr/>
                    <a:lstStyle/>
                    <a:p>
                      <a:pPr algn="ctr"/>
                      <a:r>
                        <a:rPr lang="en-US" dirty="0" smtClean="0">
                          <a:solidFill>
                            <a:srgbClr val="0070C0"/>
                          </a:solidFill>
                        </a:rPr>
                        <a:t>0300</a:t>
                      </a:r>
                      <a:endParaRPr lang="en-US" dirty="0">
                        <a:solidFill>
                          <a:srgbClr val="0070C0"/>
                        </a:solidFill>
                      </a:endParaRPr>
                    </a:p>
                  </a:txBody>
                  <a:tcPr anchor="ctr"/>
                </a:tc>
              </a:tr>
              <a:tr h="425019">
                <a:tc>
                  <a:txBody>
                    <a:bodyPr/>
                    <a:lstStyle/>
                    <a:p>
                      <a:pPr algn="ctr"/>
                      <a:r>
                        <a:rPr lang="el-GR" dirty="0" smtClean="0">
                          <a:solidFill>
                            <a:schemeClr val="tx1"/>
                          </a:solidFill>
                        </a:rPr>
                        <a:t>0</a:t>
                      </a:r>
                      <a:r>
                        <a:rPr lang="en-US" dirty="0" smtClean="0">
                          <a:solidFill>
                            <a:schemeClr val="tx1"/>
                          </a:solidFill>
                        </a:rPr>
                        <a:t>10</a:t>
                      </a:r>
                      <a:r>
                        <a:rPr lang="el-GR" dirty="0" smtClean="0">
                          <a:solidFill>
                            <a:schemeClr val="tx1"/>
                          </a:solidFill>
                        </a:rPr>
                        <a:t>0</a:t>
                      </a:r>
                      <a:endParaRPr lang="en-US" dirty="0">
                        <a:solidFill>
                          <a:schemeClr val="tx1"/>
                        </a:solidFill>
                      </a:endParaRPr>
                    </a:p>
                  </a:txBody>
                  <a:tcPr/>
                </a:tc>
                <a:tc>
                  <a:txBody>
                    <a:bodyPr/>
                    <a:lstStyle/>
                    <a:p>
                      <a:pPr algn="ctr"/>
                      <a:r>
                        <a:rPr lang="en-US" dirty="0" smtClean="0">
                          <a:solidFill>
                            <a:srgbClr val="FF0000"/>
                          </a:solidFill>
                        </a:rPr>
                        <a:t>0200</a:t>
                      </a:r>
                      <a:endParaRPr lang="en-US" dirty="0">
                        <a:solidFill>
                          <a:srgbClr val="FF0000"/>
                        </a:solidFill>
                      </a:endParaRPr>
                    </a:p>
                  </a:txBody>
                  <a:tcPr anchor="ctr"/>
                </a:tc>
              </a:tr>
              <a:tr h="425019">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rgbClr val="FF0000"/>
                          </a:solidFill>
                        </a:rPr>
                        <a:t>0</a:t>
                      </a:r>
                      <a:r>
                        <a:rPr lang="en-US" dirty="0" smtClean="0">
                          <a:solidFill>
                            <a:srgbClr val="FF0000"/>
                          </a:solidFill>
                        </a:rPr>
                        <a:t>2</a:t>
                      </a:r>
                      <a:r>
                        <a:rPr lang="el-GR" dirty="0" smtClean="0">
                          <a:solidFill>
                            <a:srgbClr val="FF0000"/>
                          </a:solidFill>
                        </a:rPr>
                        <a:t>00</a:t>
                      </a:r>
                      <a:endParaRPr lang="en-US" dirty="0">
                        <a:solidFill>
                          <a:srgbClr val="FF0000"/>
                        </a:solidFill>
                      </a:endParaRPr>
                    </a:p>
                  </a:txBody>
                  <a:tcPr/>
                </a:tc>
                <a:tc>
                  <a:txBody>
                    <a:bodyPr/>
                    <a:lstStyle/>
                    <a:p>
                      <a:pPr algn="ctr"/>
                      <a:r>
                        <a:rPr lang="en-US" dirty="0" smtClean="0">
                          <a:solidFill>
                            <a:srgbClr val="FF0000"/>
                          </a:solidFill>
                        </a:rPr>
                        <a:t>“Mr. White”</a:t>
                      </a:r>
                    </a:p>
                    <a:p>
                      <a:pPr algn="ctr"/>
                      <a:r>
                        <a:rPr lang="en-US" dirty="0" smtClean="0">
                          <a:solidFill>
                            <a:srgbClr val="FF0000"/>
                          </a:solidFill>
                        </a:rPr>
                        <a:t>1</a:t>
                      </a:r>
                      <a:endParaRPr lang="en-US" dirty="0">
                        <a:solidFill>
                          <a:srgbClr val="FF0000"/>
                        </a:solidFill>
                      </a:endParaRPr>
                    </a:p>
                  </a:txBody>
                  <a:tcPr anchor="ctr"/>
                </a:tc>
              </a:tr>
              <a:tr h="425019">
                <a:tc>
                  <a:txBody>
                    <a:bodyPr/>
                    <a:lstStyle/>
                    <a:p>
                      <a:pPr algn="ctr"/>
                      <a:r>
                        <a:rPr lang="el-GR" dirty="0" smtClean="0">
                          <a:solidFill>
                            <a:srgbClr val="0070C0"/>
                          </a:solidFill>
                        </a:rPr>
                        <a:t>0</a:t>
                      </a:r>
                      <a:r>
                        <a:rPr lang="en-US" dirty="0" smtClean="0">
                          <a:solidFill>
                            <a:srgbClr val="0070C0"/>
                          </a:solidFill>
                        </a:rPr>
                        <a:t>300</a:t>
                      </a:r>
                      <a:endParaRPr lang="en-US" dirty="0">
                        <a:solidFill>
                          <a:srgbClr val="0070C0"/>
                        </a:solidFill>
                      </a:endParaRPr>
                    </a:p>
                  </a:txBody>
                  <a:tcPr/>
                </a:tc>
                <a:tc>
                  <a:txBody>
                    <a:bodyPr/>
                    <a:lstStyle/>
                    <a:p>
                      <a:pPr algn="ctr"/>
                      <a:r>
                        <a:rPr lang="en-US" dirty="0" smtClean="0">
                          <a:solidFill>
                            <a:srgbClr val="0070C0"/>
                          </a:solidFill>
                        </a:rPr>
                        <a:t>“Heisenberg”</a:t>
                      </a:r>
                    </a:p>
                    <a:p>
                      <a:pPr algn="ctr"/>
                      <a:r>
                        <a:rPr lang="en-US" dirty="0" smtClean="0">
                          <a:solidFill>
                            <a:srgbClr val="0070C0"/>
                          </a:solidFill>
                        </a:rPr>
                        <a:t>2</a:t>
                      </a:r>
                      <a:endParaRPr lang="en-US" dirty="0">
                        <a:solidFill>
                          <a:srgbClr val="0070C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5" name="TextBox 4"/>
          <p:cNvSpPr txBox="1"/>
          <p:nvPr/>
        </p:nvSpPr>
        <p:spPr>
          <a:xfrm>
            <a:off x="3030461" y="2170651"/>
            <a:ext cx="1149674" cy="369332"/>
          </a:xfrm>
          <a:prstGeom prst="rect">
            <a:avLst/>
          </a:prstGeom>
          <a:noFill/>
        </p:spPr>
        <p:txBody>
          <a:bodyPr wrap="none" rtlCol="0">
            <a:spAutoFit/>
          </a:bodyPr>
          <a:lstStyle/>
          <a:p>
            <a:r>
              <a:rPr lang="en-US" b="1" dirty="0" err="1" smtClean="0">
                <a:solidFill>
                  <a:srgbClr val="FF0000"/>
                </a:solidFill>
                <a:latin typeface="Courier New" pitchFamily="49" charset="0"/>
                <a:cs typeface="Courier New" pitchFamily="49" charset="0"/>
              </a:rPr>
              <a:t>aPerson</a:t>
            </a:r>
            <a:endParaRPr lang="en-US" b="1" dirty="0">
              <a:solidFill>
                <a:srgbClr val="FF0000"/>
              </a:solidFill>
              <a:latin typeface="Courier New" pitchFamily="49" charset="0"/>
              <a:cs typeface="Courier New" pitchFamily="49" charset="0"/>
            </a:endParaRPr>
          </a:p>
        </p:txBody>
      </p:sp>
      <p:sp>
        <p:nvSpPr>
          <p:cNvPr id="6" name="TextBox 5"/>
          <p:cNvSpPr txBox="1"/>
          <p:nvPr/>
        </p:nvSpPr>
        <p:spPr>
          <a:xfrm>
            <a:off x="2341170" y="2545797"/>
            <a:ext cx="1976823" cy="369332"/>
          </a:xfrm>
          <a:prstGeom prst="rect">
            <a:avLst/>
          </a:prstGeom>
          <a:noFill/>
        </p:spPr>
        <p:txBody>
          <a:bodyPr wrap="none" rtlCol="0">
            <a:spAutoFit/>
          </a:bodyPr>
          <a:lstStyle/>
          <a:p>
            <a:r>
              <a:rPr lang="en-US" b="1" dirty="0" err="1" smtClean="0">
                <a:solidFill>
                  <a:srgbClr val="0070C0"/>
                </a:solidFill>
                <a:latin typeface="Courier New" pitchFamily="49" charset="0"/>
                <a:cs typeface="Courier New" pitchFamily="49" charset="0"/>
              </a:rPr>
              <a:t>anotherPerson</a:t>
            </a:r>
            <a:endParaRPr lang="en-US" b="1" dirty="0">
              <a:solidFill>
                <a:srgbClr val="0070C0"/>
              </a:solidFill>
              <a:latin typeface="Courier New" pitchFamily="49" charset="0"/>
              <a:cs typeface="Courier New" pitchFamily="49" charset="0"/>
            </a:endParaRPr>
          </a:p>
        </p:txBody>
      </p:sp>
      <p:sp>
        <p:nvSpPr>
          <p:cNvPr id="7" name="Content Placeholder 2"/>
          <p:cNvSpPr txBox="1">
            <a:spLocks/>
          </p:cNvSpPr>
          <p:nvPr/>
        </p:nvSpPr>
        <p:spPr>
          <a:xfrm>
            <a:off x="19891" y="4149080"/>
            <a:ext cx="3832029" cy="2232248"/>
          </a:xfrm>
          <a:prstGeom prst="rect">
            <a:avLst/>
          </a:prstGeom>
          <a:ln w="28575">
            <a:solidFill>
              <a:srgbClr val="0070C0"/>
            </a:solidFill>
            <a:prstDash val="dash"/>
          </a:ln>
        </p:spPr>
        <p:txBody>
          <a:bodyPr vert="horz" lIns="91440" tIns="45720" rIns="91440" bIns="45720" rtlCol="0">
            <a:normAutofit fontScale="40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smtClean="0"/>
              <a:t>Person</a:t>
            </a:r>
            <a:endParaRPr lang="en-US" dirty="0"/>
          </a:p>
          <a:p>
            <a:r>
              <a:rPr lang="en-US" dirty="0"/>
              <a:t>{</a:t>
            </a:r>
          </a:p>
          <a:p>
            <a:r>
              <a:rPr lang="en-US" dirty="0"/>
              <a:t>    private String </a:t>
            </a:r>
            <a:r>
              <a:rPr lang="en-US" dirty="0">
                <a:solidFill>
                  <a:srgbClr val="0070C0"/>
                </a:solidFill>
              </a:rPr>
              <a:t>name</a:t>
            </a:r>
            <a:r>
              <a:rPr lang="en-US" dirty="0"/>
              <a:t>;</a:t>
            </a:r>
          </a:p>
          <a:p>
            <a:r>
              <a:rPr lang="en-US" dirty="0"/>
              <a:t>    private </a:t>
            </a:r>
            <a:r>
              <a:rPr lang="en-US" dirty="0" err="1"/>
              <a:t>int</a:t>
            </a:r>
            <a:r>
              <a:rPr lang="en-US" dirty="0"/>
              <a:t> </a:t>
            </a:r>
            <a:r>
              <a:rPr lang="en-US" dirty="0">
                <a:solidFill>
                  <a:srgbClr val="0070C0"/>
                </a:solidFill>
              </a:rPr>
              <a:t>number</a:t>
            </a:r>
            <a:r>
              <a:rPr lang="en-US" dirty="0"/>
              <a:t>;</a:t>
            </a:r>
          </a:p>
          <a:p>
            <a:endParaRPr lang="en-US" dirty="0"/>
          </a:p>
          <a:p>
            <a:r>
              <a:rPr lang="en-US" dirty="0"/>
              <a:t>    public void </a:t>
            </a:r>
            <a:r>
              <a:rPr lang="en-US" dirty="0" smtClean="0">
                <a:solidFill>
                  <a:schemeClr val="accent6">
                    <a:lumMod val="75000"/>
                  </a:schemeClr>
                </a:solidFill>
              </a:rPr>
              <a:t>copier</a:t>
            </a:r>
            <a:r>
              <a:rPr lang="en-US" dirty="0" smtClean="0"/>
              <a:t>(Person </a:t>
            </a:r>
            <a:r>
              <a:rPr lang="en-US" dirty="0" smtClean="0">
                <a:solidFill>
                  <a:srgbClr val="00B050"/>
                </a:solidFill>
              </a:rPr>
              <a:t>other</a:t>
            </a:r>
            <a:r>
              <a:rPr lang="en-US" dirty="0" smtClean="0"/>
              <a:t>)</a:t>
            </a:r>
            <a:r>
              <a:rPr lang="el-GR" dirty="0" smtClean="0"/>
              <a:t> </a:t>
            </a:r>
            <a:endParaRPr lang="en-US" dirty="0" smtClean="0"/>
          </a:p>
          <a:p>
            <a:r>
              <a:rPr lang="en-US" dirty="0"/>
              <a:t> </a:t>
            </a:r>
            <a:r>
              <a:rPr lang="en-US" dirty="0" smtClean="0"/>
              <a:t>  {</a:t>
            </a:r>
            <a:endParaRPr lang="en-US" dirty="0"/>
          </a:p>
          <a:p>
            <a:r>
              <a:rPr lang="en-US" dirty="0"/>
              <a:t>        </a:t>
            </a:r>
            <a:r>
              <a:rPr lang="en-US" dirty="0" smtClean="0"/>
              <a:t>other.name </a:t>
            </a:r>
            <a:r>
              <a:rPr lang="en-US" dirty="0"/>
              <a:t>= name;</a:t>
            </a:r>
          </a:p>
          <a:p>
            <a:r>
              <a:rPr lang="en-US" dirty="0"/>
              <a:t>        </a:t>
            </a:r>
            <a:r>
              <a:rPr lang="en-US" dirty="0" err="1" smtClean="0"/>
              <a:t>other.number</a:t>
            </a:r>
            <a:r>
              <a:rPr lang="en-US" dirty="0" smtClean="0"/>
              <a:t> </a:t>
            </a:r>
            <a:r>
              <a:rPr lang="en-US" dirty="0"/>
              <a:t>= number;</a:t>
            </a:r>
          </a:p>
          <a:p>
            <a:r>
              <a:rPr lang="en-US" dirty="0"/>
              <a:t>    }</a:t>
            </a:r>
          </a:p>
          <a:p>
            <a:endParaRPr lang="en-US" dirty="0"/>
          </a:p>
          <a:p>
            <a:r>
              <a:rPr lang="en-US" dirty="0"/>
              <a:t>}</a:t>
            </a:r>
          </a:p>
          <a:p>
            <a:endParaRPr lang="en-US" dirty="0"/>
          </a:p>
        </p:txBody>
      </p:sp>
      <p:sp>
        <p:nvSpPr>
          <p:cNvPr id="8" name="TextBox 7"/>
          <p:cNvSpPr txBox="1"/>
          <p:nvPr/>
        </p:nvSpPr>
        <p:spPr>
          <a:xfrm>
            <a:off x="19890" y="3521564"/>
            <a:ext cx="3832029" cy="307777"/>
          </a:xfrm>
          <a:prstGeom prst="rect">
            <a:avLst/>
          </a:prstGeom>
          <a:noFill/>
          <a:ln w="28575">
            <a:solidFill>
              <a:srgbClr val="FF0000"/>
            </a:solidFill>
            <a:prstDash val="dash"/>
          </a:ln>
        </p:spPr>
        <p:txBody>
          <a:bodyPr wrap="square" rtlCol="0">
            <a:spAutoFit/>
          </a:bodyPr>
          <a:lstStyle/>
          <a:p>
            <a:r>
              <a:rPr lang="en-US" sz="1400" b="1" dirty="0" err="1" smtClean="0">
                <a:solidFill>
                  <a:srgbClr val="0070C0"/>
                </a:solidFill>
                <a:latin typeface="Courier New" pitchFamily="49" charset="0"/>
                <a:cs typeface="Courier New" pitchFamily="49" charset="0"/>
              </a:rPr>
              <a:t>anotherPerson</a:t>
            </a:r>
            <a:r>
              <a:rPr lang="en-US" sz="1400" b="1" dirty="0" err="1" smtClean="0">
                <a:latin typeface="Courier New" pitchFamily="49" charset="0"/>
                <a:cs typeface="Courier New" pitchFamily="49" charset="0"/>
              </a:rPr>
              <a:t>.</a:t>
            </a:r>
            <a:r>
              <a:rPr lang="en-US" sz="1400" b="1" dirty="0" err="1" smtClean="0">
                <a:solidFill>
                  <a:schemeClr val="accent6">
                    <a:lumMod val="75000"/>
                  </a:schemeClr>
                </a:solidFill>
                <a:latin typeface="Courier New" pitchFamily="49" charset="0"/>
                <a:cs typeface="Courier New" pitchFamily="49" charset="0"/>
              </a:rPr>
              <a:t>copier</a:t>
            </a:r>
            <a:r>
              <a:rPr lang="en-US" sz="1400" b="1" dirty="0" smtClean="0">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aPerson</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9" name="TextBox 8"/>
          <p:cNvSpPr txBox="1"/>
          <p:nvPr/>
        </p:nvSpPr>
        <p:spPr>
          <a:xfrm>
            <a:off x="3306178" y="2961752"/>
            <a:ext cx="873957" cy="369332"/>
          </a:xfrm>
          <a:prstGeom prst="rect">
            <a:avLst/>
          </a:prstGeom>
          <a:noFill/>
        </p:spPr>
        <p:txBody>
          <a:bodyPr wrap="none" rtlCol="0">
            <a:spAutoFit/>
          </a:bodyPr>
          <a:lstStyle/>
          <a:p>
            <a:r>
              <a:rPr lang="en-US" b="1" dirty="0" smtClean="0">
                <a:solidFill>
                  <a:srgbClr val="00B050"/>
                </a:solidFill>
                <a:latin typeface="Courier New" pitchFamily="49" charset="0"/>
                <a:cs typeface="Courier New" pitchFamily="49" charset="0"/>
              </a:rPr>
              <a:t>other</a:t>
            </a:r>
            <a:endParaRPr lang="en-US" b="1" dirty="0">
              <a:solidFill>
                <a:srgbClr val="00B050"/>
              </a:solidFill>
              <a:latin typeface="Courier New" pitchFamily="49" charset="0"/>
              <a:cs typeface="Courier New" pitchFamily="49" charset="0"/>
            </a:endParaRPr>
          </a:p>
        </p:txBody>
      </p:sp>
      <p:sp>
        <p:nvSpPr>
          <p:cNvPr id="10" name="TextBox 9"/>
          <p:cNvSpPr txBox="1"/>
          <p:nvPr/>
        </p:nvSpPr>
        <p:spPr>
          <a:xfrm>
            <a:off x="2065452" y="6093296"/>
            <a:ext cx="2252540" cy="369332"/>
          </a:xfrm>
          <a:prstGeom prst="rect">
            <a:avLst/>
          </a:prstGeom>
          <a:solidFill>
            <a:srgbClr val="FFFF00"/>
          </a:solidFill>
        </p:spPr>
        <p:txBody>
          <a:bodyPr wrap="none" rtlCol="0">
            <a:spAutoFit/>
          </a:bodyPr>
          <a:lstStyle/>
          <a:p>
            <a:r>
              <a:rPr lang="en-US" b="1" dirty="0" smtClean="0">
                <a:solidFill>
                  <a:srgbClr val="00B050"/>
                </a:solidFill>
                <a:latin typeface="Courier New" pitchFamily="49" charset="0"/>
                <a:cs typeface="Courier New" pitchFamily="49" charset="0"/>
              </a:rPr>
              <a:t>other </a:t>
            </a:r>
            <a:r>
              <a:rPr lang="el-GR" b="1" dirty="0" smtClean="0">
                <a:solidFill>
                  <a:srgbClr val="00B05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aPerson</a:t>
            </a:r>
            <a:endParaRPr lang="en-US" b="1" dirty="0">
              <a:solidFill>
                <a:srgbClr val="00B050"/>
              </a:solidFill>
              <a:latin typeface="Courier New" pitchFamily="49" charset="0"/>
              <a:cs typeface="Courier New" pitchFamily="49" charset="0"/>
            </a:endParaRPr>
          </a:p>
        </p:txBody>
      </p:sp>
    </p:spTree>
    <p:extLst>
      <p:ext uri="{BB962C8B-B14F-4D97-AF65-F5344CB8AC3E}">
        <p14:creationId xmlns:p14="http://schemas.microsoft.com/office/powerpoint/2010/main" val="2304673985"/>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Εξήγηση</a:t>
            </a:r>
            <a:endParaRPr lang="en-US" dirty="0"/>
          </a:p>
        </p:txBody>
      </p:sp>
      <p:graphicFrame>
        <p:nvGraphicFramePr>
          <p:cNvPr id="4" name="Table 3"/>
          <p:cNvGraphicFramePr>
            <a:graphicFrameLocks noGrp="1"/>
          </p:cNvGraphicFramePr>
          <p:nvPr>
            <p:extLst/>
          </p:nvPr>
        </p:nvGraphicFramePr>
        <p:xfrm>
          <a:off x="4427984" y="1484784"/>
          <a:ext cx="4320480" cy="4470354"/>
        </p:xfrm>
        <a:graphic>
          <a:graphicData uri="http://schemas.openxmlformats.org/drawingml/2006/table">
            <a:tbl>
              <a:tblPr firstRow="1" bandRow="1">
                <a:tableStyleId>{5C22544A-7EE6-4342-B048-85BDC9FD1C3A}</a:tableStyleId>
              </a:tblPr>
              <a:tblGrid>
                <a:gridCol w="2160240"/>
                <a:gridCol w="2160240"/>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a:t>
                      </a:r>
                      <a:r>
                        <a:rPr lang="en-US" dirty="0" smtClean="0">
                          <a:solidFill>
                            <a:schemeClr val="tx1"/>
                          </a:solidFill>
                        </a:rPr>
                        <a:t>1</a:t>
                      </a:r>
                      <a:r>
                        <a:rPr lang="el-GR" dirty="0" smtClean="0">
                          <a:solidFill>
                            <a:schemeClr val="tx1"/>
                          </a:solidFill>
                        </a:rPr>
                        <a:t>0</a:t>
                      </a:r>
                      <a:endParaRPr lang="en-US" dirty="0">
                        <a:solidFill>
                          <a:schemeClr val="tx1"/>
                        </a:solidFill>
                      </a:endParaRPr>
                    </a:p>
                  </a:txBody>
                  <a:tcPr/>
                </a:tc>
                <a:tc>
                  <a:txBody>
                    <a:bodyPr/>
                    <a:lstStyle/>
                    <a:p>
                      <a:pPr algn="ctr"/>
                      <a:r>
                        <a:rPr lang="en-US" dirty="0" smtClean="0">
                          <a:solidFill>
                            <a:srgbClr val="FF0000"/>
                          </a:solidFill>
                        </a:rPr>
                        <a:t>0200</a:t>
                      </a:r>
                      <a:endParaRPr lang="en-US" dirty="0">
                        <a:solidFill>
                          <a:srgbClr val="FF0000"/>
                        </a:solidFill>
                      </a:endParaRPr>
                    </a:p>
                  </a:txBody>
                  <a:tcPr anchor="ctr"/>
                </a:tc>
              </a:tr>
              <a:tr h="425019">
                <a:tc>
                  <a:txBody>
                    <a:bodyPr/>
                    <a:lstStyle/>
                    <a:p>
                      <a:pPr algn="ctr"/>
                      <a:r>
                        <a:rPr lang="el-GR" dirty="0" smtClean="0">
                          <a:solidFill>
                            <a:schemeClr val="tx1"/>
                          </a:solidFill>
                        </a:rPr>
                        <a:t>0</a:t>
                      </a:r>
                      <a:r>
                        <a:rPr lang="en-US" dirty="0" smtClean="0">
                          <a:solidFill>
                            <a:schemeClr val="tx1"/>
                          </a:solidFill>
                        </a:rPr>
                        <a:t>01</a:t>
                      </a:r>
                      <a:r>
                        <a:rPr lang="el-GR" dirty="0" smtClean="0">
                          <a:solidFill>
                            <a:schemeClr val="tx1"/>
                          </a:solidFill>
                        </a:rPr>
                        <a:t>1</a:t>
                      </a:r>
                      <a:endParaRPr lang="en-US" dirty="0">
                        <a:solidFill>
                          <a:schemeClr val="tx1"/>
                        </a:solidFill>
                      </a:endParaRPr>
                    </a:p>
                  </a:txBody>
                  <a:tcPr/>
                </a:tc>
                <a:tc>
                  <a:txBody>
                    <a:bodyPr/>
                    <a:lstStyle/>
                    <a:p>
                      <a:pPr algn="ctr"/>
                      <a:r>
                        <a:rPr lang="en-US" dirty="0" smtClean="0">
                          <a:solidFill>
                            <a:srgbClr val="0070C0"/>
                          </a:solidFill>
                        </a:rPr>
                        <a:t>0300</a:t>
                      </a:r>
                      <a:endParaRPr lang="en-US" dirty="0">
                        <a:solidFill>
                          <a:srgbClr val="0070C0"/>
                        </a:solidFill>
                      </a:endParaRPr>
                    </a:p>
                  </a:txBody>
                  <a:tcPr anchor="ctr"/>
                </a:tc>
              </a:tr>
              <a:tr h="425019">
                <a:tc>
                  <a:txBody>
                    <a:bodyPr/>
                    <a:lstStyle/>
                    <a:p>
                      <a:pPr algn="ctr"/>
                      <a:r>
                        <a:rPr lang="el-GR" dirty="0" smtClean="0">
                          <a:solidFill>
                            <a:schemeClr val="tx1"/>
                          </a:solidFill>
                        </a:rPr>
                        <a:t>0</a:t>
                      </a:r>
                      <a:r>
                        <a:rPr lang="en-US" dirty="0" smtClean="0">
                          <a:solidFill>
                            <a:schemeClr val="tx1"/>
                          </a:solidFill>
                        </a:rPr>
                        <a:t>10</a:t>
                      </a:r>
                      <a:r>
                        <a:rPr lang="el-GR" dirty="0" smtClean="0">
                          <a:solidFill>
                            <a:schemeClr val="tx1"/>
                          </a:solidFill>
                        </a:rPr>
                        <a:t>0</a:t>
                      </a:r>
                      <a:endParaRPr lang="en-US" dirty="0">
                        <a:solidFill>
                          <a:schemeClr val="tx1"/>
                        </a:solidFill>
                      </a:endParaRPr>
                    </a:p>
                  </a:txBody>
                  <a:tcPr/>
                </a:tc>
                <a:tc>
                  <a:txBody>
                    <a:bodyPr/>
                    <a:lstStyle/>
                    <a:p>
                      <a:pPr algn="ctr"/>
                      <a:r>
                        <a:rPr lang="en-US" dirty="0" smtClean="0">
                          <a:solidFill>
                            <a:srgbClr val="FF0000"/>
                          </a:solidFill>
                        </a:rPr>
                        <a:t>0200</a:t>
                      </a:r>
                      <a:endParaRPr lang="en-US" dirty="0">
                        <a:solidFill>
                          <a:srgbClr val="FF0000"/>
                        </a:solidFill>
                      </a:endParaRPr>
                    </a:p>
                  </a:txBody>
                  <a:tcPr anchor="ctr"/>
                </a:tc>
              </a:tr>
              <a:tr h="425019">
                <a:tc>
                  <a:txBody>
                    <a:bodyPr/>
                    <a:lstStyle/>
                    <a:p>
                      <a:pPr algn="ctr"/>
                      <a:r>
                        <a:rPr lang="en-US" dirty="0" smtClean="0">
                          <a:solidFill>
                            <a:schemeClr val="tx1"/>
                          </a:solidFill>
                        </a:rPr>
                        <a:t>…</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rgbClr val="FF0000"/>
                          </a:solidFill>
                        </a:rPr>
                        <a:t>0</a:t>
                      </a:r>
                      <a:r>
                        <a:rPr lang="en-US" dirty="0" smtClean="0">
                          <a:solidFill>
                            <a:srgbClr val="FF0000"/>
                          </a:solidFill>
                        </a:rPr>
                        <a:t>2</a:t>
                      </a:r>
                      <a:r>
                        <a:rPr lang="el-GR" dirty="0" smtClean="0">
                          <a:solidFill>
                            <a:srgbClr val="FF0000"/>
                          </a:solidFill>
                        </a:rPr>
                        <a:t>00</a:t>
                      </a:r>
                      <a:endParaRPr lang="en-US" dirty="0">
                        <a:solidFill>
                          <a:srgbClr val="FF0000"/>
                        </a:solidFill>
                      </a:endParaRPr>
                    </a:p>
                  </a:txBody>
                  <a:tcPr/>
                </a:tc>
                <a:tc>
                  <a:txBody>
                    <a:bodyPr/>
                    <a:lstStyle/>
                    <a:p>
                      <a:pPr algn="ctr"/>
                      <a:r>
                        <a:rPr lang="en-US" dirty="0" smtClean="0">
                          <a:solidFill>
                            <a:srgbClr val="0070C0"/>
                          </a:solidFill>
                        </a:rPr>
                        <a:t>“Heisenberg”</a:t>
                      </a:r>
                    </a:p>
                    <a:p>
                      <a:pPr algn="ctr"/>
                      <a:r>
                        <a:rPr lang="en-US" dirty="0" smtClean="0">
                          <a:solidFill>
                            <a:srgbClr val="0070C0"/>
                          </a:solidFill>
                        </a:rPr>
                        <a:t>2</a:t>
                      </a:r>
                      <a:endParaRPr lang="en-US" dirty="0">
                        <a:solidFill>
                          <a:srgbClr val="0070C0"/>
                        </a:solidFill>
                      </a:endParaRPr>
                    </a:p>
                  </a:txBody>
                  <a:tcPr anchor="ctr"/>
                </a:tc>
              </a:tr>
              <a:tr h="425019">
                <a:tc>
                  <a:txBody>
                    <a:bodyPr/>
                    <a:lstStyle/>
                    <a:p>
                      <a:pPr algn="ctr"/>
                      <a:r>
                        <a:rPr lang="el-GR" dirty="0" smtClean="0">
                          <a:solidFill>
                            <a:srgbClr val="0070C0"/>
                          </a:solidFill>
                        </a:rPr>
                        <a:t>0</a:t>
                      </a:r>
                      <a:r>
                        <a:rPr lang="en-US" dirty="0" smtClean="0">
                          <a:solidFill>
                            <a:srgbClr val="0070C0"/>
                          </a:solidFill>
                        </a:rPr>
                        <a:t>300</a:t>
                      </a:r>
                      <a:endParaRPr lang="en-US" dirty="0">
                        <a:solidFill>
                          <a:srgbClr val="0070C0"/>
                        </a:solidFill>
                      </a:endParaRPr>
                    </a:p>
                  </a:txBody>
                  <a:tcPr/>
                </a:tc>
                <a:tc>
                  <a:txBody>
                    <a:bodyPr/>
                    <a:lstStyle/>
                    <a:p>
                      <a:pPr algn="ctr"/>
                      <a:r>
                        <a:rPr lang="en-US" dirty="0" smtClean="0">
                          <a:solidFill>
                            <a:srgbClr val="0070C0"/>
                          </a:solidFill>
                        </a:rPr>
                        <a:t>“Heisenberg”</a:t>
                      </a:r>
                    </a:p>
                    <a:p>
                      <a:pPr algn="ctr"/>
                      <a:r>
                        <a:rPr lang="en-US" dirty="0" smtClean="0">
                          <a:solidFill>
                            <a:srgbClr val="0070C0"/>
                          </a:solidFill>
                        </a:rPr>
                        <a:t>2</a:t>
                      </a:r>
                      <a:endParaRPr lang="en-US" dirty="0">
                        <a:solidFill>
                          <a:srgbClr val="0070C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10" name="TextBox 9"/>
          <p:cNvSpPr txBox="1"/>
          <p:nvPr/>
        </p:nvSpPr>
        <p:spPr>
          <a:xfrm>
            <a:off x="3030461" y="2170651"/>
            <a:ext cx="1149674" cy="369332"/>
          </a:xfrm>
          <a:prstGeom prst="rect">
            <a:avLst/>
          </a:prstGeom>
          <a:noFill/>
        </p:spPr>
        <p:txBody>
          <a:bodyPr wrap="none" rtlCol="0">
            <a:spAutoFit/>
          </a:bodyPr>
          <a:lstStyle/>
          <a:p>
            <a:r>
              <a:rPr lang="en-US" b="1" dirty="0" err="1" smtClean="0">
                <a:solidFill>
                  <a:srgbClr val="FF0000"/>
                </a:solidFill>
                <a:latin typeface="Courier New" pitchFamily="49" charset="0"/>
                <a:cs typeface="Courier New" pitchFamily="49" charset="0"/>
              </a:rPr>
              <a:t>aPerson</a:t>
            </a:r>
            <a:endParaRPr lang="en-US" b="1" dirty="0">
              <a:solidFill>
                <a:srgbClr val="FF0000"/>
              </a:solidFill>
              <a:latin typeface="Courier New" pitchFamily="49" charset="0"/>
              <a:cs typeface="Courier New" pitchFamily="49" charset="0"/>
            </a:endParaRPr>
          </a:p>
        </p:txBody>
      </p:sp>
      <p:sp>
        <p:nvSpPr>
          <p:cNvPr id="11" name="TextBox 10"/>
          <p:cNvSpPr txBox="1"/>
          <p:nvPr/>
        </p:nvSpPr>
        <p:spPr>
          <a:xfrm>
            <a:off x="2341170" y="2545797"/>
            <a:ext cx="1976823" cy="369332"/>
          </a:xfrm>
          <a:prstGeom prst="rect">
            <a:avLst/>
          </a:prstGeom>
          <a:noFill/>
        </p:spPr>
        <p:txBody>
          <a:bodyPr wrap="none" rtlCol="0">
            <a:spAutoFit/>
          </a:bodyPr>
          <a:lstStyle/>
          <a:p>
            <a:r>
              <a:rPr lang="en-US" b="1" dirty="0" err="1" smtClean="0">
                <a:solidFill>
                  <a:srgbClr val="0070C0"/>
                </a:solidFill>
                <a:latin typeface="Courier New" pitchFamily="49" charset="0"/>
                <a:cs typeface="Courier New" pitchFamily="49" charset="0"/>
              </a:rPr>
              <a:t>anotherPerson</a:t>
            </a:r>
            <a:endParaRPr lang="en-US" b="1" dirty="0">
              <a:solidFill>
                <a:srgbClr val="0070C0"/>
              </a:solidFill>
              <a:latin typeface="Courier New" pitchFamily="49" charset="0"/>
              <a:cs typeface="Courier New" pitchFamily="49" charset="0"/>
            </a:endParaRPr>
          </a:p>
        </p:txBody>
      </p:sp>
      <p:sp>
        <p:nvSpPr>
          <p:cNvPr id="12" name="TextBox 11"/>
          <p:cNvSpPr txBox="1"/>
          <p:nvPr/>
        </p:nvSpPr>
        <p:spPr>
          <a:xfrm>
            <a:off x="3306178" y="2961752"/>
            <a:ext cx="873957" cy="369332"/>
          </a:xfrm>
          <a:prstGeom prst="rect">
            <a:avLst/>
          </a:prstGeom>
          <a:noFill/>
        </p:spPr>
        <p:txBody>
          <a:bodyPr wrap="none" rtlCol="0">
            <a:spAutoFit/>
          </a:bodyPr>
          <a:lstStyle/>
          <a:p>
            <a:r>
              <a:rPr lang="en-US" b="1" dirty="0" smtClean="0">
                <a:solidFill>
                  <a:srgbClr val="00B050"/>
                </a:solidFill>
                <a:latin typeface="Courier New" pitchFamily="49" charset="0"/>
                <a:cs typeface="Courier New" pitchFamily="49" charset="0"/>
              </a:rPr>
              <a:t>other</a:t>
            </a:r>
            <a:endParaRPr lang="en-US" b="1" dirty="0">
              <a:solidFill>
                <a:srgbClr val="00B050"/>
              </a:solidFill>
              <a:latin typeface="Courier New" pitchFamily="49" charset="0"/>
              <a:cs typeface="Courier New" pitchFamily="49" charset="0"/>
            </a:endParaRPr>
          </a:p>
        </p:txBody>
      </p:sp>
      <p:sp>
        <p:nvSpPr>
          <p:cNvPr id="13" name="Content Placeholder 2"/>
          <p:cNvSpPr txBox="1">
            <a:spLocks/>
          </p:cNvSpPr>
          <p:nvPr/>
        </p:nvSpPr>
        <p:spPr>
          <a:xfrm>
            <a:off x="19891" y="4149080"/>
            <a:ext cx="3832029" cy="2232248"/>
          </a:xfrm>
          <a:prstGeom prst="rect">
            <a:avLst/>
          </a:prstGeom>
          <a:ln w="28575">
            <a:solidFill>
              <a:srgbClr val="0070C0"/>
            </a:solidFill>
            <a:prstDash val="dash"/>
          </a:ln>
        </p:spPr>
        <p:txBody>
          <a:bodyPr vert="horz" lIns="91440" tIns="45720" rIns="91440" bIns="45720" rtlCol="0">
            <a:normAutofit fontScale="40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smtClean="0"/>
              <a:t>Person</a:t>
            </a:r>
            <a:endParaRPr lang="en-US" dirty="0"/>
          </a:p>
          <a:p>
            <a:r>
              <a:rPr lang="en-US" dirty="0"/>
              <a:t>{</a:t>
            </a:r>
          </a:p>
          <a:p>
            <a:r>
              <a:rPr lang="en-US" dirty="0"/>
              <a:t>    private String </a:t>
            </a:r>
            <a:r>
              <a:rPr lang="en-US" dirty="0">
                <a:solidFill>
                  <a:srgbClr val="0070C0"/>
                </a:solidFill>
              </a:rPr>
              <a:t>name</a:t>
            </a:r>
            <a:r>
              <a:rPr lang="en-US" dirty="0"/>
              <a:t>;</a:t>
            </a:r>
          </a:p>
          <a:p>
            <a:r>
              <a:rPr lang="en-US" dirty="0"/>
              <a:t>    private </a:t>
            </a:r>
            <a:r>
              <a:rPr lang="en-US" dirty="0" err="1"/>
              <a:t>int</a:t>
            </a:r>
            <a:r>
              <a:rPr lang="en-US" dirty="0"/>
              <a:t> </a:t>
            </a:r>
            <a:r>
              <a:rPr lang="en-US" dirty="0">
                <a:solidFill>
                  <a:srgbClr val="0070C0"/>
                </a:solidFill>
              </a:rPr>
              <a:t>number</a:t>
            </a:r>
            <a:r>
              <a:rPr lang="en-US" dirty="0"/>
              <a:t>;</a:t>
            </a:r>
          </a:p>
          <a:p>
            <a:endParaRPr lang="en-US" dirty="0"/>
          </a:p>
          <a:p>
            <a:r>
              <a:rPr lang="en-US" dirty="0"/>
              <a:t>    public void </a:t>
            </a:r>
            <a:r>
              <a:rPr lang="en-US" dirty="0" smtClean="0">
                <a:solidFill>
                  <a:schemeClr val="accent6">
                    <a:lumMod val="75000"/>
                  </a:schemeClr>
                </a:solidFill>
              </a:rPr>
              <a:t>copier</a:t>
            </a:r>
            <a:r>
              <a:rPr lang="en-US" dirty="0" smtClean="0"/>
              <a:t>(Person </a:t>
            </a:r>
            <a:r>
              <a:rPr lang="en-US" dirty="0" smtClean="0">
                <a:solidFill>
                  <a:srgbClr val="00B050"/>
                </a:solidFill>
              </a:rPr>
              <a:t>other</a:t>
            </a:r>
            <a:r>
              <a:rPr lang="en-US" dirty="0" smtClean="0"/>
              <a:t>)</a:t>
            </a:r>
            <a:r>
              <a:rPr lang="el-GR" dirty="0" smtClean="0"/>
              <a:t> </a:t>
            </a:r>
            <a:endParaRPr lang="en-US" dirty="0" smtClean="0"/>
          </a:p>
          <a:p>
            <a:r>
              <a:rPr lang="en-US" dirty="0"/>
              <a:t> </a:t>
            </a:r>
            <a:r>
              <a:rPr lang="en-US" dirty="0" smtClean="0"/>
              <a:t>  {</a:t>
            </a:r>
            <a:endParaRPr lang="en-US" dirty="0"/>
          </a:p>
          <a:p>
            <a:r>
              <a:rPr lang="en-US" dirty="0"/>
              <a:t>        </a:t>
            </a:r>
            <a:r>
              <a:rPr lang="en-US" dirty="0" smtClean="0"/>
              <a:t>other.name </a:t>
            </a:r>
            <a:r>
              <a:rPr lang="en-US" dirty="0"/>
              <a:t>= name;</a:t>
            </a:r>
          </a:p>
          <a:p>
            <a:r>
              <a:rPr lang="en-US" dirty="0"/>
              <a:t>        </a:t>
            </a:r>
            <a:r>
              <a:rPr lang="en-US" dirty="0" err="1" smtClean="0"/>
              <a:t>other.number</a:t>
            </a:r>
            <a:r>
              <a:rPr lang="en-US" dirty="0" smtClean="0"/>
              <a:t> </a:t>
            </a:r>
            <a:r>
              <a:rPr lang="en-US" dirty="0"/>
              <a:t>= number;</a:t>
            </a:r>
          </a:p>
          <a:p>
            <a:r>
              <a:rPr lang="en-US" dirty="0"/>
              <a:t>    }</a:t>
            </a:r>
          </a:p>
          <a:p>
            <a:endParaRPr lang="en-US" dirty="0"/>
          </a:p>
          <a:p>
            <a:r>
              <a:rPr lang="en-US" dirty="0"/>
              <a:t>}</a:t>
            </a:r>
          </a:p>
          <a:p>
            <a:endParaRPr lang="en-US" dirty="0"/>
          </a:p>
        </p:txBody>
      </p:sp>
      <p:sp>
        <p:nvSpPr>
          <p:cNvPr id="14" name="TextBox 13"/>
          <p:cNvSpPr txBox="1"/>
          <p:nvPr/>
        </p:nvSpPr>
        <p:spPr>
          <a:xfrm>
            <a:off x="19890" y="3521564"/>
            <a:ext cx="3832029" cy="307777"/>
          </a:xfrm>
          <a:prstGeom prst="rect">
            <a:avLst/>
          </a:prstGeom>
          <a:noFill/>
          <a:ln w="28575">
            <a:solidFill>
              <a:srgbClr val="FF0000"/>
            </a:solidFill>
            <a:prstDash val="dash"/>
          </a:ln>
        </p:spPr>
        <p:txBody>
          <a:bodyPr wrap="square" rtlCol="0">
            <a:spAutoFit/>
          </a:bodyPr>
          <a:lstStyle/>
          <a:p>
            <a:r>
              <a:rPr lang="en-US" sz="1400" b="1" dirty="0" err="1" smtClean="0">
                <a:solidFill>
                  <a:srgbClr val="0070C0"/>
                </a:solidFill>
                <a:latin typeface="Courier New" pitchFamily="49" charset="0"/>
                <a:cs typeface="Courier New" pitchFamily="49" charset="0"/>
              </a:rPr>
              <a:t>anotherPerson</a:t>
            </a:r>
            <a:r>
              <a:rPr lang="en-US" sz="1400" b="1" dirty="0" err="1" smtClean="0">
                <a:latin typeface="Courier New" pitchFamily="49" charset="0"/>
                <a:cs typeface="Courier New" pitchFamily="49" charset="0"/>
              </a:rPr>
              <a:t>.</a:t>
            </a:r>
            <a:r>
              <a:rPr lang="en-US" sz="1400" b="1" dirty="0" err="1" smtClean="0">
                <a:solidFill>
                  <a:schemeClr val="accent6">
                    <a:lumMod val="75000"/>
                  </a:schemeClr>
                </a:solidFill>
                <a:latin typeface="Courier New" pitchFamily="49" charset="0"/>
                <a:cs typeface="Courier New" pitchFamily="49" charset="0"/>
              </a:rPr>
              <a:t>copier</a:t>
            </a:r>
            <a:r>
              <a:rPr lang="en-US" sz="1400" b="1" dirty="0" smtClean="0">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aPerson</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Tree>
    <p:extLst>
      <p:ext uri="{BB962C8B-B14F-4D97-AF65-F5344CB8AC3E}">
        <p14:creationId xmlns:p14="http://schemas.microsoft.com/office/powerpoint/2010/main" val="1711326638"/>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ΣΤΟΙΒΑ ΚΑΙ ΣΩΡΟΣ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8864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μνήμης από το </a:t>
            </a:r>
            <a:r>
              <a:rPr lang="en-US" dirty="0" smtClean="0"/>
              <a:t>JVM</a:t>
            </a:r>
            <a:endParaRPr lang="en-US" dirty="0"/>
          </a:p>
        </p:txBody>
      </p:sp>
      <p:sp>
        <p:nvSpPr>
          <p:cNvPr id="3" name="Content Placeholder 2"/>
          <p:cNvSpPr>
            <a:spLocks noGrp="1"/>
          </p:cNvSpPr>
          <p:nvPr>
            <p:ph idx="1"/>
          </p:nvPr>
        </p:nvSpPr>
        <p:spPr/>
        <p:txBody>
          <a:bodyPr/>
          <a:lstStyle/>
          <a:p>
            <a:r>
              <a:rPr lang="el-GR" dirty="0" smtClean="0"/>
              <a:t>Η μνήμη χωρίζεται σε δύο τμήματα</a:t>
            </a:r>
          </a:p>
          <a:p>
            <a:pPr lvl="1"/>
            <a:r>
              <a:rPr lang="el-GR" dirty="0" smtClean="0"/>
              <a:t>Τη στοίβα (</a:t>
            </a:r>
            <a:r>
              <a:rPr lang="en-US" dirty="0" smtClean="0">
                <a:solidFill>
                  <a:srgbClr val="0070C0"/>
                </a:solidFill>
              </a:rPr>
              <a:t>stack</a:t>
            </a:r>
            <a:r>
              <a:rPr lang="en-US" dirty="0" smtClean="0"/>
              <a:t>) </a:t>
            </a:r>
            <a:r>
              <a:rPr lang="el-GR" dirty="0" smtClean="0"/>
              <a:t>που χρησιμοποιείται για να κρατάει πληροφορία για τις </a:t>
            </a:r>
            <a:r>
              <a:rPr lang="el-GR" dirty="0" smtClean="0">
                <a:solidFill>
                  <a:srgbClr val="0070C0"/>
                </a:solidFill>
              </a:rPr>
              <a:t>τοπικές μεταβλητές </a:t>
            </a:r>
            <a:r>
              <a:rPr lang="el-GR" dirty="0" smtClean="0"/>
              <a:t>κάθε μεθόδου/</a:t>
            </a:r>
            <a:r>
              <a:rPr lang="en-US" dirty="0" smtClean="0"/>
              <a:t>block.</a:t>
            </a:r>
          </a:p>
          <a:p>
            <a:pPr lvl="1"/>
            <a:r>
              <a:rPr lang="el-GR" dirty="0" smtClean="0"/>
              <a:t>Το σωρό (</a:t>
            </a:r>
            <a:r>
              <a:rPr lang="en-US" dirty="0" smtClean="0">
                <a:solidFill>
                  <a:schemeClr val="accent6">
                    <a:lumMod val="75000"/>
                  </a:schemeClr>
                </a:solidFill>
              </a:rPr>
              <a:t>heap</a:t>
            </a:r>
            <a:r>
              <a:rPr lang="en-US" dirty="0" smtClean="0"/>
              <a:t>) </a:t>
            </a:r>
            <a:r>
              <a:rPr lang="el-GR" dirty="0" smtClean="0"/>
              <a:t>που χρησιμοποιείται για να δεσμεύουμε </a:t>
            </a:r>
            <a:r>
              <a:rPr lang="el-GR" dirty="0" smtClean="0">
                <a:solidFill>
                  <a:schemeClr val="accent6">
                    <a:lumMod val="75000"/>
                  </a:schemeClr>
                </a:solidFill>
              </a:rPr>
              <a:t>μνήμη για τα αντικείμενα</a:t>
            </a:r>
            <a:endParaRPr lang="en-US" dirty="0">
              <a:solidFill>
                <a:schemeClr val="accent6">
                  <a:lumMod val="75000"/>
                </a:schemeClr>
              </a:solidFill>
            </a:endParaRPr>
          </a:p>
        </p:txBody>
      </p:sp>
      <p:sp>
        <p:nvSpPr>
          <p:cNvPr id="4" name="Cloud 3"/>
          <p:cNvSpPr/>
          <p:nvPr/>
        </p:nvSpPr>
        <p:spPr>
          <a:xfrm>
            <a:off x="5004048" y="4384171"/>
            <a:ext cx="3024336" cy="2160240"/>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63688" y="4240155"/>
            <a:ext cx="216024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763688" y="5877272"/>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62934" y="4275953"/>
            <a:ext cx="761747" cy="369332"/>
          </a:xfrm>
          <a:prstGeom prst="rect">
            <a:avLst/>
          </a:prstGeom>
          <a:noFill/>
        </p:spPr>
        <p:txBody>
          <a:bodyPr wrap="none" rtlCol="0">
            <a:spAutoFit/>
          </a:bodyPr>
          <a:lstStyle/>
          <a:p>
            <a:r>
              <a:rPr lang="en-US" dirty="0" smtClean="0">
                <a:solidFill>
                  <a:srgbClr val="0070C0"/>
                </a:solidFill>
              </a:rPr>
              <a:t>Stack</a:t>
            </a:r>
            <a:endParaRPr lang="en-US" dirty="0">
              <a:solidFill>
                <a:srgbClr val="0070C0"/>
              </a:solidFill>
            </a:endParaRPr>
          </a:p>
        </p:txBody>
      </p:sp>
      <p:sp>
        <p:nvSpPr>
          <p:cNvPr id="9" name="TextBox 8"/>
          <p:cNvSpPr txBox="1"/>
          <p:nvPr/>
        </p:nvSpPr>
        <p:spPr>
          <a:xfrm>
            <a:off x="6300192" y="4613019"/>
            <a:ext cx="736099" cy="369332"/>
          </a:xfrm>
          <a:prstGeom prst="rect">
            <a:avLst/>
          </a:prstGeom>
          <a:noFill/>
        </p:spPr>
        <p:txBody>
          <a:bodyPr wrap="none" rtlCol="0">
            <a:spAutoFit/>
          </a:bodyPr>
          <a:lstStyle/>
          <a:p>
            <a:r>
              <a:rPr lang="en-US" dirty="0" smtClean="0">
                <a:solidFill>
                  <a:schemeClr val="accent6">
                    <a:lumMod val="75000"/>
                  </a:schemeClr>
                </a:solidFill>
              </a:rPr>
              <a:t>Heap</a:t>
            </a:r>
            <a:endParaRPr lang="en-US" dirty="0">
              <a:solidFill>
                <a:schemeClr val="accent6">
                  <a:lumMod val="75000"/>
                </a:schemeClr>
              </a:solidFill>
            </a:endParaRPr>
          </a:p>
        </p:txBody>
      </p:sp>
    </p:spTree>
    <p:extLst>
      <p:ext uri="{BB962C8B-B14F-4D97-AF65-F5344CB8AC3E}">
        <p14:creationId xmlns:p14="http://schemas.microsoft.com/office/powerpoint/2010/main" val="384268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normAutofit fontScale="92500"/>
          </a:bodyPr>
          <a:lstStyle/>
          <a:p>
            <a:r>
              <a:rPr lang="el-GR" dirty="0" smtClean="0"/>
              <a:t>Κάθε φορά που καλείται μία μέθοδος, δημιουργείται ένα «</a:t>
            </a:r>
            <a:r>
              <a:rPr lang="el-GR" dirty="0" smtClean="0">
                <a:solidFill>
                  <a:schemeClr val="accent6">
                    <a:lumMod val="75000"/>
                  </a:schemeClr>
                </a:solidFill>
              </a:rPr>
              <a:t>πλαίσιο</a:t>
            </a:r>
            <a:r>
              <a:rPr lang="el-GR" dirty="0" smtClean="0"/>
              <a:t>» (</a:t>
            </a:r>
            <a:r>
              <a:rPr lang="en-US" dirty="0" smtClean="0">
                <a:solidFill>
                  <a:schemeClr val="accent6">
                    <a:lumMod val="75000"/>
                  </a:schemeClr>
                </a:solidFill>
              </a:rPr>
              <a:t>frame</a:t>
            </a:r>
            <a:r>
              <a:rPr lang="en-US" dirty="0" smtClean="0"/>
              <a:t>) </a:t>
            </a:r>
            <a:r>
              <a:rPr lang="el-GR" dirty="0" smtClean="0"/>
              <a:t>για την μέθοδο στη στοίβα </a:t>
            </a:r>
          </a:p>
          <a:p>
            <a:pPr lvl="1"/>
            <a:r>
              <a:rPr lang="el-GR" dirty="0" smtClean="0"/>
              <a:t>Δημιουργείται ένας </a:t>
            </a:r>
            <a:r>
              <a:rPr lang="el-GR" dirty="0" smtClean="0">
                <a:solidFill>
                  <a:srgbClr val="0070C0"/>
                </a:solidFill>
              </a:rPr>
              <a:t>χώρος μνήμης </a:t>
            </a:r>
            <a:r>
              <a:rPr lang="el-GR" dirty="0" smtClean="0"/>
              <a:t>που αποθηκεύει τις </a:t>
            </a:r>
            <a:r>
              <a:rPr lang="el-GR" dirty="0" smtClean="0">
                <a:solidFill>
                  <a:srgbClr val="0070C0"/>
                </a:solidFill>
              </a:rPr>
              <a:t>παραμέτρους</a:t>
            </a:r>
            <a:r>
              <a:rPr lang="el-GR" dirty="0" smtClean="0"/>
              <a:t> και τις </a:t>
            </a:r>
            <a:r>
              <a:rPr lang="el-GR" dirty="0" smtClean="0">
                <a:solidFill>
                  <a:srgbClr val="0070C0"/>
                </a:solidFill>
              </a:rPr>
              <a:t>τοπικές μεταβλητές </a:t>
            </a:r>
            <a:r>
              <a:rPr lang="el-GR" dirty="0" smtClean="0"/>
              <a:t>της μεθόδου.</a:t>
            </a:r>
          </a:p>
          <a:p>
            <a:r>
              <a:rPr lang="el-GR" dirty="0" smtClean="0"/>
              <a:t>Αν η μέθοδος καλέσει μία άλλη μέθοδο θα δημιουργηθεί ένα νέο πλαίσιο και θα τοποθετηθεί</a:t>
            </a:r>
            <a:r>
              <a:rPr lang="en-US" dirty="0" smtClean="0"/>
              <a:t> (push)</a:t>
            </a:r>
            <a:r>
              <a:rPr lang="el-GR" dirty="0" smtClean="0"/>
              <a:t> στην </a:t>
            </a:r>
            <a:r>
              <a:rPr lang="el-GR" dirty="0" smtClean="0">
                <a:solidFill>
                  <a:srgbClr val="0070C0"/>
                </a:solidFill>
              </a:rPr>
              <a:t>κορυφή της στοίβας</a:t>
            </a:r>
            <a:r>
              <a:rPr lang="el-GR" dirty="0" smtClean="0"/>
              <a:t>.</a:t>
            </a:r>
          </a:p>
          <a:p>
            <a:r>
              <a:rPr lang="el-GR" dirty="0" smtClean="0"/>
              <a:t>Όταν βγούμε από την μέθοδο το πλαίσιο </a:t>
            </a:r>
            <a:r>
              <a:rPr lang="el-GR" dirty="0" smtClean="0">
                <a:solidFill>
                  <a:srgbClr val="0070C0"/>
                </a:solidFill>
              </a:rPr>
              <a:t>αφαιρείται</a:t>
            </a:r>
            <a:r>
              <a:rPr lang="el-GR" dirty="0" smtClean="0"/>
              <a:t> </a:t>
            </a:r>
            <a:r>
              <a:rPr lang="en-US" dirty="0" smtClean="0"/>
              <a:t>(pop) </a:t>
            </a:r>
            <a:r>
              <a:rPr lang="el-GR" dirty="0" smtClean="0"/>
              <a:t>από την κορυφή της στοίβας και επιστρέφουμε στην προηγούμενη μέθοδο</a:t>
            </a:r>
          </a:p>
          <a:p>
            <a:r>
              <a:rPr lang="el-GR" dirty="0" smtClean="0"/>
              <a:t>Στη βάση της στοίβας είναι η μέθοδος </a:t>
            </a:r>
            <a:r>
              <a:rPr lang="en-US" dirty="0" smtClean="0">
                <a:solidFill>
                  <a:schemeClr val="accent6">
                    <a:lumMod val="75000"/>
                  </a:schemeClr>
                </a:solidFill>
              </a:rPr>
              <a:t>main</a:t>
            </a:r>
            <a:r>
              <a:rPr lang="en-US" dirty="0" smtClean="0"/>
              <a:t>.</a:t>
            </a:r>
            <a:endParaRPr lang="en-US" dirty="0"/>
          </a:p>
        </p:txBody>
      </p:sp>
    </p:spTree>
    <p:extLst>
      <p:ext uri="{BB962C8B-B14F-4D97-AF65-F5344CB8AC3E}">
        <p14:creationId xmlns:p14="http://schemas.microsoft.com/office/powerpoint/2010/main" val="328989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217547" cy="1754326"/>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392253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906839" cy="2862322"/>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true;</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method3</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226437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Πολυμορφισμός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Κλάσεις με κοινό πρόγονο έχουν κοινά χαρακτηριστικά, αλλά έχουν και διαφορές</a:t>
            </a:r>
          </a:p>
          <a:p>
            <a:pPr lvl="1"/>
            <a:r>
              <a:rPr lang="el-GR" dirty="0" smtClean="0"/>
              <a:t>Π.χ., είναι διαφορετικό το </a:t>
            </a:r>
            <a:r>
              <a:rPr lang="el-GR" dirty="0" smtClean="0">
                <a:solidFill>
                  <a:srgbClr val="0070C0"/>
                </a:solidFill>
              </a:rPr>
              <a:t>παρκάρισμα</a:t>
            </a:r>
            <a:r>
              <a:rPr lang="el-GR" dirty="0" smtClean="0"/>
              <a:t> για ένα αυτοκίνητο και μια μηχανή</a:t>
            </a:r>
          </a:p>
          <a:p>
            <a:r>
              <a:rPr lang="el-GR" dirty="0" smtClean="0"/>
              <a:t>Ο </a:t>
            </a:r>
            <a:r>
              <a:rPr lang="el-GR" dirty="0" smtClean="0">
                <a:solidFill>
                  <a:schemeClr val="accent6">
                    <a:lumMod val="75000"/>
                  </a:schemeClr>
                </a:solidFill>
              </a:rPr>
              <a:t>πολυμορφισμός</a:t>
            </a:r>
            <a:r>
              <a:rPr lang="el-GR" dirty="0" smtClean="0"/>
              <a:t> μας επιτρέπει να δώσουμε μια </a:t>
            </a:r>
            <a:r>
              <a:rPr lang="el-GR" dirty="0" smtClean="0">
                <a:solidFill>
                  <a:srgbClr val="0070C0"/>
                </a:solidFill>
              </a:rPr>
              <a:t>κοινή</a:t>
            </a:r>
            <a:r>
              <a:rPr lang="el-GR" dirty="0" smtClean="0"/>
              <a:t> συμπεριφορά σε κάθε κλάση (μια μέθοδο </a:t>
            </a:r>
            <a:r>
              <a:rPr lang="en-US" dirty="0" smtClean="0">
                <a:solidFill>
                  <a:schemeClr val="accent6">
                    <a:lumMod val="75000"/>
                  </a:schemeClr>
                </a:solidFill>
              </a:rPr>
              <a:t>park</a:t>
            </a:r>
            <a:r>
              <a:rPr lang="en-US" dirty="0" smtClean="0"/>
              <a:t>), </a:t>
            </a:r>
            <a:r>
              <a:rPr lang="el-GR" dirty="0" smtClean="0"/>
              <a:t>η οποία όμως </a:t>
            </a:r>
            <a:r>
              <a:rPr lang="el-GR" dirty="0" smtClean="0">
                <a:solidFill>
                  <a:srgbClr val="0070C0"/>
                </a:solidFill>
              </a:rPr>
              <a:t>υλοποιείται διαφορετικά </a:t>
            </a:r>
            <a:r>
              <a:rPr lang="el-GR" dirty="0" smtClean="0"/>
              <a:t>για αντικείμενα διαφορετικών κλάσεων.</a:t>
            </a:r>
          </a:p>
          <a:p>
            <a:r>
              <a:rPr lang="el-GR" dirty="0" smtClean="0"/>
              <a:t>Μπορούμε επίσης να ορίσουμε </a:t>
            </a:r>
            <a:r>
              <a:rPr lang="el-GR" dirty="0" smtClean="0">
                <a:solidFill>
                  <a:schemeClr val="accent6">
                    <a:lumMod val="75000"/>
                  </a:schemeClr>
                </a:solidFill>
              </a:rPr>
              <a:t>αφηρημένες κλάσεις</a:t>
            </a:r>
            <a:r>
              <a:rPr lang="el-GR" dirty="0" smtClean="0"/>
              <a:t>, </a:t>
            </a:r>
            <a:r>
              <a:rPr lang="el-GR" dirty="0"/>
              <a:t>ό</a:t>
            </a:r>
            <a:r>
              <a:rPr lang="el-GR" dirty="0" smtClean="0"/>
              <a:t>που </a:t>
            </a:r>
            <a:r>
              <a:rPr lang="el-GR" dirty="0" smtClean="0">
                <a:solidFill>
                  <a:srgbClr val="0070C0"/>
                </a:solidFill>
              </a:rPr>
              <a:t>προϋποθέτουμε</a:t>
            </a:r>
            <a:r>
              <a:rPr lang="el-GR" dirty="0" smtClean="0"/>
              <a:t> μια συμπεριφορά και αυτή πρέπει να υλοποιηθεί σε χαμηλότερες κλάσεις διαφορετικά ανάλογα με τις ανάγκες μας</a:t>
            </a:r>
            <a:endParaRPr lang="en-US" dirty="0"/>
          </a:p>
        </p:txBody>
      </p:sp>
    </p:spTree>
    <p:extLst>
      <p:ext uri="{BB962C8B-B14F-4D97-AF65-F5344CB8AC3E}">
        <p14:creationId xmlns:p14="http://schemas.microsoft.com/office/powerpoint/2010/main" val="2633773568"/>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251520" y="1826818"/>
            <a:ext cx="3906839" cy="3416320"/>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true;</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method3</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smtClean="0">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public 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5508104" y="1772816"/>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21782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217547" cy="2031325"/>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method2(x);</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method3();</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115593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906839" cy="3139321"/>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method2(x);</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method3()</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(b==10);</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285759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251520" y="1826818"/>
            <a:ext cx="3217547" cy="2031325"/>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smtClean="0">
                <a:solidFill>
                  <a:srgbClr val="C00000"/>
                </a:solidFill>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5503033" y="3140968"/>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240105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Heap</a:t>
            </a:r>
            <a:endParaRPr lang="en-US" dirty="0"/>
          </a:p>
        </p:txBody>
      </p:sp>
      <p:sp>
        <p:nvSpPr>
          <p:cNvPr id="4" name="Content Placeholder 3"/>
          <p:cNvSpPr>
            <a:spLocks noGrp="1"/>
          </p:cNvSpPr>
          <p:nvPr>
            <p:ph idx="1"/>
          </p:nvPr>
        </p:nvSpPr>
        <p:spPr/>
        <p:txBody>
          <a:bodyPr/>
          <a:lstStyle/>
          <a:p>
            <a:r>
              <a:rPr lang="el-GR" dirty="0" smtClean="0"/>
              <a:t>Όταν μέσα σε μία μέθοδο δημιουργούμε ένα αντικείμενο με την </a:t>
            </a:r>
            <a:r>
              <a:rPr lang="en-US" dirty="0" smtClean="0">
                <a:solidFill>
                  <a:srgbClr val="FF0000"/>
                </a:solidFill>
              </a:rPr>
              <a:t>new </a:t>
            </a:r>
            <a:r>
              <a:rPr lang="el-GR" dirty="0" smtClean="0"/>
              <a:t>γίνονται τα εξής</a:t>
            </a:r>
          </a:p>
          <a:p>
            <a:pPr lvl="1"/>
            <a:r>
              <a:rPr lang="el-GR" dirty="0" smtClean="0"/>
              <a:t>στο πλαίσιο (</a:t>
            </a:r>
            <a:r>
              <a:rPr lang="en-US" dirty="0" smtClean="0"/>
              <a:t>frame)</a:t>
            </a:r>
            <a:r>
              <a:rPr lang="el-GR" dirty="0" smtClean="0"/>
              <a:t> της μεθόδου (στη στοίβα) υπάρχει μια </a:t>
            </a:r>
            <a:r>
              <a:rPr lang="el-GR" dirty="0" smtClean="0">
                <a:solidFill>
                  <a:srgbClr val="0070C0"/>
                </a:solidFill>
              </a:rPr>
              <a:t>τοπική μεταβλητή</a:t>
            </a:r>
            <a:r>
              <a:rPr lang="el-GR" dirty="0" smtClean="0"/>
              <a:t> που κρατάει την </a:t>
            </a:r>
            <a:r>
              <a:rPr lang="el-GR" dirty="0" smtClean="0">
                <a:solidFill>
                  <a:srgbClr val="0070C0"/>
                </a:solidFill>
              </a:rPr>
              <a:t>αναφορά</a:t>
            </a:r>
            <a:r>
              <a:rPr lang="el-GR" dirty="0" smtClean="0"/>
              <a:t> στο αντικείμενο</a:t>
            </a:r>
          </a:p>
          <a:p>
            <a:pPr lvl="1"/>
            <a:r>
              <a:rPr lang="el-GR" dirty="0" smtClean="0"/>
              <a:t>Η κλήση της </a:t>
            </a:r>
            <a:r>
              <a:rPr lang="en-US" dirty="0" smtClean="0">
                <a:solidFill>
                  <a:srgbClr val="FF0000"/>
                </a:solidFill>
              </a:rPr>
              <a:t>new</a:t>
            </a:r>
            <a:r>
              <a:rPr lang="en-US" dirty="0" smtClean="0"/>
              <a:t> </a:t>
            </a:r>
            <a:r>
              <a:rPr lang="el-GR" dirty="0" smtClean="0">
                <a:solidFill>
                  <a:schemeClr val="accent6">
                    <a:lumMod val="75000"/>
                  </a:schemeClr>
                </a:solidFill>
              </a:rPr>
              <a:t>δεσμεύει χώρο μνήμης </a:t>
            </a:r>
            <a:r>
              <a:rPr lang="el-GR" dirty="0" smtClean="0"/>
              <a:t>στο σωρό</a:t>
            </a:r>
            <a:r>
              <a:rPr lang="en-US" dirty="0" smtClean="0"/>
              <a:t> (heap)</a:t>
            </a:r>
            <a:r>
              <a:rPr lang="el-GR" dirty="0" smtClean="0"/>
              <a:t> για να κρατήσει τα πεδία του αντικειμένου.</a:t>
            </a:r>
            <a:endParaRPr lang="en-US" dirty="0" smtClean="0"/>
          </a:p>
          <a:p>
            <a:pPr lvl="1"/>
            <a:r>
              <a:rPr lang="en-US" dirty="0" smtClean="0"/>
              <a:t>H </a:t>
            </a:r>
            <a:r>
              <a:rPr lang="el-GR" dirty="0" smtClean="0">
                <a:solidFill>
                  <a:srgbClr val="0070C0"/>
                </a:solidFill>
              </a:rPr>
              <a:t>αναφορά</a:t>
            </a:r>
            <a:r>
              <a:rPr lang="el-GR" dirty="0" smtClean="0"/>
              <a:t> δείχνει στη </a:t>
            </a:r>
            <a:r>
              <a:rPr lang="el-GR" dirty="0" smtClean="0">
                <a:solidFill>
                  <a:schemeClr val="accent6">
                    <a:lumMod val="75000"/>
                  </a:schemeClr>
                </a:solidFill>
              </a:rPr>
              <a:t>θέση μνήμης </a:t>
            </a:r>
            <a:r>
              <a:rPr lang="el-GR" dirty="0" smtClean="0"/>
              <a:t>που δεσμεύτηκε.</a:t>
            </a:r>
            <a:endParaRPr lang="en-US" dirty="0"/>
          </a:p>
        </p:txBody>
      </p:sp>
    </p:spTree>
    <p:extLst>
      <p:ext uri="{BB962C8B-B14F-4D97-AF65-F5344CB8AC3E}">
        <p14:creationId xmlns:p14="http://schemas.microsoft.com/office/powerpoint/2010/main" val="285882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name,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number;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19542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3851920" y="818844"/>
            <a:ext cx="4596130" cy="1200329"/>
          </a:xfrm>
          <a:prstGeom prst="rect">
            <a:avLst/>
          </a:prstGeom>
          <a:noFill/>
        </p:spPr>
        <p:txBody>
          <a:bodyPr wrap="none" rtlCol="0">
            <a:spAutoFit/>
          </a:bodyPr>
          <a:lstStyle/>
          <a:p>
            <a:r>
              <a:rPr lang="en-US" b="1" dirty="0" smtClean="0">
                <a:solidFill>
                  <a:srgbClr val="C00000"/>
                </a:solidFill>
                <a:latin typeface="Courier New" pitchFamily="49" charset="0"/>
                <a:cs typeface="Courier New" pitchFamily="49" charset="0"/>
              </a:rPr>
              <a:t>public 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Person x = new Person(“</a:t>
            </a:r>
            <a:r>
              <a:rPr lang="en-US" b="1" dirty="0" err="1" smtClean="0">
                <a:solidFill>
                  <a:srgbClr val="C00000"/>
                </a:solidFill>
                <a:latin typeface="Courier New" pitchFamily="49" charset="0"/>
                <a:cs typeface="Courier New" pitchFamily="49" charset="0"/>
              </a:rPr>
              <a:t>bob”,1</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1043608" y="2427121"/>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grpSp>
        <p:nvGrpSpPr>
          <p:cNvPr id="23" name="Group 22"/>
          <p:cNvGrpSpPr/>
          <p:nvPr/>
        </p:nvGrpSpPr>
        <p:grpSpPr>
          <a:xfrm>
            <a:off x="1350308" y="2931177"/>
            <a:ext cx="2275978" cy="387368"/>
            <a:chOff x="2358962" y="5273880"/>
            <a:chExt cx="2275978" cy="387368"/>
          </a:xfrm>
        </p:grpSpPr>
        <p:sp>
          <p:nvSpPr>
            <p:cNvPr id="24" name="Rectangle 23"/>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25" name="Rectangle 24"/>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70C0"/>
                  </a:solidFill>
                </a:rPr>
                <a:t>0x0010</a:t>
              </a:r>
              <a:endParaRPr lang="en-US" dirty="0">
                <a:solidFill>
                  <a:srgbClr val="0070C0"/>
                </a:solidFill>
              </a:endParaRPr>
            </a:p>
          </p:txBody>
        </p:sp>
      </p:grpSp>
      <p:cxnSp>
        <p:nvCxnSpPr>
          <p:cNvPr id="9" name="Elbow Connector 8"/>
          <p:cNvCxnSpPr>
            <a:stCxn id="25" idx="3"/>
            <a:endCxn id="3" idx="1"/>
          </p:cNvCxnSpPr>
          <p:nvPr/>
        </p:nvCxnSpPr>
        <p:spPr>
          <a:xfrm>
            <a:off x="3626286" y="3124861"/>
            <a:ext cx="1686628" cy="868005"/>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87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sp>
        <p:nvSpPr>
          <p:cNvPr id="8" name="TextBox 7"/>
          <p:cNvSpPr txBox="1"/>
          <p:nvPr/>
        </p:nvSpPr>
        <p:spPr>
          <a:xfrm>
            <a:off x="4334137" y="1268760"/>
            <a:ext cx="4788024" cy="1200329"/>
          </a:xfrm>
          <a:prstGeom prst="rect">
            <a:avLst/>
          </a:prstGeom>
          <a:noFill/>
        </p:spPr>
        <p:txBody>
          <a:bodyPr wrap="square" rtlCol="0">
            <a:spAutoFit/>
          </a:bodyPr>
          <a:lstStyle/>
          <a:p>
            <a:r>
              <a:rPr lang="el-GR" dirty="0" smtClean="0"/>
              <a:t>Όταν επιστρέφουμε από την μέθοδο </a:t>
            </a:r>
            <a:r>
              <a:rPr lang="en-US" dirty="0" err="1" smtClean="0"/>
              <a:t>method3</a:t>
            </a:r>
            <a:r>
              <a:rPr lang="en-US" dirty="0" smtClean="0"/>
              <a:t> </a:t>
            </a:r>
            <a:r>
              <a:rPr lang="el-GR" dirty="0" smtClean="0"/>
              <a:t>η αναφορά προς το αντικείμενο </a:t>
            </a:r>
            <a:r>
              <a:rPr lang="en-US" dirty="0" smtClean="0"/>
              <a:t>Person </a:t>
            </a:r>
            <a:r>
              <a:rPr lang="el-GR" dirty="0" smtClean="0"/>
              <a:t>παύει να υπάρχει.</a:t>
            </a:r>
          </a:p>
          <a:p>
            <a:endParaRPr lang="el-GR" dirty="0"/>
          </a:p>
        </p:txBody>
      </p:sp>
      <p:sp>
        <p:nvSpPr>
          <p:cNvPr id="26" name="TextBox 25"/>
          <p:cNvSpPr txBox="1"/>
          <p:nvPr/>
        </p:nvSpPr>
        <p:spPr>
          <a:xfrm>
            <a:off x="4374232" y="5661248"/>
            <a:ext cx="4788024" cy="923330"/>
          </a:xfrm>
          <a:prstGeom prst="rect">
            <a:avLst/>
          </a:prstGeom>
          <a:noFill/>
        </p:spPr>
        <p:txBody>
          <a:bodyPr wrap="square" rtlCol="0">
            <a:spAutoFit/>
          </a:bodyPr>
          <a:lstStyle/>
          <a:p>
            <a:r>
              <a:rPr lang="el-GR" dirty="0" smtClean="0"/>
              <a:t>Αν δεν υπάρχουν άλλες αναφορές στο αντικείμενο τότε ο </a:t>
            </a:r>
            <a:r>
              <a:rPr lang="en-US" dirty="0" smtClean="0"/>
              <a:t>garbage collector</a:t>
            </a:r>
            <a:r>
              <a:rPr lang="el-GR" dirty="0" smtClean="0"/>
              <a:t> αποδεσμεύει τη μνήμη του αντικειμένου</a:t>
            </a:r>
            <a:endParaRPr lang="en-US" dirty="0"/>
          </a:p>
        </p:txBody>
      </p:sp>
      <p:grpSp>
        <p:nvGrpSpPr>
          <p:cNvPr id="34" name="Group 33"/>
          <p:cNvGrpSpPr/>
          <p:nvPr/>
        </p:nvGrpSpPr>
        <p:grpSpPr>
          <a:xfrm>
            <a:off x="6084168" y="3212976"/>
            <a:ext cx="1512168" cy="1590409"/>
            <a:chOff x="6084168" y="3212976"/>
            <a:chExt cx="1512168" cy="1590409"/>
          </a:xfrm>
        </p:grpSpPr>
        <p:cxnSp>
          <p:nvCxnSpPr>
            <p:cNvPr id="11" name="Straight Connector 10"/>
            <p:cNvCxnSpPr/>
            <p:nvPr/>
          </p:nvCxnSpPr>
          <p:spPr>
            <a:xfrm flipH="1">
              <a:off x="6084168" y="3212976"/>
              <a:ext cx="1512168" cy="15904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4168" y="3356992"/>
              <a:ext cx="1512168" cy="1380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775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l-GR" dirty="0" err="1" smtClean="0"/>
              <a:t>λήση</a:t>
            </a:r>
            <a:r>
              <a:rPr lang="el-GR" dirty="0" smtClean="0"/>
              <a:t> μεθόδου από αντικείμενο</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ObjectMethodCallDemo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p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p</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set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p</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128105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27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Συστάσεις</a:t>
            </a:r>
            <a:endParaRPr lang="en-US" dirty="0"/>
          </a:p>
        </p:txBody>
      </p:sp>
      <p:sp>
        <p:nvSpPr>
          <p:cNvPr id="3" name="Content Placeholder 2"/>
          <p:cNvSpPr>
            <a:spLocks noGrp="1"/>
          </p:cNvSpPr>
          <p:nvPr>
            <p:ph idx="1"/>
          </p:nvPr>
        </p:nvSpPr>
        <p:spPr/>
        <p:txBody>
          <a:bodyPr/>
          <a:lstStyle/>
          <a:p>
            <a:pPr marL="0" indent="0">
              <a:buNone/>
            </a:pPr>
            <a:r>
              <a:rPr lang="el-GR" dirty="0" smtClean="0"/>
              <a:t>Συντονίστρια Εργαστηρίων</a:t>
            </a:r>
          </a:p>
          <a:p>
            <a:pPr lvl="1"/>
            <a:r>
              <a:rPr lang="el-GR" dirty="0" smtClean="0"/>
              <a:t>Μαρία Χρόνη</a:t>
            </a:r>
            <a:endParaRPr lang="el-GR" dirty="0"/>
          </a:p>
          <a:p>
            <a:pPr lvl="2"/>
            <a:r>
              <a:rPr lang="en-US" dirty="0"/>
              <a:t>Email: </a:t>
            </a:r>
            <a:r>
              <a:rPr lang="en-US" dirty="0" smtClean="0">
                <a:hlinkClick r:id="rId2"/>
              </a:rPr>
              <a:t>mchroni@cs.uoi.gr</a:t>
            </a:r>
            <a:endParaRPr lang="en-US" dirty="0" smtClean="0"/>
          </a:p>
          <a:p>
            <a:pPr lvl="2"/>
            <a:r>
              <a:rPr lang="en-US" dirty="0" smtClean="0"/>
              <a:t>Web</a:t>
            </a:r>
            <a:r>
              <a:rPr lang="en-US" dirty="0"/>
              <a:t>: </a:t>
            </a:r>
            <a:r>
              <a:rPr lang="en-US" dirty="0">
                <a:hlinkClick r:id="rId3"/>
              </a:rPr>
              <a:t>http://www.cs.uoi.gr</a:t>
            </a:r>
            <a:r>
              <a:rPr lang="en-US" dirty="0" smtClean="0">
                <a:hlinkClick r:id="rId3"/>
              </a:rPr>
              <a:t>/~mchroni/</a:t>
            </a:r>
            <a:endParaRPr lang="en-US" dirty="0"/>
          </a:p>
          <a:p>
            <a:pPr lvl="1"/>
            <a:endParaRPr lang="el-GR" dirty="0"/>
          </a:p>
          <a:p>
            <a:pPr lvl="1"/>
            <a:r>
              <a:rPr lang="el-GR" dirty="0" smtClean="0"/>
              <a:t>Βοηθοί: Θα οριστούν αργότερα</a:t>
            </a:r>
            <a:endParaRPr lang="en-US" dirty="0"/>
          </a:p>
        </p:txBody>
      </p:sp>
    </p:spTree>
    <p:extLst>
      <p:ext uri="{BB962C8B-B14F-4D97-AF65-F5344CB8AC3E}">
        <p14:creationId xmlns:p14="http://schemas.microsoft.com/office/powerpoint/2010/main" val="3829596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lstStyle/>
          <a:p>
            <a:r>
              <a:rPr lang="el-GR" dirty="0" smtClean="0"/>
              <a:t>Χρησιμοποιώντας τις κλάσεις μπορούμε να ορίσουμε τους δικούς μας </a:t>
            </a:r>
            <a:r>
              <a:rPr lang="el-GR" dirty="0" smtClean="0">
                <a:solidFill>
                  <a:schemeClr val="accent6">
                    <a:lumMod val="75000"/>
                  </a:schemeClr>
                </a:solidFill>
              </a:rPr>
              <a:t>τύπους δεδομένων</a:t>
            </a:r>
          </a:p>
          <a:p>
            <a:pPr lvl="1"/>
            <a:r>
              <a:rPr lang="el-GR" dirty="0" smtClean="0"/>
              <a:t>Έτσι μπορούμε να φτιάξουμε αντικείμενα με συγκεκριμένα χαρακτηριστικά και συμπεριφορά.</a:t>
            </a:r>
          </a:p>
          <a:p>
            <a:r>
              <a:rPr lang="el-GR" dirty="0" smtClean="0"/>
              <a:t>Χρησιμοποιώντας την κληρονομικότητα και τον  πολυμορφισμό, μπορούμε να </a:t>
            </a:r>
            <a:r>
              <a:rPr lang="el-GR" dirty="0" smtClean="0">
                <a:solidFill>
                  <a:srgbClr val="0070C0"/>
                </a:solidFill>
              </a:rPr>
              <a:t>επαναχρησιμοποιήσουμε</a:t>
            </a:r>
            <a:r>
              <a:rPr lang="el-GR" dirty="0" smtClean="0"/>
              <a:t> υπάρχοντα χαρακτηριστικά και μεθόδους.</a:t>
            </a:r>
            <a:endParaRPr lang="en-US" dirty="0"/>
          </a:p>
        </p:txBody>
      </p:sp>
    </p:spTree>
    <p:extLst>
      <p:ext uri="{BB962C8B-B14F-4D97-AF65-F5344CB8AC3E}">
        <p14:creationId xmlns:p14="http://schemas.microsoft.com/office/powerpoint/2010/main" val="3833149558"/>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183" y="3356992"/>
            <a:ext cx="2592288"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set</a:t>
            </a:r>
          </a:p>
          <a:p>
            <a:pPr algn="ctr"/>
            <a:endParaRPr lang="en-US" dirty="0"/>
          </a:p>
          <a:p>
            <a:pPr algn="ctr"/>
            <a:endParaRPr lang="en-US" dirty="0" smtClean="0"/>
          </a:p>
          <a:p>
            <a:pPr algn="ctr"/>
            <a:endParaRPr lang="en-US" dirty="0"/>
          </a:p>
          <a:p>
            <a:pPr algn="ctr"/>
            <a:endParaRPr lang="en-US" dirty="0"/>
          </a:p>
        </p:txBody>
      </p:sp>
      <p:graphicFrame>
        <p:nvGraphicFramePr>
          <p:cNvPr id="9" name="Table 8"/>
          <p:cNvGraphicFramePr>
            <a:graphicFrameLocks noGrp="1"/>
          </p:cNvGraphicFramePr>
          <p:nvPr>
            <p:extLst/>
          </p:nvPr>
        </p:nvGraphicFramePr>
        <p:xfrm>
          <a:off x="1548191" y="3789040"/>
          <a:ext cx="2448272" cy="1275057"/>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0070C0"/>
                          </a:solidFill>
                          <a:latin typeface="Courier New" pitchFamily="49" charset="0"/>
                          <a:cs typeface="Courier New" pitchFamily="49" charset="0"/>
                        </a:rPr>
                        <a:t>name</a:t>
                      </a:r>
                      <a:endParaRPr lang="en-US" sz="1200" dirty="0">
                        <a:solidFill>
                          <a:srgbClr val="0070C0"/>
                        </a:solidFill>
                      </a:endParaRPr>
                    </a:p>
                  </a:txBody>
                  <a:tcPr/>
                </a:tc>
                <a:tc>
                  <a:txBody>
                    <a:bodyPr/>
                    <a:lstStyle/>
                    <a:p>
                      <a:pPr algn="ctr"/>
                      <a:r>
                        <a:rPr lang="en-US" dirty="0" smtClean="0"/>
                        <a:t>“Alice”</a:t>
                      </a:r>
                      <a:endParaRPr lang="en-US" dirty="0">
                        <a:solidFill>
                          <a:srgbClr val="FF0000"/>
                        </a:solidFill>
                      </a:endParaRPr>
                    </a:p>
                  </a:txBody>
                  <a:tcPr anchor="ctr"/>
                </a:tc>
              </a:tr>
              <a:tr h="425019">
                <a:tc>
                  <a:txBody>
                    <a:bodyPr/>
                    <a:lstStyle/>
                    <a:p>
                      <a:pPr algn="ctr"/>
                      <a:r>
                        <a:rPr lang="en-US" sz="1800" b="1" dirty="0" smtClean="0">
                          <a:solidFill>
                            <a:srgbClr val="0070C0"/>
                          </a:solidFill>
                          <a:latin typeface="Courier New" pitchFamily="49" charset="0"/>
                          <a:cs typeface="Courier New" pitchFamily="49" charset="0"/>
                        </a:rPr>
                        <a:t>number</a:t>
                      </a:r>
                      <a:endParaRPr lang="en-US" sz="1200" dirty="0">
                        <a:solidFill>
                          <a:srgbClr val="0070C0"/>
                        </a:solidFill>
                      </a:endParaRPr>
                    </a:p>
                  </a:txBody>
                  <a:tcPr/>
                </a:tc>
                <a:tc>
                  <a:txBody>
                    <a:bodyPr/>
                    <a:lstStyle/>
                    <a:p>
                      <a:pPr algn="ctr"/>
                      <a:r>
                        <a:rPr lang="en-US" dirty="0" smtClean="0"/>
                        <a:t>2</a:t>
                      </a:r>
                      <a:endParaRPr lang="en-US" dirty="0">
                        <a:solidFill>
                          <a:srgbClr val="FF000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this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0" name="Elbow Connector 9"/>
          <p:cNvCxnSpPr>
            <a:endCxn id="13" idx="1"/>
          </p:cNvCxnSpPr>
          <p:nvPr/>
        </p:nvCxnSpPr>
        <p:spPr>
          <a:xfrm>
            <a:off x="3995936" y="4797152"/>
            <a:ext cx="1944216" cy="7978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6016" y="1772816"/>
            <a:ext cx="4175956" cy="2862322"/>
          </a:xfrm>
          <a:prstGeom prst="rect">
            <a:avLst/>
          </a:prstGeom>
          <a:solidFill>
            <a:srgbClr val="92D050"/>
          </a:solidFill>
        </p:spPr>
        <p:txBody>
          <a:bodyPr wrap="square" rtlCol="0">
            <a:spAutoFit/>
          </a:bodyPr>
          <a:lstStyle/>
          <a:p>
            <a:r>
              <a:rPr lang="el-GR" dirty="0" smtClean="0"/>
              <a:t>Όταν καλείται μια μέθοδος ενός αντικειμένου αυτόματα δημιουργείται στο </a:t>
            </a:r>
            <a:r>
              <a:rPr lang="en-US" dirty="0" smtClean="0"/>
              <a:t>frame </a:t>
            </a:r>
            <a:r>
              <a:rPr lang="el-GR" dirty="0" smtClean="0"/>
              <a:t>της μεθόδου και η μεταβλητή </a:t>
            </a:r>
            <a:r>
              <a:rPr lang="en-US" dirty="0" smtClean="0">
                <a:solidFill>
                  <a:srgbClr val="FF0000"/>
                </a:solidFill>
              </a:rPr>
              <a:t>this</a:t>
            </a:r>
            <a:r>
              <a:rPr lang="en-US" dirty="0" smtClean="0"/>
              <a:t> </a:t>
            </a:r>
            <a:r>
              <a:rPr lang="el-GR" dirty="0" smtClean="0"/>
              <a:t>η οποία κρατάει μια αναφορά στο αρχικό αντικείμενο που κάλεσε την μέθοδο.</a:t>
            </a:r>
          </a:p>
          <a:p>
            <a:endParaRPr lang="el-GR" dirty="0"/>
          </a:p>
          <a:p>
            <a:r>
              <a:rPr lang="el-GR" dirty="0" smtClean="0"/>
              <a:t>Την μεταβλητή αυτή μπορούμε να την χρησιμοποιήσουμε σαν οποιαδήποτε άλλη μεταβλητή. </a:t>
            </a:r>
            <a:endParaRPr lang="en-US" dirty="0"/>
          </a:p>
        </p:txBody>
      </p:sp>
      <p:sp>
        <p:nvSpPr>
          <p:cNvPr id="11" name="TextBox 10"/>
          <p:cNvSpPr txBox="1"/>
          <p:nvPr/>
        </p:nvSpPr>
        <p:spPr>
          <a:xfrm>
            <a:off x="1507672" y="2060848"/>
            <a:ext cx="2528256" cy="369332"/>
          </a:xfrm>
          <a:prstGeom prst="rect">
            <a:avLst/>
          </a:prstGeom>
          <a:solidFill>
            <a:srgbClr val="FFFF00"/>
          </a:solidFill>
        </p:spPr>
        <p:txBody>
          <a:bodyPr wrap="none" rtlCol="0">
            <a:spAutoFit/>
          </a:bodyPr>
          <a:lstStyle/>
          <a:p>
            <a:r>
              <a:rPr lang="en-US" b="1" dirty="0" err="1">
                <a:solidFill>
                  <a:srgbClr val="FF0000"/>
                </a:solidFill>
                <a:latin typeface="Courier New" pitchFamily="49" charset="0"/>
                <a:cs typeface="Courier New" pitchFamily="49" charset="0"/>
              </a:rPr>
              <a:t>p</a:t>
            </a:r>
            <a:r>
              <a:rPr lang="en-US" b="1" dirty="0" err="1">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set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31248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“Alice”</a:t>
                      </a:r>
                    </a:p>
                  </a:txBody>
                  <a:tcPr/>
                </a:tc>
              </a:tr>
              <a:tr h="327980">
                <a:tc>
                  <a:txBody>
                    <a:bodyPr/>
                    <a:lstStyle/>
                    <a:p>
                      <a:pPr algn="ctr"/>
                      <a:r>
                        <a:rPr lang="en-US" dirty="0" smtClean="0"/>
                        <a:t>number</a:t>
                      </a:r>
                      <a:endParaRPr lang="en-US" dirty="0"/>
                    </a:p>
                  </a:txBody>
                  <a:tcPr/>
                </a:tc>
                <a:tc>
                  <a:txBody>
                    <a:bodyPr/>
                    <a:lstStyle/>
                    <a:p>
                      <a:pPr algn="ctr"/>
                      <a:r>
                        <a:rPr lang="el-GR"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183" y="3356992"/>
            <a:ext cx="2592288"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set</a:t>
            </a:r>
          </a:p>
          <a:p>
            <a:pPr algn="ctr"/>
            <a:endParaRPr lang="en-US" dirty="0"/>
          </a:p>
          <a:p>
            <a:pPr algn="ctr"/>
            <a:endParaRPr lang="en-US" dirty="0" smtClean="0"/>
          </a:p>
          <a:p>
            <a:pPr algn="ctr"/>
            <a:endParaRPr lang="en-US" dirty="0"/>
          </a:p>
          <a:p>
            <a:pPr algn="ctr"/>
            <a:endParaRPr lang="en-US" dirty="0"/>
          </a:p>
        </p:txBody>
      </p:sp>
      <p:graphicFrame>
        <p:nvGraphicFramePr>
          <p:cNvPr id="9" name="Table 8"/>
          <p:cNvGraphicFramePr>
            <a:graphicFrameLocks noGrp="1"/>
          </p:cNvGraphicFramePr>
          <p:nvPr>
            <p:extLst/>
          </p:nvPr>
        </p:nvGraphicFramePr>
        <p:xfrm>
          <a:off x="1548191" y="3789040"/>
          <a:ext cx="2448272" cy="1275057"/>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0070C0"/>
                          </a:solidFill>
                          <a:latin typeface="Courier New" pitchFamily="49" charset="0"/>
                          <a:cs typeface="Courier New" pitchFamily="49" charset="0"/>
                        </a:rPr>
                        <a:t>name</a:t>
                      </a:r>
                      <a:endParaRPr lang="en-US" sz="1200" dirty="0">
                        <a:solidFill>
                          <a:srgbClr val="0070C0"/>
                        </a:solidFill>
                      </a:endParaRPr>
                    </a:p>
                  </a:txBody>
                  <a:tcPr/>
                </a:tc>
                <a:tc>
                  <a:txBody>
                    <a:bodyPr/>
                    <a:lstStyle/>
                    <a:p>
                      <a:pPr algn="ctr"/>
                      <a:r>
                        <a:rPr lang="en-US" dirty="0" smtClean="0"/>
                        <a:t>“Alice”</a:t>
                      </a:r>
                      <a:endParaRPr lang="en-US" dirty="0">
                        <a:solidFill>
                          <a:srgbClr val="FF0000"/>
                        </a:solidFill>
                      </a:endParaRPr>
                    </a:p>
                  </a:txBody>
                  <a:tcPr anchor="ctr"/>
                </a:tc>
              </a:tr>
              <a:tr h="425019">
                <a:tc>
                  <a:txBody>
                    <a:bodyPr/>
                    <a:lstStyle/>
                    <a:p>
                      <a:pPr algn="ctr"/>
                      <a:r>
                        <a:rPr lang="en-US" sz="1800" b="1" dirty="0" smtClean="0">
                          <a:solidFill>
                            <a:srgbClr val="0070C0"/>
                          </a:solidFill>
                          <a:latin typeface="Courier New" pitchFamily="49" charset="0"/>
                          <a:cs typeface="Courier New" pitchFamily="49" charset="0"/>
                        </a:rPr>
                        <a:t>number</a:t>
                      </a:r>
                      <a:endParaRPr lang="en-US" sz="1200" dirty="0">
                        <a:solidFill>
                          <a:srgbClr val="0070C0"/>
                        </a:solidFill>
                      </a:endParaRPr>
                    </a:p>
                  </a:txBody>
                  <a:tcPr/>
                </a:tc>
                <a:tc>
                  <a:txBody>
                    <a:bodyPr/>
                    <a:lstStyle/>
                    <a:p>
                      <a:pPr algn="ctr"/>
                      <a:r>
                        <a:rPr lang="en-US" dirty="0" smtClean="0"/>
                        <a:t>2</a:t>
                      </a:r>
                      <a:endParaRPr lang="en-US" dirty="0">
                        <a:solidFill>
                          <a:srgbClr val="FF000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this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0" name="Elbow Connector 9"/>
          <p:cNvCxnSpPr>
            <a:endCxn id="13" idx="1"/>
          </p:cNvCxnSpPr>
          <p:nvPr/>
        </p:nvCxnSpPr>
        <p:spPr>
          <a:xfrm>
            <a:off x="3995936" y="4797152"/>
            <a:ext cx="1944216" cy="7978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17788" y="2939535"/>
            <a:ext cx="4175956" cy="923330"/>
          </a:xfrm>
          <a:prstGeom prst="rect">
            <a:avLst/>
          </a:prstGeom>
          <a:solidFill>
            <a:srgbClr val="92D050"/>
          </a:solidFill>
        </p:spPr>
        <p:txBody>
          <a:bodyPr wrap="square" rtlCol="0">
            <a:spAutoFit/>
          </a:bodyPr>
          <a:lstStyle/>
          <a:p>
            <a:r>
              <a:rPr lang="el-GR" dirty="0" smtClean="0"/>
              <a:t>Τα </a:t>
            </a:r>
            <a:r>
              <a:rPr lang="en-US" dirty="0" smtClean="0"/>
              <a:t>this.name</a:t>
            </a:r>
            <a:r>
              <a:rPr lang="el-GR" dirty="0" smtClean="0"/>
              <a:t>, </a:t>
            </a:r>
            <a:r>
              <a:rPr lang="en-US" dirty="0" err="1" smtClean="0"/>
              <a:t>this.number</a:t>
            </a:r>
            <a:r>
              <a:rPr lang="en-US" dirty="0" smtClean="0"/>
              <a:t> </a:t>
            </a:r>
            <a:r>
              <a:rPr lang="el-GR" dirty="0" smtClean="0"/>
              <a:t>αναφέρονται στα πεδία του αντικειμένου ενώ τα </a:t>
            </a:r>
            <a:r>
              <a:rPr lang="en-US" dirty="0" smtClean="0"/>
              <a:t>name, number </a:t>
            </a:r>
            <a:r>
              <a:rPr lang="el-GR" dirty="0" smtClean="0"/>
              <a:t>στις τοπικές μεταβλητές.</a:t>
            </a:r>
          </a:p>
        </p:txBody>
      </p:sp>
      <p:sp>
        <p:nvSpPr>
          <p:cNvPr id="3" name="TextBox 2"/>
          <p:cNvSpPr txBox="1"/>
          <p:nvPr/>
        </p:nvSpPr>
        <p:spPr>
          <a:xfrm>
            <a:off x="4807781" y="1860808"/>
            <a:ext cx="3217547" cy="646331"/>
          </a:xfrm>
          <a:prstGeom prst="rect">
            <a:avLst/>
          </a:prstGeom>
          <a:noFill/>
          <a:ln w="28575">
            <a:solidFill>
              <a:srgbClr val="0070C0"/>
            </a:solidFill>
            <a:prstDash val="dash"/>
          </a:ln>
        </p:spPr>
        <p:txBody>
          <a:bodyPr wrap="none" rtlCol="0">
            <a:spAutoFit/>
          </a:bodyPr>
          <a:lstStyle/>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this.name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number</a:t>
            </a:r>
            <a:r>
              <a:rPr lang="en-US" b="1" dirty="0">
                <a:latin typeface="Courier New" pitchFamily="49" charset="0"/>
                <a:cs typeface="Courier New" pitchFamily="49" charset="0"/>
              </a:rPr>
              <a:t>;</a:t>
            </a:r>
            <a:endParaRPr lang="en-US" dirty="0"/>
          </a:p>
        </p:txBody>
      </p:sp>
      <p:sp>
        <p:nvSpPr>
          <p:cNvPr id="15" name="TextBox 14"/>
          <p:cNvSpPr txBox="1"/>
          <p:nvPr/>
        </p:nvSpPr>
        <p:spPr>
          <a:xfrm>
            <a:off x="1507672" y="2060848"/>
            <a:ext cx="2528256" cy="369332"/>
          </a:xfrm>
          <a:prstGeom prst="rect">
            <a:avLst/>
          </a:prstGeom>
          <a:solidFill>
            <a:srgbClr val="FFFF00"/>
          </a:solidFill>
        </p:spPr>
        <p:txBody>
          <a:bodyPr wrap="none" rtlCol="0">
            <a:spAutoFit/>
          </a:bodyPr>
          <a:lstStyle/>
          <a:p>
            <a:r>
              <a:rPr lang="en-US" b="1" dirty="0" err="1">
                <a:solidFill>
                  <a:srgbClr val="FF0000"/>
                </a:solidFill>
                <a:latin typeface="Courier New" pitchFamily="49" charset="0"/>
                <a:cs typeface="Courier New" pitchFamily="49" charset="0"/>
              </a:rPr>
              <a:t>p</a:t>
            </a:r>
            <a:r>
              <a:rPr lang="en-US" b="1" dirty="0" err="1">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set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193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παράμετροι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περνάμε παραμέτρους σε μία μέθοδο το πέρασμα γίνεται πάντα </a:t>
            </a:r>
            <a:r>
              <a:rPr lang="el-GR" dirty="0" smtClean="0">
                <a:solidFill>
                  <a:schemeClr val="accent6">
                    <a:lumMod val="75000"/>
                  </a:schemeClr>
                </a:solidFill>
              </a:rPr>
              <a:t>δια τιμής </a:t>
            </a:r>
            <a:r>
              <a:rPr lang="el-GR" dirty="0" smtClean="0"/>
              <a:t>(</a:t>
            </a:r>
            <a:r>
              <a:rPr lang="en-US" dirty="0" smtClean="0">
                <a:solidFill>
                  <a:schemeClr val="accent6">
                    <a:lumMod val="75000"/>
                  </a:schemeClr>
                </a:solidFill>
              </a:rPr>
              <a:t>call-by-value</a:t>
            </a:r>
            <a:r>
              <a:rPr lang="en-US" dirty="0" smtClean="0"/>
              <a:t>)</a:t>
            </a:r>
          </a:p>
          <a:p>
            <a:pPr lvl="1"/>
            <a:r>
              <a:rPr lang="el-GR" dirty="0" smtClean="0"/>
              <a:t>Δηλαδή απλά περνάμε τα </a:t>
            </a:r>
            <a:r>
              <a:rPr lang="el-GR" dirty="0" smtClean="0">
                <a:solidFill>
                  <a:srgbClr val="0070C0"/>
                </a:solidFill>
              </a:rPr>
              <a:t>περιεχόμενα της θέσης μνήμης </a:t>
            </a:r>
            <a:r>
              <a:rPr lang="el-GR" dirty="0" smtClean="0"/>
              <a:t>της συγκεκριμένης μεταβλητής.</a:t>
            </a:r>
          </a:p>
          <a:p>
            <a:pPr lvl="1"/>
            <a:r>
              <a:rPr lang="el-GR" dirty="0" smtClean="0"/>
              <a:t>Για μεταβλητές </a:t>
            </a:r>
            <a:r>
              <a:rPr lang="el-GR" dirty="0" smtClean="0">
                <a:solidFill>
                  <a:schemeClr val="accent6">
                    <a:lumMod val="75000"/>
                  </a:schemeClr>
                </a:solidFill>
              </a:rPr>
              <a:t>πρωταρχικού</a:t>
            </a:r>
            <a:r>
              <a:rPr lang="el-GR" dirty="0" smtClean="0"/>
              <a:t> τύπου, αλλαγές στην τιμή της παραμέτρου </a:t>
            </a:r>
            <a:r>
              <a:rPr lang="el-GR" dirty="0" smtClean="0">
                <a:solidFill>
                  <a:srgbClr val="0070C0"/>
                </a:solidFill>
              </a:rPr>
              <a:t>δεν αλλάζουν </a:t>
            </a:r>
            <a:r>
              <a:rPr lang="el-GR" dirty="0" smtClean="0"/>
              <a:t>την μεταβλητή που περάσαμε σαν όρισμα.</a:t>
            </a:r>
          </a:p>
          <a:p>
            <a:pPr lvl="1"/>
            <a:endParaRPr lang="el-GR" dirty="0"/>
          </a:p>
          <a:p>
            <a:r>
              <a:rPr lang="el-GR" dirty="0" smtClean="0"/>
              <a:t>Τι γίνεται όμως αν η παράμετρος είναι ένα αντικείμενο?</a:t>
            </a:r>
          </a:p>
          <a:p>
            <a:pPr lvl="1"/>
            <a:r>
              <a:rPr lang="el-GR" dirty="0" smtClean="0"/>
              <a:t>Τα </a:t>
            </a:r>
            <a:r>
              <a:rPr lang="el-GR" dirty="0">
                <a:solidFill>
                  <a:srgbClr val="0070C0"/>
                </a:solidFill>
              </a:rPr>
              <a:t>περιεχόμενα της θέσης μνήμης </a:t>
            </a:r>
            <a:r>
              <a:rPr lang="el-GR" dirty="0" smtClean="0"/>
              <a:t>μιας μεταβλητής-αντικείμενο είναι μια </a:t>
            </a:r>
            <a:r>
              <a:rPr lang="el-GR" dirty="0" smtClean="0">
                <a:solidFill>
                  <a:schemeClr val="accent6">
                    <a:lumMod val="75000"/>
                  </a:schemeClr>
                </a:solidFill>
              </a:rPr>
              <a:t>αναφορά</a:t>
            </a:r>
            <a:r>
              <a:rPr lang="el-GR" dirty="0" smtClean="0"/>
              <a:t>.</a:t>
            </a:r>
          </a:p>
          <a:p>
            <a:pPr lvl="1"/>
            <a:r>
              <a:rPr lang="el-GR" dirty="0" smtClean="0">
                <a:solidFill>
                  <a:srgbClr val="0070C0"/>
                </a:solidFill>
              </a:rPr>
              <a:t>Αν</a:t>
            </a:r>
            <a:r>
              <a:rPr lang="el-GR" dirty="0" smtClean="0"/>
              <a:t> μέσα στην μέθοδο </a:t>
            </a:r>
            <a:r>
              <a:rPr lang="el-GR" dirty="0" smtClean="0">
                <a:solidFill>
                  <a:srgbClr val="0070C0"/>
                </a:solidFill>
              </a:rPr>
              <a:t>αλλάξουν τα </a:t>
            </a:r>
            <a:r>
              <a:rPr lang="el-GR" dirty="0" smtClean="0">
                <a:solidFill>
                  <a:srgbClr val="FF0000"/>
                </a:solidFill>
              </a:rPr>
              <a:t>περιεχόμενα</a:t>
            </a:r>
            <a:r>
              <a:rPr lang="el-GR" dirty="0" smtClean="0">
                <a:solidFill>
                  <a:srgbClr val="0070C0"/>
                </a:solidFill>
              </a:rPr>
              <a:t> του αντικειμένου </a:t>
            </a:r>
            <a:r>
              <a:rPr lang="el-GR" dirty="0" smtClean="0"/>
              <a:t>(εκεί που δείχνει η αναφορά) τότε </a:t>
            </a:r>
            <a:r>
              <a:rPr lang="el-GR" dirty="0" smtClean="0">
                <a:solidFill>
                  <a:schemeClr val="accent6">
                    <a:lumMod val="75000"/>
                  </a:schemeClr>
                </a:solidFill>
              </a:rPr>
              <a:t>αλλάζει και η μεταβλητή</a:t>
            </a:r>
            <a:r>
              <a:rPr lang="en-US" dirty="0" smtClean="0">
                <a:solidFill>
                  <a:schemeClr val="accent6">
                    <a:lumMod val="75000"/>
                  </a:schemeClr>
                </a:solidFill>
              </a:rPr>
              <a:t>-</a:t>
            </a:r>
            <a:r>
              <a:rPr lang="el-GR" dirty="0" smtClean="0">
                <a:solidFill>
                  <a:schemeClr val="accent6">
                    <a:lumMod val="75000"/>
                  </a:schemeClr>
                </a:solidFill>
              </a:rPr>
              <a:t>αντικείμενο</a:t>
            </a:r>
            <a:r>
              <a:rPr lang="el-GR" dirty="0" smtClean="0"/>
              <a:t> που περάσαμε.</a:t>
            </a:r>
            <a:endParaRPr lang="en-US" dirty="0"/>
          </a:p>
        </p:txBody>
      </p:sp>
    </p:spTree>
    <p:extLst>
      <p:ext uri="{BB962C8B-B14F-4D97-AF65-F5344CB8AC3E}">
        <p14:creationId xmlns:p14="http://schemas.microsoft.com/office/powerpoint/2010/main" val="116662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933056"/>
            <a:ext cx="4680520" cy="10081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other.name = 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8843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34031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4644008"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860437" y="5131249"/>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a:endCxn id="9" idx="1"/>
          </p:cNvCxnSpPr>
          <p:nvPr/>
        </p:nvCxnSpPr>
        <p:spPr>
          <a:xfrm flipV="1">
            <a:off x="4644008" y="5497009"/>
            <a:ext cx="1216429" cy="452271"/>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860437" y="42153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12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8" y="2204864"/>
            <a:ext cx="5009705" cy="1477328"/>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other.name = </a:t>
            </a:r>
            <a:r>
              <a:rPr lang="en-US" b="1" dirty="0">
                <a:solidFill>
                  <a:srgbClr val="FF0000"/>
                </a:solidFill>
                <a:latin typeface="Courier New" pitchFamily="49" charset="0"/>
                <a:cs typeface="Courier New" pitchFamily="49" charset="0"/>
              </a:rPr>
              <a:t>this</a:t>
            </a:r>
            <a:r>
              <a:rPr lang="en-US" b="1" dirty="0">
                <a:latin typeface="Courier New" pitchFamily="49" charset="0"/>
                <a:cs typeface="Courier New" pitchFamily="49" charset="0"/>
              </a:rPr>
              <a:t>.name;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this</a:t>
            </a:r>
            <a:r>
              <a:rPr lang="en-US" b="1" dirty="0" err="1">
                <a:latin typeface="Courier New" pitchFamily="49" charset="0"/>
                <a:cs typeface="Courier New" pitchFamily="49" charset="0"/>
              </a:rPr>
              <a:t>.number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endParaRPr lang="en-US" dirty="0"/>
          </a:p>
        </p:txBody>
      </p:sp>
      <p:sp>
        <p:nvSpPr>
          <p:cNvPr id="39" name="TextBox 38"/>
          <p:cNvSpPr txBox="1"/>
          <p:nvPr/>
        </p:nvSpPr>
        <p:spPr>
          <a:xfrm>
            <a:off x="4492961" y="6043009"/>
            <a:ext cx="4615543" cy="646331"/>
          </a:xfrm>
          <a:prstGeom prst="rect">
            <a:avLst/>
          </a:prstGeom>
          <a:solidFill>
            <a:srgbClr val="92D050"/>
          </a:solidFill>
        </p:spPr>
        <p:txBody>
          <a:bodyPr wrap="square" rtlCol="0">
            <a:spAutoFit/>
          </a:bodyPr>
          <a:lstStyle/>
          <a:p>
            <a:r>
              <a:rPr lang="el-GR" dirty="0" smtClean="0"/>
              <a:t>Η παράμετρος </a:t>
            </a:r>
            <a:r>
              <a:rPr lang="en-US" dirty="0" smtClean="0">
                <a:solidFill>
                  <a:srgbClr val="FF0000"/>
                </a:solidFill>
              </a:rPr>
              <a:t>this</a:t>
            </a:r>
            <a:r>
              <a:rPr lang="en-US" dirty="0" smtClean="0"/>
              <a:t> </a:t>
            </a:r>
            <a:r>
              <a:rPr lang="el-GR" dirty="0" smtClean="0"/>
              <a:t>περνιέται αυτόματα σε κάθε κλήση μεθόδου του αντικειμένου</a:t>
            </a:r>
            <a:endParaRPr lang="en-US" dirty="0"/>
          </a:p>
        </p:txBody>
      </p:sp>
      <p:sp>
        <p:nvSpPr>
          <p:cNvPr id="3" name="TextBox 2"/>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7137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1780" y="2204864"/>
            <a:ext cx="5009705" cy="1477328"/>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other.name = this.name;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endParaRPr lang="en-US" dirty="0"/>
          </a:p>
        </p:txBody>
      </p:sp>
      <p:sp>
        <p:nvSpPr>
          <p:cNvPr id="39" name="TextBox 38"/>
          <p:cNvSpPr txBox="1"/>
          <p:nvPr/>
        </p:nvSpPr>
        <p:spPr>
          <a:xfrm>
            <a:off x="4356293" y="6043008"/>
            <a:ext cx="4792386" cy="646331"/>
          </a:xfrm>
          <a:prstGeom prst="rect">
            <a:avLst/>
          </a:prstGeom>
          <a:solidFill>
            <a:srgbClr val="92D050"/>
          </a:solidFill>
        </p:spPr>
        <p:txBody>
          <a:bodyPr wrap="square" rtlCol="0">
            <a:spAutoFit/>
          </a:bodyPr>
          <a:lstStyle/>
          <a:p>
            <a:r>
              <a:rPr lang="el-GR" dirty="0" smtClean="0"/>
              <a:t>Η παράμετρος </a:t>
            </a:r>
            <a:r>
              <a:rPr lang="en-US" dirty="0" smtClean="0">
                <a:solidFill>
                  <a:srgbClr val="FF0000"/>
                </a:solidFill>
              </a:rPr>
              <a:t>this</a:t>
            </a:r>
            <a:r>
              <a:rPr lang="en-US" dirty="0" smtClean="0"/>
              <a:t> </a:t>
            </a:r>
            <a:r>
              <a:rPr lang="el-GR" dirty="0" smtClean="0"/>
              <a:t>περνιέται αυτόματα σε κάθε κλήση μεθόδου του αντικειμένου</a:t>
            </a:r>
            <a:endParaRPr lang="en-US" dirty="0"/>
          </a:p>
        </p:txBody>
      </p:sp>
      <p:sp>
        <p:nvSpPr>
          <p:cNvPr id="17" name="TextBox 16"/>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72764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88024" y="227687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0070C0"/>
                </a:solidFill>
              </a:rPr>
              <a:t>Ann 2</a:t>
            </a:r>
            <a:r>
              <a:rPr lang="en-US" sz="2800" dirty="0" smtClean="0"/>
              <a:t>”</a:t>
            </a:r>
            <a:endParaRPr lang="en-US" sz="2800" dirty="0"/>
          </a:p>
        </p:txBody>
      </p:sp>
    </p:spTree>
    <p:extLst>
      <p:ext uri="{BB962C8B-B14F-4D97-AF65-F5344CB8AC3E}">
        <p14:creationId xmlns:p14="http://schemas.microsoft.com/office/powerpoint/2010/main" val="301206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Μια άλλη υλοποίηση της </a:t>
            </a:r>
            <a:r>
              <a:rPr lang="en-US" dirty="0" smtClean="0"/>
              <a:t>copier</a:t>
            </a:r>
            <a:endParaRPr lang="en-US" dirty="0"/>
          </a:p>
        </p:txBody>
      </p:sp>
      <p:sp>
        <p:nvSpPr>
          <p:cNvPr id="4" name="TextBox 3"/>
          <p:cNvSpPr txBox="1"/>
          <p:nvPr/>
        </p:nvSpPr>
        <p:spPr>
          <a:xfrm>
            <a:off x="755576" y="1844824"/>
            <a:ext cx="7200800" cy="1200329"/>
          </a:xfrm>
          <a:prstGeom prst="rect">
            <a:avLst/>
          </a:prstGeom>
          <a:noFill/>
          <a:ln w="28575">
            <a:solidFill>
              <a:srgbClr val="0070C0"/>
            </a:solidFill>
            <a:prstDash val="dash"/>
          </a:ln>
        </p:spPr>
        <p:txBody>
          <a:bodyPr wrap="squar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5" name="Content Placeholder 2"/>
          <p:cNvSpPr>
            <a:spLocks noGrp="1"/>
          </p:cNvSpPr>
          <p:nvPr>
            <p:ph idx="1"/>
          </p:nvPr>
        </p:nvSpPr>
        <p:spPr>
          <a:xfrm>
            <a:off x="755576" y="3212976"/>
            <a:ext cx="7200800" cy="288032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6" name="TextBox 5"/>
          <p:cNvSpPr txBox="1"/>
          <p:nvPr/>
        </p:nvSpPr>
        <p:spPr>
          <a:xfrm>
            <a:off x="6541172" y="537321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39413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εξέλιξη του </a:t>
            </a:r>
            <a:r>
              <a:rPr lang="el-GR" dirty="0" smtClean="0"/>
              <a:t>προγραμματισμού</a:t>
            </a:r>
            <a:endParaRPr lang="en-US" dirty="0"/>
          </a:p>
        </p:txBody>
      </p:sp>
      <p:sp>
        <p:nvSpPr>
          <p:cNvPr id="5" name="Rounded Rectangle 4"/>
          <p:cNvSpPr/>
          <p:nvPr/>
        </p:nvSpPr>
        <p:spPr>
          <a:xfrm>
            <a:off x="1447800" y="19050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Προγραμματισμός</a:t>
            </a:r>
            <a:endParaRPr lang="en-US" dirty="0"/>
          </a:p>
        </p:txBody>
      </p:sp>
      <p:sp>
        <p:nvSpPr>
          <p:cNvPr id="6" name="Down Arrow 5"/>
          <p:cNvSpPr/>
          <p:nvPr/>
        </p:nvSpPr>
        <p:spPr>
          <a:xfrm>
            <a:off x="2691384" y="25908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47800" y="422139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Τμηματοποιημένος</a:t>
            </a:r>
            <a:r>
              <a:rPr lang="el-GR" dirty="0" smtClean="0"/>
              <a:t> Προγραμματισμός</a:t>
            </a:r>
            <a:endParaRPr lang="en-US" dirty="0"/>
          </a:p>
        </p:txBody>
      </p:sp>
      <p:sp>
        <p:nvSpPr>
          <p:cNvPr id="8" name="Down Arrow 7"/>
          <p:cNvSpPr/>
          <p:nvPr/>
        </p:nvSpPr>
        <p:spPr>
          <a:xfrm>
            <a:off x="2691384" y="372770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47800" y="3041904"/>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Προγραμματισμός με Διαδικασίες</a:t>
            </a:r>
            <a:endParaRPr lang="en-US" dirty="0"/>
          </a:p>
        </p:txBody>
      </p:sp>
      <p:sp>
        <p:nvSpPr>
          <p:cNvPr id="10" name="Down Arrow 9"/>
          <p:cNvSpPr/>
          <p:nvPr/>
        </p:nvSpPr>
        <p:spPr>
          <a:xfrm>
            <a:off x="2691384" y="492099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47800" y="54102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Αντικειμενοστραφής Προγραμματισμός</a:t>
            </a:r>
            <a:endParaRPr lang="en-US" dirty="0"/>
          </a:p>
        </p:txBody>
      </p:sp>
      <p:sp>
        <p:nvSpPr>
          <p:cNvPr id="13" name="Rounded Rectangle 12"/>
          <p:cNvSpPr/>
          <p:nvPr/>
        </p:nvSpPr>
        <p:spPr>
          <a:xfrm>
            <a:off x="4450976" y="1905000"/>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πρόγραμμα ως μια σειρά εντολών</a:t>
            </a:r>
            <a:endParaRPr lang="en-US" sz="1400" dirty="0"/>
          </a:p>
        </p:txBody>
      </p:sp>
      <p:sp>
        <p:nvSpPr>
          <p:cNvPr id="14" name="Rounded Rectangle 13"/>
          <p:cNvSpPr/>
          <p:nvPr/>
        </p:nvSpPr>
        <p:spPr>
          <a:xfrm>
            <a:off x="4450976" y="3050869"/>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πρόγραμμα ως μια συλλογή από συναρτήσεις που </a:t>
            </a:r>
            <a:r>
              <a:rPr lang="el-GR" sz="1400" dirty="0" err="1" smtClean="0"/>
              <a:t>λειτοργουν</a:t>
            </a:r>
            <a:r>
              <a:rPr lang="el-GR" sz="1400" dirty="0" smtClean="0"/>
              <a:t> σε </a:t>
            </a:r>
            <a:r>
              <a:rPr lang="en-US" sz="1400" dirty="0" smtClean="0"/>
              <a:t>global data</a:t>
            </a:r>
            <a:endParaRPr lang="en-US" sz="1400" dirty="0"/>
          </a:p>
        </p:txBody>
      </p:sp>
      <p:sp>
        <p:nvSpPr>
          <p:cNvPr id="15" name="Rounded Rectangle 14"/>
          <p:cNvSpPr/>
          <p:nvPr/>
        </p:nvSpPr>
        <p:spPr>
          <a:xfrm>
            <a:off x="4450976" y="4216908"/>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Συναρτήσεις και δεδομένα ορίζουν λογικά </a:t>
            </a:r>
            <a:r>
              <a:rPr lang="en-US" sz="1400" dirty="0" smtClean="0"/>
              <a:t>blocks</a:t>
            </a:r>
            <a:r>
              <a:rPr lang="el-GR" sz="1400" dirty="0" smtClean="0"/>
              <a:t>. Χρήση τοπικών μεταβλητών.</a:t>
            </a:r>
            <a:r>
              <a:rPr lang="en-US" sz="1400" dirty="0" smtClean="0"/>
              <a:t> </a:t>
            </a:r>
            <a:endParaRPr lang="en-US" sz="1400" dirty="0"/>
          </a:p>
        </p:txBody>
      </p:sp>
      <p:sp>
        <p:nvSpPr>
          <p:cNvPr id="16" name="Rounded Rectangle 15"/>
          <p:cNvSpPr/>
          <p:nvPr/>
        </p:nvSpPr>
        <p:spPr>
          <a:xfrm>
            <a:off x="4450976" y="5386443"/>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Δημιουργία αντικειμένων όπου τα δεδομένα έρχονται με συγκεκριμένες συναρτήσεις.</a:t>
            </a:r>
            <a:endParaRPr lang="en-US" sz="1400" dirty="0"/>
          </a:p>
        </p:txBody>
      </p:sp>
      <p:sp>
        <p:nvSpPr>
          <p:cNvPr id="17" name="Down Arrow 16"/>
          <p:cNvSpPr/>
          <p:nvPr/>
        </p:nvSpPr>
        <p:spPr>
          <a:xfrm>
            <a:off x="5716972" y="4920996"/>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716972" y="3736669"/>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716972" y="2590800"/>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92254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9" y="1964197"/>
            <a:ext cx="5009705" cy="1200329"/>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15" name="TextBox 14"/>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78108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8798" y="2276329"/>
            <a:ext cx="500970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0x0020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16429" cy="101458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9" y="1964197"/>
            <a:ext cx="5009705" cy="1200329"/>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17" name="TextBox 16"/>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89649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60134" y="253848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FF0000"/>
                </a:solidFill>
              </a:rPr>
              <a:t>Bob 1</a:t>
            </a:r>
            <a:r>
              <a:rPr lang="en-US" sz="2800" dirty="0" smtClean="0"/>
              <a:t>”</a:t>
            </a:r>
            <a:endParaRPr lang="en-US" sz="2800" dirty="0"/>
          </a:p>
        </p:txBody>
      </p:sp>
    </p:spTree>
    <p:extLst>
      <p:ext uri="{BB962C8B-B14F-4D97-AF65-F5344CB8AC3E}">
        <p14:creationId xmlns:p14="http://schemas.microsoft.com/office/powerpoint/2010/main" val="427915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Μια ακόμη υλοποίηση της </a:t>
            </a:r>
            <a:r>
              <a:rPr lang="en-US" dirty="0" smtClean="0"/>
              <a:t>copier</a:t>
            </a:r>
            <a:endParaRPr lang="en-US" dirty="0"/>
          </a:p>
        </p:txBody>
      </p:sp>
      <p:sp>
        <p:nvSpPr>
          <p:cNvPr id="4" name="TextBox 3"/>
          <p:cNvSpPr txBox="1"/>
          <p:nvPr/>
        </p:nvSpPr>
        <p:spPr>
          <a:xfrm>
            <a:off x="755576" y="1844824"/>
            <a:ext cx="7200800" cy="1200329"/>
          </a:xfrm>
          <a:prstGeom prst="rect">
            <a:avLst/>
          </a:prstGeom>
          <a:noFill/>
          <a:ln w="28575">
            <a:solidFill>
              <a:srgbClr val="0070C0"/>
            </a:solidFill>
            <a:prstDash val="dash"/>
          </a:ln>
        </p:spPr>
        <p:txBody>
          <a:bodyPr wrap="squar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Person(this.name,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5" name="Content Placeholder 2"/>
          <p:cNvSpPr>
            <a:spLocks noGrp="1"/>
          </p:cNvSpPr>
          <p:nvPr>
            <p:ph idx="1"/>
          </p:nvPr>
        </p:nvSpPr>
        <p:spPr>
          <a:xfrm>
            <a:off x="755576" y="3212976"/>
            <a:ext cx="7200800" cy="288032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6" name="TextBox 5"/>
          <p:cNvSpPr txBox="1"/>
          <p:nvPr/>
        </p:nvSpPr>
        <p:spPr>
          <a:xfrm>
            <a:off x="6541172" y="537321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101137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480122"/>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574" y="1556792"/>
            <a:ext cx="6250429" cy="923330"/>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Person(this.name, </a:t>
            </a:r>
            <a:r>
              <a:rPr lang="en-US" b="1" dirty="0" err="1">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67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69655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8574" y="1844824"/>
            <a:ext cx="6250429"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480122"/>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a:t>
                      </a:r>
                      <a:r>
                        <a:rPr lang="el-GR" dirty="0" smtClean="0"/>
                        <a:t>3</a:t>
                      </a:r>
                      <a:r>
                        <a:rPr lang="en-US" dirty="0" smtClean="0"/>
                        <a:t>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flipV="1">
            <a:off x="3851920" y="3416054"/>
            <a:ext cx="1216429" cy="72655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574" y="1556792"/>
            <a:ext cx="6250429" cy="923330"/>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Person(this.name, </a:t>
            </a:r>
            <a:r>
              <a:rPr lang="en-US" b="1" dirty="0" err="1">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5" name="Table 14"/>
          <p:cNvGraphicFramePr>
            <a:graphicFrameLocks noGrp="1"/>
          </p:cNvGraphicFramePr>
          <p:nvPr>
            <p:extLst/>
          </p:nvPr>
        </p:nvGraphicFramePr>
        <p:xfrm>
          <a:off x="5108646" y="305029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7" name="TextBox 16"/>
          <p:cNvSpPr txBox="1"/>
          <p:nvPr/>
        </p:nvSpPr>
        <p:spPr>
          <a:xfrm>
            <a:off x="67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29175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60134" y="253848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FF0000"/>
                </a:solidFill>
              </a:rPr>
              <a:t>Bob 1</a:t>
            </a:r>
            <a:r>
              <a:rPr lang="en-US" sz="2800" dirty="0" smtClean="0"/>
              <a:t>”</a:t>
            </a:r>
            <a:endParaRPr lang="en-US" sz="2800" dirty="0"/>
          </a:p>
        </p:txBody>
      </p:sp>
    </p:spTree>
    <p:extLst>
      <p:ext uri="{BB962C8B-B14F-4D97-AF65-F5344CB8AC3E}">
        <p14:creationId xmlns:p14="http://schemas.microsoft.com/office/powerpoint/2010/main" val="13499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Αλλαγή παραμέτρων</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Στο πρόγραμμα που είδαμε η νέα τιμή του </a:t>
            </a:r>
            <a:r>
              <a:rPr lang="en-US" dirty="0" smtClean="0">
                <a:solidFill>
                  <a:srgbClr val="0070C0"/>
                </a:solidFill>
              </a:rPr>
              <a:t>other </a:t>
            </a:r>
            <a:r>
              <a:rPr lang="el-GR" dirty="0" smtClean="0">
                <a:solidFill>
                  <a:schemeClr val="accent6">
                    <a:lumMod val="75000"/>
                  </a:schemeClr>
                </a:solidFill>
              </a:rPr>
              <a:t>χάνεται</a:t>
            </a:r>
            <a:r>
              <a:rPr lang="el-GR" dirty="0" smtClean="0"/>
              <a:t> όταν επιστρέφουμε από την συνάρτηση και η </a:t>
            </a:r>
            <a:r>
              <a:rPr lang="en-US" dirty="0" err="1" smtClean="0">
                <a:solidFill>
                  <a:srgbClr val="0070C0"/>
                </a:solidFill>
              </a:rPr>
              <a:t>p1</a:t>
            </a:r>
            <a:r>
              <a:rPr lang="en-US" dirty="0" smtClean="0">
                <a:solidFill>
                  <a:srgbClr val="0070C0"/>
                </a:solidFill>
              </a:rPr>
              <a:t> </a:t>
            </a:r>
            <a:r>
              <a:rPr lang="el-GR" dirty="0" smtClean="0"/>
              <a:t>παραμένει αμετάβλητη.</a:t>
            </a:r>
          </a:p>
          <a:p>
            <a:r>
              <a:rPr lang="el-GR" dirty="0" smtClean="0"/>
              <a:t>Αυτό γιατί το πέρασμα των παραμέτρων γίνεται κατά τιμή, και η μεταβλητή </a:t>
            </a:r>
            <a:r>
              <a:rPr lang="en-US" dirty="0" smtClean="0">
                <a:solidFill>
                  <a:srgbClr val="0070C0"/>
                </a:solidFill>
              </a:rPr>
              <a:t>other </a:t>
            </a:r>
            <a:r>
              <a:rPr lang="el-GR" dirty="0" smtClean="0"/>
              <a:t>είναι </a:t>
            </a:r>
            <a:r>
              <a:rPr lang="el-GR" dirty="0" smtClean="0">
                <a:solidFill>
                  <a:schemeClr val="accent6">
                    <a:lumMod val="75000"/>
                  </a:schemeClr>
                </a:solidFill>
              </a:rPr>
              <a:t>τοπική</a:t>
            </a:r>
            <a:r>
              <a:rPr lang="el-GR" dirty="0" smtClean="0"/>
              <a:t>. Ότι αλλαγή κάνουμε στην τιμή της θα έχει εμβέλεια μόνο μέσα στην </a:t>
            </a:r>
            <a:r>
              <a:rPr lang="en-US" dirty="0" smtClean="0">
                <a:solidFill>
                  <a:srgbClr val="0070C0"/>
                </a:solidFill>
              </a:rPr>
              <a:t>copier</a:t>
            </a:r>
            <a:r>
              <a:rPr lang="en-US" dirty="0" smtClean="0"/>
              <a:t>.</a:t>
            </a:r>
          </a:p>
          <a:p>
            <a:pPr lvl="1"/>
            <a:r>
              <a:rPr lang="el-GR" dirty="0" smtClean="0"/>
              <a:t>Το νέο αντικείμενο που δημιουργήσαμε στην περίπτωση αυτή θα χαθεί άμα φύγουμε από τη μέθοδο</a:t>
            </a:r>
            <a:r>
              <a:rPr lang="en-US" dirty="0" smtClean="0"/>
              <a:t> </a:t>
            </a:r>
            <a:r>
              <a:rPr lang="el-GR" dirty="0" smtClean="0"/>
              <a:t>εφόσον δεν υπάρχει κάποια αναφορά σε αυτό.</a:t>
            </a:r>
          </a:p>
          <a:p>
            <a:r>
              <a:rPr lang="el-GR" dirty="0" smtClean="0"/>
              <a:t>Η αλλαγή στην </a:t>
            </a:r>
            <a:r>
              <a:rPr lang="el-GR" dirty="0" smtClean="0">
                <a:solidFill>
                  <a:schemeClr val="accent6">
                    <a:lumMod val="75000"/>
                  </a:schemeClr>
                </a:solidFill>
              </a:rPr>
              <a:t>τιμή</a:t>
            </a:r>
            <a:r>
              <a:rPr lang="el-GR" dirty="0" smtClean="0"/>
              <a:t> της </a:t>
            </a:r>
            <a:r>
              <a:rPr lang="en-US" dirty="0" smtClean="0"/>
              <a:t>other </a:t>
            </a:r>
            <a:r>
              <a:rPr lang="el-GR" dirty="0" smtClean="0"/>
              <a:t>είναι διαφορετική από την αλλαγή στα </a:t>
            </a:r>
            <a:r>
              <a:rPr lang="el-GR" dirty="0" smtClean="0">
                <a:solidFill>
                  <a:srgbClr val="0070C0"/>
                </a:solidFill>
              </a:rPr>
              <a:t>περιεχόμενα</a:t>
            </a:r>
            <a:r>
              <a:rPr lang="el-GR" dirty="0" smtClean="0"/>
              <a:t> της διεύθυνσης στην οποία δείχνει η </a:t>
            </a:r>
            <a:r>
              <a:rPr lang="en-US" dirty="0" smtClean="0"/>
              <a:t>other</a:t>
            </a:r>
          </a:p>
          <a:p>
            <a:pPr lvl="1"/>
            <a:r>
              <a:rPr lang="el-GR" dirty="0" smtClean="0"/>
              <a:t>Οι αλλαγές στα περιεχόμενα  αλλάζουν τον χώρο μνήμης στο σωρό (</a:t>
            </a:r>
            <a:r>
              <a:rPr lang="en-US" dirty="0" smtClean="0"/>
              <a:t>heap)</a:t>
            </a:r>
            <a:r>
              <a:rPr lang="el-GR" dirty="0" smtClean="0"/>
              <a:t>. Οι αλλαγές επηρεάζουν όλες τις αναφορές στο αντικείμενο. </a:t>
            </a:r>
            <a:endParaRPr lang="en-US" dirty="0"/>
          </a:p>
        </p:txBody>
      </p:sp>
    </p:spTree>
    <p:extLst>
      <p:ext uri="{BB962C8B-B14F-4D97-AF65-F5344CB8AC3E}">
        <p14:creationId xmlns:p14="http://schemas.microsoft.com/office/powerpoint/2010/main" val="47662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404664"/>
            <a:ext cx="8229600" cy="6336704"/>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ArrayVar</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a:t>
            </a:r>
            <a:r>
              <a:rPr lang="en-US" b="1" dirty="0">
                <a:latin typeface="Courier New" pitchFamily="49" charset="0"/>
                <a:cs typeface="Courier New" pitchFamily="49" charset="0"/>
              </a:rPr>
              <a:t>[] array = {1,2,3};</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a:latin typeface="Courier New" pitchFamily="49" charset="0"/>
                <a:cs typeface="Courier New" pitchFamily="49" charset="0"/>
              </a:rPr>
              <a:t>x = </a:t>
            </a:r>
            <a:r>
              <a:rPr lang="en-US" b="1" dirty="0" smtClean="0">
                <a:latin typeface="Courier New" pitchFamily="49" charset="0"/>
                <a:cs typeface="Courier New" pitchFamily="49" charset="0"/>
              </a:rPr>
              <a:t>5;</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increment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array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increment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x</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("x: " + x);</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increment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array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array[i</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increment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x</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("x: " + x);</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6541172" y="285293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405645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7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Διαδικασιακός </a:t>
            </a:r>
            <a:r>
              <a:rPr lang="en-US" dirty="0"/>
              <a:t>vs. </a:t>
            </a:r>
            <a:r>
              <a:rPr lang="el-GR" dirty="0"/>
              <a:t>Αντικειμενοστραφής Προγραμματισμός</a:t>
            </a:r>
            <a:endParaRPr lang="en-US" dirty="0"/>
          </a:p>
        </p:txBody>
      </p:sp>
      <p:sp>
        <p:nvSpPr>
          <p:cNvPr id="3" name="Content Placeholder 2"/>
          <p:cNvSpPr>
            <a:spLocks noGrp="1"/>
          </p:cNvSpPr>
          <p:nvPr>
            <p:ph idx="1"/>
          </p:nvPr>
        </p:nvSpPr>
        <p:spPr>
          <a:xfrm>
            <a:off x="457200" y="1752600"/>
            <a:ext cx="4876800" cy="4953000"/>
          </a:xfrm>
        </p:spPr>
        <p:txBody>
          <a:bodyPr>
            <a:normAutofit fontScale="92500" lnSpcReduction="10000"/>
          </a:bodyPr>
          <a:lstStyle/>
          <a:p>
            <a:r>
              <a:rPr lang="el-GR" dirty="0" err="1" smtClean="0">
                <a:solidFill>
                  <a:srgbClr val="0070C0"/>
                </a:solidFill>
              </a:rPr>
              <a:t>Διαδιδικασιακός</a:t>
            </a:r>
            <a:r>
              <a:rPr lang="el-GR" dirty="0" smtClean="0"/>
              <a:t>: Έμφαση στις </a:t>
            </a:r>
            <a:r>
              <a:rPr lang="el-GR" dirty="0" smtClean="0">
                <a:solidFill>
                  <a:schemeClr val="accent6">
                    <a:lumMod val="75000"/>
                  </a:schemeClr>
                </a:solidFill>
              </a:rPr>
              <a:t>διαδικασίες</a:t>
            </a:r>
          </a:p>
          <a:p>
            <a:pPr lvl="1"/>
            <a:r>
              <a:rPr lang="el-GR" dirty="0" smtClean="0"/>
              <a:t>Οι δομές που δημιουργούμε είναι για να ταιριάζουν με τις διαδικασίες.</a:t>
            </a:r>
          </a:p>
          <a:p>
            <a:pPr lvl="1"/>
            <a:r>
              <a:rPr lang="el-GR" dirty="0" smtClean="0"/>
              <a:t>Οι διαδικασίες προκύπτουν από το χώρο των λύσεων.</a:t>
            </a:r>
          </a:p>
          <a:p>
            <a:pPr lvl="1"/>
            <a:endParaRPr lang="el-GR" dirty="0"/>
          </a:p>
          <a:p>
            <a:r>
              <a:rPr lang="el-GR" dirty="0" smtClean="0">
                <a:solidFill>
                  <a:srgbClr val="0070C0"/>
                </a:solidFill>
              </a:rPr>
              <a:t>Αντικειμενοστραφής</a:t>
            </a:r>
            <a:r>
              <a:rPr lang="el-GR" dirty="0" smtClean="0"/>
              <a:t>: Έμφαση στα </a:t>
            </a:r>
            <a:r>
              <a:rPr lang="el-GR" dirty="0" smtClean="0">
                <a:solidFill>
                  <a:schemeClr val="accent6">
                    <a:lumMod val="75000"/>
                  </a:schemeClr>
                </a:solidFill>
              </a:rPr>
              <a:t>αντικείμενα</a:t>
            </a:r>
          </a:p>
          <a:p>
            <a:pPr lvl="1"/>
            <a:r>
              <a:rPr lang="el-GR" dirty="0" smtClean="0"/>
              <a:t>Τα αντικείμενα δημιουργούνται από το χώρο του προβλήματος</a:t>
            </a:r>
          </a:p>
          <a:p>
            <a:pPr lvl="1"/>
            <a:r>
              <a:rPr lang="el-GR" dirty="0" smtClean="0"/>
              <a:t>Λειτουργούν ακόμη και αν αλλάξει το πρόβλημα μας</a:t>
            </a:r>
          </a:p>
          <a:p>
            <a:pPr lvl="1"/>
            <a:endParaRPr lang="en-US" dirty="0"/>
          </a:p>
        </p:txBody>
      </p:sp>
      <p:grpSp>
        <p:nvGrpSpPr>
          <p:cNvPr id="4" name="Group 171"/>
          <p:cNvGrpSpPr>
            <a:grpSpLocks/>
          </p:cNvGrpSpPr>
          <p:nvPr/>
        </p:nvGrpSpPr>
        <p:grpSpPr bwMode="auto">
          <a:xfrm>
            <a:off x="5486400" y="2743200"/>
            <a:ext cx="3562350" cy="3157538"/>
            <a:chOff x="3552" y="1428"/>
            <a:chExt cx="2496" cy="2316"/>
          </a:xfrm>
        </p:grpSpPr>
        <p:sp>
          <p:nvSpPr>
            <p:cNvPr id="5" name="Freeform 161"/>
            <p:cNvSpPr>
              <a:spLocks/>
            </p:cNvSpPr>
            <p:nvPr/>
          </p:nvSpPr>
          <p:spPr bwMode="auto">
            <a:xfrm>
              <a:off x="3552" y="1695"/>
              <a:ext cx="2496" cy="1728"/>
            </a:xfrm>
            <a:custGeom>
              <a:avLst/>
              <a:gdLst>
                <a:gd name="T0" fmla="*/ 417 w 3553"/>
                <a:gd name="T1" fmla="*/ 437 h 1950"/>
                <a:gd name="T2" fmla="*/ 354 w 3553"/>
                <a:gd name="T3" fmla="*/ 476 h 1950"/>
                <a:gd name="T4" fmla="*/ 121 w 3553"/>
                <a:gd name="T5" fmla="*/ 546 h 1950"/>
                <a:gd name="T6" fmla="*/ 58 w 3553"/>
                <a:gd name="T7" fmla="*/ 608 h 1950"/>
                <a:gd name="T8" fmla="*/ 27 w 3553"/>
                <a:gd name="T9" fmla="*/ 670 h 1950"/>
                <a:gd name="T10" fmla="*/ 105 w 3553"/>
                <a:gd name="T11" fmla="*/ 959 h 1950"/>
                <a:gd name="T12" fmla="*/ 144 w 3553"/>
                <a:gd name="T13" fmla="*/ 1044 h 1950"/>
                <a:gd name="T14" fmla="*/ 121 w 3553"/>
                <a:gd name="T15" fmla="*/ 1247 h 1950"/>
                <a:gd name="T16" fmla="*/ 128 w 3553"/>
                <a:gd name="T17" fmla="*/ 1457 h 1950"/>
                <a:gd name="T18" fmla="*/ 198 w 3553"/>
                <a:gd name="T19" fmla="*/ 1559 h 1950"/>
                <a:gd name="T20" fmla="*/ 565 w 3553"/>
                <a:gd name="T21" fmla="*/ 1800 h 1950"/>
                <a:gd name="T22" fmla="*/ 884 w 3553"/>
                <a:gd name="T23" fmla="*/ 1832 h 1950"/>
                <a:gd name="T24" fmla="*/ 1001 w 3553"/>
                <a:gd name="T25" fmla="*/ 1808 h 1950"/>
                <a:gd name="T26" fmla="*/ 1040 w 3553"/>
                <a:gd name="T27" fmla="*/ 1699 h 1950"/>
                <a:gd name="T28" fmla="*/ 1173 w 3553"/>
                <a:gd name="T29" fmla="*/ 1637 h 1950"/>
                <a:gd name="T30" fmla="*/ 1258 w 3553"/>
                <a:gd name="T31" fmla="*/ 1559 h 1950"/>
                <a:gd name="T32" fmla="*/ 1445 w 3553"/>
                <a:gd name="T33" fmla="*/ 1582 h 1950"/>
                <a:gd name="T34" fmla="*/ 1492 w 3553"/>
                <a:gd name="T35" fmla="*/ 1613 h 1950"/>
                <a:gd name="T36" fmla="*/ 1617 w 3553"/>
                <a:gd name="T37" fmla="*/ 1644 h 1950"/>
                <a:gd name="T38" fmla="*/ 1773 w 3553"/>
                <a:gd name="T39" fmla="*/ 1707 h 1950"/>
                <a:gd name="T40" fmla="*/ 1819 w 3553"/>
                <a:gd name="T41" fmla="*/ 1738 h 1950"/>
                <a:gd name="T42" fmla="*/ 1928 w 3553"/>
                <a:gd name="T43" fmla="*/ 1777 h 1950"/>
                <a:gd name="T44" fmla="*/ 2084 w 3553"/>
                <a:gd name="T45" fmla="*/ 1839 h 1950"/>
                <a:gd name="T46" fmla="*/ 2630 w 3553"/>
                <a:gd name="T47" fmla="*/ 1948 h 1950"/>
                <a:gd name="T48" fmla="*/ 3121 w 3553"/>
                <a:gd name="T49" fmla="*/ 1925 h 1950"/>
                <a:gd name="T50" fmla="*/ 3464 w 3553"/>
                <a:gd name="T51" fmla="*/ 1808 h 1950"/>
                <a:gd name="T52" fmla="*/ 3526 w 3553"/>
                <a:gd name="T53" fmla="*/ 1621 h 1950"/>
                <a:gd name="T54" fmla="*/ 3510 w 3553"/>
                <a:gd name="T55" fmla="*/ 1216 h 1950"/>
                <a:gd name="T56" fmla="*/ 3362 w 3553"/>
                <a:gd name="T57" fmla="*/ 670 h 1950"/>
                <a:gd name="T58" fmla="*/ 3206 w 3553"/>
                <a:gd name="T59" fmla="*/ 491 h 1950"/>
                <a:gd name="T60" fmla="*/ 3191 w 3553"/>
                <a:gd name="T61" fmla="*/ 366 h 1950"/>
                <a:gd name="T62" fmla="*/ 3152 w 3553"/>
                <a:gd name="T63" fmla="*/ 257 h 1950"/>
                <a:gd name="T64" fmla="*/ 3113 w 3553"/>
                <a:gd name="T65" fmla="*/ 148 h 1950"/>
                <a:gd name="T66" fmla="*/ 2988 w 3553"/>
                <a:gd name="T67" fmla="*/ 109 h 1950"/>
                <a:gd name="T68" fmla="*/ 2474 w 3553"/>
                <a:gd name="T69" fmla="*/ 0 h 1950"/>
                <a:gd name="T70" fmla="*/ 1944 w 3553"/>
                <a:gd name="T71" fmla="*/ 78 h 1950"/>
                <a:gd name="T72" fmla="*/ 1710 w 3553"/>
                <a:gd name="T73" fmla="*/ 187 h 1950"/>
                <a:gd name="T74" fmla="*/ 1539 w 3553"/>
                <a:gd name="T75" fmla="*/ 242 h 1950"/>
                <a:gd name="T76" fmla="*/ 1430 w 3553"/>
                <a:gd name="T77" fmla="*/ 211 h 1950"/>
                <a:gd name="T78" fmla="*/ 1196 w 3553"/>
                <a:gd name="T79" fmla="*/ 148 h 1950"/>
                <a:gd name="T80" fmla="*/ 993 w 3553"/>
                <a:gd name="T81" fmla="*/ 62 h 1950"/>
                <a:gd name="T82" fmla="*/ 689 w 3553"/>
                <a:gd name="T83" fmla="*/ 109 h 1950"/>
                <a:gd name="T84" fmla="*/ 479 w 3553"/>
                <a:gd name="T85" fmla="*/ 234 h 1950"/>
                <a:gd name="T86" fmla="*/ 417 w 3553"/>
                <a:gd name="T87" fmla="*/ 327 h 1950"/>
                <a:gd name="T88" fmla="*/ 393 w 3553"/>
                <a:gd name="T89" fmla="*/ 390 h 1950"/>
                <a:gd name="T90" fmla="*/ 417 w 3553"/>
                <a:gd name="T91" fmla="*/ 437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3" h="1950">
                  <a:moveTo>
                    <a:pt x="417" y="437"/>
                  </a:moveTo>
                  <a:cubicBezTo>
                    <a:pt x="396" y="450"/>
                    <a:pt x="378" y="469"/>
                    <a:pt x="354" y="476"/>
                  </a:cubicBezTo>
                  <a:cubicBezTo>
                    <a:pt x="238" y="511"/>
                    <a:pt x="213" y="473"/>
                    <a:pt x="121" y="546"/>
                  </a:cubicBezTo>
                  <a:cubicBezTo>
                    <a:pt x="91" y="570"/>
                    <a:pt x="77" y="576"/>
                    <a:pt x="58" y="608"/>
                  </a:cubicBezTo>
                  <a:cubicBezTo>
                    <a:pt x="46" y="628"/>
                    <a:pt x="27" y="670"/>
                    <a:pt x="27" y="670"/>
                  </a:cubicBezTo>
                  <a:cubicBezTo>
                    <a:pt x="0" y="776"/>
                    <a:pt x="32" y="883"/>
                    <a:pt x="105" y="959"/>
                  </a:cubicBezTo>
                  <a:cubicBezTo>
                    <a:pt x="115" y="989"/>
                    <a:pt x="134" y="1014"/>
                    <a:pt x="144" y="1044"/>
                  </a:cubicBezTo>
                  <a:cubicBezTo>
                    <a:pt x="138" y="1151"/>
                    <a:pt x="139" y="1168"/>
                    <a:pt x="121" y="1247"/>
                  </a:cubicBezTo>
                  <a:cubicBezTo>
                    <a:pt x="123" y="1317"/>
                    <a:pt x="119" y="1387"/>
                    <a:pt x="128" y="1457"/>
                  </a:cubicBezTo>
                  <a:cubicBezTo>
                    <a:pt x="133" y="1498"/>
                    <a:pt x="173" y="1526"/>
                    <a:pt x="198" y="1559"/>
                  </a:cubicBezTo>
                  <a:cubicBezTo>
                    <a:pt x="274" y="1659"/>
                    <a:pt x="440" y="1778"/>
                    <a:pt x="565" y="1800"/>
                  </a:cubicBezTo>
                  <a:cubicBezTo>
                    <a:pt x="660" y="1839"/>
                    <a:pt x="781" y="1825"/>
                    <a:pt x="884" y="1832"/>
                  </a:cubicBezTo>
                  <a:cubicBezTo>
                    <a:pt x="923" y="1824"/>
                    <a:pt x="965" y="1825"/>
                    <a:pt x="1001" y="1808"/>
                  </a:cubicBezTo>
                  <a:cubicBezTo>
                    <a:pt x="1024" y="1797"/>
                    <a:pt x="1024" y="1718"/>
                    <a:pt x="1040" y="1699"/>
                  </a:cubicBezTo>
                  <a:cubicBezTo>
                    <a:pt x="1067" y="1668"/>
                    <a:pt x="1137" y="1655"/>
                    <a:pt x="1173" y="1637"/>
                  </a:cubicBezTo>
                  <a:cubicBezTo>
                    <a:pt x="1200" y="1600"/>
                    <a:pt x="1218" y="1583"/>
                    <a:pt x="1258" y="1559"/>
                  </a:cubicBezTo>
                  <a:cubicBezTo>
                    <a:pt x="1320" y="1567"/>
                    <a:pt x="1384" y="1568"/>
                    <a:pt x="1445" y="1582"/>
                  </a:cubicBezTo>
                  <a:cubicBezTo>
                    <a:pt x="1463" y="1586"/>
                    <a:pt x="1474" y="1607"/>
                    <a:pt x="1492" y="1613"/>
                  </a:cubicBezTo>
                  <a:cubicBezTo>
                    <a:pt x="1532" y="1628"/>
                    <a:pt x="1575" y="1634"/>
                    <a:pt x="1617" y="1644"/>
                  </a:cubicBezTo>
                  <a:cubicBezTo>
                    <a:pt x="1770" y="1724"/>
                    <a:pt x="1484" y="1577"/>
                    <a:pt x="1773" y="1707"/>
                  </a:cubicBezTo>
                  <a:cubicBezTo>
                    <a:pt x="1790" y="1715"/>
                    <a:pt x="1802" y="1730"/>
                    <a:pt x="1819" y="1738"/>
                  </a:cubicBezTo>
                  <a:cubicBezTo>
                    <a:pt x="1854" y="1754"/>
                    <a:pt x="1892" y="1764"/>
                    <a:pt x="1928" y="1777"/>
                  </a:cubicBezTo>
                  <a:cubicBezTo>
                    <a:pt x="1992" y="1839"/>
                    <a:pt x="1942" y="1801"/>
                    <a:pt x="2084" y="1839"/>
                  </a:cubicBezTo>
                  <a:cubicBezTo>
                    <a:pt x="2267" y="1888"/>
                    <a:pt x="2443" y="1922"/>
                    <a:pt x="2630" y="1948"/>
                  </a:cubicBezTo>
                  <a:cubicBezTo>
                    <a:pt x="2794" y="1941"/>
                    <a:pt x="2959" y="1950"/>
                    <a:pt x="3121" y="1925"/>
                  </a:cubicBezTo>
                  <a:cubicBezTo>
                    <a:pt x="3241" y="1906"/>
                    <a:pt x="3350" y="1848"/>
                    <a:pt x="3464" y="1808"/>
                  </a:cubicBezTo>
                  <a:cubicBezTo>
                    <a:pt x="3514" y="1745"/>
                    <a:pt x="3497" y="1691"/>
                    <a:pt x="3526" y="1621"/>
                  </a:cubicBezTo>
                  <a:cubicBezTo>
                    <a:pt x="3553" y="1461"/>
                    <a:pt x="3542" y="1551"/>
                    <a:pt x="3510" y="1216"/>
                  </a:cubicBezTo>
                  <a:cubicBezTo>
                    <a:pt x="3493" y="1035"/>
                    <a:pt x="3444" y="835"/>
                    <a:pt x="3362" y="670"/>
                  </a:cubicBezTo>
                  <a:cubicBezTo>
                    <a:pt x="3327" y="600"/>
                    <a:pt x="3261" y="544"/>
                    <a:pt x="3206" y="491"/>
                  </a:cubicBezTo>
                  <a:cubicBezTo>
                    <a:pt x="3187" y="429"/>
                    <a:pt x="3207" y="501"/>
                    <a:pt x="3191" y="366"/>
                  </a:cubicBezTo>
                  <a:cubicBezTo>
                    <a:pt x="3187" y="336"/>
                    <a:pt x="3157" y="270"/>
                    <a:pt x="3152" y="257"/>
                  </a:cubicBezTo>
                  <a:cubicBezTo>
                    <a:pt x="3138" y="221"/>
                    <a:pt x="3150" y="159"/>
                    <a:pt x="3113" y="148"/>
                  </a:cubicBezTo>
                  <a:cubicBezTo>
                    <a:pt x="3071" y="135"/>
                    <a:pt x="3030" y="122"/>
                    <a:pt x="2988" y="109"/>
                  </a:cubicBezTo>
                  <a:cubicBezTo>
                    <a:pt x="2838" y="10"/>
                    <a:pt x="2648" y="9"/>
                    <a:pt x="2474" y="0"/>
                  </a:cubicBezTo>
                  <a:cubicBezTo>
                    <a:pt x="2287" y="16"/>
                    <a:pt x="2123" y="27"/>
                    <a:pt x="1944" y="78"/>
                  </a:cubicBezTo>
                  <a:cubicBezTo>
                    <a:pt x="1843" y="158"/>
                    <a:pt x="1846" y="158"/>
                    <a:pt x="1710" y="187"/>
                  </a:cubicBezTo>
                  <a:cubicBezTo>
                    <a:pt x="1646" y="227"/>
                    <a:pt x="1618" y="235"/>
                    <a:pt x="1539" y="242"/>
                  </a:cubicBezTo>
                  <a:cubicBezTo>
                    <a:pt x="1321" y="220"/>
                    <a:pt x="1545" y="256"/>
                    <a:pt x="1430" y="211"/>
                  </a:cubicBezTo>
                  <a:cubicBezTo>
                    <a:pt x="1383" y="192"/>
                    <a:pt x="1241" y="159"/>
                    <a:pt x="1196" y="148"/>
                  </a:cubicBezTo>
                  <a:cubicBezTo>
                    <a:pt x="1143" y="108"/>
                    <a:pt x="1059" y="75"/>
                    <a:pt x="993" y="62"/>
                  </a:cubicBezTo>
                  <a:cubicBezTo>
                    <a:pt x="817" y="76"/>
                    <a:pt x="816" y="77"/>
                    <a:pt x="689" y="109"/>
                  </a:cubicBezTo>
                  <a:cubicBezTo>
                    <a:pt x="618" y="146"/>
                    <a:pt x="557" y="214"/>
                    <a:pt x="479" y="234"/>
                  </a:cubicBezTo>
                  <a:cubicBezTo>
                    <a:pt x="428" y="269"/>
                    <a:pt x="436" y="274"/>
                    <a:pt x="417" y="327"/>
                  </a:cubicBezTo>
                  <a:cubicBezTo>
                    <a:pt x="383" y="421"/>
                    <a:pt x="416" y="301"/>
                    <a:pt x="393" y="390"/>
                  </a:cubicBezTo>
                  <a:cubicBezTo>
                    <a:pt x="402" y="442"/>
                    <a:pt x="385" y="437"/>
                    <a:pt x="417" y="437"/>
                  </a:cubicBezTo>
                  <a:close/>
                </a:path>
              </a:pathLst>
            </a:custGeom>
            <a:solidFill>
              <a:srgbClr val="FFB549"/>
            </a:solidFill>
            <a:ln w="9525">
              <a:solidFill>
                <a:schemeClr val="tx1"/>
              </a:solidFill>
              <a:round/>
              <a:headEnd/>
              <a:tailEnd/>
            </a:ln>
            <a:effectLst>
              <a:outerShdw dist="192186" dir="455679" algn="ctr" rotWithShape="0">
                <a:schemeClr val="bg2"/>
              </a:outerShdw>
            </a:effectLst>
          </p:spPr>
          <p:txBody>
            <a:bodyPr wrap="none" anchor="ctr"/>
            <a:lstStyle/>
            <a:p>
              <a:endParaRPr lang="en-US" dirty="0"/>
            </a:p>
          </p:txBody>
        </p:sp>
        <p:sp>
          <p:nvSpPr>
            <p:cNvPr id="6" name="AutoShape 162"/>
            <p:cNvSpPr>
              <a:spLocks noChangeArrowheads="1"/>
            </p:cNvSpPr>
            <p:nvPr/>
          </p:nvSpPr>
          <p:spPr bwMode="auto">
            <a:xfrm>
              <a:off x="3899" y="1960"/>
              <a:ext cx="487" cy="413"/>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AutoShape 163"/>
            <p:cNvSpPr>
              <a:spLocks noChangeArrowheads="1"/>
            </p:cNvSpPr>
            <p:nvPr/>
          </p:nvSpPr>
          <p:spPr bwMode="auto">
            <a:xfrm>
              <a:off x="5121" y="1827"/>
              <a:ext cx="540" cy="50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808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80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dirty="0"/>
            </a:p>
          </p:txBody>
        </p:sp>
        <p:sp>
          <p:nvSpPr>
            <p:cNvPr id="8" name="AutoShape 164"/>
            <p:cNvSpPr>
              <a:spLocks noChangeArrowheads="1"/>
            </p:cNvSpPr>
            <p:nvPr/>
          </p:nvSpPr>
          <p:spPr bwMode="auto">
            <a:xfrm>
              <a:off x="5574" y="2528"/>
              <a:ext cx="409" cy="467"/>
            </a:xfrm>
            <a:prstGeom prst="plus">
              <a:avLst>
                <a:gd name="adj" fmla="val 25000"/>
              </a:avLst>
            </a:prstGeom>
            <a:solidFill>
              <a:srgbClr val="00CCFF"/>
            </a:solidFill>
            <a:ln w="9525">
              <a:miter lim="800000"/>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flatTx/>
            </a:bodyPr>
            <a:lstStyle/>
            <a:p>
              <a:endParaRPr lang="en-US" dirty="0"/>
            </a:p>
          </p:txBody>
        </p:sp>
        <p:graphicFrame>
          <p:nvGraphicFramePr>
            <p:cNvPr id="9" name="Object 165"/>
            <p:cNvGraphicFramePr>
              <a:graphicFrameLocks noChangeAspect="1"/>
            </p:cNvGraphicFramePr>
            <p:nvPr/>
          </p:nvGraphicFramePr>
          <p:xfrm>
            <a:off x="5024" y="2357"/>
            <a:ext cx="489" cy="525"/>
          </p:xfrm>
          <a:graphic>
            <a:graphicData uri="http://schemas.openxmlformats.org/presentationml/2006/ole">
              <mc:AlternateContent xmlns:mc="http://schemas.openxmlformats.org/markup-compatibility/2006">
                <mc:Choice xmlns:v="urn:schemas-microsoft-com:vml" Requires="v">
                  <p:oleObj spid="_x0000_s10418" name="Clip" r:id="rId3" imgW="952129" imgH="885714" progId="">
                    <p:embed/>
                  </p:oleObj>
                </mc:Choice>
                <mc:Fallback>
                  <p:oleObj name="Clip" r:id="rId3" imgW="952129" imgH="885714" progId="">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 y="2357"/>
                          <a:ext cx="489" cy="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66"/>
            <p:cNvGraphicFramePr>
              <a:graphicFrameLocks noChangeAspect="1"/>
            </p:cNvGraphicFramePr>
            <p:nvPr/>
          </p:nvGraphicFramePr>
          <p:xfrm>
            <a:off x="4971" y="3010"/>
            <a:ext cx="1046" cy="314"/>
          </p:xfrm>
          <a:graphic>
            <a:graphicData uri="http://schemas.openxmlformats.org/presentationml/2006/ole">
              <mc:AlternateContent xmlns:mc="http://schemas.openxmlformats.org/markup-compatibility/2006">
                <mc:Choice xmlns:v="urn:schemas-microsoft-com:vml" Requires="v">
                  <p:oleObj spid="_x0000_s10419" name="Clip" r:id="rId5" imgW="6545263" imgH="1706563" progId="">
                    <p:embed/>
                  </p:oleObj>
                </mc:Choice>
                <mc:Fallback>
                  <p:oleObj name="Clip" r:id="rId5" imgW="6545263" imgH="1706563" progId="">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 y="3010"/>
                          <a:ext cx="1046" cy="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67"/>
            <p:cNvGraphicFramePr>
              <a:graphicFrameLocks noChangeAspect="1"/>
            </p:cNvGraphicFramePr>
            <p:nvPr/>
          </p:nvGraphicFramePr>
          <p:xfrm>
            <a:off x="3707" y="2528"/>
            <a:ext cx="805" cy="539"/>
          </p:xfrm>
          <a:graphic>
            <a:graphicData uri="http://schemas.openxmlformats.org/presentationml/2006/ole">
              <mc:AlternateContent xmlns:mc="http://schemas.openxmlformats.org/markup-compatibility/2006">
                <mc:Choice xmlns:v="urn:schemas-microsoft-com:vml" Requires="v">
                  <p:oleObj spid="_x0000_s10420" name="Clip" r:id="rId7" imgW="2286518" imgH="1325984" progId="">
                    <p:embed/>
                  </p:oleObj>
                </mc:Choice>
                <mc:Fallback>
                  <p:oleObj name="Clip" r:id="rId7" imgW="2286518" imgH="1325984" progId="">
                    <p:embed/>
                    <p:pic>
                      <p:nvPicPr>
                        <p:cNvPr id="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 y="2528"/>
                          <a:ext cx="805" cy="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68"/>
            <p:cNvGraphicFramePr>
              <a:graphicFrameLocks noChangeAspect="1"/>
            </p:cNvGraphicFramePr>
            <p:nvPr/>
          </p:nvGraphicFramePr>
          <p:xfrm>
            <a:off x="4561" y="1969"/>
            <a:ext cx="330" cy="1157"/>
          </p:xfrm>
          <a:graphic>
            <a:graphicData uri="http://schemas.openxmlformats.org/presentationml/2006/ole">
              <mc:AlternateContent xmlns:mc="http://schemas.openxmlformats.org/markup-compatibility/2006">
                <mc:Choice xmlns:v="urn:schemas-microsoft-com:vml" Requires="v">
                  <p:oleObj spid="_x0000_s10421" name="Clip" r:id="rId9" imgW="753525" imgH="2287387" progId="">
                    <p:embed/>
                  </p:oleObj>
                </mc:Choice>
                <mc:Fallback>
                  <p:oleObj name="Clip" r:id="rId9" imgW="753525" imgH="2287387" progId="">
                    <p:embed/>
                    <p:pic>
                      <p:nvPicPr>
                        <p:cNvPr id="0" name="Picture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1" y="1969"/>
                          <a:ext cx="330" cy="1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69"/>
            <p:cNvSpPr>
              <a:spLocks noChangeArrowheads="1"/>
            </p:cNvSpPr>
            <p:nvPr/>
          </p:nvSpPr>
          <p:spPr bwMode="auto">
            <a:xfrm>
              <a:off x="4512" y="3519"/>
              <a:ext cx="685" cy="225"/>
            </a:xfrm>
            <a:prstGeom prst="wedgeRectCallout">
              <a:avLst>
                <a:gd name="adj1" fmla="val 3431"/>
                <a:gd name="adj2" fmla="val -328667"/>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en-US" sz="2400" dirty="0">
                  <a:solidFill>
                    <a:schemeClr val="tx1"/>
                  </a:solidFill>
                  <a:latin typeface="Tahoma" pitchFamily="34" charset="0"/>
                </a:rPr>
                <a:t>Objects</a:t>
              </a:r>
            </a:p>
          </p:txBody>
        </p:sp>
        <p:sp>
          <p:nvSpPr>
            <p:cNvPr id="14" name="AutoShape 170"/>
            <p:cNvSpPr>
              <a:spLocks noChangeArrowheads="1"/>
            </p:cNvSpPr>
            <p:nvPr/>
          </p:nvSpPr>
          <p:spPr bwMode="auto">
            <a:xfrm>
              <a:off x="4415" y="1428"/>
              <a:ext cx="1316" cy="234"/>
            </a:xfrm>
            <a:prstGeom prst="wedgeRectCallout">
              <a:avLst>
                <a:gd name="adj1" fmla="val -22569"/>
                <a:gd name="adj2" fmla="val 203417"/>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en-US" sz="2400" dirty="0">
                  <a:solidFill>
                    <a:schemeClr val="tx1"/>
                  </a:solidFill>
                  <a:latin typeface="Tahoma" pitchFamily="34" charset="0"/>
                </a:rPr>
                <a:t>Problem Space</a:t>
              </a:r>
            </a:p>
          </p:txBody>
        </p:sp>
      </p:grpSp>
    </p:spTree>
    <p:extLst>
      <p:ext uri="{BB962C8B-B14F-4D97-AF65-F5344CB8AC3E}">
        <p14:creationId xmlns:p14="http://schemas.microsoft.com/office/powerpoint/2010/main" val="3608070379"/>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419872"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1" name="Elbow Connector 10"/>
          <p:cNvCxnSpPr/>
          <p:nvPr/>
        </p:nvCxnSpPr>
        <p:spPr>
          <a:xfrm>
            <a:off x="3419872" y="4142607"/>
            <a:ext cx="1224136" cy="2945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96275" y="1507839"/>
            <a:ext cx="5615640" cy="190821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a:solidFill>
                  <a:schemeClr val="accent6">
                    <a:lumMod val="75000"/>
                  </a:schemeClr>
                </a:solidFill>
                <a:latin typeface="Courier New" pitchFamily="49" charset="0"/>
                <a:cs typeface="Courier New" pitchFamily="49" charset="0"/>
              </a:rPr>
              <a:t>increment</a:t>
            </a:r>
            <a:r>
              <a:rPr lang="en-US" sz="1600" b="1" dirty="0">
                <a:latin typeface="Courier New" pitchFamily="49" charset="0"/>
                <a:cs typeface="Courier New" pitchFamily="49" charset="0"/>
              </a:rPr>
              <a:t>(</a:t>
            </a:r>
            <a:r>
              <a:rPr lang="en-US" sz="1600" b="1" dirty="0">
                <a:solidFill>
                  <a:srgbClr val="0070C0"/>
                </a:solidFill>
                <a:latin typeface="Courier New" pitchFamily="49" charset="0"/>
                <a:cs typeface="Courier New" pitchFamily="49" charset="0"/>
              </a:rPr>
              <a:t>int[] array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for (int i = 0; i &lt; </a:t>
            </a:r>
            <a:r>
              <a:rPr lang="en-US" sz="1600" b="1" dirty="0" err="1">
                <a:latin typeface="Courier New" pitchFamily="49" charset="0"/>
                <a:cs typeface="Courier New" pitchFamily="49" charset="0"/>
              </a:rPr>
              <a:t>array.length</a:t>
            </a:r>
            <a:r>
              <a:rPr lang="en-US" sz="1600" b="1" dirty="0">
                <a:latin typeface="Courier New" pitchFamily="49" charset="0"/>
                <a:cs typeface="Courier New" pitchFamily="49" charset="0"/>
              </a:rPr>
              <a:t>; i ++){</a:t>
            </a:r>
          </a:p>
          <a:p>
            <a:r>
              <a:rPr lang="en-US" sz="1600" b="1" dirty="0">
                <a:latin typeface="Courier New" pitchFamily="49" charset="0"/>
                <a:cs typeface="Courier New" pitchFamily="49" charset="0"/>
              </a:rPr>
              <a:t>      array[i]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a:t>
            </a:r>
            <a:r>
              <a:rPr lang="en-US" sz="1600" b="1" dirty="0">
                <a:latin typeface="Courier New" pitchFamily="49" charset="0"/>
                <a:cs typeface="Courier New" pitchFamily="49" charset="0"/>
              </a:rPr>
              <a:t>(array[i] +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712505" y="1988840"/>
            <a:ext cx="2390398"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93780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419872"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1" name="Elbow Connector 10"/>
          <p:cNvCxnSpPr/>
          <p:nvPr/>
        </p:nvCxnSpPr>
        <p:spPr>
          <a:xfrm>
            <a:off x="3419872" y="4142607"/>
            <a:ext cx="1224136" cy="2945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96275" y="1507839"/>
            <a:ext cx="5615640" cy="190821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a:solidFill>
                  <a:schemeClr val="accent6">
                    <a:lumMod val="75000"/>
                  </a:schemeClr>
                </a:solidFill>
                <a:latin typeface="Courier New" pitchFamily="49" charset="0"/>
                <a:cs typeface="Courier New" pitchFamily="49" charset="0"/>
              </a:rPr>
              <a:t>increment</a:t>
            </a:r>
            <a:r>
              <a:rPr lang="en-US" sz="1600" b="1" dirty="0">
                <a:latin typeface="Courier New" pitchFamily="49" charset="0"/>
                <a:cs typeface="Courier New" pitchFamily="49" charset="0"/>
              </a:rPr>
              <a:t>(</a:t>
            </a:r>
            <a:r>
              <a:rPr lang="en-US" sz="1600" b="1" dirty="0">
                <a:solidFill>
                  <a:srgbClr val="0070C0"/>
                </a:solidFill>
                <a:latin typeface="Courier New" pitchFamily="49" charset="0"/>
                <a:cs typeface="Courier New" pitchFamily="49" charset="0"/>
              </a:rPr>
              <a:t>int[] array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for (int i = 0; i &lt; </a:t>
            </a:r>
            <a:r>
              <a:rPr lang="en-US" sz="1600" b="1" dirty="0" err="1">
                <a:latin typeface="Courier New" pitchFamily="49" charset="0"/>
                <a:cs typeface="Courier New" pitchFamily="49" charset="0"/>
              </a:rPr>
              <a:t>array.length</a:t>
            </a:r>
            <a:r>
              <a:rPr lang="en-US" sz="1600" b="1" dirty="0">
                <a:latin typeface="Courier New" pitchFamily="49" charset="0"/>
                <a:cs typeface="Courier New" pitchFamily="49" charset="0"/>
              </a:rPr>
              <a:t>; i ++){</a:t>
            </a:r>
          </a:p>
          <a:p>
            <a:r>
              <a:rPr lang="en-US" sz="1600" b="1" dirty="0">
                <a:latin typeface="Courier New" pitchFamily="49" charset="0"/>
                <a:cs typeface="Courier New" pitchFamily="49" charset="0"/>
              </a:rPr>
              <a:t>      array[i]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a:t>
            </a:r>
            <a:r>
              <a:rPr lang="en-US" sz="1600" b="1" dirty="0">
                <a:latin typeface="Courier New" pitchFamily="49" charset="0"/>
                <a:cs typeface="Courier New" pitchFamily="49" charset="0"/>
              </a:rPr>
              <a:t>(array[i] +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712505" y="1988840"/>
            <a:ext cx="2390398"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69205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οι αλλαγές στον πίνακα παραμένουν.</a:t>
            </a:r>
            <a:endParaRPr lang="en-US" dirty="0"/>
          </a:p>
        </p:txBody>
      </p:sp>
    </p:spTree>
    <p:extLst>
      <p:ext uri="{BB962C8B-B14F-4D97-AF65-F5344CB8AC3E}">
        <p14:creationId xmlns:p14="http://schemas.microsoft.com/office/powerpoint/2010/main" val="96672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t>5</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971600" y="1988840"/>
            <a:ext cx="1838965"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increment(x)</a:t>
            </a:r>
            <a:endParaRPr lang="en-US" b="1" dirty="0">
              <a:latin typeface="Courier New" pitchFamily="49" charset="0"/>
              <a:cs typeface="Courier New" pitchFamily="49" charset="0"/>
            </a:endParaRPr>
          </a:p>
        </p:txBody>
      </p:sp>
      <p:cxnSp>
        <p:nvCxnSpPr>
          <p:cNvPr id="13" name="Elbow Connector 12"/>
          <p:cNvCxnSpPr/>
          <p:nvPr/>
        </p:nvCxnSpPr>
        <p:spPr>
          <a:xfrm flipV="1">
            <a:off x="3419872" y="4690441"/>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0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6</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971600" y="1988840"/>
            <a:ext cx="1838965"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increment(x)</a:t>
            </a:r>
            <a:endParaRPr lang="en-US" b="1" dirty="0">
              <a:latin typeface="Courier New" pitchFamily="49" charset="0"/>
              <a:cs typeface="Courier New" pitchFamily="49" charset="0"/>
            </a:endParaRPr>
          </a:p>
        </p:txBody>
      </p:sp>
      <p:cxnSp>
        <p:nvCxnSpPr>
          <p:cNvPr id="11" name="Elbow Connector 10"/>
          <p:cNvCxnSpPr/>
          <p:nvPr/>
        </p:nvCxnSpPr>
        <p:spPr>
          <a:xfrm flipV="1">
            <a:off x="3419872" y="467983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88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δεν υπάρχουν αλλαγές στη μεταβλητή </a:t>
            </a:r>
            <a:r>
              <a:rPr lang="en-US" dirty="0" smtClean="0"/>
              <a:t>x. </a:t>
            </a:r>
            <a:r>
              <a:rPr lang="el-GR" dirty="0" smtClean="0"/>
              <a:t>.</a:t>
            </a:r>
            <a:endParaRPr lang="en-US" dirty="0"/>
          </a:p>
        </p:txBody>
      </p:sp>
    </p:spTree>
    <p:extLst>
      <p:ext uri="{BB962C8B-B14F-4D97-AF65-F5344CB8AC3E}">
        <p14:creationId xmlns:p14="http://schemas.microsoft.com/office/powerpoint/2010/main" val="108064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Άλλο ένα παράδειγμα</a:t>
            </a:r>
            <a:endParaRPr lang="en-US" dirty="0"/>
          </a:p>
        </p:txBody>
      </p:sp>
      <p:sp>
        <p:nvSpPr>
          <p:cNvPr id="4" name="Content Placeholder 2"/>
          <p:cNvSpPr txBox="1">
            <a:spLocks/>
          </p:cNvSpPr>
          <p:nvPr/>
        </p:nvSpPr>
        <p:spPr>
          <a:xfrm>
            <a:off x="539552" y="1628800"/>
            <a:ext cx="8208912" cy="496855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public class </a:t>
            </a:r>
            <a:r>
              <a:rPr lang="en-US" b="1" dirty="0" err="1" smtClean="0">
                <a:latin typeface="Courier New" pitchFamily="49" charset="0"/>
                <a:cs typeface="Courier New" pitchFamily="49" charset="0"/>
              </a:rPr>
              <a:t>StringParameterDemo</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public static void </a:t>
            </a:r>
            <a:r>
              <a:rPr lang="en-US" b="1" dirty="0" smtClean="0">
                <a:solidFill>
                  <a:schemeClr val="accent6">
                    <a:lumMod val="75000"/>
                  </a:schemeClr>
                </a:solidFill>
                <a:latin typeface="Courier New" pitchFamily="49" charset="0"/>
                <a:cs typeface="Courier New" pitchFamily="49" charset="0"/>
              </a:rPr>
              <a:t>main</a:t>
            </a:r>
            <a:r>
              <a:rPr lang="en-US" b="1" dirty="0" smtClean="0">
                <a:latin typeface="Courier New" pitchFamily="49" charset="0"/>
                <a:cs typeface="Courier New" pitchFamily="49" charset="0"/>
              </a:rPr>
              <a:t>(String[]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String </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 = </a:t>
            </a:r>
            <a:r>
              <a:rPr lang="en-US" b="1" dirty="0" smtClean="0">
                <a:solidFill>
                  <a:srgbClr val="00B050"/>
                </a:solidFill>
                <a:latin typeface="Courier New" pitchFamily="49" charset="0"/>
                <a:cs typeface="Courier New" pitchFamily="49" charset="0"/>
              </a:rPr>
              <a:t>“Bob“;</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changeString</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param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param</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param</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 Ann”;</a:t>
            </a:r>
          </a:p>
          <a:p>
            <a:pPr marL="0" indent="0">
              <a:buNone/>
            </a:pPr>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param</a:t>
            </a:r>
            <a:r>
              <a:rPr lang="en-US" b="1" dirty="0" smtClean="0">
                <a:latin typeface="Courier New" pitchFamily="49" charset="0"/>
                <a:cs typeface="Courier New" pitchFamily="49" charset="0"/>
              </a:rPr>
              <a:t>);</a:t>
            </a:r>
            <a:endParaRPr lang="en-US" b="1" dirty="0" smtClean="0">
              <a:solidFill>
                <a:srgbClr val="00B05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p>
          <a:p>
            <a:endParaRPr lang="en-US" dirty="0"/>
          </a:p>
        </p:txBody>
      </p:sp>
      <p:sp>
        <p:nvSpPr>
          <p:cNvPr id="5" name="TextBox 4"/>
          <p:cNvSpPr txBox="1"/>
          <p:nvPr/>
        </p:nvSpPr>
        <p:spPr>
          <a:xfrm>
            <a:off x="6524337" y="5877272"/>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176942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809083"/>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6021288"/>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739729"/>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Tree>
    <p:extLst>
      <p:ext uri="{BB962C8B-B14F-4D97-AF65-F5344CB8AC3E}">
        <p14:creationId xmlns:p14="http://schemas.microsoft.com/office/powerpoint/2010/main" val="110972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809083"/>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6021288"/>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739729"/>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
        <p:nvSpPr>
          <p:cNvPr id="16" name="Rectangle 15"/>
          <p:cNvSpPr/>
          <p:nvPr/>
        </p:nvSpPr>
        <p:spPr>
          <a:xfrm>
            <a:off x="683568" y="4077072"/>
            <a:ext cx="3312368" cy="10801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smtClean="0"/>
          </a:p>
          <a:p>
            <a:pPr algn="ctr"/>
            <a:endParaRPr lang="en-US" dirty="0"/>
          </a:p>
          <a:p>
            <a:pPr algn="ctr"/>
            <a:endParaRPr lang="en-US" dirty="0"/>
          </a:p>
        </p:txBody>
      </p:sp>
      <p:graphicFrame>
        <p:nvGraphicFramePr>
          <p:cNvPr id="17" name="Table 16"/>
          <p:cNvGraphicFramePr>
            <a:graphicFrameLocks noGrp="1"/>
          </p:cNvGraphicFramePr>
          <p:nvPr>
            <p:extLst/>
          </p:nvPr>
        </p:nvGraphicFramePr>
        <p:xfrm>
          <a:off x="791580" y="4617132"/>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param</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9" name="Elbow Connector 18"/>
          <p:cNvCxnSpPr>
            <a:stCxn id="17" idx="3"/>
          </p:cNvCxnSpPr>
          <p:nvPr/>
        </p:nvCxnSpPr>
        <p:spPr>
          <a:xfrm>
            <a:off x="3887924" y="4829641"/>
            <a:ext cx="1116124" cy="1047631"/>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04048" y="1916832"/>
            <a:ext cx="184731" cy="369332"/>
          </a:xfrm>
          <a:prstGeom prst="rect">
            <a:avLst/>
          </a:prstGeom>
          <a:noFill/>
        </p:spPr>
        <p:txBody>
          <a:bodyPr wrap="none" rtlCol="0">
            <a:spAutoFit/>
          </a:bodyPr>
          <a:lstStyle/>
          <a:p>
            <a:endParaRPr lang="en-US" dirty="0"/>
          </a:p>
        </p:txBody>
      </p:sp>
      <p:sp>
        <p:nvSpPr>
          <p:cNvPr id="4" name="TextBox 3"/>
          <p:cNvSpPr txBox="1"/>
          <p:nvPr/>
        </p:nvSpPr>
        <p:spPr>
          <a:xfrm>
            <a:off x="4067944" y="1785070"/>
            <a:ext cx="6388287" cy="203132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 + Ann”;</a:t>
            </a: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310691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7944" y="2636912"/>
            <a:ext cx="504056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658594"/>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5870799"/>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589240"/>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
        <p:nvSpPr>
          <p:cNvPr id="16" name="Rectangle 15"/>
          <p:cNvSpPr/>
          <p:nvPr/>
        </p:nvSpPr>
        <p:spPr>
          <a:xfrm>
            <a:off x="683568" y="4077072"/>
            <a:ext cx="3312368" cy="10801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smtClean="0"/>
          </a:p>
          <a:p>
            <a:pPr algn="ctr"/>
            <a:endParaRPr lang="en-US" dirty="0"/>
          </a:p>
          <a:p>
            <a:pPr algn="ctr"/>
            <a:endParaRPr lang="en-US" dirty="0"/>
          </a:p>
        </p:txBody>
      </p:sp>
      <p:graphicFrame>
        <p:nvGraphicFramePr>
          <p:cNvPr id="17" name="Table 16"/>
          <p:cNvGraphicFramePr>
            <a:graphicFrameLocks noGrp="1"/>
          </p:cNvGraphicFramePr>
          <p:nvPr>
            <p:extLst/>
          </p:nvPr>
        </p:nvGraphicFramePr>
        <p:xfrm>
          <a:off x="791580" y="4617132"/>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param</a:t>
                      </a:r>
                      <a:endParaRPr lang="en-US" sz="1200" dirty="0">
                        <a:solidFill>
                          <a:srgbClr val="0070C0"/>
                        </a:solidFill>
                      </a:endParaRPr>
                    </a:p>
                  </a:txBody>
                  <a:tcPr/>
                </a:tc>
                <a:tc>
                  <a:txBody>
                    <a:bodyPr/>
                    <a:lstStyle/>
                    <a:p>
                      <a:pPr algn="ctr"/>
                      <a:r>
                        <a:rPr lang="en-US" dirty="0" smtClean="0">
                          <a:solidFill>
                            <a:srgbClr val="FF0000"/>
                          </a:solidFill>
                        </a:rPr>
                        <a:t>0x00</a:t>
                      </a:r>
                      <a:r>
                        <a:rPr lang="el-GR" dirty="0" smtClean="0">
                          <a:solidFill>
                            <a:srgbClr val="FF0000"/>
                          </a:solidFill>
                        </a:rPr>
                        <a:t>2</a:t>
                      </a:r>
                      <a:r>
                        <a:rPr lang="en-US" dirty="0" smtClean="0">
                          <a:solidFill>
                            <a:srgbClr val="FF0000"/>
                          </a:solidFill>
                        </a:rPr>
                        <a:t>0</a:t>
                      </a:r>
                      <a:endParaRPr lang="en-US" dirty="0">
                        <a:solidFill>
                          <a:srgbClr val="FF0000"/>
                        </a:solidFill>
                      </a:endParaRPr>
                    </a:p>
                  </a:txBody>
                  <a:tcPr anchor="ctr"/>
                </a:tc>
              </a:tr>
            </a:tbl>
          </a:graphicData>
        </a:graphic>
      </p:graphicFrame>
      <p:sp>
        <p:nvSpPr>
          <p:cNvPr id="3" name="TextBox 2"/>
          <p:cNvSpPr txBox="1"/>
          <p:nvPr/>
        </p:nvSpPr>
        <p:spPr>
          <a:xfrm>
            <a:off x="5004048" y="1916832"/>
            <a:ext cx="184731" cy="369332"/>
          </a:xfrm>
          <a:prstGeom prst="rect">
            <a:avLst/>
          </a:prstGeom>
          <a:noFill/>
        </p:spPr>
        <p:txBody>
          <a:bodyPr wrap="none" rtlCol="0">
            <a:spAutoFit/>
          </a:bodyPr>
          <a:lstStyle/>
          <a:p>
            <a:endParaRPr lang="en-US" dirty="0"/>
          </a:p>
        </p:txBody>
      </p:sp>
      <p:sp>
        <p:nvSpPr>
          <p:cNvPr id="4" name="TextBox 3"/>
          <p:cNvSpPr txBox="1"/>
          <p:nvPr/>
        </p:nvSpPr>
        <p:spPr>
          <a:xfrm>
            <a:off x="4067944" y="1785070"/>
            <a:ext cx="6388287" cy="203132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 + Ann”;</a:t>
            </a: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5" name="TextBox 14"/>
          <p:cNvSpPr txBox="1"/>
          <p:nvPr/>
        </p:nvSpPr>
        <p:spPr>
          <a:xfrm>
            <a:off x="5023115" y="4698773"/>
            <a:ext cx="1872208" cy="461665"/>
          </a:xfrm>
          <a:prstGeom prst="rect">
            <a:avLst/>
          </a:prstGeom>
          <a:noFill/>
          <a:ln>
            <a:solidFill>
              <a:srgbClr val="00B0F0"/>
            </a:solidFill>
          </a:ln>
        </p:spPr>
        <p:txBody>
          <a:bodyPr wrap="square" rtlCol="0">
            <a:spAutoFit/>
          </a:bodyPr>
          <a:lstStyle/>
          <a:p>
            <a:pPr algn="ctr"/>
            <a:r>
              <a:rPr lang="en-US" sz="2400" dirty="0" smtClean="0">
                <a:solidFill>
                  <a:srgbClr val="00B050"/>
                </a:solidFill>
              </a:rPr>
              <a:t>“Bob + Ann”</a:t>
            </a:r>
            <a:endParaRPr lang="en-US" sz="2400" dirty="0">
              <a:solidFill>
                <a:srgbClr val="00B050"/>
              </a:solidFill>
            </a:endParaRPr>
          </a:p>
        </p:txBody>
      </p:sp>
      <p:cxnSp>
        <p:nvCxnSpPr>
          <p:cNvPr id="20" name="Straight Arrow Connector 19"/>
          <p:cNvCxnSpPr/>
          <p:nvPr/>
        </p:nvCxnSpPr>
        <p:spPr>
          <a:xfrm>
            <a:off x="3900061" y="4911215"/>
            <a:ext cx="1152128"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55976" y="3972830"/>
            <a:ext cx="4632379" cy="646331"/>
          </a:xfrm>
          <a:prstGeom prst="rect">
            <a:avLst/>
          </a:prstGeom>
          <a:solidFill>
            <a:srgbClr val="92D050"/>
          </a:solidFill>
        </p:spPr>
        <p:txBody>
          <a:bodyPr wrap="square" rtlCol="0">
            <a:spAutoFit/>
          </a:bodyPr>
          <a:lstStyle/>
          <a:p>
            <a:r>
              <a:rPr lang="el-GR" dirty="0" smtClean="0"/>
              <a:t>Τα </a:t>
            </a:r>
            <a:r>
              <a:rPr lang="en-US" dirty="0" smtClean="0"/>
              <a:t>Strings </a:t>
            </a:r>
            <a:r>
              <a:rPr lang="el-GR" dirty="0" smtClean="0"/>
              <a:t>είναι </a:t>
            </a:r>
            <a:r>
              <a:rPr lang="el-GR" dirty="0" smtClean="0">
                <a:solidFill>
                  <a:srgbClr val="FF0000"/>
                </a:solidFill>
              </a:rPr>
              <a:t>μη </a:t>
            </a:r>
            <a:r>
              <a:rPr lang="el-GR" dirty="0" err="1" smtClean="0">
                <a:solidFill>
                  <a:srgbClr val="FF0000"/>
                </a:solidFill>
              </a:rPr>
              <a:t>μεταλλάξιμα</a:t>
            </a:r>
            <a:r>
              <a:rPr lang="el-GR" dirty="0" smtClean="0">
                <a:solidFill>
                  <a:srgbClr val="FF0000"/>
                </a:solidFill>
              </a:rPr>
              <a:t> </a:t>
            </a:r>
            <a:r>
              <a:rPr lang="el-GR" dirty="0" smtClean="0"/>
              <a:t>αντικείμενα</a:t>
            </a:r>
            <a:r>
              <a:rPr lang="en-US" dirty="0" smtClean="0"/>
              <a:t> </a:t>
            </a:r>
            <a:r>
              <a:rPr lang="el-GR" dirty="0"/>
              <a:t>(</a:t>
            </a:r>
            <a:r>
              <a:rPr lang="en-US" dirty="0" smtClean="0">
                <a:solidFill>
                  <a:srgbClr val="FF0000"/>
                </a:solidFill>
              </a:rPr>
              <a:t>immutable objects</a:t>
            </a:r>
            <a:r>
              <a:rPr lang="en-US" dirty="0" smtClean="0"/>
              <a:t>) </a:t>
            </a:r>
            <a:endParaRPr lang="en-US" dirty="0"/>
          </a:p>
        </p:txBody>
      </p:sp>
      <p:sp>
        <p:nvSpPr>
          <p:cNvPr id="21" name="TextBox 20"/>
          <p:cNvSpPr txBox="1"/>
          <p:nvPr/>
        </p:nvSpPr>
        <p:spPr>
          <a:xfrm>
            <a:off x="4124161" y="6201394"/>
            <a:ext cx="4632379" cy="646331"/>
          </a:xfrm>
          <a:prstGeom prst="rect">
            <a:avLst/>
          </a:prstGeom>
          <a:solidFill>
            <a:srgbClr val="92D050"/>
          </a:solidFill>
        </p:spPr>
        <p:txBody>
          <a:bodyPr wrap="square" rtlCol="0">
            <a:spAutoFit/>
          </a:bodyPr>
          <a:lstStyle/>
          <a:p>
            <a:r>
              <a:rPr lang="en-US" dirty="0" smtClean="0"/>
              <a:t>H </a:t>
            </a:r>
            <a:r>
              <a:rPr lang="el-GR" dirty="0" smtClean="0">
                <a:solidFill>
                  <a:srgbClr val="FF0000"/>
                </a:solidFill>
              </a:rPr>
              <a:t>αλλαγή</a:t>
            </a:r>
            <a:r>
              <a:rPr lang="el-GR" dirty="0" smtClean="0"/>
              <a:t> σε ένα </a:t>
            </a:r>
            <a:r>
              <a:rPr lang="en-US" dirty="0" smtClean="0"/>
              <a:t>String </a:t>
            </a:r>
            <a:r>
              <a:rPr lang="el-GR" dirty="0" smtClean="0"/>
              <a:t>έχει ως αποτέλεσμα τη </a:t>
            </a:r>
            <a:r>
              <a:rPr lang="el-GR" dirty="0" smtClean="0">
                <a:solidFill>
                  <a:srgbClr val="FF0000"/>
                </a:solidFill>
              </a:rPr>
              <a:t>δημιουργία ενός καινούριου αντικειμένου</a:t>
            </a:r>
            <a:endParaRPr lang="en-US" dirty="0">
              <a:solidFill>
                <a:srgbClr val="FF0000"/>
              </a:solidFill>
            </a:endParaRPr>
          </a:p>
        </p:txBody>
      </p:sp>
    </p:spTree>
    <p:extLst>
      <p:ext uri="{BB962C8B-B14F-4D97-AF65-F5344CB8AC3E}">
        <p14:creationId xmlns:p14="http://schemas.microsoft.com/office/powerpoint/2010/main" val="3183317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1027"/>
          <p:cNvGrpSpPr>
            <a:grpSpLocks/>
          </p:cNvGrpSpPr>
          <p:nvPr/>
        </p:nvGrpSpPr>
        <p:grpSpPr bwMode="auto">
          <a:xfrm>
            <a:off x="4803531" y="2559050"/>
            <a:ext cx="549520" cy="1295400"/>
            <a:chOff x="2784" y="2448"/>
            <a:chExt cx="336" cy="816"/>
          </a:xfrm>
        </p:grpSpPr>
        <p:grpSp>
          <p:nvGrpSpPr>
            <p:cNvPr id="5" name="Group 1028"/>
            <p:cNvGrpSpPr>
              <a:grpSpLocks/>
            </p:cNvGrpSpPr>
            <p:nvPr/>
          </p:nvGrpSpPr>
          <p:grpSpPr bwMode="auto">
            <a:xfrm>
              <a:off x="2832" y="3024"/>
              <a:ext cx="288" cy="240"/>
              <a:chOff x="1680" y="3648"/>
              <a:chExt cx="240" cy="192"/>
            </a:xfrm>
          </p:grpSpPr>
          <p:sp>
            <p:nvSpPr>
              <p:cNvPr id="44" name="Oval 1029"/>
              <p:cNvSpPr>
                <a:spLocks noChangeArrowheads="1"/>
              </p:cNvSpPr>
              <p:nvPr/>
            </p:nvSpPr>
            <p:spPr bwMode="auto">
              <a:xfrm>
                <a:off x="1680" y="3744"/>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5" name="Oval 1030"/>
              <p:cNvSpPr>
                <a:spLocks noChangeArrowheads="1"/>
              </p:cNvSpPr>
              <p:nvPr/>
            </p:nvSpPr>
            <p:spPr bwMode="auto">
              <a:xfrm>
                <a:off x="1680" y="3696"/>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6" name="Oval 1031"/>
              <p:cNvSpPr>
                <a:spLocks noChangeArrowheads="1"/>
              </p:cNvSpPr>
              <p:nvPr/>
            </p:nvSpPr>
            <p:spPr bwMode="auto">
              <a:xfrm>
                <a:off x="1680" y="3648"/>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6" name="Group 1032"/>
            <p:cNvGrpSpPr>
              <a:grpSpLocks/>
            </p:cNvGrpSpPr>
            <p:nvPr/>
          </p:nvGrpSpPr>
          <p:grpSpPr bwMode="auto">
            <a:xfrm>
              <a:off x="2784" y="2880"/>
              <a:ext cx="336" cy="240"/>
              <a:chOff x="2064" y="2880"/>
              <a:chExt cx="240" cy="240"/>
            </a:xfrm>
          </p:grpSpPr>
          <p:sp>
            <p:nvSpPr>
              <p:cNvPr id="41" name="Freeform 1033"/>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2" name="Freeform 1034"/>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3" name="Freeform 1035"/>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7" name="Group 1036"/>
            <p:cNvGrpSpPr>
              <a:grpSpLocks/>
            </p:cNvGrpSpPr>
            <p:nvPr/>
          </p:nvGrpSpPr>
          <p:grpSpPr bwMode="auto">
            <a:xfrm>
              <a:off x="2832" y="2786"/>
              <a:ext cx="288" cy="238"/>
              <a:chOff x="2352" y="2544"/>
              <a:chExt cx="270" cy="238"/>
            </a:xfrm>
          </p:grpSpPr>
          <p:grpSp>
            <p:nvGrpSpPr>
              <p:cNvPr id="29" name="Group 1037"/>
              <p:cNvGrpSpPr>
                <a:grpSpLocks/>
              </p:cNvGrpSpPr>
              <p:nvPr/>
            </p:nvGrpSpPr>
            <p:grpSpPr bwMode="auto">
              <a:xfrm>
                <a:off x="2352" y="2640"/>
                <a:ext cx="270" cy="142"/>
                <a:chOff x="2352" y="2592"/>
                <a:chExt cx="270" cy="142"/>
              </a:xfrm>
            </p:grpSpPr>
            <p:sp>
              <p:nvSpPr>
                <p:cNvPr id="38" name="Freeform 103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dirty="0"/>
                </a:p>
              </p:txBody>
            </p:sp>
            <p:sp>
              <p:nvSpPr>
                <p:cNvPr id="39" name="Freeform 103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dirty="0"/>
                </a:p>
              </p:txBody>
            </p:sp>
            <p:sp>
              <p:nvSpPr>
                <p:cNvPr id="40" name="Freeform 104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dirty="0"/>
                </a:p>
              </p:txBody>
            </p:sp>
          </p:grpSp>
          <p:grpSp>
            <p:nvGrpSpPr>
              <p:cNvPr id="30" name="Group 1041"/>
              <p:cNvGrpSpPr>
                <a:grpSpLocks/>
              </p:cNvGrpSpPr>
              <p:nvPr/>
            </p:nvGrpSpPr>
            <p:grpSpPr bwMode="auto">
              <a:xfrm>
                <a:off x="2352" y="2592"/>
                <a:ext cx="270" cy="142"/>
                <a:chOff x="2352" y="2592"/>
                <a:chExt cx="270" cy="142"/>
              </a:xfrm>
            </p:grpSpPr>
            <p:sp>
              <p:nvSpPr>
                <p:cNvPr id="35" name="Freeform 104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dirty="0"/>
                </a:p>
              </p:txBody>
            </p:sp>
            <p:sp>
              <p:nvSpPr>
                <p:cNvPr id="36" name="Freeform 104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dirty="0"/>
                </a:p>
              </p:txBody>
            </p:sp>
            <p:sp>
              <p:nvSpPr>
                <p:cNvPr id="37" name="Freeform 104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dirty="0"/>
                </a:p>
              </p:txBody>
            </p:sp>
          </p:grpSp>
          <p:grpSp>
            <p:nvGrpSpPr>
              <p:cNvPr id="31" name="Group 1045"/>
              <p:cNvGrpSpPr>
                <a:grpSpLocks/>
              </p:cNvGrpSpPr>
              <p:nvPr/>
            </p:nvGrpSpPr>
            <p:grpSpPr bwMode="auto">
              <a:xfrm>
                <a:off x="2352" y="2544"/>
                <a:ext cx="270" cy="142"/>
                <a:chOff x="2352" y="2592"/>
                <a:chExt cx="270" cy="142"/>
              </a:xfrm>
            </p:grpSpPr>
            <p:sp>
              <p:nvSpPr>
                <p:cNvPr id="32" name="Freeform 104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dirty="0"/>
                </a:p>
              </p:txBody>
            </p:sp>
            <p:sp>
              <p:nvSpPr>
                <p:cNvPr id="33" name="Freeform 104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dirty="0"/>
                </a:p>
              </p:txBody>
            </p:sp>
            <p:sp>
              <p:nvSpPr>
                <p:cNvPr id="34" name="Freeform 104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dirty="0"/>
                </a:p>
              </p:txBody>
            </p:sp>
          </p:grpSp>
        </p:grpSp>
        <p:grpSp>
          <p:nvGrpSpPr>
            <p:cNvPr id="8" name="Group 1049"/>
            <p:cNvGrpSpPr>
              <a:grpSpLocks/>
            </p:cNvGrpSpPr>
            <p:nvPr/>
          </p:nvGrpSpPr>
          <p:grpSpPr bwMode="auto">
            <a:xfrm>
              <a:off x="2832" y="2640"/>
              <a:ext cx="288" cy="240"/>
              <a:chOff x="1680" y="3648"/>
              <a:chExt cx="240" cy="192"/>
            </a:xfrm>
          </p:grpSpPr>
          <p:sp>
            <p:nvSpPr>
              <p:cNvPr id="26" name="Oval 1050"/>
              <p:cNvSpPr>
                <a:spLocks noChangeArrowheads="1"/>
              </p:cNvSpPr>
              <p:nvPr/>
            </p:nvSpPr>
            <p:spPr bwMode="auto">
              <a:xfrm>
                <a:off x="1680" y="3744"/>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7" name="Oval 1051"/>
              <p:cNvSpPr>
                <a:spLocks noChangeArrowheads="1"/>
              </p:cNvSpPr>
              <p:nvPr/>
            </p:nvSpPr>
            <p:spPr bwMode="auto">
              <a:xfrm>
                <a:off x="1680" y="3696"/>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8" name="Oval 1052"/>
              <p:cNvSpPr>
                <a:spLocks noChangeArrowheads="1"/>
              </p:cNvSpPr>
              <p:nvPr/>
            </p:nvSpPr>
            <p:spPr bwMode="auto">
              <a:xfrm>
                <a:off x="1680" y="3648"/>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9" name="Group 1053"/>
            <p:cNvGrpSpPr>
              <a:grpSpLocks/>
            </p:cNvGrpSpPr>
            <p:nvPr/>
          </p:nvGrpSpPr>
          <p:grpSpPr bwMode="auto">
            <a:xfrm>
              <a:off x="2784" y="2544"/>
              <a:ext cx="336" cy="240"/>
              <a:chOff x="2064" y="2880"/>
              <a:chExt cx="240" cy="240"/>
            </a:xfrm>
          </p:grpSpPr>
          <p:sp>
            <p:nvSpPr>
              <p:cNvPr id="23" name="Freeform 1054"/>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4" name="Freeform 1055"/>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5" name="Freeform 1056"/>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0" name="Group 1057"/>
            <p:cNvGrpSpPr>
              <a:grpSpLocks/>
            </p:cNvGrpSpPr>
            <p:nvPr/>
          </p:nvGrpSpPr>
          <p:grpSpPr bwMode="auto">
            <a:xfrm>
              <a:off x="2832" y="2448"/>
              <a:ext cx="288" cy="238"/>
              <a:chOff x="2352" y="2544"/>
              <a:chExt cx="270" cy="238"/>
            </a:xfrm>
          </p:grpSpPr>
          <p:grpSp>
            <p:nvGrpSpPr>
              <p:cNvPr id="11" name="Group 1058"/>
              <p:cNvGrpSpPr>
                <a:grpSpLocks/>
              </p:cNvGrpSpPr>
              <p:nvPr/>
            </p:nvGrpSpPr>
            <p:grpSpPr bwMode="auto">
              <a:xfrm>
                <a:off x="2352" y="2640"/>
                <a:ext cx="270" cy="142"/>
                <a:chOff x="2352" y="2592"/>
                <a:chExt cx="270" cy="142"/>
              </a:xfrm>
            </p:grpSpPr>
            <p:sp>
              <p:nvSpPr>
                <p:cNvPr id="20" name="Freeform 105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dirty="0"/>
                </a:p>
              </p:txBody>
            </p:sp>
            <p:sp>
              <p:nvSpPr>
                <p:cNvPr id="21" name="Freeform 106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dirty="0"/>
                </a:p>
              </p:txBody>
            </p:sp>
            <p:sp>
              <p:nvSpPr>
                <p:cNvPr id="22" name="Freeform 106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dirty="0"/>
                </a:p>
              </p:txBody>
            </p:sp>
          </p:grpSp>
          <p:grpSp>
            <p:nvGrpSpPr>
              <p:cNvPr id="12" name="Group 1062"/>
              <p:cNvGrpSpPr>
                <a:grpSpLocks/>
              </p:cNvGrpSpPr>
              <p:nvPr/>
            </p:nvGrpSpPr>
            <p:grpSpPr bwMode="auto">
              <a:xfrm>
                <a:off x="2352" y="2592"/>
                <a:ext cx="270" cy="142"/>
                <a:chOff x="2352" y="2592"/>
                <a:chExt cx="270" cy="142"/>
              </a:xfrm>
            </p:grpSpPr>
            <p:sp>
              <p:nvSpPr>
                <p:cNvPr id="17" name="Freeform 106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dirty="0"/>
                </a:p>
              </p:txBody>
            </p:sp>
            <p:sp>
              <p:nvSpPr>
                <p:cNvPr id="18" name="Freeform 106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dirty="0"/>
                </a:p>
              </p:txBody>
            </p:sp>
            <p:sp>
              <p:nvSpPr>
                <p:cNvPr id="19" name="Freeform 106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dirty="0"/>
                </a:p>
              </p:txBody>
            </p:sp>
          </p:grpSp>
          <p:grpSp>
            <p:nvGrpSpPr>
              <p:cNvPr id="13" name="Group 1066"/>
              <p:cNvGrpSpPr>
                <a:grpSpLocks/>
              </p:cNvGrpSpPr>
              <p:nvPr/>
            </p:nvGrpSpPr>
            <p:grpSpPr bwMode="auto">
              <a:xfrm>
                <a:off x="2352" y="2544"/>
                <a:ext cx="270" cy="142"/>
                <a:chOff x="2352" y="2592"/>
                <a:chExt cx="270" cy="142"/>
              </a:xfrm>
            </p:grpSpPr>
            <p:sp>
              <p:nvSpPr>
                <p:cNvPr id="14" name="Freeform 1067"/>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dirty="0"/>
                </a:p>
              </p:txBody>
            </p:sp>
            <p:sp>
              <p:nvSpPr>
                <p:cNvPr id="15" name="Freeform 1068"/>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dirty="0"/>
                </a:p>
              </p:txBody>
            </p:sp>
            <p:sp>
              <p:nvSpPr>
                <p:cNvPr id="16" name="Freeform 1069"/>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dirty="0"/>
                </a:p>
              </p:txBody>
            </p:sp>
          </p:grpSp>
        </p:grpSp>
      </p:grpSp>
      <p:grpSp>
        <p:nvGrpSpPr>
          <p:cNvPr id="47" name="Group 1070"/>
          <p:cNvGrpSpPr>
            <a:grpSpLocks/>
          </p:cNvGrpSpPr>
          <p:nvPr/>
        </p:nvGrpSpPr>
        <p:grpSpPr bwMode="auto">
          <a:xfrm>
            <a:off x="4154366" y="2711450"/>
            <a:ext cx="549519" cy="1143000"/>
            <a:chOff x="2304" y="2352"/>
            <a:chExt cx="336" cy="720"/>
          </a:xfrm>
        </p:grpSpPr>
        <p:grpSp>
          <p:nvGrpSpPr>
            <p:cNvPr id="48" name="Group 1071"/>
            <p:cNvGrpSpPr>
              <a:grpSpLocks/>
            </p:cNvGrpSpPr>
            <p:nvPr/>
          </p:nvGrpSpPr>
          <p:grpSpPr bwMode="auto">
            <a:xfrm>
              <a:off x="2352" y="2832"/>
              <a:ext cx="288" cy="240"/>
              <a:chOff x="1680" y="3648"/>
              <a:chExt cx="240" cy="192"/>
            </a:xfrm>
          </p:grpSpPr>
          <p:sp>
            <p:nvSpPr>
              <p:cNvPr id="74" name="Oval 1072"/>
              <p:cNvSpPr>
                <a:spLocks noChangeArrowheads="1"/>
              </p:cNvSpPr>
              <p:nvPr/>
            </p:nvSpPr>
            <p:spPr bwMode="auto">
              <a:xfrm>
                <a:off x="1680" y="3744"/>
                <a:ext cx="240" cy="96"/>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5" name="Oval 1073"/>
              <p:cNvSpPr>
                <a:spLocks noChangeArrowheads="1"/>
              </p:cNvSpPr>
              <p:nvPr/>
            </p:nvSpPr>
            <p:spPr bwMode="auto">
              <a:xfrm>
                <a:off x="1680" y="3696"/>
                <a:ext cx="240" cy="96"/>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6" name="Oval 1074"/>
              <p:cNvSpPr>
                <a:spLocks noChangeArrowheads="1"/>
              </p:cNvSpPr>
              <p:nvPr/>
            </p:nvSpPr>
            <p:spPr bwMode="auto">
              <a:xfrm>
                <a:off x="1680" y="3648"/>
                <a:ext cx="240" cy="96"/>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49" name="Group 1075"/>
            <p:cNvGrpSpPr>
              <a:grpSpLocks/>
            </p:cNvGrpSpPr>
            <p:nvPr/>
          </p:nvGrpSpPr>
          <p:grpSpPr bwMode="auto">
            <a:xfrm>
              <a:off x="2304" y="2688"/>
              <a:ext cx="336" cy="240"/>
              <a:chOff x="2064" y="2880"/>
              <a:chExt cx="240" cy="240"/>
            </a:xfrm>
          </p:grpSpPr>
          <p:sp>
            <p:nvSpPr>
              <p:cNvPr id="71" name="Freeform 1076"/>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2" name="Freeform 1077"/>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3" name="Freeform 1078"/>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50" name="Group 1079"/>
            <p:cNvGrpSpPr>
              <a:grpSpLocks/>
            </p:cNvGrpSpPr>
            <p:nvPr/>
          </p:nvGrpSpPr>
          <p:grpSpPr bwMode="auto">
            <a:xfrm>
              <a:off x="2352" y="2594"/>
              <a:ext cx="288" cy="238"/>
              <a:chOff x="2352" y="2544"/>
              <a:chExt cx="270" cy="238"/>
            </a:xfrm>
          </p:grpSpPr>
          <p:grpSp>
            <p:nvGrpSpPr>
              <p:cNvPr id="59" name="Group 1080"/>
              <p:cNvGrpSpPr>
                <a:grpSpLocks/>
              </p:cNvGrpSpPr>
              <p:nvPr/>
            </p:nvGrpSpPr>
            <p:grpSpPr bwMode="auto">
              <a:xfrm>
                <a:off x="2352" y="2640"/>
                <a:ext cx="270" cy="142"/>
                <a:chOff x="2352" y="2592"/>
                <a:chExt cx="270" cy="142"/>
              </a:xfrm>
            </p:grpSpPr>
            <p:sp>
              <p:nvSpPr>
                <p:cNvPr id="68" name="Freeform 1081"/>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dirty="0"/>
                </a:p>
              </p:txBody>
            </p:sp>
            <p:sp>
              <p:nvSpPr>
                <p:cNvPr id="69" name="Freeform 1082"/>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dirty="0"/>
                </a:p>
              </p:txBody>
            </p:sp>
            <p:sp>
              <p:nvSpPr>
                <p:cNvPr id="70" name="Freeform 1083"/>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dirty="0"/>
                </a:p>
              </p:txBody>
            </p:sp>
          </p:grpSp>
          <p:grpSp>
            <p:nvGrpSpPr>
              <p:cNvPr id="60" name="Group 1084"/>
              <p:cNvGrpSpPr>
                <a:grpSpLocks/>
              </p:cNvGrpSpPr>
              <p:nvPr/>
            </p:nvGrpSpPr>
            <p:grpSpPr bwMode="auto">
              <a:xfrm>
                <a:off x="2352" y="2592"/>
                <a:ext cx="270" cy="142"/>
                <a:chOff x="2352" y="2592"/>
                <a:chExt cx="270" cy="142"/>
              </a:xfrm>
            </p:grpSpPr>
            <p:sp>
              <p:nvSpPr>
                <p:cNvPr id="65" name="Freeform 108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dirty="0"/>
                </a:p>
              </p:txBody>
            </p:sp>
            <p:sp>
              <p:nvSpPr>
                <p:cNvPr id="66" name="Freeform 108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dirty="0"/>
                </a:p>
              </p:txBody>
            </p:sp>
            <p:sp>
              <p:nvSpPr>
                <p:cNvPr id="67" name="Freeform 108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dirty="0"/>
                </a:p>
              </p:txBody>
            </p:sp>
          </p:grpSp>
          <p:grpSp>
            <p:nvGrpSpPr>
              <p:cNvPr id="61" name="Group 1088"/>
              <p:cNvGrpSpPr>
                <a:grpSpLocks/>
              </p:cNvGrpSpPr>
              <p:nvPr/>
            </p:nvGrpSpPr>
            <p:grpSpPr bwMode="auto">
              <a:xfrm>
                <a:off x="2352" y="2544"/>
                <a:ext cx="270" cy="142"/>
                <a:chOff x="2352" y="2592"/>
                <a:chExt cx="270" cy="142"/>
              </a:xfrm>
            </p:grpSpPr>
            <p:sp>
              <p:nvSpPr>
                <p:cNvPr id="62" name="Freeform 108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dirty="0"/>
                </a:p>
              </p:txBody>
            </p:sp>
            <p:sp>
              <p:nvSpPr>
                <p:cNvPr id="63" name="Freeform 109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dirty="0"/>
                </a:p>
              </p:txBody>
            </p:sp>
            <p:sp>
              <p:nvSpPr>
                <p:cNvPr id="64" name="Freeform 109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dirty="0"/>
                </a:p>
              </p:txBody>
            </p:sp>
          </p:grpSp>
        </p:grpSp>
        <p:grpSp>
          <p:nvGrpSpPr>
            <p:cNvPr id="51" name="Group 1092"/>
            <p:cNvGrpSpPr>
              <a:grpSpLocks/>
            </p:cNvGrpSpPr>
            <p:nvPr/>
          </p:nvGrpSpPr>
          <p:grpSpPr bwMode="auto">
            <a:xfrm>
              <a:off x="2352" y="2448"/>
              <a:ext cx="288" cy="240"/>
              <a:chOff x="1680" y="3648"/>
              <a:chExt cx="240" cy="192"/>
            </a:xfrm>
          </p:grpSpPr>
          <p:sp>
            <p:nvSpPr>
              <p:cNvPr id="56" name="Oval 1093"/>
              <p:cNvSpPr>
                <a:spLocks noChangeArrowheads="1"/>
              </p:cNvSpPr>
              <p:nvPr/>
            </p:nvSpPr>
            <p:spPr bwMode="auto">
              <a:xfrm>
                <a:off x="1680" y="3744"/>
                <a:ext cx="240" cy="96"/>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7" name="Oval 1094"/>
              <p:cNvSpPr>
                <a:spLocks noChangeArrowheads="1"/>
              </p:cNvSpPr>
              <p:nvPr/>
            </p:nvSpPr>
            <p:spPr bwMode="auto">
              <a:xfrm>
                <a:off x="1680" y="3696"/>
                <a:ext cx="240" cy="96"/>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8" name="Oval 1095"/>
              <p:cNvSpPr>
                <a:spLocks noChangeArrowheads="1"/>
              </p:cNvSpPr>
              <p:nvPr/>
            </p:nvSpPr>
            <p:spPr bwMode="auto">
              <a:xfrm>
                <a:off x="1680" y="3648"/>
                <a:ext cx="240" cy="96"/>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52" name="Group 1096"/>
            <p:cNvGrpSpPr>
              <a:grpSpLocks/>
            </p:cNvGrpSpPr>
            <p:nvPr/>
          </p:nvGrpSpPr>
          <p:grpSpPr bwMode="auto">
            <a:xfrm>
              <a:off x="2304" y="2352"/>
              <a:ext cx="336" cy="240"/>
              <a:chOff x="2064" y="2880"/>
              <a:chExt cx="240" cy="240"/>
            </a:xfrm>
          </p:grpSpPr>
          <p:sp>
            <p:nvSpPr>
              <p:cNvPr id="53" name="Freeform 1097"/>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4" name="Freeform 1098"/>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55" name="Freeform 1099"/>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grpSp>
        <p:nvGrpSpPr>
          <p:cNvPr id="77" name="Group 1100"/>
          <p:cNvGrpSpPr>
            <a:grpSpLocks/>
          </p:cNvGrpSpPr>
          <p:nvPr/>
        </p:nvGrpSpPr>
        <p:grpSpPr bwMode="auto">
          <a:xfrm>
            <a:off x="3527181" y="3092450"/>
            <a:ext cx="549519" cy="1143000"/>
            <a:chOff x="2304" y="2352"/>
            <a:chExt cx="336" cy="720"/>
          </a:xfrm>
        </p:grpSpPr>
        <p:grpSp>
          <p:nvGrpSpPr>
            <p:cNvPr id="78" name="Group 1101"/>
            <p:cNvGrpSpPr>
              <a:grpSpLocks/>
            </p:cNvGrpSpPr>
            <p:nvPr/>
          </p:nvGrpSpPr>
          <p:grpSpPr bwMode="auto">
            <a:xfrm>
              <a:off x="2352" y="2832"/>
              <a:ext cx="288" cy="240"/>
              <a:chOff x="1680" y="3648"/>
              <a:chExt cx="240" cy="192"/>
            </a:xfrm>
          </p:grpSpPr>
          <p:sp>
            <p:nvSpPr>
              <p:cNvPr id="104" name="Oval 1102"/>
              <p:cNvSpPr>
                <a:spLocks noChangeArrowheads="1"/>
              </p:cNvSpPr>
              <p:nvPr/>
            </p:nvSpPr>
            <p:spPr bwMode="auto">
              <a:xfrm>
                <a:off x="1680" y="3744"/>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5" name="Oval 1103"/>
              <p:cNvSpPr>
                <a:spLocks noChangeArrowheads="1"/>
              </p:cNvSpPr>
              <p:nvPr/>
            </p:nvSpPr>
            <p:spPr bwMode="auto">
              <a:xfrm>
                <a:off x="1680" y="3696"/>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6" name="Oval 1104"/>
              <p:cNvSpPr>
                <a:spLocks noChangeArrowheads="1"/>
              </p:cNvSpPr>
              <p:nvPr/>
            </p:nvSpPr>
            <p:spPr bwMode="auto">
              <a:xfrm>
                <a:off x="1680" y="3648"/>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79" name="Group 1105"/>
            <p:cNvGrpSpPr>
              <a:grpSpLocks/>
            </p:cNvGrpSpPr>
            <p:nvPr/>
          </p:nvGrpSpPr>
          <p:grpSpPr bwMode="auto">
            <a:xfrm>
              <a:off x="2304" y="2688"/>
              <a:ext cx="336" cy="240"/>
              <a:chOff x="2064" y="2880"/>
              <a:chExt cx="240" cy="240"/>
            </a:xfrm>
          </p:grpSpPr>
          <p:sp>
            <p:nvSpPr>
              <p:cNvPr id="101" name="Freeform 1106"/>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 name="Freeform 1107"/>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3" name="Freeform 1108"/>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80" name="Group 1109"/>
            <p:cNvGrpSpPr>
              <a:grpSpLocks/>
            </p:cNvGrpSpPr>
            <p:nvPr/>
          </p:nvGrpSpPr>
          <p:grpSpPr bwMode="auto">
            <a:xfrm>
              <a:off x="2352" y="2594"/>
              <a:ext cx="288" cy="238"/>
              <a:chOff x="2352" y="2544"/>
              <a:chExt cx="270" cy="238"/>
            </a:xfrm>
          </p:grpSpPr>
          <p:grpSp>
            <p:nvGrpSpPr>
              <p:cNvPr id="89" name="Group 1110"/>
              <p:cNvGrpSpPr>
                <a:grpSpLocks/>
              </p:cNvGrpSpPr>
              <p:nvPr/>
            </p:nvGrpSpPr>
            <p:grpSpPr bwMode="auto">
              <a:xfrm>
                <a:off x="2352" y="2640"/>
                <a:ext cx="270" cy="142"/>
                <a:chOff x="2352" y="2592"/>
                <a:chExt cx="270" cy="142"/>
              </a:xfrm>
            </p:grpSpPr>
            <p:sp>
              <p:nvSpPr>
                <p:cNvPr id="98" name="Freeform 1111"/>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777777"/>
                </a:solidFill>
                <a:ln w="9525">
                  <a:solidFill>
                    <a:srgbClr val="000000"/>
                  </a:solidFill>
                  <a:round/>
                  <a:headEnd/>
                  <a:tailEnd/>
                </a:ln>
              </p:spPr>
              <p:txBody>
                <a:bodyPr/>
                <a:lstStyle/>
                <a:p>
                  <a:endParaRPr lang="en-US" dirty="0"/>
                </a:p>
              </p:txBody>
            </p:sp>
            <p:sp>
              <p:nvSpPr>
                <p:cNvPr id="99" name="Freeform 1112"/>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777777"/>
                </a:solidFill>
                <a:ln w="9525">
                  <a:solidFill>
                    <a:srgbClr val="000000"/>
                  </a:solidFill>
                  <a:round/>
                  <a:headEnd/>
                  <a:tailEnd/>
                </a:ln>
              </p:spPr>
              <p:txBody>
                <a:bodyPr/>
                <a:lstStyle/>
                <a:p>
                  <a:endParaRPr lang="en-US" dirty="0"/>
                </a:p>
              </p:txBody>
            </p:sp>
            <p:sp>
              <p:nvSpPr>
                <p:cNvPr id="100" name="Freeform 1113"/>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777777"/>
                </a:solidFill>
                <a:ln w="9525">
                  <a:solidFill>
                    <a:srgbClr val="000000"/>
                  </a:solidFill>
                  <a:round/>
                  <a:headEnd/>
                  <a:tailEnd/>
                </a:ln>
              </p:spPr>
              <p:txBody>
                <a:bodyPr/>
                <a:lstStyle/>
                <a:p>
                  <a:endParaRPr lang="en-US" dirty="0"/>
                </a:p>
              </p:txBody>
            </p:sp>
          </p:grpSp>
          <p:grpSp>
            <p:nvGrpSpPr>
              <p:cNvPr id="90" name="Group 1114"/>
              <p:cNvGrpSpPr>
                <a:grpSpLocks/>
              </p:cNvGrpSpPr>
              <p:nvPr/>
            </p:nvGrpSpPr>
            <p:grpSpPr bwMode="auto">
              <a:xfrm>
                <a:off x="2352" y="2592"/>
                <a:ext cx="270" cy="142"/>
                <a:chOff x="2352" y="2592"/>
                <a:chExt cx="270" cy="142"/>
              </a:xfrm>
            </p:grpSpPr>
            <p:sp>
              <p:nvSpPr>
                <p:cNvPr id="95" name="Freeform 111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777777"/>
                </a:solidFill>
                <a:ln w="9525">
                  <a:solidFill>
                    <a:srgbClr val="000000"/>
                  </a:solidFill>
                  <a:round/>
                  <a:headEnd/>
                  <a:tailEnd/>
                </a:ln>
              </p:spPr>
              <p:txBody>
                <a:bodyPr/>
                <a:lstStyle/>
                <a:p>
                  <a:endParaRPr lang="en-US" dirty="0"/>
                </a:p>
              </p:txBody>
            </p:sp>
            <p:sp>
              <p:nvSpPr>
                <p:cNvPr id="96" name="Freeform 111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777777"/>
                </a:solidFill>
                <a:ln w="9525">
                  <a:solidFill>
                    <a:srgbClr val="000000"/>
                  </a:solidFill>
                  <a:round/>
                  <a:headEnd/>
                  <a:tailEnd/>
                </a:ln>
              </p:spPr>
              <p:txBody>
                <a:bodyPr/>
                <a:lstStyle/>
                <a:p>
                  <a:endParaRPr lang="en-US" dirty="0"/>
                </a:p>
              </p:txBody>
            </p:sp>
            <p:sp>
              <p:nvSpPr>
                <p:cNvPr id="97" name="Freeform 111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777777"/>
                </a:solidFill>
                <a:ln w="9525">
                  <a:solidFill>
                    <a:srgbClr val="000000"/>
                  </a:solidFill>
                  <a:round/>
                  <a:headEnd/>
                  <a:tailEnd/>
                </a:ln>
              </p:spPr>
              <p:txBody>
                <a:bodyPr/>
                <a:lstStyle/>
                <a:p>
                  <a:endParaRPr lang="en-US" dirty="0"/>
                </a:p>
              </p:txBody>
            </p:sp>
          </p:grpSp>
          <p:grpSp>
            <p:nvGrpSpPr>
              <p:cNvPr id="91" name="Group 1118"/>
              <p:cNvGrpSpPr>
                <a:grpSpLocks/>
              </p:cNvGrpSpPr>
              <p:nvPr/>
            </p:nvGrpSpPr>
            <p:grpSpPr bwMode="auto">
              <a:xfrm>
                <a:off x="2352" y="2544"/>
                <a:ext cx="270" cy="142"/>
                <a:chOff x="2352" y="2592"/>
                <a:chExt cx="270" cy="142"/>
              </a:xfrm>
            </p:grpSpPr>
            <p:sp>
              <p:nvSpPr>
                <p:cNvPr id="92" name="Freeform 111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777777"/>
                </a:solidFill>
                <a:ln w="9525">
                  <a:solidFill>
                    <a:srgbClr val="000000"/>
                  </a:solidFill>
                  <a:round/>
                  <a:headEnd/>
                  <a:tailEnd/>
                </a:ln>
              </p:spPr>
              <p:txBody>
                <a:bodyPr/>
                <a:lstStyle/>
                <a:p>
                  <a:endParaRPr lang="en-US" dirty="0"/>
                </a:p>
              </p:txBody>
            </p:sp>
            <p:sp>
              <p:nvSpPr>
                <p:cNvPr id="93" name="Freeform 112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777777"/>
                </a:solidFill>
                <a:ln w="9525">
                  <a:solidFill>
                    <a:srgbClr val="000000"/>
                  </a:solidFill>
                  <a:round/>
                  <a:headEnd/>
                  <a:tailEnd/>
                </a:ln>
              </p:spPr>
              <p:txBody>
                <a:bodyPr/>
                <a:lstStyle/>
                <a:p>
                  <a:endParaRPr lang="en-US" dirty="0"/>
                </a:p>
              </p:txBody>
            </p:sp>
            <p:sp>
              <p:nvSpPr>
                <p:cNvPr id="94" name="Freeform 112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777777"/>
                </a:solidFill>
                <a:ln w="9525">
                  <a:solidFill>
                    <a:srgbClr val="000000"/>
                  </a:solidFill>
                  <a:round/>
                  <a:headEnd/>
                  <a:tailEnd/>
                </a:ln>
              </p:spPr>
              <p:txBody>
                <a:bodyPr/>
                <a:lstStyle/>
                <a:p>
                  <a:endParaRPr lang="en-US" dirty="0"/>
                </a:p>
              </p:txBody>
            </p:sp>
          </p:grpSp>
        </p:grpSp>
        <p:grpSp>
          <p:nvGrpSpPr>
            <p:cNvPr id="81" name="Group 1122"/>
            <p:cNvGrpSpPr>
              <a:grpSpLocks/>
            </p:cNvGrpSpPr>
            <p:nvPr/>
          </p:nvGrpSpPr>
          <p:grpSpPr bwMode="auto">
            <a:xfrm>
              <a:off x="2352" y="2448"/>
              <a:ext cx="288" cy="240"/>
              <a:chOff x="1680" y="3648"/>
              <a:chExt cx="240" cy="192"/>
            </a:xfrm>
          </p:grpSpPr>
          <p:sp>
            <p:nvSpPr>
              <p:cNvPr id="86" name="Oval 1123"/>
              <p:cNvSpPr>
                <a:spLocks noChangeArrowheads="1"/>
              </p:cNvSpPr>
              <p:nvPr/>
            </p:nvSpPr>
            <p:spPr bwMode="auto">
              <a:xfrm>
                <a:off x="1680" y="3744"/>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7" name="Oval 1124"/>
              <p:cNvSpPr>
                <a:spLocks noChangeArrowheads="1"/>
              </p:cNvSpPr>
              <p:nvPr/>
            </p:nvSpPr>
            <p:spPr bwMode="auto">
              <a:xfrm>
                <a:off x="1680" y="3696"/>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8" name="Oval 1125"/>
              <p:cNvSpPr>
                <a:spLocks noChangeArrowheads="1"/>
              </p:cNvSpPr>
              <p:nvPr/>
            </p:nvSpPr>
            <p:spPr bwMode="auto">
              <a:xfrm>
                <a:off x="1680" y="3648"/>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82" name="Group 1126"/>
            <p:cNvGrpSpPr>
              <a:grpSpLocks/>
            </p:cNvGrpSpPr>
            <p:nvPr/>
          </p:nvGrpSpPr>
          <p:grpSpPr bwMode="auto">
            <a:xfrm>
              <a:off x="2304" y="2352"/>
              <a:ext cx="336" cy="240"/>
              <a:chOff x="2064" y="2880"/>
              <a:chExt cx="240" cy="240"/>
            </a:xfrm>
          </p:grpSpPr>
          <p:sp>
            <p:nvSpPr>
              <p:cNvPr id="83" name="Freeform 1127"/>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4" name="Freeform 1128"/>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5" name="Freeform 1129"/>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grpSp>
        <p:nvGrpSpPr>
          <p:cNvPr id="107" name="Group 1130"/>
          <p:cNvGrpSpPr>
            <a:grpSpLocks/>
          </p:cNvGrpSpPr>
          <p:nvPr/>
        </p:nvGrpSpPr>
        <p:grpSpPr bwMode="auto">
          <a:xfrm>
            <a:off x="5032131" y="3168651"/>
            <a:ext cx="549520" cy="1368425"/>
            <a:chOff x="3312" y="2784"/>
            <a:chExt cx="336" cy="862"/>
          </a:xfrm>
        </p:grpSpPr>
        <p:grpSp>
          <p:nvGrpSpPr>
            <p:cNvPr id="108" name="Group 1131"/>
            <p:cNvGrpSpPr>
              <a:grpSpLocks/>
            </p:cNvGrpSpPr>
            <p:nvPr/>
          </p:nvGrpSpPr>
          <p:grpSpPr bwMode="auto">
            <a:xfrm>
              <a:off x="3360" y="3408"/>
              <a:ext cx="288" cy="238"/>
              <a:chOff x="2352" y="2544"/>
              <a:chExt cx="270" cy="238"/>
            </a:xfrm>
          </p:grpSpPr>
          <p:grpSp>
            <p:nvGrpSpPr>
              <p:cNvPr id="138" name="Group 1132"/>
              <p:cNvGrpSpPr>
                <a:grpSpLocks/>
              </p:cNvGrpSpPr>
              <p:nvPr/>
            </p:nvGrpSpPr>
            <p:grpSpPr bwMode="auto">
              <a:xfrm>
                <a:off x="2352" y="2640"/>
                <a:ext cx="270" cy="142"/>
                <a:chOff x="2352" y="2592"/>
                <a:chExt cx="270" cy="142"/>
              </a:xfrm>
            </p:grpSpPr>
            <p:sp>
              <p:nvSpPr>
                <p:cNvPr id="147" name="Freeform 113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dirty="0"/>
                </a:p>
              </p:txBody>
            </p:sp>
            <p:sp>
              <p:nvSpPr>
                <p:cNvPr id="148" name="Freeform 113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dirty="0"/>
                </a:p>
              </p:txBody>
            </p:sp>
            <p:sp>
              <p:nvSpPr>
                <p:cNvPr id="149" name="Freeform 113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dirty="0"/>
                </a:p>
              </p:txBody>
            </p:sp>
          </p:grpSp>
          <p:grpSp>
            <p:nvGrpSpPr>
              <p:cNvPr id="139" name="Group 1136"/>
              <p:cNvGrpSpPr>
                <a:grpSpLocks/>
              </p:cNvGrpSpPr>
              <p:nvPr/>
            </p:nvGrpSpPr>
            <p:grpSpPr bwMode="auto">
              <a:xfrm>
                <a:off x="2352" y="2592"/>
                <a:ext cx="270" cy="142"/>
                <a:chOff x="2352" y="2592"/>
                <a:chExt cx="270" cy="142"/>
              </a:xfrm>
            </p:grpSpPr>
            <p:sp>
              <p:nvSpPr>
                <p:cNvPr id="144" name="Freeform 1137"/>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dirty="0"/>
                </a:p>
              </p:txBody>
            </p:sp>
            <p:sp>
              <p:nvSpPr>
                <p:cNvPr id="145" name="Freeform 1138"/>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dirty="0"/>
                </a:p>
              </p:txBody>
            </p:sp>
            <p:sp>
              <p:nvSpPr>
                <p:cNvPr id="146" name="Freeform 1139"/>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dirty="0"/>
                </a:p>
              </p:txBody>
            </p:sp>
          </p:grpSp>
          <p:grpSp>
            <p:nvGrpSpPr>
              <p:cNvPr id="140" name="Group 1140"/>
              <p:cNvGrpSpPr>
                <a:grpSpLocks/>
              </p:cNvGrpSpPr>
              <p:nvPr/>
            </p:nvGrpSpPr>
            <p:grpSpPr bwMode="auto">
              <a:xfrm>
                <a:off x="2352" y="2544"/>
                <a:ext cx="270" cy="142"/>
                <a:chOff x="2352" y="2592"/>
                <a:chExt cx="270" cy="142"/>
              </a:xfrm>
            </p:grpSpPr>
            <p:sp>
              <p:nvSpPr>
                <p:cNvPr id="141" name="Freeform 1141"/>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dirty="0"/>
                </a:p>
              </p:txBody>
            </p:sp>
            <p:sp>
              <p:nvSpPr>
                <p:cNvPr id="142" name="Freeform 1142"/>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dirty="0"/>
                </a:p>
              </p:txBody>
            </p:sp>
            <p:sp>
              <p:nvSpPr>
                <p:cNvPr id="143" name="Freeform 1143"/>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dirty="0"/>
                </a:p>
              </p:txBody>
            </p:sp>
          </p:grpSp>
        </p:grpSp>
        <p:grpSp>
          <p:nvGrpSpPr>
            <p:cNvPr id="109" name="Group 1144"/>
            <p:cNvGrpSpPr>
              <a:grpSpLocks/>
            </p:cNvGrpSpPr>
            <p:nvPr/>
          </p:nvGrpSpPr>
          <p:grpSpPr bwMode="auto">
            <a:xfrm>
              <a:off x="3360" y="3264"/>
              <a:ext cx="288" cy="240"/>
              <a:chOff x="1680" y="3648"/>
              <a:chExt cx="240" cy="192"/>
            </a:xfrm>
          </p:grpSpPr>
          <p:sp>
            <p:nvSpPr>
              <p:cNvPr id="135" name="Oval 1145"/>
              <p:cNvSpPr>
                <a:spLocks noChangeArrowheads="1"/>
              </p:cNvSpPr>
              <p:nvPr/>
            </p:nvSpPr>
            <p:spPr bwMode="auto">
              <a:xfrm>
                <a:off x="1680" y="3744"/>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36" name="Oval 1146"/>
              <p:cNvSpPr>
                <a:spLocks noChangeArrowheads="1"/>
              </p:cNvSpPr>
              <p:nvPr/>
            </p:nvSpPr>
            <p:spPr bwMode="auto">
              <a:xfrm>
                <a:off x="1680" y="3696"/>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37" name="Oval 1147"/>
              <p:cNvSpPr>
                <a:spLocks noChangeArrowheads="1"/>
              </p:cNvSpPr>
              <p:nvPr/>
            </p:nvSpPr>
            <p:spPr bwMode="auto">
              <a:xfrm>
                <a:off x="1680" y="3648"/>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10" name="Group 1148"/>
            <p:cNvGrpSpPr>
              <a:grpSpLocks/>
            </p:cNvGrpSpPr>
            <p:nvPr/>
          </p:nvGrpSpPr>
          <p:grpSpPr bwMode="auto">
            <a:xfrm>
              <a:off x="3312" y="3120"/>
              <a:ext cx="336" cy="240"/>
              <a:chOff x="2064" y="2880"/>
              <a:chExt cx="240" cy="240"/>
            </a:xfrm>
          </p:grpSpPr>
          <p:sp>
            <p:nvSpPr>
              <p:cNvPr id="132" name="Freeform 1149"/>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33" name="Freeform 1150"/>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34" name="Freeform 1151"/>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11" name="Group 1152"/>
            <p:cNvGrpSpPr>
              <a:grpSpLocks/>
            </p:cNvGrpSpPr>
            <p:nvPr/>
          </p:nvGrpSpPr>
          <p:grpSpPr bwMode="auto">
            <a:xfrm>
              <a:off x="3360" y="3026"/>
              <a:ext cx="288" cy="238"/>
              <a:chOff x="2352" y="2544"/>
              <a:chExt cx="270" cy="238"/>
            </a:xfrm>
          </p:grpSpPr>
          <p:grpSp>
            <p:nvGrpSpPr>
              <p:cNvPr id="120" name="Group 1153"/>
              <p:cNvGrpSpPr>
                <a:grpSpLocks/>
              </p:cNvGrpSpPr>
              <p:nvPr/>
            </p:nvGrpSpPr>
            <p:grpSpPr bwMode="auto">
              <a:xfrm>
                <a:off x="2352" y="2640"/>
                <a:ext cx="270" cy="142"/>
                <a:chOff x="2352" y="2592"/>
                <a:chExt cx="270" cy="142"/>
              </a:xfrm>
            </p:grpSpPr>
            <p:sp>
              <p:nvSpPr>
                <p:cNvPr id="129" name="Freeform 115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dirty="0"/>
                </a:p>
              </p:txBody>
            </p:sp>
            <p:sp>
              <p:nvSpPr>
                <p:cNvPr id="130" name="Freeform 115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dirty="0"/>
                </a:p>
              </p:txBody>
            </p:sp>
            <p:sp>
              <p:nvSpPr>
                <p:cNvPr id="131" name="Freeform 115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dirty="0"/>
                </a:p>
              </p:txBody>
            </p:sp>
          </p:grpSp>
          <p:grpSp>
            <p:nvGrpSpPr>
              <p:cNvPr id="121" name="Group 1157"/>
              <p:cNvGrpSpPr>
                <a:grpSpLocks/>
              </p:cNvGrpSpPr>
              <p:nvPr/>
            </p:nvGrpSpPr>
            <p:grpSpPr bwMode="auto">
              <a:xfrm>
                <a:off x="2352" y="2592"/>
                <a:ext cx="270" cy="142"/>
                <a:chOff x="2352" y="2592"/>
                <a:chExt cx="270" cy="142"/>
              </a:xfrm>
            </p:grpSpPr>
            <p:sp>
              <p:nvSpPr>
                <p:cNvPr id="126" name="Freeform 115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dirty="0"/>
                </a:p>
              </p:txBody>
            </p:sp>
            <p:sp>
              <p:nvSpPr>
                <p:cNvPr id="127" name="Freeform 115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dirty="0"/>
                </a:p>
              </p:txBody>
            </p:sp>
            <p:sp>
              <p:nvSpPr>
                <p:cNvPr id="128" name="Freeform 116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dirty="0"/>
                </a:p>
              </p:txBody>
            </p:sp>
          </p:grpSp>
          <p:grpSp>
            <p:nvGrpSpPr>
              <p:cNvPr id="122" name="Group 1161"/>
              <p:cNvGrpSpPr>
                <a:grpSpLocks/>
              </p:cNvGrpSpPr>
              <p:nvPr/>
            </p:nvGrpSpPr>
            <p:grpSpPr bwMode="auto">
              <a:xfrm>
                <a:off x="2352" y="2544"/>
                <a:ext cx="270" cy="142"/>
                <a:chOff x="2352" y="2592"/>
                <a:chExt cx="270" cy="142"/>
              </a:xfrm>
            </p:grpSpPr>
            <p:sp>
              <p:nvSpPr>
                <p:cNvPr id="123" name="Freeform 116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dirty="0"/>
                </a:p>
              </p:txBody>
            </p:sp>
            <p:sp>
              <p:nvSpPr>
                <p:cNvPr id="124" name="Freeform 116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dirty="0"/>
                </a:p>
              </p:txBody>
            </p:sp>
            <p:sp>
              <p:nvSpPr>
                <p:cNvPr id="125" name="Freeform 116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dirty="0"/>
                </a:p>
              </p:txBody>
            </p:sp>
          </p:grpSp>
        </p:grpSp>
        <p:grpSp>
          <p:nvGrpSpPr>
            <p:cNvPr id="112" name="Group 1165"/>
            <p:cNvGrpSpPr>
              <a:grpSpLocks/>
            </p:cNvGrpSpPr>
            <p:nvPr/>
          </p:nvGrpSpPr>
          <p:grpSpPr bwMode="auto">
            <a:xfrm>
              <a:off x="3360" y="2880"/>
              <a:ext cx="288" cy="240"/>
              <a:chOff x="1680" y="3648"/>
              <a:chExt cx="240" cy="192"/>
            </a:xfrm>
          </p:grpSpPr>
          <p:sp>
            <p:nvSpPr>
              <p:cNvPr id="117" name="Oval 1166"/>
              <p:cNvSpPr>
                <a:spLocks noChangeArrowheads="1"/>
              </p:cNvSpPr>
              <p:nvPr/>
            </p:nvSpPr>
            <p:spPr bwMode="auto">
              <a:xfrm>
                <a:off x="1680" y="3744"/>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8" name="Oval 1167"/>
              <p:cNvSpPr>
                <a:spLocks noChangeArrowheads="1"/>
              </p:cNvSpPr>
              <p:nvPr/>
            </p:nvSpPr>
            <p:spPr bwMode="auto">
              <a:xfrm>
                <a:off x="1680" y="3696"/>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9" name="Oval 1168"/>
              <p:cNvSpPr>
                <a:spLocks noChangeArrowheads="1"/>
              </p:cNvSpPr>
              <p:nvPr/>
            </p:nvSpPr>
            <p:spPr bwMode="auto">
              <a:xfrm>
                <a:off x="1680" y="3648"/>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13" name="Group 1169"/>
            <p:cNvGrpSpPr>
              <a:grpSpLocks/>
            </p:cNvGrpSpPr>
            <p:nvPr/>
          </p:nvGrpSpPr>
          <p:grpSpPr bwMode="auto">
            <a:xfrm>
              <a:off x="3312" y="2784"/>
              <a:ext cx="336" cy="240"/>
              <a:chOff x="2064" y="2880"/>
              <a:chExt cx="240" cy="240"/>
            </a:xfrm>
          </p:grpSpPr>
          <p:sp>
            <p:nvSpPr>
              <p:cNvPr id="114" name="Freeform 1170"/>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5" name="Freeform 1171"/>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6" name="Freeform 1172"/>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grpSp>
        <p:nvGrpSpPr>
          <p:cNvPr id="150" name="Group 1173"/>
          <p:cNvGrpSpPr>
            <a:grpSpLocks/>
          </p:cNvGrpSpPr>
          <p:nvPr/>
        </p:nvGrpSpPr>
        <p:grpSpPr bwMode="auto">
          <a:xfrm>
            <a:off x="4388827" y="3168650"/>
            <a:ext cx="549519" cy="1143000"/>
            <a:chOff x="2304" y="2352"/>
            <a:chExt cx="336" cy="720"/>
          </a:xfrm>
        </p:grpSpPr>
        <p:grpSp>
          <p:nvGrpSpPr>
            <p:cNvPr id="151" name="Group 1174"/>
            <p:cNvGrpSpPr>
              <a:grpSpLocks/>
            </p:cNvGrpSpPr>
            <p:nvPr/>
          </p:nvGrpSpPr>
          <p:grpSpPr bwMode="auto">
            <a:xfrm>
              <a:off x="2352" y="2832"/>
              <a:ext cx="288" cy="240"/>
              <a:chOff x="1680" y="3648"/>
              <a:chExt cx="240" cy="192"/>
            </a:xfrm>
          </p:grpSpPr>
          <p:sp>
            <p:nvSpPr>
              <p:cNvPr id="177" name="Oval 1175"/>
              <p:cNvSpPr>
                <a:spLocks noChangeArrowheads="1"/>
              </p:cNvSpPr>
              <p:nvPr/>
            </p:nvSpPr>
            <p:spPr bwMode="auto">
              <a:xfrm>
                <a:off x="1680" y="3744"/>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8" name="Oval 1176"/>
              <p:cNvSpPr>
                <a:spLocks noChangeArrowheads="1"/>
              </p:cNvSpPr>
              <p:nvPr/>
            </p:nvSpPr>
            <p:spPr bwMode="auto">
              <a:xfrm>
                <a:off x="1680" y="3696"/>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9" name="Oval 1177"/>
              <p:cNvSpPr>
                <a:spLocks noChangeArrowheads="1"/>
              </p:cNvSpPr>
              <p:nvPr/>
            </p:nvSpPr>
            <p:spPr bwMode="auto">
              <a:xfrm>
                <a:off x="1680" y="3648"/>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52" name="Group 1178"/>
            <p:cNvGrpSpPr>
              <a:grpSpLocks/>
            </p:cNvGrpSpPr>
            <p:nvPr/>
          </p:nvGrpSpPr>
          <p:grpSpPr bwMode="auto">
            <a:xfrm>
              <a:off x="2304" y="2688"/>
              <a:ext cx="336" cy="240"/>
              <a:chOff x="2064" y="2880"/>
              <a:chExt cx="240" cy="240"/>
            </a:xfrm>
          </p:grpSpPr>
          <p:sp>
            <p:nvSpPr>
              <p:cNvPr id="174" name="Freeform 1179"/>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5" name="Freeform 1180"/>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76" name="Freeform 1181"/>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53" name="Group 1182"/>
            <p:cNvGrpSpPr>
              <a:grpSpLocks/>
            </p:cNvGrpSpPr>
            <p:nvPr/>
          </p:nvGrpSpPr>
          <p:grpSpPr bwMode="auto">
            <a:xfrm>
              <a:off x="2352" y="2594"/>
              <a:ext cx="288" cy="238"/>
              <a:chOff x="2352" y="2544"/>
              <a:chExt cx="270" cy="238"/>
            </a:xfrm>
          </p:grpSpPr>
          <p:grpSp>
            <p:nvGrpSpPr>
              <p:cNvPr id="162" name="Group 1183"/>
              <p:cNvGrpSpPr>
                <a:grpSpLocks/>
              </p:cNvGrpSpPr>
              <p:nvPr/>
            </p:nvGrpSpPr>
            <p:grpSpPr bwMode="auto">
              <a:xfrm>
                <a:off x="2352" y="2640"/>
                <a:ext cx="270" cy="142"/>
                <a:chOff x="2352" y="2592"/>
                <a:chExt cx="270" cy="142"/>
              </a:xfrm>
            </p:grpSpPr>
            <p:sp>
              <p:nvSpPr>
                <p:cNvPr id="171" name="Freeform 118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bg2"/>
                </a:solidFill>
                <a:ln w="9525">
                  <a:solidFill>
                    <a:srgbClr val="000000"/>
                  </a:solidFill>
                  <a:round/>
                  <a:headEnd/>
                  <a:tailEnd/>
                </a:ln>
              </p:spPr>
              <p:txBody>
                <a:bodyPr/>
                <a:lstStyle/>
                <a:p>
                  <a:endParaRPr lang="en-US" dirty="0"/>
                </a:p>
              </p:txBody>
            </p:sp>
            <p:sp>
              <p:nvSpPr>
                <p:cNvPr id="172" name="Freeform 118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bg2"/>
                </a:solidFill>
                <a:ln w="9525">
                  <a:solidFill>
                    <a:srgbClr val="000000"/>
                  </a:solidFill>
                  <a:round/>
                  <a:headEnd/>
                  <a:tailEnd/>
                </a:ln>
              </p:spPr>
              <p:txBody>
                <a:bodyPr/>
                <a:lstStyle/>
                <a:p>
                  <a:endParaRPr lang="en-US" dirty="0"/>
                </a:p>
              </p:txBody>
            </p:sp>
            <p:sp>
              <p:nvSpPr>
                <p:cNvPr id="173" name="Freeform 118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bg2"/>
                </a:solidFill>
                <a:ln w="9525">
                  <a:solidFill>
                    <a:srgbClr val="000000"/>
                  </a:solidFill>
                  <a:round/>
                  <a:headEnd/>
                  <a:tailEnd/>
                </a:ln>
              </p:spPr>
              <p:txBody>
                <a:bodyPr/>
                <a:lstStyle/>
                <a:p>
                  <a:endParaRPr lang="en-US" dirty="0"/>
                </a:p>
              </p:txBody>
            </p:sp>
          </p:grpSp>
          <p:grpSp>
            <p:nvGrpSpPr>
              <p:cNvPr id="163" name="Group 1187"/>
              <p:cNvGrpSpPr>
                <a:grpSpLocks/>
              </p:cNvGrpSpPr>
              <p:nvPr/>
            </p:nvGrpSpPr>
            <p:grpSpPr bwMode="auto">
              <a:xfrm>
                <a:off x="2352" y="2592"/>
                <a:ext cx="270" cy="142"/>
                <a:chOff x="2352" y="2592"/>
                <a:chExt cx="270" cy="142"/>
              </a:xfrm>
            </p:grpSpPr>
            <p:sp>
              <p:nvSpPr>
                <p:cNvPr id="168" name="Freeform 118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bg2"/>
                </a:solidFill>
                <a:ln w="9525">
                  <a:solidFill>
                    <a:srgbClr val="000000"/>
                  </a:solidFill>
                  <a:round/>
                  <a:headEnd/>
                  <a:tailEnd/>
                </a:ln>
              </p:spPr>
              <p:txBody>
                <a:bodyPr/>
                <a:lstStyle/>
                <a:p>
                  <a:endParaRPr lang="en-US" dirty="0"/>
                </a:p>
              </p:txBody>
            </p:sp>
            <p:sp>
              <p:nvSpPr>
                <p:cNvPr id="169" name="Freeform 118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bg2"/>
                </a:solidFill>
                <a:ln w="9525">
                  <a:solidFill>
                    <a:srgbClr val="000000"/>
                  </a:solidFill>
                  <a:round/>
                  <a:headEnd/>
                  <a:tailEnd/>
                </a:ln>
              </p:spPr>
              <p:txBody>
                <a:bodyPr/>
                <a:lstStyle/>
                <a:p>
                  <a:endParaRPr lang="en-US" dirty="0"/>
                </a:p>
              </p:txBody>
            </p:sp>
            <p:sp>
              <p:nvSpPr>
                <p:cNvPr id="170" name="Freeform 119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bg2"/>
                </a:solidFill>
                <a:ln w="9525">
                  <a:solidFill>
                    <a:srgbClr val="000000"/>
                  </a:solidFill>
                  <a:round/>
                  <a:headEnd/>
                  <a:tailEnd/>
                </a:ln>
              </p:spPr>
              <p:txBody>
                <a:bodyPr/>
                <a:lstStyle/>
                <a:p>
                  <a:endParaRPr lang="en-US" dirty="0"/>
                </a:p>
              </p:txBody>
            </p:sp>
          </p:grpSp>
          <p:grpSp>
            <p:nvGrpSpPr>
              <p:cNvPr id="164" name="Group 1191"/>
              <p:cNvGrpSpPr>
                <a:grpSpLocks/>
              </p:cNvGrpSpPr>
              <p:nvPr/>
            </p:nvGrpSpPr>
            <p:grpSpPr bwMode="auto">
              <a:xfrm>
                <a:off x="2352" y="2544"/>
                <a:ext cx="270" cy="142"/>
                <a:chOff x="2352" y="2592"/>
                <a:chExt cx="270" cy="142"/>
              </a:xfrm>
            </p:grpSpPr>
            <p:sp>
              <p:nvSpPr>
                <p:cNvPr id="165" name="Freeform 119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bg2"/>
                </a:solidFill>
                <a:ln w="9525">
                  <a:solidFill>
                    <a:srgbClr val="000000"/>
                  </a:solidFill>
                  <a:round/>
                  <a:headEnd/>
                  <a:tailEnd/>
                </a:ln>
              </p:spPr>
              <p:txBody>
                <a:bodyPr/>
                <a:lstStyle/>
                <a:p>
                  <a:endParaRPr lang="en-US" dirty="0"/>
                </a:p>
              </p:txBody>
            </p:sp>
            <p:sp>
              <p:nvSpPr>
                <p:cNvPr id="166" name="Freeform 119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bg2"/>
                </a:solidFill>
                <a:ln w="9525">
                  <a:solidFill>
                    <a:srgbClr val="000000"/>
                  </a:solidFill>
                  <a:round/>
                  <a:headEnd/>
                  <a:tailEnd/>
                </a:ln>
              </p:spPr>
              <p:txBody>
                <a:bodyPr/>
                <a:lstStyle/>
                <a:p>
                  <a:endParaRPr lang="en-US" dirty="0"/>
                </a:p>
              </p:txBody>
            </p:sp>
            <p:sp>
              <p:nvSpPr>
                <p:cNvPr id="167" name="Freeform 119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bg2"/>
                </a:solidFill>
                <a:ln w="9525">
                  <a:solidFill>
                    <a:srgbClr val="000000"/>
                  </a:solidFill>
                  <a:round/>
                  <a:headEnd/>
                  <a:tailEnd/>
                </a:ln>
              </p:spPr>
              <p:txBody>
                <a:bodyPr/>
                <a:lstStyle/>
                <a:p>
                  <a:endParaRPr lang="en-US" dirty="0"/>
                </a:p>
              </p:txBody>
            </p:sp>
          </p:grpSp>
        </p:grpSp>
        <p:grpSp>
          <p:nvGrpSpPr>
            <p:cNvPr id="154" name="Group 1195"/>
            <p:cNvGrpSpPr>
              <a:grpSpLocks/>
            </p:cNvGrpSpPr>
            <p:nvPr/>
          </p:nvGrpSpPr>
          <p:grpSpPr bwMode="auto">
            <a:xfrm>
              <a:off x="2352" y="2448"/>
              <a:ext cx="288" cy="240"/>
              <a:chOff x="1680" y="3648"/>
              <a:chExt cx="240" cy="192"/>
            </a:xfrm>
          </p:grpSpPr>
          <p:sp>
            <p:nvSpPr>
              <p:cNvPr id="159" name="Oval 1196"/>
              <p:cNvSpPr>
                <a:spLocks noChangeArrowheads="1"/>
              </p:cNvSpPr>
              <p:nvPr/>
            </p:nvSpPr>
            <p:spPr bwMode="auto">
              <a:xfrm>
                <a:off x="1680" y="3744"/>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60" name="Oval 1197"/>
              <p:cNvSpPr>
                <a:spLocks noChangeArrowheads="1"/>
              </p:cNvSpPr>
              <p:nvPr/>
            </p:nvSpPr>
            <p:spPr bwMode="auto">
              <a:xfrm>
                <a:off x="1680" y="3696"/>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61" name="Oval 1198"/>
              <p:cNvSpPr>
                <a:spLocks noChangeArrowheads="1"/>
              </p:cNvSpPr>
              <p:nvPr/>
            </p:nvSpPr>
            <p:spPr bwMode="auto">
              <a:xfrm>
                <a:off x="1680" y="3648"/>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55" name="Group 1199"/>
            <p:cNvGrpSpPr>
              <a:grpSpLocks/>
            </p:cNvGrpSpPr>
            <p:nvPr/>
          </p:nvGrpSpPr>
          <p:grpSpPr bwMode="auto">
            <a:xfrm>
              <a:off x="2304" y="2352"/>
              <a:ext cx="336" cy="240"/>
              <a:chOff x="2064" y="2880"/>
              <a:chExt cx="240" cy="240"/>
            </a:xfrm>
          </p:grpSpPr>
          <p:sp>
            <p:nvSpPr>
              <p:cNvPr id="156" name="Freeform 1200"/>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7" name="Freeform 1201"/>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8" name="Freeform 1202"/>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grpSp>
        <p:nvGrpSpPr>
          <p:cNvPr id="180" name="Group 1203"/>
          <p:cNvGrpSpPr>
            <a:grpSpLocks/>
          </p:cNvGrpSpPr>
          <p:nvPr/>
        </p:nvGrpSpPr>
        <p:grpSpPr bwMode="auto">
          <a:xfrm>
            <a:off x="4651131" y="3473450"/>
            <a:ext cx="548054" cy="1143000"/>
            <a:chOff x="2304" y="2352"/>
            <a:chExt cx="336" cy="720"/>
          </a:xfrm>
        </p:grpSpPr>
        <p:grpSp>
          <p:nvGrpSpPr>
            <p:cNvPr id="181" name="Group 1204"/>
            <p:cNvGrpSpPr>
              <a:grpSpLocks/>
            </p:cNvGrpSpPr>
            <p:nvPr/>
          </p:nvGrpSpPr>
          <p:grpSpPr bwMode="auto">
            <a:xfrm>
              <a:off x="2352" y="2832"/>
              <a:ext cx="288" cy="240"/>
              <a:chOff x="1680" y="3648"/>
              <a:chExt cx="240" cy="192"/>
            </a:xfrm>
          </p:grpSpPr>
          <p:sp>
            <p:nvSpPr>
              <p:cNvPr id="207" name="Oval 1205"/>
              <p:cNvSpPr>
                <a:spLocks noChangeArrowheads="1"/>
              </p:cNvSpPr>
              <p:nvPr/>
            </p:nvSpPr>
            <p:spPr bwMode="auto">
              <a:xfrm>
                <a:off x="1680" y="3744"/>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8" name="Oval 1206"/>
              <p:cNvSpPr>
                <a:spLocks noChangeArrowheads="1"/>
              </p:cNvSpPr>
              <p:nvPr/>
            </p:nvSpPr>
            <p:spPr bwMode="auto">
              <a:xfrm>
                <a:off x="1680" y="3696"/>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9" name="Oval 1207"/>
              <p:cNvSpPr>
                <a:spLocks noChangeArrowheads="1"/>
              </p:cNvSpPr>
              <p:nvPr/>
            </p:nvSpPr>
            <p:spPr bwMode="auto">
              <a:xfrm>
                <a:off x="1680" y="3648"/>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82" name="Group 1208"/>
            <p:cNvGrpSpPr>
              <a:grpSpLocks/>
            </p:cNvGrpSpPr>
            <p:nvPr/>
          </p:nvGrpSpPr>
          <p:grpSpPr bwMode="auto">
            <a:xfrm>
              <a:off x="2304" y="2688"/>
              <a:ext cx="336" cy="240"/>
              <a:chOff x="2064" y="2880"/>
              <a:chExt cx="240" cy="240"/>
            </a:xfrm>
          </p:grpSpPr>
          <p:sp>
            <p:nvSpPr>
              <p:cNvPr id="204" name="Freeform 1209"/>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5" name="Freeform 1210"/>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06" name="Freeform 1211"/>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83" name="Group 1212"/>
            <p:cNvGrpSpPr>
              <a:grpSpLocks/>
            </p:cNvGrpSpPr>
            <p:nvPr/>
          </p:nvGrpSpPr>
          <p:grpSpPr bwMode="auto">
            <a:xfrm>
              <a:off x="2352" y="2594"/>
              <a:ext cx="288" cy="238"/>
              <a:chOff x="2352" y="2544"/>
              <a:chExt cx="270" cy="238"/>
            </a:xfrm>
          </p:grpSpPr>
          <p:grpSp>
            <p:nvGrpSpPr>
              <p:cNvPr id="192" name="Group 1213"/>
              <p:cNvGrpSpPr>
                <a:grpSpLocks/>
              </p:cNvGrpSpPr>
              <p:nvPr/>
            </p:nvGrpSpPr>
            <p:grpSpPr bwMode="auto">
              <a:xfrm>
                <a:off x="2352" y="2640"/>
                <a:ext cx="270" cy="142"/>
                <a:chOff x="2352" y="2592"/>
                <a:chExt cx="270" cy="142"/>
              </a:xfrm>
            </p:grpSpPr>
            <p:sp>
              <p:nvSpPr>
                <p:cNvPr id="201" name="Freeform 121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dirty="0"/>
                </a:p>
              </p:txBody>
            </p:sp>
            <p:sp>
              <p:nvSpPr>
                <p:cNvPr id="202" name="Freeform 121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dirty="0"/>
                </a:p>
              </p:txBody>
            </p:sp>
            <p:sp>
              <p:nvSpPr>
                <p:cNvPr id="203" name="Freeform 121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dirty="0"/>
                </a:p>
              </p:txBody>
            </p:sp>
          </p:grpSp>
          <p:grpSp>
            <p:nvGrpSpPr>
              <p:cNvPr id="193" name="Group 1217"/>
              <p:cNvGrpSpPr>
                <a:grpSpLocks/>
              </p:cNvGrpSpPr>
              <p:nvPr/>
            </p:nvGrpSpPr>
            <p:grpSpPr bwMode="auto">
              <a:xfrm>
                <a:off x="2352" y="2592"/>
                <a:ext cx="270" cy="142"/>
                <a:chOff x="2352" y="2592"/>
                <a:chExt cx="270" cy="142"/>
              </a:xfrm>
            </p:grpSpPr>
            <p:sp>
              <p:nvSpPr>
                <p:cNvPr id="198" name="Freeform 121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dirty="0"/>
                </a:p>
              </p:txBody>
            </p:sp>
            <p:sp>
              <p:nvSpPr>
                <p:cNvPr id="199" name="Freeform 121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dirty="0"/>
                </a:p>
              </p:txBody>
            </p:sp>
            <p:sp>
              <p:nvSpPr>
                <p:cNvPr id="200" name="Freeform 122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dirty="0"/>
                </a:p>
              </p:txBody>
            </p:sp>
          </p:grpSp>
          <p:grpSp>
            <p:nvGrpSpPr>
              <p:cNvPr id="194" name="Group 1221"/>
              <p:cNvGrpSpPr>
                <a:grpSpLocks/>
              </p:cNvGrpSpPr>
              <p:nvPr/>
            </p:nvGrpSpPr>
            <p:grpSpPr bwMode="auto">
              <a:xfrm>
                <a:off x="2352" y="2544"/>
                <a:ext cx="270" cy="142"/>
                <a:chOff x="2352" y="2592"/>
                <a:chExt cx="270" cy="142"/>
              </a:xfrm>
            </p:grpSpPr>
            <p:sp>
              <p:nvSpPr>
                <p:cNvPr id="195" name="Freeform 122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dirty="0"/>
                </a:p>
              </p:txBody>
            </p:sp>
            <p:sp>
              <p:nvSpPr>
                <p:cNvPr id="196" name="Freeform 122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dirty="0"/>
                </a:p>
              </p:txBody>
            </p:sp>
            <p:sp>
              <p:nvSpPr>
                <p:cNvPr id="197" name="Freeform 122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dirty="0"/>
                </a:p>
              </p:txBody>
            </p:sp>
          </p:grpSp>
        </p:grpSp>
        <p:grpSp>
          <p:nvGrpSpPr>
            <p:cNvPr id="184" name="Group 1225"/>
            <p:cNvGrpSpPr>
              <a:grpSpLocks/>
            </p:cNvGrpSpPr>
            <p:nvPr/>
          </p:nvGrpSpPr>
          <p:grpSpPr bwMode="auto">
            <a:xfrm>
              <a:off x="2352" y="2448"/>
              <a:ext cx="288" cy="240"/>
              <a:chOff x="1680" y="3648"/>
              <a:chExt cx="240" cy="192"/>
            </a:xfrm>
          </p:grpSpPr>
          <p:sp>
            <p:nvSpPr>
              <p:cNvPr id="189" name="Oval 1226"/>
              <p:cNvSpPr>
                <a:spLocks noChangeArrowheads="1"/>
              </p:cNvSpPr>
              <p:nvPr/>
            </p:nvSpPr>
            <p:spPr bwMode="auto">
              <a:xfrm>
                <a:off x="1680" y="3744"/>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0" name="Oval 1227"/>
              <p:cNvSpPr>
                <a:spLocks noChangeArrowheads="1"/>
              </p:cNvSpPr>
              <p:nvPr/>
            </p:nvSpPr>
            <p:spPr bwMode="auto">
              <a:xfrm>
                <a:off x="1680" y="3696"/>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1" name="Oval 1228"/>
              <p:cNvSpPr>
                <a:spLocks noChangeArrowheads="1"/>
              </p:cNvSpPr>
              <p:nvPr/>
            </p:nvSpPr>
            <p:spPr bwMode="auto">
              <a:xfrm>
                <a:off x="1680" y="3648"/>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nvGrpSpPr>
            <p:cNvPr id="185" name="Group 1229"/>
            <p:cNvGrpSpPr>
              <a:grpSpLocks/>
            </p:cNvGrpSpPr>
            <p:nvPr/>
          </p:nvGrpSpPr>
          <p:grpSpPr bwMode="auto">
            <a:xfrm>
              <a:off x="2304" y="2352"/>
              <a:ext cx="336" cy="240"/>
              <a:chOff x="2064" y="2880"/>
              <a:chExt cx="240" cy="240"/>
            </a:xfrm>
          </p:grpSpPr>
          <p:sp>
            <p:nvSpPr>
              <p:cNvPr id="186" name="Freeform 1230"/>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87" name="Freeform 1231"/>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88" name="Freeform 1232"/>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210" name="Text Box 1233"/>
          <p:cNvSpPr txBox="1">
            <a:spLocks noChangeArrowheads="1"/>
          </p:cNvSpPr>
          <p:nvPr/>
        </p:nvSpPr>
        <p:spPr bwMode="auto">
          <a:xfrm>
            <a:off x="3171156" y="4768850"/>
            <a:ext cx="2845651" cy="646331"/>
          </a:xfrm>
          <a:prstGeom prst="rect">
            <a:avLst/>
          </a:prstGeom>
          <a:solidFill>
            <a:srgbClr val="777777"/>
          </a:solidFill>
          <a:ln>
            <a:noFill/>
          </a:ln>
          <a:effectLst>
            <a:outerShdw dist="107763" dir="2700000" algn="ctr" rotWithShape="0">
              <a:srgbClr val="969696"/>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buClrTx/>
              <a:buSzTx/>
              <a:buFontTx/>
              <a:buNone/>
            </a:pPr>
            <a:r>
              <a:rPr lang="de-DE" sz="1800" dirty="0" err="1">
                <a:solidFill>
                  <a:schemeClr val="bg1"/>
                </a:solidFill>
                <a:latin typeface="Comic Sans MS" pitchFamily="66" charset="0"/>
              </a:rPr>
              <a:t>2nd</a:t>
            </a:r>
            <a:r>
              <a:rPr lang="de-DE" sz="1800" dirty="0">
                <a:solidFill>
                  <a:schemeClr val="bg1"/>
                </a:solidFill>
                <a:latin typeface="Comic Sans MS" pitchFamily="66" charset="0"/>
              </a:rPr>
              <a:t> &amp; </a:t>
            </a:r>
            <a:r>
              <a:rPr lang="de-DE" sz="1800" dirty="0" err="1">
                <a:solidFill>
                  <a:schemeClr val="bg1"/>
                </a:solidFill>
                <a:latin typeface="Comic Sans MS" pitchFamily="66" charset="0"/>
              </a:rPr>
              <a:t>3rd</a:t>
            </a:r>
            <a:r>
              <a:rPr lang="de-DE" sz="1800" dirty="0">
                <a:solidFill>
                  <a:schemeClr val="bg1"/>
                </a:solidFill>
                <a:latin typeface="Comic Sans MS" pitchFamily="66" charset="0"/>
              </a:rPr>
              <a:t> Generation : </a:t>
            </a:r>
          </a:p>
          <a:p>
            <a:pPr algn="ctr">
              <a:lnSpc>
                <a:spcPct val="100000"/>
              </a:lnSpc>
              <a:spcBef>
                <a:spcPct val="0"/>
              </a:spcBef>
              <a:buClrTx/>
              <a:buSzTx/>
              <a:buFontTx/>
              <a:buNone/>
            </a:pPr>
            <a:r>
              <a:rPr lang="de-DE" sz="1800" dirty="0" err="1">
                <a:solidFill>
                  <a:srgbClr val="FFFF00"/>
                </a:solidFill>
                <a:latin typeface="Comic Sans MS" pitchFamily="66" charset="0"/>
              </a:rPr>
              <a:t>functional</a:t>
            </a:r>
            <a:r>
              <a:rPr lang="de-DE" sz="1800" dirty="0">
                <a:solidFill>
                  <a:srgbClr val="FFFF00"/>
                </a:solidFill>
                <a:latin typeface="Comic Sans MS" pitchFamily="66" charset="0"/>
              </a:rPr>
              <a:t> </a:t>
            </a:r>
            <a:r>
              <a:rPr lang="de-DE" sz="1800" dirty="0" err="1">
                <a:solidFill>
                  <a:srgbClr val="FFFF00"/>
                </a:solidFill>
                <a:latin typeface="Comic Sans MS" pitchFamily="66" charset="0"/>
              </a:rPr>
              <a:t>decomposition</a:t>
            </a:r>
            <a:endParaRPr lang="de-DE" sz="1800" dirty="0">
              <a:solidFill>
                <a:schemeClr val="bg1"/>
              </a:solidFill>
              <a:latin typeface="Comic Sans MS" pitchFamily="66" charset="0"/>
            </a:endParaRPr>
          </a:p>
        </p:txBody>
      </p:sp>
      <p:grpSp>
        <p:nvGrpSpPr>
          <p:cNvPr id="211" name="Group 1234"/>
          <p:cNvGrpSpPr>
            <a:grpSpLocks/>
          </p:cNvGrpSpPr>
          <p:nvPr/>
        </p:nvGrpSpPr>
        <p:grpSpPr bwMode="auto">
          <a:xfrm>
            <a:off x="556847" y="1263651"/>
            <a:ext cx="2552700" cy="1204913"/>
            <a:chOff x="2506" y="672"/>
            <a:chExt cx="1668" cy="844"/>
          </a:xfrm>
        </p:grpSpPr>
        <p:grpSp>
          <p:nvGrpSpPr>
            <p:cNvPr id="212" name="Group 1235"/>
            <p:cNvGrpSpPr>
              <a:grpSpLocks/>
            </p:cNvGrpSpPr>
            <p:nvPr/>
          </p:nvGrpSpPr>
          <p:grpSpPr bwMode="auto">
            <a:xfrm>
              <a:off x="3168" y="803"/>
              <a:ext cx="238" cy="124"/>
              <a:chOff x="2352" y="2592"/>
              <a:chExt cx="270" cy="142"/>
            </a:xfrm>
          </p:grpSpPr>
          <p:sp>
            <p:nvSpPr>
              <p:cNvPr id="251" name="Freeform 123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252" name="Freeform 123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253" name="Freeform 123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213" name="Group 1239"/>
            <p:cNvGrpSpPr>
              <a:grpSpLocks/>
            </p:cNvGrpSpPr>
            <p:nvPr/>
          </p:nvGrpSpPr>
          <p:grpSpPr bwMode="auto">
            <a:xfrm>
              <a:off x="2834" y="1077"/>
              <a:ext cx="238" cy="123"/>
              <a:chOff x="2352" y="2592"/>
              <a:chExt cx="270" cy="142"/>
            </a:xfrm>
          </p:grpSpPr>
          <p:sp>
            <p:nvSpPr>
              <p:cNvPr id="248" name="Freeform 1240"/>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249" name="Freeform 1241"/>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250" name="Freeform 1242"/>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214" name="Group 1243"/>
            <p:cNvGrpSpPr>
              <a:grpSpLocks/>
            </p:cNvGrpSpPr>
            <p:nvPr/>
          </p:nvGrpSpPr>
          <p:grpSpPr bwMode="auto">
            <a:xfrm>
              <a:off x="3216" y="1200"/>
              <a:ext cx="238" cy="124"/>
              <a:chOff x="2352" y="2592"/>
              <a:chExt cx="270" cy="142"/>
            </a:xfrm>
          </p:grpSpPr>
          <p:sp>
            <p:nvSpPr>
              <p:cNvPr id="245" name="Freeform 124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808080"/>
              </a:solidFill>
              <a:ln w="9525">
                <a:solidFill>
                  <a:srgbClr val="000000"/>
                </a:solidFill>
                <a:round/>
                <a:headEnd/>
                <a:tailEnd/>
              </a:ln>
            </p:spPr>
            <p:txBody>
              <a:bodyPr/>
              <a:lstStyle/>
              <a:p>
                <a:endParaRPr lang="en-US"/>
              </a:p>
            </p:txBody>
          </p:sp>
          <p:sp>
            <p:nvSpPr>
              <p:cNvPr id="246" name="Freeform 124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808080"/>
              </a:solidFill>
              <a:ln w="9525">
                <a:solidFill>
                  <a:srgbClr val="000000"/>
                </a:solidFill>
                <a:round/>
                <a:headEnd/>
                <a:tailEnd/>
              </a:ln>
            </p:spPr>
            <p:txBody>
              <a:bodyPr/>
              <a:lstStyle/>
              <a:p>
                <a:endParaRPr lang="en-US"/>
              </a:p>
            </p:txBody>
          </p:sp>
          <p:sp>
            <p:nvSpPr>
              <p:cNvPr id="247" name="Freeform 124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808080"/>
              </a:solidFill>
              <a:ln w="9525">
                <a:solidFill>
                  <a:srgbClr val="000000"/>
                </a:solidFill>
                <a:round/>
                <a:headEnd/>
                <a:tailEnd/>
              </a:ln>
            </p:spPr>
            <p:txBody>
              <a:bodyPr/>
              <a:lstStyle/>
              <a:p>
                <a:endParaRPr lang="en-US"/>
              </a:p>
            </p:txBody>
          </p:sp>
        </p:grpSp>
        <p:sp>
          <p:nvSpPr>
            <p:cNvPr id="215" name="Oval 1247"/>
            <p:cNvSpPr>
              <a:spLocks noChangeArrowheads="1"/>
            </p:cNvSpPr>
            <p:nvPr/>
          </p:nvSpPr>
          <p:spPr bwMode="auto">
            <a:xfrm>
              <a:off x="3936" y="1000"/>
              <a:ext cx="238" cy="104"/>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 name="Oval 1248"/>
            <p:cNvSpPr>
              <a:spLocks noChangeArrowheads="1"/>
            </p:cNvSpPr>
            <p:nvPr/>
          </p:nvSpPr>
          <p:spPr bwMode="auto">
            <a:xfrm>
              <a:off x="3698" y="912"/>
              <a:ext cx="238" cy="105"/>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 name="Oval 1249"/>
            <p:cNvSpPr>
              <a:spLocks noChangeArrowheads="1"/>
            </p:cNvSpPr>
            <p:nvPr/>
          </p:nvSpPr>
          <p:spPr bwMode="auto">
            <a:xfrm>
              <a:off x="2976" y="1392"/>
              <a:ext cx="238" cy="105"/>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 name="Freeform 1250"/>
            <p:cNvSpPr>
              <a:spLocks/>
            </p:cNvSpPr>
            <p:nvPr/>
          </p:nvSpPr>
          <p:spPr bwMode="auto">
            <a:xfrm>
              <a:off x="2976" y="960"/>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66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 name="Freeform 1251"/>
            <p:cNvSpPr>
              <a:spLocks/>
            </p:cNvSpPr>
            <p:nvPr/>
          </p:nvSpPr>
          <p:spPr bwMode="auto">
            <a:xfrm>
              <a:off x="2880" y="1200"/>
              <a:ext cx="278" cy="12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0" name="Freeform 1252"/>
            <p:cNvSpPr>
              <a:spLocks/>
            </p:cNvSpPr>
            <p:nvPr/>
          </p:nvSpPr>
          <p:spPr bwMode="auto">
            <a:xfrm>
              <a:off x="2506" y="110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1" name="Freeform 1253"/>
            <p:cNvSpPr>
              <a:spLocks/>
            </p:cNvSpPr>
            <p:nvPr/>
          </p:nvSpPr>
          <p:spPr bwMode="auto">
            <a:xfrm>
              <a:off x="2602" y="91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2" name="Freeform 1254"/>
            <p:cNvSpPr>
              <a:spLocks/>
            </p:cNvSpPr>
            <p:nvPr/>
          </p:nvSpPr>
          <p:spPr bwMode="auto">
            <a:xfrm>
              <a:off x="3408" y="86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3" name="Freeform 1255"/>
            <p:cNvSpPr>
              <a:spLocks/>
            </p:cNvSpPr>
            <p:nvPr/>
          </p:nvSpPr>
          <p:spPr bwMode="auto">
            <a:xfrm>
              <a:off x="2928" y="67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4" name="Freeform 1256"/>
            <p:cNvSpPr>
              <a:spLocks/>
            </p:cNvSpPr>
            <p:nvPr/>
          </p:nvSpPr>
          <p:spPr bwMode="auto">
            <a:xfrm>
              <a:off x="3418" y="115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5" name="Oval 1257"/>
            <p:cNvSpPr>
              <a:spLocks noChangeArrowheads="1"/>
            </p:cNvSpPr>
            <p:nvPr/>
          </p:nvSpPr>
          <p:spPr bwMode="auto">
            <a:xfrm>
              <a:off x="3264" y="1056"/>
              <a:ext cx="238" cy="105"/>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6" name="Oval 1258"/>
            <p:cNvSpPr>
              <a:spLocks noChangeArrowheads="1"/>
            </p:cNvSpPr>
            <p:nvPr/>
          </p:nvSpPr>
          <p:spPr bwMode="auto">
            <a:xfrm>
              <a:off x="2930" y="855"/>
              <a:ext cx="238" cy="105"/>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7" name="Oval 1259"/>
            <p:cNvSpPr>
              <a:spLocks noChangeArrowheads="1"/>
            </p:cNvSpPr>
            <p:nvPr/>
          </p:nvSpPr>
          <p:spPr bwMode="auto">
            <a:xfrm>
              <a:off x="2640" y="1248"/>
              <a:ext cx="238" cy="105"/>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8" name="Oval 1260"/>
            <p:cNvSpPr>
              <a:spLocks noChangeArrowheads="1"/>
            </p:cNvSpPr>
            <p:nvPr/>
          </p:nvSpPr>
          <p:spPr bwMode="auto">
            <a:xfrm>
              <a:off x="3744" y="1152"/>
              <a:ext cx="238" cy="10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29" name="Group 1261"/>
            <p:cNvGrpSpPr>
              <a:grpSpLocks/>
            </p:cNvGrpSpPr>
            <p:nvPr/>
          </p:nvGrpSpPr>
          <p:grpSpPr bwMode="auto">
            <a:xfrm>
              <a:off x="3360" y="692"/>
              <a:ext cx="238" cy="124"/>
              <a:chOff x="2352" y="2592"/>
              <a:chExt cx="270" cy="142"/>
            </a:xfrm>
          </p:grpSpPr>
          <p:sp>
            <p:nvSpPr>
              <p:cNvPr id="242" name="Freeform 126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6600"/>
              </a:solidFill>
              <a:ln w="9525">
                <a:solidFill>
                  <a:srgbClr val="000000"/>
                </a:solidFill>
                <a:round/>
                <a:headEnd/>
                <a:tailEnd/>
              </a:ln>
            </p:spPr>
            <p:txBody>
              <a:bodyPr/>
              <a:lstStyle/>
              <a:p>
                <a:endParaRPr lang="en-US"/>
              </a:p>
            </p:txBody>
          </p:sp>
          <p:sp>
            <p:nvSpPr>
              <p:cNvPr id="243" name="Freeform 126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6600"/>
              </a:solidFill>
              <a:ln w="9525">
                <a:solidFill>
                  <a:srgbClr val="000000"/>
                </a:solidFill>
                <a:round/>
                <a:headEnd/>
                <a:tailEnd/>
              </a:ln>
            </p:spPr>
            <p:txBody>
              <a:bodyPr/>
              <a:lstStyle/>
              <a:p>
                <a:endParaRPr lang="en-US"/>
              </a:p>
            </p:txBody>
          </p:sp>
          <p:sp>
            <p:nvSpPr>
              <p:cNvPr id="244" name="Freeform 126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6600"/>
              </a:solidFill>
              <a:ln w="9525">
                <a:solidFill>
                  <a:srgbClr val="000000"/>
                </a:solidFill>
                <a:round/>
                <a:headEnd/>
                <a:tailEnd/>
              </a:ln>
            </p:spPr>
            <p:txBody>
              <a:bodyPr/>
              <a:lstStyle/>
              <a:p>
                <a:endParaRPr lang="en-US"/>
              </a:p>
            </p:txBody>
          </p:sp>
        </p:grpSp>
        <p:grpSp>
          <p:nvGrpSpPr>
            <p:cNvPr id="230" name="Group 1265"/>
            <p:cNvGrpSpPr>
              <a:grpSpLocks/>
            </p:cNvGrpSpPr>
            <p:nvPr/>
          </p:nvGrpSpPr>
          <p:grpSpPr bwMode="auto">
            <a:xfrm>
              <a:off x="3648" y="740"/>
              <a:ext cx="238" cy="124"/>
              <a:chOff x="2352" y="2592"/>
              <a:chExt cx="270" cy="142"/>
            </a:xfrm>
          </p:grpSpPr>
          <p:sp>
            <p:nvSpPr>
              <p:cNvPr id="239" name="Freeform 126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240" name="Freeform 126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241" name="Freeform 126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231" name="Group 1269"/>
            <p:cNvGrpSpPr>
              <a:grpSpLocks/>
            </p:cNvGrpSpPr>
            <p:nvPr/>
          </p:nvGrpSpPr>
          <p:grpSpPr bwMode="auto">
            <a:xfrm>
              <a:off x="2642" y="1392"/>
              <a:ext cx="238" cy="124"/>
              <a:chOff x="2352" y="2592"/>
              <a:chExt cx="270" cy="142"/>
            </a:xfrm>
          </p:grpSpPr>
          <p:sp>
            <p:nvSpPr>
              <p:cNvPr id="236" name="Freeform 1270"/>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accent2"/>
              </a:solidFill>
              <a:ln w="9525">
                <a:solidFill>
                  <a:srgbClr val="000000"/>
                </a:solidFill>
                <a:round/>
                <a:headEnd/>
                <a:tailEnd/>
              </a:ln>
            </p:spPr>
            <p:txBody>
              <a:bodyPr/>
              <a:lstStyle/>
              <a:p>
                <a:endParaRPr lang="en-US"/>
              </a:p>
            </p:txBody>
          </p:sp>
          <p:sp>
            <p:nvSpPr>
              <p:cNvPr id="237" name="Freeform 1271"/>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accent2"/>
              </a:solidFill>
              <a:ln w="9525">
                <a:solidFill>
                  <a:srgbClr val="000000"/>
                </a:solidFill>
                <a:round/>
                <a:headEnd/>
                <a:tailEnd/>
              </a:ln>
            </p:spPr>
            <p:txBody>
              <a:bodyPr/>
              <a:lstStyle/>
              <a:p>
                <a:endParaRPr lang="en-US"/>
              </a:p>
            </p:txBody>
          </p:sp>
          <p:sp>
            <p:nvSpPr>
              <p:cNvPr id="238" name="Freeform 1272"/>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accent2"/>
              </a:solidFill>
              <a:ln w="9525">
                <a:solidFill>
                  <a:srgbClr val="000000"/>
                </a:solidFill>
                <a:round/>
                <a:headEnd/>
                <a:tailEnd/>
              </a:ln>
            </p:spPr>
            <p:txBody>
              <a:bodyPr/>
              <a:lstStyle/>
              <a:p>
                <a:endParaRPr lang="en-US"/>
              </a:p>
            </p:txBody>
          </p:sp>
        </p:grpSp>
        <p:grpSp>
          <p:nvGrpSpPr>
            <p:cNvPr id="232" name="Group 1273"/>
            <p:cNvGrpSpPr>
              <a:grpSpLocks/>
            </p:cNvGrpSpPr>
            <p:nvPr/>
          </p:nvGrpSpPr>
          <p:grpSpPr bwMode="auto">
            <a:xfrm>
              <a:off x="3552" y="1008"/>
              <a:ext cx="238" cy="123"/>
              <a:chOff x="2352" y="2592"/>
              <a:chExt cx="270" cy="142"/>
            </a:xfrm>
          </p:grpSpPr>
          <p:sp>
            <p:nvSpPr>
              <p:cNvPr id="233" name="Freeform 127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234" name="Freeform 127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235" name="Freeform 127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grpSp>
        <p:nvGrpSpPr>
          <p:cNvPr id="254" name="Group 1277"/>
          <p:cNvGrpSpPr>
            <a:grpSpLocks/>
          </p:cNvGrpSpPr>
          <p:nvPr/>
        </p:nvGrpSpPr>
        <p:grpSpPr bwMode="auto">
          <a:xfrm>
            <a:off x="342900" y="1492250"/>
            <a:ext cx="2552700" cy="1204913"/>
            <a:chOff x="2506" y="672"/>
            <a:chExt cx="1668" cy="844"/>
          </a:xfrm>
        </p:grpSpPr>
        <p:grpSp>
          <p:nvGrpSpPr>
            <p:cNvPr id="255" name="Group 1278"/>
            <p:cNvGrpSpPr>
              <a:grpSpLocks/>
            </p:cNvGrpSpPr>
            <p:nvPr/>
          </p:nvGrpSpPr>
          <p:grpSpPr bwMode="auto">
            <a:xfrm>
              <a:off x="3168" y="803"/>
              <a:ext cx="238" cy="124"/>
              <a:chOff x="2352" y="2592"/>
              <a:chExt cx="270" cy="142"/>
            </a:xfrm>
          </p:grpSpPr>
          <p:sp>
            <p:nvSpPr>
              <p:cNvPr id="294" name="Freeform 127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295" name="Freeform 128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296" name="Freeform 128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256" name="Group 1282"/>
            <p:cNvGrpSpPr>
              <a:grpSpLocks/>
            </p:cNvGrpSpPr>
            <p:nvPr/>
          </p:nvGrpSpPr>
          <p:grpSpPr bwMode="auto">
            <a:xfrm>
              <a:off x="2834" y="1077"/>
              <a:ext cx="238" cy="123"/>
              <a:chOff x="2352" y="2592"/>
              <a:chExt cx="270" cy="142"/>
            </a:xfrm>
          </p:grpSpPr>
          <p:sp>
            <p:nvSpPr>
              <p:cNvPr id="291" name="Freeform 128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292" name="Freeform 128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293" name="Freeform 128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257" name="Group 1286"/>
            <p:cNvGrpSpPr>
              <a:grpSpLocks/>
            </p:cNvGrpSpPr>
            <p:nvPr/>
          </p:nvGrpSpPr>
          <p:grpSpPr bwMode="auto">
            <a:xfrm>
              <a:off x="3216" y="1200"/>
              <a:ext cx="238" cy="124"/>
              <a:chOff x="2352" y="2592"/>
              <a:chExt cx="270" cy="142"/>
            </a:xfrm>
          </p:grpSpPr>
          <p:sp>
            <p:nvSpPr>
              <p:cNvPr id="288" name="Freeform 1287"/>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808080"/>
              </a:solidFill>
              <a:ln w="9525">
                <a:solidFill>
                  <a:srgbClr val="000000"/>
                </a:solidFill>
                <a:round/>
                <a:headEnd/>
                <a:tailEnd/>
              </a:ln>
            </p:spPr>
            <p:txBody>
              <a:bodyPr/>
              <a:lstStyle/>
              <a:p>
                <a:endParaRPr lang="en-US"/>
              </a:p>
            </p:txBody>
          </p:sp>
          <p:sp>
            <p:nvSpPr>
              <p:cNvPr id="289" name="Freeform 1288"/>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808080"/>
              </a:solidFill>
              <a:ln w="9525">
                <a:solidFill>
                  <a:srgbClr val="000000"/>
                </a:solidFill>
                <a:round/>
                <a:headEnd/>
                <a:tailEnd/>
              </a:ln>
            </p:spPr>
            <p:txBody>
              <a:bodyPr/>
              <a:lstStyle/>
              <a:p>
                <a:endParaRPr lang="en-US"/>
              </a:p>
            </p:txBody>
          </p:sp>
          <p:sp>
            <p:nvSpPr>
              <p:cNvPr id="290" name="Freeform 1289"/>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808080"/>
              </a:solidFill>
              <a:ln w="9525">
                <a:solidFill>
                  <a:srgbClr val="000000"/>
                </a:solidFill>
                <a:round/>
                <a:headEnd/>
                <a:tailEnd/>
              </a:ln>
            </p:spPr>
            <p:txBody>
              <a:bodyPr/>
              <a:lstStyle/>
              <a:p>
                <a:endParaRPr lang="en-US"/>
              </a:p>
            </p:txBody>
          </p:sp>
        </p:grpSp>
        <p:sp>
          <p:nvSpPr>
            <p:cNvPr id="258" name="Oval 1290"/>
            <p:cNvSpPr>
              <a:spLocks noChangeArrowheads="1"/>
            </p:cNvSpPr>
            <p:nvPr/>
          </p:nvSpPr>
          <p:spPr bwMode="auto">
            <a:xfrm>
              <a:off x="3936" y="1000"/>
              <a:ext cx="238" cy="104"/>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9" name="Oval 1291"/>
            <p:cNvSpPr>
              <a:spLocks noChangeArrowheads="1"/>
            </p:cNvSpPr>
            <p:nvPr/>
          </p:nvSpPr>
          <p:spPr bwMode="auto">
            <a:xfrm>
              <a:off x="3698" y="912"/>
              <a:ext cx="238" cy="105"/>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0" name="Oval 1292"/>
            <p:cNvSpPr>
              <a:spLocks noChangeArrowheads="1"/>
            </p:cNvSpPr>
            <p:nvPr/>
          </p:nvSpPr>
          <p:spPr bwMode="auto">
            <a:xfrm>
              <a:off x="2976" y="1392"/>
              <a:ext cx="238" cy="105"/>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1" name="Freeform 1293"/>
            <p:cNvSpPr>
              <a:spLocks/>
            </p:cNvSpPr>
            <p:nvPr/>
          </p:nvSpPr>
          <p:spPr bwMode="auto">
            <a:xfrm>
              <a:off x="2976" y="960"/>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66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2" name="Freeform 1294"/>
            <p:cNvSpPr>
              <a:spLocks/>
            </p:cNvSpPr>
            <p:nvPr/>
          </p:nvSpPr>
          <p:spPr bwMode="auto">
            <a:xfrm>
              <a:off x="2880" y="1200"/>
              <a:ext cx="278" cy="12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3" name="Freeform 1295"/>
            <p:cNvSpPr>
              <a:spLocks/>
            </p:cNvSpPr>
            <p:nvPr/>
          </p:nvSpPr>
          <p:spPr bwMode="auto">
            <a:xfrm>
              <a:off x="2506" y="110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4" name="Freeform 1296"/>
            <p:cNvSpPr>
              <a:spLocks/>
            </p:cNvSpPr>
            <p:nvPr/>
          </p:nvSpPr>
          <p:spPr bwMode="auto">
            <a:xfrm>
              <a:off x="2602" y="91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5" name="Freeform 1297"/>
            <p:cNvSpPr>
              <a:spLocks/>
            </p:cNvSpPr>
            <p:nvPr/>
          </p:nvSpPr>
          <p:spPr bwMode="auto">
            <a:xfrm>
              <a:off x="3408" y="86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 name="Freeform 1298"/>
            <p:cNvSpPr>
              <a:spLocks/>
            </p:cNvSpPr>
            <p:nvPr/>
          </p:nvSpPr>
          <p:spPr bwMode="auto">
            <a:xfrm>
              <a:off x="2928" y="67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7" name="Freeform 1299"/>
            <p:cNvSpPr>
              <a:spLocks/>
            </p:cNvSpPr>
            <p:nvPr/>
          </p:nvSpPr>
          <p:spPr bwMode="auto">
            <a:xfrm>
              <a:off x="3418" y="115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8" name="Oval 1300"/>
            <p:cNvSpPr>
              <a:spLocks noChangeArrowheads="1"/>
            </p:cNvSpPr>
            <p:nvPr/>
          </p:nvSpPr>
          <p:spPr bwMode="auto">
            <a:xfrm>
              <a:off x="3264" y="1056"/>
              <a:ext cx="238" cy="105"/>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9" name="Oval 1301"/>
            <p:cNvSpPr>
              <a:spLocks noChangeArrowheads="1"/>
            </p:cNvSpPr>
            <p:nvPr/>
          </p:nvSpPr>
          <p:spPr bwMode="auto">
            <a:xfrm>
              <a:off x="2930" y="855"/>
              <a:ext cx="238" cy="105"/>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0" name="Oval 1302"/>
            <p:cNvSpPr>
              <a:spLocks noChangeArrowheads="1"/>
            </p:cNvSpPr>
            <p:nvPr/>
          </p:nvSpPr>
          <p:spPr bwMode="auto">
            <a:xfrm>
              <a:off x="2640" y="1248"/>
              <a:ext cx="238" cy="105"/>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1" name="Oval 1303"/>
            <p:cNvSpPr>
              <a:spLocks noChangeArrowheads="1"/>
            </p:cNvSpPr>
            <p:nvPr/>
          </p:nvSpPr>
          <p:spPr bwMode="auto">
            <a:xfrm>
              <a:off x="3744" y="1152"/>
              <a:ext cx="238" cy="10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72" name="Group 1304"/>
            <p:cNvGrpSpPr>
              <a:grpSpLocks/>
            </p:cNvGrpSpPr>
            <p:nvPr/>
          </p:nvGrpSpPr>
          <p:grpSpPr bwMode="auto">
            <a:xfrm>
              <a:off x="3360" y="692"/>
              <a:ext cx="238" cy="124"/>
              <a:chOff x="2352" y="2592"/>
              <a:chExt cx="270" cy="142"/>
            </a:xfrm>
          </p:grpSpPr>
          <p:sp>
            <p:nvSpPr>
              <p:cNvPr id="285" name="Freeform 130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6600"/>
              </a:solidFill>
              <a:ln w="9525">
                <a:solidFill>
                  <a:srgbClr val="000000"/>
                </a:solidFill>
                <a:round/>
                <a:headEnd/>
                <a:tailEnd/>
              </a:ln>
            </p:spPr>
            <p:txBody>
              <a:bodyPr/>
              <a:lstStyle/>
              <a:p>
                <a:endParaRPr lang="en-US"/>
              </a:p>
            </p:txBody>
          </p:sp>
          <p:sp>
            <p:nvSpPr>
              <p:cNvPr id="286" name="Freeform 130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6600"/>
              </a:solidFill>
              <a:ln w="9525">
                <a:solidFill>
                  <a:srgbClr val="000000"/>
                </a:solidFill>
                <a:round/>
                <a:headEnd/>
                <a:tailEnd/>
              </a:ln>
            </p:spPr>
            <p:txBody>
              <a:bodyPr/>
              <a:lstStyle/>
              <a:p>
                <a:endParaRPr lang="en-US"/>
              </a:p>
            </p:txBody>
          </p:sp>
          <p:sp>
            <p:nvSpPr>
              <p:cNvPr id="287" name="Freeform 130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6600"/>
              </a:solidFill>
              <a:ln w="9525">
                <a:solidFill>
                  <a:srgbClr val="000000"/>
                </a:solidFill>
                <a:round/>
                <a:headEnd/>
                <a:tailEnd/>
              </a:ln>
            </p:spPr>
            <p:txBody>
              <a:bodyPr/>
              <a:lstStyle/>
              <a:p>
                <a:endParaRPr lang="en-US"/>
              </a:p>
            </p:txBody>
          </p:sp>
        </p:grpSp>
        <p:grpSp>
          <p:nvGrpSpPr>
            <p:cNvPr id="273" name="Group 1308"/>
            <p:cNvGrpSpPr>
              <a:grpSpLocks/>
            </p:cNvGrpSpPr>
            <p:nvPr/>
          </p:nvGrpSpPr>
          <p:grpSpPr bwMode="auto">
            <a:xfrm>
              <a:off x="3648" y="740"/>
              <a:ext cx="238" cy="124"/>
              <a:chOff x="2352" y="2592"/>
              <a:chExt cx="270" cy="142"/>
            </a:xfrm>
          </p:grpSpPr>
          <p:sp>
            <p:nvSpPr>
              <p:cNvPr id="282" name="Freeform 130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283" name="Freeform 131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284" name="Freeform 131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274" name="Group 1312"/>
            <p:cNvGrpSpPr>
              <a:grpSpLocks/>
            </p:cNvGrpSpPr>
            <p:nvPr/>
          </p:nvGrpSpPr>
          <p:grpSpPr bwMode="auto">
            <a:xfrm>
              <a:off x="2642" y="1392"/>
              <a:ext cx="238" cy="124"/>
              <a:chOff x="2352" y="2592"/>
              <a:chExt cx="270" cy="142"/>
            </a:xfrm>
          </p:grpSpPr>
          <p:sp>
            <p:nvSpPr>
              <p:cNvPr id="279" name="Freeform 131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accent2"/>
              </a:solidFill>
              <a:ln w="9525">
                <a:solidFill>
                  <a:srgbClr val="000000"/>
                </a:solidFill>
                <a:round/>
                <a:headEnd/>
                <a:tailEnd/>
              </a:ln>
            </p:spPr>
            <p:txBody>
              <a:bodyPr/>
              <a:lstStyle/>
              <a:p>
                <a:endParaRPr lang="en-US"/>
              </a:p>
            </p:txBody>
          </p:sp>
          <p:sp>
            <p:nvSpPr>
              <p:cNvPr id="280" name="Freeform 131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accent2"/>
              </a:solidFill>
              <a:ln w="9525">
                <a:solidFill>
                  <a:srgbClr val="000000"/>
                </a:solidFill>
                <a:round/>
                <a:headEnd/>
                <a:tailEnd/>
              </a:ln>
            </p:spPr>
            <p:txBody>
              <a:bodyPr/>
              <a:lstStyle/>
              <a:p>
                <a:endParaRPr lang="en-US"/>
              </a:p>
            </p:txBody>
          </p:sp>
          <p:sp>
            <p:nvSpPr>
              <p:cNvPr id="281" name="Freeform 131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accent2"/>
              </a:solidFill>
              <a:ln w="9525">
                <a:solidFill>
                  <a:srgbClr val="000000"/>
                </a:solidFill>
                <a:round/>
                <a:headEnd/>
                <a:tailEnd/>
              </a:ln>
            </p:spPr>
            <p:txBody>
              <a:bodyPr/>
              <a:lstStyle/>
              <a:p>
                <a:endParaRPr lang="en-US"/>
              </a:p>
            </p:txBody>
          </p:sp>
        </p:grpSp>
        <p:grpSp>
          <p:nvGrpSpPr>
            <p:cNvPr id="275" name="Group 1316"/>
            <p:cNvGrpSpPr>
              <a:grpSpLocks/>
            </p:cNvGrpSpPr>
            <p:nvPr/>
          </p:nvGrpSpPr>
          <p:grpSpPr bwMode="auto">
            <a:xfrm>
              <a:off x="3552" y="1008"/>
              <a:ext cx="238" cy="123"/>
              <a:chOff x="2352" y="2592"/>
              <a:chExt cx="270" cy="142"/>
            </a:xfrm>
          </p:grpSpPr>
          <p:sp>
            <p:nvSpPr>
              <p:cNvPr id="276" name="Freeform 1317"/>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277" name="Freeform 1318"/>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278" name="Freeform 1319"/>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grpSp>
        <p:nvGrpSpPr>
          <p:cNvPr id="297" name="Group 1320"/>
          <p:cNvGrpSpPr>
            <a:grpSpLocks/>
          </p:cNvGrpSpPr>
          <p:nvPr/>
        </p:nvGrpSpPr>
        <p:grpSpPr bwMode="auto">
          <a:xfrm>
            <a:off x="394189" y="1263651"/>
            <a:ext cx="2554165" cy="1204913"/>
            <a:chOff x="2506" y="672"/>
            <a:chExt cx="1668" cy="844"/>
          </a:xfrm>
        </p:grpSpPr>
        <p:grpSp>
          <p:nvGrpSpPr>
            <p:cNvPr id="298" name="Group 1321"/>
            <p:cNvGrpSpPr>
              <a:grpSpLocks/>
            </p:cNvGrpSpPr>
            <p:nvPr/>
          </p:nvGrpSpPr>
          <p:grpSpPr bwMode="auto">
            <a:xfrm>
              <a:off x="3168" y="803"/>
              <a:ext cx="238" cy="124"/>
              <a:chOff x="2352" y="2592"/>
              <a:chExt cx="270" cy="142"/>
            </a:xfrm>
          </p:grpSpPr>
          <p:sp>
            <p:nvSpPr>
              <p:cNvPr id="337" name="Freeform 132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338" name="Freeform 132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339" name="Freeform 132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299" name="Group 1325"/>
            <p:cNvGrpSpPr>
              <a:grpSpLocks/>
            </p:cNvGrpSpPr>
            <p:nvPr/>
          </p:nvGrpSpPr>
          <p:grpSpPr bwMode="auto">
            <a:xfrm>
              <a:off x="2834" y="1077"/>
              <a:ext cx="238" cy="123"/>
              <a:chOff x="2352" y="2592"/>
              <a:chExt cx="270" cy="142"/>
            </a:xfrm>
          </p:grpSpPr>
          <p:sp>
            <p:nvSpPr>
              <p:cNvPr id="334" name="Freeform 132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335" name="Freeform 132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336" name="Freeform 132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300" name="Group 1329"/>
            <p:cNvGrpSpPr>
              <a:grpSpLocks/>
            </p:cNvGrpSpPr>
            <p:nvPr/>
          </p:nvGrpSpPr>
          <p:grpSpPr bwMode="auto">
            <a:xfrm>
              <a:off x="3216" y="1200"/>
              <a:ext cx="238" cy="124"/>
              <a:chOff x="2352" y="2592"/>
              <a:chExt cx="270" cy="142"/>
            </a:xfrm>
          </p:grpSpPr>
          <p:sp>
            <p:nvSpPr>
              <p:cNvPr id="331" name="Freeform 1330"/>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808080"/>
              </a:solidFill>
              <a:ln w="9525">
                <a:solidFill>
                  <a:srgbClr val="000000"/>
                </a:solidFill>
                <a:round/>
                <a:headEnd/>
                <a:tailEnd/>
              </a:ln>
            </p:spPr>
            <p:txBody>
              <a:bodyPr/>
              <a:lstStyle/>
              <a:p>
                <a:endParaRPr lang="en-US"/>
              </a:p>
            </p:txBody>
          </p:sp>
          <p:sp>
            <p:nvSpPr>
              <p:cNvPr id="332" name="Freeform 1331"/>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808080"/>
              </a:solidFill>
              <a:ln w="9525">
                <a:solidFill>
                  <a:srgbClr val="000000"/>
                </a:solidFill>
                <a:round/>
                <a:headEnd/>
                <a:tailEnd/>
              </a:ln>
            </p:spPr>
            <p:txBody>
              <a:bodyPr/>
              <a:lstStyle/>
              <a:p>
                <a:endParaRPr lang="en-US"/>
              </a:p>
            </p:txBody>
          </p:sp>
          <p:sp>
            <p:nvSpPr>
              <p:cNvPr id="333" name="Freeform 1332"/>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808080"/>
              </a:solidFill>
              <a:ln w="9525">
                <a:solidFill>
                  <a:srgbClr val="000000"/>
                </a:solidFill>
                <a:round/>
                <a:headEnd/>
                <a:tailEnd/>
              </a:ln>
            </p:spPr>
            <p:txBody>
              <a:bodyPr/>
              <a:lstStyle/>
              <a:p>
                <a:endParaRPr lang="en-US"/>
              </a:p>
            </p:txBody>
          </p:sp>
        </p:grpSp>
        <p:sp>
          <p:nvSpPr>
            <p:cNvPr id="301" name="Oval 1333"/>
            <p:cNvSpPr>
              <a:spLocks noChangeArrowheads="1"/>
            </p:cNvSpPr>
            <p:nvPr/>
          </p:nvSpPr>
          <p:spPr bwMode="auto">
            <a:xfrm>
              <a:off x="3936" y="1000"/>
              <a:ext cx="238" cy="104"/>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2" name="Oval 1334"/>
            <p:cNvSpPr>
              <a:spLocks noChangeArrowheads="1"/>
            </p:cNvSpPr>
            <p:nvPr/>
          </p:nvSpPr>
          <p:spPr bwMode="auto">
            <a:xfrm>
              <a:off x="3698" y="912"/>
              <a:ext cx="238" cy="105"/>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3" name="Oval 1335"/>
            <p:cNvSpPr>
              <a:spLocks noChangeArrowheads="1"/>
            </p:cNvSpPr>
            <p:nvPr/>
          </p:nvSpPr>
          <p:spPr bwMode="auto">
            <a:xfrm>
              <a:off x="2976" y="1392"/>
              <a:ext cx="238" cy="105"/>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4" name="Freeform 1336"/>
            <p:cNvSpPr>
              <a:spLocks/>
            </p:cNvSpPr>
            <p:nvPr/>
          </p:nvSpPr>
          <p:spPr bwMode="auto">
            <a:xfrm>
              <a:off x="2976" y="960"/>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66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5" name="Freeform 1337"/>
            <p:cNvSpPr>
              <a:spLocks/>
            </p:cNvSpPr>
            <p:nvPr/>
          </p:nvSpPr>
          <p:spPr bwMode="auto">
            <a:xfrm>
              <a:off x="2880" y="1200"/>
              <a:ext cx="278" cy="12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6" name="Freeform 1338"/>
            <p:cNvSpPr>
              <a:spLocks/>
            </p:cNvSpPr>
            <p:nvPr/>
          </p:nvSpPr>
          <p:spPr bwMode="auto">
            <a:xfrm>
              <a:off x="2506" y="110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 name="Freeform 1339"/>
            <p:cNvSpPr>
              <a:spLocks/>
            </p:cNvSpPr>
            <p:nvPr/>
          </p:nvSpPr>
          <p:spPr bwMode="auto">
            <a:xfrm>
              <a:off x="2602" y="91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 name="Freeform 1340"/>
            <p:cNvSpPr>
              <a:spLocks/>
            </p:cNvSpPr>
            <p:nvPr/>
          </p:nvSpPr>
          <p:spPr bwMode="auto">
            <a:xfrm>
              <a:off x="3408" y="86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 name="Freeform 1341"/>
            <p:cNvSpPr>
              <a:spLocks/>
            </p:cNvSpPr>
            <p:nvPr/>
          </p:nvSpPr>
          <p:spPr bwMode="auto">
            <a:xfrm>
              <a:off x="2928" y="67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 name="Freeform 1342"/>
            <p:cNvSpPr>
              <a:spLocks/>
            </p:cNvSpPr>
            <p:nvPr/>
          </p:nvSpPr>
          <p:spPr bwMode="auto">
            <a:xfrm>
              <a:off x="3418" y="115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 name="Oval 1343"/>
            <p:cNvSpPr>
              <a:spLocks noChangeArrowheads="1"/>
            </p:cNvSpPr>
            <p:nvPr/>
          </p:nvSpPr>
          <p:spPr bwMode="auto">
            <a:xfrm>
              <a:off x="3264" y="1056"/>
              <a:ext cx="238" cy="105"/>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 name="Oval 1344"/>
            <p:cNvSpPr>
              <a:spLocks noChangeArrowheads="1"/>
            </p:cNvSpPr>
            <p:nvPr/>
          </p:nvSpPr>
          <p:spPr bwMode="auto">
            <a:xfrm>
              <a:off x="2930" y="855"/>
              <a:ext cx="238" cy="105"/>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 name="Oval 1345"/>
            <p:cNvSpPr>
              <a:spLocks noChangeArrowheads="1"/>
            </p:cNvSpPr>
            <p:nvPr/>
          </p:nvSpPr>
          <p:spPr bwMode="auto">
            <a:xfrm>
              <a:off x="2640" y="1248"/>
              <a:ext cx="238" cy="105"/>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 name="Oval 1346"/>
            <p:cNvSpPr>
              <a:spLocks noChangeArrowheads="1"/>
            </p:cNvSpPr>
            <p:nvPr/>
          </p:nvSpPr>
          <p:spPr bwMode="auto">
            <a:xfrm>
              <a:off x="3744" y="1152"/>
              <a:ext cx="238" cy="10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15" name="Group 1347"/>
            <p:cNvGrpSpPr>
              <a:grpSpLocks/>
            </p:cNvGrpSpPr>
            <p:nvPr/>
          </p:nvGrpSpPr>
          <p:grpSpPr bwMode="auto">
            <a:xfrm>
              <a:off x="3360" y="692"/>
              <a:ext cx="238" cy="124"/>
              <a:chOff x="2352" y="2592"/>
              <a:chExt cx="270" cy="142"/>
            </a:xfrm>
          </p:grpSpPr>
          <p:sp>
            <p:nvSpPr>
              <p:cNvPr id="328" name="Freeform 134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6600"/>
              </a:solidFill>
              <a:ln w="9525">
                <a:solidFill>
                  <a:srgbClr val="000000"/>
                </a:solidFill>
                <a:round/>
                <a:headEnd/>
                <a:tailEnd/>
              </a:ln>
            </p:spPr>
            <p:txBody>
              <a:bodyPr/>
              <a:lstStyle/>
              <a:p>
                <a:endParaRPr lang="en-US"/>
              </a:p>
            </p:txBody>
          </p:sp>
          <p:sp>
            <p:nvSpPr>
              <p:cNvPr id="329" name="Freeform 134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6600"/>
              </a:solidFill>
              <a:ln w="9525">
                <a:solidFill>
                  <a:srgbClr val="000000"/>
                </a:solidFill>
                <a:round/>
                <a:headEnd/>
                <a:tailEnd/>
              </a:ln>
            </p:spPr>
            <p:txBody>
              <a:bodyPr/>
              <a:lstStyle/>
              <a:p>
                <a:endParaRPr lang="en-US"/>
              </a:p>
            </p:txBody>
          </p:sp>
          <p:sp>
            <p:nvSpPr>
              <p:cNvPr id="330" name="Freeform 135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6600"/>
              </a:solidFill>
              <a:ln w="9525">
                <a:solidFill>
                  <a:srgbClr val="000000"/>
                </a:solidFill>
                <a:round/>
                <a:headEnd/>
                <a:tailEnd/>
              </a:ln>
            </p:spPr>
            <p:txBody>
              <a:bodyPr/>
              <a:lstStyle/>
              <a:p>
                <a:endParaRPr lang="en-US"/>
              </a:p>
            </p:txBody>
          </p:sp>
        </p:grpSp>
        <p:grpSp>
          <p:nvGrpSpPr>
            <p:cNvPr id="316" name="Group 1351"/>
            <p:cNvGrpSpPr>
              <a:grpSpLocks/>
            </p:cNvGrpSpPr>
            <p:nvPr/>
          </p:nvGrpSpPr>
          <p:grpSpPr bwMode="auto">
            <a:xfrm>
              <a:off x="3648" y="740"/>
              <a:ext cx="238" cy="124"/>
              <a:chOff x="2352" y="2592"/>
              <a:chExt cx="270" cy="142"/>
            </a:xfrm>
          </p:grpSpPr>
          <p:sp>
            <p:nvSpPr>
              <p:cNvPr id="325" name="Freeform 135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326" name="Freeform 135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327" name="Freeform 135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317" name="Group 1355"/>
            <p:cNvGrpSpPr>
              <a:grpSpLocks/>
            </p:cNvGrpSpPr>
            <p:nvPr/>
          </p:nvGrpSpPr>
          <p:grpSpPr bwMode="auto">
            <a:xfrm>
              <a:off x="2642" y="1392"/>
              <a:ext cx="238" cy="124"/>
              <a:chOff x="2352" y="2592"/>
              <a:chExt cx="270" cy="142"/>
            </a:xfrm>
          </p:grpSpPr>
          <p:sp>
            <p:nvSpPr>
              <p:cNvPr id="322" name="Freeform 135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accent2"/>
              </a:solidFill>
              <a:ln w="9525">
                <a:solidFill>
                  <a:srgbClr val="000000"/>
                </a:solidFill>
                <a:round/>
                <a:headEnd/>
                <a:tailEnd/>
              </a:ln>
            </p:spPr>
            <p:txBody>
              <a:bodyPr/>
              <a:lstStyle/>
              <a:p>
                <a:endParaRPr lang="en-US"/>
              </a:p>
            </p:txBody>
          </p:sp>
          <p:sp>
            <p:nvSpPr>
              <p:cNvPr id="323" name="Freeform 135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accent2"/>
              </a:solidFill>
              <a:ln w="9525">
                <a:solidFill>
                  <a:srgbClr val="000000"/>
                </a:solidFill>
                <a:round/>
                <a:headEnd/>
                <a:tailEnd/>
              </a:ln>
            </p:spPr>
            <p:txBody>
              <a:bodyPr/>
              <a:lstStyle/>
              <a:p>
                <a:endParaRPr lang="en-US"/>
              </a:p>
            </p:txBody>
          </p:sp>
          <p:sp>
            <p:nvSpPr>
              <p:cNvPr id="324" name="Freeform 135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accent2"/>
              </a:solidFill>
              <a:ln w="9525">
                <a:solidFill>
                  <a:srgbClr val="000000"/>
                </a:solidFill>
                <a:round/>
                <a:headEnd/>
                <a:tailEnd/>
              </a:ln>
            </p:spPr>
            <p:txBody>
              <a:bodyPr/>
              <a:lstStyle/>
              <a:p>
                <a:endParaRPr lang="en-US"/>
              </a:p>
            </p:txBody>
          </p:sp>
        </p:grpSp>
        <p:grpSp>
          <p:nvGrpSpPr>
            <p:cNvPr id="318" name="Group 1359"/>
            <p:cNvGrpSpPr>
              <a:grpSpLocks/>
            </p:cNvGrpSpPr>
            <p:nvPr/>
          </p:nvGrpSpPr>
          <p:grpSpPr bwMode="auto">
            <a:xfrm>
              <a:off x="3552" y="1008"/>
              <a:ext cx="238" cy="123"/>
              <a:chOff x="2352" y="2592"/>
              <a:chExt cx="270" cy="142"/>
            </a:xfrm>
          </p:grpSpPr>
          <p:sp>
            <p:nvSpPr>
              <p:cNvPr id="319" name="Freeform 1360"/>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320" name="Freeform 1361"/>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321" name="Freeform 1362"/>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grpSp>
        <p:nvGrpSpPr>
          <p:cNvPr id="340" name="Group 1363"/>
          <p:cNvGrpSpPr>
            <a:grpSpLocks/>
          </p:cNvGrpSpPr>
          <p:nvPr/>
        </p:nvGrpSpPr>
        <p:grpSpPr bwMode="auto">
          <a:xfrm>
            <a:off x="228600" y="1492250"/>
            <a:ext cx="2552700" cy="1204913"/>
            <a:chOff x="2506" y="672"/>
            <a:chExt cx="1668" cy="844"/>
          </a:xfrm>
        </p:grpSpPr>
        <p:grpSp>
          <p:nvGrpSpPr>
            <p:cNvPr id="341" name="Group 1364"/>
            <p:cNvGrpSpPr>
              <a:grpSpLocks/>
            </p:cNvGrpSpPr>
            <p:nvPr/>
          </p:nvGrpSpPr>
          <p:grpSpPr bwMode="auto">
            <a:xfrm>
              <a:off x="3168" y="803"/>
              <a:ext cx="238" cy="124"/>
              <a:chOff x="2352" y="2592"/>
              <a:chExt cx="270" cy="142"/>
            </a:xfrm>
          </p:grpSpPr>
          <p:sp>
            <p:nvSpPr>
              <p:cNvPr id="380" name="Freeform 136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381" name="Freeform 136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382" name="Freeform 136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342" name="Group 1368"/>
            <p:cNvGrpSpPr>
              <a:grpSpLocks/>
            </p:cNvGrpSpPr>
            <p:nvPr/>
          </p:nvGrpSpPr>
          <p:grpSpPr bwMode="auto">
            <a:xfrm>
              <a:off x="2834" y="1077"/>
              <a:ext cx="238" cy="123"/>
              <a:chOff x="2352" y="2592"/>
              <a:chExt cx="270" cy="142"/>
            </a:xfrm>
          </p:grpSpPr>
          <p:sp>
            <p:nvSpPr>
              <p:cNvPr id="377" name="Freeform 136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378" name="Freeform 137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379" name="Freeform 137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343" name="Group 1372"/>
            <p:cNvGrpSpPr>
              <a:grpSpLocks/>
            </p:cNvGrpSpPr>
            <p:nvPr/>
          </p:nvGrpSpPr>
          <p:grpSpPr bwMode="auto">
            <a:xfrm>
              <a:off x="3216" y="1200"/>
              <a:ext cx="238" cy="124"/>
              <a:chOff x="2352" y="2592"/>
              <a:chExt cx="270" cy="142"/>
            </a:xfrm>
          </p:grpSpPr>
          <p:sp>
            <p:nvSpPr>
              <p:cNvPr id="374" name="Freeform 137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808080"/>
              </a:solidFill>
              <a:ln w="9525">
                <a:solidFill>
                  <a:srgbClr val="000000"/>
                </a:solidFill>
                <a:round/>
                <a:headEnd/>
                <a:tailEnd/>
              </a:ln>
            </p:spPr>
            <p:txBody>
              <a:bodyPr/>
              <a:lstStyle/>
              <a:p>
                <a:endParaRPr lang="en-US"/>
              </a:p>
            </p:txBody>
          </p:sp>
          <p:sp>
            <p:nvSpPr>
              <p:cNvPr id="375" name="Freeform 137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808080"/>
              </a:solidFill>
              <a:ln w="9525">
                <a:solidFill>
                  <a:srgbClr val="000000"/>
                </a:solidFill>
                <a:round/>
                <a:headEnd/>
                <a:tailEnd/>
              </a:ln>
            </p:spPr>
            <p:txBody>
              <a:bodyPr/>
              <a:lstStyle/>
              <a:p>
                <a:endParaRPr lang="en-US"/>
              </a:p>
            </p:txBody>
          </p:sp>
          <p:sp>
            <p:nvSpPr>
              <p:cNvPr id="376" name="Freeform 137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808080"/>
              </a:solidFill>
              <a:ln w="9525">
                <a:solidFill>
                  <a:srgbClr val="000000"/>
                </a:solidFill>
                <a:round/>
                <a:headEnd/>
                <a:tailEnd/>
              </a:ln>
            </p:spPr>
            <p:txBody>
              <a:bodyPr/>
              <a:lstStyle/>
              <a:p>
                <a:endParaRPr lang="en-US"/>
              </a:p>
            </p:txBody>
          </p:sp>
        </p:grpSp>
        <p:sp>
          <p:nvSpPr>
            <p:cNvPr id="344" name="Oval 1376"/>
            <p:cNvSpPr>
              <a:spLocks noChangeArrowheads="1"/>
            </p:cNvSpPr>
            <p:nvPr/>
          </p:nvSpPr>
          <p:spPr bwMode="auto">
            <a:xfrm>
              <a:off x="3936" y="1000"/>
              <a:ext cx="238" cy="104"/>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5" name="Oval 1377"/>
            <p:cNvSpPr>
              <a:spLocks noChangeArrowheads="1"/>
            </p:cNvSpPr>
            <p:nvPr/>
          </p:nvSpPr>
          <p:spPr bwMode="auto">
            <a:xfrm>
              <a:off x="3698" y="912"/>
              <a:ext cx="238" cy="105"/>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6" name="Oval 1378"/>
            <p:cNvSpPr>
              <a:spLocks noChangeArrowheads="1"/>
            </p:cNvSpPr>
            <p:nvPr/>
          </p:nvSpPr>
          <p:spPr bwMode="auto">
            <a:xfrm>
              <a:off x="2976" y="1392"/>
              <a:ext cx="238" cy="105"/>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7" name="Freeform 1379"/>
            <p:cNvSpPr>
              <a:spLocks/>
            </p:cNvSpPr>
            <p:nvPr/>
          </p:nvSpPr>
          <p:spPr bwMode="auto">
            <a:xfrm>
              <a:off x="2976" y="960"/>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66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 name="Freeform 1380"/>
            <p:cNvSpPr>
              <a:spLocks/>
            </p:cNvSpPr>
            <p:nvPr/>
          </p:nvSpPr>
          <p:spPr bwMode="auto">
            <a:xfrm>
              <a:off x="2880" y="1200"/>
              <a:ext cx="278" cy="12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 name="Freeform 1381"/>
            <p:cNvSpPr>
              <a:spLocks/>
            </p:cNvSpPr>
            <p:nvPr/>
          </p:nvSpPr>
          <p:spPr bwMode="auto">
            <a:xfrm>
              <a:off x="2506" y="110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0" name="Freeform 1382"/>
            <p:cNvSpPr>
              <a:spLocks/>
            </p:cNvSpPr>
            <p:nvPr/>
          </p:nvSpPr>
          <p:spPr bwMode="auto">
            <a:xfrm>
              <a:off x="2602" y="91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1" name="Freeform 1383"/>
            <p:cNvSpPr>
              <a:spLocks/>
            </p:cNvSpPr>
            <p:nvPr/>
          </p:nvSpPr>
          <p:spPr bwMode="auto">
            <a:xfrm>
              <a:off x="3408" y="86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2" name="Freeform 1384"/>
            <p:cNvSpPr>
              <a:spLocks/>
            </p:cNvSpPr>
            <p:nvPr/>
          </p:nvSpPr>
          <p:spPr bwMode="auto">
            <a:xfrm>
              <a:off x="2928" y="67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3" name="Freeform 1385"/>
            <p:cNvSpPr>
              <a:spLocks/>
            </p:cNvSpPr>
            <p:nvPr/>
          </p:nvSpPr>
          <p:spPr bwMode="auto">
            <a:xfrm>
              <a:off x="3418" y="115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4" name="Oval 1386"/>
            <p:cNvSpPr>
              <a:spLocks noChangeArrowheads="1"/>
            </p:cNvSpPr>
            <p:nvPr/>
          </p:nvSpPr>
          <p:spPr bwMode="auto">
            <a:xfrm>
              <a:off x="3264" y="1056"/>
              <a:ext cx="238" cy="105"/>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5" name="Oval 1387"/>
            <p:cNvSpPr>
              <a:spLocks noChangeArrowheads="1"/>
            </p:cNvSpPr>
            <p:nvPr/>
          </p:nvSpPr>
          <p:spPr bwMode="auto">
            <a:xfrm>
              <a:off x="2930" y="855"/>
              <a:ext cx="238" cy="105"/>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6" name="Oval 1388"/>
            <p:cNvSpPr>
              <a:spLocks noChangeArrowheads="1"/>
            </p:cNvSpPr>
            <p:nvPr/>
          </p:nvSpPr>
          <p:spPr bwMode="auto">
            <a:xfrm>
              <a:off x="2640" y="1248"/>
              <a:ext cx="238" cy="105"/>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7" name="Oval 1389"/>
            <p:cNvSpPr>
              <a:spLocks noChangeArrowheads="1"/>
            </p:cNvSpPr>
            <p:nvPr/>
          </p:nvSpPr>
          <p:spPr bwMode="auto">
            <a:xfrm>
              <a:off x="3744" y="1152"/>
              <a:ext cx="238" cy="10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58" name="Group 1390"/>
            <p:cNvGrpSpPr>
              <a:grpSpLocks/>
            </p:cNvGrpSpPr>
            <p:nvPr/>
          </p:nvGrpSpPr>
          <p:grpSpPr bwMode="auto">
            <a:xfrm>
              <a:off x="3360" y="692"/>
              <a:ext cx="238" cy="124"/>
              <a:chOff x="2352" y="2592"/>
              <a:chExt cx="270" cy="142"/>
            </a:xfrm>
          </p:grpSpPr>
          <p:sp>
            <p:nvSpPr>
              <p:cNvPr id="371" name="Freeform 1391"/>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6600"/>
              </a:solidFill>
              <a:ln w="9525">
                <a:solidFill>
                  <a:srgbClr val="000000"/>
                </a:solidFill>
                <a:round/>
                <a:headEnd/>
                <a:tailEnd/>
              </a:ln>
            </p:spPr>
            <p:txBody>
              <a:bodyPr/>
              <a:lstStyle/>
              <a:p>
                <a:endParaRPr lang="en-US"/>
              </a:p>
            </p:txBody>
          </p:sp>
          <p:sp>
            <p:nvSpPr>
              <p:cNvPr id="372" name="Freeform 1392"/>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6600"/>
              </a:solidFill>
              <a:ln w="9525">
                <a:solidFill>
                  <a:srgbClr val="000000"/>
                </a:solidFill>
                <a:round/>
                <a:headEnd/>
                <a:tailEnd/>
              </a:ln>
            </p:spPr>
            <p:txBody>
              <a:bodyPr/>
              <a:lstStyle/>
              <a:p>
                <a:endParaRPr lang="en-US"/>
              </a:p>
            </p:txBody>
          </p:sp>
          <p:sp>
            <p:nvSpPr>
              <p:cNvPr id="373" name="Freeform 1393"/>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6600"/>
              </a:solidFill>
              <a:ln w="9525">
                <a:solidFill>
                  <a:srgbClr val="000000"/>
                </a:solidFill>
                <a:round/>
                <a:headEnd/>
                <a:tailEnd/>
              </a:ln>
            </p:spPr>
            <p:txBody>
              <a:bodyPr/>
              <a:lstStyle/>
              <a:p>
                <a:endParaRPr lang="en-US"/>
              </a:p>
            </p:txBody>
          </p:sp>
        </p:grpSp>
        <p:grpSp>
          <p:nvGrpSpPr>
            <p:cNvPr id="359" name="Group 1394"/>
            <p:cNvGrpSpPr>
              <a:grpSpLocks/>
            </p:cNvGrpSpPr>
            <p:nvPr/>
          </p:nvGrpSpPr>
          <p:grpSpPr bwMode="auto">
            <a:xfrm>
              <a:off x="3648" y="740"/>
              <a:ext cx="238" cy="124"/>
              <a:chOff x="2352" y="2592"/>
              <a:chExt cx="270" cy="142"/>
            </a:xfrm>
          </p:grpSpPr>
          <p:sp>
            <p:nvSpPr>
              <p:cNvPr id="368" name="Freeform 139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369" name="Freeform 139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370" name="Freeform 139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360" name="Group 1398"/>
            <p:cNvGrpSpPr>
              <a:grpSpLocks/>
            </p:cNvGrpSpPr>
            <p:nvPr/>
          </p:nvGrpSpPr>
          <p:grpSpPr bwMode="auto">
            <a:xfrm>
              <a:off x="2642" y="1392"/>
              <a:ext cx="238" cy="124"/>
              <a:chOff x="2352" y="2592"/>
              <a:chExt cx="270" cy="142"/>
            </a:xfrm>
          </p:grpSpPr>
          <p:sp>
            <p:nvSpPr>
              <p:cNvPr id="365" name="Freeform 139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accent2"/>
              </a:solidFill>
              <a:ln w="9525">
                <a:solidFill>
                  <a:srgbClr val="000000"/>
                </a:solidFill>
                <a:round/>
                <a:headEnd/>
                <a:tailEnd/>
              </a:ln>
            </p:spPr>
            <p:txBody>
              <a:bodyPr/>
              <a:lstStyle/>
              <a:p>
                <a:endParaRPr lang="en-US"/>
              </a:p>
            </p:txBody>
          </p:sp>
          <p:sp>
            <p:nvSpPr>
              <p:cNvPr id="366" name="Freeform 140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accent2"/>
              </a:solidFill>
              <a:ln w="9525">
                <a:solidFill>
                  <a:srgbClr val="000000"/>
                </a:solidFill>
                <a:round/>
                <a:headEnd/>
                <a:tailEnd/>
              </a:ln>
            </p:spPr>
            <p:txBody>
              <a:bodyPr/>
              <a:lstStyle/>
              <a:p>
                <a:endParaRPr lang="en-US"/>
              </a:p>
            </p:txBody>
          </p:sp>
          <p:sp>
            <p:nvSpPr>
              <p:cNvPr id="367" name="Freeform 140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accent2"/>
              </a:solidFill>
              <a:ln w="9525">
                <a:solidFill>
                  <a:srgbClr val="000000"/>
                </a:solidFill>
                <a:round/>
                <a:headEnd/>
                <a:tailEnd/>
              </a:ln>
            </p:spPr>
            <p:txBody>
              <a:bodyPr/>
              <a:lstStyle/>
              <a:p>
                <a:endParaRPr lang="en-US"/>
              </a:p>
            </p:txBody>
          </p:sp>
        </p:grpSp>
        <p:grpSp>
          <p:nvGrpSpPr>
            <p:cNvPr id="361" name="Group 1402"/>
            <p:cNvGrpSpPr>
              <a:grpSpLocks/>
            </p:cNvGrpSpPr>
            <p:nvPr/>
          </p:nvGrpSpPr>
          <p:grpSpPr bwMode="auto">
            <a:xfrm>
              <a:off x="3552" y="1008"/>
              <a:ext cx="238" cy="123"/>
              <a:chOff x="2352" y="2592"/>
              <a:chExt cx="270" cy="142"/>
            </a:xfrm>
          </p:grpSpPr>
          <p:sp>
            <p:nvSpPr>
              <p:cNvPr id="362" name="Freeform 140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363" name="Freeform 140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364" name="Freeform 140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grpSp>
        <p:nvGrpSpPr>
          <p:cNvPr id="383" name="Group 1406"/>
          <p:cNvGrpSpPr>
            <a:grpSpLocks/>
          </p:cNvGrpSpPr>
          <p:nvPr/>
        </p:nvGrpSpPr>
        <p:grpSpPr bwMode="auto">
          <a:xfrm>
            <a:off x="952500" y="1644651"/>
            <a:ext cx="2552700" cy="1204913"/>
            <a:chOff x="2506" y="672"/>
            <a:chExt cx="1668" cy="844"/>
          </a:xfrm>
        </p:grpSpPr>
        <p:grpSp>
          <p:nvGrpSpPr>
            <p:cNvPr id="384" name="Group 1407"/>
            <p:cNvGrpSpPr>
              <a:grpSpLocks/>
            </p:cNvGrpSpPr>
            <p:nvPr/>
          </p:nvGrpSpPr>
          <p:grpSpPr bwMode="auto">
            <a:xfrm>
              <a:off x="3168" y="803"/>
              <a:ext cx="238" cy="124"/>
              <a:chOff x="2352" y="2592"/>
              <a:chExt cx="270" cy="142"/>
            </a:xfrm>
          </p:grpSpPr>
          <p:sp>
            <p:nvSpPr>
              <p:cNvPr id="423" name="Freeform 140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424" name="Freeform 140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425" name="Freeform 141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385" name="Group 1411"/>
            <p:cNvGrpSpPr>
              <a:grpSpLocks/>
            </p:cNvGrpSpPr>
            <p:nvPr/>
          </p:nvGrpSpPr>
          <p:grpSpPr bwMode="auto">
            <a:xfrm>
              <a:off x="2834" y="1077"/>
              <a:ext cx="238" cy="123"/>
              <a:chOff x="2352" y="2592"/>
              <a:chExt cx="270" cy="142"/>
            </a:xfrm>
          </p:grpSpPr>
          <p:sp>
            <p:nvSpPr>
              <p:cNvPr id="420" name="Freeform 141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421" name="Freeform 141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422" name="Freeform 141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386" name="Group 1415"/>
            <p:cNvGrpSpPr>
              <a:grpSpLocks/>
            </p:cNvGrpSpPr>
            <p:nvPr/>
          </p:nvGrpSpPr>
          <p:grpSpPr bwMode="auto">
            <a:xfrm>
              <a:off x="3216" y="1200"/>
              <a:ext cx="238" cy="124"/>
              <a:chOff x="2352" y="2592"/>
              <a:chExt cx="270" cy="142"/>
            </a:xfrm>
          </p:grpSpPr>
          <p:sp>
            <p:nvSpPr>
              <p:cNvPr id="417" name="Freeform 141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808080"/>
              </a:solidFill>
              <a:ln w="9525">
                <a:solidFill>
                  <a:srgbClr val="000000"/>
                </a:solidFill>
                <a:round/>
                <a:headEnd/>
                <a:tailEnd/>
              </a:ln>
            </p:spPr>
            <p:txBody>
              <a:bodyPr/>
              <a:lstStyle/>
              <a:p>
                <a:endParaRPr lang="en-US"/>
              </a:p>
            </p:txBody>
          </p:sp>
          <p:sp>
            <p:nvSpPr>
              <p:cNvPr id="418" name="Freeform 141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808080"/>
              </a:solidFill>
              <a:ln w="9525">
                <a:solidFill>
                  <a:srgbClr val="000000"/>
                </a:solidFill>
                <a:round/>
                <a:headEnd/>
                <a:tailEnd/>
              </a:ln>
            </p:spPr>
            <p:txBody>
              <a:bodyPr/>
              <a:lstStyle/>
              <a:p>
                <a:endParaRPr lang="en-US"/>
              </a:p>
            </p:txBody>
          </p:sp>
          <p:sp>
            <p:nvSpPr>
              <p:cNvPr id="419" name="Freeform 141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808080"/>
              </a:solidFill>
              <a:ln w="9525">
                <a:solidFill>
                  <a:srgbClr val="000000"/>
                </a:solidFill>
                <a:round/>
                <a:headEnd/>
                <a:tailEnd/>
              </a:ln>
            </p:spPr>
            <p:txBody>
              <a:bodyPr/>
              <a:lstStyle/>
              <a:p>
                <a:endParaRPr lang="en-US"/>
              </a:p>
            </p:txBody>
          </p:sp>
        </p:grpSp>
        <p:sp>
          <p:nvSpPr>
            <p:cNvPr id="387" name="Oval 1419"/>
            <p:cNvSpPr>
              <a:spLocks noChangeArrowheads="1"/>
            </p:cNvSpPr>
            <p:nvPr/>
          </p:nvSpPr>
          <p:spPr bwMode="auto">
            <a:xfrm>
              <a:off x="3936" y="1000"/>
              <a:ext cx="238" cy="104"/>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8" name="Oval 1420"/>
            <p:cNvSpPr>
              <a:spLocks noChangeArrowheads="1"/>
            </p:cNvSpPr>
            <p:nvPr/>
          </p:nvSpPr>
          <p:spPr bwMode="auto">
            <a:xfrm>
              <a:off x="3698" y="912"/>
              <a:ext cx="238" cy="105"/>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 name="Oval 1421"/>
            <p:cNvSpPr>
              <a:spLocks noChangeArrowheads="1"/>
            </p:cNvSpPr>
            <p:nvPr/>
          </p:nvSpPr>
          <p:spPr bwMode="auto">
            <a:xfrm>
              <a:off x="2976" y="1392"/>
              <a:ext cx="238" cy="105"/>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0" name="Freeform 1422"/>
            <p:cNvSpPr>
              <a:spLocks/>
            </p:cNvSpPr>
            <p:nvPr/>
          </p:nvSpPr>
          <p:spPr bwMode="auto">
            <a:xfrm>
              <a:off x="2976" y="960"/>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66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1" name="Freeform 1423"/>
            <p:cNvSpPr>
              <a:spLocks/>
            </p:cNvSpPr>
            <p:nvPr/>
          </p:nvSpPr>
          <p:spPr bwMode="auto">
            <a:xfrm>
              <a:off x="2880" y="1200"/>
              <a:ext cx="278" cy="12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2" name="Freeform 1424"/>
            <p:cNvSpPr>
              <a:spLocks/>
            </p:cNvSpPr>
            <p:nvPr/>
          </p:nvSpPr>
          <p:spPr bwMode="auto">
            <a:xfrm>
              <a:off x="2506" y="110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3" name="Freeform 1425"/>
            <p:cNvSpPr>
              <a:spLocks/>
            </p:cNvSpPr>
            <p:nvPr/>
          </p:nvSpPr>
          <p:spPr bwMode="auto">
            <a:xfrm>
              <a:off x="2602" y="91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4" name="Freeform 1426"/>
            <p:cNvSpPr>
              <a:spLocks/>
            </p:cNvSpPr>
            <p:nvPr/>
          </p:nvSpPr>
          <p:spPr bwMode="auto">
            <a:xfrm>
              <a:off x="3408" y="864"/>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5" name="Freeform 1427"/>
            <p:cNvSpPr>
              <a:spLocks/>
            </p:cNvSpPr>
            <p:nvPr/>
          </p:nvSpPr>
          <p:spPr bwMode="auto">
            <a:xfrm>
              <a:off x="2928" y="67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6" name="Freeform 1428"/>
            <p:cNvSpPr>
              <a:spLocks/>
            </p:cNvSpPr>
            <p:nvPr/>
          </p:nvSpPr>
          <p:spPr bwMode="auto">
            <a:xfrm>
              <a:off x="3418" y="1152"/>
              <a:ext cx="278" cy="125"/>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7" name="Oval 1429"/>
            <p:cNvSpPr>
              <a:spLocks noChangeArrowheads="1"/>
            </p:cNvSpPr>
            <p:nvPr/>
          </p:nvSpPr>
          <p:spPr bwMode="auto">
            <a:xfrm>
              <a:off x="3264" y="1056"/>
              <a:ext cx="238" cy="105"/>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8" name="Oval 1430"/>
            <p:cNvSpPr>
              <a:spLocks noChangeArrowheads="1"/>
            </p:cNvSpPr>
            <p:nvPr/>
          </p:nvSpPr>
          <p:spPr bwMode="auto">
            <a:xfrm>
              <a:off x="2930" y="855"/>
              <a:ext cx="238" cy="105"/>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 name="Oval 1431"/>
            <p:cNvSpPr>
              <a:spLocks noChangeArrowheads="1"/>
            </p:cNvSpPr>
            <p:nvPr/>
          </p:nvSpPr>
          <p:spPr bwMode="auto">
            <a:xfrm>
              <a:off x="2640" y="1248"/>
              <a:ext cx="238" cy="105"/>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0" name="Oval 1432"/>
            <p:cNvSpPr>
              <a:spLocks noChangeArrowheads="1"/>
            </p:cNvSpPr>
            <p:nvPr/>
          </p:nvSpPr>
          <p:spPr bwMode="auto">
            <a:xfrm>
              <a:off x="3744" y="1152"/>
              <a:ext cx="238" cy="10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01" name="Group 1433"/>
            <p:cNvGrpSpPr>
              <a:grpSpLocks/>
            </p:cNvGrpSpPr>
            <p:nvPr/>
          </p:nvGrpSpPr>
          <p:grpSpPr bwMode="auto">
            <a:xfrm>
              <a:off x="3360" y="692"/>
              <a:ext cx="238" cy="124"/>
              <a:chOff x="2352" y="2592"/>
              <a:chExt cx="270" cy="142"/>
            </a:xfrm>
          </p:grpSpPr>
          <p:sp>
            <p:nvSpPr>
              <p:cNvPr id="414" name="Freeform 143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6600"/>
              </a:solidFill>
              <a:ln w="9525">
                <a:solidFill>
                  <a:srgbClr val="000000"/>
                </a:solidFill>
                <a:round/>
                <a:headEnd/>
                <a:tailEnd/>
              </a:ln>
            </p:spPr>
            <p:txBody>
              <a:bodyPr/>
              <a:lstStyle/>
              <a:p>
                <a:endParaRPr lang="en-US"/>
              </a:p>
            </p:txBody>
          </p:sp>
          <p:sp>
            <p:nvSpPr>
              <p:cNvPr id="415" name="Freeform 143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6600"/>
              </a:solidFill>
              <a:ln w="9525">
                <a:solidFill>
                  <a:srgbClr val="000000"/>
                </a:solidFill>
                <a:round/>
                <a:headEnd/>
                <a:tailEnd/>
              </a:ln>
            </p:spPr>
            <p:txBody>
              <a:bodyPr/>
              <a:lstStyle/>
              <a:p>
                <a:endParaRPr lang="en-US"/>
              </a:p>
            </p:txBody>
          </p:sp>
          <p:sp>
            <p:nvSpPr>
              <p:cNvPr id="416" name="Freeform 143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6600"/>
              </a:solidFill>
              <a:ln w="9525">
                <a:solidFill>
                  <a:srgbClr val="000000"/>
                </a:solidFill>
                <a:round/>
                <a:headEnd/>
                <a:tailEnd/>
              </a:ln>
            </p:spPr>
            <p:txBody>
              <a:bodyPr/>
              <a:lstStyle/>
              <a:p>
                <a:endParaRPr lang="en-US"/>
              </a:p>
            </p:txBody>
          </p:sp>
        </p:grpSp>
        <p:grpSp>
          <p:nvGrpSpPr>
            <p:cNvPr id="402" name="Group 1437"/>
            <p:cNvGrpSpPr>
              <a:grpSpLocks/>
            </p:cNvGrpSpPr>
            <p:nvPr/>
          </p:nvGrpSpPr>
          <p:grpSpPr bwMode="auto">
            <a:xfrm>
              <a:off x="3648" y="740"/>
              <a:ext cx="238" cy="124"/>
              <a:chOff x="2352" y="2592"/>
              <a:chExt cx="270" cy="142"/>
            </a:xfrm>
          </p:grpSpPr>
          <p:sp>
            <p:nvSpPr>
              <p:cNvPr id="411" name="Freeform 143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412" name="Freeform 143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413" name="Freeform 144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403" name="Group 1441"/>
            <p:cNvGrpSpPr>
              <a:grpSpLocks/>
            </p:cNvGrpSpPr>
            <p:nvPr/>
          </p:nvGrpSpPr>
          <p:grpSpPr bwMode="auto">
            <a:xfrm>
              <a:off x="2642" y="1392"/>
              <a:ext cx="238" cy="124"/>
              <a:chOff x="2352" y="2592"/>
              <a:chExt cx="270" cy="142"/>
            </a:xfrm>
          </p:grpSpPr>
          <p:sp>
            <p:nvSpPr>
              <p:cNvPr id="408" name="Freeform 144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accent2"/>
              </a:solidFill>
              <a:ln w="9525">
                <a:solidFill>
                  <a:srgbClr val="000000"/>
                </a:solidFill>
                <a:round/>
                <a:headEnd/>
                <a:tailEnd/>
              </a:ln>
            </p:spPr>
            <p:txBody>
              <a:bodyPr/>
              <a:lstStyle/>
              <a:p>
                <a:endParaRPr lang="en-US"/>
              </a:p>
            </p:txBody>
          </p:sp>
          <p:sp>
            <p:nvSpPr>
              <p:cNvPr id="409" name="Freeform 144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accent2"/>
              </a:solidFill>
              <a:ln w="9525">
                <a:solidFill>
                  <a:srgbClr val="000000"/>
                </a:solidFill>
                <a:round/>
                <a:headEnd/>
                <a:tailEnd/>
              </a:ln>
            </p:spPr>
            <p:txBody>
              <a:bodyPr/>
              <a:lstStyle/>
              <a:p>
                <a:endParaRPr lang="en-US"/>
              </a:p>
            </p:txBody>
          </p:sp>
          <p:sp>
            <p:nvSpPr>
              <p:cNvPr id="410" name="Freeform 144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accent2"/>
              </a:solidFill>
              <a:ln w="9525">
                <a:solidFill>
                  <a:srgbClr val="000000"/>
                </a:solidFill>
                <a:round/>
                <a:headEnd/>
                <a:tailEnd/>
              </a:ln>
            </p:spPr>
            <p:txBody>
              <a:bodyPr/>
              <a:lstStyle/>
              <a:p>
                <a:endParaRPr lang="en-US"/>
              </a:p>
            </p:txBody>
          </p:sp>
        </p:grpSp>
        <p:grpSp>
          <p:nvGrpSpPr>
            <p:cNvPr id="404" name="Group 1445"/>
            <p:cNvGrpSpPr>
              <a:grpSpLocks/>
            </p:cNvGrpSpPr>
            <p:nvPr/>
          </p:nvGrpSpPr>
          <p:grpSpPr bwMode="auto">
            <a:xfrm>
              <a:off x="3552" y="1008"/>
              <a:ext cx="238" cy="123"/>
              <a:chOff x="2352" y="2592"/>
              <a:chExt cx="270" cy="142"/>
            </a:xfrm>
          </p:grpSpPr>
          <p:sp>
            <p:nvSpPr>
              <p:cNvPr id="405" name="Freeform 144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406" name="Freeform 144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407" name="Freeform 144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sp>
        <p:nvSpPr>
          <p:cNvPr id="426" name="Text Box 1449"/>
          <p:cNvSpPr txBox="1">
            <a:spLocks noChangeArrowheads="1"/>
          </p:cNvSpPr>
          <p:nvPr/>
        </p:nvSpPr>
        <p:spPr bwMode="auto">
          <a:xfrm>
            <a:off x="666751" y="2940050"/>
            <a:ext cx="1991457" cy="641350"/>
          </a:xfrm>
          <a:prstGeom prst="rect">
            <a:avLst/>
          </a:prstGeom>
          <a:solidFill>
            <a:srgbClr val="777777"/>
          </a:solidFill>
          <a:ln>
            <a:noFill/>
          </a:ln>
          <a:effectLst>
            <a:outerShdw dist="107763" dir="2700000" algn="ctr" rotWithShape="0">
              <a:srgbClr val="969696"/>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buClrTx/>
              <a:buSzTx/>
              <a:buFontTx/>
              <a:buNone/>
            </a:pPr>
            <a:r>
              <a:rPr lang="de-DE" sz="1800">
                <a:solidFill>
                  <a:schemeClr val="bg1"/>
                </a:solidFill>
                <a:latin typeface="Comic Sans MS" pitchFamily="66" charset="0"/>
              </a:rPr>
              <a:t>1st Generation</a:t>
            </a:r>
          </a:p>
          <a:p>
            <a:pPr algn="ctr">
              <a:lnSpc>
                <a:spcPct val="100000"/>
              </a:lnSpc>
              <a:spcBef>
                <a:spcPct val="0"/>
              </a:spcBef>
              <a:buClrTx/>
              <a:buSzTx/>
              <a:buFontTx/>
              <a:buNone/>
            </a:pPr>
            <a:r>
              <a:rPr lang="de-DE" sz="1800">
                <a:solidFill>
                  <a:srgbClr val="FFFF00"/>
                </a:solidFill>
                <a:latin typeface="Comic Sans MS" pitchFamily="66" charset="0"/>
              </a:rPr>
              <a:t>  Spaghetti-Code</a:t>
            </a:r>
          </a:p>
        </p:txBody>
      </p:sp>
      <p:grpSp>
        <p:nvGrpSpPr>
          <p:cNvPr id="427" name="Group 1450"/>
          <p:cNvGrpSpPr>
            <a:grpSpLocks/>
          </p:cNvGrpSpPr>
          <p:nvPr/>
        </p:nvGrpSpPr>
        <p:grpSpPr bwMode="auto">
          <a:xfrm>
            <a:off x="6228497" y="3733801"/>
            <a:ext cx="2478088" cy="2882901"/>
            <a:chOff x="3796" y="2352"/>
            <a:chExt cx="1561" cy="1816"/>
          </a:xfrm>
        </p:grpSpPr>
        <p:grpSp>
          <p:nvGrpSpPr>
            <p:cNvPr id="428" name="Group 1451"/>
            <p:cNvGrpSpPr>
              <a:grpSpLocks/>
            </p:cNvGrpSpPr>
            <p:nvPr/>
          </p:nvGrpSpPr>
          <p:grpSpPr bwMode="auto">
            <a:xfrm>
              <a:off x="4176" y="2352"/>
              <a:ext cx="845" cy="1392"/>
              <a:chOff x="4147" y="2081"/>
              <a:chExt cx="845" cy="1567"/>
            </a:xfrm>
          </p:grpSpPr>
          <p:sp>
            <p:nvSpPr>
              <p:cNvPr id="430" name="Freeform 1452"/>
              <p:cNvSpPr>
                <a:spLocks/>
              </p:cNvSpPr>
              <p:nvPr/>
            </p:nvSpPr>
            <p:spPr bwMode="auto">
              <a:xfrm>
                <a:off x="4253" y="2969"/>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1" name="Freeform 1453"/>
              <p:cNvSpPr>
                <a:spLocks/>
              </p:cNvSpPr>
              <p:nvPr/>
            </p:nvSpPr>
            <p:spPr bwMode="auto">
              <a:xfrm>
                <a:off x="4253" y="2917"/>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2" name="Freeform 1454"/>
              <p:cNvSpPr>
                <a:spLocks/>
              </p:cNvSpPr>
              <p:nvPr/>
            </p:nvSpPr>
            <p:spPr bwMode="auto">
              <a:xfrm>
                <a:off x="4253" y="2865"/>
                <a:ext cx="369" cy="156"/>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3" name="Freeform 1455"/>
              <p:cNvSpPr>
                <a:spLocks/>
              </p:cNvSpPr>
              <p:nvPr/>
            </p:nvSpPr>
            <p:spPr bwMode="auto">
              <a:xfrm>
                <a:off x="4253" y="2865"/>
                <a:ext cx="369" cy="156"/>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4" name="Freeform 1456"/>
              <p:cNvSpPr>
                <a:spLocks/>
              </p:cNvSpPr>
              <p:nvPr/>
            </p:nvSpPr>
            <p:spPr bwMode="auto">
              <a:xfrm>
                <a:off x="4253" y="2813"/>
                <a:ext cx="369" cy="156"/>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5" name="Freeform 1457"/>
              <p:cNvSpPr>
                <a:spLocks/>
              </p:cNvSpPr>
              <p:nvPr/>
            </p:nvSpPr>
            <p:spPr bwMode="auto">
              <a:xfrm>
                <a:off x="4253" y="2760"/>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tx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6" name="Freeform 1458"/>
              <p:cNvSpPr>
                <a:spLocks/>
              </p:cNvSpPr>
              <p:nvPr/>
            </p:nvSpPr>
            <p:spPr bwMode="auto">
              <a:xfrm>
                <a:off x="4253" y="2760"/>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7" name="Freeform 1459"/>
              <p:cNvSpPr>
                <a:spLocks/>
              </p:cNvSpPr>
              <p:nvPr/>
            </p:nvSpPr>
            <p:spPr bwMode="auto">
              <a:xfrm>
                <a:off x="4253" y="2708"/>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8" name="Freeform 1460"/>
              <p:cNvSpPr>
                <a:spLocks/>
              </p:cNvSpPr>
              <p:nvPr/>
            </p:nvSpPr>
            <p:spPr bwMode="auto">
              <a:xfrm>
                <a:off x="4253" y="2656"/>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C0C0C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9" name="Freeform 1461"/>
              <p:cNvSpPr>
                <a:spLocks/>
              </p:cNvSpPr>
              <p:nvPr/>
            </p:nvSpPr>
            <p:spPr bwMode="auto">
              <a:xfrm>
                <a:off x="4253" y="2656"/>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0" name="Freeform 1462"/>
              <p:cNvSpPr>
                <a:spLocks/>
              </p:cNvSpPr>
              <p:nvPr/>
            </p:nvSpPr>
            <p:spPr bwMode="auto">
              <a:xfrm>
                <a:off x="4253" y="2604"/>
                <a:ext cx="369" cy="156"/>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1" name="Freeform 1463"/>
              <p:cNvSpPr>
                <a:spLocks/>
              </p:cNvSpPr>
              <p:nvPr/>
            </p:nvSpPr>
            <p:spPr bwMode="auto">
              <a:xfrm>
                <a:off x="4253" y="2551"/>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FF33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2" name="Freeform 1464"/>
              <p:cNvSpPr>
                <a:spLocks/>
              </p:cNvSpPr>
              <p:nvPr/>
            </p:nvSpPr>
            <p:spPr bwMode="auto">
              <a:xfrm>
                <a:off x="4253" y="2499"/>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3" name="Freeform 1465"/>
              <p:cNvSpPr>
                <a:spLocks/>
              </p:cNvSpPr>
              <p:nvPr/>
            </p:nvSpPr>
            <p:spPr bwMode="auto">
              <a:xfrm>
                <a:off x="4253" y="2447"/>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4" name="Freeform 1466"/>
              <p:cNvSpPr>
                <a:spLocks/>
              </p:cNvSpPr>
              <p:nvPr/>
            </p:nvSpPr>
            <p:spPr bwMode="auto">
              <a:xfrm>
                <a:off x="4253" y="2395"/>
                <a:ext cx="369" cy="156"/>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bg2"/>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5" name="Freeform 1467"/>
              <p:cNvSpPr>
                <a:spLocks/>
              </p:cNvSpPr>
              <p:nvPr/>
            </p:nvSpPr>
            <p:spPr bwMode="auto">
              <a:xfrm>
                <a:off x="4253" y="2342"/>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6" name="Freeform 1468"/>
              <p:cNvSpPr>
                <a:spLocks/>
              </p:cNvSpPr>
              <p:nvPr/>
            </p:nvSpPr>
            <p:spPr bwMode="auto">
              <a:xfrm>
                <a:off x="4253" y="2290"/>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7" name="Freeform 1469"/>
              <p:cNvSpPr>
                <a:spLocks/>
              </p:cNvSpPr>
              <p:nvPr/>
            </p:nvSpPr>
            <p:spPr bwMode="auto">
              <a:xfrm>
                <a:off x="4253" y="2238"/>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77777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8" name="Freeform 1470"/>
              <p:cNvSpPr>
                <a:spLocks/>
              </p:cNvSpPr>
              <p:nvPr/>
            </p:nvSpPr>
            <p:spPr bwMode="auto">
              <a:xfrm>
                <a:off x="4253" y="2186"/>
                <a:ext cx="369" cy="156"/>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9" name="Freeform 1471"/>
              <p:cNvSpPr>
                <a:spLocks/>
              </p:cNvSpPr>
              <p:nvPr/>
            </p:nvSpPr>
            <p:spPr bwMode="auto">
              <a:xfrm>
                <a:off x="4253" y="2133"/>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 name="Freeform 1472"/>
              <p:cNvSpPr>
                <a:spLocks/>
              </p:cNvSpPr>
              <p:nvPr/>
            </p:nvSpPr>
            <p:spPr bwMode="auto">
              <a:xfrm>
                <a:off x="4253" y="2081"/>
                <a:ext cx="369" cy="157"/>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rgbClr val="99CC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51" name="Group 1473"/>
              <p:cNvGrpSpPr>
                <a:grpSpLocks/>
              </p:cNvGrpSpPr>
              <p:nvPr/>
            </p:nvGrpSpPr>
            <p:grpSpPr bwMode="auto">
              <a:xfrm>
                <a:off x="4147" y="2397"/>
                <a:ext cx="317" cy="1199"/>
                <a:chOff x="5088" y="2592"/>
                <a:chExt cx="288" cy="1102"/>
              </a:xfrm>
            </p:grpSpPr>
            <p:grpSp>
              <p:nvGrpSpPr>
                <p:cNvPr id="506" name="Group 1474"/>
                <p:cNvGrpSpPr>
                  <a:grpSpLocks/>
                </p:cNvGrpSpPr>
                <p:nvPr/>
              </p:nvGrpSpPr>
              <p:grpSpPr bwMode="auto">
                <a:xfrm>
                  <a:off x="5088" y="3456"/>
                  <a:ext cx="288" cy="238"/>
                  <a:chOff x="2352" y="2544"/>
                  <a:chExt cx="270" cy="238"/>
                </a:xfrm>
              </p:grpSpPr>
              <p:grpSp>
                <p:nvGrpSpPr>
                  <p:cNvPr id="585" name="Group 1475"/>
                  <p:cNvGrpSpPr>
                    <a:grpSpLocks/>
                  </p:cNvGrpSpPr>
                  <p:nvPr/>
                </p:nvGrpSpPr>
                <p:grpSpPr bwMode="auto">
                  <a:xfrm>
                    <a:off x="2352" y="2640"/>
                    <a:ext cx="270" cy="142"/>
                    <a:chOff x="2352" y="2592"/>
                    <a:chExt cx="270" cy="142"/>
                  </a:xfrm>
                </p:grpSpPr>
                <p:sp>
                  <p:nvSpPr>
                    <p:cNvPr id="594" name="Freeform 147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a:p>
                  </p:txBody>
                </p:sp>
                <p:sp>
                  <p:nvSpPr>
                    <p:cNvPr id="595" name="Freeform 147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a:p>
                  </p:txBody>
                </p:sp>
                <p:sp>
                  <p:nvSpPr>
                    <p:cNvPr id="596" name="Freeform 147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a:p>
                  </p:txBody>
                </p:sp>
              </p:grpSp>
              <p:grpSp>
                <p:nvGrpSpPr>
                  <p:cNvPr id="586" name="Group 1479"/>
                  <p:cNvGrpSpPr>
                    <a:grpSpLocks/>
                  </p:cNvGrpSpPr>
                  <p:nvPr/>
                </p:nvGrpSpPr>
                <p:grpSpPr bwMode="auto">
                  <a:xfrm>
                    <a:off x="2352" y="2592"/>
                    <a:ext cx="270" cy="142"/>
                    <a:chOff x="2352" y="2592"/>
                    <a:chExt cx="270" cy="142"/>
                  </a:xfrm>
                </p:grpSpPr>
                <p:sp>
                  <p:nvSpPr>
                    <p:cNvPr id="591" name="Freeform 1480"/>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a:p>
                  </p:txBody>
                </p:sp>
                <p:sp>
                  <p:nvSpPr>
                    <p:cNvPr id="592" name="Freeform 1481"/>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a:p>
                  </p:txBody>
                </p:sp>
                <p:sp>
                  <p:nvSpPr>
                    <p:cNvPr id="593" name="Freeform 1482"/>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a:p>
                  </p:txBody>
                </p:sp>
              </p:grpSp>
              <p:grpSp>
                <p:nvGrpSpPr>
                  <p:cNvPr id="587" name="Group 1483"/>
                  <p:cNvGrpSpPr>
                    <a:grpSpLocks/>
                  </p:cNvGrpSpPr>
                  <p:nvPr/>
                </p:nvGrpSpPr>
                <p:grpSpPr bwMode="auto">
                  <a:xfrm>
                    <a:off x="2352" y="2544"/>
                    <a:ext cx="270" cy="142"/>
                    <a:chOff x="2352" y="2592"/>
                    <a:chExt cx="270" cy="142"/>
                  </a:xfrm>
                </p:grpSpPr>
                <p:sp>
                  <p:nvSpPr>
                    <p:cNvPr id="588" name="Freeform 148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FF3300"/>
                    </a:solidFill>
                    <a:ln w="9525">
                      <a:solidFill>
                        <a:srgbClr val="000000"/>
                      </a:solidFill>
                      <a:round/>
                      <a:headEnd/>
                      <a:tailEnd/>
                    </a:ln>
                  </p:spPr>
                  <p:txBody>
                    <a:bodyPr/>
                    <a:lstStyle/>
                    <a:p>
                      <a:endParaRPr lang="en-US"/>
                    </a:p>
                  </p:txBody>
                </p:sp>
                <p:sp>
                  <p:nvSpPr>
                    <p:cNvPr id="589" name="Freeform 148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FF3300"/>
                    </a:solidFill>
                    <a:ln w="9525">
                      <a:solidFill>
                        <a:srgbClr val="000000"/>
                      </a:solidFill>
                      <a:round/>
                      <a:headEnd/>
                      <a:tailEnd/>
                    </a:ln>
                  </p:spPr>
                  <p:txBody>
                    <a:bodyPr/>
                    <a:lstStyle/>
                    <a:p>
                      <a:endParaRPr lang="en-US"/>
                    </a:p>
                  </p:txBody>
                </p:sp>
                <p:sp>
                  <p:nvSpPr>
                    <p:cNvPr id="590" name="Freeform 148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FF3300"/>
                    </a:solidFill>
                    <a:ln w="9525">
                      <a:solidFill>
                        <a:srgbClr val="000000"/>
                      </a:solidFill>
                      <a:round/>
                      <a:headEnd/>
                      <a:tailEnd/>
                    </a:ln>
                  </p:spPr>
                  <p:txBody>
                    <a:bodyPr/>
                    <a:lstStyle/>
                    <a:p>
                      <a:endParaRPr lang="en-US"/>
                    </a:p>
                  </p:txBody>
                </p:sp>
              </p:grpSp>
            </p:grpSp>
            <p:grpSp>
              <p:nvGrpSpPr>
                <p:cNvPr id="507" name="Group 1487"/>
                <p:cNvGrpSpPr>
                  <a:grpSpLocks/>
                </p:cNvGrpSpPr>
                <p:nvPr/>
              </p:nvGrpSpPr>
              <p:grpSpPr bwMode="auto">
                <a:xfrm>
                  <a:off x="5088" y="3312"/>
                  <a:ext cx="288" cy="238"/>
                  <a:chOff x="2352" y="2544"/>
                  <a:chExt cx="270" cy="238"/>
                </a:xfrm>
              </p:grpSpPr>
              <p:grpSp>
                <p:nvGrpSpPr>
                  <p:cNvPr id="573" name="Group 1488"/>
                  <p:cNvGrpSpPr>
                    <a:grpSpLocks/>
                  </p:cNvGrpSpPr>
                  <p:nvPr/>
                </p:nvGrpSpPr>
                <p:grpSpPr bwMode="auto">
                  <a:xfrm>
                    <a:off x="2352" y="2640"/>
                    <a:ext cx="270" cy="142"/>
                    <a:chOff x="2352" y="2592"/>
                    <a:chExt cx="270" cy="142"/>
                  </a:xfrm>
                </p:grpSpPr>
                <p:sp>
                  <p:nvSpPr>
                    <p:cNvPr id="582" name="Freeform 148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bg2"/>
                    </a:solidFill>
                    <a:ln w="9525">
                      <a:solidFill>
                        <a:srgbClr val="000000"/>
                      </a:solidFill>
                      <a:round/>
                      <a:headEnd/>
                      <a:tailEnd/>
                    </a:ln>
                  </p:spPr>
                  <p:txBody>
                    <a:bodyPr/>
                    <a:lstStyle/>
                    <a:p>
                      <a:endParaRPr lang="en-US"/>
                    </a:p>
                  </p:txBody>
                </p:sp>
                <p:sp>
                  <p:nvSpPr>
                    <p:cNvPr id="583" name="Freeform 149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bg2"/>
                    </a:solidFill>
                    <a:ln w="9525">
                      <a:solidFill>
                        <a:srgbClr val="000000"/>
                      </a:solidFill>
                      <a:round/>
                      <a:headEnd/>
                      <a:tailEnd/>
                    </a:ln>
                  </p:spPr>
                  <p:txBody>
                    <a:bodyPr/>
                    <a:lstStyle/>
                    <a:p>
                      <a:endParaRPr lang="en-US"/>
                    </a:p>
                  </p:txBody>
                </p:sp>
                <p:sp>
                  <p:nvSpPr>
                    <p:cNvPr id="584" name="Freeform 149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bg2"/>
                    </a:solidFill>
                    <a:ln w="9525">
                      <a:solidFill>
                        <a:srgbClr val="000000"/>
                      </a:solidFill>
                      <a:round/>
                      <a:headEnd/>
                      <a:tailEnd/>
                    </a:ln>
                  </p:spPr>
                  <p:txBody>
                    <a:bodyPr/>
                    <a:lstStyle/>
                    <a:p>
                      <a:endParaRPr lang="en-US"/>
                    </a:p>
                  </p:txBody>
                </p:sp>
              </p:grpSp>
              <p:grpSp>
                <p:nvGrpSpPr>
                  <p:cNvPr id="574" name="Group 1492"/>
                  <p:cNvGrpSpPr>
                    <a:grpSpLocks/>
                  </p:cNvGrpSpPr>
                  <p:nvPr/>
                </p:nvGrpSpPr>
                <p:grpSpPr bwMode="auto">
                  <a:xfrm>
                    <a:off x="2352" y="2592"/>
                    <a:ext cx="270" cy="142"/>
                    <a:chOff x="2352" y="2592"/>
                    <a:chExt cx="270" cy="142"/>
                  </a:xfrm>
                </p:grpSpPr>
                <p:sp>
                  <p:nvSpPr>
                    <p:cNvPr id="579" name="Freeform 149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bg2"/>
                    </a:solidFill>
                    <a:ln w="9525">
                      <a:solidFill>
                        <a:srgbClr val="000000"/>
                      </a:solidFill>
                      <a:round/>
                      <a:headEnd/>
                      <a:tailEnd/>
                    </a:ln>
                  </p:spPr>
                  <p:txBody>
                    <a:bodyPr/>
                    <a:lstStyle/>
                    <a:p>
                      <a:endParaRPr lang="en-US"/>
                    </a:p>
                  </p:txBody>
                </p:sp>
                <p:sp>
                  <p:nvSpPr>
                    <p:cNvPr id="580" name="Freeform 149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bg2"/>
                    </a:solidFill>
                    <a:ln w="9525">
                      <a:solidFill>
                        <a:srgbClr val="000000"/>
                      </a:solidFill>
                      <a:round/>
                      <a:headEnd/>
                      <a:tailEnd/>
                    </a:ln>
                  </p:spPr>
                  <p:txBody>
                    <a:bodyPr/>
                    <a:lstStyle/>
                    <a:p>
                      <a:endParaRPr lang="en-US"/>
                    </a:p>
                  </p:txBody>
                </p:sp>
                <p:sp>
                  <p:nvSpPr>
                    <p:cNvPr id="581" name="Freeform 149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bg2"/>
                    </a:solidFill>
                    <a:ln w="9525">
                      <a:solidFill>
                        <a:srgbClr val="000000"/>
                      </a:solidFill>
                      <a:round/>
                      <a:headEnd/>
                      <a:tailEnd/>
                    </a:ln>
                  </p:spPr>
                  <p:txBody>
                    <a:bodyPr/>
                    <a:lstStyle/>
                    <a:p>
                      <a:endParaRPr lang="en-US"/>
                    </a:p>
                  </p:txBody>
                </p:sp>
              </p:grpSp>
              <p:grpSp>
                <p:nvGrpSpPr>
                  <p:cNvPr id="575" name="Group 1496"/>
                  <p:cNvGrpSpPr>
                    <a:grpSpLocks/>
                  </p:cNvGrpSpPr>
                  <p:nvPr/>
                </p:nvGrpSpPr>
                <p:grpSpPr bwMode="auto">
                  <a:xfrm>
                    <a:off x="2352" y="2544"/>
                    <a:ext cx="270" cy="142"/>
                    <a:chOff x="2352" y="2592"/>
                    <a:chExt cx="270" cy="142"/>
                  </a:xfrm>
                </p:grpSpPr>
                <p:sp>
                  <p:nvSpPr>
                    <p:cNvPr id="576" name="Freeform 1497"/>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bg2"/>
                    </a:solidFill>
                    <a:ln w="9525">
                      <a:solidFill>
                        <a:srgbClr val="000000"/>
                      </a:solidFill>
                      <a:round/>
                      <a:headEnd/>
                      <a:tailEnd/>
                    </a:ln>
                  </p:spPr>
                  <p:txBody>
                    <a:bodyPr/>
                    <a:lstStyle/>
                    <a:p>
                      <a:endParaRPr lang="en-US"/>
                    </a:p>
                  </p:txBody>
                </p:sp>
                <p:sp>
                  <p:nvSpPr>
                    <p:cNvPr id="577" name="Freeform 1498"/>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bg2"/>
                    </a:solidFill>
                    <a:ln w="9525">
                      <a:solidFill>
                        <a:srgbClr val="000000"/>
                      </a:solidFill>
                      <a:round/>
                      <a:headEnd/>
                      <a:tailEnd/>
                    </a:ln>
                  </p:spPr>
                  <p:txBody>
                    <a:bodyPr/>
                    <a:lstStyle/>
                    <a:p>
                      <a:endParaRPr lang="en-US"/>
                    </a:p>
                  </p:txBody>
                </p:sp>
                <p:sp>
                  <p:nvSpPr>
                    <p:cNvPr id="578" name="Freeform 1499"/>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bg2"/>
                    </a:solidFill>
                    <a:ln w="9525">
                      <a:solidFill>
                        <a:srgbClr val="000000"/>
                      </a:solidFill>
                      <a:round/>
                      <a:headEnd/>
                      <a:tailEnd/>
                    </a:ln>
                  </p:spPr>
                  <p:txBody>
                    <a:bodyPr/>
                    <a:lstStyle/>
                    <a:p>
                      <a:endParaRPr lang="en-US"/>
                    </a:p>
                  </p:txBody>
                </p:sp>
              </p:grpSp>
            </p:grpSp>
            <p:grpSp>
              <p:nvGrpSpPr>
                <p:cNvPr id="508" name="Group 1500"/>
                <p:cNvGrpSpPr>
                  <a:grpSpLocks/>
                </p:cNvGrpSpPr>
                <p:nvPr/>
              </p:nvGrpSpPr>
              <p:grpSpPr bwMode="auto">
                <a:xfrm>
                  <a:off x="5088" y="3168"/>
                  <a:ext cx="288" cy="238"/>
                  <a:chOff x="2352" y="2544"/>
                  <a:chExt cx="270" cy="238"/>
                </a:xfrm>
              </p:grpSpPr>
              <p:grpSp>
                <p:nvGrpSpPr>
                  <p:cNvPr id="561" name="Group 1501"/>
                  <p:cNvGrpSpPr>
                    <a:grpSpLocks/>
                  </p:cNvGrpSpPr>
                  <p:nvPr/>
                </p:nvGrpSpPr>
                <p:grpSpPr bwMode="auto">
                  <a:xfrm>
                    <a:off x="2352" y="2640"/>
                    <a:ext cx="270" cy="142"/>
                    <a:chOff x="2352" y="2592"/>
                    <a:chExt cx="270" cy="142"/>
                  </a:xfrm>
                </p:grpSpPr>
                <p:sp>
                  <p:nvSpPr>
                    <p:cNvPr id="570" name="Freeform 150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571" name="Freeform 150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572" name="Freeform 150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562" name="Group 1505"/>
                  <p:cNvGrpSpPr>
                    <a:grpSpLocks/>
                  </p:cNvGrpSpPr>
                  <p:nvPr/>
                </p:nvGrpSpPr>
                <p:grpSpPr bwMode="auto">
                  <a:xfrm>
                    <a:off x="2352" y="2592"/>
                    <a:ext cx="270" cy="142"/>
                    <a:chOff x="2352" y="2592"/>
                    <a:chExt cx="270" cy="142"/>
                  </a:xfrm>
                </p:grpSpPr>
                <p:sp>
                  <p:nvSpPr>
                    <p:cNvPr id="567" name="Freeform 150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568" name="Freeform 150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569" name="Freeform 150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563" name="Group 1509"/>
                  <p:cNvGrpSpPr>
                    <a:grpSpLocks/>
                  </p:cNvGrpSpPr>
                  <p:nvPr/>
                </p:nvGrpSpPr>
                <p:grpSpPr bwMode="auto">
                  <a:xfrm>
                    <a:off x="2352" y="2544"/>
                    <a:ext cx="270" cy="142"/>
                    <a:chOff x="2352" y="2592"/>
                    <a:chExt cx="270" cy="142"/>
                  </a:xfrm>
                </p:grpSpPr>
                <p:sp>
                  <p:nvSpPr>
                    <p:cNvPr id="564" name="Freeform 1510"/>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565" name="Freeform 1511"/>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566" name="Freeform 1512"/>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grpSp>
              <p:nvGrpSpPr>
                <p:cNvPr id="509" name="Group 1513"/>
                <p:cNvGrpSpPr>
                  <a:grpSpLocks/>
                </p:cNvGrpSpPr>
                <p:nvPr/>
              </p:nvGrpSpPr>
              <p:grpSpPr bwMode="auto">
                <a:xfrm>
                  <a:off x="5088" y="3024"/>
                  <a:ext cx="288" cy="238"/>
                  <a:chOff x="2352" y="2544"/>
                  <a:chExt cx="270" cy="238"/>
                </a:xfrm>
              </p:grpSpPr>
              <p:grpSp>
                <p:nvGrpSpPr>
                  <p:cNvPr id="549" name="Group 1514"/>
                  <p:cNvGrpSpPr>
                    <a:grpSpLocks/>
                  </p:cNvGrpSpPr>
                  <p:nvPr/>
                </p:nvGrpSpPr>
                <p:grpSpPr bwMode="auto">
                  <a:xfrm>
                    <a:off x="2352" y="2640"/>
                    <a:ext cx="270" cy="142"/>
                    <a:chOff x="2352" y="2592"/>
                    <a:chExt cx="270" cy="142"/>
                  </a:xfrm>
                </p:grpSpPr>
                <p:sp>
                  <p:nvSpPr>
                    <p:cNvPr id="558" name="Freeform 151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777777"/>
                    </a:solidFill>
                    <a:ln w="9525">
                      <a:solidFill>
                        <a:srgbClr val="000000"/>
                      </a:solidFill>
                      <a:round/>
                      <a:headEnd/>
                      <a:tailEnd/>
                    </a:ln>
                  </p:spPr>
                  <p:txBody>
                    <a:bodyPr/>
                    <a:lstStyle/>
                    <a:p>
                      <a:endParaRPr lang="en-US"/>
                    </a:p>
                  </p:txBody>
                </p:sp>
                <p:sp>
                  <p:nvSpPr>
                    <p:cNvPr id="559" name="Freeform 151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777777"/>
                    </a:solidFill>
                    <a:ln w="9525">
                      <a:solidFill>
                        <a:srgbClr val="000000"/>
                      </a:solidFill>
                      <a:round/>
                      <a:headEnd/>
                      <a:tailEnd/>
                    </a:ln>
                  </p:spPr>
                  <p:txBody>
                    <a:bodyPr/>
                    <a:lstStyle/>
                    <a:p>
                      <a:endParaRPr lang="en-US"/>
                    </a:p>
                  </p:txBody>
                </p:sp>
                <p:sp>
                  <p:nvSpPr>
                    <p:cNvPr id="560" name="Freeform 151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777777"/>
                    </a:solidFill>
                    <a:ln w="9525">
                      <a:solidFill>
                        <a:srgbClr val="000000"/>
                      </a:solidFill>
                      <a:round/>
                      <a:headEnd/>
                      <a:tailEnd/>
                    </a:ln>
                  </p:spPr>
                  <p:txBody>
                    <a:bodyPr/>
                    <a:lstStyle/>
                    <a:p>
                      <a:endParaRPr lang="en-US"/>
                    </a:p>
                  </p:txBody>
                </p:sp>
              </p:grpSp>
              <p:grpSp>
                <p:nvGrpSpPr>
                  <p:cNvPr id="550" name="Group 1518"/>
                  <p:cNvGrpSpPr>
                    <a:grpSpLocks/>
                  </p:cNvGrpSpPr>
                  <p:nvPr/>
                </p:nvGrpSpPr>
                <p:grpSpPr bwMode="auto">
                  <a:xfrm>
                    <a:off x="2352" y="2592"/>
                    <a:ext cx="270" cy="142"/>
                    <a:chOff x="2352" y="2592"/>
                    <a:chExt cx="270" cy="142"/>
                  </a:xfrm>
                </p:grpSpPr>
                <p:sp>
                  <p:nvSpPr>
                    <p:cNvPr id="555" name="Freeform 151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777777"/>
                    </a:solidFill>
                    <a:ln w="9525">
                      <a:solidFill>
                        <a:srgbClr val="000000"/>
                      </a:solidFill>
                      <a:round/>
                      <a:headEnd/>
                      <a:tailEnd/>
                    </a:ln>
                  </p:spPr>
                  <p:txBody>
                    <a:bodyPr/>
                    <a:lstStyle/>
                    <a:p>
                      <a:endParaRPr lang="en-US"/>
                    </a:p>
                  </p:txBody>
                </p:sp>
                <p:sp>
                  <p:nvSpPr>
                    <p:cNvPr id="556" name="Freeform 152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777777"/>
                    </a:solidFill>
                    <a:ln w="9525">
                      <a:solidFill>
                        <a:srgbClr val="000000"/>
                      </a:solidFill>
                      <a:round/>
                      <a:headEnd/>
                      <a:tailEnd/>
                    </a:ln>
                  </p:spPr>
                  <p:txBody>
                    <a:bodyPr/>
                    <a:lstStyle/>
                    <a:p>
                      <a:endParaRPr lang="en-US"/>
                    </a:p>
                  </p:txBody>
                </p:sp>
                <p:sp>
                  <p:nvSpPr>
                    <p:cNvPr id="557" name="Freeform 152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777777"/>
                    </a:solidFill>
                    <a:ln w="9525">
                      <a:solidFill>
                        <a:srgbClr val="000000"/>
                      </a:solidFill>
                      <a:round/>
                      <a:headEnd/>
                      <a:tailEnd/>
                    </a:ln>
                  </p:spPr>
                  <p:txBody>
                    <a:bodyPr/>
                    <a:lstStyle/>
                    <a:p>
                      <a:endParaRPr lang="en-US"/>
                    </a:p>
                  </p:txBody>
                </p:sp>
              </p:grpSp>
              <p:grpSp>
                <p:nvGrpSpPr>
                  <p:cNvPr id="551" name="Group 1522"/>
                  <p:cNvGrpSpPr>
                    <a:grpSpLocks/>
                  </p:cNvGrpSpPr>
                  <p:nvPr/>
                </p:nvGrpSpPr>
                <p:grpSpPr bwMode="auto">
                  <a:xfrm>
                    <a:off x="2352" y="2544"/>
                    <a:ext cx="270" cy="142"/>
                    <a:chOff x="2352" y="2592"/>
                    <a:chExt cx="270" cy="142"/>
                  </a:xfrm>
                </p:grpSpPr>
                <p:sp>
                  <p:nvSpPr>
                    <p:cNvPr id="552" name="Freeform 1523"/>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777777"/>
                    </a:solidFill>
                    <a:ln w="9525">
                      <a:solidFill>
                        <a:srgbClr val="000000"/>
                      </a:solidFill>
                      <a:round/>
                      <a:headEnd/>
                      <a:tailEnd/>
                    </a:ln>
                  </p:spPr>
                  <p:txBody>
                    <a:bodyPr/>
                    <a:lstStyle/>
                    <a:p>
                      <a:endParaRPr lang="en-US"/>
                    </a:p>
                  </p:txBody>
                </p:sp>
                <p:sp>
                  <p:nvSpPr>
                    <p:cNvPr id="553" name="Freeform 1524"/>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777777"/>
                    </a:solidFill>
                    <a:ln w="9525">
                      <a:solidFill>
                        <a:srgbClr val="000000"/>
                      </a:solidFill>
                      <a:round/>
                      <a:headEnd/>
                      <a:tailEnd/>
                    </a:ln>
                  </p:spPr>
                  <p:txBody>
                    <a:bodyPr/>
                    <a:lstStyle/>
                    <a:p>
                      <a:endParaRPr lang="en-US"/>
                    </a:p>
                  </p:txBody>
                </p:sp>
                <p:sp>
                  <p:nvSpPr>
                    <p:cNvPr id="554" name="Freeform 1525"/>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777777"/>
                    </a:solidFill>
                    <a:ln w="9525">
                      <a:solidFill>
                        <a:srgbClr val="000000"/>
                      </a:solidFill>
                      <a:round/>
                      <a:headEnd/>
                      <a:tailEnd/>
                    </a:ln>
                  </p:spPr>
                  <p:txBody>
                    <a:bodyPr/>
                    <a:lstStyle/>
                    <a:p>
                      <a:endParaRPr lang="en-US"/>
                    </a:p>
                  </p:txBody>
                </p:sp>
              </p:grpSp>
            </p:grpSp>
            <p:grpSp>
              <p:nvGrpSpPr>
                <p:cNvPr id="510" name="Group 1526"/>
                <p:cNvGrpSpPr>
                  <a:grpSpLocks/>
                </p:cNvGrpSpPr>
                <p:nvPr/>
              </p:nvGrpSpPr>
              <p:grpSpPr bwMode="auto">
                <a:xfrm>
                  <a:off x="5088" y="2880"/>
                  <a:ext cx="288" cy="238"/>
                  <a:chOff x="2352" y="2544"/>
                  <a:chExt cx="270" cy="238"/>
                </a:xfrm>
              </p:grpSpPr>
              <p:grpSp>
                <p:nvGrpSpPr>
                  <p:cNvPr id="537" name="Group 1527"/>
                  <p:cNvGrpSpPr>
                    <a:grpSpLocks/>
                  </p:cNvGrpSpPr>
                  <p:nvPr/>
                </p:nvGrpSpPr>
                <p:grpSpPr bwMode="auto">
                  <a:xfrm>
                    <a:off x="2352" y="2640"/>
                    <a:ext cx="270" cy="142"/>
                    <a:chOff x="2352" y="2592"/>
                    <a:chExt cx="270" cy="142"/>
                  </a:xfrm>
                </p:grpSpPr>
                <p:sp>
                  <p:nvSpPr>
                    <p:cNvPr id="546" name="Freeform 152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547" name="Freeform 152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548" name="Freeform 153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nvGrpSpPr>
                  <p:cNvPr id="538" name="Group 1531"/>
                  <p:cNvGrpSpPr>
                    <a:grpSpLocks/>
                  </p:cNvGrpSpPr>
                  <p:nvPr/>
                </p:nvGrpSpPr>
                <p:grpSpPr bwMode="auto">
                  <a:xfrm>
                    <a:off x="2352" y="2592"/>
                    <a:ext cx="270" cy="142"/>
                    <a:chOff x="2352" y="2592"/>
                    <a:chExt cx="270" cy="142"/>
                  </a:xfrm>
                </p:grpSpPr>
                <p:sp>
                  <p:nvSpPr>
                    <p:cNvPr id="543" name="Freeform 153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544" name="Freeform 153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545" name="Freeform 153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nvGrpSpPr>
                  <p:cNvPr id="539" name="Group 1535"/>
                  <p:cNvGrpSpPr>
                    <a:grpSpLocks/>
                  </p:cNvGrpSpPr>
                  <p:nvPr/>
                </p:nvGrpSpPr>
                <p:grpSpPr bwMode="auto">
                  <a:xfrm>
                    <a:off x="2352" y="2544"/>
                    <a:ext cx="270" cy="142"/>
                    <a:chOff x="2352" y="2592"/>
                    <a:chExt cx="270" cy="142"/>
                  </a:xfrm>
                </p:grpSpPr>
                <p:sp>
                  <p:nvSpPr>
                    <p:cNvPr id="540" name="Freeform 1536"/>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99CCFF"/>
                    </a:solidFill>
                    <a:ln w="9525">
                      <a:solidFill>
                        <a:srgbClr val="000000"/>
                      </a:solidFill>
                      <a:round/>
                      <a:headEnd/>
                      <a:tailEnd/>
                    </a:ln>
                  </p:spPr>
                  <p:txBody>
                    <a:bodyPr/>
                    <a:lstStyle/>
                    <a:p>
                      <a:endParaRPr lang="en-US"/>
                    </a:p>
                  </p:txBody>
                </p:sp>
                <p:sp>
                  <p:nvSpPr>
                    <p:cNvPr id="541" name="Freeform 1537"/>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99CCFF"/>
                    </a:solidFill>
                    <a:ln w="9525">
                      <a:solidFill>
                        <a:srgbClr val="000000"/>
                      </a:solidFill>
                      <a:round/>
                      <a:headEnd/>
                      <a:tailEnd/>
                    </a:ln>
                  </p:spPr>
                  <p:txBody>
                    <a:bodyPr/>
                    <a:lstStyle/>
                    <a:p>
                      <a:endParaRPr lang="en-US"/>
                    </a:p>
                  </p:txBody>
                </p:sp>
                <p:sp>
                  <p:nvSpPr>
                    <p:cNvPr id="542" name="Freeform 1538"/>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99CCFF"/>
                    </a:solidFill>
                    <a:ln w="9525">
                      <a:solidFill>
                        <a:srgbClr val="000000"/>
                      </a:solidFill>
                      <a:round/>
                      <a:headEnd/>
                      <a:tailEnd/>
                    </a:ln>
                  </p:spPr>
                  <p:txBody>
                    <a:bodyPr/>
                    <a:lstStyle/>
                    <a:p>
                      <a:endParaRPr lang="en-US"/>
                    </a:p>
                  </p:txBody>
                </p:sp>
              </p:grpSp>
            </p:grpSp>
            <p:grpSp>
              <p:nvGrpSpPr>
                <p:cNvPr id="511" name="Group 1539"/>
                <p:cNvGrpSpPr>
                  <a:grpSpLocks/>
                </p:cNvGrpSpPr>
                <p:nvPr/>
              </p:nvGrpSpPr>
              <p:grpSpPr bwMode="auto">
                <a:xfrm>
                  <a:off x="5088" y="2736"/>
                  <a:ext cx="288" cy="238"/>
                  <a:chOff x="2352" y="2544"/>
                  <a:chExt cx="270" cy="238"/>
                </a:xfrm>
              </p:grpSpPr>
              <p:grpSp>
                <p:nvGrpSpPr>
                  <p:cNvPr id="525" name="Group 1540"/>
                  <p:cNvGrpSpPr>
                    <a:grpSpLocks/>
                  </p:cNvGrpSpPr>
                  <p:nvPr/>
                </p:nvGrpSpPr>
                <p:grpSpPr bwMode="auto">
                  <a:xfrm>
                    <a:off x="2352" y="2640"/>
                    <a:ext cx="270" cy="142"/>
                    <a:chOff x="2352" y="2592"/>
                    <a:chExt cx="270" cy="142"/>
                  </a:xfrm>
                </p:grpSpPr>
                <p:sp>
                  <p:nvSpPr>
                    <p:cNvPr id="534" name="Freeform 1541"/>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535" name="Freeform 1542"/>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536" name="Freeform 1543"/>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526" name="Group 1544"/>
                  <p:cNvGrpSpPr>
                    <a:grpSpLocks/>
                  </p:cNvGrpSpPr>
                  <p:nvPr/>
                </p:nvGrpSpPr>
                <p:grpSpPr bwMode="auto">
                  <a:xfrm>
                    <a:off x="2352" y="2592"/>
                    <a:ext cx="270" cy="142"/>
                    <a:chOff x="2352" y="2592"/>
                    <a:chExt cx="270" cy="142"/>
                  </a:xfrm>
                </p:grpSpPr>
                <p:sp>
                  <p:nvSpPr>
                    <p:cNvPr id="531" name="Freeform 1545"/>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532" name="Freeform 1546"/>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533" name="Freeform 1547"/>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nvGrpSpPr>
                  <p:cNvPr id="527" name="Group 1548"/>
                  <p:cNvGrpSpPr>
                    <a:grpSpLocks/>
                  </p:cNvGrpSpPr>
                  <p:nvPr/>
                </p:nvGrpSpPr>
                <p:grpSpPr bwMode="auto">
                  <a:xfrm>
                    <a:off x="2352" y="2544"/>
                    <a:ext cx="270" cy="142"/>
                    <a:chOff x="2352" y="2592"/>
                    <a:chExt cx="270" cy="142"/>
                  </a:xfrm>
                </p:grpSpPr>
                <p:sp>
                  <p:nvSpPr>
                    <p:cNvPr id="528" name="Freeform 1549"/>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rgbClr val="C0C0C0"/>
                    </a:solidFill>
                    <a:ln w="9525">
                      <a:solidFill>
                        <a:srgbClr val="000000"/>
                      </a:solidFill>
                      <a:round/>
                      <a:headEnd/>
                      <a:tailEnd/>
                    </a:ln>
                  </p:spPr>
                  <p:txBody>
                    <a:bodyPr/>
                    <a:lstStyle/>
                    <a:p>
                      <a:endParaRPr lang="en-US"/>
                    </a:p>
                  </p:txBody>
                </p:sp>
                <p:sp>
                  <p:nvSpPr>
                    <p:cNvPr id="529" name="Freeform 1550"/>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rgbClr val="C0C0C0"/>
                    </a:solidFill>
                    <a:ln w="9525">
                      <a:solidFill>
                        <a:srgbClr val="000000"/>
                      </a:solidFill>
                      <a:round/>
                      <a:headEnd/>
                      <a:tailEnd/>
                    </a:ln>
                  </p:spPr>
                  <p:txBody>
                    <a:bodyPr/>
                    <a:lstStyle/>
                    <a:p>
                      <a:endParaRPr lang="en-US"/>
                    </a:p>
                  </p:txBody>
                </p:sp>
                <p:sp>
                  <p:nvSpPr>
                    <p:cNvPr id="530" name="Freeform 1551"/>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rgbClr val="C0C0C0"/>
                    </a:solidFill>
                    <a:ln w="9525">
                      <a:solidFill>
                        <a:srgbClr val="000000"/>
                      </a:solidFill>
                      <a:round/>
                      <a:headEnd/>
                      <a:tailEnd/>
                    </a:ln>
                  </p:spPr>
                  <p:txBody>
                    <a:bodyPr/>
                    <a:lstStyle/>
                    <a:p>
                      <a:endParaRPr lang="en-US"/>
                    </a:p>
                  </p:txBody>
                </p:sp>
              </p:grpSp>
            </p:grpSp>
            <p:grpSp>
              <p:nvGrpSpPr>
                <p:cNvPr id="512" name="Group 1552"/>
                <p:cNvGrpSpPr>
                  <a:grpSpLocks/>
                </p:cNvGrpSpPr>
                <p:nvPr/>
              </p:nvGrpSpPr>
              <p:grpSpPr bwMode="auto">
                <a:xfrm>
                  <a:off x="5088" y="2592"/>
                  <a:ext cx="288" cy="238"/>
                  <a:chOff x="2352" y="2544"/>
                  <a:chExt cx="270" cy="238"/>
                </a:xfrm>
              </p:grpSpPr>
              <p:grpSp>
                <p:nvGrpSpPr>
                  <p:cNvPr id="513" name="Group 1553"/>
                  <p:cNvGrpSpPr>
                    <a:grpSpLocks/>
                  </p:cNvGrpSpPr>
                  <p:nvPr/>
                </p:nvGrpSpPr>
                <p:grpSpPr bwMode="auto">
                  <a:xfrm>
                    <a:off x="2352" y="2640"/>
                    <a:ext cx="270" cy="142"/>
                    <a:chOff x="2352" y="2592"/>
                    <a:chExt cx="270" cy="142"/>
                  </a:xfrm>
                </p:grpSpPr>
                <p:sp>
                  <p:nvSpPr>
                    <p:cNvPr id="522" name="Freeform 155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523" name="Freeform 155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524" name="Freeform 155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514" name="Group 1557"/>
                  <p:cNvGrpSpPr>
                    <a:grpSpLocks/>
                  </p:cNvGrpSpPr>
                  <p:nvPr/>
                </p:nvGrpSpPr>
                <p:grpSpPr bwMode="auto">
                  <a:xfrm>
                    <a:off x="2352" y="2592"/>
                    <a:ext cx="270" cy="142"/>
                    <a:chOff x="2352" y="2592"/>
                    <a:chExt cx="270" cy="142"/>
                  </a:xfrm>
                </p:grpSpPr>
                <p:sp>
                  <p:nvSpPr>
                    <p:cNvPr id="519" name="Freeform 1558"/>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520" name="Freeform 1559"/>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521" name="Freeform 1560"/>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nvGrpSpPr>
                  <p:cNvPr id="515" name="Group 1561"/>
                  <p:cNvGrpSpPr>
                    <a:grpSpLocks/>
                  </p:cNvGrpSpPr>
                  <p:nvPr/>
                </p:nvGrpSpPr>
                <p:grpSpPr bwMode="auto">
                  <a:xfrm>
                    <a:off x="2352" y="2544"/>
                    <a:ext cx="270" cy="142"/>
                    <a:chOff x="2352" y="2592"/>
                    <a:chExt cx="270" cy="142"/>
                  </a:xfrm>
                </p:grpSpPr>
                <p:sp>
                  <p:nvSpPr>
                    <p:cNvPr id="516" name="Freeform 1562"/>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tx2"/>
                    </a:solidFill>
                    <a:ln w="9525">
                      <a:solidFill>
                        <a:srgbClr val="000000"/>
                      </a:solidFill>
                      <a:round/>
                      <a:headEnd/>
                      <a:tailEnd/>
                    </a:ln>
                  </p:spPr>
                  <p:txBody>
                    <a:bodyPr/>
                    <a:lstStyle/>
                    <a:p>
                      <a:endParaRPr lang="en-US"/>
                    </a:p>
                  </p:txBody>
                </p:sp>
                <p:sp>
                  <p:nvSpPr>
                    <p:cNvPr id="517" name="Freeform 1563"/>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tx2"/>
                    </a:solidFill>
                    <a:ln w="9525">
                      <a:solidFill>
                        <a:srgbClr val="000000"/>
                      </a:solidFill>
                      <a:round/>
                      <a:headEnd/>
                      <a:tailEnd/>
                    </a:ln>
                  </p:spPr>
                  <p:txBody>
                    <a:bodyPr/>
                    <a:lstStyle/>
                    <a:p>
                      <a:endParaRPr lang="en-US"/>
                    </a:p>
                  </p:txBody>
                </p:sp>
                <p:sp>
                  <p:nvSpPr>
                    <p:cNvPr id="518" name="Freeform 1564"/>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tx2"/>
                    </a:solidFill>
                    <a:ln w="9525">
                      <a:solidFill>
                        <a:srgbClr val="000000"/>
                      </a:solidFill>
                      <a:round/>
                      <a:headEnd/>
                      <a:tailEnd/>
                    </a:ln>
                  </p:spPr>
                  <p:txBody>
                    <a:bodyPr/>
                    <a:lstStyle/>
                    <a:p>
                      <a:endParaRPr lang="en-US"/>
                    </a:p>
                  </p:txBody>
                </p:sp>
              </p:grpSp>
            </p:grpSp>
          </p:grpSp>
          <p:grpSp>
            <p:nvGrpSpPr>
              <p:cNvPr id="452" name="Group 1565"/>
              <p:cNvGrpSpPr>
                <a:grpSpLocks/>
              </p:cNvGrpSpPr>
              <p:nvPr/>
            </p:nvGrpSpPr>
            <p:grpSpPr bwMode="auto">
              <a:xfrm>
                <a:off x="4675" y="2133"/>
                <a:ext cx="317" cy="1045"/>
                <a:chOff x="4464" y="2688"/>
                <a:chExt cx="288" cy="960"/>
              </a:xfrm>
            </p:grpSpPr>
            <p:grpSp>
              <p:nvGrpSpPr>
                <p:cNvPr id="478" name="Group 1566"/>
                <p:cNvGrpSpPr>
                  <a:grpSpLocks/>
                </p:cNvGrpSpPr>
                <p:nvPr/>
              </p:nvGrpSpPr>
              <p:grpSpPr bwMode="auto">
                <a:xfrm>
                  <a:off x="4464" y="3456"/>
                  <a:ext cx="288" cy="192"/>
                  <a:chOff x="3312" y="3696"/>
                  <a:chExt cx="288" cy="192"/>
                </a:xfrm>
              </p:grpSpPr>
              <p:sp>
                <p:nvSpPr>
                  <p:cNvPr id="503" name="AutoShape 1567"/>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4" name="AutoShape 1568"/>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5" name="AutoShape 1569"/>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79" name="Group 1570"/>
                <p:cNvGrpSpPr>
                  <a:grpSpLocks/>
                </p:cNvGrpSpPr>
                <p:nvPr/>
              </p:nvGrpSpPr>
              <p:grpSpPr bwMode="auto">
                <a:xfrm>
                  <a:off x="4464" y="3360"/>
                  <a:ext cx="288" cy="192"/>
                  <a:chOff x="3312" y="3696"/>
                  <a:chExt cx="288" cy="192"/>
                </a:xfrm>
              </p:grpSpPr>
              <p:sp>
                <p:nvSpPr>
                  <p:cNvPr id="500" name="AutoShape 1571"/>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1" name="AutoShape 1572"/>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02" name="AutoShape 1573"/>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0" name="Group 1574"/>
                <p:cNvGrpSpPr>
                  <a:grpSpLocks/>
                </p:cNvGrpSpPr>
                <p:nvPr/>
              </p:nvGrpSpPr>
              <p:grpSpPr bwMode="auto">
                <a:xfrm>
                  <a:off x="4464" y="3216"/>
                  <a:ext cx="288" cy="192"/>
                  <a:chOff x="3312" y="3696"/>
                  <a:chExt cx="288" cy="192"/>
                </a:xfrm>
              </p:grpSpPr>
              <p:sp>
                <p:nvSpPr>
                  <p:cNvPr id="497" name="AutoShape 1575"/>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8" name="AutoShape 1576"/>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9" name="AutoShape 1577"/>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1" name="Group 1578"/>
                <p:cNvGrpSpPr>
                  <a:grpSpLocks/>
                </p:cNvGrpSpPr>
                <p:nvPr/>
              </p:nvGrpSpPr>
              <p:grpSpPr bwMode="auto">
                <a:xfrm>
                  <a:off x="4464" y="3072"/>
                  <a:ext cx="288" cy="192"/>
                  <a:chOff x="3312" y="3696"/>
                  <a:chExt cx="288" cy="192"/>
                </a:xfrm>
              </p:grpSpPr>
              <p:sp>
                <p:nvSpPr>
                  <p:cNvPr id="494" name="AutoShape 1579"/>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5" name="AutoShape 1580"/>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6" name="AutoShape 1581"/>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2" name="Group 1582"/>
                <p:cNvGrpSpPr>
                  <a:grpSpLocks/>
                </p:cNvGrpSpPr>
                <p:nvPr/>
              </p:nvGrpSpPr>
              <p:grpSpPr bwMode="auto">
                <a:xfrm>
                  <a:off x="4464" y="2928"/>
                  <a:ext cx="288" cy="192"/>
                  <a:chOff x="3312" y="3696"/>
                  <a:chExt cx="288" cy="192"/>
                </a:xfrm>
              </p:grpSpPr>
              <p:sp>
                <p:nvSpPr>
                  <p:cNvPr id="491" name="AutoShape 1583"/>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2" name="AutoShape 1584"/>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3" name="AutoShape 1585"/>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777777"/>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3" name="Group 1586"/>
                <p:cNvGrpSpPr>
                  <a:grpSpLocks/>
                </p:cNvGrpSpPr>
                <p:nvPr/>
              </p:nvGrpSpPr>
              <p:grpSpPr bwMode="auto">
                <a:xfrm>
                  <a:off x="4464" y="2784"/>
                  <a:ext cx="288" cy="192"/>
                  <a:chOff x="3312" y="3696"/>
                  <a:chExt cx="288" cy="192"/>
                </a:xfrm>
              </p:grpSpPr>
              <p:sp>
                <p:nvSpPr>
                  <p:cNvPr id="488" name="AutoShape 1587"/>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9" name="AutoShape 1588"/>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90" name="AutoShape 1589"/>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4" name="Group 1590"/>
                <p:cNvGrpSpPr>
                  <a:grpSpLocks/>
                </p:cNvGrpSpPr>
                <p:nvPr/>
              </p:nvGrpSpPr>
              <p:grpSpPr bwMode="auto">
                <a:xfrm>
                  <a:off x="4464" y="2688"/>
                  <a:ext cx="288" cy="192"/>
                  <a:chOff x="3312" y="3696"/>
                  <a:chExt cx="288" cy="192"/>
                </a:xfrm>
              </p:grpSpPr>
              <p:sp>
                <p:nvSpPr>
                  <p:cNvPr id="485" name="AutoShape 1591"/>
                  <p:cNvSpPr>
                    <a:spLocks noChangeArrowheads="1"/>
                  </p:cNvSpPr>
                  <p:nvPr/>
                </p:nvSpPr>
                <p:spPr bwMode="auto">
                  <a:xfrm>
                    <a:off x="3312" y="3792"/>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6" name="AutoShape 1592"/>
                  <p:cNvSpPr>
                    <a:spLocks noChangeArrowheads="1"/>
                  </p:cNvSpPr>
                  <p:nvPr/>
                </p:nvSpPr>
                <p:spPr bwMode="auto">
                  <a:xfrm>
                    <a:off x="3312" y="3744"/>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87" name="AutoShape 1593"/>
                  <p:cNvSpPr>
                    <a:spLocks noChangeArrowheads="1"/>
                  </p:cNvSpPr>
                  <p:nvPr/>
                </p:nvSpPr>
                <p:spPr bwMode="auto">
                  <a:xfrm>
                    <a:off x="3312" y="3696"/>
                    <a:ext cx="288"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453" name="Group 1594"/>
              <p:cNvGrpSpPr>
                <a:grpSpLocks/>
              </p:cNvGrpSpPr>
              <p:nvPr/>
            </p:nvGrpSpPr>
            <p:grpSpPr bwMode="auto">
              <a:xfrm>
                <a:off x="4517" y="2604"/>
                <a:ext cx="317" cy="1044"/>
                <a:chOff x="4272" y="2976"/>
                <a:chExt cx="288" cy="960"/>
              </a:xfrm>
            </p:grpSpPr>
            <p:grpSp>
              <p:nvGrpSpPr>
                <p:cNvPr id="454" name="Group 1595"/>
                <p:cNvGrpSpPr>
                  <a:grpSpLocks/>
                </p:cNvGrpSpPr>
                <p:nvPr/>
              </p:nvGrpSpPr>
              <p:grpSpPr bwMode="auto">
                <a:xfrm>
                  <a:off x="4272" y="3696"/>
                  <a:ext cx="288" cy="240"/>
                  <a:chOff x="1680" y="3648"/>
                  <a:chExt cx="240" cy="192"/>
                </a:xfrm>
              </p:grpSpPr>
              <p:sp>
                <p:nvSpPr>
                  <p:cNvPr id="475" name="Oval 1596"/>
                  <p:cNvSpPr>
                    <a:spLocks noChangeArrowheads="1"/>
                  </p:cNvSpPr>
                  <p:nvPr/>
                </p:nvSpPr>
                <p:spPr bwMode="auto">
                  <a:xfrm>
                    <a:off x="1680" y="3744"/>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6" name="Oval 1597"/>
                  <p:cNvSpPr>
                    <a:spLocks noChangeArrowheads="1"/>
                  </p:cNvSpPr>
                  <p:nvPr/>
                </p:nvSpPr>
                <p:spPr bwMode="auto">
                  <a:xfrm>
                    <a:off x="1680" y="3696"/>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7" name="Oval 1598"/>
                  <p:cNvSpPr>
                    <a:spLocks noChangeArrowheads="1"/>
                  </p:cNvSpPr>
                  <p:nvPr/>
                </p:nvSpPr>
                <p:spPr bwMode="auto">
                  <a:xfrm>
                    <a:off x="1680" y="3648"/>
                    <a:ext cx="240" cy="96"/>
                  </a:xfrm>
                  <a:prstGeom prst="ellipse">
                    <a:avLst/>
                  </a:prstGeom>
                  <a:solidFill>
                    <a:srgbClr val="77777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5" name="Group 1599"/>
                <p:cNvGrpSpPr>
                  <a:grpSpLocks/>
                </p:cNvGrpSpPr>
                <p:nvPr/>
              </p:nvGrpSpPr>
              <p:grpSpPr bwMode="auto">
                <a:xfrm>
                  <a:off x="4272" y="3552"/>
                  <a:ext cx="288" cy="240"/>
                  <a:chOff x="1680" y="3648"/>
                  <a:chExt cx="240" cy="192"/>
                </a:xfrm>
              </p:grpSpPr>
              <p:sp>
                <p:nvSpPr>
                  <p:cNvPr id="472" name="Oval 1600"/>
                  <p:cNvSpPr>
                    <a:spLocks noChangeArrowheads="1"/>
                  </p:cNvSpPr>
                  <p:nvPr/>
                </p:nvSpPr>
                <p:spPr bwMode="auto">
                  <a:xfrm>
                    <a:off x="1680" y="3744"/>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3" name="Oval 1601"/>
                  <p:cNvSpPr>
                    <a:spLocks noChangeArrowheads="1"/>
                  </p:cNvSpPr>
                  <p:nvPr/>
                </p:nvSpPr>
                <p:spPr bwMode="auto">
                  <a:xfrm>
                    <a:off x="1680" y="3696"/>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4" name="Oval 1602"/>
                  <p:cNvSpPr>
                    <a:spLocks noChangeArrowheads="1"/>
                  </p:cNvSpPr>
                  <p:nvPr/>
                </p:nvSpPr>
                <p:spPr bwMode="auto">
                  <a:xfrm>
                    <a:off x="1680" y="3648"/>
                    <a:ext cx="240" cy="96"/>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6" name="Group 1603"/>
                <p:cNvGrpSpPr>
                  <a:grpSpLocks/>
                </p:cNvGrpSpPr>
                <p:nvPr/>
              </p:nvGrpSpPr>
              <p:grpSpPr bwMode="auto">
                <a:xfrm>
                  <a:off x="4272" y="3408"/>
                  <a:ext cx="288" cy="240"/>
                  <a:chOff x="1680" y="3648"/>
                  <a:chExt cx="240" cy="192"/>
                </a:xfrm>
              </p:grpSpPr>
              <p:sp>
                <p:nvSpPr>
                  <p:cNvPr id="469" name="Oval 1604"/>
                  <p:cNvSpPr>
                    <a:spLocks noChangeArrowheads="1"/>
                  </p:cNvSpPr>
                  <p:nvPr/>
                </p:nvSpPr>
                <p:spPr bwMode="auto">
                  <a:xfrm>
                    <a:off x="1680" y="3744"/>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0" name="Oval 1605"/>
                  <p:cNvSpPr>
                    <a:spLocks noChangeArrowheads="1"/>
                  </p:cNvSpPr>
                  <p:nvPr/>
                </p:nvSpPr>
                <p:spPr bwMode="auto">
                  <a:xfrm>
                    <a:off x="1680" y="3696"/>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71" name="Oval 1606"/>
                  <p:cNvSpPr>
                    <a:spLocks noChangeArrowheads="1"/>
                  </p:cNvSpPr>
                  <p:nvPr/>
                </p:nvSpPr>
                <p:spPr bwMode="auto">
                  <a:xfrm>
                    <a:off x="1680" y="3648"/>
                    <a:ext cx="240" cy="96"/>
                  </a:xfrm>
                  <a:prstGeom prst="ellipse">
                    <a:avLst/>
                  </a:prstGeom>
                  <a:solidFill>
                    <a:schemeClr val="bg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7" name="Group 1607"/>
                <p:cNvGrpSpPr>
                  <a:grpSpLocks/>
                </p:cNvGrpSpPr>
                <p:nvPr/>
              </p:nvGrpSpPr>
              <p:grpSpPr bwMode="auto">
                <a:xfrm>
                  <a:off x="4272" y="3264"/>
                  <a:ext cx="288" cy="240"/>
                  <a:chOff x="1680" y="3648"/>
                  <a:chExt cx="240" cy="192"/>
                </a:xfrm>
              </p:grpSpPr>
              <p:sp>
                <p:nvSpPr>
                  <p:cNvPr id="466" name="Oval 1608"/>
                  <p:cNvSpPr>
                    <a:spLocks noChangeArrowheads="1"/>
                  </p:cNvSpPr>
                  <p:nvPr/>
                </p:nvSpPr>
                <p:spPr bwMode="auto">
                  <a:xfrm>
                    <a:off x="1680" y="3744"/>
                    <a:ext cx="240" cy="96"/>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7" name="Oval 1609"/>
                  <p:cNvSpPr>
                    <a:spLocks noChangeArrowheads="1"/>
                  </p:cNvSpPr>
                  <p:nvPr/>
                </p:nvSpPr>
                <p:spPr bwMode="auto">
                  <a:xfrm>
                    <a:off x="1680" y="3696"/>
                    <a:ext cx="240" cy="96"/>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8" name="Oval 1610"/>
                  <p:cNvSpPr>
                    <a:spLocks noChangeArrowheads="1"/>
                  </p:cNvSpPr>
                  <p:nvPr/>
                </p:nvSpPr>
                <p:spPr bwMode="auto">
                  <a:xfrm>
                    <a:off x="1680" y="3648"/>
                    <a:ext cx="240" cy="96"/>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8" name="Group 1611"/>
                <p:cNvGrpSpPr>
                  <a:grpSpLocks/>
                </p:cNvGrpSpPr>
                <p:nvPr/>
              </p:nvGrpSpPr>
              <p:grpSpPr bwMode="auto">
                <a:xfrm>
                  <a:off x="4272" y="3120"/>
                  <a:ext cx="288" cy="240"/>
                  <a:chOff x="1680" y="3648"/>
                  <a:chExt cx="240" cy="192"/>
                </a:xfrm>
              </p:grpSpPr>
              <p:sp>
                <p:nvSpPr>
                  <p:cNvPr id="463" name="Oval 1612"/>
                  <p:cNvSpPr>
                    <a:spLocks noChangeArrowheads="1"/>
                  </p:cNvSpPr>
                  <p:nvPr/>
                </p:nvSpPr>
                <p:spPr bwMode="auto">
                  <a:xfrm>
                    <a:off x="1680" y="3744"/>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4" name="Oval 1613"/>
                  <p:cNvSpPr>
                    <a:spLocks noChangeArrowheads="1"/>
                  </p:cNvSpPr>
                  <p:nvPr/>
                </p:nvSpPr>
                <p:spPr bwMode="auto">
                  <a:xfrm>
                    <a:off x="1680" y="3696"/>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5" name="Oval 1614"/>
                  <p:cNvSpPr>
                    <a:spLocks noChangeArrowheads="1"/>
                  </p:cNvSpPr>
                  <p:nvPr/>
                </p:nvSpPr>
                <p:spPr bwMode="auto">
                  <a:xfrm>
                    <a:off x="1680" y="3648"/>
                    <a:ext cx="240" cy="96"/>
                  </a:xfrm>
                  <a:prstGeom prst="ellipse">
                    <a:avLst/>
                  </a:pr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59" name="Group 1615"/>
                <p:cNvGrpSpPr>
                  <a:grpSpLocks/>
                </p:cNvGrpSpPr>
                <p:nvPr/>
              </p:nvGrpSpPr>
              <p:grpSpPr bwMode="auto">
                <a:xfrm>
                  <a:off x="4272" y="2976"/>
                  <a:ext cx="288" cy="240"/>
                  <a:chOff x="1680" y="3648"/>
                  <a:chExt cx="240" cy="192"/>
                </a:xfrm>
              </p:grpSpPr>
              <p:sp>
                <p:nvSpPr>
                  <p:cNvPr id="460" name="Oval 1616"/>
                  <p:cNvSpPr>
                    <a:spLocks noChangeArrowheads="1"/>
                  </p:cNvSpPr>
                  <p:nvPr/>
                </p:nvSpPr>
                <p:spPr bwMode="auto">
                  <a:xfrm>
                    <a:off x="1680" y="3744"/>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1" name="Oval 1617"/>
                  <p:cNvSpPr>
                    <a:spLocks noChangeArrowheads="1"/>
                  </p:cNvSpPr>
                  <p:nvPr/>
                </p:nvSpPr>
                <p:spPr bwMode="auto">
                  <a:xfrm>
                    <a:off x="1680" y="3696"/>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2" name="Oval 1618"/>
                  <p:cNvSpPr>
                    <a:spLocks noChangeArrowheads="1"/>
                  </p:cNvSpPr>
                  <p:nvPr/>
                </p:nvSpPr>
                <p:spPr bwMode="auto">
                  <a:xfrm>
                    <a:off x="1680" y="3648"/>
                    <a:ext cx="240" cy="96"/>
                  </a:xfrm>
                  <a:prstGeom prst="ellipse">
                    <a:avLst/>
                  </a:prstGeom>
                  <a:solidFill>
                    <a:schemeClr val="tx2"/>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sp>
          <p:nvSpPr>
            <p:cNvPr id="429" name="Text Box 1619"/>
            <p:cNvSpPr txBox="1">
              <a:spLocks noChangeArrowheads="1"/>
            </p:cNvSpPr>
            <p:nvPr/>
          </p:nvSpPr>
          <p:spPr bwMode="auto">
            <a:xfrm>
              <a:off x="3796" y="3761"/>
              <a:ext cx="1561" cy="407"/>
            </a:xfrm>
            <a:prstGeom prst="rect">
              <a:avLst/>
            </a:prstGeom>
            <a:solidFill>
              <a:srgbClr val="777777"/>
            </a:solidFill>
            <a:ln>
              <a:noFill/>
            </a:ln>
            <a:effectLst>
              <a:outerShdw dist="107763" dir="2700000" algn="ctr" rotWithShape="0">
                <a:srgbClr val="969696"/>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00000"/>
                </a:lnSpc>
                <a:spcBef>
                  <a:spcPct val="0"/>
                </a:spcBef>
                <a:buClrTx/>
                <a:buSzTx/>
                <a:buFontTx/>
                <a:buNone/>
              </a:pPr>
              <a:r>
                <a:rPr lang="de-DE" sz="1800">
                  <a:solidFill>
                    <a:schemeClr val="bg1"/>
                  </a:solidFill>
                  <a:latin typeface="Comic Sans MS" pitchFamily="66" charset="0"/>
                </a:rPr>
                <a:t>4th  Generation</a:t>
              </a:r>
            </a:p>
            <a:p>
              <a:pPr algn="ctr">
                <a:lnSpc>
                  <a:spcPct val="100000"/>
                </a:lnSpc>
                <a:spcBef>
                  <a:spcPct val="0"/>
                </a:spcBef>
                <a:buClrTx/>
                <a:buSzTx/>
                <a:buFontTx/>
                <a:buNone/>
              </a:pPr>
              <a:r>
                <a:rPr lang="de-DE" sz="1800">
                  <a:solidFill>
                    <a:srgbClr val="FFFF00"/>
                  </a:solidFill>
                  <a:latin typeface="Comic Sans MS" pitchFamily="66" charset="0"/>
                </a:rPr>
                <a:t>object decomposition</a:t>
              </a:r>
              <a:endParaRPr lang="de-DE" sz="1800">
                <a:solidFill>
                  <a:schemeClr val="bg1"/>
                </a:solidFill>
                <a:latin typeface="Comic Sans MS" pitchFamily="66" charset="0"/>
              </a:endParaRPr>
            </a:p>
          </p:txBody>
        </p:sp>
      </p:grpSp>
      <p:sp>
        <p:nvSpPr>
          <p:cNvPr id="597" name="Rectangle 1620"/>
          <p:cNvSpPr>
            <a:spLocks noChangeArrowheads="1"/>
          </p:cNvSpPr>
          <p:nvPr/>
        </p:nvSpPr>
        <p:spPr bwMode="auto">
          <a:xfrm>
            <a:off x="6172200" y="1257300"/>
            <a:ext cx="2502608" cy="1489639"/>
          </a:xfrm>
          <a:prstGeom prst="rect">
            <a:avLst/>
          </a:prstGeom>
          <a:solidFill>
            <a:srgbClr val="FFFF00"/>
          </a:solidFill>
          <a:ln w="9525">
            <a:solidFill>
              <a:srgbClr val="000000"/>
            </a:solidFill>
            <a:miter lim="800000"/>
            <a:headEnd/>
            <a:tailEnd/>
          </a:ln>
          <a:effectLst>
            <a:outerShdw dist="107763" dir="2700000" algn="ctr" rotWithShape="0">
              <a:srgbClr val="969696"/>
            </a:outerShdw>
          </a:effectLst>
        </p:spPr>
        <p:txBody>
          <a:bodyPr wrap="none">
            <a:spAutoFit/>
          </a:bodyPr>
          <a:lstStyle/>
          <a:p>
            <a:pPr>
              <a:lnSpc>
                <a:spcPct val="100000"/>
              </a:lnSpc>
              <a:spcBef>
                <a:spcPct val="0"/>
              </a:spcBef>
              <a:buClrTx/>
              <a:buSzTx/>
              <a:buFontTx/>
              <a:buNone/>
            </a:pPr>
            <a:r>
              <a:rPr lang="de-DE" sz="1800">
                <a:solidFill>
                  <a:srgbClr val="000000"/>
                </a:solidFill>
                <a:latin typeface="Comic Sans MS" pitchFamily="66" charset="0"/>
              </a:rPr>
              <a:t>Software =</a:t>
            </a:r>
          </a:p>
          <a:p>
            <a:pPr>
              <a:lnSpc>
                <a:spcPct val="60000"/>
              </a:lnSpc>
              <a:spcBef>
                <a:spcPct val="0"/>
              </a:spcBef>
              <a:buClrTx/>
              <a:buSzTx/>
              <a:buFontTx/>
              <a:buNone/>
            </a:pPr>
            <a:endParaRPr lang="de-DE" sz="1800">
              <a:solidFill>
                <a:srgbClr val="000000"/>
              </a:solidFill>
              <a:latin typeface="Comic Sans MS" pitchFamily="66" charset="0"/>
            </a:endParaRPr>
          </a:p>
          <a:p>
            <a:pPr>
              <a:lnSpc>
                <a:spcPct val="100000"/>
              </a:lnSpc>
              <a:spcBef>
                <a:spcPct val="0"/>
              </a:spcBef>
              <a:buClrTx/>
              <a:buSzTx/>
              <a:buFontTx/>
              <a:buNone/>
            </a:pPr>
            <a:r>
              <a:rPr lang="de-DE" sz="1800">
                <a:solidFill>
                  <a:srgbClr val="000000"/>
                </a:solidFill>
                <a:latin typeface="Comic Sans MS" pitchFamily="66" charset="0"/>
              </a:rPr>
              <a:t>       Data (Shapes)</a:t>
            </a:r>
          </a:p>
          <a:p>
            <a:pPr>
              <a:lnSpc>
                <a:spcPct val="100000"/>
              </a:lnSpc>
              <a:spcBef>
                <a:spcPct val="0"/>
              </a:spcBef>
              <a:buClrTx/>
              <a:buSzTx/>
              <a:buFontTx/>
              <a:buNone/>
            </a:pPr>
            <a:r>
              <a:rPr lang="de-DE" sz="2000">
                <a:solidFill>
                  <a:srgbClr val="000000"/>
                </a:solidFill>
                <a:latin typeface="Comic Sans MS" pitchFamily="66" charset="0"/>
              </a:rPr>
              <a:t>                 </a:t>
            </a:r>
            <a:r>
              <a:rPr lang="de-DE" sz="2400">
                <a:solidFill>
                  <a:srgbClr val="000000"/>
                </a:solidFill>
                <a:latin typeface="Comic Sans MS" pitchFamily="66" charset="0"/>
              </a:rPr>
              <a:t>+ </a:t>
            </a:r>
          </a:p>
          <a:p>
            <a:pPr>
              <a:lnSpc>
                <a:spcPct val="100000"/>
              </a:lnSpc>
              <a:spcBef>
                <a:spcPct val="0"/>
              </a:spcBef>
              <a:buClrTx/>
              <a:buSzTx/>
              <a:buFontTx/>
              <a:buNone/>
            </a:pPr>
            <a:r>
              <a:rPr lang="de-DE" sz="2000">
                <a:solidFill>
                  <a:srgbClr val="000000"/>
                </a:solidFill>
                <a:latin typeface="Comic Sans MS" pitchFamily="66" charset="0"/>
              </a:rPr>
              <a:t>     </a:t>
            </a:r>
            <a:r>
              <a:rPr lang="de-DE" sz="1800">
                <a:solidFill>
                  <a:srgbClr val="000000"/>
                </a:solidFill>
                <a:latin typeface="Comic Sans MS" pitchFamily="66" charset="0"/>
              </a:rPr>
              <a:t>Functions (Colors)</a:t>
            </a:r>
            <a:endParaRPr lang="en-US" sz="1800">
              <a:solidFill>
                <a:srgbClr val="000000"/>
              </a:solidFill>
              <a:latin typeface="Comic Sans MS" pitchFamily="66" charset="0"/>
            </a:endParaRPr>
          </a:p>
        </p:txBody>
      </p:sp>
      <p:grpSp>
        <p:nvGrpSpPr>
          <p:cNvPr id="598" name="Group 1621"/>
          <p:cNvGrpSpPr>
            <a:grpSpLocks/>
          </p:cNvGrpSpPr>
          <p:nvPr/>
        </p:nvGrpSpPr>
        <p:grpSpPr bwMode="auto">
          <a:xfrm>
            <a:off x="3931628" y="3397250"/>
            <a:ext cx="548054" cy="1295400"/>
            <a:chOff x="1008" y="2832"/>
            <a:chExt cx="345" cy="816"/>
          </a:xfrm>
        </p:grpSpPr>
        <p:grpSp>
          <p:nvGrpSpPr>
            <p:cNvPr id="599" name="Group 1622"/>
            <p:cNvGrpSpPr>
              <a:grpSpLocks/>
            </p:cNvGrpSpPr>
            <p:nvPr/>
          </p:nvGrpSpPr>
          <p:grpSpPr bwMode="auto">
            <a:xfrm>
              <a:off x="1008" y="3408"/>
              <a:ext cx="345" cy="240"/>
              <a:chOff x="2064" y="2880"/>
              <a:chExt cx="240" cy="240"/>
            </a:xfrm>
          </p:grpSpPr>
          <p:sp>
            <p:nvSpPr>
              <p:cNvPr id="623" name="Freeform 1623"/>
              <p:cNvSpPr>
                <a:spLocks/>
              </p:cNvSpPr>
              <p:nvPr/>
            </p:nvSpPr>
            <p:spPr bwMode="auto">
              <a:xfrm>
                <a:off x="2064" y="2976"/>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4" name="Freeform 1624"/>
              <p:cNvSpPr>
                <a:spLocks/>
              </p:cNvSpPr>
              <p:nvPr/>
            </p:nvSpPr>
            <p:spPr bwMode="auto">
              <a:xfrm>
                <a:off x="2064" y="2928"/>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5" name="Freeform 1625"/>
              <p:cNvSpPr>
                <a:spLocks/>
              </p:cNvSpPr>
              <p:nvPr/>
            </p:nvSpPr>
            <p:spPr bwMode="auto">
              <a:xfrm>
                <a:off x="2064" y="2880"/>
                <a:ext cx="240"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00" name="Group 1626"/>
            <p:cNvGrpSpPr>
              <a:grpSpLocks/>
            </p:cNvGrpSpPr>
            <p:nvPr/>
          </p:nvGrpSpPr>
          <p:grpSpPr bwMode="auto">
            <a:xfrm>
              <a:off x="1056" y="3408"/>
              <a:ext cx="296" cy="142"/>
              <a:chOff x="2352" y="2592"/>
              <a:chExt cx="270" cy="142"/>
            </a:xfrm>
          </p:grpSpPr>
          <p:sp>
            <p:nvSpPr>
              <p:cNvPr id="620" name="Freeform 1627"/>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621" name="Freeform 1628"/>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622" name="Freeform 1629"/>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601" name="Group 1630"/>
            <p:cNvGrpSpPr>
              <a:grpSpLocks/>
            </p:cNvGrpSpPr>
            <p:nvPr/>
          </p:nvGrpSpPr>
          <p:grpSpPr bwMode="auto">
            <a:xfrm>
              <a:off x="1056" y="3360"/>
              <a:ext cx="296" cy="142"/>
              <a:chOff x="2352" y="2592"/>
              <a:chExt cx="270" cy="142"/>
            </a:xfrm>
          </p:grpSpPr>
          <p:sp>
            <p:nvSpPr>
              <p:cNvPr id="617" name="Freeform 1631"/>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618" name="Freeform 1632"/>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619" name="Freeform 1633"/>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grpSp>
          <p:nvGrpSpPr>
            <p:cNvPr id="602" name="Group 1634"/>
            <p:cNvGrpSpPr>
              <a:grpSpLocks/>
            </p:cNvGrpSpPr>
            <p:nvPr/>
          </p:nvGrpSpPr>
          <p:grpSpPr bwMode="auto">
            <a:xfrm>
              <a:off x="1056" y="3216"/>
              <a:ext cx="296" cy="240"/>
              <a:chOff x="1680" y="3648"/>
              <a:chExt cx="240" cy="192"/>
            </a:xfrm>
          </p:grpSpPr>
          <p:sp>
            <p:nvSpPr>
              <p:cNvPr id="614" name="Oval 1635"/>
              <p:cNvSpPr>
                <a:spLocks noChangeArrowheads="1"/>
              </p:cNvSpPr>
              <p:nvPr/>
            </p:nvSpPr>
            <p:spPr bwMode="auto">
              <a:xfrm>
                <a:off x="1680" y="3744"/>
                <a:ext cx="240" cy="96"/>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5" name="Oval 1636"/>
              <p:cNvSpPr>
                <a:spLocks noChangeArrowheads="1"/>
              </p:cNvSpPr>
              <p:nvPr/>
            </p:nvSpPr>
            <p:spPr bwMode="auto">
              <a:xfrm>
                <a:off x="1680" y="3696"/>
                <a:ext cx="240" cy="96"/>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6" name="Oval 1637"/>
              <p:cNvSpPr>
                <a:spLocks noChangeArrowheads="1"/>
              </p:cNvSpPr>
              <p:nvPr/>
            </p:nvSpPr>
            <p:spPr bwMode="auto">
              <a:xfrm>
                <a:off x="1680" y="3648"/>
                <a:ext cx="240" cy="96"/>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03" name="Group 1638"/>
            <p:cNvGrpSpPr>
              <a:grpSpLocks/>
            </p:cNvGrpSpPr>
            <p:nvPr/>
          </p:nvGrpSpPr>
          <p:grpSpPr bwMode="auto">
            <a:xfrm>
              <a:off x="1008" y="2832"/>
              <a:ext cx="345" cy="456"/>
              <a:chOff x="480" y="2592"/>
              <a:chExt cx="345" cy="456"/>
            </a:xfrm>
          </p:grpSpPr>
          <p:sp>
            <p:nvSpPr>
              <p:cNvPr id="604" name="Oval 1639"/>
              <p:cNvSpPr>
                <a:spLocks noChangeArrowheads="1"/>
              </p:cNvSpPr>
              <p:nvPr/>
            </p:nvSpPr>
            <p:spPr bwMode="auto">
              <a:xfrm>
                <a:off x="528" y="2928"/>
                <a:ext cx="296" cy="120"/>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5" name="Freeform 1640"/>
              <p:cNvSpPr>
                <a:spLocks/>
              </p:cNvSpPr>
              <p:nvPr/>
            </p:nvSpPr>
            <p:spPr bwMode="auto">
              <a:xfrm>
                <a:off x="480" y="2880"/>
                <a:ext cx="345"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6" name="Freeform 1641"/>
              <p:cNvSpPr>
                <a:spLocks/>
              </p:cNvSpPr>
              <p:nvPr/>
            </p:nvSpPr>
            <p:spPr bwMode="auto">
              <a:xfrm>
                <a:off x="480" y="2832"/>
                <a:ext cx="345"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7" name="Oval 1642"/>
              <p:cNvSpPr>
                <a:spLocks noChangeArrowheads="1"/>
              </p:cNvSpPr>
              <p:nvPr/>
            </p:nvSpPr>
            <p:spPr bwMode="auto">
              <a:xfrm>
                <a:off x="528" y="2784"/>
                <a:ext cx="296" cy="120"/>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608" name="Group 1643"/>
              <p:cNvGrpSpPr>
                <a:grpSpLocks/>
              </p:cNvGrpSpPr>
              <p:nvPr/>
            </p:nvGrpSpPr>
            <p:grpSpPr bwMode="auto">
              <a:xfrm>
                <a:off x="528" y="2736"/>
                <a:ext cx="296" cy="142"/>
                <a:chOff x="2352" y="2592"/>
                <a:chExt cx="270" cy="142"/>
              </a:xfrm>
            </p:grpSpPr>
            <p:sp>
              <p:nvSpPr>
                <p:cNvPr id="611" name="Freeform 1644"/>
                <p:cNvSpPr>
                  <a:spLocks/>
                </p:cNvSpPr>
                <p:nvPr/>
              </p:nvSpPr>
              <p:spPr bwMode="auto">
                <a:xfrm rot="-286236">
                  <a:off x="2352" y="2592"/>
                  <a:ext cx="242" cy="114"/>
                </a:xfrm>
                <a:custGeom>
                  <a:avLst/>
                  <a:gdLst>
                    <a:gd name="T0" fmla="*/ 14 w 485"/>
                    <a:gd name="T1" fmla="*/ 39 h 343"/>
                    <a:gd name="T2" fmla="*/ 72 w 485"/>
                    <a:gd name="T3" fmla="*/ 43 h 343"/>
                    <a:gd name="T4" fmla="*/ 134 w 485"/>
                    <a:gd name="T5" fmla="*/ 46 h 343"/>
                    <a:gd name="T6" fmla="*/ 173 w 485"/>
                    <a:gd name="T7" fmla="*/ 46 h 343"/>
                    <a:gd name="T8" fmla="*/ 204 w 485"/>
                    <a:gd name="T9" fmla="*/ 37 h 343"/>
                    <a:gd name="T10" fmla="*/ 255 w 485"/>
                    <a:gd name="T11" fmla="*/ 18 h 343"/>
                    <a:gd name="T12" fmla="*/ 279 w 485"/>
                    <a:gd name="T13" fmla="*/ 0 h 343"/>
                    <a:gd name="T14" fmla="*/ 312 w 485"/>
                    <a:gd name="T15" fmla="*/ 25 h 343"/>
                    <a:gd name="T16" fmla="*/ 366 w 485"/>
                    <a:gd name="T17" fmla="*/ 73 h 343"/>
                    <a:gd name="T18" fmla="*/ 405 w 485"/>
                    <a:gd name="T19" fmla="*/ 108 h 343"/>
                    <a:gd name="T20" fmla="*/ 455 w 485"/>
                    <a:gd name="T21" fmla="*/ 154 h 343"/>
                    <a:gd name="T22" fmla="*/ 485 w 485"/>
                    <a:gd name="T23" fmla="*/ 189 h 343"/>
                    <a:gd name="T24" fmla="*/ 457 w 485"/>
                    <a:gd name="T25" fmla="*/ 220 h 343"/>
                    <a:gd name="T26" fmla="*/ 429 w 485"/>
                    <a:gd name="T27" fmla="*/ 254 h 343"/>
                    <a:gd name="T28" fmla="*/ 384 w 485"/>
                    <a:gd name="T29" fmla="*/ 278 h 343"/>
                    <a:gd name="T30" fmla="*/ 338 w 485"/>
                    <a:gd name="T31" fmla="*/ 304 h 343"/>
                    <a:gd name="T32" fmla="*/ 295 w 485"/>
                    <a:gd name="T33" fmla="*/ 326 h 343"/>
                    <a:gd name="T34" fmla="*/ 256 w 485"/>
                    <a:gd name="T35" fmla="*/ 334 h 343"/>
                    <a:gd name="T36" fmla="*/ 215 w 485"/>
                    <a:gd name="T37" fmla="*/ 343 h 343"/>
                    <a:gd name="T38" fmla="*/ 165 w 485"/>
                    <a:gd name="T39" fmla="*/ 297 h 343"/>
                    <a:gd name="T40" fmla="*/ 126 w 485"/>
                    <a:gd name="T41" fmla="*/ 257 h 343"/>
                    <a:gd name="T42" fmla="*/ 82 w 485"/>
                    <a:gd name="T43" fmla="*/ 206 h 343"/>
                    <a:gd name="T44" fmla="*/ 44 w 485"/>
                    <a:gd name="T45" fmla="*/ 154 h 343"/>
                    <a:gd name="T46" fmla="*/ 16 w 485"/>
                    <a:gd name="T47" fmla="*/ 119 h 343"/>
                    <a:gd name="T48" fmla="*/ 0 w 485"/>
                    <a:gd name="T49" fmla="*/ 68 h 343"/>
                    <a:gd name="T50" fmla="*/ 14 w 485"/>
                    <a:gd name="T51"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5" h="343">
                      <a:moveTo>
                        <a:pt x="14" y="39"/>
                      </a:moveTo>
                      <a:lnTo>
                        <a:pt x="72" y="43"/>
                      </a:lnTo>
                      <a:lnTo>
                        <a:pt x="134" y="46"/>
                      </a:lnTo>
                      <a:lnTo>
                        <a:pt x="173" y="46"/>
                      </a:lnTo>
                      <a:lnTo>
                        <a:pt x="204" y="37"/>
                      </a:lnTo>
                      <a:lnTo>
                        <a:pt x="255" y="18"/>
                      </a:lnTo>
                      <a:lnTo>
                        <a:pt x="279" y="0"/>
                      </a:lnTo>
                      <a:lnTo>
                        <a:pt x="312" y="25"/>
                      </a:lnTo>
                      <a:lnTo>
                        <a:pt x="366" y="73"/>
                      </a:lnTo>
                      <a:lnTo>
                        <a:pt x="405" y="108"/>
                      </a:lnTo>
                      <a:lnTo>
                        <a:pt x="455" y="154"/>
                      </a:lnTo>
                      <a:lnTo>
                        <a:pt x="485" y="189"/>
                      </a:lnTo>
                      <a:lnTo>
                        <a:pt x="457" y="220"/>
                      </a:lnTo>
                      <a:lnTo>
                        <a:pt x="429" y="254"/>
                      </a:lnTo>
                      <a:lnTo>
                        <a:pt x="384" y="278"/>
                      </a:lnTo>
                      <a:lnTo>
                        <a:pt x="338" y="304"/>
                      </a:lnTo>
                      <a:lnTo>
                        <a:pt x="295" y="326"/>
                      </a:lnTo>
                      <a:lnTo>
                        <a:pt x="256" y="334"/>
                      </a:lnTo>
                      <a:lnTo>
                        <a:pt x="215" y="343"/>
                      </a:lnTo>
                      <a:lnTo>
                        <a:pt x="165" y="297"/>
                      </a:lnTo>
                      <a:lnTo>
                        <a:pt x="126" y="257"/>
                      </a:lnTo>
                      <a:lnTo>
                        <a:pt x="82" y="206"/>
                      </a:lnTo>
                      <a:lnTo>
                        <a:pt x="44" y="154"/>
                      </a:lnTo>
                      <a:lnTo>
                        <a:pt x="16" y="119"/>
                      </a:lnTo>
                      <a:lnTo>
                        <a:pt x="0" y="68"/>
                      </a:lnTo>
                      <a:lnTo>
                        <a:pt x="14" y="39"/>
                      </a:lnTo>
                      <a:close/>
                    </a:path>
                  </a:pathLst>
                </a:custGeom>
                <a:solidFill>
                  <a:schemeClr val="folHlink"/>
                </a:solidFill>
                <a:ln w="9525">
                  <a:solidFill>
                    <a:srgbClr val="000000"/>
                  </a:solidFill>
                  <a:round/>
                  <a:headEnd/>
                  <a:tailEnd/>
                </a:ln>
              </p:spPr>
              <p:txBody>
                <a:bodyPr/>
                <a:lstStyle/>
                <a:p>
                  <a:endParaRPr lang="en-US"/>
                </a:p>
              </p:txBody>
            </p:sp>
            <p:sp>
              <p:nvSpPr>
                <p:cNvPr id="612" name="Freeform 1645"/>
                <p:cNvSpPr>
                  <a:spLocks/>
                </p:cNvSpPr>
                <p:nvPr/>
              </p:nvSpPr>
              <p:spPr bwMode="auto">
                <a:xfrm rot="-286236">
                  <a:off x="2360" y="2592"/>
                  <a:ext cx="262" cy="134"/>
                </a:xfrm>
                <a:custGeom>
                  <a:avLst/>
                  <a:gdLst>
                    <a:gd name="T0" fmla="*/ 257 w 525"/>
                    <a:gd name="T1" fmla="*/ 342 h 400"/>
                    <a:gd name="T2" fmla="*/ 340 w 525"/>
                    <a:gd name="T3" fmla="*/ 312 h 400"/>
                    <a:gd name="T4" fmla="*/ 408 w 525"/>
                    <a:gd name="T5" fmla="*/ 275 h 400"/>
                    <a:gd name="T6" fmla="*/ 456 w 525"/>
                    <a:gd name="T7" fmla="*/ 230 h 400"/>
                    <a:gd name="T8" fmla="*/ 475 w 525"/>
                    <a:gd name="T9" fmla="*/ 204 h 400"/>
                    <a:gd name="T10" fmla="*/ 405 w 525"/>
                    <a:gd name="T11" fmla="*/ 122 h 400"/>
                    <a:gd name="T12" fmla="*/ 350 w 525"/>
                    <a:gd name="T13" fmla="*/ 77 h 400"/>
                    <a:gd name="T14" fmla="*/ 296 w 525"/>
                    <a:gd name="T15" fmla="*/ 34 h 400"/>
                    <a:gd name="T16" fmla="*/ 285 w 525"/>
                    <a:gd name="T17" fmla="*/ 34 h 400"/>
                    <a:gd name="T18" fmla="*/ 251 w 525"/>
                    <a:gd name="T19" fmla="*/ 49 h 400"/>
                    <a:gd name="T20" fmla="*/ 207 w 525"/>
                    <a:gd name="T21" fmla="*/ 65 h 400"/>
                    <a:gd name="T22" fmla="*/ 127 w 525"/>
                    <a:gd name="T23" fmla="*/ 73 h 400"/>
                    <a:gd name="T24" fmla="*/ 49 w 525"/>
                    <a:gd name="T25" fmla="*/ 71 h 400"/>
                    <a:gd name="T26" fmla="*/ 28 w 525"/>
                    <a:gd name="T27" fmla="*/ 73 h 400"/>
                    <a:gd name="T28" fmla="*/ 28 w 525"/>
                    <a:gd name="T29" fmla="*/ 92 h 400"/>
                    <a:gd name="T30" fmla="*/ 45 w 525"/>
                    <a:gd name="T31" fmla="*/ 122 h 400"/>
                    <a:gd name="T32" fmla="*/ 77 w 525"/>
                    <a:gd name="T33" fmla="*/ 175 h 400"/>
                    <a:gd name="T34" fmla="*/ 118 w 525"/>
                    <a:gd name="T35" fmla="*/ 218 h 400"/>
                    <a:gd name="T36" fmla="*/ 167 w 525"/>
                    <a:gd name="T37" fmla="*/ 281 h 400"/>
                    <a:gd name="T38" fmla="*/ 216 w 525"/>
                    <a:gd name="T39" fmla="*/ 327 h 400"/>
                    <a:gd name="T40" fmla="*/ 246 w 525"/>
                    <a:gd name="T41" fmla="*/ 354 h 400"/>
                    <a:gd name="T42" fmla="*/ 255 w 525"/>
                    <a:gd name="T43" fmla="*/ 383 h 400"/>
                    <a:gd name="T44" fmla="*/ 244 w 525"/>
                    <a:gd name="T45" fmla="*/ 400 h 400"/>
                    <a:gd name="T46" fmla="*/ 227 w 525"/>
                    <a:gd name="T47" fmla="*/ 391 h 400"/>
                    <a:gd name="T48" fmla="*/ 179 w 525"/>
                    <a:gd name="T49" fmla="*/ 333 h 400"/>
                    <a:gd name="T50" fmla="*/ 118 w 525"/>
                    <a:gd name="T51" fmla="*/ 266 h 400"/>
                    <a:gd name="T52" fmla="*/ 73 w 525"/>
                    <a:gd name="T53" fmla="*/ 218 h 400"/>
                    <a:gd name="T54" fmla="*/ 43 w 525"/>
                    <a:gd name="T55" fmla="*/ 175 h 400"/>
                    <a:gd name="T56" fmla="*/ 17 w 525"/>
                    <a:gd name="T57" fmla="*/ 129 h 400"/>
                    <a:gd name="T58" fmla="*/ 6 w 525"/>
                    <a:gd name="T59" fmla="*/ 99 h 400"/>
                    <a:gd name="T60" fmla="*/ 0 w 525"/>
                    <a:gd name="T61" fmla="*/ 65 h 400"/>
                    <a:gd name="T62" fmla="*/ 8 w 525"/>
                    <a:gd name="T63" fmla="*/ 44 h 400"/>
                    <a:gd name="T64" fmla="*/ 26 w 525"/>
                    <a:gd name="T65" fmla="*/ 34 h 400"/>
                    <a:gd name="T66" fmla="*/ 60 w 525"/>
                    <a:gd name="T67" fmla="*/ 37 h 400"/>
                    <a:gd name="T68" fmla="*/ 123 w 525"/>
                    <a:gd name="T69" fmla="*/ 49 h 400"/>
                    <a:gd name="T70" fmla="*/ 177 w 525"/>
                    <a:gd name="T71" fmla="*/ 49 h 400"/>
                    <a:gd name="T72" fmla="*/ 216 w 525"/>
                    <a:gd name="T73" fmla="*/ 34 h 400"/>
                    <a:gd name="T74" fmla="*/ 260 w 525"/>
                    <a:gd name="T75" fmla="*/ 22 h 400"/>
                    <a:gd name="T76" fmla="*/ 279 w 525"/>
                    <a:gd name="T77" fmla="*/ 0 h 400"/>
                    <a:gd name="T78" fmla="*/ 300 w 525"/>
                    <a:gd name="T79" fmla="*/ 0 h 400"/>
                    <a:gd name="T80" fmla="*/ 346 w 525"/>
                    <a:gd name="T81" fmla="*/ 37 h 400"/>
                    <a:gd name="T82" fmla="*/ 396 w 525"/>
                    <a:gd name="T83" fmla="*/ 87 h 400"/>
                    <a:gd name="T84" fmla="*/ 450 w 525"/>
                    <a:gd name="T85" fmla="*/ 131 h 400"/>
                    <a:gd name="T86" fmla="*/ 480 w 525"/>
                    <a:gd name="T87" fmla="*/ 160 h 400"/>
                    <a:gd name="T88" fmla="*/ 511 w 525"/>
                    <a:gd name="T89" fmla="*/ 187 h 400"/>
                    <a:gd name="T90" fmla="*/ 525 w 525"/>
                    <a:gd name="T91" fmla="*/ 196 h 400"/>
                    <a:gd name="T92" fmla="*/ 517 w 525"/>
                    <a:gd name="T93" fmla="*/ 217 h 400"/>
                    <a:gd name="T94" fmla="*/ 495 w 525"/>
                    <a:gd name="T95" fmla="*/ 233 h 400"/>
                    <a:gd name="T96" fmla="*/ 469 w 525"/>
                    <a:gd name="T97" fmla="*/ 262 h 400"/>
                    <a:gd name="T98" fmla="*/ 445 w 525"/>
                    <a:gd name="T99" fmla="*/ 275 h 400"/>
                    <a:gd name="T100" fmla="*/ 400 w 525"/>
                    <a:gd name="T101" fmla="*/ 299 h 400"/>
                    <a:gd name="T102" fmla="*/ 368 w 525"/>
                    <a:gd name="T103" fmla="*/ 318 h 400"/>
                    <a:gd name="T104" fmla="*/ 333 w 525"/>
                    <a:gd name="T105" fmla="*/ 346 h 400"/>
                    <a:gd name="T106" fmla="*/ 296 w 525"/>
                    <a:gd name="T107" fmla="*/ 354 h 400"/>
                    <a:gd name="T108" fmla="*/ 267 w 525"/>
                    <a:gd name="T109" fmla="*/ 357 h 400"/>
                    <a:gd name="T110" fmla="*/ 257 w 525"/>
                    <a:gd name="T111" fmla="*/ 3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400">
                      <a:moveTo>
                        <a:pt x="257" y="342"/>
                      </a:moveTo>
                      <a:lnTo>
                        <a:pt x="340" y="312"/>
                      </a:lnTo>
                      <a:lnTo>
                        <a:pt x="408" y="275"/>
                      </a:lnTo>
                      <a:lnTo>
                        <a:pt x="456" y="230"/>
                      </a:lnTo>
                      <a:lnTo>
                        <a:pt x="475" y="204"/>
                      </a:lnTo>
                      <a:lnTo>
                        <a:pt x="405" y="122"/>
                      </a:lnTo>
                      <a:lnTo>
                        <a:pt x="350" y="77"/>
                      </a:lnTo>
                      <a:lnTo>
                        <a:pt x="296" y="34"/>
                      </a:lnTo>
                      <a:lnTo>
                        <a:pt x="285" y="34"/>
                      </a:lnTo>
                      <a:lnTo>
                        <a:pt x="251" y="49"/>
                      </a:lnTo>
                      <a:lnTo>
                        <a:pt x="207" y="65"/>
                      </a:lnTo>
                      <a:lnTo>
                        <a:pt x="127" y="73"/>
                      </a:lnTo>
                      <a:lnTo>
                        <a:pt x="49" y="71"/>
                      </a:lnTo>
                      <a:lnTo>
                        <a:pt x="28" y="73"/>
                      </a:lnTo>
                      <a:lnTo>
                        <a:pt x="28" y="92"/>
                      </a:lnTo>
                      <a:lnTo>
                        <a:pt x="45" y="122"/>
                      </a:lnTo>
                      <a:lnTo>
                        <a:pt x="77" y="175"/>
                      </a:lnTo>
                      <a:lnTo>
                        <a:pt x="118" y="218"/>
                      </a:lnTo>
                      <a:lnTo>
                        <a:pt x="167" y="281"/>
                      </a:lnTo>
                      <a:lnTo>
                        <a:pt x="216" y="327"/>
                      </a:lnTo>
                      <a:lnTo>
                        <a:pt x="246" y="354"/>
                      </a:lnTo>
                      <a:lnTo>
                        <a:pt x="255" y="383"/>
                      </a:lnTo>
                      <a:lnTo>
                        <a:pt x="244" y="400"/>
                      </a:lnTo>
                      <a:lnTo>
                        <a:pt x="227" y="391"/>
                      </a:lnTo>
                      <a:lnTo>
                        <a:pt x="179" y="333"/>
                      </a:lnTo>
                      <a:lnTo>
                        <a:pt x="118" y="266"/>
                      </a:lnTo>
                      <a:lnTo>
                        <a:pt x="73" y="218"/>
                      </a:lnTo>
                      <a:lnTo>
                        <a:pt x="43" y="175"/>
                      </a:lnTo>
                      <a:lnTo>
                        <a:pt x="17" y="129"/>
                      </a:lnTo>
                      <a:lnTo>
                        <a:pt x="6" y="99"/>
                      </a:lnTo>
                      <a:lnTo>
                        <a:pt x="0" y="65"/>
                      </a:lnTo>
                      <a:lnTo>
                        <a:pt x="8" y="44"/>
                      </a:lnTo>
                      <a:lnTo>
                        <a:pt x="26" y="34"/>
                      </a:lnTo>
                      <a:lnTo>
                        <a:pt x="60" y="37"/>
                      </a:lnTo>
                      <a:lnTo>
                        <a:pt x="123" y="49"/>
                      </a:lnTo>
                      <a:lnTo>
                        <a:pt x="177" y="49"/>
                      </a:lnTo>
                      <a:lnTo>
                        <a:pt x="216" y="34"/>
                      </a:lnTo>
                      <a:lnTo>
                        <a:pt x="260" y="22"/>
                      </a:lnTo>
                      <a:lnTo>
                        <a:pt x="279" y="0"/>
                      </a:lnTo>
                      <a:lnTo>
                        <a:pt x="300" y="0"/>
                      </a:lnTo>
                      <a:lnTo>
                        <a:pt x="346" y="37"/>
                      </a:lnTo>
                      <a:lnTo>
                        <a:pt x="396" y="87"/>
                      </a:lnTo>
                      <a:lnTo>
                        <a:pt x="450" y="131"/>
                      </a:lnTo>
                      <a:lnTo>
                        <a:pt x="480" y="160"/>
                      </a:lnTo>
                      <a:lnTo>
                        <a:pt x="511" y="187"/>
                      </a:lnTo>
                      <a:lnTo>
                        <a:pt x="525" y="196"/>
                      </a:lnTo>
                      <a:lnTo>
                        <a:pt x="517" y="217"/>
                      </a:lnTo>
                      <a:lnTo>
                        <a:pt x="495" y="233"/>
                      </a:lnTo>
                      <a:lnTo>
                        <a:pt x="469" y="262"/>
                      </a:lnTo>
                      <a:lnTo>
                        <a:pt x="445" y="275"/>
                      </a:lnTo>
                      <a:lnTo>
                        <a:pt x="400" y="299"/>
                      </a:lnTo>
                      <a:lnTo>
                        <a:pt x="368" y="318"/>
                      </a:lnTo>
                      <a:lnTo>
                        <a:pt x="333" y="346"/>
                      </a:lnTo>
                      <a:lnTo>
                        <a:pt x="296" y="354"/>
                      </a:lnTo>
                      <a:lnTo>
                        <a:pt x="267" y="357"/>
                      </a:lnTo>
                      <a:lnTo>
                        <a:pt x="257" y="342"/>
                      </a:lnTo>
                      <a:close/>
                    </a:path>
                  </a:pathLst>
                </a:custGeom>
                <a:solidFill>
                  <a:schemeClr val="folHlink"/>
                </a:solidFill>
                <a:ln w="9525">
                  <a:solidFill>
                    <a:srgbClr val="000000"/>
                  </a:solidFill>
                  <a:round/>
                  <a:headEnd/>
                  <a:tailEnd/>
                </a:ln>
              </p:spPr>
              <p:txBody>
                <a:bodyPr/>
                <a:lstStyle/>
                <a:p>
                  <a:endParaRPr lang="en-US"/>
                </a:p>
              </p:txBody>
            </p:sp>
            <p:sp>
              <p:nvSpPr>
                <p:cNvPr id="613" name="Freeform 1646"/>
                <p:cNvSpPr>
                  <a:spLocks/>
                </p:cNvSpPr>
                <p:nvPr/>
              </p:nvSpPr>
              <p:spPr bwMode="auto">
                <a:xfrm rot="-286236">
                  <a:off x="2513" y="2688"/>
                  <a:ext cx="83" cy="46"/>
                </a:xfrm>
                <a:custGeom>
                  <a:avLst/>
                  <a:gdLst>
                    <a:gd name="T0" fmla="*/ 140 w 165"/>
                    <a:gd name="T1" fmla="*/ 16 h 138"/>
                    <a:gd name="T2" fmla="*/ 104 w 165"/>
                    <a:gd name="T3" fmla="*/ 53 h 138"/>
                    <a:gd name="T4" fmla="*/ 72 w 165"/>
                    <a:gd name="T5" fmla="*/ 86 h 138"/>
                    <a:gd name="T6" fmla="*/ 26 w 165"/>
                    <a:gd name="T7" fmla="*/ 108 h 138"/>
                    <a:gd name="T8" fmla="*/ 0 w 165"/>
                    <a:gd name="T9" fmla="*/ 119 h 138"/>
                    <a:gd name="T10" fmla="*/ 20 w 165"/>
                    <a:gd name="T11" fmla="*/ 138 h 138"/>
                    <a:gd name="T12" fmla="*/ 54 w 165"/>
                    <a:gd name="T13" fmla="*/ 131 h 138"/>
                    <a:gd name="T14" fmla="*/ 105 w 165"/>
                    <a:gd name="T15" fmla="*/ 86 h 138"/>
                    <a:gd name="T16" fmla="*/ 165 w 165"/>
                    <a:gd name="T17" fmla="*/ 0 h 138"/>
                    <a:gd name="T18" fmla="*/ 140 w 165"/>
                    <a:gd name="T1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140" y="16"/>
                      </a:moveTo>
                      <a:lnTo>
                        <a:pt x="104" y="53"/>
                      </a:lnTo>
                      <a:lnTo>
                        <a:pt x="72" y="86"/>
                      </a:lnTo>
                      <a:lnTo>
                        <a:pt x="26" y="108"/>
                      </a:lnTo>
                      <a:lnTo>
                        <a:pt x="0" y="119"/>
                      </a:lnTo>
                      <a:lnTo>
                        <a:pt x="20" y="138"/>
                      </a:lnTo>
                      <a:lnTo>
                        <a:pt x="54" y="131"/>
                      </a:lnTo>
                      <a:lnTo>
                        <a:pt x="105" y="86"/>
                      </a:lnTo>
                      <a:lnTo>
                        <a:pt x="165" y="0"/>
                      </a:lnTo>
                      <a:lnTo>
                        <a:pt x="140" y="16"/>
                      </a:lnTo>
                      <a:close/>
                    </a:path>
                  </a:pathLst>
                </a:custGeom>
                <a:solidFill>
                  <a:schemeClr val="folHlink"/>
                </a:solidFill>
                <a:ln w="9525">
                  <a:solidFill>
                    <a:srgbClr val="000000"/>
                  </a:solidFill>
                  <a:round/>
                  <a:headEnd/>
                  <a:tailEnd/>
                </a:ln>
              </p:spPr>
              <p:txBody>
                <a:bodyPr/>
                <a:lstStyle/>
                <a:p>
                  <a:endParaRPr lang="en-US"/>
                </a:p>
              </p:txBody>
            </p:sp>
          </p:grpSp>
          <p:sp>
            <p:nvSpPr>
              <p:cNvPr id="609" name="Oval 1647"/>
              <p:cNvSpPr>
                <a:spLocks noChangeArrowheads="1"/>
              </p:cNvSpPr>
              <p:nvPr/>
            </p:nvSpPr>
            <p:spPr bwMode="auto">
              <a:xfrm>
                <a:off x="520" y="2664"/>
                <a:ext cx="296" cy="120"/>
              </a:xfrm>
              <a:prstGeom prst="ellipse">
                <a:avLst/>
              </a:prstGeom>
              <a:solidFill>
                <a:schemeClr val="fo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0" name="Freeform 1648"/>
              <p:cNvSpPr>
                <a:spLocks/>
              </p:cNvSpPr>
              <p:nvPr/>
            </p:nvSpPr>
            <p:spPr bwMode="auto">
              <a:xfrm>
                <a:off x="480" y="2592"/>
                <a:ext cx="345" cy="144"/>
              </a:xfrm>
              <a:custGeom>
                <a:avLst/>
                <a:gdLst>
                  <a:gd name="T0" fmla="*/ 0 w 336"/>
                  <a:gd name="T1" fmla="*/ 96 h 144"/>
                  <a:gd name="T2" fmla="*/ 336 w 336"/>
                  <a:gd name="T3" fmla="*/ 0 h 144"/>
                  <a:gd name="T4" fmla="*/ 288 w 336"/>
                  <a:gd name="T5" fmla="*/ 144 h 144"/>
                  <a:gd name="T6" fmla="*/ 0 w 336"/>
                  <a:gd name="T7" fmla="*/ 96 h 144"/>
                </a:gdLst>
                <a:ahLst/>
                <a:cxnLst>
                  <a:cxn ang="0">
                    <a:pos x="T0" y="T1"/>
                  </a:cxn>
                  <a:cxn ang="0">
                    <a:pos x="T2" y="T3"/>
                  </a:cxn>
                  <a:cxn ang="0">
                    <a:pos x="T4" y="T5"/>
                  </a:cxn>
                  <a:cxn ang="0">
                    <a:pos x="T6" y="T7"/>
                  </a:cxn>
                </a:cxnLst>
                <a:rect l="0" t="0" r="r" b="b"/>
                <a:pathLst>
                  <a:path w="336" h="144">
                    <a:moveTo>
                      <a:pt x="0" y="96"/>
                    </a:moveTo>
                    <a:lnTo>
                      <a:pt x="336" y="0"/>
                    </a:lnTo>
                    <a:lnTo>
                      <a:pt x="288" y="144"/>
                    </a:lnTo>
                    <a:lnTo>
                      <a:pt x="0" y="96"/>
                    </a:lnTo>
                    <a:close/>
                  </a:path>
                </a:pathLst>
              </a:custGeom>
              <a:solidFill>
                <a:schemeClr val="fo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21536758"/>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3" name="Content Placeholder 2"/>
          <p:cNvSpPr>
            <a:spLocks noGrp="1"/>
          </p:cNvSpPr>
          <p:nvPr>
            <p:ph idx="1"/>
          </p:nvPr>
        </p:nvSpPr>
        <p:spPr/>
        <p:txBody>
          <a:bodyPr>
            <a:normAutofit lnSpcReduction="10000"/>
          </a:bodyPr>
          <a:lstStyle/>
          <a:p>
            <a:r>
              <a:rPr lang="el-GR" dirty="0" smtClean="0"/>
              <a:t>Στην </a:t>
            </a:r>
            <a:r>
              <a:rPr lang="en-US" dirty="0" smtClean="0"/>
              <a:t>Java </a:t>
            </a:r>
            <a:r>
              <a:rPr lang="el-GR" dirty="0" smtClean="0"/>
              <a:t>για κάθε </a:t>
            </a:r>
            <a:r>
              <a:rPr lang="en-US" dirty="0">
                <a:solidFill>
                  <a:srgbClr val="FF0000"/>
                </a:solidFill>
              </a:rPr>
              <a:t>string value </a:t>
            </a:r>
            <a:r>
              <a:rPr lang="el-GR" dirty="0"/>
              <a:t>που εμφανίζεται δημιουργείται ένα</a:t>
            </a:r>
            <a:r>
              <a:rPr lang="en-US" dirty="0"/>
              <a:t> </a:t>
            </a:r>
            <a:r>
              <a:rPr lang="el-GR" dirty="0">
                <a:solidFill>
                  <a:schemeClr val="accent6">
                    <a:lumMod val="75000"/>
                  </a:schemeClr>
                </a:solidFill>
              </a:rPr>
              <a:t>αντικείμενο</a:t>
            </a:r>
            <a:r>
              <a:rPr lang="el-GR" dirty="0"/>
              <a:t>, το οποίο ονομάζεται </a:t>
            </a:r>
            <a:r>
              <a:rPr lang="en-US" dirty="0">
                <a:solidFill>
                  <a:srgbClr val="FF0000"/>
                </a:solidFill>
              </a:rPr>
              <a:t>intern string</a:t>
            </a:r>
            <a:r>
              <a:rPr lang="en-US" dirty="0"/>
              <a:t>, </a:t>
            </a:r>
            <a:r>
              <a:rPr lang="el-GR" dirty="0"/>
              <a:t>και το οποίο κρατάει αυτή την τιμή.</a:t>
            </a:r>
            <a:endParaRPr lang="en-US" dirty="0"/>
          </a:p>
          <a:p>
            <a:r>
              <a:rPr lang="el-GR" dirty="0" smtClean="0"/>
              <a:t>Για αυτό και οι αλφαριθμητικές σταθερές μπορούν να χρησιμοποιηθούν και σαν αντικείμενα. Π.χ. μπορούμε να καλέσουμε</a:t>
            </a:r>
            <a:r>
              <a:rPr lang="en-US" dirty="0" smtClean="0"/>
              <a:t>:</a:t>
            </a:r>
          </a:p>
          <a:p>
            <a:endParaRPr lang="en-US" dirty="0"/>
          </a:p>
          <a:p>
            <a:endParaRPr lang="en-US" dirty="0" smtClean="0"/>
          </a:p>
          <a:p>
            <a:r>
              <a:rPr lang="el-GR" dirty="0" smtClean="0"/>
              <a:t>Αυτό μπορεί να προκαλέσει μπερδέματα με </a:t>
            </a:r>
            <a:r>
              <a:rPr lang="el-GR" dirty="0"/>
              <a:t>ε</a:t>
            </a:r>
            <a:r>
              <a:rPr lang="el-GR" dirty="0" smtClean="0"/>
              <a:t>λέγχους ισότητας.</a:t>
            </a:r>
          </a:p>
        </p:txBody>
      </p:sp>
      <p:sp>
        <p:nvSpPr>
          <p:cNvPr id="4" name="TextBox 3"/>
          <p:cNvSpPr txBox="1"/>
          <p:nvPr/>
        </p:nvSpPr>
        <p:spPr>
          <a:xfrm>
            <a:off x="3059832" y="4566319"/>
            <a:ext cx="2949846" cy="461665"/>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java”.length</a:t>
            </a:r>
            <a:r>
              <a:rPr lang="el-GR" sz="2400" b="1" dirty="0" smtClean="0">
                <a:solidFill>
                  <a:srgbClr val="0070C0"/>
                </a:solidFill>
                <a:latin typeface="Courier New" panose="02070309020205020404" pitchFamily="49" charset="0"/>
                <a:cs typeface="Courier New" panose="02070309020205020404" pitchFamily="49" charset="0"/>
              </a:rPr>
              <a:t>()</a:t>
            </a:r>
            <a:endParaRPr lang="en-US" sz="24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226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Ισότητα </a:t>
            </a:r>
            <a:r>
              <a:rPr lang="en-US" dirty="0" smtClean="0"/>
              <a:t>String</a:t>
            </a:r>
            <a:endParaRPr lang="en-US" dirty="0"/>
          </a:p>
        </p:txBody>
      </p:sp>
      <p:sp>
        <p:nvSpPr>
          <p:cNvPr id="4" name="TextBox 3"/>
          <p:cNvSpPr txBox="1"/>
          <p:nvPr/>
        </p:nvSpPr>
        <p:spPr>
          <a:xfrm>
            <a:off x="457200" y="1524000"/>
            <a:ext cx="8229600" cy="5078313"/>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StringEquality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endParaRPr lang="en-US" b="1" dirty="0">
              <a:latin typeface="Courier New" panose="02070309020205020404" pitchFamily="49" charset="0"/>
              <a:cs typeface="Courier New" panose="02070309020205020404" pitchFamily="49" charset="0"/>
            </a:endParaRP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("1. "+ (x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(y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("3. "+ (z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("4. "+ </a:t>
            </a:r>
            <a:r>
              <a:rPr lang="en-US" b="1" dirty="0" err="1">
                <a:latin typeface="Courier New" panose="02070309020205020404" pitchFamily="49" charset="0"/>
                <a:cs typeface="Courier New" panose="02070309020205020404" pitchFamily="49" charset="0"/>
              </a:rPr>
              <a:t>x.equals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("5. "+ </a:t>
            </a:r>
            <a:r>
              <a:rPr lang="en-US" b="1" dirty="0" err="1">
                <a:latin typeface="Courier New" panose="02070309020205020404" pitchFamily="49" charset="0"/>
                <a:cs typeface="Courier New" panose="02070309020205020404" pitchFamily="49" charset="0"/>
              </a:rPr>
              <a:t>y.equals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("6. "+ </a:t>
            </a:r>
            <a:r>
              <a:rPr lang="en-US" b="1" dirty="0" err="1">
                <a:latin typeface="Courier New" panose="02070309020205020404" pitchFamily="49" charset="0"/>
                <a:cs typeface="Courier New" panose="02070309020205020404" pitchFamily="49" charset="0"/>
              </a:rPr>
              <a:t>z.equals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7" name="TextBox 6"/>
          <p:cNvSpPr txBox="1"/>
          <p:nvPr/>
        </p:nvSpPr>
        <p:spPr>
          <a:xfrm>
            <a:off x="4939637" y="1339334"/>
            <a:ext cx="4240875" cy="369332"/>
          </a:xfrm>
          <a:prstGeom prst="rect">
            <a:avLst/>
          </a:prstGeom>
          <a:solidFill>
            <a:schemeClr val="accent5">
              <a:lumMod val="60000"/>
              <a:lumOff val="40000"/>
            </a:schemeClr>
          </a:solidFill>
        </p:spPr>
        <p:txBody>
          <a:bodyPr wrap="square" rtlCol="0">
            <a:spAutoFit/>
          </a:bodyPr>
          <a:lstStyle/>
          <a:p>
            <a:r>
              <a:rPr lang="el-GR" dirty="0" smtClean="0"/>
              <a:t>Τι θα εκτυπωθεί?</a:t>
            </a:r>
          </a:p>
        </p:txBody>
      </p:sp>
      <p:sp>
        <p:nvSpPr>
          <p:cNvPr id="8" name="TextBox 7"/>
          <p:cNvSpPr txBox="1"/>
          <p:nvPr/>
        </p:nvSpPr>
        <p:spPr>
          <a:xfrm>
            <a:off x="7453541" y="3581400"/>
            <a:ext cx="928459" cy="369332"/>
          </a:xfrm>
          <a:prstGeom prst="rect">
            <a:avLst/>
          </a:prstGeom>
          <a:solidFill>
            <a:srgbClr val="92D050"/>
          </a:solidFill>
        </p:spPr>
        <p:txBody>
          <a:bodyPr wrap="none" rtlCol="0">
            <a:spAutoFit/>
          </a:bodyPr>
          <a:lstStyle/>
          <a:p>
            <a:r>
              <a:rPr lang="el-GR" dirty="0" smtClean="0"/>
              <a:t>1. </a:t>
            </a:r>
            <a:r>
              <a:rPr lang="en-US" dirty="0" smtClean="0"/>
              <a:t>false</a:t>
            </a:r>
            <a:endParaRPr lang="en-US" dirty="0"/>
          </a:p>
        </p:txBody>
      </p:sp>
      <p:sp>
        <p:nvSpPr>
          <p:cNvPr id="9" name="TextBox 8"/>
          <p:cNvSpPr txBox="1"/>
          <p:nvPr/>
        </p:nvSpPr>
        <p:spPr>
          <a:xfrm>
            <a:off x="7453541" y="3975334"/>
            <a:ext cx="838691" cy="369332"/>
          </a:xfrm>
          <a:prstGeom prst="rect">
            <a:avLst/>
          </a:prstGeom>
          <a:solidFill>
            <a:srgbClr val="92D050"/>
          </a:solidFill>
        </p:spPr>
        <p:txBody>
          <a:bodyPr wrap="none" rtlCol="0">
            <a:spAutoFit/>
          </a:bodyPr>
          <a:lstStyle/>
          <a:p>
            <a:r>
              <a:rPr lang="en-US" dirty="0" smtClean="0"/>
              <a:t>2</a:t>
            </a:r>
            <a:r>
              <a:rPr lang="el-GR" dirty="0" smtClean="0"/>
              <a:t>. </a:t>
            </a:r>
            <a:r>
              <a:rPr lang="en-US" dirty="0" smtClean="0"/>
              <a:t>true</a:t>
            </a:r>
            <a:endParaRPr lang="en-US" dirty="0"/>
          </a:p>
        </p:txBody>
      </p:sp>
      <p:sp>
        <p:nvSpPr>
          <p:cNvPr id="10" name="TextBox 9"/>
          <p:cNvSpPr txBox="1"/>
          <p:nvPr/>
        </p:nvSpPr>
        <p:spPr>
          <a:xfrm>
            <a:off x="7453541" y="4426873"/>
            <a:ext cx="928459" cy="369332"/>
          </a:xfrm>
          <a:prstGeom prst="rect">
            <a:avLst/>
          </a:prstGeom>
          <a:solidFill>
            <a:srgbClr val="92D050"/>
          </a:solidFill>
        </p:spPr>
        <p:txBody>
          <a:bodyPr wrap="none" rtlCol="0">
            <a:spAutoFit/>
          </a:bodyPr>
          <a:lstStyle/>
          <a:p>
            <a:r>
              <a:rPr lang="en-US" dirty="0"/>
              <a:t>3</a:t>
            </a:r>
            <a:r>
              <a:rPr lang="el-GR" dirty="0" smtClean="0"/>
              <a:t>. </a:t>
            </a:r>
            <a:r>
              <a:rPr lang="en-US" dirty="0" smtClean="0"/>
              <a:t>false</a:t>
            </a:r>
            <a:endParaRPr lang="en-US" dirty="0"/>
          </a:p>
        </p:txBody>
      </p:sp>
      <p:sp>
        <p:nvSpPr>
          <p:cNvPr id="11" name="TextBox 10"/>
          <p:cNvSpPr txBox="1"/>
          <p:nvPr/>
        </p:nvSpPr>
        <p:spPr>
          <a:xfrm>
            <a:off x="7453541" y="4872405"/>
            <a:ext cx="838691" cy="369332"/>
          </a:xfrm>
          <a:prstGeom prst="rect">
            <a:avLst/>
          </a:prstGeom>
          <a:solidFill>
            <a:srgbClr val="92D050"/>
          </a:solidFill>
        </p:spPr>
        <p:txBody>
          <a:bodyPr wrap="none" rtlCol="0">
            <a:spAutoFit/>
          </a:bodyPr>
          <a:lstStyle/>
          <a:p>
            <a:r>
              <a:rPr lang="en-US" dirty="0" smtClean="0"/>
              <a:t>4</a:t>
            </a:r>
            <a:r>
              <a:rPr lang="el-GR" dirty="0" smtClean="0"/>
              <a:t>. </a:t>
            </a:r>
            <a:r>
              <a:rPr lang="en-US" dirty="0" smtClean="0"/>
              <a:t>true</a:t>
            </a:r>
            <a:endParaRPr lang="en-US" dirty="0"/>
          </a:p>
        </p:txBody>
      </p:sp>
      <p:sp>
        <p:nvSpPr>
          <p:cNvPr id="12" name="TextBox 11"/>
          <p:cNvSpPr txBox="1"/>
          <p:nvPr/>
        </p:nvSpPr>
        <p:spPr>
          <a:xfrm>
            <a:off x="7437817" y="5253405"/>
            <a:ext cx="838691" cy="369332"/>
          </a:xfrm>
          <a:prstGeom prst="rect">
            <a:avLst/>
          </a:prstGeom>
          <a:solidFill>
            <a:srgbClr val="92D050"/>
          </a:solidFill>
        </p:spPr>
        <p:txBody>
          <a:bodyPr wrap="none" rtlCol="0">
            <a:spAutoFit/>
          </a:bodyPr>
          <a:lstStyle/>
          <a:p>
            <a:r>
              <a:rPr lang="en-US" dirty="0" smtClean="0"/>
              <a:t>5</a:t>
            </a:r>
            <a:r>
              <a:rPr lang="el-GR" dirty="0" smtClean="0"/>
              <a:t>. </a:t>
            </a:r>
            <a:r>
              <a:rPr lang="en-US" dirty="0" smtClean="0"/>
              <a:t>true</a:t>
            </a:r>
            <a:endParaRPr lang="en-US" dirty="0"/>
          </a:p>
        </p:txBody>
      </p:sp>
      <p:sp>
        <p:nvSpPr>
          <p:cNvPr id="13" name="TextBox 12"/>
          <p:cNvSpPr txBox="1"/>
          <p:nvPr/>
        </p:nvSpPr>
        <p:spPr>
          <a:xfrm>
            <a:off x="7431769" y="5660871"/>
            <a:ext cx="838691" cy="369332"/>
          </a:xfrm>
          <a:prstGeom prst="rect">
            <a:avLst/>
          </a:prstGeom>
          <a:solidFill>
            <a:srgbClr val="92D050"/>
          </a:solidFill>
        </p:spPr>
        <p:txBody>
          <a:bodyPr wrap="none" rtlCol="0">
            <a:spAutoFit/>
          </a:bodyPr>
          <a:lstStyle/>
          <a:p>
            <a:r>
              <a:rPr lang="en-US" dirty="0" smtClean="0"/>
              <a:t>6</a:t>
            </a:r>
            <a:r>
              <a:rPr lang="el-GR" dirty="0" smtClean="0"/>
              <a:t>. </a:t>
            </a:r>
            <a:r>
              <a:rPr lang="en-US" dirty="0" smtClean="0"/>
              <a:t>true</a:t>
            </a:r>
            <a:endParaRPr lang="en-US" dirty="0"/>
          </a:p>
        </p:txBody>
      </p:sp>
      <p:sp>
        <p:nvSpPr>
          <p:cNvPr id="14" name="TextBox 13"/>
          <p:cNvSpPr txBox="1"/>
          <p:nvPr/>
        </p:nvSpPr>
        <p:spPr>
          <a:xfrm>
            <a:off x="677462" y="6402258"/>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135948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4" name="Rectangle 3"/>
          <p:cNvSpPr/>
          <p:nvPr/>
        </p:nvSpPr>
        <p:spPr>
          <a:xfrm>
            <a:off x="6781800" y="21336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429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81800" y="4743192"/>
            <a:ext cx="20465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6096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675327"/>
            <a:ext cx="4320413" cy="1200329"/>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p>
        </p:txBody>
      </p:sp>
      <p:grpSp>
        <p:nvGrpSpPr>
          <p:cNvPr id="24" name="Group 23"/>
          <p:cNvGrpSpPr/>
          <p:nvPr/>
        </p:nvGrpSpPr>
        <p:grpSpPr>
          <a:xfrm>
            <a:off x="7086600" y="34736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40678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8985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5795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1546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7334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5641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457200" y="1875656"/>
            <a:ext cx="4648200" cy="4753744"/>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Όταν γίνεται η εκχώρηση της τιμής </a:t>
            </a:r>
            <a:r>
              <a:rPr lang="en-US" b="1" dirty="0">
                <a:solidFill>
                  <a:srgbClr val="0070C0"/>
                </a:solidFill>
                <a:latin typeface="Courier New" pitchFamily="49" charset="0"/>
                <a:cs typeface="Courier New" pitchFamily="49" charset="0"/>
              </a:rPr>
              <a:t>"java</a:t>
            </a:r>
            <a:r>
              <a:rPr lang="en-US" b="1" dirty="0" smtClean="0">
                <a:solidFill>
                  <a:srgbClr val="0070C0"/>
                </a:solidFill>
                <a:latin typeface="Courier New" pitchFamily="49" charset="0"/>
                <a:cs typeface="Courier New" pitchFamily="49" charset="0"/>
              </a:rPr>
              <a:t>"</a:t>
            </a:r>
            <a:r>
              <a:rPr lang="el-GR" dirty="0" smtClean="0"/>
              <a:t> δημιουργείται ένα </a:t>
            </a:r>
            <a:r>
              <a:rPr lang="en-US" dirty="0" smtClean="0">
                <a:solidFill>
                  <a:srgbClr val="FF0000"/>
                </a:solidFill>
              </a:rPr>
              <a:t>intern string</a:t>
            </a:r>
            <a:r>
              <a:rPr lang="en-US" dirty="0" smtClean="0"/>
              <a:t>, </a:t>
            </a:r>
            <a:r>
              <a:rPr lang="el-GR" dirty="0" smtClean="0"/>
              <a:t>και το οποίο κρατάει αυτή την τιμή.</a:t>
            </a:r>
            <a:endParaRPr lang="en-US" dirty="0" smtClean="0"/>
          </a:p>
          <a:p>
            <a:r>
              <a:rPr lang="el-GR" dirty="0" smtClean="0"/>
              <a:t>Η εντολή </a:t>
            </a:r>
          </a:p>
          <a:p>
            <a:pPr marL="0" indent="0">
              <a:buNone/>
            </a:pPr>
            <a:r>
              <a:rPr lang="en-US" b="1" dirty="0" smtClean="0">
                <a:solidFill>
                  <a:srgbClr val="0070C0"/>
                </a:solidFill>
                <a:latin typeface="Courier New" pitchFamily="49" charset="0"/>
                <a:cs typeface="Courier New" pitchFamily="49" charset="0"/>
              </a:rPr>
              <a:t>String y = "java";</a:t>
            </a:r>
            <a:r>
              <a:rPr lang="el-GR" b="1" dirty="0" smtClean="0">
                <a:solidFill>
                  <a:srgbClr val="0070C0"/>
                </a:solidFill>
                <a:latin typeface="Courier New" pitchFamily="49" charset="0"/>
                <a:cs typeface="Courier New" pitchFamily="49" charset="0"/>
              </a:rPr>
              <a:t> </a:t>
            </a:r>
          </a:p>
          <a:p>
            <a:pPr marL="0" indent="0">
              <a:buNone/>
            </a:pPr>
            <a:r>
              <a:rPr lang="el-GR" dirty="0" smtClean="0"/>
              <a:t>κάνει το </a:t>
            </a:r>
            <a:r>
              <a:rPr lang="en-US" b="1" dirty="0" smtClean="0">
                <a:solidFill>
                  <a:srgbClr val="0070C0"/>
                </a:solidFill>
                <a:latin typeface="Courier New" pitchFamily="49" charset="0"/>
                <a:cs typeface="Courier New" pitchFamily="49" charset="0"/>
              </a:rPr>
              <a:t>y</a:t>
            </a:r>
            <a:r>
              <a:rPr lang="en-US" dirty="0" smtClean="0"/>
              <a:t> </a:t>
            </a:r>
            <a:r>
              <a:rPr lang="el-GR" dirty="0" smtClean="0"/>
              <a:t>να δείχνει στη θέση που είναι αποθηκευμένη η τιμή </a:t>
            </a:r>
            <a:r>
              <a:rPr lang="en-US" b="1" dirty="0" smtClean="0">
                <a:solidFill>
                  <a:srgbClr val="0070C0"/>
                </a:solidFill>
                <a:latin typeface="Courier New" pitchFamily="49" charset="0"/>
                <a:cs typeface="Courier New" pitchFamily="49" charset="0"/>
              </a:rPr>
              <a:t>“java”</a:t>
            </a:r>
            <a:endParaRPr lang="en-US" b="1" dirty="0">
              <a:solidFill>
                <a:srgbClr val="0070C0"/>
              </a:solidFill>
              <a:latin typeface="Courier New" pitchFamily="49" charset="0"/>
              <a:cs typeface="Courier New" pitchFamily="49" charset="0"/>
            </a:endParaRPr>
          </a:p>
        </p:txBody>
      </p:sp>
      <p:grpSp>
        <p:nvGrpSpPr>
          <p:cNvPr id="28" name="Group 27"/>
          <p:cNvGrpSpPr/>
          <p:nvPr/>
        </p:nvGrpSpPr>
        <p:grpSpPr>
          <a:xfrm>
            <a:off x="7108617" y="48006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7410" y="5350552"/>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a:stCxn id="42" idx="3"/>
          </p:cNvCxnSpPr>
          <p:nvPr/>
        </p:nvCxnSpPr>
        <p:spPr>
          <a:xfrm flipV="1">
            <a:off x="6273967" y="5334000"/>
            <a:ext cx="507833" cy="20121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7431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9278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60960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7831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90044" y="5638800"/>
            <a:ext cx="1237839" cy="307777"/>
          </a:xfrm>
          <a:prstGeom prst="rect">
            <a:avLst/>
          </a:prstGeom>
          <a:noFill/>
        </p:spPr>
        <p:txBody>
          <a:bodyPr wrap="none" rtlCol="0">
            <a:spAutoFit/>
          </a:bodyPr>
          <a:lstStyle/>
          <a:p>
            <a:r>
              <a:rPr lang="en-US" sz="1400" dirty="0" smtClean="0">
                <a:solidFill>
                  <a:srgbClr val="FF0000"/>
                </a:solidFill>
              </a:rPr>
              <a:t>(intern string)</a:t>
            </a:r>
            <a:endParaRPr lang="en-US" sz="1400" dirty="0"/>
          </a:p>
        </p:txBody>
      </p:sp>
    </p:spTree>
    <p:extLst>
      <p:ext uri="{BB962C8B-B14F-4D97-AF65-F5344CB8AC3E}">
        <p14:creationId xmlns:p14="http://schemas.microsoft.com/office/powerpoint/2010/main" val="4396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50" grpId="0"/>
    </p:bld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4" name="Rectangle 3"/>
          <p:cNvSpPr/>
          <p:nvPr/>
        </p:nvSpPr>
        <p:spPr>
          <a:xfrm>
            <a:off x="6781800" y="19812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276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42734" y="458631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5943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1874" y="457200"/>
            <a:ext cx="4733988" cy="1477328"/>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((y </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“java”);</a:t>
            </a:r>
            <a:endParaRPr lang="en-US" b="1" dirty="0">
              <a:latin typeface="Courier New" panose="02070309020205020404" pitchFamily="49" charset="0"/>
              <a:cs typeface="Courier New" panose="02070309020205020404" pitchFamily="49" charset="0"/>
            </a:endParaRPr>
          </a:p>
        </p:txBody>
      </p:sp>
      <p:grpSp>
        <p:nvGrpSpPr>
          <p:cNvPr id="24" name="Group 23"/>
          <p:cNvGrpSpPr/>
          <p:nvPr/>
        </p:nvGrpSpPr>
        <p:grpSpPr>
          <a:xfrm>
            <a:off x="7086600" y="33212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39154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7461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4271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0022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5810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4117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28600" y="2569737"/>
            <a:ext cx="4648200" cy="331872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Ο τελεστής </a:t>
            </a:r>
            <a:r>
              <a:rPr lang="el-GR" dirty="0">
                <a:solidFill>
                  <a:srgbClr val="FF0000"/>
                </a:solidFill>
              </a:rPr>
              <a:t>==</a:t>
            </a:r>
            <a:r>
              <a:rPr lang="el-GR" dirty="0"/>
              <a:t> μεταξύ δύο αντικειμένων εξετάζει αν πρόκειται για την </a:t>
            </a:r>
            <a:r>
              <a:rPr lang="el-GR" dirty="0">
                <a:solidFill>
                  <a:schemeClr val="accent6">
                    <a:lumMod val="75000"/>
                  </a:schemeClr>
                </a:solidFill>
              </a:rPr>
              <a:t>ίδια θέση μνήμης</a:t>
            </a:r>
            <a:r>
              <a:rPr lang="el-GR" dirty="0"/>
              <a:t>.</a:t>
            </a:r>
          </a:p>
          <a:p>
            <a:r>
              <a:rPr lang="el-GR" dirty="0"/>
              <a:t>Γι αυτό </a:t>
            </a:r>
            <a:r>
              <a:rPr lang="en-US" dirty="0"/>
              <a:t>(</a:t>
            </a:r>
            <a:r>
              <a:rPr lang="en-US" b="1" dirty="0">
                <a:solidFill>
                  <a:srgbClr val="0070C0"/>
                </a:solidFill>
                <a:latin typeface="Courier New" pitchFamily="49" charset="0"/>
                <a:cs typeface="Courier New" pitchFamily="49" charset="0"/>
              </a:rPr>
              <a:t>y == “java”</a:t>
            </a:r>
            <a:r>
              <a:rPr lang="en-US" dirty="0"/>
              <a:t>) </a:t>
            </a:r>
            <a:r>
              <a:rPr lang="el-GR" dirty="0"/>
              <a:t>επιστρέφει </a:t>
            </a:r>
            <a:r>
              <a:rPr lang="en-US" dirty="0"/>
              <a:t>true</a:t>
            </a:r>
            <a:r>
              <a:rPr lang="en-US" dirty="0" smtClean="0"/>
              <a:t>.</a:t>
            </a:r>
            <a:endParaRPr lang="en-US" dirty="0"/>
          </a:p>
        </p:txBody>
      </p:sp>
      <p:grpSp>
        <p:nvGrpSpPr>
          <p:cNvPr id="28" name="Group 27"/>
          <p:cNvGrpSpPr/>
          <p:nvPr/>
        </p:nvGrpSpPr>
        <p:grpSpPr>
          <a:xfrm>
            <a:off x="7108617" y="46482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8258" y="5294985"/>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p:nvPr/>
        </p:nvCxnSpPr>
        <p:spPr>
          <a:xfrm flipV="1">
            <a:off x="6274815" y="5181600"/>
            <a:ext cx="506985" cy="31664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5907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7754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59436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6307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62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Equals</a:t>
            </a:r>
            <a:endParaRPr lang="en-US" dirty="0"/>
          </a:p>
        </p:txBody>
      </p:sp>
      <p:sp>
        <p:nvSpPr>
          <p:cNvPr id="3" name="Content Placeholder 2"/>
          <p:cNvSpPr>
            <a:spLocks noGrp="1"/>
          </p:cNvSpPr>
          <p:nvPr>
            <p:ph idx="1"/>
          </p:nvPr>
        </p:nvSpPr>
        <p:spPr/>
        <p:txBody>
          <a:bodyPr/>
          <a:lstStyle/>
          <a:p>
            <a:r>
              <a:rPr lang="el-GR" dirty="0" smtClean="0"/>
              <a:t>Έχουμε πει ότι όταν ελέγχουμε ισότητα μεταξύ αντικειμένων (π.χ., </a:t>
            </a:r>
            <a:r>
              <a:rPr lang="en-US" dirty="0" smtClean="0"/>
              <a:t>Strings) </a:t>
            </a:r>
            <a:r>
              <a:rPr lang="el-GR" dirty="0" smtClean="0"/>
              <a:t>πρέπει να γίνεται μέσω της μεθόδου </a:t>
            </a:r>
            <a:r>
              <a:rPr lang="en-US" dirty="0">
                <a:solidFill>
                  <a:schemeClr val="accent6">
                    <a:lumMod val="75000"/>
                  </a:schemeClr>
                </a:solidFill>
              </a:rPr>
              <a:t>e</a:t>
            </a:r>
            <a:r>
              <a:rPr lang="en-US" dirty="0" smtClean="0">
                <a:solidFill>
                  <a:schemeClr val="accent6">
                    <a:lumMod val="75000"/>
                  </a:schemeClr>
                </a:solidFill>
              </a:rPr>
              <a:t>quals</a:t>
            </a:r>
            <a:r>
              <a:rPr lang="en-US" dirty="0" smtClean="0"/>
              <a:t> </a:t>
            </a:r>
            <a:r>
              <a:rPr lang="el-GR" dirty="0" smtClean="0"/>
              <a:t>και όχι με το </a:t>
            </a:r>
            <a:r>
              <a:rPr lang="el-GR" dirty="0" smtClean="0">
                <a:solidFill>
                  <a:srgbClr val="0070C0"/>
                </a:solidFill>
              </a:rPr>
              <a:t>==</a:t>
            </a:r>
          </a:p>
          <a:p>
            <a:r>
              <a:rPr lang="el-GR" dirty="0" smtClean="0"/>
              <a:t>Η συζήτηση με τις αναφορές εξηγεί γιατί η σύγκριση με</a:t>
            </a:r>
            <a:r>
              <a:rPr lang="el-GR" dirty="0" smtClean="0">
                <a:solidFill>
                  <a:srgbClr val="0070C0"/>
                </a:solidFill>
              </a:rPr>
              <a:t> == </a:t>
            </a:r>
            <a:r>
              <a:rPr lang="el-GR" dirty="0" smtClean="0"/>
              <a:t>δε δουλεύει</a:t>
            </a:r>
          </a:p>
          <a:p>
            <a:endParaRPr lang="el-GR" dirty="0" smtClean="0"/>
          </a:p>
          <a:p>
            <a:r>
              <a:rPr lang="el-GR" dirty="0" smtClean="0"/>
              <a:t>Η </a:t>
            </a:r>
            <a:r>
              <a:rPr lang="el-GR" dirty="0"/>
              <a:t>σύγκριση με </a:t>
            </a:r>
            <a:r>
              <a:rPr lang="el-GR" dirty="0">
                <a:solidFill>
                  <a:srgbClr val="0070C0"/>
                </a:solidFill>
              </a:rPr>
              <a:t>==</a:t>
            </a:r>
            <a:r>
              <a:rPr lang="el-GR" dirty="0"/>
              <a:t> </a:t>
            </a:r>
            <a:r>
              <a:rPr lang="el-GR" dirty="0" smtClean="0"/>
              <a:t>συγκρίνει αν δύο </a:t>
            </a:r>
            <a:r>
              <a:rPr lang="el-GR" dirty="0" smtClean="0">
                <a:solidFill>
                  <a:srgbClr val="0070C0"/>
                </a:solidFill>
              </a:rPr>
              <a:t>αναφορές</a:t>
            </a:r>
            <a:r>
              <a:rPr lang="el-GR" dirty="0" smtClean="0"/>
              <a:t> είναι ίδιες και </a:t>
            </a:r>
            <a:r>
              <a:rPr lang="el-GR" dirty="0" smtClean="0">
                <a:solidFill>
                  <a:srgbClr val="FF0000"/>
                </a:solidFill>
              </a:rPr>
              <a:t>όχι </a:t>
            </a:r>
            <a:r>
              <a:rPr lang="el-GR" dirty="0" smtClean="0"/>
              <a:t>αν </a:t>
            </a:r>
            <a:r>
              <a:rPr lang="el-GR" dirty="0" smtClean="0">
                <a:solidFill>
                  <a:schemeClr val="accent6">
                    <a:lumMod val="75000"/>
                  </a:schemeClr>
                </a:solidFill>
              </a:rPr>
              <a:t>τα περιεχόμενα </a:t>
            </a:r>
            <a:r>
              <a:rPr lang="el-GR" dirty="0" smtClean="0"/>
              <a:t>των θέσεων μνήμης στις οποίες δείχνουν οι αναφορές είναι ίδια.</a:t>
            </a:r>
            <a:endParaRPr lang="en-US" dirty="0"/>
          </a:p>
        </p:txBody>
      </p:sp>
    </p:spTree>
    <p:extLst>
      <p:ext uri="{BB962C8B-B14F-4D97-AF65-F5344CB8AC3E}">
        <p14:creationId xmlns:p14="http://schemas.microsoft.com/office/powerpoint/2010/main" val="263983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Τι θα τυπώσει ο παρακάτω κώδικας?</a:t>
            </a:r>
            <a:endParaRPr lang="en-US" dirty="0"/>
          </a:p>
        </p:txBody>
      </p:sp>
      <p:sp>
        <p:nvSpPr>
          <p:cNvPr id="4" name="TextBox 3"/>
          <p:cNvSpPr txBox="1"/>
          <p:nvPr/>
        </p:nvSpPr>
        <p:spPr>
          <a:xfrm>
            <a:off x="457200" y="2636912"/>
            <a:ext cx="7189789" cy="3416320"/>
          </a:xfrm>
          <a:prstGeom prst="rect">
            <a:avLst/>
          </a:prstGeom>
          <a:noFill/>
          <a:ln w="28575">
            <a:solidFill>
              <a:srgbClr val="0070C0"/>
            </a:solidFill>
            <a:prstDash val="dash"/>
          </a:ln>
        </p:spPr>
        <p:txBody>
          <a:bodyPr wrap="none" rtlCol="0">
            <a:spAutoFit/>
          </a:bodyPr>
          <a:lstStyle/>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new Person(“Alice”, 1);</a:t>
            </a:r>
          </a:p>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 = new Person(“Alice”,1);</a:t>
            </a:r>
          </a:p>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FF0000"/>
                </a:solidFill>
                <a:latin typeface="Courier New" panose="02070309020205020404" pitchFamily="49" charset="0"/>
                <a:cs typeface="Courier New" panose="02070309020205020404" pitchFamily="49" charset="0"/>
              </a:rPr>
              <a:t>one</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two</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one</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7677653" y="3751726"/>
            <a:ext cx="726481" cy="400110"/>
          </a:xfrm>
          <a:prstGeom prst="rect">
            <a:avLst/>
          </a:prstGeom>
          <a:solidFill>
            <a:srgbClr val="92D050"/>
          </a:solidFill>
        </p:spPr>
        <p:txBody>
          <a:bodyPr wrap="none" rtlCol="0">
            <a:spAutoFit/>
          </a:bodyPr>
          <a:lstStyle/>
          <a:p>
            <a:r>
              <a:rPr lang="en-US" sz="2000" dirty="0" smtClean="0"/>
              <a:t>false</a:t>
            </a:r>
            <a:endParaRPr lang="en-US" sz="2000" dirty="0"/>
          </a:p>
        </p:txBody>
      </p:sp>
      <p:sp>
        <p:nvSpPr>
          <p:cNvPr id="6" name="TextBox 5"/>
          <p:cNvSpPr txBox="1"/>
          <p:nvPr/>
        </p:nvSpPr>
        <p:spPr>
          <a:xfrm>
            <a:off x="7681322" y="4138198"/>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7" name="TextBox 6"/>
          <p:cNvSpPr txBox="1"/>
          <p:nvPr/>
        </p:nvSpPr>
        <p:spPr>
          <a:xfrm>
            <a:off x="7677653" y="4538308"/>
            <a:ext cx="726481" cy="400110"/>
          </a:xfrm>
          <a:prstGeom prst="rect">
            <a:avLst/>
          </a:prstGeom>
          <a:solidFill>
            <a:srgbClr val="92D050"/>
          </a:solidFill>
        </p:spPr>
        <p:txBody>
          <a:bodyPr wrap="none" rtlCol="0">
            <a:spAutoFit/>
          </a:bodyPr>
          <a:lstStyle/>
          <a:p>
            <a:r>
              <a:rPr lang="en-US" sz="2000" dirty="0" smtClean="0"/>
              <a:t>false</a:t>
            </a:r>
            <a:endParaRPr lang="en-US" sz="2000" dirty="0"/>
          </a:p>
        </p:txBody>
      </p:sp>
      <p:sp>
        <p:nvSpPr>
          <p:cNvPr id="8" name="TextBox 7"/>
          <p:cNvSpPr txBox="1"/>
          <p:nvPr/>
        </p:nvSpPr>
        <p:spPr>
          <a:xfrm>
            <a:off x="7690924" y="4879239"/>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9" name="TextBox 8"/>
          <p:cNvSpPr txBox="1"/>
          <p:nvPr/>
        </p:nvSpPr>
        <p:spPr>
          <a:xfrm>
            <a:off x="7690924" y="5257374"/>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10" name="TextBox 9"/>
          <p:cNvSpPr txBox="1"/>
          <p:nvPr/>
        </p:nvSpPr>
        <p:spPr>
          <a:xfrm>
            <a:off x="7706682" y="5585859"/>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Tree>
    <p:extLst>
      <p:ext uri="{BB962C8B-B14F-4D97-AF65-F5344CB8AC3E}">
        <p14:creationId xmlns:p14="http://schemas.microsoft.com/office/powerpoint/2010/main" val="253895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Εξήγηση</a:t>
            </a:r>
            <a:endParaRPr lang="en-US" dirty="0"/>
          </a:p>
        </p:txBody>
      </p:sp>
      <p:graphicFrame>
        <p:nvGraphicFramePr>
          <p:cNvPr id="5" name="Table 4"/>
          <p:cNvGraphicFramePr>
            <a:graphicFrameLocks noGrp="1"/>
          </p:cNvGraphicFramePr>
          <p:nvPr>
            <p:extLst/>
          </p:nvPr>
        </p:nvGraphicFramePr>
        <p:xfrm>
          <a:off x="1568912" y="4941168"/>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one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two</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B050"/>
                          </a:solidFill>
                          <a:latin typeface="Courier New" pitchFamily="49" charset="0"/>
                          <a:ea typeface="+mn-ea"/>
                          <a:cs typeface="Courier New" pitchFamily="49" charset="0"/>
                        </a:rPr>
                        <a:t>three</a:t>
                      </a: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p:nvPr/>
        </p:nvCxnSpPr>
        <p:spPr>
          <a:xfrm flipV="1">
            <a:off x="4644008" y="4581129"/>
            <a:ext cx="1224136" cy="57606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860437" y="5131249"/>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Alice</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1</a:t>
                      </a:r>
                      <a:endParaRPr lang="en-US" dirty="0">
                        <a:solidFill>
                          <a:srgbClr val="0070C0"/>
                        </a:solidFill>
                      </a:endParaRPr>
                    </a:p>
                  </a:txBody>
                  <a:tcPr/>
                </a:tc>
              </a:tr>
            </a:tbl>
          </a:graphicData>
        </a:graphic>
      </p:graphicFrame>
      <p:cxnSp>
        <p:nvCxnSpPr>
          <p:cNvPr id="8" name="Elbow Connector 7"/>
          <p:cNvCxnSpPr>
            <a:endCxn id="9" idx="1"/>
          </p:cNvCxnSpPr>
          <p:nvPr/>
        </p:nvCxnSpPr>
        <p:spPr>
          <a:xfrm flipV="1">
            <a:off x="4644008" y="5497009"/>
            <a:ext cx="1216429" cy="452272"/>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860437" y="42153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Alice</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a:endCxn id="9" idx="1"/>
          </p:cNvCxnSpPr>
          <p:nvPr/>
        </p:nvCxnSpPr>
        <p:spPr>
          <a:xfrm flipV="1">
            <a:off x="4651715" y="5497009"/>
            <a:ext cx="1208722" cy="112455"/>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5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7848" y="782251"/>
            <a:ext cx="2165959" cy="2704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5398" y="2788914"/>
            <a:ext cx="4320698" cy="2800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15398" y="3284984"/>
            <a:ext cx="2016442" cy="2576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7504" y="298971"/>
            <a:ext cx="6726521" cy="5539978"/>
          </a:xfrm>
          <a:prstGeom prst="rect">
            <a:avLst/>
          </a:prstGeom>
          <a:noFill/>
          <a:ln w="28575">
            <a:solidFill>
              <a:schemeClr val="accent1"/>
            </a:solidFill>
            <a:prstDash val="dash"/>
          </a:ln>
        </p:spPr>
        <p:txBody>
          <a:bodyPr wrap="none" rtlCol="0">
            <a:spAutoFit/>
          </a:bodyPr>
          <a:lstStyle/>
          <a:p>
            <a:r>
              <a:rPr lang="en-US" sz="1600" b="1" dirty="0">
                <a:latin typeface="Courier New" panose="02070309020205020404" pitchFamily="49" charset="0"/>
                <a:cs typeface="Courier New" panose="02070309020205020404" pitchFamily="49" charset="0"/>
              </a:rPr>
              <a:t>class </a:t>
            </a:r>
            <a:r>
              <a:rPr lang="en-US" sz="1600" b="1" dirty="0" err="1" smtClean="0">
                <a:latin typeface="Courier New" panose="02070309020205020404" pitchFamily="49" charset="0"/>
                <a:cs typeface="Courier New" panose="02070309020205020404" pitchFamily="49" charset="0"/>
              </a:rPr>
              <a:t>StringClass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String s = "</a:t>
            </a:r>
            <a:r>
              <a:rPr lang="en-US" sz="1600" b="1" dirty="0" err="1">
                <a:latin typeface="Courier New" panose="02070309020205020404" pitchFamily="49" charset="0"/>
                <a:cs typeface="Courier New" panose="02070309020205020404" pitchFamily="49" charset="0"/>
              </a:rPr>
              <a:t>abc</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public void </a:t>
            </a:r>
            <a:r>
              <a:rPr lang="en-US" sz="1600" b="1" dirty="0" err="1">
                <a:latin typeface="Courier New" panose="02070309020205020404" pitchFamily="49" charset="0"/>
                <a:cs typeface="Courier New" panose="02070309020205020404" pitchFamily="49" charset="0"/>
              </a:rPr>
              <a:t>changeObject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ClassWithStrings</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this.s</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("Same");</a:t>
            </a:r>
          </a:p>
          <a:p>
            <a:r>
              <a:rPr lang="en-US" sz="1600" b="1" dirty="0">
                <a:latin typeface="Courier New" panose="02070309020205020404" pitchFamily="49" charset="0"/>
                <a:cs typeface="Courier New" panose="02070309020205020404" pitchFamily="49" charset="0"/>
              </a:rPr>
              <a:t>	}else {</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(“Different");</a:t>
            </a:r>
          </a:p>
          <a:p>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String local = new String("local");</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 = local;</a:t>
            </a:r>
          </a:p>
          <a:p>
            <a:r>
              <a:rPr lang="en-US" sz="1600" b="1" dirty="0">
                <a:latin typeface="Courier New" panose="02070309020205020404" pitchFamily="49" charset="0"/>
                <a:cs typeface="Courier New" panose="02070309020205020404" pitchFamily="49" charset="0"/>
              </a:rPr>
              <a:t>	local = “local";</a:t>
            </a:r>
          </a:p>
          <a:p>
            <a:r>
              <a:rPr lang="en-US" sz="1600" b="1" dirty="0">
                <a:latin typeface="Courier New" panose="02070309020205020404" pitchFamily="49" charset="0"/>
                <a:cs typeface="Courier New" panose="02070309020205020404" pitchFamily="49" charset="0"/>
              </a:rPr>
              <a:t>	s = local;</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this.s</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("Same");</a:t>
            </a:r>
          </a:p>
          <a:p>
            <a:r>
              <a:rPr lang="en-US" sz="1600" b="1" dirty="0">
                <a:latin typeface="Courier New" panose="02070309020205020404" pitchFamily="49" charset="0"/>
                <a:cs typeface="Courier New" panose="02070309020205020404" pitchFamily="49" charset="0"/>
              </a:rPr>
              <a:t>	}else {</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(“Different");</a:t>
            </a:r>
          </a:p>
          <a:p>
            <a:r>
              <a:rPr lang="en-US" sz="1600" b="1" dirty="0">
                <a:latin typeface="Courier New" panose="02070309020205020404" pitchFamily="49" charset="0"/>
                <a:cs typeface="Courier New" panose="02070309020205020404" pitchFamily="49" charset="0"/>
              </a:rPr>
              <a:t>	}</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4" name="TextBox 3"/>
          <p:cNvSpPr txBox="1"/>
          <p:nvPr/>
        </p:nvSpPr>
        <p:spPr>
          <a:xfrm>
            <a:off x="1251874" y="5813008"/>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
        <p:nvSpPr>
          <p:cNvPr id="5" name="Rectangular Callout 4"/>
          <p:cNvSpPr/>
          <p:nvPr/>
        </p:nvSpPr>
        <p:spPr>
          <a:xfrm>
            <a:off x="5796136" y="2323347"/>
            <a:ext cx="3260061" cy="1080120"/>
          </a:xfrm>
          <a:prstGeom prst="wedgeRectCallout">
            <a:avLst>
              <a:gd name="adj1" fmla="val -59678"/>
              <a:gd name="adj2" fmla="val 253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a:t>
            </a:r>
            <a:r>
              <a:rPr lang="el-GR" dirty="0">
                <a:solidFill>
                  <a:schemeClr val="tx1"/>
                </a:solidFill>
              </a:rPr>
              <a:t>ανάθεση </a:t>
            </a:r>
            <a:r>
              <a:rPr lang="en-US" dirty="0">
                <a:solidFill>
                  <a:schemeClr val="tx1"/>
                </a:solidFill>
              </a:rPr>
              <a:t>String </a:t>
            </a:r>
            <a:r>
              <a:rPr lang="el-GR" dirty="0" err="1">
                <a:solidFill>
                  <a:schemeClr val="tx1"/>
                </a:solidFill>
              </a:rPr>
              <a:t>σταθεράς</a:t>
            </a:r>
            <a:r>
              <a:rPr lang="el-GR" dirty="0">
                <a:solidFill>
                  <a:schemeClr val="tx1"/>
                </a:solidFill>
              </a:rPr>
              <a:t> είναι διαφορετική από τη δημιουργία αντικειμένου με </a:t>
            </a:r>
            <a:r>
              <a:rPr lang="en-US" dirty="0">
                <a:solidFill>
                  <a:schemeClr val="tx1"/>
                </a:solidFill>
              </a:rPr>
              <a:t>new</a:t>
            </a:r>
          </a:p>
        </p:txBody>
      </p:sp>
      <p:sp>
        <p:nvSpPr>
          <p:cNvPr id="6" name="TextBox 5"/>
          <p:cNvSpPr txBox="1"/>
          <p:nvPr/>
        </p:nvSpPr>
        <p:spPr>
          <a:xfrm>
            <a:off x="6408070" y="3637629"/>
            <a:ext cx="2611988" cy="646331"/>
          </a:xfrm>
          <a:prstGeom prst="rect">
            <a:avLst/>
          </a:prstGeom>
          <a:solidFill>
            <a:schemeClr val="accent5">
              <a:lumMod val="60000"/>
              <a:lumOff val="40000"/>
            </a:schemeClr>
          </a:solidFill>
        </p:spPr>
        <p:txBody>
          <a:bodyPr wrap="square" rtlCol="0">
            <a:spAutoFit/>
          </a:bodyPr>
          <a:lstStyle/>
          <a:p>
            <a:r>
              <a:rPr lang="en-US" dirty="0" smtClean="0"/>
              <a:t>H </a:t>
            </a:r>
            <a:r>
              <a:rPr lang="el-GR" dirty="0" smtClean="0"/>
              <a:t>σταθερά δημιουργεί ένα νέο </a:t>
            </a:r>
            <a:r>
              <a:rPr lang="en-US" dirty="0" smtClean="0">
                <a:solidFill>
                  <a:srgbClr val="FF0000"/>
                </a:solidFill>
              </a:rPr>
              <a:t>intern String</a:t>
            </a:r>
            <a:r>
              <a:rPr lang="el-GR" dirty="0" smtClean="0"/>
              <a:t> </a:t>
            </a:r>
            <a:endParaRPr lang="en-US" dirty="0"/>
          </a:p>
        </p:txBody>
      </p:sp>
      <p:sp>
        <p:nvSpPr>
          <p:cNvPr id="8" name="Rectangular Callout 7"/>
          <p:cNvSpPr/>
          <p:nvPr/>
        </p:nvSpPr>
        <p:spPr>
          <a:xfrm>
            <a:off x="4788024" y="1"/>
            <a:ext cx="4355976" cy="1164088"/>
          </a:xfrm>
          <a:prstGeom prst="wedgeRectCallout">
            <a:avLst>
              <a:gd name="adj1" fmla="val -91642"/>
              <a:gd name="adj2" fmla="val 2736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a:t>
            </a:r>
            <a:r>
              <a:rPr lang="el-GR" dirty="0" smtClean="0">
                <a:solidFill>
                  <a:schemeClr val="tx1"/>
                </a:solidFill>
              </a:rPr>
              <a:t>ανάθεση </a:t>
            </a:r>
            <a:r>
              <a:rPr lang="en-US" dirty="0" smtClean="0">
                <a:solidFill>
                  <a:schemeClr val="tx1"/>
                </a:solidFill>
              </a:rPr>
              <a:t>String </a:t>
            </a:r>
            <a:r>
              <a:rPr lang="el-GR" dirty="0" err="1" smtClean="0">
                <a:solidFill>
                  <a:schemeClr val="tx1"/>
                </a:solidFill>
              </a:rPr>
              <a:t>σταθεράς</a:t>
            </a:r>
            <a:r>
              <a:rPr lang="el-GR" dirty="0" smtClean="0">
                <a:solidFill>
                  <a:schemeClr val="tx1"/>
                </a:solidFill>
              </a:rPr>
              <a:t> έχει αποτέλεσμα την δημιουργία ενός </a:t>
            </a:r>
            <a:r>
              <a:rPr lang="en-US" dirty="0" smtClean="0">
                <a:solidFill>
                  <a:schemeClr val="tx1"/>
                </a:solidFill>
              </a:rPr>
              <a:t>intern string </a:t>
            </a:r>
            <a:r>
              <a:rPr lang="el-GR" dirty="0" smtClean="0">
                <a:solidFill>
                  <a:schemeClr val="tx1"/>
                </a:solidFill>
              </a:rPr>
              <a:t>στο οποίο δείχνουν όλα τα </a:t>
            </a:r>
            <a:r>
              <a:rPr lang="en-US" dirty="0" smtClean="0">
                <a:solidFill>
                  <a:schemeClr val="tx1"/>
                </a:solidFill>
              </a:rPr>
              <a:t>strings </a:t>
            </a:r>
            <a:r>
              <a:rPr lang="el-GR" dirty="0" smtClean="0">
                <a:solidFill>
                  <a:schemeClr val="tx1"/>
                </a:solidFill>
              </a:rPr>
              <a:t>στα οποία ανατίθεται η σταθερά.</a:t>
            </a:r>
            <a:endParaRPr lang="en-US" dirty="0">
              <a:solidFill>
                <a:schemeClr val="tx1"/>
              </a:solidFill>
            </a:endParaRPr>
          </a:p>
        </p:txBody>
      </p:sp>
      <p:sp>
        <p:nvSpPr>
          <p:cNvPr id="10" name="TextBox 9"/>
          <p:cNvSpPr txBox="1"/>
          <p:nvPr/>
        </p:nvSpPr>
        <p:spPr>
          <a:xfrm>
            <a:off x="3584205" y="5139645"/>
            <a:ext cx="5674951" cy="1815882"/>
          </a:xfrm>
          <a:prstGeom prst="rect">
            <a:avLst/>
          </a:prstGeom>
          <a:solidFill>
            <a:schemeClr val="bg1"/>
          </a:solidFill>
          <a:ln w="28575">
            <a:solidFill>
              <a:schemeClr val="accent1"/>
            </a:solidFill>
            <a:prstDash val="dash"/>
          </a:ln>
        </p:spPr>
        <p:txBody>
          <a:bodyPr wrap="none" rtlCol="0">
            <a:spAutoFit/>
          </a:bodyPr>
          <a:lstStyle>
            <a:defPPr>
              <a:defRPr lang="en-US"/>
            </a:defPPr>
            <a:lvl1pPr>
              <a:defRPr sz="1600" b="1">
                <a:latin typeface="Courier New" panose="02070309020205020404" pitchFamily="49" charset="0"/>
                <a:cs typeface="Courier New" panose="02070309020205020404" pitchFamily="49" charset="0"/>
              </a:defRPr>
            </a:lvl1pPr>
          </a:lstStyle>
          <a:p>
            <a:r>
              <a:rPr lang="en-US" dirty="0"/>
              <a:t>class StringTest2{</a:t>
            </a:r>
          </a:p>
          <a:p>
            <a:r>
              <a:rPr lang="el-GR" dirty="0"/>
              <a:t>    </a:t>
            </a:r>
            <a:r>
              <a:rPr lang="en-US" dirty="0"/>
              <a:t>public static void main(String[] </a:t>
            </a:r>
            <a:r>
              <a:rPr lang="en-US" dirty="0" err="1"/>
              <a:t>args</a:t>
            </a:r>
            <a:r>
              <a:rPr lang="en-US" dirty="0"/>
              <a:t>){</a:t>
            </a:r>
          </a:p>
          <a:p>
            <a:r>
              <a:rPr lang="en-US" dirty="0"/>
              <a:t>	</a:t>
            </a:r>
            <a:r>
              <a:rPr lang="en-US" dirty="0" err="1"/>
              <a:t>StringClass</a:t>
            </a:r>
            <a:r>
              <a:rPr lang="en-US" dirty="0"/>
              <a:t> obj1 = new </a:t>
            </a:r>
            <a:r>
              <a:rPr lang="en-US" dirty="0" err="1"/>
              <a:t>StringClass</a:t>
            </a:r>
            <a:r>
              <a:rPr lang="en-US" dirty="0"/>
              <a:t>();</a:t>
            </a:r>
          </a:p>
          <a:p>
            <a:r>
              <a:rPr lang="el-GR" dirty="0"/>
              <a:t>	</a:t>
            </a:r>
            <a:r>
              <a:rPr lang="en-US" dirty="0" err="1"/>
              <a:t>StringClass</a:t>
            </a:r>
            <a:r>
              <a:rPr lang="en-US" dirty="0"/>
              <a:t> obj2 = new </a:t>
            </a:r>
            <a:r>
              <a:rPr lang="en-US" dirty="0" err="1"/>
              <a:t>StringClass</a:t>
            </a:r>
            <a:r>
              <a:rPr lang="en-US" dirty="0"/>
              <a:t>();</a:t>
            </a:r>
          </a:p>
          <a:p>
            <a:r>
              <a:rPr lang="en-US" dirty="0"/>
              <a:t>	obj2.changeObject(obj1);</a:t>
            </a:r>
          </a:p>
          <a:p>
            <a:r>
              <a:rPr lang="el-GR" dirty="0"/>
              <a:t>    </a:t>
            </a:r>
            <a:r>
              <a:rPr lang="en-US" dirty="0"/>
              <a:t>}</a:t>
            </a:r>
          </a:p>
          <a:p>
            <a:r>
              <a:rPr lang="en-US" dirty="0"/>
              <a:t>}</a:t>
            </a:r>
          </a:p>
        </p:txBody>
      </p:sp>
    </p:spTree>
    <p:extLst>
      <p:ext uri="{BB962C8B-B14F-4D97-AF65-F5344CB8AC3E}">
        <p14:creationId xmlns:p14="http://schemas.microsoft.com/office/powerpoint/2010/main" val="321686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5" grpId="0" animBg="1"/>
      <p:bldP spid="6" grpId="0" animBg="1"/>
      <p:bldP spid="8" grpId="0" animBg="1"/>
    </p:bld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0070C0"/>
                          </a:solidFill>
                        </a:rPr>
                        <a:t>0x0050</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0x0050</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17" name="Elbow Connector 16"/>
          <p:cNvCxnSpPr>
            <a:stCxn id="13" idx="3"/>
            <a:endCxn id="6" idx="1"/>
          </p:cNvCxnSpPr>
          <p:nvPr/>
        </p:nvCxnSpPr>
        <p:spPr>
          <a:xfrm>
            <a:off x="7599602" y="4581128"/>
            <a:ext cx="475291" cy="45794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6" idx="1"/>
          </p:cNvCxnSpPr>
          <p:nvPr/>
        </p:nvCxnSpPr>
        <p:spPr>
          <a:xfrm flipV="1">
            <a:off x="7612922" y="5039068"/>
            <a:ext cx="461971" cy="5566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1052" y="3968767"/>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4" name="TextBox 3"/>
          <p:cNvSpPr txBox="1"/>
          <p:nvPr/>
        </p:nvSpPr>
        <p:spPr>
          <a:xfrm>
            <a:off x="4716016" y="2924944"/>
            <a:ext cx="3126240" cy="369332"/>
          </a:xfrm>
          <a:prstGeom prst="rect">
            <a:avLst/>
          </a:prstGeom>
          <a:solidFill>
            <a:schemeClr val="accent5">
              <a:lumMod val="60000"/>
              <a:lumOff val="40000"/>
            </a:schemeClr>
          </a:solidFill>
        </p:spPr>
        <p:txBody>
          <a:bodyPr wrap="none" rtlCol="0">
            <a:spAutoFit/>
          </a:bodyPr>
          <a:lstStyle/>
          <a:p>
            <a:r>
              <a:rPr lang="el-GR" dirty="0" smtClean="0"/>
              <a:t>Το πρώτο </a:t>
            </a:r>
            <a:r>
              <a:rPr lang="en-US" dirty="0" smtClean="0"/>
              <a:t>if </a:t>
            </a:r>
            <a:r>
              <a:rPr lang="el-GR" dirty="0" smtClean="0"/>
              <a:t>τυπώνει </a:t>
            </a:r>
            <a:r>
              <a:rPr lang="en-US" dirty="0" smtClean="0"/>
              <a:t>“Same”</a:t>
            </a:r>
            <a:r>
              <a:rPr lang="el-GR" dirty="0" smtClean="0"/>
              <a:t> </a:t>
            </a:r>
            <a:endParaRPr lang="en-US" dirty="0"/>
          </a:p>
        </p:txBody>
      </p:sp>
    </p:spTree>
    <p:extLst>
      <p:ext uri="{BB962C8B-B14F-4D97-AF65-F5344CB8AC3E}">
        <p14:creationId xmlns:p14="http://schemas.microsoft.com/office/powerpoint/2010/main" val="219773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0070C0"/>
                          </a:solidFill>
                        </a:rPr>
                        <a:t>0x0050</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0x0055</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20" name="Elbow Connector 19"/>
          <p:cNvCxnSpPr>
            <a:stCxn id="9" idx="3"/>
            <a:endCxn id="6" idx="1"/>
          </p:cNvCxnSpPr>
          <p:nvPr/>
        </p:nvCxnSpPr>
        <p:spPr>
          <a:xfrm flipV="1">
            <a:off x="7612922" y="5039068"/>
            <a:ext cx="461971" cy="5566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21" idx="1"/>
          </p:cNvCxnSpPr>
          <p:nvPr/>
        </p:nvCxnSpPr>
        <p:spPr>
          <a:xfrm flipV="1">
            <a:off x="3871592" y="3161094"/>
            <a:ext cx="1215725" cy="91274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7317" y="2976428"/>
            <a:ext cx="813043" cy="369332"/>
          </a:xfrm>
          <a:prstGeom prst="rect">
            <a:avLst/>
          </a:prstGeom>
          <a:no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cxnSp>
        <p:nvCxnSpPr>
          <p:cNvPr id="10" name="Elbow Connector 9"/>
          <p:cNvCxnSpPr>
            <a:endCxn id="21" idx="3"/>
          </p:cNvCxnSpPr>
          <p:nvPr/>
        </p:nvCxnSpPr>
        <p:spPr>
          <a:xfrm rot="16200000" flipV="1">
            <a:off x="5822307" y="3239147"/>
            <a:ext cx="1204010" cy="104790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61192" y="1484784"/>
            <a:ext cx="3519746" cy="369332"/>
          </a:xfrm>
          <a:prstGeom prst="rect">
            <a:avLst/>
          </a:prstGeom>
          <a:solidFill>
            <a:schemeClr val="accent5">
              <a:lumMod val="60000"/>
              <a:lumOff val="40000"/>
            </a:schemeClr>
          </a:solidFill>
        </p:spPr>
        <p:txBody>
          <a:bodyPr wrap="none" rtlCol="0">
            <a:spAutoFit/>
          </a:bodyPr>
          <a:lstStyle/>
          <a:p>
            <a:r>
              <a:rPr lang="el-GR" dirty="0" smtClean="0"/>
              <a:t>Το δεύτερο </a:t>
            </a:r>
            <a:r>
              <a:rPr lang="en-US" dirty="0" smtClean="0"/>
              <a:t>if </a:t>
            </a:r>
            <a:r>
              <a:rPr lang="el-GR" dirty="0" smtClean="0"/>
              <a:t>τυπώνει </a:t>
            </a:r>
            <a:r>
              <a:rPr lang="en-US" dirty="0" smtClean="0"/>
              <a:t>“Different”</a:t>
            </a:r>
            <a:r>
              <a:rPr lang="el-GR" dirty="0" smtClean="0"/>
              <a:t> </a:t>
            </a:r>
            <a:endParaRPr lang="en-US" dirty="0"/>
          </a:p>
        </p:txBody>
      </p:sp>
      <p:sp>
        <p:nvSpPr>
          <p:cNvPr id="24" name="TextBox 23"/>
          <p:cNvSpPr txBox="1"/>
          <p:nvPr/>
        </p:nvSpPr>
        <p:spPr>
          <a:xfrm>
            <a:off x="7679464" y="5952934"/>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3" name="TextBox 2"/>
          <p:cNvSpPr txBox="1"/>
          <p:nvPr/>
        </p:nvSpPr>
        <p:spPr>
          <a:xfrm>
            <a:off x="4134295" y="2070009"/>
            <a:ext cx="5009705" cy="646331"/>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String local = new String("local");</a:t>
            </a:r>
          </a:p>
          <a:p>
            <a:r>
              <a:rPr lang="en-US" b="1" dirty="0" err="1" smtClean="0">
                <a:latin typeface="Courier New" panose="02070309020205020404" pitchFamily="49" charset="0"/>
                <a:cs typeface="Courier New" panose="02070309020205020404" pitchFamily="49" charset="0"/>
              </a:rPr>
              <a:t>other.s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local</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169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l-GR" dirty="0" err="1" smtClean="0"/>
              <a:t>Διαδικασιακή</a:t>
            </a:r>
            <a:r>
              <a:rPr lang="el-GR" dirty="0" smtClean="0"/>
              <a:t> αναπαράσταση</a:t>
            </a:r>
            <a:endParaRPr lang="en-US" dirty="0"/>
          </a:p>
        </p:txBody>
      </p:sp>
      <p:grpSp>
        <p:nvGrpSpPr>
          <p:cNvPr id="682027" name="Group 43"/>
          <p:cNvGrpSpPr>
            <a:grpSpLocks/>
          </p:cNvGrpSpPr>
          <p:nvPr/>
        </p:nvGrpSpPr>
        <p:grpSpPr bwMode="auto">
          <a:xfrm>
            <a:off x="1773115" y="4191000"/>
            <a:ext cx="5638800" cy="1905000"/>
            <a:chOff x="1210" y="2640"/>
            <a:chExt cx="3848" cy="1200"/>
          </a:xfrm>
        </p:grpSpPr>
        <p:sp>
          <p:nvSpPr>
            <p:cNvPr id="681991" name="AutoShape 7" descr="50%"/>
            <p:cNvSpPr>
              <a:spLocks noChangeArrowheads="1"/>
            </p:cNvSpPr>
            <p:nvPr/>
          </p:nvSpPr>
          <p:spPr bwMode="auto">
            <a:xfrm>
              <a:off x="1574" y="302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2" name="AutoShape 8" descr="50%"/>
            <p:cNvSpPr>
              <a:spLocks noChangeArrowheads="1"/>
            </p:cNvSpPr>
            <p:nvPr/>
          </p:nvSpPr>
          <p:spPr bwMode="auto">
            <a:xfrm>
              <a:off x="1886" y="302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3" name="AutoShape 9" descr="Light vertical"/>
            <p:cNvSpPr>
              <a:spLocks noChangeArrowheads="1"/>
            </p:cNvSpPr>
            <p:nvPr/>
          </p:nvSpPr>
          <p:spPr bwMode="auto">
            <a:xfrm>
              <a:off x="1574" y="326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4" name="AutoShape 10" descr="Light vertical"/>
            <p:cNvSpPr>
              <a:spLocks noChangeArrowheads="1"/>
            </p:cNvSpPr>
            <p:nvPr/>
          </p:nvSpPr>
          <p:spPr bwMode="auto">
            <a:xfrm>
              <a:off x="1886" y="326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5" name="AutoShape 11"/>
            <p:cNvSpPr>
              <a:spLocks noChangeArrowheads="1"/>
            </p:cNvSpPr>
            <p:nvPr/>
          </p:nvSpPr>
          <p:spPr bwMode="auto">
            <a:xfrm>
              <a:off x="1574" y="350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6" name="AutoShape 12"/>
            <p:cNvSpPr>
              <a:spLocks noChangeArrowheads="1"/>
            </p:cNvSpPr>
            <p:nvPr/>
          </p:nvSpPr>
          <p:spPr bwMode="auto">
            <a:xfrm>
              <a:off x="1886" y="350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7" name="Line 13"/>
            <p:cNvSpPr>
              <a:spLocks noChangeShapeType="1"/>
            </p:cNvSpPr>
            <p:nvPr/>
          </p:nvSpPr>
          <p:spPr bwMode="auto">
            <a:xfrm>
              <a:off x="2146" y="316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8" name="Line 14"/>
            <p:cNvSpPr>
              <a:spLocks noChangeShapeType="1"/>
            </p:cNvSpPr>
            <p:nvPr/>
          </p:nvSpPr>
          <p:spPr bwMode="auto">
            <a:xfrm>
              <a:off x="2146" y="340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9" name="Line 15"/>
            <p:cNvSpPr>
              <a:spLocks noChangeShapeType="1"/>
            </p:cNvSpPr>
            <p:nvPr/>
          </p:nvSpPr>
          <p:spPr bwMode="auto">
            <a:xfrm>
              <a:off x="2146" y="364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0" name="Rectangle 16"/>
            <p:cNvSpPr>
              <a:spLocks noChangeArrowheads="1"/>
            </p:cNvSpPr>
            <p:nvPr/>
          </p:nvSpPr>
          <p:spPr bwMode="auto">
            <a:xfrm>
              <a:off x="3238" y="3072"/>
              <a:ext cx="468"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1" name="Rectangle 17"/>
            <p:cNvSpPr>
              <a:spLocks noChangeArrowheads="1"/>
            </p:cNvSpPr>
            <p:nvPr/>
          </p:nvSpPr>
          <p:spPr bwMode="auto">
            <a:xfrm>
              <a:off x="3810" y="3072"/>
              <a:ext cx="468"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2" name="Rectangle 18" descr="Light vertical"/>
            <p:cNvSpPr>
              <a:spLocks noChangeArrowheads="1"/>
            </p:cNvSpPr>
            <p:nvPr/>
          </p:nvSpPr>
          <p:spPr bwMode="auto">
            <a:xfrm>
              <a:off x="3238" y="3312"/>
              <a:ext cx="468" cy="96"/>
            </a:xfrm>
            <a:prstGeom prst="rect">
              <a:avLst/>
            </a:pr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3" name="Rectangle 19" descr="Light vertical"/>
            <p:cNvSpPr>
              <a:spLocks noChangeArrowheads="1"/>
            </p:cNvSpPr>
            <p:nvPr/>
          </p:nvSpPr>
          <p:spPr bwMode="auto">
            <a:xfrm>
              <a:off x="3810" y="3312"/>
              <a:ext cx="468" cy="96"/>
            </a:xfrm>
            <a:prstGeom prst="rect">
              <a:avLst/>
            </a:pr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4" name="Rectangle 20"/>
            <p:cNvSpPr>
              <a:spLocks noChangeArrowheads="1"/>
            </p:cNvSpPr>
            <p:nvPr/>
          </p:nvSpPr>
          <p:spPr bwMode="auto">
            <a:xfrm>
              <a:off x="3238" y="3552"/>
              <a:ext cx="468"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5" name="Rectangle 21"/>
            <p:cNvSpPr>
              <a:spLocks noChangeArrowheads="1"/>
            </p:cNvSpPr>
            <p:nvPr/>
          </p:nvSpPr>
          <p:spPr bwMode="auto">
            <a:xfrm>
              <a:off x="3810" y="3552"/>
              <a:ext cx="468"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6" name="Line 22"/>
            <p:cNvSpPr>
              <a:spLocks noChangeShapeType="1"/>
            </p:cNvSpPr>
            <p:nvPr/>
          </p:nvSpPr>
          <p:spPr bwMode="auto">
            <a:xfrm>
              <a:off x="4434" y="316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7" name="Line 23"/>
            <p:cNvSpPr>
              <a:spLocks noChangeShapeType="1"/>
            </p:cNvSpPr>
            <p:nvPr/>
          </p:nvSpPr>
          <p:spPr bwMode="auto">
            <a:xfrm>
              <a:off x="4434" y="340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8" name="Line 24"/>
            <p:cNvSpPr>
              <a:spLocks noChangeShapeType="1"/>
            </p:cNvSpPr>
            <p:nvPr/>
          </p:nvSpPr>
          <p:spPr bwMode="auto">
            <a:xfrm>
              <a:off x="4434" y="364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9" name="AutoShape 25"/>
            <p:cNvSpPr>
              <a:spLocks noChangeArrowheads="1"/>
            </p:cNvSpPr>
            <p:nvPr/>
          </p:nvSpPr>
          <p:spPr bwMode="auto">
            <a:xfrm>
              <a:off x="1418" y="2976"/>
              <a:ext cx="1144"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10" name="AutoShape 26"/>
            <p:cNvSpPr>
              <a:spLocks noChangeArrowheads="1"/>
            </p:cNvSpPr>
            <p:nvPr/>
          </p:nvSpPr>
          <p:spPr bwMode="auto">
            <a:xfrm>
              <a:off x="3134" y="2976"/>
              <a:ext cx="1768"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11" name="Text Box 27"/>
            <p:cNvSpPr txBox="1">
              <a:spLocks noChangeArrowheads="1"/>
            </p:cNvSpPr>
            <p:nvPr/>
          </p:nvSpPr>
          <p:spPr bwMode="auto">
            <a:xfrm>
              <a:off x="2666" y="3071"/>
              <a:ext cx="402"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5400">
                  <a:solidFill>
                    <a:schemeClr val="tx1"/>
                  </a:solidFill>
                </a:rPr>
                <a:t>+</a:t>
              </a:r>
            </a:p>
          </p:txBody>
        </p:sp>
        <p:sp>
          <p:nvSpPr>
            <p:cNvPr id="682012" name="Text Box 28"/>
            <p:cNvSpPr txBox="1">
              <a:spLocks noChangeArrowheads="1"/>
            </p:cNvSpPr>
            <p:nvPr/>
          </p:nvSpPr>
          <p:spPr bwMode="auto">
            <a:xfrm>
              <a:off x="1626" y="2687"/>
              <a:ext cx="5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a:solidFill>
                    <a:schemeClr val="tx1"/>
                  </a:solidFill>
                </a:rPr>
                <a:t>data</a:t>
              </a:r>
            </a:p>
          </p:txBody>
        </p:sp>
        <p:sp>
          <p:nvSpPr>
            <p:cNvPr id="682013" name="Text Box 29"/>
            <p:cNvSpPr txBox="1">
              <a:spLocks noChangeArrowheads="1"/>
            </p:cNvSpPr>
            <p:nvPr/>
          </p:nvSpPr>
          <p:spPr bwMode="auto">
            <a:xfrm>
              <a:off x="3290" y="2687"/>
              <a:ext cx="12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a:solidFill>
                    <a:schemeClr val="tx1"/>
                  </a:solidFill>
                </a:rPr>
                <a:t>procedures</a:t>
              </a:r>
            </a:p>
          </p:txBody>
        </p:sp>
        <p:sp>
          <p:nvSpPr>
            <p:cNvPr id="682014" name="AutoShape 30"/>
            <p:cNvSpPr>
              <a:spLocks noChangeArrowheads="1"/>
            </p:cNvSpPr>
            <p:nvPr/>
          </p:nvSpPr>
          <p:spPr bwMode="auto">
            <a:xfrm>
              <a:off x="1210" y="2640"/>
              <a:ext cx="3848" cy="12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2015" name="Text Box 31"/>
          <p:cNvSpPr txBox="1">
            <a:spLocks noChangeArrowheads="1"/>
          </p:cNvSpPr>
          <p:nvPr/>
        </p:nvSpPr>
        <p:spPr bwMode="auto">
          <a:xfrm>
            <a:off x="2971800" y="1365250"/>
            <a:ext cx="3095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Real world entities</a:t>
            </a:r>
          </a:p>
        </p:txBody>
      </p:sp>
      <p:sp>
        <p:nvSpPr>
          <p:cNvPr id="682016" name="Text Box 32"/>
          <p:cNvSpPr txBox="1">
            <a:spLocks noChangeArrowheads="1"/>
          </p:cNvSpPr>
          <p:nvPr/>
        </p:nvSpPr>
        <p:spPr bwMode="auto">
          <a:xfrm>
            <a:off x="2763716" y="6089650"/>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Software Representation</a:t>
            </a:r>
          </a:p>
        </p:txBody>
      </p:sp>
      <p:pic>
        <p:nvPicPr>
          <p:cNvPr id="682020"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62" y="2514600"/>
            <a:ext cx="1587012"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2021" name="Picture 37" descr="g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82800"/>
            <a:ext cx="1178169"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2022" name="Object 38">
            <a:hlinkClick r:id="" action="ppaction://ole?verb=0"/>
          </p:cNvPr>
          <p:cNvGraphicFramePr>
            <a:graphicFrameLocks/>
          </p:cNvGraphicFramePr>
          <p:nvPr/>
        </p:nvGraphicFramePr>
        <p:xfrm>
          <a:off x="5454162" y="2082800"/>
          <a:ext cx="911469" cy="1530350"/>
        </p:xfrm>
        <a:graphic>
          <a:graphicData uri="http://schemas.openxmlformats.org/presentationml/2006/ole">
            <mc:AlternateContent xmlns:mc="http://schemas.openxmlformats.org/markup-compatibility/2006">
              <mc:Choice xmlns:v="urn:schemas-microsoft-com:vml" Requires="v">
                <p:oleObj spid="_x0000_s11320" name="Microsoft ClipArt Gallery" r:id="rId6" imgW="2643188" imgH="4587875" progId="">
                  <p:embed/>
                </p:oleObj>
              </mc:Choice>
              <mc:Fallback>
                <p:oleObj name="Microsoft ClipArt Gallery" r:id="rId6"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162" y="2082800"/>
                        <a:ext cx="911469"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2023"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116" y="4530725"/>
            <a:ext cx="760535" cy="382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2024" name="Picture 40" descr="gr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554" y="4918075"/>
            <a:ext cx="545123" cy="590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2025" name="Object 41">
            <a:hlinkClick r:id="" action="ppaction://ole?verb=0"/>
          </p:cNvPr>
          <p:cNvGraphicFramePr>
            <a:graphicFrameLocks/>
          </p:cNvGraphicFramePr>
          <p:nvPr/>
        </p:nvGraphicFramePr>
        <p:xfrm>
          <a:off x="1184031" y="5508625"/>
          <a:ext cx="480646" cy="869950"/>
        </p:xfrm>
        <a:graphic>
          <a:graphicData uri="http://schemas.openxmlformats.org/presentationml/2006/ole">
            <mc:AlternateContent xmlns:mc="http://schemas.openxmlformats.org/markup-compatibility/2006">
              <mc:Choice xmlns:v="urn:schemas-microsoft-com:vml" Requires="v">
                <p:oleObj spid="_x0000_s11321" name="Microsoft ClipArt Gallery" r:id="rId9" imgW="2643188" imgH="4587875" progId="">
                  <p:embed/>
                </p:oleObj>
              </mc:Choice>
              <mc:Fallback>
                <p:oleObj name="Microsoft ClipArt Gallery" r:id="rId9"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031" y="5508625"/>
                        <a:ext cx="480646"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2026" name="Oval 42"/>
          <p:cNvSpPr>
            <a:spLocks noChangeArrowheads="1"/>
          </p:cNvSpPr>
          <p:nvPr/>
        </p:nvSpPr>
        <p:spPr bwMode="auto">
          <a:xfrm>
            <a:off x="1143000" y="1828800"/>
            <a:ext cx="6400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542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smtClean="0">
                          <a:solidFill>
                            <a:srgbClr val="FF0000"/>
                          </a:solidFill>
                        </a:rPr>
                        <a:t>0x0075</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0x0075</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20" name="Elbow Connector 19"/>
          <p:cNvCxnSpPr>
            <a:stCxn id="9" idx="3"/>
            <a:endCxn id="22" idx="1"/>
          </p:cNvCxnSpPr>
          <p:nvPr/>
        </p:nvCxnSpPr>
        <p:spPr>
          <a:xfrm flipV="1">
            <a:off x="7612922" y="3800561"/>
            <a:ext cx="371422" cy="179515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22" idx="1"/>
          </p:cNvCxnSpPr>
          <p:nvPr/>
        </p:nvCxnSpPr>
        <p:spPr>
          <a:xfrm flipV="1">
            <a:off x="3871592" y="3800561"/>
            <a:ext cx="4112752" cy="27327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7317" y="2976428"/>
            <a:ext cx="813043" cy="369332"/>
          </a:xfrm>
          <a:prstGeom prst="rect">
            <a:avLst/>
          </a:prstGeom>
          <a:no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cxnSp>
        <p:nvCxnSpPr>
          <p:cNvPr id="10" name="Elbow Connector 9"/>
          <p:cNvCxnSpPr>
            <a:endCxn id="21" idx="3"/>
          </p:cNvCxnSpPr>
          <p:nvPr/>
        </p:nvCxnSpPr>
        <p:spPr>
          <a:xfrm rot="16200000" flipV="1">
            <a:off x="5822307" y="3239147"/>
            <a:ext cx="1204010" cy="104790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84344" y="3615895"/>
            <a:ext cx="813043" cy="369332"/>
          </a:xfrm>
          <a:prstGeom prst="rect">
            <a:avLst/>
          </a:prstGeom>
          <a:solidFill>
            <a:srgbClr val="92D050"/>
          </a:solid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sp>
        <p:nvSpPr>
          <p:cNvPr id="23" name="TextBox 22"/>
          <p:cNvSpPr txBox="1"/>
          <p:nvPr/>
        </p:nvSpPr>
        <p:spPr>
          <a:xfrm>
            <a:off x="4861192" y="1484784"/>
            <a:ext cx="3519746" cy="369332"/>
          </a:xfrm>
          <a:prstGeom prst="rect">
            <a:avLst/>
          </a:prstGeom>
          <a:solidFill>
            <a:schemeClr val="accent5">
              <a:lumMod val="60000"/>
              <a:lumOff val="40000"/>
            </a:schemeClr>
          </a:solidFill>
        </p:spPr>
        <p:txBody>
          <a:bodyPr wrap="none" rtlCol="0">
            <a:spAutoFit/>
          </a:bodyPr>
          <a:lstStyle/>
          <a:p>
            <a:r>
              <a:rPr lang="el-GR" dirty="0" smtClean="0"/>
              <a:t>Το δεύτερο </a:t>
            </a:r>
            <a:r>
              <a:rPr lang="en-US" dirty="0" smtClean="0"/>
              <a:t>if </a:t>
            </a:r>
            <a:r>
              <a:rPr lang="el-GR" dirty="0" smtClean="0"/>
              <a:t>τυπώνει </a:t>
            </a:r>
            <a:r>
              <a:rPr lang="en-US" dirty="0" smtClean="0"/>
              <a:t>“Different”</a:t>
            </a:r>
            <a:r>
              <a:rPr lang="el-GR" dirty="0" smtClean="0"/>
              <a:t> </a:t>
            </a:r>
            <a:endParaRPr lang="en-US" dirty="0"/>
          </a:p>
        </p:txBody>
      </p:sp>
      <p:sp>
        <p:nvSpPr>
          <p:cNvPr id="24" name="TextBox 23"/>
          <p:cNvSpPr txBox="1"/>
          <p:nvPr/>
        </p:nvSpPr>
        <p:spPr>
          <a:xfrm>
            <a:off x="7741052" y="3092058"/>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25" name="TextBox 24"/>
          <p:cNvSpPr txBox="1"/>
          <p:nvPr/>
        </p:nvSpPr>
        <p:spPr>
          <a:xfrm>
            <a:off x="4861192" y="2024109"/>
            <a:ext cx="2390398" cy="646331"/>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local = “local";</a:t>
            </a:r>
          </a:p>
          <a:p>
            <a:r>
              <a:rPr lang="en-US" b="1" dirty="0" smtClean="0">
                <a:latin typeface="Courier New" panose="02070309020205020404" pitchFamily="49" charset="0"/>
                <a:cs typeface="Courier New" panose="02070309020205020404" pitchFamily="49" charset="0"/>
              </a:rPr>
              <a:t>s </a:t>
            </a:r>
            <a:r>
              <a:rPr lang="en-US" b="1" dirty="0">
                <a:latin typeface="Courier New" panose="02070309020205020404" pitchFamily="49" charset="0"/>
                <a:cs typeface="Courier New" panose="02070309020205020404" pitchFamily="49" charset="0"/>
              </a:rPr>
              <a:t>= local;</a:t>
            </a:r>
          </a:p>
        </p:txBody>
      </p:sp>
    </p:spTree>
    <p:extLst>
      <p:ext uri="{BB962C8B-B14F-4D97-AF65-F5344CB8AC3E}">
        <p14:creationId xmlns:p14="http://schemas.microsoft.com/office/powerpoint/2010/main" val="199261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Autofit/>
          </a:bodyPr>
          <a:lstStyle/>
          <a:p>
            <a:r>
              <a:rPr lang="el-GR" sz="4400" dirty="0" smtClean="0"/>
              <a:t>13. ΑΝΑΦΟΡΕΣ</a:t>
            </a:r>
            <a:br>
              <a:rPr lang="el-GR" sz="4400" dirty="0" smtClean="0"/>
            </a:br>
            <a:r>
              <a:rPr lang="el-GR" sz="4400" dirty="0" smtClean="0"/>
              <a:t>ΕΠΙΣΤΡΟΦΗ ΑΝΑΦΟΡΩΝ</a:t>
            </a:r>
            <a:r>
              <a:rPr lang="en-US" sz="4400" dirty="0"/>
              <a:t/>
            </a:r>
            <a:br>
              <a:rPr lang="en-US" sz="4400" dirty="0"/>
            </a:br>
            <a:r>
              <a:rPr lang="en-US" sz="4400" dirty="0"/>
              <a:t>Copy Constructor</a:t>
            </a:r>
            <a:br>
              <a:rPr lang="en-US" sz="4400" dirty="0"/>
            </a:br>
            <a:r>
              <a:rPr lang="en-US" sz="4400" dirty="0"/>
              <a:t>Deep and Shallow Copies</a:t>
            </a:r>
            <a:endParaRPr lang="el-GR" sz="44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218771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63425" y="3973016"/>
            <a:ext cx="6982544" cy="2768352"/>
          </a:xfrm>
          <a:prstGeom prst="rect">
            <a:avLst/>
          </a:prstGeom>
          <a:ln w="28575">
            <a:solidFill>
              <a:schemeClr val="accent1"/>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sz="2900" dirty="0">
                <a:solidFill>
                  <a:srgbClr val="0070C0"/>
                </a:solidFill>
              </a:rPr>
              <a:t>class </a:t>
            </a:r>
            <a:r>
              <a:rPr lang="en-US" sz="2900" dirty="0" err="1" smtClean="0">
                <a:solidFill>
                  <a:srgbClr val="0070C0"/>
                </a:solidFill>
              </a:rPr>
              <a:t>PersonTest</a:t>
            </a:r>
            <a:endParaRPr lang="el-GR" sz="2900" dirty="0">
              <a:solidFill>
                <a:srgbClr val="0070C0"/>
              </a:solidFill>
            </a:endParaRPr>
          </a:p>
          <a:p>
            <a:r>
              <a:rPr lang="en-US" sz="2900" dirty="0"/>
              <a:t>{</a:t>
            </a:r>
          </a:p>
          <a:p>
            <a:r>
              <a:rPr lang="el-GR" sz="2900" dirty="0"/>
              <a:t>  </a:t>
            </a:r>
            <a:r>
              <a:rPr lang="en-US" sz="2900" dirty="0" smtClean="0"/>
              <a:t> public </a:t>
            </a:r>
            <a:r>
              <a:rPr lang="en-US" sz="2900" dirty="0"/>
              <a:t>static void main(String </a:t>
            </a:r>
            <a:r>
              <a:rPr lang="en-US" sz="2900" dirty="0" err="1"/>
              <a:t>args</a:t>
            </a:r>
            <a:r>
              <a:rPr lang="en-US" sz="2900" dirty="0" smtClean="0"/>
              <a:t>[])</a:t>
            </a:r>
            <a:endParaRPr lang="el-GR" sz="2900" dirty="0" smtClean="0"/>
          </a:p>
          <a:p>
            <a:r>
              <a:rPr lang="el-GR" sz="2900" dirty="0" smtClean="0"/>
              <a:t>  </a:t>
            </a:r>
            <a:r>
              <a:rPr lang="en-US" sz="2900" dirty="0" smtClean="0"/>
              <a:t> {</a:t>
            </a:r>
            <a:endParaRPr lang="en-US" sz="2900" dirty="0"/>
          </a:p>
          <a:p>
            <a:r>
              <a:rPr lang="en-US" sz="2900" dirty="0"/>
              <a:t>	</a:t>
            </a:r>
            <a:r>
              <a:rPr lang="en-US" sz="2900" dirty="0" smtClean="0">
                <a:solidFill>
                  <a:srgbClr val="FF0000"/>
                </a:solidFill>
              </a:rPr>
              <a:t>Person</a:t>
            </a:r>
            <a:r>
              <a:rPr lang="en-US" sz="2900" dirty="0" smtClean="0"/>
              <a:t> </a:t>
            </a:r>
            <a:r>
              <a:rPr lang="en-US" sz="2900" dirty="0" err="1"/>
              <a:t>alice</a:t>
            </a:r>
            <a:r>
              <a:rPr lang="en-US" sz="2900" dirty="0"/>
              <a:t> = new </a:t>
            </a:r>
            <a:r>
              <a:rPr lang="en-US" sz="2900" dirty="0">
                <a:solidFill>
                  <a:srgbClr val="FF0000"/>
                </a:solidFill>
              </a:rPr>
              <a:t>Person</a:t>
            </a:r>
            <a:r>
              <a:rPr lang="en-US" sz="2900" dirty="0"/>
              <a:t>("Alice</a:t>
            </a:r>
            <a:r>
              <a:rPr lang="en-US" sz="2900" dirty="0" smtClean="0"/>
              <a:t>");</a:t>
            </a:r>
          </a:p>
          <a:p>
            <a:r>
              <a:rPr lang="en-US" sz="2900" dirty="0"/>
              <a:t> </a:t>
            </a:r>
            <a:r>
              <a:rPr lang="en-US" sz="2900" dirty="0" smtClean="0"/>
              <a:t>     	</a:t>
            </a:r>
            <a:r>
              <a:rPr lang="en-US" sz="2900" dirty="0" smtClean="0">
                <a:solidFill>
                  <a:srgbClr val="FF0000"/>
                </a:solidFill>
              </a:rPr>
              <a:t>Person</a:t>
            </a:r>
            <a:r>
              <a:rPr lang="en-US" sz="2900" dirty="0" smtClean="0"/>
              <a:t> bob;</a:t>
            </a:r>
          </a:p>
          <a:p>
            <a:r>
              <a:rPr lang="en-US" sz="2900" dirty="0"/>
              <a:t>	</a:t>
            </a:r>
            <a:r>
              <a:rPr lang="en-US" sz="2900" dirty="0" err="1" smtClean="0"/>
              <a:t>System.out.println</a:t>
            </a:r>
            <a:r>
              <a:rPr lang="en-US" sz="2900" dirty="0" smtClean="0"/>
              <a:t>(</a:t>
            </a:r>
            <a:r>
              <a:rPr lang="en-US" sz="2900" dirty="0" err="1" smtClean="0"/>
              <a:t>alice.getName</a:t>
            </a:r>
            <a:r>
              <a:rPr lang="en-US" sz="2900" dirty="0"/>
              <a:t>());</a:t>
            </a:r>
          </a:p>
          <a:p>
            <a:r>
              <a:rPr lang="en-US" sz="2900" dirty="0"/>
              <a:t>	</a:t>
            </a:r>
            <a:r>
              <a:rPr lang="en-US" sz="2900" dirty="0" err="1" smtClean="0"/>
              <a:t>System.out.println</a:t>
            </a:r>
            <a:r>
              <a:rPr lang="en-US" sz="2900" dirty="0" smtClean="0"/>
              <a:t>(</a:t>
            </a:r>
            <a:r>
              <a:rPr lang="en-US" sz="2900" dirty="0" err="1" smtClean="0"/>
              <a:t>alice.getName</a:t>
            </a:r>
            <a:r>
              <a:rPr lang="en-US" sz="2900" dirty="0" smtClean="0"/>
              <a:t>().length());</a:t>
            </a:r>
            <a:endParaRPr lang="en-US" sz="2900" dirty="0"/>
          </a:p>
          <a:p>
            <a:r>
              <a:rPr lang="en-US" sz="2900" dirty="0" smtClean="0"/>
              <a:t>   }</a:t>
            </a:r>
            <a:endParaRPr lang="en-US" sz="2900" dirty="0"/>
          </a:p>
          <a:p>
            <a:r>
              <a:rPr lang="en-US" sz="2900" dirty="0"/>
              <a:t>}</a:t>
            </a:r>
          </a:p>
        </p:txBody>
      </p:sp>
      <p:sp>
        <p:nvSpPr>
          <p:cNvPr id="5" name="Content Placeholder 2"/>
          <p:cNvSpPr txBox="1">
            <a:spLocks/>
          </p:cNvSpPr>
          <p:nvPr/>
        </p:nvSpPr>
        <p:spPr>
          <a:xfrm>
            <a:off x="657563" y="404664"/>
            <a:ext cx="7010781" cy="3528392"/>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600" dirty="0">
                <a:solidFill>
                  <a:srgbClr val="FF0000"/>
                </a:solidFill>
              </a:rPr>
              <a:t>class Person</a:t>
            </a:r>
            <a:endParaRPr lang="el-GR" sz="1600" dirty="0">
              <a:solidFill>
                <a:srgbClr val="FF0000"/>
              </a:solidFill>
            </a:endParaRPr>
          </a:p>
          <a:p>
            <a:r>
              <a:rPr lang="en-US" sz="1600" dirty="0"/>
              <a:t>{</a:t>
            </a:r>
          </a:p>
          <a:p>
            <a:r>
              <a:rPr lang="el-GR" sz="1600" dirty="0"/>
              <a:t>  </a:t>
            </a:r>
            <a:r>
              <a:rPr lang="en-US" sz="1600" dirty="0"/>
              <a:t>private String name;</a:t>
            </a:r>
          </a:p>
          <a:p>
            <a:r>
              <a:rPr lang="en-US" sz="1600" dirty="0"/>
              <a:t>	</a:t>
            </a:r>
          </a:p>
          <a:p>
            <a:r>
              <a:rPr lang="el-GR" sz="1600" dirty="0"/>
              <a:t>  </a:t>
            </a:r>
            <a:r>
              <a:rPr lang="en-US" sz="1600" dirty="0"/>
              <a:t>public Person(String name){</a:t>
            </a:r>
          </a:p>
          <a:p>
            <a:r>
              <a:rPr lang="el-GR" sz="1600" dirty="0"/>
              <a:t>    </a:t>
            </a:r>
            <a:r>
              <a:rPr lang="en-US" sz="1600" dirty="0"/>
              <a:t>this.name = name;</a:t>
            </a:r>
            <a:endParaRPr lang="el-GR" sz="1600" dirty="0"/>
          </a:p>
          <a:p>
            <a:r>
              <a:rPr lang="el-GR" sz="1600" dirty="0"/>
              <a:t>  </a:t>
            </a:r>
            <a:r>
              <a:rPr lang="en-US" sz="1600" dirty="0"/>
              <a:t>}</a:t>
            </a:r>
            <a:endParaRPr lang="el-GR" sz="1600" dirty="0"/>
          </a:p>
          <a:p>
            <a:r>
              <a:rPr lang="en-US" sz="1600" dirty="0"/>
              <a:t>	</a:t>
            </a:r>
          </a:p>
          <a:p>
            <a:r>
              <a:rPr lang="el-GR" sz="1600" dirty="0"/>
              <a:t>  </a:t>
            </a:r>
            <a:r>
              <a:rPr lang="en-US" sz="1600" dirty="0"/>
              <a:t>public String </a:t>
            </a:r>
            <a:r>
              <a:rPr lang="en-US" sz="1600" dirty="0" err="1">
                <a:solidFill>
                  <a:srgbClr val="FF0000"/>
                </a:solidFill>
              </a:rPr>
              <a:t>getName</a:t>
            </a:r>
            <a:r>
              <a:rPr lang="en-US" sz="1600" dirty="0"/>
              <a:t>(){</a:t>
            </a:r>
          </a:p>
          <a:p>
            <a:r>
              <a:rPr lang="el-GR" sz="1600" dirty="0"/>
              <a:t>    </a:t>
            </a:r>
            <a:r>
              <a:rPr lang="en-US" sz="1600" dirty="0"/>
              <a:t>return name;</a:t>
            </a:r>
          </a:p>
          <a:p>
            <a:r>
              <a:rPr lang="el-GR" sz="1600" dirty="0"/>
              <a:t>  </a:t>
            </a:r>
            <a:r>
              <a:rPr lang="en-US" sz="1600" dirty="0" smtClean="0"/>
              <a:t>}</a:t>
            </a:r>
            <a:endParaRPr lang="el-GR" sz="1600" dirty="0" smtClean="0"/>
          </a:p>
          <a:p>
            <a:r>
              <a:rPr lang="el-GR" sz="1600" dirty="0"/>
              <a:t>}</a:t>
            </a:r>
            <a:endParaRPr lang="en-US" sz="1600" dirty="0"/>
          </a:p>
        </p:txBody>
      </p:sp>
    </p:spTree>
    <p:extLst>
      <p:ext uri="{BB962C8B-B14F-4D97-AF65-F5344CB8AC3E}">
        <p14:creationId xmlns:p14="http://schemas.microsoft.com/office/powerpoint/2010/main" val="58903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67971432"/>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215502902"/>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0x0055</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5" name="TextBox 14"/>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από-</a:t>
            </a:r>
            <a:r>
              <a:rPr lang="el-GR" dirty="0" err="1" smtClean="0"/>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
        <p:nvSpPr>
          <p:cNvPr id="17" name="TextBox 16"/>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alice.getName</a:t>
            </a:r>
            <a:r>
              <a:rPr lang="en-US" b="1" dirty="0" smtClean="0">
                <a:latin typeface="Courier New" panose="02070309020205020404" pitchFamily="49" charset="0"/>
                <a:cs typeface="Courier New" panose="02070309020205020404" pitchFamily="49" charset="0"/>
              </a:rPr>
              <a:t>().length()</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5090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1" name="TextBox 10"/>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alice.getName</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.length()</a:t>
            </a:r>
            <a:endParaRPr lang="en-US" b="1" dirty="0">
              <a:latin typeface="Courier New" panose="02070309020205020404" pitchFamily="49" charset="0"/>
              <a:cs typeface="Courier New" panose="02070309020205020404" pitchFamily="49" charset="0"/>
            </a:endParaRPr>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από-</a:t>
            </a:r>
            <a:r>
              <a:rPr lang="el-GR" dirty="0" err="1" smtClean="0"/>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364874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1" name="TextBox 10"/>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alice.getName</a:t>
            </a:r>
            <a:r>
              <a:rPr lang="en-US" b="1" dirty="0" smtClean="0">
                <a:solidFill>
                  <a:srgbClr val="FF0000"/>
                </a:solidFill>
                <a:latin typeface="Courier New" panose="02070309020205020404" pitchFamily="49" charset="0"/>
                <a:cs typeface="Courier New" panose="02070309020205020404" pitchFamily="49" charset="0"/>
              </a:rPr>
              <a:t>().length()</a:t>
            </a:r>
            <a:endParaRPr lang="en-US" b="1" dirty="0">
              <a:solidFill>
                <a:srgbClr val="FF0000"/>
              </a:solidFill>
              <a:latin typeface="Courier New" panose="02070309020205020404" pitchFamily="49" charset="0"/>
              <a:cs typeface="Courier New" panose="02070309020205020404" pitchFamily="49" charset="0"/>
            </a:endParaRPr>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από-</a:t>
            </a:r>
            <a:r>
              <a:rPr lang="el-GR" dirty="0" err="1" smtClean="0"/>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111084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7" name="TextBox 16"/>
          <p:cNvSpPr txBox="1"/>
          <p:nvPr/>
        </p:nvSpPr>
        <p:spPr>
          <a:xfrm>
            <a:off x="4514945" y="5349284"/>
            <a:ext cx="1976823"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bob.getName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 name="TextBox 2"/>
          <p:cNvSpPr txBox="1"/>
          <p:nvPr/>
        </p:nvSpPr>
        <p:spPr>
          <a:xfrm>
            <a:off x="3842701" y="5860601"/>
            <a:ext cx="5121787" cy="923330"/>
          </a:xfrm>
          <a:prstGeom prst="rect">
            <a:avLst/>
          </a:prstGeom>
          <a:solidFill>
            <a:srgbClr val="92D050"/>
          </a:solidFill>
        </p:spPr>
        <p:txBody>
          <a:bodyPr wrap="square" rtlCol="0">
            <a:spAutoFit/>
          </a:bodyPr>
          <a:lstStyle/>
          <a:p>
            <a:r>
              <a:rPr lang="el-GR" dirty="0" smtClean="0"/>
              <a:t>Στην περίπτωση αυτή</a:t>
            </a:r>
            <a:r>
              <a:rPr lang="en-US" dirty="0" smtClean="0"/>
              <a:t> </a:t>
            </a:r>
            <a:r>
              <a:rPr lang="el-GR" dirty="0" smtClean="0"/>
              <a:t>θα πάρουμε </a:t>
            </a:r>
            <a:r>
              <a:rPr lang="el-GR" dirty="0" smtClean="0">
                <a:solidFill>
                  <a:srgbClr val="FF0000"/>
                </a:solidFill>
              </a:rPr>
              <a:t>λάθος </a:t>
            </a:r>
            <a:endParaRPr lang="en-US" dirty="0" smtClean="0">
              <a:solidFill>
                <a:srgbClr val="FF0000"/>
              </a:solidFill>
            </a:endParaRPr>
          </a:p>
          <a:p>
            <a:r>
              <a:rPr lang="el-GR" dirty="0" smtClean="0"/>
              <a:t>(είτε </a:t>
            </a:r>
            <a:r>
              <a:rPr lang="en-US" dirty="0" smtClean="0"/>
              <a:t>run-time, </a:t>
            </a:r>
            <a:r>
              <a:rPr lang="el-GR" dirty="0" smtClean="0"/>
              <a:t>είτε </a:t>
            </a:r>
            <a:r>
              <a:rPr lang="en-US" dirty="0" smtClean="0"/>
              <a:t>compile error)</a:t>
            </a:r>
            <a:r>
              <a:rPr lang="el-GR" dirty="0" smtClean="0"/>
              <a:t> γιατί δεν υπάρχει διεύθυνση να ακολουθήσουμε</a:t>
            </a:r>
            <a:endParaRPr lang="en-US" dirty="0"/>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από-</a:t>
            </a:r>
            <a:r>
              <a:rPr lang="el-GR" dirty="0" err="1" smtClean="0"/>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335667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MovingCarDriver1</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smtClean="0"/>
              <a:t>System.out.println</a:t>
            </a:r>
            <a:r>
              <a:rPr lang="en-US" dirty="0" smtClean="0"/>
              <a:t>(</a:t>
            </a:r>
            <a:r>
              <a:rPr lang="en-US" dirty="0" err="1" smtClean="0"/>
              <a:t>myCar.getDriver</a:t>
            </a:r>
            <a:r>
              <a:rPr lang="en-US" dirty="0" smtClean="0"/>
              <a:t>().</a:t>
            </a:r>
            <a:r>
              <a:rPr lang="en-US" dirty="0" err="1" smtClean="0"/>
              <a:t>getName</a:t>
            </a:r>
            <a:r>
              <a:rPr lang="en-US" dirty="0" smtClean="0"/>
              <a:t>());</a:t>
            </a:r>
            <a:endParaRPr lang="en-US" dirty="0"/>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70082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054196"/>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669756457"/>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944507765"/>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myCar.getDriver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563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751148789"/>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714555632"/>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myCar.getDriver</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94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l-GR" dirty="0" smtClean="0"/>
              <a:t>Αντικειμενοστραφής αναπαράσταση</a:t>
            </a:r>
            <a:endParaRPr lang="en-US" dirty="0"/>
          </a:p>
        </p:txBody>
      </p:sp>
      <p:sp>
        <p:nvSpPr>
          <p:cNvPr id="684040" name="AutoShape 8"/>
          <p:cNvSpPr>
            <a:spLocks noChangeArrowheads="1"/>
          </p:cNvSpPr>
          <p:nvPr/>
        </p:nvSpPr>
        <p:spPr bwMode="auto">
          <a:xfrm>
            <a:off x="895350" y="4343400"/>
            <a:ext cx="6934200" cy="1676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84" name="Group 52"/>
          <p:cNvGrpSpPr>
            <a:grpSpLocks/>
          </p:cNvGrpSpPr>
          <p:nvPr/>
        </p:nvGrpSpPr>
        <p:grpSpPr bwMode="auto">
          <a:xfrm>
            <a:off x="1047750" y="4495800"/>
            <a:ext cx="1981200" cy="1371600"/>
            <a:chOff x="715" y="2832"/>
            <a:chExt cx="1352" cy="864"/>
          </a:xfrm>
        </p:grpSpPr>
        <p:sp>
          <p:nvSpPr>
            <p:cNvPr id="684039" name="AutoShape 7"/>
            <p:cNvSpPr>
              <a:spLocks noChangeArrowheads="1"/>
            </p:cNvSpPr>
            <p:nvPr/>
          </p:nvSpPr>
          <p:spPr bwMode="auto">
            <a:xfrm>
              <a:off x="715" y="2832"/>
              <a:ext cx="1352" cy="86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41" name="Group 9"/>
            <p:cNvGrpSpPr>
              <a:grpSpLocks/>
            </p:cNvGrpSpPr>
            <p:nvPr/>
          </p:nvGrpSpPr>
          <p:grpSpPr bwMode="auto">
            <a:xfrm>
              <a:off x="715" y="2928"/>
              <a:ext cx="1196" cy="624"/>
              <a:chOff x="864" y="2832"/>
              <a:chExt cx="1104" cy="624"/>
            </a:xfrm>
          </p:grpSpPr>
          <p:sp>
            <p:nvSpPr>
              <p:cNvPr id="684042" name="AutoShape 10" descr="50%"/>
              <p:cNvSpPr>
                <a:spLocks noChangeArrowheads="1"/>
              </p:cNvSpPr>
              <p:nvPr/>
            </p:nvSpPr>
            <p:spPr bwMode="auto">
              <a:xfrm>
                <a:off x="1344" y="2880"/>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3" name="AutoShape 11" descr="50%"/>
              <p:cNvSpPr>
                <a:spLocks noChangeArrowheads="1"/>
              </p:cNvSpPr>
              <p:nvPr/>
            </p:nvSpPr>
            <p:spPr bwMode="auto">
              <a:xfrm>
                <a:off x="1632" y="2880"/>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4" name="Text Box 12"/>
              <p:cNvSpPr txBox="1">
                <a:spLocks noChangeArrowheads="1"/>
              </p:cNvSpPr>
              <p:nvPr/>
            </p:nvSpPr>
            <p:spPr bwMode="auto">
              <a:xfrm>
                <a:off x="864" y="2832"/>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45" name="Rectangle 13"/>
              <p:cNvSpPr>
                <a:spLocks noChangeArrowheads="1"/>
              </p:cNvSpPr>
              <p:nvPr/>
            </p:nvSpPr>
            <p:spPr bwMode="auto">
              <a:xfrm>
                <a:off x="1344" y="3216"/>
                <a:ext cx="432"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6" name="Rectangle 14"/>
              <p:cNvSpPr>
                <a:spLocks noChangeArrowheads="1"/>
              </p:cNvSpPr>
              <p:nvPr/>
            </p:nvSpPr>
            <p:spPr bwMode="auto">
              <a:xfrm>
                <a:off x="1344" y="3360"/>
                <a:ext cx="432"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7" name="Line 15"/>
              <p:cNvSpPr>
                <a:spLocks noChangeShapeType="1"/>
              </p:cNvSpPr>
              <p:nvPr/>
            </p:nvSpPr>
            <p:spPr bwMode="auto">
              <a:xfrm>
                <a:off x="1824" y="331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8" name="Line 16"/>
              <p:cNvSpPr>
                <a:spLocks noChangeShapeType="1"/>
              </p:cNvSpPr>
              <p:nvPr/>
            </p:nvSpPr>
            <p:spPr bwMode="auto">
              <a:xfrm>
                <a:off x="1824" y="3456"/>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9" name="Text Box 17"/>
              <p:cNvSpPr txBox="1">
                <a:spLocks noChangeArrowheads="1"/>
              </p:cNvSpPr>
              <p:nvPr/>
            </p:nvSpPr>
            <p:spPr bwMode="auto">
              <a:xfrm>
                <a:off x="864" y="3024"/>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50" name="Line 18"/>
              <p:cNvSpPr>
                <a:spLocks noChangeShapeType="1"/>
              </p:cNvSpPr>
              <p:nvPr/>
            </p:nvSpPr>
            <p:spPr bwMode="auto">
              <a:xfrm>
                <a:off x="1824" y="3024"/>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84051" name="Group 19"/>
          <p:cNvGrpSpPr>
            <a:grpSpLocks/>
          </p:cNvGrpSpPr>
          <p:nvPr/>
        </p:nvGrpSpPr>
        <p:grpSpPr bwMode="auto">
          <a:xfrm>
            <a:off x="3562350" y="4648200"/>
            <a:ext cx="1752600" cy="990600"/>
            <a:chOff x="2544" y="2928"/>
            <a:chExt cx="1104" cy="624"/>
          </a:xfrm>
        </p:grpSpPr>
        <p:sp>
          <p:nvSpPr>
            <p:cNvPr id="684052" name="AutoShape 20" descr="Light vertical"/>
            <p:cNvSpPr>
              <a:spLocks noChangeArrowheads="1"/>
            </p:cNvSpPr>
            <p:nvPr/>
          </p:nvSpPr>
          <p:spPr bwMode="auto">
            <a:xfrm>
              <a:off x="3024" y="297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3" name="AutoShape 21" descr="Light vertical"/>
            <p:cNvSpPr>
              <a:spLocks noChangeArrowheads="1"/>
            </p:cNvSpPr>
            <p:nvPr/>
          </p:nvSpPr>
          <p:spPr bwMode="auto">
            <a:xfrm>
              <a:off x="3312" y="297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4" name="Text Box 22"/>
            <p:cNvSpPr txBox="1">
              <a:spLocks noChangeArrowheads="1"/>
            </p:cNvSpPr>
            <p:nvPr/>
          </p:nvSpPr>
          <p:spPr bwMode="auto">
            <a:xfrm>
              <a:off x="2544" y="2928"/>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55" name="Rectangle 23" descr="Light vertical"/>
            <p:cNvSpPr>
              <a:spLocks noChangeArrowheads="1"/>
            </p:cNvSpPr>
            <p:nvPr/>
          </p:nvSpPr>
          <p:spPr bwMode="auto">
            <a:xfrm>
              <a:off x="3024" y="3312"/>
              <a:ext cx="432" cy="96"/>
            </a:xfrm>
            <a:prstGeom prst="rect">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6" name="Rectangle 24" descr="Light vertical"/>
            <p:cNvSpPr>
              <a:spLocks noChangeArrowheads="1"/>
            </p:cNvSpPr>
            <p:nvPr/>
          </p:nvSpPr>
          <p:spPr bwMode="auto">
            <a:xfrm>
              <a:off x="3024" y="3456"/>
              <a:ext cx="432" cy="96"/>
            </a:xfrm>
            <a:prstGeom prst="rect">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7" name="Line 25"/>
            <p:cNvSpPr>
              <a:spLocks noChangeShapeType="1"/>
            </p:cNvSpPr>
            <p:nvPr/>
          </p:nvSpPr>
          <p:spPr bwMode="auto">
            <a:xfrm>
              <a:off x="3504" y="3408"/>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8" name="Line 26"/>
            <p:cNvSpPr>
              <a:spLocks noChangeShapeType="1"/>
            </p:cNvSpPr>
            <p:nvPr/>
          </p:nvSpPr>
          <p:spPr bwMode="auto">
            <a:xfrm>
              <a:off x="3504" y="355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9" name="Text Box 27"/>
            <p:cNvSpPr txBox="1">
              <a:spLocks noChangeArrowheads="1"/>
            </p:cNvSpPr>
            <p:nvPr/>
          </p:nvSpPr>
          <p:spPr bwMode="auto">
            <a:xfrm>
              <a:off x="2544" y="312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60" name="Line 28"/>
            <p:cNvSpPr>
              <a:spLocks noChangeShapeType="1"/>
            </p:cNvSpPr>
            <p:nvPr/>
          </p:nvSpPr>
          <p:spPr bwMode="auto">
            <a:xfrm>
              <a:off x="3504" y="3120"/>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4061" name="Group 29"/>
          <p:cNvGrpSpPr>
            <a:grpSpLocks/>
          </p:cNvGrpSpPr>
          <p:nvPr/>
        </p:nvGrpSpPr>
        <p:grpSpPr bwMode="auto">
          <a:xfrm>
            <a:off x="5695950" y="4572000"/>
            <a:ext cx="1752600" cy="990600"/>
            <a:chOff x="4176" y="2448"/>
            <a:chExt cx="1104" cy="624"/>
          </a:xfrm>
        </p:grpSpPr>
        <p:sp>
          <p:nvSpPr>
            <p:cNvPr id="684062" name="AutoShape 30"/>
            <p:cNvSpPr>
              <a:spLocks noChangeArrowheads="1"/>
            </p:cNvSpPr>
            <p:nvPr/>
          </p:nvSpPr>
          <p:spPr bwMode="auto">
            <a:xfrm>
              <a:off x="4656" y="249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3" name="AutoShape 31"/>
            <p:cNvSpPr>
              <a:spLocks noChangeArrowheads="1"/>
            </p:cNvSpPr>
            <p:nvPr/>
          </p:nvSpPr>
          <p:spPr bwMode="auto">
            <a:xfrm>
              <a:off x="4944" y="249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4" name="Text Box 32"/>
            <p:cNvSpPr txBox="1">
              <a:spLocks noChangeArrowheads="1"/>
            </p:cNvSpPr>
            <p:nvPr/>
          </p:nvSpPr>
          <p:spPr bwMode="auto">
            <a:xfrm>
              <a:off x="4176" y="2448"/>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65" name="Rectangle 33"/>
            <p:cNvSpPr>
              <a:spLocks noChangeArrowheads="1"/>
            </p:cNvSpPr>
            <p:nvPr/>
          </p:nvSpPr>
          <p:spPr bwMode="auto">
            <a:xfrm>
              <a:off x="4656" y="2832"/>
              <a:ext cx="432"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6" name="Rectangle 34"/>
            <p:cNvSpPr>
              <a:spLocks noChangeArrowheads="1"/>
            </p:cNvSpPr>
            <p:nvPr/>
          </p:nvSpPr>
          <p:spPr bwMode="auto">
            <a:xfrm>
              <a:off x="4656" y="2976"/>
              <a:ext cx="432"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7" name="Line 35"/>
            <p:cNvSpPr>
              <a:spLocks noChangeShapeType="1"/>
            </p:cNvSpPr>
            <p:nvPr/>
          </p:nvSpPr>
          <p:spPr bwMode="auto">
            <a:xfrm>
              <a:off x="5136" y="2928"/>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8" name="Line 36"/>
            <p:cNvSpPr>
              <a:spLocks noChangeShapeType="1"/>
            </p:cNvSpPr>
            <p:nvPr/>
          </p:nvSpPr>
          <p:spPr bwMode="auto">
            <a:xfrm>
              <a:off x="5136" y="307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9" name="Text Box 37"/>
            <p:cNvSpPr txBox="1">
              <a:spLocks noChangeArrowheads="1"/>
            </p:cNvSpPr>
            <p:nvPr/>
          </p:nvSpPr>
          <p:spPr bwMode="auto">
            <a:xfrm>
              <a:off x="4176" y="264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70" name="Line 38"/>
            <p:cNvSpPr>
              <a:spLocks noChangeShapeType="1"/>
            </p:cNvSpPr>
            <p:nvPr/>
          </p:nvSpPr>
          <p:spPr bwMode="auto">
            <a:xfrm>
              <a:off x="5136" y="2640"/>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4071" name="AutoShape 39"/>
          <p:cNvSpPr>
            <a:spLocks noChangeArrowheads="1"/>
          </p:cNvSpPr>
          <p:nvPr/>
        </p:nvSpPr>
        <p:spPr bwMode="auto">
          <a:xfrm>
            <a:off x="3409950" y="4495800"/>
            <a:ext cx="1981200" cy="1371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2" name="AutoShape 40"/>
          <p:cNvSpPr>
            <a:spLocks noChangeArrowheads="1"/>
          </p:cNvSpPr>
          <p:nvPr/>
        </p:nvSpPr>
        <p:spPr bwMode="auto">
          <a:xfrm>
            <a:off x="5695950" y="4495800"/>
            <a:ext cx="1981200" cy="1371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3" name="Line 41"/>
          <p:cNvSpPr>
            <a:spLocks noChangeShapeType="1"/>
          </p:cNvSpPr>
          <p:nvPr/>
        </p:nvSpPr>
        <p:spPr bwMode="auto">
          <a:xfrm flipH="1">
            <a:off x="2038350" y="3200400"/>
            <a:ext cx="304800" cy="12192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4" name="Line 42"/>
          <p:cNvSpPr>
            <a:spLocks noChangeShapeType="1"/>
          </p:cNvSpPr>
          <p:nvPr/>
        </p:nvSpPr>
        <p:spPr bwMode="auto">
          <a:xfrm flipH="1">
            <a:off x="4324350" y="3352800"/>
            <a:ext cx="0" cy="11430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5" name="Line 43"/>
          <p:cNvSpPr>
            <a:spLocks noChangeShapeType="1"/>
          </p:cNvSpPr>
          <p:nvPr/>
        </p:nvSpPr>
        <p:spPr bwMode="auto">
          <a:xfrm>
            <a:off x="6153150" y="3429000"/>
            <a:ext cx="457200" cy="10668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78" name="Picture 4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62" y="2514600"/>
            <a:ext cx="1587012"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4079" name="Picture 47" descr="g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82800"/>
            <a:ext cx="1178169"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4080" name="Object 48">
            <a:hlinkClick r:id="" action="ppaction://ole?verb=0"/>
          </p:cNvPr>
          <p:cNvGraphicFramePr>
            <a:graphicFrameLocks/>
          </p:cNvGraphicFramePr>
          <p:nvPr/>
        </p:nvGraphicFramePr>
        <p:xfrm>
          <a:off x="5454162" y="2082800"/>
          <a:ext cx="911469" cy="1530350"/>
        </p:xfrm>
        <a:graphic>
          <a:graphicData uri="http://schemas.openxmlformats.org/presentationml/2006/ole">
            <mc:AlternateContent xmlns:mc="http://schemas.openxmlformats.org/markup-compatibility/2006">
              <mc:Choice xmlns:v="urn:schemas-microsoft-com:vml" Requires="v">
                <p:oleObj spid="_x0000_s12317" name="Microsoft ClipArt Gallery" r:id="rId6" imgW="2643188" imgH="4587875" progId="">
                  <p:embed/>
                </p:oleObj>
              </mc:Choice>
              <mc:Fallback>
                <p:oleObj name="Microsoft ClipArt Gallery" r:id="rId6"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162" y="2082800"/>
                        <a:ext cx="911469"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081" name="Oval 49"/>
          <p:cNvSpPr>
            <a:spLocks noChangeArrowheads="1"/>
          </p:cNvSpPr>
          <p:nvPr/>
        </p:nvSpPr>
        <p:spPr bwMode="auto">
          <a:xfrm>
            <a:off x="1143000" y="1828800"/>
            <a:ext cx="6400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82" name="Text Box 50"/>
          <p:cNvSpPr txBox="1">
            <a:spLocks noChangeArrowheads="1"/>
          </p:cNvSpPr>
          <p:nvPr/>
        </p:nvSpPr>
        <p:spPr bwMode="auto">
          <a:xfrm>
            <a:off x="2971800" y="1365250"/>
            <a:ext cx="3095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Real world entities</a:t>
            </a:r>
          </a:p>
        </p:txBody>
      </p:sp>
      <p:sp>
        <p:nvSpPr>
          <p:cNvPr id="684083" name="Text Box 51"/>
          <p:cNvSpPr txBox="1">
            <a:spLocks noChangeArrowheads="1"/>
          </p:cNvSpPr>
          <p:nvPr/>
        </p:nvSpPr>
        <p:spPr bwMode="auto">
          <a:xfrm>
            <a:off x="2763716" y="6089650"/>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Software Representation</a:t>
            </a:r>
          </a:p>
        </p:txBody>
      </p:sp>
    </p:spTree>
    <p:extLst>
      <p:ext uri="{BB962C8B-B14F-4D97-AF65-F5344CB8AC3E}">
        <p14:creationId xmlns:p14="http://schemas.microsoft.com/office/powerpoint/2010/main" val="47005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080722635"/>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“Alice”</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768652824"/>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myCar.getDriver</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getName</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877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String </a:t>
            </a:r>
            <a:r>
              <a:rPr lang="en-US" b="1" dirty="0" err="1" smtClean="0">
                <a:latin typeface="Courier New" pitchFamily="49" charset="0"/>
                <a:cs typeface="Courier New" pitchFamily="49" charset="0"/>
              </a:rPr>
              <a:t>getDriverName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driver.getName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smtClean="0">
                <a:solidFill>
                  <a:srgbClr val="00B050"/>
                </a:solidFill>
              </a:rPr>
              <a:t>MovingCarDriver2</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n-US" dirty="0">
                <a:solidFill>
                  <a:srgbClr val="0070C0"/>
                </a:solidFill>
              </a:rPr>
              <a:t> </a:t>
            </a:r>
            <a:r>
              <a:rPr lang="en-US" dirty="0" smtClean="0">
                <a:solidFill>
                  <a:srgbClr val="0070C0"/>
                </a:solidFill>
              </a:rPr>
              <a:t>   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t>
            </a:r>
            <a:r>
              <a:rPr lang="en-US" dirty="0">
                <a:solidFill>
                  <a:srgbClr val="FF0000"/>
                </a:solidFill>
              </a:rPr>
              <a:t>A</a:t>
            </a:r>
            <a:r>
              <a:rPr lang="en-US" dirty="0" smtClean="0">
                <a:solidFill>
                  <a:srgbClr val="FF0000"/>
                </a:solidFill>
              </a:rPr>
              <a:t>lice”</a:t>
            </a:r>
            <a:r>
              <a:rPr lang="en-US" dirty="0" smtClean="0"/>
              <a:t>);</a:t>
            </a:r>
            <a:endParaRPr lang="en-US" dirty="0"/>
          </a:p>
          <a:p>
            <a:r>
              <a:rPr lang="el-GR" dirty="0"/>
              <a:t>    </a:t>
            </a:r>
            <a:r>
              <a:rPr lang="en-US" dirty="0" err="1" smtClean="0"/>
              <a:t>System.out.println</a:t>
            </a:r>
            <a:r>
              <a:rPr lang="en-US" dirty="0" smtClean="0"/>
              <a:t>(</a:t>
            </a:r>
            <a:r>
              <a:rPr lang="en-US" dirty="0" err="1" smtClean="0"/>
              <a:t>myCar.getDriverName</a:t>
            </a:r>
            <a:r>
              <a:rPr lang="en-US" dirty="0" smtClean="0"/>
              <a:t>());</a:t>
            </a:r>
            <a:endParaRPr lang="en-US" dirty="0"/>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191090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Αντικείμενα μέσα σε αντικείμενα</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24782384"/>
              </p:ext>
            </p:extLst>
          </p:nvPr>
        </p:nvGraphicFramePr>
        <p:xfrm>
          <a:off x="141222" y="5445224"/>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rot="5400000" flipH="1" flipV="1">
            <a:off x="6085344" y="4186768"/>
            <a:ext cx="825232" cy="25152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030201288"/>
              </p:ext>
            </p:extLst>
          </p:nvPr>
        </p:nvGraphicFramePr>
        <p:xfrm>
          <a:off x="6623720" y="3717032"/>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200329"/>
          </a:xfrm>
          <a:prstGeom prst="rect">
            <a:avLst/>
          </a:prstGeom>
          <a:noFill/>
        </p:spPr>
        <p:txBody>
          <a:bodyPr wrap="square" rtlCol="0">
            <a:spAutoFit/>
          </a:bodyPr>
          <a:lstStyle/>
          <a:p>
            <a:r>
              <a:rPr lang="el-GR" dirty="0" smtClean="0"/>
              <a:t>Στην περίπτωση το αντικείμενο </a:t>
            </a:r>
            <a:r>
              <a:rPr lang="en-US" dirty="0" smtClean="0">
                <a:solidFill>
                  <a:srgbClr val="0070C0"/>
                </a:solidFill>
              </a:rPr>
              <a:t>Person</a:t>
            </a:r>
            <a:r>
              <a:rPr lang="en-US" dirty="0" smtClean="0"/>
              <a:t> </a:t>
            </a:r>
            <a:r>
              <a:rPr lang="el-GR" dirty="0" smtClean="0"/>
              <a:t>δημιουργείται μέσα στο αντικείμενο </a:t>
            </a:r>
            <a:r>
              <a:rPr lang="en-US" dirty="0" smtClean="0">
                <a:solidFill>
                  <a:schemeClr val="accent6">
                    <a:lumMod val="75000"/>
                  </a:schemeClr>
                </a:solidFill>
              </a:rPr>
              <a:t>Car</a:t>
            </a:r>
          </a:p>
          <a:p>
            <a:endParaRPr lang="en-US" dirty="0"/>
          </a:p>
          <a:p>
            <a:r>
              <a:rPr lang="el-GR" dirty="0" smtClean="0"/>
              <a:t>Δεν έχουμε πρόσβαση σε αυτό </a:t>
            </a:r>
            <a:r>
              <a:rPr lang="el-GR" dirty="0" smtClean="0">
                <a:solidFill>
                  <a:srgbClr val="0070C0"/>
                </a:solidFill>
              </a:rPr>
              <a:t>εκτός</a:t>
            </a:r>
            <a:r>
              <a:rPr lang="el-GR" dirty="0" smtClean="0"/>
              <a:t> της </a:t>
            </a:r>
            <a:r>
              <a:rPr lang="en-US" dirty="0" smtClean="0"/>
              <a:t>Car.</a:t>
            </a:r>
            <a:endParaRPr lang="en-US" dirty="0"/>
          </a:p>
        </p:txBody>
      </p:sp>
      <p:cxnSp>
        <p:nvCxnSpPr>
          <p:cNvPr id="16" name="Elbow Connector 15"/>
          <p:cNvCxnSpPr>
            <a:stCxn id="5" idx="3"/>
            <a:endCxn id="19" idx="1"/>
          </p:cNvCxnSpPr>
          <p:nvPr/>
        </p:nvCxnSpPr>
        <p:spPr>
          <a:xfrm flipV="1">
            <a:off x="3237566" y="5127997"/>
            <a:ext cx="1451628" cy="52973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284332701"/>
              </p:ext>
            </p:extLst>
          </p:nvPr>
        </p:nvGraphicFramePr>
        <p:xfrm>
          <a:off x="4689194" y="476223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79605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Σχέσεις μεταξύ κλάσεων</a:t>
            </a:r>
            <a:endParaRPr lang="en-US" dirty="0"/>
          </a:p>
        </p:txBody>
      </p:sp>
      <p:sp>
        <p:nvSpPr>
          <p:cNvPr id="5" name="Content Placeholder 4"/>
          <p:cNvSpPr>
            <a:spLocks noGrp="1"/>
          </p:cNvSpPr>
          <p:nvPr>
            <p:ph idx="1"/>
          </p:nvPr>
        </p:nvSpPr>
        <p:spPr/>
        <p:txBody>
          <a:bodyPr>
            <a:normAutofit/>
          </a:bodyPr>
          <a:lstStyle/>
          <a:p>
            <a:r>
              <a:rPr lang="el-GR" dirty="0" smtClean="0"/>
              <a:t>Στο παράδειγμα μας έχουμε δύο διαφορετικές κλάσεις (</a:t>
            </a:r>
            <a:r>
              <a:rPr lang="en-US" dirty="0" smtClean="0">
                <a:solidFill>
                  <a:srgbClr val="0070C0"/>
                </a:solidFill>
              </a:rPr>
              <a:t>Person</a:t>
            </a:r>
            <a:r>
              <a:rPr lang="en-US" dirty="0" smtClean="0"/>
              <a:t>, </a:t>
            </a:r>
            <a:r>
              <a:rPr lang="en-US" dirty="0" smtClean="0">
                <a:solidFill>
                  <a:srgbClr val="0070C0"/>
                </a:solidFill>
              </a:rPr>
              <a:t>Driver</a:t>
            </a:r>
            <a:r>
              <a:rPr lang="en-US" dirty="0" smtClean="0"/>
              <a:t>) </a:t>
            </a:r>
            <a:r>
              <a:rPr lang="el-GR" dirty="0" smtClean="0"/>
              <a:t>οι οποίες συσχετίζονται μεταξύ τους με διαφορετικούς τρόπους.</a:t>
            </a:r>
          </a:p>
          <a:p>
            <a:r>
              <a:rPr lang="el-GR" dirty="0" smtClean="0"/>
              <a:t>Μπορεί να υπάρχουν πολλές διαφορετικές σχέσεις μεταξύ κλάσεων.</a:t>
            </a:r>
          </a:p>
          <a:p>
            <a:pPr lvl="1"/>
            <a:r>
              <a:rPr lang="el-GR" dirty="0" smtClean="0"/>
              <a:t>Στην περίπτωση μας, η μία κλάση ορίζεται χρησιμοποιώντας αντικείμενα της άλλης</a:t>
            </a:r>
          </a:p>
          <a:p>
            <a:r>
              <a:rPr lang="el-GR" dirty="0" smtClean="0"/>
              <a:t>Αυτού του είδους τη σχέση την λέμε σχέση </a:t>
            </a:r>
            <a:r>
              <a:rPr lang="el-GR" dirty="0" smtClean="0">
                <a:solidFill>
                  <a:srgbClr val="FF0000"/>
                </a:solidFill>
              </a:rPr>
              <a:t>σύνθεσης </a:t>
            </a:r>
          </a:p>
          <a:p>
            <a:pPr lvl="1"/>
            <a:r>
              <a:rPr lang="el-GR" dirty="0" smtClean="0"/>
              <a:t>Μερικές φορές την ξεχωρίζουμε σε σχέση </a:t>
            </a:r>
            <a:r>
              <a:rPr lang="el-GR" dirty="0" smtClean="0">
                <a:solidFill>
                  <a:schemeClr val="accent6">
                    <a:lumMod val="75000"/>
                  </a:schemeClr>
                </a:solidFill>
              </a:rPr>
              <a:t>σύνθεσης </a:t>
            </a:r>
            <a:r>
              <a:rPr lang="en-US" dirty="0"/>
              <a:t>(composition</a:t>
            </a:r>
            <a:r>
              <a:rPr lang="en-US" dirty="0" smtClean="0"/>
              <a:t>)</a:t>
            </a:r>
            <a:r>
              <a:rPr lang="el-GR" dirty="0" smtClean="0"/>
              <a:t>  και </a:t>
            </a:r>
            <a:r>
              <a:rPr lang="el-GR" dirty="0" smtClean="0">
                <a:solidFill>
                  <a:schemeClr val="accent6">
                    <a:lumMod val="75000"/>
                  </a:schemeClr>
                </a:solidFill>
              </a:rPr>
              <a:t>συνάθροισης </a:t>
            </a:r>
            <a:r>
              <a:rPr lang="el-GR" dirty="0" smtClean="0"/>
              <a:t>(</a:t>
            </a:r>
            <a:r>
              <a:rPr lang="en-US" dirty="0" smtClean="0"/>
              <a:t>aggregation)</a:t>
            </a:r>
            <a:r>
              <a:rPr lang="el-GR" dirty="0" smtClean="0"/>
              <a:t>.</a:t>
            </a:r>
          </a:p>
          <a:p>
            <a:endParaRPr lang="el-GR" dirty="0" smtClean="0"/>
          </a:p>
        </p:txBody>
      </p:sp>
    </p:spTree>
    <p:extLst>
      <p:ext uri="{BB962C8B-B14F-4D97-AF65-F5344CB8AC3E}">
        <p14:creationId xmlns:p14="http://schemas.microsoft.com/office/powerpoint/2010/main" val="331260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Όταν έχουμε </a:t>
            </a:r>
            <a:r>
              <a:rPr lang="el-GR" dirty="0" smtClean="0">
                <a:solidFill>
                  <a:schemeClr val="accent6">
                    <a:lumMod val="75000"/>
                  </a:schemeClr>
                </a:solidFill>
              </a:rPr>
              <a:t>κλάσεις</a:t>
            </a:r>
            <a:r>
              <a:rPr lang="el-GR" dirty="0" smtClean="0"/>
              <a:t> που </a:t>
            </a:r>
            <a:r>
              <a:rPr lang="el-GR" dirty="0" smtClean="0">
                <a:solidFill>
                  <a:schemeClr val="accent5">
                    <a:lumMod val="75000"/>
                  </a:schemeClr>
                </a:solidFill>
              </a:rPr>
              <a:t>έχουν αντικείμενα </a:t>
            </a:r>
            <a:r>
              <a:rPr lang="el-GR" dirty="0" smtClean="0">
                <a:solidFill>
                  <a:schemeClr val="accent6">
                    <a:lumMod val="75000"/>
                  </a:schemeClr>
                </a:solidFill>
              </a:rPr>
              <a:t>άλλων κλάσεων</a:t>
            </a:r>
            <a:r>
              <a:rPr lang="el-GR" dirty="0" smtClean="0"/>
              <a:t> ένα θέμα που προκύπτει είναι πότε και πού θα γίνεται η </a:t>
            </a:r>
            <a:r>
              <a:rPr lang="el-GR" dirty="0" smtClean="0">
                <a:solidFill>
                  <a:srgbClr val="0070C0"/>
                </a:solidFill>
              </a:rPr>
              <a:t>δημιουργία των αντικειμένων </a:t>
            </a:r>
            <a:r>
              <a:rPr lang="el-GR" dirty="0" smtClean="0"/>
              <a:t>και πότε η καταστροφή τους</a:t>
            </a:r>
          </a:p>
          <a:p>
            <a:pPr lvl="1"/>
            <a:r>
              <a:rPr lang="el-GR" dirty="0" smtClean="0"/>
              <a:t>Πιο σημαντικό σε γλώσσες που δεν έχουν </a:t>
            </a:r>
            <a:r>
              <a:rPr lang="en-US" dirty="0" smtClean="0"/>
              <a:t>garbage collector.</a:t>
            </a:r>
          </a:p>
          <a:p>
            <a:r>
              <a:rPr lang="el-GR" dirty="0" smtClean="0"/>
              <a:t>Π.χ., τα αντικείμενα τύπου</a:t>
            </a:r>
            <a:r>
              <a:rPr lang="en-US" dirty="0"/>
              <a:t> </a:t>
            </a:r>
            <a:r>
              <a:rPr lang="en-US" dirty="0" smtClean="0">
                <a:solidFill>
                  <a:srgbClr val="0070C0"/>
                </a:solidFill>
              </a:rPr>
              <a:t>Person </a:t>
            </a:r>
            <a:r>
              <a:rPr lang="el-GR" dirty="0" smtClean="0"/>
              <a:t>στο παράδειγμα </a:t>
            </a:r>
            <a:r>
              <a:rPr lang="en-US" dirty="0" smtClean="0">
                <a:solidFill>
                  <a:srgbClr val="0070C0"/>
                </a:solidFill>
              </a:rPr>
              <a:t>MovingCarDriver2</a:t>
            </a:r>
            <a:r>
              <a:rPr lang="en-US" dirty="0" smtClean="0"/>
              <a:t> </a:t>
            </a:r>
            <a:r>
              <a:rPr lang="el-GR" dirty="0" smtClean="0">
                <a:solidFill>
                  <a:schemeClr val="accent6">
                    <a:lumMod val="75000"/>
                  </a:schemeClr>
                </a:solidFill>
              </a:rPr>
              <a:t>δημιουργούνται μέσα </a:t>
            </a:r>
            <a:r>
              <a:rPr lang="el-GR" dirty="0" smtClean="0"/>
              <a:t>στην κλάση </a:t>
            </a:r>
            <a:r>
              <a:rPr lang="en-US" dirty="0" smtClean="0">
                <a:solidFill>
                  <a:srgbClr val="0070C0"/>
                </a:solidFill>
              </a:rPr>
              <a:t>Car</a:t>
            </a:r>
            <a:r>
              <a:rPr lang="en-US" dirty="0" smtClean="0"/>
              <a:t>, </a:t>
            </a:r>
            <a:r>
              <a:rPr lang="el-GR" dirty="0" smtClean="0"/>
              <a:t>και καταστρέφονται μέσα στην </a:t>
            </a:r>
            <a:r>
              <a:rPr lang="en-US" dirty="0" smtClean="0"/>
              <a:t>Car, </a:t>
            </a:r>
            <a:r>
              <a:rPr lang="el-GR" dirty="0" smtClean="0"/>
              <a:t>ή αν το αντικείμενο </a:t>
            </a:r>
            <a:r>
              <a:rPr lang="en-US" dirty="0" smtClean="0"/>
              <a:t>Car </a:t>
            </a:r>
            <a:r>
              <a:rPr lang="el-GR" dirty="0" smtClean="0"/>
              <a:t>καταστραφεί.</a:t>
            </a:r>
          </a:p>
          <a:p>
            <a:r>
              <a:rPr lang="el-GR" dirty="0" smtClean="0"/>
              <a:t>Τα αντικείμενα τύπου </a:t>
            </a:r>
            <a:r>
              <a:rPr lang="en-US" dirty="0" smtClean="0">
                <a:solidFill>
                  <a:srgbClr val="0070C0"/>
                </a:solidFill>
              </a:rPr>
              <a:t>Person</a:t>
            </a:r>
            <a:r>
              <a:rPr lang="en-US" dirty="0" smtClean="0"/>
              <a:t> </a:t>
            </a:r>
            <a:r>
              <a:rPr lang="el-GR" dirty="0" smtClean="0"/>
              <a:t>που χρησιμοποιούνται στην </a:t>
            </a:r>
            <a:r>
              <a:rPr lang="en-US" dirty="0" smtClean="0">
                <a:solidFill>
                  <a:srgbClr val="0070C0"/>
                </a:solidFill>
              </a:rPr>
              <a:t>MovingCarDriver1</a:t>
            </a:r>
            <a:r>
              <a:rPr lang="en-US" dirty="0" smtClean="0"/>
              <a:t> </a:t>
            </a:r>
            <a:r>
              <a:rPr lang="el-GR" dirty="0" smtClean="0">
                <a:solidFill>
                  <a:schemeClr val="accent6">
                    <a:lumMod val="75000"/>
                  </a:schemeClr>
                </a:solidFill>
              </a:rPr>
              <a:t>δημιουργούνται εκτός της κλάσης</a:t>
            </a:r>
            <a:r>
              <a:rPr lang="el-GR" dirty="0" smtClean="0"/>
              <a:t> και μπορεί να υπάρχουν αφού καταστραφεί η κλάση.</a:t>
            </a:r>
          </a:p>
          <a:p>
            <a:r>
              <a:rPr lang="el-GR" dirty="0" smtClean="0"/>
              <a:t>Συχνά οι σχέσεις του δεύτερου τύπου λέγονται σχέσεις </a:t>
            </a:r>
            <a:r>
              <a:rPr lang="el-GR" dirty="0" smtClean="0">
                <a:solidFill>
                  <a:schemeClr val="accent6">
                    <a:lumMod val="75000"/>
                  </a:schemeClr>
                </a:solidFill>
              </a:rPr>
              <a:t>συνάθροισης</a:t>
            </a:r>
            <a:r>
              <a:rPr lang="el-GR" dirty="0" smtClean="0"/>
              <a:t>, ενώ του πρώτου σχέσεις </a:t>
            </a:r>
            <a:r>
              <a:rPr lang="el-GR" dirty="0" smtClean="0">
                <a:solidFill>
                  <a:srgbClr val="0070C0"/>
                </a:solidFill>
              </a:rPr>
              <a:t>σύνθεσης</a:t>
            </a:r>
            <a:r>
              <a:rPr lang="el-GR" dirty="0" smtClean="0"/>
              <a:t>.</a:t>
            </a:r>
            <a:endParaRPr lang="en-US" dirty="0"/>
          </a:p>
        </p:txBody>
      </p:sp>
    </p:spTree>
    <p:extLst>
      <p:ext uri="{BB962C8B-B14F-4D97-AF65-F5344CB8AC3E}">
        <p14:creationId xmlns:p14="http://schemas.microsoft.com/office/powerpoint/2010/main" val="178396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Επιστροφή αντικειμένων</a:t>
            </a:r>
            <a:endParaRPr lang="en-US" dirty="0"/>
          </a:p>
        </p:txBody>
      </p:sp>
      <p:sp>
        <p:nvSpPr>
          <p:cNvPr id="4" name="Content Placeholder 3"/>
          <p:cNvSpPr>
            <a:spLocks noGrp="1"/>
          </p:cNvSpPr>
          <p:nvPr>
            <p:ph idx="1"/>
          </p:nvPr>
        </p:nvSpPr>
        <p:spPr/>
        <p:txBody>
          <a:bodyPr/>
          <a:lstStyle/>
          <a:p>
            <a:r>
              <a:rPr lang="el-GR" dirty="0" smtClean="0"/>
              <a:t>Ένα </a:t>
            </a:r>
            <a:r>
              <a:rPr lang="el-GR" dirty="0" smtClean="0">
                <a:solidFill>
                  <a:schemeClr val="accent6">
                    <a:lumMod val="75000"/>
                  </a:schemeClr>
                </a:solidFill>
              </a:rPr>
              <a:t>αντικείμενο</a:t>
            </a:r>
            <a:r>
              <a:rPr lang="el-GR" dirty="0" smtClean="0"/>
              <a:t> που δημιουργούμε </a:t>
            </a:r>
            <a:r>
              <a:rPr lang="el-GR" dirty="0" smtClean="0">
                <a:solidFill>
                  <a:srgbClr val="0070C0"/>
                </a:solidFill>
              </a:rPr>
              <a:t>μέσα σε μία μέθοδο</a:t>
            </a:r>
            <a:r>
              <a:rPr lang="el-GR" dirty="0" smtClean="0"/>
              <a:t> μπορούμε να το διατηρήσουμε και μετά το τέλος της μεθόδου αν </a:t>
            </a:r>
            <a:r>
              <a:rPr lang="el-GR" dirty="0" smtClean="0">
                <a:solidFill>
                  <a:schemeClr val="accent6">
                    <a:lumMod val="75000"/>
                  </a:schemeClr>
                </a:solidFill>
              </a:rPr>
              <a:t>κρατήσουμε μια αναφορά </a:t>
            </a:r>
            <a:r>
              <a:rPr lang="el-GR" dirty="0" smtClean="0"/>
              <a:t>σε αυτό.</a:t>
            </a:r>
          </a:p>
          <a:p>
            <a:r>
              <a:rPr lang="el-GR" dirty="0" smtClean="0"/>
              <a:t>Ένας τρόπος να γίνει αυτό είναι αν η μέθοδος </a:t>
            </a:r>
            <a:r>
              <a:rPr lang="el-GR" dirty="0" smtClean="0">
                <a:solidFill>
                  <a:srgbClr val="FF0000"/>
                </a:solidFill>
              </a:rPr>
              <a:t>επιστρέφει</a:t>
            </a:r>
            <a:r>
              <a:rPr lang="el-GR" dirty="0" smtClean="0"/>
              <a:t> το αντικείμενο (δηλαδή την </a:t>
            </a:r>
            <a:r>
              <a:rPr lang="el-GR" dirty="0" smtClean="0">
                <a:solidFill>
                  <a:srgbClr val="00B0F0"/>
                </a:solidFill>
              </a:rPr>
              <a:t>αναφορά</a:t>
            </a:r>
            <a:r>
              <a:rPr lang="el-GR" dirty="0" smtClean="0"/>
              <a:t> σε αυτό) που δημιουργήσαμε</a:t>
            </a:r>
            <a:endParaRPr lang="en-US" dirty="0"/>
          </a:p>
        </p:txBody>
      </p:sp>
    </p:spTree>
    <p:extLst>
      <p:ext uri="{BB962C8B-B14F-4D97-AF65-F5344CB8AC3E}">
        <p14:creationId xmlns:p14="http://schemas.microsoft.com/office/powerpoint/2010/main" val="3473445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332656"/>
            <a:ext cx="8784976" cy="6525344"/>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pitchFamily="49" charset="0"/>
                <a:cs typeface="Courier New" pitchFamily="49" charset="0"/>
              </a:rPr>
              <a:t>class Date</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private int day = 1;</a:t>
            </a:r>
          </a:p>
          <a:p>
            <a:pPr marL="0" indent="0">
              <a:buFont typeface="Arial" pitchFamily="34" charset="0"/>
              <a:buNone/>
            </a:pPr>
            <a:r>
              <a:rPr lang="en-US" sz="1800" b="1" dirty="0" smtClean="0">
                <a:latin typeface="Courier New" pitchFamily="49" charset="0"/>
                <a:cs typeface="Courier New" pitchFamily="49" charset="0"/>
              </a:rPr>
              <a:t>    private int month = 1;</a:t>
            </a:r>
          </a:p>
          <a:p>
            <a:pPr marL="0" indent="0">
              <a:buFont typeface="Arial" pitchFamily="34" charset="0"/>
              <a:buNone/>
            </a:pPr>
            <a:r>
              <a:rPr lang="en-US" sz="1800" b="1" dirty="0" smtClean="0">
                <a:latin typeface="Courier New" pitchFamily="49" charset="0"/>
                <a:cs typeface="Courier New" pitchFamily="49" charset="0"/>
              </a:rPr>
              <a:t>    private int year = 201</a:t>
            </a:r>
            <a:r>
              <a:rPr lang="el-GR" sz="1800" b="1" dirty="0" smtClean="0">
                <a:latin typeface="Courier New" pitchFamily="49" charset="0"/>
                <a:cs typeface="Courier New" pitchFamily="49" charset="0"/>
              </a:rPr>
              <a:t>5</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String[] </a:t>
            </a:r>
            <a:r>
              <a:rPr lang="en-US" sz="1800" b="1" dirty="0" err="1" smtClean="0">
                <a:latin typeface="Courier New" pitchFamily="49" charset="0"/>
                <a:cs typeface="Courier New" pitchFamily="49" charset="0"/>
              </a:rPr>
              <a:t>monthStrings</a:t>
            </a:r>
            <a:r>
              <a:rPr lang="en-US" sz="1800" b="1" dirty="0" smtClean="0">
                <a:latin typeface="Courier New" pitchFamily="49" charset="0"/>
                <a:cs typeface="Courier New" pitchFamily="49" charset="0"/>
              </a:rPr>
              <a:t> = </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{"Jan", "Feb", "Mar", "Apr", "May", "Jun",</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"Jul", "Aug", "Sep", "Oct", "Nov", "Dec"};</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public Date(int day, int month, int year){</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this.day</a:t>
            </a:r>
            <a:r>
              <a:rPr lang="en-US" sz="1800" b="1" dirty="0" smtClean="0">
                <a:latin typeface="Courier New" pitchFamily="49" charset="0"/>
                <a:cs typeface="Courier New" pitchFamily="49" charset="0"/>
              </a:rPr>
              <a:t> = day;</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this.month</a:t>
            </a:r>
            <a:r>
              <a:rPr lang="en-US" sz="1800" b="1" dirty="0" smtClean="0">
                <a:latin typeface="Courier New" pitchFamily="49" charset="0"/>
                <a:cs typeface="Courier New" pitchFamily="49" charset="0"/>
              </a:rPr>
              <a:t> = month;</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this.year</a:t>
            </a:r>
            <a:r>
              <a:rPr lang="en-US" sz="1800" b="1" dirty="0" smtClean="0">
                <a:latin typeface="Courier New" pitchFamily="49" charset="0"/>
                <a:cs typeface="Courier New" pitchFamily="49" charset="0"/>
              </a:rPr>
              <a:t> = year;</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public String </a:t>
            </a:r>
            <a:r>
              <a:rPr lang="en-US" sz="1800" b="1" dirty="0" err="1" smtClean="0">
                <a:latin typeface="Courier New" pitchFamily="49" charset="0"/>
                <a:cs typeface="Courier New" pitchFamily="49" charset="0"/>
              </a:rPr>
              <a:t>toString</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return day + " " + </a:t>
            </a:r>
            <a:r>
              <a:rPr lang="en-US" sz="1800" b="1" dirty="0" err="1" smtClean="0">
                <a:latin typeface="Courier New" pitchFamily="49" charset="0"/>
                <a:cs typeface="Courier New" pitchFamily="49" charset="0"/>
              </a:rPr>
              <a:t>monthNames</a:t>
            </a:r>
            <a:r>
              <a:rPr lang="en-US" sz="1800" b="1" dirty="0" smtClean="0">
                <a:latin typeface="Courier New" pitchFamily="49" charset="0"/>
                <a:cs typeface="Courier New" pitchFamily="49" charset="0"/>
              </a:rPr>
              <a:t>[month-1] + " " + year;</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endParaRPr lang="en-US" sz="1400" b="1" dirty="0" smtClean="0">
              <a:latin typeface="Courier New" pitchFamily="49" charset="0"/>
              <a:cs typeface="Courier New" pitchFamily="49" charset="0"/>
            </a:endParaRPr>
          </a:p>
        </p:txBody>
      </p:sp>
      <p:sp>
        <p:nvSpPr>
          <p:cNvPr id="5" name="TextBox 4"/>
          <p:cNvSpPr txBox="1"/>
          <p:nvPr/>
        </p:nvSpPr>
        <p:spPr>
          <a:xfrm>
            <a:off x="5652120" y="457200"/>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6" name="TextBox 5"/>
          <p:cNvSpPr txBox="1"/>
          <p:nvPr/>
        </p:nvSpPr>
        <p:spPr>
          <a:xfrm>
            <a:off x="5633537" y="4077072"/>
            <a:ext cx="3491880" cy="1200329"/>
          </a:xfrm>
          <a:prstGeom prst="rect">
            <a:avLst/>
          </a:prstGeom>
          <a:solidFill>
            <a:schemeClr val="accent5">
              <a:lumMod val="60000"/>
              <a:lumOff val="40000"/>
            </a:schemeClr>
          </a:solidFill>
        </p:spPr>
        <p:txBody>
          <a:bodyPr wrap="square" rtlCol="0">
            <a:spAutoFit/>
          </a:bodyPr>
          <a:lstStyle/>
          <a:p>
            <a:r>
              <a:rPr lang="el-GR" dirty="0" smtClean="0"/>
              <a:t>Θέλω η κλάση να μπορεί να μου επιστρέφει μια νέα ημερομηνία αλλά ένα χρόνο μετά. Πως μπορώ να το κάνω?</a:t>
            </a:r>
            <a:endParaRPr lang="en-US" dirty="0"/>
          </a:p>
        </p:txBody>
      </p:sp>
    </p:spTree>
    <p:extLst>
      <p:ext uri="{BB962C8B-B14F-4D97-AF65-F5344CB8AC3E}">
        <p14:creationId xmlns:p14="http://schemas.microsoft.com/office/powerpoint/2010/main" val="222822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08" y="5117890"/>
            <a:ext cx="6770948" cy="14794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3211" y="377280"/>
            <a:ext cx="8534400" cy="648072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Date </a:t>
            </a:r>
            <a:r>
              <a:rPr lang="en-US" sz="1600" b="1" dirty="0" err="1" smtClean="0">
                <a:latin typeface="Courier New" pitchFamily="49" charset="0"/>
                <a:cs typeface="Courier New" pitchFamily="49" charset="0"/>
              </a:rPr>
              <a:t>nextYearDate</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a:t>
            </a:r>
            <a:r>
              <a:rPr lang="en-US" sz="1600" b="1" dirty="0" err="1">
                <a:latin typeface="Courier New" pitchFamily="49" charset="0"/>
                <a:cs typeface="Courier New" pitchFamily="49" charset="0"/>
              </a:rPr>
              <a:t>day,month,year+1</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return </a:t>
            </a:r>
            <a:r>
              <a:rPr lang="en-US" sz="1600" b="1" dirty="0" err="1" smtClean="0">
                <a:solidFill>
                  <a:srgbClr val="FF0000"/>
                </a:solidFill>
                <a:latin typeface="Courier New" pitchFamily="49" charset="0"/>
                <a:cs typeface="Courier New" pitchFamily="49" charset="0"/>
              </a:rPr>
              <a:t>nextYearDate</a:t>
            </a:r>
            <a:r>
              <a:rPr lang="en-US" sz="1600" b="1" dirty="0" smtClean="0">
                <a:solidFill>
                  <a:srgbClr val="FF0000"/>
                </a:solidFill>
                <a:latin typeface="Courier New" pitchFamily="49" charset="0"/>
                <a:cs typeface="Courier New" pitchFamily="49" charset="0"/>
              </a:rPr>
              <a:t>;</a:t>
            </a:r>
            <a:endParaRPr lang="en-US" sz="1600" b="1" dirty="0">
              <a:solidFill>
                <a:srgbClr val="FF0000"/>
              </a:solidFill>
              <a:latin typeface="Courier New" pitchFamily="49" charset="0"/>
              <a:cs typeface="Courier New" pitchFamily="49" charset="0"/>
            </a:endParaRP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5840491"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2" name="Rectangular Callout 1"/>
          <p:cNvSpPr/>
          <p:nvPr/>
        </p:nvSpPr>
        <p:spPr>
          <a:xfrm>
            <a:off x="3786735" y="6297952"/>
            <a:ext cx="5328592" cy="560048"/>
          </a:xfrm>
          <a:prstGeom prst="wedgeRectCallout">
            <a:avLst>
              <a:gd name="adj1" fmla="val 8501"/>
              <a:gd name="adj2" fmla="val -7193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Η κλάση </a:t>
            </a:r>
            <a:r>
              <a:rPr lang="en-US" dirty="0" err="1">
                <a:solidFill>
                  <a:schemeClr val="tx1"/>
                </a:solidFill>
              </a:rPr>
              <a:t>nextYear</a:t>
            </a:r>
            <a:r>
              <a:rPr lang="en-US" dirty="0">
                <a:solidFill>
                  <a:schemeClr val="tx1"/>
                </a:solidFill>
              </a:rPr>
              <a:t>() </a:t>
            </a:r>
            <a:r>
              <a:rPr lang="el-GR" dirty="0">
                <a:solidFill>
                  <a:schemeClr val="tx1"/>
                </a:solidFill>
              </a:rPr>
              <a:t>επιστρέφει ένα νέο αντικείμενο </a:t>
            </a:r>
            <a:r>
              <a:rPr lang="en-US" dirty="0">
                <a:solidFill>
                  <a:schemeClr val="tx1"/>
                </a:solidFill>
              </a:rPr>
              <a:t>Date </a:t>
            </a:r>
            <a:r>
              <a:rPr lang="el-GR" dirty="0">
                <a:solidFill>
                  <a:schemeClr val="tx1"/>
                </a:solidFill>
              </a:rPr>
              <a:t>με την ημερομηνία ένα χρόνο </a:t>
            </a:r>
            <a:r>
              <a:rPr lang="el-GR" dirty="0" smtClean="0">
                <a:solidFill>
                  <a:schemeClr val="tx1"/>
                </a:solidFill>
              </a:rPr>
              <a:t>μετά.</a:t>
            </a:r>
            <a:endParaRPr lang="en-US" dirty="0">
              <a:solidFill>
                <a:schemeClr val="tx1"/>
              </a:solidFill>
            </a:endParaRPr>
          </a:p>
        </p:txBody>
      </p:sp>
    </p:spTree>
    <p:extLst>
      <p:ext uri="{BB962C8B-B14F-4D97-AF65-F5344CB8AC3E}">
        <p14:creationId xmlns:p14="http://schemas.microsoft.com/office/powerpoint/2010/main" val="369431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109639" cy="2862322"/>
          </a:xfrm>
          <a:prstGeom prst="rect">
            <a:avLst/>
          </a:prstGeom>
          <a:noFill/>
          <a:ln w="28575">
            <a:solidFill>
              <a:schemeClr val="accent1"/>
            </a:solidFill>
            <a:prstDash val="dash"/>
          </a:ln>
        </p:spPr>
        <p:txBody>
          <a:bodyPr wrap="none" rtlCol="0">
            <a:spAutoFit/>
          </a:bodyPr>
          <a:lstStyle/>
          <a:p>
            <a:r>
              <a:rPr lang="en-US" sz="2000" b="1" dirty="0">
                <a:latin typeface="Courier New" pitchFamily="49" charset="0"/>
                <a:cs typeface="Courier New" pitchFamily="49" charset="0"/>
              </a:rPr>
              <a:t>class </a:t>
            </a:r>
            <a:r>
              <a:rPr lang="en-US" sz="2000" b="1" dirty="0" err="1">
                <a:latin typeface="Courier New" pitchFamily="49" charset="0"/>
                <a:cs typeface="Courier New" pitchFamily="49" charset="0"/>
              </a:rPr>
              <a:t>DateExample</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public 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Date today = new </a:t>
            </a:r>
            <a:r>
              <a:rPr lang="en-US" sz="2000" b="1" dirty="0" smtClean="0">
                <a:latin typeface="Courier New" pitchFamily="49" charset="0"/>
                <a:cs typeface="Courier New" pitchFamily="49" charset="0"/>
              </a:rPr>
              <a:t>Date(</a:t>
            </a:r>
            <a:r>
              <a:rPr lang="el-GR" sz="2000" b="1" dirty="0" smtClean="0">
                <a:latin typeface="Courier New" pitchFamily="49" charset="0"/>
                <a:cs typeface="Courier New" pitchFamily="49" charset="0"/>
              </a:rPr>
              <a:t>25</a:t>
            </a:r>
            <a:r>
              <a:rPr lang="en-US" sz="2000" b="1" dirty="0" smtClean="0">
                <a:latin typeface="Courier New" pitchFamily="49" charset="0"/>
                <a:cs typeface="Courier New" pitchFamily="49" charset="0"/>
              </a:rPr>
              <a:t>,</a:t>
            </a:r>
            <a:r>
              <a:rPr lang="el-GR" sz="2000" b="1" dirty="0" smtClean="0">
                <a:latin typeface="Courier New" pitchFamily="49" charset="0"/>
                <a:cs typeface="Courier New" pitchFamily="49" charset="0"/>
              </a:rPr>
              <a:t>5</a:t>
            </a:r>
            <a:r>
              <a:rPr lang="en-US" sz="2000" b="1" dirty="0" smtClean="0">
                <a:latin typeface="Courier New" pitchFamily="49" charset="0"/>
                <a:cs typeface="Courier New" pitchFamily="49" charset="0"/>
              </a:rPr>
              <a:t>,201</a:t>
            </a:r>
            <a:r>
              <a:rPr lang="el-GR" sz="2000" b="1" dirty="0" smtClean="0">
                <a:latin typeface="Courier New" pitchFamily="49" charset="0"/>
                <a:cs typeface="Courier New" pitchFamily="49" charset="0"/>
              </a:rPr>
              <a:t>5</a:t>
            </a:r>
            <a:r>
              <a:rPr lang="en-US" sz="2000" b="1" dirty="0" smtClean="0">
                <a:latin typeface="Courier New" pitchFamily="49" charset="0"/>
                <a:cs typeface="Courier New" pitchFamily="49" charset="0"/>
              </a:rPr>
              <a:t>);</a:t>
            </a:r>
            <a:r>
              <a:rPr lang="el-GR" sz="2000" b="1" dirty="0" smtClean="0">
                <a:latin typeface="Courier New" pitchFamily="49" charset="0"/>
                <a:cs typeface="Courier New" pitchFamily="49" charset="0"/>
              </a:rPr>
              <a:t> </a:t>
            </a:r>
          </a:p>
          <a:p>
            <a:r>
              <a:rPr lang="el-GR"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(today</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Date </a:t>
            </a:r>
            <a:r>
              <a:rPr lang="en-US" sz="2000" b="1" dirty="0" err="1">
                <a:solidFill>
                  <a:srgbClr val="FF0000"/>
                </a:solidFill>
                <a:latin typeface="Courier New" pitchFamily="49" charset="0"/>
                <a:cs typeface="Courier New" pitchFamily="49" charset="0"/>
              </a:rPr>
              <a:t>todayNextYear</a:t>
            </a:r>
            <a:r>
              <a:rPr lang="en-US" sz="2000" b="1" dirty="0">
                <a:solidFill>
                  <a:srgbClr val="FF0000"/>
                </a:solidFill>
                <a:latin typeface="Courier New" pitchFamily="49" charset="0"/>
                <a:cs typeface="Courier New" pitchFamily="49" charset="0"/>
              </a:rPr>
              <a:t> = </a:t>
            </a:r>
            <a:r>
              <a:rPr lang="en-US" sz="2000" b="1" dirty="0" err="1">
                <a:solidFill>
                  <a:srgbClr val="FF0000"/>
                </a:solidFill>
                <a:latin typeface="Courier New" pitchFamily="49" charset="0"/>
                <a:cs typeface="Courier New" pitchFamily="49" charset="0"/>
              </a:rPr>
              <a:t>today.nextYear</a:t>
            </a:r>
            <a:r>
              <a:rPr lang="en-US" sz="2000" b="1" dirty="0">
                <a:solidFill>
                  <a:srgbClr val="FF0000"/>
                </a:solidFill>
                <a:latin typeface="Courier New" pitchFamily="49" charset="0"/>
                <a:cs typeface="Courier New" pitchFamily="49" charset="0"/>
              </a:rPr>
              <a:t>(); </a:t>
            </a:r>
            <a:endParaRPr lang="el-GR" sz="2000" b="1" dirty="0" smtClean="0">
              <a:solidFill>
                <a:srgbClr val="FF0000"/>
              </a:solidFill>
              <a:latin typeface="Courier New" pitchFamily="49" charset="0"/>
              <a:cs typeface="Courier New" pitchFamily="49" charset="0"/>
            </a:endParaRPr>
          </a:p>
          <a:p>
            <a:r>
              <a:rPr lang="el-GR" sz="2000" b="1" dirty="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todayNextYear</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a:t>
            </a:r>
          </a:p>
          <a:p>
            <a:r>
              <a:rPr lang="en-US" sz="2000" b="1" dirty="0">
                <a:latin typeface="Courier New" pitchFamily="49" charset="0"/>
                <a:cs typeface="Courier New" pitchFamily="49" charset="0"/>
              </a:rPr>
              <a:t>}</a:t>
            </a:r>
            <a:endParaRPr lang="en-US" sz="2000" dirty="0"/>
          </a:p>
        </p:txBody>
      </p:sp>
    </p:spTree>
    <p:extLst>
      <p:ext uri="{BB962C8B-B14F-4D97-AF65-F5344CB8AC3E}">
        <p14:creationId xmlns:p14="http://schemas.microsoft.com/office/powerpoint/2010/main" val="105433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5" y="5305733"/>
            <a:ext cx="5904656" cy="9291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9512" y="356582"/>
            <a:ext cx="8534400" cy="648072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Date(day,month,year+1);</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6012160"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6" name="Rectangular Callout 5"/>
          <p:cNvSpPr/>
          <p:nvPr/>
        </p:nvSpPr>
        <p:spPr>
          <a:xfrm>
            <a:off x="1514803" y="6158617"/>
            <a:ext cx="7629197" cy="678685"/>
          </a:xfrm>
          <a:prstGeom prst="wedgeRectCallout">
            <a:avLst>
              <a:gd name="adj1" fmla="val -25279"/>
              <a:gd name="adj2" fmla="val -7665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να επιστρέψουμε το αντικείμενο που δημιουργούμε κατευθείαν ως επιστρεφόμενη τιμή (παρομοίως και ως όρισμα σε μέθοδο)</a:t>
            </a:r>
            <a:endParaRPr lang="en-US" dirty="0">
              <a:solidFill>
                <a:schemeClr val="tx1"/>
              </a:solidFill>
            </a:endParaRPr>
          </a:p>
        </p:txBody>
      </p:sp>
      <p:sp>
        <p:nvSpPr>
          <p:cNvPr id="7" name="TextBox 6"/>
          <p:cNvSpPr txBox="1"/>
          <p:nvPr/>
        </p:nvSpPr>
        <p:spPr>
          <a:xfrm>
            <a:off x="5175013" y="5044534"/>
            <a:ext cx="4002378" cy="369332"/>
          </a:xfrm>
          <a:prstGeom prst="rect">
            <a:avLst/>
          </a:prstGeom>
          <a:solidFill>
            <a:srgbClr val="92D050"/>
          </a:solidFill>
        </p:spPr>
        <p:txBody>
          <a:bodyPr wrap="none" rtlCol="0">
            <a:spAutoFit/>
          </a:bodyPr>
          <a:lstStyle/>
          <a:p>
            <a:r>
              <a:rPr lang="el-GR" dirty="0" smtClean="0"/>
              <a:t>Τι γίνεται αν η ημερομηνία είναι 29/2?</a:t>
            </a:r>
            <a:endParaRPr lang="en-US" dirty="0"/>
          </a:p>
        </p:txBody>
      </p:sp>
    </p:spTree>
    <p:extLst>
      <p:ext uri="{BB962C8B-B14F-4D97-AF65-F5344CB8AC3E}">
        <p14:creationId xmlns:p14="http://schemas.microsoft.com/office/powerpoint/2010/main" val="273387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Πλεονεκτήματα αντικειμενοστραφούς προγραμματισμού</a:t>
            </a:r>
            <a:endParaRPr lang="en-US" dirty="0"/>
          </a:p>
        </p:txBody>
      </p:sp>
      <p:sp>
        <p:nvSpPr>
          <p:cNvPr id="3" name="Content Placeholder 2"/>
          <p:cNvSpPr>
            <a:spLocks noGrp="1"/>
          </p:cNvSpPr>
          <p:nvPr>
            <p:ph idx="1"/>
          </p:nvPr>
        </p:nvSpPr>
        <p:spPr>
          <a:xfrm>
            <a:off x="457200" y="1752600"/>
            <a:ext cx="8229600" cy="1905001"/>
          </a:xfrm>
        </p:spPr>
        <p:txBody>
          <a:bodyPr>
            <a:normAutofit/>
          </a:bodyPr>
          <a:lstStyle/>
          <a:p>
            <a:r>
              <a:rPr lang="el-GR" dirty="0" smtClean="0"/>
              <a:t>Επειδή προσπαθεί να μοντελοποιήσει τον πραγματικό κόσμο, ο ΟΟ</a:t>
            </a:r>
            <a:r>
              <a:rPr lang="en-US" dirty="0" smtClean="0"/>
              <a:t>P</a:t>
            </a:r>
            <a:r>
              <a:rPr lang="el-GR" dirty="0" smtClean="0"/>
              <a:t> κώδικας είναι πιο κατανοητός.</a:t>
            </a:r>
          </a:p>
        </p:txBody>
      </p:sp>
      <p:sp>
        <p:nvSpPr>
          <p:cNvPr id="4" name="Freeform 6"/>
          <p:cNvSpPr>
            <a:spLocks/>
          </p:cNvSpPr>
          <p:nvPr/>
        </p:nvSpPr>
        <p:spPr bwMode="auto">
          <a:xfrm>
            <a:off x="6311413" y="2643188"/>
            <a:ext cx="1532792" cy="677862"/>
          </a:xfrm>
          <a:custGeom>
            <a:avLst/>
            <a:gdLst>
              <a:gd name="T0" fmla="*/ 343 w 1929"/>
              <a:gd name="T1" fmla="*/ 0 h 854"/>
              <a:gd name="T2" fmla="*/ 328 w 1929"/>
              <a:gd name="T3" fmla="*/ 53 h 854"/>
              <a:gd name="T4" fmla="*/ 356 w 1929"/>
              <a:gd name="T5" fmla="*/ 108 h 854"/>
              <a:gd name="T6" fmla="*/ 385 w 1929"/>
              <a:gd name="T7" fmla="*/ 155 h 854"/>
              <a:gd name="T8" fmla="*/ 403 w 1929"/>
              <a:gd name="T9" fmla="*/ 211 h 854"/>
              <a:gd name="T10" fmla="*/ 398 w 1929"/>
              <a:gd name="T11" fmla="*/ 256 h 854"/>
              <a:gd name="T12" fmla="*/ 377 w 1929"/>
              <a:gd name="T13" fmla="*/ 300 h 854"/>
              <a:gd name="T14" fmla="*/ 327 w 1929"/>
              <a:gd name="T15" fmla="*/ 324 h 854"/>
              <a:gd name="T16" fmla="*/ 265 w 1929"/>
              <a:gd name="T17" fmla="*/ 306 h 854"/>
              <a:gd name="T18" fmla="*/ 206 w 1929"/>
              <a:gd name="T19" fmla="*/ 272 h 854"/>
              <a:gd name="T20" fmla="*/ 159 w 1929"/>
              <a:gd name="T21" fmla="*/ 245 h 854"/>
              <a:gd name="T22" fmla="*/ 104 w 1929"/>
              <a:gd name="T23" fmla="*/ 241 h 854"/>
              <a:gd name="T24" fmla="*/ 54 w 1929"/>
              <a:gd name="T25" fmla="*/ 269 h 854"/>
              <a:gd name="T26" fmla="*/ 12 w 1929"/>
              <a:gd name="T27" fmla="*/ 327 h 854"/>
              <a:gd name="T28" fmla="*/ 2 w 1929"/>
              <a:gd name="T29" fmla="*/ 394 h 854"/>
              <a:gd name="T30" fmla="*/ 18 w 1929"/>
              <a:gd name="T31" fmla="*/ 459 h 854"/>
              <a:gd name="T32" fmla="*/ 59 w 1929"/>
              <a:gd name="T33" fmla="*/ 510 h 854"/>
              <a:gd name="T34" fmla="*/ 129 w 1929"/>
              <a:gd name="T35" fmla="*/ 548 h 854"/>
              <a:gd name="T36" fmla="*/ 229 w 1929"/>
              <a:gd name="T37" fmla="*/ 556 h 854"/>
              <a:gd name="T38" fmla="*/ 310 w 1929"/>
              <a:gd name="T39" fmla="*/ 557 h 854"/>
              <a:gd name="T40" fmla="*/ 354 w 1929"/>
              <a:gd name="T41" fmla="*/ 606 h 854"/>
              <a:gd name="T42" fmla="*/ 348 w 1929"/>
              <a:gd name="T43" fmla="*/ 666 h 854"/>
              <a:gd name="T44" fmla="*/ 314 w 1929"/>
              <a:gd name="T45" fmla="*/ 737 h 854"/>
              <a:gd name="T46" fmla="*/ 302 w 1929"/>
              <a:gd name="T47" fmla="*/ 797 h 854"/>
              <a:gd name="T48" fmla="*/ 391 w 1929"/>
              <a:gd name="T49" fmla="*/ 809 h 854"/>
              <a:gd name="T50" fmla="*/ 497 w 1929"/>
              <a:gd name="T51" fmla="*/ 820 h 854"/>
              <a:gd name="T52" fmla="*/ 644 w 1929"/>
              <a:gd name="T53" fmla="*/ 820 h 854"/>
              <a:gd name="T54" fmla="*/ 729 w 1929"/>
              <a:gd name="T55" fmla="*/ 805 h 854"/>
              <a:gd name="T56" fmla="*/ 776 w 1929"/>
              <a:gd name="T57" fmla="*/ 773 h 854"/>
              <a:gd name="T58" fmla="*/ 776 w 1929"/>
              <a:gd name="T59" fmla="*/ 718 h 854"/>
              <a:gd name="T60" fmla="*/ 760 w 1929"/>
              <a:gd name="T61" fmla="*/ 655 h 854"/>
              <a:gd name="T62" fmla="*/ 805 w 1929"/>
              <a:gd name="T63" fmla="*/ 608 h 854"/>
              <a:gd name="T64" fmla="*/ 885 w 1929"/>
              <a:gd name="T65" fmla="*/ 585 h 854"/>
              <a:gd name="T66" fmla="*/ 977 w 1929"/>
              <a:gd name="T67" fmla="*/ 577 h 854"/>
              <a:gd name="T68" fmla="*/ 1056 w 1929"/>
              <a:gd name="T69" fmla="*/ 593 h 854"/>
              <a:gd name="T70" fmla="*/ 1118 w 1929"/>
              <a:gd name="T71" fmla="*/ 634 h 854"/>
              <a:gd name="T72" fmla="*/ 1125 w 1929"/>
              <a:gd name="T73" fmla="*/ 685 h 854"/>
              <a:gd name="T74" fmla="*/ 1092 w 1929"/>
              <a:gd name="T75" fmla="*/ 749 h 854"/>
              <a:gd name="T76" fmla="*/ 1092 w 1929"/>
              <a:gd name="T77" fmla="*/ 810 h 854"/>
              <a:gd name="T78" fmla="*/ 1146 w 1929"/>
              <a:gd name="T79" fmla="*/ 841 h 854"/>
              <a:gd name="T80" fmla="*/ 1233 w 1929"/>
              <a:gd name="T81" fmla="*/ 854 h 854"/>
              <a:gd name="T82" fmla="*/ 1347 w 1929"/>
              <a:gd name="T83" fmla="*/ 846 h 854"/>
              <a:gd name="T84" fmla="*/ 1470 w 1929"/>
              <a:gd name="T85" fmla="*/ 826 h 854"/>
              <a:gd name="T86" fmla="*/ 1645 w 1929"/>
              <a:gd name="T87" fmla="*/ 791 h 854"/>
              <a:gd name="T88" fmla="*/ 1616 w 1929"/>
              <a:gd name="T89" fmla="*/ 732 h 854"/>
              <a:gd name="T90" fmla="*/ 1597 w 1929"/>
              <a:gd name="T91" fmla="*/ 656 h 854"/>
              <a:gd name="T92" fmla="*/ 1614 w 1929"/>
              <a:gd name="T93" fmla="*/ 572 h 854"/>
              <a:gd name="T94" fmla="*/ 1671 w 1929"/>
              <a:gd name="T95" fmla="*/ 496 h 854"/>
              <a:gd name="T96" fmla="*/ 1747 w 1929"/>
              <a:gd name="T97" fmla="*/ 454 h 854"/>
              <a:gd name="T98" fmla="*/ 1832 w 1929"/>
              <a:gd name="T99" fmla="*/ 416 h 854"/>
              <a:gd name="T100" fmla="*/ 1890 w 1929"/>
              <a:gd name="T101" fmla="*/ 376 h 854"/>
              <a:gd name="T102" fmla="*/ 1926 w 1929"/>
              <a:gd name="T103" fmla="*/ 314 h 854"/>
              <a:gd name="T104" fmla="*/ 1913 w 1929"/>
              <a:gd name="T105" fmla="*/ 238 h 854"/>
              <a:gd name="T106" fmla="*/ 1851 w 1929"/>
              <a:gd name="T107" fmla="*/ 196 h 854"/>
              <a:gd name="T108" fmla="*/ 1783 w 1929"/>
              <a:gd name="T109" fmla="*/ 219 h 854"/>
              <a:gd name="T110" fmla="*/ 1733 w 1929"/>
              <a:gd name="T111" fmla="*/ 274 h 854"/>
              <a:gd name="T112" fmla="*/ 1663 w 1929"/>
              <a:gd name="T113" fmla="*/ 290 h 854"/>
              <a:gd name="T114" fmla="*/ 1605 w 1929"/>
              <a:gd name="T115" fmla="*/ 256 h 854"/>
              <a:gd name="T116" fmla="*/ 1577 w 1929"/>
              <a:gd name="T117" fmla="*/ 194 h 854"/>
              <a:gd name="T118" fmla="*/ 1582 w 1929"/>
              <a:gd name="T119" fmla="*/ 120 h 854"/>
              <a:gd name="T120" fmla="*/ 1606 w 1929"/>
              <a:gd name="T121" fmla="*/ 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9" h="854">
                <a:moveTo>
                  <a:pt x="1616" y="23"/>
                </a:moveTo>
                <a:lnTo>
                  <a:pt x="1632" y="0"/>
                </a:lnTo>
                <a:lnTo>
                  <a:pt x="343" y="0"/>
                </a:lnTo>
                <a:lnTo>
                  <a:pt x="333" y="13"/>
                </a:lnTo>
                <a:lnTo>
                  <a:pt x="328" y="32"/>
                </a:lnTo>
                <a:lnTo>
                  <a:pt x="328" y="53"/>
                </a:lnTo>
                <a:lnTo>
                  <a:pt x="333" y="71"/>
                </a:lnTo>
                <a:lnTo>
                  <a:pt x="344" y="91"/>
                </a:lnTo>
                <a:lnTo>
                  <a:pt x="356" y="108"/>
                </a:lnTo>
                <a:lnTo>
                  <a:pt x="365" y="123"/>
                </a:lnTo>
                <a:lnTo>
                  <a:pt x="377" y="139"/>
                </a:lnTo>
                <a:lnTo>
                  <a:pt x="385" y="155"/>
                </a:lnTo>
                <a:lnTo>
                  <a:pt x="395" y="175"/>
                </a:lnTo>
                <a:lnTo>
                  <a:pt x="400" y="193"/>
                </a:lnTo>
                <a:lnTo>
                  <a:pt x="403" y="211"/>
                </a:lnTo>
                <a:lnTo>
                  <a:pt x="403" y="227"/>
                </a:lnTo>
                <a:lnTo>
                  <a:pt x="401" y="245"/>
                </a:lnTo>
                <a:lnTo>
                  <a:pt x="398" y="256"/>
                </a:lnTo>
                <a:lnTo>
                  <a:pt x="393" y="274"/>
                </a:lnTo>
                <a:lnTo>
                  <a:pt x="387" y="288"/>
                </a:lnTo>
                <a:lnTo>
                  <a:pt x="377" y="300"/>
                </a:lnTo>
                <a:lnTo>
                  <a:pt x="365" y="311"/>
                </a:lnTo>
                <a:lnTo>
                  <a:pt x="351" y="319"/>
                </a:lnTo>
                <a:lnTo>
                  <a:pt x="327" y="324"/>
                </a:lnTo>
                <a:lnTo>
                  <a:pt x="307" y="322"/>
                </a:lnTo>
                <a:lnTo>
                  <a:pt x="288" y="316"/>
                </a:lnTo>
                <a:lnTo>
                  <a:pt x="265" y="306"/>
                </a:lnTo>
                <a:lnTo>
                  <a:pt x="241" y="295"/>
                </a:lnTo>
                <a:lnTo>
                  <a:pt x="224" y="283"/>
                </a:lnTo>
                <a:lnTo>
                  <a:pt x="206" y="272"/>
                </a:lnTo>
                <a:lnTo>
                  <a:pt x="190" y="262"/>
                </a:lnTo>
                <a:lnTo>
                  <a:pt x="176" y="253"/>
                </a:lnTo>
                <a:lnTo>
                  <a:pt x="159" y="245"/>
                </a:lnTo>
                <a:lnTo>
                  <a:pt x="142" y="240"/>
                </a:lnTo>
                <a:lnTo>
                  <a:pt x="122" y="238"/>
                </a:lnTo>
                <a:lnTo>
                  <a:pt x="104" y="241"/>
                </a:lnTo>
                <a:lnTo>
                  <a:pt x="85" y="248"/>
                </a:lnTo>
                <a:lnTo>
                  <a:pt x="70" y="258"/>
                </a:lnTo>
                <a:lnTo>
                  <a:pt x="54" y="269"/>
                </a:lnTo>
                <a:lnTo>
                  <a:pt x="38" y="285"/>
                </a:lnTo>
                <a:lnTo>
                  <a:pt x="25" y="303"/>
                </a:lnTo>
                <a:lnTo>
                  <a:pt x="12" y="327"/>
                </a:lnTo>
                <a:lnTo>
                  <a:pt x="5" y="348"/>
                </a:lnTo>
                <a:lnTo>
                  <a:pt x="0" y="369"/>
                </a:lnTo>
                <a:lnTo>
                  <a:pt x="2" y="394"/>
                </a:lnTo>
                <a:lnTo>
                  <a:pt x="4" y="415"/>
                </a:lnTo>
                <a:lnTo>
                  <a:pt x="10" y="439"/>
                </a:lnTo>
                <a:lnTo>
                  <a:pt x="18" y="459"/>
                </a:lnTo>
                <a:lnTo>
                  <a:pt x="30" y="480"/>
                </a:lnTo>
                <a:lnTo>
                  <a:pt x="43" y="496"/>
                </a:lnTo>
                <a:lnTo>
                  <a:pt x="59" y="510"/>
                </a:lnTo>
                <a:lnTo>
                  <a:pt x="77" y="525"/>
                </a:lnTo>
                <a:lnTo>
                  <a:pt x="103" y="538"/>
                </a:lnTo>
                <a:lnTo>
                  <a:pt x="129" y="548"/>
                </a:lnTo>
                <a:lnTo>
                  <a:pt x="158" y="554"/>
                </a:lnTo>
                <a:lnTo>
                  <a:pt x="190" y="557"/>
                </a:lnTo>
                <a:lnTo>
                  <a:pt x="229" y="556"/>
                </a:lnTo>
                <a:lnTo>
                  <a:pt x="257" y="554"/>
                </a:lnTo>
                <a:lnTo>
                  <a:pt x="284" y="553"/>
                </a:lnTo>
                <a:lnTo>
                  <a:pt x="310" y="557"/>
                </a:lnTo>
                <a:lnTo>
                  <a:pt x="328" y="567"/>
                </a:lnTo>
                <a:lnTo>
                  <a:pt x="344" y="585"/>
                </a:lnTo>
                <a:lnTo>
                  <a:pt x="354" y="606"/>
                </a:lnTo>
                <a:lnTo>
                  <a:pt x="356" y="627"/>
                </a:lnTo>
                <a:lnTo>
                  <a:pt x="354" y="645"/>
                </a:lnTo>
                <a:lnTo>
                  <a:pt x="348" y="666"/>
                </a:lnTo>
                <a:lnTo>
                  <a:pt x="336" y="692"/>
                </a:lnTo>
                <a:lnTo>
                  <a:pt x="327" y="713"/>
                </a:lnTo>
                <a:lnTo>
                  <a:pt x="314" y="737"/>
                </a:lnTo>
                <a:lnTo>
                  <a:pt x="301" y="762"/>
                </a:lnTo>
                <a:lnTo>
                  <a:pt x="283" y="794"/>
                </a:lnTo>
                <a:lnTo>
                  <a:pt x="302" y="797"/>
                </a:lnTo>
                <a:lnTo>
                  <a:pt x="330" y="800"/>
                </a:lnTo>
                <a:lnTo>
                  <a:pt x="359" y="804"/>
                </a:lnTo>
                <a:lnTo>
                  <a:pt x="391" y="809"/>
                </a:lnTo>
                <a:lnTo>
                  <a:pt x="424" y="812"/>
                </a:lnTo>
                <a:lnTo>
                  <a:pt x="460" y="817"/>
                </a:lnTo>
                <a:lnTo>
                  <a:pt x="497" y="820"/>
                </a:lnTo>
                <a:lnTo>
                  <a:pt x="537" y="822"/>
                </a:lnTo>
                <a:lnTo>
                  <a:pt x="617" y="822"/>
                </a:lnTo>
                <a:lnTo>
                  <a:pt x="644" y="820"/>
                </a:lnTo>
                <a:lnTo>
                  <a:pt x="672" y="818"/>
                </a:lnTo>
                <a:lnTo>
                  <a:pt x="703" y="813"/>
                </a:lnTo>
                <a:lnTo>
                  <a:pt x="729" y="805"/>
                </a:lnTo>
                <a:lnTo>
                  <a:pt x="748" y="796"/>
                </a:lnTo>
                <a:lnTo>
                  <a:pt x="764" y="784"/>
                </a:lnTo>
                <a:lnTo>
                  <a:pt x="776" y="773"/>
                </a:lnTo>
                <a:lnTo>
                  <a:pt x="781" y="760"/>
                </a:lnTo>
                <a:lnTo>
                  <a:pt x="781" y="741"/>
                </a:lnTo>
                <a:lnTo>
                  <a:pt x="776" y="718"/>
                </a:lnTo>
                <a:lnTo>
                  <a:pt x="768" y="695"/>
                </a:lnTo>
                <a:lnTo>
                  <a:pt x="760" y="674"/>
                </a:lnTo>
                <a:lnTo>
                  <a:pt x="760" y="655"/>
                </a:lnTo>
                <a:lnTo>
                  <a:pt x="769" y="637"/>
                </a:lnTo>
                <a:lnTo>
                  <a:pt x="784" y="621"/>
                </a:lnTo>
                <a:lnTo>
                  <a:pt x="805" y="608"/>
                </a:lnTo>
                <a:lnTo>
                  <a:pt x="829" y="598"/>
                </a:lnTo>
                <a:lnTo>
                  <a:pt x="857" y="590"/>
                </a:lnTo>
                <a:lnTo>
                  <a:pt x="885" y="585"/>
                </a:lnTo>
                <a:lnTo>
                  <a:pt x="919" y="580"/>
                </a:lnTo>
                <a:lnTo>
                  <a:pt x="946" y="577"/>
                </a:lnTo>
                <a:lnTo>
                  <a:pt x="977" y="577"/>
                </a:lnTo>
                <a:lnTo>
                  <a:pt x="1003" y="578"/>
                </a:lnTo>
                <a:lnTo>
                  <a:pt x="1030" y="585"/>
                </a:lnTo>
                <a:lnTo>
                  <a:pt x="1056" y="593"/>
                </a:lnTo>
                <a:lnTo>
                  <a:pt x="1081" y="604"/>
                </a:lnTo>
                <a:lnTo>
                  <a:pt x="1100" y="617"/>
                </a:lnTo>
                <a:lnTo>
                  <a:pt x="1118" y="634"/>
                </a:lnTo>
                <a:lnTo>
                  <a:pt x="1126" y="650"/>
                </a:lnTo>
                <a:lnTo>
                  <a:pt x="1129" y="666"/>
                </a:lnTo>
                <a:lnTo>
                  <a:pt x="1125" y="685"/>
                </a:lnTo>
                <a:lnTo>
                  <a:pt x="1116" y="702"/>
                </a:lnTo>
                <a:lnTo>
                  <a:pt x="1102" y="728"/>
                </a:lnTo>
                <a:lnTo>
                  <a:pt x="1092" y="749"/>
                </a:lnTo>
                <a:lnTo>
                  <a:pt x="1084" y="771"/>
                </a:lnTo>
                <a:lnTo>
                  <a:pt x="1084" y="791"/>
                </a:lnTo>
                <a:lnTo>
                  <a:pt x="1092" y="810"/>
                </a:lnTo>
                <a:lnTo>
                  <a:pt x="1108" y="825"/>
                </a:lnTo>
                <a:lnTo>
                  <a:pt x="1123" y="833"/>
                </a:lnTo>
                <a:lnTo>
                  <a:pt x="1146" y="841"/>
                </a:lnTo>
                <a:lnTo>
                  <a:pt x="1173" y="847"/>
                </a:lnTo>
                <a:lnTo>
                  <a:pt x="1199" y="851"/>
                </a:lnTo>
                <a:lnTo>
                  <a:pt x="1233" y="854"/>
                </a:lnTo>
                <a:lnTo>
                  <a:pt x="1271" y="854"/>
                </a:lnTo>
                <a:lnTo>
                  <a:pt x="1301" y="849"/>
                </a:lnTo>
                <a:lnTo>
                  <a:pt x="1347" y="846"/>
                </a:lnTo>
                <a:lnTo>
                  <a:pt x="1392" y="839"/>
                </a:lnTo>
                <a:lnTo>
                  <a:pt x="1431" y="833"/>
                </a:lnTo>
                <a:lnTo>
                  <a:pt x="1470" y="826"/>
                </a:lnTo>
                <a:lnTo>
                  <a:pt x="1515" y="817"/>
                </a:lnTo>
                <a:lnTo>
                  <a:pt x="1569" y="805"/>
                </a:lnTo>
                <a:lnTo>
                  <a:pt x="1645" y="791"/>
                </a:lnTo>
                <a:lnTo>
                  <a:pt x="1636" y="773"/>
                </a:lnTo>
                <a:lnTo>
                  <a:pt x="1626" y="753"/>
                </a:lnTo>
                <a:lnTo>
                  <a:pt x="1616" y="732"/>
                </a:lnTo>
                <a:lnTo>
                  <a:pt x="1608" y="711"/>
                </a:lnTo>
                <a:lnTo>
                  <a:pt x="1601" y="685"/>
                </a:lnTo>
                <a:lnTo>
                  <a:pt x="1597" y="656"/>
                </a:lnTo>
                <a:lnTo>
                  <a:pt x="1598" y="629"/>
                </a:lnTo>
                <a:lnTo>
                  <a:pt x="1603" y="601"/>
                </a:lnTo>
                <a:lnTo>
                  <a:pt x="1614" y="572"/>
                </a:lnTo>
                <a:lnTo>
                  <a:pt x="1631" y="543"/>
                </a:lnTo>
                <a:lnTo>
                  <a:pt x="1648" y="517"/>
                </a:lnTo>
                <a:lnTo>
                  <a:pt x="1671" y="496"/>
                </a:lnTo>
                <a:lnTo>
                  <a:pt x="1696" y="480"/>
                </a:lnTo>
                <a:lnTo>
                  <a:pt x="1721" y="467"/>
                </a:lnTo>
                <a:lnTo>
                  <a:pt x="1747" y="454"/>
                </a:lnTo>
                <a:lnTo>
                  <a:pt x="1773" y="444"/>
                </a:lnTo>
                <a:lnTo>
                  <a:pt x="1799" y="433"/>
                </a:lnTo>
                <a:lnTo>
                  <a:pt x="1832" y="416"/>
                </a:lnTo>
                <a:lnTo>
                  <a:pt x="1853" y="407"/>
                </a:lnTo>
                <a:lnTo>
                  <a:pt x="1872" y="392"/>
                </a:lnTo>
                <a:lnTo>
                  <a:pt x="1890" y="376"/>
                </a:lnTo>
                <a:lnTo>
                  <a:pt x="1906" y="358"/>
                </a:lnTo>
                <a:lnTo>
                  <a:pt x="1918" y="337"/>
                </a:lnTo>
                <a:lnTo>
                  <a:pt x="1926" y="314"/>
                </a:lnTo>
                <a:lnTo>
                  <a:pt x="1929" y="288"/>
                </a:lnTo>
                <a:lnTo>
                  <a:pt x="1924" y="264"/>
                </a:lnTo>
                <a:lnTo>
                  <a:pt x="1913" y="238"/>
                </a:lnTo>
                <a:lnTo>
                  <a:pt x="1897" y="219"/>
                </a:lnTo>
                <a:lnTo>
                  <a:pt x="1876" y="204"/>
                </a:lnTo>
                <a:lnTo>
                  <a:pt x="1851" y="196"/>
                </a:lnTo>
                <a:lnTo>
                  <a:pt x="1829" y="196"/>
                </a:lnTo>
                <a:lnTo>
                  <a:pt x="1806" y="204"/>
                </a:lnTo>
                <a:lnTo>
                  <a:pt x="1783" y="219"/>
                </a:lnTo>
                <a:lnTo>
                  <a:pt x="1767" y="236"/>
                </a:lnTo>
                <a:lnTo>
                  <a:pt x="1749" y="256"/>
                </a:lnTo>
                <a:lnTo>
                  <a:pt x="1733" y="274"/>
                </a:lnTo>
                <a:lnTo>
                  <a:pt x="1715" y="285"/>
                </a:lnTo>
                <a:lnTo>
                  <a:pt x="1692" y="290"/>
                </a:lnTo>
                <a:lnTo>
                  <a:pt x="1663" y="290"/>
                </a:lnTo>
                <a:lnTo>
                  <a:pt x="1639" y="285"/>
                </a:lnTo>
                <a:lnTo>
                  <a:pt x="1621" y="270"/>
                </a:lnTo>
                <a:lnTo>
                  <a:pt x="1605" y="256"/>
                </a:lnTo>
                <a:lnTo>
                  <a:pt x="1592" y="238"/>
                </a:lnTo>
                <a:lnTo>
                  <a:pt x="1582" y="215"/>
                </a:lnTo>
                <a:lnTo>
                  <a:pt x="1577" y="194"/>
                </a:lnTo>
                <a:lnTo>
                  <a:pt x="1576" y="170"/>
                </a:lnTo>
                <a:lnTo>
                  <a:pt x="1577" y="144"/>
                </a:lnTo>
                <a:lnTo>
                  <a:pt x="1582" y="120"/>
                </a:lnTo>
                <a:lnTo>
                  <a:pt x="1590" y="87"/>
                </a:lnTo>
                <a:lnTo>
                  <a:pt x="1600" y="60"/>
                </a:lnTo>
                <a:lnTo>
                  <a:pt x="1606" y="42"/>
                </a:lnTo>
                <a:lnTo>
                  <a:pt x="1616" y="23"/>
                </a:lnTo>
                <a:close/>
              </a:path>
            </a:pathLst>
          </a:custGeom>
          <a:solidFill>
            <a:srgbClr val="5F009F"/>
          </a:solidFill>
          <a:ln w="9525">
            <a:solidFill>
              <a:srgbClr val="000000"/>
            </a:solidFill>
            <a:prstDash val="solid"/>
            <a:round/>
            <a:headEnd/>
            <a:tailEnd/>
          </a:ln>
        </p:spPr>
        <p:txBody>
          <a:bodyPr/>
          <a:lstStyle/>
          <a:p>
            <a:endParaRPr lang="en-US"/>
          </a:p>
        </p:txBody>
      </p:sp>
      <p:sp>
        <p:nvSpPr>
          <p:cNvPr id="5" name="Freeform 7"/>
          <p:cNvSpPr>
            <a:spLocks/>
          </p:cNvSpPr>
          <p:nvPr/>
        </p:nvSpPr>
        <p:spPr bwMode="auto">
          <a:xfrm>
            <a:off x="7558454" y="3224214"/>
            <a:ext cx="1225062" cy="866775"/>
          </a:xfrm>
          <a:custGeom>
            <a:avLst/>
            <a:gdLst>
              <a:gd name="T0" fmla="*/ 128 w 1542"/>
              <a:gd name="T1" fmla="*/ 883 h 1092"/>
              <a:gd name="T2" fmla="*/ 220 w 1542"/>
              <a:gd name="T3" fmla="*/ 901 h 1092"/>
              <a:gd name="T4" fmla="*/ 311 w 1542"/>
              <a:gd name="T5" fmla="*/ 899 h 1092"/>
              <a:gd name="T6" fmla="*/ 402 w 1542"/>
              <a:gd name="T7" fmla="*/ 865 h 1092"/>
              <a:gd name="T8" fmla="*/ 494 w 1542"/>
              <a:gd name="T9" fmla="*/ 841 h 1092"/>
              <a:gd name="T10" fmla="*/ 572 w 1542"/>
              <a:gd name="T11" fmla="*/ 875 h 1092"/>
              <a:gd name="T12" fmla="*/ 559 w 1542"/>
              <a:gd name="T13" fmla="*/ 972 h 1092"/>
              <a:gd name="T14" fmla="*/ 579 w 1542"/>
              <a:gd name="T15" fmla="*/ 1058 h 1092"/>
              <a:gd name="T16" fmla="*/ 676 w 1542"/>
              <a:gd name="T17" fmla="*/ 1087 h 1092"/>
              <a:gd name="T18" fmla="*/ 803 w 1542"/>
              <a:gd name="T19" fmla="*/ 1084 h 1092"/>
              <a:gd name="T20" fmla="*/ 903 w 1542"/>
              <a:gd name="T21" fmla="*/ 1042 h 1092"/>
              <a:gd name="T22" fmla="*/ 944 w 1542"/>
              <a:gd name="T23" fmla="*/ 951 h 1092"/>
              <a:gd name="T24" fmla="*/ 973 w 1542"/>
              <a:gd name="T25" fmla="*/ 865 h 1092"/>
              <a:gd name="T26" fmla="*/ 1060 w 1542"/>
              <a:gd name="T27" fmla="*/ 820 h 1092"/>
              <a:gd name="T28" fmla="*/ 1181 w 1542"/>
              <a:gd name="T29" fmla="*/ 810 h 1092"/>
              <a:gd name="T30" fmla="*/ 1294 w 1542"/>
              <a:gd name="T31" fmla="*/ 820 h 1092"/>
              <a:gd name="T32" fmla="*/ 1344 w 1542"/>
              <a:gd name="T33" fmla="*/ 64 h 1092"/>
              <a:gd name="T34" fmla="*/ 1247 w 1542"/>
              <a:gd name="T35" fmla="*/ 19 h 1092"/>
              <a:gd name="T36" fmla="*/ 1116 w 1542"/>
              <a:gd name="T37" fmla="*/ 1 h 1092"/>
              <a:gd name="T38" fmla="*/ 962 w 1542"/>
              <a:gd name="T39" fmla="*/ 3 h 1092"/>
              <a:gd name="T40" fmla="*/ 843 w 1542"/>
              <a:gd name="T41" fmla="*/ 22 h 1092"/>
              <a:gd name="T42" fmla="*/ 790 w 1542"/>
              <a:gd name="T43" fmla="*/ 64 h 1092"/>
              <a:gd name="T44" fmla="*/ 814 w 1542"/>
              <a:gd name="T45" fmla="*/ 119 h 1092"/>
              <a:gd name="T46" fmla="*/ 772 w 1542"/>
              <a:gd name="T47" fmla="*/ 188 h 1092"/>
              <a:gd name="T48" fmla="*/ 692 w 1542"/>
              <a:gd name="T49" fmla="*/ 230 h 1092"/>
              <a:gd name="T50" fmla="*/ 605 w 1542"/>
              <a:gd name="T51" fmla="*/ 248 h 1092"/>
              <a:gd name="T52" fmla="*/ 515 w 1542"/>
              <a:gd name="T53" fmla="*/ 235 h 1092"/>
              <a:gd name="T54" fmla="*/ 460 w 1542"/>
              <a:gd name="T55" fmla="*/ 194 h 1092"/>
              <a:gd name="T56" fmla="*/ 477 w 1542"/>
              <a:gd name="T57" fmla="*/ 131 h 1092"/>
              <a:gd name="T58" fmla="*/ 517 w 1542"/>
              <a:gd name="T59" fmla="*/ 69 h 1092"/>
              <a:gd name="T60" fmla="*/ 490 w 1542"/>
              <a:gd name="T61" fmla="*/ 12 h 1092"/>
              <a:gd name="T62" fmla="*/ 368 w 1542"/>
              <a:gd name="T63" fmla="*/ 0 h 1092"/>
              <a:gd name="T64" fmla="*/ 198 w 1542"/>
              <a:gd name="T65" fmla="*/ 22 h 1092"/>
              <a:gd name="T66" fmla="*/ 74 w 1542"/>
              <a:gd name="T67" fmla="*/ 50 h 1092"/>
              <a:gd name="T68" fmla="*/ 90 w 1542"/>
              <a:gd name="T69" fmla="*/ 129 h 1092"/>
              <a:gd name="T70" fmla="*/ 69 w 1542"/>
              <a:gd name="T71" fmla="*/ 204 h 1092"/>
              <a:gd name="T72" fmla="*/ 29 w 1542"/>
              <a:gd name="T73" fmla="*/ 301 h 1092"/>
              <a:gd name="T74" fmla="*/ 1 w 1542"/>
              <a:gd name="T75" fmla="*/ 392 h 1092"/>
              <a:gd name="T76" fmla="*/ 21 w 1542"/>
              <a:gd name="T77" fmla="*/ 473 h 1092"/>
              <a:gd name="T78" fmla="*/ 103 w 1542"/>
              <a:gd name="T79" fmla="*/ 487 h 1092"/>
              <a:gd name="T80" fmla="*/ 176 w 1542"/>
              <a:gd name="T81" fmla="*/ 418 h 1092"/>
              <a:gd name="T82" fmla="*/ 217 w 1542"/>
              <a:gd name="T83" fmla="*/ 342 h 1092"/>
              <a:gd name="T84" fmla="*/ 296 w 1542"/>
              <a:gd name="T85" fmla="*/ 324 h 1092"/>
              <a:gd name="T86" fmla="*/ 376 w 1542"/>
              <a:gd name="T87" fmla="*/ 359 h 1092"/>
              <a:gd name="T88" fmla="*/ 402 w 1542"/>
              <a:gd name="T89" fmla="*/ 444 h 1092"/>
              <a:gd name="T90" fmla="*/ 355 w 1542"/>
              <a:gd name="T91" fmla="*/ 536 h 1092"/>
              <a:gd name="T92" fmla="*/ 280 w 1542"/>
              <a:gd name="T93" fmla="*/ 601 h 1092"/>
              <a:gd name="T94" fmla="*/ 194 w 1542"/>
              <a:gd name="T95" fmla="*/ 622 h 1092"/>
              <a:gd name="T96" fmla="*/ 113 w 1542"/>
              <a:gd name="T97" fmla="*/ 667 h 1092"/>
              <a:gd name="T98" fmla="*/ 60 w 1542"/>
              <a:gd name="T99" fmla="*/ 743 h 1092"/>
              <a:gd name="T100" fmla="*/ 52 w 1542"/>
              <a:gd name="T101" fmla="*/ 833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2" h="1092">
                <a:moveTo>
                  <a:pt x="61" y="889"/>
                </a:moveTo>
                <a:lnTo>
                  <a:pt x="81" y="884"/>
                </a:lnTo>
                <a:lnTo>
                  <a:pt x="107" y="880"/>
                </a:lnTo>
                <a:lnTo>
                  <a:pt x="128" y="883"/>
                </a:lnTo>
                <a:lnTo>
                  <a:pt x="150" y="886"/>
                </a:lnTo>
                <a:lnTo>
                  <a:pt x="172" y="891"/>
                </a:lnTo>
                <a:lnTo>
                  <a:pt x="194" y="896"/>
                </a:lnTo>
                <a:lnTo>
                  <a:pt x="220" y="901"/>
                </a:lnTo>
                <a:lnTo>
                  <a:pt x="240" y="904"/>
                </a:lnTo>
                <a:lnTo>
                  <a:pt x="266" y="906"/>
                </a:lnTo>
                <a:lnTo>
                  <a:pt x="290" y="904"/>
                </a:lnTo>
                <a:lnTo>
                  <a:pt x="311" y="899"/>
                </a:lnTo>
                <a:lnTo>
                  <a:pt x="335" y="893"/>
                </a:lnTo>
                <a:lnTo>
                  <a:pt x="358" y="884"/>
                </a:lnTo>
                <a:lnTo>
                  <a:pt x="379" y="875"/>
                </a:lnTo>
                <a:lnTo>
                  <a:pt x="402" y="865"/>
                </a:lnTo>
                <a:lnTo>
                  <a:pt x="423" y="855"/>
                </a:lnTo>
                <a:lnTo>
                  <a:pt x="449" y="847"/>
                </a:lnTo>
                <a:lnTo>
                  <a:pt x="470" y="842"/>
                </a:lnTo>
                <a:lnTo>
                  <a:pt x="494" y="841"/>
                </a:lnTo>
                <a:lnTo>
                  <a:pt x="517" y="844"/>
                </a:lnTo>
                <a:lnTo>
                  <a:pt x="538" y="850"/>
                </a:lnTo>
                <a:lnTo>
                  <a:pt x="559" y="863"/>
                </a:lnTo>
                <a:lnTo>
                  <a:pt x="572" y="875"/>
                </a:lnTo>
                <a:lnTo>
                  <a:pt x="579" y="896"/>
                </a:lnTo>
                <a:lnTo>
                  <a:pt x="575" y="919"/>
                </a:lnTo>
                <a:lnTo>
                  <a:pt x="569" y="944"/>
                </a:lnTo>
                <a:lnTo>
                  <a:pt x="559" y="972"/>
                </a:lnTo>
                <a:lnTo>
                  <a:pt x="551" y="995"/>
                </a:lnTo>
                <a:lnTo>
                  <a:pt x="553" y="1017"/>
                </a:lnTo>
                <a:lnTo>
                  <a:pt x="562" y="1040"/>
                </a:lnTo>
                <a:lnTo>
                  <a:pt x="579" y="1058"/>
                </a:lnTo>
                <a:lnTo>
                  <a:pt x="595" y="1069"/>
                </a:lnTo>
                <a:lnTo>
                  <a:pt x="618" y="1076"/>
                </a:lnTo>
                <a:lnTo>
                  <a:pt x="642" y="1082"/>
                </a:lnTo>
                <a:lnTo>
                  <a:pt x="676" y="1087"/>
                </a:lnTo>
                <a:lnTo>
                  <a:pt x="705" y="1090"/>
                </a:lnTo>
                <a:lnTo>
                  <a:pt x="741" y="1092"/>
                </a:lnTo>
                <a:lnTo>
                  <a:pt x="773" y="1089"/>
                </a:lnTo>
                <a:lnTo>
                  <a:pt x="803" y="1084"/>
                </a:lnTo>
                <a:lnTo>
                  <a:pt x="833" y="1076"/>
                </a:lnTo>
                <a:lnTo>
                  <a:pt x="861" y="1066"/>
                </a:lnTo>
                <a:lnTo>
                  <a:pt x="882" y="1055"/>
                </a:lnTo>
                <a:lnTo>
                  <a:pt x="903" y="1042"/>
                </a:lnTo>
                <a:lnTo>
                  <a:pt x="919" y="1027"/>
                </a:lnTo>
                <a:lnTo>
                  <a:pt x="934" y="1009"/>
                </a:lnTo>
                <a:lnTo>
                  <a:pt x="942" y="987"/>
                </a:lnTo>
                <a:lnTo>
                  <a:pt x="944" y="951"/>
                </a:lnTo>
                <a:lnTo>
                  <a:pt x="944" y="923"/>
                </a:lnTo>
                <a:lnTo>
                  <a:pt x="949" y="899"/>
                </a:lnTo>
                <a:lnTo>
                  <a:pt x="958" y="881"/>
                </a:lnTo>
                <a:lnTo>
                  <a:pt x="973" y="865"/>
                </a:lnTo>
                <a:lnTo>
                  <a:pt x="989" y="850"/>
                </a:lnTo>
                <a:lnTo>
                  <a:pt x="1010" y="837"/>
                </a:lnTo>
                <a:lnTo>
                  <a:pt x="1031" y="828"/>
                </a:lnTo>
                <a:lnTo>
                  <a:pt x="1060" y="820"/>
                </a:lnTo>
                <a:lnTo>
                  <a:pt x="1088" y="816"/>
                </a:lnTo>
                <a:lnTo>
                  <a:pt x="1117" y="813"/>
                </a:lnTo>
                <a:lnTo>
                  <a:pt x="1148" y="812"/>
                </a:lnTo>
                <a:lnTo>
                  <a:pt x="1181" y="810"/>
                </a:lnTo>
                <a:lnTo>
                  <a:pt x="1216" y="812"/>
                </a:lnTo>
                <a:lnTo>
                  <a:pt x="1244" y="813"/>
                </a:lnTo>
                <a:lnTo>
                  <a:pt x="1268" y="816"/>
                </a:lnTo>
                <a:lnTo>
                  <a:pt x="1294" y="820"/>
                </a:lnTo>
                <a:lnTo>
                  <a:pt x="1318" y="823"/>
                </a:lnTo>
                <a:lnTo>
                  <a:pt x="1344" y="824"/>
                </a:lnTo>
                <a:lnTo>
                  <a:pt x="1542" y="829"/>
                </a:lnTo>
                <a:lnTo>
                  <a:pt x="1344" y="64"/>
                </a:lnTo>
                <a:lnTo>
                  <a:pt x="1317" y="50"/>
                </a:lnTo>
                <a:lnTo>
                  <a:pt x="1297" y="38"/>
                </a:lnTo>
                <a:lnTo>
                  <a:pt x="1275" y="29"/>
                </a:lnTo>
                <a:lnTo>
                  <a:pt x="1247" y="19"/>
                </a:lnTo>
                <a:lnTo>
                  <a:pt x="1218" y="12"/>
                </a:lnTo>
                <a:lnTo>
                  <a:pt x="1187" y="8"/>
                </a:lnTo>
                <a:lnTo>
                  <a:pt x="1150" y="3"/>
                </a:lnTo>
                <a:lnTo>
                  <a:pt x="1116" y="1"/>
                </a:lnTo>
                <a:lnTo>
                  <a:pt x="1082" y="0"/>
                </a:lnTo>
                <a:lnTo>
                  <a:pt x="1043" y="0"/>
                </a:lnTo>
                <a:lnTo>
                  <a:pt x="997" y="0"/>
                </a:lnTo>
                <a:lnTo>
                  <a:pt x="962" y="3"/>
                </a:lnTo>
                <a:lnTo>
                  <a:pt x="926" y="6"/>
                </a:lnTo>
                <a:lnTo>
                  <a:pt x="895" y="9"/>
                </a:lnTo>
                <a:lnTo>
                  <a:pt x="866" y="16"/>
                </a:lnTo>
                <a:lnTo>
                  <a:pt x="843" y="22"/>
                </a:lnTo>
                <a:lnTo>
                  <a:pt x="824" y="30"/>
                </a:lnTo>
                <a:lnTo>
                  <a:pt x="807" y="40"/>
                </a:lnTo>
                <a:lnTo>
                  <a:pt x="796" y="50"/>
                </a:lnTo>
                <a:lnTo>
                  <a:pt x="790" y="64"/>
                </a:lnTo>
                <a:lnTo>
                  <a:pt x="790" y="79"/>
                </a:lnTo>
                <a:lnTo>
                  <a:pt x="798" y="94"/>
                </a:lnTo>
                <a:lnTo>
                  <a:pt x="807" y="106"/>
                </a:lnTo>
                <a:lnTo>
                  <a:pt x="814" y="119"/>
                </a:lnTo>
                <a:lnTo>
                  <a:pt x="814" y="139"/>
                </a:lnTo>
                <a:lnTo>
                  <a:pt x="804" y="155"/>
                </a:lnTo>
                <a:lnTo>
                  <a:pt x="791" y="171"/>
                </a:lnTo>
                <a:lnTo>
                  <a:pt x="772" y="188"/>
                </a:lnTo>
                <a:lnTo>
                  <a:pt x="752" y="202"/>
                </a:lnTo>
                <a:lnTo>
                  <a:pt x="733" y="212"/>
                </a:lnTo>
                <a:lnTo>
                  <a:pt x="713" y="220"/>
                </a:lnTo>
                <a:lnTo>
                  <a:pt x="692" y="230"/>
                </a:lnTo>
                <a:lnTo>
                  <a:pt x="670" y="236"/>
                </a:lnTo>
                <a:lnTo>
                  <a:pt x="647" y="241"/>
                </a:lnTo>
                <a:lnTo>
                  <a:pt x="624" y="244"/>
                </a:lnTo>
                <a:lnTo>
                  <a:pt x="605" y="248"/>
                </a:lnTo>
                <a:lnTo>
                  <a:pt x="579" y="248"/>
                </a:lnTo>
                <a:lnTo>
                  <a:pt x="556" y="244"/>
                </a:lnTo>
                <a:lnTo>
                  <a:pt x="535" y="241"/>
                </a:lnTo>
                <a:lnTo>
                  <a:pt x="515" y="235"/>
                </a:lnTo>
                <a:lnTo>
                  <a:pt x="494" y="226"/>
                </a:lnTo>
                <a:lnTo>
                  <a:pt x="477" y="217"/>
                </a:lnTo>
                <a:lnTo>
                  <a:pt x="465" y="205"/>
                </a:lnTo>
                <a:lnTo>
                  <a:pt x="460" y="194"/>
                </a:lnTo>
                <a:lnTo>
                  <a:pt x="459" y="183"/>
                </a:lnTo>
                <a:lnTo>
                  <a:pt x="460" y="166"/>
                </a:lnTo>
                <a:lnTo>
                  <a:pt x="465" y="150"/>
                </a:lnTo>
                <a:lnTo>
                  <a:pt x="477" y="131"/>
                </a:lnTo>
                <a:lnTo>
                  <a:pt x="491" y="113"/>
                </a:lnTo>
                <a:lnTo>
                  <a:pt x="502" y="98"/>
                </a:lnTo>
                <a:lnTo>
                  <a:pt x="511" y="87"/>
                </a:lnTo>
                <a:lnTo>
                  <a:pt x="517" y="69"/>
                </a:lnTo>
                <a:lnTo>
                  <a:pt x="522" y="51"/>
                </a:lnTo>
                <a:lnTo>
                  <a:pt x="517" y="37"/>
                </a:lnTo>
                <a:lnTo>
                  <a:pt x="507" y="24"/>
                </a:lnTo>
                <a:lnTo>
                  <a:pt x="490" y="12"/>
                </a:lnTo>
                <a:lnTo>
                  <a:pt x="470" y="8"/>
                </a:lnTo>
                <a:lnTo>
                  <a:pt x="451" y="3"/>
                </a:lnTo>
                <a:lnTo>
                  <a:pt x="423" y="0"/>
                </a:lnTo>
                <a:lnTo>
                  <a:pt x="368" y="0"/>
                </a:lnTo>
                <a:lnTo>
                  <a:pt x="327" y="3"/>
                </a:lnTo>
                <a:lnTo>
                  <a:pt x="290" y="8"/>
                </a:lnTo>
                <a:lnTo>
                  <a:pt x="241" y="14"/>
                </a:lnTo>
                <a:lnTo>
                  <a:pt x="198" y="22"/>
                </a:lnTo>
                <a:lnTo>
                  <a:pt x="149" y="30"/>
                </a:lnTo>
                <a:lnTo>
                  <a:pt x="116" y="37"/>
                </a:lnTo>
                <a:lnTo>
                  <a:pt x="89" y="43"/>
                </a:lnTo>
                <a:lnTo>
                  <a:pt x="74" y="50"/>
                </a:lnTo>
                <a:lnTo>
                  <a:pt x="79" y="64"/>
                </a:lnTo>
                <a:lnTo>
                  <a:pt x="86" y="89"/>
                </a:lnTo>
                <a:lnTo>
                  <a:pt x="89" y="111"/>
                </a:lnTo>
                <a:lnTo>
                  <a:pt x="90" y="129"/>
                </a:lnTo>
                <a:lnTo>
                  <a:pt x="87" y="150"/>
                </a:lnTo>
                <a:lnTo>
                  <a:pt x="82" y="168"/>
                </a:lnTo>
                <a:lnTo>
                  <a:pt x="76" y="188"/>
                </a:lnTo>
                <a:lnTo>
                  <a:pt x="69" y="204"/>
                </a:lnTo>
                <a:lnTo>
                  <a:pt x="61" y="228"/>
                </a:lnTo>
                <a:lnTo>
                  <a:pt x="52" y="252"/>
                </a:lnTo>
                <a:lnTo>
                  <a:pt x="42" y="277"/>
                </a:lnTo>
                <a:lnTo>
                  <a:pt x="29" y="301"/>
                </a:lnTo>
                <a:lnTo>
                  <a:pt x="21" y="324"/>
                </a:lnTo>
                <a:lnTo>
                  <a:pt x="14" y="343"/>
                </a:lnTo>
                <a:lnTo>
                  <a:pt x="8" y="364"/>
                </a:lnTo>
                <a:lnTo>
                  <a:pt x="1" y="392"/>
                </a:lnTo>
                <a:lnTo>
                  <a:pt x="0" y="416"/>
                </a:lnTo>
                <a:lnTo>
                  <a:pt x="3" y="437"/>
                </a:lnTo>
                <a:lnTo>
                  <a:pt x="9" y="458"/>
                </a:lnTo>
                <a:lnTo>
                  <a:pt x="21" y="473"/>
                </a:lnTo>
                <a:lnTo>
                  <a:pt x="35" y="486"/>
                </a:lnTo>
                <a:lnTo>
                  <a:pt x="55" y="492"/>
                </a:lnTo>
                <a:lnTo>
                  <a:pt x="76" y="492"/>
                </a:lnTo>
                <a:lnTo>
                  <a:pt x="103" y="487"/>
                </a:lnTo>
                <a:lnTo>
                  <a:pt x="128" y="476"/>
                </a:lnTo>
                <a:lnTo>
                  <a:pt x="149" y="463"/>
                </a:lnTo>
                <a:lnTo>
                  <a:pt x="165" y="442"/>
                </a:lnTo>
                <a:lnTo>
                  <a:pt x="176" y="418"/>
                </a:lnTo>
                <a:lnTo>
                  <a:pt x="180" y="393"/>
                </a:lnTo>
                <a:lnTo>
                  <a:pt x="188" y="374"/>
                </a:lnTo>
                <a:lnTo>
                  <a:pt x="201" y="356"/>
                </a:lnTo>
                <a:lnTo>
                  <a:pt x="217" y="342"/>
                </a:lnTo>
                <a:lnTo>
                  <a:pt x="236" y="330"/>
                </a:lnTo>
                <a:lnTo>
                  <a:pt x="258" y="325"/>
                </a:lnTo>
                <a:lnTo>
                  <a:pt x="275" y="324"/>
                </a:lnTo>
                <a:lnTo>
                  <a:pt x="296" y="324"/>
                </a:lnTo>
                <a:lnTo>
                  <a:pt x="321" y="327"/>
                </a:lnTo>
                <a:lnTo>
                  <a:pt x="340" y="333"/>
                </a:lnTo>
                <a:lnTo>
                  <a:pt x="358" y="343"/>
                </a:lnTo>
                <a:lnTo>
                  <a:pt x="376" y="359"/>
                </a:lnTo>
                <a:lnTo>
                  <a:pt x="389" y="376"/>
                </a:lnTo>
                <a:lnTo>
                  <a:pt x="400" y="400"/>
                </a:lnTo>
                <a:lnTo>
                  <a:pt x="404" y="423"/>
                </a:lnTo>
                <a:lnTo>
                  <a:pt x="402" y="444"/>
                </a:lnTo>
                <a:lnTo>
                  <a:pt x="395" y="468"/>
                </a:lnTo>
                <a:lnTo>
                  <a:pt x="386" y="492"/>
                </a:lnTo>
                <a:lnTo>
                  <a:pt x="373" y="513"/>
                </a:lnTo>
                <a:lnTo>
                  <a:pt x="355" y="536"/>
                </a:lnTo>
                <a:lnTo>
                  <a:pt x="339" y="554"/>
                </a:lnTo>
                <a:lnTo>
                  <a:pt x="318" y="573"/>
                </a:lnTo>
                <a:lnTo>
                  <a:pt x="300" y="588"/>
                </a:lnTo>
                <a:lnTo>
                  <a:pt x="280" y="601"/>
                </a:lnTo>
                <a:lnTo>
                  <a:pt x="262" y="607"/>
                </a:lnTo>
                <a:lnTo>
                  <a:pt x="236" y="614"/>
                </a:lnTo>
                <a:lnTo>
                  <a:pt x="217" y="617"/>
                </a:lnTo>
                <a:lnTo>
                  <a:pt x="194" y="622"/>
                </a:lnTo>
                <a:lnTo>
                  <a:pt x="175" y="628"/>
                </a:lnTo>
                <a:lnTo>
                  <a:pt x="150" y="640"/>
                </a:lnTo>
                <a:lnTo>
                  <a:pt x="129" y="653"/>
                </a:lnTo>
                <a:lnTo>
                  <a:pt x="113" y="667"/>
                </a:lnTo>
                <a:lnTo>
                  <a:pt x="95" y="685"/>
                </a:lnTo>
                <a:lnTo>
                  <a:pt x="82" y="701"/>
                </a:lnTo>
                <a:lnTo>
                  <a:pt x="68" y="724"/>
                </a:lnTo>
                <a:lnTo>
                  <a:pt x="60" y="743"/>
                </a:lnTo>
                <a:lnTo>
                  <a:pt x="52" y="766"/>
                </a:lnTo>
                <a:lnTo>
                  <a:pt x="48" y="789"/>
                </a:lnTo>
                <a:lnTo>
                  <a:pt x="48" y="808"/>
                </a:lnTo>
                <a:lnTo>
                  <a:pt x="52" y="833"/>
                </a:lnTo>
                <a:lnTo>
                  <a:pt x="56" y="862"/>
                </a:lnTo>
                <a:lnTo>
                  <a:pt x="61" y="889"/>
                </a:lnTo>
                <a:close/>
              </a:path>
            </a:pathLst>
          </a:custGeom>
          <a:solidFill>
            <a:srgbClr val="00FFFF"/>
          </a:solidFill>
          <a:ln w="9525">
            <a:solidFill>
              <a:srgbClr val="000000"/>
            </a:solidFill>
            <a:prstDash val="solid"/>
            <a:round/>
            <a:headEnd/>
            <a:tailEnd/>
          </a:ln>
        </p:spPr>
        <p:txBody>
          <a:bodyPr/>
          <a:lstStyle/>
          <a:p>
            <a:endParaRPr lang="en-US"/>
          </a:p>
        </p:txBody>
      </p:sp>
      <p:sp>
        <p:nvSpPr>
          <p:cNvPr id="6" name="Freeform 8"/>
          <p:cNvSpPr>
            <a:spLocks/>
          </p:cNvSpPr>
          <p:nvPr/>
        </p:nvSpPr>
        <p:spPr bwMode="auto">
          <a:xfrm>
            <a:off x="6416920" y="3092450"/>
            <a:ext cx="1462454" cy="922338"/>
          </a:xfrm>
          <a:custGeom>
            <a:avLst/>
            <a:gdLst>
              <a:gd name="T0" fmla="*/ 1523 w 1843"/>
              <a:gd name="T1" fmla="*/ 319 h 1162"/>
              <a:gd name="T2" fmla="*/ 1473 w 1843"/>
              <a:gd name="T3" fmla="*/ 455 h 1162"/>
              <a:gd name="T4" fmla="*/ 1435 w 1843"/>
              <a:gd name="T5" fmla="*/ 578 h 1162"/>
              <a:gd name="T6" fmla="*/ 1505 w 1843"/>
              <a:gd name="T7" fmla="*/ 659 h 1162"/>
              <a:gd name="T8" fmla="*/ 1607 w 1843"/>
              <a:gd name="T9" fmla="*/ 606 h 1162"/>
              <a:gd name="T10" fmla="*/ 1666 w 1843"/>
              <a:gd name="T11" fmla="*/ 502 h 1162"/>
              <a:gd name="T12" fmla="*/ 1773 w 1843"/>
              <a:gd name="T13" fmla="*/ 499 h 1162"/>
              <a:gd name="T14" fmla="*/ 1841 w 1843"/>
              <a:gd name="T15" fmla="*/ 575 h 1162"/>
              <a:gd name="T16" fmla="*/ 1820 w 1843"/>
              <a:gd name="T17" fmla="*/ 667 h 1162"/>
              <a:gd name="T18" fmla="*/ 1722 w 1843"/>
              <a:gd name="T19" fmla="*/ 765 h 1162"/>
              <a:gd name="T20" fmla="*/ 1611 w 1843"/>
              <a:gd name="T21" fmla="*/ 795 h 1162"/>
              <a:gd name="T22" fmla="*/ 1525 w 1843"/>
              <a:gd name="T23" fmla="*/ 860 h 1162"/>
              <a:gd name="T24" fmla="*/ 1486 w 1843"/>
              <a:gd name="T25" fmla="*/ 977 h 1162"/>
              <a:gd name="T26" fmla="*/ 1469 w 1843"/>
              <a:gd name="T27" fmla="*/ 1037 h 1162"/>
              <a:gd name="T28" fmla="*/ 1359 w 1843"/>
              <a:gd name="T29" fmla="*/ 1030 h 1162"/>
              <a:gd name="T30" fmla="*/ 1208 w 1843"/>
              <a:gd name="T31" fmla="*/ 1074 h 1162"/>
              <a:gd name="T32" fmla="*/ 1057 w 1843"/>
              <a:gd name="T33" fmla="*/ 1133 h 1162"/>
              <a:gd name="T34" fmla="*/ 889 w 1843"/>
              <a:gd name="T35" fmla="*/ 1158 h 1162"/>
              <a:gd name="T36" fmla="*/ 796 w 1843"/>
              <a:gd name="T37" fmla="*/ 1095 h 1162"/>
              <a:gd name="T38" fmla="*/ 847 w 1843"/>
              <a:gd name="T39" fmla="*/ 1004 h 1162"/>
              <a:gd name="T40" fmla="*/ 976 w 1843"/>
              <a:gd name="T41" fmla="*/ 951 h 1162"/>
              <a:gd name="T42" fmla="*/ 1070 w 1843"/>
              <a:gd name="T43" fmla="*/ 889 h 1162"/>
              <a:gd name="T44" fmla="*/ 1007 w 1843"/>
              <a:gd name="T45" fmla="*/ 831 h 1162"/>
              <a:gd name="T46" fmla="*/ 863 w 1843"/>
              <a:gd name="T47" fmla="*/ 838 h 1162"/>
              <a:gd name="T48" fmla="*/ 730 w 1843"/>
              <a:gd name="T49" fmla="*/ 888 h 1162"/>
              <a:gd name="T50" fmla="*/ 577 w 1843"/>
              <a:gd name="T51" fmla="*/ 977 h 1162"/>
              <a:gd name="T52" fmla="*/ 399 w 1843"/>
              <a:gd name="T53" fmla="*/ 1030 h 1162"/>
              <a:gd name="T54" fmla="*/ 222 w 1843"/>
              <a:gd name="T55" fmla="*/ 1042 h 1162"/>
              <a:gd name="T56" fmla="*/ 308 w 1843"/>
              <a:gd name="T57" fmla="*/ 936 h 1162"/>
              <a:gd name="T58" fmla="*/ 375 w 1843"/>
              <a:gd name="T59" fmla="*/ 825 h 1162"/>
              <a:gd name="T60" fmla="*/ 345 w 1843"/>
              <a:gd name="T61" fmla="*/ 729 h 1162"/>
              <a:gd name="T62" fmla="*/ 261 w 1843"/>
              <a:gd name="T63" fmla="*/ 732 h 1162"/>
              <a:gd name="T64" fmla="*/ 191 w 1843"/>
              <a:gd name="T65" fmla="*/ 816 h 1162"/>
              <a:gd name="T66" fmla="*/ 87 w 1843"/>
              <a:gd name="T67" fmla="*/ 849 h 1162"/>
              <a:gd name="T68" fmla="*/ 6 w 1843"/>
              <a:gd name="T69" fmla="*/ 774 h 1162"/>
              <a:gd name="T70" fmla="*/ 26 w 1843"/>
              <a:gd name="T71" fmla="*/ 672 h 1162"/>
              <a:gd name="T72" fmla="*/ 136 w 1843"/>
              <a:gd name="T73" fmla="*/ 604 h 1162"/>
              <a:gd name="T74" fmla="*/ 207 w 1843"/>
              <a:gd name="T75" fmla="*/ 494 h 1162"/>
              <a:gd name="T76" fmla="*/ 164 w 1843"/>
              <a:gd name="T77" fmla="*/ 353 h 1162"/>
              <a:gd name="T78" fmla="*/ 147 w 1843"/>
              <a:gd name="T79" fmla="*/ 217 h 1162"/>
              <a:gd name="T80" fmla="*/ 289 w 1843"/>
              <a:gd name="T81" fmla="*/ 235 h 1162"/>
              <a:gd name="T82" fmla="*/ 509 w 1843"/>
              <a:gd name="T83" fmla="*/ 243 h 1162"/>
              <a:gd name="T84" fmla="*/ 629 w 1843"/>
              <a:gd name="T85" fmla="*/ 207 h 1162"/>
              <a:gd name="T86" fmla="*/ 632 w 1843"/>
              <a:gd name="T87" fmla="*/ 118 h 1162"/>
              <a:gd name="T88" fmla="*/ 670 w 1843"/>
              <a:gd name="T89" fmla="*/ 30 h 1162"/>
              <a:gd name="T90" fmla="*/ 811 w 1843"/>
              <a:gd name="T91" fmla="*/ 0 h 1162"/>
              <a:gd name="T92" fmla="*/ 946 w 1843"/>
              <a:gd name="T93" fmla="*/ 27 h 1162"/>
              <a:gd name="T94" fmla="*/ 989 w 1843"/>
              <a:gd name="T95" fmla="*/ 108 h 1162"/>
              <a:gd name="T96" fmla="*/ 949 w 1843"/>
              <a:gd name="T97" fmla="*/ 214 h 1162"/>
              <a:gd name="T98" fmla="*/ 1038 w 1843"/>
              <a:gd name="T99" fmla="*/ 270 h 1162"/>
              <a:gd name="T100" fmla="*/ 1212 w 1843"/>
              <a:gd name="T101" fmla="*/ 269 h 1162"/>
              <a:gd name="T102" fmla="*/ 1434 w 1843"/>
              <a:gd name="T103" fmla="*/ 22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3" h="1162">
                <a:moveTo>
                  <a:pt x="1515" y="230"/>
                </a:moveTo>
                <a:lnTo>
                  <a:pt x="1521" y="259"/>
                </a:lnTo>
                <a:lnTo>
                  <a:pt x="1526" y="282"/>
                </a:lnTo>
                <a:lnTo>
                  <a:pt x="1528" y="299"/>
                </a:lnTo>
                <a:lnTo>
                  <a:pt x="1523" y="319"/>
                </a:lnTo>
                <a:lnTo>
                  <a:pt x="1515" y="346"/>
                </a:lnTo>
                <a:lnTo>
                  <a:pt x="1505" y="374"/>
                </a:lnTo>
                <a:lnTo>
                  <a:pt x="1495" y="400"/>
                </a:lnTo>
                <a:lnTo>
                  <a:pt x="1486" y="424"/>
                </a:lnTo>
                <a:lnTo>
                  <a:pt x="1473" y="455"/>
                </a:lnTo>
                <a:lnTo>
                  <a:pt x="1461" y="479"/>
                </a:lnTo>
                <a:lnTo>
                  <a:pt x="1453" y="500"/>
                </a:lnTo>
                <a:lnTo>
                  <a:pt x="1445" y="530"/>
                </a:lnTo>
                <a:lnTo>
                  <a:pt x="1437" y="554"/>
                </a:lnTo>
                <a:lnTo>
                  <a:pt x="1435" y="578"/>
                </a:lnTo>
                <a:lnTo>
                  <a:pt x="1440" y="604"/>
                </a:lnTo>
                <a:lnTo>
                  <a:pt x="1448" y="627"/>
                </a:lnTo>
                <a:lnTo>
                  <a:pt x="1465" y="646"/>
                </a:lnTo>
                <a:lnTo>
                  <a:pt x="1481" y="658"/>
                </a:lnTo>
                <a:lnTo>
                  <a:pt x="1505" y="659"/>
                </a:lnTo>
                <a:lnTo>
                  <a:pt x="1533" y="658"/>
                </a:lnTo>
                <a:lnTo>
                  <a:pt x="1552" y="650"/>
                </a:lnTo>
                <a:lnTo>
                  <a:pt x="1575" y="640"/>
                </a:lnTo>
                <a:lnTo>
                  <a:pt x="1593" y="625"/>
                </a:lnTo>
                <a:lnTo>
                  <a:pt x="1607" y="606"/>
                </a:lnTo>
                <a:lnTo>
                  <a:pt x="1615" y="583"/>
                </a:lnTo>
                <a:lnTo>
                  <a:pt x="1619" y="559"/>
                </a:lnTo>
                <a:lnTo>
                  <a:pt x="1630" y="536"/>
                </a:lnTo>
                <a:lnTo>
                  <a:pt x="1645" y="517"/>
                </a:lnTo>
                <a:lnTo>
                  <a:pt x="1666" y="502"/>
                </a:lnTo>
                <a:lnTo>
                  <a:pt x="1687" y="494"/>
                </a:lnTo>
                <a:lnTo>
                  <a:pt x="1710" y="491"/>
                </a:lnTo>
                <a:lnTo>
                  <a:pt x="1727" y="489"/>
                </a:lnTo>
                <a:lnTo>
                  <a:pt x="1750" y="492"/>
                </a:lnTo>
                <a:lnTo>
                  <a:pt x="1773" y="499"/>
                </a:lnTo>
                <a:lnTo>
                  <a:pt x="1794" y="507"/>
                </a:lnTo>
                <a:lnTo>
                  <a:pt x="1808" y="523"/>
                </a:lnTo>
                <a:lnTo>
                  <a:pt x="1821" y="539"/>
                </a:lnTo>
                <a:lnTo>
                  <a:pt x="1834" y="554"/>
                </a:lnTo>
                <a:lnTo>
                  <a:pt x="1841" y="575"/>
                </a:lnTo>
                <a:lnTo>
                  <a:pt x="1843" y="594"/>
                </a:lnTo>
                <a:lnTo>
                  <a:pt x="1839" y="615"/>
                </a:lnTo>
                <a:lnTo>
                  <a:pt x="1833" y="633"/>
                </a:lnTo>
                <a:lnTo>
                  <a:pt x="1828" y="648"/>
                </a:lnTo>
                <a:lnTo>
                  <a:pt x="1820" y="667"/>
                </a:lnTo>
                <a:lnTo>
                  <a:pt x="1802" y="692"/>
                </a:lnTo>
                <a:lnTo>
                  <a:pt x="1786" y="711"/>
                </a:lnTo>
                <a:lnTo>
                  <a:pt x="1766" y="731"/>
                </a:lnTo>
                <a:lnTo>
                  <a:pt x="1745" y="748"/>
                </a:lnTo>
                <a:lnTo>
                  <a:pt x="1722" y="765"/>
                </a:lnTo>
                <a:lnTo>
                  <a:pt x="1703" y="773"/>
                </a:lnTo>
                <a:lnTo>
                  <a:pt x="1682" y="778"/>
                </a:lnTo>
                <a:lnTo>
                  <a:pt x="1654" y="782"/>
                </a:lnTo>
                <a:lnTo>
                  <a:pt x="1635" y="787"/>
                </a:lnTo>
                <a:lnTo>
                  <a:pt x="1611" y="795"/>
                </a:lnTo>
                <a:lnTo>
                  <a:pt x="1589" y="805"/>
                </a:lnTo>
                <a:lnTo>
                  <a:pt x="1570" y="816"/>
                </a:lnTo>
                <a:lnTo>
                  <a:pt x="1555" y="831"/>
                </a:lnTo>
                <a:lnTo>
                  <a:pt x="1539" y="844"/>
                </a:lnTo>
                <a:lnTo>
                  <a:pt x="1525" y="860"/>
                </a:lnTo>
                <a:lnTo>
                  <a:pt x="1510" y="881"/>
                </a:lnTo>
                <a:lnTo>
                  <a:pt x="1499" y="904"/>
                </a:lnTo>
                <a:lnTo>
                  <a:pt x="1491" y="928"/>
                </a:lnTo>
                <a:lnTo>
                  <a:pt x="1486" y="954"/>
                </a:lnTo>
                <a:lnTo>
                  <a:pt x="1486" y="977"/>
                </a:lnTo>
                <a:lnTo>
                  <a:pt x="1491" y="1003"/>
                </a:lnTo>
                <a:lnTo>
                  <a:pt x="1495" y="1026"/>
                </a:lnTo>
                <a:lnTo>
                  <a:pt x="1499" y="1050"/>
                </a:lnTo>
                <a:lnTo>
                  <a:pt x="1487" y="1045"/>
                </a:lnTo>
                <a:lnTo>
                  <a:pt x="1469" y="1037"/>
                </a:lnTo>
                <a:lnTo>
                  <a:pt x="1452" y="1030"/>
                </a:lnTo>
                <a:lnTo>
                  <a:pt x="1432" y="1027"/>
                </a:lnTo>
                <a:lnTo>
                  <a:pt x="1411" y="1024"/>
                </a:lnTo>
                <a:lnTo>
                  <a:pt x="1387" y="1026"/>
                </a:lnTo>
                <a:lnTo>
                  <a:pt x="1359" y="1030"/>
                </a:lnTo>
                <a:lnTo>
                  <a:pt x="1335" y="1035"/>
                </a:lnTo>
                <a:lnTo>
                  <a:pt x="1302" y="1043"/>
                </a:lnTo>
                <a:lnTo>
                  <a:pt x="1270" y="1053"/>
                </a:lnTo>
                <a:lnTo>
                  <a:pt x="1239" y="1063"/>
                </a:lnTo>
                <a:lnTo>
                  <a:pt x="1208" y="1074"/>
                </a:lnTo>
                <a:lnTo>
                  <a:pt x="1182" y="1086"/>
                </a:lnTo>
                <a:lnTo>
                  <a:pt x="1155" y="1098"/>
                </a:lnTo>
                <a:lnTo>
                  <a:pt x="1124" y="1110"/>
                </a:lnTo>
                <a:lnTo>
                  <a:pt x="1095" y="1120"/>
                </a:lnTo>
                <a:lnTo>
                  <a:pt x="1057" y="1133"/>
                </a:lnTo>
                <a:lnTo>
                  <a:pt x="1020" y="1145"/>
                </a:lnTo>
                <a:lnTo>
                  <a:pt x="993" y="1154"/>
                </a:lnTo>
                <a:lnTo>
                  <a:pt x="957" y="1158"/>
                </a:lnTo>
                <a:lnTo>
                  <a:pt x="926" y="1162"/>
                </a:lnTo>
                <a:lnTo>
                  <a:pt x="889" y="1158"/>
                </a:lnTo>
                <a:lnTo>
                  <a:pt x="861" y="1154"/>
                </a:lnTo>
                <a:lnTo>
                  <a:pt x="835" y="1145"/>
                </a:lnTo>
                <a:lnTo>
                  <a:pt x="817" y="1134"/>
                </a:lnTo>
                <a:lnTo>
                  <a:pt x="804" y="1118"/>
                </a:lnTo>
                <a:lnTo>
                  <a:pt x="796" y="1095"/>
                </a:lnTo>
                <a:lnTo>
                  <a:pt x="796" y="1076"/>
                </a:lnTo>
                <a:lnTo>
                  <a:pt x="803" y="1058"/>
                </a:lnTo>
                <a:lnTo>
                  <a:pt x="813" y="1040"/>
                </a:lnTo>
                <a:lnTo>
                  <a:pt x="827" y="1022"/>
                </a:lnTo>
                <a:lnTo>
                  <a:pt x="847" y="1004"/>
                </a:lnTo>
                <a:lnTo>
                  <a:pt x="871" y="987"/>
                </a:lnTo>
                <a:lnTo>
                  <a:pt x="897" y="975"/>
                </a:lnTo>
                <a:lnTo>
                  <a:pt x="928" y="966"/>
                </a:lnTo>
                <a:lnTo>
                  <a:pt x="952" y="959"/>
                </a:lnTo>
                <a:lnTo>
                  <a:pt x="976" y="951"/>
                </a:lnTo>
                <a:lnTo>
                  <a:pt x="1004" y="941"/>
                </a:lnTo>
                <a:lnTo>
                  <a:pt x="1030" y="928"/>
                </a:lnTo>
                <a:lnTo>
                  <a:pt x="1051" y="917"/>
                </a:lnTo>
                <a:lnTo>
                  <a:pt x="1066" y="904"/>
                </a:lnTo>
                <a:lnTo>
                  <a:pt x="1070" y="889"/>
                </a:lnTo>
                <a:lnTo>
                  <a:pt x="1067" y="873"/>
                </a:lnTo>
                <a:lnTo>
                  <a:pt x="1056" y="857"/>
                </a:lnTo>
                <a:lnTo>
                  <a:pt x="1038" y="844"/>
                </a:lnTo>
                <a:lnTo>
                  <a:pt x="1023" y="836"/>
                </a:lnTo>
                <a:lnTo>
                  <a:pt x="1007" y="831"/>
                </a:lnTo>
                <a:lnTo>
                  <a:pt x="981" y="828"/>
                </a:lnTo>
                <a:lnTo>
                  <a:pt x="950" y="828"/>
                </a:lnTo>
                <a:lnTo>
                  <a:pt x="920" y="829"/>
                </a:lnTo>
                <a:lnTo>
                  <a:pt x="890" y="833"/>
                </a:lnTo>
                <a:lnTo>
                  <a:pt x="863" y="838"/>
                </a:lnTo>
                <a:lnTo>
                  <a:pt x="838" y="844"/>
                </a:lnTo>
                <a:lnTo>
                  <a:pt x="813" y="852"/>
                </a:lnTo>
                <a:lnTo>
                  <a:pt x="782" y="863"/>
                </a:lnTo>
                <a:lnTo>
                  <a:pt x="754" y="876"/>
                </a:lnTo>
                <a:lnTo>
                  <a:pt x="730" y="888"/>
                </a:lnTo>
                <a:lnTo>
                  <a:pt x="697" y="906"/>
                </a:lnTo>
                <a:lnTo>
                  <a:pt x="667" y="925"/>
                </a:lnTo>
                <a:lnTo>
                  <a:pt x="637" y="941"/>
                </a:lnTo>
                <a:lnTo>
                  <a:pt x="610" y="959"/>
                </a:lnTo>
                <a:lnTo>
                  <a:pt x="577" y="977"/>
                </a:lnTo>
                <a:lnTo>
                  <a:pt x="546" y="991"/>
                </a:lnTo>
                <a:lnTo>
                  <a:pt x="512" y="1004"/>
                </a:lnTo>
                <a:lnTo>
                  <a:pt x="477" y="1016"/>
                </a:lnTo>
                <a:lnTo>
                  <a:pt x="441" y="1024"/>
                </a:lnTo>
                <a:lnTo>
                  <a:pt x="399" y="1030"/>
                </a:lnTo>
                <a:lnTo>
                  <a:pt x="365" y="1035"/>
                </a:lnTo>
                <a:lnTo>
                  <a:pt x="316" y="1040"/>
                </a:lnTo>
                <a:lnTo>
                  <a:pt x="280" y="1043"/>
                </a:lnTo>
                <a:lnTo>
                  <a:pt x="245" y="1042"/>
                </a:lnTo>
                <a:lnTo>
                  <a:pt x="222" y="1042"/>
                </a:lnTo>
                <a:lnTo>
                  <a:pt x="230" y="1024"/>
                </a:lnTo>
                <a:lnTo>
                  <a:pt x="245" y="1003"/>
                </a:lnTo>
                <a:lnTo>
                  <a:pt x="264" y="983"/>
                </a:lnTo>
                <a:lnTo>
                  <a:pt x="284" y="962"/>
                </a:lnTo>
                <a:lnTo>
                  <a:pt x="308" y="936"/>
                </a:lnTo>
                <a:lnTo>
                  <a:pt x="328" y="919"/>
                </a:lnTo>
                <a:lnTo>
                  <a:pt x="344" y="899"/>
                </a:lnTo>
                <a:lnTo>
                  <a:pt x="358" y="875"/>
                </a:lnTo>
                <a:lnTo>
                  <a:pt x="368" y="850"/>
                </a:lnTo>
                <a:lnTo>
                  <a:pt x="375" y="825"/>
                </a:lnTo>
                <a:lnTo>
                  <a:pt x="379" y="800"/>
                </a:lnTo>
                <a:lnTo>
                  <a:pt x="376" y="773"/>
                </a:lnTo>
                <a:lnTo>
                  <a:pt x="370" y="755"/>
                </a:lnTo>
                <a:lnTo>
                  <a:pt x="357" y="739"/>
                </a:lnTo>
                <a:lnTo>
                  <a:pt x="345" y="729"/>
                </a:lnTo>
                <a:lnTo>
                  <a:pt x="331" y="721"/>
                </a:lnTo>
                <a:lnTo>
                  <a:pt x="315" y="718"/>
                </a:lnTo>
                <a:lnTo>
                  <a:pt x="297" y="716"/>
                </a:lnTo>
                <a:lnTo>
                  <a:pt x="279" y="721"/>
                </a:lnTo>
                <a:lnTo>
                  <a:pt x="261" y="732"/>
                </a:lnTo>
                <a:lnTo>
                  <a:pt x="246" y="747"/>
                </a:lnTo>
                <a:lnTo>
                  <a:pt x="232" y="765"/>
                </a:lnTo>
                <a:lnTo>
                  <a:pt x="219" y="784"/>
                </a:lnTo>
                <a:lnTo>
                  <a:pt x="206" y="800"/>
                </a:lnTo>
                <a:lnTo>
                  <a:pt x="191" y="816"/>
                </a:lnTo>
                <a:lnTo>
                  <a:pt x="175" y="833"/>
                </a:lnTo>
                <a:lnTo>
                  <a:pt x="154" y="844"/>
                </a:lnTo>
                <a:lnTo>
                  <a:pt x="133" y="849"/>
                </a:lnTo>
                <a:lnTo>
                  <a:pt x="110" y="852"/>
                </a:lnTo>
                <a:lnTo>
                  <a:pt x="87" y="849"/>
                </a:lnTo>
                <a:lnTo>
                  <a:pt x="65" y="842"/>
                </a:lnTo>
                <a:lnTo>
                  <a:pt x="44" y="829"/>
                </a:lnTo>
                <a:lnTo>
                  <a:pt x="27" y="816"/>
                </a:lnTo>
                <a:lnTo>
                  <a:pt x="14" y="797"/>
                </a:lnTo>
                <a:lnTo>
                  <a:pt x="6" y="774"/>
                </a:lnTo>
                <a:lnTo>
                  <a:pt x="1" y="753"/>
                </a:lnTo>
                <a:lnTo>
                  <a:pt x="0" y="731"/>
                </a:lnTo>
                <a:lnTo>
                  <a:pt x="3" y="711"/>
                </a:lnTo>
                <a:lnTo>
                  <a:pt x="11" y="693"/>
                </a:lnTo>
                <a:lnTo>
                  <a:pt x="26" y="672"/>
                </a:lnTo>
                <a:lnTo>
                  <a:pt x="45" y="654"/>
                </a:lnTo>
                <a:lnTo>
                  <a:pt x="68" y="640"/>
                </a:lnTo>
                <a:lnTo>
                  <a:pt x="87" y="630"/>
                </a:lnTo>
                <a:lnTo>
                  <a:pt x="113" y="617"/>
                </a:lnTo>
                <a:lnTo>
                  <a:pt x="136" y="604"/>
                </a:lnTo>
                <a:lnTo>
                  <a:pt x="159" y="588"/>
                </a:lnTo>
                <a:lnTo>
                  <a:pt x="180" y="568"/>
                </a:lnTo>
                <a:lnTo>
                  <a:pt x="196" y="547"/>
                </a:lnTo>
                <a:lnTo>
                  <a:pt x="204" y="520"/>
                </a:lnTo>
                <a:lnTo>
                  <a:pt x="207" y="494"/>
                </a:lnTo>
                <a:lnTo>
                  <a:pt x="206" y="470"/>
                </a:lnTo>
                <a:lnTo>
                  <a:pt x="201" y="442"/>
                </a:lnTo>
                <a:lnTo>
                  <a:pt x="191" y="415"/>
                </a:lnTo>
                <a:lnTo>
                  <a:pt x="177" y="382"/>
                </a:lnTo>
                <a:lnTo>
                  <a:pt x="164" y="353"/>
                </a:lnTo>
                <a:lnTo>
                  <a:pt x="149" y="322"/>
                </a:lnTo>
                <a:lnTo>
                  <a:pt x="143" y="288"/>
                </a:lnTo>
                <a:lnTo>
                  <a:pt x="143" y="264"/>
                </a:lnTo>
                <a:lnTo>
                  <a:pt x="146" y="236"/>
                </a:lnTo>
                <a:lnTo>
                  <a:pt x="147" y="217"/>
                </a:lnTo>
                <a:lnTo>
                  <a:pt x="167" y="220"/>
                </a:lnTo>
                <a:lnTo>
                  <a:pt x="195" y="223"/>
                </a:lnTo>
                <a:lnTo>
                  <a:pt x="224" y="226"/>
                </a:lnTo>
                <a:lnTo>
                  <a:pt x="256" y="231"/>
                </a:lnTo>
                <a:lnTo>
                  <a:pt x="289" y="235"/>
                </a:lnTo>
                <a:lnTo>
                  <a:pt x="324" y="239"/>
                </a:lnTo>
                <a:lnTo>
                  <a:pt x="362" y="243"/>
                </a:lnTo>
                <a:lnTo>
                  <a:pt x="402" y="244"/>
                </a:lnTo>
                <a:lnTo>
                  <a:pt x="482" y="244"/>
                </a:lnTo>
                <a:lnTo>
                  <a:pt x="509" y="243"/>
                </a:lnTo>
                <a:lnTo>
                  <a:pt x="537" y="241"/>
                </a:lnTo>
                <a:lnTo>
                  <a:pt x="568" y="236"/>
                </a:lnTo>
                <a:lnTo>
                  <a:pt x="594" y="228"/>
                </a:lnTo>
                <a:lnTo>
                  <a:pt x="613" y="218"/>
                </a:lnTo>
                <a:lnTo>
                  <a:pt x="629" y="207"/>
                </a:lnTo>
                <a:lnTo>
                  <a:pt x="641" y="196"/>
                </a:lnTo>
                <a:lnTo>
                  <a:pt x="645" y="183"/>
                </a:lnTo>
                <a:lnTo>
                  <a:pt x="645" y="163"/>
                </a:lnTo>
                <a:lnTo>
                  <a:pt x="641" y="141"/>
                </a:lnTo>
                <a:lnTo>
                  <a:pt x="632" y="118"/>
                </a:lnTo>
                <a:lnTo>
                  <a:pt x="624" y="97"/>
                </a:lnTo>
                <a:lnTo>
                  <a:pt x="624" y="77"/>
                </a:lnTo>
                <a:lnTo>
                  <a:pt x="634" y="60"/>
                </a:lnTo>
                <a:lnTo>
                  <a:pt x="649" y="43"/>
                </a:lnTo>
                <a:lnTo>
                  <a:pt x="670" y="30"/>
                </a:lnTo>
                <a:lnTo>
                  <a:pt x="694" y="21"/>
                </a:lnTo>
                <a:lnTo>
                  <a:pt x="722" y="13"/>
                </a:lnTo>
                <a:lnTo>
                  <a:pt x="749" y="8"/>
                </a:lnTo>
                <a:lnTo>
                  <a:pt x="783" y="3"/>
                </a:lnTo>
                <a:lnTo>
                  <a:pt x="811" y="0"/>
                </a:lnTo>
                <a:lnTo>
                  <a:pt x="842" y="0"/>
                </a:lnTo>
                <a:lnTo>
                  <a:pt x="868" y="1"/>
                </a:lnTo>
                <a:lnTo>
                  <a:pt x="895" y="8"/>
                </a:lnTo>
                <a:lnTo>
                  <a:pt x="921" y="16"/>
                </a:lnTo>
                <a:lnTo>
                  <a:pt x="946" y="27"/>
                </a:lnTo>
                <a:lnTo>
                  <a:pt x="965" y="40"/>
                </a:lnTo>
                <a:lnTo>
                  <a:pt x="983" y="56"/>
                </a:lnTo>
                <a:lnTo>
                  <a:pt x="991" y="73"/>
                </a:lnTo>
                <a:lnTo>
                  <a:pt x="994" y="89"/>
                </a:lnTo>
                <a:lnTo>
                  <a:pt x="989" y="108"/>
                </a:lnTo>
                <a:lnTo>
                  <a:pt x="981" y="124"/>
                </a:lnTo>
                <a:lnTo>
                  <a:pt x="967" y="150"/>
                </a:lnTo>
                <a:lnTo>
                  <a:pt x="957" y="171"/>
                </a:lnTo>
                <a:lnTo>
                  <a:pt x="949" y="194"/>
                </a:lnTo>
                <a:lnTo>
                  <a:pt x="949" y="214"/>
                </a:lnTo>
                <a:lnTo>
                  <a:pt x="957" y="233"/>
                </a:lnTo>
                <a:lnTo>
                  <a:pt x="973" y="248"/>
                </a:lnTo>
                <a:lnTo>
                  <a:pt x="988" y="256"/>
                </a:lnTo>
                <a:lnTo>
                  <a:pt x="1010" y="264"/>
                </a:lnTo>
                <a:lnTo>
                  <a:pt x="1038" y="270"/>
                </a:lnTo>
                <a:lnTo>
                  <a:pt x="1064" y="273"/>
                </a:lnTo>
                <a:lnTo>
                  <a:pt x="1098" y="277"/>
                </a:lnTo>
                <a:lnTo>
                  <a:pt x="1135" y="277"/>
                </a:lnTo>
                <a:lnTo>
                  <a:pt x="1166" y="272"/>
                </a:lnTo>
                <a:lnTo>
                  <a:pt x="1212" y="269"/>
                </a:lnTo>
                <a:lnTo>
                  <a:pt x="1257" y="262"/>
                </a:lnTo>
                <a:lnTo>
                  <a:pt x="1296" y="256"/>
                </a:lnTo>
                <a:lnTo>
                  <a:pt x="1335" y="249"/>
                </a:lnTo>
                <a:lnTo>
                  <a:pt x="1380" y="239"/>
                </a:lnTo>
                <a:lnTo>
                  <a:pt x="1434" y="228"/>
                </a:lnTo>
                <a:lnTo>
                  <a:pt x="1510" y="214"/>
                </a:lnTo>
                <a:lnTo>
                  <a:pt x="1515" y="230"/>
                </a:lnTo>
                <a:close/>
              </a:path>
            </a:pathLst>
          </a:custGeom>
          <a:solidFill>
            <a:srgbClr val="008000"/>
          </a:solidFill>
          <a:ln w="9525">
            <a:solidFill>
              <a:srgbClr val="000000"/>
            </a:solidFill>
            <a:prstDash val="solid"/>
            <a:round/>
            <a:headEnd/>
            <a:tailEnd/>
          </a:ln>
        </p:spPr>
        <p:txBody>
          <a:bodyPr/>
          <a:lstStyle/>
          <a:p>
            <a:endParaRPr lang="en-US"/>
          </a:p>
        </p:txBody>
      </p:sp>
      <p:sp>
        <p:nvSpPr>
          <p:cNvPr id="7" name="Freeform 9"/>
          <p:cNvSpPr>
            <a:spLocks/>
          </p:cNvSpPr>
          <p:nvPr/>
        </p:nvSpPr>
        <p:spPr bwMode="auto">
          <a:xfrm>
            <a:off x="5553808" y="2643188"/>
            <a:ext cx="1075592" cy="817562"/>
          </a:xfrm>
          <a:custGeom>
            <a:avLst/>
            <a:gdLst>
              <a:gd name="T0" fmla="*/ 1296 w 1356"/>
              <a:gd name="T1" fmla="*/ 0 h 1031"/>
              <a:gd name="T2" fmla="*/ 1281 w 1356"/>
              <a:gd name="T3" fmla="*/ 53 h 1031"/>
              <a:gd name="T4" fmla="*/ 1309 w 1356"/>
              <a:gd name="T5" fmla="*/ 108 h 1031"/>
              <a:gd name="T6" fmla="*/ 1338 w 1356"/>
              <a:gd name="T7" fmla="*/ 155 h 1031"/>
              <a:gd name="T8" fmla="*/ 1356 w 1356"/>
              <a:gd name="T9" fmla="*/ 211 h 1031"/>
              <a:gd name="T10" fmla="*/ 1351 w 1356"/>
              <a:gd name="T11" fmla="*/ 256 h 1031"/>
              <a:gd name="T12" fmla="*/ 1330 w 1356"/>
              <a:gd name="T13" fmla="*/ 300 h 1031"/>
              <a:gd name="T14" fmla="*/ 1280 w 1356"/>
              <a:gd name="T15" fmla="*/ 324 h 1031"/>
              <a:gd name="T16" fmla="*/ 1218 w 1356"/>
              <a:gd name="T17" fmla="*/ 306 h 1031"/>
              <a:gd name="T18" fmla="*/ 1159 w 1356"/>
              <a:gd name="T19" fmla="*/ 272 h 1031"/>
              <a:gd name="T20" fmla="*/ 1112 w 1356"/>
              <a:gd name="T21" fmla="*/ 245 h 1031"/>
              <a:gd name="T22" fmla="*/ 1057 w 1356"/>
              <a:gd name="T23" fmla="*/ 241 h 1031"/>
              <a:gd name="T24" fmla="*/ 1007 w 1356"/>
              <a:gd name="T25" fmla="*/ 269 h 1031"/>
              <a:gd name="T26" fmla="*/ 965 w 1356"/>
              <a:gd name="T27" fmla="*/ 327 h 1031"/>
              <a:gd name="T28" fmla="*/ 955 w 1356"/>
              <a:gd name="T29" fmla="*/ 394 h 1031"/>
              <a:gd name="T30" fmla="*/ 971 w 1356"/>
              <a:gd name="T31" fmla="*/ 459 h 1031"/>
              <a:gd name="T32" fmla="*/ 1012 w 1356"/>
              <a:gd name="T33" fmla="*/ 510 h 1031"/>
              <a:gd name="T34" fmla="*/ 1082 w 1356"/>
              <a:gd name="T35" fmla="*/ 548 h 1031"/>
              <a:gd name="T36" fmla="*/ 1182 w 1356"/>
              <a:gd name="T37" fmla="*/ 556 h 1031"/>
              <a:gd name="T38" fmla="*/ 1263 w 1356"/>
              <a:gd name="T39" fmla="*/ 557 h 1031"/>
              <a:gd name="T40" fmla="*/ 1307 w 1356"/>
              <a:gd name="T41" fmla="*/ 606 h 1031"/>
              <a:gd name="T42" fmla="*/ 1301 w 1356"/>
              <a:gd name="T43" fmla="*/ 666 h 1031"/>
              <a:gd name="T44" fmla="*/ 1267 w 1356"/>
              <a:gd name="T45" fmla="*/ 737 h 1031"/>
              <a:gd name="T46" fmla="*/ 1140 w 1356"/>
              <a:gd name="T47" fmla="*/ 788 h 1031"/>
              <a:gd name="T48" fmla="*/ 1022 w 1356"/>
              <a:gd name="T49" fmla="*/ 778 h 1031"/>
              <a:gd name="T50" fmla="*/ 880 w 1356"/>
              <a:gd name="T51" fmla="*/ 765 h 1031"/>
              <a:gd name="T52" fmla="*/ 803 w 1356"/>
              <a:gd name="T53" fmla="*/ 778 h 1031"/>
              <a:gd name="T54" fmla="*/ 772 w 1356"/>
              <a:gd name="T55" fmla="*/ 815 h 1031"/>
              <a:gd name="T56" fmla="*/ 793 w 1356"/>
              <a:gd name="T57" fmla="*/ 865 h 1031"/>
              <a:gd name="T58" fmla="*/ 807 w 1356"/>
              <a:gd name="T59" fmla="*/ 922 h 1031"/>
              <a:gd name="T60" fmla="*/ 778 w 1356"/>
              <a:gd name="T61" fmla="*/ 976 h 1031"/>
              <a:gd name="T62" fmla="*/ 717 w 1356"/>
              <a:gd name="T63" fmla="*/ 1013 h 1031"/>
              <a:gd name="T64" fmla="*/ 645 w 1356"/>
              <a:gd name="T65" fmla="*/ 1027 h 1031"/>
              <a:gd name="T66" fmla="*/ 580 w 1356"/>
              <a:gd name="T67" fmla="*/ 1027 h 1031"/>
              <a:gd name="T68" fmla="*/ 528 w 1356"/>
              <a:gd name="T69" fmla="*/ 1014 h 1031"/>
              <a:gd name="T70" fmla="*/ 488 w 1356"/>
              <a:gd name="T71" fmla="*/ 980 h 1031"/>
              <a:gd name="T72" fmla="*/ 451 w 1356"/>
              <a:gd name="T73" fmla="*/ 933 h 1031"/>
              <a:gd name="T74" fmla="*/ 408 w 1356"/>
              <a:gd name="T75" fmla="*/ 878 h 1031"/>
              <a:gd name="T76" fmla="*/ 353 w 1356"/>
              <a:gd name="T77" fmla="*/ 836 h 1031"/>
              <a:gd name="T78" fmla="*/ 280 w 1356"/>
              <a:gd name="T79" fmla="*/ 817 h 1031"/>
              <a:gd name="T80" fmla="*/ 194 w 1356"/>
              <a:gd name="T81" fmla="*/ 813 h 1031"/>
              <a:gd name="T82" fmla="*/ 107 w 1356"/>
              <a:gd name="T83" fmla="*/ 825 h 1031"/>
              <a:gd name="T84" fmla="*/ 0 w 1356"/>
              <a:gd name="T85" fmla="*/ 846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6" h="1031">
                <a:moveTo>
                  <a:pt x="0" y="846"/>
                </a:moveTo>
                <a:lnTo>
                  <a:pt x="178" y="0"/>
                </a:lnTo>
                <a:lnTo>
                  <a:pt x="1296" y="0"/>
                </a:lnTo>
                <a:lnTo>
                  <a:pt x="1286" y="13"/>
                </a:lnTo>
                <a:lnTo>
                  <a:pt x="1281" y="32"/>
                </a:lnTo>
                <a:lnTo>
                  <a:pt x="1281" y="53"/>
                </a:lnTo>
                <a:lnTo>
                  <a:pt x="1286" y="71"/>
                </a:lnTo>
                <a:lnTo>
                  <a:pt x="1297" y="91"/>
                </a:lnTo>
                <a:lnTo>
                  <a:pt x="1309" y="108"/>
                </a:lnTo>
                <a:lnTo>
                  <a:pt x="1318" y="123"/>
                </a:lnTo>
                <a:lnTo>
                  <a:pt x="1330" y="139"/>
                </a:lnTo>
                <a:lnTo>
                  <a:pt x="1338" y="155"/>
                </a:lnTo>
                <a:lnTo>
                  <a:pt x="1348" y="175"/>
                </a:lnTo>
                <a:lnTo>
                  <a:pt x="1353" y="193"/>
                </a:lnTo>
                <a:lnTo>
                  <a:pt x="1356" y="211"/>
                </a:lnTo>
                <a:lnTo>
                  <a:pt x="1356" y="227"/>
                </a:lnTo>
                <a:lnTo>
                  <a:pt x="1354" y="245"/>
                </a:lnTo>
                <a:lnTo>
                  <a:pt x="1351" y="256"/>
                </a:lnTo>
                <a:lnTo>
                  <a:pt x="1346" y="274"/>
                </a:lnTo>
                <a:lnTo>
                  <a:pt x="1340" y="288"/>
                </a:lnTo>
                <a:lnTo>
                  <a:pt x="1330" y="300"/>
                </a:lnTo>
                <a:lnTo>
                  <a:pt x="1318" y="311"/>
                </a:lnTo>
                <a:lnTo>
                  <a:pt x="1304" y="319"/>
                </a:lnTo>
                <a:lnTo>
                  <a:pt x="1280" y="324"/>
                </a:lnTo>
                <a:lnTo>
                  <a:pt x="1260" y="322"/>
                </a:lnTo>
                <a:lnTo>
                  <a:pt x="1241" y="316"/>
                </a:lnTo>
                <a:lnTo>
                  <a:pt x="1218" y="306"/>
                </a:lnTo>
                <a:lnTo>
                  <a:pt x="1194" y="295"/>
                </a:lnTo>
                <a:lnTo>
                  <a:pt x="1177" y="283"/>
                </a:lnTo>
                <a:lnTo>
                  <a:pt x="1159" y="272"/>
                </a:lnTo>
                <a:lnTo>
                  <a:pt x="1143" y="262"/>
                </a:lnTo>
                <a:lnTo>
                  <a:pt x="1129" y="253"/>
                </a:lnTo>
                <a:lnTo>
                  <a:pt x="1112" y="245"/>
                </a:lnTo>
                <a:lnTo>
                  <a:pt x="1095" y="240"/>
                </a:lnTo>
                <a:lnTo>
                  <a:pt x="1075" y="238"/>
                </a:lnTo>
                <a:lnTo>
                  <a:pt x="1057" y="241"/>
                </a:lnTo>
                <a:lnTo>
                  <a:pt x="1038" y="248"/>
                </a:lnTo>
                <a:lnTo>
                  <a:pt x="1023" y="258"/>
                </a:lnTo>
                <a:lnTo>
                  <a:pt x="1007" y="269"/>
                </a:lnTo>
                <a:lnTo>
                  <a:pt x="991" y="285"/>
                </a:lnTo>
                <a:lnTo>
                  <a:pt x="978" y="303"/>
                </a:lnTo>
                <a:lnTo>
                  <a:pt x="965" y="327"/>
                </a:lnTo>
                <a:lnTo>
                  <a:pt x="958" y="348"/>
                </a:lnTo>
                <a:lnTo>
                  <a:pt x="953" y="369"/>
                </a:lnTo>
                <a:lnTo>
                  <a:pt x="955" y="394"/>
                </a:lnTo>
                <a:lnTo>
                  <a:pt x="957" y="415"/>
                </a:lnTo>
                <a:lnTo>
                  <a:pt x="963" y="439"/>
                </a:lnTo>
                <a:lnTo>
                  <a:pt x="971" y="459"/>
                </a:lnTo>
                <a:lnTo>
                  <a:pt x="983" y="480"/>
                </a:lnTo>
                <a:lnTo>
                  <a:pt x="996" y="496"/>
                </a:lnTo>
                <a:lnTo>
                  <a:pt x="1012" y="510"/>
                </a:lnTo>
                <a:lnTo>
                  <a:pt x="1030" y="525"/>
                </a:lnTo>
                <a:lnTo>
                  <a:pt x="1056" y="538"/>
                </a:lnTo>
                <a:lnTo>
                  <a:pt x="1082" y="548"/>
                </a:lnTo>
                <a:lnTo>
                  <a:pt x="1111" y="554"/>
                </a:lnTo>
                <a:lnTo>
                  <a:pt x="1143" y="557"/>
                </a:lnTo>
                <a:lnTo>
                  <a:pt x="1182" y="556"/>
                </a:lnTo>
                <a:lnTo>
                  <a:pt x="1210" y="554"/>
                </a:lnTo>
                <a:lnTo>
                  <a:pt x="1237" y="553"/>
                </a:lnTo>
                <a:lnTo>
                  <a:pt x="1263" y="557"/>
                </a:lnTo>
                <a:lnTo>
                  <a:pt x="1281" y="567"/>
                </a:lnTo>
                <a:lnTo>
                  <a:pt x="1297" y="585"/>
                </a:lnTo>
                <a:lnTo>
                  <a:pt x="1307" y="606"/>
                </a:lnTo>
                <a:lnTo>
                  <a:pt x="1309" y="627"/>
                </a:lnTo>
                <a:lnTo>
                  <a:pt x="1307" y="645"/>
                </a:lnTo>
                <a:lnTo>
                  <a:pt x="1301" y="666"/>
                </a:lnTo>
                <a:lnTo>
                  <a:pt x="1289" y="692"/>
                </a:lnTo>
                <a:lnTo>
                  <a:pt x="1280" y="713"/>
                </a:lnTo>
                <a:lnTo>
                  <a:pt x="1267" y="737"/>
                </a:lnTo>
                <a:lnTo>
                  <a:pt x="1254" y="762"/>
                </a:lnTo>
                <a:lnTo>
                  <a:pt x="1239" y="788"/>
                </a:lnTo>
                <a:lnTo>
                  <a:pt x="1140" y="788"/>
                </a:lnTo>
                <a:lnTo>
                  <a:pt x="1103" y="784"/>
                </a:lnTo>
                <a:lnTo>
                  <a:pt x="1065" y="781"/>
                </a:lnTo>
                <a:lnTo>
                  <a:pt x="1022" y="778"/>
                </a:lnTo>
                <a:lnTo>
                  <a:pt x="976" y="773"/>
                </a:lnTo>
                <a:lnTo>
                  <a:pt x="923" y="768"/>
                </a:lnTo>
                <a:lnTo>
                  <a:pt x="880" y="765"/>
                </a:lnTo>
                <a:lnTo>
                  <a:pt x="850" y="766"/>
                </a:lnTo>
                <a:lnTo>
                  <a:pt x="820" y="771"/>
                </a:lnTo>
                <a:lnTo>
                  <a:pt x="803" y="778"/>
                </a:lnTo>
                <a:lnTo>
                  <a:pt x="788" y="788"/>
                </a:lnTo>
                <a:lnTo>
                  <a:pt x="777" y="800"/>
                </a:lnTo>
                <a:lnTo>
                  <a:pt x="772" y="815"/>
                </a:lnTo>
                <a:lnTo>
                  <a:pt x="775" y="830"/>
                </a:lnTo>
                <a:lnTo>
                  <a:pt x="782" y="846"/>
                </a:lnTo>
                <a:lnTo>
                  <a:pt x="793" y="865"/>
                </a:lnTo>
                <a:lnTo>
                  <a:pt x="803" y="883"/>
                </a:lnTo>
                <a:lnTo>
                  <a:pt x="807" y="903"/>
                </a:lnTo>
                <a:lnTo>
                  <a:pt x="807" y="922"/>
                </a:lnTo>
                <a:lnTo>
                  <a:pt x="803" y="941"/>
                </a:lnTo>
                <a:lnTo>
                  <a:pt x="791" y="959"/>
                </a:lnTo>
                <a:lnTo>
                  <a:pt x="778" y="976"/>
                </a:lnTo>
                <a:lnTo>
                  <a:pt x="760" y="990"/>
                </a:lnTo>
                <a:lnTo>
                  <a:pt x="739" y="1003"/>
                </a:lnTo>
                <a:lnTo>
                  <a:pt x="717" y="1013"/>
                </a:lnTo>
                <a:lnTo>
                  <a:pt x="692" y="1019"/>
                </a:lnTo>
                <a:lnTo>
                  <a:pt x="670" y="1024"/>
                </a:lnTo>
                <a:lnTo>
                  <a:pt x="645" y="1027"/>
                </a:lnTo>
                <a:lnTo>
                  <a:pt x="623" y="1031"/>
                </a:lnTo>
                <a:lnTo>
                  <a:pt x="601" y="1031"/>
                </a:lnTo>
                <a:lnTo>
                  <a:pt x="580" y="1027"/>
                </a:lnTo>
                <a:lnTo>
                  <a:pt x="561" y="1024"/>
                </a:lnTo>
                <a:lnTo>
                  <a:pt x="543" y="1019"/>
                </a:lnTo>
                <a:lnTo>
                  <a:pt x="528" y="1014"/>
                </a:lnTo>
                <a:lnTo>
                  <a:pt x="512" y="1005"/>
                </a:lnTo>
                <a:lnTo>
                  <a:pt x="499" y="995"/>
                </a:lnTo>
                <a:lnTo>
                  <a:pt x="488" y="980"/>
                </a:lnTo>
                <a:lnTo>
                  <a:pt x="473" y="964"/>
                </a:lnTo>
                <a:lnTo>
                  <a:pt x="462" y="948"/>
                </a:lnTo>
                <a:lnTo>
                  <a:pt x="451" y="933"/>
                </a:lnTo>
                <a:lnTo>
                  <a:pt x="438" y="914"/>
                </a:lnTo>
                <a:lnTo>
                  <a:pt x="425" y="896"/>
                </a:lnTo>
                <a:lnTo>
                  <a:pt x="408" y="878"/>
                </a:lnTo>
                <a:lnTo>
                  <a:pt x="391" y="860"/>
                </a:lnTo>
                <a:lnTo>
                  <a:pt x="373" y="847"/>
                </a:lnTo>
                <a:lnTo>
                  <a:pt x="353" y="836"/>
                </a:lnTo>
                <a:lnTo>
                  <a:pt x="332" y="828"/>
                </a:lnTo>
                <a:lnTo>
                  <a:pt x="310" y="822"/>
                </a:lnTo>
                <a:lnTo>
                  <a:pt x="280" y="817"/>
                </a:lnTo>
                <a:lnTo>
                  <a:pt x="248" y="815"/>
                </a:lnTo>
                <a:lnTo>
                  <a:pt x="220" y="813"/>
                </a:lnTo>
                <a:lnTo>
                  <a:pt x="194" y="813"/>
                </a:lnTo>
                <a:lnTo>
                  <a:pt x="164" y="815"/>
                </a:lnTo>
                <a:lnTo>
                  <a:pt x="136" y="820"/>
                </a:lnTo>
                <a:lnTo>
                  <a:pt x="107" y="825"/>
                </a:lnTo>
                <a:lnTo>
                  <a:pt x="74" y="831"/>
                </a:lnTo>
                <a:lnTo>
                  <a:pt x="42" y="838"/>
                </a:lnTo>
                <a:lnTo>
                  <a:pt x="0" y="846"/>
                </a:lnTo>
                <a:close/>
              </a:path>
            </a:pathLst>
          </a:custGeom>
          <a:solidFill>
            <a:srgbClr val="00BF9F"/>
          </a:solidFill>
          <a:ln w="9525">
            <a:solidFill>
              <a:srgbClr val="000000"/>
            </a:solidFill>
            <a:prstDash val="solid"/>
            <a:round/>
            <a:headEnd/>
            <a:tailEnd/>
          </a:ln>
        </p:spPr>
        <p:txBody>
          <a:bodyPr/>
          <a:lstStyle/>
          <a:p>
            <a:endParaRPr lang="en-US"/>
          </a:p>
        </p:txBody>
      </p:sp>
      <p:sp>
        <p:nvSpPr>
          <p:cNvPr id="8" name="Freeform 10"/>
          <p:cNvSpPr>
            <a:spLocks/>
          </p:cNvSpPr>
          <p:nvPr/>
        </p:nvSpPr>
        <p:spPr bwMode="auto">
          <a:xfrm>
            <a:off x="7562851" y="2636839"/>
            <a:ext cx="1063869" cy="784225"/>
          </a:xfrm>
          <a:custGeom>
            <a:avLst/>
            <a:gdLst>
              <a:gd name="T0" fmla="*/ 56 w 1339"/>
              <a:gd name="T1" fmla="*/ 0 h 989"/>
              <a:gd name="T2" fmla="*/ 1339 w 1339"/>
              <a:gd name="T3" fmla="*/ 805 h 989"/>
              <a:gd name="T4" fmla="*/ 1292 w 1339"/>
              <a:gd name="T5" fmla="*/ 779 h 989"/>
              <a:gd name="T6" fmla="*/ 1242 w 1339"/>
              <a:gd name="T7" fmla="*/ 760 h 989"/>
              <a:gd name="T8" fmla="*/ 1182 w 1339"/>
              <a:gd name="T9" fmla="*/ 749 h 989"/>
              <a:gd name="T10" fmla="*/ 1111 w 1339"/>
              <a:gd name="T11" fmla="*/ 742 h 989"/>
              <a:gd name="T12" fmla="*/ 1038 w 1339"/>
              <a:gd name="T13" fmla="*/ 741 h 989"/>
              <a:gd name="T14" fmla="*/ 957 w 1339"/>
              <a:gd name="T15" fmla="*/ 744 h 989"/>
              <a:gd name="T16" fmla="*/ 890 w 1339"/>
              <a:gd name="T17" fmla="*/ 750 h 989"/>
              <a:gd name="T18" fmla="*/ 838 w 1339"/>
              <a:gd name="T19" fmla="*/ 763 h 989"/>
              <a:gd name="T20" fmla="*/ 802 w 1339"/>
              <a:gd name="T21" fmla="*/ 781 h 989"/>
              <a:gd name="T22" fmla="*/ 785 w 1339"/>
              <a:gd name="T23" fmla="*/ 805 h 989"/>
              <a:gd name="T24" fmla="*/ 793 w 1339"/>
              <a:gd name="T25" fmla="*/ 835 h 989"/>
              <a:gd name="T26" fmla="*/ 809 w 1339"/>
              <a:gd name="T27" fmla="*/ 860 h 989"/>
              <a:gd name="T28" fmla="*/ 799 w 1339"/>
              <a:gd name="T29" fmla="*/ 896 h 989"/>
              <a:gd name="T30" fmla="*/ 767 w 1339"/>
              <a:gd name="T31" fmla="*/ 929 h 989"/>
              <a:gd name="T32" fmla="*/ 728 w 1339"/>
              <a:gd name="T33" fmla="*/ 953 h 989"/>
              <a:gd name="T34" fmla="*/ 687 w 1339"/>
              <a:gd name="T35" fmla="*/ 971 h 989"/>
              <a:gd name="T36" fmla="*/ 642 w 1339"/>
              <a:gd name="T37" fmla="*/ 982 h 989"/>
              <a:gd name="T38" fmla="*/ 600 w 1339"/>
              <a:gd name="T39" fmla="*/ 989 h 989"/>
              <a:gd name="T40" fmla="*/ 551 w 1339"/>
              <a:gd name="T41" fmla="*/ 985 h 989"/>
              <a:gd name="T42" fmla="*/ 510 w 1339"/>
              <a:gd name="T43" fmla="*/ 976 h 989"/>
              <a:gd name="T44" fmla="*/ 472 w 1339"/>
              <a:gd name="T45" fmla="*/ 958 h 989"/>
              <a:gd name="T46" fmla="*/ 455 w 1339"/>
              <a:gd name="T47" fmla="*/ 935 h 989"/>
              <a:gd name="T48" fmla="*/ 455 w 1339"/>
              <a:gd name="T49" fmla="*/ 907 h 989"/>
              <a:gd name="T50" fmla="*/ 472 w 1339"/>
              <a:gd name="T51" fmla="*/ 872 h 989"/>
              <a:gd name="T52" fmla="*/ 497 w 1339"/>
              <a:gd name="T53" fmla="*/ 839 h 989"/>
              <a:gd name="T54" fmla="*/ 512 w 1339"/>
              <a:gd name="T55" fmla="*/ 810 h 989"/>
              <a:gd name="T56" fmla="*/ 512 w 1339"/>
              <a:gd name="T57" fmla="*/ 778 h 989"/>
              <a:gd name="T58" fmla="*/ 485 w 1339"/>
              <a:gd name="T59" fmla="*/ 753 h 989"/>
              <a:gd name="T60" fmla="*/ 446 w 1339"/>
              <a:gd name="T61" fmla="*/ 744 h 989"/>
              <a:gd name="T62" fmla="*/ 363 w 1339"/>
              <a:gd name="T63" fmla="*/ 741 h 989"/>
              <a:gd name="T64" fmla="*/ 285 w 1339"/>
              <a:gd name="T65" fmla="*/ 749 h 989"/>
              <a:gd name="T66" fmla="*/ 193 w 1339"/>
              <a:gd name="T67" fmla="*/ 763 h 989"/>
              <a:gd name="T68" fmla="*/ 108 w 1339"/>
              <a:gd name="T69" fmla="*/ 778 h 989"/>
              <a:gd name="T70" fmla="*/ 69 w 1339"/>
              <a:gd name="T71" fmla="*/ 791 h 989"/>
              <a:gd name="T72" fmla="*/ 50 w 1339"/>
              <a:gd name="T73" fmla="*/ 753 h 989"/>
              <a:gd name="T74" fmla="*/ 32 w 1339"/>
              <a:gd name="T75" fmla="*/ 711 h 989"/>
              <a:gd name="T76" fmla="*/ 21 w 1339"/>
              <a:gd name="T77" fmla="*/ 656 h 989"/>
              <a:gd name="T78" fmla="*/ 27 w 1339"/>
              <a:gd name="T79" fmla="*/ 601 h 989"/>
              <a:gd name="T80" fmla="*/ 55 w 1339"/>
              <a:gd name="T81" fmla="*/ 543 h 989"/>
              <a:gd name="T82" fmla="*/ 95 w 1339"/>
              <a:gd name="T83" fmla="*/ 496 h 989"/>
              <a:gd name="T84" fmla="*/ 145 w 1339"/>
              <a:gd name="T85" fmla="*/ 467 h 989"/>
              <a:gd name="T86" fmla="*/ 197 w 1339"/>
              <a:gd name="T87" fmla="*/ 444 h 989"/>
              <a:gd name="T88" fmla="*/ 256 w 1339"/>
              <a:gd name="T89" fmla="*/ 416 h 989"/>
              <a:gd name="T90" fmla="*/ 296 w 1339"/>
              <a:gd name="T91" fmla="*/ 392 h 989"/>
              <a:gd name="T92" fmla="*/ 330 w 1339"/>
              <a:gd name="T93" fmla="*/ 358 h 989"/>
              <a:gd name="T94" fmla="*/ 350 w 1339"/>
              <a:gd name="T95" fmla="*/ 314 h 989"/>
              <a:gd name="T96" fmla="*/ 348 w 1339"/>
              <a:gd name="T97" fmla="*/ 264 h 989"/>
              <a:gd name="T98" fmla="*/ 321 w 1339"/>
              <a:gd name="T99" fmla="*/ 219 h 989"/>
              <a:gd name="T100" fmla="*/ 275 w 1339"/>
              <a:gd name="T101" fmla="*/ 196 h 989"/>
              <a:gd name="T102" fmla="*/ 230 w 1339"/>
              <a:gd name="T103" fmla="*/ 204 h 989"/>
              <a:gd name="T104" fmla="*/ 191 w 1339"/>
              <a:gd name="T105" fmla="*/ 236 h 989"/>
              <a:gd name="T106" fmla="*/ 157 w 1339"/>
              <a:gd name="T107" fmla="*/ 274 h 989"/>
              <a:gd name="T108" fmla="*/ 116 w 1339"/>
              <a:gd name="T109" fmla="*/ 290 h 989"/>
              <a:gd name="T110" fmla="*/ 63 w 1339"/>
              <a:gd name="T111" fmla="*/ 285 h 989"/>
              <a:gd name="T112" fmla="*/ 29 w 1339"/>
              <a:gd name="T113" fmla="*/ 256 h 989"/>
              <a:gd name="T114" fmla="*/ 6 w 1339"/>
              <a:gd name="T115" fmla="*/ 215 h 989"/>
              <a:gd name="T116" fmla="*/ 0 w 1339"/>
              <a:gd name="T117" fmla="*/ 170 h 989"/>
              <a:gd name="T118" fmla="*/ 6 w 1339"/>
              <a:gd name="T119" fmla="*/ 120 h 989"/>
              <a:gd name="T120" fmla="*/ 24 w 1339"/>
              <a:gd name="T121" fmla="*/ 60 h 989"/>
              <a:gd name="T122" fmla="*/ 40 w 1339"/>
              <a:gd name="T123" fmla="*/ 23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9" h="989">
                <a:moveTo>
                  <a:pt x="40" y="23"/>
                </a:moveTo>
                <a:lnTo>
                  <a:pt x="56" y="0"/>
                </a:lnTo>
                <a:lnTo>
                  <a:pt x="1117" y="0"/>
                </a:lnTo>
                <a:lnTo>
                  <a:pt x="1339" y="805"/>
                </a:lnTo>
                <a:lnTo>
                  <a:pt x="1312" y="791"/>
                </a:lnTo>
                <a:lnTo>
                  <a:pt x="1292" y="779"/>
                </a:lnTo>
                <a:lnTo>
                  <a:pt x="1270" y="770"/>
                </a:lnTo>
                <a:lnTo>
                  <a:pt x="1242" y="760"/>
                </a:lnTo>
                <a:lnTo>
                  <a:pt x="1213" y="753"/>
                </a:lnTo>
                <a:lnTo>
                  <a:pt x="1182" y="749"/>
                </a:lnTo>
                <a:lnTo>
                  <a:pt x="1145" y="744"/>
                </a:lnTo>
                <a:lnTo>
                  <a:pt x="1111" y="742"/>
                </a:lnTo>
                <a:lnTo>
                  <a:pt x="1077" y="741"/>
                </a:lnTo>
                <a:lnTo>
                  <a:pt x="1038" y="741"/>
                </a:lnTo>
                <a:lnTo>
                  <a:pt x="992" y="741"/>
                </a:lnTo>
                <a:lnTo>
                  <a:pt x="957" y="744"/>
                </a:lnTo>
                <a:lnTo>
                  <a:pt x="921" y="747"/>
                </a:lnTo>
                <a:lnTo>
                  <a:pt x="890" y="750"/>
                </a:lnTo>
                <a:lnTo>
                  <a:pt x="861" y="757"/>
                </a:lnTo>
                <a:lnTo>
                  <a:pt x="838" y="763"/>
                </a:lnTo>
                <a:lnTo>
                  <a:pt x="819" y="771"/>
                </a:lnTo>
                <a:lnTo>
                  <a:pt x="802" y="781"/>
                </a:lnTo>
                <a:lnTo>
                  <a:pt x="791" y="791"/>
                </a:lnTo>
                <a:lnTo>
                  <a:pt x="785" y="805"/>
                </a:lnTo>
                <a:lnTo>
                  <a:pt x="785" y="820"/>
                </a:lnTo>
                <a:lnTo>
                  <a:pt x="793" y="835"/>
                </a:lnTo>
                <a:lnTo>
                  <a:pt x="802" y="847"/>
                </a:lnTo>
                <a:lnTo>
                  <a:pt x="809" y="860"/>
                </a:lnTo>
                <a:lnTo>
                  <a:pt x="809" y="880"/>
                </a:lnTo>
                <a:lnTo>
                  <a:pt x="799" y="896"/>
                </a:lnTo>
                <a:lnTo>
                  <a:pt x="786" y="912"/>
                </a:lnTo>
                <a:lnTo>
                  <a:pt x="767" y="929"/>
                </a:lnTo>
                <a:lnTo>
                  <a:pt x="747" y="943"/>
                </a:lnTo>
                <a:lnTo>
                  <a:pt x="728" y="953"/>
                </a:lnTo>
                <a:lnTo>
                  <a:pt x="708" y="961"/>
                </a:lnTo>
                <a:lnTo>
                  <a:pt x="687" y="971"/>
                </a:lnTo>
                <a:lnTo>
                  <a:pt x="665" y="977"/>
                </a:lnTo>
                <a:lnTo>
                  <a:pt x="642" y="982"/>
                </a:lnTo>
                <a:lnTo>
                  <a:pt x="619" y="985"/>
                </a:lnTo>
                <a:lnTo>
                  <a:pt x="600" y="989"/>
                </a:lnTo>
                <a:lnTo>
                  <a:pt x="574" y="989"/>
                </a:lnTo>
                <a:lnTo>
                  <a:pt x="551" y="985"/>
                </a:lnTo>
                <a:lnTo>
                  <a:pt x="530" y="982"/>
                </a:lnTo>
                <a:lnTo>
                  <a:pt x="510" y="976"/>
                </a:lnTo>
                <a:lnTo>
                  <a:pt x="489" y="967"/>
                </a:lnTo>
                <a:lnTo>
                  <a:pt x="472" y="958"/>
                </a:lnTo>
                <a:lnTo>
                  <a:pt x="460" y="946"/>
                </a:lnTo>
                <a:lnTo>
                  <a:pt x="455" y="935"/>
                </a:lnTo>
                <a:lnTo>
                  <a:pt x="454" y="924"/>
                </a:lnTo>
                <a:lnTo>
                  <a:pt x="455" y="907"/>
                </a:lnTo>
                <a:lnTo>
                  <a:pt x="460" y="891"/>
                </a:lnTo>
                <a:lnTo>
                  <a:pt x="472" y="872"/>
                </a:lnTo>
                <a:lnTo>
                  <a:pt x="486" y="854"/>
                </a:lnTo>
                <a:lnTo>
                  <a:pt x="497" y="839"/>
                </a:lnTo>
                <a:lnTo>
                  <a:pt x="506" y="828"/>
                </a:lnTo>
                <a:lnTo>
                  <a:pt x="512" y="810"/>
                </a:lnTo>
                <a:lnTo>
                  <a:pt x="517" y="792"/>
                </a:lnTo>
                <a:lnTo>
                  <a:pt x="512" y="778"/>
                </a:lnTo>
                <a:lnTo>
                  <a:pt x="502" y="765"/>
                </a:lnTo>
                <a:lnTo>
                  <a:pt x="485" y="753"/>
                </a:lnTo>
                <a:lnTo>
                  <a:pt x="465" y="749"/>
                </a:lnTo>
                <a:lnTo>
                  <a:pt x="446" y="744"/>
                </a:lnTo>
                <a:lnTo>
                  <a:pt x="418" y="741"/>
                </a:lnTo>
                <a:lnTo>
                  <a:pt x="363" y="741"/>
                </a:lnTo>
                <a:lnTo>
                  <a:pt x="322" y="744"/>
                </a:lnTo>
                <a:lnTo>
                  <a:pt x="285" y="749"/>
                </a:lnTo>
                <a:lnTo>
                  <a:pt x="236" y="755"/>
                </a:lnTo>
                <a:lnTo>
                  <a:pt x="193" y="763"/>
                </a:lnTo>
                <a:lnTo>
                  <a:pt x="144" y="771"/>
                </a:lnTo>
                <a:lnTo>
                  <a:pt x="108" y="778"/>
                </a:lnTo>
                <a:lnTo>
                  <a:pt x="84" y="783"/>
                </a:lnTo>
                <a:lnTo>
                  <a:pt x="69" y="791"/>
                </a:lnTo>
                <a:lnTo>
                  <a:pt x="60" y="773"/>
                </a:lnTo>
                <a:lnTo>
                  <a:pt x="50" y="753"/>
                </a:lnTo>
                <a:lnTo>
                  <a:pt x="40" y="732"/>
                </a:lnTo>
                <a:lnTo>
                  <a:pt x="32" y="711"/>
                </a:lnTo>
                <a:lnTo>
                  <a:pt x="25" y="685"/>
                </a:lnTo>
                <a:lnTo>
                  <a:pt x="21" y="656"/>
                </a:lnTo>
                <a:lnTo>
                  <a:pt x="22" y="629"/>
                </a:lnTo>
                <a:lnTo>
                  <a:pt x="27" y="601"/>
                </a:lnTo>
                <a:lnTo>
                  <a:pt x="38" y="572"/>
                </a:lnTo>
                <a:lnTo>
                  <a:pt x="55" y="543"/>
                </a:lnTo>
                <a:lnTo>
                  <a:pt x="72" y="517"/>
                </a:lnTo>
                <a:lnTo>
                  <a:pt x="95" y="496"/>
                </a:lnTo>
                <a:lnTo>
                  <a:pt x="120" y="480"/>
                </a:lnTo>
                <a:lnTo>
                  <a:pt x="145" y="467"/>
                </a:lnTo>
                <a:lnTo>
                  <a:pt x="171" y="454"/>
                </a:lnTo>
                <a:lnTo>
                  <a:pt x="197" y="444"/>
                </a:lnTo>
                <a:lnTo>
                  <a:pt x="223" y="433"/>
                </a:lnTo>
                <a:lnTo>
                  <a:pt x="256" y="416"/>
                </a:lnTo>
                <a:lnTo>
                  <a:pt x="277" y="407"/>
                </a:lnTo>
                <a:lnTo>
                  <a:pt x="296" y="392"/>
                </a:lnTo>
                <a:lnTo>
                  <a:pt x="314" y="376"/>
                </a:lnTo>
                <a:lnTo>
                  <a:pt x="330" y="358"/>
                </a:lnTo>
                <a:lnTo>
                  <a:pt x="342" y="337"/>
                </a:lnTo>
                <a:lnTo>
                  <a:pt x="350" y="314"/>
                </a:lnTo>
                <a:lnTo>
                  <a:pt x="353" y="288"/>
                </a:lnTo>
                <a:lnTo>
                  <a:pt x="348" y="264"/>
                </a:lnTo>
                <a:lnTo>
                  <a:pt x="337" y="238"/>
                </a:lnTo>
                <a:lnTo>
                  <a:pt x="321" y="219"/>
                </a:lnTo>
                <a:lnTo>
                  <a:pt x="300" y="204"/>
                </a:lnTo>
                <a:lnTo>
                  <a:pt x="275" y="196"/>
                </a:lnTo>
                <a:lnTo>
                  <a:pt x="253" y="196"/>
                </a:lnTo>
                <a:lnTo>
                  <a:pt x="230" y="204"/>
                </a:lnTo>
                <a:lnTo>
                  <a:pt x="207" y="219"/>
                </a:lnTo>
                <a:lnTo>
                  <a:pt x="191" y="236"/>
                </a:lnTo>
                <a:lnTo>
                  <a:pt x="173" y="256"/>
                </a:lnTo>
                <a:lnTo>
                  <a:pt x="157" y="274"/>
                </a:lnTo>
                <a:lnTo>
                  <a:pt x="139" y="285"/>
                </a:lnTo>
                <a:lnTo>
                  <a:pt x="116" y="290"/>
                </a:lnTo>
                <a:lnTo>
                  <a:pt x="87" y="290"/>
                </a:lnTo>
                <a:lnTo>
                  <a:pt x="63" y="285"/>
                </a:lnTo>
                <a:lnTo>
                  <a:pt x="45" y="270"/>
                </a:lnTo>
                <a:lnTo>
                  <a:pt x="29" y="256"/>
                </a:lnTo>
                <a:lnTo>
                  <a:pt x="16" y="238"/>
                </a:lnTo>
                <a:lnTo>
                  <a:pt x="6" y="215"/>
                </a:lnTo>
                <a:lnTo>
                  <a:pt x="1" y="194"/>
                </a:lnTo>
                <a:lnTo>
                  <a:pt x="0" y="170"/>
                </a:lnTo>
                <a:lnTo>
                  <a:pt x="1" y="144"/>
                </a:lnTo>
                <a:lnTo>
                  <a:pt x="6" y="120"/>
                </a:lnTo>
                <a:lnTo>
                  <a:pt x="14" y="87"/>
                </a:lnTo>
                <a:lnTo>
                  <a:pt x="24" y="60"/>
                </a:lnTo>
                <a:lnTo>
                  <a:pt x="30" y="42"/>
                </a:lnTo>
                <a:lnTo>
                  <a:pt x="40" y="23"/>
                </a:lnTo>
                <a:close/>
              </a:path>
            </a:pathLst>
          </a:custGeom>
          <a:solidFill>
            <a:srgbClr val="FF5F00"/>
          </a:solidFill>
          <a:ln w="9525">
            <a:solidFill>
              <a:srgbClr val="000000"/>
            </a:solidFill>
            <a:prstDash val="solid"/>
            <a:round/>
            <a:headEnd/>
            <a:tailEnd/>
          </a:ln>
        </p:spPr>
        <p:txBody>
          <a:bodyPr/>
          <a:lstStyle/>
          <a:p>
            <a:endParaRPr lang="en-US"/>
          </a:p>
        </p:txBody>
      </p:sp>
      <p:sp>
        <p:nvSpPr>
          <p:cNvPr id="9" name="Freeform 11"/>
          <p:cNvSpPr>
            <a:spLocks/>
          </p:cNvSpPr>
          <p:nvPr/>
        </p:nvSpPr>
        <p:spPr bwMode="auto">
          <a:xfrm>
            <a:off x="5401408" y="3243264"/>
            <a:ext cx="1317381" cy="890587"/>
          </a:xfrm>
          <a:custGeom>
            <a:avLst/>
            <a:gdLst>
              <a:gd name="T0" fmla="*/ 24 w 1659"/>
              <a:gd name="T1" fmla="*/ 914 h 1121"/>
              <a:gd name="T2" fmla="*/ 140 w 1659"/>
              <a:gd name="T3" fmla="*/ 893 h 1121"/>
              <a:gd name="T4" fmla="*/ 287 w 1659"/>
              <a:gd name="T5" fmla="*/ 856 h 1121"/>
              <a:gd name="T6" fmla="*/ 419 w 1659"/>
              <a:gd name="T7" fmla="*/ 813 h 1121"/>
              <a:gd name="T8" fmla="*/ 498 w 1659"/>
              <a:gd name="T9" fmla="*/ 807 h 1121"/>
              <a:gd name="T10" fmla="*/ 584 w 1659"/>
              <a:gd name="T11" fmla="*/ 825 h 1121"/>
              <a:gd name="T12" fmla="*/ 625 w 1659"/>
              <a:gd name="T13" fmla="*/ 864 h 1121"/>
              <a:gd name="T14" fmla="*/ 620 w 1659"/>
              <a:gd name="T15" fmla="*/ 912 h 1121"/>
              <a:gd name="T16" fmla="*/ 578 w 1659"/>
              <a:gd name="T17" fmla="*/ 985 h 1121"/>
              <a:gd name="T18" fmla="*/ 573 w 1659"/>
              <a:gd name="T19" fmla="*/ 1037 h 1121"/>
              <a:gd name="T20" fmla="*/ 615 w 1659"/>
              <a:gd name="T21" fmla="*/ 1092 h 1121"/>
              <a:gd name="T22" fmla="*/ 686 w 1659"/>
              <a:gd name="T23" fmla="*/ 1118 h 1121"/>
              <a:gd name="T24" fmla="*/ 754 w 1659"/>
              <a:gd name="T25" fmla="*/ 1113 h 1121"/>
              <a:gd name="T26" fmla="*/ 827 w 1659"/>
              <a:gd name="T27" fmla="*/ 1079 h 1121"/>
              <a:gd name="T28" fmla="*/ 881 w 1659"/>
              <a:gd name="T29" fmla="*/ 1032 h 1121"/>
              <a:gd name="T30" fmla="*/ 902 w 1659"/>
              <a:gd name="T31" fmla="*/ 961 h 1121"/>
              <a:gd name="T32" fmla="*/ 931 w 1659"/>
              <a:gd name="T33" fmla="*/ 919 h 1121"/>
              <a:gd name="T34" fmla="*/ 1022 w 1659"/>
              <a:gd name="T35" fmla="*/ 886 h 1121"/>
              <a:gd name="T36" fmla="*/ 1132 w 1659"/>
              <a:gd name="T37" fmla="*/ 860 h 1121"/>
              <a:gd name="T38" fmla="*/ 1350 w 1659"/>
              <a:gd name="T39" fmla="*/ 843 h 1121"/>
              <a:gd name="T40" fmla="*/ 1509 w 1659"/>
              <a:gd name="T41" fmla="*/ 836 h 1121"/>
              <a:gd name="T42" fmla="*/ 1549 w 1659"/>
              <a:gd name="T43" fmla="*/ 788 h 1121"/>
              <a:gd name="T44" fmla="*/ 1598 w 1659"/>
              <a:gd name="T45" fmla="*/ 736 h 1121"/>
              <a:gd name="T46" fmla="*/ 1640 w 1659"/>
              <a:gd name="T47" fmla="*/ 681 h 1121"/>
              <a:gd name="T48" fmla="*/ 1658 w 1659"/>
              <a:gd name="T49" fmla="*/ 622 h 1121"/>
              <a:gd name="T50" fmla="*/ 1643 w 1659"/>
              <a:gd name="T51" fmla="*/ 554 h 1121"/>
              <a:gd name="T52" fmla="*/ 1599 w 1659"/>
              <a:gd name="T53" fmla="*/ 527 h 1121"/>
              <a:gd name="T54" fmla="*/ 1543 w 1659"/>
              <a:gd name="T55" fmla="*/ 540 h 1121"/>
              <a:gd name="T56" fmla="*/ 1492 w 1659"/>
              <a:gd name="T57" fmla="*/ 604 h 1121"/>
              <a:gd name="T58" fmla="*/ 1429 w 1659"/>
              <a:gd name="T59" fmla="*/ 653 h 1121"/>
              <a:gd name="T60" fmla="*/ 1363 w 1659"/>
              <a:gd name="T61" fmla="*/ 656 h 1121"/>
              <a:gd name="T62" fmla="*/ 1312 w 1659"/>
              <a:gd name="T63" fmla="*/ 630 h 1121"/>
              <a:gd name="T64" fmla="*/ 1286 w 1659"/>
              <a:gd name="T65" fmla="*/ 585 h 1121"/>
              <a:gd name="T66" fmla="*/ 1283 w 1659"/>
              <a:gd name="T67" fmla="*/ 518 h 1121"/>
              <a:gd name="T68" fmla="*/ 1322 w 1659"/>
              <a:gd name="T69" fmla="*/ 463 h 1121"/>
              <a:gd name="T70" fmla="*/ 1395 w 1659"/>
              <a:gd name="T71" fmla="*/ 424 h 1121"/>
              <a:gd name="T72" fmla="*/ 1458 w 1659"/>
              <a:gd name="T73" fmla="*/ 381 h 1121"/>
              <a:gd name="T74" fmla="*/ 1486 w 1659"/>
              <a:gd name="T75" fmla="*/ 305 h 1121"/>
              <a:gd name="T76" fmla="*/ 1473 w 1659"/>
              <a:gd name="T77" fmla="*/ 230 h 1121"/>
              <a:gd name="T78" fmla="*/ 1437 w 1659"/>
              <a:gd name="T79" fmla="*/ 149 h 1121"/>
              <a:gd name="T80" fmla="*/ 1421 w 1659"/>
              <a:gd name="T81" fmla="*/ 74 h 1121"/>
              <a:gd name="T82" fmla="*/ 1379 w 1659"/>
              <a:gd name="T83" fmla="*/ 21 h 1121"/>
              <a:gd name="T84" fmla="*/ 1217 w 1659"/>
              <a:gd name="T85" fmla="*/ 13 h 1121"/>
              <a:gd name="T86" fmla="*/ 1075 w 1659"/>
              <a:gd name="T87" fmla="*/ 0 h 1121"/>
              <a:gd name="T88" fmla="*/ 998 w 1659"/>
              <a:gd name="T89" fmla="*/ 13 h 1121"/>
              <a:gd name="T90" fmla="*/ 967 w 1659"/>
              <a:gd name="T91" fmla="*/ 50 h 1121"/>
              <a:gd name="T92" fmla="*/ 988 w 1659"/>
              <a:gd name="T93" fmla="*/ 100 h 1121"/>
              <a:gd name="T94" fmla="*/ 1002 w 1659"/>
              <a:gd name="T95" fmla="*/ 157 h 1121"/>
              <a:gd name="T96" fmla="*/ 973 w 1659"/>
              <a:gd name="T97" fmla="*/ 211 h 1121"/>
              <a:gd name="T98" fmla="*/ 912 w 1659"/>
              <a:gd name="T99" fmla="*/ 248 h 1121"/>
              <a:gd name="T100" fmla="*/ 840 w 1659"/>
              <a:gd name="T101" fmla="*/ 262 h 1121"/>
              <a:gd name="T102" fmla="*/ 775 w 1659"/>
              <a:gd name="T103" fmla="*/ 262 h 1121"/>
              <a:gd name="T104" fmla="*/ 723 w 1659"/>
              <a:gd name="T105" fmla="*/ 249 h 1121"/>
              <a:gd name="T106" fmla="*/ 683 w 1659"/>
              <a:gd name="T107" fmla="*/ 215 h 1121"/>
              <a:gd name="T108" fmla="*/ 646 w 1659"/>
              <a:gd name="T109" fmla="*/ 168 h 1121"/>
              <a:gd name="T110" fmla="*/ 603 w 1659"/>
              <a:gd name="T111" fmla="*/ 113 h 1121"/>
              <a:gd name="T112" fmla="*/ 548 w 1659"/>
              <a:gd name="T113" fmla="*/ 71 h 1121"/>
              <a:gd name="T114" fmla="*/ 475 w 1659"/>
              <a:gd name="T115" fmla="*/ 52 h 1121"/>
              <a:gd name="T116" fmla="*/ 389 w 1659"/>
              <a:gd name="T117" fmla="*/ 48 h 1121"/>
              <a:gd name="T118" fmla="*/ 302 w 1659"/>
              <a:gd name="T119" fmla="*/ 60 h 1121"/>
              <a:gd name="T120" fmla="*/ 195 w 1659"/>
              <a:gd name="T121" fmla="*/ 8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9" h="1121">
                <a:moveTo>
                  <a:pt x="195" y="81"/>
                </a:moveTo>
                <a:lnTo>
                  <a:pt x="0" y="916"/>
                </a:lnTo>
                <a:lnTo>
                  <a:pt x="24" y="914"/>
                </a:lnTo>
                <a:lnTo>
                  <a:pt x="52" y="911"/>
                </a:lnTo>
                <a:lnTo>
                  <a:pt x="102" y="901"/>
                </a:lnTo>
                <a:lnTo>
                  <a:pt x="140" y="893"/>
                </a:lnTo>
                <a:lnTo>
                  <a:pt x="187" y="883"/>
                </a:lnTo>
                <a:lnTo>
                  <a:pt x="238" y="870"/>
                </a:lnTo>
                <a:lnTo>
                  <a:pt x="287" y="856"/>
                </a:lnTo>
                <a:lnTo>
                  <a:pt x="333" y="839"/>
                </a:lnTo>
                <a:lnTo>
                  <a:pt x="384" y="822"/>
                </a:lnTo>
                <a:lnTo>
                  <a:pt x="419" y="813"/>
                </a:lnTo>
                <a:lnTo>
                  <a:pt x="448" y="809"/>
                </a:lnTo>
                <a:lnTo>
                  <a:pt x="474" y="807"/>
                </a:lnTo>
                <a:lnTo>
                  <a:pt x="498" y="807"/>
                </a:lnTo>
                <a:lnTo>
                  <a:pt x="534" y="812"/>
                </a:lnTo>
                <a:lnTo>
                  <a:pt x="558" y="817"/>
                </a:lnTo>
                <a:lnTo>
                  <a:pt x="584" y="825"/>
                </a:lnTo>
                <a:lnTo>
                  <a:pt x="602" y="835"/>
                </a:lnTo>
                <a:lnTo>
                  <a:pt x="615" y="846"/>
                </a:lnTo>
                <a:lnTo>
                  <a:pt x="625" y="864"/>
                </a:lnTo>
                <a:lnTo>
                  <a:pt x="628" y="877"/>
                </a:lnTo>
                <a:lnTo>
                  <a:pt x="626" y="895"/>
                </a:lnTo>
                <a:lnTo>
                  <a:pt x="620" y="912"/>
                </a:lnTo>
                <a:lnTo>
                  <a:pt x="603" y="935"/>
                </a:lnTo>
                <a:lnTo>
                  <a:pt x="587" y="961"/>
                </a:lnTo>
                <a:lnTo>
                  <a:pt x="578" y="985"/>
                </a:lnTo>
                <a:lnTo>
                  <a:pt x="573" y="1003"/>
                </a:lnTo>
                <a:lnTo>
                  <a:pt x="571" y="1023"/>
                </a:lnTo>
                <a:lnTo>
                  <a:pt x="573" y="1037"/>
                </a:lnTo>
                <a:lnTo>
                  <a:pt x="581" y="1057"/>
                </a:lnTo>
                <a:lnTo>
                  <a:pt x="595" y="1076"/>
                </a:lnTo>
                <a:lnTo>
                  <a:pt x="615" y="1092"/>
                </a:lnTo>
                <a:lnTo>
                  <a:pt x="634" y="1104"/>
                </a:lnTo>
                <a:lnTo>
                  <a:pt x="659" y="1112"/>
                </a:lnTo>
                <a:lnTo>
                  <a:pt x="686" y="1118"/>
                </a:lnTo>
                <a:lnTo>
                  <a:pt x="707" y="1121"/>
                </a:lnTo>
                <a:lnTo>
                  <a:pt x="730" y="1118"/>
                </a:lnTo>
                <a:lnTo>
                  <a:pt x="754" y="1113"/>
                </a:lnTo>
                <a:lnTo>
                  <a:pt x="777" y="1105"/>
                </a:lnTo>
                <a:lnTo>
                  <a:pt x="801" y="1094"/>
                </a:lnTo>
                <a:lnTo>
                  <a:pt x="827" y="1079"/>
                </a:lnTo>
                <a:lnTo>
                  <a:pt x="848" y="1065"/>
                </a:lnTo>
                <a:lnTo>
                  <a:pt x="866" y="1050"/>
                </a:lnTo>
                <a:lnTo>
                  <a:pt x="881" y="1032"/>
                </a:lnTo>
                <a:lnTo>
                  <a:pt x="892" y="1011"/>
                </a:lnTo>
                <a:lnTo>
                  <a:pt x="899" y="989"/>
                </a:lnTo>
                <a:lnTo>
                  <a:pt x="902" y="961"/>
                </a:lnTo>
                <a:lnTo>
                  <a:pt x="910" y="940"/>
                </a:lnTo>
                <a:lnTo>
                  <a:pt x="917" y="930"/>
                </a:lnTo>
                <a:lnTo>
                  <a:pt x="931" y="919"/>
                </a:lnTo>
                <a:lnTo>
                  <a:pt x="955" y="907"/>
                </a:lnTo>
                <a:lnTo>
                  <a:pt x="988" y="896"/>
                </a:lnTo>
                <a:lnTo>
                  <a:pt x="1022" y="886"/>
                </a:lnTo>
                <a:lnTo>
                  <a:pt x="1053" y="877"/>
                </a:lnTo>
                <a:lnTo>
                  <a:pt x="1085" y="869"/>
                </a:lnTo>
                <a:lnTo>
                  <a:pt x="1132" y="860"/>
                </a:lnTo>
                <a:lnTo>
                  <a:pt x="1197" y="849"/>
                </a:lnTo>
                <a:lnTo>
                  <a:pt x="1270" y="843"/>
                </a:lnTo>
                <a:lnTo>
                  <a:pt x="1350" y="843"/>
                </a:lnTo>
                <a:lnTo>
                  <a:pt x="1427" y="843"/>
                </a:lnTo>
                <a:lnTo>
                  <a:pt x="1499" y="851"/>
                </a:lnTo>
                <a:lnTo>
                  <a:pt x="1509" y="836"/>
                </a:lnTo>
                <a:lnTo>
                  <a:pt x="1518" y="820"/>
                </a:lnTo>
                <a:lnTo>
                  <a:pt x="1531" y="805"/>
                </a:lnTo>
                <a:lnTo>
                  <a:pt x="1549" y="788"/>
                </a:lnTo>
                <a:lnTo>
                  <a:pt x="1562" y="775"/>
                </a:lnTo>
                <a:lnTo>
                  <a:pt x="1582" y="753"/>
                </a:lnTo>
                <a:lnTo>
                  <a:pt x="1598" y="736"/>
                </a:lnTo>
                <a:lnTo>
                  <a:pt x="1612" y="721"/>
                </a:lnTo>
                <a:lnTo>
                  <a:pt x="1627" y="703"/>
                </a:lnTo>
                <a:lnTo>
                  <a:pt x="1640" y="681"/>
                </a:lnTo>
                <a:lnTo>
                  <a:pt x="1645" y="666"/>
                </a:lnTo>
                <a:lnTo>
                  <a:pt x="1651" y="642"/>
                </a:lnTo>
                <a:lnTo>
                  <a:pt x="1658" y="622"/>
                </a:lnTo>
                <a:lnTo>
                  <a:pt x="1659" y="596"/>
                </a:lnTo>
                <a:lnTo>
                  <a:pt x="1653" y="575"/>
                </a:lnTo>
                <a:lnTo>
                  <a:pt x="1643" y="554"/>
                </a:lnTo>
                <a:lnTo>
                  <a:pt x="1632" y="541"/>
                </a:lnTo>
                <a:lnTo>
                  <a:pt x="1616" y="533"/>
                </a:lnTo>
                <a:lnTo>
                  <a:pt x="1599" y="527"/>
                </a:lnTo>
                <a:lnTo>
                  <a:pt x="1582" y="527"/>
                </a:lnTo>
                <a:lnTo>
                  <a:pt x="1564" y="527"/>
                </a:lnTo>
                <a:lnTo>
                  <a:pt x="1543" y="540"/>
                </a:lnTo>
                <a:lnTo>
                  <a:pt x="1526" y="557"/>
                </a:lnTo>
                <a:lnTo>
                  <a:pt x="1510" y="578"/>
                </a:lnTo>
                <a:lnTo>
                  <a:pt x="1492" y="604"/>
                </a:lnTo>
                <a:lnTo>
                  <a:pt x="1473" y="625"/>
                </a:lnTo>
                <a:lnTo>
                  <a:pt x="1453" y="642"/>
                </a:lnTo>
                <a:lnTo>
                  <a:pt x="1429" y="653"/>
                </a:lnTo>
                <a:lnTo>
                  <a:pt x="1402" y="661"/>
                </a:lnTo>
                <a:lnTo>
                  <a:pt x="1384" y="661"/>
                </a:lnTo>
                <a:lnTo>
                  <a:pt x="1363" y="656"/>
                </a:lnTo>
                <a:lnTo>
                  <a:pt x="1346" y="651"/>
                </a:lnTo>
                <a:lnTo>
                  <a:pt x="1330" y="645"/>
                </a:lnTo>
                <a:lnTo>
                  <a:pt x="1312" y="630"/>
                </a:lnTo>
                <a:lnTo>
                  <a:pt x="1301" y="617"/>
                </a:lnTo>
                <a:lnTo>
                  <a:pt x="1291" y="601"/>
                </a:lnTo>
                <a:lnTo>
                  <a:pt x="1286" y="585"/>
                </a:lnTo>
                <a:lnTo>
                  <a:pt x="1280" y="559"/>
                </a:lnTo>
                <a:lnTo>
                  <a:pt x="1278" y="536"/>
                </a:lnTo>
                <a:lnTo>
                  <a:pt x="1283" y="518"/>
                </a:lnTo>
                <a:lnTo>
                  <a:pt x="1294" y="499"/>
                </a:lnTo>
                <a:lnTo>
                  <a:pt x="1304" y="483"/>
                </a:lnTo>
                <a:lnTo>
                  <a:pt x="1322" y="463"/>
                </a:lnTo>
                <a:lnTo>
                  <a:pt x="1346" y="450"/>
                </a:lnTo>
                <a:lnTo>
                  <a:pt x="1364" y="441"/>
                </a:lnTo>
                <a:lnTo>
                  <a:pt x="1395" y="424"/>
                </a:lnTo>
                <a:lnTo>
                  <a:pt x="1424" y="408"/>
                </a:lnTo>
                <a:lnTo>
                  <a:pt x="1442" y="394"/>
                </a:lnTo>
                <a:lnTo>
                  <a:pt x="1458" y="381"/>
                </a:lnTo>
                <a:lnTo>
                  <a:pt x="1476" y="356"/>
                </a:lnTo>
                <a:lnTo>
                  <a:pt x="1483" y="330"/>
                </a:lnTo>
                <a:lnTo>
                  <a:pt x="1486" y="305"/>
                </a:lnTo>
                <a:lnTo>
                  <a:pt x="1487" y="283"/>
                </a:lnTo>
                <a:lnTo>
                  <a:pt x="1481" y="253"/>
                </a:lnTo>
                <a:lnTo>
                  <a:pt x="1473" y="230"/>
                </a:lnTo>
                <a:lnTo>
                  <a:pt x="1462" y="204"/>
                </a:lnTo>
                <a:lnTo>
                  <a:pt x="1450" y="180"/>
                </a:lnTo>
                <a:lnTo>
                  <a:pt x="1437" y="149"/>
                </a:lnTo>
                <a:lnTo>
                  <a:pt x="1426" y="123"/>
                </a:lnTo>
                <a:lnTo>
                  <a:pt x="1423" y="99"/>
                </a:lnTo>
                <a:lnTo>
                  <a:pt x="1421" y="74"/>
                </a:lnTo>
                <a:lnTo>
                  <a:pt x="1424" y="50"/>
                </a:lnTo>
                <a:lnTo>
                  <a:pt x="1424" y="24"/>
                </a:lnTo>
                <a:lnTo>
                  <a:pt x="1379" y="21"/>
                </a:lnTo>
                <a:lnTo>
                  <a:pt x="1317" y="21"/>
                </a:lnTo>
                <a:lnTo>
                  <a:pt x="1260" y="16"/>
                </a:lnTo>
                <a:lnTo>
                  <a:pt x="1217" y="13"/>
                </a:lnTo>
                <a:lnTo>
                  <a:pt x="1171" y="8"/>
                </a:lnTo>
                <a:lnTo>
                  <a:pt x="1118" y="3"/>
                </a:lnTo>
                <a:lnTo>
                  <a:pt x="1075" y="0"/>
                </a:lnTo>
                <a:lnTo>
                  <a:pt x="1045" y="1"/>
                </a:lnTo>
                <a:lnTo>
                  <a:pt x="1015" y="6"/>
                </a:lnTo>
                <a:lnTo>
                  <a:pt x="998" y="13"/>
                </a:lnTo>
                <a:lnTo>
                  <a:pt x="983" y="23"/>
                </a:lnTo>
                <a:lnTo>
                  <a:pt x="972" y="35"/>
                </a:lnTo>
                <a:lnTo>
                  <a:pt x="967" y="50"/>
                </a:lnTo>
                <a:lnTo>
                  <a:pt x="970" y="65"/>
                </a:lnTo>
                <a:lnTo>
                  <a:pt x="977" y="81"/>
                </a:lnTo>
                <a:lnTo>
                  <a:pt x="988" y="100"/>
                </a:lnTo>
                <a:lnTo>
                  <a:pt x="998" y="118"/>
                </a:lnTo>
                <a:lnTo>
                  <a:pt x="1002" y="138"/>
                </a:lnTo>
                <a:lnTo>
                  <a:pt x="1002" y="157"/>
                </a:lnTo>
                <a:lnTo>
                  <a:pt x="998" y="176"/>
                </a:lnTo>
                <a:lnTo>
                  <a:pt x="986" y="194"/>
                </a:lnTo>
                <a:lnTo>
                  <a:pt x="973" y="211"/>
                </a:lnTo>
                <a:lnTo>
                  <a:pt x="955" y="225"/>
                </a:lnTo>
                <a:lnTo>
                  <a:pt x="934" y="238"/>
                </a:lnTo>
                <a:lnTo>
                  <a:pt x="912" y="248"/>
                </a:lnTo>
                <a:lnTo>
                  <a:pt x="887" y="254"/>
                </a:lnTo>
                <a:lnTo>
                  <a:pt x="865" y="259"/>
                </a:lnTo>
                <a:lnTo>
                  <a:pt x="840" y="262"/>
                </a:lnTo>
                <a:lnTo>
                  <a:pt x="818" y="266"/>
                </a:lnTo>
                <a:lnTo>
                  <a:pt x="796" y="266"/>
                </a:lnTo>
                <a:lnTo>
                  <a:pt x="775" y="262"/>
                </a:lnTo>
                <a:lnTo>
                  <a:pt x="756" y="259"/>
                </a:lnTo>
                <a:lnTo>
                  <a:pt x="738" y="254"/>
                </a:lnTo>
                <a:lnTo>
                  <a:pt x="723" y="249"/>
                </a:lnTo>
                <a:lnTo>
                  <a:pt x="707" y="240"/>
                </a:lnTo>
                <a:lnTo>
                  <a:pt x="694" y="230"/>
                </a:lnTo>
                <a:lnTo>
                  <a:pt x="683" y="215"/>
                </a:lnTo>
                <a:lnTo>
                  <a:pt x="668" y="199"/>
                </a:lnTo>
                <a:lnTo>
                  <a:pt x="657" y="183"/>
                </a:lnTo>
                <a:lnTo>
                  <a:pt x="646" y="168"/>
                </a:lnTo>
                <a:lnTo>
                  <a:pt x="633" y="149"/>
                </a:lnTo>
                <a:lnTo>
                  <a:pt x="620" y="131"/>
                </a:lnTo>
                <a:lnTo>
                  <a:pt x="603" y="113"/>
                </a:lnTo>
                <a:lnTo>
                  <a:pt x="586" y="95"/>
                </a:lnTo>
                <a:lnTo>
                  <a:pt x="568" y="82"/>
                </a:lnTo>
                <a:lnTo>
                  <a:pt x="548" y="71"/>
                </a:lnTo>
                <a:lnTo>
                  <a:pt x="527" y="63"/>
                </a:lnTo>
                <a:lnTo>
                  <a:pt x="505" y="57"/>
                </a:lnTo>
                <a:lnTo>
                  <a:pt x="475" y="52"/>
                </a:lnTo>
                <a:lnTo>
                  <a:pt x="443" y="50"/>
                </a:lnTo>
                <a:lnTo>
                  <a:pt x="415" y="48"/>
                </a:lnTo>
                <a:lnTo>
                  <a:pt x="389" y="48"/>
                </a:lnTo>
                <a:lnTo>
                  <a:pt x="359" y="50"/>
                </a:lnTo>
                <a:lnTo>
                  <a:pt x="331" y="55"/>
                </a:lnTo>
                <a:lnTo>
                  <a:pt x="302" y="60"/>
                </a:lnTo>
                <a:lnTo>
                  <a:pt x="269" y="66"/>
                </a:lnTo>
                <a:lnTo>
                  <a:pt x="237" y="73"/>
                </a:lnTo>
                <a:lnTo>
                  <a:pt x="195" y="81"/>
                </a:lnTo>
                <a:close/>
              </a:path>
            </a:pathLst>
          </a:custGeom>
          <a:solidFill>
            <a:srgbClr val="FF00FF"/>
          </a:solidFill>
          <a:ln w="9525">
            <a:solidFill>
              <a:srgbClr val="000000"/>
            </a:solidFill>
            <a:prstDash val="solid"/>
            <a:round/>
            <a:headEnd/>
            <a:tailEnd/>
          </a:ln>
        </p:spPr>
        <p:txBody>
          <a:bodyPr/>
          <a:lstStyle/>
          <a:p>
            <a:endParaRPr lang="en-US"/>
          </a:p>
        </p:txBody>
      </p:sp>
      <p:grpSp>
        <p:nvGrpSpPr>
          <p:cNvPr id="10" name="Group 12"/>
          <p:cNvGrpSpPr>
            <a:grpSpLocks/>
          </p:cNvGrpSpPr>
          <p:nvPr/>
        </p:nvGrpSpPr>
        <p:grpSpPr bwMode="auto">
          <a:xfrm>
            <a:off x="6413989" y="3749675"/>
            <a:ext cx="1266092" cy="920750"/>
            <a:chOff x="2120" y="2473"/>
            <a:chExt cx="798" cy="580"/>
          </a:xfrm>
        </p:grpSpPr>
        <p:sp>
          <p:nvSpPr>
            <p:cNvPr id="11" name="Rectangle 13"/>
            <p:cNvSpPr>
              <a:spLocks noChangeArrowheads="1"/>
            </p:cNvSpPr>
            <p:nvPr/>
          </p:nvSpPr>
          <p:spPr bwMode="auto">
            <a:xfrm>
              <a:off x="2199" y="2978"/>
              <a:ext cx="653" cy="75"/>
            </a:xfrm>
            <a:prstGeom prst="rect">
              <a:avLst/>
            </a:prstGeom>
            <a:solidFill>
              <a:srgbClr val="808000"/>
            </a:solidFill>
            <a:ln w="9525">
              <a:solidFill>
                <a:srgbClr val="000000"/>
              </a:solidFill>
              <a:miter lim="800000"/>
              <a:headEnd/>
              <a:tailEnd/>
            </a:ln>
          </p:spPr>
          <p:txBody>
            <a:bodyPr/>
            <a:lstStyle/>
            <a:p>
              <a:endParaRPr lang="en-US"/>
            </a:p>
          </p:txBody>
        </p:sp>
        <p:sp>
          <p:nvSpPr>
            <p:cNvPr id="12" name="Freeform 14"/>
            <p:cNvSpPr>
              <a:spLocks/>
            </p:cNvSpPr>
            <p:nvPr/>
          </p:nvSpPr>
          <p:spPr bwMode="auto">
            <a:xfrm>
              <a:off x="2120" y="2473"/>
              <a:ext cx="798" cy="502"/>
            </a:xfrm>
            <a:custGeom>
              <a:avLst/>
              <a:gdLst>
                <a:gd name="T0" fmla="*/ 1419 w 1596"/>
                <a:gd name="T1" fmla="*/ 196 h 1005"/>
                <a:gd name="T2" fmla="*/ 1305 w 1596"/>
                <a:gd name="T3" fmla="*/ 215 h 1005"/>
                <a:gd name="T4" fmla="*/ 1179 w 1596"/>
                <a:gd name="T5" fmla="*/ 261 h 1005"/>
                <a:gd name="T6" fmla="*/ 1034 w 1596"/>
                <a:gd name="T7" fmla="*/ 313 h 1005"/>
                <a:gd name="T8" fmla="*/ 910 w 1596"/>
                <a:gd name="T9" fmla="*/ 334 h 1005"/>
                <a:gd name="T10" fmla="*/ 822 w 1596"/>
                <a:gd name="T11" fmla="*/ 306 h 1005"/>
                <a:gd name="T12" fmla="*/ 798 w 1596"/>
                <a:gd name="T13" fmla="*/ 254 h 1005"/>
                <a:gd name="T14" fmla="*/ 837 w 1596"/>
                <a:gd name="T15" fmla="*/ 186 h 1005"/>
                <a:gd name="T16" fmla="*/ 926 w 1596"/>
                <a:gd name="T17" fmla="*/ 138 h 1005"/>
                <a:gd name="T18" fmla="*/ 1028 w 1596"/>
                <a:gd name="T19" fmla="*/ 102 h 1005"/>
                <a:gd name="T20" fmla="*/ 1069 w 1596"/>
                <a:gd name="T21" fmla="*/ 44 h 1005"/>
                <a:gd name="T22" fmla="*/ 1010 w 1596"/>
                <a:gd name="T23" fmla="*/ 1 h 1005"/>
                <a:gd name="T24" fmla="*/ 884 w 1596"/>
                <a:gd name="T25" fmla="*/ 5 h 1005"/>
                <a:gd name="T26" fmla="*/ 760 w 1596"/>
                <a:gd name="T27" fmla="*/ 47 h 1005"/>
                <a:gd name="T28" fmla="*/ 624 w 1596"/>
                <a:gd name="T29" fmla="*/ 123 h 1005"/>
                <a:gd name="T30" fmla="*/ 491 w 1596"/>
                <a:gd name="T31" fmla="*/ 185 h 1005"/>
                <a:gd name="T32" fmla="*/ 345 w 1596"/>
                <a:gd name="T33" fmla="*/ 211 h 1005"/>
                <a:gd name="T34" fmla="*/ 220 w 1596"/>
                <a:gd name="T35" fmla="*/ 214 h 1005"/>
                <a:gd name="T36" fmla="*/ 256 w 1596"/>
                <a:gd name="T37" fmla="*/ 348 h 1005"/>
                <a:gd name="T38" fmla="*/ 292 w 1596"/>
                <a:gd name="T39" fmla="*/ 460 h 1005"/>
                <a:gd name="T40" fmla="*/ 262 w 1596"/>
                <a:gd name="T41" fmla="*/ 528 h 1005"/>
                <a:gd name="T42" fmla="*/ 202 w 1596"/>
                <a:gd name="T43" fmla="*/ 544 h 1005"/>
                <a:gd name="T44" fmla="*/ 137 w 1596"/>
                <a:gd name="T45" fmla="*/ 518 h 1005"/>
                <a:gd name="T46" fmla="*/ 61 w 1596"/>
                <a:gd name="T47" fmla="*/ 497 h 1005"/>
                <a:gd name="T48" fmla="*/ 11 w 1596"/>
                <a:gd name="T49" fmla="*/ 546 h 1005"/>
                <a:gd name="T50" fmla="*/ 3 w 1596"/>
                <a:gd name="T51" fmla="*/ 625 h 1005"/>
                <a:gd name="T52" fmla="*/ 47 w 1596"/>
                <a:gd name="T53" fmla="*/ 715 h 1005"/>
                <a:gd name="T54" fmla="*/ 133 w 1596"/>
                <a:gd name="T55" fmla="*/ 757 h 1005"/>
                <a:gd name="T56" fmla="*/ 243 w 1596"/>
                <a:gd name="T57" fmla="*/ 757 h 1005"/>
                <a:gd name="T58" fmla="*/ 285 w 1596"/>
                <a:gd name="T59" fmla="*/ 800 h 1005"/>
                <a:gd name="T60" fmla="*/ 246 w 1596"/>
                <a:gd name="T61" fmla="*/ 898 h 1005"/>
                <a:gd name="T62" fmla="*/ 186 w 1596"/>
                <a:gd name="T63" fmla="*/ 985 h 1005"/>
                <a:gd name="T64" fmla="*/ 1481 w 1596"/>
                <a:gd name="T65" fmla="*/ 963 h 1005"/>
                <a:gd name="T66" fmla="*/ 1516 w 1596"/>
                <a:gd name="T67" fmla="*/ 896 h 1005"/>
                <a:gd name="T68" fmla="*/ 1573 w 1596"/>
                <a:gd name="T69" fmla="*/ 838 h 1005"/>
                <a:gd name="T70" fmla="*/ 1594 w 1596"/>
                <a:gd name="T71" fmla="*/ 758 h 1005"/>
                <a:gd name="T72" fmla="*/ 1555 w 1596"/>
                <a:gd name="T73" fmla="*/ 705 h 1005"/>
                <a:gd name="T74" fmla="*/ 1471 w 1596"/>
                <a:gd name="T75" fmla="*/ 693 h 1005"/>
                <a:gd name="T76" fmla="*/ 1372 w 1596"/>
                <a:gd name="T77" fmla="*/ 716 h 1005"/>
                <a:gd name="T78" fmla="*/ 1270 w 1596"/>
                <a:gd name="T79" fmla="*/ 719 h 1005"/>
                <a:gd name="T80" fmla="*/ 1202 w 1596"/>
                <a:gd name="T81" fmla="*/ 671 h 1005"/>
                <a:gd name="T82" fmla="*/ 1216 w 1596"/>
                <a:gd name="T83" fmla="*/ 591 h 1005"/>
                <a:gd name="T84" fmla="*/ 1283 w 1596"/>
                <a:gd name="T85" fmla="*/ 540 h 1005"/>
                <a:gd name="T86" fmla="*/ 1374 w 1596"/>
                <a:gd name="T87" fmla="*/ 520 h 1005"/>
                <a:gd name="T88" fmla="*/ 1468 w 1596"/>
                <a:gd name="T89" fmla="*/ 491 h 1005"/>
                <a:gd name="T90" fmla="*/ 1505 w 1596"/>
                <a:gd name="T91" fmla="*/ 423 h 1005"/>
                <a:gd name="T92" fmla="*/ 1500 w 1596"/>
                <a:gd name="T93" fmla="*/ 317 h 1005"/>
                <a:gd name="T94" fmla="*/ 1482 w 1596"/>
                <a:gd name="T95" fmla="*/ 212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6" h="1005">
                  <a:moveTo>
                    <a:pt x="1482" y="212"/>
                  </a:moveTo>
                  <a:lnTo>
                    <a:pt x="1469" y="206"/>
                  </a:lnTo>
                  <a:lnTo>
                    <a:pt x="1443" y="199"/>
                  </a:lnTo>
                  <a:lnTo>
                    <a:pt x="1419" y="196"/>
                  </a:lnTo>
                  <a:lnTo>
                    <a:pt x="1393" y="199"/>
                  </a:lnTo>
                  <a:lnTo>
                    <a:pt x="1361" y="204"/>
                  </a:lnTo>
                  <a:lnTo>
                    <a:pt x="1336" y="207"/>
                  </a:lnTo>
                  <a:lnTo>
                    <a:pt x="1305" y="215"/>
                  </a:lnTo>
                  <a:lnTo>
                    <a:pt x="1278" y="223"/>
                  </a:lnTo>
                  <a:lnTo>
                    <a:pt x="1242" y="235"/>
                  </a:lnTo>
                  <a:lnTo>
                    <a:pt x="1210" y="246"/>
                  </a:lnTo>
                  <a:lnTo>
                    <a:pt x="1179" y="261"/>
                  </a:lnTo>
                  <a:lnTo>
                    <a:pt x="1148" y="274"/>
                  </a:lnTo>
                  <a:lnTo>
                    <a:pt x="1111" y="288"/>
                  </a:lnTo>
                  <a:lnTo>
                    <a:pt x="1075" y="300"/>
                  </a:lnTo>
                  <a:lnTo>
                    <a:pt x="1034" y="313"/>
                  </a:lnTo>
                  <a:lnTo>
                    <a:pt x="994" y="324"/>
                  </a:lnTo>
                  <a:lnTo>
                    <a:pt x="968" y="330"/>
                  </a:lnTo>
                  <a:lnTo>
                    <a:pt x="940" y="334"/>
                  </a:lnTo>
                  <a:lnTo>
                    <a:pt x="910" y="334"/>
                  </a:lnTo>
                  <a:lnTo>
                    <a:pt x="877" y="329"/>
                  </a:lnTo>
                  <a:lnTo>
                    <a:pt x="856" y="324"/>
                  </a:lnTo>
                  <a:lnTo>
                    <a:pt x="838" y="316"/>
                  </a:lnTo>
                  <a:lnTo>
                    <a:pt x="822" y="306"/>
                  </a:lnTo>
                  <a:lnTo>
                    <a:pt x="811" y="296"/>
                  </a:lnTo>
                  <a:lnTo>
                    <a:pt x="804" y="283"/>
                  </a:lnTo>
                  <a:lnTo>
                    <a:pt x="798" y="269"/>
                  </a:lnTo>
                  <a:lnTo>
                    <a:pt x="798" y="254"/>
                  </a:lnTo>
                  <a:lnTo>
                    <a:pt x="803" y="236"/>
                  </a:lnTo>
                  <a:lnTo>
                    <a:pt x="811" y="219"/>
                  </a:lnTo>
                  <a:lnTo>
                    <a:pt x="822" y="204"/>
                  </a:lnTo>
                  <a:lnTo>
                    <a:pt x="837" y="186"/>
                  </a:lnTo>
                  <a:lnTo>
                    <a:pt x="851" y="176"/>
                  </a:lnTo>
                  <a:lnTo>
                    <a:pt x="871" y="162"/>
                  </a:lnTo>
                  <a:lnTo>
                    <a:pt x="898" y="147"/>
                  </a:lnTo>
                  <a:lnTo>
                    <a:pt x="926" y="138"/>
                  </a:lnTo>
                  <a:lnTo>
                    <a:pt x="953" y="131"/>
                  </a:lnTo>
                  <a:lnTo>
                    <a:pt x="978" y="123"/>
                  </a:lnTo>
                  <a:lnTo>
                    <a:pt x="1005" y="113"/>
                  </a:lnTo>
                  <a:lnTo>
                    <a:pt x="1028" y="102"/>
                  </a:lnTo>
                  <a:lnTo>
                    <a:pt x="1049" y="91"/>
                  </a:lnTo>
                  <a:lnTo>
                    <a:pt x="1065" y="78"/>
                  </a:lnTo>
                  <a:lnTo>
                    <a:pt x="1072" y="61"/>
                  </a:lnTo>
                  <a:lnTo>
                    <a:pt x="1069" y="44"/>
                  </a:lnTo>
                  <a:lnTo>
                    <a:pt x="1057" y="27"/>
                  </a:lnTo>
                  <a:lnTo>
                    <a:pt x="1046" y="16"/>
                  </a:lnTo>
                  <a:lnTo>
                    <a:pt x="1030" y="8"/>
                  </a:lnTo>
                  <a:lnTo>
                    <a:pt x="1010" y="1"/>
                  </a:lnTo>
                  <a:lnTo>
                    <a:pt x="984" y="0"/>
                  </a:lnTo>
                  <a:lnTo>
                    <a:pt x="958" y="0"/>
                  </a:lnTo>
                  <a:lnTo>
                    <a:pt x="921" y="1"/>
                  </a:lnTo>
                  <a:lnTo>
                    <a:pt x="884" y="5"/>
                  </a:lnTo>
                  <a:lnTo>
                    <a:pt x="859" y="11"/>
                  </a:lnTo>
                  <a:lnTo>
                    <a:pt x="824" y="21"/>
                  </a:lnTo>
                  <a:lnTo>
                    <a:pt x="786" y="34"/>
                  </a:lnTo>
                  <a:lnTo>
                    <a:pt x="760" y="47"/>
                  </a:lnTo>
                  <a:lnTo>
                    <a:pt x="730" y="63"/>
                  </a:lnTo>
                  <a:lnTo>
                    <a:pt x="700" y="78"/>
                  </a:lnTo>
                  <a:lnTo>
                    <a:pt x="670" y="97"/>
                  </a:lnTo>
                  <a:lnTo>
                    <a:pt x="624" y="123"/>
                  </a:lnTo>
                  <a:lnTo>
                    <a:pt x="593" y="142"/>
                  </a:lnTo>
                  <a:lnTo>
                    <a:pt x="566" y="159"/>
                  </a:lnTo>
                  <a:lnTo>
                    <a:pt x="527" y="173"/>
                  </a:lnTo>
                  <a:lnTo>
                    <a:pt x="491" y="185"/>
                  </a:lnTo>
                  <a:lnTo>
                    <a:pt x="454" y="194"/>
                  </a:lnTo>
                  <a:lnTo>
                    <a:pt x="415" y="201"/>
                  </a:lnTo>
                  <a:lnTo>
                    <a:pt x="376" y="207"/>
                  </a:lnTo>
                  <a:lnTo>
                    <a:pt x="345" y="211"/>
                  </a:lnTo>
                  <a:lnTo>
                    <a:pt x="311" y="214"/>
                  </a:lnTo>
                  <a:lnTo>
                    <a:pt x="279" y="214"/>
                  </a:lnTo>
                  <a:lnTo>
                    <a:pt x="246" y="215"/>
                  </a:lnTo>
                  <a:lnTo>
                    <a:pt x="220" y="214"/>
                  </a:lnTo>
                  <a:lnTo>
                    <a:pt x="223" y="240"/>
                  </a:lnTo>
                  <a:lnTo>
                    <a:pt x="232" y="274"/>
                  </a:lnTo>
                  <a:lnTo>
                    <a:pt x="241" y="308"/>
                  </a:lnTo>
                  <a:lnTo>
                    <a:pt x="256" y="348"/>
                  </a:lnTo>
                  <a:lnTo>
                    <a:pt x="267" y="381"/>
                  </a:lnTo>
                  <a:lnTo>
                    <a:pt x="282" y="408"/>
                  </a:lnTo>
                  <a:lnTo>
                    <a:pt x="290" y="434"/>
                  </a:lnTo>
                  <a:lnTo>
                    <a:pt x="292" y="460"/>
                  </a:lnTo>
                  <a:lnTo>
                    <a:pt x="290" y="483"/>
                  </a:lnTo>
                  <a:lnTo>
                    <a:pt x="282" y="501"/>
                  </a:lnTo>
                  <a:lnTo>
                    <a:pt x="272" y="515"/>
                  </a:lnTo>
                  <a:lnTo>
                    <a:pt x="262" y="528"/>
                  </a:lnTo>
                  <a:lnTo>
                    <a:pt x="248" y="538"/>
                  </a:lnTo>
                  <a:lnTo>
                    <a:pt x="235" y="543"/>
                  </a:lnTo>
                  <a:lnTo>
                    <a:pt x="222" y="546"/>
                  </a:lnTo>
                  <a:lnTo>
                    <a:pt x="202" y="544"/>
                  </a:lnTo>
                  <a:lnTo>
                    <a:pt x="188" y="540"/>
                  </a:lnTo>
                  <a:lnTo>
                    <a:pt x="170" y="535"/>
                  </a:lnTo>
                  <a:lnTo>
                    <a:pt x="157" y="528"/>
                  </a:lnTo>
                  <a:lnTo>
                    <a:pt x="137" y="518"/>
                  </a:lnTo>
                  <a:lnTo>
                    <a:pt x="123" y="510"/>
                  </a:lnTo>
                  <a:lnTo>
                    <a:pt x="108" y="504"/>
                  </a:lnTo>
                  <a:lnTo>
                    <a:pt x="92" y="497"/>
                  </a:lnTo>
                  <a:lnTo>
                    <a:pt x="61" y="497"/>
                  </a:lnTo>
                  <a:lnTo>
                    <a:pt x="45" y="504"/>
                  </a:lnTo>
                  <a:lnTo>
                    <a:pt x="30" y="514"/>
                  </a:lnTo>
                  <a:lnTo>
                    <a:pt x="21" y="528"/>
                  </a:lnTo>
                  <a:lnTo>
                    <a:pt x="11" y="546"/>
                  </a:lnTo>
                  <a:lnTo>
                    <a:pt x="4" y="564"/>
                  </a:lnTo>
                  <a:lnTo>
                    <a:pt x="0" y="583"/>
                  </a:lnTo>
                  <a:lnTo>
                    <a:pt x="0" y="606"/>
                  </a:lnTo>
                  <a:lnTo>
                    <a:pt x="3" y="625"/>
                  </a:lnTo>
                  <a:lnTo>
                    <a:pt x="8" y="648"/>
                  </a:lnTo>
                  <a:lnTo>
                    <a:pt x="19" y="669"/>
                  </a:lnTo>
                  <a:lnTo>
                    <a:pt x="30" y="692"/>
                  </a:lnTo>
                  <a:lnTo>
                    <a:pt x="47" y="715"/>
                  </a:lnTo>
                  <a:lnTo>
                    <a:pt x="65" y="728"/>
                  </a:lnTo>
                  <a:lnTo>
                    <a:pt x="87" y="742"/>
                  </a:lnTo>
                  <a:lnTo>
                    <a:pt x="108" y="752"/>
                  </a:lnTo>
                  <a:lnTo>
                    <a:pt x="133" y="757"/>
                  </a:lnTo>
                  <a:lnTo>
                    <a:pt x="154" y="762"/>
                  </a:lnTo>
                  <a:lnTo>
                    <a:pt x="186" y="762"/>
                  </a:lnTo>
                  <a:lnTo>
                    <a:pt x="212" y="758"/>
                  </a:lnTo>
                  <a:lnTo>
                    <a:pt x="243" y="757"/>
                  </a:lnTo>
                  <a:lnTo>
                    <a:pt x="266" y="757"/>
                  </a:lnTo>
                  <a:lnTo>
                    <a:pt x="280" y="766"/>
                  </a:lnTo>
                  <a:lnTo>
                    <a:pt x="285" y="783"/>
                  </a:lnTo>
                  <a:lnTo>
                    <a:pt x="285" y="800"/>
                  </a:lnTo>
                  <a:lnTo>
                    <a:pt x="277" y="825"/>
                  </a:lnTo>
                  <a:lnTo>
                    <a:pt x="269" y="849"/>
                  </a:lnTo>
                  <a:lnTo>
                    <a:pt x="259" y="870"/>
                  </a:lnTo>
                  <a:lnTo>
                    <a:pt x="246" y="898"/>
                  </a:lnTo>
                  <a:lnTo>
                    <a:pt x="232" y="922"/>
                  </a:lnTo>
                  <a:lnTo>
                    <a:pt x="217" y="945"/>
                  </a:lnTo>
                  <a:lnTo>
                    <a:pt x="199" y="967"/>
                  </a:lnTo>
                  <a:lnTo>
                    <a:pt x="186" y="985"/>
                  </a:lnTo>
                  <a:lnTo>
                    <a:pt x="159" y="1005"/>
                  </a:lnTo>
                  <a:lnTo>
                    <a:pt x="1474" y="1003"/>
                  </a:lnTo>
                  <a:lnTo>
                    <a:pt x="1476" y="982"/>
                  </a:lnTo>
                  <a:lnTo>
                    <a:pt x="1481" y="963"/>
                  </a:lnTo>
                  <a:lnTo>
                    <a:pt x="1487" y="945"/>
                  </a:lnTo>
                  <a:lnTo>
                    <a:pt x="1494" y="930"/>
                  </a:lnTo>
                  <a:lnTo>
                    <a:pt x="1503" y="914"/>
                  </a:lnTo>
                  <a:lnTo>
                    <a:pt x="1516" y="896"/>
                  </a:lnTo>
                  <a:lnTo>
                    <a:pt x="1531" y="880"/>
                  </a:lnTo>
                  <a:lnTo>
                    <a:pt x="1544" y="867"/>
                  </a:lnTo>
                  <a:lnTo>
                    <a:pt x="1560" y="851"/>
                  </a:lnTo>
                  <a:lnTo>
                    <a:pt x="1573" y="838"/>
                  </a:lnTo>
                  <a:lnTo>
                    <a:pt x="1583" y="822"/>
                  </a:lnTo>
                  <a:lnTo>
                    <a:pt x="1591" y="805"/>
                  </a:lnTo>
                  <a:lnTo>
                    <a:pt x="1596" y="781"/>
                  </a:lnTo>
                  <a:lnTo>
                    <a:pt x="1594" y="758"/>
                  </a:lnTo>
                  <a:lnTo>
                    <a:pt x="1589" y="744"/>
                  </a:lnTo>
                  <a:lnTo>
                    <a:pt x="1581" y="729"/>
                  </a:lnTo>
                  <a:lnTo>
                    <a:pt x="1570" y="716"/>
                  </a:lnTo>
                  <a:lnTo>
                    <a:pt x="1555" y="705"/>
                  </a:lnTo>
                  <a:lnTo>
                    <a:pt x="1539" y="698"/>
                  </a:lnTo>
                  <a:lnTo>
                    <a:pt x="1518" y="693"/>
                  </a:lnTo>
                  <a:lnTo>
                    <a:pt x="1495" y="692"/>
                  </a:lnTo>
                  <a:lnTo>
                    <a:pt x="1471" y="693"/>
                  </a:lnTo>
                  <a:lnTo>
                    <a:pt x="1448" y="697"/>
                  </a:lnTo>
                  <a:lnTo>
                    <a:pt x="1425" y="702"/>
                  </a:lnTo>
                  <a:lnTo>
                    <a:pt x="1396" y="710"/>
                  </a:lnTo>
                  <a:lnTo>
                    <a:pt x="1372" y="716"/>
                  </a:lnTo>
                  <a:lnTo>
                    <a:pt x="1346" y="721"/>
                  </a:lnTo>
                  <a:lnTo>
                    <a:pt x="1315" y="724"/>
                  </a:lnTo>
                  <a:lnTo>
                    <a:pt x="1291" y="724"/>
                  </a:lnTo>
                  <a:lnTo>
                    <a:pt x="1270" y="719"/>
                  </a:lnTo>
                  <a:lnTo>
                    <a:pt x="1247" y="713"/>
                  </a:lnTo>
                  <a:lnTo>
                    <a:pt x="1229" y="703"/>
                  </a:lnTo>
                  <a:lnTo>
                    <a:pt x="1213" y="690"/>
                  </a:lnTo>
                  <a:lnTo>
                    <a:pt x="1202" y="671"/>
                  </a:lnTo>
                  <a:lnTo>
                    <a:pt x="1197" y="650"/>
                  </a:lnTo>
                  <a:lnTo>
                    <a:pt x="1200" y="629"/>
                  </a:lnTo>
                  <a:lnTo>
                    <a:pt x="1208" y="608"/>
                  </a:lnTo>
                  <a:lnTo>
                    <a:pt x="1216" y="591"/>
                  </a:lnTo>
                  <a:lnTo>
                    <a:pt x="1231" y="575"/>
                  </a:lnTo>
                  <a:lnTo>
                    <a:pt x="1247" y="561"/>
                  </a:lnTo>
                  <a:lnTo>
                    <a:pt x="1263" y="551"/>
                  </a:lnTo>
                  <a:lnTo>
                    <a:pt x="1283" y="540"/>
                  </a:lnTo>
                  <a:lnTo>
                    <a:pt x="1302" y="533"/>
                  </a:lnTo>
                  <a:lnTo>
                    <a:pt x="1323" y="528"/>
                  </a:lnTo>
                  <a:lnTo>
                    <a:pt x="1346" y="525"/>
                  </a:lnTo>
                  <a:lnTo>
                    <a:pt x="1374" y="520"/>
                  </a:lnTo>
                  <a:lnTo>
                    <a:pt x="1403" y="517"/>
                  </a:lnTo>
                  <a:lnTo>
                    <a:pt x="1427" y="512"/>
                  </a:lnTo>
                  <a:lnTo>
                    <a:pt x="1451" y="502"/>
                  </a:lnTo>
                  <a:lnTo>
                    <a:pt x="1468" y="491"/>
                  </a:lnTo>
                  <a:lnTo>
                    <a:pt x="1482" y="476"/>
                  </a:lnTo>
                  <a:lnTo>
                    <a:pt x="1494" y="460"/>
                  </a:lnTo>
                  <a:lnTo>
                    <a:pt x="1500" y="444"/>
                  </a:lnTo>
                  <a:lnTo>
                    <a:pt x="1505" y="423"/>
                  </a:lnTo>
                  <a:lnTo>
                    <a:pt x="1507" y="395"/>
                  </a:lnTo>
                  <a:lnTo>
                    <a:pt x="1503" y="374"/>
                  </a:lnTo>
                  <a:lnTo>
                    <a:pt x="1502" y="348"/>
                  </a:lnTo>
                  <a:lnTo>
                    <a:pt x="1500" y="317"/>
                  </a:lnTo>
                  <a:lnTo>
                    <a:pt x="1498" y="280"/>
                  </a:lnTo>
                  <a:lnTo>
                    <a:pt x="1498" y="245"/>
                  </a:lnTo>
                  <a:lnTo>
                    <a:pt x="1500" y="223"/>
                  </a:lnTo>
                  <a:lnTo>
                    <a:pt x="1482" y="212"/>
                  </a:lnTo>
                  <a:close/>
                </a:path>
              </a:pathLst>
            </a:custGeom>
            <a:solidFill>
              <a:srgbClr val="FFFF00"/>
            </a:solidFill>
            <a:ln w="9525">
              <a:solidFill>
                <a:srgbClr val="000000"/>
              </a:solidFill>
              <a:prstDash val="solid"/>
              <a:round/>
              <a:headEnd/>
              <a:tailEnd/>
            </a:ln>
          </p:spPr>
          <p:txBody>
            <a:bodyPr/>
            <a:lstStyle/>
            <a:p>
              <a:endParaRPr lang="en-US"/>
            </a:p>
          </p:txBody>
        </p:sp>
      </p:grpSp>
      <p:grpSp>
        <p:nvGrpSpPr>
          <p:cNvPr id="13" name="Group 15"/>
          <p:cNvGrpSpPr>
            <a:grpSpLocks/>
          </p:cNvGrpSpPr>
          <p:nvPr/>
        </p:nvGrpSpPr>
        <p:grpSpPr bwMode="auto">
          <a:xfrm>
            <a:off x="5272454" y="3884613"/>
            <a:ext cx="1370135" cy="785812"/>
            <a:chOff x="1401" y="2558"/>
            <a:chExt cx="863" cy="495"/>
          </a:xfrm>
        </p:grpSpPr>
        <p:sp>
          <p:nvSpPr>
            <p:cNvPr id="14" name="Freeform 16"/>
            <p:cNvSpPr>
              <a:spLocks/>
            </p:cNvSpPr>
            <p:nvPr/>
          </p:nvSpPr>
          <p:spPr bwMode="auto">
            <a:xfrm>
              <a:off x="1401" y="2558"/>
              <a:ext cx="863" cy="420"/>
            </a:xfrm>
            <a:custGeom>
              <a:avLst/>
              <a:gdLst>
                <a:gd name="T0" fmla="*/ 156 w 1726"/>
                <a:gd name="T1" fmla="*/ 109 h 840"/>
                <a:gd name="T2" fmla="*/ 207 w 1726"/>
                <a:gd name="T3" fmla="*/ 104 h 840"/>
                <a:gd name="T4" fmla="*/ 295 w 1726"/>
                <a:gd name="T5" fmla="*/ 86 h 840"/>
                <a:gd name="T6" fmla="*/ 394 w 1726"/>
                <a:gd name="T7" fmla="*/ 63 h 840"/>
                <a:gd name="T8" fmla="*/ 490 w 1726"/>
                <a:gd name="T9" fmla="*/ 32 h 840"/>
                <a:gd name="T10" fmla="*/ 576 w 1726"/>
                <a:gd name="T11" fmla="*/ 6 h 840"/>
                <a:gd name="T12" fmla="*/ 631 w 1726"/>
                <a:gd name="T13" fmla="*/ 0 h 840"/>
                <a:gd name="T14" fmla="*/ 691 w 1726"/>
                <a:gd name="T15" fmla="*/ 5 h 840"/>
                <a:gd name="T16" fmla="*/ 741 w 1726"/>
                <a:gd name="T17" fmla="*/ 18 h 840"/>
                <a:gd name="T18" fmla="*/ 772 w 1726"/>
                <a:gd name="T19" fmla="*/ 39 h 840"/>
                <a:gd name="T20" fmla="*/ 785 w 1726"/>
                <a:gd name="T21" fmla="*/ 70 h 840"/>
                <a:gd name="T22" fmla="*/ 777 w 1726"/>
                <a:gd name="T23" fmla="*/ 105 h 840"/>
                <a:gd name="T24" fmla="*/ 744 w 1726"/>
                <a:gd name="T25" fmla="*/ 156 h 840"/>
                <a:gd name="T26" fmla="*/ 730 w 1726"/>
                <a:gd name="T27" fmla="*/ 198 h 840"/>
                <a:gd name="T28" fmla="*/ 730 w 1726"/>
                <a:gd name="T29" fmla="*/ 232 h 840"/>
                <a:gd name="T30" fmla="*/ 752 w 1726"/>
                <a:gd name="T31" fmla="*/ 271 h 840"/>
                <a:gd name="T32" fmla="*/ 791 w 1726"/>
                <a:gd name="T33" fmla="*/ 300 h 840"/>
                <a:gd name="T34" fmla="*/ 843 w 1726"/>
                <a:gd name="T35" fmla="*/ 314 h 840"/>
                <a:gd name="T36" fmla="*/ 889 w 1726"/>
                <a:gd name="T37" fmla="*/ 314 h 840"/>
                <a:gd name="T38" fmla="*/ 936 w 1726"/>
                <a:gd name="T39" fmla="*/ 301 h 840"/>
                <a:gd name="T40" fmla="*/ 986 w 1726"/>
                <a:gd name="T41" fmla="*/ 274 h 840"/>
                <a:gd name="T42" fmla="*/ 1025 w 1726"/>
                <a:gd name="T43" fmla="*/ 245 h 840"/>
                <a:gd name="T44" fmla="*/ 1051 w 1726"/>
                <a:gd name="T45" fmla="*/ 206 h 840"/>
                <a:gd name="T46" fmla="*/ 1061 w 1726"/>
                <a:gd name="T47" fmla="*/ 156 h 840"/>
                <a:gd name="T48" fmla="*/ 1075 w 1726"/>
                <a:gd name="T49" fmla="*/ 123 h 840"/>
                <a:gd name="T50" fmla="*/ 1114 w 1726"/>
                <a:gd name="T51" fmla="*/ 100 h 840"/>
                <a:gd name="T52" fmla="*/ 1181 w 1726"/>
                <a:gd name="T53" fmla="*/ 79 h 840"/>
                <a:gd name="T54" fmla="*/ 1244 w 1726"/>
                <a:gd name="T55" fmla="*/ 62 h 840"/>
                <a:gd name="T56" fmla="*/ 1358 w 1726"/>
                <a:gd name="T57" fmla="*/ 42 h 840"/>
                <a:gd name="T58" fmla="*/ 1510 w 1726"/>
                <a:gd name="T59" fmla="*/ 36 h 840"/>
                <a:gd name="T60" fmla="*/ 1659 w 1726"/>
                <a:gd name="T61" fmla="*/ 44 h 840"/>
                <a:gd name="T62" fmla="*/ 1667 w 1726"/>
                <a:gd name="T63" fmla="*/ 91 h 840"/>
                <a:gd name="T64" fmla="*/ 1692 w 1726"/>
                <a:gd name="T65" fmla="*/ 167 h 840"/>
                <a:gd name="T66" fmla="*/ 1716 w 1726"/>
                <a:gd name="T67" fmla="*/ 237 h 840"/>
                <a:gd name="T68" fmla="*/ 1726 w 1726"/>
                <a:gd name="T69" fmla="*/ 288 h 840"/>
                <a:gd name="T70" fmla="*/ 1718 w 1726"/>
                <a:gd name="T71" fmla="*/ 326 h 840"/>
                <a:gd name="T72" fmla="*/ 1700 w 1726"/>
                <a:gd name="T73" fmla="*/ 352 h 840"/>
                <a:gd name="T74" fmla="*/ 1672 w 1726"/>
                <a:gd name="T75" fmla="*/ 368 h 840"/>
                <a:gd name="T76" fmla="*/ 1630 w 1726"/>
                <a:gd name="T77" fmla="*/ 365 h 840"/>
                <a:gd name="T78" fmla="*/ 1588 w 1726"/>
                <a:gd name="T79" fmla="*/ 348 h 840"/>
                <a:gd name="T80" fmla="*/ 1554 w 1726"/>
                <a:gd name="T81" fmla="*/ 331 h 840"/>
                <a:gd name="T82" fmla="*/ 1513 w 1726"/>
                <a:gd name="T83" fmla="*/ 321 h 840"/>
                <a:gd name="T84" fmla="*/ 1479 w 1726"/>
                <a:gd name="T85" fmla="*/ 331 h 840"/>
                <a:gd name="T86" fmla="*/ 1453 w 1726"/>
                <a:gd name="T87" fmla="*/ 360 h 840"/>
                <a:gd name="T88" fmla="*/ 1439 w 1726"/>
                <a:gd name="T89" fmla="*/ 397 h 840"/>
                <a:gd name="T90" fmla="*/ 1434 w 1726"/>
                <a:gd name="T91" fmla="*/ 436 h 840"/>
                <a:gd name="T92" fmla="*/ 1445 w 1726"/>
                <a:gd name="T93" fmla="*/ 488 h 840"/>
                <a:gd name="T94" fmla="*/ 1473 w 1726"/>
                <a:gd name="T95" fmla="*/ 532 h 840"/>
                <a:gd name="T96" fmla="*/ 1499 w 1726"/>
                <a:gd name="T97" fmla="*/ 559 h 840"/>
                <a:gd name="T98" fmla="*/ 1542 w 1726"/>
                <a:gd name="T99" fmla="*/ 587 h 840"/>
                <a:gd name="T100" fmla="*/ 1594 w 1726"/>
                <a:gd name="T101" fmla="*/ 598 h 840"/>
                <a:gd name="T102" fmla="*/ 1653 w 1726"/>
                <a:gd name="T103" fmla="*/ 596 h 840"/>
                <a:gd name="T104" fmla="*/ 1700 w 1726"/>
                <a:gd name="T105" fmla="*/ 593 h 840"/>
                <a:gd name="T106" fmla="*/ 1718 w 1726"/>
                <a:gd name="T107" fmla="*/ 611 h 840"/>
                <a:gd name="T108" fmla="*/ 1718 w 1726"/>
                <a:gd name="T109" fmla="*/ 634 h 840"/>
                <a:gd name="T110" fmla="*/ 1703 w 1726"/>
                <a:gd name="T111" fmla="*/ 676 h 840"/>
                <a:gd name="T112" fmla="*/ 1679 w 1726"/>
                <a:gd name="T113" fmla="*/ 728 h 840"/>
                <a:gd name="T114" fmla="*/ 1646 w 1726"/>
                <a:gd name="T115" fmla="*/ 780 h 840"/>
                <a:gd name="T116" fmla="*/ 1611 w 1726"/>
                <a:gd name="T117" fmla="*/ 827 h 840"/>
                <a:gd name="T118" fmla="*/ 0 w 1726"/>
                <a:gd name="T119" fmla="*/ 83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6" h="840">
                  <a:moveTo>
                    <a:pt x="0" y="838"/>
                  </a:moveTo>
                  <a:lnTo>
                    <a:pt x="156" y="109"/>
                  </a:lnTo>
                  <a:lnTo>
                    <a:pt x="180" y="107"/>
                  </a:lnTo>
                  <a:lnTo>
                    <a:pt x="207" y="104"/>
                  </a:lnTo>
                  <a:lnTo>
                    <a:pt x="258" y="94"/>
                  </a:lnTo>
                  <a:lnTo>
                    <a:pt x="295" y="86"/>
                  </a:lnTo>
                  <a:lnTo>
                    <a:pt x="342" y="76"/>
                  </a:lnTo>
                  <a:lnTo>
                    <a:pt x="394" y="63"/>
                  </a:lnTo>
                  <a:lnTo>
                    <a:pt x="444" y="49"/>
                  </a:lnTo>
                  <a:lnTo>
                    <a:pt x="490" y="32"/>
                  </a:lnTo>
                  <a:lnTo>
                    <a:pt x="542" y="15"/>
                  </a:lnTo>
                  <a:lnTo>
                    <a:pt x="576" y="6"/>
                  </a:lnTo>
                  <a:lnTo>
                    <a:pt x="605" y="2"/>
                  </a:lnTo>
                  <a:lnTo>
                    <a:pt x="631" y="0"/>
                  </a:lnTo>
                  <a:lnTo>
                    <a:pt x="655" y="0"/>
                  </a:lnTo>
                  <a:lnTo>
                    <a:pt x="691" y="5"/>
                  </a:lnTo>
                  <a:lnTo>
                    <a:pt x="715" y="10"/>
                  </a:lnTo>
                  <a:lnTo>
                    <a:pt x="741" y="18"/>
                  </a:lnTo>
                  <a:lnTo>
                    <a:pt x="759" y="28"/>
                  </a:lnTo>
                  <a:lnTo>
                    <a:pt x="772" y="39"/>
                  </a:lnTo>
                  <a:lnTo>
                    <a:pt x="782" y="57"/>
                  </a:lnTo>
                  <a:lnTo>
                    <a:pt x="785" y="70"/>
                  </a:lnTo>
                  <a:lnTo>
                    <a:pt x="783" y="88"/>
                  </a:lnTo>
                  <a:lnTo>
                    <a:pt x="777" y="105"/>
                  </a:lnTo>
                  <a:lnTo>
                    <a:pt x="761" y="128"/>
                  </a:lnTo>
                  <a:lnTo>
                    <a:pt x="744" y="156"/>
                  </a:lnTo>
                  <a:lnTo>
                    <a:pt x="735" y="180"/>
                  </a:lnTo>
                  <a:lnTo>
                    <a:pt x="730" y="198"/>
                  </a:lnTo>
                  <a:lnTo>
                    <a:pt x="728" y="217"/>
                  </a:lnTo>
                  <a:lnTo>
                    <a:pt x="730" y="232"/>
                  </a:lnTo>
                  <a:lnTo>
                    <a:pt x="738" y="251"/>
                  </a:lnTo>
                  <a:lnTo>
                    <a:pt x="752" y="271"/>
                  </a:lnTo>
                  <a:lnTo>
                    <a:pt x="772" y="288"/>
                  </a:lnTo>
                  <a:lnTo>
                    <a:pt x="791" y="300"/>
                  </a:lnTo>
                  <a:lnTo>
                    <a:pt x="816" y="308"/>
                  </a:lnTo>
                  <a:lnTo>
                    <a:pt x="843" y="314"/>
                  </a:lnTo>
                  <a:lnTo>
                    <a:pt x="864" y="318"/>
                  </a:lnTo>
                  <a:lnTo>
                    <a:pt x="889" y="314"/>
                  </a:lnTo>
                  <a:lnTo>
                    <a:pt x="913" y="310"/>
                  </a:lnTo>
                  <a:lnTo>
                    <a:pt x="936" y="301"/>
                  </a:lnTo>
                  <a:lnTo>
                    <a:pt x="960" y="290"/>
                  </a:lnTo>
                  <a:lnTo>
                    <a:pt x="986" y="274"/>
                  </a:lnTo>
                  <a:lnTo>
                    <a:pt x="1007" y="259"/>
                  </a:lnTo>
                  <a:lnTo>
                    <a:pt x="1025" y="245"/>
                  </a:lnTo>
                  <a:lnTo>
                    <a:pt x="1040" y="227"/>
                  </a:lnTo>
                  <a:lnTo>
                    <a:pt x="1051" y="206"/>
                  </a:lnTo>
                  <a:lnTo>
                    <a:pt x="1057" y="183"/>
                  </a:lnTo>
                  <a:lnTo>
                    <a:pt x="1061" y="156"/>
                  </a:lnTo>
                  <a:lnTo>
                    <a:pt x="1069" y="133"/>
                  </a:lnTo>
                  <a:lnTo>
                    <a:pt x="1075" y="123"/>
                  </a:lnTo>
                  <a:lnTo>
                    <a:pt x="1090" y="112"/>
                  </a:lnTo>
                  <a:lnTo>
                    <a:pt x="1114" y="100"/>
                  </a:lnTo>
                  <a:lnTo>
                    <a:pt x="1147" y="89"/>
                  </a:lnTo>
                  <a:lnTo>
                    <a:pt x="1181" y="79"/>
                  </a:lnTo>
                  <a:lnTo>
                    <a:pt x="1212" y="70"/>
                  </a:lnTo>
                  <a:lnTo>
                    <a:pt x="1244" y="62"/>
                  </a:lnTo>
                  <a:lnTo>
                    <a:pt x="1291" y="53"/>
                  </a:lnTo>
                  <a:lnTo>
                    <a:pt x="1358" y="42"/>
                  </a:lnTo>
                  <a:lnTo>
                    <a:pt x="1431" y="36"/>
                  </a:lnTo>
                  <a:lnTo>
                    <a:pt x="1510" y="36"/>
                  </a:lnTo>
                  <a:lnTo>
                    <a:pt x="1588" y="36"/>
                  </a:lnTo>
                  <a:lnTo>
                    <a:pt x="1659" y="44"/>
                  </a:lnTo>
                  <a:lnTo>
                    <a:pt x="1662" y="65"/>
                  </a:lnTo>
                  <a:lnTo>
                    <a:pt x="1667" y="91"/>
                  </a:lnTo>
                  <a:lnTo>
                    <a:pt x="1677" y="126"/>
                  </a:lnTo>
                  <a:lnTo>
                    <a:pt x="1692" y="167"/>
                  </a:lnTo>
                  <a:lnTo>
                    <a:pt x="1706" y="207"/>
                  </a:lnTo>
                  <a:lnTo>
                    <a:pt x="1716" y="237"/>
                  </a:lnTo>
                  <a:lnTo>
                    <a:pt x="1722" y="264"/>
                  </a:lnTo>
                  <a:lnTo>
                    <a:pt x="1726" y="288"/>
                  </a:lnTo>
                  <a:lnTo>
                    <a:pt x="1724" y="306"/>
                  </a:lnTo>
                  <a:lnTo>
                    <a:pt x="1718" y="326"/>
                  </a:lnTo>
                  <a:lnTo>
                    <a:pt x="1708" y="342"/>
                  </a:lnTo>
                  <a:lnTo>
                    <a:pt x="1700" y="352"/>
                  </a:lnTo>
                  <a:lnTo>
                    <a:pt x="1688" y="360"/>
                  </a:lnTo>
                  <a:lnTo>
                    <a:pt x="1672" y="368"/>
                  </a:lnTo>
                  <a:lnTo>
                    <a:pt x="1651" y="370"/>
                  </a:lnTo>
                  <a:lnTo>
                    <a:pt x="1630" y="365"/>
                  </a:lnTo>
                  <a:lnTo>
                    <a:pt x="1611" y="358"/>
                  </a:lnTo>
                  <a:lnTo>
                    <a:pt x="1588" y="348"/>
                  </a:lnTo>
                  <a:lnTo>
                    <a:pt x="1570" y="337"/>
                  </a:lnTo>
                  <a:lnTo>
                    <a:pt x="1554" y="331"/>
                  </a:lnTo>
                  <a:lnTo>
                    <a:pt x="1534" y="324"/>
                  </a:lnTo>
                  <a:lnTo>
                    <a:pt x="1513" y="321"/>
                  </a:lnTo>
                  <a:lnTo>
                    <a:pt x="1497" y="323"/>
                  </a:lnTo>
                  <a:lnTo>
                    <a:pt x="1479" y="331"/>
                  </a:lnTo>
                  <a:lnTo>
                    <a:pt x="1465" y="344"/>
                  </a:lnTo>
                  <a:lnTo>
                    <a:pt x="1453" y="360"/>
                  </a:lnTo>
                  <a:lnTo>
                    <a:pt x="1443" y="381"/>
                  </a:lnTo>
                  <a:lnTo>
                    <a:pt x="1439" y="397"/>
                  </a:lnTo>
                  <a:lnTo>
                    <a:pt x="1435" y="413"/>
                  </a:lnTo>
                  <a:lnTo>
                    <a:pt x="1434" y="436"/>
                  </a:lnTo>
                  <a:lnTo>
                    <a:pt x="1437" y="462"/>
                  </a:lnTo>
                  <a:lnTo>
                    <a:pt x="1445" y="488"/>
                  </a:lnTo>
                  <a:lnTo>
                    <a:pt x="1458" y="511"/>
                  </a:lnTo>
                  <a:lnTo>
                    <a:pt x="1473" y="532"/>
                  </a:lnTo>
                  <a:lnTo>
                    <a:pt x="1481" y="543"/>
                  </a:lnTo>
                  <a:lnTo>
                    <a:pt x="1499" y="559"/>
                  </a:lnTo>
                  <a:lnTo>
                    <a:pt x="1518" y="575"/>
                  </a:lnTo>
                  <a:lnTo>
                    <a:pt x="1542" y="587"/>
                  </a:lnTo>
                  <a:lnTo>
                    <a:pt x="1570" y="595"/>
                  </a:lnTo>
                  <a:lnTo>
                    <a:pt x="1594" y="598"/>
                  </a:lnTo>
                  <a:lnTo>
                    <a:pt x="1624" y="600"/>
                  </a:lnTo>
                  <a:lnTo>
                    <a:pt x="1653" y="596"/>
                  </a:lnTo>
                  <a:lnTo>
                    <a:pt x="1677" y="595"/>
                  </a:lnTo>
                  <a:lnTo>
                    <a:pt x="1700" y="593"/>
                  </a:lnTo>
                  <a:lnTo>
                    <a:pt x="1713" y="600"/>
                  </a:lnTo>
                  <a:lnTo>
                    <a:pt x="1718" y="611"/>
                  </a:lnTo>
                  <a:lnTo>
                    <a:pt x="1719" y="622"/>
                  </a:lnTo>
                  <a:lnTo>
                    <a:pt x="1718" y="634"/>
                  </a:lnTo>
                  <a:lnTo>
                    <a:pt x="1711" y="656"/>
                  </a:lnTo>
                  <a:lnTo>
                    <a:pt x="1703" y="676"/>
                  </a:lnTo>
                  <a:lnTo>
                    <a:pt x="1693" y="700"/>
                  </a:lnTo>
                  <a:lnTo>
                    <a:pt x="1679" y="728"/>
                  </a:lnTo>
                  <a:lnTo>
                    <a:pt x="1662" y="755"/>
                  </a:lnTo>
                  <a:lnTo>
                    <a:pt x="1646" y="780"/>
                  </a:lnTo>
                  <a:lnTo>
                    <a:pt x="1627" y="807"/>
                  </a:lnTo>
                  <a:lnTo>
                    <a:pt x="1611" y="827"/>
                  </a:lnTo>
                  <a:lnTo>
                    <a:pt x="1593" y="840"/>
                  </a:lnTo>
                  <a:lnTo>
                    <a:pt x="0" y="838"/>
                  </a:lnTo>
                  <a:close/>
                </a:path>
              </a:pathLst>
            </a:custGeom>
            <a:solidFill>
              <a:srgbClr val="9F3FDF"/>
            </a:solidFill>
            <a:ln w="9525">
              <a:solidFill>
                <a:srgbClr val="000000"/>
              </a:solidFill>
              <a:prstDash val="solid"/>
              <a:round/>
              <a:headEnd/>
              <a:tailEnd/>
            </a:ln>
          </p:spPr>
          <p:txBody>
            <a:bodyPr/>
            <a:lstStyle/>
            <a:p>
              <a:endParaRPr lang="en-US"/>
            </a:p>
          </p:txBody>
        </p:sp>
        <p:sp>
          <p:nvSpPr>
            <p:cNvPr id="15" name="Rectangle 17"/>
            <p:cNvSpPr>
              <a:spLocks noChangeArrowheads="1"/>
            </p:cNvSpPr>
            <p:nvPr/>
          </p:nvSpPr>
          <p:spPr bwMode="auto">
            <a:xfrm>
              <a:off x="1401" y="2978"/>
              <a:ext cx="797" cy="75"/>
            </a:xfrm>
            <a:prstGeom prst="rect">
              <a:avLst/>
            </a:prstGeom>
            <a:solidFill>
              <a:srgbClr val="5F009F"/>
            </a:solidFill>
            <a:ln w="9525">
              <a:solidFill>
                <a:srgbClr val="000000"/>
              </a:solidFill>
              <a:miter lim="800000"/>
              <a:headEnd/>
              <a:tailEnd/>
            </a:ln>
          </p:spPr>
          <p:txBody>
            <a:bodyPr/>
            <a:lstStyle/>
            <a:p>
              <a:endParaRPr lang="en-US"/>
            </a:p>
          </p:txBody>
        </p:sp>
      </p:grpSp>
      <p:grpSp>
        <p:nvGrpSpPr>
          <p:cNvPr id="16" name="Group 18"/>
          <p:cNvGrpSpPr>
            <a:grpSpLocks/>
          </p:cNvGrpSpPr>
          <p:nvPr/>
        </p:nvGrpSpPr>
        <p:grpSpPr bwMode="auto">
          <a:xfrm>
            <a:off x="7365023" y="3867151"/>
            <a:ext cx="1604597" cy="803275"/>
            <a:chOff x="2719" y="2547"/>
            <a:chExt cx="1011" cy="506"/>
          </a:xfrm>
        </p:grpSpPr>
        <p:sp>
          <p:nvSpPr>
            <p:cNvPr id="17" name="Freeform 19"/>
            <p:cNvSpPr>
              <a:spLocks/>
            </p:cNvSpPr>
            <p:nvPr/>
          </p:nvSpPr>
          <p:spPr bwMode="auto">
            <a:xfrm>
              <a:off x="2719" y="2547"/>
              <a:ext cx="1010" cy="429"/>
            </a:xfrm>
            <a:custGeom>
              <a:avLst/>
              <a:gdLst>
                <a:gd name="T0" fmla="*/ 352 w 2021"/>
                <a:gd name="T1" fmla="*/ 70 h 857"/>
                <a:gd name="T2" fmla="*/ 417 w 2021"/>
                <a:gd name="T3" fmla="*/ 81 h 857"/>
                <a:gd name="T4" fmla="*/ 485 w 2021"/>
                <a:gd name="T5" fmla="*/ 94 h 857"/>
                <a:gd name="T6" fmla="*/ 556 w 2021"/>
                <a:gd name="T7" fmla="*/ 89 h 857"/>
                <a:gd name="T8" fmla="*/ 624 w 2021"/>
                <a:gd name="T9" fmla="*/ 65 h 857"/>
                <a:gd name="T10" fmla="*/ 694 w 2021"/>
                <a:gd name="T11" fmla="*/ 37 h 857"/>
                <a:gd name="T12" fmla="*/ 762 w 2021"/>
                <a:gd name="T13" fmla="*/ 34 h 857"/>
                <a:gd name="T14" fmla="*/ 817 w 2021"/>
                <a:gd name="T15" fmla="*/ 65 h 857"/>
                <a:gd name="T16" fmla="*/ 814 w 2021"/>
                <a:gd name="T17" fmla="*/ 134 h 857"/>
                <a:gd name="T18" fmla="*/ 798 w 2021"/>
                <a:gd name="T19" fmla="*/ 207 h 857"/>
                <a:gd name="T20" fmla="*/ 840 w 2021"/>
                <a:gd name="T21" fmla="*/ 259 h 857"/>
                <a:gd name="T22" fmla="*/ 921 w 2021"/>
                <a:gd name="T23" fmla="*/ 277 h 857"/>
                <a:gd name="T24" fmla="*/ 1018 w 2021"/>
                <a:gd name="T25" fmla="*/ 279 h 857"/>
                <a:gd name="T26" fmla="*/ 1106 w 2021"/>
                <a:gd name="T27" fmla="*/ 256 h 857"/>
                <a:gd name="T28" fmla="*/ 1164 w 2021"/>
                <a:gd name="T29" fmla="*/ 217 h 857"/>
                <a:gd name="T30" fmla="*/ 1189 w 2021"/>
                <a:gd name="T31" fmla="*/ 141 h 857"/>
                <a:gd name="T32" fmla="*/ 1203 w 2021"/>
                <a:gd name="T33" fmla="*/ 71 h 857"/>
                <a:gd name="T34" fmla="*/ 1255 w 2021"/>
                <a:gd name="T35" fmla="*/ 27 h 857"/>
                <a:gd name="T36" fmla="*/ 1333 w 2021"/>
                <a:gd name="T37" fmla="*/ 6 h 857"/>
                <a:gd name="T38" fmla="*/ 1426 w 2021"/>
                <a:gd name="T39" fmla="*/ 0 h 857"/>
                <a:gd name="T40" fmla="*/ 1513 w 2021"/>
                <a:gd name="T41" fmla="*/ 6 h 857"/>
                <a:gd name="T42" fmla="*/ 1589 w 2021"/>
                <a:gd name="T43" fmla="*/ 14 h 857"/>
                <a:gd name="T44" fmla="*/ 277 w 2021"/>
                <a:gd name="T45" fmla="*/ 856 h 857"/>
                <a:gd name="T46" fmla="*/ 290 w 2021"/>
                <a:gd name="T47" fmla="*/ 796 h 857"/>
                <a:gd name="T48" fmla="*/ 319 w 2021"/>
                <a:gd name="T49" fmla="*/ 747 h 857"/>
                <a:gd name="T50" fmla="*/ 363 w 2021"/>
                <a:gd name="T51" fmla="*/ 702 h 857"/>
                <a:gd name="T52" fmla="*/ 394 w 2021"/>
                <a:gd name="T53" fmla="*/ 656 h 857"/>
                <a:gd name="T54" fmla="*/ 392 w 2021"/>
                <a:gd name="T55" fmla="*/ 595 h 857"/>
                <a:gd name="T56" fmla="*/ 358 w 2021"/>
                <a:gd name="T57" fmla="*/ 556 h 857"/>
                <a:gd name="T58" fmla="*/ 298 w 2021"/>
                <a:gd name="T59" fmla="*/ 543 h 857"/>
                <a:gd name="T60" fmla="*/ 228 w 2021"/>
                <a:gd name="T61" fmla="*/ 553 h 857"/>
                <a:gd name="T62" fmla="*/ 149 w 2021"/>
                <a:gd name="T63" fmla="*/ 572 h 857"/>
                <a:gd name="T64" fmla="*/ 73 w 2021"/>
                <a:gd name="T65" fmla="*/ 570 h 857"/>
                <a:gd name="T66" fmla="*/ 16 w 2021"/>
                <a:gd name="T67" fmla="*/ 541 h 857"/>
                <a:gd name="T68" fmla="*/ 3 w 2021"/>
                <a:gd name="T69" fmla="*/ 480 h 857"/>
                <a:gd name="T70" fmla="*/ 34 w 2021"/>
                <a:gd name="T71" fmla="*/ 426 h 857"/>
                <a:gd name="T72" fmla="*/ 86 w 2021"/>
                <a:gd name="T73" fmla="*/ 391 h 857"/>
                <a:gd name="T74" fmla="*/ 149 w 2021"/>
                <a:gd name="T75" fmla="*/ 376 h 857"/>
                <a:gd name="T76" fmla="*/ 230 w 2021"/>
                <a:gd name="T77" fmla="*/ 363 h 857"/>
                <a:gd name="T78" fmla="*/ 285 w 2021"/>
                <a:gd name="T79" fmla="*/ 327 h 857"/>
                <a:gd name="T80" fmla="*/ 308 w 2021"/>
                <a:gd name="T81" fmla="*/ 274 h 857"/>
                <a:gd name="T82" fmla="*/ 306 w 2021"/>
                <a:gd name="T83" fmla="*/ 196 h 857"/>
                <a:gd name="T84" fmla="*/ 301 w 2021"/>
                <a:gd name="T85" fmla="*/ 10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857">
                  <a:moveTo>
                    <a:pt x="306" y="79"/>
                  </a:moveTo>
                  <a:lnTo>
                    <a:pt x="326" y="74"/>
                  </a:lnTo>
                  <a:lnTo>
                    <a:pt x="352" y="70"/>
                  </a:lnTo>
                  <a:lnTo>
                    <a:pt x="374" y="71"/>
                  </a:lnTo>
                  <a:lnTo>
                    <a:pt x="395" y="76"/>
                  </a:lnTo>
                  <a:lnTo>
                    <a:pt x="417" y="81"/>
                  </a:lnTo>
                  <a:lnTo>
                    <a:pt x="439" y="86"/>
                  </a:lnTo>
                  <a:lnTo>
                    <a:pt x="465" y="91"/>
                  </a:lnTo>
                  <a:lnTo>
                    <a:pt x="485" y="94"/>
                  </a:lnTo>
                  <a:lnTo>
                    <a:pt x="511" y="96"/>
                  </a:lnTo>
                  <a:lnTo>
                    <a:pt x="535" y="94"/>
                  </a:lnTo>
                  <a:lnTo>
                    <a:pt x="556" y="89"/>
                  </a:lnTo>
                  <a:lnTo>
                    <a:pt x="580" y="83"/>
                  </a:lnTo>
                  <a:lnTo>
                    <a:pt x="603" y="74"/>
                  </a:lnTo>
                  <a:lnTo>
                    <a:pt x="624" y="65"/>
                  </a:lnTo>
                  <a:lnTo>
                    <a:pt x="647" y="55"/>
                  </a:lnTo>
                  <a:lnTo>
                    <a:pt x="668" y="45"/>
                  </a:lnTo>
                  <a:lnTo>
                    <a:pt x="694" y="37"/>
                  </a:lnTo>
                  <a:lnTo>
                    <a:pt x="715" y="32"/>
                  </a:lnTo>
                  <a:lnTo>
                    <a:pt x="739" y="31"/>
                  </a:lnTo>
                  <a:lnTo>
                    <a:pt x="762" y="34"/>
                  </a:lnTo>
                  <a:lnTo>
                    <a:pt x="783" y="40"/>
                  </a:lnTo>
                  <a:lnTo>
                    <a:pt x="804" y="53"/>
                  </a:lnTo>
                  <a:lnTo>
                    <a:pt x="817" y="65"/>
                  </a:lnTo>
                  <a:lnTo>
                    <a:pt x="824" y="86"/>
                  </a:lnTo>
                  <a:lnTo>
                    <a:pt x="820" y="109"/>
                  </a:lnTo>
                  <a:lnTo>
                    <a:pt x="814" y="134"/>
                  </a:lnTo>
                  <a:lnTo>
                    <a:pt x="804" y="162"/>
                  </a:lnTo>
                  <a:lnTo>
                    <a:pt x="796" y="185"/>
                  </a:lnTo>
                  <a:lnTo>
                    <a:pt x="798" y="207"/>
                  </a:lnTo>
                  <a:lnTo>
                    <a:pt x="807" y="230"/>
                  </a:lnTo>
                  <a:lnTo>
                    <a:pt x="824" y="248"/>
                  </a:lnTo>
                  <a:lnTo>
                    <a:pt x="840" y="259"/>
                  </a:lnTo>
                  <a:lnTo>
                    <a:pt x="863" y="266"/>
                  </a:lnTo>
                  <a:lnTo>
                    <a:pt x="887" y="272"/>
                  </a:lnTo>
                  <a:lnTo>
                    <a:pt x="921" y="277"/>
                  </a:lnTo>
                  <a:lnTo>
                    <a:pt x="950" y="280"/>
                  </a:lnTo>
                  <a:lnTo>
                    <a:pt x="986" y="282"/>
                  </a:lnTo>
                  <a:lnTo>
                    <a:pt x="1018" y="279"/>
                  </a:lnTo>
                  <a:lnTo>
                    <a:pt x="1048" y="274"/>
                  </a:lnTo>
                  <a:lnTo>
                    <a:pt x="1078" y="266"/>
                  </a:lnTo>
                  <a:lnTo>
                    <a:pt x="1106" y="256"/>
                  </a:lnTo>
                  <a:lnTo>
                    <a:pt x="1127" y="245"/>
                  </a:lnTo>
                  <a:lnTo>
                    <a:pt x="1148" y="232"/>
                  </a:lnTo>
                  <a:lnTo>
                    <a:pt x="1164" y="217"/>
                  </a:lnTo>
                  <a:lnTo>
                    <a:pt x="1179" y="199"/>
                  </a:lnTo>
                  <a:lnTo>
                    <a:pt x="1187" y="177"/>
                  </a:lnTo>
                  <a:lnTo>
                    <a:pt x="1189" y="141"/>
                  </a:lnTo>
                  <a:lnTo>
                    <a:pt x="1189" y="113"/>
                  </a:lnTo>
                  <a:lnTo>
                    <a:pt x="1194" y="89"/>
                  </a:lnTo>
                  <a:lnTo>
                    <a:pt x="1203" y="71"/>
                  </a:lnTo>
                  <a:lnTo>
                    <a:pt x="1218" y="55"/>
                  </a:lnTo>
                  <a:lnTo>
                    <a:pt x="1234" y="40"/>
                  </a:lnTo>
                  <a:lnTo>
                    <a:pt x="1255" y="27"/>
                  </a:lnTo>
                  <a:lnTo>
                    <a:pt x="1276" y="18"/>
                  </a:lnTo>
                  <a:lnTo>
                    <a:pt x="1305" y="10"/>
                  </a:lnTo>
                  <a:lnTo>
                    <a:pt x="1333" y="6"/>
                  </a:lnTo>
                  <a:lnTo>
                    <a:pt x="1362" y="3"/>
                  </a:lnTo>
                  <a:lnTo>
                    <a:pt x="1393" y="2"/>
                  </a:lnTo>
                  <a:lnTo>
                    <a:pt x="1426" y="0"/>
                  </a:lnTo>
                  <a:lnTo>
                    <a:pt x="1461" y="2"/>
                  </a:lnTo>
                  <a:lnTo>
                    <a:pt x="1489" y="3"/>
                  </a:lnTo>
                  <a:lnTo>
                    <a:pt x="1513" y="6"/>
                  </a:lnTo>
                  <a:lnTo>
                    <a:pt x="1539" y="10"/>
                  </a:lnTo>
                  <a:lnTo>
                    <a:pt x="1563" y="13"/>
                  </a:lnTo>
                  <a:lnTo>
                    <a:pt x="1589" y="14"/>
                  </a:lnTo>
                  <a:lnTo>
                    <a:pt x="1787" y="19"/>
                  </a:lnTo>
                  <a:lnTo>
                    <a:pt x="2021" y="857"/>
                  </a:lnTo>
                  <a:lnTo>
                    <a:pt x="277" y="856"/>
                  </a:lnTo>
                  <a:lnTo>
                    <a:pt x="279" y="833"/>
                  </a:lnTo>
                  <a:lnTo>
                    <a:pt x="284" y="814"/>
                  </a:lnTo>
                  <a:lnTo>
                    <a:pt x="290" y="796"/>
                  </a:lnTo>
                  <a:lnTo>
                    <a:pt x="297" y="781"/>
                  </a:lnTo>
                  <a:lnTo>
                    <a:pt x="306" y="765"/>
                  </a:lnTo>
                  <a:lnTo>
                    <a:pt x="319" y="747"/>
                  </a:lnTo>
                  <a:lnTo>
                    <a:pt x="334" y="731"/>
                  </a:lnTo>
                  <a:lnTo>
                    <a:pt x="347" y="718"/>
                  </a:lnTo>
                  <a:lnTo>
                    <a:pt x="363" y="702"/>
                  </a:lnTo>
                  <a:lnTo>
                    <a:pt x="376" y="689"/>
                  </a:lnTo>
                  <a:lnTo>
                    <a:pt x="386" y="673"/>
                  </a:lnTo>
                  <a:lnTo>
                    <a:pt x="394" y="656"/>
                  </a:lnTo>
                  <a:lnTo>
                    <a:pt x="399" y="632"/>
                  </a:lnTo>
                  <a:lnTo>
                    <a:pt x="397" y="609"/>
                  </a:lnTo>
                  <a:lnTo>
                    <a:pt x="392" y="595"/>
                  </a:lnTo>
                  <a:lnTo>
                    <a:pt x="384" y="580"/>
                  </a:lnTo>
                  <a:lnTo>
                    <a:pt x="373" y="567"/>
                  </a:lnTo>
                  <a:lnTo>
                    <a:pt x="358" y="556"/>
                  </a:lnTo>
                  <a:lnTo>
                    <a:pt x="342" y="549"/>
                  </a:lnTo>
                  <a:lnTo>
                    <a:pt x="321" y="544"/>
                  </a:lnTo>
                  <a:lnTo>
                    <a:pt x="298" y="543"/>
                  </a:lnTo>
                  <a:lnTo>
                    <a:pt x="274" y="544"/>
                  </a:lnTo>
                  <a:lnTo>
                    <a:pt x="251" y="548"/>
                  </a:lnTo>
                  <a:lnTo>
                    <a:pt x="228" y="553"/>
                  </a:lnTo>
                  <a:lnTo>
                    <a:pt x="199" y="561"/>
                  </a:lnTo>
                  <a:lnTo>
                    <a:pt x="175" y="567"/>
                  </a:lnTo>
                  <a:lnTo>
                    <a:pt x="149" y="572"/>
                  </a:lnTo>
                  <a:lnTo>
                    <a:pt x="118" y="575"/>
                  </a:lnTo>
                  <a:lnTo>
                    <a:pt x="94" y="575"/>
                  </a:lnTo>
                  <a:lnTo>
                    <a:pt x="73" y="570"/>
                  </a:lnTo>
                  <a:lnTo>
                    <a:pt x="50" y="564"/>
                  </a:lnTo>
                  <a:lnTo>
                    <a:pt x="32" y="554"/>
                  </a:lnTo>
                  <a:lnTo>
                    <a:pt x="16" y="541"/>
                  </a:lnTo>
                  <a:lnTo>
                    <a:pt x="5" y="522"/>
                  </a:lnTo>
                  <a:lnTo>
                    <a:pt x="0" y="501"/>
                  </a:lnTo>
                  <a:lnTo>
                    <a:pt x="3" y="480"/>
                  </a:lnTo>
                  <a:lnTo>
                    <a:pt x="11" y="459"/>
                  </a:lnTo>
                  <a:lnTo>
                    <a:pt x="19" y="442"/>
                  </a:lnTo>
                  <a:lnTo>
                    <a:pt x="34" y="426"/>
                  </a:lnTo>
                  <a:lnTo>
                    <a:pt x="50" y="412"/>
                  </a:lnTo>
                  <a:lnTo>
                    <a:pt x="66" y="402"/>
                  </a:lnTo>
                  <a:lnTo>
                    <a:pt x="86" y="391"/>
                  </a:lnTo>
                  <a:lnTo>
                    <a:pt x="105" y="384"/>
                  </a:lnTo>
                  <a:lnTo>
                    <a:pt x="126" y="379"/>
                  </a:lnTo>
                  <a:lnTo>
                    <a:pt x="149" y="376"/>
                  </a:lnTo>
                  <a:lnTo>
                    <a:pt x="177" y="371"/>
                  </a:lnTo>
                  <a:lnTo>
                    <a:pt x="206" y="368"/>
                  </a:lnTo>
                  <a:lnTo>
                    <a:pt x="230" y="363"/>
                  </a:lnTo>
                  <a:lnTo>
                    <a:pt x="254" y="353"/>
                  </a:lnTo>
                  <a:lnTo>
                    <a:pt x="271" y="342"/>
                  </a:lnTo>
                  <a:lnTo>
                    <a:pt x="285" y="327"/>
                  </a:lnTo>
                  <a:lnTo>
                    <a:pt x="297" y="311"/>
                  </a:lnTo>
                  <a:lnTo>
                    <a:pt x="303" y="295"/>
                  </a:lnTo>
                  <a:lnTo>
                    <a:pt x="308" y="274"/>
                  </a:lnTo>
                  <a:lnTo>
                    <a:pt x="310" y="246"/>
                  </a:lnTo>
                  <a:lnTo>
                    <a:pt x="308" y="222"/>
                  </a:lnTo>
                  <a:lnTo>
                    <a:pt x="306" y="196"/>
                  </a:lnTo>
                  <a:lnTo>
                    <a:pt x="305" y="168"/>
                  </a:lnTo>
                  <a:lnTo>
                    <a:pt x="303" y="136"/>
                  </a:lnTo>
                  <a:lnTo>
                    <a:pt x="301" y="109"/>
                  </a:lnTo>
                  <a:lnTo>
                    <a:pt x="303" y="91"/>
                  </a:lnTo>
                  <a:lnTo>
                    <a:pt x="306" y="79"/>
                  </a:lnTo>
                  <a:close/>
                </a:path>
              </a:pathLst>
            </a:custGeom>
            <a:solidFill>
              <a:srgbClr val="0000FF"/>
            </a:solidFill>
            <a:ln w="9525">
              <a:solidFill>
                <a:srgbClr val="000000"/>
              </a:solidFill>
              <a:prstDash val="solid"/>
              <a:round/>
              <a:headEnd/>
              <a:tailEnd/>
            </a:ln>
          </p:spPr>
          <p:txBody>
            <a:bodyPr/>
            <a:lstStyle/>
            <a:p>
              <a:endParaRPr lang="en-US"/>
            </a:p>
          </p:txBody>
        </p:sp>
        <p:sp>
          <p:nvSpPr>
            <p:cNvPr id="18" name="Rectangle 20"/>
            <p:cNvSpPr>
              <a:spLocks noChangeArrowheads="1"/>
            </p:cNvSpPr>
            <p:nvPr/>
          </p:nvSpPr>
          <p:spPr bwMode="auto">
            <a:xfrm>
              <a:off x="2854" y="2977"/>
              <a:ext cx="876" cy="76"/>
            </a:xfrm>
            <a:prstGeom prst="rect">
              <a:avLst/>
            </a:prstGeom>
            <a:solidFill>
              <a:srgbClr val="000080"/>
            </a:solidFill>
            <a:ln w="9525">
              <a:solidFill>
                <a:srgbClr val="000000"/>
              </a:solidFill>
              <a:miter lim="800000"/>
              <a:headEnd/>
              <a:tailEnd/>
            </a:ln>
          </p:spPr>
          <p:txBody>
            <a:bodyPr/>
            <a:lstStyle/>
            <a:p>
              <a:endParaRPr lang="en-US"/>
            </a:p>
          </p:txBody>
        </p:sp>
      </p:grpSp>
      <p:sp>
        <p:nvSpPr>
          <p:cNvPr id="19" name="Content Placeholder 2"/>
          <p:cNvSpPr txBox="1">
            <a:spLocks/>
          </p:cNvSpPr>
          <p:nvPr/>
        </p:nvSpPr>
        <p:spPr>
          <a:xfrm>
            <a:off x="562239" y="3215249"/>
            <a:ext cx="4605913" cy="208915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Τα δομικά κομμάτια που δημιουργεί είναι πιο εύκολο να επαναχρησιμοποιηθούν και να συνδυαστούν</a:t>
            </a:r>
            <a:endParaRPr lang="en-US" dirty="0"/>
          </a:p>
        </p:txBody>
      </p:sp>
      <p:sp>
        <p:nvSpPr>
          <p:cNvPr id="20" name="Content Placeholder 2"/>
          <p:cNvSpPr txBox="1">
            <a:spLocks/>
          </p:cNvSpPr>
          <p:nvPr/>
        </p:nvSpPr>
        <p:spPr>
          <a:xfrm>
            <a:off x="558616" y="5326812"/>
            <a:ext cx="7607912" cy="114300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Ο κώδικας είναι πιο εύκολο να συντηρηθεί λόγω της ενθυλάκωσης</a:t>
            </a:r>
            <a:endParaRPr lang="en-US" dirty="0"/>
          </a:p>
        </p:txBody>
      </p:sp>
    </p:spTree>
    <p:extLst>
      <p:ext uri="{BB962C8B-B14F-4D97-AF65-F5344CB8AC3E}">
        <p14:creationId xmlns:p14="http://schemas.microsoft.com/office/powerpoint/2010/main" val="28077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1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941168"/>
            <a:ext cx="5364088"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7130" y="24190"/>
            <a:ext cx="8534400" cy="700521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(day == 29 &amp;&amp; month == 2){</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smtClean="0">
                <a:solidFill>
                  <a:srgbClr val="FF0000"/>
                </a:solidFill>
                <a:latin typeface="Courier New" pitchFamily="49" charset="0"/>
                <a:cs typeface="Courier New" pitchFamily="49" charset="0"/>
              </a:rPr>
              <a:t>null</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Date(day,month,year+1);</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6012160"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8" name="Rectangular Callout 7"/>
          <p:cNvSpPr/>
          <p:nvPr/>
        </p:nvSpPr>
        <p:spPr>
          <a:xfrm>
            <a:off x="5743059" y="4666638"/>
            <a:ext cx="3380725" cy="2160240"/>
          </a:xfrm>
          <a:prstGeom prst="wedgeRectCallout">
            <a:avLst>
              <a:gd name="adj1" fmla="val -104856"/>
              <a:gd name="adj2" fmla="val 107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Η τιμή </a:t>
            </a:r>
            <a:r>
              <a:rPr lang="en-US" dirty="0" smtClean="0">
                <a:solidFill>
                  <a:srgbClr val="FF0000"/>
                </a:solidFill>
              </a:rPr>
              <a:t>null</a:t>
            </a:r>
            <a:r>
              <a:rPr lang="el-GR" dirty="0" smtClean="0">
                <a:solidFill>
                  <a:schemeClr val="tx1"/>
                </a:solidFill>
              </a:rPr>
              <a:t>: Μία κενή αναφορά. Η τιμή μπορεί να χρησιμοποιηθεί σαν μια </a:t>
            </a:r>
            <a:r>
              <a:rPr lang="en-US" dirty="0" smtClean="0">
                <a:solidFill>
                  <a:schemeClr val="tx1"/>
                </a:solidFill>
              </a:rPr>
              <a:t>default </a:t>
            </a:r>
            <a:r>
              <a:rPr lang="el-GR" dirty="0" smtClean="0">
                <a:solidFill>
                  <a:schemeClr val="tx1"/>
                </a:solidFill>
              </a:rPr>
              <a:t>τιμή, ή σαν ένδειξη λάθους (στην περίπτωση αυτή ότι δεν μπορούμε να δημιουργήσουμε το αντικείμενο)</a:t>
            </a:r>
            <a:endParaRPr lang="en-US" dirty="0">
              <a:solidFill>
                <a:schemeClr val="tx1"/>
              </a:solidFill>
            </a:endParaRPr>
          </a:p>
        </p:txBody>
      </p:sp>
      <p:sp>
        <p:nvSpPr>
          <p:cNvPr id="9" name="TextBox 8"/>
          <p:cNvSpPr txBox="1"/>
          <p:nvPr/>
        </p:nvSpPr>
        <p:spPr>
          <a:xfrm>
            <a:off x="5163218" y="3574286"/>
            <a:ext cx="4002378" cy="369332"/>
          </a:xfrm>
          <a:prstGeom prst="rect">
            <a:avLst/>
          </a:prstGeom>
          <a:solidFill>
            <a:srgbClr val="92D050"/>
          </a:solidFill>
        </p:spPr>
        <p:txBody>
          <a:bodyPr wrap="none" rtlCol="0">
            <a:spAutoFit/>
          </a:bodyPr>
          <a:lstStyle/>
          <a:p>
            <a:r>
              <a:rPr lang="el-GR" dirty="0" smtClean="0"/>
              <a:t>Τι γίνεται αν η ημερομηνία είναι 29/2?</a:t>
            </a:r>
            <a:endParaRPr lang="en-US" dirty="0"/>
          </a:p>
        </p:txBody>
      </p:sp>
    </p:spTree>
    <p:extLst>
      <p:ext uri="{BB962C8B-B14F-4D97-AF65-F5344CB8AC3E}">
        <p14:creationId xmlns:p14="http://schemas.microsoft.com/office/powerpoint/2010/main" val="153566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1412776"/>
            <a:ext cx="8534400" cy="4896544"/>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itchFamily="49" charset="0"/>
                <a:cs typeface="Courier New" pitchFamily="49" charset="0"/>
              </a:rPr>
              <a:t>class </a:t>
            </a:r>
            <a:r>
              <a:rPr lang="en-US" sz="2400" b="1" dirty="0" err="1" smtClean="0">
                <a:latin typeface="Courier New" pitchFamily="49" charset="0"/>
                <a:cs typeface="Courier New" pitchFamily="49" charset="0"/>
              </a:rPr>
              <a:t>DateExample</a:t>
            </a:r>
            <a:endParaRPr lang="en-US" sz="2400" b="1" dirty="0" smtClean="0">
              <a:latin typeface="Courier New" pitchFamily="49" charset="0"/>
              <a:cs typeface="Courier New" pitchFamily="49" charset="0"/>
            </a:endParaRPr>
          </a:p>
          <a:p>
            <a:pPr marL="0" indent="0">
              <a:buFont typeface="Arial" pitchFamily="34" charset="0"/>
              <a:buNone/>
            </a:pP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public static void main(String </a:t>
            </a:r>
            <a:r>
              <a:rPr lang="en-US" sz="2400" b="1" dirty="0" err="1" smtClean="0">
                <a:latin typeface="Courier New" pitchFamily="49" charset="0"/>
                <a:cs typeface="Courier New" pitchFamily="49" charset="0"/>
              </a:rPr>
              <a:t>args</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Date today = new Date(3,4,2014);</a:t>
            </a:r>
            <a:r>
              <a:rPr lang="el-GR" sz="2400" b="1" dirty="0" smtClean="0">
                <a:latin typeface="Courier New" pitchFamily="49" charset="0"/>
                <a:cs typeface="Courier New" pitchFamily="49" charset="0"/>
              </a:rPr>
              <a:t> </a:t>
            </a:r>
            <a:endParaRPr lang="en-US" sz="2400" b="1" dirty="0" smtClean="0">
              <a:latin typeface="Courier New" pitchFamily="49" charset="0"/>
              <a:cs typeface="Courier New" pitchFamily="49" charset="0"/>
            </a:endParaRPr>
          </a:p>
          <a:p>
            <a:pPr marL="0" indent="0">
              <a:buFont typeface="Arial" pitchFamily="34" charset="0"/>
              <a:buNone/>
            </a:pPr>
            <a:r>
              <a:rPr lang="en-US" sz="2400" b="1" dirty="0">
                <a:latin typeface="Courier New" pitchFamily="49" charset="0"/>
                <a:cs typeface="Courier New" pitchFamily="49" charset="0"/>
              </a:rPr>
              <a:t>	</a:t>
            </a:r>
            <a:r>
              <a:rPr lang="en-US" sz="2400" b="1" dirty="0" err="1" smtClean="0">
                <a:latin typeface="Courier New" pitchFamily="49" charset="0"/>
                <a:cs typeface="Courier New" pitchFamily="49" charset="0"/>
              </a:rPr>
              <a:t>System.out.println</a:t>
            </a:r>
            <a:r>
              <a:rPr lang="en-US" sz="2400" b="1" dirty="0" smtClean="0">
                <a:latin typeface="Courier New" pitchFamily="49" charset="0"/>
                <a:cs typeface="Courier New" pitchFamily="49" charset="0"/>
              </a:rPr>
              <a:t>(today);</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Date </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 </a:t>
            </a:r>
          </a:p>
          <a:p>
            <a:pPr marL="0" indent="0">
              <a:buNone/>
            </a:pPr>
            <a:r>
              <a:rPr lang="en-US" sz="2400" b="1" dirty="0">
                <a:solidFill>
                  <a:srgbClr val="FF0000"/>
                </a:solidFill>
                <a:latin typeface="Courier New" pitchFamily="49" charset="0"/>
                <a:cs typeface="Courier New" pitchFamily="49" charset="0"/>
              </a:rPr>
              <a:t> </a:t>
            </a:r>
            <a:r>
              <a:rPr lang="en-US" sz="2400" b="1" dirty="0" smtClean="0">
                <a:solidFill>
                  <a:srgbClr val="FF0000"/>
                </a:solidFill>
                <a:latin typeface="Courier New" pitchFamily="49" charset="0"/>
                <a:cs typeface="Courier New" pitchFamily="49" charset="0"/>
              </a:rPr>
              <a:t> 	if( </a:t>
            </a:r>
            <a:r>
              <a:rPr lang="en-US" sz="2400" b="1" dirty="0" err="1" smtClean="0">
                <a:solidFill>
                  <a:srgbClr val="FF0000"/>
                </a:solidFill>
                <a:latin typeface="Courier New" pitchFamily="49" charset="0"/>
                <a:cs typeface="Courier New" pitchFamily="49" charset="0"/>
              </a:rPr>
              <a:t>todayNextYear</a:t>
            </a:r>
            <a:r>
              <a:rPr lang="en-US" sz="2400" b="1" dirty="0" smtClean="0">
                <a:solidFill>
                  <a:srgbClr val="FF0000"/>
                </a:solidFill>
                <a:latin typeface="Courier New" pitchFamily="49" charset="0"/>
                <a:cs typeface="Courier New" pitchFamily="49" charset="0"/>
              </a:rPr>
              <a:t> != null)</a:t>
            </a:r>
            <a:r>
              <a:rPr lang="en-US" sz="2400" b="1" dirty="0" smtClean="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System.out.println</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a:t>
            </a:r>
          </a:p>
          <a:p>
            <a:pPr marL="0" indent="0">
              <a:buFont typeface="Arial" pitchFamily="34" charse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159272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1168"/>
            <a:ext cx="7884368"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404664"/>
            <a:ext cx="9036496" cy="6453336"/>
          </a:xfrm>
          <a:ln w="28575">
            <a:solidFill>
              <a:schemeClr val="accent1"/>
            </a:solidFill>
            <a:prstDash val="dash"/>
          </a:ln>
        </p:spPr>
        <p:txBody>
          <a:bodyPr>
            <a:normAutofit fontScale="55000" lnSpcReduction="20000"/>
          </a:bodyPr>
          <a:lstStyle/>
          <a:p>
            <a:pPr marL="0" indent="0">
              <a:buNone/>
            </a:pPr>
            <a:r>
              <a:rPr lang="en-US" sz="2900" b="1" dirty="0">
                <a:latin typeface="Courier New" pitchFamily="49" charset="0"/>
                <a:cs typeface="Courier New" pitchFamily="49" charset="0"/>
              </a:rPr>
              <a:t>public class </a:t>
            </a:r>
            <a:r>
              <a:rPr lang="en-US" sz="2900" b="1" dirty="0" smtClean="0">
                <a:solidFill>
                  <a:schemeClr val="accent6">
                    <a:lumMod val="75000"/>
                  </a:schemeClr>
                </a:solidFill>
                <a:latin typeface="Courier New" pitchFamily="49" charset="0"/>
                <a:cs typeface="Courier New" pitchFamily="49" charset="0"/>
              </a:rPr>
              <a:t>Person</a:t>
            </a:r>
            <a:endParaRPr lang="en-US" sz="2900" b="1" dirty="0">
              <a:solidFill>
                <a:schemeClr val="accent6">
                  <a:lumMod val="75000"/>
                </a:schemeClr>
              </a:solidFill>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private </a:t>
            </a:r>
            <a:r>
              <a:rPr lang="en-US" sz="2900" b="1" dirty="0">
                <a:solidFill>
                  <a:srgbClr val="0070C0"/>
                </a:solidFill>
                <a:latin typeface="Courier New" pitchFamily="49" charset="0"/>
                <a:cs typeface="Courier New" pitchFamily="49" charset="0"/>
              </a:rPr>
              <a:t>String 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private </a:t>
            </a:r>
            <a:r>
              <a:rPr lang="en-US" sz="2900" b="1" dirty="0" err="1">
                <a:solidFill>
                  <a:srgbClr val="0070C0"/>
                </a:solidFill>
                <a:latin typeface="Courier New" pitchFamily="49" charset="0"/>
                <a:cs typeface="Courier New" pitchFamily="49" charset="0"/>
              </a:rPr>
              <a:t>int</a:t>
            </a:r>
            <a:r>
              <a:rPr lang="en-US" sz="2900" b="1" dirty="0">
                <a:solidFill>
                  <a:srgbClr val="0070C0"/>
                </a:solidFill>
                <a:latin typeface="Courier New" pitchFamily="49" charset="0"/>
                <a:cs typeface="Courier New" pitchFamily="49" charset="0"/>
              </a:rPr>
              <a:t> number</a:t>
            </a:r>
            <a:r>
              <a:rPr lang="en-US" sz="2900" b="1" dirty="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public </a:t>
            </a:r>
            <a:r>
              <a:rPr lang="en-US" sz="2900" b="1" dirty="0" smtClean="0">
                <a:solidFill>
                  <a:schemeClr val="accent6">
                    <a:lumMod val="75000"/>
                  </a:schemeClr>
                </a:solidFill>
                <a:latin typeface="Courier New" pitchFamily="49" charset="0"/>
                <a:cs typeface="Courier New" pitchFamily="49" charset="0"/>
              </a:rPr>
              <a:t>Person(</a:t>
            </a:r>
            <a:r>
              <a:rPr lang="en-US" sz="2900" b="1" dirty="0" smtClean="0">
                <a:solidFill>
                  <a:srgbClr val="0070C0"/>
                </a:solidFill>
                <a:latin typeface="Courier New" pitchFamily="49" charset="0"/>
                <a:cs typeface="Courier New" pitchFamily="49" charset="0"/>
              </a:rPr>
              <a:t>String </a:t>
            </a:r>
            <a:r>
              <a:rPr lang="en-US" sz="2900" b="1" dirty="0" err="1" smtClean="0">
                <a:solidFill>
                  <a:srgbClr val="0070C0"/>
                </a:solidFill>
                <a:latin typeface="Courier New" pitchFamily="49" charset="0"/>
                <a:cs typeface="Courier New" pitchFamily="49" charset="0"/>
              </a:rPr>
              <a:t>initName</a:t>
            </a:r>
            <a:r>
              <a:rPr lang="en-US" sz="2900" b="1" dirty="0">
                <a:solidFill>
                  <a:srgbClr val="0070C0"/>
                </a:solidFill>
                <a:latin typeface="Courier New" pitchFamily="49" charset="0"/>
                <a:cs typeface="Courier New" pitchFamily="49" charset="0"/>
              </a:rPr>
              <a:t>, int </a:t>
            </a:r>
            <a:r>
              <a:rPr lang="en-US" sz="2900" b="1" dirty="0" err="1" smtClean="0">
                <a:solidFill>
                  <a:srgbClr val="0070C0"/>
                </a:solidFill>
                <a:latin typeface="Courier New" pitchFamily="49" charset="0"/>
                <a:cs typeface="Courier New" pitchFamily="49" charset="0"/>
              </a:rPr>
              <a:t>initNumber</a:t>
            </a:r>
            <a:r>
              <a:rPr lang="en-US" sz="2900" b="1" dirty="0" smtClean="0">
                <a:solidFill>
                  <a:schemeClr val="accent6">
                    <a:lumMod val="75000"/>
                  </a:schemeClr>
                </a:solidFill>
                <a:latin typeface="Courier New" pitchFamily="49" charset="0"/>
                <a:cs typeface="Courier New" pitchFamily="49" charset="0"/>
              </a:rPr>
              <a:t>)</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name = </a:t>
            </a:r>
            <a:r>
              <a:rPr lang="en-US" sz="2900" b="1" dirty="0" err="1" smtClean="0">
                <a:latin typeface="Courier New" pitchFamily="49" charset="0"/>
                <a:cs typeface="Courier New" pitchFamily="49" charset="0"/>
              </a:rPr>
              <a:t>initName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number = </a:t>
            </a:r>
            <a:r>
              <a:rPr lang="en-US" sz="2900" b="1" dirty="0" err="1" smtClean="0">
                <a:latin typeface="Courier New" pitchFamily="49" charset="0"/>
                <a:cs typeface="Courier New" pitchFamily="49" charset="0"/>
              </a:rPr>
              <a:t>initNumber</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public void </a:t>
            </a:r>
            <a:r>
              <a:rPr lang="en-US" sz="2900" b="1" dirty="0" smtClean="0">
                <a:solidFill>
                  <a:schemeClr val="accent6">
                    <a:lumMod val="75000"/>
                  </a:schemeClr>
                </a:solidFill>
                <a:latin typeface="Courier New" pitchFamily="49" charset="0"/>
                <a:cs typeface="Courier New" pitchFamily="49" charset="0"/>
              </a:rPr>
              <a:t>set(</a:t>
            </a:r>
            <a:r>
              <a:rPr lang="en-US" sz="2900" b="1" dirty="0" smtClean="0">
                <a:solidFill>
                  <a:srgbClr val="0070C0"/>
                </a:solidFill>
                <a:latin typeface="Courier New" pitchFamily="49" charset="0"/>
                <a:cs typeface="Courier New" pitchFamily="49" charset="0"/>
              </a:rPr>
              <a:t>String </a:t>
            </a:r>
            <a:r>
              <a:rPr lang="en-US" sz="2900" b="1" dirty="0" err="1">
                <a:solidFill>
                  <a:srgbClr val="0070C0"/>
                </a:solidFill>
                <a:latin typeface="Courier New" pitchFamily="49" charset="0"/>
                <a:cs typeface="Courier New" pitchFamily="49" charset="0"/>
              </a:rPr>
              <a:t>newName</a:t>
            </a:r>
            <a:r>
              <a:rPr lang="en-US" sz="2900" b="1" dirty="0">
                <a:solidFill>
                  <a:srgbClr val="0070C0"/>
                </a:solidFill>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int</a:t>
            </a:r>
            <a:r>
              <a:rPr lang="en-US" sz="2900" b="1" dirty="0">
                <a:solidFill>
                  <a:srgbClr val="0070C0"/>
                </a:solidFill>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newNumber</a:t>
            </a:r>
            <a:r>
              <a:rPr lang="en-US" sz="2900" b="1" dirty="0" smtClean="0">
                <a:solidFill>
                  <a:schemeClr val="accent6">
                    <a:lumMod val="75000"/>
                  </a:schemeClr>
                </a:solidFill>
                <a:latin typeface="Courier New" pitchFamily="49" charset="0"/>
                <a:cs typeface="Courier New" pitchFamily="49" charset="0"/>
              </a:rPr>
              <a:t>)</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name = </a:t>
            </a:r>
            <a:r>
              <a:rPr lang="en-US" sz="2900" b="1" dirty="0" err="1">
                <a:latin typeface="Courier New" pitchFamily="49" charset="0"/>
                <a:cs typeface="Courier New" pitchFamily="49" charset="0"/>
              </a:rPr>
              <a:t>newName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number = </a:t>
            </a:r>
            <a:r>
              <a:rPr lang="en-US" sz="2900" b="1" dirty="0" err="1">
                <a:latin typeface="Courier New" pitchFamily="49" charset="0"/>
                <a:cs typeface="Courier New" pitchFamily="49" charset="0"/>
              </a:rPr>
              <a:t>newNumber</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a:latin typeface="Courier New" pitchFamily="49" charset="0"/>
                <a:cs typeface="Courier New" pitchFamily="49" charset="0"/>
              </a:rPr>
              <a:t>String </a:t>
            </a:r>
            <a:r>
              <a:rPr lang="en-US" sz="2900" b="1" dirty="0" err="1">
                <a:solidFill>
                  <a:schemeClr val="accent6">
                    <a:lumMod val="75000"/>
                  </a:schemeClr>
                </a:solidFill>
                <a:latin typeface="Courier New" pitchFamily="49" charset="0"/>
                <a:cs typeface="Courier New" pitchFamily="49" charset="0"/>
              </a:rPr>
              <a:t>toString</a:t>
            </a:r>
            <a:r>
              <a:rPr lang="en-US" sz="2900" b="1" dirty="0">
                <a:solidFill>
                  <a:schemeClr val="accent6">
                    <a:lumMod val="75000"/>
                  </a:schemeClr>
                </a:solidFill>
                <a:latin typeface="Courier New" pitchFamily="49" charset="0"/>
                <a:cs typeface="Courier New" pitchFamily="49" charset="0"/>
              </a:rPr>
              <a:t>( )</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return (name + " " + number);</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smtClean="0">
                <a:solidFill>
                  <a:srgbClr val="0070C0"/>
                </a:solidFill>
                <a:latin typeface="Courier New" pitchFamily="49" charset="0"/>
                <a:cs typeface="Courier New" pitchFamily="49" charset="0"/>
              </a:rPr>
              <a:t>Person</a:t>
            </a:r>
            <a:r>
              <a:rPr lang="en-US" sz="2900" b="1" dirty="0" smtClean="0">
                <a:latin typeface="Courier New" pitchFamily="49" charset="0"/>
                <a:cs typeface="Courier New" pitchFamily="49" charset="0"/>
              </a:rPr>
              <a:t> </a:t>
            </a:r>
            <a:r>
              <a:rPr lang="en-US" sz="2900" b="1" dirty="0" smtClean="0">
                <a:solidFill>
                  <a:schemeClr val="accent6">
                    <a:lumMod val="75000"/>
                  </a:schemeClr>
                </a:solidFill>
                <a:latin typeface="Courier New" pitchFamily="49" charset="0"/>
                <a:cs typeface="Courier New" pitchFamily="49" charset="0"/>
              </a:rPr>
              <a:t>copier</a:t>
            </a:r>
            <a:r>
              <a:rPr lang="en-US" sz="2900" b="1" dirty="0" smtClean="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Person </a:t>
            </a:r>
            <a:r>
              <a:rPr lang="en-US" sz="2900" b="1" dirty="0" err="1" smtClean="0">
                <a:solidFill>
                  <a:srgbClr val="0070C0"/>
                </a:solidFill>
                <a:latin typeface="Courier New" pitchFamily="49" charset="0"/>
                <a:cs typeface="Courier New" pitchFamily="49" charset="0"/>
              </a:rPr>
              <a:t>newPerson</a:t>
            </a:r>
            <a:r>
              <a:rPr lang="en-US" sz="2900" b="1" dirty="0" smtClean="0">
                <a:solidFill>
                  <a:srgbClr val="0070C0"/>
                </a:solidFill>
                <a:latin typeface="Courier New" pitchFamily="49" charset="0"/>
                <a:cs typeface="Courier New" pitchFamily="49" charset="0"/>
              </a:rPr>
              <a:t> </a:t>
            </a:r>
            <a:r>
              <a:rPr lang="en-US" sz="2900" b="1" dirty="0" smtClean="0">
                <a:latin typeface="Courier New" pitchFamily="49" charset="0"/>
                <a:cs typeface="Courier New" pitchFamily="49" charset="0"/>
              </a:rPr>
              <a:t>= </a:t>
            </a:r>
            <a:r>
              <a:rPr lang="en-US" sz="2900" b="1" dirty="0" smtClean="0">
                <a:solidFill>
                  <a:srgbClr val="FF0000"/>
                </a:solidFill>
                <a:latin typeface="Courier New" pitchFamily="49" charset="0"/>
                <a:cs typeface="Courier New" pitchFamily="49" charset="0"/>
              </a:rPr>
              <a:t>new</a:t>
            </a:r>
            <a:r>
              <a:rPr lang="en-US" sz="2900" b="1" dirty="0" smtClean="0">
                <a:latin typeface="Courier New" pitchFamily="49" charset="0"/>
                <a:cs typeface="Courier New" pitchFamily="49" charset="0"/>
              </a:rPr>
              <a:t> Person(</a:t>
            </a:r>
            <a:r>
              <a:rPr lang="en-US" sz="2900" b="1" dirty="0" err="1" smtClean="0">
                <a:latin typeface="Courier New" pitchFamily="49" charset="0"/>
                <a:cs typeface="Courier New" pitchFamily="49" charset="0"/>
              </a:rPr>
              <a:t>this.name,this.number</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return </a:t>
            </a:r>
            <a:r>
              <a:rPr lang="en-US" sz="2900" b="1" dirty="0" err="1" smtClean="0">
                <a:solidFill>
                  <a:srgbClr val="0070C0"/>
                </a:solidFill>
                <a:latin typeface="Courier New" pitchFamily="49" charset="0"/>
                <a:cs typeface="Courier New" pitchFamily="49" charset="0"/>
              </a:rPr>
              <a:t>newPerson</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p>
          <a:p>
            <a:pPr marL="0" indent="0">
              <a:buNone/>
            </a:pPr>
            <a:endParaRPr lang="en-US" sz="2900" b="1" dirty="0" smtClean="0">
              <a:latin typeface="Courier New" pitchFamily="49" charset="0"/>
              <a:cs typeface="Courier New" pitchFamily="49" charset="0"/>
            </a:endParaRPr>
          </a:p>
          <a:p>
            <a:pPr marL="0" indent="0">
              <a:buNone/>
            </a:pP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63866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6228184" y="5589240"/>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271145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1682510"/>
              </p:ext>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405089796"/>
              </p:ext>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12702930"/>
              </p:ext>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56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0202246"/>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95394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025817105"/>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668199633"/>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788868"/>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153614112"/>
              </p:ext>
            </p:extLst>
          </p:nvPr>
        </p:nvGraphicFramePr>
        <p:xfrm>
          <a:off x="791580" y="43058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newPerson</a:t>
                      </a:r>
                      <a:endParaRPr lang="en-US" sz="1200" dirty="0"/>
                    </a:p>
                  </a:txBody>
                  <a:tcPr/>
                </a:tc>
                <a:tc>
                  <a:txBody>
                    <a:bodyPr/>
                    <a:lstStyle/>
                    <a:p>
                      <a:pPr algn="ctr"/>
                      <a:r>
                        <a:rPr lang="en-US" dirty="0" smtClean="0"/>
                        <a:t>null</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6" name="Elbow Connector 15"/>
          <p:cNvCxnSpPr/>
          <p:nvPr/>
        </p:nvCxnSpPr>
        <p:spPr>
          <a:xfrm>
            <a:off x="3851922" y="4953944"/>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8607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700808"/>
            <a:ext cx="76328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50769595"/>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95394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274654615"/>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8998708"/>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788868"/>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302185"/>
              </p:ext>
            </p:extLst>
          </p:nvPr>
        </p:nvGraphicFramePr>
        <p:xfrm>
          <a:off x="791580" y="43058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newPerson</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6" name="Elbow Connector 15"/>
          <p:cNvCxnSpPr/>
          <p:nvPr/>
        </p:nvCxnSpPr>
        <p:spPr>
          <a:xfrm>
            <a:off x="3851922" y="4953944"/>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15616" y="1406203"/>
            <a:ext cx="7848872"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392732802"/>
              </p:ext>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19" name="Elbow Connector 18"/>
          <p:cNvCxnSpPr/>
          <p:nvPr/>
        </p:nvCxnSpPr>
        <p:spPr>
          <a:xfrm flipV="1">
            <a:off x="3866729" y="3599540"/>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91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9919418"/>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44821" y="3520328"/>
            <a:ext cx="1216429" cy="2507359"/>
          </a:xfrm>
          <a:prstGeom prst="bentConnector3">
            <a:avLst>
              <a:gd name="adj1" fmla="val 3937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494350162"/>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626670058"/>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152752281"/>
              </p:ext>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32" name="Rectangle 31"/>
          <p:cNvSpPr/>
          <p:nvPr/>
        </p:nvSpPr>
        <p:spPr>
          <a:xfrm>
            <a:off x="1331640" y="2006367"/>
            <a:ext cx="2664296" cy="27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33" name="TextBox 32"/>
          <p:cNvSpPr txBox="1"/>
          <p:nvPr/>
        </p:nvSpPr>
        <p:spPr>
          <a:xfrm>
            <a:off x="5061047" y="6151224"/>
            <a:ext cx="2622769" cy="369332"/>
          </a:xfrm>
          <a:prstGeom prst="rect">
            <a:avLst/>
          </a:prstGeom>
          <a:solidFill>
            <a:srgbClr val="92D050"/>
          </a:solidFill>
        </p:spPr>
        <p:txBody>
          <a:bodyPr wrap="none" rtlCol="0">
            <a:spAutoFit/>
          </a:bodyPr>
          <a:lstStyle/>
          <a:p>
            <a:r>
              <a:rPr lang="en-US" dirty="0" smtClean="0"/>
              <a:t>H main </a:t>
            </a:r>
            <a:r>
              <a:rPr lang="el-GR" dirty="0" smtClean="0"/>
              <a:t>τυπώνει </a:t>
            </a:r>
            <a:r>
              <a:rPr lang="en-US" dirty="0" smtClean="0"/>
              <a:t>“</a:t>
            </a:r>
            <a:r>
              <a:rPr lang="en-US" dirty="0" smtClean="0">
                <a:solidFill>
                  <a:srgbClr val="0070C0"/>
                </a:solidFill>
              </a:rPr>
              <a:t>Ann 2</a:t>
            </a:r>
            <a:r>
              <a:rPr lang="en-US" dirty="0" smtClean="0"/>
              <a:t>”</a:t>
            </a:r>
            <a:endParaRPr lang="en-US" dirty="0"/>
          </a:p>
        </p:txBody>
      </p:sp>
    </p:spTree>
    <p:extLst>
      <p:ext uri="{BB962C8B-B14F-4D97-AF65-F5344CB8AC3E}">
        <p14:creationId xmlns:p14="http://schemas.microsoft.com/office/powerpoint/2010/main" val="33149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0118412"/>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44821" y="3520328"/>
            <a:ext cx="1216429" cy="2507359"/>
          </a:xfrm>
          <a:prstGeom prst="bentConnector3">
            <a:avLst>
              <a:gd name="adj1" fmla="val 3937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190178820"/>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766313382"/>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302364215"/>
              </p:ext>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32" name="Rectangle 31"/>
          <p:cNvSpPr/>
          <p:nvPr/>
        </p:nvSpPr>
        <p:spPr>
          <a:xfrm>
            <a:off x="1331640" y="2006367"/>
            <a:ext cx="2664296" cy="27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33" name="TextBox 32"/>
          <p:cNvSpPr txBox="1"/>
          <p:nvPr/>
        </p:nvSpPr>
        <p:spPr>
          <a:xfrm>
            <a:off x="4453035" y="6335890"/>
            <a:ext cx="4684231" cy="369332"/>
          </a:xfrm>
          <a:prstGeom prst="rect">
            <a:avLst/>
          </a:prstGeom>
          <a:solidFill>
            <a:srgbClr val="92D050"/>
          </a:solidFill>
        </p:spPr>
        <p:txBody>
          <a:bodyPr wrap="none" rtlCol="0">
            <a:spAutoFit/>
          </a:bodyPr>
          <a:lstStyle/>
          <a:p>
            <a:r>
              <a:rPr lang="en-US" dirty="0" smtClean="0"/>
              <a:t>To </a:t>
            </a:r>
            <a:r>
              <a:rPr lang="el-GR" dirty="0" smtClean="0"/>
              <a:t>προηγούμενο αντικείμενο αποδεσμεύεται</a:t>
            </a:r>
            <a:endParaRPr lang="en-US" dirty="0"/>
          </a:p>
        </p:txBody>
      </p:sp>
      <p:grpSp>
        <p:nvGrpSpPr>
          <p:cNvPr id="16" name="Group 15"/>
          <p:cNvGrpSpPr/>
          <p:nvPr/>
        </p:nvGrpSpPr>
        <p:grpSpPr>
          <a:xfrm>
            <a:off x="5796136" y="4263719"/>
            <a:ext cx="1080120" cy="1020578"/>
            <a:chOff x="6084168" y="3356992"/>
            <a:chExt cx="1512168" cy="1446393"/>
          </a:xfrm>
        </p:grpSpPr>
        <p:cxnSp>
          <p:nvCxnSpPr>
            <p:cNvPr id="19" name="Straight Connector 18"/>
            <p:cNvCxnSpPr/>
            <p:nvPr/>
          </p:nvCxnSpPr>
          <p:spPr>
            <a:xfrm flipH="1">
              <a:off x="6084168" y="3356992"/>
              <a:ext cx="1512168" cy="14463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84168" y="3356992"/>
              <a:ext cx="1512168" cy="1380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321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αντιγράφων</a:t>
            </a:r>
            <a:endParaRPr lang="en-US" dirty="0"/>
          </a:p>
        </p:txBody>
      </p:sp>
      <p:sp>
        <p:nvSpPr>
          <p:cNvPr id="3" name="Content Placeholder 2"/>
          <p:cNvSpPr>
            <a:spLocks noGrp="1"/>
          </p:cNvSpPr>
          <p:nvPr>
            <p:ph idx="1"/>
          </p:nvPr>
        </p:nvSpPr>
        <p:spPr/>
        <p:txBody>
          <a:bodyPr/>
          <a:lstStyle/>
          <a:p>
            <a:r>
              <a:rPr lang="el-GR" dirty="0" smtClean="0"/>
              <a:t>Η μέθοδος </a:t>
            </a:r>
            <a:r>
              <a:rPr lang="en-US" dirty="0" smtClean="0">
                <a:solidFill>
                  <a:schemeClr val="accent6">
                    <a:lumMod val="75000"/>
                  </a:schemeClr>
                </a:solidFill>
              </a:rPr>
              <a:t>copier</a:t>
            </a:r>
            <a:r>
              <a:rPr lang="en-US" dirty="0" smtClean="0"/>
              <a:t> </a:t>
            </a:r>
            <a:r>
              <a:rPr lang="el-GR" dirty="0" smtClean="0"/>
              <a:t>όπως την ορίσαμε πριν δημιουργεί ένα </a:t>
            </a:r>
            <a:r>
              <a:rPr lang="el-GR" dirty="0" smtClean="0">
                <a:solidFill>
                  <a:srgbClr val="0070C0"/>
                </a:solidFill>
              </a:rPr>
              <a:t>καινούριο αντικείμενο </a:t>
            </a:r>
            <a:r>
              <a:rPr lang="el-GR" dirty="0" smtClean="0"/>
              <a:t>που είναι </a:t>
            </a:r>
            <a:r>
              <a:rPr lang="el-GR" dirty="0" smtClean="0">
                <a:solidFill>
                  <a:srgbClr val="0070C0"/>
                </a:solidFill>
              </a:rPr>
              <a:t>αντίγραφο</a:t>
            </a:r>
            <a:r>
              <a:rPr lang="el-GR" dirty="0" smtClean="0"/>
              <a:t> αυτού που έκανε την κλήση.</a:t>
            </a:r>
          </a:p>
          <a:p>
            <a:r>
              <a:rPr lang="el-GR" dirty="0" smtClean="0"/>
              <a:t>Στην περίπτωση μας το αντικείμενο έχει μόνο πεδία που είναι </a:t>
            </a:r>
            <a:r>
              <a:rPr lang="el-GR" dirty="0" smtClean="0">
                <a:solidFill>
                  <a:srgbClr val="0070C0"/>
                </a:solidFill>
              </a:rPr>
              <a:t>πρωταρχικού τύπου </a:t>
            </a:r>
            <a:r>
              <a:rPr lang="el-GR" dirty="0" smtClean="0"/>
              <a:t>ή </a:t>
            </a:r>
            <a:r>
              <a:rPr lang="el-GR" dirty="0" smtClean="0">
                <a:solidFill>
                  <a:srgbClr val="0070C0"/>
                </a:solidFill>
              </a:rPr>
              <a:t>μη </a:t>
            </a:r>
            <a:r>
              <a:rPr lang="el-GR" dirty="0" err="1" smtClean="0">
                <a:solidFill>
                  <a:srgbClr val="0070C0"/>
                </a:solidFill>
              </a:rPr>
              <a:t>μεταλλάξιμα</a:t>
            </a:r>
            <a:r>
              <a:rPr lang="el-GR" dirty="0" smtClean="0">
                <a:solidFill>
                  <a:srgbClr val="0070C0"/>
                </a:solidFill>
              </a:rPr>
              <a:t> αντικείμενα</a:t>
            </a:r>
            <a:r>
              <a:rPr lang="el-GR" dirty="0" smtClean="0"/>
              <a:t>. Γενικά ένα αντικείμενο μπορεί να έχει ως πεδία άλλα </a:t>
            </a:r>
            <a:r>
              <a:rPr lang="el-GR" dirty="0" smtClean="0">
                <a:solidFill>
                  <a:schemeClr val="accent6">
                    <a:lumMod val="75000"/>
                  </a:schemeClr>
                </a:solidFill>
              </a:rPr>
              <a:t>αντικείμενα</a:t>
            </a:r>
            <a:r>
              <a:rPr lang="el-GR" dirty="0" smtClean="0"/>
              <a:t> (δηλαδή αναφορές).</a:t>
            </a:r>
          </a:p>
          <a:p>
            <a:r>
              <a:rPr lang="el-GR" dirty="0" smtClean="0"/>
              <a:t>Στην περίπτωση αυτή η </a:t>
            </a:r>
            <a:r>
              <a:rPr lang="el-GR" dirty="0" smtClean="0">
                <a:solidFill>
                  <a:srgbClr val="0070C0"/>
                </a:solidFill>
              </a:rPr>
              <a:t>δημιουργία αντιγράφου </a:t>
            </a:r>
            <a:r>
              <a:rPr lang="el-GR" dirty="0" smtClean="0"/>
              <a:t>θα πρέπει να γίνεται με πολύ </a:t>
            </a:r>
            <a:r>
              <a:rPr lang="el-GR" dirty="0" smtClean="0">
                <a:solidFill>
                  <a:srgbClr val="FF0000"/>
                </a:solidFill>
              </a:rPr>
              <a:t>προσοχή</a:t>
            </a:r>
            <a:r>
              <a:rPr lang="el-GR" dirty="0" smtClean="0"/>
              <a:t>!</a:t>
            </a:r>
            <a:endParaRPr lang="en-US" dirty="0"/>
          </a:p>
        </p:txBody>
      </p:sp>
    </p:spTree>
    <p:extLst>
      <p:ext uri="{BB962C8B-B14F-4D97-AF65-F5344CB8AC3E}">
        <p14:creationId xmlns:p14="http://schemas.microsoft.com/office/powerpoint/2010/main" val="22454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l-GR" dirty="0" smtClean="0"/>
              <a:t>Παράδειγμα: Πωλήσεις</a:t>
            </a:r>
            <a:endParaRPr lang="en-US" dirty="0"/>
          </a:p>
        </p:txBody>
      </p:sp>
      <p:sp>
        <p:nvSpPr>
          <p:cNvPr id="801795" name="Rectangle 3"/>
          <p:cNvSpPr>
            <a:spLocks noGrp="1" noChangeArrowheads="1"/>
          </p:cNvSpPr>
          <p:nvPr>
            <p:ph type="body" idx="1"/>
          </p:nvPr>
        </p:nvSpPr>
        <p:spPr>
          <a:xfrm>
            <a:off x="353158" y="1371601"/>
            <a:ext cx="8409842" cy="271463"/>
          </a:xfrm>
        </p:spPr>
        <p:txBody>
          <a:bodyPr>
            <a:normAutofit fontScale="77500" lnSpcReduction="20000"/>
          </a:bodyPr>
          <a:lstStyle/>
          <a:p>
            <a:pPr marL="342900" indent="-342900">
              <a:lnSpc>
                <a:spcPct val="90000"/>
              </a:lnSpc>
              <a:buFont typeface="Wingdings 2" pitchFamily="18" charset="2"/>
              <a:buNone/>
            </a:pPr>
            <a:r>
              <a:rPr lang="en-US" sz="2000"/>
              <a:t> </a:t>
            </a:r>
          </a:p>
        </p:txBody>
      </p:sp>
      <p:pic>
        <p:nvPicPr>
          <p:cNvPr id="801796" name="Picture 4" descr="bd070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376" y="2138363"/>
            <a:ext cx="1123950" cy="1211263"/>
          </a:xfrm>
          <a:prstGeom prst="rect">
            <a:avLst/>
          </a:prstGeom>
          <a:noFill/>
          <a:extLst>
            <a:ext uri="{909E8E84-426E-40DD-AFC4-6F175D3DCCD1}">
              <a14:hiddenFill xmlns:a14="http://schemas.microsoft.com/office/drawing/2010/main">
                <a:solidFill>
                  <a:srgbClr val="FFFFFF"/>
                </a:solidFill>
              </a14:hiddenFill>
            </a:ext>
          </a:extLst>
        </p:spPr>
      </p:pic>
      <p:pic>
        <p:nvPicPr>
          <p:cNvPr id="801797" name="Picture 5" descr="pe02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776" y="2062162"/>
            <a:ext cx="1295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801798" name="Picture 6" descr="en0026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376" y="4195762"/>
            <a:ext cx="1295400" cy="1119188"/>
          </a:xfrm>
          <a:prstGeom prst="rect">
            <a:avLst/>
          </a:prstGeom>
          <a:noFill/>
          <a:extLst>
            <a:ext uri="{909E8E84-426E-40DD-AFC4-6F175D3DCCD1}">
              <a14:hiddenFill xmlns:a14="http://schemas.microsoft.com/office/drawing/2010/main">
                <a:solidFill>
                  <a:srgbClr val="FFFFFF"/>
                </a:solidFill>
              </a14:hiddenFill>
            </a:ext>
          </a:extLst>
        </p:spPr>
      </p:pic>
      <p:pic>
        <p:nvPicPr>
          <p:cNvPr id="801799" name="Picture 7" descr="tn0112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8976" y="4957762"/>
            <a:ext cx="1371600" cy="1138238"/>
          </a:xfrm>
          <a:prstGeom prst="rect">
            <a:avLst/>
          </a:prstGeom>
          <a:noFill/>
          <a:extLst>
            <a:ext uri="{909E8E84-426E-40DD-AFC4-6F175D3DCCD1}">
              <a14:hiddenFill xmlns:a14="http://schemas.microsoft.com/office/drawing/2010/main">
                <a:solidFill>
                  <a:srgbClr val="FFFFFF"/>
                </a:solidFill>
              </a14:hiddenFill>
            </a:ext>
          </a:extLst>
        </p:spPr>
      </p:pic>
      <p:pic>
        <p:nvPicPr>
          <p:cNvPr id="801800" name="Picture 8" descr="bd06747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7976" y="3967162"/>
            <a:ext cx="1721827" cy="666750"/>
          </a:xfrm>
          <a:prstGeom prst="rect">
            <a:avLst/>
          </a:prstGeom>
          <a:noFill/>
          <a:extLst>
            <a:ext uri="{909E8E84-426E-40DD-AFC4-6F175D3DCCD1}">
              <a14:hiddenFill xmlns:a14="http://schemas.microsoft.com/office/drawing/2010/main">
                <a:solidFill>
                  <a:srgbClr val="FFFFFF"/>
                </a:solidFill>
              </a14:hiddenFill>
            </a:ext>
          </a:extLst>
        </p:spPr>
      </p:pic>
      <p:sp>
        <p:nvSpPr>
          <p:cNvPr id="801801" name="Line 9"/>
          <p:cNvSpPr>
            <a:spLocks noChangeShapeType="1"/>
          </p:cNvSpPr>
          <p:nvPr/>
        </p:nvSpPr>
        <p:spPr bwMode="auto">
          <a:xfrm flipH="1">
            <a:off x="5441576" y="2747962"/>
            <a:ext cx="167640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2" name="Line 10"/>
          <p:cNvSpPr>
            <a:spLocks noChangeShapeType="1"/>
          </p:cNvSpPr>
          <p:nvPr/>
        </p:nvSpPr>
        <p:spPr bwMode="auto">
          <a:xfrm>
            <a:off x="4527176" y="3433762"/>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3" name="Line 11"/>
          <p:cNvSpPr>
            <a:spLocks noChangeShapeType="1"/>
          </p:cNvSpPr>
          <p:nvPr/>
        </p:nvSpPr>
        <p:spPr bwMode="auto">
          <a:xfrm flipV="1">
            <a:off x="6508376" y="4576762"/>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1804" name="Line 12"/>
          <p:cNvSpPr>
            <a:spLocks noChangeShapeType="1"/>
          </p:cNvSpPr>
          <p:nvPr/>
        </p:nvSpPr>
        <p:spPr bwMode="auto">
          <a:xfrm>
            <a:off x="6508376" y="5033962"/>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1805" name="Line 13"/>
          <p:cNvSpPr>
            <a:spLocks noChangeShapeType="1"/>
          </p:cNvSpPr>
          <p:nvPr/>
        </p:nvSpPr>
        <p:spPr bwMode="auto">
          <a:xfrm flipH="1">
            <a:off x="5289176" y="5033962"/>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6" name="Text Box 14"/>
          <p:cNvSpPr txBox="1">
            <a:spLocks noChangeArrowheads="1"/>
          </p:cNvSpPr>
          <p:nvPr/>
        </p:nvSpPr>
        <p:spPr bwMode="auto">
          <a:xfrm>
            <a:off x="5898776" y="229076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sz="2400">
                <a:solidFill>
                  <a:schemeClr val="tx1"/>
                </a:solidFill>
                <a:latin typeface="Tahoma" pitchFamily="34" charset="0"/>
              </a:rPr>
              <a:t>Order</a:t>
            </a:r>
          </a:p>
        </p:txBody>
      </p:sp>
      <p:sp>
        <p:nvSpPr>
          <p:cNvPr id="801807" name="Text Box 15"/>
          <p:cNvSpPr txBox="1">
            <a:spLocks noChangeArrowheads="1"/>
          </p:cNvSpPr>
          <p:nvPr/>
        </p:nvSpPr>
        <p:spPr bwMode="auto">
          <a:xfrm>
            <a:off x="4603376" y="3662362"/>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50000"/>
              </a:spcBef>
              <a:buClrTx/>
              <a:buSzTx/>
              <a:buFontTx/>
              <a:buNone/>
            </a:pPr>
            <a:r>
              <a:rPr lang="en-US" sz="2400" dirty="0">
                <a:solidFill>
                  <a:schemeClr val="tx1"/>
                </a:solidFill>
                <a:latin typeface="Tahoma" pitchFamily="34" charset="0"/>
              </a:rPr>
              <a:t>Product</a:t>
            </a:r>
          </a:p>
        </p:txBody>
      </p:sp>
      <p:sp>
        <p:nvSpPr>
          <p:cNvPr id="801808" name="Text Box 16"/>
          <p:cNvSpPr txBox="1">
            <a:spLocks noChangeArrowheads="1"/>
          </p:cNvSpPr>
          <p:nvPr/>
        </p:nvSpPr>
        <p:spPr bwMode="auto">
          <a:xfrm>
            <a:off x="5435714" y="4576762"/>
            <a:ext cx="1324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sz="2400">
                <a:solidFill>
                  <a:schemeClr val="tx1"/>
                </a:solidFill>
                <a:latin typeface="Tahoma" pitchFamily="34" charset="0"/>
              </a:rPr>
              <a:t>Ship via</a:t>
            </a:r>
          </a:p>
        </p:txBody>
      </p:sp>
      <p:sp>
        <p:nvSpPr>
          <p:cNvPr id="2" name="TextBox 1"/>
          <p:cNvSpPr txBox="1"/>
          <p:nvPr/>
        </p:nvSpPr>
        <p:spPr>
          <a:xfrm>
            <a:off x="228600" y="2138363"/>
            <a:ext cx="3505200" cy="3139321"/>
          </a:xfrm>
          <a:prstGeom prst="rect">
            <a:avLst/>
          </a:prstGeom>
          <a:noFill/>
        </p:spPr>
        <p:txBody>
          <a:bodyPr wrap="square" rtlCol="0">
            <a:spAutoFit/>
          </a:bodyPr>
          <a:lstStyle/>
          <a:p>
            <a:r>
              <a:rPr lang="el-GR" dirty="0" smtClean="0"/>
              <a:t>Θέλουμε να δημιουργήσουμε λειτουργικό για ένα σύστημα το οποίο διαχειρίζεται πωλήσεις.</a:t>
            </a:r>
          </a:p>
          <a:p>
            <a:pPr marL="285750" indent="-285750">
              <a:buFont typeface="Arial" panose="020B0604020202020204" pitchFamily="34" charset="0"/>
              <a:buChar char="•"/>
            </a:pPr>
            <a:r>
              <a:rPr lang="el-GR" dirty="0" smtClean="0">
                <a:solidFill>
                  <a:srgbClr val="0070C0"/>
                </a:solidFill>
              </a:rPr>
              <a:t>Πελάτες</a:t>
            </a:r>
            <a:r>
              <a:rPr lang="el-GR" dirty="0" smtClean="0"/>
              <a:t> </a:t>
            </a:r>
            <a:r>
              <a:rPr lang="el-GR" dirty="0" smtClean="0">
                <a:solidFill>
                  <a:schemeClr val="accent6">
                    <a:lumMod val="75000"/>
                  </a:schemeClr>
                </a:solidFill>
              </a:rPr>
              <a:t>κάνουν</a:t>
            </a:r>
            <a:r>
              <a:rPr lang="el-GR" dirty="0" smtClean="0"/>
              <a:t> παραγγελίες.</a:t>
            </a:r>
          </a:p>
          <a:p>
            <a:pPr marL="285750" indent="-285750">
              <a:buFont typeface="Arial" panose="020B0604020202020204" pitchFamily="34" charset="0"/>
              <a:buChar char="•"/>
            </a:pPr>
            <a:r>
              <a:rPr lang="el-GR" dirty="0" smtClean="0"/>
              <a:t>Οι πωλητές </a:t>
            </a:r>
            <a:r>
              <a:rPr lang="el-GR" dirty="0" smtClean="0">
                <a:solidFill>
                  <a:schemeClr val="accent6">
                    <a:lumMod val="75000"/>
                  </a:schemeClr>
                </a:solidFill>
              </a:rPr>
              <a:t>χειρίζονται</a:t>
            </a:r>
            <a:r>
              <a:rPr lang="el-GR" dirty="0" smtClean="0"/>
              <a:t> την παραγγελία</a:t>
            </a:r>
          </a:p>
          <a:p>
            <a:pPr marL="285750" indent="-285750">
              <a:buFont typeface="Arial" panose="020B0604020202020204" pitchFamily="34" charset="0"/>
              <a:buChar char="•"/>
            </a:pPr>
            <a:r>
              <a:rPr lang="el-GR" dirty="0" smtClean="0"/>
              <a:t>Οι παραγγελίες είναι για συγκεκριμένα </a:t>
            </a:r>
            <a:r>
              <a:rPr lang="el-GR" dirty="0" smtClean="0">
                <a:solidFill>
                  <a:srgbClr val="0070C0"/>
                </a:solidFill>
              </a:rPr>
              <a:t>προϊόντα</a:t>
            </a:r>
          </a:p>
          <a:p>
            <a:pPr marL="285750" indent="-285750">
              <a:buFont typeface="Arial" panose="020B0604020202020204" pitchFamily="34" charset="0"/>
              <a:buChar char="•"/>
            </a:pPr>
            <a:r>
              <a:rPr lang="el-GR" dirty="0" smtClean="0"/>
              <a:t>Η παραγγελία </a:t>
            </a:r>
            <a:r>
              <a:rPr lang="el-GR" dirty="0" smtClean="0">
                <a:solidFill>
                  <a:schemeClr val="accent6">
                    <a:lumMod val="75000"/>
                  </a:schemeClr>
                </a:solidFill>
              </a:rPr>
              <a:t>αποστέλλεται</a:t>
            </a:r>
            <a:r>
              <a:rPr lang="el-GR" dirty="0" smtClean="0"/>
              <a:t>  με επιλεγμένο </a:t>
            </a:r>
            <a:r>
              <a:rPr lang="el-GR" dirty="0" smtClean="0">
                <a:solidFill>
                  <a:srgbClr val="0070C0"/>
                </a:solidFill>
              </a:rPr>
              <a:t>μέσο</a:t>
            </a:r>
          </a:p>
          <a:p>
            <a:endParaRPr lang="en-US" dirty="0"/>
          </a:p>
        </p:txBody>
      </p:sp>
    </p:spTree>
    <p:extLst>
      <p:ext uri="{BB962C8B-B14F-4D97-AF65-F5344CB8AC3E}">
        <p14:creationId xmlns:p14="http://schemas.microsoft.com/office/powerpoint/2010/main" val="3078344266"/>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886118"/>
            <a:ext cx="8568952"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nvSpPr>
        <p:spPr>
          <a:xfrm>
            <a:off x="421196" y="332656"/>
            <a:ext cx="8722804" cy="67413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dim</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a:solidFill>
                  <a:schemeClr val="accent6">
                    <a:lumMod val="75000"/>
                  </a:schemeClr>
                </a:solidFill>
                <a:latin typeface="Courier New" pitchFamily="49" charset="0"/>
                <a:cs typeface="Courier New" pitchFamily="49" charset="0"/>
              </a:rPr>
              <a:t>Car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dim </a:t>
            </a:r>
            <a:r>
              <a:rPr lang="en-US" b="1" dirty="0">
                <a:latin typeface="Courier New" pitchFamily="49" charset="0"/>
                <a:cs typeface="Courier New" pitchFamily="49" charset="0"/>
              </a:rPr>
              <a:t>= d</a:t>
            </a: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[d];</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a:solidFill>
                  <a:schemeClr val="accent6">
                    <a:lumMod val="75000"/>
                  </a:schemeClr>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smtClean="0">
                <a:latin typeface="Courier New" pitchFamily="49" charset="0"/>
                <a:cs typeface="Courier New" pitchFamily="49" charset="0"/>
              </a:rPr>
              <a:t>++){position[</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Car </a:t>
            </a:r>
            <a:r>
              <a:rPr lang="en-US" b="1" dirty="0">
                <a:solidFill>
                  <a:srgbClr val="FF0000"/>
                </a:solidFill>
                <a:latin typeface="Courier New" pitchFamily="49" charset="0"/>
                <a:cs typeface="Courier New" pitchFamily="49" charset="0"/>
              </a:rPr>
              <a:t>copy</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 = new Car(</a:t>
            </a:r>
            <a:r>
              <a:rPr lang="en-US" b="1" dirty="0" err="1">
                <a:latin typeface="Courier New" pitchFamily="49" charset="0"/>
                <a:cs typeface="Courier New" pitchFamily="49" charset="0"/>
              </a:rPr>
              <a:t>this.dim</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newCar.position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output = "";</a:t>
            </a: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smtClean="0">
                <a:latin typeface="Courier New" pitchFamily="49" charset="0"/>
                <a:cs typeface="Courier New" pitchFamily="49" charset="0"/>
              </a:rPr>
              <a:t>++){output </a:t>
            </a:r>
            <a:r>
              <a:rPr lang="en-US" b="1" dirty="0">
                <a:latin typeface="Courier New" pitchFamily="49" charset="0"/>
                <a:cs typeface="Courier New" pitchFamily="49" charset="0"/>
              </a:rPr>
              <a:t>= output + position[</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car1 = new Car(2);</a:t>
            </a:r>
          </a:p>
          <a:p>
            <a:pPr marL="0" indent="0">
              <a:buNone/>
            </a:pPr>
            <a:r>
              <a:rPr lang="en-US" b="1" dirty="0">
                <a:latin typeface="Courier New" pitchFamily="49" charset="0"/>
                <a:cs typeface="Courier New" pitchFamily="49" charset="0"/>
              </a:rPr>
              <a:t>	car1.move();</a:t>
            </a:r>
          </a:p>
          <a:p>
            <a:pPr marL="0" indent="0">
              <a:buNone/>
            </a:pPr>
            <a:r>
              <a:rPr lang="en-US" b="1" dirty="0">
                <a:latin typeface="Courier New" pitchFamily="49" charset="0"/>
                <a:cs typeface="Courier New" pitchFamily="49" charset="0"/>
              </a:rPr>
              <a:t>	Car car2 = car1.copy();</a:t>
            </a:r>
          </a:p>
          <a:p>
            <a:pPr marL="0" indent="0">
              <a:buNone/>
            </a:pPr>
            <a:r>
              <a:rPr lang="en-US" b="1" dirty="0">
                <a:latin typeface="Courier New" pitchFamily="49" charset="0"/>
                <a:cs typeface="Courier New" pitchFamily="49" charset="0"/>
              </a:rPr>
              <a:t>	car2.move();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(car1);</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651651" y="6021288"/>
            <a:ext cx="2492349" cy="369332"/>
          </a:xfrm>
          <a:prstGeom prst="rect">
            <a:avLst/>
          </a:prstGeom>
          <a:solidFill>
            <a:srgbClr val="92D050"/>
          </a:solidFill>
        </p:spPr>
        <p:txBody>
          <a:bodyPr wrap="none" rtlCol="0">
            <a:spAutoFit/>
          </a:bodyPr>
          <a:lstStyle/>
          <a:p>
            <a:r>
              <a:rPr lang="el-GR" dirty="0" smtClean="0"/>
              <a:t>Τι θα τυπώσει η </a:t>
            </a:r>
            <a:r>
              <a:rPr lang="en-US" dirty="0" smtClean="0"/>
              <a:t>main?</a:t>
            </a:r>
            <a:endParaRPr lang="en-US" dirty="0"/>
          </a:p>
        </p:txBody>
      </p:sp>
      <p:sp>
        <p:nvSpPr>
          <p:cNvPr id="3" name="TextBox 2"/>
          <p:cNvSpPr txBox="1"/>
          <p:nvPr/>
        </p:nvSpPr>
        <p:spPr>
          <a:xfrm>
            <a:off x="4310241" y="2701452"/>
            <a:ext cx="4833759" cy="369332"/>
          </a:xfrm>
          <a:prstGeom prst="rect">
            <a:avLst/>
          </a:prstGeom>
          <a:solidFill>
            <a:schemeClr val="accent5">
              <a:lumMod val="60000"/>
              <a:lumOff val="40000"/>
            </a:schemeClr>
          </a:solidFill>
        </p:spPr>
        <p:txBody>
          <a:bodyPr wrap="none" rtlCol="0">
            <a:spAutoFit/>
          </a:bodyPr>
          <a:lstStyle/>
          <a:p>
            <a:r>
              <a:rPr lang="en-US" dirty="0" smtClean="0"/>
              <a:t>H copy </a:t>
            </a:r>
            <a:r>
              <a:rPr lang="el-GR" dirty="0" smtClean="0"/>
              <a:t>δημιουργεί και επιστρέφει ένα νέο </a:t>
            </a:r>
            <a:r>
              <a:rPr lang="en-US" dirty="0" smtClean="0"/>
              <a:t>Car</a:t>
            </a:r>
            <a:endParaRPr lang="en-US" dirty="0"/>
          </a:p>
        </p:txBody>
      </p:sp>
      <p:sp>
        <p:nvSpPr>
          <p:cNvPr id="7" name="TextBox 6"/>
          <p:cNvSpPr txBox="1"/>
          <p:nvPr/>
        </p:nvSpPr>
        <p:spPr>
          <a:xfrm>
            <a:off x="4670984" y="704431"/>
            <a:ext cx="4492833" cy="646331"/>
          </a:xfrm>
          <a:prstGeom prst="rect">
            <a:avLst/>
          </a:prstGeom>
          <a:solidFill>
            <a:srgbClr val="92D050"/>
          </a:solidFill>
        </p:spPr>
        <p:txBody>
          <a:bodyPr wrap="none" rtlCol="0">
            <a:spAutoFit/>
          </a:bodyPr>
          <a:lstStyle/>
          <a:p>
            <a:r>
              <a:rPr lang="en-US" dirty="0" smtClean="0"/>
              <a:t>To Car </a:t>
            </a:r>
            <a:r>
              <a:rPr lang="el-GR" dirty="0" smtClean="0"/>
              <a:t>κινείται σε 1 ή 2 διαστάσεις</a:t>
            </a:r>
          </a:p>
          <a:p>
            <a:r>
              <a:rPr lang="el-GR" dirty="0" smtClean="0"/>
              <a:t>Χρειαζόμαστε ένα πίνακα για την θέση του</a:t>
            </a:r>
            <a:endParaRPr lang="en-US" dirty="0"/>
          </a:p>
        </p:txBody>
      </p:sp>
    </p:spTree>
    <p:extLst>
      <p:ext uri="{BB962C8B-B14F-4D97-AF65-F5344CB8AC3E}">
        <p14:creationId xmlns:p14="http://schemas.microsoft.com/office/powerpoint/2010/main" val="18971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7834824"/>
              </p:ext>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262008797"/>
              </p:ext>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04224596"/>
              </p:ext>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70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834914"/>
              </p:ext>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1" idx="1"/>
          </p:cNvCxnSpPr>
          <p:nvPr/>
        </p:nvCxnSpPr>
        <p:spPr>
          <a:xfrm>
            <a:off x="3347864" y="4592568"/>
            <a:ext cx="1080120" cy="100239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989053445"/>
              </p:ext>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01055058"/>
              </p:ext>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202527308"/>
              </p:ext>
            </p:extLst>
          </p:nvPr>
        </p:nvGraphicFramePr>
        <p:xfrm>
          <a:off x="4427984"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0x0200</a:t>
                      </a:r>
                      <a:endParaRPr lang="en-US" dirty="0">
                        <a:solidFill>
                          <a:srgbClr val="0070C0"/>
                        </a:solidFill>
                      </a:endParaRPr>
                    </a:p>
                  </a:txBody>
                  <a:tcPr/>
                </a:tc>
              </a:tr>
            </a:tbl>
          </a:graphicData>
        </a:graphic>
      </p:graphicFrame>
      <p:cxnSp>
        <p:nvCxnSpPr>
          <p:cNvPr id="31" name="Elbow Connector 30"/>
          <p:cNvCxnSpPr/>
          <p:nvPr/>
        </p:nvCxnSpPr>
        <p:spPr>
          <a:xfrm flipV="1">
            <a:off x="6732240" y="4592568"/>
            <a:ext cx="1566174" cy="1140688"/>
          </a:xfrm>
          <a:prstGeom prst="bent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5713340"/>
            <a:ext cx="2050561" cy="369332"/>
          </a:xfrm>
          <a:prstGeom prst="rect">
            <a:avLst/>
          </a:prstGeom>
          <a:solidFill>
            <a:srgbClr val="FFFF00"/>
          </a:solidFill>
        </p:spPr>
        <p:txBody>
          <a:bodyPr wrap="none" rtlCol="0">
            <a:spAutoFit/>
          </a:bodyPr>
          <a:lstStyle/>
          <a:p>
            <a:r>
              <a:rPr lang="en-US" dirty="0" smtClean="0"/>
              <a:t>car2 = car1.copy()</a:t>
            </a:r>
            <a:endParaRPr lang="en-US" dirty="0"/>
          </a:p>
        </p:txBody>
      </p:sp>
    </p:spTree>
    <p:extLst>
      <p:ext uri="{BB962C8B-B14F-4D97-AF65-F5344CB8AC3E}">
        <p14:creationId xmlns:p14="http://schemas.microsoft.com/office/powerpoint/2010/main" val="27340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6099050"/>
              </p:ext>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1" idx="1"/>
          </p:cNvCxnSpPr>
          <p:nvPr/>
        </p:nvCxnSpPr>
        <p:spPr>
          <a:xfrm>
            <a:off x="3347864" y="4592568"/>
            <a:ext cx="1080120" cy="100239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827580511"/>
              </p:ext>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37836592"/>
              </p:ext>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933372759"/>
              </p:ext>
            </p:extLst>
          </p:nvPr>
        </p:nvGraphicFramePr>
        <p:xfrm>
          <a:off x="4427984"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0x0200</a:t>
                      </a:r>
                      <a:endParaRPr lang="en-US" dirty="0">
                        <a:solidFill>
                          <a:srgbClr val="0070C0"/>
                        </a:solidFill>
                      </a:endParaRPr>
                    </a:p>
                  </a:txBody>
                  <a:tcPr/>
                </a:tc>
              </a:tr>
            </a:tbl>
          </a:graphicData>
        </a:graphic>
      </p:graphicFrame>
      <p:cxnSp>
        <p:nvCxnSpPr>
          <p:cNvPr id="31" name="Elbow Connector 30"/>
          <p:cNvCxnSpPr/>
          <p:nvPr/>
        </p:nvCxnSpPr>
        <p:spPr>
          <a:xfrm flipV="1">
            <a:off x="6732240" y="4592568"/>
            <a:ext cx="1566174" cy="1140688"/>
          </a:xfrm>
          <a:prstGeom prst="bent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5713340"/>
            <a:ext cx="1467068" cy="369332"/>
          </a:xfrm>
          <a:prstGeom prst="rect">
            <a:avLst/>
          </a:prstGeom>
          <a:solidFill>
            <a:srgbClr val="FFFF00"/>
          </a:solidFill>
        </p:spPr>
        <p:txBody>
          <a:bodyPr wrap="none" rtlCol="0">
            <a:spAutoFit/>
          </a:bodyPr>
          <a:lstStyle/>
          <a:p>
            <a:r>
              <a:rPr lang="en-US" dirty="0" smtClean="0"/>
              <a:t>car2.move()</a:t>
            </a:r>
            <a:endParaRPr lang="en-US" dirty="0"/>
          </a:p>
        </p:txBody>
      </p:sp>
      <p:sp>
        <p:nvSpPr>
          <p:cNvPr id="4" name="TextBox 3"/>
          <p:cNvSpPr txBox="1"/>
          <p:nvPr/>
        </p:nvSpPr>
        <p:spPr>
          <a:xfrm>
            <a:off x="971600" y="6381328"/>
            <a:ext cx="5774273" cy="369332"/>
          </a:xfrm>
          <a:prstGeom prst="rect">
            <a:avLst/>
          </a:prstGeom>
          <a:solidFill>
            <a:srgbClr val="92D050"/>
          </a:solidFill>
        </p:spPr>
        <p:txBody>
          <a:bodyPr wrap="none" rtlCol="0">
            <a:spAutoFit/>
          </a:bodyPr>
          <a:lstStyle/>
          <a:p>
            <a:r>
              <a:rPr lang="el-GR" dirty="0" smtClean="0"/>
              <a:t>Μετακινείται και το </a:t>
            </a:r>
            <a:r>
              <a:rPr lang="en-US" dirty="0" err="1" smtClean="0"/>
              <a:t>car1</a:t>
            </a:r>
            <a:r>
              <a:rPr lang="en-US" dirty="0" smtClean="0"/>
              <a:t> </a:t>
            </a:r>
            <a:r>
              <a:rPr lang="el-GR" dirty="0" smtClean="0"/>
              <a:t>αλλά αυτό δεν είναι επιθυμητό.</a:t>
            </a:r>
            <a:endParaRPr lang="en-US" dirty="0"/>
          </a:p>
        </p:txBody>
      </p:sp>
    </p:spTree>
    <p:extLst>
      <p:ext uri="{BB962C8B-B14F-4D97-AF65-F5344CB8AC3E}">
        <p14:creationId xmlns:p14="http://schemas.microsoft.com/office/powerpoint/2010/main" val="136586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2077" y="3047784"/>
            <a:ext cx="6618275"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2077" y="2488966"/>
            <a:ext cx="6624736" cy="2031325"/>
          </a:xfrm>
          <a:prstGeom prst="rect">
            <a:avLst/>
          </a:prstGeom>
          <a:noFill/>
          <a:ln w="28575">
            <a:solidFill>
              <a:srgbClr val="FF000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 </a:t>
            </a:r>
            <a:r>
              <a:rPr lang="en-US" b="1" dirty="0">
                <a:solidFill>
                  <a:schemeClr val="accent6">
                    <a:lumMod val="75000"/>
                  </a:schemeClr>
                </a:solidFill>
                <a:latin typeface="Courier New" pitchFamily="49" charset="0"/>
                <a:cs typeface="Courier New" pitchFamily="49" charset="0"/>
              </a:rPr>
              <a:t>copy</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Car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 = new Car(</a:t>
            </a:r>
            <a:r>
              <a:rPr lang="en-US" b="1" dirty="0" err="1">
                <a:latin typeface="Courier New" pitchFamily="49" charset="0"/>
                <a:cs typeface="Courier New" pitchFamily="49" charset="0"/>
              </a:rPr>
              <a:t>this.dim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for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&lt;dim;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newCar.position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return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p:txBody>
      </p:sp>
      <p:sp>
        <p:nvSpPr>
          <p:cNvPr id="2" name="Title 1"/>
          <p:cNvSpPr>
            <a:spLocks noGrp="1"/>
          </p:cNvSpPr>
          <p:nvPr>
            <p:ph type="title"/>
          </p:nvPr>
        </p:nvSpPr>
        <p:spPr/>
        <p:txBody>
          <a:bodyPr/>
          <a:lstStyle/>
          <a:p>
            <a:r>
              <a:rPr lang="el-GR" dirty="0" smtClean="0"/>
              <a:t>Βαθύ αντίγραφο</a:t>
            </a:r>
            <a:endParaRPr lang="en-US" dirty="0"/>
          </a:p>
        </p:txBody>
      </p:sp>
      <p:sp>
        <p:nvSpPr>
          <p:cNvPr id="3" name="Content Placeholder 2"/>
          <p:cNvSpPr>
            <a:spLocks noGrp="1"/>
          </p:cNvSpPr>
          <p:nvPr>
            <p:ph idx="1"/>
          </p:nvPr>
        </p:nvSpPr>
        <p:spPr>
          <a:xfrm>
            <a:off x="457200" y="1600200"/>
            <a:ext cx="8229600" cy="820688"/>
          </a:xfrm>
        </p:spPr>
        <p:txBody>
          <a:bodyPr>
            <a:normAutofit fontScale="62500" lnSpcReduction="20000"/>
          </a:bodyPr>
          <a:lstStyle/>
          <a:p>
            <a:r>
              <a:rPr lang="el-GR" dirty="0" smtClean="0"/>
              <a:t>Τις περισσότερες φορές θέλουμε να κάνουμε ένα </a:t>
            </a:r>
            <a:r>
              <a:rPr lang="el-GR" dirty="0" smtClean="0">
                <a:solidFill>
                  <a:schemeClr val="accent6">
                    <a:lumMod val="75000"/>
                  </a:schemeClr>
                </a:solidFill>
              </a:rPr>
              <a:t>βαθύ αντίγραφο </a:t>
            </a:r>
            <a:r>
              <a:rPr lang="el-GR" dirty="0" smtClean="0"/>
              <a:t>του αντικειμένου, όπου για κάθε αντικείμενο μέσα στο αντίγραφο δεσμεύουμε νέα μνήμη</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69280265"/>
              </p:ext>
            </p:extLst>
          </p:nvPr>
        </p:nvGraphicFramePr>
        <p:xfrm>
          <a:off x="503548" y="501317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6948264" y="515719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2" idx="1"/>
          </p:cNvCxnSpPr>
          <p:nvPr/>
        </p:nvCxnSpPr>
        <p:spPr>
          <a:xfrm>
            <a:off x="3563888" y="5568506"/>
            <a:ext cx="864096" cy="740814"/>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605716743"/>
              </p:ext>
            </p:extLst>
          </p:nvPr>
        </p:nvGraphicFramePr>
        <p:xfrm>
          <a:off x="4427984" y="49411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22585534"/>
              </p:ext>
            </p:extLst>
          </p:nvPr>
        </p:nvGraphicFramePr>
        <p:xfrm>
          <a:off x="7740352" y="494116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1" name="Straight Arrow Connector 10"/>
          <p:cNvCxnSpPr/>
          <p:nvPr/>
        </p:nvCxnSpPr>
        <p:spPr>
          <a:xfrm>
            <a:off x="3563888" y="515536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671310209"/>
              </p:ext>
            </p:extLst>
          </p:nvPr>
        </p:nvGraphicFramePr>
        <p:xfrm>
          <a:off x="4427984" y="594356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0x0300</a:t>
                      </a:r>
                      <a:endParaRPr lang="en-US" dirty="0">
                        <a:solidFill>
                          <a:srgbClr val="0070C0"/>
                        </a:solidFill>
                      </a:endParaRPr>
                    </a:p>
                  </a:txBody>
                  <a:tcPr/>
                </a:tc>
              </a:tr>
            </a:tbl>
          </a:graphicData>
        </a:graphic>
      </p:graphicFrame>
      <p:cxnSp>
        <p:nvCxnSpPr>
          <p:cNvPr id="13" name="Elbow Connector 12"/>
          <p:cNvCxnSpPr/>
          <p:nvPr/>
        </p:nvCxnSpPr>
        <p:spPr>
          <a:xfrm flipV="1">
            <a:off x="6948264" y="6119750"/>
            <a:ext cx="792088" cy="44706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6382146"/>
            <a:ext cx="2050561" cy="369332"/>
          </a:xfrm>
          <a:prstGeom prst="rect">
            <a:avLst/>
          </a:prstGeom>
          <a:solidFill>
            <a:srgbClr val="FFFF00"/>
          </a:solidFill>
        </p:spPr>
        <p:txBody>
          <a:bodyPr wrap="none" rtlCol="0">
            <a:spAutoFit/>
          </a:bodyPr>
          <a:lstStyle/>
          <a:p>
            <a:r>
              <a:rPr lang="en-US" dirty="0" smtClean="0"/>
              <a:t>car2 = car1.copy()</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3409314304"/>
              </p:ext>
            </p:extLst>
          </p:nvPr>
        </p:nvGraphicFramePr>
        <p:xfrm>
          <a:off x="7750292" y="5971976"/>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B0F0"/>
                          </a:solidFill>
                        </a:rPr>
                        <a:t>1</a:t>
                      </a:r>
                      <a:endParaRPr lang="en-US" dirty="0">
                        <a:solidFill>
                          <a:srgbClr val="00B0F0"/>
                        </a:solidFill>
                      </a:endParaRPr>
                    </a:p>
                  </a:txBody>
                  <a:tcPr/>
                </a:tc>
              </a:tr>
              <a:tr h="327980">
                <a:tc>
                  <a:txBody>
                    <a:bodyPr/>
                    <a:lstStyle/>
                    <a:p>
                      <a:pPr algn="ctr"/>
                      <a:r>
                        <a:rPr lang="en-US" dirty="0" smtClean="0">
                          <a:solidFill>
                            <a:srgbClr val="00B0F0"/>
                          </a:solidFill>
                        </a:rPr>
                        <a:t>1</a:t>
                      </a:r>
                      <a:endParaRPr lang="en-US" dirty="0">
                        <a:solidFill>
                          <a:srgbClr val="00B0F0"/>
                        </a:solidFill>
                      </a:endParaRPr>
                    </a:p>
                  </a:txBody>
                  <a:tcPr/>
                </a:tc>
              </a:tr>
            </a:tbl>
          </a:graphicData>
        </a:graphic>
      </p:graphicFrame>
    </p:spTree>
    <p:extLst>
      <p:ext uri="{BB962C8B-B14F-4D97-AF65-F5344CB8AC3E}">
        <p14:creationId xmlns:p14="http://schemas.microsoft.com/office/powerpoint/2010/main" val="346780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Βαθύ αντίγραφο</a:t>
            </a:r>
            <a:endParaRPr lang="en-US" dirty="0"/>
          </a:p>
        </p:txBody>
      </p:sp>
      <p:sp>
        <p:nvSpPr>
          <p:cNvPr id="3" name="Content Placeholder 2"/>
          <p:cNvSpPr>
            <a:spLocks noGrp="1"/>
          </p:cNvSpPr>
          <p:nvPr>
            <p:ph idx="1"/>
          </p:nvPr>
        </p:nvSpPr>
        <p:spPr>
          <a:xfrm>
            <a:off x="457200" y="1600200"/>
            <a:ext cx="8229600" cy="2188840"/>
          </a:xfrm>
        </p:spPr>
        <p:txBody>
          <a:bodyPr>
            <a:normAutofit/>
          </a:bodyPr>
          <a:lstStyle/>
          <a:p>
            <a:r>
              <a:rPr lang="el-GR" dirty="0" smtClean="0"/>
              <a:t>Το </a:t>
            </a:r>
            <a:r>
              <a:rPr lang="el-GR" dirty="0" smtClean="0">
                <a:solidFill>
                  <a:schemeClr val="accent6">
                    <a:lumMod val="75000"/>
                  </a:schemeClr>
                </a:solidFill>
              </a:rPr>
              <a:t>βαθύ αντίγραφο </a:t>
            </a:r>
            <a:r>
              <a:rPr lang="el-GR" dirty="0" smtClean="0"/>
              <a:t>του </a:t>
            </a:r>
            <a:r>
              <a:rPr lang="en-US" dirty="0" err="1" smtClean="0"/>
              <a:t>car1</a:t>
            </a:r>
            <a:r>
              <a:rPr lang="en-US" dirty="0" smtClean="0"/>
              <a:t> </a:t>
            </a:r>
            <a:r>
              <a:rPr lang="el-GR" dirty="0" smtClean="0"/>
              <a:t>είναι πλέον ένα ανεξάρτητο αντικείμενο.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08660872"/>
              </p:ext>
            </p:extLst>
          </p:nvPr>
        </p:nvGraphicFramePr>
        <p:xfrm>
          <a:off x="503548" y="341889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6948264" y="3562906"/>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2" idx="1"/>
          </p:cNvCxnSpPr>
          <p:nvPr/>
        </p:nvCxnSpPr>
        <p:spPr>
          <a:xfrm>
            <a:off x="3563888" y="3974220"/>
            <a:ext cx="864096" cy="740814"/>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580159674"/>
              </p:ext>
            </p:extLst>
          </p:nvPr>
        </p:nvGraphicFramePr>
        <p:xfrm>
          <a:off x="4427984" y="334688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80369510"/>
              </p:ext>
            </p:extLst>
          </p:nvPr>
        </p:nvGraphicFramePr>
        <p:xfrm>
          <a:off x="7740352" y="3346882"/>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1" name="Straight Arrow Connector 10"/>
          <p:cNvCxnSpPr/>
          <p:nvPr/>
        </p:nvCxnSpPr>
        <p:spPr>
          <a:xfrm>
            <a:off x="3563888" y="3561081"/>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767186355"/>
              </p:ext>
            </p:extLst>
          </p:nvPr>
        </p:nvGraphicFramePr>
        <p:xfrm>
          <a:off x="4427984" y="434927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0x0300</a:t>
                      </a:r>
                      <a:endParaRPr lang="en-US" dirty="0">
                        <a:solidFill>
                          <a:srgbClr val="0070C0"/>
                        </a:solidFill>
                      </a:endParaRPr>
                    </a:p>
                  </a:txBody>
                  <a:tcPr/>
                </a:tc>
              </a:tr>
            </a:tbl>
          </a:graphicData>
        </a:graphic>
      </p:graphicFrame>
      <p:cxnSp>
        <p:nvCxnSpPr>
          <p:cNvPr id="13" name="Elbow Connector 12"/>
          <p:cNvCxnSpPr/>
          <p:nvPr/>
        </p:nvCxnSpPr>
        <p:spPr>
          <a:xfrm flipV="1">
            <a:off x="6948264" y="4525464"/>
            <a:ext cx="792088" cy="44706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4787860"/>
            <a:ext cx="1467068" cy="369332"/>
          </a:xfrm>
          <a:prstGeom prst="rect">
            <a:avLst/>
          </a:prstGeom>
          <a:solidFill>
            <a:srgbClr val="FFFF00"/>
          </a:solidFill>
        </p:spPr>
        <p:txBody>
          <a:bodyPr wrap="none" rtlCol="0">
            <a:spAutoFit/>
          </a:bodyPr>
          <a:lstStyle/>
          <a:p>
            <a:r>
              <a:rPr lang="en-US" dirty="0" err="1" smtClean="0"/>
              <a:t>car2.move</a:t>
            </a:r>
            <a:r>
              <a:rPr lang="en-US" dirty="0" smtClean="0"/>
              <a:t>()</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4267808794"/>
              </p:ext>
            </p:extLst>
          </p:nvPr>
        </p:nvGraphicFramePr>
        <p:xfrm>
          <a:off x="7750292" y="4377690"/>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B0F0"/>
                          </a:solidFill>
                        </a:rPr>
                        <a:t>2</a:t>
                      </a:r>
                      <a:endParaRPr lang="en-US" dirty="0">
                        <a:solidFill>
                          <a:srgbClr val="00B0F0"/>
                        </a:solidFill>
                      </a:endParaRPr>
                    </a:p>
                  </a:txBody>
                  <a:tcPr/>
                </a:tc>
              </a:tr>
              <a:tr h="327980">
                <a:tc>
                  <a:txBody>
                    <a:bodyPr/>
                    <a:lstStyle/>
                    <a:p>
                      <a:pPr algn="ctr"/>
                      <a:r>
                        <a:rPr lang="en-US" dirty="0" smtClean="0">
                          <a:solidFill>
                            <a:srgbClr val="00B0F0"/>
                          </a:solidFill>
                        </a:rPr>
                        <a:t>2</a:t>
                      </a:r>
                      <a:endParaRPr lang="en-US" dirty="0">
                        <a:solidFill>
                          <a:srgbClr val="00B0F0"/>
                        </a:solidFill>
                      </a:endParaRPr>
                    </a:p>
                  </a:txBody>
                  <a:tcPr/>
                </a:tc>
              </a:tr>
            </a:tbl>
          </a:graphicData>
        </a:graphic>
      </p:graphicFrame>
      <p:sp>
        <p:nvSpPr>
          <p:cNvPr id="15" name="TextBox 14"/>
          <p:cNvSpPr txBox="1"/>
          <p:nvPr/>
        </p:nvSpPr>
        <p:spPr>
          <a:xfrm>
            <a:off x="539552" y="5733256"/>
            <a:ext cx="4753032" cy="369332"/>
          </a:xfrm>
          <a:prstGeom prst="rect">
            <a:avLst/>
          </a:prstGeom>
          <a:solidFill>
            <a:srgbClr val="92D050"/>
          </a:solidFill>
        </p:spPr>
        <p:txBody>
          <a:bodyPr wrap="none" rtlCol="0">
            <a:spAutoFit/>
          </a:bodyPr>
          <a:lstStyle/>
          <a:p>
            <a:r>
              <a:rPr lang="en-US" dirty="0" smtClean="0"/>
              <a:t>H </a:t>
            </a:r>
            <a:r>
              <a:rPr lang="el-GR" dirty="0" smtClean="0"/>
              <a:t>μετακίνηση του </a:t>
            </a:r>
            <a:r>
              <a:rPr lang="en-US" dirty="0" err="1" smtClean="0"/>
              <a:t>car2</a:t>
            </a:r>
            <a:r>
              <a:rPr lang="en-US" dirty="0" smtClean="0"/>
              <a:t> </a:t>
            </a:r>
            <a:r>
              <a:rPr lang="el-GR" dirty="0" smtClean="0"/>
              <a:t>δεν επηρεάζει το </a:t>
            </a:r>
            <a:r>
              <a:rPr lang="en-US" dirty="0" err="1" smtClean="0"/>
              <a:t>car1</a:t>
            </a:r>
            <a:endParaRPr lang="en-US" dirty="0"/>
          </a:p>
        </p:txBody>
      </p:sp>
    </p:spTree>
    <p:extLst>
      <p:ext uri="{BB962C8B-B14F-4D97-AF65-F5344CB8AC3E}">
        <p14:creationId xmlns:p14="http://schemas.microsoft.com/office/powerpoint/2010/main" val="334741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lstStyle/>
          <a:p>
            <a:r>
              <a:rPr lang="el-GR" dirty="0" smtClean="0"/>
              <a:t>Τι γίνεται αν έχουμε ένα </a:t>
            </a:r>
            <a:r>
              <a:rPr lang="en-US" dirty="0" smtClean="0"/>
              <a:t>constructor </a:t>
            </a:r>
            <a:r>
              <a:rPr lang="el-GR" dirty="0" smtClean="0"/>
              <a:t>που παίρνει όρισμα ένα πίνακα?</a:t>
            </a:r>
          </a:p>
          <a:p>
            <a:pPr lvl="1"/>
            <a:r>
              <a:rPr lang="en-US" b="1" dirty="0">
                <a:solidFill>
                  <a:schemeClr val="accent6">
                    <a:lumMod val="75000"/>
                  </a:schemeClr>
                </a:solidFill>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Car(</a:t>
            </a:r>
            <a:r>
              <a:rPr lang="en-US" b="1" dirty="0" smtClean="0">
                <a:solidFill>
                  <a:srgbClr val="0070C0"/>
                </a:solidFill>
                <a:latin typeface="Courier New" pitchFamily="49" charset="0"/>
                <a:cs typeface="Courier New" pitchFamily="49" charset="0"/>
              </a:rPr>
              <a:t>int[] position</a:t>
            </a:r>
            <a:r>
              <a:rPr lang="en-US" b="1" dirty="0" smtClean="0">
                <a:solidFill>
                  <a:schemeClr val="accent6">
                    <a:lumMod val="75000"/>
                  </a:schemeClr>
                </a:solidFill>
                <a:latin typeface="Courier New" pitchFamily="49" charset="0"/>
                <a:cs typeface="Courier New" pitchFamily="49" charset="0"/>
              </a:rPr>
              <a:t>)</a:t>
            </a:r>
            <a:endParaRPr lang="el-GR" b="1" dirty="0" smtClean="0">
              <a:solidFill>
                <a:schemeClr val="accent6">
                  <a:lumMod val="75000"/>
                </a:schemeClr>
              </a:solidFill>
              <a:latin typeface="Courier New" pitchFamily="49" charset="0"/>
              <a:cs typeface="Courier New" pitchFamily="49" charset="0"/>
            </a:endParaRPr>
          </a:p>
          <a:p>
            <a:pPr lvl="1"/>
            <a:r>
              <a:rPr lang="el-GR" dirty="0" smtClean="0"/>
              <a:t>Αν ο πίνακας αλλάξει μέσα στην </a:t>
            </a:r>
            <a:r>
              <a:rPr lang="en-US" dirty="0" smtClean="0"/>
              <a:t>main </a:t>
            </a:r>
            <a:r>
              <a:rPr lang="el-GR" dirty="0" smtClean="0"/>
              <a:t>θα αλλάξει και στο αντικείμενο.</a:t>
            </a:r>
          </a:p>
          <a:p>
            <a:endParaRPr lang="el-GR" dirty="0" smtClean="0"/>
          </a:p>
          <a:p>
            <a:r>
              <a:rPr lang="el-GR" dirty="0" smtClean="0"/>
              <a:t>Τι γίνεται αν στο ρηχό αντίγραφο κάνουμε τον πίνακα </a:t>
            </a:r>
            <a:r>
              <a:rPr lang="en-US" dirty="0" smtClean="0"/>
              <a:t>null? </a:t>
            </a:r>
            <a:r>
              <a:rPr lang="el-GR" dirty="0" smtClean="0"/>
              <a:t> </a:t>
            </a:r>
            <a:endParaRPr lang="el-GR" dirty="0"/>
          </a:p>
          <a:p>
            <a:pPr lvl="1"/>
            <a:r>
              <a:rPr lang="el-GR" dirty="0" smtClean="0"/>
              <a:t>Σε όλα τα ρηχά αντίγραφα θα γίνει και εκεί </a:t>
            </a:r>
            <a:r>
              <a:rPr lang="en-US" dirty="0" smtClean="0"/>
              <a:t>null </a:t>
            </a:r>
            <a:r>
              <a:rPr lang="el-GR" dirty="0" smtClean="0"/>
              <a:t>ο πίνακας.</a:t>
            </a:r>
            <a:endParaRPr lang="el-GR" dirty="0"/>
          </a:p>
          <a:p>
            <a:pPr lvl="1"/>
            <a:endParaRPr lang="en-US" dirty="0"/>
          </a:p>
        </p:txBody>
      </p:sp>
    </p:spTree>
    <p:extLst>
      <p:ext uri="{BB962C8B-B14F-4D97-AF65-F5344CB8AC3E}">
        <p14:creationId xmlns:p14="http://schemas.microsoft.com/office/powerpoint/2010/main" val="352905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Constructor</a:t>
            </a:r>
            <a:endParaRPr lang="en-US" dirty="0"/>
          </a:p>
        </p:txBody>
      </p:sp>
      <p:sp>
        <p:nvSpPr>
          <p:cNvPr id="3" name="Content Placeholder 2"/>
          <p:cNvSpPr>
            <a:spLocks noGrp="1"/>
          </p:cNvSpPr>
          <p:nvPr>
            <p:ph idx="1"/>
          </p:nvPr>
        </p:nvSpPr>
        <p:spPr/>
        <p:txBody>
          <a:bodyPr/>
          <a:lstStyle/>
          <a:p>
            <a:r>
              <a:rPr lang="el-GR" dirty="0" smtClean="0"/>
              <a:t>Ένας </a:t>
            </a:r>
            <a:r>
              <a:rPr lang="en-US" dirty="0" smtClean="0"/>
              <a:t>Constructor</a:t>
            </a:r>
            <a:r>
              <a:rPr lang="el-GR" dirty="0" smtClean="0"/>
              <a:t> που παίρνει σαν όρισμα ένα αντικείμενο του ίδιου τύπου και δημιουργεί ένα αντίγραφο</a:t>
            </a:r>
          </a:p>
          <a:p>
            <a:pPr lvl="1"/>
            <a:r>
              <a:rPr lang="en-US" b="1" dirty="0" smtClean="0">
                <a:solidFill>
                  <a:schemeClr val="accent6">
                    <a:lumMod val="75000"/>
                  </a:schemeClr>
                </a:solidFill>
                <a:latin typeface="Courier New" pitchFamily="49" charset="0"/>
                <a:cs typeface="Courier New" pitchFamily="49" charset="0"/>
              </a:rPr>
              <a:t>public Car(</a:t>
            </a:r>
            <a:r>
              <a:rPr lang="en-US" b="1" dirty="0" smtClean="0">
                <a:solidFill>
                  <a:srgbClr val="0070C0"/>
                </a:solidFill>
                <a:latin typeface="Courier New" pitchFamily="49" charset="0"/>
                <a:cs typeface="Courier New" pitchFamily="49" charset="0"/>
              </a:rPr>
              <a:t>Car other</a:t>
            </a:r>
            <a:r>
              <a:rPr lang="en-US" b="1" dirty="0" smtClean="0">
                <a:solidFill>
                  <a:schemeClr val="accent6">
                    <a:lumMod val="75000"/>
                  </a:schemeClr>
                </a:solidFill>
                <a:latin typeface="Courier New" pitchFamily="49" charset="0"/>
                <a:cs typeface="Courier New" pitchFamily="49" charset="0"/>
              </a:rPr>
              <a:t>)</a:t>
            </a:r>
            <a:endParaRPr lang="el-GR" b="1" dirty="0" smtClean="0">
              <a:solidFill>
                <a:schemeClr val="accent6">
                  <a:lumMod val="75000"/>
                </a:schemeClr>
              </a:solidFill>
              <a:latin typeface="Courier New" pitchFamily="49" charset="0"/>
              <a:cs typeface="Courier New" pitchFamily="49" charset="0"/>
            </a:endParaRPr>
          </a:p>
          <a:p>
            <a:endParaRPr lang="el-GR" dirty="0" smtClean="0"/>
          </a:p>
          <a:p>
            <a:r>
              <a:rPr lang="el-GR" dirty="0" smtClean="0"/>
              <a:t>Ο </a:t>
            </a:r>
            <a:r>
              <a:rPr lang="en-US" dirty="0" smtClean="0">
                <a:solidFill>
                  <a:srgbClr val="00B0F0"/>
                </a:solidFill>
              </a:rPr>
              <a:t>copy constructor </a:t>
            </a:r>
            <a:r>
              <a:rPr lang="el-GR" dirty="0" smtClean="0"/>
              <a:t>έχει δύο λειτουργίες:</a:t>
            </a:r>
          </a:p>
          <a:p>
            <a:pPr lvl="1"/>
            <a:r>
              <a:rPr lang="el-GR" dirty="0" smtClean="0">
                <a:solidFill>
                  <a:schemeClr val="accent6">
                    <a:lumMod val="75000"/>
                  </a:schemeClr>
                </a:solidFill>
              </a:rPr>
              <a:t>Δεσμεύει </a:t>
            </a:r>
            <a:r>
              <a:rPr lang="el-GR" dirty="0" smtClean="0"/>
              <a:t>τη μνήμη για το αντικείμενο</a:t>
            </a:r>
          </a:p>
          <a:p>
            <a:pPr lvl="1"/>
            <a:r>
              <a:rPr lang="el-GR" dirty="0" smtClean="0">
                <a:solidFill>
                  <a:srgbClr val="0070C0"/>
                </a:solidFill>
              </a:rPr>
              <a:t>Αντιγράφει</a:t>
            </a:r>
            <a:r>
              <a:rPr lang="el-GR" dirty="0" smtClean="0"/>
              <a:t> τις τιμές του αντικειμένου-ορίσματος.</a:t>
            </a:r>
            <a:endParaRPr lang="en-US" dirty="0" smtClean="0"/>
          </a:p>
          <a:p>
            <a:r>
              <a:rPr lang="el-GR" dirty="0" smtClean="0">
                <a:solidFill>
                  <a:srgbClr val="FF0000"/>
                </a:solidFill>
              </a:rPr>
              <a:t>Πάντα</a:t>
            </a:r>
            <a:r>
              <a:rPr lang="el-GR" dirty="0" smtClean="0"/>
              <a:t> πρέπει να δημιουργούμε ένα </a:t>
            </a:r>
            <a:r>
              <a:rPr lang="el-GR" dirty="0" smtClean="0">
                <a:solidFill>
                  <a:schemeClr val="accent6">
                    <a:lumMod val="75000"/>
                  </a:schemeClr>
                </a:solidFill>
              </a:rPr>
              <a:t>βαθύ αντίγραφο</a:t>
            </a:r>
            <a:r>
              <a:rPr lang="el-GR" dirty="0" smtClean="0"/>
              <a:t> του αντικειμένου</a:t>
            </a:r>
            <a:endParaRPr lang="en-US" dirty="0"/>
          </a:p>
        </p:txBody>
      </p:sp>
    </p:spTree>
    <p:extLst>
      <p:ext uri="{BB962C8B-B14F-4D97-AF65-F5344CB8AC3E}">
        <p14:creationId xmlns:p14="http://schemas.microsoft.com/office/powerpoint/2010/main" val="270994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9144000"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Copy Constructor </a:t>
            </a:r>
            <a:r>
              <a:rPr lang="el-GR" dirty="0" smtClean="0"/>
              <a:t>για την </a:t>
            </a:r>
            <a:r>
              <a:rPr lang="en-US" dirty="0" smtClean="0"/>
              <a:t>Car</a:t>
            </a:r>
            <a:endParaRPr lang="en-US" dirty="0"/>
          </a:p>
        </p:txBody>
      </p:sp>
      <p:sp>
        <p:nvSpPr>
          <p:cNvPr id="3" name="Content Placeholder 2"/>
          <p:cNvSpPr>
            <a:spLocks noGrp="1"/>
          </p:cNvSpPr>
          <p:nvPr>
            <p:ph idx="1"/>
          </p:nvPr>
        </p:nvSpPr>
        <p:spPr>
          <a:xfrm>
            <a:off x="107504" y="1600200"/>
            <a:ext cx="9036496" cy="3701008"/>
          </a:xfrm>
          <a:ln w="28575">
            <a:solidFill>
              <a:srgbClr val="FF0000"/>
            </a:solidFill>
            <a:prstDash val="dash"/>
          </a:ln>
        </p:spPr>
        <p:txBody>
          <a:bodyPr>
            <a:normAutofit/>
          </a:bodyPr>
          <a:lstStyle/>
          <a:p>
            <a:pPr marL="0" indent="0">
              <a:buNone/>
            </a:pPr>
            <a:r>
              <a:rPr lang="en-US" sz="2400" b="1" dirty="0" smtClean="0">
                <a:latin typeface="Courier New" pitchFamily="49" charset="0"/>
                <a:cs typeface="Courier New" pitchFamily="49" charset="0"/>
              </a:rPr>
              <a:t>public </a:t>
            </a:r>
            <a:r>
              <a:rPr lang="en-US" sz="2400" b="1" dirty="0">
                <a:solidFill>
                  <a:schemeClr val="accent6">
                    <a:lumMod val="75000"/>
                  </a:schemeClr>
                </a:solidFill>
                <a:latin typeface="Courier New" pitchFamily="49" charset="0"/>
                <a:cs typeface="Courier New" pitchFamily="49" charset="0"/>
              </a:rPr>
              <a:t>Car</a:t>
            </a:r>
            <a:r>
              <a:rPr lang="en-US" sz="2400" b="1" dirty="0">
                <a:latin typeface="Courier New" pitchFamily="49" charset="0"/>
                <a:cs typeface="Courier New" pitchFamily="49" charset="0"/>
              </a:rPr>
              <a:t>(</a:t>
            </a:r>
            <a:r>
              <a:rPr lang="en-US" sz="2400" b="1" dirty="0">
                <a:solidFill>
                  <a:srgbClr val="0070C0"/>
                </a:solidFill>
                <a:latin typeface="Courier New" pitchFamily="49" charset="0"/>
                <a:cs typeface="Courier New" pitchFamily="49" charset="0"/>
              </a:rPr>
              <a:t>Car other</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this.dim</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other.dim</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position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int[</a:t>
            </a:r>
            <a:r>
              <a:rPr lang="en-US" sz="2400" b="1" dirty="0" err="1">
                <a:latin typeface="Courier New" pitchFamily="49" charset="0"/>
                <a:cs typeface="Courier New" pitchFamily="49" charset="0"/>
              </a:rPr>
              <a:t>this.dim</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for </a:t>
            </a:r>
            <a:r>
              <a:rPr lang="en-US" sz="2400" b="1" dirty="0">
                <a:latin typeface="Courier New" pitchFamily="49" charset="0"/>
                <a:cs typeface="Courier New" pitchFamily="49" charset="0"/>
              </a:rPr>
              <a:t>(int i = 0; i &lt; </a:t>
            </a:r>
            <a:r>
              <a:rPr lang="en-US" sz="2400" b="1" dirty="0" err="1">
                <a:latin typeface="Courier New" pitchFamily="49" charset="0"/>
                <a:cs typeface="Courier New" pitchFamily="49" charset="0"/>
              </a:rPr>
              <a:t>this.dim</a:t>
            </a:r>
            <a:r>
              <a:rPr lang="en-US" sz="2400" b="1" dirty="0">
                <a:latin typeface="Courier New" pitchFamily="49" charset="0"/>
                <a:cs typeface="Courier New" pitchFamily="49" charset="0"/>
              </a:rPr>
              <a:t>; i ++){</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[i</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2267744" y="4798893"/>
            <a:ext cx="6716454" cy="646331"/>
          </a:xfrm>
          <a:prstGeom prst="rect">
            <a:avLst/>
          </a:prstGeom>
          <a:solidFill>
            <a:srgbClr val="92D050"/>
          </a:solidFill>
        </p:spPr>
        <p:txBody>
          <a:bodyPr wrap="none" rtlCol="0">
            <a:spAutoFit/>
          </a:bodyPr>
          <a:lstStyle/>
          <a:p>
            <a:r>
              <a:rPr lang="el-GR" dirty="0" smtClean="0"/>
              <a:t>Δημιουργεί </a:t>
            </a:r>
            <a:r>
              <a:rPr lang="el-GR" dirty="0" smtClean="0">
                <a:solidFill>
                  <a:srgbClr val="FF0000"/>
                </a:solidFill>
              </a:rPr>
              <a:t>βαθύ αντίγραφο</a:t>
            </a:r>
            <a:r>
              <a:rPr lang="el-GR" dirty="0" smtClean="0"/>
              <a:t>:</a:t>
            </a:r>
          </a:p>
          <a:p>
            <a:r>
              <a:rPr lang="el-GR" dirty="0" smtClean="0"/>
              <a:t>Δεσμεύουμε καινούριο πίνακα και αντιγράφουμε μία-μία τις τιμές</a:t>
            </a:r>
            <a:endParaRPr lang="en-US" dirty="0"/>
          </a:p>
        </p:txBody>
      </p:sp>
      <p:sp>
        <p:nvSpPr>
          <p:cNvPr id="6" name="TextBox 5"/>
          <p:cNvSpPr txBox="1"/>
          <p:nvPr/>
        </p:nvSpPr>
        <p:spPr>
          <a:xfrm>
            <a:off x="251520" y="5589240"/>
            <a:ext cx="4793300" cy="1200329"/>
          </a:xfrm>
          <a:prstGeom prst="rect">
            <a:avLst/>
          </a:prstGeom>
          <a:solidFill>
            <a:schemeClr val="accent5">
              <a:lumMod val="60000"/>
              <a:lumOff val="40000"/>
            </a:schemeClr>
          </a:solidFill>
        </p:spPr>
        <p:txBody>
          <a:bodyPr wrap="none" rtlCol="0">
            <a:spAutoFit/>
          </a:bodyPr>
          <a:lstStyle/>
          <a:p>
            <a:r>
              <a:rPr lang="el-GR" sz="2400" dirty="0" smtClean="0"/>
              <a:t>Κλήση: </a:t>
            </a:r>
            <a:endParaRPr lang="en-US" sz="2400" dirty="0" smtClean="0"/>
          </a:p>
          <a:p>
            <a:r>
              <a:rPr lang="en-US" sz="2400" b="1" dirty="0" smtClean="0">
                <a:latin typeface="Courier New" pitchFamily="49" charset="0"/>
                <a:cs typeface="Courier New" pitchFamily="49" charset="0"/>
              </a:rPr>
              <a:t>Car </a:t>
            </a:r>
            <a:r>
              <a:rPr lang="en-US" sz="2400" b="1" dirty="0" err="1" smtClean="0">
                <a:latin typeface="Courier New" pitchFamily="49" charset="0"/>
                <a:cs typeface="Courier New" pitchFamily="49" charset="0"/>
              </a:rPr>
              <a:t>car1</a:t>
            </a:r>
            <a:r>
              <a:rPr lang="en-US" sz="2400" b="1" dirty="0" smtClean="0">
                <a:latin typeface="Courier New" pitchFamily="49" charset="0"/>
                <a:cs typeface="Courier New" pitchFamily="49" charset="0"/>
              </a:rPr>
              <a:t> = new Car(2);</a:t>
            </a:r>
            <a:endParaRPr lang="en-US" sz="2400" b="1" dirty="0">
              <a:latin typeface="Courier New" pitchFamily="49" charset="0"/>
              <a:cs typeface="Courier New" pitchFamily="49" charset="0"/>
            </a:endParaRPr>
          </a:p>
          <a:p>
            <a:r>
              <a:rPr lang="en-US" sz="2400" b="1" dirty="0" smtClean="0">
                <a:solidFill>
                  <a:srgbClr val="FF0000"/>
                </a:solidFill>
                <a:latin typeface="Courier New" pitchFamily="49" charset="0"/>
                <a:cs typeface="Courier New" pitchFamily="49" charset="0"/>
              </a:rPr>
              <a:t>Car </a:t>
            </a:r>
            <a:r>
              <a:rPr lang="en-US" sz="2400" b="1" dirty="0" err="1" smtClean="0">
                <a:solidFill>
                  <a:srgbClr val="FF0000"/>
                </a:solidFill>
                <a:latin typeface="Courier New" pitchFamily="49" charset="0"/>
                <a:cs typeface="Courier New" pitchFamily="49" charset="0"/>
              </a:rPr>
              <a:t>car2</a:t>
            </a:r>
            <a:r>
              <a:rPr lang="en-US" sz="2400" b="1" dirty="0" smtClean="0">
                <a:solidFill>
                  <a:srgbClr val="FF0000"/>
                </a:solidFill>
                <a:latin typeface="Courier New" pitchFamily="49" charset="0"/>
                <a:cs typeface="Courier New" pitchFamily="49" charset="0"/>
              </a:rPr>
              <a:t> = new Car(</a:t>
            </a:r>
            <a:r>
              <a:rPr lang="en-US" sz="2400" b="1" dirty="0" err="1" smtClean="0">
                <a:solidFill>
                  <a:srgbClr val="FF0000"/>
                </a:solidFill>
                <a:latin typeface="Courier New" pitchFamily="49" charset="0"/>
                <a:cs typeface="Courier New" pitchFamily="49" charset="0"/>
              </a:rPr>
              <a:t>car1</a:t>
            </a:r>
            <a:r>
              <a:rPr lang="en-US" sz="2400" b="1" dirty="0" smtClean="0">
                <a:solidFill>
                  <a:srgbClr val="FF0000"/>
                </a:solidFill>
                <a:latin typeface="Courier New" pitchFamily="49" charset="0"/>
                <a:cs typeface="Courier New" pitchFamily="49" charset="0"/>
              </a:rPr>
              <a:t>);</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426885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Φωλιασμένος </a:t>
            </a:r>
            <a:r>
              <a:rPr lang="en-US" dirty="0" smtClean="0"/>
              <a:t>Copy Constructor</a:t>
            </a:r>
            <a:endParaRPr lang="en-US" dirty="0"/>
          </a:p>
        </p:txBody>
      </p:sp>
      <p:sp>
        <p:nvSpPr>
          <p:cNvPr id="3" name="Content Placeholder 2"/>
          <p:cNvSpPr>
            <a:spLocks noGrp="1"/>
          </p:cNvSpPr>
          <p:nvPr>
            <p:ph idx="1"/>
          </p:nvPr>
        </p:nvSpPr>
        <p:spPr/>
        <p:txBody>
          <a:bodyPr/>
          <a:lstStyle/>
          <a:p>
            <a:r>
              <a:rPr lang="el-GR" dirty="0" smtClean="0"/>
              <a:t>Αν μια κλάση έχει </a:t>
            </a:r>
            <a:r>
              <a:rPr lang="el-GR" dirty="0" smtClean="0">
                <a:solidFill>
                  <a:srgbClr val="0070C0"/>
                </a:solidFill>
              </a:rPr>
              <a:t>πεδία</a:t>
            </a:r>
            <a:r>
              <a:rPr lang="el-GR" dirty="0" smtClean="0"/>
              <a:t> </a:t>
            </a:r>
            <a:r>
              <a:rPr lang="el-GR" dirty="0" smtClean="0">
                <a:solidFill>
                  <a:schemeClr val="accent6">
                    <a:lumMod val="75000"/>
                  </a:schemeClr>
                </a:solidFill>
              </a:rPr>
              <a:t>αντικείμενα</a:t>
            </a:r>
            <a:r>
              <a:rPr lang="el-GR" dirty="0" smtClean="0"/>
              <a:t> από μία </a:t>
            </a:r>
            <a:r>
              <a:rPr lang="el-GR" dirty="0" smtClean="0">
                <a:solidFill>
                  <a:schemeClr val="accent6">
                    <a:lumMod val="75000"/>
                  </a:schemeClr>
                </a:solidFill>
              </a:rPr>
              <a:t>άλλη κλάση</a:t>
            </a:r>
            <a:r>
              <a:rPr lang="el-GR" dirty="0" smtClean="0"/>
              <a:t>, τότε όταν καλούμε τον </a:t>
            </a:r>
            <a:r>
              <a:rPr lang="en-US" dirty="0" smtClean="0"/>
              <a:t>copy constructor </a:t>
            </a:r>
            <a:r>
              <a:rPr lang="el-GR" dirty="0" smtClean="0"/>
              <a:t>θα πρέπει να έχουμε ορίσει </a:t>
            </a:r>
            <a:r>
              <a:rPr lang="en-US" dirty="0" smtClean="0">
                <a:solidFill>
                  <a:srgbClr val="0070C0"/>
                </a:solidFill>
              </a:rPr>
              <a:t>copy constructor </a:t>
            </a:r>
            <a:r>
              <a:rPr lang="el-GR" dirty="0" smtClean="0"/>
              <a:t>και για τις κλάσεις των αντικειμένων-πεδίων.</a:t>
            </a:r>
            <a:endParaRPr lang="en-US" dirty="0"/>
          </a:p>
        </p:txBody>
      </p:sp>
    </p:spTree>
    <p:extLst>
      <p:ext uri="{BB962C8B-B14F-4D97-AF65-F5344CB8AC3E}">
        <p14:creationId xmlns:p14="http://schemas.microsoft.com/office/powerpoint/2010/main" val="320803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20" name="Rectangle 2052"/>
          <p:cNvSpPr>
            <a:spLocks noChangeArrowheads="1"/>
          </p:cNvSpPr>
          <p:nvPr/>
        </p:nvSpPr>
        <p:spPr bwMode="auto">
          <a:xfrm>
            <a:off x="3640015" y="2192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1" name="Rectangle 2053"/>
          <p:cNvSpPr>
            <a:spLocks noChangeArrowheads="1"/>
          </p:cNvSpPr>
          <p:nvPr/>
        </p:nvSpPr>
        <p:spPr bwMode="auto">
          <a:xfrm>
            <a:off x="3640015" y="1771134"/>
            <a:ext cx="1219200"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Sale</a:t>
            </a:r>
          </a:p>
        </p:txBody>
      </p:sp>
      <p:sp>
        <p:nvSpPr>
          <p:cNvPr id="802822" name="Rectangle 2054"/>
          <p:cNvSpPr>
            <a:spLocks noChangeArrowheads="1"/>
          </p:cNvSpPr>
          <p:nvPr/>
        </p:nvSpPr>
        <p:spPr bwMode="auto">
          <a:xfrm>
            <a:off x="3640015" y="2040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3" name="Rectangle 2055"/>
          <p:cNvSpPr>
            <a:spLocks noChangeArrowheads="1"/>
          </p:cNvSpPr>
          <p:nvPr/>
        </p:nvSpPr>
        <p:spPr bwMode="auto">
          <a:xfrm>
            <a:off x="211015" y="39201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4" name="Rectangle 2056"/>
          <p:cNvSpPr>
            <a:spLocks noChangeArrowheads="1"/>
          </p:cNvSpPr>
          <p:nvPr/>
        </p:nvSpPr>
        <p:spPr bwMode="auto">
          <a:xfrm>
            <a:off x="211015" y="3512930"/>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Salesperson</a:t>
            </a:r>
          </a:p>
        </p:txBody>
      </p:sp>
      <p:sp>
        <p:nvSpPr>
          <p:cNvPr id="802825" name="Rectangle 2057"/>
          <p:cNvSpPr>
            <a:spLocks noChangeArrowheads="1"/>
          </p:cNvSpPr>
          <p:nvPr/>
        </p:nvSpPr>
        <p:spPr bwMode="auto">
          <a:xfrm>
            <a:off x="211015" y="37677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6" name="Rectangle 2058"/>
          <p:cNvSpPr>
            <a:spLocks noChangeArrowheads="1"/>
          </p:cNvSpPr>
          <p:nvPr/>
        </p:nvSpPr>
        <p:spPr bwMode="auto">
          <a:xfrm>
            <a:off x="26494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7" name="Rectangle 2059"/>
          <p:cNvSpPr>
            <a:spLocks noChangeArrowheads="1"/>
          </p:cNvSpPr>
          <p:nvPr/>
        </p:nvSpPr>
        <p:spPr bwMode="auto">
          <a:xfrm>
            <a:off x="26494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Customer</a:t>
            </a:r>
          </a:p>
        </p:txBody>
      </p:sp>
      <p:sp>
        <p:nvSpPr>
          <p:cNvPr id="802828" name="Rectangle 2060"/>
          <p:cNvSpPr>
            <a:spLocks noChangeArrowheads="1"/>
          </p:cNvSpPr>
          <p:nvPr/>
        </p:nvSpPr>
        <p:spPr bwMode="auto">
          <a:xfrm>
            <a:off x="26494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9" name="Rectangle 2061"/>
          <p:cNvSpPr>
            <a:spLocks noChangeArrowheads="1"/>
          </p:cNvSpPr>
          <p:nvPr/>
        </p:nvSpPr>
        <p:spPr bwMode="auto">
          <a:xfrm>
            <a:off x="68404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0" name="Rectangle 2062"/>
          <p:cNvSpPr>
            <a:spLocks noChangeArrowheads="1"/>
          </p:cNvSpPr>
          <p:nvPr/>
        </p:nvSpPr>
        <p:spPr bwMode="auto">
          <a:xfrm>
            <a:off x="68404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Vehicle</a:t>
            </a:r>
          </a:p>
        </p:txBody>
      </p:sp>
      <p:sp>
        <p:nvSpPr>
          <p:cNvPr id="802831" name="Rectangle 2063"/>
          <p:cNvSpPr>
            <a:spLocks noChangeArrowheads="1"/>
          </p:cNvSpPr>
          <p:nvPr/>
        </p:nvSpPr>
        <p:spPr bwMode="auto">
          <a:xfrm>
            <a:off x="68404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2" name="Rectangle 2064"/>
          <p:cNvSpPr>
            <a:spLocks noChangeArrowheads="1"/>
          </p:cNvSpPr>
          <p:nvPr/>
        </p:nvSpPr>
        <p:spPr bwMode="auto">
          <a:xfrm>
            <a:off x="47830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3" name="Rectangle 2065"/>
          <p:cNvSpPr>
            <a:spLocks noChangeArrowheads="1"/>
          </p:cNvSpPr>
          <p:nvPr/>
        </p:nvSpPr>
        <p:spPr bwMode="auto">
          <a:xfrm>
            <a:off x="47830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Product</a:t>
            </a:r>
          </a:p>
        </p:txBody>
      </p:sp>
      <p:sp>
        <p:nvSpPr>
          <p:cNvPr id="802834" name="Rectangle 2066"/>
          <p:cNvSpPr>
            <a:spLocks noChangeArrowheads="1"/>
          </p:cNvSpPr>
          <p:nvPr/>
        </p:nvSpPr>
        <p:spPr bwMode="auto">
          <a:xfrm>
            <a:off x="47830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5" name="Rectangle 2067"/>
          <p:cNvSpPr>
            <a:spLocks noChangeArrowheads="1"/>
          </p:cNvSpPr>
          <p:nvPr/>
        </p:nvSpPr>
        <p:spPr bwMode="auto">
          <a:xfrm>
            <a:off x="896816" y="56219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6" name="Rectangle 2068"/>
          <p:cNvSpPr>
            <a:spLocks noChangeArrowheads="1"/>
          </p:cNvSpPr>
          <p:nvPr/>
        </p:nvSpPr>
        <p:spPr bwMode="auto">
          <a:xfrm>
            <a:off x="896816" y="5214730"/>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Corporate</a:t>
            </a:r>
          </a:p>
        </p:txBody>
      </p:sp>
      <p:sp>
        <p:nvSpPr>
          <p:cNvPr id="802837" name="Rectangle 2069"/>
          <p:cNvSpPr>
            <a:spLocks noChangeArrowheads="1"/>
          </p:cNvSpPr>
          <p:nvPr/>
        </p:nvSpPr>
        <p:spPr bwMode="auto">
          <a:xfrm>
            <a:off x="896816" y="54695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8" name="Rectangle 2070"/>
          <p:cNvSpPr>
            <a:spLocks noChangeArrowheads="1"/>
          </p:cNvSpPr>
          <p:nvPr/>
        </p:nvSpPr>
        <p:spPr bwMode="auto">
          <a:xfrm>
            <a:off x="2573215" y="56219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9" name="Rectangle 2071"/>
          <p:cNvSpPr>
            <a:spLocks noChangeArrowheads="1"/>
          </p:cNvSpPr>
          <p:nvPr/>
        </p:nvSpPr>
        <p:spPr bwMode="auto">
          <a:xfrm>
            <a:off x="2573215" y="5214730"/>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Individual</a:t>
            </a:r>
          </a:p>
        </p:txBody>
      </p:sp>
      <p:sp>
        <p:nvSpPr>
          <p:cNvPr id="802840" name="Rectangle 2072"/>
          <p:cNvSpPr>
            <a:spLocks noChangeArrowheads="1"/>
          </p:cNvSpPr>
          <p:nvPr/>
        </p:nvSpPr>
        <p:spPr bwMode="auto">
          <a:xfrm>
            <a:off x="2573215" y="54695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1" name="Rectangle 2073"/>
          <p:cNvSpPr>
            <a:spLocks noChangeArrowheads="1"/>
          </p:cNvSpPr>
          <p:nvPr/>
        </p:nvSpPr>
        <p:spPr bwMode="auto">
          <a:xfrm>
            <a:off x="5164015" y="5545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2" name="Rectangle 2074"/>
          <p:cNvSpPr>
            <a:spLocks noChangeArrowheads="1"/>
          </p:cNvSpPr>
          <p:nvPr/>
        </p:nvSpPr>
        <p:spPr bwMode="auto">
          <a:xfrm>
            <a:off x="5164015" y="51385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Truck</a:t>
            </a:r>
          </a:p>
        </p:txBody>
      </p:sp>
      <p:sp>
        <p:nvSpPr>
          <p:cNvPr id="802843" name="Rectangle 2075"/>
          <p:cNvSpPr>
            <a:spLocks noChangeArrowheads="1"/>
          </p:cNvSpPr>
          <p:nvPr/>
        </p:nvSpPr>
        <p:spPr bwMode="auto">
          <a:xfrm>
            <a:off x="5164015" y="53933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4" name="Rectangle 2076"/>
          <p:cNvSpPr>
            <a:spLocks noChangeArrowheads="1"/>
          </p:cNvSpPr>
          <p:nvPr/>
        </p:nvSpPr>
        <p:spPr bwMode="auto">
          <a:xfrm>
            <a:off x="7069015" y="5545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5" name="Rectangle 2077"/>
          <p:cNvSpPr>
            <a:spLocks noChangeArrowheads="1"/>
          </p:cNvSpPr>
          <p:nvPr/>
        </p:nvSpPr>
        <p:spPr bwMode="auto">
          <a:xfrm>
            <a:off x="7069015" y="51385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Train</a:t>
            </a:r>
          </a:p>
        </p:txBody>
      </p:sp>
      <p:sp>
        <p:nvSpPr>
          <p:cNvPr id="802846" name="Rectangle 2078"/>
          <p:cNvSpPr>
            <a:spLocks noChangeArrowheads="1"/>
          </p:cNvSpPr>
          <p:nvPr/>
        </p:nvSpPr>
        <p:spPr bwMode="auto">
          <a:xfrm>
            <a:off x="7069015" y="53933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7" name="Line 2079"/>
          <p:cNvSpPr>
            <a:spLocks noChangeShapeType="1"/>
          </p:cNvSpPr>
          <p:nvPr/>
        </p:nvSpPr>
        <p:spPr bwMode="auto">
          <a:xfrm flipH="1">
            <a:off x="1582615" y="44196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8" name="Line 2080"/>
          <p:cNvSpPr>
            <a:spLocks noChangeShapeType="1"/>
          </p:cNvSpPr>
          <p:nvPr/>
        </p:nvSpPr>
        <p:spPr bwMode="auto">
          <a:xfrm>
            <a:off x="3259015"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9" name="AutoShape 2081"/>
          <p:cNvSpPr>
            <a:spLocks noChangeArrowheads="1"/>
          </p:cNvSpPr>
          <p:nvPr/>
        </p:nvSpPr>
        <p:spPr bwMode="auto">
          <a:xfrm rot="3030135">
            <a:off x="2725555"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0" name="AutoShape 2082"/>
          <p:cNvSpPr>
            <a:spLocks noChangeArrowheads="1"/>
          </p:cNvSpPr>
          <p:nvPr/>
        </p:nvSpPr>
        <p:spPr bwMode="auto">
          <a:xfrm rot="-1780726">
            <a:off x="3106615"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1" name="AutoShape 2083"/>
          <p:cNvSpPr>
            <a:spLocks noChangeArrowheads="1"/>
          </p:cNvSpPr>
          <p:nvPr/>
        </p:nvSpPr>
        <p:spPr bwMode="auto">
          <a:xfrm rot="3030135">
            <a:off x="6992755"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2" name="AutoShape 2084"/>
          <p:cNvSpPr>
            <a:spLocks noChangeArrowheads="1"/>
          </p:cNvSpPr>
          <p:nvPr/>
        </p:nvSpPr>
        <p:spPr bwMode="auto">
          <a:xfrm rot="-1780726">
            <a:off x="7373815"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3" name="Line 2085"/>
          <p:cNvSpPr>
            <a:spLocks noChangeShapeType="1"/>
          </p:cNvSpPr>
          <p:nvPr/>
        </p:nvSpPr>
        <p:spPr bwMode="auto">
          <a:xfrm flipH="1">
            <a:off x="5773615" y="4419600"/>
            <a:ext cx="1219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4" name="Line 2086"/>
          <p:cNvSpPr>
            <a:spLocks noChangeShapeType="1"/>
          </p:cNvSpPr>
          <p:nvPr/>
        </p:nvSpPr>
        <p:spPr bwMode="auto">
          <a:xfrm>
            <a:off x="7526215" y="4419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5" name="Text Box 2087"/>
          <p:cNvSpPr txBox="1">
            <a:spLocks noChangeArrowheads="1"/>
          </p:cNvSpPr>
          <p:nvPr/>
        </p:nvSpPr>
        <p:spPr bwMode="auto">
          <a:xfrm>
            <a:off x="222738"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seller</a:t>
            </a:r>
          </a:p>
        </p:txBody>
      </p:sp>
      <p:sp>
        <p:nvSpPr>
          <p:cNvPr id="802856" name="Line 2088"/>
          <p:cNvSpPr>
            <a:spLocks noChangeShapeType="1"/>
          </p:cNvSpPr>
          <p:nvPr/>
        </p:nvSpPr>
        <p:spPr bwMode="auto">
          <a:xfrm flipH="1">
            <a:off x="973015" y="2438400"/>
            <a:ext cx="2819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7" name="Line 2089"/>
          <p:cNvSpPr>
            <a:spLocks noChangeShapeType="1"/>
          </p:cNvSpPr>
          <p:nvPr/>
        </p:nvSpPr>
        <p:spPr bwMode="auto">
          <a:xfrm flipH="1">
            <a:off x="3259015" y="24384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8" name="Line 2090"/>
          <p:cNvSpPr>
            <a:spLocks noChangeShapeType="1"/>
          </p:cNvSpPr>
          <p:nvPr/>
        </p:nvSpPr>
        <p:spPr bwMode="auto">
          <a:xfrm>
            <a:off x="4478215" y="24384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9" name="Line 2091"/>
          <p:cNvSpPr>
            <a:spLocks noChangeShapeType="1"/>
          </p:cNvSpPr>
          <p:nvPr/>
        </p:nvSpPr>
        <p:spPr bwMode="auto">
          <a:xfrm>
            <a:off x="4783015" y="2438400"/>
            <a:ext cx="2133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60" name="Text Box 2092"/>
          <p:cNvSpPr txBox="1">
            <a:spLocks noChangeArrowheads="1"/>
          </p:cNvSpPr>
          <p:nvPr/>
        </p:nvSpPr>
        <p:spPr bwMode="auto">
          <a:xfrm>
            <a:off x="2649415"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buyer</a:t>
            </a:r>
          </a:p>
        </p:txBody>
      </p:sp>
      <p:sp>
        <p:nvSpPr>
          <p:cNvPr id="802861" name="Text Box 2093"/>
          <p:cNvSpPr txBox="1">
            <a:spLocks noChangeArrowheads="1"/>
          </p:cNvSpPr>
          <p:nvPr/>
        </p:nvSpPr>
        <p:spPr bwMode="auto">
          <a:xfrm>
            <a:off x="4724400" y="3140076"/>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Item sold</a:t>
            </a:r>
          </a:p>
        </p:txBody>
      </p:sp>
      <p:sp>
        <p:nvSpPr>
          <p:cNvPr id="802862" name="Text Box 2094"/>
          <p:cNvSpPr txBox="1">
            <a:spLocks noChangeArrowheads="1"/>
          </p:cNvSpPr>
          <p:nvPr/>
        </p:nvSpPr>
        <p:spPr bwMode="auto">
          <a:xfrm>
            <a:off x="6758354" y="2819401"/>
            <a:ext cx="15298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Shipping mechanism</a:t>
            </a:r>
          </a:p>
        </p:txBody>
      </p:sp>
      <p:sp>
        <p:nvSpPr>
          <p:cNvPr id="802864" name="Rectangle 2096"/>
          <p:cNvSpPr>
            <a:spLocks noGrp="1" noChangeArrowheads="1"/>
          </p:cNvSpPr>
          <p:nvPr>
            <p:ph type="title"/>
          </p:nvPr>
        </p:nvSpPr>
        <p:spPr/>
        <p:txBody>
          <a:bodyPr/>
          <a:lstStyle/>
          <a:p>
            <a:r>
              <a:rPr lang="el-GR" dirty="0" smtClean="0"/>
              <a:t>Διάγραμμα κλάσεων</a:t>
            </a:r>
            <a:endParaRPr lang="en-GB" dirty="0"/>
          </a:p>
        </p:txBody>
      </p:sp>
    </p:spTree>
    <p:extLst>
      <p:ext uri="{BB962C8B-B14F-4D97-AF65-F5344CB8AC3E}">
        <p14:creationId xmlns:p14="http://schemas.microsoft.com/office/powerpoint/2010/main" val="1854634789"/>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653136"/>
            <a:ext cx="8568952" cy="46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FF0000"/>
            </a:solidFill>
            <a:prstDash val="dash"/>
          </a:ln>
        </p:spPr>
        <p:txBody>
          <a:bodyPr>
            <a:normAutofit/>
          </a:body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private int position;</a:t>
            </a:r>
          </a:p>
          <a:p>
            <a:pPr marL="0" indent="0">
              <a:buNone/>
            </a:pPr>
            <a:r>
              <a:rPr lang="en-US" sz="2400" b="1" dirty="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4594482" y="6021288"/>
            <a:ext cx="4083554" cy="369332"/>
          </a:xfrm>
          <a:prstGeom prst="rect">
            <a:avLst/>
          </a:prstGeom>
          <a:solidFill>
            <a:srgbClr val="92D050"/>
          </a:solidFill>
        </p:spPr>
        <p:txBody>
          <a:bodyPr wrap="none" rtlCol="0">
            <a:spAutoFit/>
          </a:bodyPr>
          <a:lstStyle/>
          <a:p>
            <a:r>
              <a:rPr lang="el-GR" dirty="0" smtClean="0"/>
              <a:t>Καλεί την </a:t>
            </a:r>
            <a:r>
              <a:rPr lang="en-US" dirty="0" smtClean="0">
                <a:solidFill>
                  <a:srgbClr val="FF0000"/>
                </a:solidFill>
              </a:rPr>
              <a:t>copy constructor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30401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348880"/>
            <a:ext cx="9263406"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7504" y="404664"/>
            <a:ext cx="9036496" cy="6381328"/>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Person</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other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this.name = other.name;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equals</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 &amp;&amp;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69213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941167"/>
            <a:ext cx="8568952" cy="354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Φωλιασμένη </a:t>
            </a:r>
            <a:r>
              <a:rPr lang="en-US" dirty="0" smtClean="0"/>
              <a:t>equals</a:t>
            </a:r>
            <a:endParaRPr lang="en-US" dirty="0"/>
          </a:p>
        </p:txBody>
      </p:sp>
      <p:sp>
        <p:nvSpPr>
          <p:cNvPr id="4" name="Content Placeholder 2"/>
          <p:cNvSpPr>
            <a:spLocks noGrp="1"/>
          </p:cNvSpPr>
          <p:nvPr>
            <p:ph idx="1"/>
          </p:nvPr>
        </p:nvSpPr>
        <p:spPr>
          <a:ln w="28575">
            <a:solidFill>
              <a:srgbClr val="FF0000"/>
            </a:solidFill>
            <a:prstDash val="dash"/>
          </a:ln>
        </p:spPr>
        <p:txBody>
          <a:bodyPr>
            <a:normAutofit fontScale="85000" lnSpcReduction="20000"/>
          </a:body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latin typeface="Courier New" pitchFamily="49" charset="0"/>
                <a:cs typeface="Courier New" pitchFamily="49" charset="0"/>
              </a:rPr>
              <a:t>int position;</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 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p>
          <a:p>
            <a:pPr marL="0" indent="0">
              <a:buNone/>
            </a:pP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	public </a:t>
            </a:r>
            <a:r>
              <a:rPr lang="en-US" sz="2400" b="1" dirty="0" err="1" smtClean="0">
                <a:latin typeface="Courier New" pitchFamily="49" charset="0"/>
                <a:cs typeface="Courier New" pitchFamily="49" charset="0"/>
              </a:rPr>
              <a:t>boolean</a:t>
            </a:r>
            <a:r>
              <a:rPr lang="en-US" sz="2400" b="1" dirty="0" smtClean="0">
                <a:latin typeface="Courier New" pitchFamily="49" charset="0"/>
                <a:cs typeface="Courier New" pitchFamily="49" charset="0"/>
              </a:rPr>
              <a:t> </a:t>
            </a:r>
            <a:r>
              <a:rPr lang="en-US" sz="2400" b="1" dirty="0" smtClean="0">
                <a:solidFill>
                  <a:schemeClr val="accent6">
                    <a:lumMod val="75000"/>
                  </a:schemeClr>
                </a:solidFill>
                <a:latin typeface="Courier New" pitchFamily="49" charset="0"/>
                <a:cs typeface="Courier New" pitchFamily="49" charset="0"/>
              </a:rPr>
              <a:t>equals</a:t>
            </a:r>
            <a:r>
              <a:rPr lang="en-US" sz="2400" b="1" dirty="0" smtClean="0">
                <a:latin typeface="Courier New" pitchFamily="49" charset="0"/>
                <a:cs typeface="Courier New" pitchFamily="49" charset="0"/>
              </a:rPr>
              <a:t>(</a:t>
            </a:r>
            <a:r>
              <a:rPr lang="en-US" sz="2400" b="1" dirty="0" err="1" smtClean="0">
                <a:solidFill>
                  <a:schemeClr val="accent6">
                    <a:lumMod val="75000"/>
                  </a:schemeClr>
                </a:solidFill>
                <a:latin typeface="Courier New" pitchFamily="49" charset="0"/>
                <a:cs typeface="Courier New" pitchFamily="49" charset="0"/>
              </a:rPr>
              <a:t>CarDriver</a:t>
            </a:r>
            <a:r>
              <a:rPr lang="en-US" sz="2400" b="1" dirty="0" smtClean="0">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other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err="1" smtClean="0">
                <a:latin typeface="Courier New" pitchFamily="49" charset="0"/>
                <a:cs typeface="Courier New" pitchFamily="49" charset="0"/>
              </a:rPr>
              <a:t>this.</a:t>
            </a:r>
            <a:r>
              <a:rPr lang="en-US" sz="2400" b="1" dirty="0" err="1" smtClean="0">
                <a:solidFill>
                  <a:srgbClr val="FF0000"/>
                </a:solidFill>
                <a:latin typeface="Courier New" pitchFamily="49" charset="0"/>
                <a:cs typeface="Courier New" pitchFamily="49" charset="0"/>
              </a:rPr>
              <a:t>driver.equals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other.driver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&amp;&amp;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6" name="TextBox 5"/>
          <p:cNvSpPr txBox="1"/>
          <p:nvPr/>
        </p:nvSpPr>
        <p:spPr>
          <a:xfrm>
            <a:off x="5533992" y="6011996"/>
            <a:ext cx="3070456" cy="369332"/>
          </a:xfrm>
          <a:prstGeom prst="rect">
            <a:avLst/>
          </a:prstGeom>
          <a:solidFill>
            <a:srgbClr val="92D050"/>
          </a:solidFill>
        </p:spPr>
        <p:txBody>
          <a:bodyPr wrap="none" rtlCol="0">
            <a:spAutoFit/>
          </a:bodyPr>
          <a:lstStyle/>
          <a:p>
            <a:r>
              <a:rPr lang="el-GR" dirty="0" smtClean="0"/>
              <a:t>Καλεί την </a:t>
            </a:r>
            <a:r>
              <a:rPr lang="en-US" dirty="0" smtClean="0">
                <a:solidFill>
                  <a:srgbClr val="FF0000"/>
                </a:solidFill>
              </a:rPr>
              <a:t>equals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327302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5657973"/>
            <a:ext cx="8568952" cy="354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Φωλιασμένη </a:t>
            </a:r>
            <a:r>
              <a:rPr lang="en-US" dirty="0" err="1" smtClean="0"/>
              <a:t>toString</a:t>
            </a:r>
            <a:r>
              <a:rPr lang="en-US" dirty="0" smtClean="0"/>
              <a:t>()</a:t>
            </a:r>
            <a:endParaRPr lang="en-US" dirty="0"/>
          </a:p>
        </p:txBody>
      </p:sp>
      <p:sp>
        <p:nvSpPr>
          <p:cNvPr id="4" name="Content Placeholder 2"/>
          <p:cNvSpPr>
            <a:spLocks noGrp="1"/>
          </p:cNvSpPr>
          <p:nvPr>
            <p:ph idx="1"/>
          </p:nvPr>
        </p:nvSpPr>
        <p:spPr>
          <a:xfrm>
            <a:off x="457200" y="1556792"/>
            <a:ext cx="8229600" cy="5112568"/>
          </a:xfrm>
          <a:ln w="28575">
            <a:solidFill>
              <a:srgbClr val="FF0000"/>
            </a:solidFill>
            <a:prstDash val="dash"/>
          </a:ln>
        </p:spPr>
        <p:txBody>
          <a:bodyPr>
            <a:normAutofit fontScale="70000" lnSpcReduction="20000"/>
          </a:body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latin typeface="Courier New" pitchFamily="49" charset="0"/>
                <a:cs typeface="Courier New" pitchFamily="49" charset="0"/>
              </a:rPr>
              <a:t>int position;</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 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p>
          <a:p>
            <a:pPr marL="0" indent="0">
              <a:buNone/>
            </a:pP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	public </a:t>
            </a:r>
            <a:r>
              <a:rPr lang="en-US" sz="2400" b="1" dirty="0" err="1" smtClean="0">
                <a:latin typeface="Courier New" pitchFamily="49" charset="0"/>
                <a:cs typeface="Courier New" pitchFamily="49" charset="0"/>
              </a:rPr>
              <a:t>boolean</a:t>
            </a:r>
            <a:r>
              <a:rPr lang="en-US" sz="2400" b="1" dirty="0" smtClean="0">
                <a:latin typeface="Courier New" pitchFamily="49" charset="0"/>
                <a:cs typeface="Courier New" pitchFamily="49" charset="0"/>
              </a:rPr>
              <a:t> </a:t>
            </a:r>
            <a:r>
              <a:rPr lang="en-US" sz="2400" b="1" dirty="0" smtClean="0">
                <a:solidFill>
                  <a:schemeClr val="accent6">
                    <a:lumMod val="75000"/>
                  </a:schemeClr>
                </a:solidFill>
                <a:latin typeface="Courier New" pitchFamily="49" charset="0"/>
                <a:cs typeface="Courier New" pitchFamily="49" charset="0"/>
              </a:rPr>
              <a:t>equals</a:t>
            </a:r>
            <a:r>
              <a:rPr lang="en-US" sz="2400" b="1" dirty="0" smtClean="0">
                <a:latin typeface="Courier New" pitchFamily="49" charset="0"/>
                <a:cs typeface="Courier New" pitchFamily="49" charset="0"/>
              </a:rPr>
              <a:t>(</a:t>
            </a:r>
            <a:r>
              <a:rPr lang="en-US" sz="2400" b="1" dirty="0" err="1" smtClean="0">
                <a:solidFill>
                  <a:schemeClr val="accent6">
                    <a:lumMod val="75000"/>
                  </a:schemeClr>
                </a:solidFill>
                <a:latin typeface="Courier New" pitchFamily="49" charset="0"/>
                <a:cs typeface="Courier New" pitchFamily="49" charset="0"/>
              </a:rPr>
              <a:t>CarDriver</a:t>
            </a:r>
            <a:r>
              <a:rPr lang="en-US" sz="2400" b="1" dirty="0" smtClean="0">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other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err="1" smtClean="0">
                <a:latin typeface="Courier New" pitchFamily="49" charset="0"/>
                <a:cs typeface="Courier New" pitchFamily="49" charset="0"/>
              </a:rPr>
              <a:t>this.</a:t>
            </a:r>
            <a:r>
              <a:rPr lang="en-US" sz="2400" b="1" dirty="0" err="1" smtClean="0">
                <a:solidFill>
                  <a:srgbClr val="FF0000"/>
                </a:solidFill>
                <a:latin typeface="Courier New" pitchFamily="49" charset="0"/>
                <a:cs typeface="Courier New" pitchFamily="49" charset="0"/>
              </a:rPr>
              <a:t>driver.equals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other.driver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&amp;&amp;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	public String </a:t>
            </a:r>
            <a:r>
              <a:rPr lang="en-US" sz="2400" b="1" dirty="0" err="1" smtClean="0">
                <a:solidFill>
                  <a:schemeClr val="accent6">
                    <a:lumMod val="75000"/>
                  </a:schemeClr>
                </a:solidFill>
                <a:latin typeface="Courier New" pitchFamily="49" charset="0"/>
                <a:cs typeface="Courier New" pitchFamily="49" charset="0"/>
              </a:rPr>
              <a:t>toString</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smtClean="0">
                <a:solidFill>
                  <a:srgbClr val="FF0000"/>
                </a:solidFill>
                <a:latin typeface="Courier New" pitchFamily="49" charset="0"/>
                <a:cs typeface="Courier New" pitchFamily="49" charset="0"/>
              </a:rPr>
              <a:t>driver</a:t>
            </a:r>
            <a:r>
              <a:rPr lang="en-US" sz="2400" b="1" dirty="0" smtClean="0">
                <a:latin typeface="Courier New" pitchFamily="49" charset="0"/>
                <a:cs typeface="Courier New" pitchFamily="49" charset="0"/>
              </a:rPr>
              <a:t> + “ “ + position;</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6" name="TextBox 5"/>
          <p:cNvSpPr txBox="1"/>
          <p:nvPr/>
        </p:nvSpPr>
        <p:spPr>
          <a:xfrm>
            <a:off x="5436096" y="6209456"/>
            <a:ext cx="3185872" cy="369332"/>
          </a:xfrm>
          <a:prstGeom prst="rect">
            <a:avLst/>
          </a:prstGeom>
          <a:solidFill>
            <a:srgbClr val="92D050"/>
          </a:solidFill>
        </p:spPr>
        <p:txBody>
          <a:bodyPr wrap="none" rtlCol="0">
            <a:spAutoFit/>
          </a:bodyPr>
          <a:lstStyle/>
          <a:p>
            <a:r>
              <a:rPr lang="el-GR" dirty="0" smtClean="0"/>
              <a:t>Καλεί την </a:t>
            </a:r>
            <a:r>
              <a:rPr lang="en-US" dirty="0" err="1" smtClean="0">
                <a:solidFill>
                  <a:srgbClr val="FF0000"/>
                </a:solidFill>
              </a:rPr>
              <a:t>toString</a:t>
            </a:r>
            <a:r>
              <a:rPr lang="en-US" dirty="0" smtClean="0">
                <a:solidFill>
                  <a:srgbClr val="FF0000"/>
                </a:solidFill>
              </a:rPr>
              <a:t>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6902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αντικείμενα</a:t>
            </a:r>
            <a:endParaRPr lang="en-US" dirty="0"/>
          </a:p>
        </p:txBody>
      </p:sp>
      <p:sp>
        <p:nvSpPr>
          <p:cNvPr id="3" name="Content Placeholder 2"/>
          <p:cNvSpPr>
            <a:spLocks noGrp="1"/>
          </p:cNvSpPr>
          <p:nvPr>
            <p:ph idx="1"/>
          </p:nvPr>
        </p:nvSpPr>
        <p:spPr/>
        <p:txBody>
          <a:bodyPr/>
          <a:lstStyle/>
          <a:p>
            <a:r>
              <a:rPr lang="el-GR" dirty="0" smtClean="0"/>
              <a:t>Όπως ορίζουμε πίνακες από πρωταρχικούς τύπους μπορούμε να ορίσουμε και </a:t>
            </a:r>
            <a:r>
              <a:rPr lang="el-GR" dirty="0" smtClean="0">
                <a:solidFill>
                  <a:srgbClr val="0070C0"/>
                </a:solidFill>
              </a:rPr>
              <a:t>πίνακες από αντικείμενα</a:t>
            </a:r>
          </a:p>
          <a:p>
            <a:pPr lvl="1"/>
            <a:r>
              <a:rPr lang="en-US" b="1" dirty="0" smtClean="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Person</a:t>
            </a:r>
            <a:r>
              <a:rPr lang="en-US" b="1" dirty="0" smtClean="0">
                <a:latin typeface="Courier New" pitchFamily="49" charset="0"/>
                <a:cs typeface="Courier New" pitchFamily="49" charset="0"/>
              </a:rPr>
              <a:t>[3];</a:t>
            </a:r>
          </a:p>
          <a:p>
            <a:pPr lvl="1"/>
            <a:r>
              <a:rPr lang="el-GR" dirty="0" smtClean="0"/>
              <a:t>Ορίζει ένα πίνακα με τρία αντικείμενα τύπου </a:t>
            </a:r>
            <a:r>
              <a:rPr lang="en-US" dirty="0" smtClean="0"/>
              <a:t>Person</a:t>
            </a:r>
          </a:p>
          <a:p>
            <a:pPr lvl="1"/>
            <a:r>
              <a:rPr lang="el-GR" dirty="0" smtClean="0"/>
              <a:t>Ουσιαστικά ένα πίνακα με </a:t>
            </a:r>
            <a:r>
              <a:rPr lang="el-GR" dirty="0" smtClean="0">
                <a:solidFill>
                  <a:srgbClr val="0070C0"/>
                </a:solidFill>
              </a:rPr>
              <a:t>αναφορές</a:t>
            </a:r>
            <a:r>
              <a:rPr lang="el-GR" dirty="0" smtClean="0"/>
              <a:t>.</a:t>
            </a:r>
          </a:p>
          <a:p>
            <a:pPr lvl="1"/>
            <a:endParaRPr lang="el-GR" dirty="0"/>
          </a:p>
          <a:p>
            <a:r>
              <a:rPr lang="el-GR" dirty="0" smtClean="0"/>
              <a:t>Όταν ορίζουμε ένα πίνακα από αντικείμενα πρέπει να είμαστε προσεκτικοί να δεσμεύουμε σωστά τη μνήμη.</a:t>
            </a:r>
          </a:p>
        </p:txBody>
      </p:sp>
    </p:spTree>
    <p:extLst>
      <p:ext uri="{BB962C8B-B14F-4D97-AF65-F5344CB8AC3E}">
        <p14:creationId xmlns:p14="http://schemas.microsoft.com/office/powerpoint/2010/main" val="106947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a:t>εντολή αυτή θα δημιουργήσει μια μεταβλητή με το όνομα </a:t>
            </a:r>
            <a:r>
              <a:rPr lang="en-US" dirty="0">
                <a:solidFill>
                  <a:srgbClr val="0070C0"/>
                </a:solidFill>
              </a:rPr>
              <a:t>array</a:t>
            </a:r>
            <a:r>
              <a:rPr lang="en-US" dirty="0"/>
              <a:t> </a:t>
            </a:r>
            <a:r>
              <a:rPr lang="el-GR" dirty="0"/>
              <a:t>η οποία κάποια στιγμή θα δείχνει σε ένα πίνακα με </a:t>
            </a:r>
            <a:r>
              <a:rPr lang="en-US" dirty="0"/>
              <a:t>Person. </a:t>
            </a:r>
            <a:r>
              <a:rPr lang="el-GR" dirty="0"/>
              <a:t>Για την ώρα είναι </a:t>
            </a:r>
            <a:r>
              <a:rPr lang="en-US" dirty="0"/>
              <a:t>null.</a:t>
            </a:r>
          </a:p>
        </p:txBody>
      </p:sp>
      <p:graphicFrame>
        <p:nvGraphicFramePr>
          <p:cNvPr id="4" name="Table 3"/>
          <p:cNvGraphicFramePr>
            <a:graphicFrameLocks noGrp="1"/>
          </p:cNvGraphicFramePr>
          <p:nvPr>
            <p:extLst>
              <p:ext uri="{D42A27DB-BD31-4B8C-83A1-F6EECF244321}">
                <p14:modId xmlns:p14="http://schemas.microsoft.com/office/powerpoint/2010/main" val="2691997047"/>
              </p:ext>
            </p:extLst>
          </p:nvPr>
        </p:nvGraphicFramePr>
        <p:xfrm>
          <a:off x="539552"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algn="ctr"/>
                      <a:r>
                        <a:rPr lang="en-US" dirty="0" smtClean="0"/>
                        <a:t>null</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81218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r>
              <a:rPr lang="en-US" b="1" dirty="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a:t>εντολή </a:t>
            </a:r>
            <a:r>
              <a:rPr lang="en-US" dirty="0" smtClean="0"/>
              <a:t>new</a:t>
            </a:r>
            <a:r>
              <a:rPr lang="el-GR" dirty="0" smtClean="0"/>
              <a:t> </a:t>
            </a:r>
            <a:r>
              <a:rPr lang="el-GR" dirty="0"/>
              <a:t>θα </a:t>
            </a:r>
            <a:r>
              <a:rPr lang="el-GR" dirty="0" smtClean="0"/>
              <a:t>δεσμεύσει δύο θέσεις μνήμης στο </a:t>
            </a:r>
            <a:r>
              <a:rPr lang="en-US" dirty="0" smtClean="0"/>
              <a:t>heap </a:t>
            </a:r>
            <a:r>
              <a:rPr lang="el-GR" dirty="0" smtClean="0"/>
              <a:t>για να κρατήσουν δύο αναφορές τύπου </a:t>
            </a:r>
            <a:r>
              <a:rPr lang="en-US" dirty="0" smtClean="0"/>
              <a:t>Person. </a:t>
            </a:r>
            <a:r>
              <a:rPr lang="el-GR" dirty="0" smtClean="0"/>
              <a:t>Εφόσον δεν έχουμε δημιουργήσει τις μεταβλητές ακόμη, αυτές θα είναι </a:t>
            </a:r>
            <a:r>
              <a:rPr lang="en-US" dirty="0" smtClean="0">
                <a:solidFill>
                  <a:srgbClr val="FF0000"/>
                </a:solidFill>
              </a:rPr>
              <a:t>null</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3932921"/>
              </p:ext>
            </p:extLst>
          </p:nvPr>
        </p:nvGraphicFramePr>
        <p:xfrm>
          <a:off x="539552"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3356992"/>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216451562"/>
              </p:ext>
            </p:extLst>
          </p:nvPr>
        </p:nvGraphicFramePr>
        <p:xfrm>
          <a:off x="4499992" y="314096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18793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p>
          <a:p>
            <a:pPr marL="0" indent="0">
              <a:buNone/>
            </a:pPr>
            <a:r>
              <a:rPr lang="en-US" b="1" dirty="0" smtClean="0">
                <a:solidFill>
                  <a:srgbClr val="0070C0"/>
                </a:solidFill>
                <a:latin typeface="Courier New" pitchFamily="49" charset="0"/>
                <a:cs typeface="Courier New" pitchFamily="49" charset="0"/>
              </a:rPr>
              <a:t>array[0]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alice</a:t>
            </a:r>
            <a:r>
              <a:rPr lang="en-US" b="1" dirty="0" smtClean="0">
                <a:solidFill>
                  <a:srgbClr val="0070C0"/>
                </a:solidFill>
                <a:latin typeface="Courier New" pitchFamily="49" charset="0"/>
                <a:cs typeface="Courier New" pitchFamily="49" charset="0"/>
              </a:rPr>
              <a:t>”, 1);</a:t>
            </a: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smtClean="0"/>
              <a:t>νέα εντολή </a:t>
            </a:r>
            <a:r>
              <a:rPr lang="en-US" dirty="0" smtClean="0"/>
              <a:t>new</a:t>
            </a:r>
            <a:r>
              <a:rPr lang="el-GR" dirty="0" smtClean="0"/>
              <a:t> </a:t>
            </a:r>
            <a:r>
              <a:rPr lang="el-GR" dirty="0"/>
              <a:t>θα </a:t>
            </a:r>
            <a:r>
              <a:rPr lang="el-GR" dirty="0" smtClean="0"/>
              <a:t>δεσμεύσει χώρο για ένα </a:t>
            </a:r>
            <a:r>
              <a:rPr lang="en-US" dirty="0" smtClean="0"/>
              <a:t>Person. </a:t>
            </a:r>
            <a:r>
              <a:rPr lang="el-GR" dirty="0" smtClean="0"/>
              <a:t>Δημιουργείται το αντικείμενο και η αναφορά αποθηκεύεται στην πρώτη θέση του πίνακα </a:t>
            </a:r>
            <a:r>
              <a:rPr lang="en-US" dirty="0" smtClean="0"/>
              <a:t>array.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776929"/>
              </p:ext>
            </p:extLst>
          </p:nvPr>
        </p:nvGraphicFramePr>
        <p:xfrm>
          <a:off x="539552" y="358707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0x0010</a:t>
                      </a:r>
                      <a:endParaRPr lang="en-US" dirty="0" smtClean="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3803098"/>
            <a:ext cx="86409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4177614244"/>
              </p:ext>
            </p:extLst>
          </p:nvPr>
        </p:nvGraphicFramePr>
        <p:xfrm>
          <a:off x="4499992" y="3587074"/>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err="1" smtClean="0">
                          <a:solidFill>
                            <a:srgbClr val="FF0000"/>
                          </a:solidFill>
                        </a:rPr>
                        <a:t>0x0200</a:t>
                      </a:r>
                      <a:endParaRPr lang="en-US" dirty="0">
                        <a:solidFill>
                          <a:srgbClr val="FF0000"/>
                        </a:solidFill>
                      </a:endParaRPr>
                    </a:p>
                  </a:txBody>
                  <a:tcPr/>
                </a:tc>
              </a:tr>
              <a:tr h="327980">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7" name="Elbow Connector 6"/>
          <p:cNvCxnSpPr/>
          <p:nvPr/>
        </p:nvCxnSpPr>
        <p:spPr>
          <a:xfrm flipV="1">
            <a:off x="5796136" y="3443058"/>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364452147"/>
              </p:ext>
            </p:extLst>
          </p:nvPr>
        </p:nvGraphicFramePr>
        <p:xfrm>
          <a:off x="6588224" y="3227034"/>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err="1" smtClean="0">
                          <a:solidFill>
                            <a:srgbClr val="FF0000"/>
                          </a:solidFill>
                        </a:rPr>
                        <a:t>alice</a:t>
                      </a:r>
                      <a:endParaRPr lang="en-US" dirty="0">
                        <a:solidFill>
                          <a:srgbClr val="FF0000"/>
                        </a:solidFill>
                      </a:endParaRPr>
                    </a:p>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96121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p>
          <a:p>
            <a:pPr marL="0" indent="0">
              <a:buNone/>
            </a:pPr>
            <a:r>
              <a:rPr lang="en-US" b="1" dirty="0" smtClean="0">
                <a:solidFill>
                  <a:srgbClr val="0070C0"/>
                </a:solidFill>
                <a:latin typeface="Courier New" pitchFamily="49" charset="0"/>
                <a:cs typeface="Courier New" pitchFamily="49" charset="0"/>
              </a:rPr>
              <a:t>array[0]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alice</a:t>
            </a:r>
            <a:r>
              <a:rPr lang="en-US" b="1" dirty="0" smtClean="0">
                <a:solidFill>
                  <a:srgbClr val="0070C0"/>
                </a:solidFill>
                <a:latin typeface="Courier New" pitchFamily="49" charset="0"/>
                <a:cs typeface="Courier New" pitchFamily="49" charset="0"/>
              </a:rPr>
              <a:t>”, 1);</a:t>
            </a:r>
          </a:p>
          <a:p>
            <a:pPr marL="0" indent="0">
              <a:buNone/>
            </a:pPr>
            <a:r>
              <a:rPr lang="en-US" b="1" dirty="0" smtClean="0">
                <a:solidFill>
                  <a:srgbClr val="0070C0"/>
                </a:solidFill>
                <a:latin typeface="Courier New" pitchFamily="49" charset="0"/>
                <a:cs typeface="Courier New" pitchFamily="49" charset="0"/>
              </a:rPr>
              <a:t>array[1] = </a:t>
            </a:r>
            <a:r>
              <a:rPr lang="en-US" b="1" dirty="0">
                <a:solidFill>
                  <a:srgbClr val="FF0000"/>
                </a:solidFill>
                <a:latin typeface="Courier New" pitchFamily="49" charset="0"/>
                <a:cs typeface="Courier New" pitchFamily="49" charset="0"/>
              </a:rPr>
              <a:t>new </a:t>
            </a:r>
            <a:r>
              <a:rPr lang="en-US" b="1" dirty="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(“bob”, </a:t>
            </a:r>
            <a:r>
              <a:rPr lang="en-US" b="1" dirty="0">
                <a:solidFill>
                  <a:srgbClr val="0070C0"/>
                </a:solidFill>
                <a:latin typeface="Courier New" pitchFamily="49" charset="0"/>
                <a:cs typeface="Courier New" pitchFamily="49" charset="0"/>
              </a:rPr>
              <a:t>1);</a:t>
            </a:r>
          </a:p>
          <a:p>
            <a:pPr marL="0" indent="0">
              <a:buNone/>
            </a:pPr>
            <a:endParaRPr lang="en-US" b="1" dirty="0" smtClean="0">
              <a:solidFill>
                <a:srgbClr val="0070C0"/>
              </a:solidFill>
              <a:latin typeface="Courier New" pitchFamily="49" charset="0"/>
              <a:cs typeface="Courier New" pitchFamily="49" charset="0"/>
            </a:endParaRP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smtClean="0"/>
              <a:t>νέα εντολή </a:t>
            </a:r>
            <a:r>
              <a:rPr lang="en-US" dirty="0" smtClean="0"/>
              <a:t>new</a:t>
            </a:r>
            <a:r>
              <a:rPr lang="el-GR" dirty="0" smtClean="0"/>
              <a:t> </a:t>
            </a:r>
            <a:r>
              <a:rPr lang="el-GR" dirty="0"/>
              <a:t>θα </a:t>
            </a:r>
            <a:r>
              <a:rPr lang="el-GR" dirty="0" smtClean="0"/>
              <a:t>δεσμεύσει χώρο για άλλο ένα </a:t>
            </a:r>
            <a:r>
              <a:rPr lang="en-US" dirty="0" smtClean="0"/>
              <a:t>Person. </a:t>
            </a:r>
            <a:r>
              <a:rPr lang="el-GR" dirty="0" smtClean="0"/>
              <a:t>Δημιουργείται το αντικείμενο και η αναφορά αποθηκεύεται στην δεύτερη θέση του πίνακα </a:t>
            </a:r>
            <a:r>
              <a:rPr lang="en-US" dirty="0" smtClean="0"/>
              <a:t>array.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932654"/>
              </p:ext>
            </p:extLst>
          </p:nvPr>
        </p:nvGraphicFramePr>
        <p:xfrm>
          <a:off x="539552" y="38882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0x0010</a:t>
                      </a:r>
                      <a:endParaRPr lang="en-US" dirty="0" smtClean="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4104269"/>
            <a:ext cx="86409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520732066"/>
              </p:ext>
            </p:extLst>
          </p:nvPr>
        </p:nvGraphicFramePr>
        <p:xfrm>
          <a:off x="4499992" y="3888245"/>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err="1" smtClean="0">
                          <a:solidFill>
                            <a:srgbClr val="0070C0"/>
                          </a:solidFill>
                        </a:rPr>
                        <a:t>0x0200</a:t>
                      </a:r>
                      <a:endParaRPr lang="en-US" dirty="0">
                        <a:solidFill>
                          <a:srgbClr val="0070C0"/>
                        </a:solidFill>
                      </a:endParaRPr>
                    </a:p>
                  </a:txBody>
                  <a:tcPr/>
                </a:tc>
              </a:tr>
              <a:tr h="327980">
                <a:tc>
                  <a:txBody>
                    <a:bodyPr/>
                    <a:lstStyle/>
                    <a:p>
                      <a:pPr algn="ctr"/>
                      <a:r>
                        <a:rPr lang="en-US" dirty="0" err="1" smtClean="0">
                          <a:solidFill>
                            <a:srgbClr val="FF0000"/>
                          </a:solidFill>
                        </a:rPr>
                        <a:t>0x0300</a:t>
                      </a:r>
                      <a:endParaRPr lang="en-US" dirty="0">
                        <a:solidFill>
                          <a:srgbClr val="FF0000"/>
                        </a:solidFill>
                      </a:endParaRPr>
                    </a:p>
                  </a:txBody>
                  <a:tcPr/>
                </a:tc>
              </a:tr>
            </a:tbl>
          </a:graphicData>
        </a:graphic>
      </p:graphicFrame>
      <p:cxnSp>
        <p:nvCxnSpPr>
          <p:cNvPr id="7" name="Elbow Connector 6"/>
          <p:cNvCxnSpPr/>
          <p:nvPr/>
        </p:nvCxnSpPr>
        <p:spPr>
          <a:xfrm flipV="1">
            <a:off x="5796136" y="3744229"/>
            <a:ext cx="792088" cy="339818"/>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75789656"/>
              </p:ext>
            </p:extLst>
          </p:nvPr>
        </p:nvGraphicFramePr>
        <p:xfrm>
          <a:off x="6588224" y="3528205"/>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err="1" smtClean="0">
                          <a:solidFill>
                            <a:srgbClr val="0070C0"/>
                          </a:solidFill>
                        </a:rPr>
                        <a:t>alice</a:t>
                      </a:r>
                      <a:endParaRPr lang="en-US" dirty="0">
                        <a:solidFill>
                          <a:srgbClr val="0070C0"/>
                        </a:solidFill>
                      </a:endParaRPr>
                    </a:p>
                    <a:p>
                      <a:pPr algn="ctr"/>
                      <a:r>
                        <a:rPr lang="en-US" dirty="0" smtClean="0">
                          <a:solidFill>
                            <a:srgbClr val="0070C0"/>
                          </a:solidFill>
                        </a:rPr>
                        <a:t>1</a:t>
                      </a:r>
                      <a:endParaRPr lang="en-US" dirty="0">
                        <a:solidFill>
                          <a:srgbClr val="0070C0"/>
                        </a:solidFill>
                      </a:endParaRPr>
                    </a:p>
                  </a:txBody>
                  <a:tcPr/>
                </a:tc>
              </a:tr>
            </a:tbl>
          </a:graphicData>
        </a:graphic>
      </p:graphicFrame>
      <p:cxnSp>
        <p:nvCxnSpPr>
          <p:cNvPr id="9" name="Elbow Connector 8"/>
          <p:cNvCxnSpPr>
            <a:endCxn id="10" idx="1"/>
          </p:cNvCxnSpPr>
          <p:nvPr/>
        </p:nvCxnSpPr>
        <p:spPr>
          <a:xfrm>
            <a:off x="5796136" y="4450251"/>
            <a:ext cx="810344" cy="30695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416922317"/>
              </p:ext>
            </p:extLst>
          </p:nvPr>
        </p:nvGraphicFramePr>
        <p:xfrm>
          <a:off x="6606480" y="4429224"/>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smtClean="0">
                          <a:solidFill>
                            <a:srgbClr val="FF0000"/>
                          </a:solidFill>
                        </a:rPr>
                        <a:t>bob</a:t>
                      </a:r>
                      <a:endParaRPr lang="en-US" dirty="0">
                        <a:solidFill>
                          <a:srgbClr val="FF0000"/>
                        </a:solidFill>
                      </a:endParaRPr>
                    </a:p>
                    <a:p>
                      <a:pPr algn="ctr"/>
                      <a:r>
                        <a:rPr lang="en-US" dirty="0" smtClean="0">
                          <a:solidFill>
                            <a:srgbClr val="FF0000"/>
                          </a:solidFill>
                        </a:rPr>
                        <a:t>2</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50040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πίνακες</a:t>
            </a:r>
            <a:endParaRPr lang="en-US" dirty="0"/>
          </a:p>
        </p:txBody>
      </p:sp>
      <p:sp>
        <p:nvSpPr>
          <p:cNvPr id="3" name="Content Placeholder 2"/>
          <p:cNvSpPr>
            <a:spLocks noGrp="1"/>
          </p:cNvSpPr>
          <p:nvPr>
            <p:ph idx="1"/>
          </p:nvPr>
        </p:nvSpPr>
        <p:spPr/>
        <p:txBody>
          <a:bodyPr>
            <a:normAutofit lnSpcReduction="10000"/>
          </a:bodyPr>
          <a:lstStyle/>
          <a:p>
            <a:r>
              <a:rPr lang="el-GR" dirty="0" smtClean="0"/>
              <a:t>Οι δισδιάστατοι πίνακες είναι ουσιαστικά πίνακες από αντικείμενα, όπου τα αντικείμενα είναι πάλι πίνακες</a:t>
            </a:r>
          </a:p>
          <a:p>
            <a:r>
              <a:rPr lang="el-GR" dirty="0" smtClean="0"/>
              <a:t>Π.χ., έτσι δεσμεύουμε πίνακα </a:t>
            </a:r>
            <a:r>
              <a:rPr lang="el-GR" dirty="0" smtClean="0">
                <a:sym typeface="Symbol"/>
              </a:rPr>
              <a:t>ακεραίων</a:t>
            </a:r>
            <a:r>
              <a:rPr lang="en-US" dirty="0" smtClean="0">
                <a:sym typeface="Symbol"/>
              </a:rPr>
              <a:t> </a:t>
            </a:r>
            <a:r>
              <a:rPr lang="en-US" dirty="0">
                <a:sym typeface="Symbol"/>
              </a:rPr>
              <a:t>5</a:t>
            </a:r>
            <a:r>
              <a:rPr lang="el-GR" dirty="0" smtClean="0"/>
              <a:t> </a:t>
            </a:r>
            <a:r>
              <a:rPr lang="el-GR" dirty="0" smtClean="0">
                <a:sym typeface="Symbol"/>
              </a:rPr>
              <a:t> </a:t>
            </a:r>
            <a:r>
              <a:rPr lang="en-US" dirty="0">
                <a:sym typeface="Symbol"/>
              </a:rPr>
              <a:t>5</a:t>
            </a:r>
            <a:endParaRPr lang="en-US" dirty="0" smtClean="0">
              <a:sym typeface="Symbol"/>
            </a:endParaRPr>
          </a:p>
          <a:p>
            <a:endParaRPr lang="el-GR" dirty="0" smtClean="0"/>
          </a:p>
          <a:p>
            <a:pPr marL="0" indent="0">
              <a:buNone/>
            </a:pPr>
            <a:r>
              <a:rPr lang="en-US" b="1" dirty="0" smtClean="0">
                <a:solidFill>
                  <a:schemeClr val="accent6">
                    <a:lumMod val="75000"/>
                  </a:schemeClr>
                </a:solidFill>
                <a:latin typeface="Courier New" pitchFamily="49" charset="0"/>
                <a:cs typeface="Courier New" pitchFamily="49" charset="0"/>
              </a:rPr>
              <a:t>int[][]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for (int i=0;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&lt;5; i++){</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array[i]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p>
          <a:p>
            <a:pPr marL="0" indent="0">
              <a:buNone/>
            </a:pP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3059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931" name="AutoShape 67"/>
          <p:cNvSpPr>
            <a:spLocks noChangeArrowheads="1"/>
          </p:cNvSpPr>
          <p:nvPr/>
        </p:nvSpPr>
        <p:spPr bwMode="auto">
          <a:xfrm>
            <a:off x="6934200" y="5029736"/>
            <a:ext cx="2209800" cy="760928"/>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67" name="Rectangle 3"/>
          <p:cNvSpPr>
            <a:spLocks noChangeArrowheads="1"/>
          </p:cNvSpPr>
          <p:nvPr/>
        </p:nvSpPr>
        <p:spPr bwMode="auto">
          <a:xfrm>
            <a:off x="3628292" y="2192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68" name="Rectangle 4"/>
          <p:cNvSpPr>
            <a:spLocks noChangeArrowheads="1"/>
          </p:cNvSpPr>
          <p:nvPr/>
        </p:nvSpPr>
        <p:spPr bwMode="auto">
          <a:xfrm>
            <a:off x="3628292" y="1771134"/>
            <a:ext cx="1219200"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Sale</a:t>
            </a:r>
          </a:p>
        </p:txBody>
      </p:sp>
      <p:sp>
        <p:nvSpPr>
          <p:cNvPr id="804869" name="Rectangle 5"/>
          <p:cNvSpPr>
            <a:spLocks noChangeArrowheads="1"/>
          </p:cNvSpPr>
          <p:nvPr/>
        </p:nvSpPr>
        <p:spPr bwMode="auto">
          <a:xfrm>
            <a:off x="3628292" y="2040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0" name="Rectangle 6"/>
          <p:cNvSpPr>
            <a:spLocks noChangeArrowheads="1"/>
          </p:cNvSpPr>
          <p:nvPr/>
        </p:nvSpPr>
        <p:spPr bwMode="auto">
          <a:xfrm>
            <a:off x="199292" y="39201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1" name="Rectangle 7"/>
          <p:cNvSpPr>
            <a:spLocks noChangeArrowheads="1"/>
          </p:cNvSpPr>
          <p:nvPr/>
        </p:nvSpPr>
        <p:spPr bwMode="auto">
          <a:xfrm>
            <a:off x="199292" y="3512930"/>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Salesperson</a:t>
            </a:r>
          </a:p>
        </p:txBody>
      </p:sp>
      <p:sp>
        <p:nvSpPr>
          <p:cNvPr id="804872" name="Rectangle 8"/>
          <p:cNvSpPr>
            <a:spLocks noChangeArrowheads="1"/>
          </p:cNvSpPr>
          <p:nvPr/>
        </p:nvSpPr>
        <p:spPr bwMode="auto">
          <a:xfrm>
            <a:off x="199292" y="37677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3" name="Rectangle 9"/>
          <p:cNvSpPr>
            <a:spLocks noChangeArrowheads="1"/>
          </p:cNvSpPr>
          <p:nvPr/>
        </p:nvSpPr>
        <p:spPr bwMode="auto">
          <a:xfrm>
            <a:off x="26376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4" name="Rectangle 10"/>
          <p:cNvSpPr>
            <a:spLocks noChangeArrowheads="1"/>
          </p:cNvSpPr>
          <p:nvPr/>
        </p:nvSpPr>
        <p:spPr bwMode="auto">
          <a:xfrm>
            <a:off x="26376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Customer</a:t>
            </a:r>
          </a:p>
        </p:txBody>
      </p:sp>
      <p:sp>
        <p:nvSpPr>
          <p:cNvPr id="804875" name="Rectangle 11"/>
          <p:cNvSpPr>
            <a:spLocks noChangeArrowheads="1"/>
          </p:cNvSpPr>
          <p:nvPr/>
        </p:nvSpPr>
        <p:spPr bwMode="auto">
          <a:xfrm>
            <a:off x="26376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6" name="Rectangle 12"/>
          <p:cNvSpPr>
            <a:spLocks noChangeArrowheads="1"/>
          </p:cNvSpPr>
          <p:nvPr/>
        </p:nvSpPr>
        <p:spPr bwMode="auto">
          <a:xfrm>
            <a:off x="68286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7" name="Rectangle 13"/>
          <p:cNvSpPr>
            <a:spLocks noChangeArrowheads="1"/>
          </p:cNvSpPr>
          <p:nvPr/>
        </p:nvSpPr>
        <p:spPr bwMode="auto">
          <a:xfrm>
            <a:off x="68286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Vehicle</a:t>
            </a:r>
          </a:p>
        </p:txBody>
      </p:sp>
      <p:sp>
        <p:nvSpPr>
          <p:cNvPr id="804878" name="Rectangle 14"/>
          <p:cNvSpPr>
            <a:spLocks noChangeArrowheads="1"/>
          </p:cNvSpPr>
          <p:nvPr/>
        </p:nvSpPr>
        <p:spPr bwMode="auto">
          <a:xfrm>
            <a:off x="68286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9" name="Rectangle 15"/>
          <p:cNvSpPr>
            <a:spLocks noChangeArrowheads="1"/>
          </p:cNvSpPr>
          <p:nvPr/>
        </p:nvSpPr>
        <p:spPr bwMode="auto">
          <a:xfrm>
            <a:off x="47712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0" name="Rectangle 16"/>
          <p:cNvSpPr>
            <a:spLocks noChangeArrowheads="1"/>
          </p:cNvSpPr>
          <p:nvPr/>
        </p:nvSpPr>
        <p:spPr bwMode="auto">
          <a:xfrm>
            <a:off x="47712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Product</a:t>
            </a:r>
          </a:p>
        </p:txBody>
      </p:sp>
      <p:sp>
        <p:nvSpPr>
          <p:cNvPr id="804881" name="Rectangle 17"/>
          <p:cNvSpPr>
            <a:spLocks noChangeArrowheads="1"/>
          </p:cNvSpPr>
          <p:nvPr/>
        </p:nvSpPr>
        <p:spPr bwMode="auto">
          <a:xfrm>
            <a:off x="47712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2" name="Rectangle 18"/>
          <p:cNvSpPr>
            <a:spLocks noChangeArrowheads="1"/>
          </p:cNvSpPr>
          <p:nvPr/>
        </p:nvSpPr>
        <p:spPr bwMode="auto">
          <a:xfrm>
            <a:off x="885093" y="56219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3" name="Rectangle 19"/>
          <p:cNvSpPr>
            <a:spLocks noChangeArrowheads="1"/>
          </p:cNvSpPr>
          <p:nvPr/>
        </p:nvSpPr>
        <p:spPr bwMode="auto">
          <a:xfrm>
            <a:off x="885093" y="5214730"/>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Corporate</a:t>
            </a:r>
          </a:p>
        </p:txBody>
      </p:sp>
      <p:sp>
        <p:nvSpPr>
          <p:cNvPr id="804884" name="Rectangle 20"/>
          <p:cNvSpPr>
            <a:spLocks noChangeArrowheads="1"/>
          </p:cNvSpPr>
          <p:nvPr/>
        </p:nvSpPr>
        <p:spPr bwMode="auto">
          <a:xfrm>
            <a:off x="885093" y="54695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5" name="Rectangle 21"/>
          <p:cNvSpPr>
            <a:spLocks noChangeArrowheads="1"/>
          </p:cNvSpPr>
          <p:nvPr/>
        </p:nvSpPr>
        <p:spPr bwMode="auto">
          <a:xfrm>
            <a:off x="2561492" y="56219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6" name="Rectangle 22"/>
          <p:cNvSpPr>
            <a:spLocks noChangeArrowheads="1"/>
          </p:cNvSpPr>
          <p:nvPr/>
        </p:nvSpPr>
        <p:spPr bwMode="auto">
          <a:xfrm>
            <a:off x="2561492" y="5214730"/>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Individual</a:t>
            </a:r>
          </a:p>
        </p:txBody>
      </p:sp>
      <p:sp>
        <p:nvSpPr>
          <p:cNvPr id="804887" name="Rectangle 23"/>
          <p:cNvSpPr>
            <a:spLocks noChangeArrowheads="1"/>
          </p:cNvSpPr>
          <p:nvPr/>
        </p:nvSpPr>
        <p:spPr bwMode="auto">
          <a:xfrm>
            <a:off x="2561492" y="54695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8" name="Rectangle 24"/>
          <p:cNvSpPr>
            <a:spLocks noChangeArrowheads="1"/>
          </p:cNvSpPr>
          <p:nvPr/>
        </p:nvSpPr>
        <p:spPr bwMode="auto">
          <a:xfrm>
            <a:off x="4431323" y="5621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9" name="Rectangle 25"/>
          <p:cNvSpPr>
            <a:spLocks noChangeArrowheads="1"/>
          </p:cNvSpPr>
          <p:nvPr/>
        </p:nvSpPr>
        <p:spPr bwMode="auto">
          <a:xfrm>
            <a:off x="4431323" y="52147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Truck</a:t>
            </a:r>
          </a:p>
        </p:txBody>
      </p:sp>
      <p:sp>
        <p:nvSpPr>
          <p:cNvPr id="804890" name="Rectangle 26"/>
          <p:cNvSpPr>
            <a:spLocks noChangeArrowheads="1"/>
          </p:cNvSpPr>
          <p:nvPr/>
        </p:nvSpPr>
        <p:spPr bwMode="auto">
          <a:xfrm>
            <a:off x="4431323" y="5469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1" name="Rectangle 27"/>
          <p:cNvSpPr>
            <a:spLocks noChangeArrowheads="1"/>
          </p:cNvSpPr>
          <p:nvPr/>
        </p:nvSpPr>
        <p:spPr bwMode="auto">
          <a:xfrm>
            <a:off x="5908431" y="5621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2" name="Rectangle 28"/>
          <p:cNvSpPr>
            <a:spLocks noChangeArrowheads="1"/>
          </p:cNvSpPr>
          <p:nvPr/>
        </p:nvSpPr>
        <p:spPr bwMode="auto">
          <a:xfrm>
            <a:off x="5908431" y="52147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Train</a:t>
            </a:r>
          </a:p>
        </p:txBody>
      </p:sp>
      <p:sp>
        <p:nvSpPr>
          <p:cNvPr id="804893" name="Rectangle 29"/>
          <p:cNvSpPr>
            <a:spLocks noChangeArrowheads="1"/>
          </p:cNvSpPr>
          <p:nvPr/>
        </p:nvSpPr>
        <p:spPr bwMode="auto">
          <a:xfrm>
            <a:off x="5908431" y="5469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4" name="Line 30"/>
          <p:cNvSpPr>
            <a:spLocks noChangeShapeType="1"/>
          </p:cNvSpPr>
          <p:nvPr/>
        </p:nvSpPr>
        <p:spPr bwMode="auto">
          <a:xfrm flipH="1">
            <a:off x="1570892" y="44196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5" name="Line 31"/>
          <p:cNvSpPr>
            <a:spLocks noChangeShapeType="1"/>
          </p:cNvSpPr>
          <p:nvPr/>
        </p:nvSpPr>
        <p:spPr bwMode="auto">
          <a:xfrm>
            <a:off x="3247292"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6" name="AutoShape 32"/>
          <p:cNvSpPr>
            <a:spLocks noChangeArrowheads="1"/>
          </p:cNvSpPr>
          <p:nvPr/>
        </p:nvSpPr>
        <p:spPr bwMode="auto">
          <a:xfrm rot="3030135">
            <a:off x="2713832"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7" name="AutoShape 33"/>
          <p:cNvSpPr>
            <a:spLocks noChangeArrowheads="1"/>
          </p:cNvSpPr>
          <p:nvPr/>
        </p:nvSpPr>
        <p:spPr bwMode="auto">
          <a:xfrm rot="-1780726">
            <a:off x="3094892"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2" name="Text Box 38"/>
          <p:cNvSpPr txBox="1">
            <a:spLocks noChangeArrowheads="1"/>
          </p:cNvSpPr>
          <p:nvPr/>
        </p:nvSpPr>
        <p:spPr bwMode="auto">
          <a:xfrm>
            <a:off x="211015"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seller</a:t>
            </a:r>
          </a:p>
        </p:txBody>
      </p:sp>
      <p:sp>
        <p:nvSpPr>
          <p:cNvPr id="804903" name="Line 39"/>
          <p:cNvSpPr>
            <a:spLocks noChangeShapeType="1"/>
          </p:cNvSpPr>
          <p:nvPr/>
        </p:nvSpPr>
        <p:spPr bwMode="auto">
          <a:xfrm flipH="1">
            <a:off x="961292" y="2438400"/>
            <a:ext cx="2819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4904" name="Line 40"/>
          <p:cNvSpPr>
            <a:spLocks noChangeShapeType="1"/>
          </p:cNvSpPr>
          <p:nvPr/>
        </p:nvSpPr>
        <p:spPr bwMode="auto">
          <a:xfrm flipH="1">
            <a:off x="3247292" y="24384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5" name="Line 41"/>
          <p:cNvSpPr>
            <a:spLocks noChangeShapeType="1"/>
          </p:cNvSpPr>
          <p:nvPr/>
        </p:nvSpPr>
        <p:spPr bwMode="auto">
          <a:xfrm>
            <a:off x="4466492" y="24384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6" name="Line 42"/>
          <p:cNvSpPr>
            <a:spLocks noChangeShapeType="1"/>
          </p:cNvSpPr>
          <p:nvPr/>
        </p:nvSpPr>
        <p:spPr bwMode="auto">
          <a:xfrm>
            <a:off x="4771292" y="2438400"/>
            <a:ext cx="2133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7" name="Text Box 43"/>
          <p:cNvSpPr txBox="1">
            <a:spLocks noChangeArrowheads="1"/>
          </p:cNvSpPr>
          <p:nvPr/>
        </p:nvSpPr>
        <p:spPr bwMode="auto">
          <a:xfrm>
            <a:off x="2637692"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buyer</a:t>
            </a:r>
          </a:p>
        </p:txBody>
      </p:sp>
      <p:sp>
        <p:nvSpPr>
          <p:cNvPr id="804908" name="Text Box 44"/>
          <p:cNvSpPr txBox="1">
            <a:spLocks noChangeArrowheads="1"/>
          </p:cNvSpPr>
          <p:nvPr/>
        </p:nvSpPr>
        <p:spPr bwMode="auto">
          <a:xfrm>
            <a:off x="4712677" y="3140076"/>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Item sold</a:t>
            </a:r>
          </a:p>
        </p:txBody>
      </p:sp>
      <p:sp>
        <p:nvSpPr>
          <p:cNvPr id="804909" name="Text Box 45"/>
          <p:cNvSpPr txBox="1">
            <a:spLocks noChangeArrowheads="1"/>
          </p:cNvSpPr>
          <p:nvPr/>
        </p:nvSpPr>
        <p:spPr bwMode="auto">
          <a:xfrm>
            <a:off x="6746631" y="2819401"/>
            <a:ext cx="15298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Shipping mechanism</a:t>
            </a:r>
          </a:p>
        </p:txBody>
      </p:sp>
      <p:sp>
        <p:nvSpPr>
          <p:cNvPr id="804910" name="Rectangle 46"/>
          <p:cNvSpPr>
            <a:spLocks noGrp="1" noChangeArrowheads="1"/>
          </p:cNvSpPr>
          <p:nvPr>
            <p:ph type="title"/>
          </p:nvPr>
        </p:nvSpPr>
        <p:spPr/>
        <p:txBody>
          <a:bodyPr/>
          <a:lstStyle/>
          <a:p>
            <a:r>
              <a:rPr lang="el-GR" dirty="0" smtClean="0"/>
              <a:t>Αλλαγή των απαιτήσεων</a:t>
            </a:r>
            <a:endParaRPr lang="en-GB" dirty="0"/>
          </a:p>
        </p:txBody>
      </p:sp>
      <p:sp>
        <p:nvSpPr>
          <p:cNvPr id="804911" name="Text Box 47"/>
          <p:cNvSpPr txBox="1">
            <a:spLocks noChangeArrowheads="1"/>
          </p:cNvSpPr>
          <p:nvPr/>
        </p:nvSpPr>
        <p:spPr bwMode="auto">
          <a:xfrm>
            <a:off x="140677" y="1447801"/>
            <a:ext cx="24384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l-GR" dirty="0" smtClean="0">
                <a:solidFill>
                  <a:schemeClr val="tx1"/>
                </a:solidFill>
              </a:rPr>
              <a:t>Προσθήκη αεροπορικής μεταφοράς</a:t>
            </a:r>
            <a:endParaRPr lang="en-US" dirty="0">
              <a:solidFill>
                <a:schemeClr val="tx1"/>
              </a:solidFill>
            </a:endParaRPr>
          </a:p>
        </p:txBody>
      </p:sp>
      <p:sp>
        <p:nvSpPr>
          <p:cNvPr id="804922" name="AutoShape 58"/>
          <p:cNvSpPr>
            <a:spLocks noChangeArrowheads="1"/>
          </p:cNvSpPr>
          <p:nvPr/>
        </p:nvSpPr>
        <p:spPr bwMode="auto">
          <a:xfrm rot="3030135">
            <a:off x="6587575" y="3893632"/>
            <a:ext cx="230188"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3" name="Line 59"/>
          <p:cNvSpPr>
            <a:spLocks noChangeShapeType="1"/>
          </p:cNvSpPr>
          <p:nvPr/>
        </p:nvSpPr>
        <p:spPr bwMode="auto">
          <a:xfrm flipH="1">
            <a:off x="4906108" y="4343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4" name="AutoShape 60"/>
          <p:cNvSpPr>
            <a:spLocks noChangeArrowheads="1"/>
          </p:cNvSpPr>
          <p:nvPr/>
        </p:nvSpPr>
        <p:spPr bwMode="auto">
          <a:xfrm rot="2469234">
            <a:off x="7014797" y="3898395"/>
            <a:ext cx="230065"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5" name="Line 61"/>
          <p:cNvSpPr>
            <a:spLocks noChangeShapeType="1"/>
          </p:cNvSpPr>
          <p:nvPr/>
        </p:nvSpPr>
        <p:spPr bwMode="auto">
          <a:xfrm flipH="1">
            <a:off x="6353908" y="4343400"/>
            <a:ext cx="685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6" name="AutoShape 62"/>
          <p:cNvSpPr>
            <a:spLocks noChangeArrowheads="1"/>
          </p:cNvSpPr>
          <p:nvPr/>
        </p:nvSpPr>
        <p:spPr bwMode="auto">
          <a:xfrm rot="-1780726">
            <a:off x="7344508" y="3963482"/>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7" name="Line 63"/>
          <p:cNvSpPr>
            <a:spLocks noChangeShapeType="1"/>
          </p:cNvSpPr>
          <p:nvPr/>
        </p:nvSpPr>
        <p:spPr bwMode="auto">
          <a:xfrm>
            <a:off x="7496908"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8" name="Rectangle 64"/>
          <p:cNvSpPr>
            <a:spLocks noChangeArrowheads="1"/>
          </p:cNvSpPr>
          <p:nvPr/>
        </p:nvSpPr>
        <p:spPr bwMode="auto">
          <a:xfrm>
            <a:off x="7268308" y="5621923"/>
            <a:ext cx="1383323"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9" name="Rectangle 65"/>
          <p:cNvSpPr>
            <a:spLocks noChangeArrowheads="1"/>
          </p:cNvSpPr>
          <p:nvPr/>
        </p:nvSpPr>
        <p:spPr bwMode="auto">
          <a:xfrm>
            <a:off x="7268308" y="5200134"/>
            <a:ext cx="1383323"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Airplane</a:t>
            </a:r>
          </a:p>
        </p:txBody>
      </p:sp>
      <p:sp>
        <p:nvSpPr>
          <p:cNvPr id="804930" name="Rectangle 66"/>
          <p:cNvSpPr>
            <a:spLocks noChangeArrowheads="1"/>
          </p:cNvSpPr>
          <p:nvPr/>
        </p:nvSpPr>
        <p:spPr bwMode="auto">
          <a:xfrm>
            <a:off x="7268308" y="5469523"/>
            <a:ext cx="1383323"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Tree>
    <p:extLst>
      <p:ext uri="{BB962C8B-B14F-4D97-AF65-F5344CB8AC3E}">
        <p14:creationId xmlns:p14="http://schemas.microsoft.com/office/powerpoint/2010/main" val="1181366743"/>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057523195"/>
              </p:ext>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16176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461067893"/>
              </p:ext>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302435709"/>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null</a:t>
                      </a:r>
                    </a:p>
                  </a:txBody>
                  <a:tcPr/>
                </a:tc>
              </a:tr>
            </a:tbl>
          </a:graphicData>
        </a:graphic>
      </p:graphicFrame>
    </p:spTree>
    <p:extLst>
      <p:ext uri="{BB962C8B-B14F-4D97-AF65-F5344CB8AC3E}">
        <p14:creationId xmlns:p14="http://schemas.microsoft.com/office/powerpoint/2010/main" val="67482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95412633"/>
              </p:ext>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37134739"/>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FF0000"/>
                          </a:solidFill>
                        </a:rPr>
                        <a:t>0x0020</a:t>
                      </a:r>
                      <a:endParaRPr lang="en-US" dirty="0">
                        <a:solidFill>
                          <a:srgbClr val="FF000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sp>
        <p:nvSpPr>
          <p:cNvPr id="8" name="TextBox 7"/>
          <p:cNvSpPr txBox="1"/>
          <p:nvPr/>
        </p:nvSpPr>
        <p:spPr>
          <a:xfrm>
            <a:off x="8342390" y="4293096"/>
            <a:ext cx="774571" cy="461665"/>
          </a:xfrm>
          <a:prstGeom prst="rect">
            <a:avLst/>
          </a:prstGeom>
          <a:solidFill>
            <a:srgbClr val="FFFF00"/>
          </a:solidFill>
        </p:spPr>
        <p:txBody>
          <a:bodyPr wrap="none" rtlCol="0">
            <a:spAutoFit/>
          </a:bodyPr>
          <a:lstStyle/>
          <a:p>
            <a:r>
              <a:rPr lang="en-US" sz="2400" dirty="0" err="1" smtClean="0"/>
              <a:t>i</a:t>
            </a:r>
            <a:r>
              <a:rPr lang="en-US" sz="2400" dirty="0" smtClean="0"/>
              <a:t> = 0</a:t>
            </a:r>
            <a:endParaRPr lang="en-US" sz="2400" dirty="0"/>
          </a:p>
        </p:txBody>
      </p:sp>
      <p:cxnSp>
        <p:nvCxnSpPr>
          <p:cNvPr id="9" name="Straight Arrow Connector 8"/>
          <p:cNvCxnSpPr/>
          <p:nvPr/>
        </p:nvCxnSpPr>
        <p:spPr>
          <a:xfrm>
            <a:off x="4191998" y="4570385"/>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859024985"/>
              </p:ext>
            </p:extLst>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354076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856185421"/>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FF0000"/>
                          </a:solidFill>
                        </a:rPr>
                        <a:t>0x0030</a:t>
                      </a:r>
                      <a:endParaRPr lang="en-US" dirty="0">
                        <a:solidFill>
                          <a:srgbClr val="FF000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sp>
        <p:nvSpPr>
          <p:cNvPr id="8" name="TextBox 7"/>
          <p:cNvSpPr txBox="1"/>
          <p:nvPr/>
        </p:nvSpPr>
        <p:spPr>
          <a:xfrm>
            <a:off x="8299514" y="4730121"/>
            <a:ext cx="774571" cy="461665"/>
          </a:xfrm>
          <a:prstGeom prst="rect">
            <a:avLst/>
          </a:prstGeom>
          <a:solidFill>
            <a:srgbClr val="FFFF00"/>
          </a:solidFill>
        </p:spPr>
        <p:txBody>
          <a:bodyPr wrap="none" rtlCol="0">
            <a:spAutoFit/>
          </a:bodyPr>
          <a:lstStyle/>
          <a:p>
            <a:r>
              <a:rPr lang="en-US" sz="2400" dirty="0" err="1" smtClean="0"/>
              <a:t>i</a:t>
            </a:r>
            <a:r>
              <a:rPr lang="en-US" sz="2400" dirty="0" smtClean="0"/>
              <a:t> = 1</a:t>
            </a:r>
            <a:endParaRPr lang="en-US" sz="2400" dirty="0"/>
          </a:p>
        </p:txBody>
      </p:sp>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369165274"/>
              </p:ext>
            </p:extLst>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94857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028300323"/>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sz="1800" kern="1200" dirty="0" smtClean="0">
                          <a:solidFill>
                            <a:srgbClr val="FF0000"/>
                          </a:solidFill>
                          <a:latin typeface="+mn-lt"/>
                          <a:ea typeface="+mn-ea"/>
                          <a:cs typeface="+mn-cs"/>
                        </a:rPr>
                        <a:t>0x0040</a:t>
                      </a:r>
                      <a:endParaRPr lang="en-US" sz="1800" kern="1200" dirty="0">
                        <a:solidFill>
                          <a:srgbClr val="FF0000"/>
                        </a:solidFill>
                        <a:latin typeface="+mn-lt"/>
                        <a:ea typeface="+mn-ea"/>
                        <a:cs typeface="+mn-cs"/>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691571346"/>
              </p:ext>
            </p:extLst>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9" name="TextBox 18"/>
          <p:cNvSpPr txBox="1"/>
          <p:nvPr/>
        </p:nvSpPr>
        <p:spPr>
          <a:xfrm>
            <a:off x="8286506" y="5092079"/>
            <a:ext cx="774571" cy="461665"/>
          </a:xfrm>
          <a:prstGeom prst="rect">
            <a:avLst/>
          </a:prstGeom>
          <a:solidFill>
            <a:srgbClr val="FFFF00"/>
          </a:solidFill>
        </p:spPr>
        <p:txBody>
          <a:bodyPr wrap="none" rtlCol="0">
            <a:spAutoFit/>
          </a:bodyPr>
          <a:lstStyle/>
          <a:p>
            <a:r>
              <a:rPr lang="en-US" sz="2400" dirty="0" err="1" smtClean="0"/>
              <a:t>i</a:t>
            </a:r>
            <a:r>
              <a:rPr lang="en-US" sz="2400" dirty="0" smtClean="0"/>
              <a:t> = 2</a:t>
            </a:r>
            <a:endParaRPr lang="en-US" sz="2400" dirty="0"/>
          </a:p>
        </p:txBody>
      </p:sp>
    </p:spTree>
    <p:extLst>
      <p:ext uri="{BB962C8B-B14F-4D97-AF65-F5344CB8AC3E}">
        <p14:creationId xmlns:p14="http://schemas.microsoft.com/office/powerpoint/2010/main" val="239701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12217178"/>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FF000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2670478348"/>
              </p:ext>
            </p:extLst>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9" name="TextBox 18"/>
          <p:cNvSpPr txBox="1"/>
          <p:nvPr/>
        </p:nvSpPr>
        <p:spPr>
          <a:xfrm>
            <a:off x="8299514" y="5469279"/>
            <a:ext cx="774571" cy="461665"/>
          </a:xfrm>
          <a:prstGeom prst="rect">
            <a:avLst/>
          </a:prstGeom>
          <a:solidFill>
            <a:srgbClr val="FFFF00"/>
          </a:solidFill>
        </p:spPr>
        <p:txBody>
          <a:bodyPr wrap="none" rtlCol="0">
            <a:spAutoFit/>
          </a:bodyPr>
          <a:lstStyle/>
          <a:p>
            <a:r>
              <a:rPr lang="en-US" sz="2400" dirty="0" err="1" smtClean="0"/>
              <a:t>i</a:t>
            </a:r>
            <a:r>
              <a:rPr lang="en-US" sz="2400" dirty="0" smtClean="0"/>
              <a:t> = 3</a:t>
            </a:r>
            <a:endParaRPr lang="en-US" sz="2400" dirty="0"/>
          </a:p>
        </p:txBody>
      </p:sp>
      <p:cxnSp>
        <p:nvCxnSpPr>
          <p:cNvPr id="20" name="Straight Arrow Connector 19"/>
          <p:cNvCxnSpPr>
            <a:endCxn id="21" idx="1"/>
          </p:cNvCxnSpPr>
          <p:nvPr/>
        </p:nvCxnSpPr>
        <p:spPr>
          <a:xfrm>
            <a:off x="4211960" y="5692737"/>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478807918"/>
              </p:ext>
            </p:extLst>
          </p:nvPr>
        </p:nvGraphicFramePr>
        <p:xfrm>
          <a:off x="5076056" y="5517232"/>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87174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741035222"/>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00B0F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0x0060</a:t>
                      </a:r>
                      <a:endParaRPr lang="en-US" dirty="0" smtClean="0">
                        <a:solidFill>
                          <a:srgbClr val="00B0F0"/>
                        </a:solidFill>
                      </a:endParaRP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20" name="Straight Arrow Connector 19"/>
          <p:cNvCxnSpPr>
            <a:endCxn id="21" idx="1"/>
          </p:cNvCxnSpPr>
          <p:nvPr/>
        </p:nvCxnSpPr>
        <p:spPr>
          <a:xfrm>
            <a:off x="4211960" y="5692737"/>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nvGraphicFramePr>
        <p:xfrm>
          <a:off x="5076056" y="5517232"/>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22" name="TextBox 21"/>
          <p:cNvSpPr txBox="1"/>
          <p:nvPr/>
        </p:nvSpPr>
        <p:spPr>
          <a:xfrm>
            <a:off x="8299514" y="5842105"/>
            <a:ext cx="774571" cy="461665"/>
          </a:xfrm>
          <a:prstGeom prst="rect">
            <a:avLst/>
          </a:prstGeom>
          <a:solidFill>
            <a:srgbClr val="FFFF00"/>
          </a:solidFill>
        </p:spPr>
        <p:txBody>
          <a:bodyPr wrap="none" rtlCol="0">
            <a:spAutoFit/>
          </a:bodyPr>
          <a:lstStyle/>
          <a:p>
            <a:r>
              <a:rPr lang="en-US" sz="2400" dirty="0" err="1" smtClean="0"/>
              <a:t>i</a:t>
            </a:r>
            <a:r>
              <a:rPr lang="en-US" sz="2400" dirty="0" smtClean="0"/>
              <a:t> = 4</a:t>
            </a:r>
            <a:endParaRPr lang="en-US" sz="2400" dirty="0"/>
          </a:p>
        </p:txBody>
      </p:sp>
      <p:cxnSp>
        <p:nvCxnSpPr>
          <p:cNvPr id="23" name="Straight Arrow Connector 22"/>
          <p:cNvCxnSpPr>
            <a:endCxn id="24" idx="1"/>
          </p:cNvCxnSpPr>
          <p:nvPr/>
        </p:nvCxnSpPr>
        <p:spPr>
          <a:xfrm>
            <a:off x="4211960" y="6065563"/>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2467840730"/>
              </p:ext>
            </p:extLst>
          </p:nvPr>
        </p:nvGraphicFramePr>
        <p:xfrm>
          <a:off x="5076056" y="5890058"/>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284736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πίνακες</a:t>
            </a:r>
            <a:endParaRPr lang="en-US" dirty="0"/>
          </a:p>
        </p:txBody>
      </p:sp>
      <p:sp>
        <p:nvSpPr>
          <p:cNvPr id="3" name="Content Placeholder 2"/>
          <p:cNvSpPr>
            <a:spLocks noGrp="1"/>
          </p:cNvSpPr>
          <p:nvPr>
            <p:ph idx="1"/>
          </p:nvPr>
        </p:nvSpPr>
        <p:spPr/>
        <p:txBody>
          <a:bodyPr>
            <a:normAutofit/>
          </a:bodyPr>
          <a:lstStyle/>
          <a:p>
            <a:r>
              <a:rPr lang="el-GR" dirty="0" smtClean="0">
                <a:sym typeface="Symbol"/>
              </a:rPr>
              <a:t>Μπορεί ο δισδιάστατος μας πίνακας να είναι ασύμμετρος. </a:t>
            </a:r>
            <a:endParaRPr lang="el-GR" dirty="0">
              <a:sym typeface="Symbol"/>
            </a:endParaRPr>
          </a:p>
          <a:p>
            <a:r>
              <a:rPr lang="el-GR" dirty="0" smtClean="0">
                <a:sym typeface="Symbol"/>
              </a:rPr>
              <a:t>Π.χ., έτσι ορίζουμε ένα διαγώνιο πίνακα.</a:t>
            </a:r>
            <a:endParaRPr lang="en-US" dirty="0" smtClean="0">
              <a:sym typeface="Symbol"/>
            </a:endParaRPr>
          </a:p>
          <a:p>
            <a:endParaRPr lang="el-GR" dirty="0" smtClean="0"/>
          </a:p>
          <a:p>
            <a:pPr marL="0" indent="0">
              <a:buNone/>
            </a:pPr>
            <a:r>
              <a:rPr lang="en-US" b="1" dirty="0" smtClean="0">
                <a:solidFill>
                  <a:schemeClr val="accent6">
                    <a:lumMod val="75000"/>
                  </a:schemeClr>
                </a:solidFill>
                <a:latin typeface="Courier New" pitchFamily="49" charset="0"/>
                <a:cs typeface="Courier New" pitchFamily="49" charset="0"/>
              </a:rPr>
              <a:t>int[][]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for (int i=0;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&lt;5; i++){</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array[i]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i</a:t>
            </a:r>
            <a:r>
              <a:rPr lang="el-GR" b="1" dirty="0" smtClean="0">
                <a:solidFill>
                  <a:srgbClr val="FF0000"/>
                </a:solidFill>
                <a:latin typeface="Courier New" pitchFamily="49" charset="0"/>
                <a:cs typeface="Courier New" pitchFamily="49" charset="0"/>
              </a:rPr>
              <a:t>+1</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5430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i</a:t>
            </a:r>
            <a:r>
              <a:rPr lang="el-GR" b="1" dirty="0">
                <a:solidFill>
                  <a:srgbClr val="FF000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654063869"/>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00B0F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0x0060</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742388960"/>
              </p:ext>
            </p:extLst>
          </p:nvPr>
        </p:nvGraphicFramePr>
        <p:xfrm>
          <a:off x="5067744" y="4359384"/>
          <a:ext cx="582401" cy="365760"/>
        </p:xfrm>
        <a:graphic>
          <a:graphicData uri="http://schemas.openxmlformats.org/drawingml/2006/table">
            <a:tbl>
              <a:tblPr firstRow="1" bandRow="1">
                <a:tableStyleId>{5940675A-B579-460E-94D1-54222C63F5DA}</a:tableStyleId>
              </a:tblPr>
              <a:tblGrid>
                <a:gridCol w="582401"/>
              </a:tblGrid>
              <a:tr h="336143">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782545897"/>
              </p:ext>
            </p:extLst>
          </p:nvPr>
        </p:nvGraphicFramePr>
        <p:xfrm>
          <a:off x="5067744" y="4749953"/>
          <a:ext cx="1164802" cy="365760"/>
        </p:xfrm>
        <a:graphic>
          <a:graphicData uri="http://schemas.openxmlformats.org/drawingml/2006/table">
            <a:tbl>
              <a:tblPr firstRow="1" bandRow="1">
                <a:tableStyleId>{5940675A-B579-460E-94D1-54222C63F5DA}</a:tableStyleId>
              </a:tblPr>
              <a:tblGrid>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483486859"/>
              </p:ext>
            </p:extLst>
          </p:nvPr>
        </p:nvGraphicFramePr>
        <p:xfrm>
          <a:off x="5076056" y="5147407"/>
          <a:ext cx="1747203" cy="365760"/>
        </p:xfrm>
        <a:graphic>
          <a:graphicData uri="http://schemas.openxmlformats.org/drawingml/2006/table">
            <a:tbl>
              <a:tblPr firstRow="1" bandRow="1">
                <a:tableStyleId>{5940675A-B579-460E-94D1-54222C63F5DA}</a:tableStyleId>
              </a:tblPr>
              <a:tblGrid>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bl>
          </a:graphicData>
        </a:graphic>
      </p:graphicFrame>
      <p:cxnSp>
        <p:nvCxnSpPr>
          <p:cNvPr id="20" name="Straight Arrow Connector 19"/>
          <p:cNvCxnSpPr>
            <a:endCxn id="21" idx="1"/>
          </p:cNvCxnSpPr>
          <p:nvPr/>
        </p:nvCxnSpPr>
        <p:spPr>
          <a:xfrm>
            <a:off x="4211960" y="5692737"/>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1351907825"/>
              </p:ext>
            </p:extLst>
          </p:nvPr>
        </p:nvGraphicFramePr>
        <p:xfrm>
          <a:off x="5076056" y="5517232"/>
          <a:ext cx="2329604" cy="365760"/>
        </p:xfrm>
        <a:graphic>
          <a:graphicData uri="http://schemas.openxmlformats.org/drawingml/2006/table">
            <a:tbl>
              <a:tblPr firstRow="1" bandRow="1">
                <a:tableStyleId>{5940675A-B579-460E-94D1-54222C63F5DA}</a:tableStyleId>
              </a:tblPr>
              <a:tblGrid>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r>
            </a:tbl>
          </a:graphicData>
        </a:graphic>
      </p:graphicFrame>
      <p:cxnSp>
        <p:nvCxnSpPr>
          <p:cNvPr id="23" name="Straight Arrow Connector 22"/>
          <p:cNvCxnSpPr>
            <a:endCxn id="24" idx="1"/>
          </p:cNvCxnSpPr>
          <p:nvPr/>
        </p:nvCxnSpPr>
        <p:spPr>
          <a:xfrm>
            <a:off x="4211960" y="6065563"/>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5076056" y="5890058"/>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420194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smtClean="0"/>
              <a:t>14. ΣΥΝΘΕΣΗ ΑΝΤΙΚΕΙΜΕΝΩΝ</a:t>
            </a:r>
            <a:br>
              <a:rPr lang="el-GR" dirty="0" smtClean="0"/>
            </a:br>
            <a:r>
              <a:rPr lang="el-GR" dirty="0" smtClean="0"/>
              <a:t>ΥΛΟΠΟΙΗΣΗ ΣΤΟΙΒΑΣ</a:t>
            </a:r>
            <a:endParaRPr lang="el-GR"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316136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Γενικές πληροφορίες </a:t>
            </a:r>
          </a:p>
        </p:txBody>
      </p:sp>
      <p:sp>
        <p:nvSpPr>
          <p:cNvPr id="3" name="Content Placeholder 2"/>
          <p:cNvSpPr>
            <a:spLocks noGrp="1"/>
          </p:cNvSpPr>
          <p:nvPr>
            <p:ph idx="1"/>
          </p:nvPr>
        </p:nvSpPr>
        <p:spPr/>
        <p:txBody>
          <a:bodyPr>
            <a:normAutofit fontScale="70000" lnSpcReduction="20000"/>
          </a:bodyPr>
          <a:lstStyle/>
          <a:p>
            <a:r>
              <a:rPr lang="en-US" dirty="0" smtClean="0"/>
              <a:t>Web: </a:t>
            </a:r>
            <a:r>
              <a:rPr lang="en-US" dirty="0" smtClean="0">
                <a:hlinkClick r:id="rId2"/>
              </a:rPr>
              <a:t>http://www.cs.uoi.gr/~tsap/teaching/cse205/</a:t>
            </a:r>
            <a:endParaRPr lang="en-US" dirty="0" smtClean="0"/>
          </a:p>
          <a:p>
            <a:endParaRPr lang="el-GR" dirty="0" smtClean="0"/>
          </a:p>
          <a:p>
            <a:r>
              <a:rPr lang="el-GR" dirty="0" smtClean="0"/>
              <a:t>Διαλέξεις: </a:t>
            </a:r>
          </a:p>
          <a:p>
            <a:pPr lvl="1"/>
            <a:r>
              <a:rPr lang="el-GR" dirty="0" smtClean="0"/>
              <a:t>Τρίτη 3-5 </a:t>
            </a:r>
            <a:r>
              <a:rPr lang="el-GR" dirty="0"/>
              <a:t>μ</a:t>
            </a:r>
            <a:r>
              <a:rPr lang="el-GR" dirty="0" smtClean="0"/>
              <a:t>.μ.</a:t>
            </a:r>
          </a:p>
          <a:p>
            <a:pPr lvl="1"/>
            <a:r>
              <a:rPr lang="el-GR" dirty="0" smtClean="0"/>
              <a:t>Πέμπτη 12-2 μ.μ.</a:t>
            </a:r>
          </a:p>
          <a:p>
            <a:endParaRPr lang="el-GR" dirty="0" smtClean="0"/>
          </a:p>
          <a:p>
            <a:r>
              <a:rPr lang="el-GR" dirty="0" smtClean="0"/>
              <a:t>Εργαστήρια:</a:t>
            </a:r>
          </a:p>
          <a:p>
            <a:pPr lvl="1"/>
            <a:r>
              <a:rPr lang="el-GR" dirty="0" smtClean="0"/>
              <a:t>Πέμπτη 3-7 μ.μ.</a:t>
            </a:r>
          </a:p>
          <a:p>
            <a:pPr lvl="1"/>
            <a:r>
              <a:rPr lang="el-GR" dirty="0" smtClean="0"/>
              <a:t>Θα ξεκινήσουν σε μερικές εβδομάδες</a:t>
            </a:r>
          </a:p>
          <a:p>
            <a:pPr lvl="1"/>
            <a:endParaRPr lang="el-GR" dirty="0" smtClean="0"/>
          </a:p>
          <a:p>
            <a:r>
              <a:rPr lang="el-GR" dirty="0" smtClean="0"/>
              <a:t>Ώρες γραφείου</a:t>
            </a:r>
            <a:r>
              <a:rPr lang="en-US" dirty="0" smtClean="0"/>
              <a:t>: </a:t>
            </a:r>
            <a:r>
              <a:rPr lang="el-GR" dirty="0" smtClean="0"/>
              <a:t>Μπορείτε ανά πάσα στιγμή να χτυπήσετε την πόρτα του γραφείου μου. Πιο εύκολο να με βρείτε μέσω </a:t>
            </a:r>
            <a:r>
              <a:rPr lang="en-US" dirty="0" smtClean="0"/>
              <a:t>email.</a:t>
            </a:r>
            <a:endParaRPr lang="el-GR" dirty="0" smtClean="0"/>
          </a:p>
          <a:p>
            <a:endParaRPr lang="el-GR" dirty="0"/>
          </a:p>
          <a:p>
            <a:r>
              <a:rPr lang="el-GR" dirty="0" smtClean="0"/>
              <a:t>Φροντιστήρια: Ώρες για την απάντηση ερωτήσεων και βοήθεια με ασκήσεις.</a:t>
            </a:r>
          </a:p>
          <a:p>
            <a:pPr marL="274320" lvl="1" indent="0">
              <a:buNone/>
            </a:pPr>
            <a:endParaRPr lang="el-GR" dirty="0" smtClean="0"/>
          </a:p>
          <a:p>
            <a:r>
              <a:rPr lang="el-GR" dirty="0" smtClean="0"/>
              <a:t>Παρασκευή: υποψήφια μέρα για αναπλήρωση χαμένων ωρών.</a:t>
            </a:r>
          </a:p>
        </p:txBody>
      </p:sp>
    </p:spTree>
    <p:extLst>
      <p:ext uri="{BB962C8B-B14F-4D97-AF65-F5344CB8AC3E}">
        <p14:creationId xmlns:p14="http://schemas.microsoft.com/office/powerpoint/2010/main" val="25269377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a:t>2</a:t>
            </a:r>
            <a:r>
              <a:rPr lang="el-GR" dirty="0" smtClean="0"/>
              <a:t>. ΕΙΣΑΓΩΓΗ ΣΤΙΣ ΕΝΝΟΙΕΣ ΤΗΣ ΚΛΑΣΗΣ ΚΑΙ ΤΟΥ ΑΝΤΙΚΕΙΜΕΝΟΥ</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853684"/>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107" y="505766"/>
            <a:ext cx="4862264" cy="3516086"/>
          </a:xfrm>
          <a:ln w="28575">
            <a:solidFill>
              <a:srgbClr val="0070C0"/>
            </a:solidFill>
            <a:prstDash val="dash"/>
          </a:ln>
        </p:spPr>
        <p:txBody>
          <a:bodyPr>
            <a:noAutofit/>
          </a:bodyPr>
          <a:lstStyle/>
          <a:p>
            <a:pPr marL="0" indent="0">
              <a:buNone/>
            </a:pPr>
            <a:r>
              <a:rPr lang="en-US" sz="1400" b="1" dirty="0" smtClean="0">
                <a:solidFill>
                  <a:srgbClr val="0070C0"/>
                </a:solidFill>
                <a:latin typeface="Courier New" pitchFamily="49" charset="0"/>
                <a:cs typeface="Courier New" pitchFamily="49" charset="0"/>
              </a:rPr>
              <a:t>class Car</a:t>
            </a:r>
            <a:endParaRPr lang="el-GR" sz="1400" b="1" dirty="0" smtClean="0">
              <a:solidFill>
                <a:srgbClr val="0070C0"/>
              </a:solidFill>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private </a:t>
            </a:r>
            <a:r>
              <a:rPr lang="en-US" sz="1400" b="1" dirty="0">
                <a:latin typeface="Courier New" pitchFamily="49" charset="0"/>
                <a:cs typeface="Courier New" pitchFamily="49" charset="0"/>
              </a:rPr>
              <a:t>int position = 0;</a:t>
            </a: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private </a:t>
            </a:r>
            <a:r>
              <a:rPr lang="en-US" sz="1400" b="1" dirty="0" smtClean="0">
                <a:solidFill>
                  <a:srgbClr val="FF0000"/>
                </a:solidFill>
                <a:latin typeface="Courier New" pitchFamily="49" charset="0"/>
                <a:cs typeface="Courier New" pitchFamily="49" charset="0"/>
              </a:rPr>
              <a:t>Person driver</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	</a:t>
            </a: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a:latin typeface="Courier New" pitchFamily="49" charset="0"/>
                <a:cs typeface="Courier New" pitchFamily="49" charset="0"/>
              </a:rPr>
              <a:t>Car(int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pPr marL="0" indent="0">
              <a:buNone/>
            </a:pPr>
            <a:r>
              <a:rPr lang="el-GR"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this.position</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position;</a:t>
            </a:r>
          </a:p>
          <a:p>
            <a:pPr marL="0" indent="0">
              <a:buNone/>
            </a:pPr>
            <a:r>
              <a:rPr lang="el-GR"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 driver;</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pPr marL="0" indent="0">
              <a:buNone/>
            </a:pP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smtClean="0">
                <a:solidFill>
                  <a:srgbClr val="FF0000"/>
                </a:solidFill>
                <a:latin typeface="Courier New" pitchFamily="49" charset="0"/>
                <a:cs typeface="Courier New" pitchFamily="49" charset="0"/>
              </a:rPr>
              <a:t>Person</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getDriver</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return driver;</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a:t>
            </a:r>
          </a:p>
          <a:p>
            <a:pPr marL="0" indent="0">
              <a:buNone/>
            </a:pPr>
            <a:endParaRPr lang="en-US" sz="1400"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590800"/>
          </a:xfrm>
          <a:prstGeom prst="rect">
            <a:avLst/>
          </a:prstGeom>
          <a:ln w="28575">
            <a:solidFill>
              <a:srgbClr val="00B05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MovingCarDriver3</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t>
            </a:r>
            <a:r>
              <a:rPr lang="en-US" dirty="0" smtClean="0">
                <a:solidFill>
                  <a:srgbClr val="00B050"/>
                </a:solidFill>
              </a:rPr>
              <a:t>Alice 1</a:t>
            </a:r>
            <a:r>
              <a:rPr lang="en-US" dirty="0" smtClean="0"/>
              <a:t>");</a:t>
            </a:r>
            <a:endParaRPr lang="en-US" dirty="0"/>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smtClean="0"/>
              <a:t>);</a:t>
            </a:r>
          </a:p>
          <a:p>
            <a:r>
              <a:rPr lang="en-US" dirty="0"/>
              <a:t> </a:t>
            </a:r>
            <a:r>
              <a:rPr lang="en-US" dirty="0" smtClean="0"/>
              <a:t>   </a:t>
            </a:r>
            <a:r>
              <a:rPr lang="en-US" dirty="0" err="1" smtClean="0"/>
              <a:t>alice.setName</a:t>
            </a:r>
            <a:r>
              <a:rPr lang="en-US" dirty="0" smtClean="0"/>
              <a:t>(“</a:t>
            </a:r>
            <a:r>
              <a:rPr lang="en-US" dirty="0" smtClean="0">
                <a:solidFill>
                  <a:srgbClr val="00B050"/>
                </a:solidFill>
              </a:rPr>
              <a:t>Alice 2</a:t>
            </a:r>
            <a:r>
              <a:rPr lang="en-US" dirty="0" smtClean="0"/>
              <a:t>”);</a:t>
            </a:r>
            <a:endParaRPr lang="en-US" dirty="0"/>
          </a:p>
          <a:p>
            <a:r>
              <a:rPr lang="el-GR" dirty="0"/>
              <a:t>    </a:t>
            </a:r>
            <a:r>
              <a:rPr lang="en-US" dirty="0" err="1" smtClean="0"/>
              <a:t>System.out.println</a:t>
            </a:r>
            <a:r>
              <a:rPr lang="en-US" dirty="0" smtClean="0"/>
              <a:t>(</a:t>
            </a:r>
            <a:r>
              <a:rPr lang="en-US" dirty="0" err="1" smtClean="0"/>
              <a:t>myCar.getDriver</a:t>
            </a:r>
            <a:r>
              <a:rPr lang="en-US" dirty="0" smtClean="0"/>
              <a:t>().</a:t>
            </a:r>
            <a:r>
              <a:rPr lang="en-US" dirty="0" err="1" smtClean="0"/>
              <a:t>getName</a:t>
            </a:r>
            <a:r>
              <a:rPr lang="en-US" dirty="0" smtClean="0"/>
              <a:t>());</a:t>
            </a:r>
          </a:p>
          <a:p>
            <a:r>
              <a:rPr lang="en-US" dirty="0"/>
              <a:t> </a:t>
            </a:r>
            <a:r>
              <a:rPr lang="en-US" dirty="0" smtClean="0"/>
              <a:t>   </a:t>
            </a:r>
            <a:r>
              <a:rPr lang="en-US" dirty="0" err="1" smtClean="0"/>
              <a:t>alice</a:t>
            </a:r>
            <a:r>
              <a:rPr lang="en-US" dirty="0"/>
              <a:t> </a:t>
            </a:r>
            <a:r>
              <a:rPr lang="en-US" dirty="0" smtClean="0"/>
              <a:t>= </a:t>
            </a:r>
            <a:r>
              <a:rPr lang="en-US" dirty="0" smtClean="0">
                <a:solidFill>
                  <a:srgbClr val="FF0000"/>
                </a:solidFill>
              </a:rPr>
              <a:t>new</a:t>
            </a:r>
            <a:r>
              <a:rPr lang="en-US" dirty="0" smtClean="0"/>
              <a:t> Person(“</a:t>
            </a:r>
            <a:r>
              <a:rPr lang="en-US" dirty="0">
                <a:solidFill>
                  <a:srgbClr val="00B050"/>
                </a:solidFill>
              </a:rPr>
              <a:t>Alice </a:t>
            </a:r>
            <a:r>
              <a:rPr lang="en-US" dirty="0" smtClean="0">
                <a:solidFill>
                  <a:srgbClr val="00B050"/>
                </a:solidFill>
              </a:rPr>
              <a:t>3</a:t>
            </a:r>
            <a:r>
              <a:rPr lang="en-US" dirty="0" smtClean="0"/>
              <a:t>”);</a:t>
            </a:r>
            <a:endParaRPr lang="en-US" dirty="0"/>
          </a:p>
          <a:p>
            <a:r>
              <a:rPr lang="el-GR" dirty="0"/>
              <a:t>    </a:t>
            </a:r>
            <a:r>
              <a:rPr lang="en-US" dirty="0" err="1"/>
              <a:t>System.out.println</a:t>
            </a:r>
            <a:r>
              <a:rPr lang="en-US" dirty="0"/>
              <a:t>(</a:t>
            </a:r>
            <a:r>
              <a:rPr lang="en-US" dirty="0" err="1"/>
              <a:t>myCar.getDriver</a:t>
            </a:r>
            <a:r>
              <a:rPr lang="en-US" dirty="0"/>
              <a:t>().</a:t>
            </a:r>
            <a:r>
              <a:rPr lang="en-US" dirty="0" err="1"/>
              <a:t>getName</a:t>
            </a:r>
            <a:r>
              <a:rPr lang="en-US" dirty="0"/>
              <a:t>());</a:t>
            </a:r>
          </a:p>
          <a:p>
            <a:r>
              <a:rPr lang="el-GR" dirty="0"/>
              <a:t>  </a:t>
            </a:r>
            <a:r>
              <a:rPr lang="en-US" dirty="0"/>
              <a:t>}</a:t>
            </a:r>
          </a:p>
          <a:p>
            <a:r>
              <a:rPr lang="en-US" dirty="0"/>
              <a:t>}</a:t>
            </a:r>
          </a:p>
        </p:txBody>
      </p:sp>
      <p:sp>
        <p:nvSpPr>
          <p:cNvPr id="5" name="Content Placeholder 2"/>
          <p:cNvSpPr txBox="1">
            <a:spLocks/>
          </p:cNvSpPr>
          <p:nvPr/>
        </p:nvSpPr>
        <p:spPr>
          <a:xfrm>
            <a:off x="93644" y="505766"/>
            <a:ext cx="4119432" cy="3733800"/>
          </a:xfrm>
          <a:prstGeom prst="rect">
            <a:avLst/>
          </a:prstGeom>
          <a:ln w="28575">
            <a:solidFill>
              <a:srgbClr val="FF000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smtClean="0"/>
              <a:t>}</a:t>
            </a:r>
          </a:p>
          <a:p>
            <a:endParaRPr lang="en-US" dirty="0" smtClean="0"/>
          </a:p>
          <a:p>
            <a:r>
              <a:rPr lang="en-US" dirty="0"/>
              <a:t> </a:t>
            </a:r>
            <a:r>
              <a:rPr lang="en-US" dirty="0" smtClean="0"/>
              <a:t> public void </a:t>
            </a:r>
            <a:r>
              <a:rPr lang="en-US" dirty="0" err="1" smtClean="0"/>
              <a:t>setName</a:t>
            </a:r>
            <a:r>
              <a:rPr lang="en-US" dirty="0" smtClean="0"/>
              <a:t>(String name)</a:t>
            </a:r>
          </a:p>
          <a:p>
            <a:r>
              <a:rPr lang="en-US" dirty="0"/>
              <a:t> </a:t>
            </a:r>
            <a:r>
              <a:rPr lang="en-US" dirty="0" smtClean="0"/>
              <a:t> {</a:t>
            </a:r>
          </a:p>
          <a:p>
            <a:r>
              <a:rPr lang="en-US" dirty="0" smtClean="0"/>
              <a:t>    this.name = name;</a:t>
            </a:r>
          </a:p>
          <a:p>
            <a:r>
              <a:rPr lang="en-US" dirty="0"/>
              <a:t> </a:t>
            </a:r>
            <a:r>
              <a:rPr lang="en-US" dirty="0" smtClean="0"/>
              <a:t> }</a:t>
            </a:r>
            <a:endParaRPr lang="en-US" dirty="0"/>
          </a:p>
          <a:p>
            <a:r>
              <a:rPr lang="en-US" dirty="0"/>
              <a:t>}</a:t>
            </a:r>
          </a:p>
          <a:p>
            <a:endParaRPr lang="en-US" dirty="0"/>
          </a:p>
          <a:p>
            <a:endParaRPr lang="en-US" dirty="0"/>
          </a:p>
        </p:txBody>
      </p:sp>
      <p:sp>
        <p:nvSpPr>
          <p:cNvPr id="2" name="TextBox 1"/>
          <p:cNvSpPr txBox="1"/>
          <p:nvPr/>
        </p:nvSpPr>
        <p:spPr>
          <a:xfrm>
            <a:off x="6948264" y="4725144"/>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Tree>
    <p:extLst>
      <p:ext uri="{BB962C8B-B14F-4D97-AF65-F5344CB8AC3E}">
        <p14:creationId xmlns:p14="http://schemas.microsoft.com/office/powerpoint/2010/main" val="227969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311860" y="4999878"/>
            <a:ext cx="3296725" cy="37333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1</a:t>
                      </a:r>
                      <a:r>
                        <a:rPr lang="en-US" dirty="0" smtClean="0">
                          <a:solidFill>
                            <a:schemeClr val="tx1"/>
                          </a:solidFill>
                        </a:rPr>
                        <a:t>”</a:t>
                      </a:r>
                      <a:endParaRPr lang="en-US" dirty="0">
                        <a:solidFill>
                          <a:schemeClr val="tx1"/>
                        </a:solidFill>
                      </a:endParaRPr>
                    </a:p>
                  </a:txBody>
                  <a:tcP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29" name="TextBox 28"/>
          <p:cNvSpPr txBox="1"/>
          <p:nvPr/>
        </p:nvSpPr>
        <p:spPr>
          <a:xfrm>
            <a:off x="3707904" y="2060848"/>
            <a:ext cx="5285421" cy="646331"/>
          </a:xfrm>
          <a:prstGeom prst="rect">
            <a:avLst/>
          </a:prstGeom>
          <a:noFill/>
          <a:ln w="19050">
            <a:solidFill>
              <a:srgbClr val="0070C0"/>
            </a:solidFill>
            <a:prstDash val="dash"/>
          </a:ln>
        </p:spPr>
        <p:txBody>
          <a:bodyPr wrap="none" rtlCol="0">
            <a:spAutoFit/>
          </a:bodyPr>
          <a:lstStyle/>
          <a:p>
            <a:r>
              <a:rPr lang="en-US" b="1" dirty="0">
                <a:solidFill>
                  <a:srgbClr val="FF0000"/>
                </a:solidFill>
                <a:latin typeface="Courier New" panose="02070309020205020404" pitchFamily="49" charset="0"/>
                <a:cs typeface="Courier New" panose="02070309020205020404" pitchFamily="49" charset="0"/>
              </a:rPr>
              <a:t>Person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 = new </a:t>
            </a:r>
            <a:r>
              <a:rPr lang="en-US" b="1" dirty="0">
                <a:solidFill>
                  <a:srgbClr val="FF0000"/>
                </a:solidFill>
                <a:latin typeface="Courier New" panose="02070309020205020404" pitchFamily="49" charset="0"/>
                <a:cs typeface="Courier New" panose="02070309020205020404" pitchFamily="49" charset="0"/>
              </a:rPr>
              <a:t>Person</a:t>
            </a:r>
            <a:r>
              <a:rPr lang="en-US" b="1" dirty="0">
                <a:latin typeface="Courier New" panose="02070309020205020404" pitchFamily="49" charset="0"/>
                <a:cs typeface="Courier New" panose="02070309020205020404" pitchFamily="49" charset="0"/>
              </a:rPr>
              <a:t>("</a:t>
            </a:r>
            <a:r>
              <a:rPr lang="en-US" b="1" dirty="0">
                <a:solidFill>
                  <a:srgbClr val="00B050"/>
                </a:solidFill>
                <a:latin typeface="Courier New" panose="02070309020205020404" pitchFamily="49" charset="0"/>
                <a:cs typeface="Courier New" panose="02070309020205020404" pitchFamily="49" charset="0"/>
              </a:rPr>
              <a:t>Alice 1</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smtClean="0">
                <a:solidFill>
                  <a:srgbClr val="0070C0"/>
                </a:solidFill>
                <a:latin typeface="Courier New" panose="02070309020205020404" pitchFamily="49" charset="0"/>
                <a:cs typeface="Courier New" panose="02070309020205020404" pitchFamily="49" charset="0"/>
              </a:rPr>
              <a:t>Car</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myCar</a:t>
            </a:r>
            <a:r>
              <a:rPr lang="en-US" b="1" dirty="0">
                <a:latin typeface="Courier New" panose="02070309020205020404" pitchFamily="49" charset="0"/>
                <a:cs typeface="Courier New" panose="02070309020205020404" pitchFamily="49" charset="0"/>
              </a:rPr>
              <a:t> = new </a:t>
            </a:r>
            <a:r>
              <a:rPr lang="en-US" b="1" dirty="0">
                <a:solidFill>
                  <a:srgbClr val="0070C0"/>
                </a:solidFill>
                <a:latin typeface="Courier New" panose="02070309020205020404" pitchFamily="49" charset="0"/>
                <a:cs typeface="Courier New" panose="02070309020205020404" pitchFamily="49" charset="0"/>
              </a:rPr>
              <a:t>Car</a:t>
            </a:r>
            <a:r>
              <a:rPr lang="en-US" b="1" dirty="0">
                <a:latin typeface="Courier New" panose="02070309020205020404" pitchFamily="49" charset="0"/>
                <a:cs typeface="Courier New" panose="02070309020205020404" pitchFamily="49" charset="0"/>
              </a:rPr>
              <a:t>(1, </a:t>
            </a:r>
            <a:r>
              <a:rPr lang="en-US" b="1" dirty="0" err="1">
                <a:solidFill>
                  <a:srgbClr val="FF0000"/>
                </a:solidFill>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77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sp>
        <p:nvSpPr>
          <p:cNvPr id="14" name="Rectangle 13"/>
          <p:cNvSpPr/>
          <p:nvPr/>
        </p:nvSpPr>
        <p:spPr>
          <a:xfrm>
            <a:off x="107504" y="2924944"/>
            <a:ext cx="3312368" cy="339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29" name="TextBox 28"/>
          <p:cNvSpPr txBox="1"/>
          <p:nvPr/>
        </p:nvSpPr>
        <p:spPr>
          <a:xfrm>
            <a:off x="2318583" y="2153334"/>
            <a:ext cx="6801862" cy="646331"/>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alice.setName</a:t>
            </a:r>
            <a:r>
              <a:rPr lang="en-US" b="1" dirty="0" smtClean="0">
                <a:latin typeface="Courier New" panose="02070309020205020404" pitchFamily="49" charset="0"/>
                <a:cs typeface="Courier New" panose="02070309020205020404" pitchFamily="49" charset="0"/>
              </a:rPr>
              <a:t>("</a:t>
            </a:r>
            <a:r>
              <a:rPr lang="en-US" b="1" dirty="0">
                <a:solidFill>
                  <a:srgbClr val="00B050"/>
                </a:solidFill>
                <a:latin typeface="Courier New" panose="02070309020205020404" pitchFamily="49" charset="0"/>
                <a:cs typeface="Courier New" panose="02070309020205020404" pitchFamily="49" charset="0"/>
              </a:rPr>
              <a:t>Alice </a:t>
            </a:r>
            <a:r>
              <a:rPr lang="en-US" b="1" dirty="0" smtClean="0">
                <a:solidFill>
                  <a:srgbClr val="00B050"/>
                </a:solidFill>
                <a:latin typeface="Courier New" panose="02070309020205020404" pitchFamily="49" charset="0"/>
                <a:cs typeface="Courier New" panose="02070309020205020404" pitchFamily="49" charset="0"/>
              </a:rPr>
              <a:t>2</a:t>
            </a:r>
            <a:r>
              <a:rPr lang="en-US" b="1" dirty="0" smtClean="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myCar.getDriver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getName</a:t>
            </a:r>
            <a:r>
              <a:rPr lang="en-US" b="1" dirty="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5004048" y="3429000"/>
            <a:ext cx="1952137" cy="369332"/>
          </a:xfrm>
          <a:prstGeom prst="rect">
            <a:avLst/>
          </a:prstGeom>
          <a:solidFill>
            <a:srgbClr val="92D050"/>
          </a:solidFill>
        </p:spPr>
        <p:txBody>
          <a:bodyPr wrap="none" rtlCol="0">
            <a:spAutoFit/>
          </a:bodyPr>
          <a:lstStyle/>
          <a:p>
            <a:r>
              <a:rPr lang="el-GR" dirty="0" smtClean="0"/>
              <a:t>Τυπώνει </a:t>
            </a:r>
            <a:r>
              <a:rPr lang="en-US" dirty="0" smtClean="0"/>
              <a:t>“Alice 2”</a:t>
            </a:r>
            <a:endParaRPr lang="en-US" dirty="0"/>
          </a:p>
        </p:txBody>
      </p:sp>
      <p:cxnSp>
        <p:nvCxnSpPr>
          <p:cNvPr id="15" name="Elbow Connector 14"/>
          <p:cNvCxnSpPr>
            <a:endCxn id="17" idx="1"/>
          </p:cNvCxnSpPr>
          <p:nvPr/>
        </p:nvCxnSpPr>
        <p:spPr>
          <a:xfrm flipV="1">
            <a:off x="3311860" y="4999878"/>
            <a:ext cx="3296725" cy="37333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2</a:t>
                      </a:r>
                      <a:r>
                        <a:rPr lang="en-US" dirty="0" smtClean="0">
                          <a:solidFill>
                            <a:schemeClr val="tx1"/>
                          </a:solidFill>
                        </a:rPr>
                        <a:t>”</a:t>
                      </a:r>
                      <a:endParaRPr lang="en-US" dirty="0">
                        <a:solidFill>
                          <a:schemeClr val="tx1"/>
                        </a:solidFill>
                      </a:endParaRPr>
                    </a:p>
                  </a:txBody>
                  <a:tcPr/>
                </a:tc>
              </a:tr>
            </a:tbl>
          </a:graphicData>
        </a:graphic>
      </p:graphicFrame>
      <p:cxnSp>
        <p:nvCxnSpPr>
          <p:cNvPr id="20" name="Elbow Connector 19"/>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65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7" idx="1"/>
          </p:cNvCxnSpPr>
          <p:nvPr/>
        </p:nvCxnSpPr>
        <p:spPr>
          <a:xfrm flipV="1">
            <a:off x="3252458" y="4043928"/>
            <a:ext cx="3371262" cy="13292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7504" y="2924944"/>
            <a:ext cx="3312368" cy="339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graphicFrame>
        <p:nvGraphicFramePr>
          <p:cNvPr id="12" name="Table 11"/>
          <p:cNvGraphicFramePr>
            <a:graphicFrameLocks noGrp="1"/>
          </p:cNvGraphicFramePr>
          <p:nvPr>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2</a:t>
                      </a:r>
                      <a:r>
                        <a:rPr lang="en-US" dirty="0" smtClean="0">
                          <a:solidFill>
                            <a:schemeClr val="tx1"/>
                          </a:solidFill>
                        </a:rPr>
                        <a:t>”</a:t>
                      </a:r>
                      <a:endParaRPr lang="en-US" dirty="0">
                        <a:solidFill>
                          <a:schemeClr val="tx1"/>
                        </a:solidFill>
                      </a:endParaRPr>
                    </a:p>
                  </a:txBody>
                  <a:tcPr/>
                </a:tc>
              </a:tr>
            </a:tbl>
          </a:graphicData>
        </a:graphic>
      </p:graphicFrame>
      <p:cxnSp>
        <p:nvCxnSpPr>
          <p:cNvPr id="15" name="Elbow Connector 14"/>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6623720" y="38610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3</a:t>
                      </a:r>
                      <a:r>
                        <a:rPr lang="en-US" dirty="0" smtClean="0">
                          <a:solidFill>
                            <a:schemeClr val="tx1"/>
                          </a:solidFill>
                        </a:rPr>
                        <a:t>”</a:t>
                      </a:r>
                      <a:endParaRPr lang="en-US" dirty="0">
                        <a:solidFill>
                          <a:schemeClr val="tx1"/>
                        </a:solidFill>
                      </a:endParaRPr>
                    </a:p>
                  </a:txBody>
                  <a:tcPr/>
                </a:tc>
              </a:tr>
            </a:tbl>
          </a:graphicData>
        </a:graphic>
      </p:graphicFrame>
      <p:sp>
        <p:nvSpPr>
          <p:cNvPr id="20" name="TextBox 19"/>
          <p:cNvSpPr txBox="1"/>
          <p:nvPr/>
        </p:nvSpPr>
        <p:spPr>
          <a:xfrm>
            <a:off x="4671583" y="3066597"/>
            <a:ext cx="1952137" cy="369332"/>
          </a:xfrm>
          <a:prstGeom prst="rect">
            <a:avLst/>
          </a:prstGeom>
          <a:solidFill>
            <a:srgbClr val="92D050"/>
          </a:solidFill>
        </p:spPr>
        <p:txBody>
          <a:bodyPr wrap="none" rtlCol="0">
            <a:spAutoFit/>
          </a:bodyPr>
          <a:lstStyle/>
          <a:p>
            <a:r>
              <a:rPr lang="el-GR" dirty="0" smtClean="0"/>
              <a:t>Τυπώνει </a:t>
            </a:r>
            <a:r>
              <a:rPr lang="en-US" dirty="0" smtClean="0"/>
              <a:t>“Alice 2”</a:t>
            </a:r>
            <a:endParaRPr lang="en-US" dirty="0"/>
          </a:p>
        </p:txBody>
      </p:sp>
      <p:sp>
        <p:nvSpPr>
          <p:cNvPr id="21" name="TextBox 20"/>
          <p:cNvSpPr txBox="1"/>
          <p:nvPr/>
        </p:nvSpPr>
        <p:spPr>
          <a:xfrm>
            <a:off x="2318583" y="2153334"/>
            <a:ext cx="6801862" cy="646331"/>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a</a:t>
            </a:r>
            <a:r>
              <a:rPr lang="en-US" b="1" dirty="0" err="1" smtClean="0">
                <a:latin typeface="Courier New" panose="02070309020205020404" pitchFamily="49" charset="0"/>
                <a:cs typeface="Courier New" panose="02070309020205020404" pitchFamily="49" charset="0"/>
              </a:rPr>
              <a:t>lice</a:t>
            </a:r>
            <a:r>
              <a:rPr lang="en-US" b="1" dirty="0" smtClean="0">
                <a:latin typeface="Courier New" panose="02070309020205020404" pitchFamily="49" charset="0"/>
                <a:cs typeface="Courier New" panose="02070309020205020404" pitchFamily="49" charset="0"/>
              </a:rPr>
              <a:t> = new Person("</a:t>
            </a:r>
            <a:r>
              <a:rPr lang="en-US" b="1" dirty="0">
                <a:solidFill>
                  <a:srgbClr val="00B050"/>
                </a:solidFill>
                <a:latin typeface="Courier New" panose="02070309020205020404" pitchFamily="49" charset="0"/>
                <a:cs typeface="Courier New" panose="02070309020205020404" pitchFamily="49" charset="0"/>
              </a:rPr>
              <a:t>Alice 3</a:t>
            </a:r>
            <a:r>
              <a:rPr lang="en-US" b="1" dirty="0" smtClean="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myCar.getDriver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getName</a:t>
            </a:r>
            <a:r>
              <a:rPr lang="en-US" b="1" dirty="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201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Ορίζουμε κλάσεις για να ορίσουμε </a:t>
            </a:r>
            <a:r>
              <a:rPr lang="el-GR" dirty="0" smtClean="0">
                <a:solidFill>
                  <a:schemeClr val="accent6">
                    <a:lumMod val="75000"/>
                  </a:schemeClr>
                </a:solidFill>
              </a:rPr>
              <a:t>τύπους δεδομένων </a:t>
            </a:r>
            <a:r>
              <a:rPr lang="el-GR" dirty="0" smtClean="0"/>
              <a:t>τους οποίους χρειαζόμαστε</a:t>
            </a:r>
          </a:p>
          <a:p>
            <a:pPr lvl="1"/>
            <a:r>
              <a:rPr lang="el-GR" dirty="0" smtClean="0"/>
              <a:t>Π.χ., ο τύπος δεδομένων </a:t>
            </a:r>
            <a:r>
              <a:rPr lang="en-US" dirty="0" smtClean="0">
                <a:solidFill>
                  <a:srgbClr val="FF0000"/>
                </a:solidFill>
              </a:rPr>
              <a:t>Person </a:t>
            </a:r>
            <a:r>
              <a:rPr lang="el-GR" dirty="0" smtClean="0"/>
              <a:t>για να μπορούμε να χειριζόμαστε πληροφορίες για ένα άτομο, και ο τύπος δεδομένων </a:t>
            </a:r>
            <a:r>
              <a:rPr lang="en-US" dirty="0" smtClean="0">
                <a:solidFill>
                  <a:srgbClr val="FF0000"/>
                </a:solidFill>
              </a:rPr>
              <a:t>Car </a:t>
            </a:r>
            <a:r>
              <a:rPr lang="el-GR" dirty="0" smtClean="0"/>
              <a:t>που κρατάει πληροφορία για το αυτοκίνητο.</a:t>
            </a:r>
          </a:p>
          <a:p>
            <a:pPr lvl="1"/>
            <a:r>
              <a:rPr lang="el-GR" dirty="0" smtClean="0"/>
              <a:t>Στο εργαστήριο είδαμε τον τύπο δεδομένων </a:t>
            </a:r>
            <a:r>
              <a:rPr lang="en-US" dirty="0" smtClean="0">
                <a:solidFill>
                  <a:srgbClr val="FF0000"/>
                </a:solidFill>
              </a:rPr>
              <a:t>Invoice</a:t>
            </a:r>
            <a:r>
              <a:rPr lang="en-US" dirty="0" smtClean="0"/>
              <a:t>, </a:t>
            </a:r>
            <a:r>
              <a:rPr lang="en-US" dirty="0" smtClean="0">
                <a:solidFill>
                  <a:srgbClr val="FF0000"/>
                </a:solidFill>
              </a:rPr>
              <a:t>Customer</a:t>
            </a:r>
            <a:r>
              <a:rPr lang="el-GR" dirty="0" smtClean="0"/>
              <a:t> </a:t>
            </a:r>
          </a:p>
          <a:p>
            <a:r>
              <a:rPr lang="el-GR" dirty="0" smtClean="0"/>
              <a:t>Τους τύπους δεδομένων που ορίζουμε τους χρησιμοποιούμε για να δημιουργήσουμε </a:t>
            </a:r>
            <a:r>
              <a:rPr lang="el-GR" dirty="0" smtClean="0">
                <a:solidFill>
                  <a:srgbClr val="0070C0"/>
                </a:solidFill>
              </a:rPr>
              <a:t>μεταβλητές</a:t>
            </a:r>
            <a:r>
              <a:rPr lang="el-GR" dirty="0" smtClean="0"/>
              <a:t> (αντικείμενα).</a:t>
            </a:r>
          </a:p>
          <a:p>
            <a:r>
              <a:rPr lang="el-GR" dirty="0" smtClean="0"/>
              <a:t>Τα αντικείμενα μπορεί να είναι </a:t>
            </a:r>
            <a:r>
              <a:rPr lang="el-GR" dirty="0" smtClean="0">
                <a:solidFill>
                  <a:srgbClr val="0070C0"/>
                </a:solidFill>
              </a:rPr>
              <a:t>πεδία</a:t>
            </a:r>
            <a:r>
              <a:rPr lang="el-GR" dirty="0" smtClean="0"/>
              <a:t> άλλων κλάσεων</a:t>
            </a:r>
          </a:p>
          <a:p>
            <a:pPr lvl="1"/>
            <a:r>
              <a:rPr lang="el-GR" dirty="0" smtClean="0"/>
              <a:t>Π.χ., η κλάση </a:t>
            </a:r>
            <a:r>
              <a:rPr lang="en-US" dirty="0" smtClean="0"/>
              <a:t>Car </a:t>
            </a:r>
            <a:r>
              <a:rPr lang="el-GR" dirty="0" smtClean="0"/>
              <a:t>έχει ένα πεδίο τύπου </a:t>
            </a:r>
            <a:r>
              <a:rPr lang="en-US" dirty="0" smtClean="0"/>
              <a:t>Person</a:t>
            </a:r>
          </a:p>
          <a:p>
            <a:r>
              <a:rPr lang="el-GR" dirty="0" smtClean="0"/>
              <a:t>Μία κλάση χρησιμοποιεί αντικείμενα άλλων κλάσεων και έτσι </a:t>
            </a:r>
            <a:r>
              <a:rPr lang="el-GR" dirty="0" smtClean="0">
                <a:solidFill>
                  <a:schemeClr val="accent6">
                    <a:lumMod val="75000"/>
                  </a:schemeClr>
                </a:solidFill>
              </a:rPr>
              <a:t>συνθέτουμε</a:t>
            </a:r>
            <a:r>
              <a:rPr lang="el-GR" dirty="0" smtClean="0"/>
              <a:t> πιο περίπλοκους τύπους δεδομένων.</a:t>
            </a:r>
            <a:endParaRPr lang="en-US" dirty="0" smtClean="0"/>
          </a:p>
          <a:p>
            <a:pPr lvl="1"/>
            <a:endParaRPr lang="en-US" dirty="0"/>
          </a:p>
        </p:txBody>
      </p:sp>
    </p:spTree>
    <p:extLst>
      <p:ext uri="{BB962C8B-B14F-4D97-AF65-F5344CB8AC3E}">
        <p14:creationId xmlns:p14="http://schemas.microsoft.com/office/powerpoint/2010/main" val="306491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Υλοποιήστε το </a:t>
            </a:r>
            <a:r>
              <a:rPr lang="en-US" dirty="0" smtClean="0"/>
              <a:t>Stack </a:t>
            </a:r>
            <a:r>
              <a:rPr lang="el-GR" dirty="0" smtClean="0"/>
              <a:t>που φτιάξαμε στα προηγούμενα μαθήματα ώστε να μην έχει περιορισμό στο μέγεθος (</a:t>
            </a:r>
            <a:r>
              <a:rPr lang="en-US" dirty="0" smtClean="0"/>
              <a:t>capacity)</a:t>
            </a:r>
            <a:r>
              <a:rPr lang="el-GR" dirty="0" smtClean="0"/>
              <a:t>.</a:t>
            </a:r>
          </a:p>
          <a:p>
            <a:r>
              <a:rPr lang="el-GR" dirty="0" smtClean="0"/>
              <a:t>Βασική ιδέα:</a:t>
            </a:r>
          </a:p>
          <a:p>
            <a:pPr lvl="1"/>
            <a:r>
              <a:rPr lang="el-GR" dirty="0" smtClean="0"/>
              <a:t>Δημιουργούμε στοιχεία της στοίβας και τα συνδέουμε το ένα να δείχνει στο άλλο.</a:t>
            </a:r>
          </a:p>
          <a:p>
            <a:pPr lvl="1"/>
            <a:r>
              <a:rPr lang="el-GR" dirty="0" smtClean="0"/>
              <a:t>Χρειάζεται να ξέρουμε και την κορυφή της στοίβας.</a:t>
            </a:r>
            <a:endParaRPr lang="en-US" dirty="0"/>
          </a:p>
        </p:txBody>
      </p:sp>
      <p:grpSp>
        <p:nvGrpSpPr>
          <p:cNvPr id="4" name="Group 3"/>
          <p:cNvGrpSpPr/>
          <p:nvPr/>
        </p:nvGrpSpPr>
        <p:grpSpPr>
          <a:xfrm>
            <a:off x="3563888" y="4941168"/>
            <a:ext cx="1600200" cy="1295400"/>
            <a:chOff x="3124200" y="2362200"/>
            <a:chExt cx="1600200" cy="1295400"/>
          </a:xfrm>
        </p:grpSpPr>
        <p:sp>
          <p:nvSpPr>
            <p:cNvPr id="12" name="Rounded Rectangle 11"/>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12"/>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13"/>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X</a:t>
              </a:r>
              <a:endParaRPr lang="en-US" dirty="0"/>
            </a:p>
          </p:txBody>
        </p:sp>
      </p:grpSp>
      <p:grpSp>
        <p:nvGrpSpPr>
          <p:cNvPr id="5" name="Group 4"/>
          <p:cNvGrpSpPr/>
          <p:nvPr/>
        </p:nvGrpSpPr>
        <p:grpSpPr>
          <a:xfrm>
            <a:off x="5773688" y="4941168"/>
            <a:ext cx="1600200" cy="1295400"/>
            <a:chOff x="3124200" y="2362200"/>
            <a:chExt cx="1600200" cy="1295400"/>
          </a:xfrm>
        </p:grpSpPr>
        <p:sp>
          <p:nvSpPr>
            <p:cNvPr id="9" name="Rounded Rectangle 8"/>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9"/>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ounded Rectangle 10"/>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Y</a:t>
              </a:r>
              <a:endParaRPr lang="en-US" dirty="0"/>
            </a:p>
          </p:txBody>
        </p:sp>
      </p:grpSp>
      <p:cxnSp>
        <p:nvCxnSpPr>
          <p:cNvPr id="6" name="Elbow Connector 5"/>
          <p:cNvCxnSpPr>
            <a:stCxn id="13" idx="3"/>
            <a:endCxn id="9" idx="1"/>
          </p:cNvCxnSpPr>
          <p:nvPr/>
        </p:nvCxnSpPr>
        <p:spPr>
          <a:xfrm flipV="1">
            <a:off x="5087888" y="5588868"/>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506488" y="537387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head</a:t>
            </a:r>
            <a:endParaRPr lang="en-US" dirty="0"/>
          </a:p>
        </p:txBody>
      </p:sp>
      <p:cxnSp>
        <p:nvCxnSpPr>
          <p:cNvPr id="8" name="Straight Arrow Connector 7"/>
          <p:cNvCxnSpPr>
            <a:stCxn id="7" idx="3"/>
            <a:endCxn id="12" idx="1"/>
          </p:cNvCxnSpPr>
          <p:nvPr/>
        </p:nvCxnSpPr>
        <p:spPr>
          <a:xfrm flipV="1">
            <a:off x="2954288" y="5588868"/>
            <a:ext cx="609600" cy="136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1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2" name="Elbow Connector 21"/>
          <p:cNvCxnSpPr>
            <a:stCxn id="6" idx="3"/>
            <a:endCxn id="14" idx="1"/>
          </p:cNvCxnSpPr>
          <p:nvPr/>
        </p:nvCxnSpPr>
        <p:spPr>
          <a:xfrm flipV="1">
            <a:off x="3810000" y="3053443"/>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cxnSp>
        <p:nvCxnSpPr>
          <p:cNvPr id="20" name="Straight Arrow Connector 19"/>
          <p:cNvCxnSpPr/>
          <p:nvPr/>
        </p:nvCxnSpPr>
        <p:spPr>
          <a:xfrm flipV="1">
            <a:off x="1676400" y="3034132"/>
            <a:ext cx="609600" cy="136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94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2" name="Elbow Connector 21"/>
          <p:cNvCxnSpPr>
            <a:stCxn id="6" idx="3"/>
          </p:cNvCxnSpPr>
          <p:nvPr/>
        </p:nvCxnSpPr>
        <p:spPr>
          <a:xfrm flipV="1">
            <a:off x="3810000" y="2881993"/>
            <a:ext cx="685800" cy="55789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cxnSp>
        <p:nvCxnSpPr>
          <p:cNvPr id="9" name="Elbow Connector 8"/>
          <p:cNvCxnSpPr>
            <a:stCxn id="27" idx="3"/>
          </p:cNvCxnSpPr>
          <p:nvPr/>
        </p:nvCxnSpPr>
        <p:spPr>
          <a:xfrm>
            <a:off x="1676400" y="3067050"/>
            <a:ext cx="303312" cy="129805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79712" y="4365105"/>
            <a:ext cx="2344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4" idx="1"/>
          </p:cNvCxnSpPr>
          <p:nvPr/>
        </p:nvCxnSpPr>
        <p:spPr>
          <a:xfrm rot="5400000" flipH="1" flipV="1">
            <a:off x="3762375" y="3615422"/>
            <a:ext cx="1295403" cy="17144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83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grpSp>
        <p:nvGrpSpPr>
          <p:cNvPr id="3" name="Group 2"/>
          <p:cNvGrpSpPr/>
          <p:nvPr/>
        </p:nvGrpSpPr>
        <p:grpSpPr>
          <a:xfrm>
            <a:off x="2133600" y="2057400"/>
            <a:ext cx="1905000" cy="1981200"/>
            <a:chOff x="2133600" y="2057400"/>
            <a:chExt cx="1905000" cy="1981200"/>
          </a:xfrm>
        </p:grpSpPr>
        <p:cxnSp>
          <p:nvCxnSpPr>
            <p:cNvPr id="24" name="Straight Connector 23"/>
            <p:cNvCxnSpPr/>
            <p:nvPr/>
          </p:nvCxnSpPr>
          <p:spPr>
            <a:xfrm flipH="1">
              <a:off x="2209800" y="2057400"/>
              <a:ext cx="16764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3600" y="2133600"/>
              <a:ext cx="19050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a:stCxn id="27" idx="3"/>
          </p:cNvCxnSpPr>
          <p:nvPr/>
        </p:nvCxnSpPr>
        <p:spPr>
          <a:xfrm>
            <a:off x="1676400" y="3067050"/>
            <a:ext cx="303312" cy="129805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79712" y="4365105"/>
            <a:ext cx="2344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4" idx="1"/>
          </p:cNvCxnSpPr>
          <p:nvPr/>
        </p:nvCxnSpPr>
        <p:spPr>
          <a:xfrm rot="5400000" flipH="1" flipV="1">
            <a:off x="3762375" y="3615422"/>
            <a:ext cx="1295403" cy="17144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3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438400" y="281940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p:cNvCxnSpPr>
          <p:nvPr/>
        </p:nvCxnSpPr>
        <p:spPr>
          <a:xfrm>
            <a:off x="3886200" y="3048000"/>
            <a:ext cx="5987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286000" y="3817371"/>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spTree>
    <p:extLst>
      <p:ext uri="{BB962C8B-B14F-4D97-AF65-F5344CB8AC3E}">
        <p14:creationId xmlns:p14="http://schemas.microsoft.com/office/powerpoint/2010/main" val="66926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990600"/>
          </a:xfrm>
        </p:spPr>
        <p:txBody>
          <a:bodyPr>
            <a:normAutofit fontScale="90000"/>
          </a:bodyPr>
          <a:lstStyle/>
          <a:p>
            <a:r>
              <a:rPr lang="el-GR" dirty="0" smtClean="0"/>
              <a:t>Η εξέλιξη των γλωσσών προγραμματισμού</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εξέλιξη των γλωσσών προγραμματισμού είναι μια διαδικασία </a:t>
            </a:r>
            <a:r>
              <a:rPr lang="el-GR" dirty="0" smtClean="0">
                <a:solidFill>
                  <a:schemeClr val="accent6">
                    <a:lumMod val="75000"/>
                  </a:schemeClr>
                </a:solidFill>
              </a:rPr>
              <a:t>αφαίρεσης</a:t>
            </a:r>
          </a:p>
          <a:p>
            <a:pPr lvl="1"/>
            <a:r>
              <a:rPr lang="el-GR" dirty="0" smtClean="0"/>
              <a:t>Στην αρχή ένα πρόγραμμα ήταν μια σειρά από εντολές σε γλώσσα μηχανής.</a:t>
            </a:r>
          </a:p>
          <a:p>
            <a:pPr lvl="1"/>
            <a:r>
              <a:rPr lang="el-GR" dirty="0" smtClean="0"/>
              <a:t>Με τον </a:t>
            </a:r>
            <a:r>
              <a:rPr lang="el-GR" dirty="0" err="1">
                <a:solidFill>
                  <a:srgbClr val="0070C0"/>
                </a:solidFill>
              </a:rPr>
              <a:t>Δ</a:t>
            </a:r>
            <a:r>
              <a:rPr lang="el-GR" dirty="0" err="1" smtClean="0">
                <a:solidFill>
                  <a:srgbClr val="0070C0"/>
                </a:solidFill>
              </a:rPr>
              <a:t>ιαδικασιακό</a:t>
            </a:r>
            <a:r>
              <a:rPr lang="el-GR" dirty="0" smtClean="0">
                <a:solidFill>
                  <a:srgbClr val="0070C0"/>
                </a:solidFill>
              </a:rPr>
              <a:t> Προγραμματισμό</a:t>
            </a:r>
            <a:r>
              <a:rPr lang="en-US" dirty="0" smtClean="0">
                <a:solidFill>
                  <a:srgbClr val="0070C0"/>
                </a:solidFill>
              </a:rPr>
              <a:t> </a:t>
            </a:r>
            <a:r>
              <a:rPr lang="en-US" dirty="0" smtClean="0"/>
              <a:t>(</a:t>
            </a:r>
            <a:r>
              <a:rPr lang="en-US" dirty="0" smtClean="0">
                <a:solidFill>
                  <a:schemeClr val="accent6">
                    <a:lumMod val="75000"/>
                  </a:schemeClr>
                </a:solidFill>
              </a:rPr>
              <a:t>procedural programming</a:t>
            </a:r>
            <a:r>
              <a:rPr lang="en-US" dirty="0" smtClean="0"/>
              <a:t>)</a:t>
            </a:r>
            <a:r>
              <a:rPr lang="el-GR" dirty="0" smtClean="0"/>
              <a:t>, ένα πρόγραμμα έγινε μια συλλογή από </a:t>
            </a:r>
            <a:r>
              <a:rPr lang="el-GR" dirty="0" smtClean="0">
                <a:solidFill>
                  <a:srgbClr val="0070C0"/>
                </a:solidFill>
              </a:rPr>
              <a:t>διαδικασίες</a:t>
            </a:r>
            <a:r>
              <a:rPr lang="el-GR" dirty="0" smtClean="0"/>
              <a:t> που η μία καλεί την άλλη.</a:t>
            </a:r>
          </a:p>
          <a:p>
            <a:pPr lvl="1"/>
            <a:r>
              <a:rPr lang="el-GR" dirty="0" smtClean="0"/>
              <a:t>Στον </a:t>
            </a:r>
            <a:r>
              <a:rPr lang="el-GR" dirty="0" smtClean="0">
                <a:solidFill>
                  <a:srgbClr val="0070C0"/>
                </a:solidFill>
              </a:rPr>
              <a:t>Συναρτησιακό </a:t>
            </a:r>
            <a:r>
              <a:rPr lang="el-GR" dirty="0">
                <a:solidFill>
                  <a:srgbClr val="0070C0"/>
                </a:solidFill>
              </a:rPr>
              <a:t>Π</a:t>
            </a:r>
            <a:r>
              <a:rPr lang="el-GR" dirty="0" smtClean="0">
                <a:solidFill>
                  <a:srgbClr val="0070C0"/>
                </a:solidFill>
              </a:rPr>
              <a:t>ρογραμματισμό </a:t>
            </a:r>
            <a:r>
              <a:rPr lang="el-GR" dirty="0" smtClean="0"/>
              <a:t>(</a:t>
            </a:r>
            <a:r>
              <a:rPr lang="en-US" dirty="0" smtClean="0">
                <a:solidFill>
                  <a:schemeClr val="accent6">
                    <a:lumMod val="75000"/>
                  </a:schemeClr>
                </a:solidFill>
              </a:rPr>
              <a:t>functional programming</a:t>
            </a:r>
            <a:r>
              <a:rPr lang="en-US" dirty="0" smtClean="0"/>
              <a:t>)</a:t>
            </a:r>
            <a:r>
              <a:rPr lang="el-GR" dirty="0" smtClean="0"/>
              <a:t> ένα πρόγραμμα είναι μια συλλογή από </a:t>
            </a:r>
            <a:r>
              <a:rPr lang="el-GR" dirty="0" smtClean="0">
                <a:solidFill>
                  <a:srgbClr val="0070C0"/>
                </a:solidFill>
              </a:rPr>
              <a:t>συναρτήσεις</a:t>
            </a:r>
            <a:r>
              <a:rPr lang="el-GR" dirty="0" smtClean="0"/>
              <a:t> όπου η μία εφαρμόζεται πάνω στην άλλη.</a:t>
            </a:r>
            <a:endParaRPr lang="en-US" dirty="0" smtClean="0"/>
          </a:p>
          <a:p>
            <a:pPr lvl="1"/>
            <a:r>
              <a:rPr lang="el-GR" dirty="0" smtClean="0"/>
              <a:t>Στον </a:t>
            </a:r>
            <a:r>
              <a:rPr lang="el-GR" dirty="0" smtClean="0">
                <a:solidFill>
                  <a:srgbClr val="0070C0"/>
                </a:solidFill>
              </a:rPr>
              <a:t>Λογικό </a:t>
            </a:r>
            <a:r>
              <a:rPr lang="el-GR" dirty="0">
                <a:solidFill>
                  <a:srgbClr val="0070C0"/>
                </a:solidFill>
              </a:rPr>
              <a:t>Π</a:t>
            </a:r>
            <a:r>
              <a:rPr lang="el-GR" dirty="0" smtClean="0">
                <a:solidFill>
                  <a:srgbClr val="0070C0"/>
                </a:solidFill>
              </a:rPr>
              <a:t>ρογραμματισμό </a:t>
            </a:r>
            <a:r>
              <a:rPr lang="el-GR" dirty="0" smtClean="0"/>
              <a:t>(</a:t>
            </a:r>
            <a:r>
              <a:rPr lang="en-US" dirty="0" smtClean="0"/>
              <a:t>logic programming) </a:t>
            </a:r>
            <a:r>
              <a:rPr lang="el-GR" dirty="0" smtClean="0"/>
              <a:t>ένα πρόγραμμα είναι μια συλλογή από </a:t>
            </a:r>
            <a:r>
              <a:rPr lang="el-GR" dirty="0" smtClean="0">
                <a:solidFill>
                  <a:srgbClr val="0070C0"/>
                </a:solidFill>
              </a:rPr>
              <a:t>κανόνες</a:t>
            </a:r>
            <a:r>
              <a:rPr lang="el-GR" dirty="0" smtClean="0"/>
              <a:t> και </a:t>
            </a:r>
            <a:r>
              <a:rPr lang="el-GR" dirty="0" smtClean="0">
                <a:solidFill>
                  <a:srgbClr val="0070C0"/>
                </a:solidFill>
              </a:rPr>
              <a:t>γεγονότα</a:t>
            </a:r>
            <a:r>
              <a:rPr lang="el-GR" dirty="0" smtClean="0"/>
              <a:t>.</a:t>
            </a:r>
          </a:p>
          <a:p>
            <a:pPr lvl="1"/>
            <a:r>
              <a:rPr lang="el-GR" dirty="0" smtClean="0"/>
              <a:t>Στον </a:t>
            </a:r>
            <a:r>
              <a:rPr lang="el-GR" dirty="0" smtClean="0">
                <a:solidFill>
                  <a:srgbClr val="0070C0"/>
                </a:solidFill>
              </a:rPr>
              <a:t>Αντικειμενοστραφή Προγραμματισμό </a:t>
            </a:r>
            <a:r>
              <a:rPr lang="el-GR" dirty="0" smtClean="0"/>
              <a:t>(</a:t>
            </a:r>
            <a:r>
              <a:rPr lang="en-US" dirty="0" smtClean="0">
                <a:solidFill>
                  <a:schemeClr val="accent6">
                    <a:lumMod val="75000"/>
                  </a:schemeClr>
                </a:solidFill>
              </a:rPr>
              <a:t>object oriented programming</a:t>
            </a:r>
            <a:r>
              <a:rPr lang="en-US" dirty="0" smtClean="0"/>
              <a:t>) </a:t>
            </a:r>
            <a:r>
              <a:rPr lang="el-GR" dirty="0" smtClean="0"/>
              <a:t>ένα πρόγραμμα είναι μια συλλογή από </a:t>
            </a:r>
            <a:r>
              <a:rPr lang="el-GR" dirty="0" smtClean="0">
                <a:solidFill>
                  <a:srgbClr val="0070C0"/>
                </a:solidFill>
              </a:rPr>
              <a:t>κλάσεις</a:t>
            </a:r>
            <a:r>
              <a:rPr lang="el-GR" dirty="0" smtClean="0"/>
              <a:t> και </a:t>
            </a:r>
            <a:r>
              <a:rPr lang="el-GR" dirty="0" smtClean="0">
                <a:solidFill>
                  <a:srgbClr val="0070C0"/>
                </a:solidFill>
              </a:rPr>
              <a:t>αντικείμενα</a:t>
            </a:r>
            <a:r>
              <a:rPr lang="el-GR" dirty="0" smtClean="0"/>
              <a:t> όπου το ένα μιλάει με το άλλο</a:t>
            </a:r>
            <a:endParaRPr lang="en-US" dirty="0"/>
          </a:p>
        </p:txBody>
      </p:sp>
    </p:spTree>
    <p:extLst>
      <p:ext uri="{BB962C8B-B14F-4D97-AF65-F5344CB8AC3E}">
        <p14:creationId xmlns:p14="http://schemas.microsoft.com/office/powerpoint/2010/main" val="3615237119"/>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1520" y="285289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14" idx="1"/>
          </p:cNvCxnSpPr>
          <p:nvPr/>
        </p:nvCxnSpPr>
        <p:spPr>
          <a:xfrm flipV="1">
            <a:off x="1699320" y="3053443"/>
            <a:ext cx="2796480" cy="2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195736" y="3827837"/>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cxnSp>
        <p:nvCxnSpPr>
          <p:cNvPr id="6" name="Elbow Connector 5"/>
          <p:cNvCxnSpPr>
            <a:stCxn id="26" idx="3"/>
            <a:endCxn id="15" idx="1"/>
          </p:cNvCxnSpPr>
          <p:nvPr/>
        </p:nvCxnSpPr>
        <p:spPr>
          <a:xfrm flipV="1">
            <a:off x="3719736" y="3439886"/>
            <a:ext cx="852264" cy="1422094"/>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14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1520" y="285289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195736" y="3827837"/>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cxnSp>
        <p:nvCxnSpPr>
          <p:cNvPr id="6" name="Elbow Connector 5"/>
          <p:cNvCxnSpPr>
            <a:stCxn id="26" idx="3"/>
            <a:endCxn id="15" idx="1"/>
          </p:cNvCxnSpPr>
          <p:nvPr/>
        </p:nvCxnSpPr>
        <p:spPr>
          <a:xfrm flipV="1">
            <a:off x="3719736" y="3439886"/>
            <a:ext cx="852264" cy="1422094"/>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 name="Elbow Connector 3"/>
          <p:cNvCxnSpPr>
            <a:stCxn id="27" idx="3"/>
            <a:endCxn id="25" idx="1"/>
          </p:cNvCxnSpPr>
          <p:nvPr/>
        </p:nvCxnSpPr>
        <p:spPr>
          <a:xfrm>
            <a:off x="1699320" y="3081495"/>
            <a:ext cx="496416" cy="1394042"/>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01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2" name="Elbow Connector 21"/>
          <p:cNvCxnSpPr>
            <a:stCxn id="6" idx="3"/>
            <a:endCxn id="14" idx="1"/>
          </p:cNvCxnSpPr>
          <p:nvPr/>
        </p:nvCxnSpPr>
        <p:spPr>
          <a:xfrm flipV="1">
            <a:off x="3810000" y="3053443"/>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39486" y="28248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87286" y="3053443"/>
            <a:ext cx="5987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5029200"/>
            <a:ext cx="7886967" cy="830997"/>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a:p>
            <a:r>
              <a:rPr lang="el-GR" sz="2400" dirty="0"/>
              <a:t> </a:t>
            </a:r>
            <a:r>
              <a:rPr lang="el-GR" sz="2400" dirty="0" smtClean="0"/>
              <a:t>         </a:t>
            </a:r>
            <a:endParaRPr lang="en-US" sz="2400" dirty="0"/>
          </a:p>
        </p:txBody>
      </p:sp>
    </p:spTree>
    <p:extLst>
      <p:ext uri="{BB962C8B-B14F-4D97-AF65-F5344CB8AC3E}">
        <p14:creationId xmlns:p14="http://schemas.microsoft.com/office/powerpoint/2010/main" val="164827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32" y="3998740"/>
            <a:ext cx="9071011" cy="1200329"/>
          </a:xfrm>
          <a:prstGeom prst="rect">
            <a:avLst/>
          </a:prstGeom>
          <a:noFill/>
        </p:spPr>
        <p:txBody>
          <a:bodyPr wrap="square" rtlCol="0">
            <a:spAutoFit/>
          </a:bodyPr>
          <a:lstStyle/>
          <a:p>
            <a:endParaRPr lang="el-GR" sz="2400" dirty="0"/>
          </a:p>
          <a:p>
            <a:pPr marL="342900" indent="-342900">
              <a:buFont typeface="Arial" pitchFamily="34" charset="0"/>
              <a:buChar char="•"/>
            </a:pPr>
            <a:r>
              <a:rPr lang="el-GR" sz="2400" dirty="0" smtClean="0"/>
              <a:t>Θα ορίσουμε </a:t>
            </a:r>
            <a:r>
              <a:rPr lang="en-US" sz="2400" dirty="0" err="1" smtClean="0">
                <a:solidFill>
                  <a:srgbClr val="FF0000"/>
                </a:solidFill>
              </a:rPr>
              <a:t>StackElement</a:t>
            </a:r>
            <a:r>
              <a:rPr lang="el-GR" sz="2400" dirty="0" smtClean="0">
                <a:solidFill>
                  <a:srgbClr val="FF0000"/>
                </a:solidFill>
              </a:rPr>
              <a:t> </a:t>
            </a:r>
            <a:r>
              <a:rPr lang="el-GR" sz="2400" dirty="0" smtClean="0"/>
              <a:t>μια κλάση που κρατάει το κάθε στοιχείο της στοίβας.</a:t>
            </a:r>
            <a:endParaRPr lang="en-US" sz="2400" dirty="0"/>
          </a:p>
        </p:txBody>
      </p:sp>
    </p:spTree>
    <p:extLst>
      <p:ext uri="{BB962C8B-B14F-4D97-AF65-F5344CB8AC3E}">
        <p14:creationId xmlns:p14="http://schemas.microsoft.com/office/powerpoint/2010/main" val="204073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32" y="1676400"/>
            <a:ext cx="8608368"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a:t>
              </a:r>
              <a:endParaRPr lang="en-US" dirty="0"/>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0203" y="3847352"/>
            <a:ext cx="9071011" cy="1938992"/>
          </a:xfrm>
          <a:prstGeom prst="rect">
            <a:avLst/>
          </a:prstGeom>
          <a:noFill/>
        </p:spPr>
        <p:txBody>
          <a:bodyPr wrap="square" rtlCol="0">
            <a:spAutoFit/>
          </a:bodyPr>
          <a:lstStyle/>
          <a:p>
            <a:pPr marL="342900" indent="-342900">
              <a:buFont typeface="Arial" pitchFamily="34" charset="0"/>
              <a:buChar char="•"/>
            </a:pPr>
            <a:r>
              <a:rPr lang="el-GR" sz="2400" dirty="0" smtClean="0"/>
              <a:t>Θα ορίσουμε </a:t>
            </a:r>
            <a:r>
              <a:rPr lang="en-US" sz="2400" dirty="0" err="1" smtClean="0">
                <a:solidFill>
                  <a:srgbClr val="FF0000"/>
                </a:solidFill>
              </a:rPr>
              <a:t>StackElement</a:t>
            </a:r>
            <a:r>
              <a:rPr lang="el-GR" sz="2400" dirty="0" smtClean="0">
                <a:solidFill>
                  <a:srgbClr val="FF0000"/>
                </a:solidFill>
              </a:rPr>
              <a:t> </a:t>
            </a:r>
            <a:r>
              <a:rPr lang="el-GR" sz="2400" dirty="0" smtClean="0"/>
              <a:t>μια κλάση που κρατάει το κάθε στοιχείο της στοίβας.</a:t>
            </a: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l-GR" sz="2400" dirty="0" smtClean="0"/>
              <a:t>Και μια κλάση </a:t>
            </a:r>
            <a:r>
              <a:rPr lang="en-US" sz="2400" dirty="0" smtClean="0">
                <a:solidFill>
                  <a:srgbClr val="FF0000"/>
                </a:solidFill>
              </a:rPr>
              <a:t>Stack</a:t>
            </a:r>
            <a:r>
              <a:rPr lang="en-US" sz="2400" dirty="0" smtClean="0"/>
              <a:t> </a:t>
            </a:r>
            <a:r>
              <a:rPr lang="el-GR" sz="2400" dirty="0" smtClean="0"/>
              <a:t>που υλοποιεί την στοίβα και όλες τις λειτουργίες της</a:t>
            </a:r>
            <a:endParaRPr lang="en-US" sz="2400" dirty="0"/>
          </a:p>
        </p:txBody>
      </p:sp>
    </p:spTree>
    <p:extLst>
      <p:ext uri="{BB962C8B-B14F-4D97-AF65-F5344CB8AC3E}">
        <p14:creationId xmlns:p14="http://schemas.microsoft.com/office/powerpoint/2010/main" val="420655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117" y="4077072"/>
            <a:ext cx="75608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7544" y="1340768"/>
            <a:ext cx="75608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602" y="476672"/>
            <a:ext cx="744177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StackElement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int value;</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next = null;</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(int value){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this.value</a:t>
            </a:r>
            <a:r>
              <a:rPr lang="en-US" b="1" dirty="0">
                <a:latin typeface="Courier New" pitchFamily="49" charset="0"/>
                <a:cs typeface="Courier New" pitchFamily="49" charset="0"/>
              </a:rPr>
              <a:t> =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int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setNext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6" name="TextBox 5"/>
          <p:cNvSpPr txBox="1"/>
          <p:nvPr/>
        </p:nvSpPr>
        <p:spPr>
          <a:xfrm>
            <a:off x="6893882" y="834442"/>
            <a:ext cx="2239909" cy="369332"/>
          </a:xfrm>
          <a:prstGeom prst="rect">
            <a:avLst/>
          </a:prstGeom>
          <a:solidFill>
            <a:srgbClr val="92D050"/>
          </a:solidFill>
        </p:spPr>
        <p:txBody>
          <a:bodyPr wrap="none" rtlCol="0">
            <a:spAutoFit/>
          </a:bodyPr>
          <a:lstStyle/>
          <a:p>
            <a:r>
              <a:rPr lang="el-GR" dirty="0" smtClean="0"/>
              <a:t>Το επόμενο στοιχείο</a:t>
            </a:r>
            <a:endParaRPr lang="en-US" dirty="0"/>
          </a:p>
        </p:txBody>
      </p:sp>
      <p:sp>
        <p:nvSpPr>
          <p:cNvPr id="8" name="TextBox 7"/>
          <p:cNvSpPr txBox="1"/>
          <p:nvPr/>
        </p:nvSpPr>
        <p:spPr>
          <a:xfrm>
            <a:off x="6610343" y="3579241"/>
            <a:ext cx="2523448" cy="369332"/>
          </a:xfrm>
          <a:prstGeom prst="rect">
            <a:avLst/>
          </a:prstGeom>
          <a:solidFill>
            <a:srgbClr val="92D050"/>
          </a:solidFill>
        </p:spPr>
        <p:txBody>
          <a:bodyPr wrap="none" rtlCol="0">
            <a:spAutoFit/>
          </a:bodyPr>
          <a:lstStyle/>
          <a:p>
            <a:r>
              <a:rPr lang="el-GR" dirty="0" smtClean="0"/>
              <a:t>Επιστρέφει αντικείμενο</a:t>
            </a:r>
            <a:endParaRPr lang="en-US" dirty="0"/>
          </a:p>
        </p:txBody>
      </p:sp>
    </p:spTree>
    <p:extLst>
      <p:ext uri="{BB962C8B-B14F-4D97-AF65-F5344CB8AC3E}">
        <p14:creationId xmlns:p14="http://schemas.microsoft.com/office/powerpoint/2010/main" val="129203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064" y="46531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64" y="249289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632" y="98072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Stack</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int pop(){</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int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push(int 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element = new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4" name="TextBox 3"/>
          <p:cNvSpPr txBox="1"/>
          <p:nvPr/>
        </p:nvSpPr>
        <p:spPr>
          <a:xfrm>
            <a:off x="5039544" y="1268760"/>
            <a:ext cx="4104456" cy="646331"/>
          </a:xfrm>
          <a:prstGeom prst="rect">
            <a:avLst/>
          </a:prstGeom>
          <a:solidFill>
            <a:srgbClr val="92D050"/>
          </a:solidFill>
        </p:spPr>
        <p:txBody>
          <a:bodyPr wrap="square" rtlCol="0">
            <a:spAutoFit/>
          </a:bodyPr>
          <a:lstStyle/>
          <a:p>
            <a:r>
              <a:rPr lang="el-GR" dirty="0" smtClean="0"/>
              <a:t>Το πρώτο στοιχείο της στοίβας μας φτάνει για τα βρούμε όλα</a:t>
            </a:r>
            <a:endParaRPr lang="en-US" dirty="0"/>
          </a:p>
        </p:txBody>
      </p:sp>
      <p:sp>
        <p:nvSpPr>
          <p:cNvPr id="6" name="TextBox 5"/>
          <p:cNvSpPr txBox="1"/>
          <p:nvPr/>
        </p:nvSpPr>
        <p:spPr>
          <a:xfrm>
            <a:off x="5523863" y="2889810"/>
            <a:ext cx="3620137" cy="646331"/>
          </a:xfrm>
          <a:prstGeom prst="rect">
            <a:avLst/>
          </a:prstGeom>
          <a:solidFill>
            <a:srgbClr val="92D050"/>
          </a:solidFill>
        </p:spPr>
        <p:txBody>
          <a:bodyPr wrap="square" rtlCol="0">
            <a:spAutoFit/>
          </a:bodyPr>
          <a:lstStyle/>
          <a:p>
            <a:r>
              <a:rPr lang="el-GR" dirty="0" smtClean="0"/>
              <a:t>Σταματάει την εκτέλεση του προγράμματος</a:t>
            </a:r>
            <a:endParaRPr lang="en-US" dirty="0"/>
          </a:p>
        </p:txBody>
      </p:sp>
      <p:sp>
        <p:nvSpPr>
          <p:cNvPr id="8" name="TextBox 7"/>
          <p:cNvSpPr txBox="1"/>
          <p:nvPr/>
        </p:nvSpPr>
        <p:spPr>
          <a:xfrm>
            <a:off x="5523862" y="5085184"/>
            <a:ext cx="3620137" cy="923330"/>
          </a:xfrm>
          <a:prstGeom prst="rect">
            <a:avLst/>
          </a:prstGeom>
          <a:solidFill>
            <a:srgbClr val="92D050"/>
          </a:solidFill>
        </p:spPr>
        <p:txBody>
          <a:bodyPr wrap="square" rtlCol="0">
            <a:spAutoFit/>
          </a:bodyPr>
          <a:lstStyle/>
          <a:p>
            <a:r>
              <a:rPr lang="el-GR" dirty="0" smtClean="0"/>
              <a:t>Τα αντικείμενα τύπου </a:t>
            </a:r>
            <a:r>
              <a:rPr lang="en-US" dirty="0" err="1" smtClean="0"/>
              <a:t>StackElement</a:t>
            </a:r>
            <a:r>
              <a:rPr lang="en-US" dirty="0" smtClean="0"/>
              <a:t> </a:t>
            </a:r>
            <a:r>
              <a:rPr lang="el-GR" dirty="0" smtClean="0"/>
              <a:t>δημιουργούνται μέσα στην </a:t>
            </a:r>
            <a:r>
              <a:rPr lang="en-US" dirty="0" smtClean="0"/>
              <a:t>Stack.</a:t>
            </a:r>
            <a:endParaRPr lang="en-US" dirty="0"/>
          </a:p>
        </p:txBody>
      </p:sp>
    </p:spTree>
    <p:extLst>
      <p:ext uri="{BB962C8B-B14F-4D97-AF65-F5344CB8AC3E}">
        <p14:creationId xmlns:p14="http://schemas.microsoft.com/office/powerpoint/2010/main" val="56653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2132856"/>
            <a:ext cx="3456384"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81388"/>
            <a:ext cx="8229600" cy="990600"/>
          </a:xfrm>
        </p:spPr>
        <p:txBody>
          <a:bodyPr/>
          <a:lstStyle/>
          <a:p>
            <a:r>
              <a:rPr lang="el-GR" dirty="0" smtClean="0"/>
              <a:t>Μέθοδος </a:t>
            </a:r>
            <a:r>
              <a:rPr lang="en-US" dirty="0" err="1" smtClean="0"/>
              <a:t>toString</a:t>
            </a:r>
            <a:r>
              <a:rPr lang="en-US" dirty="0" smtClean="0"/>
              <a:t>()</a:t>
            </a:r>
            <a:endParaRPr lang="en-US" dirty="0"/>
          </a:p>
        </p:txBody>
      </p:sp>
      <p:sp>
        <p:nvSpPr>
          <p:cNvPr id="3" name="TextBox 2"/>
          <p:cNvSpPr txBox="1"/>
          <p:nvPr/>
        </p:nvSpPr>
        <p:spPr>
          <a:xfrm>
            <a:off x="323528" y="1524962"/>
            <a:ext cx="7863050" cy="2585323"/>
          </a:xfrm>
          <a:prstGeom prst="rect">
            <a:avLst/>
          </a:prstGeom>
          <a:noFill/>
          <a:ln w="38100">
            <a:solidFill>
              <a:schemeClr val="accent1"/>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IntStackElement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 = head;</a:t>
            </a:r>
          </a:p>
          <a:p>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returnString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e.getValue</a:t>
            </a:r>
            <a:r>
              <a:rPr lang="en-US" b="1" dirty="0">
                <a:latin typeface="Courier New" panose="02070309020205020404" pitchFamily="49" charset="0"/>
                <a:cs typeface="Courier New" panose="02070309020205020404" pitchFamily="49" charset="0"/>
              </a:rPr>
              <a:t>() + " ";</a:t>
            </a:r>
          </a:p>
          <a:p>
            <a:r>
              <a:rPr lang="en-US" b="1" dirty="0">
                <a:solidFill>
                  <a:srgbClr val="FF0000"/>
                </a:solidFill>
                <a:latin typeface="Courier New" panose="02070309020205020404" pitchFamily="49" charset="0"/>
                <a:cs typeface="Courier New" panose="02070309020205020404" pitchFamily="49" charset="0"/>
              </a:rPr>
              <a:t>	</a:t>
            </a:r>
            <a:r>
              <a:rPr lang="en-US" b="1" dirty="0" smtClean="0">
                <a:solidFill>
                  <a:srgbClr val="FF0000"/>
                </a:solidFill>
                <a:latin typeface="Courier New" panose="02070309020205020404" pitchFamily="49" charset="0"/>
                <a:cs typeface="Courier New" panose="02070309020205020404" pitchFamily="49" charset="0"/>
              </a:rPr>
              <a:t>e </a:t>
            </a:r>
            <a:r>
              <a:rPr lang="en-US" b="1" dirty="0">
                <a:solidFill>
                  <a:srgbClr val="FF0000"/>
                </a:solidFill>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e.getNext</a:t>
            </a:r>
            <a:r>
              <a:rPr lang="en-US" b="1" dirty="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 name="TextBox 3"/>
          <p:cNvSpPr txBox="1"/>
          <p:nvPr/>
        </p:nvSpPr>
        <p:spPr>
          <a:xfrm>
            <a:off x="323528" y="4272677"/>
            <a:ext cx="7863050" cy="2585323"/>
          </a:xfrm>
          <a:prstGeom prst="rect">
            <a:avLst/>
          </a:prstGeom>
          <a:noFill/>
          <a:ln w="38100">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IntStackElement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 = head;</a:t>
            </a:r>
          </a:p>
          <a:p>
            <a:r>
              <a:rPr lang="en-US" b="1" dirty="0" smtClean="0">
                <a:latin typeface="Courier New" panose="02070309020205020404" pitchFamily="49" charset="0"/>
                <a:cs typeface="Courier New" panose="02070309020205020404" pitchFamily="49" charset="0"/>
              </a:rPr>
              <a:t>    while(e != null){</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returnString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e.getValue</a:t>
            </a:r>
            <a:r>
              <a:rPr lang="en-US" b="1" dirty="0">
                <a:latin typeface="Courier New" panose="02070309020205020404" pitchFamily="49" charset="0"/>
                <a:cs typeface="Courier New" panose="02070309020205020404" pitchFamily="49" charset="0"/>
              </a:rPr>
              <a:t>() +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e.getNext</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6444208" y="4509120"/>
            <a:ext cx="2610971" cy="369332"/>
          </a:xfrm>
          <a:prstGeom prst="rect">
            <a:avLst/>
          </a:prstGeom>
          <a:solidFill>
            <a:srgbClr val="92D050"/>
          </a:solidFill>
        </p:spPr>
        <p:txBody>
          <a:bodyPr wrap="none" rtlCol="0">
            <a:spAutoFit/>
          </a:bodyPr>
          <a:lstStyle/>
          <a:p>
            <a:r>
              <a:rPr lang="el-GR" dirty="0" smtClean="0"/>
              <a:t>Εναλλακτική υλοποίηση</a:t>
            </a:r>
            <a:endParaRPr lang="en-US" dirty="0"/>
          </a:p>
        </p:txBody>
      </p:sp>
      <p:sp>
        <p:nvSpPr>
          <p:cNvPr id="7" name="Rectangular Callout 6"/>
          <p:cNvSpPr/>
          <p:nvPr/>
        </p:nvSpPr>
        <p:spPr>
          <a:xfrm>
            <a:off x="4612295" y="1202252"/>
            <a:ext cx="4531705" cy="758041"/>
          </a:xfrm>
          <a:prstGeom prst="wedgeRectCallout">
            <a:avLst>
              <a:gd name="adj1" fmla="val -51617"/>
              <a:gd name="adj2" fmla="val 8879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Χρειαζόμαστε μία </a:t>
            </a:r>
            <a:r>
              <a:rPr lang="en-US" dirty="0" err="1" smtClean="0">
                <a:solidFill>
                  <a:schemeClr val="tx1"/>
                </a:solidFill>
              </a:rPr>
              <a:t>StackElement</a:t>
            </a:r>
            <a:r>
              <a:rPr lang="en-US" dirty="0" smtClean="0">
                <a:solidFill>
                  <a:schemeClr val="tx1"/>
                </a:solidFill>
              </a:rPr>
              <a:t> </a:t>
            </a:r>
            <a:r>
              <a:rPr lang="el-GR" dirty="0" smtClean="0">
                <a:solidFill>
                  <a:schemeClr val="tx1"/>
                </a:solidFill>
              </a:rPr>
              <a:t>μεταβλητή για να </a:t>
            </a:r>
            <a:r>
              <a:rPr lang="el-GR" dirty="0" smtClean="0">
                <a:solidFill>
                  <a:srgbClr val="FF0000"/>
                </a:solidFill>
              </a:rPr>
              <a:t>διατρέξει</a:t>
            </a:r>
            <a:r>
              <a:rPr lang="el-GR" dirty="0" smtClean="0">
                <a:solidFill>
                  <a:schemeClr val="tx1"/>
                </a:solidFill>
              </a:rPr>
              <a:t> τα στοιχεία της στοίβας</a:t>
            </a:r>
            <a:endParaRPr lang="en-US" dirty="0">
              <a:solidFill>
                <a:schemeClr val="tx1"/>
              </a:solidFill>
            </a:endParaRPr>
          </a:p>
        </p:txBody>
      </p:sp>
    </p:spTree>
    <p:extLst>
      <p:ext uri="{BB962C8B-B14F-4D97-AF65-F5344CB8AC3E}">
        <p14:creationId xmlns:p14="http://schemas.microsoft.com/office/powerpoint/2010/main" val="316978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340768"/>
            <a:ext cx="8496944" cy="369331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Stack s = new Stack();</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(3);</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(2);</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(1);</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54434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32" y="3998740"/>
            <a:ext cx="9071011" cy="1200329"/>
          </a:xfrm>
          <a:prstGeom prst="rect">
            <a:avLst/>
          </a:prstGeom>
          <a:noFill/>
        </p:spPr>
        <p:txBody>
          <a:bodyPr wrap="square" rtlCol="0">
            <a:spAutoFit/>
          </a:bodyPr>
          <a:lstStyle/>
          <a:p>
            <a:pPr marL="342900" indent="-342900">
              <a:buFont typeface="Arial" pitchFamily="34" charset="0"/>
              <a:buChar char="•"/>
            </a:pPr>
            <a:r>
              <a:rPr lang="el-GR" sz="2400" dirty="0" smtClean="0"/>
              <a:t>Τα </a:t>
            </a:r>
            <a:r>
              <a:rPr lang="el-GR" sz="2400" dirty="0" smtClean="0">
                <a:solidFill>
                  <a:srgbClr val="0070C0"/>
                </a:solidFill>
              </a:rPr>
              <a:t>Χ,Υ,Ζ </a:t>
            </a:r>
            <a:r>
              <a:rPr lang="el-GR" sz="2400" dirty="0" smtClean="0"/>
              <a:t>μπορεί να είναι δεδομένα οποιουδήποτε τύπου ή κλάσης. Π.χ. αντί για ακέραιους θα μπορούσαμε να έχουμε αντικείμενα τύπου </a:t>
            </a:r>
            <a:r>
              <a:rPr lang="en-US" sz="2400" dirty="0" smtClean="0">
                <a:solidFill>
                  <a:srgbClr val="FF0000"/>
                </a:solidFill>
              </a:rPr>
              <a:t>Person</a:t>
            </a:r>
            <a:r>
              <a:rPr lang="en-US" sz="2400" dirty="0" smtClean="0"/>
              <a:t>.</a:t>
            </a:r>
            <a:endParaRPr lang="en-US" sz="2400" dirty="0">
              <a:solidFill>
                <a:srgbClr val="FF0000"/>
              </a:solidFill>
            </a:endParaRPr>
          </a:p>
        </p:txBody>
      </p:sp>
    </p:spTree>
    <p:extLst>
      <p:ext uri="{BB962C8B-B14F-4D97-AF65-F5344CB8AC3E}">
        <p14:creationId xmlns:p14="http://schemas.microsoft.com/office/powerpoint/2010/main" val="253227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Οι πέντε αρχές του </a:t>
            </a:r>
            <a:r>
              <a:rPr lang="en-US" dirty="0" smtClean="0"/>
              <a:t>Allan Kay:</a:t>
            </a:r>
          </a:p>
          <a:p>
            <a:pPr lvl="1"/>
            <a:r>
              <a:rPr lang="el-GR" dirty="0" smtClean="0"/>
              <a:t>Τα πάντα είναι </a:t>
            </a:r>
            <a:r>
              <a:rPr lang="el-GR" dirty="0" smtClean="0">
                <a:solidFill>
                  <a:schemeClr val="accent6">
                    <a:lumMod val="75000"/>
                  </a:schemeClr>
                </a:solidFill>
              </a:rPr>
              <a:t>αντικείμενα</a:t>
            </a:r>
            <a:r>
              <a:rPr lang="el-GR" dirty="0" smtClean="0"/>
              <a:t>.</a:t>
            </a:r>
          </a:p>
          <a:p>
            <a:pPr lvl="1"/>
            <a:r>
              <a:rPr lang="el-GR" dirty="0" smtClean="0"/>
              <a:t>Ένα πρόγραμμα είναι μια </a:t>
            </a:r>
            <a:r>
              <a:rPr lang="el-GR" dirty="0" smtClean="0">
                <a:solidFill>
                  <a:schemeClr val="accent6">
                    <a:lumMod val="75000"/>
                  </a:schemeClr>
                </a:solidFill>
              </a:rPr>
              <a:t>συλλογή</a:t>
            </a:r>
            <a:r>
              <a:rPr lang="el-GR" dirty="0" smtClean="0"/>
              <a:t> από </a:t>
            </a:r>
            <a:r>
              <a:rPr lang="el-GR" dirty="0" smtClean="0">
                <a:solidFill>
                  <a:srgbClr val="0070C0"/>
                </a:solidFill>
              </a:rPr>
              <a:t>αντικείμενα</a:t>
            </a:r>
            <a:r>
              <a:rPr lang="el-GR" dirty="0" smtClean="0"/>
              <a:t> όπου το ένα λέει στο άλλο τι να κάνει.</a:t>
            </a:r>
          </a:p>
          <a:p>
            <a:pPr lvl="1"/>
            <a:r>
              <a:rPr lang="el-GR" dirty="0" smtClean="0"/>
              <a:t>Κάθε αντικείμενο έχει δικιά του </a:t>
            </a:r>
            <a:r>
              <a:rPr lang="el-GR" dirty="0" smtClean="0">
                <a:solidFill>
                  <a:schemeClr val="accent6">
                    <a:lumMod val="75000"/>
                  </a:schemeClr>
                </a:solidFill>
              </a:rPr>
              <a:t>μνήμη</a:t>
            </a:r>
            <a:r>
              <a:rPr lang="el-GR" dirty="0" smtClean="0"/>
              <a:t> και αποτελείται </a:t>
            </a:r>
            <a:r>
              <a:rPr lang="el-GR" dirty="0" smtClean="0">
                <a:solidFill>
                  <a:srgbClr val="0070C0"/>
                </a:solidFill>
              </a:rPr>
              <a:t>από άλλα αντικείμενα</a:t>
            </a:r>
            <a:r>
              <a:rPr lang="el-GR" dirty="0" smtClean="0"/>
              <a:t>.</a:t>
            </a:r>
          </a:p>
          <a:p>
            <a:pPr lvl="1"/>
            <a:r>
              <a:rPr lang="el-GR" dirty="0" smtClean="0"/>
              <a:t>Κάθε αντικείμενο έχει ένα συγκεκριμένο </a:t>
            </a:r>
            <a:r>
              <a:rPr lang="el-GR" dirty="0" smtClean="0">
                <a:solidFill>
                  <a:schemeClr val="accent6">
                    <a:lumMod val="75000"/>
                  </a:schemeClr>
                </a:solidFill>
              </a:rPr>
              <a:t>τύπο</a:t>
            </a:r>
            <a:r>
              <a:rPr lang="el-GR" dirty="0" smtClean="0"/>
              <a:t>.</a:t>
            </a:r>
          </a:p>
          <a:p>
            <a:pPr lvl="2"/>
            <a:r>
              <a:rPr lang="el-GR" dirty="0" smtClean="0"/>
              <a:t>Τύπος = </a:t>
            </a:r>
            <a:r>
              <a:rPr lang="el-GR" dirty="0" smtClean="0">
                <a:solidFill>
                  <a:srgbClr val="0070C0"/>
                </a:solidFill>
              </a:rPr>
              <a:t>Κλάση</a:t>
            </a:r>
          </a:p>
          <a:p>
            <a:pPr lvl="1"/>
            <a:r>
              <a:rPr lang="el-GR" dirty="0" smtClean="0"/>
              <a:t>Αντικείμενα του </a:t>
            </a:r>
            <a:r>
              <a:rPr lang="el-GR" dirty="0" smtClean="0">
                <a:solidFill>
                  <a:schemeClr val="accent6">
                    <a:lumMod val="75000"/>
                  </a:schemeClr>
                </a:solidFill>
              </a:rPr>
              <a:t>ίδιου τύπου </a:t>
            </a:r>
            <a:r>
              <a:rPr lang="el-GR" dirty="0" smtClean="0"/>
              <a:t>μπορούν να δεχτούν </a:t>
            </a:r>
            <a:r>
              <a:rPr lang="el-GR" dirty="0" smtClean="0">
                <a:solidFill>
                  <a:srgbClr val="0070C0"/>
                </a:solidFill>
              </a:rPr>
              <a:t>τα ίδια μηνύματα</a:t>
            </a:r>
          </a:p>
          <a:p>
            <a:pPr lvl="2"/>
            <a:r>
              <a:rPr lang="el-GR" dirty="0" smtClean="0"/>
              <a:t>Δηλαδή έχουν τις </a:t>
            </a:r>
            <a:r>
              <a:rPr lang="el-GR" dirty="0" smtClean="0">
                <a:solidFill>
                  <a:schemeClr val="accent6">
                    <a:lumMod val="75000"/>
                  </a:schemeClr>
                </a:solidFill>
              </a:rPr>
              <a:t>ίδιες</a:t>
            </a:r>
            <a:r>
              <a:rPr lang="el-GR" dirty="0" smtClean="0"/>
              <a:t> </a:t>
            </a:r>
            <a:r>
              <a:rPr lang="el-GR" dirty="0" smtClean="0">
                <a:solidFill>
                  <a:schemeClr val="accent6">
                    <a:lumMod val="75000"/>
                  </a:schemeClr>
                </a:solidFill>
              </a:rPr>
              <a:t>λειτουργίες</a:t>
            </a:r>
          </a:p>
          <a:p>
            <a:pPr lvl="1"/>
            <a:endParaRPr lang="en-US" dirty="0"/>
          </a:p>
        </p:txBody>
      </p:sp>
    </p:spTree>
    <p:extLst>
      <p:ext uri="{BB962C8B-B14F-4D97-AF65-F5344CB8AC3E}">
        <p14:creationId xmlns:p14="http://schemas.microsoft.com/office/powerpoint/2010/main" val="3907301386"/>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340768"/>
            <a:ext cx="8496944" cy="3970318"/>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Person</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number;</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Person(String name, int </a:t>
            </a:r>
            <a:r>
              <a:rPr lang="en-US" b="1" dirty="0" err="1">
                <a:latin typeface="Courier New" pitchFamily="49" charset="0"/>
                <a:cs typeface="Courier New" pitchFamily="49" charset="0"/>
              </a:rPr>
              <a:t>num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num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name+":"+number;</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81841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PersonStackElement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Person value;</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(Person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setNext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Person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6" name="TextBox 5"/>
          <p:cNvSpPr txBox="1"/>
          <p:nvPr/>
        </p:nvSpPr>
        <p:spPr>
          <a:xfrm>
            <a:off x="5076056" y="2256064"/>
            <a:ext cx="4067944" cy="646331"/>
          </a:xfrm>
          <a:prstGeom prst="rect">
            <a:avLst/>
          </a:prstGeom>
          <a:solidFill>
            <a:srgbClr val="92D050"/>
          </a:solidFill>
        </p:spPr>
        <p:txBody>
          <a:bodyPr wrap="square" rtlCol="0">
            <a:spAutoFit/>
          </a:bodyPr>
          <a:lstStyle/>
          <a:p>
            <a:r>
              <a:rPr lang="en-US" dirty="0" smtClean="0"/>
              <a:t>O constructor </a:t>
            </a:r>
            <a:r>
              <a:rPr lang="el-GR" dirty="0" smtClean="0"/>
              <a:t>παίρνει σαν όρισμα το αντικείμενο που έχει ήδη δημιουργηθεί</a:t>
            </a:r>
            <a:endParaRPr lang="en-US" dirty="0"/>
          </a:p>
        </p:txBody>
      </p:sp>
      <p:sp>
        <p:nvSpPr>
          <p:cNvPr id="7" name="TextBox 6"/>
          <p:cNvSpPr txBox="1"/>
          <p:nvPr/>
        </p:nvSpPr>
        <p:spPr>
          <a:xfrm>
            <a:off x="4770613" y="6051595"/>
            <a:ext cx="4067944" cy="646331"/>
          </a:xfrm>
          <a:prstGeom prst="rect">
            <a:avLst/>
          </a:prstGeom>
          <a:solidFill>
            <a:srgbClr val="92D050"/>
          </a:solidFill>
        </p:spPr>
        <p:txBody>
          <a:bodyPr wrap="square" rtlCol="0">
            <a:spAutoFit/>
          </a:bodyPr>
          <a:lstStyle/>
          <a:p>
            <a:r>
              <a:rPr lang="el-GR" dirty="0" smtClean="0"/>
              <a:t>Το αντικείμενο το χειριζόμαστε σαν μια οποιαδήποτε μεταβλητή</a:t>
            </a:r>
            <a:endParaRPr lang="en-US" dirty="0"/>
          </a:p>
        </p:txBody>
      </p:sp>
    </p:spTree>
    <p:extLst>
      <p:ext uri="{BB962C8B-B14F-4D97-AF65-F5344CB8AC3E}">
        <p14:creationId xmlns:p14="http://schemas.microsoft.com/office/powerpoint/2010/main" val="412030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64" y="249289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064" y="1717943"/>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Stack</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latin typeface="Courier New" pitchFamily="49" charset="0"/>
                <a:cs typeface="Courier New" pitchFamily="49" charset="0"/>
              </a:rPr>
              <a:t>PersonStackElement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latin typeface="Courier New" pitchFamily="49" charset="0"/>
                <a:cs typeface="Courier New" pitchFamily="49" charset="0"/>
              </a:rPr>
              <a:t>Person 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null</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int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push(Person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element = new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4" name="TextBox 3"/>
          <p:cNvSpPr txBox="1"/>
          <p:nvPr/>
        </p:nvSpPr>
        <p:spPr>
          <a:xfrm>
            <a:off x="5039544" y="986878"/>
            <a:ext cx="4104456" cy="646331"/>
          </a:xfrm>
          <a:prstGeom prst="rect">
            <a:avLst/>
          </a:prstGeom>
          <a:solidFill>
            <a:srgbClr val="92D050"/>
          </a:solidFill>
        </p:spPr>
        <p:txBody>
          <a:bodyPr wrap="square" rtlCol="0">
            <a:spAutoFit/>
          </a:bodyPr>
          <a:lstStyle/>
          <a:p>
            <a:r>
              <a:rPr lang="en-US" dirty="0" smtClean="0"/>
              <a:t>H pop</a:t>
            </a:r>
            <a:r>
              <a:rPr lang="el-GR" dirty="0" smtClean="0"/>
              <a:t> πλέον επιστρέφει μεταβλητή τύπου </a:t>
            </a:r>
            <a:r>
              <a:rPr lang="en-US" dirty="0" smtClean="0"/>
              <a:t>Person</a:t>
            </a:r>
            <a:endParaRPr lang="en-US" dirty="0"/>
          </a:p>
        </p:txBody>
      </p:sp>
      <p:sp>
        <p:nvSpPr>
          <p:cNvPr id="6" name="TextBox 5"/>
          <p:cNvSpPr txBox="1"/>
          <p:nvPr/>
        </p:nvSpPr>
        <p:spPr>
          <a:xfrm>
            <a:off x="5523863" y="2889810"/>
            <a:ext cx="3620137" cy="1200329"/>
          </a:xfrm>
          <a:prstGeom prst="rect">
            <a:avLst/>
          </a:prstGeom>
          <a:solidFill>
            <a:srgbClr val="92D050"/>
          </a:solidFill>
        </p:spPr>
        <p:txBody>
          <a:bodyPr wrap="square" rtlCol="0">
            <a:spAutoFit/>
          </a:bodyPr>
          <a:lstStyle/>
          <a:p>
            <a:r>
              <a:rPr lang="el-GR" dirty="0" smtClean="0"/>
              <a:t>Επιστρέφουμε </a:t>
            </a:r>
            <a:r>
              <a:rPr lang="en-US" dirty="0" smtClean="0"/>
              <a:t>null </a:t>
            </a:r>
            <a:r>
              <a:rPr lang="el-GR" dirty="0" smtClean="0"/>
              <a:t>για να σηματοδοτήσουμε ότι έγινε λάθος (όχι απαραίτητα ο καλύτερος τρόπος να το κάνουμε αυτό)</a:t>
            </a:r>
            <a:endParaRPr lang="en-US" dirty="0"/>
          </a:p>
        </p:txBody>
      </p:sp>
    </p:spTree>
    <p:extLst>
      <p:ext uri="{BB962C8B-B14F-4D97-AF65-F5344CB8AC3E}">
        <p14:creationId xmlns:p14="http://schemas.microsoft.com/office/powerpoint/2010/main" val="274391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08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1340768"/>
            <a:ext cx="8496944" cy="4247317"/>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PersonStack</a:t>
            </a:r>
            <a:r>
              <a:rPr lang="en-US" b="1" dirty="0">
                <a:latin typeface="Courier New" pitchFamily="49" charset="0"/>
                <a:cs typeface="Courier New" pitchFamily="49" charset="0"/>
              </a:rPr>
              <a:t> stack = new </a:t>
            </a:r>
            <a:r>
              <a:rPr lang="en-US" b="1" dirty="0" err="1">
                <a:latin typeface="Courier New" pitchFamily="49" charset="0"/>
                <a:cs typeface="Courier New" pitchFamily="49" charset="0"/>
              </a:rPr>
              <a:t>PersonStack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Person("Alice", 1);</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Person bob = new Person("Bob",2);</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(bob);</a:t>
            </a:r>
          </a:p>
          <a:p>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 new Person("Charlie",3);</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4" name="TextBox 3"/>
          <p:cNvSpPr txBox="1"/>
          <p:nvPr/>
        </p:nvSpPr>
        <p:spPr>
          <a:xfrm>
            <a:off x="2771800" y="5877272"/>
            <a:ext cx="5814029" cy="923330"/>
          </a:xfrm>
          <a:prstGeom prst="rect">
            <a:avLst/>
          </a:prstGeom>
          <a:solidFill>
            <a:srgbClr val="92D050"/>
          </a:solidFill>
        </p:spPr>
        <p:txBody>
          <a:bodyPr wrap="square" rtlCol="0">
            <a:spAutoFit/>
          </a:bodyPr>
          <a:lstStyle/>
          <a:p>
            <a:r>
              <a:rPr lang="el-GR" dirty="0" smtClean="0"/>
              <a:t>Προσοχή! Αν καλέσουμε άλλη μια φορά την </a:t>
            </a:r>
            <a:r>
              <a:rPr lang="en-US" dirty="0" smtClean="0"/>
              <a:t>pop </a:t>
            </a:r>
            <a:r>
              <a:rPr lang="el-GR" dirty="0" smtClean="0"/>
              <a:t>θα πάρουμε </a:t>
            </a:r>
            <a:r>
              <a:rPr lang="en-US" dirty="0" smtClean="0"/>
              <a:t>runtime error </a:t>
            </a:r>
            <a:r>
              <a:rPr lang="el-GR" dirty="0" smtClean="0"/>
              <a:t>γιατί προσπαθούμε να προσπελάσουμε </a:t>
            </a:r>
            <a:r>
              <a:rPr lang="en-US" dirty="0" smtClean="0"/>
              <a:t>null </a:t>
            </a:r>
            <a:r>
              <a:rPr lang="el-GR" dirty="0" smtClean="0"/>
              <a:t>αναφορά</a:t>
            </a:r>
            <a:endParaRPr lang="en-US" dirty="0"/>
          </a:p>
        </p:txBody>
      </p:sp>
    </p:spTree>
    <p:extLst>
      <p:ext uri="{BB962C8B-B14F-4D97-AF65-F5344CB8AC3E}">
        <p14:creationId xmlns:p14="http://schemas.microsoft.com/office/powerpoint/2010/main" val="13389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Σχέσεις μεταξύ κλάσεων</a:t>
            </a:r>
            <a:endParaRPr lang="en-US" dirty="0"/>
          </a:p>
        </p:txBody>
      </p:sp>
      <p:sp>
        <p:nvSpPr>
          <p:cNvPr id="5" name="Content Placeholder 4"/>
          <p:cNvSpPr>
            <a:spLocks noGrp="1"/>
          </p:cNvSpPr>
          <p:nvPr>
            <p:ph idx="1"/>
          </p:nvPr>
        </p:nvSpPr>
        <p:spPr/>
        <p:txBody>
          <a:bodyPr>
            <a:normAutofit lnSpcReduction="10000"/>
          </a:bodyPr>
          <a:lstStyle/>
          <a:p>
            <a:r>
              <a:rPr lang="el-GR" dirty="0" smtClean="0"/>
              <a:t>Στο παράδειγμα με τη στοίβα έχουμε τρείς διαφορετικές κλάσεις (</a:t>
            </a:r>
            <a:r>
              <a:rPr lang="en-US" dirty="0" smtClean="0">
                <a:solidFill>
                  <a:srgbClr val="0070C0"/>
                </a:solidFill>
              </a:rPr>
              <a:t>Person</a:t>
            </a:r>
            <a:r>
              <a:rPr lang="en-US" dirty="0" smtClean="0"/>
              <a:t>, </a:t>
            </a:r>
            <a:r>
              <a:rPr lang="en-US" dirty="0" err="1" smtClean="0">
                <a:solidFill>
                  <a:srgbClr val="0070C0"/>
                </a:solidFill>
              </a:rPr>
              <a:t>StackElement</a:t>
            </a:r>
            <a:r>
              <a:rPr lang="en-US" dirty="0" smtClean="0">
                <a:solidFill>
                  <a:srgbClr val="0070C0"/>
                </a:solidFill>
              </a:rPr>
              <a:t>, </a:t>
            </a:r>
            <a:r>
              <a:rPr lang="en-US" dirty="0" smtClean="0"/>
              <a:t> </a:t>
            </a:r>
            <a:r>
              <a:rPr lang="en-US" dirty="0" smtClean="0">
                <a:solidFill>
                  <a:srgbClr val="0070C0"/>
                </a:solidFill>
              </a:rPr>
              <a:t>Stack</a:t>
            </a:r>
            <a:r>
              <a:rPr lang="en-US" dirty="0" smtClean="0"/>
              <a:t>) </a:t>
            </a:r>
            <a:r>
              <a:rPr lang="el-GR" dirty="0" smtClean="0"/>
              <a:t>τις οποίες συσχετίζονται μεταξύ τους με διαφορετικούς τρόπους.</a:t>
            </a:r>
          </a:p>
          <a:p>
            <a:r>
              <a:rPr lang="el-GR" dirty="0" smtClean="0"/>
              <a:t>Μπορεί να υπάρχουν πολλές διαφορετικές σχέσεις μεταξύ κλάσεων.</a:t>
            </a:r>
          </a:p>
          <a:p>
            <a:pPr lvl="1"/>
            <a:r>
              <a:rPr lang="el-GR" dirty="0" smtClean="0"/>
              <a:t>Στην περίπτωση μας, η μία κλάση ορίζεται χρησιμοποιώντας αντικείμενα της άλλης</a:t>
            </a:r>
          </a:p>
          <a:p>
            <a:r>
              <a:rPr lang="el-GR" dirty="0" smtClean="0"/>
              <a:t>Αυτού του είδους τη σχέση την λέμε σχέση </a:t>
            </a:r>
            <a:r>
              <a:rPr lang="el-GR" dirty="0" smtClean="0">
                <a:solidFill>
                  <a:srgbClr val="FF0000"/>
                </a:solidFill>
              </a:rPr>
              <a:t>σύνθεσης </a:t>
            </a:r>
          </a:p>
          <a:p>
            <a:pPr lvl="1"/>
            <a:r>
              <a:rPr lang="el-GR" dirty="0" smtClean="0"/>
              <a:t>Μερικές φορές την ξεχωρίζουμε σε σχέση </a:t>
            </a:r>
            <a:r>
              <a:rPr lang="el-GR" dirty="0" smtClean="0">
                <a:solidFill>
                  <a:schemeClr val="accent6">
                    <a:lumMod val="75000"/>
                  </a:schemeClr>
                </a:solidFill>
              </a:rPr>
              <a:t>σύνθεσης </a:t>
            </a:r>
            <a:r>
              <a:rPr lang="en-US" dirty="0"/>
              <a:t>(composition</a:t>
            </a:r>
            <a:r>
              <a:rPr lang="en-US" dirty="0" smtClean="0"/>
              <a:t>)</a:t>
            </a:r>
            <a:r>
              <a:rPr lang="el-GR" dirty="0" smtClean="0"/>
              <a:t>  και </a:t>
            </a:r>
            <a:r>
              <a:rPr lang="el-GR" dirty="0" smtClean="0">
                <a:solidFill>
                  <a:schemeClr val="accent6">
                    <a:lumMod val="75000"/>
                  </a:schemeClr>
                </a:solidFill>
              </a:rPr>
              <a:t>συνάθροισης </a:t>
            </a:r>
            <a:r>
              <a:rPr lang="el-GR" dirty="0" smtClean="0"/>
              <a:t>(</a:t>
            </a:r>
            <a:r>
              <a:rPr lang="en-US" dirty="0" smtClean="0"/>
              <a:t>aggregation)</a:t>
            </a:r>
            <a:r>
              <a:rPr lang="el-GR" dirty="0" smtClean="0"/>
              <a:t>.</a:t>
            </a:r>
          </a:p>
          <a:p>
            <a:endParaRPr lang="el-GR" dirty="0" smtClean="0"/>
          </a:p>
        </p:txBody>
      </p:sp>
    </p:spTree>
    <p:extLst>
      <p:ext uri="{BB962C8B-B14F-4D97-AF65-F5344CB8AC3E}">
        <p14:creationId xmlns:p14="http://schemas.microsoft.com/office/powerpoint/2010/main" val="361691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UML </a:t>
            </a:r>
            <a:r>
              <a:rPr lang="el-GR" dirty="0" smtClean="0"/>
              <a:t>γλώσσα</a:t>
            </a:r>
            <a:endParaRPr lang="en-US" dirty="0"/>
          </a:p>
        </p:txBody>
      </p:sp>
      <p:grpSp>
        <p:nvGrpSpPr>
          <p:cNvPr id="4" name="Group 4"/>
          <p:cNvGrpSpPr>
            <a:grpSpLocks/>
          </p:cNvGrpSpPr>
          <p:nvPr/>
        </p:nvGrpSpPr>
        <p:grpSpPr bwMode="auto">
          <a:xfrm>
            <a:off x="1905000" y="5691336"/>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StackElement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9"/>
          <p:cNvGrpSpPr>
            <a:grpSpLocks/>
          </p:cNvGrpSpPr>
          <p:nvPr/>
        </p:nvGrpSpPr>
        <p:grpSpPr bwMode="auto">
          <a:xfrm>
            <a:off x="5364088" y="5691336"/>
            <a:ext cx="1752600" cy="762000"/>
            <a:chOff x="2112" y="1440"/>
            <a:chExt cx="816" cy="480"/>
          </a:xfrm>
        </p:grpSpPr>
        <p:sp>
          <p:nvSpPr>
            <p:cNvPr id="10" name="Rectangle 10"/>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11"/>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Person</a:t>
              </a:r>
              <a:endParaRPr lang="en-GB" sz="1400" b="1" dirty="0">
                <a:latin typeface="Tahoma" pitchFamily="34" charset="0"/>
              </a:endParaRPr>
            </a:p>
          </p:txBody>
        </p:sp>
        <p:sp>
          <p:nvSpPr>
            <p:cNvPr id="12" name="Line 12"/>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13"/>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cxnSp>
        <p:nvCxnSpPr>
          <p:cNvPr id="14" name="AutoShape 14"/>
          <p:cNvCxnSpPr>
            <a:cxnSpLocks noChangeShapeType="1"/>
            <a:stCxn id="17" idx="3"/>
          </p:cNvCxnSpPr>
          <p:nvPr/>
        </p:nvCxnSpPr>
        <p:spPr bwMode="auto">
          <a:xfrm>
            <a:off x="3962400" y="6072336"/>
            <a:ext cx="1401688" cy="0"/>
          </a:xfrm>
          <a:prstGeom prst="straightConnector1">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17"/>
          <p:cNvSpPr>
            <a:spLocks noChangeArrowheads="1"/>
          </p:cNvSpPr>
          <p:nvPr/>
        </p:nvSpPr>
        <p:spPr bwMode="auto">
          <a:xfrm>
            <a:off x="3657600" y="591993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grpSp>
        <p:nvGrpSpPr>
          <p:cNvPr id="28" name="Group 4"/>
          <p:cNvGrpSpPr>
            <a:grpSpLocks/>
          </p:cNvGrpSpPr>
          <p:nvPr/>
        </p:nvGrpSpPr>
        <p:grpSpPr bwMode="auto">
          <a:xfrm>
            <a:off x="1905000" y="3573558"/>
            <a:ext cx="1752600" cy="762000"/>
            <a:chOff x="2112" y="1440"/>
            <a:chExt cx="816" cy="480"/>
          </a:xfrm>
        </p:grpSpPr>
        <p:sp>
          <p:nvSpPr>
            <p:cNvPr id="2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Stack</a:t>
              </a:r>
              <a:endParaRPr lang="en-GB" sz="1400" b="1" dirty="0">
                <a:latin typeface="Tahoma" pitchFamily="34" charset="0"/>
              </a:endParaRPr>
            </a:p>
          </p:txBody>
        </p:sp>
        <p:sp>
          <p:nvSpPr>
            <p:cNvPr id="3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3" name="AutoShape 17"/>
          <p:cNvSpPr>
            <a:spLocks noChangeArrowheads="1"/>
          </p:cNvSpPr>
          <p:nvPr/>
        </p:nvSpPr>
        <p:spPr bwMode="auto">
          <a:xfrm>
            <a:off x="2628900" y="433555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5" name="Straight Connector 34"/>
          <p:cNvCxnSpPr>
            <a:stCxn id="33" idx="2"/>
          </p:cNvCxnSpPr>
          <p:nvPr/>
        </p:nvCxnSpPr>
        <p:spPr>
          <a:xfrm>
            <a:off x="2781300" y="4640358"/>
            <a:ext cx="0" cy="105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457200" y="1600200"/>
            <a:ext cx="8229600" cy="1839686"/>
          </a:xfrm>
        </p:spPr>
        <p:txBody>
          <a:bodyPr>
            <a:normAutofit fontScale="92500" lnSpcReduction="20000"/>
          </a:bodyPr>
          <a:lstStyle/>
          <a:p>
            <a:r>
              <a:rPr lang="en-US" dirty="0" smtClean="0"/>
              <a:t>H </a:t>
            </a:r>
            <a:r>
              <a:rPr lang="en-US" dirty="0" smtClean="0">
                <a:solidFill>
                  <a:schemeClr val="accent6">
                    <a:lumMod val="75000"/>
                  </a:schemeClr>
                </a:solidFill>
              </a:rPr>
              <a:t>UML</a:t>
            </a:r>
            <a:r>
              <a:rPr lang="en-US" dirty="0" smtClean="0"/>
              <a:t> (</a:t>
            </a:r>
            <a:r>
              <a:rPr lang="en-US" dirty="0" smtClean="0">
                <a:solidFill>
                  <a:schemeClr val="accent6">
                    <a:lumMod val="75000"/>
                  </a:schemeClr>
                </a:solidFill>
              </a:rPr>
              <a:t>Unified Modeling Language</a:t>
            </a:r>
            <a:r>
              <a:rPr lang="en-US" dirty="0" smtClean="0"/>
              <a:t>) </a:t>
            </a:r>
            <a:r>
              <a:rPr lang="el-GR" dirty="0" smtClean="0"/>
              <a:t>είναι μια γλώσσα για να περιγράφουμε και να καταλαβαίνουμε τον κώδικα μας.</a:t>
            </a:r>
          </a:p>
          <a:p>
            <a:r>
              <a:rPr lang="el-GR" dirty="0" smtClean="0"/>
              <a:t>Τα </a:t>
            </a:r>
            <a:r>
              <a:rPr lang="en-US" dirty="0" smtClean="0">
                <a:solidFill>
                  <a:srgbClr val="0070C0"/>
                </a:solidFill>
              </a:rPr>
              <a:t>UML </a:t>
            </a:r>
            <a:r>
              <a:rPr lang="el-GR" dirty="0" smtClean="0">
                <a:solidFill>
                  <a:srgbClr val="0070C0"/>
                </a:solidFill>
              </a:rPr>
              <a:t>διαγράμματα </a:t>
            </a:r>
            <a:r>
              <a:rPr lang="el-GR" dirty="0" smtClean="0"/>
              <a:t>παρέχουν μια </a:t>
            </a:r>
            <a:r>
              <a:rPr lang="el-GR" dirty="0" err="1" smtClean="0"/>
              <a:t>οπτικοποίηση</a:t>
            </a:r>
            <a:r>
              <a:rPr lang="el-GR" dirty="0" smtClean="0"/>
              <a:t> των σχέσεων μεταξύ των κλάσεων.</a:t>
            </a:r>
            <a:endParaRPr lang="en-US" dirty="0" smtClean="0"/>
          </a:p>
        </p:txBody>
      </p:sp>
      <p:sp>
        <p:nvSpPr>
          <p:cNvPr id="16" name="TextBox 15"/>
          <p:cNvSpPr txBox="1"/>
          <p:nvPr/>
        </p:nvSpPr>
        <p:spPr>
          <a:xfrm>
            <a:off x="4635523" y="3954558"/>
            <a:ext cx="4427984" cy="830997"/>
          </a:xfrm>
          <a:prstGeom prst="rect">
            <a:avLst/>
          </a:prstGeom>
          <a:noFill/>
        </p:spPr>
        <p:txBody>
          <a:bodyPr wrap="square" rtlCol="0">
            <a:spAutoFit/>
          </a:bodyPr>
          <a:lstStyle/>
          <a:p>
            <a:r>
              <a:rPr lang="el-GR" sz="2400" dirty="0" smtClean="0"/>
              <a:t>Έτσι αναπαριστώνται οι σχέσεις μεταξύ των κλάσεων</a:t>
            </a:r>
            <a:endParaRPr lang="en-US" sz="2400" dirty="0"/>
          </a:p>
        </p:txBody>
      </p:sp>
    </p:spTree>
    <p:extLst>
      <p:ext uri="{BB962C8B-B14F-4D97-AF65-F5344CB8AC3E}">
        <p14:creationId xmlns:p14="http://schemas.microsoft.com/office/powerpoint/2010/main" val="246555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Όταν έχουμε </a:t>
            </a:r>
            <a:r>
              <a:rPr lang="el-GR" dirty="0" smtClean="0">
                <a:solidFill>
                  <a:schemeClr val="accent6">
                    <a:lumMod val="75000"/>
                  </a:schemeClr>
                </a:solidFill>
              </a:rPr>
              <a:t>κλάσεις</a:t>
            </a:r>
            <a:r>
              <a:rPr lang="el-GR" dirty="0" smtClean="0"/>
              <a:t> που </a:t>
            </a:r>
            <a:r>
              <a:rPr lang="el-GR" dirty="0" smtClean="0">
                <a:solidFill>
                  <a:schemeClr val="accent5">
                    <a:lumMod val="75000"/>
                  </a:schemeClr>
                </a:solidFill>
              </a:rPr>
              <a:t>έχουν αντικείμενα </a:t>
            </a:r>
            <a:r>
              <a:rPr lang="el-GR" dirty="0" smtClean="0">
                <a:solidFill>
                  <a:schemeClr val="accent6">
                    <a:lumMod val="75000"/>
                  </a:schemeClr>
                </a:solidFill>
              </a:rPr>
              <a:t>άλλων κλάσεων</a:t>
            </a:r>
            <a:r>
              <a:rPr lang="el-GR" dirty="0" smtClean="0"/>
              <a:t> ένα θέμα που προκύπτει είναι πότε και πού θα γίνεται η </a:t>
            </a:r>
            <a:r>
              <a:rPr lang="el-GR" dirty="0" smtClean="0">
                <a:solidFill>
                  <a:srgbClr val="0070C0"/>
                </a:solidFill>
              </a:rPr>
              <a:t>δημιουργία των αντικειμένων </a:t>
            </a:r>
            <a:r>
              <a:rPr lang="el-GR" dirty="0" smtClean="0"/>
              <a:t>και πότε η καταστροφή τους</a:t>
            </a:r>
          </a:p>
          <a:p>
            <a:pPr lvl="1"/>
            <a:r>
              <a:rPr lang="el-GR" dirty="0" smtClean="0"/>
              <a:t>Πιο σημαντικό σε γλώσσες που δεν έχουν </a:t>
            </a:r>
            <a:r>
              <a:rPr lang="en-US" dirty="0" smtClean="0"/>
              <a:t>garbage collector.</a:t>
            </a:r>
          </a:p>
          <a:p>
            <a:r>
              <a:rPr lang="el-GR" dirty="0" smtClean="0"/>
              <a:t>Π.χ., τα αντικείμενα τύπου</a:t>
            </a:r>
            <a:r>
              <a:rPr lang="en-US" dirty="0"/>
              <a:t> </a:t>
            </a:r>
            <a:r>
              <a:rPr lang="en-US" dirty="0" err="1" smtClean="0">
                <a:solidFill>
                  <a:srgbClr val="0070C0"/>
                </a:solidFill>
              </a:rPr>
              <a:t>StackElement</a:t>
            </a:r>
            <a:r>
              <a:rPr lang="en-US" dirty="0" smtClean="0">
                <a:solidFill>
                  <a:srgbClr val="0070C0"/>
                </a:solidFill>
              </a:rPr>
              <a:t> </a:t>
            </a:r>
            <a:r>
              <a:rPr lang="el-GR" dirty="0" smtClean="0"/>
              <a:t>στο προηγούμενο παράδειγμα </a:t>
            </a:r>
            <a:r>
              <a:rPr lang="el-GR" dirty="0" smtClean="0">
                <a:solidFill>
                  <a:schemeClr val="accent6">
                    <a:lumMod val="75000"/>
                  </a:schemeClr>
                </a:solidFill>
              </a:rPr>
              <a:t>δημιουργούνται μέσα </a:t>
            </a:r>
            <a:r>
              <a:rPr lang="el-GR" dirty="0" smtClean="0"/>
              <a:t>στην κλάση </a:t>
            </a:r>
            <a:r>
              <a:rPr lang="en-US" dirty="0" smtClean="0">
                <a:solidFill>
                  <a:srgbClr val="0070C0"/>
                </a:solidFill>
              </a:rPr>
              <a:t>Stack</a:t>
            </a:r>
            <a:r>
              <a:rPr lang="en-US" dirty="0" smtClean="0"/>
              <a:t>, </a:t>
            </a:r>
            <a:r>
              <a:rPr lang="el-GR" dirty="0" smtClean="0"/>
              <a:t>και καταστρέφονται μέσα στην </a:t>
            </a:r>
            <a:r>
              <a:rPr lang="en-US" dirty="0" smtClean="0"/>
              <a:t>Stack, </a:t>
            </a:r>
            <a:r>
              <a:rPr lang="el-GR" dirty="0" smtClean="0"/>
              <a:t>ή αν η </a:t>
            </a:r>
            <a:r>
              <a:rPr lang="en-US" dirty="0" smtClean="0"/>
              <a:t>Stack </a:t>
            </a:r>
            <a:r>
              <a:rPr lang="el-GR" dirty="0" smtClean="0"/>
              <a:t>καταστραφεί.</a:t>
            </a:r>
          </a:p>
          <a:p>
            <a:pPr lvl="1"/>
            <a:r>
              <a:rPr lang="el-GR" dirty="0" smtClean="0"/>
              <a:t>Αλλαγές σε </a:t>
            </a:r>
            <a:r>
              <a:rPr lang="en-US" dirty="0" err="1" smtClean="0"/>
              <a:t>StackElement</a:t>
            </a:r>
            <a:r>
              <a:rPr lang="en-US" dirty="0" smtClean="0"/>
              <a:t> </a:t>
            </a:r>
            <a:r>
              <a:rPr lang="el-GR" dirty="0" smtClean="0"/>
              <a:t>αντικείμενα γίνονται </a:t>
            </a:r>
            <a:r>
              <a:rPr lang="el-GR" dirty="0" smtClean="0">
                <a:solidFill>
                  <a:schemeClr val="accent6">
                    <a:lumMod val="75000"/>
                  </a:schemeClr>
                </a:solidFill>
              </a:rPr>
              <a:t>μόνο</a:t>
            </a:r>
            <a:r>
              <a:rPr lang="el-GR" dirty="0" smtClean="0"/>
              <a:t> μέσα στην </a:t>
            </a:r>
            <a:r>
              <a:rPr lang="en-US" dirty="0" smtClean="0"/>
              <a:t>Stack</a:t>
            </a:r>
            <a:endParaRPr lang="el-GR" dirty="0" smtClean="0"/>
          </a:p>
          <a:p>
            <a:r>
              <a:rPr lang="el-GR" dirty="0" smtClean="0"/>
              <a:t>Τα αντικείμενα τύπου </a:t>
            </a:r>
            <a:r>
              <a:rPr lang="en-US" dirty="0" smtClean="0">
                <a:solidFill>
                  <a:srgbClr val="0070C0"/>
                </a:solidFill>
              </a:rPr>
              <a:t>Person</a:t>
            </a:r>
            <a:r>
              <a:rPr lang="en-US" dirty="0" smtClean="0"/>
              <a:t> </a:t>
            </a:r>
            <a:r>
              <a:rPr lang="el-GR" dirty="0" smtClean="0"/>
              <a:t>που χρησιμοποιούνται στην </a:t>
            </a:r>
            <a:r>
              <a:rPr lang="en-US" dirty="0" err="1" smtClean="0"/>
              <a:t>StackElement</a:t>
            </a:r>
            <a:r>
              <a:rPr lang="en-US" dirty="0" smtClean="0"/>
              <a:t> </a:t>
            </a:r>
            <a:r>
              <a:rPr lang="el-GR" dirty="0" smtClean="0">
                <a:solidFill>
                  <a:schemeClr val="accent6">
                    <a:lumMod val="75000"/>
                  </a:schemeClr>
                </a:solidFill>
              </a:rPr>
              <a:t>δημιουργούνται εκτός της κλάσης</a:t>
            </a:r>
            <a:r>
              <a:rPr lang="el-GR" dirty="0" smtClean="0"/>
              <a:t> και μπορεί να υπάρχουν αφού καταστραφεί η κλάση.</a:t>
            </a:r>
            <a:endParaRPr lang="en-US" dirty="0" smtClean="0"/>
          </a:p>
          <a:p>
            <a:pPr lvl="1"/>
            <a:r>
              <a:rPr lang="el-GR" dirty="0" smtClean="0"/>
              <a:t>Αλλαγές στα αντικείμενα </a:t>
            </a:r>
            <a:r>
              <a:rPr lang="en-US" dirty="0" smtClean="0"/>
              <a:t>Person </a:t>
            </a:r>
            <a:r>
              <a:rPr lang="el-GR" dirty="0" smtClean="0"/>
              <a:t>επηρεάζουν και τα περιεχόμενα της </a:t>
            </a:r>
            <a:r>
              <a:rPr lang="en-US" dirty="0" smtClean="0"/>
              <a:t>Stack </a:t>
            </a:r>
            <a:r>
              <a:rPr lang="el-GR" dirty="0" smtClean="0"/>
              <a:t>και </a:t>
            </a:r>
            <a:r>
              <a:rPr lang="el-GR" dirty="0" err="1" smtClean="0"/>
              <a:t>τούμπαλιν</a:t>
            </a:r>
            <a:r>
              <a:rPr lang="el-GR" dirty="0" smtClean="0"/>
              <a:t>. </a:t>
            </a:r>
          </a:p>
          <a:p>
            <a:r>
              <a:rPr lang="el-GR" dirty="0" smtClean="0"/>
              <a:t>Συχνά οι σχέσεις του δεύτερου τύπου λέγονται σχέσεις </a:t>
            </a:r>
            <a:r>
              <a:rPr lang="el-GR" dirty="0" smtClean="0">
                <a:solidFill>
                  <a:schemeClr val="accent6">
                    <a:lumMod val="75000"/>
                  </a:schemeClr>
                </a:solidFill>
              </a:rPr>
              <a:t>συνάθροισης</a:t>
            </a:r>
            <a:r>
              <a:rPr lang="el-GR" dirty="0" smtClean="0"/>
              <a:t>, ενώ του πρώτου σχέσεις </a:t>
            </a:r>
            <a:r>
              <a:rPr lang="el-GR" dirty="0" smtClean="0">
                <a:solidFill>
                  <a:srgbClr val="0070C0"/>
                </a:solidFill>
              </a:rPr>
              <a:t>σύνθεσης</a:t>
            </a:r>
            <a:r>
              <a:rPr lang="el-GR" dirty="0" smtClean="0"/>
              <a:t>.</a:t>
            </a:r>
            <a:endParaRPr lang="en-US" dirty="0"/>
          </a:p>
        </p:txBody>
      </p:sp>
    </p:spTree>
    <p:extLst>
      <p:ext uri="{BB962C8B-B14F-4D97-AF65-F5344CB8AC3E}">
        <p14:creationId xmlns:p14="http://schemas.microsoft.com/office/powerpoint/2010/main" val="66927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Σχέση συνάθροισης – </a:t>
            </a:r>
            <a:r>
              <a:rPr lang="en-US" dirty="0" smtClean="0"/>
              <a:t>Aggregation</a:t>
            </a:r>
            <a:endParaRPr lang="en-US" dirty="0"/>
          </a:p>
        </p:txBody>
      </p:sp>
      <p:sp>
        <p:nvSpPr>
          <p:cNvPr id="3" name="Content Placeholder 2"/>
          <p:cNvSpPr>
            <a:spLocks noGrp="1"/>
          </p:cNvSpPr>
          <p:nvPr>
            <p:ph idx="1"/>
          </p:nvPr>
        </p:nvSpPr>
        <p:spPr/>
        <p:txBody>
          <a:bodyPr>
            <a:normAutofit fontScale="92500" lnSpcReduction="10000"/>
          </a:bodyPr>
          <a:lstStyle/>
          <a:p>
            <a:pPr marL="182880" lvl="1">
              <a:buClr>
                <a:schemeClr val="accent6"/>
              </a:buClr>
            </a:pPr>
            <a:r>
              <a:rPr lang="el-GR" sz="2800" dirty="0"/>
              <a:t>Η κλάση </a:t>
            </a:r>
            <a:r>
              <a:rPr lang="el-GR" sz="2800" dirty="0">
                <a:solidFill>
                  <a:srgbClr val="0070C0"/>
                </a:solidFill>
              </a:rPr>
              <a:t>Χ</a:t>
            </a:r>
            <a:r>
              <a:rPr lang="el-GR" sz="2800" dirty="0"/>
              <a:t> </a:t>
            </a:r>
            <a:r>
              <a:rPr lang="el-GR" sz="2800" dirty="0" smtClean="0"/>
              <a:t>έχει </a:t>
            </a:r>
            <a:r>
              <a:rPr lang="el-GR" sz="2800" dirty="0"/>
              <a:t>σχέση </a:t>
            </a:r>
            <a:r>
              <a:rPr lang="el-GR" sz="2800" dirty="0" smtClean="0">
                <a:solidFill>
                  <a:schemeClr val="accent6">
                    <a:lumMod val="75000"/>
                  </a:schemeClr>
                </a:solidFill>
              </a:rPr>
              <a:t>συνάθροισης</a:t>
            </a:r>
            <a:r>
              <a:rPr lang="el-GR" sz="2800" dirty="0" smtClean="0"/>
              <a:t> με </a:t>
            </a:r>
            <a:r>
              <a:rPr lang="el-GR" sz="2800" dirty="0"/>
              <a:t>την κλάση </a:t>
            </a:r>
            <a:r>
              <a:rPr lang="el-GR" sz="2800" dirty="0">
                <a:solidFill>
                  <a:srgbClr val="0070C0"/>
                </a:solidFill>
              </a:rPr>
              <a:t>Υ,</a:t>
            </a:r>
            <a:r>
              <a:rPr lang="el-GR" sz="2800" dirty="0"/>
              <a:t> αν </a:t>
            </a:r>
            <a:r>
              <a:rPr lang="el-GR" sz="2800" dirty="0" smtClean="0"/>
              <a:t>αντικείμενο/α </a:t>
            </a:r>
            <a:r>
              <a:rPr lang="el-GR" sz="2800" dirty="0"/>
              <a:t>της κλάσης </a:t>
            </a:r>
            <a:r>
              <a:rPr lang="el-GR" sz="2800" dirty="0">
                <a:solidFill>
                  <a:srgbClr val="0070C0"/>
                </a:solidFill>
              </a:rPr>
              <a:t>Υ </a:t>
            </a:r>
            <a:r>
              <a:rPr lang="el-GR" sz="2800" dirty="0" smtClean="0">
                <a:solidFill>
                  <a:srgbClr val="FF0000"/>
                </a:solidFill>
              </a:rPr>
              <a:t>ανήκουν στο </a:t>
            </a:r>
            <a:r>
              <a:rPr lang="el-GR" sz="2800" dirty="0" smtClean="0"/>
              <a:t>αντικείμενο </a:t>
            </a:r>
            <a:r>
              <a:rPr lang="el-GR" sz="2800" dirty="0"/>
              <a:t>της </a:t>
            </a:r>
            <a:r>
              <a:rPr lang="el-GR" sz="2800" dirty="0" smtClean="0"/>
              <a:t>κλάσης </a:t>
            </a:r>
            <a:r>
              <a:rPr lang="el-GR" sz="2800" dirty="0">
                <a:solidFill>
                  <a:srgbClr val="0070C0"/>
                </a:solidFill>
              </a:rPr>
              <a:t>Χ</a:t>
            </a:r>
            <a:r>
              <a:rPr lang="el-GR" sz="2800" dirty="0" smtClean="0">
                <a:solidFill>
                  <a:srgbClr val="0070C0"/>
                </a:solidFill>
              </a:rPr>
              <a:t>. </a:t>
            </a:r>
          </a:p>
          <a:p>
            <a:pPr marL="457200" lvl="2"/>
            <a:r>
              <a:rPr lang="el-GR" sz="2400" dirty="0"/>
              <a:t>Τα αντικείμενα της κλάσης</a:t>
            </a:r>
            <a:r>
              <a:rPr lang="el-GR" sz="2400" dirty="0">
                <a:solidFill>
                  <a:srgbClr val="0070C0"/>
                </a:solidFill>
              </a:rPr>
              <a:t> Υ</a:t>
            </a:r>
            <a:r>
              <a:rPr lang="el-GR" sz="2400" dirty="0"/>
              <a:t> </a:t>
            </a:r>
            <a:r>
              <a:rPr lang="el-GR" sz="2400" dirty="0" smtClean="0">
                <a:solidFill>
                  <a:schemeClr val="accent6">
                    <a:lumMod val="75000"/>
                  </a:schemeClr>
                </a:solidFill>
              </a:rPr>
              <a:t>έχουν υπόσταση και εκτός </a:t>
            </a:r>
            <a:r>
              <a:rPr lang="el-GR" sz="2400" dirty="0" smtClean="0"/>
              <a:t>της </a:t>
            </a:r>
            <a:r>
              <a:rPr lang="el-GR" sz="2400" dirty="0"/>
              <a:t>κλάσης </a:t>
            </a:r>
            <a:r>
              <a:rPr lang="el-GR" sz="2800" dirty="0">
                <a:solidFill>
                  <a:srgbClr val="0070C0"/>
                </a:solidFill>
              </a:rPr>
              <a:t>Χ</a:t>
            </a:r>
            <a:r>
              <a:rPr lang="el-GR" sz="2400" dirty="0"/>
              <a:t>.</a:t>
            </a:r>
          </a:p>
          <a:p>
            <a:pPr lvl="1"/>
            <a:r>
              <a:rPr lang="el-GR" dirty="0" smtClean="0"/>
              <a:t>Όταν καταστρέφεται ένα αντικείμενο της κλάσης </a:t>
            </a:r>
            <a:r>
              <a:rPr lang="el-GR" dirty="0" smtClean="0">
                <a:solidFill>
                  <a:srgbClr val="0070C0"/>
                </a:solidFill>
              </a:rPr>
              <a:t>Χ</a:t>
            </a:r>
            <a:r>
              <a:rPr lang="el-GR" dirty="0" smtClean="0"/>
              <a:t> </a:t>
            </a:r>
            <a:r>
              <a:rPr lang="el-GR" dirty="0" smtClean="0">
                <a:solidFill>
                  <a:schemeClr val="accent6">
                    <a:lumMod val="75000"/>
                  </a:schemeClr>
                </a:solidFill>
              </a:rPr>
              <a:t>δεν καταστρέφονται απαραίτητα</a:t>
            </a:r>
            <a:r>
              <a:rPr lang="el-GR" dirty="0" smtClean="0">
                <a:solidFill>
                  <a:srgbClr val="FF0000"/>
                </a:solidFill>
              </a:rPr>
              <a:t> </a:t>
            </a:r>
            <a:r>
              <a:rPr lang="el-GR" dirty="0" smtClean="0"/>
              <a:t>και τα αντικείμενα της κλάσης </a:t>
            </a:r>
            <a:r>
              <a:rPr lang="el-GR" dirty="0" smtClean="0">
                <a:solidFill>
                  <a:srgbClr val="0070C0"/>
                </a:solidFill>
              </a:rPr>
              <a:t>Υ</a:t>
            </a:r>
            <a:r>
              <a:rPr lang="el-GR" dirty="0" smtClean="0"/>
              <a:t>.</a:t>
            </a:r>
          </a:p>
          <a:p>
            <a:r>
              <a:rPr lang="el-GR" dirty="0" smtClean="0"/>
              <a:t>Παραδείγματα:</a:t>
            </a:r>
          </a:p>
          <a:p>
            <a:pPr lvl="1"/>
            <a:r>
              <a:rPr lang="el-GR" dirty="0" smtClean="0"/>
              <a:t>Σε έναν άνθρωπο μπορεί να ανήκει ένα αυτοκίνητο, ρούχα, κλπ.</a:t>
            </a:r>
          </a:p>
          <a:p>
            <a:pPr lvl="1"/>
            <a:r>
              <a:rPr lang="el-GR" dirty="0" smtClean="0"/>
              <a:t>Ένα κτήριο μπορεί να έχει μέσα ανθρώπους, έπιπλα, κλπ.</a:t>
            </a:r>
          </a:p>
          <a:p>
            <a:r>
              <a:rPr lang="el-GR" dirty="0" smtClean="0"/>
              <a:t>Στην περίπτωση μας η κλάση </a:t>
            </a:r>
            <a:r>
              <a:rPr lang="en-US" dirty="0" err="1">
                <a:solidFill>
                  <a:srgbClr val="0070C0"/>
                </a:solidFill>
              </a:rPr>
              <a:t>StackElement</a:t>
            </a:r>
            <a:r>
              <a:rPr lang="en-US" dirty="0">
                <a:solidFill>
                  <a:srgbClr val="0070C0"/>
                </a:solidFill>
              </a:rPr>
              <a:t> </a:t>
            </a:r>
            <a:r>
              <a:rPr lang="el-GR" dirty="0" smtClean="0"/>
              <a:t>έχει σχέση συνάθροισης με την κλάση </a:t>
            </a:r>
            <a:r>
              <a:rPr lang="en-US" dirty="0" smtClean="0">
                <a:solidFill>
                  <a:srgbClr val="0070C0"/>
                </a:solidFill>
              </a:rPr>
              <a:t>Person</a:t>
            </a:r>
            <a:r>
              <a:rPr lang="en-US" dirty="0" smtClean="0"/>
              <a:t>.</a:t>
            </a:r>
            <a:endParaRPr lang="el-GR" dirty="0" smtClean="0"/>
          </a:p>
          <a:p>
            <a:pPr lvl="1"/>
            <a:endParaRPr lang="en-US" dirty="0"/>
          </a:p>
        </p:txBody>
      </p:sp>
    </p:spTree>
    <p:extLst>
      <p:ext uri="{BB962C8B-B14F-4D97-AF65-F5344CB8AC3E}">
        <p14:creationId xmlns:p14="http://schemas.microsoft.com/office/powerpoint/2010/main" val="399917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Σχέση σύνθεσης –</a:t>
            </a:r>
            <a:r>
              <a:rPr lang="en-US" dirty="0" smtClean="0"/>
              <a:t> Composition </a:t>
            </a:r>
            <a:endParaRPr lang="en-US" dirty="0"/>
          </a:p>
        </p:txBody>
      </p:sp>
      <p:sp>
        <p:nvSpPr>
          <p:cNvPr id="3" name="Content Placeholder 2"/>
          <p:cNvSpPr>
            <a:spLocks noGrp="1"/>
          </p:cNvSpPr>
          <p:nvPr>
            <p:ph idx="1"/>
          </p:nvPr>
        </p:nvSpPr>
        <p:spPr>
          <a:xfrm>
            <a:off x="323528" y="1600200"/>
            <a:ext cx="8712968" cy="4876800"/>
          </a:xfrm>
        </p:spPr>
        <p:txBody>
          <a:bodyPr>
            <a:normAutofit fontScale="92500" lnSpcReduction="10000"/>
          </a:bodyPr>
          <a:lstStyle/>
          <a:p>
            <a:pPr marL="182880" lvl="1">
              <a:buClr>
                <a:schemeClr val="accent6"/>
              </a:buClr>
            </a:pPr>
            <a:r>
              <a:rPr lang="el-GR" sz="2800" dirty="0"/>
              <a:t>Η κλάση </a:t>
            </a:r>
            <a:r>
              <a:rPr lang="el-GR" sz="2800" dirty="0">
                <a:solidFill>
                  <a:srgbClr val="0070C0"/>
                </a:solidFill>
              </a:rPr>
              <a:t>Χ</a:t>
            </a:r>
            <a:r>
              <a:rPr lang="el-GR" sz="2800" dirty="0"/>
              <a:t> </a:t>
            </a:r>
            <a:r>
              <a:rPr lang="el-GR" sz="2800" dirty="0" smtClean="0"/>
              <a:t>έχει </a:t>
            </a:r>
            <a:r>
              <a:rPr lang="el-GR" sz="2800" dirty="0"/>
              <a:t>σχέση </a:t>
            </a:r>
            <a:r>
              <a:rPr lang="el-GR" sz="2800" dirty="0" smtClean="0"/>
              <a:t>σύνθεσης </a:t>
            </a:r>
            <a:r>
              <a:rPr lang="el-GR" sz="2800" dirty="0"/>
              <a:t>με την κλάση </a:t>
            </a:r>
            <a:r>
              <a:rPr lang="el-GR" sz="2800" dirty="0">
                <a:solidFill>
                  <a:srgbClr val="0070C0"/>
                </a:solidFill>
              </a:rPr>
              <a:t>Υ,</a:t>
            </a:r>
            <a:r>
              <a:rPr lang="el-GR" sz="2800" dirty="0"/>
              <a:t> αν </a:t>
            </a:r>
            <a:r>
              <a:rPr lang="el-GR" sz="2800" dirty="0" smtClean="0"/>
              <a:t>το </a:t>
            </a:r>
            <a:r>
              <a:rPr lang="el-GR" sz="2800" dirty="0"/>
              <a:t>αντικείμενο της κλάσης </a:t>
            </a:r>
            <a:r>
              <a:rPr lang="el-GR" sz="2800" dirty="0">
                <a:solidFill>
                  <a:srgbClr val="0070C0"/>
                </a:solidFill>
              </a:rPr>
              <a:t>Χ </a:t>
            </a:r>
            <a:r>
              <a:rPr lang="el-GR" sz="2800" dirty="0">
                <a:solidFill>
                  <a:srgbClr val="FF0000"/>
                </a:solidFill>
              </a:rPr>
              <a:t>αποτελείται</a:t>
            </a:r>
            <a:r>
              <a:rPr lang="el-GR" sz="2800" dirty="0"/>
              <a:t> </a:t>
            </a:r>
            <a:r>
              <a:rPr lang="el-GR" sz="2800" dirty="0">
                <a:solidFill>
                  <a:srgbClr val="FF0000"/>
                </a:solidFill>
              </a:rPr>
              <a:t>από</a:t>
            </a:r>
            <a:r>
              <a:rPr lang="el-GR" sz="2800" dirty="0"/>
              <a:t> </a:t>
            </a:r>
            <a:r>
              <a:rPr lang="el-GR" sz="2800" dirty="0" smtClean="0"/>
              <a:t>αντικείμενα </a:t>
            </a:r>
            <a:r>
              <a:rPr lang="el-GR" sz="2800" dirty="0"/>
              <a:t>της κλάσης </a:t>
            </a:r>
            <a:r>
              <a:rPr lang="el-GR" sz="2800" dirty="0" smtClean="0">
                <a:solidFill>
                  <a:srgbClr val="0070C0"/>
                </a:solidFill>
              </a:rPr>
              <a:t>Υ. </a:t>
            </a:r>
          </a:p>
          <a:p>
            <a:pPr marL="457200" lvl="2"/>
            <a:r>
              <a:rPr lang="el-GR" sz="2400" dirty="0"/>
              <a:t>Τα αντικείμενα της κλάσης </a:t>
            </a:r>
            <a:r>
              <a:rPr lang="el-GR" sz="2800" dirty="0">
                <a:solidFill>
                  <a:srgbClr val="0070C0"/>
                </a:solidFill>
              </a:rPr>
              <a:t>Υ</a:t>
            </a:r>
            <a:r>
              <a:rPr lang="el-GR" sz="2400" dirty="0"/>
              <a:t> </a:t>
            </a:r>
            <a:r>
              <a:rPr lang="el-GR" sz="2400" dirty="0">
                <a:solidFill>
                  <a:schemeClr val="accent6">
                    <a:lumMod val="75000"/>
                  </a:schemeClr>
                </a:solidFill>
              </a:rPr>
              <a:t>δεν υπάρχουν εκτός </a:t>
            </a:r>
            <a:r>
              <a:rPr lang="el-GR" sz="2400" dirty="0"/>
              <a:t>της κλάσης </a:t>
            </a:r>
            <a:r>
              <a:rPr lang="el-GR" sz="2800" dirty="0">
                <a:solidFill>
                  <a:srgbClr val="0070C0"/>
                </a:solidFill>
              </a:rPr>
              <a:t>Χ</a:t>
            </a:r>
            <a:r>
              <a:rPr lang="el-GR" sz="2400" dirty="0"/>
              <a:t>.</a:t>
            </a:r>
          </a:p>
          <a:p>
            <a:pPr lvl="1"/>
            <a:r>
              <a:rPr lang="el-GR" dirty="0" smtClean="0"/>
              <a:t>Η κλάση </a:t>
            </a:r>
            <a:r>
              <a:rPr lang="el-GR" dirty="0" smtClean="0">
                <a:solidFill>
                  <a:srgbClr val="0070C0"/>
                </a:solidFill>
              </a:rPr>
              <a:t>Χ</a:t>
            </a:r>
            <a:r>
              <a:rPr lang="el-GR" dirty="0" smtClean="0"/>
              <a:t> </a:t>
            </a:r>
            <a:r>
              <a:rPr lang="el-GR" dirty="0" smtClean="0">
                <a:solidFill>
                  <a:schemeClr val="accent6">
                    <a:lumMod val="75000"/>
                  </a:schemeClr>
                </a:solidFill>
              </a:rPr>
              <a:t>δημιουργεί </a:t>
            </a:r>
            <a:r>
              <a:rPr lang="el-GR" dirty="0"/>
              <a:t>τ</a:t>
            </a:r>
            <a:r>
              <a:rPr lang="el-GR" dirty="0" smtClean="0"/>
              <a:t>α αντικείμενα της κλάσης </a:t>
            </a:r>
            <a:r>
              <a:rPr lang="el-GR" dirty="0" smtClean="0">
                <a:solidFill>
                  <a:srgbClr val="0070C0"/>
                </a:solidFill>
              </a:rPr>
              <a:t>Υ, </a:t>
            </a:r>
            <a:r>
              <a:rPr lang="el-GR" dirty="0"/>
              <a:t>και </a:t>
            </a:r>
            <a:r>
              <a:rPr lang="el-GR" dirty="0">
                <a:solidFill>
                  <a:schemeClr val="accent6">
                    <a:lumMod val="75000"/>
                  </a:schemeClr>
                </a:solidFill>
              </a:rPr>
              <a:t>καταστρέφονται</a:t>
            </a:r>
            <a:r>
              <a:rPr lang="el-GR" dirty="0"/>
              <a:t> όταν καταστρέφεται το αντικείμενο της κλάσης </a:t>
            </a:r>
            <a:r>
              <a:rPr lang="el-GR" dirty="0" smtClean="0">
                <a:solidFill>
                  <a:srgbClr val="0070C0"/>
                </a:solidFill>
              </a:rPr>
              <a:t>Χ</a:t>
            </a:r>
            <a:r>
              <a:rPr lang="el-GR" dirty="0" smtClean="0"/>
              <a:t>.</a:t>
            </a:r>
          </a:p>
          <a:p>
            <a:r>
              <a:rPr lang="el-GR" dirty="0" smtClean="0"/>
              <a:t>Παραδείγματα:</a:t>
            </a:r>
          </a:p>
          <a:p>
            <a:pPr lvl="1"/>
            <a:r>
              <a:rPr lang="el-GR" dirty="0" smtClean="0"/>
              <a:t>Ένας άνθρωπος αποτελείται από μέρη του σώματος: κεφάλι, πόδια, χέρια κλπ.</a:t>
            </a:r>
          </a:p>
          <a:p>
            <a:pPr lvl="1"/>
            <a:r>
              <a:rPr lang="el-GR" dirty="0" smtClean="0"/>
              <a:t>Ένα κτήριο αποτελείται από τοίχους, δωμάτια, πόρτες, κλπ.</a:t>
            </a:r>
          </a:p>
          <a:p>
            <a:r>
              <a:rPr lang="el-GR" dirty="0" smtClean="0"/>
              <a:t>Στην περίπτωση μας η κλάση </a:t>
            </a:r>
            <a:r>
              <a:rPr lang="en-US" dirty="0" smtClean="0">
                <a:solidFill>
                  <a:srgbClr val="0070C0"/>
                </a:solidFill>
              </a:rPr>
              <a:t>Stack </a:t>
            </a:r>
            <a:r>
              <a:rPr lang="el-GR" dirty="0" smtClean="0"/>
              <a:t>έχει σχέση σύνθεσης με την κλάση </a:t>
            </a:r>
            <a:r>
              <a:rPr lang="en-US" dirty="0" err="1" smtClean="0">
                <a:solidFill>
                  <a:srgbClr val="0070C0"/>
                </a:solidFill>
              </a:rPr>
              <a:t>StackElement</a:t>
            </a:r>
            <a:r>
              <a:rPr lang="en-US" dirty="0" smtClean="0"/>
              <a:t>.</a:t>
            </a:r>
            <a:endParaRPr lang="el-GR" dirty="0" smtClean="0"/>
          </a:p>
          <a:p>
            <a:pPr lvl="1"/>
            <a:endParaRPr lang="en-US" dirty="0"/>
          </a:p>
        </p:txBody>
      </p:sp>
    </p:spTree>
    <p:extLst>
      <p:ext uri="{BB962C8B-B14F-4D97-AF65-F5344CB8AC3E}">
        <p14:creationId xmlns:p14="http://schemas.microsoft.com/office/powerpoint/2010/main" val="249824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διαγράμματα</a:t>
            </a:r>
            <a:endParaRPr lang="en-US" dirty="0"/>
          </a:p>
        </p:txBody>
      </p:sp>
      <p:grpSp>
        <p:nvGrpSpPr>
          <p:cNvPr id="4" name="Group 4"/>
          <p:cNvGrpSpPr>
            <a:grpSpLocks/>
          </p:cNvGrpSpPr>
          <p:nvPr/>
        </p:nvGrpSpPr>
        <p:grpSpPr bwMode="auto">
          <a:xfrm>
            <a:off x="1905000" y="5691336"/>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StackElement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9"/>
          <p:cNvGrpSpPr>
            <a:grpSpLocks/>
          </p:cNvGrpSpPr>
          <p:nvPr/>
        </p:nvGrpSpPr>
        <p:grpSpPr bwMode="auto">
          <a:xfrm>
            <a:off x="5364088" y="5691336"/>
            <a:ext cx="1752600" cy="762000"/>
            <a:chOff x="2112" y="1440"/>
            <a:chExt cx="816" cy="480"/>
          </a:xfrm>
        </p:grpSpPr>
        <p:sp>
          <p:nvSpPr>
            <p:cNvPr id="10" name="Rectangle 10"/>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11"/>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Person</a:t>
              </a:r>
              <a:endParaRPr lang="en-GB" sz="1400" b="1" dirty="0">
                <a:latin typeface="Tahoma" pitchFamily="34" charset="0"/>
              </a:endParaRPr>
            </a:p>
          </p:txBody>
        </p:sp>
        <p:sp>
          <p:nvSpPr>
            <p:cNvPr id="12" name="Line 12"/>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13"/>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cxnSp>
        <p:nvCxnSpPr>
          <p:cNvPr id="14" name="AutoShape 14"/>
          <p:cNvCxnSpPr>
            <a:cxnSpLocks noChangeShapeType="1"/>
            <a:stCxn id="17" idx="3"/>
          </p:cNvCxnSpPr>
          <p:nvPr/>
        </p:nvCxnSpPr>
        <p:spPr bwMode="auto">
          <a:xfrm>
            <a:off x="3962400" y="6072336"/>
            <a:ext cx="1401688" cy="0"/>
          </a:xfrm>
          <a:prstGeom prst="straightConnector1">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17"/>
          <p:cNvSpPr>
            <a:spLocks noChangeArrowheads="1"/>
          </p:cNvSpPr>
          <p:nvPr/>
        </p:nvSpPr>
        <p:spPr bwMode="auto">
          <a:xfrm>
            <a:off x="3657600" y="5919936"/>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grpSp>
        <p:nvGrpSpPr>
          <p:cNvPr id="28" name="Group 4"/>
          <p:cNvGrpSpPr>
            <a:grpSpLocks/>
          </p:cNvGrpSpPr>
          <p:nvPr/>
        </p:nvGrpSpPr>
        <p:grpSpPr bwMode="auto">
          <a:xfrm>
            <a:off x="1905000" y="3573558"/>
            <a:ext cx="1752600" cy="762000"/>
            <a:chOff x="2112" y="1440"/>
            <a:chExt cx="816" cy="480"/>
          </a:xfrm>
        </p:grpSpPr>
        <p:sp>
          <p:nvSpPr>
            <p:cNvPr id="2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Stack</a:t>
              </a:r>
              <a:endParaRPr lang="en-GB" sz="1400" b="1" dirty="0">
                <a:latin typeface="Tahoma" pitchFamily="34" charset="0"/>
              </a:endParaRPr>
            </a:p>
          </p:txBody>
        </p:sp>
        <p:sp>
          <p:nvSpPr>
            <p:cNvPr id="3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3" name="AutoShape 17"/>
          <p:cNvSpPr>
            <a:spLocks noChangeArrowheads="1"/>
          </p:cNvSpPr>
          <p:nvPr/>
        </p:nvSpPr>
        <p:spPr bwMode="auto">
          <a:xfrm>
            <a:off x="2628900" y="433555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5" name="Straight Connector 34"/>
          <p:cNvCxnSpPr>
            <a:stCxn id="33" idx="2"/>
          </p:cNvCxnSpPr>
          <p:nvPr/>
        </p:nvCxnSpPr>
        <p:spPr>
          <a:xfrm>
            <a:off x="2781300" y="4640358"/>
            <a:ext cx="0" cy="105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457200" y="1600200"/>
            <a:ext cx="8229600" cy="1839686"/>
          </a:xfrm>
        </p:spPr>
        <p:txBody>
          <a:bodyPr>
            <a:normAutofit/>
          </a:bodyPr>
          <a:lstStyle/>
          <a:p>
            <a:r>
              <a:rPr lang="el-GR" dirty="0" smtClean="0"/>
              <a:t>Για να ξεχωρίζουν μεταξύ τους (κάποιες φορές) αναπαριστώνται διαφορετικά στα </a:t>
            </a:r>
            <a:r>
              <a:rPr lang="en-US" dirty="0" smtClean="0">
                <a:solidFill>
                  <a:srgbClr val="0070C0"/>
                </a:solidFill>
              </a:rPr>
              <a:t>UML </a:t>
            </a:r>
            <a:r>
              <a:rPr lang="el-GR" dirty="0" smtClean="0">
                <a:solidFill>
                  <a:srgbClr val="0070C0"/>
                </a:solidFill>
              </a:rPr>
              <a:t>διαγράμματα</a:t>
            </a:r>
            <a:r>
              <a:rPr lang="el-GR" dirty="0" smtClean="0"/>
              <a:t>.</a:t>
            </a:r>
            <a:endParaRPr lang="en-US" dirty="0" smtClean="0"/>
          </a:p>
        </p:txBody>
      </p:sp>
      <p:sp>
        <p:nvSpPr>
          <p:cNvPr id="3" name="Oval 2"/>
          <p:cNvSpPr/>
          <p:nvPr/>
        </p:nvSpPr>
        <p:spPr>
          <a:xfrm>
            <a:off x="3275856" y="5445224"/>
            <a:ext cx="1224136"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27543" y="5171786"/>
            <a:ext cx="1883849" cy="369332"/>
          </a:xfrm>
          <a:prstGeom prst="rect">
            <a:avLst/>
          </a:prstGeom>
          <a:noFill/>
          <a:ln>
            <a:solidFill>
              <a:srgbClr val="FF0000"/>
            </a:solidFill>
          </a:ln>
        </p:spPr>
        <p:txBody>
          <a:bodyPr wrap="none" rtlCol="0">
            <a:spAutoFit/>
          </a:bodyPr>
          <a:lstStyle/>
          <a:p>
            <a:r>
              <a:rPr lang="el-GR" dirty="0" smtClean="0"/>
              <a:t>Σχέση σύνθεσης</a:t>
            </a:r>
            <a:endParaRPr lang="en-US" dirty="0"/>
          </a:p>
        </p:txBody>
      </p:sp>
      <p:sp>
        <p:nvSpPr>
          <p:cNvPr id="26" name="Oval 25"/>
          <p:cNvSpPr/>
          <p:nvPr/>
        </p:nvSpPr>
        <p:spPr>
          <a:xfrm>
            <a:off x="2140236" y="4019658"/>
            <a:ext cx="1224136" cy="11521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558067" y="4477362"/>
            <a:ext cx="2225289" cy="369332"/>
          </a:xfrm>
          <a:prstGeom prst="rect">
            <a:avLst/>
          </a:prstGeom>
          <a:noFill/>
          <a:ln>
            <a:solidFill>
              <a:srgbClr val="0070C0"/>
            </a:solidFill>
          </a:ln>
        </p:spPr>
        <p:txBody>
          <a:bodyPr wrap="none" rtlCol="0">
            <a:spAutoFit/>
          </a:bodyPr>
          <a:lstStyle/>
          <a:p>
            <a:r>
              <a:rPr lang="el-GR" dirty="0" smtClean="0"/>
              <a:t>Σχέση συνάθροισης</a:t>
            </a:r>
            <a:endParaRPr lang="en-US" dirty="0"/>
          </a:p>
        </p:txBody>
      </p:sp>
    </p:spTree>
    <p:extLst>
      <p:ext uri="{BB962C8B-B14F-4D97-AF65-F5344CB8AC3E}">
        <p14:creationId xmlns:p14="http://schemas.microsoft.com/office/powerpoint/2010/main" val="246063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Αντικείμενο</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l-GR" dirty="0" smtClean="0"/>
              <a:t>Ένα αντικείμενο στον κώδικα αναπαριστά μια μονάδα/οντότητα/έννοια η οποία έχει:</a:t>
            </a:r>
          </a:p>
          <a:p>
            <a:pPr lvl="2"/>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54120308"/>
              </p:ext>
            </p:extLst>
          </p:nvPr>
        </p:nvGraphicFramePr>
        <p:xfrm>
          <a:off x="4038600" y="2747985"/>
          <a:ext cx="4572000" cy="3143690"/>
        </p:xfrm>
        <a:graphic>
          <a:graphicData uri="http://schemas.openxmlformats.org/presentationml/2006/ole">
            <mc:AlternateContent xmlns:mc="http://schemas.openxmlformats.org/markup-compatibility/2006">
              <mc:Choice xmlns:v="urn:schemas-microsoft-com:vml" Requires="v">
                <p:oleObj spid="_x0000_s13338" name="Bitmap Image" r:id="rId3" imgW="4600000" imgH="3161905" progId="PBrush">
                  <p:embed/>
                </p:oleObj>
              </mc:Choice>
              <mc:Fallback>
                <p:oleObj name="Bitmap Image" r:id="rId3" imgW="4600000" imgH="316190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47985"/>
                        <a:ext cx="4572000" cy="3143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0" y="2739527"/>
            <a:ext cx="3581400" cy="3447098"/>
          </a:xfrm>
          <a:prstGeom prst="rect">
            <a:avLst/>
          </a:prstGeom>
          <a:noFill/>
        </p:spPr>
        <p:txBody>
          <a:bodyPr wrap="square" rtlCol="0">
            <a:spAutoFit/>
          </a:bodyPr>
          <a:lstStyle/>
          <a:p>
            <a:pPr marL="285750" indent="-285750">
              <a:buFont typeface="Arial" pitchFamily="34" charset="0"/>
              <a:buChar char="•"/>
            </a:pPr>
            <a:r>
              <a:rPr lang="el-GR" sz="2000" dirty="0" smtClean="0"/>
              <a:t>Μια </a:t>
            </a:r>
            <a:r>
              <a:rPr lang="el-GR" sz="2000" dirty="0" smtClean="0">
                <a:solidFill>
                  <a:schemeClr val="accent6">
                    <a:lumMod val="75000"/>
                  </a:schemeClr>
                </a:solidFill>
              </a:rPr>
              <a:t>κατάσταση</a:t>
            </a:r>
            <a:r>
              <a:rPr lang="el-GR" sz="2000" dirty="0" smtClean="0"/>
              <a:t>, η οποία ορίζεται από ορισμένα </a:t>
            </a:r>
            <a:r>
              <a:rPr lang="el-GR" sz="2000" dirty="0" smtClean="0">
                <a:solidFill>
                  <a:srgbClr val="0070C0"/>
                </a:solidFill>
              </a:rPr>
              <a:t>χαρακτηριστικά </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συμπεριφορά</a:t>
            </a:r>
            <a:r>
              <a:rPr lang="el-GR" sz="2000" dirty="0" smtClean="0"/>
              <a:t>, η οποία ορίζεται από ορισμένες </a:t>
            </a:r>
            <a:r>
              <a:rPr lang="el-GR" sz="2000" dirty="0" smtClean="0">
                <a:solidFill>
                  <a:srgbClr val="0070C0"/>
                </a:solidFill>
              </a:rPr>
              <a:t>ενέργειες </a:t>
            </a:r>
            <a:r>
              <a:rPr lang="el-GR" sz="2000" dirty="0" smtClean="0"/>
              <a:t>που μπορεί να εκτελέσει το αντικείμενο</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ταυτότητα</a:t>
            </a:r>
            <a:r>
              <a:rPr lang="el-GR" sz="2000" dirty="0" smtClean="0"/>
              <a:t> που το ξεχωρίζει από τα υπόλοιπα.</a:t>
            </a:r>
          </a:p>
          <a:p>
            <a:endParaRPr lang="en-US" dirty="0"/>
          </a:p>
        </p:txBody>
      </p:sp>
      <p:sp>
        <p:nvSpPr>
          <p:cNvPr id="6" name="TextBox 5"/>
          <p:cNvSpPr txBox="1"/>
          <p:nvPr/>
        </p:nvSpPr>
        <p:spPr>
          <a:xfrm>
            <a:off x="1447800" y="6189382"/>
            <a:ext cx="7438062" cy="369332"/>
          </a:xfrm>
          <a:prstGeom prst="rect">
            <a:avLst/>
          </a:prstGeom>
          <a:noFill/>
        </p:spPr>
        <p:txBody>
          <a:bodyPr wrap="none" rtlCol="0">
            <a:spAutoFit/>
          </a:bodyPr>
          <a:lstStyle/>
          <a:p>
            <a:r>
              <a:rPr lang="el-GR" dirty="0" smtClean="0"/>
              <a:t>Παραδείγματα: </a:t>
            </a:r>
            <a:r>
              <a:rPr lang="el-GR" dirty="0"/>
              <a:t>έ</a:t>
            </a:r>
            <a:r>
              <a:rPr lang="el-GR" dirty="0" smtClean="0"/>
              <a:t>νας άνθρωπος, ένα πράγμα, ένα μέρος, μια υπηρεσία</a:t>
            </a:r>
            <a:endParaRPr lang="en-US" dirty="0"/>
          </a:p>
        </p:txBody>
      </p:sp>
    </p:spTree>
    <p:extLst>
      <p:ext uri="{BB962C8B-B14F-4D97-AF65-F5344CB8AC3E}">
        <p14:creationId xmlns:p14="http://schemas.microsoft.com/office/powerpoint/2010/main" val="2416697755"/>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and Composition</a:t>
            </a:r>
            <a:endParaRPr lang="en-US" dirty="0"/>
          </a:p>
        </p:txBody>
      </p:sp>
      <p:sp>
        <p:nvSpPr>
          <p:cNvPr id="3" name="Content Placeholder 2"/>
          <p:cNvSpPr>
            <a:spLocks noGrp="1"/>
          </p:cNvSpPr>
          <p:nvPr>
            <p:ph idx="1"/>
          </p:nvPr>
        </p:nvSpPr>
        <p:spPr/>
        <p:txBody>
          <a:bodyPr/>
          <a:lstStyle/>
          <a:p>
            <a:r>
              <a:rPr lang="el-GR" dirty="0" smtClean="0"/>
              <a:t>Το αν θα είναι μια σχέση, σχέση </a:t>
            </a:r>
            <a:r>
              <a:rPr lang="el-GR" dirty="0" smtClean="0">
                <a:solidFill>
                  <a:schemeClr val="accent6">
                    <a:lumMod val="75000"/>
                  </a:schemeClr>
                </a:solidFill>
              </a:rPr>
              <a:t>συνάθροισης</a:t>
            </a:r>
            <a:r>
              <a:rPr lang="el-GR" dirty="0" smtClean="0"/>
              <a:t> ή </a:t>
            </a:r>
            <a:r>
              <a:rPr lang="el-GR" dirty="0" smtClean="0">
                <a:solidFill>
                  <a:srgbClr val="0070C0"/>
                </a:solidFill>
              </a:rPr>
              <a:t>σύνθεσης</a:t>
            </a:r>
            <a:r>
              <a:rPr lang="el-GR" dirty="0" smtClean="0"/>
              <a:t> εξαρτάται κατά πολύ και από την υλοποίηση μας και τον σχεδιασμό.</a:t>
            </a:r>
          </a:p>
          <a:p>
            <a:pPr lvl="1"/>
            <a:r>
              <a:rPr lang="el-GR" dirty="0" smtClean="0"/>
              <a:t>Π.χ., σε ένα διαφορετικό πρόγραμμα μπορεί να επαναχρησιμοποιούμε το </a:t>
            </a:r>
            <a:r>
              <a:rPr lang="en-US" dirty="0" err="1" smtClean="0"/>
              <a:t>StackElement</a:t>
            </a:r>
            <a:r>
              <a:rPr lang="en-US" dirty="0" smtClean="0"/>
              <a:t>.</a:t>
            </a:r>
          </a:p>
          <a:p>
            <a:pPr lvl="1"/>
            <a:r>
              <a:rPr lang="el-GR" dirty="0" smtClean="0"/>
              <a:t>Π.χ., σε μία διαφορετική εφαρμογή, τα ανθρώπινα όργανα υπάρχουν και χωρίς τον άνθρωπο.</a:t>
            </a:r>
            <a:endParaRPr lang="en-US" dirty="0"/>
          </a:p>
        </p:txBody>
      </p:sp>
    </p:spTree>
    <p:extLst>
      <p:ext uri="{BB962C8B-B14F-4D97-AF65-F5344CB8AC3E}">
        <p14:creationId xmlns:p14="http://schemas.microsoft.com/office/powerpoint/2010/main" val="329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normAutofit fontScale="92500"/>
          </a:bodyPr>
          <a:lstStyle/>
          <a:p>
            <a:r>
              <a:rPr lang="el-GR" dirty="0" smtClean="0"/>
              <a:t>Ο διαχωρισμός σε σχέσεις συνάθροισης και σύνθεσης είναι ως ένα βαθμό ένας </a:t>
            </a:r>
            <a:r>
              <a:rPr lang="el-GR" dirty="0" smtClean="0">
                <a:solidFill>
                  <a:schemeClr val="accent6">
                    <a:lumMod val="75000"/>
                  </a:schemeClr>
                </a:solidFill>
              </a:rPr>
              <a:t>φορμαλισμός</a:t>
            </a:r>
            <a:r>
              <a:rPr lang="el-GR" dirty="0" smtClean="0"/>
              <a:t>.</a:t>
            </a:r>
          </a:p>
          <a:p>
            <a:pPr lvl="1"/>
            <a:r>
              <a:rPr lang="el-GR" dirty="0" smtClean="0"/>
              <a:t>Μην «κολλήσετε» προσπαθώντας να ορίσετε την σχέση. </a:t>
            </a:r>
          </a:p>
          <a:p>
            <a:pPr lvl="1"/>
            <a:r>
              <a:rPr lang="el-GR" dirty="0" smtClean="0"/>
              <a:t>Το σημαντικό είναι όταν δημιουργείτε το πρόγραμμα σας να σκεφτείτε </a:t>
            </a:r>
            <a:r>
              <a:rPr lang="el-GR" dirty="0" smtClean="0">
                <a:solidFill>
                  <a:srgbClr val="0070C0"/>
                </a:solidFill>
              </a:rPr>
              <a:t>ποιες κλάσεις χρειάζονται τα αντικείμενα </a:t>
            </a:r>
            <a:r>
              <a:rPr lang="el-GR" dirty="0" smtClean="0"/>
              <a:t>που δημιουργούνται και </a:t>
            </a:r>
            <a:r>
              <a:rPr lang="el-GR" dirty="0" smtClean="0">
                <a:solidFill>
                  <a:schemeClr val="accent6">
                    <a:lumMod val="75000"/>
                  </a:schemeClr>
                </a:solidFill>
              </a:rPr>
              <a:t>πότε πρέπει να δημιουργηθούν </a:t>
            </a:r>
            <a:r>
              <a:rPr lang="el-GR" dirty="0" smtClean="0"/>
              <a:t>μέσα στον κώδικα</a:t>
            </a:r>
            <a:r>
              <a:rPr lang="en-US" dirty="0" smtClean="0"/>
              <a:t>, </a:t>
            </a:r>
            <a:r>
              <a:rPr lang="el-GR" dirty="0" smtClean="0"/>
              <a:t>και ποιες κλάσεις επηρεάζονται όταν αλλάζουν.</a:t>
            </a:r>
          </a:p>
          <a:p>
            <a:pPr lvl="1"/>
            <a:r>
              <a:rPr lang="el-GR" dirty="0" smtClean="0">
                <a:solidFill>
                  <a:srgbClr val="0070C0"/>
                </a:solidFill>
              </a:rPr>
              <a:t>Δεν υπάρχει χρυσός κανόνας</a:t>
            </a:r>
            <a:r>
              <a:rPr lang="el-GR" dirty="0" smtClean="0"/>
              <a:t>. Γενικά το πώς θα σχεδιαστεί το πρόγραμμα είναι κάτι που μπορεί να γίνει με πολλούς τρόπους συνήθως. Διαλέξτε αυτόν που θα κάνει το πρόγραμμα πιο </a:t>
            </a:r>
            <a:r>
              <a:rPr lang="el-GR" dirty="0" smtClean="0">
                <a:solidFill>
                  <a:schemeClr val="accent6">
                    <a:lumMod val="75000"/>
                  </a:schemeClr>
                </a:solidFill>
              </a:rPr>
              <a:t>απλό</a:t>
            </a:r>
            <a:r>
              <a:rPr lang="el-GR" dirty="0" smtClean="0"/>
              <a:t>, </a:t>
            </a:r>
            <a:r>
              <a:rPr lang="el-GR" dirty="0" smtClean="0">
                <a:solidFill>
                  <a:srgbClr val="0070C0"/>
                </a:solidFill>
              </a:rPr>
              <a:t>ευανάγνωστο</a:t>
            </a:r>
            <a:r>
              <a:rPr lang="el-GR" dirty="0" smtClean="0"/>
              <a:t>, </a:t>
            </a:r>
            <a:r>
              <a:rPr lang="el-GR" dirty="0" smtClean="0">
                <a:solidFill>
                  <a:schemeClr val="accent6">
                    <a:lumMod val="75000"/>
                  </a:schemeClr>
                </a:solidFill>
              </a:rPr>
              <a:t>εύκολο να επεκταθεί</a:t>
            </a:r>
            <a:r>
              <a:rPr lang="el-GR" dirty="0" smtClean="0"/>
              <a:t>, να </a:t>
            </a:r>
            <a:r>
              <a:rPr lang="el-GR" dirty="0" smtClean="0">
                <a:solidFill>
                  <a:srgbClr val="0070C0"/>
                </a:solidFill>
              </a:rPr>
              <a:t>ξαναχρησιμοποιηθεί</a:t>
            </a:r>
            <a:r>
              <a:rPr lang="el-GR" dirty="0" smtClean="0"/>
              <a:t> και να </a:t>
            </a:r>
            <a:r>
              <a:rPr lang="el-GR" dirty="0" smtClean="0">
                <a:solidFill>
                  <a:schemeClr val="accent6">
                    <a:lumMod val="75000"/>
                  </a:schemeClr>
                </a:solidFill>
              </a:rPr>
              <a:t>διατηρηθεί</a:t>
            </a:r>
            <a:r>
              <a:rPr lang="el-GR" dirty="0" smtClean="0"/>
              <a:t>.</a:t>
            </a:r>
            <a:endParaRPr lang="en-US" dirty="0"/>
          </a:p>
        </p:txBody>
      </p:sp>
    </p:spTree>
    <p:extLst>
      <p:ext uri="{BB962C8B-B14F-4D97-AF65-F5344CB8AC3E}">
        <p14:creationId xmlns:p14="http://schemas.microsoft.com/office/powerpoint/2010/main" val="348564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71602"/>
            <a:ext cx="8712968" cy="1927225"/>
          </a:xfrm>
        </p:spPr>
        <p:txBody>
          <a:bodyPr>
            <a:noAutofit/>
          </a:bodyPr>
          <a:lstStyle/>
          <a:p>
            <a:r>
              <a:rPr lang="en-US" sz="4800" dirty="0" smtClean="0"/>
              <a:t>15. </a:t>
            </a:r>
            <a:r>
              <a:rPr lang="el-GR" sz="4800" dirty="0" smtClean="0"/>
              <a:t>ΣΥΝΘΕΣΗ ΑΝΤΙΚΕΙΜΕΝΩΝ</a:t>
            </a:r>
            <a:r>
              <a:rPr lang="en-US" sz="4800" dirty="0"/>
              <a:t/>
            </a:r>
            <a:br>
              <a:rPr lang="en-US" sz="4800" dirty="0"/>
            </a:br>
            <a:r>
              <a:rPr lang="el-GR" sz="4800" dirty="0" smtClean="0"/>
              <a:t>ΠΑΡΑΔΕΙΓΜΑ: ΤΜΗΜΑ ΠΑΝΕΠΙΣΤΗΜΙΟΥ</a:t>
            </a:r>
            <a:endParaRPr lang="el-GR" sz="48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200189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Μεγάλο παράδειγμα</a:t>
            </a:r>
            <a:endParaRPr lang="en-US" dirty="0"/>
          </a:p>
        </p:txBody>
      </p:sp>
      <p:sp>
        <p:nvSpPr>
          <p:cNvPr id="3" name="Content Placeholder 2"/>
          <p:cNvSpPr>
            <a:spLocks noGrp="1"/>
          </p:cNvSpPr>
          <p:nvPr>
            <p:ph idx="1"/>
          </p:nvPr>
        </p:nvSpPr>
        <p:spPr/>
        <p:txBody>
          <a:bodyPr>
            <a:normAutofit fontScale="92500"/>
          </a:bodyPr>
          <a:lstStyle/>
          <a:p>
            <a:r>
              <a:rPr lang="el-GR" dirty="0" smtClean="0"/>
              <a:t>Θέλουμε να δημιουργήσουμε ένα λογισμικό για ένα τμήμα πανεπιστημίου. Το τμήμα έχει 4 φοιτητές οπού ο καθένας έχει ένα όνομα και ένα αριθμό μητρώου (ΑΜ)</a:t>
            </a:r>
            <a:r>
              <a:rPr lang="en-US" dirty="0" smtClean="0"/>
              <a:t>, </a:t>
            </a:r>
            <a:r>
              <a:rPr lang="el-GR" dirty="0" smtClean="0"/>
              <a:t>και 2 καθηγητές που ο καθένας έχει ένα όνομα και ένα ΑΦΜ. Το τμήμα δίνει 2 μαθήματα. </a:t>
            </a:r>
            <a:r>
              <a:rPr lang="el-GR" dirty="0"/>
              <a:t>Το κάθε μάθημα </a:t>
            </a:r>
            <a:r>
              <a:rPr lang="el-GR" dirty="0" smtClean="0"/>
              <a:t>έχει </a:t>
            </a:r>
            <a:r>
              <a:rPr lang="el-GR" dirty="0"/>
              <a:t>κωδικό και </a:t>
            </a:r>
            <a:r>
              <a:rPr lang="el-GR" dirty="0" smtClean="0"/>
              <a:t>όνομα και κάποιες διδακτικές μονάδες. Το κάθε μάθημα ανατίθεται σε ένα καθηγητή. Οι φοιτητές γράφονται σε κάποιο μάθημα και αν περάσουν το μάθημα παίρνουν τις μονάδες. Θέλουμε να μπορούμε να τυπώσουμε τις πληροφορίες για το μάθημα: το όνομα, τον καθηγητή και τη λίστα των φοιτητών που παίρνουν το μάθημα.</a:t>
            </a:r>
            <a:endParaRPr lang="en-US" dirty="0"/>
          </a:p>
        </p:txBody>
      </p:sp>
    </p:spTree>
    <p:extLst>
      <p:ext uri="{BB962C8B-B14F-4D97-AF65-F5344CB8AC3E}">
        <p14:creationId xmlns:p14="http://schemas.microsoft.com/office/powerpoint/2010/main" val="174092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Μεγάλο Παράδειγμα</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Θέλουμε να δημιουργήσουμε ένα λογισμικό για ένα </a:t>
            </a:r>
            <a:r>
              <a:rPr lang="el-GR" dirty="0" smtClean="0">
                <a:solidFill>
                  <a:schemeClr val="accent6">
                    <a:lumMod val="75000"/>
                  </a:schemeClr>
                </a:solidFill>
              </a:rPr>
              <a:t>τμήμα </a:t>
            </a:r>
            <a:r>
              <a:rPr lang="el-GR" dirty="0" smtClean="0"/>
              <a:t>πανεπιστημίου. </a:t>
            </a:r>
          </a:p>
          <a:p>
            <a:r>
              <a:rPr lang="el-GR" dirty="0" smtClean="0"/>
              <a:t>Το τμήμα έχει 4 </a:t>
            </a:r>
            <a:r>
              <a:rPr lang="el-GR" dirty="0" smtClean="0">
                <a:solidFill>
                  <a:schemeClr val="accent6">
                    <a:lumMod val="75000"/>
                  </a:schemeClr>
                </a:solidFill>
              </a:rPr>
              <a:t>φοιτητές</a:t>
            </a:r>
            <a:r>
              <a:rPr lang="el-GR" dirty="0" smtClean="0"/>
              <a:t> οπού ο καθένας έχει ένα </a:t>
            </a:r>
            <a:r>
              <a:rPr lang="el-GR" dirty="0" smtClean="0">
                <a:solidFill>
                  <a:schemeClr val="accent6">
                    <a:lumMod val="75000"/>
                  </a:schemeClr>
                </a:solidFill>
              </a:rPr>
              <a:t>όνομα</a:t>
            </a:r>
            <a:r>
              <a:rPr lang="el-GR" dirty="0" smtClean="0"/>
              <a:t> και ένα </a:t>
            </a:r>
            <a:r>
              <a:rPr lang="el-GR" dirty="0" smtClean="0">
                <a:solidFill>
                  <a:schemeClr val="accent6">
                    <a:lumMod val="75000"/>
                  </a:schemeClr>
                </a:solidFill>
              </a:rPr>
              <a:t>αριθμό μητρώου </a:t>
            </a:r>
            <a:r>
              <a:rPr lang="el-GR" dirty="0" smtClean="0"/>
              <a:t>(ΑΜ). </a:t>
            </a:r>
          </a:p>
          <a:p>
            <a:r>
              <a:rPr lang="el-GR" dirty="0"/>
              <a:t>Το τμήμα έχει </a:t>
            </a:r>
            <a:r>
              <a:rPr lang="el-GR" dirty="0" smtClean="0"/>
              <a:t>2 </a:t>
            </a:r>
            <a:r>
              <a:rPr lang="el-GR" dirty="0">
                <a:solidFill>
                  <a:schemeClr val="accent6">
                    <a:lumMod val="75000"/>
                  </a:schemeClr>
                </a:solidFill>
              </a:rPr>
              <a:t>καθηγητές</a:t>
            </a:r>
            <a:r>
              <a:rPr lang="el-GR" dirty="0"/>
              <a:t> που ο καθένας έχει ένα </a:t>
            </a:r>
            <a:r>
              <a:rPr lang="el-GR" dirty="0">
                <a:solidFill>
                  <a:schemeClr val="accent6">
                    <a:lumMod val="75000"/>
                  </a:schemeClr>
                </a:solidFill>
              </a:rPr>
              <a:t>όνομα</a:t>
            </a:r>
            <a:r>
              <a:rPr lang="el-GR" dirty="0"/>
              <a:t> και ένα </a:t>
            </a:r>
            <a:r>
              <a:rPr lang="el-GR" dirty="0">
                <a:solidFill>
                  <a:schemeClr val="accent6">
                    <a:lumMod val="75000"/>
                  </a:schemeClr>
                </a:solidFill>
              </a:rPr>
              <a:t>ΑΦΜ</a:t>
            </a:r>
            <a:r>
              <a:rPr lang="el-GR" dirty="0"/>
              <a:t>.</a:t>
            </a:r>
            <a:endParaRPr lang="el-GR" dirty="0" smtClean="0"/>
          </a:p>
          <a:p>
            <a:r>
              <a:rPr lang="el-GR" dirty="0" smtClean="0"/>
              <a:t>Το τμήμα δίνει 2 </a:t>
            </a:r>
            <a:r>
              <a:rPr lang="el-GR" dirty="0" smtClean="0">
                <a:solidFill>
                  <a:schemeClr val="accent6">
                    <a:lumMod val="75000"/>
                  </a:schemeClr>
                </a:solidFill>
              </a:rPr>
              <a:t>μαθήματα</a:t>
            </a:r>
            <a:r>
              <a:rPr lang="el-GR" dirty="0" smtClean="0"/>
              <a:t>. </a:t>
            </a:r>
            <a:r>
              <a:rPr lang="el-GR" dirty="0"/>
              <a:t>Το κάθε μάθημα </a:t>
            </a:r>
            <a:r>
              <a:rPr lang="el-GR" dirty="0" smtClean="0"/>
              <a:t>έχει </a:t>
            </a:r>
            <a:r>
              <a:rPr lang="el-GR" dirty="0">
                <a:solidFill>
                  <a:schemeClr val="accent6">
                    <a:lumMod val="75000"/>
                  </a:schemeClr>
                </a:solidFill>
              </a:rPr>
              <a:t>κωδικό</a:t>
            </a:r>
            <a:r>
              <a:rPr lang="el-GR" dirty="0"/>
              <a:t> και </a:t>
            </a:r>
            <a:r>
              <a:rPr lang="el-GR" dirty="0" smtClean="0">
                <a:solidFill>
                  <a:schemeClr val="accent6">
                    <a:lumMod val="75000"/>
                  </a:schemeClr>
                </a:solidFill>
              </a:rPr>
              <a:t>όνομα</a:t>
            </a:r>
            <a:r>
              <a:rPr lang="el-GR" dirty="0" smtClean="0"/>
              <a:t>, </a:t>
            </a:r>
            <a:r>
              <a:rPr lang="el-GR" dirty="0"/>
              <a:t>και κάποιες </a:t>
            </a:r>
            <a:r>
              <a:rPr lang="el-GR" dirty="0">
                <a:solidFill>
                  <a:schemeClr val="accent6">
                    <a:lumMod val="75000"/>
                  </a:schemeClr>
                </a:solidFill>
              </a:rPr>
              <a:t>διδακτικές μονάδες</a:t>
            </a:r>
            <a:r>
              <a:rPr lang="el-GR" dirty="0"/>
              <a:t>. </a:t>
            </a:r>
            <a:endParaRPr lang="el-GR" dirty="0" smtClean="0"/>
          </a:p>
          <a:p>
            <a:r>
              <a:rPr lang="el-GR" dirty="0"/>
              <a:t>Το κάθε μάθημα </a:t>
            </a:r>
            <a:r>
              <a:rPr lang="el-GR" dirty="0">
                <a:solidFill>
                  <a:srgbClr val="0070C0"/>
                </a:solidFill>
              </a:rPr>
              <a:t>ανατίθεται</a:t>
            </a:r>
            <a:r>
              <a:rPr lang="el-GR" dirty="0"/>
              <a:t> σε ένα καθηγητή.</a:t>
            </a:r>
            <a:endParaRPr lang="el-GR" dirty="0" smtClean="0"/>
          </a:p>
          <a:p>
            <a:r>
              <a:rPr lang="el-GR"/>
              <a:t>Οι φοιτητές </a:t>
            </a:r>
            <a:r>
              <a:rPr lang="el-GR">
                <a:solidFill>
                  <a:srgbClr val="0070C0"/>
                </a:solidFill>
              </a:rPr>
              <a:t>γράφονται</a:t>
            </a:r>
            <a:r>
              <a:rPr lang="el-GR"/>
              <a:t> σε κάποιο μάθημα </a:t>
            </a:r>
            <a:r>
              <a:rPr lang="el-GR" dirty="0" smtClean="0"/>
              <a:t>και αν </a:t>
            </a:r>
            <a:r>
              <a:rPr lang="el-GR" dirty="0">
                <a:solidFill>
                  <a:srgbClr val="0070C0"/>
                </a:solidFill>
              </a:rPr>
              <a:t>περάσουν</a:t>
            </a:r>
            <a:r>
              <a:rPr lang="el-GR" dirty="0" smtClean="0"/>
              <a:t> θα </a:t>
            </a:r>
            <a:r>
              <a:rPr lang="el-GR" dirty="0">
                <a:solidFill>
                  <a:srgbClr val="0070C0"/>
                </a:solidFill>
              </a:rPr>
              <a:t>πάρουν</a:t>
            </a:r>
            <a:r>
              <a:rPr lang="el-GR" dirty="0" smtClean="0"/>
              <a:t> τις μονάδες.  </a:t>
            </a:r>
          </a:p>
          <a:p>
            <a:r>
              <a:rPr lang="el-GR" dirty="0" smtClean="0"/>
              <a:t>Θέλουμε να μπορούμε να </a:t>
            </a:r>
            <a:r>
              <a:rPr lang="el-GR" dirty="0" smtClean="0">
                <a:solidFill>
                  <a:srgbClr val="0070C0"/>
                </a:solidFill>
              </a:rPr>
              <a:t>τυπώσουμε</a:t>
            </a:r>
            <a:r>
              <a:rPr lang="el-GR" dirty="0" smtClean="0"/>
              <a:t> τις πληροφορίες του μαθήματος: το </a:t>
            </a:r>
            <a:r>
              <a:rPr lang="el-GR" dirty="0" smtClean="0">
                <a:solidFill>
                  <a:schemeClr val="accent6">
                    <a:lumMod val="75000"/>
                  </a:schemeClr>
                </a:solidFill>
              </a:rPr>
              <a:t>όνομα</a:t>
            </a:r>
            <a:r>
              <a:rPr lang="el-GR" dirty="0" smtClean="0"/>
              <a:t>, τον </a:t>
            </a:r>
            <a:r>
              <a:rPr lang="el-GR" dirty="0" smtClean="0">
                <a:solidFill>
                  <a:schemeClr val="accent6">
                    <a:lumMod val="75000"/>
                  </a:schemeClr>
                </a:solidFill>
              </a:rPr>
              <a:t>καθηγητή</a:t>
            </a:r>
            <a:r>
              <a:rPr lang="el-GR" dirty="0" smtClean="0"/>
              <a:t> και τη </a:t>
            </a:r>
            <a:r>
              <a:rPr lang="el-GR" dirty="0" smtClean="0">
                <a:solidFill>
                  <a:schemeClr val="accent6">
                    <a:lumMod val="75000"/>
                  </a:schemeClr>
                </a:solidFill>
              </a:rPr>
              <a:t>λίστα</a:t>
            </a:r>
            <a:r>
              <a:rPr lang="el-GR" dirty="0" smtClean="0"/>
              <a:t> των </a:t>
            </a:r>
            <a:r>
              <a:rPr lang="el-GR" dirty="0" smtClean="0">
                <a:solidFill>
                  <a:schemeClr val="accent6">
                    <a:lumMod val="75000"/>
                  </a:schemeClr>
                </a:solidFill>
              </a:rPr>
              <a:t>φοιτητών</a:t>
            </a:r>
            <a:r>
              <a:rPr lang="el-GR" dirty="0" smtClean="0"/>
              <a:t> που παίρνουν το μάθημα.</a:t>
            </a:r>
            <a:endParaRPr lang="en-US" dirty="0"/>
          </a:p>
        </p:txBody>
      </p:sp>
    </p:spTree>
    <p:extLst>
      <p:ext uri="{BB962C8B-B14F-4D97-AF65-F5344CB8AC3E}">
        <p14:creationId xmlns:p14="http://schemas.microsoft.com/office/powerpoint/2010/main" val="339680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Κλάσεις μέθοδοι και πεδία</a:t>
            </a:r>
            <a:endParaRPr lang="en-US" dirty="0"/>
          </a:p>
        </p:txBody>
      </p:sp>
      <p:sp>
        <p:nvSpPr>
          <p:cNvPr id="5" name="Content Placeholder 4"/>
          <p:cNvSpPr>
            <a:spLocks noGrp="1"/>
          </p:cNvSpPr>
          <p:nvPr>
            <p:ph sz="half" idx="1"/>
          </p:nvPr>
        </p:nvSpPr>
        <p:spPr/>
        <p:txBody>
          <a:bodyPr>
            <a:normAutofit fontScale="92500" lnSpcReduction="10000"/>
          </a:bodyPr>
          <a:lstStyle/>
          <a:p>
            <a:r>
              <a:rPr lang="el-GR" dirty="0" smtClean="0"/>
              <a:t>Ουσιαστικά:</a:t>
            </a:r>
          </a:p>
          <a:p>
            <a:pPr lvl="1"/>
            <a:r>
              <a:rPr lang="el-GR" dirty="0" smtClean="0">
                <a:solidFill>
                  <a:schemeClr val="accent6">
                    <a:lumMod val="75000"/>
                  </a:schemeClr>
                </a:solidFill>
              </a:rPr>
              <a:t>Τμήμα</a:t>
            </a:r>
          </a:p>
          <a:p>
            <a:pPr lvl="1"/>
            <a:r>
              <a:rPr lang="el-GR" dirty="0" smtClean="0">
                <a:solidFill>
                  <a:schemeClr val="accent6">
                    <a:lumMod val="75000"/>
                  </a:schemeClr>
                </a:solidFill>
              </a:rPr>
              <a:t>Φοιτητές</a:t>
            </a:r>
          </a:p>
          <a:p>
            <a:pPr lvl="1"/>
            <a:r>
              <a:rPr lang="el-GR" dirty="0" smtClean="0">
                <a:solidFill>
                  <a:schemeClr val="accent6">
                    <a:lumMod val="75000"/>
                  </a:schemeClr>
                </a:solidFill>
              </a:rPr>
              <a:t>Καθηγητές</a:t>
            </a:r>
          </a:p>
          <a:p>
            <a:pPr lvl="1"/>
            <a:r>
              <a:rPr lang="el-GR" dirty="0" smtClean="0">
                <a:solidFill>
                  <a:schemeClr val="accent6">
                    <a:lumMod val="75000"/>
                  </a:schemeClr>
                </a:solidFill>
              </a:rPr>
              <a:t>Μαθήματα</a:t>
            </a:r>
          </a:p>
          <a:p>
            <a:pPr lvl="1"/>
            <a:r>
              <a:rPr lang="el-GR" dirty="0" smtClean="0">
                <a:solidFill>
                  <a:schemeClr val="accent6">
                    <a:lumMod val="75000"/>
                  </a:schemeClr>
                </a:solidFill>
              </a:rPr>
              <a:t>Όνομα </a:t>
            </a:r>
          </a:p>
          <a:p>
            <a:pPr lvl="1"/>
            <a:r>
              <a:rPr lang="el-GR" dirty="0" smtClean="0">
                <a:solidFill>
                  <a:schemeClr val="accent6">
                    <a:lumMod val="75000"/>
                  </a:schemeClr>
                </a:solidFill>
              </a:rPr>
              <a:t>ΑΜ, ΑΦΜ, κωδικός</a:t>
            </a:r>
          </a:p>
          <a:p>
            <a:pPr lvl="1"/>
            <a:r>
              <a:rPr lang="el-GR" dirty="0" smtClean="0">
                <a:solidFill>
                  <a:schemeClr val="accent6">
                    <a:lumMod val="75000"/>
                  </a:schemeClr>
                </a:solidFill>
              </a:rPr>
              <a:t>Βαθμός</a:t>
            </a:r>
          </a:p>
          <a:p>
            <a:pPr lvl="1"/>
            <a:r>
              <a:rPr lang="el-GR" dirty="0" smtClean="0">
                <a:solidFill>
                  <a:schemeClr val="accent6">
                    <a:lumMod val="75000"/>
                  </a:schemeClr>
                </a:solidFill>
              </a:rPr>
              <a:t>Λίστα φοιτητών</a:t>
            </a:r>
          </a:p>
          <a:p>
            <a:r>
              <a:rPr lang="el-GR" dirty="0" smtClean="0"/>
              <a:t>Τα ουσιαστικά είναι υποψήφια για κλάσεις ή πεδία</a:t>
            </a:r>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l-GR" dirty="0" smtClean="0"/>
              <a:t>Ρήματα:</a:t>
            </a:r>
          </a:p>
          <a:p>
            <a:pPr lvl="1"/>
            <a:r>
              <a:rPr lang="el-GR" dirty="0" smtClean="0">
                <a:solidFill>
                  <a:srgbClr val="0070C0"/>
                </a:solidFill>
              </a:rPr>
              <a:t>Ανατίθεται</a:t>
            </a:r>
          </a:p>
          <a:p>
            <a:pPr lvl="1"/>
            <a:r>
              <a:rPr lang="el-GR" dirty="0" smtClean="0">
                <a:solidFill>
                  <a:srgbClr val="0070C0"/>
                </a:solidFill>
              </a:rPr>
              <a:t>Εγγράφεται</a:t>
            </a:r>
          </a:p>
          <a:p>
            <a:pPr lvl="1"/>
            <a:r>
              <a:rPr lang="el-GR" dirty="0" smtClean="0">
                <a:solidFill>
                  <a:srgbClr val="0070C0"/>
                </a:solidFill>
              </a:rPr>
              <a:t>Τυπώνει</a:t>
            </a:r>
          </a:p>
          <a:p>
            <a:pPr lvl="1"/>
            <a:r>
              <a:rPr lang="el-GR" dirty="0" smtClean="0">
                <a:solidFill>
                  <a:srgbClr val="0070C0"/>
                </a:solidFill>
              </a:rPr>
              <a:t>Περνάω μάθημα</a:t>
            </a:r>
          </a:p>
          <a:p>
            <a:pPr lvl="1"/>
            <a:r>
              <a:rPr lang="el-GR" dirty="0" smtClean="0">
                <a:solidFill>
                  <a:srgbClr val="0070C0"/>
                </a:solidFill>
              </a:rPr>
              <a:t>Παίρνω μονάδες</a:t>
            </a:r>
          </a:p>
          <a:p>
            <a:r>
              <a:rPr lang="el-GR" dirty="0" smtClean="0"/>
              <a:t>Τα ρήματα είναι υποψήφια για να γίνουν μέθοδοι και μηνύματα μεταξύ αντικειμένων.</a:t>
            </a:r>
            <a:endParaRPr lang="en-US" dirty="0"/>
          </a:p>
        </p:txBody>
      </p:sp>
    </p:spTree>
    <p:extLst>
      <p:ext uri="{BB962C8B-B14F-4D97-AF65-F5344CB8AC3E}">
        <p14:creationId xmlns:p14="http://schemas.microsoft.com/office/powerpoint/2010/main" val="231006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Κλάσεις μέθοδοι και πεδία</a:t>
            </a:r>
            <a:endParaRPr lang="en-US" dirty="0"/>
          </a:p>
        </p:txBody>
      </p:sp>
      <p:sp>
        <p:nvSpPr>
          <p:cNvPr id="5" name="Content Placeholder 4"/>
          <p:cNvSpPr>
            <a:spLocks noGrp="1"/>
          </p:cNvSpPr>
          <p:nvPr>
            <p:ph sz="half" idx="1"/>
          </p:nvPr>
        </p:nvSpPr>
        <p:spPr/>
        <p:txBody>
          <a:bodyPr>
            <a:normAutofit fontScale="92500" lnSpcReduction="10000"/>
          </a:bodyPr>
          <a:lstStyle/>
          <a:p>
            <a:r>
              <a:rPr lang="el-GR" dirty="0" smtClean="0"/>
              <a:t>Ουσιαστικά:</a:t>
            </a:r>
          </a:p>
          <a:p>
            <a:pPr lvl="1"/>
            <a:r>
              <a:rPr lang="el-GR" dirty="0" smtClean="0">
                <a:solidFill>
                  <a:srgbClr val="FF0000"/>
                </a:solidFill>
              </a:rPr>
              <a:t>Τμήμα</a:t>
            </a:r>
          </a:p>
          <a:p>
            <a:pPr lvl="1"/>
            <a:r>
              <a:rPr lang="el-GR" dirty="0" smtClean="0">
                <a:solidFill>
                  <a:srgbClr val="FF0000"/>
                </a:solidFill>
              </a:rPr>
              <a:t>Φοιτητές</a:t>
            </a:r>
          </a:p>
          <a:p>
            <a:pPr lvl="1"/>
            <a:r>
              <a:rPr lang="el-GR" dirty="0" smtClean="0">
                <a:solidFill>
                  <a:srgbClr val="FF0000"/>
                </a:solidFill>
              </a:rPr>
              <a:t>Καθηγητές</a:t>
            </a:r>
          </a:p>
          <a:p>
            <a:pPr lvl="1"/>
            <a:r>
              <a:rPr lang="el-GR" dirty="0" smtClean="0">
                <a:solidFill>
                  <a:srgbClr val="FF0000"/>
                </a:solidFill>
              </a:rPr>
              <a:t>Μαθήματα</a:t>
            </a:r>
          </a:p>
          <a:p>
            <a:pPr lvl="1"/>
            <a:r>
              <a:rPr lang="el-GR" dirty="0" smtClean="0">
                <a:solidFill>
                  <a:schemeClr val="accent6">
                    <a:lumMod val="75000"/>
                  </a:schemeClr>
                </a:solidFill>
              </a:rPr>
              <a:t>Όνομα </a:t>
            </a:r>
          </a:p>
          <a:p>
            <a:pPr lvl="1"/>
            <a:r>
              <a:rPr lang="el-GR" dirty="0" smtClean="0">
                <a:solidFill>
                  <a:schemeClr val="accent6">
                    <a:lumMod val="75000"/>
                  </a:schemeClr>
                </a:solidFill>
              </a:rPr>
              <a:t>ΑΜ, ΑΦΜ, κωδικός</a:t>
            </a:r>
          </a:p>
          <a:p>
            <a:pPr lvl="1"/>
            <a:r>
              <a:rPr lang="el-GR" dirty="0" smtClean="0">
                <a:solidFill>
                  <a:schemeClr val="accent6">
                    <a:lumMod val="75000"/>
                  </a:schemeClr>
                </a:solidFill>
              </a:rPr>
              <a:t>Βαθμός</a:t>
            </a:r>
          </a:p>
          <a:p>
            <a:pPr lvl="1"/>
            <a:r>
              <a:rPr lang="el-GR" dirty="0" smtClean="0">
                <a:solidFill>
                  <a:schemeClr val="accent6">
                    <a:lumMod val="75000"/>
                  </a:schemeClr>
                </a:solidFill>
              </a:rPr>
              <a:t>Λίστα φοιτητών</a:t>
            </a:r>
          </a:p>
          <a:p>
            <a:r>
              <a:rPr lang="el-GR" dirty="0" smtClean="0"/>
              <a:t>Τα ουσιαστικά είναι υποψήφια για κλάσεις ή πεδία</a:t>
            </a:r>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l-GR" dirty="0" smtClean="0"/>
              <a:t>Ρήματα:</a:t>
            </a:r>
          </a:p>
          <a:p>
            <a:pPr lvl="1"/>
            <a:r>
              <a:rPr lang="el-GR" dirty="0" smtClean="0">
                <a:solidFill>
                  <a:srgbClr val="0070C0"/>
                </a:solidFill>
              </a:rPr>
              <a:t>Ανατίθεται</a:t>
            </a:r>
          </a:p>
          <a:p>
            <a:pPr lvl="1"/>
            <a:r>
              <a:rPr lang="el-GR" dirty="0" smtClean="0">
                <a:solidFill>
                  <a:srgbClr val="0070C0"/>
                </a:solidFill>
              </a:rPr>
              <a:t>Εγγράφεται</a:t>
            </a:r>
          </a:p>
          <a:p>
            <a:pPr lvl="1"/>
            <a:r>
              <a:rPr lang="el-GR" dirty="0" smtClean="0">
                <a:solidFill>
                  <a:srgbClr val="0070C0"/>
                </a:solidFill>
              </a:rPr>
              <a:t>Τυπώνει</a:t>
            </a:r>
          </a:p>
          <a:p>
            <a:pPr lvl="1"/>
            <a:r>
              <a:rPr lang="el-GR" dirty="0" smtClean="0">
                <a:solidFill>
                  <a:srgbClr val="0070C0"/>
                </a:solidFill>
              </a:rPr>
              <a:t>Περνάω μάθημα</a:t>
            </a:r>
          </a:p>
          <a:p>
            <a:pPr lvl="1"/>
            <a:r>
              <a:rPr lang="el-GR" dirty="0" smtClean="0">
                <a:solidFill>
                  <a:srgbClr val="0070C0"/>
                </a:solidFill>
              </a:rPr>
              <a:t>Παίρνω μονάδες</a:t>
            </a:r>
          </a:p>
          <a:p>
            <a:r>
              <a:rPr lang="el-GR" dirty="0" smtClean="0"/>
              <a:t>Τα ρήματα είναι υποψήφια για να γίνουν μέθοδοι και μηνύματα μεταξύ αντικειμένων.</a:t>
            </a:r>
            <a:endParaRPr lang="en-US" dirty="0"/>
          </a:p>
        </p:txBody>
      </p:sp>
      <p:sp>
        <p:nvSpPr>
          <p:cNvPr id="7" name="TextBox 6"/>
          <p:cNvSpPr txBox="1"/>
          <p:nvPr/>
        </p:nvSpPr>
        <p:spPr>
          <a:xfrm>
            <a:off x="4724400" y="5638800"/>
            <a:ext cx="4419600" cy="1200329"/>
          </a:xfrm>
          <a:prstGeom prst="rect">
            <a:avLst/>
          </a:prstGeom>
          <a:solidFill>
            <a:srgbClr val="92D050"/>
          </a:solidFill>
        </p:spPr>
        <p:txBody>
          <a:bodyPr wrap="square" rtlCol="0">
            <a:spAutoFit/>
          </a:bodyPr>
          <a:lstStyle/>
          <a:p>
            <a:r>
              <a:rPr lang="el-GR" dirty="0" smtClean="0"/>
              <a:t>Όλα τα ουσιαστικά μπορούν να γίνουν κλάσεις αλλά συνήθως διαλέγουμε αυτά για τα οποία υπάρχει αρκετή πολυπλοκότητα</a:t>
            </a:r>
            <a:endParaRPr lang="en-US" dirty="0"/>
          </a:p>
        </p:txBody>
      </p:sp>
    </p:spTree>
    <p:extLst>
      <p:ext uri="{BB962C8B-B14F-4D97-AF65-F5344CB8AC3E}">
        <p14:creationId xmlns:p14="http://schemas.microsoft.com/office/powerpoint/2010/main" val="387470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Κλάση </a:t>
            </a:r>
            <a:r>
              <a:rPr lang="en-US" dirty="0" smtClean="0"/>
              <a:t>Professor</a:t>
            </a:r>
            <a:endParaRPr lang="en-US" dirty="0"/>
          </a:p>
        </p:txBody>
      </p:sp>
      <p:sp>
        <p:nvSpPr>
          <p:cNvPr id="6" name="Content Placeholder 5"/>
          <p:cNvSpPr>
            <a:spLocks noGrp="1"/>
          </p:cNvSpPr>
          <p:nvPr>
            <p:ph idx="1"/>
          </p:nvPr>
        </p:nvSpPr>
        <p:spPr/>
        <p:txBody>
          <a:bodyPr/>
          <a:lstStyle/>
          <a:p>
            <a:r>
              <a:rPr lang="el-GR" dirty="0" smtClean="0"/>
              <a:t>Κρατάει το όνομα και το ΑΦΜ του καθηγητή</a:t>
            </a:r>
          </a:p>
          <a:p>
            <a:r>
              <a:rPr lang="el-GR" dirty="0" smtClean="0"/>
              <a:t>Ενδεχομένως να κρατάει και τα μαθήματα που έχει αναλάβει</a:t>
            </a:r>
          </a:p>
          <a:p>
            <a:endParaRPr lang="el-GR" dirty="0"/>
          </a:p>
          <a:p>
            <a:r>
              <a:rPr lang="el-GR" dirty="0" smtClean="0"/>
              <a:t>Η μέθοδος για να αναλάβει ο καθηγητής ένα μάθημα θα πρέπει να είναι εδώ ή στην κλάση του μαθήματος?</a:t>
            </a:r>
            <a:endParaRPr lang="en-US" dirty="0"/>
          </a:p>
        </p:txBody>
      </p:sp>
    </p:spTree>
    <p:extLst>
      <p:ext uri="{BB962C8B-B14F-4D97-AF65-F5344CB8AC3E}">
        <p14:creationId xmlns:p14="http://schemas.microsoft.com/office/powerpoint/2010/main" val="337874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Student</a:t>
            </a:r>
            <a:endParaRPr lang="en-US" dirty="0"/>
          </a:p>
        </p:txBody>
      </p:sp>
      <p:sp>
        <p:nvSpPr>
          <p:cNvPr id="3" name="Content Placeholder 2"/>
          <p:cNvSpPr>
            <a:spLocks noGrp="1"/>
          </p:cNvSpPr>
          <p:nvPr>
            <p:ph idx="1"/>
          </p:nvPr>
        </p:nvSpPr>
        <p:spPr/>
        <p:txBody>
          <a:bodyPr/>
          <a:lstStyle/>
          <a:p>
            <a:r>
              <a:rPr lang="el-GR" dirty="0" smtClean="0"/>
              <a:t>Κρατάει το όνομα του φοιτητή και τις μονάδες που έχει πάρει μέχρι τώρα.</a:t>
            </a:r>
          </a:p>
          <a:p>
            <a:r>
              <a:rPr lang="el-GR" dirty="0" smtClean="0"/>
              <a:t>Ενδεχομένως να κρατάει και τα μαθήματα που παίρνει.</a:t>
            </a:r>
          </a:p>
          <a:p>
            <a:r>
              <a:rPr lang="el-GR" dirty="0" smtClean="0"/>
              <a:t>Ενδεχομένως να κρατάει και τη λίστα με τα μαθήματα που έχει περάσει.</a:t>
            </a:r>
          </a:p>
          <a:p>
            <a:r>
              <a:rPr lang="el-GR" dirty="0" smtClean="0"/>
              <a:t>Χρειαζόμαστε μέθοδο για να γραφτεί ο φοιτητής στο μάθημα, ή να το περάσει, ή καλύτερα να τις βάλουμε στην κλάση του μαθήματος?</a:t>
            </a:r>
            <a:endParaRPr lang="en-US" dirty="0"/>
          </a:p>
        </p:txBody>
      </p:sp>
    </p:spTree>
    <p:extLst>
      <p:ext uri="{BB962C8B-B14F-4D97-AF65-F5344CB8AC3E}">
        <p14:creationId xmlns:p14="http://schemas.microsoft.com/office/powerpoint/2010/main" val="389689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Course</a:t>
            </a:r>
            <a:endParaRPr lang="en-US" dirty="0"/>
          </a:p>
        </p:txBody>
      </p:sp>
      <p:sp>
        <p:nvSpPr>
          <p:cNvPr id="3" name="Content Placeholder 2"/>
          <p:cNvSpPr>
            <a:spLocks noGrp="1"/>
          </p:cNvSpPr>
          <p:nvPr>
            <p:ph idx="1"/>
          </p:nvPr>
        </p:nvSpPr>
        <p:spPr/>
        <p:txBody>
          <a:bodyPr/>
          <a:lstStyle/>
          <a:p>
            <a:r>
              <a:rPr lang="el-GR" dirty="0" smtClean="0"/>
              <a:t>Κρατάει το όνομα του μαθήματος, τις μονάδες του μαθήματος, τον καθηγητή που κάνει το μάθημα, τους φοιτητές που παίρνουν το μάθημα</a:t>
            </a:r>
          </a:p>
          <a:p>
            <a:pPr lvl="1"/>
            <a:r>
              <a:rPr lang="el-GR" dirty="0" smtClean="0"/>
              <a:t>Τίποτα άλλο? Τι θα κάνουμε με τους βαθμούς και το ποιος πέρασε το μάθημα?</a:t>
            </a:r>
          </a:p>
          <a:p>
            <a:r>
              <a:rPr lang="el-GR" dirty="0" smtClean="0"/>
              <a:t>Μέθοδοι</a:t>
            </a:r>
          </a:p>
          <a:p>
            <a:pPr lvl="1"/>
            <a:r>
              <a:rPr lang="el-GR" dirty="0" smtClean="0"/>
              <a:t>Ανάθεση καθηγητή </a:t>
            </a:r>
          </a:p>
          <a:p>
            <a:pPr lvl="1"/>
            <a:r>
              <a:rPr lang="el-GR" dirty="0" smtClean="0"/>
              <a:t>Εγγραφή φοιτητή στο μάθημα</a:t>
            </a:r>
          </a:p>
          <a:p>
            <a:pPr lvl="1"/>
            <a:r>
              <a:rPr lang="el-GR" dirty="0" smtClean="0"/>
              <a:t>Ανάθεση βαθμών στους φοιτητές.</a:t>
            </a:r>
          </a:p>
          <a:p>
            <a:pPr lvl="1"/>
            <a:endParaRPr lang="en-US" dirty="0"/>
          </a:p>
        </p:txBody>
      </p:sp>
    </p:spTree>
    <p:extLst>
      <p:ext uri="{BB962C8B-B14F-4D97-AF65-F5344CB8AC3E}">
        <p14:creationId xmlns:p14="http://schemas.microsoft.com/office/powerpoint/2010/main" val="55207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Κλάση</a:t>
            </a:r>
            <a:endParaRPr lang="en-US" dirty="0"/>
          </a:p>
        </p:txBody>
      </p:sp>
      <p:sp>
        <p:nvSpPr>
          <p:cNvPr id="4" name="Content Placeholder 3"/>
          <p:cNvSpPr>
            <a:spLocks noGrp="1"/>
          </p:cNvSpPr>
          <p:nvPr>
            <p:ph idx="1"/>
          </p:nvPr>
        </p:nvSpPr>
        <p:spPr/>
        <p:txBody>
          <a:bodyPr>
            <a:normAutofit fontScale="85000" lnSpcReduction="20000"/>
          </a:bodyPr>
          <a:lstStyle/>
          <a:p>
            <a:r>
              <a:rPr lang="el-GR" dirty="0" smtClean="0"/>
              <a:t>Μια κλάση είναι μία αφηρημένη περιγραφή αντικειμένων με κοινά </a:t>
            </a:r>
            <a:r>
              <a:rPr lang="el-GR" dirty="0" smtClean="0">
                <a:solidFill>
                  <a:srgbClr val="0070C0"/>
                </a:solidFill>
              </a:rPr>
              <a:t>χαρακτηριστικά</a:t>
            </a:r>
            <a:r>
              <a:rPr lang="el-GR" dirty="0" smtClean="0"/>
              <a:t> και κοινή </a:t>
            </a:r>
            <a:r>
              <a:rPr lang="el-GR" dirty="0" smtClean="0">
                <a:solidFill>
                  <a:schemeClr val="accent6">
                    <a:lumMod val="75000"/>
                  </a:schemeClr>
                </a:solidFill>
              </a:rPr>
              <a:t>συμπεριφορά</a:t>
            </a:r>
            <a:r>
              <a:rPr lang="el-GR" dirty="0" smtClean="0"/>
              <a:t>.</a:t>
            </a:r>
          </a:p>
          <a:p>
            <a:pPr lvl="1"/>
            <a:r>
              <a:rPr lang="el-GR" dirty="0" smtClean="0"/>
              <a:t>Ένα </a:t>
            </a:r>
            <a:r>
              <a:rPr lang="el-GR" dirty="0" smtClean="0">
                <a:solidFill>
                  <a:schemeClr val="accent6">
                    <a:lumMod val="75000"/>
                  </a:schemeClr>
                </a:solidFill>
              </a:rPr>
              <a:t>καλούπι/πρότυπο</a:t>
            </a:r>
            <a:r>
              <a:rPr lang="el-GR" dirty="0" smtClean="0"/>
              <a:t> που παράγει αντικείμενα</a:t>
            </a:r>
          </a:p>
          <a:p>
            <a:pPr lvl="1"/>
            <a:r>
              <a:rPr lang="el-GR" dirty="0" smtClean="0"/>
              <a:t>Ένα αντικείμενο είναι ένα </a:t>
            </a:r>
            <a:r>
              <a:rPr lang="el-GR" dirty="0" smtClean="0">
                <a:solidFill>
                  <a:srgbClr val="0070C0"/>
                </a:solidFill>
              </a:rPr>
              <a:t>στιγμιότυπο</a:t>
            </a:r>
            <a:r>
              <a:rPr lang="el-GR" dirty="0" smtClean="0"/>
              <a:t> μίας κλάσης.</a:t>
            </a:r>
          </a:p>
          <a:p>
            <a:endParaRPr lang="el-GR" dirty="0" smtClean="0"/>
          </a:p>
          <a:p>
            <a:r>
              <a:rPr lang="el-GR" dirty="0" smtClean="0"/>
              <a:t>Η κλάση ορίζει τον </a:t>
            </a:r>
            <a:r>
              <a:rPr lang="el-GR" dirty="0" smtClean="0">
                <a:solidFill>
                  <a:schemeClr val="accent6">
                    <a:lumMod val="75000"/>
                  </a:schemeClr>
                </a:solidFill>
              </a:rPr>
              <a:t>τύπο</a:t>
            </a:r>
            <a:r>
              <a:rPr lang="el-GR" dirty="0" smtClean="0"/>
              <a:t> του αντικειμένου.</a:t>
            </a:r>
          </a:p>
          <a:p>
            <a:pPr lvl="1"/>
            <a:r>
              <a:rPr lang="el-GR" dirty="0" smtClean="0"/>
              <a:t>Τα </a:t>
            </a:r>
            <a:r>
              <a:rPr lang="el-GR" dirty="0" smtClean="0">
                <a:solidFill>
                  <a:srgbClr val="0070C0"/>
                </a:solidFill>
              </a:rPr>
              <a:t>χαρακτηριστικά</a:t>
            </a:r>
            <a:r>
              <a:rPr lang="el-GR" dirty="0" smtClean="0"/>
              <a:t> του αντικειμένου</a:t>
            </a:r>
          </a:p>
          <a:p>
            <a:pPr lvl="1"/>
            <a:r>
              <a:rPr lang="el-GR" dirty="0" smtClean="0"/>
              <a:t>Τις </a:t>
            </a:r>
            <a:r>
              <a:rPr lang="el-GR" dirty="0" smtClean="0">
                <a:solidFill>
                  <a:schemeClr val="accent6">
                    <a:lumMod val="75000"/>
                  </a:schemeClr>
                </a:solidFill>
              </a:rPr>
              <a:t>ενέργειες</a:t>
            </a:r>
            <a:r>
              <a:rPr lang="el-GR" dirty="0" smtClean="0"/>
              <a:t> που μπορεί να επιτελέσει.</a:t>
            </a:r>
          </a:p>
          <a:p>
            <a:pPr lvl="1"/>
            <a:endParaRPr lang="el-GR" dirty="0"/>
          </a:p>
          <a:p>
            <a:r>
              <a:rPr lang="el-GR" dirty="0" smtClean="0"/>
              <a:t>Παράδειγμα</a:t>
            </a:r>
          </a:p>
          <a:p>
            <a:pPr lvl="1"/>
            <a:r>
              <a:rPr lang="el-GR" dirty="0" smtClean="0"/>
              <a:t>Η </a:t>
            </a:r>
            <a:r>
              <a:rPr lang="el-GR" dirty="0" smtClean="0">
                <a:solidFill>
                  <a:schemeClr val="accent6">
                    <a:lumMod val="75000"/>
                  </a:schemeClr>
                </a:solidFill>
              </a:rPr>
              <a:t>κλάση </a:t>
            </a:r>
            <a:r>
              <a:rPr lang="en-US" dirty="0" err="1" smtClean="0">
                <a:solidFill>
                  <a:schemeClr val="accent6">
                    <a:lumMod val="75000"/>
                  </a:schemeClr>
                </a:solidFill>
              </a:rPr>
              <a:t>ipod</a:t>
            </a:r>
            <a:r>
              <a:rPr lang="en-US" dirty="0" smtClean="0">
                <a:solidFill>
                  <a:schemeClr val="accent6">
                    <a:lumMod val="75000"/>
                  </a:schemeClr>
                </a:solidFill>
              </a:rPr>
              <a:t> </a:t>
            </a:r>
            <a:r>
              <a:rPr lang="el-GR" dirty="0" smtClean="0"/>
              <a:t>ορίζει μια γενική περιγραφή που περιλαμβάνει:</a:t>
            </a:r>
          </a:p>
          <a:p>
            <a:pPr lvl="2"/>
            <a:r>
              <a:rPr lang="el-GR" dirty="0" smtClean="0"/>
              <a:t>Τα </a:t>
            </a:r>
            <a:r>
              <a:rPr lang="el-GR" dirty="0" smtClean="0">
                <a:solidFill>
                  <a:srgbClr val="0070C0"/>
                </a:solidFill>
              </a:rPr>
              <a:t>χαρακτηριστικά</a:t>
            </a:r>
            <a:r>
              <a:rPr lang="el-GR" dirty="0" smtClean="0"/>
              <a:t>: μέγεθος, μνήμη, χρώμα</a:t>
            </a:r>
          </a:p>
          <a:p>
            <a:pPr lvl="2"/>
            <a:r>
              <a:rPr lang="el-GR" dirty="0" smtClean="0"/>
              <a:t>Τις </a:t>
            </a:r>
            <a:r>
              <a:rPr lang="el-GR" dirty="0" smtClean="0">
                <a:solidFill>
                  <a:schemeClr val="accent6">
                    <a:lumMod val="75000"/>
                  </a:schemeClr>
                </a:solidFill>
              </a:rPr>
              <a:t>ενέργειες</a:t>
            </a:r>
            <a:r>
              <a:rPr lang="el-GR" dirty="0" smtClean="0"/>
              <a:t>: </a:t>
            </a:r>
            <a:r>
              <a:rPr lang="en-US" dirty="0" smtClean="0"/>
              <a:t>on, off, play</a:t>
            </a:r>
          </a:p>
          <a:p>
            <a:pPr lvl="1"/>
            <a:r>
              <a:rPr lang="en-US" dirty="0" smtClean="0"/>
              <a:t>To </a:t>
            </a:r>
            <a:r>
              <a:rPr lang="el-GR" dirty="0" smtClean="0">
                <a:solidFill>
                  <a:srgbClr val="0070C0"/>
                </a:solidFill>
              </a:rPr>
              <a:t>αντικείμενο </a:t>
            </a:r>
            <a:r>
              <a:rPr lang="en-US" dirty="0" err="1" smtClean="0">
                <a:solidFill>
                  <a:srgbClr val="0070C0"/>
                </a:solidFill>
              </a:rPr>
              <a:t>ipod</a:t>
            </a:r>
            <a:r>
              <a:rPr lang="en-US" dirty="0" smtClean="0"/>
              <a:t> </a:t>
            </a:r>
            <a:r>
              <a:rPr lang="el-GR" dirty="0" smtClean="0"/>
              <a:t>είναι ένα συγκεκριμένο φυσικό αντικείμενο</a:t>
            </a:r>
          </a:p>
          <a:p>
            <a:pPr lvl="2"/>
            <a:r>
              <a:rPr lang="el-GR" dirty="0" smtClean="0"/>
              <a:t>Αυτό του δίνει συγκεκριμένη </a:t>
            </a:r>
            <a:r>
              <a:rPr lang="el-GR" dirty="0" smtClean="0">
                <a:solidFill>
                  <a:schemeClr val="accent6">
                    <a:lumMod val="75000"/>
                  </a:schemeClr>
                </a:solidFill>
              </a:rPr>
              <a:t>ταυτότητα</a:t>
            </a:r>
            <a:r>
              <a:rPr lang="el-GR" dirty="0" smtClean="0"/>
              <a:t>.</a:t>
            </a:r>
          </a:p>
          <a:p>
            <a:pPr lvl="1"/>
            <a:endParaRPr lang="el-GR" dirty="0"/>
          </a:p>
        </p:txBody>
      </p:sp>
    </p:spTree>
    <p:extLst>
      <p:ext uri="{BB962C8B-B14F-4D97-AF65-F5344CB8AC3E}">
        <p14:creationId xmlns:p14="http://schemas.microsoft.com/office/powerpoint/2010/main" val="279884284"/>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Department</a:t>
            </a:r>
            <a:endParaRPr lang="en-US" dirty="0"/>
          </a:p>
        </p:txBody>
      </p:sp>
      <p:sp>
        <p:nvSpPr>
          <p:cNvPr id="3" name="Content Placeholder 2"/>
          <p:cNvSpPr>
            <a:spLocks noGrp="1"/>
          </p:cNvSpPr>
          <p:nvPr>
            <p:ph idx="1"/>
          </p:nvPr>
        </p:nvSpPr>
        <p:spPr/>
        <p:txBody>
          <a:bodyPr/>
          <a:lstStyle/>
          <a:p>
            <a:r>
              <a:rPr lang="el-GR" dirty="0" smtClean="0"/>
              <a:t>Τα βάζει όλα μαζί, εδώ δημιουργούμε τους φοιτητές, καθηγητές, μαθήματα.</a:t>
            </a:r>
          </a:p>
          <a:p>
            <a:r>
              <a:rPr lang="el-GR" dirty="0" smtClean="0"/>
              <a:t>Οι φοιτητές και οι καθηγητές ως άτομα θα μπορούσαν να υπάρχουν και εκτός του τμήματος.</a:t>
            </a:r>
          </a:p>
          <a:p>
            <a:r>
              <a:rPr lang="el-GR" dirty="0" smtClean="0"/>
              <a:t>Εδώ δημιουργούμε την </a:t>
            </a:r>
            <a:r>
              <a:rPr lang="en-US" dirty="0" smtClean="0"/>
              <a:t>main.</a:t>
            </a:r>
          </a:p>
          <a:p>
            <a:endParaRPr lang="en-US" dirty="0"/>
          </a:p>
          <a:p>
            <a:endParaRPr lang="en-US" dirty="0" smtClean="0"/>
          </a:p>
          <a:p>
            <a:r>
              <a:rPr lang="el-GR" dirty="0" smtClean="0"/>
              <a:t>Χρειαζόμαστε άλλη κλάση?</a:t>
            </a:r>
            <a:endParaRPr lang="en-US" dirty="0"/>
          </a:p>
        </p:txBody>
      </p:sp>
    </p:spTree>
    <p:extLst>
      <p:ext uri="{BB962C8B-B14F-4D97-AF65-F5344CB8AC3E}">
        <p14:creationId xmlns:p14="http://schemas.microsoft.com/office/powerpoint/2010/main" val="400424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err="1" smtClean="0"/>
              <a:t>StudentRecord</a:t>
            </a:r>
            <a:endParaRPr lang="en-US" dirty="0"/>
          </a:p>
        </p:txBody>
      </p:sp>
      <p:sp>
        <p:nvSpPr>
          <p:cNvPr id="3" name="Content Placeholder 2"/>
          <p:cNvSpPr>
            <a:spLocks noGrp="1"/>
          </p:cNvSpPr>
          <p:nvPr>
            <p:ph idx="1"/>
          </p:nvPr>
        </p:nvSpPr>
        <p:spPr/>
        <p:txBody>
          <a:bodyPr/>
          <a:lstStyle/>
          <a:p>
            <a:r>
              <a:rPr lang="el-GR" dirty="0" smtClean="0"/>
              <a:t>Χρειαζόμαστε να κρατάμε για κάθε φοιτητή τις πληροφορίες του (αυτά που έχουμε στο </a:t>
            </a:r>
            <a:r>
              <a:rPr lang="en-US" dirty="0" smtClean="0"/>
              <a:t>Student class) </a:t>
            </a:r>
            <a:r>
              <a:rPr lang="el-GR" dirty="0" smtClean="0"/>
              <a:t>και το βαθμό του. </a:t>
            </a:r>
          </a:p>
          <a:p>
            <a:r>
              <a:rPr lang="el-GR" dirty="0" smtClean="0"/>
              <a:t>Μας βολεύει να δημιουργήσουμε μια καινούρια κλάση που να βάζει μαζί αυτές τις πληροφορίες.</a:t>
            </a:r>
          </a:p>
        </p:txBody>
      </p:sp>
    </p:spTree>
    <p:extLst>
      <p:ext uri="{BB962C8B-B14F-4D97-AF65-F5344CB8AC3E}">
        <p14:creationId xmlns:p14="http://schemas.microsoft.com/office/powerpoint/2010/main" val="200582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διάγραμμα</a:t>
            </a:r>
            <a:endParaRPr lang="en-US" dirty="0"/>
          </a:p>
        </p:txBody>
      </p:sp>
      <p:grpSp>
        <p:nvGrpSpPr>
          <p:cNvPr id="4" name="Group 4"/>
          <p:cNvGrpSpPr>
            <a:grpSpLocks/>
          </p:cNvGrpSpPr>
          <p:nvPr/>
        </p:nvGrpSpPr>
        <p:grpSpPr bwMode="auto">
          <a:xfrm>
            <a:off x="3429000" y="1905000"/>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a:latin typeface="Tahoma" pitchFamily="34" charset="0"/>
                </a:rPr>
                <a:t>D</a:t>
              </a:r>
              <a:r>
                <a:rPr lang="en-US" sz="1400" b="1" dirty="0" smtClean="0">
                  <a:latin typeface="Tahoma" pitchFamily="34" charset="0"/>
                </a:rPr>
                <a:t>epartment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4"/>
          <p:cNvGrpSpPr>
            <a:grpSpLocks/>
          </p:cNvGrpSpPr>
          <p:nvPr/>
        </p:nvGrpSpPr>
        <p:grpSpPr bwMode="auto">
          <a:xfrm>
            <a:off x="3429000" y="3765550"/>
            <a:ext cx="1752600" cy="762000"/>
            <a:chOff x="2112" y="1440"/>
            <a:chExt cx="816" cy="480"/>
          </a:xfrm>
        </p:grpSpPr>
        <p:sp>
          <p:nvSpPr>
            <p:cNvPr id="10"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Course</a:t>
              </a:r>
              <a:endParaRPr lang="en-GB" sz="1400" b="1" dirty="0">
                <a:latin typeface="Tahoma" pitchFamily="34" charset="0"/>
              </a:endParaRPr>
            </a:p>
          </p:txBody>
        </p:sp>
        <p:sp>
          <p:nvSpPr>
            <p:cNvPr id="1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14" name="Group 4"/>
          <p:cNvGrpSpPr>
            <a:grpSpLocks/>
          </p:cNvGrpSpPr>
          <p:nvPr/>
        </p:nvGrpSpPr>
        <p:grpSpPr bwMode="auto">
          <a:xfrm>
            <a:off x="457200" y="3765550"/>
            <a:ext cx="1752600" cy="762000"/>
            <a:chOff x="2112" y="1440"/>
            <a:chExt cx="816" cy="480"/>
          </a:xfrm>
        </p:grpSpPr>
        <p:sp>
          <p:nvSpPr>
            <p:cNvPr id="1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Student</a:t>
              </a:r>
              <a:endParaRPr lang="en-GB" sz="1400" b="1" dirty="0">
                <a:latin typeface="Tahoma" pitchFamily="34" charset="0"/>
              </a:endParaRPr>
            </a:p>
          </p:txBody>
        </p:sp>
        <p:sp>
          <p:nvSpPr>
            <p:cNvPr id="1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19" name="Group 4"/>
          <p:cNvGrpSpPr>
            <a:grpSpLocks/>
          </p:cNvGrpSpPr>
          <p:nvPr/>
        </p:nvGrpSpPr>
        <p:grpSpPr bwMode="auto">
          <a:xfrm>
            <a:off x="6477000" y="3765550"/>
            <a:ext cx="1752600" cy="762000"/>
            <a:chOff x="2112" y="1440"/>
            <a:chExt cx="816" cy="480"/>
          </a:xfrm>
        </p:grpSpPr>
        <p:sp>
          <p:nvSpPr>
            <p:cNvPr id="20"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21"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Professor</a:t>
              </a:r>
              <a:endParaRPr lang="en-GB" sz="1400" b="1" dirty="0">
                <a:latin typeface="Tahoma" pitchFamily="34" charset="0"/>
              </a:endParaRPr>
            </a:p>
          </p:txBody>
        </p:sp>
        <p:sp>
          <p:nvSpPr>
            <p:cNvPr id="2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24" name="AutoShape 17"/>
          <p:cNvSpPr>
            <a:spLocks noChangeArrowheads="1"/>
          </p:cNvSpPr>
          <p:nvPr/>
        </p:nvSpPr>
        <p:spPr bwMode="auto">
          <a:xfrm>
            <a:off x="3100547" y="2091531"/>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sp>
        <p:nvSpPr>
          <p:cNvPr id="25" name="AutoShape 17"/>
          <p:cNvSpPr>
            <a:spLocks noChangeArrowheads="1"/>
          </p:cNvSpPr>
          <p:nvPr/>
        </p:nvSpPr>
        <p:spPr bwMode="auto">
          <a:xfrm>
            <a:off x="4152900" y="2667000"/>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sp>
        <p:nvSpPr>
          <p:cNvPr id="26" name="AutoShape 17"/>
          <p:cNvSpPr>
            <a:spLocks noChangeArrowheads="1"/>
          </p:cNvSpPr>
          <p:nvPr/>
        </p:nvSpPr>
        <p:spPr bwMode="auto">
          <a:xfrm>
            <a:off x="5181600" y="2091530"/>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28" name="Elbow Connector 27"/>
          <p:cNvCxnSpPr>
            <a:stCxn id="24" idx="1"/>
            <a:endCxn id="15" idx="0"/>
          </p:cNvCxnSpPr>
          <p:nvPr/>
        </p:nvCxnSpPr>
        <p:spPr>
          <a:xfrm rot="10800000" flipV="1">
            <a:off x="1333501" y="2243930"/>
            <a:ext cx="1767047" cy="15216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6" idx="3"/>
            <a:endCxn id="20" idx="0"/>
          </p:cNvCxnSpPr>
          <p:nvPr/>
        </p:nvCxnSpPr>
        <p:spPr>
          <a:xfrm>
            <a:off x="5486400" y="2243930"/>
            <a:ext cx="1866900" cy="152162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5" idx="2"/>
            <a:endCxn id="10" idx="0"/>
          </p:cNvCxnSpPr>
          <p:nvPr/>
        </p:nvCxnSpPr>
        <p:spPr>
          <a:xfrm>
            <a:off x="4305300" y="2971800"/>
            <a:ext cx="0" cy="79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utoShape 17"/>
          <p:cNvSpPr>
            <a:spLocks noChangeArrowheads="1"/>
          </p:cNvSpPr>
          <p:nvPr/>
        </p:nvSpPr>
        <p:spPr bwMode="auto">
          <a:xfrm>
            <a:off x="5181600" y="400208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9" name="Straight Connector 38"/>
          <p:cNvCxnSpPr>
            <a:stCxn id="37" idx="3"/>
            <a:endCxn id="45" idx="1"/>
          </p:cNvCxnSpPr>
          <p:nvPr/>
        </p:nvCxnSpPr>
        <p:spPr>
          <a:xfrm flipV="1">
            <a:off x="5486400" y="4146550"/>
            <a:ext cx="678321"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 idx="3"/>
            <a:endCxn id="46" idx="1"/>
          </p:cNvCxnSpPr>
          <p:nvPr/>
        </p:nvCxnSpPr>
        <p:spPr>
          <a:xfrm>
            <a:off x="2209800" y="414655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4"/>
          <p:cNvGrpSpPr>
            <a:grpSpLocks/>
          </p:cNvGrpSpPr>
          <p:nvPr/>
        </p:nvGrpSpPr>
        <p:grpSpPr bwMode="auto">
          <a:xfrm>
            <a:off x="3377084" y="5522913"/>
            <a:ext cx="1752600" cy="762000"/>
            <a:chOff x="2112" y="1440"/>
            <a:chExt cx="816" cy="480"/>
          </a:xfrm>
        </p:grpSpPr>
        <p:sp>
          <p:nvSpPr>
            <p:cNvPr id="3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8"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StudentRecord</a:t>
              </a:r>
              <a:endParaRPr lang="en-GB" sz="1400" b="1" dirty="0">
                <a:latin typeface="Tahoma" pitchFamily="34" charset="0"/>
              </a:endParaRPr>
            </a:p>
          </p:txBody>
        </p:sp>
        <p:sp>
          <p:nvSpPr>
            <p:cNvPr id="40"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41"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43" name="AutoShape 17"/>
          <p:cNvSpPr>
            <a:spLocks noChangeArrowheads="1"/>
          </p:cNvSpPr>
          <p:nvPr/>
        </p:nvSpPr>
        <p:spPr bwMode="auto">
          <a:xfrm>
            <a:off x="4100984" y="4487863"/>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1" name="Straight Connector 30"/>
          <p:cNvCxnSpPr>
            <a:stCxn id="43" idx="2"/>
            <a:endCxn id="35" idx="0"/>
          </p:cNvCxnSpPr>
          <p:nvPr/>
        </p:nvCxnSpPr>
        <p:spPr>
          <a:xfrm>
            <a:off x="4253384" y="4792663"/>
            <a:ext cx="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AutoShape 17"/>
          <p:cNvSpPr>
            <a:spLocks noChangeArrowheads="1"/>
          </p:cNvSpPr>
          <p:nvPr/>
        </p:nvSpPr>
        <p:spPr bwMode="auto">
          <a:xfrm>
            <a:off x="6164721" y="3994150"/>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
        <p:nvSpPr>
          <p:cNvPr id="46" name="AutoShape 17"/>
          <p:cNvSpPr>
            <a:spLocks noChangeArrowheads="1"/>
          </p:cNvSpPr>
          <p:nvPr/>
        </p:nvSpPr>
        <p:spPr bwMode="auto">
          <a:xfrm>
            <a:off x="3124200" y="3994150"/>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400974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Αποθήκευση φοιτητών</a:t>
            </a:r>
            <a:endParaRPr lang="en-US" dirty="0"/>
          </a:p>
        </p:txBody>
      </p:sp>
      <p:sp>
        <p:nvSpPr>
          <p:cNvPr id="4" name="Content Placeholder 3"/>
          <p:cNvSpPr>
            <a:spLocks noGrp="1"/>
          </p:cNvSpPr>
          <p:nvPr>
            <p:ph idx="1"/>
          </p:nvPr>
        </p:nvSpPr>
        <p:spPr/>
        <p:txBody>
          <a:bodyPr/>
          <a:lstStyle/>
          <a:p>
            <a:r>
              <a:rPr lang="el-GR" dirty="0" smtClean="0"/>
              <a:t>Η κλάση </a:t>
            </a:r>
            <a:r>
              <a:rPr lang="en-US" dirty="0" smtClean="0"/>
              <a:t>Course </a:t>
            </a:r>
            <a:r>
              <a:rPr lang="el-GR" dirty="0" smtClean="0"/>
              <a:t>χρειάζεται να αποθηκεύσει τους φοιτητές που παίρνουν το μάθημα. </a:t>
            </a:r>
          </a:p>
          <a:p>
            <a:pPr lvl="1"/>
            <a:r>
              <a:rPr lang="el-GR" dirty="0" smtClean="0"/>
              <a:t>Δεν ξέρουμε εκ των προτέρων </a:t>
            </a:r>
            <a:r>
              <a:rPr lang="el-GR" dirty="0" smtClean="0">
                <a:solidFill>
                  <a:srgbClr val="0070C0"/>
                </a:solidFill>
              </a:rPr>
              <a:t>πόσοι φοιτητές </a:t>
            </a:r>
            <a:r>
              <a:rPr lang="el-GR" dirty="0" smtClean="0"/>
              <a:t>θα πάρουν το μάθημα</a:t>
            </a:r>
          </a:p>
          <a:p>
            <a:r>
              <a:rPr lang="el-GR" dirty="0" smtClean="0"/>
              <a:t>Θα χρησιμοποιήσουμε την κλάση </a:t>
            </a:r>
            <a:r>
              <a:rPr lang="en-US" dirty="0" err="1" smtClean="0">
                <a:solidFill>
                  <a:schemeClr val="accent6">
                    <a:lumMod val="75000"/>
                  </a:schemeClr>
                </a:solidFill>
              </a:rPr>
              <a:t>ArrayList</a:t>
            </a:r>
            <a:r>
              <a:rPr lang="en-US" dirty="0" smtClean="0">
                <a:solidFill>
                  <a:schemeClr val="accent6">
                    <a:lumMod val="75000"/>
                  </a:schemeClr>
                </a:solidFill>
              </a:rPr>
              <a:t> </a:t>
            </a:r>
            <a:r>
              <a:rPr lang="el-GR" dirty="0" smtClean="0"/>
              <a:t>για να τους αποθηκεύσουμε.</a:t>
            </a:r>
            <a:endParaRPr lang="en-US" dirty="0"/>
          </a:p>
        </p:txBody>
      </p:sp>
    </p:spTree>
    <p:extLst>
      <p:ext uri="{BB962C8B-B14F-4D97-AF65-F5344CB8AC3E}">
        <p14:creationId xmlns:p14="http://schemas.microsoft.com/office/powerpoint/2010/main" val="3437211971"/>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Μια βοηθητική κλάση είναι το </a:t>
            </a:r>
            <a:r>
              <a:rPr lang="en-US" dirty="0" err="1" smtClean="0">
                <a:solidFill>
                  <a:srgbClr val="0070C0"/>
                </a:solidFill>
              </a:rPr>
              <a:t>ArrayList</a:t>
            </a:r>
            <a:r>
              <a:rPr lang="el-GR" dirty="0" smtClean="0">
                <a:solidFill>
                  <a:srgbClr val="0070C0"/>
                </a:solidFill>
              </a:rPr>
              <a:t> </a:t>
            </a:r>
            <a:r>
              <a:rPr lang="el-GR" dirty="0" smtClean="0"/>
              <a:t>το οποίο είναι ένας </a:t>
            </a:r>
            <a:r>
              <a:rPr lang="el-GR" dirty="0" smtClean="0">
                <a:solidFill>
                  <a:schemeClr val="accent6">
                    <a:lumMod val="75000"/>
                  </a:schemeClr>
                </a:solidFill>
              </a:rPr>
              <a:t>δυναμικός πίνακας </a:t>
            </a:r>
            <a:r>
              <a:rPr lang="el-GR" dirty="0" smtClean="0"/>
              <a:t>ο οποίος προσαρμόζει το μέγεθος του ανάλογα με τον αριθμό των στοιχείων που περιέχει </a:t>
            </a:r>
          </a:p>
          <a:p>
            <a:pPr lvl="1"/>
            <a:r>
              <a:rPr lang="el-GR" dirty="0" smtClean="0"/>
              <a:t>Το </a:t>
            </a:r>
            <a:r>
              <a:rPr lang="en-US" dirty="0" err="1" smtClean="0">
                <a:solidFill>
                  <a:srgbClr val="0070C0"/>
                </a:solidFill>
              </a:rPr>
              <a:t>ArrayList</a:t>
            </a:r>
            <a:r>
              <a:rPr lang="en-US" dirty="0" smtClean="0">
                <a:solidFill>
                  <a:srgbClr val="0070C0"/>
                </a:solidFill>
              </a:rPr>
              <a:t> </a:t>
            </a:r>
            <a:r>
              <a:rPr lang="el-GR" dirty="0" smtClean="0"/>
              <a:t>μπορεί να κρατάει </a:t>
            </a:r>
            <a:r>
              <a:rPr lang="el-GR" dirty="0" smtClean="0">
                <a:solidFill>
                  <a:srgbClr val="FF0000"/>
                </a:solidFill>
              </a:rPr>
              <a:t>αντικείμενα</a:t>
            </a:r>
            <a:r>
              <a:rPr lang="el-GR" dirty="0" smtClean="0"/>
              <a:t> οποιουδήποτε τύπου.</a:t>
            </a:r>
          </a:p>
          <a:p>
            <a:r>
              <a:rPr lang="el-GR" dirty="0" smtClean="0"/>
              <a:t>Συντακτικό:</a:t>
            </a:r>
          </a:p>
          <a:p>
            <a:pPr lvl="1"/>
            <a:r>
              <a:rPr lang="en-US" b="1" dirty="0" smtClean="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java.util.ArrayList</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l-GR" b="1" dirty="0" err="1" smtClean="0">
                <a:solidFill>
                  <a:srgbClr val="FF0000"/>
                </a:solidFill>
                <a:latin typeface="Courier New" pitchFamily="49" charset="0"/>
                <a:cs typeface="Courier New" pitchFamily="49" charset="0"/>
              </a:rPr>
              <a:t>Βασικος</a:t>
            </a:r>
            <a:r>
              <a:rPr lang="el-GR" b="1" dirty="0" smtClean="0">
                <a:solidFill>
                  <a:srgbClr val="FF0000"/>
                </a:solidFill>
                <a:latin typeface="Courier New" pitchFamily="49" charset="0"/>
                <a:cs typeface="Courier New" pitchFamily="49" charset="0"/>
              </a:rPr>
              <a:t> Τύπος</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p>
          <a:p>
            <a:endParaRPr lang="en-US" dirty="0" smtClean="0"/>
          </a:p>
          <a:p>
            <a:r>
              <a:rPr lang="el-GR" dirty="0" smtClean="0"/>
              <a:t>Ο </a:t>
            </a:r>
            <a:r>
              <a:rPr lang="el-GR" dirty="0">
                <a:solidFill>
                  <a:srgbClr val="FF0000"/>
                </a:solidFill>
              </a:rPr>
              <a:t>βασικός </a:t>
            </a:r>
            <a:r>
              <a:rPr lang="el-GR" dirty="0" smtClean="0">
                <a:solidFill>
                  <a:srgbClr val="FF0000"/>
                </a:solidFill>
              </a:rPr>
              <a:t>τύπος </a:t>
            </a:r>
            <a:r>
              <a:rPr lang="el-GR" dirty="0" smtClean="0"/>
              <a:t>είναι οποιοσδήποτε μια οποιαδήποτε κλάση.</a:t>
            </a:r>
          </a:p>
          <a:p>
            <a:pPr lvl="1"/>
            <a:r>
              <a:rPr lang="el-GR" dirty="0" smtClean="0"/>
              <a:t>Αυτός είναι ο τύπος των δεδομένων που αποθηκεύει ο πίνακας μας. </a:t>
            </a:r>
          </a:p>
          <a:p>
            <a:pPr lvl="1"/>
            <a:r>
              <a:rPr lang="el-GR" dirty="0" smtClean="0"/>
              <a:t>Για να αποθηκεύσουμε </a:t>
            </a:r>
            <a:r>
              <a:rPr lang="el-GR" dirty="0" smtClean="0">
                <a:solidFill>
                  <a:schemeClr val="accent6">
                    <a:lumMod val="75000"/>
                  </a:schemeClr>
                </a:solidFill>
              </a:rPr>
              <a:t>πρωταρχικούς τύπους </a:t>
            </a:r>
            <a:r>
              <a:rPr lang="el-GR" dirty="0" smtClean="0"/>
              <a:t>(</a:t>
            </a:r>
            <a:r>
              <a:rPr lang="en-US" dirty="0" err="1" smtClean="0"/>
              <a:t>int</a:t>
            </a:r>
            <a:r>
              <a:rPr lang="en-US" dirty="0" smtClean="0"/>
              <a:t>, double, </a:t>
            </a:r>
            <a:r>
              <a:rPr lang="en-US" dirty="0" err="1" smtClean="0"/>
              <a:t>boolean</a:t>
            </a:r>
            <a:r>
              <a:rPr lang="en-US" dirty="0" smtClean="0"/>
              <a:t>)</a:t>
            </a:r>
            <a:r>
              <a:rPr lang="en-US" dirty="0" smtClean="0">
                <a:solidFill>
                  <a:schemeClr val="accent6">
                    <a:lumMod val="75000"/>
                  </a:schemeClr>
                </a:solidFill>
              </a:rPr>
              <a:t> </a:t>
            </a:r>
            <a:r>
              <a:rPr lang="el-GR" dirty="0" smtClean="0"/>
              <a:t>χρειαζόμαστε την </a:t>
            </a:r>
            <a:r>
              <a:rPr lang="en-US" dirty="0" smtClean="0">
                <a:solidFill>
                  <a:srgbClr val="0070C0"/>
                </a:solidFill>
              </a:rPr>
              <a:t>wrapper class</a:t>
            </a:r>
            <a:r>
              <a:rPr lang="en-US" dirty="0" smtClean="0"/>
              <a:t>.</a:t>
            </a:r>
          </a:p>
          <a:p>
            <a:endParaRPr lang="en-US" dirty="0" smtClean="0"/>
          </a:p>
          <a:p>
            <a:r>
              <a:rPr lang="el-GR" dirty="0" smtClean="0"/>
              <a:t>Παραδείγματα:</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Integer</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sz="2500" dirty="0"/>
              <a:t>// </a:t>
            </a:r>
            <a:r>
              <a:rPr lang="el-GR" sz="2500" dirty="0" err="1"/>
              <a:t>λιστα</a:t>
            </a:r>
            <a:r>
              <a:rPr lang="el-GR" sz="2500" dirty="0"/>
              <a:t> από ακεραίους</a:t>
            </a:r>
            <a:endParaRPr lang="en-US" sz="2500" dirty="0"/>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String</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a:t>
            </a:r>
            <a:r>
              <a:rPr lang="el-GR" b="1" dirty="0" smtClean="0">
                <a:solidFill>
                  <a:schemeClr val="accent6">
                    <a:lumMod val="75000"/>
                  </a:schemeClr>
                </a:solidFill>
                <a:latin typeface="Courier New" pitchFamily="49" charset="0"/>
                <a:cs typeface="Courier New" pitchFamily="49" charset="0"/>
              </a:rPr>
              <a:t> </a:t>
            </a:r>
            <a:r>
              <a:rPr lang="en-US" dirty="0"/>
              <a:t>// </a:t>
            </a:r>
            <a:r>
              <a:rPr lang="el-GR" dirty="0" err="1"/>
              <a:t>λιστα</a:t>
            </a:r>
            <a:r>
              <a:rPr lang="el-GR" dirty="0"/>
              <a:t> από </a:t>
            </a:r>
            <a:r>
              <a:rPr lang="en-US" dirty="0" smtClean="0"/>
              <a:t>String</a:t>
            </a:r>
            <a:endParaRPr lang="en-US" b="1" dirty="0" smtClean="0">
              <a:solidFill>
                <a:schemeClr val="accent6">
                  <a:lumMod val="75000"/>
                </a:schemeClr>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Person</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err="1"/>
              <a:t>λιστα</a:t>
            </a:r>
            <a:r>
              <a:rPr lang="el-GR" dirty="0"/>
              <a:t> από </a:t>
            </a:r>
            <a:r>
              <a:rPr lang="el-GR" dirty="0" smtClean="0"/>
              <a:t>αντικείμενα </a:t>
            </a:r>
            <a:r>
              <a:rPr lang="en-US" dirty="0" smtClean="0"/>
              <a:t>Person</a:t>
            </a:r>
            <a:endParaRPr lang="en-US" b="1" dirty="0">
              <a:solidFill>
                <a:schemeClr val="accent6">
                  <a:lumMod val="75000"/>
                </a:schemeClr>
              </a:solidFill>
              <a:latin typeface="Courier New" pitchFamily="49" charset="0"/>
              <a:cs typeface="Courier New" pitchFamily="49" charset="0"/>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17906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Constructor</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dirty="0" smtClean="0"/>
              <a:t>Μέθοδοι</a:t>
            </a:r>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 </a:t>
            </a:r>
            <a:r>
              <a:rPr lang="el-GR" dirty="0" smtClean="0"/>
              <a:t>αφαιρεί το στοιχείο στη </a:t>
            </a:r>
            <a:r>
              <a:rPr lang="el-GR" dirty="0"/>
              <a:t>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smtClean="0"/>
              <a:t>και το επιστρέφει.</a:t>
            </a:r>
          </a:p>
          <a:p>
            <a:pPr lvl="1"/>
            <a:r>
              <a:rPr lang="en-US" b="1" dirty="0" smtClean="0">
                <a:solidFill>
                  <a:srgbClr val="0070C0"/>
                </a:solidFill>
                <a:latin typeface="Courier New" pitchFamily="49" charset="0"/>
                <a:cs typeface="Courier New" pitchFamily="49" charset="0"/>
              </a:rPr>
              <a:t>remove(</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l-GR" dirty="0"/>
              <a:t>αφαιρεί το στοιχείο</a:t>
            </a:r>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a:solidFill>
                  <a:srgbClr val="0070C0"/>
                </a:solidFill>
                <a:latin typeface="Courier New" pitchFamily="49" charset="0"/>
                <a:cs typeface="Courier New" pitchFamily="49" charset="0"/>
              </a:rPr>
              <a:t>get(int i): </a:t>
            </a:r>
            <a:r>
              <a:rPr lang="el-GR" dirty="0" smtClean="0"/>
              <a:t>επιστρέφει το αντικείμενο τύπου </a:t>
            </a:r>
            <a:r>
              <a:rPr lang="en-US" b="1" dirty="0">
                <a:solidFill>
                  <a:srgbClr val="FF0000"/>
                </a:solidFill>
                <a:latin typeface="Courier New" pitchFamily="49" charset="0"/>
                <a:cs typeface="Courier New" pitchFamily="49" charset="0"/>
              </a:rPr>
              <a:t>T</a:t>
            </a:r>
            <a:r>
              <a:rPr lang="el-GR" dirty="0" smtClean="0"/>
              <a:t> στη θέση </a:t>
            </a:r>
            <a:r>
              <a:rPr lang="en-US" b="1" dirty="0">
                <a:solidFill>
                  <a:srgbClr val="0070C0"/>
                </a:solidFill>
                <a:latin typeface="Courier New" pitchFamily="49" charset="0"/>
                <a:cs typeface="Courier New" pitchFamily="49" charset="0"/>
              </a:rPr>
              <a:t>i</a:t>
            </a:r>
            <a:r>
              <a:rPr lang="en-US" dirty="0" smtClean="0"/>
              <a:t>.</a:t>
            </a:r>
          </a:p>
          <a:p>
            <a:pPr lvl="1"/>
            <a:r>
              <a:rPr lang="en-US" b="1" dirty="0">
                <a:solidFill>
                  <a:srgbClr val="0070C0"/>
                </a:solidFill>
                <a:latin typeface="Courier New" pitchFamily="49" charset="0"/>
                <a:cs typeface="Courier New" pitchFamily="49" charset="0"/>
              </a:rPr>
              <a:t>size():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177137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a:bodyPr>
          <a:lstStyle/>
          <a:p>
            <a:r>
              <a:rPr lang="el-GR" dirty="0" smtClean="0"/>
              <a:t>Διατρέχοντας τον πίνακα:</a:t>
            </a:r>
          </a:p>
          <a:p>
            <a:pPr lvl="1"/>
            <a:endParaRPr lang="en-US" b="1" dirty="0" smtClean="0">
              <a:solidFill>
                <a:srgbClr val="0070C0"/>
              </a:solidFill>
              <a:latin typeface="Courier New" pitchFamily="49" charset="0"/>
              <a:cs typeface="Courier New" pitchFamily="49" charset="0"/>
            </a:endParaRPr>
          </a:p>
          <a:p>
            <a:pPr lvl="1"/>
            <a:endParaRPr lang="en-US" b="1" dirty="0">
              <a:solidFill>
                <a:srgbClr val="0070C0"/>
              </a:solidFill>
              <a:latin typeface="Courier New" pitchFamily="49" charset="0"/>
              <a:cs typeface="Courier New" pitchFamily="49" charset="0"/>
            </a:endParaRPr>
          </a:p>
          <a:p>
            <a:pPr lvl="1"/>
            <a:endParaRPr lang="en-US" b="1" dirty="0">
              <a:solidFill>
                <a:srgbClr val="0070C0"/>
              </a:solidFill>
              <a:latin typeface="Courier New" pitchFamily="49" charset="0"/>
              <a:cs typeface="Courier New" pitchFamily="49" charset="0"/>
            </a:endParaRPr>
          </a:p>
          <a:p>
            <a:endParaRPr lang="en-US" dirty="0" smtClean="0"/>
          </a:p>
          <a:p>
            <a:r>
              <a:rPr lang="el-GR" dirty="0" smtClean="0"/>
              <a:t>Εναλλακτικά</a:t>
            </a:r>
            <a:endParaRPr lang="el-GR" dirty="0"/>
          </a:p>
          <a:p>
            <a:endParaRPr lang="en-US" dirty="0"/>
          </a:p>
          <a:p>
            <a:pPr lvl="1"/>
            <a:endParaRPr lang="en-US" dirty="0">
              <a:solidFill>
                <a:srgbClr val="0070C0"/>
              </a:solidFill>
            </a:endParaRPr>
          </a:p>
        </p:txBody>
      </p:sp>
      <p:sp>
        <p:nvSpPr>
          <p:cNvPr id="4" name="TextBox 3"/>
          <p:cNvSpPr txBox="1"/>
          <p:nvPr/>
        </p:nvSpPr>
        <p:spPr>
          <a:xfrm>
            <a:off x="539552" y="2204864"/>
            <a:ext cx="8204490" cy="1569660"/>
          </a:xfrm>
          <a:prstGeom prst="rect">
            <a:avLst/>
          </a:prstGeom>
          <a:noFill/>
          <a:ln w="28575">
            <a:solidFill>
              <a:srgbClr val="FF0000"/>
            </a:solidFill>
            <a:prstDash val="dash"/>
          </a:ln>
        </p:spPr>
        <p:txBody>
          <a:bodyPr wrap="none" rtlCol="0">
            <a:spAutoFit/>
          </a:bodyPr>
          <a:lstStyle/>
          <a:p>
            <a:pPr lvl="1"/>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l-GR" sz="2400" b="1" dirty="0">
                <a:solidFill>
                  <a:srgbClr val="0070C0"/>
                </a:solidFill>
                <a:latin typeface="Courier New" pitchFamily="49" charset="0"/>
                <a:cs typeface="Courier New" pitchFamily="49" charset="0"/>
              </a:rPr>
              <a:t>&gt; </a:t>
            </a:r>
            <a:r>
              <a:rPr lang="en-US" sz="2400" b="1" dirty="0" err="1">
                <a:solidFill>
                  <a:schemeClr val="accent6">
                    <a:lumMod val="75000"/>
                  </a:schemeClr>
                </a:solidFill>
                <a:latin typeface="Courier New" pitchFamily="49" charset="0"/>
                <a:cs typeface="Courier New" pitchFamily="49" charset="0"/>
              </a:rPr>
              <a:t>myList</a:t>
            </a:r>
            <a:r>
              <a:rPr lang="en-US" sz="2400" b="1" dirty="0">
                <a:solidFill>
                  <a:schemeClr val="accent6">
                    <a:lumMod val="75000"/>
                  </a:schemeClr>
                </a:solidFill>
                <a:latin typeface="Courier New" pitchFamily="49" charset="0"/>
                <a:cs typeface="Courier New" pitchFamily="49" charset="0"/>
              </a:rPr>
              <a:t> = </a:t>
            </a:r>
            <a:r>
              <a:rPr lang="en-US" sz="2400" b="1" dirty="0">
                <a:solidFill>
                  <a:srgbClr val="FF0000"/>
                </a:solidFill>
                <a:latin typeface="Courier New" pitchFamily="49" charset="0"/>
                <a:cs typeface="Courier New" pitchFamily="49" charset="0"/>
              </a:rPr>
              <a:t>new</a:t>
            </a:r>
            <a:r>
              <a:rPr lang="en-US" sz="2400" b="1" dirty="0">
                <a:solidFill>
                  <a:schemeClr val="accent6">
                    <a:lumMod val="75000"/>
                  </a:schemeClr>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pPr lvl="1"/>
            <a:r>
              <a:rPr lang="en-US" sz="2400" b="1" dirty="0">
                <a:solidFill>
                  <a:srgbClr val="0070C0"/>
                </a:solidFill>
                <a:latin typeface="Courier New" pitchFamily="49" charset="0"/>
                <a:cs typeface="Courier New" pitchFamily="49" charset="0"/>
              </a:rPr>
              <a:t>for(</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x: </a:t>
            </a:r>
            <a:r>
              <a:rPr lang="en-US" sz="2400" b="1" dirty="0" err="1">
                <a:solidFill>
                  <a:schemeClr val="accent6">
                    <a:lumMod val="75000"/>
                  </a:schemeClr>
                </a:solidFill>
                <a:latin typeface="Courier New" pitchFamily="49" charset="0"/>
                <a:cs typeface="Courier New" pitchFamily="49" charset="0"/>
              </a:rPr>
              <a:t>myList</a:t>
            </a:r>
            <a:r>
              <a:rPr lang="en-US" sz="2400" b="1" dirty="0">
                <a:solidFill>
                  <a:srgbClr val="0070C0"/>
                </a:solidFill>
                <a:latin typeface="Courier New" pitchFamily="49" charset="0"/>
                <a:cs typeface="Courier New" pitchFamily="49" charset="0"/>
              </a:rPr>
              <a:t>){</a:t>
            </a:r>
            <a:r>
              <a:rPr lang="el-GR" sz="2400" b="1" dirty="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pPr lvl="2"/>
            <a:r>
              <a:rPr lang="en-US" sz="2400" b="1" dirty="0" err="1">
                <a:solidFill>
                  <a:srgbClr val="0070C0"/>
                </a:solidFill>
                <a:latin typeface="Courier New" pitchFamily="49" charset="0"/>
                <a:cs typeface="Courier New" pitchFamily="49" charset="0"/>
              </a:rPr>
              <a:t>System.out.println</a:t>
            </a:r>
            <a:r>
              <a:rPr lang="en-US" sz="2400" b="1" dirty="0">
                <a:solidFill>
                  <a:srgbClr val="0070C0"/>
                </a:solidFill>
                <a:latin typeface="Courier New" pitchFamily="49" charset="0"/>
                <a:cs typeface="Courier New" pitchFamily="49" charset="0"/>
              </a:rPr>
              <a:t>(x);</a:t>
            </a:r>
          </a:p>
          <a:p>
            <a:pPr lvl="1"/>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
        <p:nvSpPr>
          <p:cNvPr id="5" name="TextBox 4"/>
          <p:cNvSpPr txBox="1"/>
          <p:nvPr/>
        </p:nvSpPr>
        <p:spPr>
          <a:xfrm>
            <a:off x="539552" y="4509120"/>
            <a:ext cx="8204490" cy="1938992"/>
          </a:xfrm>
          <a:prstGeom prst="rect">
            <a:avLst/>
          </a:prstGeom>
          <a:noFill/>
          <a:ln w="28575">
            <a:solidFill>
              <a:srgbClr val="FF0000"/>
            </a:solidFill>
            <a:prstDash val="dash"/>
          </a:ln>
        </p:spPr>
        <p:txBody>
          <a:bodyPr wrap="none" rtlCol="0">
            <a:spAutoFit/>
          </a:bodyPr>
          <a:lstStyle/>
          <a:p>
            <a:pPr lvl="1"/>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l-GR" sz="2400" b="1" dirty="0">
                <a:solidFill>
                  <a:srgbClr val="0070C0"/>
                </a:solidFill>
                <a:latin typeface="Courier New" pitchFamily="49" charset="0"/>
                <a:cs typeface="Courier New" pitchFamily="49" charset="0"/>
              </a:rPr>
              <a:t>&gt; </a:t>
            </a:r>
            <a:r>
              <a:rPr lang="en-US" sz="2400" b="1" dirty="0" err="1">
                <a:solidFill>
                  <a:schemeClr val="accent6">
                    <a:lumMod val="75000"/>
                  </a:schemeClr>
                </a:solidFill>
                <a:latin typeface="Courier New" pitchFamily="49" charset="0"/>
                <a:cs typeface="Courier New" pitchFamily="49" charset="0"/>
              </a:rPr>
              <a:t>myList</a:t>
            </a:r>
            <a:r>
              <a:rPr lang="en-US" sz="2400" b="1" dirty="0">
                <a:solidFill>
                  <a:schemeClr val="accent6">
                    <a:lumMod val="75000"/>
                  </a:schemeClr>
                </a:solidFill>
                <a:latin typeface="Courier New" pitchFamily="49" charset="0"/>
                <a:cs typeface="Courier New" pitchFamily="49" charset="0"/>
              </a:rPr>
              <a:t> = </a:t>
            </a:r>
            <a:r>
              <a:rPr lang="en-US" sz="2400" b="1" dirty="0">
                <a:solidFill>
                  <a:srgbClr val="FF0000"/>
                </a:solidFill>
                <a:latin typeface="Courier New" pitchFamily="49" charset="0"/>
                <a:cs typeface="Courier New" pitchFamily="49" charset="0"/>
              </a:rPr>
              <a:t>new</a:t>
            </a:r>
            <a:r>
              <a:rPr lang="en-US" sz="2400" b="1" dirty="0">
                <a:solidFill>
                  <a:schemeClr val="accent6">
                    <a:lumMod val="75000"/>
                  </a:schemeClr>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pPr lvl="1"/>
            <a:r>
              <a:rPr lang="en-US" sz="2400" b="1" dirty="0" smtClean="0">
                <a:solidFill>
                  <a:srgbClr val="0070C0"/>
                </a:solidFill>
                <a:latin typeface="Courier New" pitchFamily="49" charset="0"/>
                <a:cs typeface="Courier New" pitchFamily="49" charset="0"/>
              </a:rPr>
              <a:t>for(</a:t>
            </a:r>
            <a:r>
              <a:rPr lang="en-US" sz="2400" b="1" dirty="0" err="1" smtClean="0">
                <a:solidFill>
                  <a:srgbClr val="0070C0"/>
                </a:solidFill>
                <a:latin typeface="Courier New" pitchFamily="49" charset="0"/>
                <a:cs typeface="Courier New" pitchFamily="49" charset="0"/>
              </a:rPr>
              <a:t>int</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i</a:t>
            </a:r>
            <a:r>
              <a:rPr lang="en-US" sz="2400" b="1" dirty="0" smtClean="0">
                <a:solidFill>
                  <a:srgbClr val="0070C0"/>
                </a:solidFill>
                <a:latin typeface="Courier New" pitchFamily="49" charset="0"/>
                <a:cs typeface="Courier New" pitchFamily="49" charset="0"/>
              </a:rPr>
              <a:t>=0; </a:t>
            </a:r>
            <a:r>
              <a:rPr lang="en-US" sz="2400" b="1" dirty="0" err="1" smtClean="0">
                <a:solidFill>
                  <a:srgbClr val="0070C0"/>
                </a:solidFill>
                <a:latin typeface="Courier New" pitchFamily="49" charset="0"/>
                <a:cs typeface="Courier New" pitchFamily="49" charset="0"/>
              </a:rPr>
              <a:t>i</a:t>
            </a:r>
            <a:r>
              <a:rPr lang="en-US" sz="2400" b="1" dirty="0" smtClean="0">
                <a:solidFill>
                  <a:srgbClr val="0070C0"/>
                </a:solidFill>
                <a:latin typeface="Courier New" pitchFamily="49" charset="0"/>
                <a:cs typeface="Courier New" pitchFamily="49" charset="0"/>
              </a:rPr>
              <a:t> &lt; </a:t>
            </a:r>
            <a:r>
              <a:rPr lang="en-US" sz="2400" b="1" dirty="0" err="1" smtClean="0">
                <a:solidFill>
                  <a:schemeClr val="accent6">
                    <a:lumMod val="75000"/>
                  </a:schemeClr>
                </a:solidFill>
                <a:latin typeface="Courier New" pitchFamily="49" charset="0"/>
                <a:cs typeface="Courier New" pitchFamily="49" charset="0"/>
              </a:rPr>
              <a:t>myList.size</a:t>
            </a:r>
            <a:r>
              <a:rPr lang="en-US" sz="2400" b="1" dirty="0" smtClean="0">
                <a:solidFill>
                  <a:schemeClr val="accent6">
                    <a:lumMod val="75000"/>
                  </a:schemeClr>
                </a:solidFill>
                <a:latin typeface="Courier New" pitchFamily="49" charset="0"/>
                <a:cs typeface="Courier New" pitchFamily="49" charset="0"/>
              </a:rPr>
              <a:t>()</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i</a:t>
            </a:r>
            <a:r>
              <a:rPr lang="en-US" sz="2400" b="1" dirty="0" smtClean="0">
                <a:solidFill>
                  <a:srgbClr val="0070C0"/>
                </a:solidFill>
                <a:latin typeface="Courier New" pitchFamily="49" charset="0"/>
                <a:cs typeface="Courier New" pitchFamily="49" charset="0"/>
              </a:rPr>
              <a:t>++){</a:t>
            </a:r>
            <a:r>
              <a:rPr lang="el-GR"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pPr lvl="2"/>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x = </a:t>
            </a:r>
            <a:r>
              <a:rPr lang="en-US" sz="2400" b="1" dirty="0" err="1" smtClean="0">
                <a:solidFill>
                  <a:schemeClr val="accent6">
                    <a:lumMod val="75000"/>
                  </a:schemeClr>
                </a:solidFill>
                <a:latin typeface="Courier New" pitchFamily="49" charset="0"/>
                <a:cs typeface="Courier New" pitchFamily="49" charset="0"/>
              </a:rPr>
              <a:t>myList.get</a:t>
            </a:r>
            <a:r>
              <a:rPr lang="en-US" sz="2400" b="1" dirty="0" smtClean="0">
                <a:solidFill>
                  <a:schemeClr val="accent6">
                    <a:lumMod val="75000"/>
                  </a:schemeClr>
                </a:solidFill>
                <a:latin typeface="Courier New" pitchFamily="49" charset="0"/>
                <a:cs typeface="Courier New" pitchFamily="49" charset="0"/>
              </a:rPr>
              <a:t>(</a:t>
            </a:r>
            <a:r>
              <a:rPr lang="en-US" sz="2400" b="1" dirty="0" err="1" smtClean="0">
                <a:solidFill>
                  <a:schemeClr val="accent6">
                    <a:lumMod val="75000"/>
                  </a:schemeClr>
                </a:solidFill>
                <a:latin typeface="Courier New" pitchFamily="49" charset="0"/>
                <a:cs typeface="Courier New" pitchFamily="49" charset="0"/>
              </a:rPr>
              <a:t>i</a:t>
            </a:r>
            <a:r>
              <a:rPr lang="en-US" sz="2400" b="1" dirty="0" smtClean="0">
                <a:solidFill>
                  <a:schemeClr val="accent6">
                    <a:lumMod val="75000"/>
                  </a:schemeClr>
                </a:solidFill>
                <a:latin typeface="Courier New" pitchFamily="49" charset="0"/>
                <a:cs typeface="Courier New" pitchFamily="49" charset="0"/>
              </a:rPr>
              <a:t>);</a:t>
            </a:r>
            <a:endParaRPr lang="en-US" sz="2400" b="1" dirty="0" smtClean="0">
              <a:solidFill>
                <a:srgbClr val="0070C0"/>
              </a:solidFill>
              <a:latin typeface="Courier New" pitchFamily="49" charset="0"/>
              <a:cs typeface="Courier New" pitchFamily="49" charset="0"/>
            </a:endParaRPr>
          </a:p>
          <a:p>
            <a:pPr lvl="2"/>
            <a:r>
              <a:rPr lang="en-US" sz="2400" b="1" dirty="0" err="1" smtClean="0">
                <a:solidFill>
                  <a:srgbClr val="0070C0"/>
                </a:solidFill>
                <a:latin typeface="Courier New" pitchFamily="49" charset="0"/>
                <a:cs typeface="Courier New" pitchFamily="49" charset="0"/>
              </a:rPr>
              <a:t>System.out.println</a:t>
            </a:r>
            <a:r>
              <a:rPr lang="en-US" sz="2400" b="1" dirty="0" smtClean="0">
                <a:solidFill>
                  <a:srgbClr val="0070C0"/>
                </a:solidFill>
                <a:latin typeface="Courier New" pitchFamily="49" charset="0"/>
                <a:cs typeface="Courier New" pitchFamily="49" charset="0"/>
              </a:rPr>
              <a:t>(x</a:t>
            </a:r>
            <a:r>
              <a:rPr lang="en-US" sz="2400" b="1" dirty="0">
                <a:solidFill>
                  <a:srgbClr val="0070C0"/>
                </a:solidFill>
                <a:latin typeface="Courier New" pitchFamily="49" charset="0"/>
                <a:cs typeface="Courier New" pitchFamily="49" charset="0"/>
              </a:rPr>
              <a:t>);</a:t>
            </a:r>
          </a:p>
          <a:p>
            <a:pPr lvl="1"/>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15654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959249"/>
            <a:ext cx="4104456" cy="3093154"/>
          </a:xfrm>
          <a:prstGeom prst="rect">
            <a:avLst/>
          </a:prstGeom>
          <a:noFill/>
          <a:ln w="28575">
            <a:solidFill>
              <a:srgbClr val="0070C0"/>
            </a:solidFill>
            <a:prstDash val="dash"/>
          </a:ln>
        </p:spPr>
        <p:txBody>
          <a:bodyPr wrap="square" rtlCol="0">
            <a:spAutoFit/>
          </a:bodyPr>
          <a:lstStyle>
            <a:defPPr>
              <a:defRPr lang="en-US"/>
            </a:defPPr>
            <a:lvl1pPr>
              <a:defRPr sz="1300" b="1">
                <a:latin typeface="Courier New" panose="02070309020205020404" pitchFamily="49" charset="0"/>
                <a:cs typeface="Courier New" panose="02070309020205020404" pitchFamily="49" charset="0"/>
              </a:defRPr>
            </a:lvl1pPr>
          </a:lstStyle>
          <a:p>
            <a:r>
              <a:rPr lang="en-US" dirty="0"/>
              <a:t>class Player</a:t>
            </a:r>
          </a:p>
          <a:p>
            <a:r>
              <a:rPr lang="en-US" dirty="0"/>
              <a:t>{</a:t>
            </a:r>
          </a:p>
          <a:p>
            <a:r>
              <a:rPr lang="en-US" dirty="0"/>
              <a:t>   private String name;</a:t>
            </a:r>
          </a:p>
          <a:p>
            <a:r>
              <a:rPr lang="en-US" dirty="0"/>
              <a:t>   private </a:t>
            </a:r>
            <a:r>
              <a:rPr lang="en-US" dirty="0" err="1"/>
              <a:t>int</a:t>
            </a:r>
            <a:r>
              <a:rPr lang="en-US" dirty="0"/>
              <a:t> number;</a:t>
            </a:r>
          </a:p>
          <a:p>
            <a:r>
              <a:rPr lang="en-US" dirty="0"/>
              <a:t>	</a:t>
            </a:r>
          </a:p>
          <a:p>
            <a:r>
              <a:rPr lang="en-US" dirty="0"/>
              <a:t>   public Player(String name, </a:t>
            </a:r>
            <a:r>
              <a:rPr lang="en-US" dirty="0" err="1"/>
              <a:t>int</a:t>
            </a:r>
            <a:r>
              <a:rPr lang="en-US" dirty="0"/>
              <a:t> </a:t>
            </a:r>
            <a:r>
              <a:rPr lang="en-US" dirty="0" err="1"/>
              <a:t>num</a:t>
            </a:r>
            <a:r>
              <a:rPr lang="en-US" dirty="0"/>
              <a:t>){</a:t>
            </a:r>
          </a:p>
          <a:p>
            <a:r>
              <a:rPr lang="en-US" dirty="0"/>
              <a:t>	this.name = name;</a:t>
            </a:r>
          </a:p>
          <a:p>
            <a:r>
              <a:rPr lang="en-US" dirty="0"/>
              <a:t>	</a:t>
            </a:r>
            <a:r>
              <a:rPr lang="en-US" dirty="0" err="1"/>
              <a:t>this.number</a:t>
            </a:r>
            <a:r>
              <a:rPr lang="en-US" dirty="0"/>
              <a:t> = </a:t>
            </a:r>
            <a:r>
              <a:rPr lang="en-US" dirty="0" err="1"/>
              <a:t>num</a:t>
            </a:r>
            <a:r>
              <a:rPr lang="en-US" dirty="0"/>
              <a:t>;</a:t>
            </a:r>
          </a:p>
          <a:p>
            <a:r>
              <a:rPr lang="en-US" dirty="0"/>
              <a:t>  }</a:t>
            </a:r>
          </a:p>
          <a:p>
            <a:r>
              <a:rPr lang="en-US" dirty="0"/>
              <a:t>	</a:t>
            </a:r>
          </a:p>
          <a:p>
            <a:r>
              <a:rPr lang="en-US" dirty="0"/>
              <a:t>   public String </a:t>
            </a:r>
            <a:r>
              <a:rPr lang="en-US" dirty="0" err="1"/>
              <a:t>toString</a:t>
            </a:r>
            <a:r>
              <a:rPr lang="en-US" dirty="0"/>
              <a:t>(){</a:t>
            </a:r>
          </a:p>
          <a:p>
            <a:r>
              <a:rPr lang="en-US" dirty="0"/>
              <a:t>	return name+":"+number;</a:t>
            </a:r>
          </a:p>
          <a:p>
            <a:r>
              <a:rPr lang="en-US" dirty="0"/>
              <a:t>   }</a:t>
            </a:r>
          </a:p>
          <a:p>
            <a:r>
              <a:rPr lang="en-US" dirty="0"/>
              <a:t>}	</a:t>
            </a:r>
          </a:p>
          <a:p>
            <a:endParaRPr lang="en-US" dirty="0"/>
          </a:p>
        </p:txBody>
      </p:sp>
      <p:sp>
        <p:nvSpPr>
          <p:cNvPr id="5" name="TextBox 4"/>
          <p:cNvSpPr txBox="1"/>
          <p:nvPr/>
        </p:nvSpPr>
        <p:spPr>
          <a:xfrm>
            <a:off x="4211960" y="332656"/>
            <a:ext cx="4932040" cy="6894195"/>
          </a:xfrm>
          <a:prstGeom prst="rect">
            <a:avLst/>
          </a:prstGeom>
          <a:noFill/>
          <a:ln w="28575">
            <a:solidFill>
              <a:srgbClr val="FF0000"/>
            </a:solidFill>
            <a:prstDash val="dash"/>
          </a:ln>
        </p:spPr>
        <p:txBody>
          <a:bodyPr wrap="square" rtlCol="0">
            <a:spAutoFit/>
          </a:bodyPr>
          <a:lstStyle/>
          <a:p>
            <a:r>
              <a:rPr lang="en-US" sz="1300" b="1" dirty="0">
                <a:latin typeface="Courier New" panose="02070309020205020404" pitchFamily="49" charset="0"/>
                <a:cs typeface="Courier New" panose="02070309020205020404" pitchFamily="49" charset="0"/>
              </a:rPr>
              <a:t>import </a:t>
            </a:r>
            <a:r>
              <a:rPr lang="en-US" sz="1300" b="1" dirty="0" err="1">
                <a:latin typeface="Courier New" panose="02070309020205020404" pitchFamily="49" charset="0"/>
                <a:cs typeface="Courier New" panose="02070309020205020404" pitchFamily="49" charset="0"/>
              </a:rPr>
              <a:t>java.util.ArrayList</a:t>
            </a:r>
            <a:r>
              <a:rPr lang="en-US" sz="1300" b="1" dirty="0">
                <a:latin typeface="Courier New" panose="02070309020205020404" pitchFamily="49" charset="0"/>
                <a:cs typeface="Courier New" panose="02070309020205020404" pitchFamily="49" charset="0"/>
              </a:rPr>
              <a:t>;</a:t>
            </a:r>
          </a:p>
          <a:p>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class Team</a:t>
            </a:r>
          </a:p>
          <a:p>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private </a:t>
            </a:r>
            <a:r>
              <a:rPr lang="en-US" sz="1300" b="1" dirty="0" err="1">
                <a:latin typeface="Courier New" panose="02070309020205020404" pitchFamily="49" charset="0"/>
                <a:cs typeface="Courier New" panose="02070309020205020404" pitchFamily="49" charset="0"/>
              </a:rPr>
              <a:t>ArrayList</a:t>
            </a:r>
            <a:r>
              <a:rPr lang="en-US" sz="1300" b="1" dirty="0">
                <a:latin typeface="Courier New" panose="02070309020205020404" pitchFamily="49" charset="0"/>
                <a:cs typeface="Courier New" panose="02070309020205020404" pitchFamily="49" charset="0"/>
              </a:rPr>
              <a:t>&lt;Player&gt; </a:t>
            </a:r>
            <a:r>
              <a:rPr lang="en-US" sz="1300" b="1" dirty="0" err="1">
                <a:latin typeface="Courier New" panose="02070309020205020404" pitchFamily="49" charset="0"/>
                <a:cs typeface="Courier New" panose="02070309020205020404" pitchFamily="49" charset="0"/>
              </a:rPr>
              <a:t>teamMembers</a:t>
            </a:r>
            <a:r>
              <a:rPr lang="en-US" sz="1300" b="1" dirty="0">
                <a:latin typeface="Courier New" panose="02070309020205020404" pitchFamily="49" charset="0"/>
                <a:cs typeface="Courier New" panose="02070309020205020404" pitchFamily="49" charset="0"/>
              </a:rPr>
              <a:t> </a:t>
            </a:r>
            <a:endParaRPr lang="en-US" sz="1300" b="1" dirty="0" smtClean="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 </a:t>
            </a:r>
            <a:r>
              <a:rPr lang="en-US" sz="1300" b="1" dirty="0">
                <a:latin typeface="Courier New" panose="02070309020205020404" pitchFamily="49" charset="0"/>
                <a:cs typeface="Courier New" panose="02070309020205020404" pitchFamily="49" charset="0"/>
              </a:rPr>
              <a:t>new </a:t>
            </a:r>
            <a:r>
              <a:rPr lang="en-US" sz="1300" b="1" dirty="0" err="1">
                <a:latin typeface="Courier New" panose="02070309020205020404" pitchFamily="49" charset="0"/>
                <a:cs typeface="Courier New" panose="02070309020205020404" pitchFamily="49" charset="0"/>
              </a:rPr>
              <a:t>ArrayList</a:t>
            </a:r>
            <a:r>
              <a:rPr lang="en-US" sz="1300" b="1" dirty="0">
                <a:latin typeface="Courier New" panose="02070309020205020404" pitchFamily="49" charset="0"/>
                <a:cs typeface="Courier New" panose="02070309020205020404" pitchFamily="49" charset="0"/>
              </a:rPr>
              <a:t>&lt;Player&gt;();</a:t>
            </a:r>
          </a:p>
          <a:p>
            <a:r>
              <a:rPr lang="en-US"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void </a:t>
            </a:r>
            <a:r>
              <a:rPr lang="en-US" sz="1300" b="1" dirty="0" err="1" smtClean="0">
                <a:latin typeface="Courier New" panose="02070309020205020404" pitchFamily="49" charset="0"/>
                <a:cs typeface="Courier New" panose="02070309020205020404" pitchFamily="49" charset="0"/>
              </a:rPr>
              <a:t>joinTeam</a:t>
            </a:r>
            <a:r>
              <a:rPr lang="en-US" sz="1300" b="1" dirty="0" smtClean="0">
                <a:latin typeface="Courier New" panose="02070309020205020404" pitchFamily="49" charset="0"/>
                <a:cs typeface="Courier New" panose="02070309020205020404" pitchFamily="49" charset="0"/>
              </a:rPr>
              <a:t>(Player </a:t>
            </a:r>
            <a:r>
              <a:rPr lang="en-US" sz="1300" b="1" dirty="0">
                <a:latin typeface="Courier New" panose="02070309020205020404" pitchFamily="49" charset="0"/>
                <a:cs typeface="Courier New" panose="02070309020205020404" pitchFamily="49" charset="0"/>
              </a:rPr>
              <a:t>p){</a:t>
            </a:r>
          </a:p>
          <a:p>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teamMembers.add</a:t>
            </a:r>
            <a:r>
              <a:rPr lang="en-US" sz="1300" b="1" dirty="0" smtClean="0">
                <a:latin typeface="Courier New" panose="02070309020205020404" pitchFamily="49" charset="0"/>
                <a:cs typeface="Courier New" panose="02070309020205020404" pitchFamily="49" charset="0"/>
              </a:rPr>
              <a:t>(p</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void </a:t>
            </a:r>
            <a:r>
              <a:rPr lang="en-US" sz="1300" b="1" dirty="0" err="1" smtClean="0">
                <a:latin typeface="Courier New" panose="02070309020205020404" pitchFamily="49" charset="0"/>
                <a:cs typeface="Courier New" panose="02070309020205020404" pitchFamily="49" charset="0"/>
              </a:rPr>
              <a:t>leaveTeam</a:t>
            </a:r>
            <a:r>
              <a:rPr lang="en-US" sz="1300" b="1" dirty="0" smtClean="0">
                <a:latin typeface="Courier New" panose="02070309020205020404" pitchFamily="49" charset="0"/>
                <a:cs typeface="Courier New" panose="02070309020205020404" pitchFamily="49" charset="0"/>
              </a:rPr>
              <a:t>(Player </a:t>
            </a:r>
            <a:r>
              <a:rPr lang="en-US" sz="1300" b="1" dirty="0">
                <a:latin typeface="Courier New" panose="02070309020205020404" pitchFamily="49" charset="0"/>
                <a:cs typeface="Courier New" panose="02070309020205020404" pitchFamily="49" charset="0"/>
              </a:rPr>
              <a:t>p){</a:t>
            </a:r>
          </a:p>
          <a:p>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teamMembers.remove</a:t>
            </a:r>
            <a:r>
              <a:rPr lang="en-US" sz="1300" b="1" dirty="0" smtClean="0">
                <a:latin typeface="Courier New" panose="02070309020205020404" pitchFamily="49" charset="0"/>
                <a:cs typeface="Courier New" panose="02070309020205020404" pitchFamily="49" charset="0"/>
              </a:rPr>
              <a:t>(p</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void </a:t>
            </a:r>
            <a:r>
              <a:rPr lang="en-US" sz="1300" b="1" dirty="0" err="1">
                <a:latin typeface="Courier New" panose="02070309020205020404" pitchFamily="49" charset="0"/>
                <a:cs typeface="Courier New" panose="02070309020205020404" pitchFamily="49" charset="0"/>
              </a:rPr>
              <a:t>listMembers</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for </a:t>
            </a:r>
            <a:r>
              <a:rPr lang="en-US" sz="1300" b="1" dirty="0">
                <a:latin typeface="Courier New" panose="02070309020205020404" pitchFamily="49" charset="0"/>
                <a:cs typeface="Courier New" panose="02070309020205020404" pitchFamily="49" charset="0"/>
              </a:rPr>
              <a:t>(Player p: </a:t>
            </a:r>
            <a:r>
              <a:rPr lang="en-US" sz="1300" b="1" dirty="0" err="1">
                <a:latin typeface="Courier New" panose="02070309020205020404" pitchFamily="49" charset="0"/>
                <a:cs typeface="Courier New" panose="02070309020205020404" pitchFamily="49" charset="0"/>
              </a:rPr>
              <a:t>teamMembers</a:t>
            </a:r>
            <a:r>
              <a:rPr lang="en-US" sz="1300" b="1" dirty="0">
                <a:latin typeface="Courier New" panose="02070309020205020404" pitchFamily="49" charset="0"/>
                <a:cs typeface="Courier New" panose="02070309020205020404" pitchFamily="49" charset="0"/>
              </a:rPr>
              <a:t>){</a:t>
            </a:r>
          </a:p>
          <a:p>
            <a:r>
              <a:rPr lang="en-US" sz="1300" b="1" dirty="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System.out.println</a:t>
            </a:r>
            <a:r>
              <a:rPr lang="en-US" sz="1300" b="1" dirty="0">
                <a:latin typeface="Courier New" panose="02070309020205020404" pitchFamily="49" charset="0"/>
                <a:cs typeface="Courier New" panose="02070309020205020404" pitchFamily="49" charset="0"/>
              </a:rPr>
              <a:t>(p);</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endParaRPr lang="en-US"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static void main(String[] </a:t>
            </a:r>
            <a:r>
              <a:rPr lang="en-US" sz="1300" b="1" dirty="0" err="1">
                <a:latin typeface="Courier New" panose="02070309020205020404" pitchFamily="49" charset="0"/>
                <a:cs typeface="Courier New" panose="02070309020205020404" pitchFamily="49" charset="0"/>
              </a:rPr>
              <a:t>args</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Team </a:t>
            </a:r>
            <a:r>
              <a:rPr lang="en-US" sz="1300" b="1" dirty="0" err="1">
                <a:latin typeface="Courier New" panose="02070309020205020404" pitchFamily="49" charset="0"/>
                <a:cs typeface="Courier New" panose="02070309020205020404" pitchFamily="49" charset="0"/>
              </a:rPr>
              <a:t>miami</a:t>
            </a:r>
            <a:r>
              <a:rPr lang="en-US" sz="1300" b="1" dirty="0">
                <a:latin typeface="Courier New" panose="02070309020205020404" pitchFamily="49" charset="0"/>
                <a:cs typeface="Courier New" panose="02070309020205020404" pitchFamily="49" charset="0"/>
              </a:rPr>
              <a:t> = new Team();</a:t>
            </a:r>
          </a:p>
          <a:p>
            <a:r>
              <a:rPr lang="en-US" sz="1300" b="1" dirty="0" smtClean="0">
                <a:latin typeface="Courier New" panose="02070309020205020404" pitchFamily="49" charset="0"/>
                <a:cs typeface="Courier New" panose="02070309020205020404" pitchFamily="49" charset="0"/>
              </a:rPr>
              <a:t>      Player </a:t>
            </a:r>
            <a:r>
              <a:rPr lang="en-US" sz="1300" b="1" dirty="0" err="1">
                <a:latin typeface="Courier New" panose="02070309020205020404" pitchFamily="49" charset="0"/>
                <a:cs typeface="Courier New" panose="02070309020205020404" pitchFamily="49" charset="0"/>
              </a:rPr>
              <a:t>lebron</a:t>
            </a:r>
            <a:r>
              <a:rPr lang="en-US" sz="1300" b="1" dirty="0">
                <a:latin typeface="Courier New" panose="02070309020205020404" pitchFamily="49" charset="0"/>
                <a:cs typeface="Courier New" panose="02070309020205020404" pitchFamily="49" charset="0"/>
              </a:rPr>
              <a:t> = new Player("</a:t>
            </a:r>
            <a:r>
              <a:rPr lang="en-US" sz="1300" b="1" dirty="0" err="1">
                <a:latin typeface="Courier New" panose="02070309020205020404" pitchFamily="49" charset="0"/>
                <a:cs typeface="Courier New" panose="02070309020205020404" pitchFamily="49" charset="0"/>
              </a:rPr>
              <a:t>Lebron</a:t>
            </a:r>
            <a:r>
              <a:rPr lang="en-US" sz="1300" b="1" dirty="0">
                <a:latin typeface="Courier New" panose="02070309020205020404" pitchFamily="49" charset="0"/>
                <a:cs typeface="Courier New" panose="02070309020205020404" pitchFamily="49" charset="0"/>
              </a:rPr>
              <a:t>", 6</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miami.joinTeam</a:t>
            </a:r>
            <a:r>
              <a:rPr lang="en-US" sz="1300" b="1" dirty="0" smtClean="0">
                <a:latin typeface="Courier New" panose="02070309020205020404" pitchFamily="49" charset="0"/>
                <a:cs typeface="Courier New" panose="02070309020205020404" pitchFamily="49" charset="0"/>
              </a:rPr>
              <a:t>(</a:t>
            </a:r>
            <a:r>
              <a:rPr lang="en-US" sz="1300" b="1" dirty="0" err="1" smtClean="0">
                <a:latin typeface="Courier New" panose="02070309020205020404" pitchFamily="49" charset="0"/>
                <a:cs typeface="Courier New" panose="02070309020205020404" pitchFamily="49" charset="0"/>
              </a:rPr>
              <a:t>lebron</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Player </a:t>
            </a:r>
            <a:r>
              <a:rPr lang="en-US" sz="1300" b="1" dirty="0">
                <a:latin typeface="Courier New" panose="02070309020205020404" pitchFamily="49" charset="0"/>
                <a:cs typeface="Courier New" panose="02070309020205020404" pitchFamily="49" charset="0"/>
              </a:rPr>
              <a:t>wade = new Player("Wade",3</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miami.joinTeam</a:t>
            </a:r>
            <a:r>
              <a:rPr lang="en-US" sz="1300" b="1" dirty="0" smtClean="0">
                <a:latin typeface="Courier New" panose="02070309020205020404" pitchFamily="49" charset="0"/>
                <a:cs typeface="Courier New" panose="02070309020205020404" pitchFamily="49" charset="0"/>
              </a:rPr>
              <a:t>(wade</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Player </a:t>
            </a:r>
            <a:r>
              <a:rPr lang="en-US" sz="1300" b="1" dirty="0">
                <a:latin typeface="Courier New" panose="02070309020205020404" pitchFamily="49" charset="0"/>
                <a:cs typeface="Courier New" panose="02070309020205020404" pitchFamily="49" charset="0"/>
              </a:rPr>
              <a:t>bosh = new Player("Bosh",1</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miami.joinTeam</a:t>
            </a:r>
            <a:r>
              <a:rPr lang="en-US" sz="1300" b="1" dirty="0" smtClean="0">
                <a:latin typeface="Courier New" panose="02070309020205020404" pitchFamily="49" charset="0"/>
                <a:cs typeface="Courier New" panose="02070309020205020404" pitchFamily="49" charset="0"/>
              </a:rPr>
              <a:t>(bosh</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miami.leaveTeam</a:t>
            </a:r>
            <a:r>
              <a:rPr lang="en-US" sz="1300" b="1" dirty="0" smtClean="0">
                <a:latin typeface="Courier New" panose="02070309020205020404" pitchFamily="49" charset="0"/>
                <a:cs typeface="Courier New" panose="02070309020205020404" pitchFamily="49" charset="0"/>
              </a:rPr>
              <a:t>(bosh);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miami.listMembers</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a:t>
            </a:r>
          </a:p>
        </p:txBody>
      </p:sp>
      <p:sp>
        <p:nvSpPr>
          <p:cNvPr id="2" name="TextBox 1"/>
          <p:cNvSpPr txBox="1"/>
          <p:nvPr/>
        </p:nvSpPr>
        <p:spPr>
          <a:xfrm>
            <a:off x="58578" y="476672"/>
            <a:ext cx="3824893" cy="584775"/>
          </a:xfrm>
          <a:prstGeom prst="rect">
            <a:avLst/>
          </a:prstGeom>
          <a:noFill/>
        </p:spPr>
        <p:txBody>
          <a:bodyPr wrap="none" rtlCol="0">
            <a:spAutoFit/>
          </a:bodyPr>
          <a:lstStyle/>
          <a:p>
            <a:r>
              <a:rPr lang="el-GR" sz="3200" spc="-100" dirty="0">
                <a:solidFill>
                  <a:schemeClr val="tx2"/>
                </a:solidFill>
                <a:latin typeface="+mj-lt"/>
                <a:ea typeface="+mj-ea"/>
                <a:cs typeface="+mj-cs"/>
              </a:rPr>
              <a:t>Παράδειγμα </a:t>
            </a:r>
            <a:r>
              <a:rPr lang="en-US" sz="3200" spc="-100" dirty="0" err="1">
                <a:solidFill>
                  <a:schemeClr val="tx2"/>
                </a:solidFill>
                <a:latin typeface="+mj-lt"/>
                <a:ea typeface="+mj-ea"/>
                <a:cs typeface="+mj-cs"/>
              </a:rPr>
              <a:t>ArrayList</a:t>
            </a:r>
            <a:endParaRPr lang="en-US" sz="3200" spc="-100" dirty="0">
              <a:solidFill>
                <a:schemeClr val="tx2"/>
              </a:solidFill>
              <a:latin typeface="+mj-lt"/>
              <a:ea typeface="+mj-ea"/>
              <a:cs typeface="+mj-cs"/>
            </a:endParaRPr>
          </a:p>
        </p:txBody>
      </p:sp>
    </p:spTree>
    <p:extLst>
      <p:ext uri="{BB962C8B-B14F-4D97-AF65-F5344CB8AC3E}">
        <p14:creationId xmlns:p14="http://schemas.microsoft.com/office/powerpoint/2010/main" val="293949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20688"/>
            <a:ext cx="8424936" cy="5355312"/>
          </a:xfrm>
          <a:prstGeom prst="rect">
            <a:avLst/>
          </a:prstGeom>
          <a:noFill/>
          <a:ln w="28575">
            <a:solidFill>
              <a:srgbClr val="FF000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class Professor</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AFM;</a:t>
            </a:r>
          </a:p>
          <a:p>
            <a:r>
              <a:rPr lang="en-US" b="1" dirty="0">
                <a:latin typeface="Courier New" pitchFamily="49" charset="0"/>
                <a:cs typeface="Courier New" pitchFamily="49" charset="0"/>
              </a:rPr>
              <a:t>	private Course lesson;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Professor(String name, int </a:t>
            </a:r>
            <a:r>
              <a:rPr lang="en-US" b="1" dirty="0" err="1">
                <a:latin typeface="Courier New" pitchFamily="49" charset="0"/>
                <a:cs typeface="Courier New" pitchFamily="49" charset="0"/>
              </a:rPr>
              <a:t>afm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this.AFM</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afm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setLesson</a:t>
            </a:r>
            <a:r>
              <a:rPr lang="en-US" b="1" dirty="0">
                <a:latin typeface="Courier New" pitchFamily="49" charset="0"/>
                <a:cs typeface="Courier New" pitchFamily="49" charset="0"/>
              </a:rPr>
              <a:t>(Course c){</a:t>
            </a:r>
          </a:p>
          <a:p>
            <a:r>
              <a:rPr lang="en-US" b="1" dirty="0">
                <a:latin typeface="Courier New" pitchFamily="49" charset="0"/>
                <a:cs typeface="Courier New" pitchFamily="49" charset="0"/>
              </a:rPr>
              <a:t>		lesson = c;</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 + " " + AFM + " " + lesson;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53376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47" y="359971"/>
            <a:ext cx="8424936" cy="6463308"/>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class Student</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AM;</a:t>
            </a:r>
          </a:p>
          <a:p>
            <a:r>
              <a:rPr lang="en-US" b="1" dirty="0">
                <a:latin typeface="Courier New" pitchFamily="49" charset="0"/>
                <a:cs typeface="Courier New" pitchFamily="49" charset="0"/>
              </a:rPr>
              <a:t>	private int units = 0;</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Student(String name, int am){</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this.AM = am;</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getName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addUnits</a:t>
            </a:r>
            <a:r>
              <a:rPr lang="en-US" b="1" dirty="0">
                <a:latin typeface="Courier New" pitchFamily="49" charset="0"/>
                <a:cs typeface="Courier New" pitchFamily="49" charset="0"/>
              </a:rPr>
              <a:t>(int units){</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this.units</a:t>
            </a:r>
            <a:r>
              <a:rPr lang="en-US" b="1" dirty="0">
                <a:latin typeface="Courier New" pitchFamily="49" charset="0"/>
                <a:cs typeface="Courier New" pitchFamily="49" charset="0"/>
              </a:rPr>
              <a:t> += units;</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 +" AM:" + AM + " units:" + units;</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63910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Πρακτικά στον κώδικα</a:t>
            </a:r>
            <a:endParaRPr lang="en-US" dirty="0"/>
          </a:p>
        </p:txBody>
      </p:sp>
      <p:sp>
        <p:nvSpPr>
          <p:cNvPr id="3" name="Content Placeholder 2"/>
          <p:cNvSpPr>
            <a:spLocks noGrp="1"/>
          </p:cNvSpPr>
          <p:nvPr>
            <p:ph idx="1"/>
          </p:nvPr>
        </p:nvSpPr>
        <p:spPr/>
        <p:txBody>
          <a:bodyPr>
            <a:normAutofit fontScale="92500"/>
          </a:bodyPr>
          <a:lstStyle/>
          <a:p>
            <a:r>
              <a:rPr lang="el-GR" dirty="0" smtClean="0"/>
              <a:t>Μία κλάση </a:t>
            </a:r>
            <a:r>
              <a:rPr lang="el-GR" dirty="0" smtClean="0">
                <a:solidFill>
                  <a:srgbClr val="00B0F0"/>
                </a:solidFill>
              </a:rPr>
              <a:t>Κ</a:t>
            </a:r>
            <a:r>
              <a:rPr lang="el-GR" dirty="0" smtClean="0"/>
              <a:t> ορίζεται από</a:t>
            </a:r>
          </a:p>
          <a:p>
            <a:pPr lvl="1"/>
            <a:r>
              <a:rPr lang="el-GR" dirty="0" smtClean="0"/>
              <a:t>Κάποιες </a:t>
            </a:r>
            <a:r>
              <a:rPr lang="el-GR" dirty="0" smtClean="0">
                <a:solidFill>
                  <a:schemeClr val="accent6">
                    <a:lumMod val="75000"/>
                  </a:schemeClr>
                </a:solidFill>
              </a:rPr>
              <a:t>μεταβλητές</a:t>
            </a:r>
            <a:r>
              <a:rPr lang="el-GR" dirty="0" smtClean="0"/>
              <a:t> τις οποίες ονομάζουμε </a:t>
            </a:r>
            <a:r>
              <a:rPr lang="el-GR" dirty="0" smtClean="0">
                <a:solidFill>
                  <a:schemeClr val="accent6">
                    <a:lumMod val="75000"/>
                  </a:schemeClr>
                </a:solidFill>
              </a:rPr>
              <a:t>πεδία </a:t>
            </a:r>
          </a:p>
          <a:p>
            <a:pPr lvl="1"/>
            <a:r>
              <a:rPr lang="el-GR" dirty="0" smtClean="0"/>
              <a:t>Κάποιες </a:t>
            </a:r>
            <a:r>
              <a:rPr lang="el-GR" dirty="0" smtClean="0">
                <a:solidFill>
                  <a:srgbClr val="0070C0"/>
                </a:solidFill>
              </a:rPr>
              <a:t>συναρτήσεις</a:t>
            </a:r>
            <a:r>
              <a:rPr lang="el-GR" dirty="0" smtClean="0"/>
              <a:t> που τις ονομάζουμε </a:t>
            </a:r>
            <a:r>
              <a:rPr lang="el-GR" dirty="0" smtClean="0">
                <a:solidFill>
                  <a:srgbClr val="0070C0"/>
                </a:solidFill>
              </a:rPr>
              <a:t>μεθόδους</a:t>
            </a:r>
            <a:r>
              <a:rPr lang="el-GR" dirty="0" smtClean="0"/>
              <a:t>.</a:t>
            </a:r>
            <a:endParaRPr lang="en-US" dirty="0" smtClean="0"/>
          </a:p>
          <a:p>
            <a:pPr lvl="2"/>
            <a:r>
              <a:rPr lang="el-GR" dirty="0" smtClean="0"/>
              <a:t>Οι μέθοδοι «</a:t>
            </a:r>
            <a:r>
              <a:rPr lang="el-GR" dirty="0" smtClean="0">
                <a:solidFill>
                  <a:schemeClr val="accent6">
                    <a:lumMod val="75000"/>
                  </a:schemeClr>
                </a:solidFill>
              </a:rPr>
              <a:t>βλέπουν</a:t>
            </a:r>
            <a:r>
              <a:rPr lang="el-GR" dirty="0" smtClean="0"/>
              <a:t>» τα πεδία της κλάσης</a:t>
            </a:r>
          </a:p>
          <a:p>
            <a:pPr lvl="2"/>
            <a:endParaRPr lang="el-GR" dirty="0"/>
          </a:p>
          <a:p>
            <a:r>
              <a:rPr lang="el-GR" dirty="0" smtClean="0"/>
              <a:t>Ένα </a:t>
            </a:r>
            <a:r>
              <a:rPr lang="el-GR" dirty="0" smtClean="0">
                <a:solidFill>
                  <a:schemeClr val="accent6">
                    <a:lumMod val="75000"/>
                  </a:schemeClr>
                </a:solidFill>
              </a:rPr>
              <a:t>αντικείμενο</a:t>
            </a:r>
            <a:r>
              <a:rPr lang="el-GR" dirty="0" smtClean="0"/>
              <a:t> ορίζεται ως μια </a:t>
            </a:r>
            <a:r>
              <a:rPr lang="el-GR" dirty="0" smtClean="0">
                <a:solidFill>
                  <a:srgbClr val="0070C0"/>
                </a:solidFill>
              </a:rPr>
              <a:t>μεταβλητή τύπου Κ</a:t>
            </a:r>
          </a:p>
          <a:p>
            <a:pPr lvl="1"/>
            <a:r>
              <a:rPr lang="el-GR" dirty="0" smtClean="0"/>
              <a:t>Στην </a:t>
            </a:r>
            <a:r>
              <a:rPr lang="en-US" dirty="0" smtClean="0"/>
              <a:t>Java </a:t>
            </a:r>
            <a:r>
              <a:rPr lang="el-GR" dirty="0" smtClean="0"/>
              <a:t>(όπως και στις περισσότερες γλώσσες) </a:t>
            </a:r>
            <a:r>
              <a:rPr lang="el-GR" dirty="0" smtClean="0">
                <a:solidFill>
                  <a:schemeClr val="accent6">
                    <a:lumMod val="75000"/>
                  </a:schemeClr>
                </a:solidFill>
              </a:rPr>
              <a:t>όλες οι μεταβλητές έχουν ένα τύπο</a:t>
            </a:r>
            <a:r>
              <a:rPr lang="en-US" dirty="0" smtClean="0"/>
              <a:t>.</a:t>
            </a:r>
          </a:p>
          <a:p>
            <a:pPr lvl="1"/>
            <a:r>
              <a:rPr lang="en-US" dirty="0" smtClean="0"/>
              <a:t>To </a:t>
            </a:r>
            <a:r>
              <a:rPr lang="el-GR" dirty="0" smtClean="0"/>
              <a:t>αντικείμενο που δημιουργείται παίρνει κάποιες τιμές στα πεδία της κλάσης και καταλαμβάνει κάποιο </a:t>
            </a:r>
            <a:r>
              <a:rPr lang="el-GR" dirty="0" smtClean="0">
                <a:solidFill>
                  <a:srgbClr val="0070C0"/>
                </a:solidFill>
              </a:rPr>
              <a:t>χώρο στη μνήμη</a:t>
            </a:r>
            <a:r>
              <a:rPr lang="el-GR" dirty="0" smtClean="0"/>
              <a:t>.</a:t>
            </a:r>
          </a:p>
          <a:p>
            <a:pPr lvl="2"/>
            <a:r>
              <a:rPr lang="el-GR" dirty="0" smtClean="0"/>
              <a:t>Έτσι μετατρέπεται σε ένα φυσικό αντικείμενο με μοναδική ταυτότητα.</a:t>
            </a:r>
            <a:endParaRPr lang="en-US" dirty="0"/>
          </a:p>
        </p:txBody>
      </p:sp>
      <p:sp>
        <p:nvSpPr>
          <p:cNvPr id="4" name="Right Brace 3"/>
          <p:cNvSpPr/>
          <p:nvPr/>
        </p:nvSpPr>
        <p:spPr>
          <a:xfrm>
            <a:off x="7467600" y="1981200"/>
            <a:ext cx="2286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717971" y="2002971"/>
            <a:ext cx="926600" cy="923330"/>
          </a:xfrm>
          <a:prstGeom prst="rect">
            <a:avLst/>
          </a:prstGeom>
          <a:noFill/>
        </p:spPr>
        <p:txBody>
          <a:bodyPr wrap="none" rtlCol="0">
            <a:spAutoFit/>
          </a:bodyPr>
          <a:lstStyle/>
          <a:p>
            <a:r>
              <a:rPr lang="el-GR" dirty="0" smtClean="0">
                <a:solidFill>
                  <a:srgbClr val="FF0000"/>
                </a:solidFill>
              </a:rPr>
              <a:t>μέλη</a:t>
            </a:r>
          </a:p>
          <a:p>
            <a:r>
              <a:rPr lang="el-GR" dirty="0" smtClean="0"/>
              <a:t>της </a:t>
            </a:r>
          </a:p>
          <a:p>
            <a:r>
              <a:rPr lang="el-GR" dirty="0"/>
              <a:t>κ</a:t>
            </a:r>
            <a:r>
              <a:rPr lang="el-GR" dirty="0" smtClean="0"/>
              <a:t>λάσης</a:t>
            </a:r>
            <a:endParaRPr lang="en-US" dirty="0"/>
          </a:p>
        </p:txBody>
      </p:sp>
    </p:spTree>
    <p:extLst>
      <p:ext uri="{BB962C8B-B14F-4D97-AF65-F5344CB8AC3E}">
        <p14:creationId xmlns:p14="http://schemas.microsoft.com/office/powerpoint/2010/main" val="2886030369"/>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48680"/>
            <a:ext cx="8208912" cy="6093976"/>
          </a:xfrm>
          <a:prstGeom prst="rect">
            <a:avLst/>
          </a:prstGeom>
          <a:noFill/>
          <a:ln w="28575">
            <a:solidFill>
              <a:srgbClr val="FF0000"/>
            </a:solidFill>
            <a:prstDash val="dash"/>
          </a:ln>
        </p:spPr>
        <p:txBody>
          <a:bodyPr wrap="square" rtlCol="0">
            <a:spAutoFit/>
          </a:bodyPr>
          <a:lstStyle/>
          <a:p>
            <a:r>
              <a:rPr lang="en-US" sz="1500" b="1" dirty="0">
                <a:latin typeface="Courier New" pitchFamily="49" charset="0"/>
                <a:cs typeface="Courier New" pitchFamily="49" charset="0"/>
              </a:rPr>
              <a:t>public </a:t>
            </a:r>
            <a:r>
              <a:rPr lang="en-US" sz="1500" b="1" dirty="0">
                <a:solidFill>
                  <a:srgbClr val="FF0000"/>
                </a:solidFill>
                <a:latin typeface="Courier New" pitchFamily="49" charset="0"/>
                <a:cs typeface="Courier New" pitchFamily="49" charset="0"/>
              </a:rPr>
              <a:t>class </a:t>
            </a:r>
            <a:r>
              <a:rPr lang="en-US" sz="1500" b="1" dirty="0" err="1">
                <a:solidFill>
                  <a:srgbClr val="FF0000"/>
                </a:solidFill>
                <a:latin typeface="Courier New" pitchFamily="49" charset="0"/>
                <a:cs typeface="Courier New" pitchFamily="49" charset="0"/>
              </a:rPr>
              <a:t>StudentRecord</a:t>
            </a:r>
            <a:endParaRPr lang="en-US" sz="1500" b="1" dirty="0">
              <a:solidFill>
                <a:srgbClr val="FF0000"/>
              </a:solidFill>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private Student </a:t>
            </a:r>
            <a:r>
              <a:rPr lang="en-US" sz="1500" b="1" dirty="0" err="1">
                <a:latin typeface="Courier New" pitchFamily="49" charset="0"/>
                <a:cs typeface="Courier New" pitchFamily="49" charset="0"/>
              </a:rPr>
              <a:t>student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private double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a:t>
            </a:r>
            <a:r>
              <a:rPr lang="en-US" sz="1500" b="1" dirty="0" err="1">
                <a:latin typeface="Courier New" pitchFamily="49" charset="0"/>
                <a:cs typeface="Courier New" pitchFamily="49" charset="0"/>
              </a:rPr>
              <a:t>StudentRecord</a:t>
            </a:r>
            <a:r>
              <a:rPr lang="en-US" sz="1500" b="1" dirty="0">
                <a:latin typeface="Courier New" pitchFamily="49" charset="0"/>
                <a:cs typeface="Courier New" pitchFamily="49" charset="0"/>
              </a:rPr>
              <a:t>(Student s){</a:t>
            </a:r>
          </a:p>
          <a:p>
            <a:r>
              <a:rPr lang="en-US" sz="1500" b="1" dirty="0">
                <a:latin typeface="Courier New" pitchFamily="49" charset="0"/>
                <a:cs typeface="Courier New" pitchFamily="49" charset="0"/>
              </a:rPr>
              <a:t>		student = s;</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void </a:t>
            </a:r>
            <a:r>
              <a:rPr lang="en-US" sz="1500" b="1" dirty="0" err="1">
                <a:latin typeface="Courier New" pitchFamily="49" charset="0"/>
                <a:cs typeface="Courier New" pitchFamily="49" charset="0"/>
              </a:rPr>
              <a:t>setGrade</a:t>
            </a:r>
            <a:r>
              <a:rPr lang="en-US" sz="1500" b="1" dirty="0">
                <a:latin typeface="Courier New" pitchFamily="49" charset="0"/>
                <a:cs typeface="Courier New" pitchFamily="49" charset="0"/>
              </a:rPr>
              <a:t>(double grade){</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this.grade</a:t>
            </a:r>
            <a:r>
              <a:rPr lang="en-US" sz="1500" b="1" dirty="0">
                <a:latin typeface="Courier New" pitchFamily="49" charset="0"/>
                <a:cs typeface="Courier New" pitchFamily="49" charset="0"/>
              </a:rPr>
              <a:t> =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Student </a:t>
            </a:r>
            <a:r>
              <a:rPr lang="en-US" sz="1500" b="1" dirty="0" err="1">
                <a:latin typeface="Courier New" pitchFamily="49" charset="0"/>
                <a:cs typeface="Courier New" pitchFamily="49" charset="0"/>
              </a:rPr>
              <a:t>getStudent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return student;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String </a:t>
            </a:r>
            <a:r>
              <a:rPr lang="en-US" sz="1500" b="1" dirty="0" err="1">
                <a:latin typeface="Courier New" pitchFamily="49" charset="0"/>
                <a:cs typeface="Courier New" pitchFamily="49" charset="0"/>
              </a:rPr>
              <a:t>toString</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return student +" :" +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smtClean="0">
                <a:latin typeface="Courier New" pitchFamily="49" charset="0"/>
                <a:cs typeface="Courier New" pitchFamily="49" charset="0"/>
              </a:rPr>
              <a:t>	public </a:t>
            </a:r>
            <a:r>
              <a:rPr lang="en-US" sz="1500" b="1" dirty="0" err="1" smtClean="0">
                <a:latin typeface="Courier New" pitchFamily="49" charset="0"/>
                <a:cs typeface="Courier New" pitchFamily="49" charset="0"/>
              </a:rPr>
              <a:t>boolean</a:t>
            </a:r>
            <a:r>
              <a:rPr lang="en-US" sz="1500" b="1" dirty="0" smtClean="0">
                <a:latin typeface="Courier New" pitchFamily="49" charset="0"/>
                <a:cs typeface="Courier New" pitchFamily="49" charset="0"/>
              </a:rPr>
              <a:t> passed(){</a:t>
            </a:r>
          </a:p>
          <a:p>
            <a:r>
              <a:rPr lang="en-US" sz="1500" b="1" dirty="0" smtClean="0">
                <a:latin typeface="Courier New" pitchFamily="49" charset="0"/>
                <a:cs typeface="Courier New" pitchFamily="49" charset="0"/>
              </a:rPr>
              <a:t>		if (grade &gt;= 5){</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return true;}</a:t>
            </a:r>
          </a:p>
          <a:p>
            <a:r>
              <a:rPr lang="en-US" sz="1500" b="1" dirty="0" smtClean="0">
                <a:latin typeface="Courier New" pitchFamily="49" charset="0"/>
                <a:cs typeface="Courier New" pitchFamily="49" charset="0"/>
              </a:rPr>
              <a:t>		return false;</a:t>
            </a:r>
          </a:p>
          <a:p>
            <a:r>
              <a:rPr lang="en-US" sz="1500" b="1" dirty="0" smtClean="0">
                <a:latin typeface="Courier New" pitchFamily="49" charset="0"/>
                <a:cs typeface="Courier New" pitchFamily="49" charset="0"/>
              </a:rPr>
              <a:t>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202603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7848" y="6309320"/>
            <a:ext cx="82705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848" y="5301208"/>
            <a:ext cx="49320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504" y="404664"/>
            <a:ext cx="8207696" cy="6740307"/>
          </a:xfrm>
          <a:prstGeom prst="rect">
            <a:avLst/>
          </a:prstGeom>
          <a:noFill/>
          <a:ln w="28575">
            <a:solidFill>
              <a:srgbClr val="FF0000"/>
            </a:solidFill>
            <a:prstDash val="dash"/>
          </a:ln>
        </p:spPr>
        <p:txBody>
          <a:bodyPr wrap="none" rtlCol="0">
            <a:spAutoFit/>
          </a:bodyPr>
          <a:lstStyle/>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java.util.ArrayList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java.util.Scanner</a:t>
            </a:r>
            <a:r>
              <a:rPr lang="en-US" sz="1600" b="1" dirty="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class Course</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String name;</a:t>
            </a:r>
          </a:p>
          <a:p>
            <a:r>
              <a:rPr lang="en-US" sz="1600" b="1" dirty="0">
                <a:latin typeface="Courier New" pitchFamily="49" charset="0"/>
                <a:cs typeface="Courier New" pitchFamily="49" charset="0"/>
              </a:rPr>
              <a:t>	private int code;</a:t>
            </a:r>
          </a:p>
          <a:p>
            <a:r>
              <a:rPr lang="en-US" sz="1600" b="1" dirty="0">
                <a:latin typeface="Courier New" pitchFamily="49" charset="0"/>
                <a:cs typeface="Courier New" pitchFamily="49" charset="0"/>
              </a:rPr>
              <a:t>	private int units;</a:t>
            </a:r>
          </a:p>
          <a:p>
            <a:r>
              <a:rPr lang="en-US" sz="1600" b="1" dirty="0">
                <a:latin typeface="Courier New" pitchFamily="49" charset="0"/>
                <a:cs typeface="Courier New" pitchFamily="49" charset="0"/>
              </a:rPr>
              <a:t>	private Professor prof;</a:t>
            </a:r>
          </a:p>
          <a:p>
            <a:r>
              <a:rPr lang="en-US" sz="1600" b="1" dirty="0">
                <a:latin typeface="Courier New" pitchFamily="49" charset="0"/>
                <a:cs typeface="Courier New" pitchFamily="49" charset="0"/>
              </a:rPr>
              <a:t>	private </a:t>
            </a:r>
            <a:r>
              <a:rPr lang="en-US" sz="1600" b="1" dirty="0" err="1">
                <a:latin typeface="Courier New" pitchFamily="49" charset="0"/>
                <a:cs typeface="Courier New" pitchFamily="49" charset="0"/>
              </a:rPr>
              <a:t>ArrayList</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&gt; </a:t>
            </a:r>
            <a:r>
              <a:rPr lang="en-US" sz="1600" b="1" dirty="0" err="1">
                <a:latin typeface="Courier New" pitchFamily="49" charset="0"/>
                <a:cs typeface="Courier New" pitchFamily="49" charset="0"/>
              </a:rPr>
              <a:t>studentList</a:t>
            </a:r>
            <a:r>
              <a:rPr lang="en-US" sz="1600" b="1" dirty="0">
                <a:latin typeface="Courier New" pitchFamily="49" charset="0"/>
                <a:cs typeface="Courier New" pitchFamily="49" charset="0"/>
              </a:rPr>
              <a:t> </a:t>
            </a:r>
            <a:endParaRPr lang="en-US" sz="1600"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 </a:t>
            </a:r>
            <a:r>
              <a:rPr lang="en-US" sz="1600" b="1" dirty="0">
                <a:latin typeface="Courier New" pitchFamily="49" charset="0"/>
                <a:cs typeface="Courier New" pitchFamily="49" charset="0"/>
              </a:rPr>
              <a:t>new </a:t>
            </a:r>
            <a:r>
              <a:rPr lang="en-US" sz="1600" b="1" dirty="0" err="1">
                <a:latin typeface="Courier New" pitchFamily="49" charset="0"/>
                <a:cs typeface="Courier New" pitchFamily="49" charset="0"/>
              </a:rPr>
              <a:t>ArrayList</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&gt;();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Course(String name, int code, int units){</a:t>
            </a:r>
          </a:p>
          <a:p>
            <a:r>
              <a:rPr lang="en-US" sz="1600" b="1" dirty="0">
                <a:latin typeface="Courier New" pitchFamily="49" charset="0"/>
                <a:cs typeface="Courier New" pitchFamily="49" charset="0"/>
              </a:rPr>
              <a:t>		this.name = </a:t>
            </a:r>
            <a:r>
              <a:rPr lang="en-US" sz="1600" b="1" dirty="0" smtClean="0">
                <a:latin typeface="Courier New" pitchFamily="49" charset="0"/>
                <a:cs typeface="Courier New" pitchFamily="49" charset="0"/>
              </a:rPr>
              <a:t>name;</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this.code</a:t>
            </a:r>
            <a:r>
              <a:rPr lang="en-US" sz="1600" b="1" dirty="0" smtClean="0">
                <a:latin typeface="Courier New" pitchFamily="49" charset="0"/>
                <a:cs typeface="Courier New" pitchFamily="49" charset="0"/>
              </a:rPr>
              <a:t> = code;</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this.units</a:t>
            </a:r>
            <a:r>
              <a:rPr lang="en-US" sz="1600" b="1" dirty="0" smtClean="0">
                <a:latin typeface="Courier New" pitchFamily="49" charset="0"/>
                <a:cs typeface="Courier New" pitchFamily="49" charset="0"/>
              </a:rPr>
              <a:t> = units;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err="1">
                <a:latin typeface="Courier New" pitchFamily="49" charset="0"/>
                <a:cs typeface="Courier New" pitchFamily="49" charset="0"/>
              </a:rPr>
              <a:t>setProf</a:t>
            </a:r>
            <a:r>
              <a:rPr lang="en-US" sz="1600" b="1" dirty="0">
                <a:latin typeface="Courier New" pitchFamily="49" charset="0"/>
                <a:cs typeface="Courier New" pitchFamily="49" charset="0"/>
              </a:rPr>
              <a:t>(Professor p){</a:t>
            </a:r>
          </a:p>
          <a:p>
            <a:r>
              <a:rPr lang="en-US" sz="1600" b="1" dirty="0">
                <a:latin typeface="Courier New" pitchFamily="49" charset="0"/>
                <a:cs typeface="Courier New" pitchFamily="49" charset="0"/>
              </a:rPr>
              <a:t>		prof = p;</a:t>
            </a:r>
          </a:p>
          <a:p>
            <a:r>
              <a:rPr lang="en-US" sz="1600" b="1" dirty="0">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p.setLesson</a:t>
            </a:r>
            <a:r>
              <a:rPr lang="en-US" sz="1600" b="1" dirty="0">
                <a:solidFill>
                  <a:srgbClr val="FF0000"/>
                </a:solidFill>
                <a:latin typeface="Courier New" pitchFamily="49" charset="0"/>
                <a:cs typeface="Courier New" pitchFamily="49" charset="0"/>
              </a:rPr>
              <a:t>(this);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enroll(Student s){</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studentList.add</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new</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p:txBody>
      </p:sp>
      <p:sp>
        <p:nvSpPr>
          <p:cNvPr id="6" name="Rounded Rectangular Callout 5"/>
          <p:cNvSpPr/>
          <p:nvPr/>
        </p:nvSpPr>
        <p:spPr>
          <a:xfrm>
            <a:off x="4644008" y="3645024"/>
            <a:ext cx="3744416" cy="1008112"/>
          </a:xfrm>
          <a:prstGeom prst="wedgeRoundRectCallout">
            <a:avLst>
              <a:gd name="adj1" fmla="val -45773"/>
              <a:gd name="adj2" fmla="val 1110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Χρησιμοποιούμε το </a:t>
            </a:r>
            <a:r>
              <a:rPr lang="en-US" sz="1600" dirty="0" smtClean="0"/>
              <a:t>this </a:t>
            </a:r>
            <a:r>
              <a:rPr lang="el-GR" sz="1600" dirty="0" smtClean="0"/>
              <a:t>ως αναφορά στο παρόν αντικείμενο, ώστε να το προσθέσουμε στο αντικείμενο </a:t>
            </a:r>
            <a:r>
              <a:rPr lang="en-US" sz="1600" dirty="0" smtClean="0"/>
              <a:t>Professor</a:t>
            </a:r>
            <a:endParaRPr lang="en-US" sz="1600" dirty="0"/>
          </a:p>
        </p:txBody>
      </p:sp>
      <p:sp>
        <p:nvSpPr>
          <p:cNvPr id="7" name="Rounded Rectangular Callout 6"/>
          <p:cNvSpPr/>
          <p:nvPr/>
        </p:nvSpPr>
        <p:spPr>
          <a:xfrm>
            <a:off x="5436096" y="4975312"/>
            <a:ext cx="3600400" cy="1080119"/>
          </a:xfrm>
          <a:prstGeom prst="wedgeRoundRectCallout">
            <a:avLst>
              <a:gd name="adj1" fmla="val -48346"/>
              <a:gd name="adj2" fmla="val 72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Δημιουργία του αντικειμένου </a:t>
            </a:r>
            <a:r>
              <a:rPr lang="en-US" sz="1600" dirty="0" err="1" smtClean="0"/>
              <a:t>StudentRecord</a:t>
            </a:r>
            <a:r>
              <a:rPr lang="en-US" sz="1600" dirty="0" smtClean="0"/>
              <a:t> </a:t>
            </a:r>
            <a:r>
              <a:rPr lang="el-GR" sz="1600" dirty="0" smtClean="0"/>
              <a:t>και ταυτόχρονη προσθήκη στη λίστα</a:t>
            </a:r>
          </a:p>
          <a:p>
            <a:pPr algn="ctr"/>
            <a:r>
              <a:rPr lang="el-GR" sz="1600" dirty="0" smtClean="0"/>
              <a:t>Λέγεται και «ανώνυμο αντικείμενο»</a:t>
            </a:r>
            <a:endParaRPr lang="en-US" sz="1600" dirty="0"/>
          </a:p>
        </p:txBody>
      </p:sp>
    </p:spTree>
    <p:extLst>
      <p:ext uri="{BB962C8B-B14F-4D97-AF65-F5344CB8AC3E}">
        <p14:creationId xmlns:p14="http://schemas.microsoft.com/office/powerpoint/2010/main" val="129143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9" y="1052736"/>
            <a:ext cx="8964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009" y="2564904"/>
            <a:ext cx="8964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9512" y="-181247"/>
            <a:ext cx="8856985" cy="7017306"/>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assignGrades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("Give grades for course "+</a:t>
            </a:r>
            <a:r>
              <a:rPr lang="en-US" sz="1600" b="1" dirty="0" err="1">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Scanner </a:t>
            </a:r>
            <a:r>
              <a:rPr lang="en-US" sz="1600" b="1" dirty="0">
                <a:latin typeface="Courier New" pitchFamily="49" charset="0"/>
                <a:cs typeface="Courier New" pitchFamily="49" charset="0"/>
              </a:rPr>
              <a:t>input = new Scanner(System.in);</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for(</a:t>
            </a:r>
            <a:r>
              <a:rPr lang="en-US" sz="1600" b="1" dirty="0" err="1" smtClean="0">
                <a:solidFill>
                  <a:srgbClr val="FF0000"/>
                </a:solidFill>
                <a:latin typeface="Courier New" pitchFamily="49" charset="0"/>
                <a:cs typeface="Courier New" pitchFamily="49" charset="0"/>
              </a:rPr>
              <a:t>StudentRecord</a:t>
            </a:r>
            <a:r>
              <a:rPr lang="en-US" sz="1600" b="1" dirty="0" smtClean="0">
                <a:solidFill>
                  <a:srgbClr val="FF0000"/>
                </a:solidFill>
                <a:latin typeface="Courier New" pitchFamily="49" charset="0"/>
                <a:cs typeface="Courier New" pitchFamily="49" charset="0"/>
              </a:rPr>
              <a:t> record: </a:t>
            </a:r>
            <a:r>
              <a:rPr lang="en-US" sz="1600" b="1" dirty="0" err="1">
                <a:solidFill>
                  <a:srgbClr val="FF0000"/>
                </a:solidFill>
                <a:latin typeface="Courier New" pitchFamily="49" charset="0"/>
                <a:cs typeface="Courier New" pitchFamily="49" charset="0"/>
              </a:rPr>
              <a:t>studentList</a:t>
            </a:r>
            <a:r>
              <a:rPr lang="en-US" sz="1600" b="1" dirty="0">
                <a:solidFill>
                  <a:srgbClr val="FF0000"/>
                </a:solidFill>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("Give grade for student </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record.getStudent</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getName</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double </a:t>
            </a:r>
            <a:r>
              <a:rPr lang="en-US" sz="1600" b="1" dirty="0">
                <a:latin typeface="Courier New" pitchFamily="49" charset="0"/>
                <a:cs typeface="Courier New" pitchFamily="49" charset="0"/>
              </a:rPr>
              <a:t>grade = </a:t>
            </a:r>
            <a:r>
              <a:rPr lang="en-US" sz="1600" b="1" dirty="0" err="1">
                <a:latin typeface="Courier New" pitchFamily="49" charset="0"/>
                <a:cs typeface="Courier New" pitchFamily="49" charset="0"/>
              </a:rPr>
              <a:t>input.nextDouble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record.setGrade</a:t>
            </a:r>
            <a:r>
              <a:rPr lang="en-US" sz="1600" b="1" dirty="0" smtClean="0">
                <a:latin typeface="Courier New" pitchFamily="49" charset="0"/>
                <a:cs typeface="Courier New" pitchFamily="49" charset="0"/>
              </a:rPr>
              <a:t>(grade</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if (</a:t>
            </a:r>
            <a:r>
              <a:rPr lang="en-US" sz="1600" b="1" dirty="0" err="1" smtClean="0">
                <a:latin typeface="Courier New" pitchFamily="49" charset="0"/>
                <a:cs typeface="Courier New" pitchFamily="49" charset="0"/>
              </a:rPr>
              <a:t>record.passed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smtClean="0">
                <a:solidFill>
                  <a:srgbClr val="FF0000"/>
                </a:solidFill>
                <a:latin typeface="Courier New" pitchFamily="49" charset="0"/>
                <a:cs typeface="Courier New" pitchFamily="49" charset="0"/>
              </a:rPr>
              <a:t>record.getStudent</a:t>
            </a:r>
            <a:r>
              <a:rPr lang="en-US" sz="1600" b="1" dirty="0">
                <a:solidFill>
                  <a:srgbClr val="FF0000"/>
                </a:solidFill>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addUnits</a:t>
            </a:r>
            <a:r>
              <a:rPr lang="en-US" sz="1600" b="1" dirty="0">
                <a:solidFill>
                  <a:srgbClr val="FF0000"/>
                </a:solidFill>
                <a:latin typeface="Courier New" pitchFamily="49" charset="0"/>
                <a:cs typeface="Courier New" pitchFamily="49" charset="0"/>
              </a:rPr>
              <a:t>(units);</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String </a:t>
            </a:r>
            <a:r>
              <a:rPr lang="en-US" sz="1600" b="1" dirty="0" err="1">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name + " " + code + "("+units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err="1">
                <a:latin typeface="Courier New" pitchFamily="49" charset="0"/>
                <a:cs typeface="Courier New" pitchFamily="49" charset="0"/>
              </a:rPr>
              <a:t>printInfo</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("Course " + name </a:t>
            </a:r>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 " + code + "("+units +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for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 r: </a:t>
            </a:r>
            <a:r>
              <a:rPr lang="en-US" sz="1600" b="1" dirty="0" err="1">
                <a:latin typeface="Courier New" pitchFamily="49" charset="0"/>
                <a:cs typeface="Courier New" pitchFamily="49" charset="0"/>
              </a:rPr>
              <a:t>studentList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 name="TextBox 3"/>
          <p:cNvSpPr txBox="1"/>
          <p:nvPr/>
        </p:nvSpPr>
        <p:spPr>
          <a:xfrm>
            <a:off x="3743400" y="3004240"/>
            <a:ext cx="5400600" cy="646331"/>
          </a:xfrm>
          <a:prstGeom prst="rect">
            <a:avLst/>
          </a:prstGeom>
          <a:solidFill>
            <a:srgbClr val="92D050"/>
          </a:solidFill>
        </p:spPr>
        <p:txBody>
          <a:bodyPr wrap="square" rtlCol="0">
            <a:spAutoFit/>
          </a:bodyPr>
          <a:lstStyle/>
          <a:p>
            <a:r>
              <a:rPr lang="el-GR" dirty="0" smtClean="0"/>
              <a:t>Αλυσιδωτές κλήσεις μεθόδων</a:t>
            </a:r>
          </a:p>
          <a:p>
            <a:r>
              <a:rPr lang="el-GR" dirty="0" smtClean="0"/>
              <a:t>Γίνεται εφόσον μια μέθοδος επιστρέφει αντικείμενο.</a:t>
            </a:r>
            <a:endParaRPr lang="en-US" dirty="0"/>
          </a:p>
        </p:txBody>
      </p:sp>
      <p:sp>
        <p:nvSpPr>
          <p:cNvPr id="6" name="TextBox 5"/>
          <p:cNvSpPr txBox="1"/>
          <p:nvPr/>
        </p:nvSpPr>
        <p:spPr>
          <a:xfrm>
            <a:off x="-13500" y="1425550"/>
            <a:ext cx="2088232" cy="923330"/>
          </a:xfrm>
          <a:prstGeom prst="rect">
            <a:avLst/>
          </a:prstGeom>
          <a:solidFill>
            <a:srgbClr val="92D050"/>
          </a:solidFill>
        </p:spPr>
        <p:txBody>
          <a:bodyPr wrap="square" rtlCol="0">
            <a:spAutoFit/>
          </a:bodyPr>
          <a:lstStyle/>
          <a:p>
            <a:r>
              <a:rPr lang="el-GR" dirty="0" smtClean="0"/>
              <a:t>Διασχίζουμε τη λίστα των φοιτητών</a:t>
            </a:r>
            <a:endParaRPr lang="en-US" dirty="0"/>
          </a:p>
        </p:txBody>
      </p:sp>
    </p:spTree>
    <p:extLst>
      <p:ext uri="{BB962C8B-B14F-4D97-AF65-F5344CB8AC3E}">
        <p14:creationId xmlns:p14="http://schemas.microsoft.com/office/powerpoint/2010/main" val="219537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84784"/>
            <a:ext cx="504056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371599"/>
            <a:ext cx="8892480" cy="6555641"/>
          </a:xfrm>
          <a:prstGeom prst="rect">
            <a:avLst/>
          </a:prstGeom>
          <a:noFill/>
          <a:ln w="28575">
            <a:solidFill>
              <a:srgbClr val="FF0000"/>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solidFill>
                  <a:srgbClr val="FF0000"/>
                </a:solidFill>
                <a:latin typeface="Courier New" pitchFamily="49" charset="0"/>
                <a:cs typeface="Courier New" pitchFamily="49" charset="0"/>
              </a:rPr>
              <a:t>class Department</a:t>
            </a:r>
          </a:p>
          <a:p>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int </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Integer.parseInt</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Professor </a:t>
            </a:r>
            <a:r>
              <a:rPr lang="en-US" sz="1200" b="1" dirty="0" err="1">
                <a:latin typeface="Courier New" pitchFamily="49" charset="0"/>
                <a:cs typeface="Courier New" pitchFamily="49" charset="0"/>
              </a:rPr>
              <a:t>profX</a:t>
            </a:r>
            <a:r>
              <a:rPr lang="en-US" sz="1200" b="1" dirty="0">
                <a:latin typeface="Courier New" pitchFamily="49" charset="0"/>
                <a:cs typeface="Courier New" pitchFamily="49" charset="0"/>
              </a:rPr>
              <a:t> = new Professor("Prof X", 2012);</a:t>
            </a:r>
          </a:p>
          <a:p>
            <a:r>
              <a:rPr lang="en-US" sz="1200" b="1" dirty="0" smtClean="0">
                <a:latin typeface="Courier New" pitchFamily="49" charset="0"/>
                <a:cs typeface="Courier New" pitchFamily="49" charset="0"/>
              </a:rPr>
              <a:t>    Professor </a:t>
            </a:r>
            <a:r>
              <a:rPr lang="en-US" sz="1200" b="1" dirty="0" err="1">
                <a:latin typeface="Courier New" pitchFamily="49" charset="0"/>
                <a:cs typeface="Courier New" pitchFamily="49" charset="0"/>
              </a:rPr>
              <a:t>profY</a:t>
            </a:r>
            <a:r>
              <a:rPr lang="en-US" sz="1200" b="1" dirty="0">
                <a:latin typeface="Courier New" pitchFamily="49" charset="0"/>
                <a:cs typeface="Courier New" pitchFamily="49" charset="0"/>
              </a:rPr>
              <a:t> = new Professor("Prof Y", 2013);</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Course </a:t>
            </a:r>
            <a:r>
              <a:rPr lang="en-US" sz="1200" b="1" dirty="0" err="1">
                <a:latin typeface="Courier New" pitchFamily="49" charset="0"/>
                <a:cs typeface="Courier New" pitchFamily="49" charset="0"/>
              </a:rPr>
              <a:t>oop</a:t>
            </a:r>
            <a:r>
              <a:rPr lang="en-US" sz="1200" b="1" dirty="0">
                <a:latin typeface="Courier New" pitchFamily="49" charset="0"/>
                <a:cs typeface="Courier New" pitchFamily="49" charset="0"/>
              </a:rPr>
              <a:t> = new Course("</a:t>
            </a:r>
            <a:r>
              <a:rPr lang="en-US" sz="1200" b="1" dirty="0" err="1">
                <a:latin typeface="Courier New" pitchFamily="49" charset="0"/>
                <a:cs typeface="Courier New" pitchFamily="49" charset="0"/>
              </a:rPr>
              <a:t>oop</a:t>
            </a:r>
            <a:r>
              <a:rPr lang="en-US" sz="1200" b="1" dirty="0">
                <a:latin typeface="Courier New" pitchFamily="49" charset="0"/>
                <a:cs typeface="Courier New" pitchFamily="49" charset="0"/>
              </a:rPr>
              <a:t>", 212, 10);</a:t>
            </a:r>
          </a:p>
          <a:p>
            <a:r>
              <a:rPr lang="en-US" sz="1200" b="1" dirty="0" smtClean="0">
                <a:latin typeface="Courier New" pitchFamily="49" charset="0"/>
                <a:cs typeface="Courier New" pitchFamily="49" charset="0"/>
              </a:rPr>
              <a:t>    Course </a:t>
            </a:r>
            <a:r>
              <a:rPr lang="en-US" sz="1200" b="1" dirty="0">
                <a:latin typeface="Courier New" pitchFamily="49" charset="0"/>
                <a:cs typeface="Courier New" pitchFamily="49" charset="0"/>
              </a:rPr>
              <a:t>intro = new Course("intro", 101, 5);</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Student</a:t>
            </a:r>
            <a:r>
              <a:rPr lang="en-US" sz="1200" b="1" dirty="0">
                <a:latin typeface="Courier New" pitchFamily="49" charset="0"/>
                <a:cs typeface="Courier New" pitchFamily="49" charset="0"/>
              </a:rPr>
              <a:t>[] students = new Student[</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Scanner </a:t>
            </a:r>
            <a:r>
              <a:rPr lang="en-US" sz="1200" b="1" dirty="0">
                <a:latin typeface="Courier New" pitchFamily="49" charset="0"/>
                <a:cs typeface="Courier New" pitchFamily="49" charset="0"/>
              </a:rPr>
              <a:t>input = new Scanner(System.in);</a:t>
            </a:r>
          </a:p>
          <a:p>
            <a:r>
              <a:rPr lang="en-US" sz="1200" b="1" dirty="0" smtClean="0">
                <a:latin typeface="Courier New" pitchFamily="49" charset="0"/>
                <a:cs typeface="Courier New" pitchFamily="49" charset="0"/>
              </a:rPr>
              <a:t>    for </a:t>
            </a:r>
            <a:r>
              <a:rPr lang="en-US" sz="1200" b="1" dirty="0">
                <a:latin typeface="Courier New" pitchFamily="49" charset="0"/>
                <a:cs typeface="Courier New" pitchFamily="49" charset="0"/>
              </a:rPr>
              <a:t>(int i = 0; i &lt; </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 i ++){</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a:t>
            </a:r>
            <a:r>
              <a:rPr lang="en-US" sz="1200" b="1" dirty="0">
                <a:latin typeface="Courier New" pitchFamily="49" charset="0"/>
                <a:cs typeface="Courier New" pitchFamily="49" charset="0"/>
              </a:rPr>
              <a:t>("Give student name: ");</a:t>
            </a:r>
          </a:p>
          <a:p>
            <a:r>
              <a:rPr lang="en-US" sz="1200" b="1" dirty="0">
                <a:latin typeface="Courier New" pitchFamily="49" charset="0"/>
                <a:cs typeface="Courier New" pitchFamily="49" charset="0"/>
              </a:rPr>
              <a:t>	String name = </a:t>
            </a:r>
            <a:r>
              <a:rPr lang="en-US" sz="1200" b="1" dirty="0" err="1">
                <a:latin typeface="Courier New" pitchFamily="49" charset="0"/>
                <a:cs typeface="Courier New" pitchFamily="49" charset="0"/>
              </a:rPr>
              <a:t>input.next</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students[i] = new Student(name, i);</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oop.setProf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profX</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(students[0]);</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(students[1]);</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(students[3</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intro.setProf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profY</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intro.enroll</a:t>
            </a:r>
            <a:r>
              <a:rPr lang="en-US" sz="1200" b="1" dirty="0" smtClean="0">
                <a:latin typeface="Courier New" pitchFamily="49" charset="0"/>
                <a:cs typeface="Courier New" pitchFamily="49" charset="0"/>
              </a:rPr>
              <a:t>(students[2]); </a:t>
            </a:r>
            <a:r>
              <a:rPr lang="en-US" sz="1200" b="1" dirty="0" err="1" smtClean="0">
                <a:latin typeface="Courier New" pitchFamily="49" charset="0"/>
                <a:cs typeface="Courier New" pitchFamily="49" charset="0"/>
              </a:rPr>
              <a:t>intro.enroll</a:t>
            </a:r>
            <a:r>
              <a:rPr lang="en-US" sz="1200" b="1" dirty="0" smtClean="0">
                <a:latin typeface="Courier New" pitchFamily="49" charset="0"/>
                <a:cs typeface="Courier New" pitchFamily="49" charset="0"/>
              </a:rPr>
              <a:t>(students[3</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oop.assignGrades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intro.assignGrades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profX</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profY</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oop.printInfo</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intro.printInfo</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p:txBody>
      </p:sp>
      <p:sp>
        <p:nvSpPr>
          <p:cNvPr id="3" name="TextBox 2"/>
          <p:cNvSpPr txBox="1"/>
          <p:nvPr/>
        </p:nvSpPr>
        <p:spPr>
          <a:xfrm>
            <a:off x="4696814" y="476672"/>
            <a:ext cx="4446240" cy="923330"/>
          </a:xfrm>
          <a:prstGeom prst="rect">
            <a:avLst/>
          </a:prstGeom>
          <a:solidFill>
            <a:srgbClr val="92D050"/>
          </a:solidFill>
        </p:spPr>
        <p:txBody>
          <a:bodyPr wrap="square" rtlCol="0">
            <a:spAutoFit/>
          </a:bodyPr>
          <a:lstStyle/>
          <a:p>
            <a:r>
              <a:rPr lang="el-GR" dirty="0" smtClean="0"/>
              <a:t>Χρησιμοποιούμε τις παραμέτρους εκτέλεσης (</a:t>
            </a:r>
            <a:r>
              <a:rPr lang="en-US" dirty="0" smtClean="0">
                <a:solidFill>
                  <a:srgbClr val="FF0000"/>
                </a:solidFill>
              </a:rPr>
              <a:t>command line arguments</a:t>
            </a:r>
            <a:r>
              <a:rPr lang="en-US" dirty="0" smtClean="0"/>
              <a:t>)  </a:t>
            </a:r>
            <a:r>
              <a:rPr lang="el-GR" dirty="0" smtClean="0"/>
              <a:t>για να περάσουμε τον αριθμό των φοιτητών</a:t>
            </a:r>
            <a:endParaRPr lang="en-US" dirty="0"/>
          </a:p>
        </p:txBody>
      </p:sp>
      <p:sp>
        <p:nvSpPr>
          <p:cNvPr id="5" name="TextBox 4"/>
          <p:cNvSpPr txBox="1"/>
          <p:nvPr/>
        </p:nvSpPr>
        <p:spPr>
          <a:xfrm>
            <a:off x="5327576" y="1674861"/>
            <a:ext cx="3816424" cy="646331"/>
          </a:xfrm>
          <a:prstGeom prst="rect">
            <a:avLst/>
          </a:prstGeom>
          <a:solidFill>
            <a:srgbClr val="92D050"/>
          </a:solidFill>
        </p:spPr>
        <p:txBody>
          <a:bodyPr wrap="square" rtlCol="0">
            <a:spAutoFit/>
          </a:bodyPr>
          <a:lstStyle/>
          <a:p>
            <a:r>
              <a:rPr lang="el-GR" dirty="0" smtClean="0"/>
              <a:t>Μετατρέπουμε το </a:t>
            </a:r>
            <a:r>
              <a:rPr lang="en-US" dirty="0" smtClean="0"/>
              <a:t>String </a:t>
            </a:r>
            <a:r>
              <a:rPr lang="el-GR" dirty="0" smtClean="0"/>
              <a:t>σε ακέραιο με την μέθοδο </a:t>
            </a:r>
            <a:r>
              <a:rPr lang="en-US" dirty="0" err="1" smtClean="0">
                <a:solidFill>
                  <a:srgbClr val="FF0000"/>
                </a:solidFill>
              </a:rPr>
              <a:t>Integer.parseInt</a:t>
            </a:r>
            <a:endParaRPr lang="en-US" dirty="0">
              <a:solidFill>
                <a:srgbClr val="FF0000"/>
              </a:solidFill>
            </a:endParaRPr>
          </a:p>
        </p:txBody>
      </p:sp>
    </p:spTree>
    <p:extLst>
      <p:ext uri="{BB962C8B-B14F-4D97-AF65-F5344CB8AC3E}">
        <p14:creationId xmlns:p14="http://schemas.microsoft.com/office/powerpoint/2010/main" val="22097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49709698"/>
              </p:ext>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235207937"/>
              </p:ext>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088178374"/>
              </p:ext>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10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solidFill>
                  <a:srgbClr val="FF0000"/>
                </a:solidFill>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416442167"/>
              </p:ext>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3"/>
          </p:cNvCxnSpPr>
          <p:nvPr/>
        </p:nvCxnSpPr>
        <p:spPr>
          <a:xfrm rot="5400000" flipH="1" flipV="1">
            <a:off x="6160192" y="4621696"/>
            <a:ext cx="2944296" cy="72008"/>
          </a:xfrm>
          <a:prstGeom prst="bentConnector4">
            <a:avLst>
              <a:gd name="adj1" fmla="val 469"/>
              <a:gd name="adj2" fmla="val 126403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23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772075859"/>
              </p:ext>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rgbClr val="0070C0"/>
                          </a:solidFill>
                        </a:rPr>
                        <a:t>0x0020</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rgbClr val="FF0000"/>
                          </a:solidFill>
                        </a:rPr>
                        <a:t>0x0010</a:t>
                      </a:r>
                      <a:endParaRPr lang="en-US" dirty="0">
                        <a:solidFill>
                          <a:schemeClr val="tx1"/>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flipH="1" flipV="1">
            <a:off x="6160192" y="4621696"/>
            <a:ext cx="2944296" cy="72008"/>
          </a:xfrm>
          <a:prstGeom prst="bentConnector4">
            <a:avLst>
              <a:gd name="adj1" fmla="val 469"/>
              <a:gd name="adj2" fmla="val 126403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9" idx="0"/>
          </p:cNvCxnSpPr>
          <p:nvPr/>
        </p:nvCxnSpPr>
        <p:spPr>
          <a:xfrm rot="5400000">
            <a:off x="6000092" y="3848980"/>
            <a:ext cx="1155304" cy="885056"/>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30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grpSp>
        <p:nvGrpSpPr>
          <p:cNvPr id="3" name="Group 4"/>
          <p:cNvGrpSpPr>
            <a:grpSpLocks/>
          </p:cNvGrpSpPr>
          <p:nvPr/>
        </p:nvGrpSpPr>
        <p:grpSpPr bwMode="auto">
          <a:xfrm>
            <a:off x="718525" y="1700808"/>
            <a:ext cx="1752600" cy="762000"/>
            <a:chOff x="2112" y="1440"/>
            <a:chExt cx="816" cy="480"/>
          </a:xfrm>
        </p:grpSpPr>
        <p:sp>
          <p:nvSpPr>
            <p:cNvPr id="4"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Course</a:t>
              </a:r>
              <a:endParaRPr lang="en-GB" sz="1400" b="1" dirty="0">
                <a:latin typeface="Tahoma" pitchFamily="34" charset="0"/>
              </a:endParaRPr>
            </a:p>
          </p:txBody>
        </p:sp>
        <p:sp>
          <p:nvSpPr>
            <p:cNvPr id="6"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8" name="Group 4"/>
          <p:cNvGrpSpPr>
            <a:grpSpLocks/>
          </p:cNvGrpSpPr>
          <p:nvPr/>
        </p:nvGrpSpPr>
        <p:grpSpPr bwMode="auto">
          <a:xfrm>
            <a:off x="3766525" y="1700808"/>
            <a:ext cx="1752600" cy="762000"/>
            <a:chOff x="2112" y="1440"/>
            <a:chExt cx="816" cy="480"/>
          </a:xfrm>
        </p:grpSpPr>
        <p:sp>
          <p:nvSpPr>
            <p:cNvPr id="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Professor</a:t>
              </a:r>
              <a:endParaRPr lang="en-GB" sz="1400" b="1" dirty="0">
                <a:latin typeface="Tahoma" pitchFamily="34" charset="0"/>
              </a:endParaRPr>
            </a:p>
          </p:txBody>
        </p:sp>
        <p:sp>
          <p:nvSpPr>
            <p:cNvPr id="1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13" name="AutoShape 17"/>
          <p:cNvSpPr>
            <a:spLocks noChangeArrowheads="1"/>
          </p:cNvSpPr>
          <p:nvPr/>
        </p:nvSpPr>
        <p:spPr bwMode="auto">
          <a:xfrm>
            <a:off x="2471125" y="193734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14" name="Straight Connector 13"/>
          <p:cNvCxnSpPr>
            <a:stCxn id="13" idx="3"/>
            <a:endCxn id="22" idx="1"/>
          </p:cNvCxnSpPr>
          <p:nvPr/>
        </p:nvCxnSpPr>
        <p:spPr>
          <a:xfrm flipV="1">
            <a:off x="2775925" y="2081808"/>
            <a:ext cx="678321"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4"/>
          <p:cNvGrpSpPr>
            <a:grpSpLocks/>
          </p:cNvGrpSpPr>
          <p:nvPr/>
        </p:nvGrpSpPr>
        <p:grpSpPr bwMode="auto">
          <a:xfrm>
            <a:off x="666609" y="3458171"/>
            <a:ext cx="1752600" cy="762000"/>
            <a:chOff x="2112" y="1440"/>
            <a:chExt cx="816" cy="480"/>
          </a:xfrm>
        </p:grpSpPr>
        <p:sp>
          <p:nvSpPr>
            <p:cNvPr id="16"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7"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StudentRecord</a:t>
              </a:r>
              <a:endParaRPr lang="en-GB" sz="1400" b="1" dirty="0">
                <a:latin typeface="Tahoma" pitchFamily="34" charset="0"/>
              </a:endParaRPr>
            </a:p>
          </p:txBody>
        </p:sp>
        <p:sp>
          <p:nvSpPr>
            <p:cNvPr id="18"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9"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20" name="AutoShape 17"/>
          <p:cNvSpPr>
            <a:spLocks noChangeArrowheads="1"/>
          </p:cNvSpPr>
          <p:nvPr/>
        </p:nvSpPr>
        <p:spPr bwMode="auto">
          <a:xfrm>
            <a:off x="1390509" y="2423121"/>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21" name="Straight Connector 20"/>
          <p:cNvCxnSpPr>
            <a:stCxn id="20" idx="2"/>
            <a:endCxn id="16" idx="0"/>
          </p:cNvCxnSpPr>
          <p:nvPr/>
        </p:nvCxnSpPr>
        <p:spPr>
          <a:xfrm>
            <a:off x="1542909" y="2727921"/>
            <a:ext cx="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utoShape 17"/>
          <p:cNvSpPr>
            <a:spLocks noChangeArrowheads="1"/>
          </p:cNvSpPr>
          <p:nvPr/>
        </p:nvSpPr>
        <p:spPr bwMode="auto">
          <a:xfrm>
            <a:off x="3454246" y="192940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
        <p:nvSpPr>
          <p:cNvPr id="24" name="TextBox 23"/>
          <p:cNvSpPr txBox="1"/>
          <p:nvPr/>
        </p:nvSpPr>
        <p:spPr>
          <a:xfrm>
            <a:off x="3203848" y="2727921"/>
            <a:ext cx="5832648" cy="3416320"/>
          </a:xfrm>
          <a:prstGeom prst="rect">
            <a:avLst/>
          </a:prstGeom>
          <a:noFill/>
        </p:spPr>
        <p:txBody>
          <a:bodyPr wrap="square" rtlCol="0">
            <a:spAutoFit/>
          </a:bodyPr>
          <a:lstStyle/>
          <a:p>
            <a:r>
              <a:rPr lang="el-GR" dirty="0" smtClean="0"/>
              <a:t>Η σχέση της κλάσης </a:t>
            </a:r>
            <a:r>
              <a:rPr lang="en-US" dirty="0" smtClean="0"/>
              <a:t>Course </a:t>
            </a:r>
            <a:r>
              <a:rPr lang="el-GR" dirty="0" smtClean="0"/>
              <a:t> με την </a:t>
            </a:r>
            <a:r>
              <a:rPr lang="en-US" dirty="0" err="1" smtClean="0"/>
              <a:t>StudentRecord</a:t>
            </a:r>
            <a:r>
              <a:rPr lang="en-US" dirty="0" smtClean="0"/>
              <a:t> </a:t>
            </a:r>
            <a:r>
              <a:rPr lang="el-GR" dirty="0" smtClean="0"/>
              <a:t>είναι διαφορετική από αυτή με την </a:t>
            </a:r>
            <a:r>
              <a:rPr lang="en-US" dirty="0" smtClean="0"/>
              <a:t>Professor</a:t>
            </a:r>
          </a:p>
          <a:p>
            <a:endParaRPr lang="en-US" dirty="0"/>
          </a:p>
          <a:p>
            <a:r>
              <a:rPr lang="el-GR" dirty="0" smtClean="0"/>
              <a:t>Τα αντικείμενα της </a:t>
            </a:r>
            <a:r>
              <a:rPr lang="en-US" dirty="0" err="1" smtClean="0"/>
              <a:t>StudentRecord</a:t>
            </a:r>
            <a:r>
              <a:rPr lang="en-US" dirty="0" smtClean="0"/>
              <a:t> </a:t>
            </a:r>
            <a:r>
              <a:rPr lang="el-GR" dirty="0" smtClean="0">
                <a:solidFill>
                  <a:schemeClr val="accent6">
                    <a:lumMod val="75000"/>
                  </a:schemeClr>
                </a:solidFill>
              </a:rPr>
              <a:t>δημιουργούνται μέσα</a:t>
            </a:r>
            <a:r>
              <a:rPr lang="el-GR" dirty="0" smtClean="0"/>
              <a:t> στην κλάση</a:t>
            </a:r>
            <a:r>
              <a:rPr lang="en-US" dirty="0" smtClean="0"/>
              <a:t> Course, </a:t>
            </a:r>
            <a:r>
              <a:rPr lang="el-GR" dirty="0" smtClean="0"/>
              <a:t>ενώ το αντικείμενο </a:t>
            </a:r>
            <a:r>
              <a:rPr lang="en-US" dirty="0" smtClean="0"/>
              <a:t>Professor </a:t>
            </a:r>
            <a:r>
              <a:rPr lang="el-GR" dirty="0" smtClean="0">
                <a:solidFill>
                  <a:srgbClr val="0070C0"/>
                </a:solidFill>
              </a:rPr>
              <a:t>περνιέται ως παράμετρος </a:t>
            </a:r>
            <a:r>
              <a:rPr lang="el-GR" dirty="0" smtClean="0"/>
              <a:t>στην </a:t>
            </a:r>
            <a:r>
              <a:rPr lang="en-US" dirty="0" err="1" smtClean="0"/>
              <a:t>setProf</a:t>
            </a:r>
            <a:endParaRPr lang="en-US" dirty="0" smtClean="0"/>
          </a:p>
          <a:p>
            <a:endParaRPr lang="en-US" dirty="0"/>
          </a:p>
          <a:p>
            <a:r>
              <a:rPr lang="el-GR" dirty="0" smtClean="0"/>
              <a:t>Κάποιες φορές, η</a:t>
            </a:r>
            <a:r>
              <a:rPr lang="en-US" dirty="0" smtClean="0"/>
              <a:t> </a:t>
            </a:r>
            <a:r>
              <a:rPr lang="el-GR" dirty="0" smtClean="0"/>
              <a:t>πρώτη σχέση λέγεται </a:t>
            </a:r>
            <a:r>
              <a:rPr lang="el-GR" dirty="0" smtClean="0">
                <a:solidFill>
                  <a:schemeClr val="accent6">
                    <a:lumMod val="75000"/>
                  </a:schemeClr>
                </a:solidFill>
              </a:rPr>
              <a:t>σχέση σύνθεσης</a:t>
            </a:r>
            <a:r>
              <a:rPr lang="el-GR" dirty="0" smtClean="0"/>
              <a:t> και η δεύτερη </a:t>
            </a:r>
            <a:r>
              <a:rPr lang="el-GR" dirty="0" smtClean="0">
                <a:solidFill>
                  <a:srgbClr val="0070C0"/>
                </a:solidFill>
              </a:rPr>
              <a:t>σχέση συνάθροισης</a:t>
            </a:r>
          </a:p>
          <a:p>
            <a:endParaRPr lang="el-GR" dirty="0"/>
          </a:p>
          <a:p>
            <a:r>
              <a:rPr lang="el-GR" dirty="0" smtClean="0"/>
              <a:t>Η σχέση </a:t>
            </a:r>
            <a:r>
              <a:rPr lang="en-US" dirty="0" smtClean="0"/>
              <a:t>Course </a:t>
            </a:r>
            <a:r>
              <a:rPr lang="el-GR" dirty="0" smtClean="0"/>
              <a:t>και </a:t>
            </a:r>
            <a:r>
              <a:rPr lang="en-US" dirty="0" smtClean="0"/>
              <a:t>Professor </a:t>
            </a:r>
            <a:r>
              <a:rPr lang="el-GR" dirty="0" smtClean="0"/>
              <a:t>είναι αμφίδρομη μιας και κρατάμε το αντικείμενο </a:t>
            </a:r>
            <a:r>
              <a:rPr lang="en-US" dirty="0" smtClean="0"/>
              <a:t>Course </a:t>
            </a:r>
            <a:r>
              <a:rPr lang="el-GR" dirty="0" smtClean="0"/>
              <a:t>μέσα στην </a:t>
            </a:r>
            <a:r>
              <a:rPr lang="en-US" dirty="0" smtClean="0"/>
              <a:t>Professor</a:t>
            </a:r>
            <a:endParaRPr lang="en-US" dirty="0"/>
          </a:p>
        </p:txBody>
      </p:sp>
      <p:sp>
        <p:nvSpPr>
          <p:cNvPr id="26" name="TextBox 25"/>
          <p:cNvSpPr txBox="1"/>
          <p:nvPr/>
        </p:nvSpPr>
        <p:spPr>
          <a:xfrm>
            <a:off x="161673" y="4653136"/>
            <a:ext cx="2808312" cy="2031325"/>
          </a:xfrm>
          <a:prstGeom prst="rect">
            <a:avLst/>
          </a:prstGeom>
          <a:solidFill>
            <a:srgbClr val="92D050"/>
          </a:solidFill>
        </p:spPr>
        <p:txBody>
          <a:bodyPr wrap="square" rtlCol="0">
            <a:spAutoFit/>
          </a:bodyPr>
          <a:lstStyle/>
          <a:p>
            <a:r>
              <a:rPr lang="el-GR" dirty="0" smtClean="0">
                <a:solidFill>
                  <a:srgbClr val="FF0000"/>
                </a:solidFill>
              </a:rPr>
              <a:t>Προσοχή</a:t>
            </a:r>
            <a:r>
              <a:rPr lang="el-GR" dirty="0" smtClean="0"/>
              <a:t>: Σε πολλά βιβλία και οι δύο σχέσεις αναφέρονται ως σχέση σύνθεσης!</a:t>
            </a:r>
          </a:p>
          <a:p>
            <a:r>
              <a:rPr lang="el-GR" dirty="0" smtClean="0"/>
              <a:t>Υπάρχει ποιοτική διαφορά παρότι το όνομα μπορεί να μην διαφέρει</a:t>
            </a:r>
            <a:endParaRPr lang="en-US" dirty="0"/>
          </a:p>
        </p:txBody>
      </p:sp>
    </p:spTree>
    <p:extLst>
      <p:ext uri="{BB962C8B-B14F-4D97-AF65-F5344CB8AC3E}">
        <p14:creationId xmlns:p14="http://schemas.microsoft.com/office/powerpoint/2010/main" val="135930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47" y="359971"/>
            <a:ext cx="8424936" cy="6124754"/>
          </a:xfrm>
          <a:prstGeom prst="rect">
            <a:avLst/>
          </a:prstGeom>
          <a:noFill/>
          <a:ln w="28575">
            <a:solidFill>
              <a:srgbClr val="FF0000"/>
            </a:solidFill>
            <a:prstDash val="dash"/>
          </a:ln>
        </p:spPr>
        <p:txBody>
          <a:bodyPr wrap="square" rtlCol="0">
            <a:spAutoFit/>
          </a:bodyPr>
          <a:lstStyle/>
          <a:p>
            <a:r>
              <a:rPr lang="en-US" sz="1400" b="1" dirty="0">
                <a:latin typeface="Courier New" pitchFamily="49" charset="0"/>
                <a:cs typeface="Courier New" pitchFamily="49" charset="0"/>
              </a:rPr>
              <a:t>public </a:t>
            </a:r>
            <a:r>
              <a:rPr lang="en-US" sz="1400" b="1" dirty="0">
                <a:solidFill>
                  <a:srgbClr val="FF0000"/>
                </a:solidFill>
                <a:latin typeface="Courier New" pitchFamily="49" charset="0"/>
                <a:cs typeface="Courier New" pitchFamily="49" charset="0"/>
              </a:rPr>
              <a:t>class Student</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AM;</a:t>
            </a:r>
          </a:p>
          <a:p>
            <a:r>
              <a:rPr lang="en-US" sz="1400" b="1" dirty="0">
                <a:latin typeface="Courier New" pitchFamily="49" charset="0"/>
                <a:cs typeface="Courier New" pitchFamily="49" charset="0"/>
              </a:rPr>
              <a:t>	private int units = 0</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r>
              <a:rPr lang="el-GR" sz="1400" b="1" dirty="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ArrayList</a:t>
            </a:r>
            <a:r>
              <a:rPr lang="en-US" sz="1400" b="1" dirty="0" smtClean="0">
                <a:solidFill>
                  <a:srgbClr val="FF0000"/>
                </a:solidFill>
                <a:latin typeface="Courier New" pitchFamily="49" charset="0"/>
                <a:cs typeface="Courier New" pitchFamily="49" charset="0"/>
              </a:rPr>
              <a:t>&lt;Course&gt; courses = new </a:t>
            </a:r>
            <a:r>
              <a:rPr lang="en-US" sz="1400" b="1" dirty="0" err="1" smtClean="0">
                <a:solidFill>
                  <a:srgbClr val="FF0000"/>
                </a:solidFill>
                <a:latin typeface="Courier New" pitchFamily="49" charset="0"/>
                <a:cs typeface="Courier New" pitchFamily="49" charset="0"/>
              </a:rPr>
              <a:t>ArrayList</a:t>
            </a:r>
            <a:r>
              <a:rPr lang="en-US" sz="1400" b="1" dirty="0" smtClean="0">
                <a:solidFill>
                  <a:srgbClr val="FF0000"/>
                </a:solidFill>
                <a:latin typeface="Courier New" pitchFamily="49" charset="0"/>
                <a:cs typeface="Courier New" pitchFamily="49" charset="0"/>
              </a:rPr>
              <a:t>&lt;Course&gt;();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Student(String name, int am){</a:t>
            </a:r>
          </a:p>
          <a:p>
            <a:r>
              <a:rPr lang="en-US" sz="1400" b="1" dirty="0">
                <a:latin typeface="Courier New" pitchFamily="49" charset="0"/>
                <a:cs typeface="Courier New" pitchFamily="49" charset="0"/>
              </a:rPr>
              <a:t>		this.name = name;</a:t>
            </a:r>
          </a:p>
          <a:p>
            <a:r>
              <a:rPr lang="en-US" sz="1400" b="1" dirty="0">
                <a:latin typeface="Courier New" pitchFamily="49" charset="0"/>
                <a:cs typeface="Courier New" pitchFamily="49" charset="0"/>
              </a:rPr>
              <a:t>		this.AM = am;</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String </a:t>
            </a:r>
            <a:r>
              <a:rPr lang="en-US" sz="1400" b="1" dirty="0" err="1">
                <a:latin typeface="Courier New" pitchFamily="49" charset="0"/>
                <a:cs typeface="Courier New" pitchFamily="49" charset="0"/>
              </a:rPr>
              <a:t>getName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return name;</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a:t>
            </a:r>
            <a:r>
              <a:rPr lang="en-US" sz="1400" b="1" dirty="0" err="1">
                <a:latin typeface="Courier New" pitchFamily="49" charset="0"/>
                <a:cs typeface="Courier New" pitchFamily="49" charset="0"/>
              </a:rPr>
              <a:t>addUnits</a:t>
            </a:r>
            <a:r>
              <a:rPr lang="en-US" sz="1400" b="1" dirty="0">
                <a:latin typeface="Courier New" pitchFamily="49" charset="0"/>
                <a:cs typeface="Courier New" pitchFamily="49" charset="0"/>
              </a:rPr>
              <a:t>(int units){</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this.units</a:t>
            </a:r>
            <a:r>
              <a:rPr lang="en-US" sz="1400" b="1" dirty="0">
                <a:latin typeface="Courier New" pitchFamily="49" charset="0"/>
                <a:cs typeface="Courier New" pitchFamily="49" charset="0"/>
              </a:rPr>
              <a:t> += units;</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public void </a:t>
            </a:r>
            <a:r>
              <a:rPr lang="en-US" sz="1400" b="1" dirty="0" err="1" smtClean="0">
                <a:solidFill>
                  <a:srgbClr val="FF0000"/>
                </a:solidFill>
                <a:latin typeface="Courier New" pitchFamily="49" charset="0"/>
                <a:cs typeface="Courier New" pitchFamily="49" charset="0"/>
              </a:rPr>
              <a:t>addCourse</a:t>
            </a:r>
            <a:r>
              <a:rPr lang="en-US" sz="1400" b="1" dirty="0" smtClean="0">
                <a:solidFill>
                  <a:srgbClr val="FF0000"/>
                </a:solidFill>
                <a:latin typeface="Courier New" pitchFamily="49" charset="0"/>
                <a:cs typeface="Courier New" pitchFamily="49" charset="0"/>
              </a:rPr>
              <a:t>(Course c){</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courses.add</a:t>
            </a:r>
            <a:r>
              <a:rPr lang="en-US" sz="1400" b="1" dirty="0" smtClean="0">
                <a:solidFill>
                  <a:srgbClr val="FF0000"/>
                </a:solidFill>
                <a:latin typeface="Courier New" pitchFamily="49" charset="0"/>
                <a:cs typeface="Courier New" pitchFamily="49" charset="0"/>
              </a:rPr>
              <a:t>(c);</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String </a:t>
            </a:r>
            <a:r>
              <a:rPr lang="en-US" sz="1400" b="1" dirty="0" err="1">
                <a:latin typeface="Courier New" pitchFamily="49" charset="0"/>
                <a:cs typeface="Courier New" pitchFamily="49" charset="0"/>
              </a:rPr>
              <a:t>toString</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return name +" AM:" + AM + " units:" + units;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4139952" y="692696"/>
            <a:ext cx="4824535" cy="646331"/>
          </a:xfrm>
          <a:prstGeom prst="rect">
            <a:avLst/>
          </a:prstGeom>
          <a:solidFill>
            <a:srgbClr val="92D050"/>
          </a:solidFill>
        </p:spPr>
        <p:txBody>
          <a:bodyPr wrap="square" rtlCol="0">
            <a:spAutoFit/>
          </a:bodyPr>
          <a:lstStyle/>
          <a:p>
            <a:r>
              <a:rPr lang="el-GR" dirty="0" smtClean="0"/>
              <a:t>Αν θέλουμε ο φοιτητής να κρατάει πληροφορία για το ποια μαθήματα παίρνει</a:t>
            </a:r>
            <a:endParaRPr lang="en-US" dirty="0"/>
          </a:p>
        </p:txBody>
      </p:sp>
    </p:spTree>
    <p:extLst>
      <p:ext uri="{BB962C8B-B14F-4D97-AF65-F5344CB8AC3E}">
        <p14:creationId xmlns:p14="http://schemas.microsoft.com/office/powerpoint/2010/main" val="184627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04664"/>
            <a:ext cx="7165744" cy="6124754"/>
          </a:xfrm>
          <a:prstGeom prst="rect">
            <a:avLst/>
          </a:prstGeom>
          <a:noFill/>
          <a:ln w="28575">
            <a:solidFill>
              <a:srgbClr val="FF0000"/>
            </a:solidFill>
            <a:prstDash val="dash"/>
          </a:ln>
        </p:spPr>
        <p:txBody>
          <a:bodyPr wrap="non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public </a:t>
            </a:r>
            <a:r>
              <a:rPr lang="en-US" sz="1400" b="1" dirty="0">
                <a:solidFill>
                  <a:srgbClr val="FF0000"/>
                </a:solidFill>
                <a:latin typeface="Courier New" pitchFamily="49" charset="0"/>
                <a:cs typeface="Courier New" pitchFamily="49" charset="0"/>
              </a:rPr>
              <a:t>class Course</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code;</a:t>
            </a:r>
          </a:p>
          <a:p>
            <a:r>
              <a:rPr lang="en-US" sz="1400" b="1" dirty="0">
                <a:latin typeface="Courier New" pitchFamily="49" charset="0"/>
                <a:cs typeface="Courier New" pitchFamily="49" charset="0"/>
              </a:rPr>
              <a:t>	private int units;</a:t>
            </a:r>
          </a:p>
          <a:p>
            <a:r>
              <a:rPr lang="en-US" sz="1400" b="1" dirty="0">
                <a:latin typeface="Courier New" pitchFamily="49" charset="0"/>
                <a:cs typeface="Courier New" pitchFamily="49" charset="0"/>
              </a:rPr>
              <a:t>	private Professor prof;</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studentList</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Course(String name, int code, int units){</a:t>
            </a:r>
          </a:p>
          <a:p>
            <a:r>
              <a:rPr lang="en-US" sz="1400" b="1" dirty="0">
                <a:latin typeface="Courier New" pitchFamily="49" charset="0"/>
                <a:cs typeface="Courier New" pitchFamily="49" charset="0"/>
              </a:rPr>
              <a:t>		this.name = </a:t>
            </a:r>
            <a:r>
              <a:rPr lang="en-US" sz="1400" b="1" dirty="0" smtClean="0">
                <a:latin typeface="Courier New" pitchFamily="49" charset="0"/>
                <a:cs typeface="Courier New" pitchFamily="49" charset="0"/>
              </a:rPr>
              <a:t>name;</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this.code</a:t>
            </a:r>
            <a:r>
              <a:rPr lang="en-US" sz="1400" b="1" dirty="0" smtClean="0">
                <a:latin typeface="Courier New" pitchFamily="49" charset="0"/>
                <a:cs typeface="Courier New" pitchFamily="49" charset="0"/>
              </a:rPr>
              <a:t> = code;</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this.units</a:t>
            </a:r>
            <a:r>
              <a:rPr lang="en-US" sz="1400" b="1" dirty="0" smtClean="0">
                <a:latin typeface="Courier New" pitchFamily="49" charset="0"/>
                <a:cs typeface="Courier New" pitchFamily="49" charset="0"/>
              </a:rPr>
              <a:t> = units;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a:t>
            </a:r>
            <a:r>
              <a:rPr lang="en-US" sz="1400" b="1" dirty="0" err="1">
                <a:latin typeface="Courier New" pitchFamily="49" charset="0"/>
                <a:cs typeface="Courier New" pitchFamily="49" charset="0"/>
              </a:rPr>
              <a:t>setProf</a:t>
            </a:r>
            <a:r>
              <a:rPr lang="en-US" sz="1400" b="1" dirty="0">
                <a:latin typeface="Courier New" pitchFamily="49" charset="0"/>
                <a:cs typeface="Courier New" pitchFamily="49" charset="0"/>
              </a:rPr>
              <a:t>(Professor p){</a:t>
            </a:r>
          </a:p>
          <a:p>
            <a:r>
              <a:rPr lang="en-US" sz="1400" b="1" dirty="0">
                <a:latin typeface="Courier New" pitchFamily="49" charset="0"/>
                <a:cs typeface="Courier New" pitchFamily="49" charset="0"/>
              </a:rPr>
              <a:t>		prof = p;</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p.setLesson</a:t>
            </a:r>
            <a:r>
              <a:rPr lang="en-US" sz="1400" b="1" dirty="0">
                <a:latin typeface="Courier New" pitchFamily="49" charset="0"/>
                <a:cs typeface="Courier New" pitchFamily="49" charset="0"/>
              </a:rPr>
              <a:t>(this);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enroll(Student s){</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studentList.add</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(s</a:t>
            </a:r>
            <a:r>
              <a:rPr lang="en-US" sz="1400" b="1" dirty="0" smtClean="0">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s.addCourse</a:t>
            </a:r>
            <a:r>
              <a:rPr lang="en-US" sz="1400" b="1" dirty="0" smtClean="0">
                <a:solidFill>
                  <a:srgbClr val="FF0000"/>
                </a:solidFill>
                <a:latin typeface="Courier New" pitchFamily="49" charset="0"/>
                <a:cs typeface="Courier New" pitchFamily="49" charset="0"/>
              </a:rPr>
              <a:t>(this);</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p:txBody>
      </p:sp>
    </p:spTree>
    <p:extLst>
      <p:ext uri="{BB962C8B-B14F-4D97-AF65-F5344CB8AC3E}">
        <p14:creationId xmlns:p14="http://schemas.microsoft.com/office/powerpoint/2010/main" val="348340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Δημιουργώντας φως</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85256"/>
            <a:ext cx="1905000" cy="3026493"/>
          </a:xfrm>
        </p:spPr>
      </p:pic>
      <p:sp>
        <p:nvSpPr>
          <p:cNvPr id="4" name="AutoShape 2" descr="data:image/jpeg;base64,/9j/4AAQSkZJRgABAQAAAQABAAD/2wCEAAkGBhQSDxUUExMVFRQWFxYVFxgVFhcYGxYVHBoYGhkgHBUYHCYgFxojGRkYIC8gIycpOC4sFyAxNTAqNSgrLCoBCQoKCgsNFg4ODy4kHx8sNjUpLC4pKSkpMjUyKSkxKSspKSkpKSkpLik1KikyKikpKSkpKSksKSkpKSkpKSkpKf/AABEIARsAsgMBIgACEQEDEQH/xAAcAAEAAgMBAQEAAAAAAAAAAAAABgcDBAUIAgH/xABVEAACAQMCAwUDBwcGCAwHAAABAgMABBEFIQYSMQcTIkFRFGFxIzJCcoGRsRVSgpKhwcIkQ1Rik7IWM1Njc4Oz0ggXVWR0lKLD0dPi8CU0NURFZaT/xAAVAQEBAAAAAAAAAAAAAAAAAAAAAf/EABYRAQEBAAAAAAAAAAAAAAAAAAABMf/aAAwDAQACEQMRAD8AvGvzG9ftKlkuhSlKoUpXA4o46s9PXNzMqsRlYx4nb4IN8e84HvoO/SqxXjnVr/8A+naeIYT0nvTy5HkVjB/DnrOnZtf3BzfaxcHPWO0AhX9YbH7UoLAub6OMZkkRB6uwX8TXFu+0LTo/n31t8BKjH7lJNcO17EtMU5kiknb86aaQk/HlKg/dXZtuzfTUG1hbH60Sv+180HLm7atJX/7vP1Ypj/BWD/j00n+kN/Yy/wC7UoXhCyHSzth8IIv92vv/AAWtP6Jb/wBjH/u0HAtO2PSZDgXig/10lT9rIB+2pLpuu29wMwTxSj/NyK+Pjyk4rD/gvaf0W3/sY/8AdqL612LadO3PHG1rJ1D2zFMHy8G6j7AKCeUqrTw7r1hva3kd/EOkdyMP8Odjk/2g+FZ7LtnWJxFqlpPYyHbmKs8Te8MBzY+Ab40Fl0rT0vWIbmMSQSpKh+lGwYZ9Djofca3KBSlKBSlKBSlKBSlKBWK6u0iRpJGVEUFmZiAFA6kk9BWvrGsRWsDzTuI40GWY/sAHUknYAdTVa2+mXPEMgmuQ9tpSnmigB5ZLnHRnI6Kev938+g+7zjm91aVoNHXuoFPLJeyjA94jUjrj3c242XrUh4V7K7Szbvn5rq6J5mnuPGxb1VTkJ8dz76ldhp8cESxRIscaDCqowAPgK2KBSlKBSlKBSlKBX5moV2t6DdXOnn2OWRJIzzmONivfJjdfDuSOoHmRjG4xDOBuzSx1DTY7iOe5F0PnS96eaC4XGQE22BwR5lSNx1oLB1ftM061uGt57lY5UxzKUlOMgMPEEK9CD18639N1qy1GJxFJDcxjAddnAz05kYbZ36jyNU/xXpr3YM7xRtqum8vtULKGS8tl3WUIR41K7kYBwxG3gFdIWyLDFrmixhOUYu7RNleMY7xQo2V167DBGGA/OCSar2OwrIZ9OmksLj1iYmNvPDRk9PcDj+qa0Iu0S+0xhHrFsWizgXlsOZD6c6jABP6J22U1YPD+vw3tslxA3NG4yPUHzVh5MDsRW9NCrqVZQykYIYAgjzBB2IoNXSNahuoRLbyrLG3RkOd/Qjqp9xwRW7VYa92YzWkpu9FkMEvV7bPyUw9AG2U9fCdt9itdjgXtNjvmNvOhtr1Mh4HyOYjqUzufXlO4943oJvSlKBSlKBWvqGoRwRPLK4SNFLMx6BR/76VsVRva1xM2oXZ06KeKG2gIa5mkcKpkH0fV+U7BFyS2dvDkB3dGsH1+6F5dKy6bCx9lt2/n2BwZJB5jqMfo9A3NairgYHSuDwPw3DY2EUMDtImOfnY/PLYPMB9EHbCjoPU5J79ApSlApSlApSlApSlAqo+KJjoOrC9jU+w3h5blFGyTDJ5wOgY5LAefyg8xi3K+ZIwwwwBHoRkfcaDz1x92oQT3ttd6aswuIMqzsmEliO/IVBLMM83UDZz54x2dG0vU7OQ3mk2yyWl4izNbSsF7lz1XDMh8LcwDL1UgEbCulqnHuqtrMmm2kNpGVJKNLzeKLAYNnmAOVIOApxv6Gs+k8Y6la63FZ6m8LR3CYieFcIZD83DEBieYFOU+bKfSg5XZnpWq2mquZLIwWlyztLGrKY4mwSrKOc4wfDj0b3DF1VRsXD943EEtjcarexo6NcQNHKwMik55QC2FKjn6D+bPTau7w5rN1puufky5uJLqC4TvLeSY5dThjgseoJRlx6hSMZIoLVqF9oPZtHqCiWNu4vYsGKdcg5G4DldyM9CN16jzBmlKCA9nHHkk7vYX693qEGzA4AmUfTXG2cYJxsQQw2JAn1Vx2wcOuIo9TtfDd2REmR9OEHLBvULkn6pcedTbh7Wku7SG4j+bKiuB1wT1B96tkH3ig6NKUoIx2kcVfk/TZpwQJCO7i/0rbLt58oy2PRTVXdiPBcc7e1XNpJId2Wacr3ZfO3JERmVupLscAjYZrN246x3up2loJIY1hHfu0+8QdunOuDzYRPm4Oe8xjerZ4QtSlnHzXD3JcCTvXXk5uYAjljwO7TGMLjag7NKUoFKUoFKUoFKUoFKUoFKUoKx7VbUW1/pup/MEU6wTuATiFydzjyAMo/TFRvtu4wsbm2gNtcpJcwzB0MfMSqlTzHnxgeJYz16irp1HTo54mimRZI3GGVhkEfD47591c2w4JsYP8VZ26keYiTm/WIz+2gq7WLu61S10/VrCItd2rtHMg2ycKWxkjnjJzsD0lx5HGLU01TUdVsLg6XJbG2kTnZn2Kd4rNksFwAA2wz841dryKiZJVVA6kgAD49AK/YpVZQykEHcEEEEe4jrQfdKUoMdxAroyMAysCrA9CpGCPtFVr2OStbS32lyNk2kxaLPUwv0wPT5rf62rOqrdfHsXFdnONkvomt397rsP29x91BaVKUoPNt41xecS3clvBFM6SMgefJhgEeIxI24XYIcc2dzkAnFeidNVxBGJJFkfkXmdQFDtgZYKOgJ3xXmLhUWMtzLLd+0XEslw3d2VujZmJJYM77ArliOUHOxJ26+orYYRcLyDlHh28O3Tw7bdNvSgyUpWjrmqC2tZp2GRFG8pHTPKpbGffjFB+6prcFsoa4nihUnAMrqgJ93MRmtLXeMrSzthcTzqImwEZfH3hO45Ameb4ioNwvwbBe235U1ZhcSTIZcMxENtBuQqqDthckk9PjknV4T0+Ky1dbIqs1jcp7ZpzSAP3T8vMwRmGR4cn12Q9SaCd8K8fWeo8wtpgzru0bAo4Hryt1G43GRvUcvO1iSJ2lk025XT1cIblgVbrjn7hlDd3nzz+08tcztFEbTXF3ZoY77SjBJI4AAmjkUsyNg5YBNznyyPOplqPEcMkFmroGi1EiLDHokkDyb+ucKv6VBy9f46vVfNjpj3cHIricSqqyBlDDu1AJYYPX1zt6/Oj9oc2oWbtYQILyJwk0Fy7L3WebfKrl9xjHh6HOMYMW0jX7iw4avljb5awuZbVGIDYXvYxnDZBx3jY+Artmz9n4mtJU29utJUlwNmkiUPzemSAn3H1oM+m8fXtveQ22rW0UXtLckE1uxaMyZACsCzEEkgZz5jbGSNPXO0fU7JzLc6bGtoD0WdGmWPmC85CsRjLKOmAWALDINcTWtYkvog0jc3Jr8cFv4VHLGuwGwBPrk5rqXkIn1DXZpv8XBZi1TP0UaEyv8ADxLn9Kg6evNqtzF7bpl7F3DRLLFAYF5nHKCQXfm8Z32232261FOFNCu9ctGvH1W5imDvGscXgjjdcFfCjDyKnOx95rr8KXM0VxoVuZGSJrKWUpkgSOY+YBh9LlBBAPSoTplpdRSGZJBHpsusxqcHHNyzHD56CLYAnPzlX0oJnw1C2tWcllqE1xFc2Mpjl7mQIZRuEZ8qQ/zWH2Z865kemTwXf5GnvZpLK+j5racMOdCp5ioc5BUhShUbEOpGMkV2dQ0vm4ivI4GH8r0t+flPzZCREpOOhwF++oNqWsZ0nSFgPPqNpPIBCoLyJ3bMTzRL4seCM4PUZ9DQas2ixQXdrb+2yXmlXM5jKxyMnLMpVSGXplTJG+QPEPvqd6HYvouuw2MMjvZXqMypIcmKRQxJU/FRvtkNvkqDUD4Kt1uI7C2U5uPyo9xKgBzHCqRcxPoPAftGPKrW1GMT8VWwGD7JaSSt7mkJjAPvwwNBYVKUoFVh28wMlnbXaDx2t1G4PoD/AOtY6s+oh2t2HfaJeL+bGJP7Nlf8FNBKracSIrqfCyhh8CMj9lKq3hntQEdjbIVyUghUn1IRQfwpQQLsm9ozL7MkNsFfNxqEoBMUO3yad54FY4J9+d8AA16RhlDKGUhlYAgg5BB3BBHUEV5e4ZhtUvZkuxPccly6wWMKswml5iOZ8kKFGAMdT57DB9Qwnwjw8uw8Jxt7tttum1B91Ge0tGOjXoQZPcP09MZb/s5qTV+MoIwRkHYg+dBVPZtE97wpJbqfHyXNuu/meZlBPp4wPhXK4V4gW/fSbZYpUvNPkCz8yeFIUjZJCW8ixWMYIG5xUs7O9OGn319p42jLLeW/vikHIw/QZFWp6sQBJAAJ6kDc46ZPnQVNxPw/qI1K/jt4A9vqkcUZmJHLAVUI5bz2Qvt58y4yQRUh464Mnezs1sCne2MkUkSyHAcRrygZ6Z2HXAO+4qd0oIJw/wBn7nSbm3vHUz3rzTzsgyElkxjl6A8pVT6Zz5b18cH8BXUVxFPf3SzvbRtDbLGuAqMMFmYgFnKjl/ean1KCFaR2U21vftdK8rDnaWOFmzFFM+zOq+bY2GenvwMfPEnZgt1dSTLdTQJcKiXUUeMXCp83c/MOPCTg7fE5m9KCOcUcBW1/FEkodO5PyTwtyPGMAEKcHwkAAjHkK304YthZiz7lDbBQgjYZGBvvncnO+eud+tdSlByNA4StLIMLW3SLm+cVBy2OmWJJI92ayWfDFrFcPcR28STyZLyBRzEnrv5ZO5x1866dKDElqgYuEUM3VgACfiepqAdk6G4lv9Rfrc3DJHn/ACEXhTB9N8foVJ+ONdFnp1xOTusbBPfI3hjH65FffBmh+x6db2+MGOJQ3+kPic/a5ag7VKUoFcTjhc6Xeg/0W4/2T126i3aheiLRb1j5wsn2viMftag8vQXsoRQBsAAPhilWnw/2YSy2dvIAMPDE4+DIp/fX7QadrDdwcSahBYwxG5mdmWaUZFtE57x3A6biRRuD5DBzirv4fi7qEQNcm5miAErsV5y7ZbxKPmDfYHyA69aqrtXtJ7bWIJ7e6FoLyI28szEAIEILEsfmnk5MYwcrsRUv7LpbURPHYxyvCp8d3IMe0z/SIz4nx64AHQUE5pSlBEuNQLee1v8AosEhhnPQezT4Ri3uSXu39wDVK0cEAggg7gjcEfGsGo2CTwyQyDKSIyMPVWBB/YahHZNfvEk+mTnM9i5RSfp27bxMPdg49wKUFgUpSgUpSgUpSgUpSgUpSggHaFJ7TqGm6eNw83tcw/zUIJAPuZsj4rU/quOz4+3apfamd4wfY7U+RiQguw9zMFOf6zCrHoFKUoFVn2+3hGmRwJu9xcRxgeoGW/vBPvqzKq3jYe2cS6bajdbcNdyeeN+ZQftiUfp0Fk6daCGGOJekaJGPgoCj8KVs0oIf2q8Ke36XLGozLH8tF686A7D6yll+JFQns84wLQtfXUi2mn2o9mt7aLPK0nKCcj50z8pGM53YnAwTVzV5t7QtObSNa7yONXjkLXFsshPdxTOQHPLkKSjDIGw3jz0xQei7K57yJH5HTmUNySABlyM4YAnDDzGaz1CuAOOYrki09oN1cxRc80yoBEzcwDBXUAEAsACBuFzvvU1oFVz2k27WV1b6vCCe5Igu1X6ds5xnHmVY/eV8lqxqwX9kk0TxSKGSRWRlPmrDBH3Gg+rW5WSNXRgyOoZWHRlIyCPcQay1XHZfqD2s9xo9wxL2xL27H+ctWOR9q5H62Po1Y9ApUJ1nXDf2+o2lu8lveWx2w3Kx5SJImVhjwSAYPpzb+WeB2fdrs2oTW1utsWcIxu5iQFUKCFZQPzm5djjckAY3oLVpXzHIGUMpBBGQQcgj3Eda+qBSlKBUS7TtaeCwMcP/AMxdMtrAB155PCT7sLzHPkcVLar7Tm/KPEEk3W301TBH6Ndv/jSPqqOX4hTQS7hnQUsrOG2j+bEgXP5zdWb4sxJ+2unSlApSlBhvbxIonkkYKiKzsx6BVGSfsAquOyS1e6uLvV5VIN05jgB6rbocfiqr/qz61+dqGpPe3MOjWzYeYiS6YfzUAw2D7z87G3RR9KrF07T0ghjhjXljjVUUeiqMD4/Gg2aUpQKg/a9wZ+UNNYIuZ4cyxerEDxJ+kvQeoWpxSg8+dl3HC24Lt3VrZwIqPHGgea9uWUhck5djnmbC4C+EdM16CBqjePuGU0jVo9VW27+2Zy7Rg8oiuSDynODhS3jG2zAjbw5szgLiKW7tElue6jlm5po4kPiW3yAhIJJbPXm2HjGwoJPSlKCt+17S5IhBqtsPl7Jhzj/KW7HDA48hk/ou5qcaDrcd5bR3EJzHIoYeo8iD6MCCD7wa27q2WSNo3UMjqUZT0ZSMEH3EGqE4L4obQdWn065Y+yNJhWb+b5sGOT6rIV5vTr5HIavbbqEsGsvLbGWIm3SGWRQyhywYkc+MH5Mxj9H1FRX+TxXoSC4uhpkrwxTyjmTvAApkBGACASxAIyAeh8/SPHvCC6nYtbmQxklXVgOYBlzjI8xv5Gq97OdHWexvNDvUCywOWGBvh91kU+ZV8EHzV1HTNBb1lbokSJEFEaqqoF6BAAFA92MVnqN9n2l3NtYJb3ZVnhLRo6nPPCp+TPu8O2D5KKklApSlBGe0Pig2NizxjmuJCIbdBuWmfZcDzxu2PdjzrLwFwv7BYRQE5k3kmbrzzPu5z54PhB9FFRrQB+VtWe+O9nZFoLQeUk387L7wNgD9U7EGrGoFKUoFRbtA45TTbcEL3lxKeS3hGSZJDgdBvygkZx1yANzWfjbjWHTbfvHy8jnlhhX58snkAPIbjJ8s+ZIB4PBHBMzTnUtSIe9cfJx/QtY/JVHk2D9mT1JJIbPZnwS9pHJc3R5766PPMxwSgJyEBG2x3ONs4HRRU3pSgUpSgUpSg1NV0uO5geGZQ8cilWU+YP4EdQfIgGqG0eVuHdRubf2Y3FxOI47KQkBWRmIAbz3blBA848bDBr0JUR7SeDjfWoaE8l3bt31s42IkGDy58g2B8CFPlQSSzuwfk2eNpkVDKqH5pI68hJZVJBxnyraqjuzPjOO3t0toYpbjVLqdzcCQMvIQxBaSUgkqqZOBk55s4zV2wXKuMoysASuVII5gcEZHmCCCPdQZKqLtl4ZhN9Y3cqc0LyCzuNyMK+eRwR9JcuQfVV+FW7UP7W7LvNFusfOjVZlPoY3V/wAAfvoNXsk1SRrWWzmbmmsJntix6tGpPdn4YBUe5BUwXS4hOZxGgmKd2ZMDmKZzylvMZ3qEcLgJxFqAXpPb2txt6gch+8kn7asGgUpSgVAe1riZ4oI7K2P8rvmEKY6pGxCu3u68oPvJ+jU01TUo7eCSaVuWONWdj6KBk7eZ91U12WXj6tr1zqMw8MCBYlznu+cssYHwQSZ97E0Fu8N6FHZWkVtF8yJAufzj1Zj72Ylj8a6VKUCuDxpxjDpto08uSfmxoPnSSEbKPTpknyA89ge6zYGT0qteHLVdZ1J9Ql8VpauYbJD81nXHPMQevixy/Aea0Gfgbg6aaf8AKmp+K6cfIwkeG1j+iAp6Pg/Zk58ROLEpSgUpSgUpSgUpSgUpSgpLtk4bmsZn1GyYxLcL3F0UG68xXxg4yoflAJXByOvjNTPs54itWxYWCtJBawrz3GOVGlY9ADuzMe8cnYbHGamOpadHcQvDKoaORSjKfNSMH4H3+VUfwHJd2Wpy6THJHFBBO91POVHO1uojwCW8Khl5BnG3Od9twvmuBx+mdIvh/wA1n/ZGxrsWN/HNGskTrJG26shDKwyRsRsdwa5HHzY0m9/6LP8A7NqCI8GXHPrfN66TaE/ElT+BqzKpHsM1g3WoTORju7K1twM52jVEJ+1lLfbV3UClKUEF7YGLWEVuDj2u7trY49GfmP8Acr94Es1j1TV+UADvrcAAYAAhBwAPrV89ow5r3SI/W+En9mpP762OBzm/1Y/87QfdCgoJnSlKCvu1/X3W3jsLY/yq+buVx9GIkCRj6A55c+hY+VTDh7REs7SK3j+ZEgUH84/SY+9myx95qAcFwflDXr3UG8UVsfY7Y9RkDDlT8Mn/AFxq0KBSlKBSlKBSlKBSlKBSlKBVEdvmhRrqNnPISkU4EM7KCcKjqScAbnkfYf5sVe9Vt2+6Z3mj95jPcTRyfokmMj4eMfdQS3gvVYbiyje3ieK3A5IQ6hSY18IYKCSFODjO5xnzrD2itjR77/o0w+9CKjXZTql3fFryUCC0Cez2ttH8zlUjmf8ArEcoQH6wAGN+/wBqD40W9/0LD78D99BBuxvTlh1O8RRgLa2H6zQRsx+JbJ+2rhqs+zSP/wCL6kfSHTR//OP/AAqzKBSlKCCcbb61oy/5y7f9WFT++svZ0c3Gqt/+wkX9VEFYOJTzcSaUPzIr1/vj5f3V99lB5k1B/wA/Urs/ZlAKCdVGu0fiP2HS7iYHD8nJH694/hUj1wTzfompLVZ9pH8s1bTNO6pzm7nHkUTPLn4hZB+kKCTdm/DnsOl28JGH5O8k9e9fxNn1xnl/RFSalKBSlKBSlKBSlKBSlKBSlKBXA4+0/v8ASryPGSYJSPrKpZf+0orv1juY+ZGU+akfeMUFMdhVnyhLm6uPFIr21lC8n82pzKUjz05lxsPosT1FTvtdfGh3n+jA+90H76qfsEubWK6zJzPeTMYIUVc93GE55HZjsAccu2/hO2CatHtofGg3fvEQ++aOg53Zec6jqjDcfyFf1YCKsiqf/wCDvcNLFeyucs0sQJ+CH9xFXBQKUpQV/qTc3FdqPzLGV/1nZf3Vk7F1zpZk/wArcXMn3yFf4a5uq3nLxNPJ/kNJdvhiTm/irudj1tyaFaAjGUd/1pHYfsIoJlVZcCfyvX9TvTusJWzi9ML8/H2xg/6yp/rupC3tZpz0iikk/VUt+6oh2JaSYdHjdvn3DvcMT1PMcKc+9FU/bQT2lKUClKUClKUClKUClKUClKUCviU4Un3Gvuon2i8cQ6fatzktNKrJDEvznYjGfcoJGT9gydqCl+xDUxHeBIbfvbqZwrSP8y3tBytKwxuXbcb4GQnXJFWl273AXQ5QfpyQqPjzhvwU1T3ZfxsdMuVEkPLFI/y8hjZpO7CkKq7+FQ/iOBk/YBUj7au0i0v7SGG0lL4l7yQFHTGFIX54Gd2PT0oJN/wcrcrp9wSCD7SVOdukcZ/iq2qo/sR4+srWxeG5uBFK07yfKBsEFIwDz4I+j5mrOj7RdNPS/tftmQfiaCRUrjxcY2LfNvbU/CeI/wAVbiaxARkTREeokQj780FNca6l3eqa0/5umxwfAymBR+16tng607rTbSPGClvCp+PIuf25rznx3xGs+rX6RMrx3MkEXOp25Yig2PQgso391eokUAADoNh8KCJdrlyU0O8I84wv2O6If2NXT4Fj5dKsh6Wtv/slqOduc/LoU4zjnaFR7/lFb8FNZ+GePtPh06zWS8t1YW0AK94pZSI1BDKCSpB2INBOKVitLtJUWSN1dGGVZSGVgfMEbEVloFKUoFKUoFKUoFKUoFKUoFUr2nau2l6/DfvGLhXt2SJC/IY3XZj0bA8eem/O3pV1VQHH/Ea2HEss1zbrep3MYhjdgBECF3AKsM8wk8vp560G7o//AAjiIpjdW4aTmXuUhyoKnPNzu7HGMDcDfPSrAsu1HTZ7o2yzISI+8MjcoiPTKiRiOZgDnYYwDvsag8XbJpU4gE+nr4yRNzRRyLAMkAg8mZAdicAYBPU7HDccT8NSTMhsTyjpIluyo3wVGDD7VFBPOGuLLHUZrhI44SkLKiu3dnviQeYqhGQgIADb5z5V3m4Ys262ts3xhjP8NVOf8FG6oU+K3y/htX0umcLn5lwY/hNcr/foLNm4A05+tha/ZBGD94UGuZcdj+kv1skH1XlT+64qIwaJof8AN6xLH8L/AJP71bsPDdif8VxDdj6upRN+6g3rjsG0tvmxyp9WZv481uf8VoAwuqaso8gLzYfelaUPCf8Ak9fuz8Z4ZPxrK3BUjDxa7efoSxJ+1RQZ37H7WTAuZ726UHPLcXTsM/BeWo32g3WkaTaPFBa2rXUilEXkWRkyMc7s3MQB1AJ3PuyR0puAtNG91qdxMBuRcX4A+0ArgfbUa4y1jh+1spoLWCCeZ0ZUMa85RiMBjcNnGDv4WJOPfmgsTsq0c22jWsbHJKd6cdB3pMgA+AYD45qW1E+ylSNEs8vz/JA59ASxC/ojw/o1LKBSlKBSlKBSlKBSlKBSlKBVHcfajNpGuS3fs8V0L2MCHvBkxugRSABvscHAxkMN8g1eNVF2xXMsOp6fLYktf4lRYwvPzRHzKnYDeQZ9MnI5aDT0Xte1ERwK+kzyEf4+RIpAXG+6IsYVTjB3JBxjbqO7N2rXXtK8mj6gbfkbm5rdxIZCV5SBuvKAGHXct5Y35ukzcUJzlorZ+duf5Zo/BkAYURyDCjHTfzrcsjxMkrO62UisABGxwqYz83kw2d98k0HVHam3/JGrf9W/9Vfj9pvN87R9VPxtM/xVhbUOI/6Lp368n/mVjbUOJP6Np360n/m0H7Nxpbv8/QtQb62nofxNc6fUtPfrw3eH4adGv4Gugup8SDraaefg7j/vayLrHEPnY2R+ExH4vQRueDTW68Nah+jbMv8AdkFazaVpvlw1qX2pMP8AvamP5d17/k21/wCsj/xrG+va/wCWm2g+NwD/ABigisNrbJvFwtcsfLvQ2Pt5+b8K1eMr7VRp0wTSrfT7PkxLymHnKE4I6jrkDZM+lTI3XEcmwh06H+szSMR9zN+FRDtO4J1I6fJdX2orKIeVu4jQrH4mVNscoJHNsSpPvoLT7PNHFrpNrFvkRKzZ/Pf5Rvs5mNSKtDh+57yzgkAwHhifHpzIp/fW/QKUpQKUpQKUpQKUpQKUpQKrnti4eHcflKKZre6s1yki/SUtjkI95cgHp4iCCDtY1Ybu0SWNo5FDo4KsrDIZT1BB6igpPh234luFju0uYyskWEErR8vIxDA90q8obYbkZ8vdUku9N4klhWPv7GFgQWkQyB3x6/JsoHrygZrJfdjPKhSy1K8tY8lhEJGeNT12AZSBn1Jqu9Vi1fSLxfab+4WCUhDcrzXKcvUfJyHZx6HB64zQWwsWvEbyaWv1UuT+JFY30bXG/wDyFon1LYt/fNUi/aLfS3giXU7owtIqCRUVHKkgZ7pWAzv05vu6VNL6a1hult5uI9QZySHaOQ93GfRnBIG+22cHrignS8L6yeusov1bCE/ia/Twdqp664/2WUA/iqFaRaWFzJKqazq7RQpzyTtOY4F3AAMjqPEc7DG+Dit5uFtKNot0+r3/AHDFlV3uWXnZSVIVWjDPgg9AelBJf8B9RPXW5/st4R++sFxwDegZbXblR9RF/iFcXibsw0uztmuLm7vQgG2bhSzseiqCniY+n2nABNRngfsSa8f2i77yC1YlooWbMzpnK8zYHIMY3wCfILsaDua1o/cKTLxTKhHlz8zfZHHNzH7BXP4D4AutRkM19dXM1gr5iWZ5AboA+FjGzHkjOx9T0HrVo6V2babb47uzhyOjOveNn60mTmpKBQfKIAAAAABgAbAD4V9UpQKUpQKUpQKUpQKUpQKUpQKUpQK1tS02O4heKZFkjccrKwyCP3HzBHQ7itmlB5O7UOAjpd6UXma3kHPC5Hl5oT0LKf2FT51EBOwUrk8pIYjOxIyAceo5m+817S1jRYbqIxXESyxnqrjO/qD1U+8YNeVePtEhtrySOFORFcgDmZsD4sSaCOPqEhiWIyOYlYsqcx5Qx6kL0BPrXR4f1qZLu3dU9peIgRRSh5FzvyqqA52Y5AHnXT4W0OGZ8SJzD6zD8CK9HcG8C2Vmiy29siSMoy5LO243wzklQfQYoOLwvwNPcTJfawwlnG8Nvt3Vt555OjSdPXGOpIBFh0pQKUpQKUpQKUpQKUpQKUpQf//Z"/>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863158" y="1752599"/>
            <a:ext cx="6248399" cy="1200329"/>
          </a:xfrm>
          <a:prstGeom prst="rect">
            <a:avLst/>
          </a:prstGeom>
          <a:noFill/>
        </p:spPr>
        <p:txBody>
          <a:bodyPr wrap="square" rtlCol="0">
            <a:spAutoFit/>
          </a:bodyPr>
          <a:lstStyle/>
          <a:p>
            <a:r>
              <a:rPr lang="el-GR" sz="2400" dirty="0" smtClean="0"/>
              <a:t>Θέλουμε να κάνουμε ένα πρόγραμμα που να διαχειρίζεται τα φώτα σε διάφορα δωμάτια και θα υλοποιεί και ένα </a:t>
            </a:r>
            <a:r>
              <a:rPr lang="en-US" sz="2400" dirty="0" smtClean="0"/>
              <a:t>dimmer</a:t>
            </a:r>
            <a:r>
              <a:rPr lang="el-GR" sz="2400" dirty="0" smtClean="0"/>
              <a:t> </a:t>
            </a:r>
            <a:endParaRPr lang="en-US" sz="2400" dirty="0"/>
          </a:p>
        </p:txBody>
      </p:sp>
      <p:cxnSp>
        <p:nvCxnSpPr>
          <p:cNvPr id="9" name="Straight Connector 8"/>
          <p:cNvCxnSpPr/>
          <p:nvPr/>
        </p:nvCxnSpPr>
        <p:spPr>
          <a:xfrm>
            <a:off x="4876800" y="3810000"/>
            <a:ext cx="1600200" cy="17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4244255"/>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86600" y="3360234"/>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13" name="TextBox 12"/>
          <p:cNvSpPr txBox="1"/>
          <p:nvPr/>
        </p:nvSpPr>
        <p:spPr>
          <a:xfrm>
            <a:off x="7086600" y="3827943"/>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14" name="TextBox 13"/>
          <p:cNvSpPr txBox="1"/>
          <p:nvPr/>
        </p:nvSpPr>
        <p:spPr>
          <a:xfrm>
            <a:off x="7086600" y="4276305"/>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5" name="TextBox 14"/>
          <p:cNvSpPr txBox="1"/>
          <p:nvPr/>
        </p:nvSpPr>
        <p:spPr>
          <a:xfrm>
            <a:off x="5238435" y="3360234"/>
            <a:ext cx="748923" cy="369332"/>
          </a:xfrm>
          <a:prstGeom prst="rect">
            <a:avLst/>
          </a:prstGeom>
          <a:noFill/>
        </p:spPr>
        <p:txBody>
          <a:bodyPr wrap="none" rtlCol="0">
            <a:spAutoFit/>
          </a:bodyPr>
          <a:lstStyle/>
          <a:p>
            <a:r>
              <a:rPr lang="en-US" b="1" dirty="0" smtClean="0"/>
              <a:t>Light</a:t>
            </a:r>
            <a:endParaRPr lang="en-US" b="1" dirty="0"/>
          </a:p>
        </p:txBody>
      </p:sp>
      <p:sp>
        <p:nvSpPr>
          <p:cNvPr id="16" name="TextBox 15"/>
          <p:cNvSpPr txBox="1"/>
          <p:nvPr/>
        </p:nvSpPr>
        <p:spPr>
          <a:xfrm>
            <a:off x="5140913" y="3874923"/>
            <a:ext cx="1031051" cy="369332"/>
          </a:xfrm>
          <a:prstGeom prst="rect">
            <a:avLst/>
          </a:prstGeom>
          <a:noFill/>
        </p:spPr>
        <p:txBody>
          <a:bodyPr wrap="none" rtlCol="0">
            <a:spAutoFit/>
          </a:bodyPr>
          <a:lstStyle/>
          <a:p>
            <a:r>
              <a:rPr lang="en-US" dirty="0" smtClean="0"/>
              <a:t>intensity</a:t>
            </a:r>
            <a:endParaRPr lang="en-US" dirty="0"/>
          </a:p>
        </p:txBody>
      </p:sp>
      <p:sp>
        <p:nvSpPr>
          <p:cNvPr id="17" name="TextBox 16"/>
          <p:cNvSpPr txBox="1"/>
          <p:nvPr/>
        </p:nvSpPr>
        <p:spPr>
          <a:xfrm>
            <a:off x="5090617" y="4255532"/>
            <a:ext cx="1172116" cy="1200329"/>
          </a:xfrm>
          <a:prstGeom prst="rect">
            <a:avLst/>
          </a:prstGeom>
          <a:noFill/>
        </p:spPr>
        <p:txBody>
          <a:bodyPr wrap="none" rtlCol="0">
            <a:spAutoFit/>
          </a:bodyPr>
          <a:lstStyle/>
          <a:p>
            <a:r>
              <a:rPr lang="en-US" dirty="0"/>
              <a:t>o</a:t>
            </a:r>
            <a:r>
              <a:rPr lang="en-US" dirty="0" smtClean="0"/>
              <a:t>n()</a:t>
            </a:r>
          </a:p>
          <a:p>
            <a:r>
              <a:rPr lang="en-US" dirty="0"/>
              <a:t>o</a:t>
            </a:r>
            <a:r>
              <a:rPr lang="en-US" dirty="0" smtClean="0"/>
              <a:t>ff()</a:t>
            </a:r>
          </a:p>
          <a:p>
            <a:r>
              <a:rPr lang="en-US" dirty="0"/>
              <a:t>d</a:t>
            </a:r>
            <a:r>
              <a:rPr lang="en-US" dirty="0" smtClean="0"/>
              <a:t>im()</a:t>
            </a:r>
          </a:p>
          <a:p>
            <a:r>
              <a:rPr lang="en-US" dirty="0"/>
              <a:t>b</a:t>
            </a:r>
            <a:r>
              <a:rPr lang="en-US" dirty="0" smtClean="0"/>
              <a:t>righten()</a:t>
            </a:r>
            <a:endParaRPr lang="en-US" dirty="0"/>
          </a:p>
        </p:txBody>
      </p:sp>
      <p:sp>
        <p:nvSpPr>
          <p:cNvPr id="18" name="TextBox 17"/>
          <p:cNvSpPr txBox="1"/>
          <p:nvPr/>
        </p:nvSpPr>
        <p:spPr>
          <a:xfrm>
            <a:off x="1807029" y="4978568"/>
            <a:ext cx="2159566" cy="646331"/>
          </a:xfrm>
          <a:prstGeom prst="rect">
            <a:avLst/>
          </a:prstGeom>
          <a:noFill/>
          <a:ln>
            <a:solidFill>
              <a:srgbClr val="FF0000"/>
            </a:solidFill>
          </a:ln>
        </p:spPr>
        <p:txBody>
          <a:bodyPr wrap="none" rtlCol="0">
            <a:spAutoFit/>
          </a:bodyPr>
          <a:lstStyle/>
          <a:p>
            <a:r>
              <a:rPr lang="en-US" dirty="0" smtClean="0"/>
              <a:t>Light </a:t>
            </a:r>
            <a:r>
              <a:rPr lang="en-US" dirty="0" err="1" smtClean="0">
                <a:solidFill>
                  <a:srgbClr val="00B0F0"/>
                </a:solidFill>
              </a:rPr>
              <a:t>bedroomLight</a:t>
            </a:r>
            <a:endParaRPr lang="en-US" dirty="0" smtClean="0">
              <a:solidFill>
                <a:srgbClr val="00B0F0"/>
              </a:solidFill>
            </a:endParaRPr>
          </a:p>
          <a:p>
            <a:r>
              <a:rPr lang="en-US" dirty="0" smtClean="0"/>
              <a:t>Light </a:t>
            </a:r>
            <a:r>
              <a:rPr lang="en-US" dirty="0" err="1" smtClean="0">
                <a:solidFill>
                  <a:srgbClr val="00B0F0"/>
                </a:solidFill>
              </a:rPr>
              <a:t>kitchenLight</a:t>
            </a:r>
            <a:endParaRPr lang="en-US" dirty="0">
              <a:solidFill>
                <a:srgbClr val="00B0F0"/>
              </a:solidFill>
            </a:endParaRPr>
          </a:p>
        </p:txBody>
      </p:sp>
      <p:sp>
        <p:nvSpPr>
          <p:cNvPr id="19" name="TextBox 18"/>
          <p:cNvSpPr txBox="1"/>
          <p:nvPr/>
        </p:nvSpPr>
        <p:spPr>
          <a:xfrm>
            <a:off x="223866" y="5117067"/>
            <a:ext cx="1410001" cy="369332"/>
          </a:xfrm>
          <a:prstGeom prst="rect">
            <a:avLst/>
          </a:prstGeom>
          <a:solidFill>
            <a:srgbClr val="92D050"/>
          </a:solidFill>
        </p:spPr>
        <p:txBody>
          <a:bodyPr wrap="none" rtlCol="0">
            <a:spAutoFit/>
          </a:bodyPr>
          <a:lstStyle/>
          <a:p>
            <a:r>
              <a:rPr lang="el-GR" dirty="0" smtClean="0"/>
              <a:t>Αντικείμενα:</a:t>
            </a:r>
            <a:endParaRPr lang="en-US" dirty="0"/>
          </a:p>
        </p:txBody>
      </p:sp>
      <p:sp>
        <p:nvSpPr>
          <p:cNvPr id="21" name="TextBox 20"/>
          <p:cNvSpPr txBox="1"/>
          <p:nvPr/>
        </p:nvSpPr>
        <p:spPr>
          <a:xfrm>
            <a:off x="4458103" y="5857507"/>
            <a:ext cx="4450549" cy="923330"/>
          </a:xfrm>
          <a:prstGeom prst="rect">
            <a:avLst/>
          </a:prstGeom>
          <a:noFill/>
        </p:spPr>
        <p:txBody>
          <a:bodyPr wrap="square" rtlCol="0">
            <a:spAutoFit/>
          </a:bodyPr>
          <a:lstStyle/>
          <a:p>
            <a:r>
              <a:rPr lang="el-GR" dirty="0" smtClean="0"/>
              <a:t>Η κλήση μιας μεθόδου για ένα αντικείμενο μερικές φορές λέγεται και </a:t>
            </a:r>
            <a:r>
              <a:rPr lang="el-GR" dirty="0" smtClean="0">
                <a:solidFill>
                  <a:schemeClr val="accent6">
                    <a:lumMod val="75000"/>
                  </a:schemeClr>
                </a:solidFill>
              </a:rPr>
              <a:t>πέρασμα μηνύματος</a:t>
            </a:r>
            <a:endParaRPr lang="en-US" dirty="0">
              <a:solidFill>
                <a:schemeClr val="accent6">
                  <a:lumMod val="75000"/>
                </a:schemeClr>
              </a:solidFill>
            </a:endParaRPr>
          </a:p>
        </p:txBody>
      </p:sp>
      <p:sp>
        <p:nvSpPr>
          <p:cNvPr id="22" name="TextBox 21"/>
          <p:cNvSpPr txBox="1"/>
          <p:nvPr/>
        </p:nvSpPr>
        <p:spPr>
          <a:xfrm>
            <a:off x="223866" y="5890164"/>
            <a:ext cx="4234237" cy="923330"/>
          </a:xfrm>
          <a:prstGeom prst="rect">
            <a:avLst/>
          </a:prstGeom>
          <a:noFill/>
        </p:spPr>
        <p:txBody>
          <a:bodyPr wrap="square" rtlCol="0">
            <a:spAutoFit/>
          </a:bodyPr>
          <a:lstStyle/>
          <a:p>
            <a:r>
              <a:rPr lang="el-GR" dirty="0" smtClean="0"/>
              <a:t>Τα αντικείμενα δημιουργούνται σε άλλο σημείο του κώδικα το οποίο καλεί και τις μεθόδους</a:t>
            </a:r>
            <a:endParaRPr lang="en-US" dirty="0"/>
          </a:p>
        </p:txBody>
      </p:sp>
      <p:sp>
        <p:nvSpPr>
          <p:cNvPr id="3" name="Rounded Rectangle 2"/>
          <p:cNvSpPr/>
          <p:nvPr/>
        </p:nvSpPr>
        <p:spPr>
          <a:xfrm>
            <a:off x="4876800" y="3360234"/>
            <a:ext cx="1600200" cy="2126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6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1" grpId="0"/>
      <p:bldP spid="22" grpId="0"/>
    </p:bld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71602"/>
            <a:ext cx="8712968" cy="1927225"/>
          </a:xfrm>
        </p:spPr>
        <p:txBody>
          <a:bodyPr>
            <a:noAutofit/>
          </a:bodyPr>
          <a:lstStyle/>
          <a:p>
            <a:r>
              <a:rPr lang="en-US" sz="4800" dirty="0" smtClean="0"/>
              <a:t>1</a:t>
            </a:r>
            <a:r>
              <a:rPr lang="el-GR" sz="4800" dirty="0" smtClean="0"/>
              <a:t>6</a:t>
            </a:r>
            <a:r>
              <a:rPr lang="en-US" sz="4800" dirty="0" smtClean="0"/>
              <a:t>. </a:t>
            </a:r>
            <a:r>
              <a:rPr lang="el-GR" sz="4800" dirty="0" smtClean="0"/>
              <a:t>ΕΙΣΑΓΩΓΗ ΣΤΗΝ ΚΛΗΡΟΝΟΜΙΚΟΤΗΤΑ</a:t>
            </a:r>
            <a:endParaRPr lang="el-GR" sz="48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71528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Στο παράδειγμα με το τμήμα πανεπιστημίου οι </a:t>
            </a:r>
            <a:r>
              <a:rPr lang="el-GR" dirty="0" smtClean="0">
                <a:solidFill>
                  <a:srgbClr val="0070C0"/>
                </a:solidFill>
              </a:rPr>
              <a:t>φοιτητές</a:t>
            </a:r>
            <a:r>
              <a:rPr lang="el-GR" dirty="0" smtClean="0"/>
              <a:t> και οι </a:t>
            </a:r>
            <a:r>
              <a:rPr lang="el-GR" dirty="0" smtClean="0">
                <a:solidFill>
                  <a:schemeClr val="accent6">
                    <a:lumMod val="75000"/>
                  </a:schemeClr>
                </a:solidFill>
              </a:rPr>
              <a:t>καθηγητές</a:t>
            </a:r>
            <a:r>
              <a:rPr lang="el-GR" dirty="0" smtClean="0"/>
              <a:t> είχαν κάποια </a:t>
            </a:r>
            <a:r>
              <a:rPr lang="el-GR" dirty="0" smtClean="0">
                <a:solidFill>
                  <a:srgbClr val="0070C0"/>
                </a:solidFill>
              </a:rPr>
              <a:t>κοινά</a:t>
            </a:r>
            <a:r>
              <a:rPr lang="el-GR" dirty="0" smtClean="0"/>
              <a:t> στοιχεία</a:t>
            </a:r>
          </a:p>
          <a:p>
            <a:pPr lvl="1"/>
            <a:r>
              <a:rPr lang="el-GR" dirty="0" smtClean="0"/>
              <a:t>Και οι δύο είχαν όνομα</a:t>
            </a:r>
          </a:p>
          <a:p>
            <a:pPr lvl="1"/>
            <a:r>
              <a:rPr lang="el-GR" dirty="0" smtClean="0"/>
              <a:t>Και οι δύο είχαν κάποιο χαρακτηριστικό αριθμό</a:t>
            </a:r>
          </a:p>
          <a:p>
            <a:r>
              <a:rPr lang="el-GR" dirty="0" smtClean="0"/>
              <a:t>και κάποιες </a:t>
            </a:r>
            <a:r>
              <a:rPr lang="el-GR" dirty="0" smtClean="0">
                <a:solidFill>
                  <a:schemeClr val="accent6">
                    <a:lumMod val="75000"/>
                  </a:schemeClr>
                </a:solidFill>
              </a:rPr>
              <a:t>διαφορές</a:t>
            </a:r>
          </a:p>
          <a:p>
            <a:pPr lvl="1"/>
            <a:r>
              <a:rPr lang="el-GR" dirty="0" smtClean="0"/>
              <a:t>Οι καθηγητές δίδασκαν μαθήματα</a:t>
            </a:r>
          </a:p>
          <a:p>
            <a:pPr lvl="1"/>
            <a:r>
              <a:rPr lang="el-GR" dirty="0" smtClean="0"/>
              <a:t>Οι φοιτητές έπαιρναν μαθήματα, βαθμούς και μονάδες</a:t>
            </a:r>
          </a:p>
          <a:p>
            <a:pPr lvl="1"/>
            <a:endParaRPr lang="el-GR" dirty="0"/>
          </a:p>
          <a:p>
            <a:r>
              <a:rPr lang="el-GR" dirty="0" smtClean="0"/>
              <a:t>Δεν θα ήταν βολικό αν είχαμε μεθόδους που να χειρίζονταν με </a:t>
            </a:r>
            <a:r>
              <a:rPr lang="el-GR" dirty="0" smtClean="0">
                <a:solidFill>
                  <a:srgbClr val="0070C0"/>
                </a:solidFill>
              </a:rPr>
              <a:t>κοινό τρόπο τις ομοιότητες </a:t>
            </a:r>
            <a:r>
              <a:rPr lang="el-GR" dirty="0" smtClean="0"/>
              <a:t>(π.χ. εκτύπωση των βασικών στοιχείων) και να έχουν </a:t>
            </a:r>
            <a:r>
              <a:rPr lang="el-GR" dirty="0" smtClean="0">
                <a:solidFill>
                  <a:schemeClr val="accent6">
                    <a:lumMod val="75000"/>
                  </a:schemeClr>
                </a:solidFill>
              </a:rPr>
              <a:t>ξεχωριστές μεθόδους για τις διαφορές</a:t>
            </a:r>
            <a:r>
              <a:rPr lang="el-GR" dirty="0" smtClean="0"/>
              <a:t>?</a:t>
            </a:r>
          </a:p>
          <a:p>
            <a:pPr lvl="1"/>
            <a:r>
              <a:rPr lang="el-GR" dirty="0" smtClean="0"/>
              <a:t>Έτσι δεν θα έπρεπε να γράφουμε τον </a:t>
            </a:r>
            <a:r>
              <a:rPr lang="el-GR" dirty="0" smtClean="0">
                <a:solidFill>
                  <a:srgbClr val="0070C0"/>
                </a:solidFill>
              </a:rPr>
              <a:t>ίδιο κώδικα </a:t>
            </a:r>
            <a:r>
              <a:rPr lang="el-GR" dirty="0" smtClean="0"/>
              <a:t>πολλές φορές και οι </a:t>
            </a:r>
            <a:r>
              <a:rPr lang="el-GR" dirty="0" smtClean="0">
                <a:solidFill>
                  <a:schemeClr val="accent6">
                    <a:lumMod val="75000"/>
                  </a:schemeClr>
                </a:solidFill>
              </a:rPr>
              <a:t>αλλαγές</a:t>
            </a:r>
            <a:r>
              <a:rPr lang="el-GR" dirty="0" smtClean="0"/>
              <a:t> θα έπρεπε να γίνουν μόνο μια φορά.</a:t>
            </a:r>
          </a:p>
          <a:p>
            <a:pPr lvl="1"/>
            <a:endParaRPr lang="el-GR" dirty="0"/>
          </a:p>
          <a:p>
            <a:r>
              <a:rPr lang="el-GR" dirty="0" smtClean="0"/>
              <a:t>Αυτό το καταφέρνουμε με την </a:t>
            </a:r>
            <a:r>
              <a:rPr lang="el-GR" dirty="0" smtClean="0">
                <a:solidFill>
                  <a:srgbClr val="FF0000"/>
                </a:solidFill>
              </a:rPr>
              <a:t>κληρονομικότητα</a:t>
            </a:r>
            <a:r>
              <a:rPr lang="el-GR" dirty="0" smtClean="0"/>
              <a:t>!</a:t>
            </a:r>
            <a:endParaRPr lang="en-US" dirty="0"/>
          </a:p>
        </p:txBody>
      </p:sp>
    </p:spTree>
    <p:extLst>
      <p:ext uri="{BB962C8B-B14F-4D97-AF65-F5344CB8AC3E}">
        <p14:creationId xmlns:p14="http://schemas.microsoft.com/office/powerpoint/2010/main" val="210091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rgbClr val="FF0000"/>
                </a:solidFill>
              </a:rPr>
              <a:t>κληρονομικότητα</a:t>
            </a:r>
            <a:r>
              <a:rPr lang="el-GR" dirty="0" smtClean="0"/>
              <a:t> είναι κεντρική έννοια στον αντικειμενοστραφή προγραμματισμό.</a:t>
            </a:r>
          </a:p>
          <a:p>
            <a:r>
              <a:rPr lang="el-GR" dirty="0" smtClean="0"/>
              <a:t>Η ιδέα είναι να ορίσουμε μια </a:t>
            </a:r>
            <a:r>
              <a:rPr lang="el-GR" dirty="0" smtClean="0">
                <a:solidFill>
                  <a:srgbClr val="0070C0"/>
                </a:solidFill>
              </a:rPr>
              <a:t>γενική κλάση </a:t>
            </a:r>
            <a:r>
              <a:rPr lang="el-GR" dirty="0" smtClean="0"/>
              <a:t>που έχει κάποια χαρακτηριστικά (πεδία και μεθόδους) που θέλουμε και μετά να ορίσουμε </a:t>
            </a:r>
            <a:r>
              <a:rPr lang="el-GR" dirty="0" smtClean="0">
                <a:solidFill>
                  <a:schemeClr val="accent6">
                    <a:lumMod val="75000"/>
                  </a:schemeClr>
                </a:solidFill>
              </a:rPr>
              <a:t>εξειδικευμένες παραλλαγές</a:t>
            </a:r>
            <a:r>
              <a:rPr lang="el-GR" dirty="0" smtClean="0"/>
              <a:t> της κλάσης αυτής στις οποίες προσθέτουμε ειδικότερα χαρακτηριστικά.</a:t>
            </a:r>
          </a:p>
          <a:p>
            <a:pPr lvl="1"/>
            <a:r>
              <a:rPr lang="el-GR" dirty="0" smtClean="0"/>
              <a:t>Οι εξειδικευμένες κλάσεις λέμε ότι </a:t>
            </a:r>
            <a:r>
              <a:rPr lang="el-GR" dirty="0" smtClean="0">
                <a:solidFill>
                  <a:srgbClr val="FF0000"/>
                </a:solidFill>
              </a:rPr>
              <a:t>κληρονομούν</a:t>
            </a:r>
            <a:r>
              <a:rPr lang="el-GR" dirty="0" smtClean="0"/>
              <a:t> τα χαρακτηριστικά της γενικής κλάσης</a:t>
            </a:r>
            <a:endParaRPr lang="en-US" dirty="0"/>
          </a:p>
        </p:txBody>
      </p:sp>
    </p:spTree>
    <p:extLst>
      <p:ext uri="{BB962C8B-B14F-4D97-AF65-F5344CB8AC3E}">
        <p14:creationId xmlns:p14="http://schemas.microsoft.com/office/powerpoint/2010/main" val="191027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53200" y="3417332"/>
            <a:ext cx="2438400" cy="3314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Κληρονομικότητα</a:t>
            </a:r>
            <a:endParaRPr lang="en-US" dirty="0"/>
          </a:p>
        </p:txBody>
      </p:sp>
      <p:sp>
        <p:nvSpPr>
          <p:cNvPr id="5" name="TextBox 4"/>
          <p:cNvSpPr txBox="1"/>
          <p:nvPr/>
        </p:nvSpPr>
        <p:spPr>
          <a:xfrm>
            <a:off x="304800" y="1611868"/>
            <a:ext cx="8507585" cy="400110"/>
          </a:xfrm>
          <a:prstGeom prst="rect">
            <a:avLst/>
          </a:prstGeom>
          <a:noFill/>
        </p:spPr>
        <p:txBody>
          <a:bodyPr wrap="none" rtlCol="0">
            <a:spAutoFit/>
          </a:bodyPr>
          <a:lstStyle/>
          <a:p>
            <a:r>
              <a:rPr lang="el-GR" sz="2000" dirty="0" smtClean="0"/>
              <a:t>Έχουμε μια </a:t>
            </a:r>
            <a:r>
              <a:rPr lang="el-GR" sz="2000" dirty="0" smtClean="0">
                <a:solidFill>
                  <a:srgbClr val="0070C0"/>
                </a:solidFill>
              </a:rPr>
              <a:t>Βασική Κλάση (</a:t>
            </a:r>
            <a:r>
              <a:rPr lang="en-US" sz="2000" dirty="0" smtClean="0">
                <a:solidFill>
                  <a:srgbClr val="0070C0"/>
                </a:solidFill>
              </a:rPr>
              <a:t>Base Class) </a:t>
            </a:r>
            <a:r>
              <a:rPr lang="el-GR" sz="2000" dirty="0" smtClean="0"/>
              <a:t>Β, με κάποια πεδία και μεθόδους.</a:t>
            </a:r>
            <a:endParaRPr lang="en-US" sz="2000" dirty="0"/>
          </a:p>
        </p:txBody>
      </p:sp>
      <p:sp>
        <p:nvSpPr>
          <p:cNvPr id="6" name="Rounded Rectangle 5"/>
          <p:cNvSpPr/>
          <p:nvPr/>
        </p:nvSpPr>
        <p:spPr>
          <a:xfrm>
            <a:off x="381000" y="2699266"/>
            <a:ext cx="2209800" cy="16880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865979"/>
            <a:ext cx="1447800" cy="5387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8" name="Rectangle 7"/>
          <p:cNvSpPr/>
          <p:nvPr/>
        </p:nvSpPr>
        <p:spPr>
          <a:xfrm>
            <a:off x="685800" y="3625334"/>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9" name="TextBox 8"/>
          <p:cNvSpPr txBox="1"/>
          <p:nvPr/>
        </p:nvSpPr>
        <p:spPr>
          <a:xfrm>
            <a:off x="2688373" y="2338796"/>
            <a:ext cx="3956823" cy="1323439"/>
          </a:xfrm>
          <a:prstGeom prst="rect">
            <a:avLst/>
          </a:prstGeom>
          <a:noFill/>
        </p:spPr>
        <p:txBody>
          <a:bodyPr wrap="square" rtlCol="0">
            <a:spAutoFit/>
          </a:bodyPr>
          <a:lstStyle/>
          <a:p>
            <a:r>
              <a:rPr lang="el-GR" sz="2000" dirty="0" smtClean="0"/>
              <a:t>Θέλουμε να δημιουργήσουμε μια νέα κλάση </a:t>
            </a:r>
            <a:r>
              <a:rPr lang="en-US" sz="2000" dirty="0" smtClean="0"/>
              <a:t>D</a:t>
            </a:r>
            <a:r>
              <a:rPr lang="el-GR" sz="2000" dirty="0" smtClean="0"/>
              <a:t> η οποία να έχει όλα τα χαρακτηριστικά της Β, αλλά και κάποια επιπλέον.</a:t>
            </a:r>
            <a:endParaRPr lang="en-US" sz="2000" dirty="0"/>
          </a:p>
        </p:txBody>
      </p:sp>
      <p:sp>
        <p:nvSpPr>
          <p:cNvPr id="10" name="TextBox 9"/>
          <p:cNvSpPr txBox="1"/>
          <p:nvPr/>
        </p:nvSpPr>
        <p:spPr>
          <a:xfrm>
            <a:off x="152400" y="4595857"/>
            <a:ext cx="6248399" cy="1631216"/>
          </a:xfrm>
          <a:prstGeom prst="rect">
            <a:avLst/>
          </a:prstGeom>
          <a:noFill/>
        </p:spPr>
        <p:txBody>
          <a:bodyPr wrap="square" rtlCol="0">
            <a:spAutoFit/>
          </a:bodyPr>
          <a:lstStyle/>
          <a:p>
            <a:r>
              <a:rPr lang="el-GR" sz="2000" dirty="0" smtClean="0"/>
              <a:t>Αντί να ξαναγράψουμε τον ίδιο κώδικα δημιουργούμε μια </a:t>
            </a:r>
            <a:r>
              <a:rPr lang="el-GR" sz="2000" dirty="0" smtClean="0">
                <a:solidFill>
                  <a:schemeClr val="accent6">
                    <a:lumMod val="75000"/>
                  </a:schemeClr>
                </a:solidFill>
              </a:rPr>
              <a:t>Παράγωγη Κλάση </a:t>
            </a:r>
            <a:r>
              <a:rPr lang="en-US" sz="2000" dirty="0" smtClean="0">
                <a:solidFill>
                  <a:schemeClr val="accent6">
                    <a:lumMod val="75000"/>
                  </a:schemeClr>
                </a:solidFill>
              </a:rPr>
              <a:t>(Derived Class) </a:t>
            </a:r>
            <a:r>
              <a:rPr lang="en-US" sz="2000" dirty="0"/>
              <a:t>D</a:t>
            </a:r>
            <a:r>
              <a:rPr lang="el-GR" sz="2000" dirty="0" smtClean="0"/>
              <a:t>, η οποία </a:t>
            </a:r>
            <a:r>
              <a:rPr lang="el-GR" sz="2000" dirty="0" smtClean="0">
                <a:solidFill>
                  <a:srgbClr val="FF0000"/>
                </a:solidFill>
              </a:rPr>
              <a:t>κληρονομεί</a:t>
            </a:r>
            <a:r>
              <a:rPr lang="el-GR" sz="2000" dirty="0" smtClean="0"/>
              <a:t> όλη τη λειτουργικότητα της Βασικής Κλάσης Β και στην οποία προσθέτουμε τα νέα πεδία και μεθόδους.</a:t>
            </a:r>
            <a:endParaRPr lang="en-US" sz="2000" dirty="0"/>
          </a:p>
        </p:txBody>
      </p:sp>
      <p:sp>
        <p:nvSpPr>
          <p:cNvPr id="11" name="Rounded Rectangle 10"/>
          <p:cNvSpPr/>
          <p:nvPr/>
        </p:nvSpPr>
        <p:spPr>
          <a:xfrm>
            <a:off x="6696335" y="4969996"/>
            <a:ext cx="2209800" cy="1676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7335" y="5120537"/>
            <a:ext cx="14478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13" name="Rectangle 12"/>
          <p:cNvSpPr/>
          <p:nvPr/>
        </p:nvSpPr>
        <p:spPr>
          <a:xfrm>
            <a:off x="7077335" y="588439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15" name="TextBox 14"/>
          <p:cNvSpPr txBox="1"/>
          <p:nvPr/>
        </p:nvSpPr>
        <p:spPr>
          <a:xfrm>
            <a:off x="555324" y="2326974"/>
            <a:ext cx="1861151" cy="369332"/>
          </a:xfrm>
          <a:prstGeom prst="rect">
            <a:avLst/>
          </a:prstGeom>
          <a:noFill/>
        </p:spPr>
        <p:txBody>
          <a:bodyPr wrap="none" rtlCol="0">
            <a:spAutoFit/>
          </a:bodyPr>
          <a:lstStyle/>
          <a:p>
            <a:r>
              <a:rPr lang="el-GR" dirty="0" smtClean="0">
                <a:solidFill>
                  <a:srgbClr val="0070C0"/>
                </a:solidFill>
              </a:rPr>
              <a:t>Βασική Κλάση </a:t>
            </a:r>
            <a:r>
              <a:rPr lang="en-US" dirty="0" smtClean="0">
                <a:solidFill>
                  <a:srgbClr val="0070C0"/>
                </a:solidFill>
              </a:rPr>
              <a:t>B</a:t>
            </a:r>
            <a:endParaRPr lang="en-US" dirty="0">
              <a:solidFill>
                <a:srgbClr val="0070C0"/>
              </a:solidFill>
            </a:endParaRPr>
          </a:p>
        </p:txBody>
      </p:sp>
      <p:sp>
        <p:nvSpPr>
          <p:cNvPr id="16" name="Oval 15"/>
          <p:cNvSpPr/>
          <p:nvPr/>
        </p:nvSpPr>
        <p:spPr>
          <a:xfrm>
            <a:off x="7077335" y="3640121"/>
            <a:ext cx="1447800" cy="5261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y</a:t>
            </a:r>
            <a:endParaRPr lang="en-US" dirty="0"/>
          </a:p>
        </p:txBody>
      </p:sp>
      <p:sp>
        <p:nvSpPr>
          <p:cNvPr id="17" name="Rectangle 16"/>
          <p:cNvSpPr/>
          <p:nvPr/>
        </p:nvSpPr>
        <p:spPr>
          <a:xfrm>
            <a:off x="7077335" y="428762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Q</a:t>
            </a:r>
            <a:endParaRPr lang="en-US" dirty="0"/>
          </a:p>
        </p:txBody>
      </p:sp>
      <p:sp>
        <p:nvSpPr>
          <p:cNvPr id="18" name="TextBox 17"/>
          <p:cNvSpPr txBox="1"/>
          <p:nvPr/>
        </p:nvSpPr>
        <p:spPr>
          <a:xfrm>
            <a:off x="6675093" y="3048000"/>
            <a:ext cx="2252283" cy="369332"/>
          </a:xfrm>
          <a:prstGeom prst="rect">
            <a:avLst/>
          </a:prstGeom>
          <a:noFill/>
        </p:spPr>
        <p:txBody>
          <a:bodyPr wrap="none" rtlCol="0">
            <a:spAutoFit/>
          </a:bodyPr>
          <a:lstStyle/>
          <a:p>
            <a:r>
              <a:rPr lang="el-GR" dirty="0" smtClean="0">
                <a:solidFill>
                  <a:schemeClr val="accent6">
                    <a:lumMod val="75000"/>
                  </a:schemeClr>
                </a:solidFill>
              </a:rPr>
              <a:t>Παράγωγη Κλάση </a:t>
            </a:r>
            <a:r>
              <a:rPr lang="en-US" dirty="0" smtClean="0">
                <a:solidFill>
                  <a:schemeClr val="accent6">
                    <a:lumMod val="75000"/>
                  </a:schemeClr>
                </a:solidFill>
              </a:rPr>
              <a:t>D</a:t>
            </a:r>
            <a:endParaRPr lang="en-US" dirty="0">
              <a:solidFill>
                <a:schemeClr val="accent6">
                  <a:lumMod val="75000"/>
                </a:schemeClr>
              </a:solidFill>
            </a:endParaRPr>
          </a:p>
        </p:txBody>
      </p:sp>
      <p:sp>
        <p:nvSpPr>
          <p:cNvPr id="19" name="TextBox 18"/>
          <p:cNvSpPr txBox="1"/>
          <p:nvPr/>
        </p:nvSpPr>
        <p:spPr>
          <a:xfrm>
            <a:off x="174171" y="6362700"/>
            <a:ext cx="4971617" cy="400110"/>
          </a:xfrm>
          <a:prstGeom prst="rect">
            <a:avLst/>
          </a:prstGeom>
          <a:noFill/>
        </p:spPr>
        <p:txBody>
          <a:bodyPr wrap="none" rtlCol="0">
            <a:spAutoFit/>
          </a:bodyPr>
          <a:lstStyle/>
          <a:p>
            <a:r>
              <a:rPr lang="el-GR" sz="2000" dirty="0" smtClean="0"/>
              <a:t>Αυτή διαδικασία λέγεται </a:t>
            </a:r>
            <a:r>
              <a:rPr lang="el-GR" sz="2000" dirty="0" smtClean="0">
                <a:solidFill>
                  <a:srgbClr val="FF0000"/>
                </a:solidFill>
              </a:rPr>
              <a:t>κληρονομικότητα</a:t>
            </a:r>
            <a:endParaRPr lang="en-US" sz="2000" dirty="0">
              <a:solidFill>
                <a:srgbClr val="FF0000"/>
              </a:solidFill>
            </a:endParaRPr>
          </a:p>
        </p:txBody>
      </p:sp>
    </p:spTree>
    <p:extLst>
      <p:ext uri="{BB962C8B-B14F-4D97-AF65-F5344CB8AC3E}">
        <p14:creationId xmlns:p14="http://schemas.microsoft.com/office/powerpoint/2010/main" val="1236874295"/>
      </p:ext>
    </p:extLst>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κληρονομικότητα είναι χρήσιμη όταν </a:t>
            </a:r>
          </a:p>
          <a:p>
            <a:pPr lvl="1"/>
            <a:r>
              <a:rPr lang="el-GR" dirty="0"/>
              <a:t>Θ</a:t>
            </a:r>
            <a:r>
              <a:rPr lang="el-GR" dirty="0" smtClean="0"/>
              <a:t>έλουμε να έχουμε αντικείμενα και της </a:t>
            </a:r>
            <a:r>
              <a:rPr lang="el-GR" dirty="0" smtClean="0">
                <a:solidFill>
                  <a:srgbClr val="0070C0"/>
                </a:solidFill>
              </a:rPr>
              <a:t>κλάσης Β</a:t>
            </a:r>
            <a:r>
              <a:rPr lang="el-GR" dirty="0" smtClean="0"/>
              <a:t> και της </a:t>
            </a:r>
            <a:r>
              <a:rPr lang="el-GR" dirty="0" smtClean="0">
                <a:solidFill>
                  <a:schemeClr val="accent6">
                    <a:lumMod val="75000"/>
                  </a:schemeClr>
                </a:solidFill>
              </a:rPr>
              <a:t>κλάσης </a:t>
            </a:r>
            <a:r>
              <a:rPr lang="en-US" dirty="0" smtClean="0">
                <a:solidFill>
                  <a:schemeClr val="accent6">
                    <a:lumMod val="75000"/>
                  </a:schemeClr>
                </a:solidFill>
              </a:rPr>
              <a:t>D</a:t>
            </a:r>
            <a:r>
              <a:rPr lang="en-US" dirty="0" smtClean="0"/>
              <a:t>.</a:t>
            </a:r>
          </a:p>
          <a:p>
            <a:pPr lvl="1"/>
            <a:r>
              <a:rPr lang="el-GR" dirty="0" smtClean="0"/>
              <a:t>Θέλουμε να ορίσουμε </a:t>
            </a:r>
            <a:r>
              <a:rPr lang="el-GR" dirty="0" smtClean="0">
                <a:solidFill>
                  <a:srgbClr val="0070C0"/>
                </a:solidFill>
              </a:rPr>
              <a:t>πολλαπλές</a:t>
            </a:r>
            <a:r>
              <a:rPr lang="el-GR" dirty="0" smtClean="0">
                <a:solidFill>
                  <a:schemeClr val="accent6">
                    <a:lumMod val="75000"/>
                  </a:schemeClr>
                </a:solidFill>
              </a:rPr>
              <a:t> παράγωγες κλάσεις </a:t>
            </a:r>
            <a:r>
              <a:rPr lang="en-US" dirty="0" err="1" smtClean="0">
                <a:solidFill>
                  <a:schemeClr val="accent6">
                    <a:lumMod val="75000"/>
                  </a:schemeClr>
                </a:solidFill>
              </a:rPr>
              <a:t>D1</a:t>
            </a:r>
            <a:r>
              <a:rPr lang="en-US" dirty="0" smtClean="0">
                <a:solidFill>
                  <a:schemeClr val="accent6">
                    <a:lumMod val="75000"/>
                  </a:schemeClr>
                </a:solidFill>
              </a:rPr>
              <a:t>, </a:t>
            </a:r>
            <a:r>
              <a:rPr lang="en-US" dirty="0" err="1" smtClean="0">
                <a:solidFill>
                  <a:schemeClr val="accent6">
                    <a:lumMod val="75000"/>
                  </a:schemeClr>
                </a:solidFill>
              </a:rPr>
              <a:t>D2</a:t>
            </a:r>
            <a:r>
              <a:rPr lang="en-US" dirty="0" smtClean="0">
                <a:solidFill>
                  <a:schemeClr val="accent6">
                    <a:lumMod val="75000"/>
                  </a:schemeClr>
                </a:solidFill>
              </a:rPr>
              <a:t>, … </a:t>
            </a:r>
            <a:r>
              <a:rPr lang="el-GR" dirty="0" smtClean="0"/>
              <a:t>που η κάθε μία επεκτείνει την </a:t>
            </a:r>
            <a:r>
              <a:rPr lang="el-GR" dirty="0" smtClean="0">
                <a:solidFill>
                  <a:srgbClr val="0070C0"/>
                </a:solidFill>
              </a:rPr>
              <a:t>Β</a:t>
            </a:r>
            <a:r>
              <a:rPr lang="el-GR" dirty="0" smtClean="0"/>
              <a:t> με </a:t>
            </a:r>
            <a:r>
              <a:rPr lang="el-GR" dirty="0" smtClean="0">
                <a:solidFill>
                  <a:srgbClr val="0070C0"/>
                </a:solidFill>
              </a:rPr>
              <a:t>διαφορετικό τρόπο</a:t>
            </a:r>
            <a:r>
              <a:rPr lang="el-GR" dirty="0" smtClean="0"/>
              <a:t>. </a:t>
            </a:r>
          </a:p>
          <a:p>
            <a:pPr lvl="1"/>
            <a:endParaRPr lang="el-GR" dirty="0"/>
          </a:p>
          <a:p>
            <a:r>
              <a:rPr lang="el-GR" dirty="0" smtClean="0"/>
              <a:t>Μπορούμε να ορίσουμε παράγωγες κλάσεις των παράγωγων κλάσεων.</a:t>
            </a:r>
          </a:p>
          <a:p>
            <a:pPr lvl="1"/>
            <a:r>
              <a:rPr lang="el-GR" dirty="0" smtClean="0"/>
              <a:t>Με αυτό τον τρόπο ορίζεται μια </a:t>
            </a:r>
            <a:r>
              <a:rPr lang="el-GR" dirty="0" smtClean="0">
                <a:solidFill>
                  <a:srgbClr val="FF0000"/>
                </a:solidFill>
              </a:rPr>
              <a:t>ιεραρχία κλάσεων</a:t>
            </a:r>
            <a:r>
              <a:rPr lang="el-GR" dirty="0" smtClean="0"/>
              <a:t>.</a:t>
            </a:r>
          </a:p>
          <a:p>
            <a:endParaRPr lang="en-US" dirty="0"/>
          </a:p>
        </p:txBody>
      </p:sp>
    </p:spTree>
    <p:extLst>
      <p:ext uri="{BB962C8B-B14F-4D97-AF65-F5344CB8AC3E}">
        <p14:creationId xmlns:p14="http://schemas.microsoft.com/office/powerpoint/2010/main" val="3388534261"/>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Ιεραρχία κλάσεων (</a:t>
            </a:r>
            <a:r>
              <a:rPr lang="en-US" dirty="0" smtClean="0"/>
              <a:t>Class Hierarchy)</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Παράδειγμα: Έχουμε ένα πρόγραμμα που διαχειρίζεται τους </a:t>
            </a:r>
            <a:r>
              <a:rPr lang="el-GR" dirty="0" smtClean="0">
                <a:solidFill>
                  <a:srgbClr val="0070C0"/>
                </a:solidFill>
              </a:rPr>
              <a:t>Εργαζόμενους</a:t>
            </a:r>
            <a:r>
              <a:rPr lang="el-GR" dirty="0" smtClean="0"/>
              <a:t> μιας εταιρίας.</a:t>
            </a:r>
          </a:p>
          <a:p>
            <a:pPr lvl="1"/>
            <a:r>
              <a:rPr lang="el-GR" dirty="0" smtClean="0"/>
              <a:t>Όλοι οι εργαζόμενοι έχουν κοινά χαρακτηριστικά το όνομα τους και το ΑΦΜ τους.</a:t>
            </a:r>
          </a:p>
          <a:p>
            <a:r>
              <a:rPr lang="el-GR" dirty="0" smtClean="0"/>
              <a:t>Οι εργαζόμενοι χωρίζονται σε </a:t>
            </a:r>
            <a:r>
              <a:rPr lang="el-GR" dirty="0" smtClean="0">
                <a:solidFill>
                  <a:schemeClr val="accent6">
                    <a:lumMod val="75000"/>
                  </a:schemeClr>
                </a:solidFill>
              </a:rPr>
              <a:t>Ωρομίσθιους</a:t>
            </a:r>
            <a:r>
              <a:rPr lang="el-GR" dirty="0" smtClean="0"/>
              <a:t> και </a:t>
            </a:r>
            <a:r>
              <a:rPr lang="el-GR" dirty="0" smtClean="0">
                <a:solidFill>
                  <a:schemeClr val="accent6">
                    <a:lumMod val="75000"/>
                  </a:schemeClr>
                </a:solidFill>
              </a:rPr>
              <a:t>Έμμισθους</a:t>
            </a:r>
          </a:p>
          <a:p>
            <a:pPr lvl="1"/>
            <a:r>
              <a:rPr lang="el-GR" dirty="0" smtClean="0"/>
              <a:t>Διαφορετικά χαρακτηριστικά θα κρατάμε όσον αφορά το μισθό για τον καθένα</a:t>
            </a:r>
          </a:p>
          <a:p>
            <a:r>
              <a:rPr lang="el-GR" dirty="0" smtClean="0"/>
              <a:t>Οι </a:t>
            </a:r>
            <a:r>
              <a:rPr lang="el-GR" dirty="0" smtClean="0">
                <a:solidFill>
                  <a:schemeClr val="accent6">
                    <a:lumMod val="75000"/>
                  </a:schemeClr>
                </a:solidFill>
              </a:rPr>
              <a:t>Ωρομίσθιοι</a:t>
            </a:r>
            <a:r>
              <a:rPr lang="el-GR" dirty="0" smtClean="0"/>
              <a:t> χωρίζονται σε </a:t>
            </a:r>
            <a:r>
              <a:rPr lang="el-GR" dirty="0" smtClean="0">
                <a:solidFill>
                  <a:srgbClr val="0070C0"/>
                </a:solidFill>
              </a:rPr>
              <a:t>Πλήρους</a:t>
            </a:r>
            <a:r>
              <a:rPr lang="el-GR" dirty="0" smtClean="0"/>
              <a:t> και </a:t>
            </a:r>
            <a:r>
              <a:rPr lang="el-GR" dirty="0" smtClean="0">
                <a:solidFill>
                  <a:srgbClr val="0070C0"/>
                </a:solidFill>
              </a:rPr>
              <a:t>Μερικής</a:t>
            </a:r>
            <a:r>
              <a:rPr lang="el-GR" dirty="0" smtClean="0"/>
              <a:t> απασχόλησης</a:t>
            </a:r>
          </a:p>
          <a:p>
            <a:r>
              <a:rPr lang="el-GR" dirty="0" smtClean="0"/>
              <a:t>Οι </a:t>
            </a:r>
            <a:r>
              <a:rPr lang="el-GR" dirty="0" smtClean="0">
                <a:solidFill>
                  <a:schemeClr val="accent6">
                    <a:lumMod val="75000"/>
                  </a:schemeClr>
                </a:solidFill>
              </a:rPr>
              <a:t>Έμμισθοι</a:t>
            </a:r>
            <a:r>
              <a:rPr lang="el-GR" dirty="0" smtClean="0"/>
              <a:t> χωρίζονται σε </a:t>
            </a:r>
            <a:r>
              <a:rPr lang="el-GR" dirty="0" smtClean="0">
                <a:solidFill>
                  <a:srgbClr val="0070C0"/>
                </a:solidFill>
              </a:rPr>
              <a:t>Τεχνικό Προσωπικό </a:t>
            </a:r>
            <a:r>
              <a:rPr lang="el-GR" dirty="0" smtClean="0"/>
              <a:t>και </a:t>
            </a:r>
            <a:r>
              <a:rPr lang="el-GR" dirty="0" smtClean="0">
                <a:solidFill>
                  <a:srgbClr val="0070C0"/>
                </a:solidFill>
              </a:rPr>
              <a:t>Διευθυντικό προσωπικό</a:t>
            </a:r>
          </a:p>
          <a:p>
            <a:r>
              <a:rPr lang="el-GR" dirty="0" err="1" smtClean="0"/>
              <a:t>Κ.ο.κ</a:t>
            </a:r>
            <a:r>
              <a:rPr lang="el-GR" dirty="0" smtClean="0"/>
              <a:t>….</a:t>
            </a:r>
          </a:p>
        </p:txBody>
      </p:sp>
    </p:spTree>
    <p:extLst>
      <p:ext uri="{BB962C8B-B14F-4D97-AF65-F5344CB8AC3E}">
        <p14:creationId xmlns:p14="http://schemas.microsoft.com/office/powerpoint/2010/main" val="23968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 2006 Pearson Addison-Wesley. All rights reserved</a:t>
            </a:r>
          </a:p>
        </p:txBody>
      </p:sp>
      <p:sp>
        <p:nvSpPr>
          <p:cNvPr id="7" name="Slide Number Placeholder 4"/>
          <p:cNvSpPr>
            <a:spLocks noGrp="1"/>
          </p:cNvSpPr>
          <p:nvPr>
            <p:ph type="sldNum" sz="quarter" idx="11"/>
          </p:nvPr>
        </p:nvSpPr>
        <p:spPr/>
        <p:txBody>
          <a:bodyPr/>
          <a:lstStyle/>
          <a:p>
            <a:r>
              <a:rPr lang="en-US"/>
              <a:t>7-</a:t>
            </a:r>
            <a:fld id="{56CA3DDB-369C-4C37-8FD1-9676AA5C370D}" type="slidenum">
              <a:rPr lang="en-US"/>
              <a:pPr/>
              <a:t>566</a:t>
            </a:fld>
            <a:endParaRPr lang="en-US"/>
          </a:p>
        </p:txBody>
      </p:sp>
      <p:sp>
        <p:nvSpPr>
          <p:cNvPr id="11266" name="Rectangle 2"/>
          <p:cNvSpPr>
            <a:spLocks noGrp="1" noChangeArrowheads="1"/>
          </p:cNvSpPr>
          <p:nvPr>
            <p:ph type="title"/>
          </p:nvPr>
        </p:nvSpPr>
        <p:spPr/>
        <p:txBody>
          <a:bodyPr/>
          <a:lstStyle/>
          <a:p>
            <a:r>
              <a:rPr lang="en-US" dirty="0"/>
              <a:t>A Class Hierarchy</a:t>
            </a:r>
          </a:p>
        </p:txBody>
      </p:sp>
      <p:grpSp>
        <p:nvGrpSpPr>
          <p:cNvPr id="11270" name="Group 6"/>
          <p:cNvGrpSpPr>
            <a:grpSpLocks/>
          </p:cNvGrpSpPr>
          <p:nvPr/>
        </p:nvGrpSpPr>
        <p:grpSpPr bwMode="auto">
          <a:xfrm>
            <a:off x="685800" y="1447800"/>
            <a:ext cx="8066088" cy="4183063"/>
            <a:chOff x="432" y="1063"/>
            <a:chExt cx="5081" cy="2635"/>
          </a:xfrm>
        </p:grpSpPr>
        <p:pic>
          <p:nvPicPr>
            <p:cNvPr id="11269" name="Picture 5" descr="D7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63"/>
              <a:ext cx="5040" cy="26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0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392"/>
              <a:ext cx="5033" cy="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4686357"/>
      </p:ext>
    </p:extLst>
  </p:cSld>
  <p:clrMapOvr>
    <a:masterClrMapping/>
  </p:clrMapOvr>
  <p:transition spd="med">
    <p:wipe dir="r"/>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Rounded Rectangle 3"/>
          <p:cNvSpPr/>
          <p:nvPr/>
        </p:nvSpPr>
        <p:spPr>
          <a:xfrm>
            <a:off x="3419872" y="1761640"/>
            <a:ext cx="2480041"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3376" y="1997408"/>
            <a:ext cx="219303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6" name="Rectangle 5"/>
          <p:cNvSpPr/>
          <p:nvPr/>
        </p:nvSpPr>
        <p:spPr>
          <a:xfrm>
            <a:off x="3922897" y="2958533"/>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endParaRPr lang="en-US" dirty="0"/>
          </a:p>
        </p:txBody>
      </p:sp>
      <p:sp>
        <p:nvSpPr>
          <p:cNvPr id="7" name="TextBox 6"/>
          <p:cNvSpPr txBox="1"/>
          <p:nvPr/>
        </p:nvSpPr>
        <p:spPr>
          <a:xfrm>
            <a:off x="4016126" y="1317542"/>
            <a:ext cx="1287532"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Employee</a:t>
            </a:r>
          </a:p>
        </p:txBody>
      </p:sp>
      <p:sp>
        <p:nvSpPr>
          <p:cNvPr id="10" name="Rounded Rectangle 9"/>
          <p:cNvSpPr/>
          <p:nvPr/>
        </p:nvSpPr>
        <p:spPr>
          <a:xfrm>
            <a:off x="4572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4648200"/>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2962" y="3181902"/>
            <a:ext cx="1806876" cy="7511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hours</a:t>
            </a:r>
          </a:p>
          <a:p>
            <a:pPr algn="ctr"/>
            <a:r>
              <a:rPr lang="en-US" dirty="0" err="1" smtClean="0"/>
              <a:t>wageRate</a:t>
            </a:r>
            <a:endParaRPr lang="en-US" dirty="0"/>
          </a:p>
        </p:txBody>
      </p:sp>
      <p:sp>
        <p:nvSpPr>
          <p:cNvPr id="17" name="Rectangle 16"/>
          <p:cNvSpPr/>
          <p:nvPr/>
        </p:nvSpPr>
        <p:spPr>
          <a:xfrm>
            <a:off x="952500" y="4005064"/>
            <a:ext cx="1447800" cy="5375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18" name="TextBox 17"/>
          <p:cNvSpPr txBox="1"/>
          <p:nvPr/>
        </p:nvSpPr>
        <p:spPr>
          <a:xfrm>
            <a:off x="715031" y="2612163"/>
            <a:ext cx="1976823"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HourlyEmpoyee</a:t>
            </a:r>
            <a:endParaRPr lang="en-US" b="1" dirty="0">
              <a:solidFill>
                <a:schemeClr val="accent6">
                  <a:lumMod val="75000"/>
                </a:schemeClr>
              </a:solidFill>
              <a:latin typeface="Courier New" pitchFamily="49" charset="0"/>
              <a:cs typeface="Courier New" pitchFamily="49" charset="0"/>
            </a:endParaRPr>
          </a:p>
        </p:txBody>
      </p:sp>
      <p:sp>
        <p:nvSpPr>
          <p:cNvPr id="19" name="Rounded Rectangle 18"/>
          <p:cNvSpPr/>
          <p:nvPr/>
        </p:nvSpPr>
        <p:spPr>
          <a:xfrm>
            <a:off x="64008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25985" y="3181902"/>
            <a:ext cx="2146933" cy="61366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annualSalary</a:t>
            </a:r>
            <a:endParaRPr lang="en-US" dirty="0"/>
          </a:p>
        </p:txBody>
      </p:sp>
      <p:sp>
        <p:nvSpPr>
          <p:cNvPr id="25" name="Rectangle 24"/>
          <p:cNvSpPr/>
          <p:nvPr/>
        </p:nvSpPr>
        <p:spPr>
          <a:xfrm>
            <a:off x="6906985" y="3933055"/>
            <a:ext cx="1447800" cy="4971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26" name="TextBox 25"/>
          <p:cNvSpPr txBox="1"/>
          <p:nvPr/>
        </p:nvSpPr>
        <p:spPr>
          <a:xfrm>
            <a:off x="6476018" y="2612163"/>
            <a:ext cx="2390398"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SalariedEmployee</a:t>
            </a:r>
            <a:endParaRPr lang="en-US" sz="2000" b="1" dirty="0">
              <a:solidFill>
                <a:schemeClr val="accent6">
                  <a:lumMod val="75000"/>
                </a:schemeClr>
              </a:solidFill>
              <a:latin typeface="Courier New" pitchFamily="49" charset="0"/>
              <a:cs typeface="Courier New" pitchFamily="49" charset="0"/>
            </a:endParaRPr>
          </a:p>
        </p:txBody>
      </p:sp>
      <p:sp>
        <p:nvSpPr>
          <p:cNvPr id="27" name="Rectangle 26"/>
          <p:cNvSpPr/>
          <p:nvPr/>
        </p:nvSpPr>
        <p:spPr>
          <a:xfrm>
            <a:off x="850996" y="5841709"/>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r>
              <a:rPr lang="en-US" dirty="0" smtClean="0"/>
              <a:t>	</a:t>
            </a:r>
            <a:endParaRPr lang="en-US" dirty="0"/>
          </a:p>
        </p:txBody>
      </p:sp>
      <p:sp>
        <p:nvSpPr>
          <p:cNvPr id="28" name="Oval 27"/>
          <p:cNvSpPr/>
          <p:nvPr/>
        </p:nvSpPr>
        <p:spPr>
          <a:xfrm>
            <a:off x="715031" y="4873408"/>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29" name="Rounded Rectangle 28"/>
          <p:cNvSpPr/>
          <p:nvPr/>
        </p:nvSpPr>
        <p:spPr>
          <a:xfrm>
            <a:off x="6525985" y="4593165"/>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05481" y="5786674"/>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endParaRPr lang="en-US" dirty="0"/>
          </a:p>
        </p:txBody>
      </p:sp>
      <p:sp>
        <p:nvSpPr>
          <p:cNvPr id="31" name="Oval 30"/>
          <p:cNvSpPr/>
          <p:nvPr/>
        </p:nvSpPr>
        <p:spPr>
          <a:xfrm>
            <a:off x="6669516" y="4818373"/>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3" name="TextBox 2"/>
          <p:cNvSpPr txBox="1"/>
          <p:nvPr/>
        </p:nvSpPr>
        <p:spPr>
          <a:xfrm>
            <a:off x="3563377" y="4273860"/>
            <a:ext cx="2664808" cy="2308324"/>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a:t>
            </a:r>
            <a:endParaRPr lang="en-US" dirty="0" smtClean="0"/>
          </a:p>
          <a:p>
            <a:endParaRPr lang="en-US" dirty="0"/>
          </a:p>
          <a:p>
            <a:r>
              <a:rPr lang="el-GR" dirty="0" smtClean="0"/>
              <a:t>Πλεονέκτημα: επαναχρησιμοποίηση του κώδικα!</a:t>
            </a:r>
            <a:endParaRPr lang="en-US" dirty="0"/>
          </a:p>
        </p:txBody>
      </p:sp>
    </p:spTree>
    <p:extLst>
      <p:ext uri="{BB962C8B-B14F-4D97-AF65-F5344CB8AC3E}">
        <p14:creationId xmlns:p14="http://schemas.microsoft.com/office/powerpoint/2010/main" val="3005120219"/>
      </p:ext>
    </p:extLst>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Ορολογία</a:t>
            </a:r>
            <a:endParaRPr lang="en-US" dirty="0"/>
          </a:p>
        </p:txBody>
      </p:sp>
      <p:sp>
        <p:nvSpPr>
          <p:cNvPr id="3" name="Content Placeholder 2"/>
          <p:cNvSpPr>
            <a:spLocks noGrp="1"/>
          </p:cNvSpPr>
          <p:nvPr>
            <p:ph idx="1"/>
          </p:nvPr>
        </p:nvSpPr>
        <p:spPr/>
        <p:txBody>
          <a:bodyPr/>
          <a:lstStyle/>
          <a:p>
            <a:r>
              <a:rPr lang="el-GR" dirty="0" smtClean="0"/>
              <a:t>Η βασική κλάση συχνά λέγεται και </a:t>
            </a:r>
            <a:r>
              <a:rPr lang="el-GR" dirty="0" smtClean="0">
                <a:solidFill>
                  <a:srgbClr val="0070C0"/>
                </a:solidFill>
              </a:rPr>
              <a:t>υπέρ-κλάση </a:t>
            </a:r>
            <a:r>
              <a:rPr lang="el-GR" dirty="0" smtClean="0"/>
              <a:t>(</a:t>
            </a:r>
            <a:r>
              <a:rPr lang="en-US" dirty="0" smtClean="0">
                <a:solidFill>
                  <a:srgbClr val="0070C0"/>
                </a:solidFill>
              </a:rPr>
              <a:t>superclass</a:t>
            </a:r>
            <a:r>
              <a:rPr lang="en-US" dirty="0" smtClean="0"/>
              <a:t>) </a:t>
            </a:r>
            <a:r>
              <a:rPr lang="el-GR" dirty="0" smtClean="0"/>
              <a:t>και η παραγόμενη κλάση </a:t>
            </a:r>
            <a:r>
              <a:rPr lang="el-GR" dirty="0" smtClean="0">
                <a:solidFill>
                  <a:schemeClr val="accent6">
                    <a:lumMod val="75000"/>
                  </a:schemeClr>
                </a:solidFill>
              </a:rPr>
              <a:t>υπό-κλάση</a:t>
            </a:r>
            <a:r>
              <a:rPr lang="el-GR" dirty="0" smtClean="0"/>
              <a:t> (</a:t>
            </a:r>
            <a:r>
              <a:rPr lang="en-US" dirty="0" smtClean="0">
                <a:solidFill>
                  <a:schemeClr val="accent6">
                    <a:lumMod val="75000"/>
                  </a:schemeClr>
                </a:solidFill>
              </a:rPr>
              <a:t>subclass</a:t>
            </a:r>
            <a:r>
              <a:rPr lang="en-US" dirty="0" smtClean="0"/>
              <a:t>).</a:t>
            </a:r>
          </a:p>
          <a:p>
            <a:r>
              <a:rPr lang="el-GR" dirty="0" smtClean="0"/>
              <a:t>Επίσης η βασική κλάση λέμε ότι είναι ο </a:t>
            </a:r>
            <a:r>
              <a:rPr lang="el-GR" dirty="0" smtClean="0">
                <a:solidFill>
                  <a:srgbClr val="0070C0"/>
                </a:solidFill>
              </a:rPr>
              <a:t>γονέας</a:t>
            </a:r>
            <a:r>
              <a:rPr lang="el-GR" dirty="0" smtClean="0"/>
              <a:t> της παραγόμενης κλάσης, και η παράγωγη κλάση το </a:t>
            </a:r>
            <a:r>
              <a:rPr lang="el-GR" dirty="0" smtClean="0">
                <a:solidFill>
                  <a:schemeClr val="accent6">
                    <a:lumMod val="75000"/>
                  </a:schemeClr>
                </a:solidFill>
              </a:rPr>
              <a:t>παιδί </a:t>
            </a:r>
            <a:r>
              <a:rPr lang="el-GR" dirty="0" smtClean="0"/>
              <a:t>της βασικής.</a:t>
            </a:r>
          </a:p>
          <a:p>
            <a:pPr lvl="1"/>
            <a:r>
              <a:rPr lang="el-GR" dirty="0" smtClean="0"/>
              <a:t>Αν έχουμε παραπάνω από ένα επίπεδο κληρονομικότητας στην ιεραρχία, τότε έχουμε </a:t>
            </a:r>
            <a:r>
              <a:rPr lang="el-GR" dirty="0" smtClean="0">
                <a:solidFill>
                  <a:srgbClr val="0070C0"/>
                </a:solidFill>
              </a:rPr>
              <a:t>πρόγονο</a:t>
            </a:r>
            <a:r>
              <a:rPr lang="el-GR" dirty="0" smtClean="0"/>
              <a:t> και </a:t>
            </a:r>
            <a:r>
              <a:rPr lang="el-GR" dirty="0" smtClean="0">
                <a:solidFill>
                  <a:schemeClr val="accent6">
                    <a:lumMod val="75000"/>
                  </a:schemeClr>
                </a:solidFill>
              </a:rPr>
              <a:t>απόγονο</a:t>
            </a:r>
            <a:r>
              <a:rPr lang="el-GR" dirty="0" smtClean="0"/>
              <a:t> κλάση.</a:t>
            </a:r>
            <a:endParaRPr lang="en-US" dirty="0"/>
          </a:p>
        </p:txBody>
      </p:sp>
    </p:spTree>
    <p:extLst>
      <p:ext uri="{BB962C8B-B14F-4D97-AF65-F5344CB8AC3E}">
        <p14:creationId xmlns:p14="http://schemas.microsoft.com/office/powerpoint/2010/main" val="345361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653136"/>
            <a:ext cx="8640960"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Ας πούμε ότι έχουμε την βασική κλάση </a:t>
            </a:r>
            <a:r>
              <a:rPr lang="en-US" b="1" dirty="0" smtClean="0">
                <a:solidFill>
                  <a:srgbClr val="0070C0"/>
                </a:solidFill>
                <a:latin typeface="Courier New" pitchFamily="49" charset="0"/>
                <a:cs typeface="Courier New" pitchFamily="49" charset="0"/>
              </a:rPr>
              <a:t>Employee</a:t>
            </a:r>
            <a:r>
              <a:rPr lang="en-US" dirty="0" smtClean="0">
                <a:solidFill>
                  <a:srgbClr val="0070C0"/>
                </a:solidFill>
              </a:rPr>
              <a:t> </a:t>
            </a:r>
            <a:r>
              <a:rPr lang="el-GR" dirty="0" smtClean="0"/>
              <a:t>και τις παραγόμενες κλάσεις </a:t>
            </a:r>
            <a:r>
              <a:rPr lang="en-US" b="1" dirty="0" err="1">
                <a:solidFill>
                  <a:schemeClr val="accent6">
                    <a:lumMod val="75000"/>
                  </a:schemeClr>
                </a:solidFill>
                <a:latin typeface="Courier New" pitchFamily="49" charset="0"/>
                <a:cs typeface="Courier New" pitchFamily="49" charset="0"/>
              </a:rPr>
              <a:t>HourlyEmployee</a:t>
            </a:r>
            <a:r>
              <a:rPr lang="en-US" dirty="0" smtClean="0"/>
              <a:t> </a:t>
            </a:r>
            <a:r>
              <a:rPr lang="el-GR" dirty="0" smtClean="0"/>
              <a:t>και </a:t>
            </a:r>
            <a:r>
              <a:rPr lang="en-US" b="1" dirty="0" err="1">
                <a:solidFill>
                  <a:schemeClr val="accent6">
                    <a:lumMod val="75000"/>
                  </a:schemeClr>
                </a:solidFill>
                <a:latin typeface="Courier New" pitchFamily="49" charset="0"/>
                <a:cs typeface="Courier New" pitchFamily="49" charset="0"/>
              </a:rPr>
              <a:t>SalariedEmployee</a:t>
            </a:r>
            <a:r>
              <a:rPr lang="en-US" dirty="0" smtClean="0"/>
              <a:t>.</a:t>
            </a:r>
          </a:p>
          <a:p>
            <a:r>
              <a:rPr lang="el-GR" dirty="0" smtClean="0"/>
              <a:t>Για να ορίσουμε τις παραγόμενες κλάσεις χρησιμοποιούμε το εξής συντακτικό</a:t>
            </a:r>
            <a:r>
              <a:rPr lang="en-US" dirty="0" smtClean="0"/>
              <a:t> </a:t>
            </a:r>
            <a:r>
              <a:rPr lang="el-GR" dirty="0" smtClean="0"/>
              <a:t>στη δήλωση της κλάσης</a:t>
            </a:r>
          </a:p>
          <a:p>
            <a:endParaRPr lang="en-US" b="1" dirty="0" smtClean="0">
              <a:solidFill>
                <a:schemeClr val="accent6">
                  <a:lumMod val="75000"/>
                </a:schemeClr>
              </a:solidFill>
              <a:latin typeface="Courier New" pitchFamily="49" charset="0"/>
              <a:cs typeface="Courier New" pitchFamily="49" charset="0"/>
            </a:endParaRPr>
          </a:p>
          <a:p>
            <a:r>
              <a:rPr lang="en-US" sz="2000" b="1" dirty="0" smtClean="0">
                <a:latin typeface="Courier New" pitchFamily="49" charset="0"/>
                <a:cs typeface="Courier New" pitchFamily="49" charset="0"/>
              </a:rPr>
              <a:t>public class </a:t>
            </a:r>
            <a:r>
              <a:rPr lang="en-US" sz="2000" b="1" dirty="0" err="1" smtClean="0">
                <a:solidFill>
                  <a:schemeClr val="accent6">
                    <a:lumMod val="75000"/>
                  </a:schemeClr>
                </a:solidFill>
                <a:latin typeface="Courier New" pitchFamily="49" charset="0"/>
                <a:cs typeface="Courier New" pitchFamily="49" charset="0"/>
              </a:rPr>
              <a:t>HourlyEmployee</a:t>
            </a:r>
            <a:r>
              <a:rPr lang="en-US" sz="2000" b="1" dirty="0" smtClean="0">
                <a:solidFill>
                  <a:schemeClr val="accent6">
                    <a:lumMod val="75000"/>
                  </a:schemeClr>
                </a:solidFill>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extends</a:t>
            </a:r>
            <a:r>
              <a:rPr lang="en-US" sz="2000" b="1" dirty="0" smtClean="0">
                <a:solidFill>
                  <a:schemeClr val="accent6">
                    <a:lumMod val="75000"/>
                  </a:schemeClr>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Employee</a:t>
            </a:r>
          </a:p>
          <a:p>
            <a:r>
              <a:rPr lang="en-US" sz="2000" b="1" dirty="0">
                <a:latin typeface="Courier New" pitchFamily="49" charset="0"/>
                <a:cs typeface="Courier New" pitchFamily="49" charset="0"/>
              </a:rPr>
              <a:t>public class </a:t>
            </a:r>
            <a:r>
              <a:rPr lang="en-US" sz="2000" b="1" dirty="0" err="1" smtClean="0">
                <a:solidFill>
                  <a:schemeClr val="accent6">
                    <a:lumMod val="75000"/>
                  </a:schemeClr>
                </a:solidFill>
                <a:latin typeface="Courier New" pitchFamily="49" charset="0"/>
                <a:cs typeface="Courier New" pitchFamily="49" charset="0"/>
              </a:rPr>
              <a:t>SalariedEmployee</a:t>
            </a:r>
            <a:r>
              <a:rPr lang="en-US" sz="2000" b="1" dirty="0" smtClean="0">
                <a:solidFill>
                  <a:schemeClr val="accent6">
                    <a:lumMod val="75000"/>
                  </a:schemeClr>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extends</a:t>
            </a:r>
            <a:r>
              <a:rPr lang="en-US" sz="2000" b="1" dirty="0">
                <a:solidFill>
                  <a:schemeClr val="accent6">
                    <a:lumMod val="75000"/>
                  </a:schemeClr>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Employee</a:t>
            </a:r>
            <a:endParaRPr lang="en-US" sz="2000"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32836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Πλεονεκτήματα </a:t>
            </a:r>
            <a:r>
              <a:rPr lang="el-GR" dirty="0" err="1" smtClean="0"/>
              <a:t>Αντικειμενοσταφούς</a:t>
            </a:r>
            <a:endParaRPr lang="en-US" dirty="0"/>
          </a:p>
        </p:txBody>
      </p:sp>
      <p:sp>
        <p:nvSpPr>
          <p:cNvPr id="3" name="Content Placeholder 2"/>
          <p:cNvSpPr>
            <a:spLocks noGrp="1"/>
          </p:cNvSpPr>
          <p:nvPr>
            <p:ph idx="1"/>
          </p:nvPr>
        </p:nvSpPr>
        <p:spPr/>
        <p:txBody>
          <a:bodyPr>
            <a:normAutofit lnSpcReduction="10000"/>
          </a:bodyPr>
          <a:lstStyle/>
          <a:p>
            <a:r>
              <a:rPr lang="el-GR" dirty="0" smtClean="0"/>
              <a:t>Τα αντικείμενα και οι κλάσεις </a:t>
            </a:r>
            <a:r>
              <a:rPr lang="el-GR" dirty="0" smtClean="0">
                <a:solidFill>
                  <a:schemeClr val="accent6">
                    <a:lumMod val="75000"/>
                  </a:schemeClr>
                </a:solidFill>
              </a:rPr>
              <a:t>μοντελοποιούν</a:t>
            </a:r>
            <a:r>
              <a:rPr lang="el-GR" dirty="0" smtClean="0"/>
              <a:t> φυσικά τα αντικείμενα του κόσμου.</a:t>
            </a:r>
          </a:p>
          <a:p>
            <a:r>
              <a:rPr lang="el-GR" dirty="0" smtClean="0"/>
              <a:t>Έχοντας ένα πρόβλημα μπορούμε να δημιουργήσουμε δομές που αντιστοιχούν σε στοιχεία στην </a:t>
            </a:r>
            <a:r>
              <a:rPr lang="el-GR" dirty="0" smtClean="0">
                <a:solidFill>
                  <a:srgbClr val="0070C0"/>
                </a:solidFill>
              </a:rPr>
              <a:t>περιγραφή του προβλήματος </a:t>
            </a:r>
            <a:r>
              <a:rPr lang="el-GR" dirty="0" smtClean="0"/>
              <a:t>αντί να δημιουργούμε προγραμματιστικές δομές που μετά θα προσπαθήσουμε να ταιριάξουμε στο πρόβλημα.</a:t>
            </a:r>
          </a:p>
          <a:p>
            <a:r>
              <a:rPr lang="el-GR" dirty="0" smtClean="0"/>
              <a:t>Τα πλεονεκτήματα είναι ότι αυτό κάνει τον κώδικα πιο </a:t>
            </a:r>
            <a:r>
              <a:rPr lang="el-GR" dirty="0" smtClean="0">
                <a:solidFill>
                  <a:schemeClr val="accent6">
                    <a:lumMod val="75000"/>
                  </a:schemeClr>
                </a:solidFill>
              </a:rPr>
              <a:t>φυσικό</a:t>
            </a:r>
            <a:r>
              <a:rPr lang="el-GR" dirty="0" smtClean="0"/>
              <a:t>, πιο </a:t>
            </a:r>
            <a:r>
              <a:rPr lang="el-GR" dirty="0" smtClean="0">
                <a:solidFill>
                  <a:srgbClr val="0070C0"/>
                </a:solidFill>
              </a:rPr>
              <a:t>ευανάγνωστο</a:t>
            </a:r>
            <a:r>
              <a:rPr lang="el-GR" dirty="0" smtClean="0"/>
              <a:t>, πιο </a:t>
            </a:r>
            <a:r>
              <a:rPr lang="el-GR" dirty="0" err="1" smtClean="0">
                <a:solidFill>
                  <a:schemeClr val="accent6">
                    <a:lumMod val="75000"/>
                  </a:schemeClr>
                </a:solidFill>
              </a:rPr>
              <a:t>τμηματοποιημένο</a:t>
            </a:r>
            <a:r>
              <a:rPr lang="el-GR" dirty="0" smtClean="0"/>
              <a:t>, και πιο εύκολο να </a:t>
            </a:r>
            <a:r>
              <a:rPr lang="el-GR" dirty="0" smtClean="0">
                <a:solidFill>
                  <a:srgbClr val="0070C0"/>
                </a:solidFill>
              </a:rPr>
              <a:t>συντηρηθεί</a:t>
            </a:r>
            <a:r>
              <a:rPr lang="el-GR" dirty="0" smtClean="0"/>
              <a:t>.</a:t>
            </a:r>
            <a:endParaRPr lang="en-US" dirty="0"/>
          </a:p>
        </p:txBody>
      </p:sp>
    </p:spTree>
    <p:extLst>
      <p:ext uri="{BB962C8B-B14F-4D97-AF65-F5344CB8AC3E}">
        <p14:creationId xmlns:p14="http://schemas.microsoft.com/office/powerpoint/2010/main" val="1308524607"/>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smtClean="0">
                <a:latin typeface="Courier New" pitchFamily="49" charset="0"/>
                <a:cs typeface="Courier New" pitchFamily="49" charset="0"/>
              </a:rPr>
              <a:t>int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solidFill>
                <a:srgbClr val="C00000"/>
              </a:solidFill>
              <a:latin typeface="Courier New" pitchFamily="49" charset="0"/>
              <a:cs typeface="Courier New" pitchFamily="49" charset="0"/>
            </a:endParaRPr>
          </a:p>
          <a:p>
            <a:pPr marL="0" indent="0">
              <a:buNone/>
            </a:pP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getAFM</a:t>
            </a:r>
            <a:r>
              <a:rPr lang="en-US" b="1" dirty="0" smtClean="0">
                <a:solidFill>
                  <a:srgbClr val="C00000"/>
                </a:solidFill>
                <a:latin typeface="Courier New" pitchFamily="49" charset="0"/>
                <a:cs typeface="Courier New" pitchFamily="49" charset="0"/>
              </a:rPr>
              <a:t>( )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setAFM</a:t>
            </a:r>
            <a:r>
              <a:rPr lang="en-US" b="1" dirty="0" smtClean="0">
                <a:solidFill>
                  <a:srgbClr val="C00000"/>
                </a:solidFill>
                <a:latin typeface="Courier New" pitchFamily="49" charset="0"/>
                <a:cs typeface="Courier New" pitchFamily="49" charset="0"/>
              </a:rPr>
              <a:t> (int </a:t>
            </a:r>
            <a:r>
              <a:rPr lang="en-US" b="1" dirty="0" err="1" smtClean="0">
                <a:solidFill>
                  <a:srgbClr val="C00000"/>
                </a:solidFill>
                <a:latin typeface="Courier New" pitchFamily="49" charset="0"/>
                <a:cs typeface="Courier New" pitchFamily="49" charset="0"/>
              </a:rPr>
              <a:t>newAFM</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5436096" y="519062"/>
            <a:ext cx="2723181" cy="523220"/>
          </a:xfrm>
          <a:prstGeom prst="rect">
            <a:avLst/>
          </a:prstGeom>
          <a:solidFill>
            <a:schemeClr val="accent5">
              <a:lumMod val="60000"/>
              <a:lumOff val="40000"/>
            </a:schemeClr>
          </a:solidFill>
        </p:spPr>
        <p:txBody>
          <a:bodyPr wrap="none" rtlCol="0">
            <a:spAutoFit/>
          </a:bodyPr>
          <a:lstStyle/>
          <a:p>
            <a:r>
              <a:rPr lang="el-GR" sz="2800" dirty="0" smtClean="0"/>
              <a:t>Η βασική κλάση</a:t>
            </a:r>
            <a:endParaRPr lang="en-US" sz="2800" dirty="0"/>
          </a:p>
        </p:txBody>
      </p:sp>
    </p:spTree>
    <p:extLst>
      <p:ext uri="{BB962C8B-B14F-4D97-AF65-F5344CB8AC3E}">
        <p14:creationId xmlns:p14="http://schemas.microsoft.com/office/powerpoint/2010/main" val="308449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4869160"/>
            <a:ext cx="5256584" cy="936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908720"/>
            <a:ext cx="8229600" cy="5832648"/>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HourlyEmployee</a:t>
            </a:r>
            <a:endParaRPr lang="en-US" dirty="0"/>
          </a:p>
        </p:txBody>
      </p:sp>
      <p:sp>
        <p:nvSpPr>
          <p:cNvPr id="8" name="TextBox 7"/>
          <p:cNvSpPr txBox="1"/>
          <p:nvPr/>
        </p:nvSpPr>
        <p:spPr>
          <a:xfrm>
            <a:off x="6587075" y="4869160"/>
            <a:ext cx="2458616" cy="923330"/>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endParaRPr lang="en-US" dirty="0"/>
          </a:p>
        </p:txBody>
      </p:sp>
      <p:sp>
        <p:nvSpPr>
          <p:cNvPr id="2" name="TextBox 1"/>
          <p:cNvSpPr txBox="1"/>
          <p:nvPr/>
        </p:nvSpPr>
        <p:spPr>
          <a:xfrm>
            <a:off x="5000237" y="404664"/>
            <a:ext cx="3959417"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HourlyEmployee</a:t>
            </a:r>
            <a:endParaRPr lang="en-US" dirty="0"/>
          </a:p>
        </p:txBody>
      </p:sp>
    </p:spTree>
    <p:extLst>
      <p:ext uri="{BB962C8B-B14F-4D97-AF65-F5344CB8AC3E}">
        <p14:creationId xmlns:p14="http://schemas.microsoft.com/office/powerpoint/2010/main" val="81969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214700"/>
            <a:ext cx="5256584" cy="1014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052736"/>
            <a:ext cx="8435280" cy="525658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solidFill>
                  <a:srgbClr val="FF0000"/>
                </a:solidFill>
              </a:rPr>
              <a:t>extends</a:t>
            </a:r>
            <a:r>
              <a:rPr lang="en-US" dirty="0"/>
              <a:t>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smtClean="0">
                <a:solidFill>
                  <a:srgbClr val="C00000"/>
                </a:solidFill>
              </a:rPr>
              <a:t>int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SalariedEmployee</a:t>
            </a:r>
            <a:endParaRPr lang="en-US" dirty="0"/>
          </a:p>
        </p:txBody>
      </p:sp>
      <p:sp>
        <p:nvSpPr>
          <p:cNvPr id="6" name="TextBox 5"/>
          <p:cNvSpPr txBox="1"/>
          <p:nvPr/>
        </p:nvSpPr>
        <p:spPr>
          <a:xfrm>
            <a:off x="6012160" y="4121784"/>
            <a:ext cx="3050908" cy="1200329"/>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p>
          <a:p>
            <a:r>
              <a:rPr lang="el-GR" dirty="0" smtClean="0"/>
              <a:t>Διαφορετική από την προηγούμενη</a:t>
            </a:r>
            <a:endParaRPr lang="en-US" dirty="0"/>
          </a:p>
        </p:txBody>
      </p:sp>
      <p:sp>
        <p:nvSpPr>
          <p:cNvPr id="8" name="TextBox 7"/>
          <p:cNvSpPr txBox="1"/>
          <p:nvPr/>
        </p:nvSpPr>
        <p:spPr>
          <a:xfrm>
            <a:off x="4806300" y="476672"/>
            <a:ext cx="4138954"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SalariedEmployee</a:t>
            </a:r>
            <a:endParaRPr lang="en-US" dirty="0"/>
          </a:p>
        </p:txBody>
      </p:sp>
    </p:spTree>
    <p:extLst>
      <p:ext uri="{BB962C8B-B14F-4D97-AF65-F5344CB8AC3E}">
        <p14:creationId xmlns:p14="http://schemas.microsoft.com/office/powerpoint/2010/main" val="122988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990600"/>
          </a:xfrm>
        </p:spPr>
        <p:txBody>
          <a:bodyPr/>
          <a:lstStyle/>
          <a:p>
            <a:r>
              <a:rPr lang="en-US" dirty="0" smtClean="0"/>
              <a:t>Constructor</a:t>
            </a:r>
            <a:endParaRPr lang="en-US" dirty="0"/>
          </a:p>
        </p:txBody>
      </p:sp>
      <p:sp>
        <p:nvSpPr>
          <p:cNvPr id="3" name="Content Placeholder 2"/>
          <p:cNvSpPr>
            <a:spLocks noGrp="1"/>
          </p:cNvSpPr>
          <p:nvPr>
            <p:ph idx="1"/>
          </p:nvPr>
        </p:nvSpPr>
        <p:spPr>
          <a:xfrm>
            <a:off x="457200" y="1251248"/>
            <a:ext cx="8229600" cy="54901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smtClean="0">
                <a:latin typeface="Courier New" pitchFamily="49" charset="0"/>
                <a:cs typeface="Courier New" pitchFamily="49" charset="0"/>
              </a:rPr>
              <a:t>int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name = “no 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AFM = 0;</a:t>
            </a:r>
          </a:p>
          <a:p>
            <a:pPr marL="0" indent="0">
              <a:buNone/>
            </a:pPr>
            <a:r>
              <a:rPr lang="en-US" b="1" dirty="0" smtClean="0">
                <a:latin typeface="Courier New" pitchFamily="49" charset="0"/>
                <a:cs typeface="Courier New" pitchFamily="49" charset="0"/>
              </a:rPr>
              <a:t>    }</a:t>
            </a:r>
          </a:p>
          <a:p>
            <a:pPr marL="0" indent="0">
              <a:buNone/>
            </a:pP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 null || </a:t>
            </a:r>
            <a:r>
              <a:rPr lang="en-US" b="1" dirty="0" err="1" smtClean="0">
                <a:latin typeface="Courier New" pitchFamily="49" charset="0"/>
                <a:cs typeface="Courier New" pitchFamily="49" charset="0"/>
              </a:rPr>
              <a:t>theAFM</a:t>
            </a:r>
            <a:r>
              <a:rPr lang="en-US" b="1" dirty="0" smtClean="0">
                <a:latin typeface="Courier New" pitchFamily="49" charset="0"/>
                <a:cs typeface="Courier New" pitchFamily="49" charset="0"/>
              </a:rPr>
              <a:t> &lt;= 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("Fatal Error creating employee.");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AFM = </a:t>
            </a:r>
            <a:r>
              <a:rPr lang="en-US" b="1" dirty="0" err="1" smtClean="0">
                <a:latin typeface="Courier New" pitchFamily="49" charset="0"/>
                <a:cs typeface="Courier New" pitchFamily="49" charset="0"/>
              </a:rPr>
              <a:t>theAFM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72895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492896"/>
            <a:ext cx="41399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07504" y="476672"/>
            <a:ext cx="8784976"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super(</a:t>
            </a:r>
            <a:r>
              <a:rPr lang="en-US" b="1" dirty="0" err="1" smtClean="0">
                <a:solidFill>
                  <a:srgbClr val="FF0000"/>
                </a:solidFill>
                <a:latin typeface="Courier New" pitchFamily="49" charset="0"/>
                <a:cs typeface="Courier New" pitchFamily="49" charset="0"/>
              </a:rPr>
              <a:t>theName</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theAFM</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theWageRate</a:t>
            </a:r>
            <a:r>
              <a:rPr lang="en-US" b="1" dirty="0">
                <a:latin typeface="Courier New" pitchFamily="49" charset="0"/>
                <a:cs typeface="Courier New" pitchFamily="49" charset="0"/>
              </a:rPr>
              <a:t> &gt;= 0) &amp;&amp; (</a:t>
            </a:r>
            <a:r>
              <a:rPr lang="en-US" b="1" dirty="0" err="1">
                <a:latin typeface="Courier New" pitchFamily="49" charset="0"/>
                <a:cs typeface="Courier New" pitchFamily="49" charset="0"/>
              </a:rPr>
              <a:t>theHours</a:t>
            </a:r>
            <a:r>
              <a:rPr lang="en-US" b="1" dirty="0">
                <a:latin typeface="Courier New" pitchFamily="49" charset="0"/>
                <a:cs typeface="Courier New" pitchFamily="49" charset="0"/>
              </a:rPr>
              <a:t> &gt;=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theWageRate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hours = </a:t>
            </a:r>
            <a:r>
              <a:rPr lang="en-US" b="1" dirty="0" err="1">
                <a:latin typeface="Courier New" pitchFamily="49" charset="0"/>
                <a:cs typeface="Courier New" pitchFamily="49" charset="0"/>
              </a:rPr>
              <a:t>theHours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else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"Fatal Error: creating an illegal hourly employee.");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4" name="TextBox 13"/>
          <p:cNvSpPr txBox="1"/>
          <p:nvPr/>
        </p:nvSpPr>
        <p:spPr>
          <a:xfrm>
            <a:off x="2880216" y="5246778"/>
            <a:ext cx="6228184" cy="1200329"/>
          </a:xfrm>
          <a:prstGeom prst="rect">
            <a:avLst/>
          </a:prstGeom>
          <a:solidFill>
            <a:srgbClr val="92D050"/>
          </a:solidFill>
        </p:spPr>
        <p:txBody>
          <a:bodyPr wrap="square" rtlCol="0">
            <a:spAutoFit/>
          </a:bodyPr>
          <a:lstStyle/>
          <a:p>
            <a:r>
              <a:rPr lang="el-GR" dirty="0" smtClean="0"/>
              <a:t>Με τη λέξη κλειδί </a:t>
            </a:r>
            <a:r>
              <a:rPr lang="en-US" dirty="0" smtClean="0">
                <a:solidFill>
                  <a:srgbClr val="FF0000"/>
                </a:solidFill>
              </a:rPr>
              <a:t>super</a:t>
            </a:r>
            <a:r>
              <a:rPr lang="en-US" dirty="0" smtClean="0"/>
              <a:t> </a:t>
            </a:r>
            <a:r>
              <a:rPr lang="el-GR" dirty="0" smtClean="0"/>
              <a:t>αναφερόμαστε στην βασική κλάση.</a:t>
            </a:r>
          </a:p>
          <a:p>
            <a:endParaRPr lang="el-GR" dirty="0" smtClean="0"/>
          </a:p>
          <a:p>
            <a:r>
              <a:rPr lang="el-GR" dirty="0" smtClean="0"/>
              <a:t>Εδώ καλούμε τον </a:t>
            </a:r>
            <a:r>
              <a:rPr lang="en-US" dirty="0" smtClean="0">
                <a:solidFill>
                  <a:srgbClr val="FF0000"/>
                </a:solidFill>
              </a:rPr>
              <a:t>constructor</a:t>
            </a:r>
            <a:r>
              <a:rPr lang="en-US" dirty="0" smtClean="0"/>
              <a:t> </a:t>
            </a:r>
            <a:r>
              <a:rPr lang="el-GR" dirty="0" smtClean="0"/>
              <a:t>της </a:t>
            </a:r>
            <a:r>
              <a:rPr lang="en-US" dirty="0" smtClean="0"/>
              <a:t>Employee </a:t>
            </a:r>
            <a:r>
              <a:rPr lang="el-GR" dirty="0" smtClean="0"/>
              <a:t>με ορίσματα το όνομα και το ΑΦΜ</a:t>
            </a:r>
            <a:endParaRPr lang="en-US" dirty="0"/>
          </a:p>
        </p:txBody>
      </p:sp>
    </p:spTree>
    <p:extLst>
      <p:ext uri="{BB962C8B-B14F-4D97-AF65-F5344CB8AC3E}">
        <p14:creationId xmlns:p14="http://schemas.microsoft.com/office/powerpoint/2010/main" val="115322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708920"/>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70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 int </a:t>
            </a:r>
            <a:r>
              <a:rPr lang="en-US" dirty="0" err="1">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smtClean="0">
                <a:solidFill>
                  <a:srgbClr val="C00000"/>
                </a:solidFill>
              </a:rPr>
              <a:t>)</a:t>
            </a:r>
            <a:endParaRPr lang="el-GR" dirty="0" smtClean="0">
              <a:solidFill>
                <a:srgbClr val="C00000"/>
              </a:solidFill>
            </a:endParaRPr>
          </a:p>
          <a:p>
            <a:r>
              <a:rPr lang="en-US" dirty="0"/>
              <a:t> </a:t>
            </a:r>
            <a:r>
              <a:rPr lang="el-GR" dirty="0" smtClean="0"/>
              <a:t>   </a:t>
            </a:r>
            <a:r>
              <a:rPr lang="en-US" dirty="0" smtClean="0"/>
              <a:t>{</a:t>
            </a:r>
            <a:endParaRPr lang="en-US" dirty="0"/>
          </a:p>
          <a:p>
            <a:r>
              <a:rPr lang="en-US" dirty="0">
                <a:solidFill>
                  <a:srgbClr val="FF0000"/>
                </a:solidFill>
              </a:rPr>
              <a:t>         super(</a:t>
            </a:r>
            <a:r>
              <a:rPr lang="en-US" dirty="0" err="1">
                <a:solidFill>
                  <a:srgbClr val="FF0000"/>
                </a:solidFill>
              </a:rPr>
              <a:t>theName</a:t>
            </a:r>
            <a:r>
              <a:rPr lang="en-US" dirty="0">
                <a:solidFill>
                  <a:srgbClr val="FF0000"/>
                </a:solidFill>
              </a:rPr>
              <a:t>, </a:t>
            </a:r>
            <a:r>
              <a:rPr lang="en-US" dirty="0" err="1" smtClean="0">
                <a:solidFill>
                  <a:srgbClr val="FF0000"/>
                </a:solidFill>
              </a:rPr>
              <a:t>theAFM</a:t>
            </a:r>
            <a:r>
              <a:rPr lang="en-US" dirty="0" smtClean="0">
                <a:solidFill>
                  <a:srgbClr val="FF0000"/>
                </a:solidFill>
              </a:rPr>
              <a:t>);</a:t>
            </a:r>
            <a:endParaRPr lang="en-US" dirty="0">
              <a:solidFill>
                <a:srgbClr val="FF0000"/>
              </a:solidFill>
            </a:endParaRPr>
          </a:p>
          <a:p>
            <a:r>
              <a:rPr lang="en-US" dirty="0"/>
              <a:t>         if (</a:t>
            </a:r>
            <a:r>
              <a:rPr lang="en-US" dirty="0" err="1"/>
              <a:t>theSalary</a:t>
            </a:r>
            <a:r>
              <a:rPr lang="en-US" dirty="0"/>
              <a:t> &gt;= 0)</a:t>
            </a:r>
          </a:p>
          <a:p>
            <a:r>
              <a:rPr lang="en-US" dirty="0"/>
              <a:t>             salary = </a:t>
            </a:r>
            <a:r>
              <a:rPr lang="en-US" dirty="0" err="1"/>
              <a:t>theSalary</a:t>
            </a:r>
            <a:r>
              <a:rPr lang="en-US" dirty="0"/>
              <a:t>;</a:t>
            </a:r>
          </a:p>
          <a:p>
            <a:r>
              <a:rPr lang="en-US" dirty="0"/>
              <a:t>         else</a:t>
            </a:r>
          </a:p>
          <a:p>
            <a:r>
              <a:rPr lang="en-US" dirty="0"/>
              <a:t>         {</a:t>
            </a:r>
          </a:p>
          <a:p>
            <a:r>
              <a:rPr lang="en-US" dirty="0"/>
              <a:t>             </a:t>
            </a:r>
            <a:r>
              <a:rPr lang="en-US" dirty="0" err="1"/>
              <a:t>System.out.println</a:t>
            </a:r>
            <a:r>
              <a:rPr lang="en-US" dirty="0" smtClean="0"/>
              <a:t>(</a:t>
            </a:r>
          </a:p>
          <a:p>
            <a:r>
              <a:rPr lang="en-US" dirty="0"/>
              <a:t>	</a:t>
            </a:r>
            <a:r>
              <a:rPr lang="en-US" dirty="0" smtClean="0"/>
              <a:t>		"</a:t>
            </a:r>
            <a:r>
              <a:rPr lang="en-US" dirty="0"/>
              <a:t>Fatal Error: Negative salary.");</a:t>
            </a:r>
          </a:p>
          <a:p>
            <a:r>
              <a:rPr lang="en-US" dirty="0"/>
              <a:t>             </a:t>
            </a:r>
            <a:r>
              <a:rPr lang="en-US" dirty="0" err="1"/>
              <a:t>System.exit</a:t>
            </a:r>
            <a:r>
              <a:rPr lang="en-US" dirty="0"/>
              <a:t>(0);</a:t>
            </a:r>
          </a:p>
          <a:p>
            <a:r>
              <a:rPr lang="en-US" dirty="0"/>
              <a:t>         }</a:t>
            </a:r>
          </a:p>
          <a:p>
            <a:r>
              <a:rPr lang="en-US" dirty="0"/>
              <a:t>    </a:t>
            </a:r>
            <a:r>
              <a:rPr lang="en-US" dirty="0" smtClean="0"/>
              <a:t>}  </a:t>
            </a:r>
            <a:endParaRPr lang="en-US" dirty="0"/>
          </a:p>
          <a:p>
            <a:r>
              <a:rPr lang="en-US" dirty="0" smtClean="0"/>
              <a:t>}</a:t>
            </a:r>
            <a:endParaRPr lang="en-US" dirty="0"/>
          </a:p>
        </p:txBody>
      </p:sp>
    </p:spTree>
    <p:extLst>
      <p:ext uri="{BB962C8B-B14F-4D97-AF65-F5344CB8AC3E}">
        <p14:creationId xmlns:p14="http://schemas.microsoft.com/office/powerpoint/2010/main" val="418098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636912"/>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67544" y="476672"/>
            <a:ext cx="8435280" cy="5976664"/>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a:solidFill>
                  <a:srgbClr val="FF0000"/>
                </a:solidFill>
              </a:rPr>
              <a:t>         super</a:t>
            </a:r>
            <a:r>
              <a:rPr lang="en-US" sz="2000" dirty="0" smtClean="0">
                <a:solidFill>
                  <a:srgbClr val="FF0000"/>
                </a:solidFill>
              </a:rPr>
              <a:t>();</a:t>
            </a:r>
          </a:p>
          <a:p>
            <a:r>
              <a:rPr lang="en-US" sz="2000" dirty="0"/>
              <a:t>	 </a:t>
            </a:r>
            <a:r>
              <a:rPr lang="en-US" sz="2000" dirty="0" smtClean="0"/>
              <a:t>  </a:t>
            </a:r>
            <a:r>
              <a:rPr lang="en-US" sz="2000" dirty="0"/>
              <a:t>s</a:t>
            </a:r>
            <a:r>
              <a:rPr lang="en-US" sz="2000" dirty="0" smtClean="0"/>
              <a:t>alary = 0;</a:t>
            </a:r>
            <a:endParaRPr lang="en-US" sz="2000" dirty="0"/>
          </a:p>
          <a:p>
            <a:r>
              <a:rPr lang="en-US" sz="2000" dirty="0" smtClean="0"/>
              <a:t>    }  </a:t>
            </a:r>
            <a:endParaRPr lang="en-US" sz="2000" dirty="0"/>
          </a:p>
          <a:p>
            <a:r>
              <a:rPr lang="en-US" sz="2000" dirty="0" smtClean="0"/>
              <a:t>}</a:t>
            </a:r>
            <a:endParaRPr lang="en-US" sz="2000" dirty="0"/>
          </a:p>
        </p:txBody>
      </p:sp>
      <p:sp>
        <p:nvSpPr>
          <p:cNvPr id="2" name="Rectangular Callout 1"/>
          <p:cNvSpPr/>
          <p:nvPr/>
        </p:nvSpPr>
        <p:spPr>
          <a:xfrm>
            <a:off x="3779912" y="3717032"/>
            <a:ext cx="4968552" cy="2016224"/>
          </a:xfrm>
          <a:prstGeom prst="wedgeRectCallout">
            <a:avLst>
              <a:gd name="adj1" fmla="val -23397"/>
              <a:gd name="adj2" fmla="val -8484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Καλεί τον </a:t>
            </a:r>
            <a:r>
              <a:rPr lang="en-US" dirty="0" smtClean="0">
                <a:solidFill>
                  <a:schemeClr val="tx1"/>
                </a:solidFill>
              </a:rPr>
              <a:t>default constructor </a:t>
            </a:r>
            <a:r>
              <a:rPr lang="el-GR" dirty="0" smtClean="0">
                <a:solidFill>
                  <a:schemeClr val="tx1"/>
                </a:solidFill>
              </a:rPr>
              <a:t>της </a:t>
            </a:r>
            <a:r>
              <a:rPr lang="en-US" dirty="0" smtClean="0">
                <a:solidFill>
                  <a:schemeClr val="tx1"/>
                </a:solidFill>
              </a:rPr>
              <a:t>Employee</a:t>
            </a:r>
          </a:p>
          <a:p>
            <a:endParaRPr lang="en-US" dirty="0">
              <a:solidFill>
                <a:schemeClr val="tx1"/>
              </a:solidFill>
            </a:endParaRPr>
          </a:p>
          <a:p>
            <a:r>
              <a:rPr lang="el-GR" dirty="0" smtClean="0">
                <a:solidFill>
                  <a:schemeClr val="tx1"/>
                </a:solidFill>
              </a:rPr>
              <a:t>Η εντολή δεν είναι απαραίτητη σε αυτή την περίπτωση. Αν δεν έχουμε κάποια κλήση προς τον </a:t>
            </a:r>
            <a:r>
              <a:rPr lang="en-US" dirty="0" smtClean="0">
                <a:solidFill>
                  <a:schemeClr val="tx1"/>
                </a:solidFill>
              </a:rPr>
              <a:t>constructor </a:t>
            </a:r>
            <a:r>
              <a:rPr lang="el-GR" dirty="0" smtClean="0">
                <a:solidFill>
                  <a:schemeClr val="tx1"/>
                </a:solidFill>
              </a:rPr>
              <a:t>της γονικής κλάσης, τότε καλείτε εξ ορισμού ο </a:t>
            </a:r>
            <a:r>
              <a:rPr lang="en-US" dirty="0" smtClean="0">
                <a:solidFill>
                  <a:schemeClr val="tx1"/>
                </a:solidFill>
              </a:rPr>
              <a:t>default constructor </a:t>
            </a:r>
            <a:r>
              <a:rPr lang="el-GR" dirty="0" smtClean="0">
                <a:solidFill>
                  <a:schemeClr val="tx1"/>
                </a:solidFill>
              </a:rPr>
              <a:t>της </a:t>
            </a:r>
            <a:r>
              <a:rPr lang="en-US" dirty="0" smtClean="0">
                <a:solidFill>
                  <a:schemeClr val="tx1"/>
                </a:solidFill>
              </a:rPr>
              <a:t>Employee.</a:t>
            </a:r>
            <a:endParaRPr lang="en-US" dirty="0">
              <a:solidFill>
                <a:schemeClr val="tx1"/>
              </a:solidFill>
            </a:endParaRPr>
          </a:p>
        </p:txBody>
      </p:sp>
    </p:spTree>
    <p:extLst>
      <p:ext uri="{BB962C8B-B14F-4D97-AF65-F5344CB8AC3E}">
        <p14:creationId xmlns:p14="http://schemas.microsoft.com/office/powerpoint/2010/main" val="364425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435280" cy="3672408"/>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a:solidFill>
                  <a:srgbClr val="C00000"/>
                </a:solidFill>
              </a:rPr>
              <a:t>(String </a:t>
            </a:r>
            <a:r>
              <a:rPr lang="en-US" sz="2000" dirty="0" err="1" smtClean="0">
                <a:solidFill>
                  <a:srgbClr val="C00000"/>
                </a:solidFill>
              </a:rPr>
              <a:t>theName,int</a:t>
            </a:r>
            <a:r>
              <a:rPr lang="en-US" sz="2000" dirty="0" smtClean="0">
                <a:solidFill>
                  <a:srgbClr val="C00000"/>
                </a:solidFill>
              </a:rPr>
              <a:t> </a:t>
            </a:r>
            <a:r>
              <a:rPr lang="en-US" sz="2000" dirty="0" err="1" smtClean="0">
                <a:solidFill>
                  <a:srgbClr val="C00000"/>
                </a:solidFill>
              </a:rPr>
              <a:t>theAFM</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smtClean="0"/>
              <a:t>	   salary </a:t>
            </a:r>
            <a:r>
              <a:rPr lang="en-US" sz="2000" dirty="0"/>
              <a:t>= </a:t>
            </a:r>
            <a:r>
              <a:rPr lang="en-US" sz="2000" dirty="0" smtClean="0"/>
              <a:t>0;</a:t>
            </a:r>
          </a:p>
          <a:p>
            <a:r>
              <a:rPr lang="en-US" sz="2000" dirty="0" smtClean="0"/>
              <a:t>    }  </a:t>
            </a:r>
            <a:endParaRPr lang="en-US" sz="2000" dirty="0"/>
          </a:p>
          <a:p>
            <a:r>
              <a:rPr lang="en-US" sz="2000" dirty="0" smtClean="0"/>
              <a:t>}</a:t>
            </a:r>
            <a:endParaRPr lang="en-US" sz="2000" dirty="0"/>
          </a:p>
        </p:txBody>
      </p:sp>
      <p:sp>
        <p:nvSpPr>
          <p:cNvPr id="2" name="TextBox 1"/>
          <p:cNvSpPr txBox="1"/>
          <p:nvPr/>
        </p:nvSpPr>
        <p:spPr>
          <a:xfrm>
            <a:off x="3557" y="4653136"/>
            <a:ext cx="8978805" cy="369332"/>
          </a:xfrm>
          <a:prstGeom prst="rect">
            <a:avLst/>
          </a:prstGeom>
          <a:solidFill>
            <a:srgbClr val="92D050"/>
          </a:solidFill>
        </p:spPr>
        <p:txBody>
          <a:bodyPr wrap="none" rtlCol="0">
            <a:spAutoFit/>
          </a:bodyPr>
          <a:lstStyle/>
          <a:p>
            <a:r>
              <a:rPr lang="el-GR" dirty="0" smtClean="0"/>
              <a:t>Πως θα </a:t>
            </a:r>
            <a:r>
              <a:rPr lang="el-GR" dirty="0" err="1" smtClean="0"/>
              <a:t>αρχικοποιηθεί</a:t>
            </a:r>
            <a:r>
              <a:rPr lang="el-GR" dirty="0" smtClean="0"/>
              <a:t> το αντικείμενο στην περίπτωση που κληθεί αυτός ο </a:t>
            </a:r>
            <a:r>
              <a:rPr lang="en-US" dirty="0" smtClean="0"/>
              <a:t>constructor?</a:t>
            </a:r>
            <a:endParaRPr lang="en-US" dirty="0"/>
          </a:p>
        </p:txBody>
      </p:sp>
      <p:sp>
        <p:nvSpPr>
          <p:cNvPr id="3" name="TextBox 2"/>
          <p:cNvSpPr txBox="1"/>
          <p:nvPr/>
        </p:nvSpPr>
        <p:spPr>
          <a:xfrm>
            <a:off x="251521" y="5363072"/>
            <a:ext cx="7488832" cy="923330"/>
          </a:xfrm>
          <a:prstGeom prst="rect">
            <a:avLst/>
          </a:prstGeom>
          <a:solidFill>
            <a:schemeClr val="accent5">
              <a:lumMod val="60000"/>
              <a:lumOff val="40000"/>
            </a:schemeClr>
          </a:solidFill>
        </p:spPr>
        <p:txBody>
          <a:bodyPr wrap="square" rtlCol="0">
            <a:spAutoFit/>
          </a:bodyPr>
          <a:lstStyle/>
          <a:p>
            <a:r>
              <a:rPr lang="el-GR" dirty="0" smtClean="0"/>
              <a:t>Εφόσον δεν καλούμε εμείς κάποιο </a:t>
            </a:r>
            <a:r>
              <a:rPr lang="en-US" dirty="0" smtClean="0"/>
              <a:t>constructor </a:t>
            </a:r>
            <a:r>
              <a:rPr lang="el-GR" dirty="0" smtClean="0"/>
              <a:t>της γονικής κλάσης θα κληθεί ο </a:t>
            </a:r>
            <a:r>
              <a:rPr lang="en-US" dirty="0" smtClean="0"/>
              <a:t>default constructor</a:t>
            </a:r>
            <a:r>
              <a:rPr lang="el-GR" dirty="0" smtClean="0"/>
              <a:t> ο οποίος θα </a:t>
            </a:r>
            <a:r>
              <a:rPr lang="el-GR" dirty="0" err="1" smtClean="0"/>
              <a:t>αρχικοποιήσει</a:t>
            </a:r>
            <a:r>
              <a:rPr lang="el-GR" dirty="0" smtClean="0"/>
              <a:t> το όνομα στο </a:t>
            </a:r>
            <a:r>
              <a:rPr lang="en-US" dirty="0" smtClean="0"/>
              <a:t>“no name” </a:t>
            </a:r>
            <a:r>
              <a:rPr lang="el-GR" dirty="0" smtClean="0"/>
              <a:t>και το ΑΦΜ στο μηδέν.</a:t>
            </a:r>
            <a:endParaRPr lang="en-US" dirty="0"/>
          </a:p>
        </p:txBody>
      </p:sp>
    </p:spTree>
    <p:extLst>
      <p:ext uri="{BB962C8B-B14F-4D97-AF65-F5344CB8AC3E}">
        <p14:creationId xmlns:p14="http://schemas.microsoft.com/office/powerpoint/2010/main" val="148413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852936"/>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3888432"/>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a:solidFill>
                  <a:srgbClr val="C00000"/>
                </a:solidFill>
              </a:rPr>
              <a:t>(String </a:t>
            </a:r>
            <a:r>
              <a:rPr lang="en-US" sz="2000" dirty="0" err="1" smtClean="0">
                <a:solidFill>
                  <a:srgbClr val="C00000"/>
                </a:solidFill>
              </a:rPr>
              <a:t>theName,int</a:t>
            </a:r>
            <a:r>
              <a:rPr lang="en-US" sz="2000" dirty="0" smtClean="0">
                <a:solidFill>
                  <a:srgbClr val="C00000"/>
                </a:solidFill>
              </a:rPr>
              <a:t> </a:t>
            </a:r>
            <a:r>
              <a:rPr lang="en-US" sz="2000" dirty="0" err="1" smtClean="0">
                <a:solidFill>
                  <a:srgbClr val="C00000"/>
                </a:solidFill>
              </a:rPr>
              <a:t>theAFM</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a:solidFill>
                  <a:srgbClr val="FF0000"/>
                </a:solidFill>
              </a:rPr>
              <a:t>	 </a:t>
            </a:r>
            <a:r>
              <a:rPr lang="en-US" sz="2000" dirty="0" smtClean="0">
                <a:solidFill>
                  <a:srgbClr val="FF0000"/>
                </a:solidFill>
              </a:rPr>
              <a:t>  super(</a:t>
            </a:r>
            <a:r>
              <a:rPr lang="en-US" sz="2000" dirty="0" err="1" smtClean="0">
                <a:solidFill>
                  <a:srgbClr val="FF0000"/>
                </a:solidFill>
              </a:rPr>
              <a:t>theName</a:t>
            </a:r>
            <a:r>
              <a:rPr lang="en-US" sz="2000" dirty="0">
                <a:solidFill>
                  <a:srgbClr val="FF0000"/>
                </a:solidFill>
              </a:rPr>
              <a:t>, </a:t>
            </a:r>
            <a:r>
              <a:rPr lang="en-US" sz="2000" dirty="0" err="1" smtClean="0">
                <a:solidFill>
                  <a:srgbClr val="FF0000"/>
                </a:solidFill>
              </a:rPr>
              <a:t>theAFM</a:t>
            </a:r>
            <a:r>
              <a:rPr lang="en-US" sz="2000" dirty="0" smtClean="0">
                <a:solidFill>
                  <a:srgbClr val="FF0000"/>
                </a:solidFill>
              </a:rPr>
              <a:t>);</a:t>
            </a:r>
            <a:endParaRPr lang="en-US" sz="2000" dirty="0">
              <a:solidFill>
                <a:srgbClr val="FF0000"/>
              </a:solidFill>
            </a:endParaRPr>
          </a:p>
          <a:p>
            <a:r>
              <a:rPr lang="en-US" sz="2000" dirty="0" smtClean="0"/>
              <a:t>	   salary </a:t>
            </a:r>
            <a:r>
              <a:rPr lang="en-US" sz="2000" dirty="0"/>
              <a:t>= </a:t>
            </a:r>
            <a:r>
              <a:rPr lang="en-US" sz="2000" dirty="0" smtClean="0"/>
              <a:t>0;</a:t>
            </a:r>
          </a:p>
          <a:p>
            <a:r>
              <a:rPr lang="en-US" sz="2000" dirty="0" smtClean="0"/>
              <a:t>    }  </a:t>
            </a:r>
            <a:endParaRPr lang="en-US" sz="2000" dirty="0"/>
          </a:p>
          <a:p>
            <a:r>
              <a:rPr lang="en-US" sz="2000" dirty="0" smtClean="0"/>
              <a:t>}</a:t>
            </a:r>
            <a:endParaRPr lang="en-US" sz="2000" dirty="0"/>
          </a:p>
        </p:txBody>
      </p:sp>
      <p:sp>
        <p:nvSpPr>
          <p:cNvPr id="5" name="TextBox 4"/>
          <p:cNvSpPr txBox="1"/>
          <p:nvPr/>
        </p:nvSpPr>
        <p:spPr>
          <a:xfrm>
            <a:off x="251521" y="5363072"/>
            <a:ext cx="7488832" cy="646331"/>
          </a:xfrm>
          <a:prstGeom prst="rect">
            <a:avLst/>
          </a:prstGeom>
          <a:solidFill>
            <a:schemeClr val="accent5">
              <a:lumMod val="60000"/>
              <a:lumOff val="40000"/>
            </a:schemeClr>
          </a:solidFill>
        </p:spPr>
        <p:txBody>
          <a:bodyPr wrap="square" rtlCol="0">
            <a:spAutoFit/>
          </a:bodyPr>
          <a:lstStyle/>
          <a:p>
            <a:r>
              <a:rPr lang="el-GR" dirty="0" smtClean="0"/>
              <a:t>Αν θέλουμε να </a:t>
            </a:r>
            <a:r>
              <a:rPr lang="el-GR" dirty="0" err="1" smtClean="0"/>
              <a:t>αρχικοποιήσουμε</a:t>
            </a:r>
            <a:r>
              <a:rPr lang="el-GR" dirty="0" smtClean="0"/>
              <a:t> το όνομα και το ΑΦΜ θα πρέπει να καλέσουμε τον αντίστοιχο </a:t>
            </a:r>
            <a:r>
              <a:rPr lang="en-US" dirty="0" smtClean="0"/>
              <a:t>constructor </a:t>
            </a:r>
            <a:r>
              <a:rPr lang="el-GR" dirty="0" smtClean="0"/>
              <a:t>της γονικής κλάσης.</a:t>
            </a:r>
            <a:endParaRPr lang="en-US" dirty="0"/>
          </a:p>
        </p:txBody>
      </p:sp>
    </p:spTree>
    <p:extLst>
      <p:ext uri="{BB962C8B-B14F-4D97-AF65-F5344CB8AC3E}">
        <p14:creationId xmlns:p14="http://schemas.microsoft.com/office/powerpoint/2010/main" val="218401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33256"/>
            <a:ext cx="51845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0648"/>
            <a:ext cx="8229600" cy="990600"/>
          </a:xfrm>
        </p:spPr>
        <p:txBody>
          <a:bodyPr/>
          <a:lstStyle/>
          <a:p>
            <a:r>
              <a:rPr lang="en-US" dirty="0" smtClean="0"/>
              <a:t>Constructor this</a:t>
            </a:r>
            <a:endParaRPr lang="en-US" dirty="0"/>
          </a:p>
        </p:txBody>
      </p:sp>
      <p:sp>
        <p:nvSpPr>
          <p:cNvPr id="3" name="Content Placeholder 2"/>
          <p:cNvSpPr>
            <a:spLocks noGrp="1"/>
          </p:cNvSpPr>
          <p:nvPr>
            <p:ph idx="1"/>
          </p:nvPr>
        </p:nvSpPr>
        <p:spPr>
          <a:xfrm>
            <a:off x="440686" y="1250540"/>
            <a:ext cx="8229600" cy="676672"/>
          </a:xfrm>
        </p:spPr>
        <p:txBody>
          <a:bodyPr>
            <a:normAutofit fontScale="70000" lnSpcReduction="20000"/>
          </a:bodyPr>
          <a:lstStyle/>
          <a:p>
            <a:r>
              <a:rPr lang="el-GR" dirty="0" smtClean="0"/>
              <a:t>Όπως καλείται ο </a:t>
            </a:r>
            <a:r>
              <a:rPr lang="en-US" dirty="0" smtClean="0"/>
              <a:t>constructor </a:t>
            </a:r>
            <a:r>
              <a:rPr lang="en-US" dirty="0" smtClean="0">
                <a:solidFill>
                  <a:srgbClr val="0070C0"/>
                </a:solidFill>
              </a:rPr>
              <a:t>super</a:t>
            </a:r>
            <a:r>
              <a:rPr lang="en-US" dirty="0" smtClean="0"/>
              <a:t> </a:t>
            </a:r>
            <a:r>
              <a:rPr lang="el-GR" dirty="0" smtClean="0"/>
              <a:t>της γονικής κλάσης μπορούμε να καλέσουμε και τον </a:t>
            </a:r>
            <a:r>
              <a:rPr lang="en-US" dirty="0" smtClean="0"/>
              <a:t>constructor </a:t>
            </a:r>
            <a:r>
              <a:rPr lang="en-US" dirty="0" smtClean="0">
                <a:solidFill>
                  <a:srgbClr val="FF0000"/>
                </a:solidFill>
              </a:rPr>
              <a:t>this</a:t>
            </a:r>
            <a:r>
              <a:rPr lang="en-US" dirty="0" smtClean="0"/>
              <a:t> </a:t>
            </a:r>
            <a:r>
              <a:rPr lang="el-GR" dirty="0" smtClean="0"/>
              <a:t>της ίδιας κλάσης.</a:t>
            </a:r>
            <a:endParaRPr lang="en-US" dirty="0"/>
          </a:p>
        </p:txBody>
      </p:sp>
      <p:sp>
        <p:nvSpPr>
          <p:cNvPr id="4" name="Content Placeholder 2"/>
          <p:cNvSpPr txBox="1">
            <a:spLocks/>
          </p:cNvSpPr>
          <p:nvPr/>
        </p:nvSpPr>
        <p:spPr>
          <a:xfrm>
            <a:off x="179512" y="2060848"/>
            <a:ext cx="8712968" cy="4797152"/>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smtClean="0">
                <a:solidFill>
                  <a:srgbClr val="C00000"/>
                </a:solidFill>
              </a:rPr>
              <a:t>, </a:t>
            </a:r>
            <a:r>
              <a:rPr lang="en-US" dirty="0">
                <a:solidFill>
                  <a:srgbClr val="C00000"/>
                </a:solidFill>
              </a:rPr>
              <a:t>int </a:t>
            </a:r>
            <a:r>
              <a:rPr lang="en-US" dirty="0" err="1">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smtClean="0">
                <a:solidFill>
                  <a:srgbClr val="C00000"/>
                </a:solidFill>
              </a:rPr>
              <a:t>)</a:t>
            </a:r>
            <a:endParaRPr lang="el-GR" dirty="0" smtClean="0">
              <a:solidFill>
                <a:srgbClr val="C00000"/>
              </a:solidFill>
            </a:endParaRPr>
          </a:p>
          <a:p>
            <a:r>
              <a:rPr lang="en-US" dirty="0"/>
              <a:t> </a:t>
            </a:r>
            <a:r>
              <a:rPr lang="el-GR" dirty="0" smtClean="0"/>
              <a:t>   </a:t>
            </a:r>
            <a:r>
              <a:rPr lang="en-US" dirty="0" smtClean="0"/>
              <a:t>{</a:t>
            </a:r>
            <a:endParaRPr lang="en-US" dirty="0"/>
          </a:p>
          <a:p>
            <a:r>
              <a:rPr lang="en-US" dirty="0">
                <a:solidFill>
                  <a:srgbClr val="FF0000"/>
                </a:solidFill>
              </a:rPr>
              <a:t>         super(</a:t>
            </a:r>
            <a:r>
              <a:rPr lang="en-US" dirty="0" err="1">
                <a:solidFill>
                  <a:srgbClr val="FF0000"/>
                </a:solidFill>
              </a:rPr>
              <a:t>theName</a:t>
            </a:r>
            <a:r>
              <a:rPr lang="en-US" dirty="0">
                <a:solidFill>
                  <a:srgbClr val="FF0000"/>
                </a:solidFill>
              </a:rPr>
              <a:t>, </a:t>
            </a:r>
            <a:r>
              <a:rPr lang="en-US" dirty="0" err="1" smtClean="0">
                <a:solidFill>
                  <a:srgbClr val="FF0000"/>
                </a:solidFill>
              </a:rPr>
              <a:t>theAFM</a:t>
            </a:r>
            <a:r>
              <a:rPr lang="en-US" dirty="0" smtClean="0">
                <a:solidFill>
                  <a:srgbClr val="FF0000"/>
                </a:solidFill>
              </a:rPr>
              <a:t>);</a:t>
            </a:r>
            <a:endParaRPr lang="en-US" dirty="0">
              <a:solidFill>
                <a:srgbClr val="FF0000"/>
              </a:solidFill>
            </a:endParaRPr>
          </a:p>
          <a:p>
            <a:r>
              <a:rPr lang="en-US" dirty="0"/>
              <a:t>         if (</a:t>
            </a:r>
            <a:r>
              <a:rPr lang="en-US" dirty="0" err="1"/>
              <a:t>theSalary</a:t>
            </a:r>
            <a:r>
              <a:rPr lang="en-US" dirty="0"/>
              <a:t> &gt;= 0)</a:t>
            </a:r>
          </a:p>
          <a:p>
            <a:r>
              <a:rPr lang="en-US" dirty="0"/>
              <a:t>             salary = </a:t>
            </a:r>
            <a:r>
              <a:rPr lang="en-US" dirty="0" err="1"/>
              <a:t>theSalary</a:t>
            </a:r>
            <a:r>
              <a:rPr lang="en-US" dirty="0"/>
              <a:t>;</a:t>
            </a:r>
          </a:p>
          <a:p>
            <a:r>
              <a:rPr lang="en-US" dirty="0"/>
              <a:t>         </a:t>
            </a:r>
            <a:r>
              <a:rPr lang="en-US" dirty="0" smtClean="0"/>
              <a:t>else{             </a:t>
            </a:r>
          </a:p>
          <a:p>
            <a:r>
              <a:rPr lang="en-US" dirty="0"/>
              <a:t>	</a:t>
            </a:r>
            <a:r>
              <a:rPr lang="en-US" dirty="0" smtClean="0"/>
              <a:t>    </a:t>
            </a:r>
            <a:r>
              <a:rPr lang="en-US" dirty="0" err="1" smtClean="0"/>
              <a:t>System.out.println</a:t>
            </a:r>
            <a:r>
              <a:rPr lang="en-US" dirty="0" smtClean="0"/>
              <a:t>("</a:t>
            </a:r>
            <a:r>
              <a:rPr lang="en-US" dirty="0"/>
              <a:t>Fatal Error: Negative salary.");</a:t>
            </a:r>
          </a:p>
          <a:p>
            <a:r>
              <a:rPr lang="en-US" dirty="0"/>
              <a:t>             </a:t>
            </a:r>
            <a:r>
              <a:rPr lang="en-US" dirty="0" err="1"/>
              <a:t>System.exit</a:t>
            </a:r>
            <a:r>
              <a:rPr lang="en-US" dirty="0"/>
              <a:t>(0);</a:t>
            </a:r>
          </a:p>
          <a:p>
            <a:r>
              <a:rPr lang="en-US" dirty="0"/>
              <a:t>         }</a:t>
            </a:r>
          </a:p>
          <a:p>
            <a:r>
              <a:rPr lang="en-US" dirty="0"/>
              <a:t>    </a:t>
            </a:r>
            <a:r>
              <a:rPr lang="en-US" dirty="0" smtClean="0"/>
              <a:t>}  </a:t>
            </a:r>
            <a:endParaRPr lang="el-GR" dirty="0" smtClean="0"/>
          </a:p>
          <a:p>
            <a:endParaRPr lang="el-GR" dirty="0"/>
          </a:p>
          <a:p>
            <a:r>
              <a:rPr lang="el-GR" dirty="0"/>
              <a:t> </a:t>
            </a:r>
            <a:r>
              <a:rPr lang="el-GR" dirty="0" smtClean="0"/>
              <a:t>   </a:t>
            </a:r>
            <a:r>
              <a:rPr lang="en-US" dirty="0" smtClean="0"/>
              <a:t>public </a:t>
            </a:r>
            <a:r>
              <a:rPr lang="en-US" dirty="0" err="1" smtClean="0"/>
              <a:t>SalariedEmployee</a:t>
            </a:r>
            <a:r>
              <a:rPr lang="en-US" dirty="0" smtClean="0"/>
              <a:t>(){</a:t>
            </a:r>
          </a:p>
          <a:p>
            <a:r>
              <a:rPr lang="en-US" dirty="0">
                <a:solidFill>
                  <a:srgbClr val="FF0000"/>
                </a:solidFill>
              </a:rPr>
              <a:t>	</a:t>
            </a:r>
            <a:r>
              <a:rPr lang="en-US" dirty="0" smtClean="0">
                <a:solidFill>
                  <a:srgbClr val="FF0000"/>
                </a:solidFill>
              </a:rPr>
              <a:t>this(“no name”, 0, 0)</a:t>
            </a:r>
            <a:r>
              <a:rPr lang="en-US" dirty="0" smtClean="0"/>
              <a:t>;</a:t>
            </a:r>
          </a:p>
          <a:p>
            <a:r>
              <a:rPr lang="en-US" dirty="0"/>
              <a:t> </a:t>
            </a:r>
            <a:r>
              <a:rPr lang="en-US" dirty="0" smtClean="0"/>
              <a:t>   }</a:t>
            </a:r>
            <a:endParaRPr lang="en-US" dirty="0"/>
          </a:p>
          <a:p>
            <a:r>
              <a:rPr lang="en-US" dirty="0" smtClean="0"/>
              <a:t>}</a:t>
            </a:r>
            <a:endParaRPr lang="en-US" dirty="0"/>
          </a:p>
        </p:txBody>
      </p:sp>
      <p:sp>
        <p:nvSpPr>
          <p:cNvPr id="6" name="TextBox 5"/>
          <p:cNvSpPr txBox="1"/>
          <p:nvPr/>
        </p:nvSpPr>
        <p:spPr>
          <a:xfrm>
            <a:off x="5724128" y="5013176"/>
            <a:ext cx="2962672" cy="646331"/>
          </a:xfrm>
          <a:prstGeom prst="rect">
            <a:avLst/>
          </a:prstGeom>
          <a:solidFill>
            <a:schemeClr val="accent5">
              <a:lumMod val="60000"/>
              <a:lumOff val="40000"/>
            </a:schemeClr>
          </a:solidFill>
        </p:spPr>
        <p:txBody>
          <a:bodyPr wrap="square" rtlCol="0">
            <a:spAutoFit/>
          </a:bodyPr>
          <a:lstStyle/>
          <a:p>
            <a:r>
              <a:rPr lang="el-GR" dirty="0" smtClean="0"/>
              <a:t>Καλεί ένα άλλο </a:t>
            </a:r>
            <a:r>
              <a:rPr lang="en-US" dirty="0" smtClean="0"/>
              <a:t>constructor </a:t>
            </a:r>
            <a:r>
              <a:rPr lang="el-GR" dirty="0" smtClean="0"/>
              <a:t>της ίδιας κλάσης</a:t>
            </a:r>
            <a:endParaRPr lang="en-US" dirty="0"/>
          </a:p>
        </p:txBody>
      </p:sp>
    </p:spTree>
    <p:extLst>
      <p:ext uri="{BB962C8B-B14F-4D97-AF65-F5344CB8AC3E}">
        <p14:creationId xmlns:p14="http://schemas.microsoft.com/office/powerpoint/2010/main" val="184247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lnSpcReduction="10000"/>
          </a:bodyPr>
          <a:lstStyle/>
          <a:p>
            <a:r>
              <a:rPr lang="el-GR" dirty="0"/>
              <a:t>Θέλουμε να προσομοιώσουμε την κίνηση ενός αυτοκινήτου το οποίο κινείται πάνω σε μία ευθεία. </a:t>
            </a:r>
            <a:endParaRPr lang="en-US" dirty="0" smtClean="0"/>
          </a:p>
          <a:p>
            <a:r>
              <a:rPr lang="el-GR" dirty="0" smtClean="0"/>
              <a:t>Αρχικά </a:t>
            </a:r>
            <a:r>
              <a:rPr lang="el-GR" dirty="0"/>
              <a:t>ξεκινάει από τη θέση μηδέν. </a:t>
            </a:r>
            <a:endParaRPr lang="en-US" dirty="0" smtClean="0"/>
          </a:p>
          <a:p>
            <a:r>
              <a:rPr lang="el-GR" dirty="0" smtClean="0"/>
              <a:t>Σε </a:t>
            </a:r>
            <a:r>
              <a:rPr lang="el-GR" dirty="0"/>
              <a:t>κάθε χρονική στιγμή κινείται κατά μία θέση είτε αριστερά είτε δεξιά (το επιλέγει τυχαία). </a:t>
            </a:r>
            <a:endParaRPr lang="en-US" dirty="0" smtClean="0"/>
          </a:p>
          <a:p>
            <a:r>
              <a:rPr lang="el-GR" dirty="0" smtClean="0"/>
              <a:t>Σε </a:t>
            </a:r>
            <a:r>
              <a:rPr lang="el-GR" dirty="0"/>
              <a:t>κάθε βήμα τυπώνεται μια κουκίδα που δείχνει τη θέση του.</a:t>
            </a:r>
          </a:p>
          <a:p>
            <a:pPr marL="0" indent="0">
              <a:buNone/>
            </a:pPr>
            <a:endParaRPr lang="el-GR" dirty="0" smtClean="0"/>
          </a:p>
          <a:p>
            <a:r>
              <a:rPr lang="el-GR" dirty="0" smtClean="0"/>
              <a:t>Πώς θα λύσουμε αυτό το πρόβλημα? </a:t>
            </a:r>
            <a:endParaRPr lang="el-GR" dirty="0"/>
          </a:p>
          <a:p>
            <a:pPr lvl="1"/>
            <a:r>
              <a:rPr lang="el-GR" dirty="0" smtClean="0"/>
              <a:t>Τι </a:t>
            </a:r>
            <a:r>
              <a:rPr lang="el-GR" dirty="0" smtClean="0">
                <a:solidFill>
                  <a:schemeClr val="accent6">
                    <a:lumMod val="75000"/>
                  </a:schemeClr>
                </a:solidFill>
              </a:rPr>
              <a:t>κλάσεις</a:t>
            </a:r>
            <a:r>
              <a:rPr lang="el-GR" dirty="0" smtClean="0"/>
              <a:t> και τι </a:t>
            </a:r>
            <a:r>
              <a:rPr lang="el-GR" dirty="0" smtClean="0">
                <a:solidFill>
                  <a:srgbClr val="0070C0"/>
                </a:solidFill>
              </a:rPr>
              <a:t>αντικείμενα</a:t>
            </a:r>
            <a:r>
              <a:rPr lang="el-GR" dirty="0" smtClean="0"/>
              <a:t> θα ορίσουμε?</a:t>
            </a:r>
          </a:p>
          <a:p>
            <a:pPr lvl="1"/>
            <a:r>
              <a:rPr lang="el-GR" dirty="0" smtClean="0"/>
              <a:t>Τι </a:t>
            </a:r>
            <a:r>
              <a:rPr lang="el-GR" dirty="0" smtClean="0">
                <a:solidFill>
                  <a:schemeClr val="accent6">
                    <a:lumMod val="75000"/>
                  </a:schemeClr>
                </a:solidFill>
              </a:rPr>
              <a:t>πεδία</a:t>
            </a:r>
            <a:r>
              <a:rPr lang="el-GR" dirty="0" smtClean="0"/>
              <a:t> και τι </a:t>
            </a:r>
            <a:r>
              <a:rPr lang="el-GR" dirty="0" smtClean="0">
                <a:solidFill>
                  <a:srgbClr val="0070C0"/>
                </a:solidFill>
              </a:rPr>
              <a:t>μεθόδους</a:t>
            </a:r>
            <a:r>
              <a:rPr lang="el-GR" dirty="0" smtClean="0"/>
              <a:t> θα έχουν?</a:t>
            </a:r>
          </a:p>
          <a:p>
            <a:endParaRPr lang="en-US" dirty="0"/>
          </a:p>
        </p:txBody>
      </p:sp>
    </p:spTree>
    <p:extLst>
      <p:ext uri="{BB962C8B-B14F-4D97-AF65-F5344CB8AC3E}">
        <p14:creationId xmlns:p14="http://schemas.microsoft.com/office/powerpoint/2010/main" val="2993100734"/>
      </p:ext>
    </p:extLst>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429000"/>
            <a:ext cx="3672408"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9552" y="620688"/>
            <a:ext cx="7270452" cy="369332"/>
          </a:xfrm>
          <a:prstGeom prst="rect">
            <a:avLst/>
          </a:prstGeom>
          <a:solidFill>
            <a:schemeClr val="accent5">
              <a:lumMod val="60000"/>
              <a:lumOff val="40000"/>
            </a:schemeClr>
          </a:solidFill>
        </p:spPr>
        <p:txBody>
          <a:bodyPr wrap="none" rtlCol="0">
            <a:spAutoFit/>
          </a:bodyPr>
          <a:lstStyle/>
          <a:p>
            <a:r>
              <a:rPr lang="el-GR" dirty="0" smtClean="0"/>
              <a:t>Γιατί να μην κάνουμε κάτι πιο απλό?</a:t>
            </a:r>
            <a:r>
              <a:rPr lang="en-US" dirty="0" smtClean="0"/>
              <a:t> </a:t>
            </a:r>
            <a:r>
              <a:rPr lang="el-GR" dirty="0" smtClean="0"/>
              <a:t>Κατευθείαν ανάθεση των πεδίων</a:t>
            </a:r>
            <a:endParaRPr lang="en-US" dirty="0"/>
          </a:p>
        </p:txBody>
      </p:sp>
      <p:sp>
        <p:nvSpPr>
          <p:cNvPr id="3" name="Content Placeholder 2"/>
          <p:cNvSpPr txBox="1">
            <a:spLocks/>
          </p:cNvSpPr>
          <p:nvPr/>
        </p:nvSpPr>
        <p:spPr>
          <a:xfrm>
            <a:off x="323528" y="1268760"/>
            <a:ext cx="8435280" cy="3888432"/>
          </a:xfrm>
          <a:prstGeom prst="rect">
            <a:avLst/>
          </a:prstGeom>
          <a:ln w="28575">
            <a:solidFill>
              <a:schemeClr val="accent6">
                <a:lumMod val="75000"/>
              </a:schemeClr>
            </a:solidFill>
            <a:prstDash val="dash"/>
          </a:ln>
        </p:spPr>
        <p:txBody>
          <a:bodyPr>
            <a:normAutofit lnSpcReduction="1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800" dirty="0"/>
              <a:t>public class </a:t>
            </a:r>
            <a:r>
              <a:rPr lang="en-US" sz="1800" dirty="0" err="1">
                <a:solidFill>
                  <a:schemeClr val="accent6">
                    <a:lumMod val="75000"/>
                  </a:schemeClr>
                </a:solidFill>
              </a:rPr>
              <a:t>SalariedEmployee</a:t>
            </a:r>
            <a:r>
              <a:rPr lang="en-US" sz="1800" dirty="0">
                <a:solidFill>
                  <a:schemeClr val="accent6">
                    <a:lumMod val="75000"/>
                  </a:schemeClr>
                </a:solidFill>
              </a:rPr>
              <a:t> </a:t>
            </a:r>
            <a:r>
              <a:rPr lang="en-US" sz="1800" dirty="0"/>
              <a:t>extends </a:t>
            </a:r>
            <a:r>
              <a:rPr lang="en-US" sz="1800" dirty="0">
                <a:solidFill>
                  <a:srgbClr val="0070C0"/>
                </a:solidFill>
              </a:rPr>
              <a:t>Employee</a:t>
            </a:r>
          </a:p>
          <a:p>
            <a:r>
              <a:rPr lang="en-US" sz="1800" dirty="0"/>
              <a:t>{</a:t>
            </a:r>
          </a:p>
          <a:p>
            <a:r>
              <a:rPr lang="en-US" sz="1800" dirty="0"/>
              <a:t>    private double </a:t>
            </a:r>
            <a:r>
              <a:rPr lang="en-US" sz="1800" dirty="0">
                <a:solidFill>
                  <a:srgbClr val="00B0F0"/>
                </a:solidFill>
              </a:rPr>
              <a:t>salary</a:t>
            </a:r>
            <a:r>
              <a:rPr lang="en-US" sz="1800" dirty="0"/>
              <a:t>; //</a:t>
            </a:r>
            <a:r>
              <a:rPr lang="en-US" sz="1800" dirty="0" smtClean="0"/>
              <a:t>annual</a:t>
            </a:r>
          </a:p>
          <a:p>
            <a:endParaRPr lang="en-US" sz="1800" dirty="0" smtClean="0"/>
          </a:p>
          <a:p>
            <a:r>
              <a:rPr lang="en-US" sz="1800" dirty="0" smtClean="0"/>
              <a:t>    public </a:t>
            </a:r>
            <a:r>
              <a:rPr lang="en-US" sz="1800" dirty="0" err="1">
                <a:solidFill>
                  <a:schemeClr val="accent6">
                    <a:lumMod val="75000"/>
                  </a:schemeClr>
                </a:solidFill>
              </a:rPr>
              <a:t>SalariedEmployee</a:t>
            </a:r>
            <a:r>
              <a:rPr lang="en-US" sz="1800" dirty="0">
                <a:solidFill>
                  <a:schemeClr val="accent6">
                    <a:lumMod val="75000"/>
                  </a:schemeClr>
                </a:solidFill>
              </a:rPr>
              <a:t>(String </a:t>
            </a:r>
            <a:r>
              <a:rPr lang="en-US" sz="1800" dirty="0" err="1" smtClean="0">
                <a:solidFill>
                  <a:schemeClr val="accent6">
                    <a:lumMod val="75000"/>
                  </a:schemeClr>
                </a:solidFill>
              </a:rPr>
              <a:t>theName</a:t>
            </a:r>
            <a:r>
              <a:rPr lang="en-US" sz="1800" dirty="0" smtClean="0">
                <a:solidFill>
                  <a:schemeClr val="accent6">
                    <a:lumMod val="75000"/>
                  </a:schemeClr>
                </a:solidFill>
              </a:rPr>
              <a:t>,</a:t>
            </a:r>
          </a:p>
          <a:p>
            <a:r>
              <a:rPr lang="en-US" sz="1800" dirty="0">
                <a:solidFill>
                  <a:schemeClr val="accent6">
                    <a:lumMod val="75000"/>
                  </a:schemeClr>
                </a:solidFill>
              </a:rPr>
              <a:t>	</a:t>
            </a:r>
            <a:r>
              <a:rPr lang="en-US" sz="1800" dirty="0" smtClean="0">
                <a:solidFill>
                  <a:schemeClr val="accent6">
                    <a:lumMod val="75000"/>
                  </a:schemeClr>
                </a:solidFill>
              </a:rPr>
              <a:t>			 </a:t>
            </a:r>
            <a:r>
              <a:rPr lang="en-US" sz="1800" dirty="0" err="1" smtClean="0">
                <a:solidFill>
                  <a:schemeClr val="accent6">
                    <a:lumMod val="75000"/>
                  </a:schemeClr>
                </a:solidFill>
              </a:rPr>
              <a:t>int</a:t>
            </a:r>
            <a:r>
              <a:rPr lang="en-US" sz="1800" dirty="0" smtClean="0">
                <a:solidFill>
                  <a:schemeClr val="accent6">
                    <a:lumMod val="75000"/>
                  </a:schemeClr>
                </a:solidFill>
              </a:rPr>
              <a:t> </a:t>
            </a:r>
            <a:r>
              <a:rPr lang="en-US" sz="1800" dirty="0" err="1" smtClean="0">
                <a:solidFill>
                  <a:schemeClr val="accent6">
                    <a:lumMod val="75000"/>
                  </a:schemeClr>
                </a:solidFill>
              </a:rPr>
              <a:t>theAFM</a:t>
            </a:r>
            <a:r>
              <a:rPr lang="el-GR" sz="1800" dirty="0" smtClean="0">
                <a:solidFill>
                  <a:schemeClr val="accent6">
                    <a:lumMod val="75000"/>
                  </a:schemeClr>
                </a:solidFill>
              </a:rPr>
              <a:t>, </a:t>
            </a:r>
            <a:r>
              <a:rPr lang="en-US" sz="1800" dirty="0" smtClean="0">
                <a:solidFill>
                  <a:schemeClr val="accent6">
                    <a:lumMod val="75000"/>
                  </a:schemeClr>
                </a:solidFill>
              </a:rPr>
              <a:t>double </a:t>
            </a:r>
            <a:r>
              <a:rPr lang="en-US" sz="1800" dirty="0" err="1" smtClean="0">
                <a:solidFill>
                  <a:schemeClr val="accent6">
                    <a:lumMod val="75000"/>
                  </a:schemeClr>
                </a:solidFill>
              </a:rPr>
              <a:t>theSalary</a:t>
            </a:r>
            <a:r>
              <a:rPr lang="en-US" sz="1800" dirty="0" smtClean="0">
                <a:solidFill>
                  <a:schemeClr val="accent6">
                    <a:lumMod val="75000"/>
                  </a:schemeClr>
                </a:solidFill>
              </a:rPr>
              <a:t>)</a:t>
            </a:r>
            <a:endParaRPr lang="el-GR" sz="1800" dirty="0" smtClean="0">
              <a:solidFill>
                <a:schemeClr val="accent6">
                  <a:lumMod val="75000"/>
                </a:schemeClr>
              </a:solidFill>
            </a:endParaRPr>
          </a:p>
          <a:p>
            <a:r>
              <a:rPr lang="en-US" sz="1800" dirty="0"/>
              <a:t> </a:t>
            </a:r>
            <a:r>
              <a:rPr lang="el-GR" sz="1800" dirty="0" smtClean="0"/>
              <a:t>   </a:t>
            </a:r>
            <a:r>
              <a:rPr lang="en-US" sz="1800" dirty="0" smtClean="0"/>
              <a:t>{</a:t>
            </a:r>
          </a:p>
          <a:p>
            <a:r>
              <a:rPr lang="en-US" sz="1800" dirty="0"/>
              <a:t>	</a:t>
            </a:r>
            <a:r>
              <a:rPr lang="en-US" sz="1800" dirty="0" smtClean="0"/>
              <a:t> name = </a:t>
            </a:r>
            <a:r>
              <a:rPr lang="en-US" sz="1800" dirty="0" err="1" smtClean="0"/>
              <a:t>theName</a:t>
            </a:r>
            <a:r>
              <a:rPr lang="en-US" sz="1800" dirty="0" smtClean="0"/>
              <a:t>;</a:t>
            </a:r>
          </a:p>
          <a:p>
            <a:r>
              <a:rPr lang="en-US" sz="1800" dirty="0"/>
              <a:t>	</a:t>
            </a:r>
            <a:r>
              <a:rPr lang="en-US" sz="1800" dirty="0" smtClean="0"/>
              <a:t> AFM = </a:t>
            </a:r>
            <a:r>
              <a:rPr lang="en-US" sz="1800" dirty="0" err="1" smtClean="0"/>
              <a:t>theAFM</a:t>
            </a:r>
            <a:r>
              <a:rPr lang="en-US" sz="1800" dirty="0" smtClean="0"/>
              <a:t>;</a:t>
            </a:r>
            <a:endParaRPr lang="en-US" sz="1800" dirty="0"/>
          </a:p>
          <a:p>
            <a:r>
              <a:rPr lang="en-US" sz="1800" dirty="0" smtClean="0"/>
              <a:t>	 salary </a:t>
            </a:r>
            <a:r>
              <a:rPr lang="en-US" sz="1800" dirty="0"/>
              <a:t>= </a:t>
            </a:r>
            <a:r>
              <a:rPr lang="en-US" sz="1800" dirty="0" err="1" smtClean="0"/>
              <a:t>theSalary</a:t>
            </a:r>
            <a:r>
              <a:rPr lang="en-US" sz="1800" dirty="0" smtClean="0"/>
              <a:t>;</a:t>
            </a:r>
          </a:p>
          <a:p>
            <a:r>
              <a:rPr lang="en-US" sz="1800" dirty="0" smtClean="0"/>
              <a:t>    }  </a:t>
            </a:r>
            <a:endParaRPr lang="en-US" sz="1800" dirty="0"/>
          </a:p>
          <a:p>
            <a:r>
              <a:rPr lang="en-US" sz="1800" dirty="0" smtClean="0"/>
              <a:t>}</a:t>
            </a:r>
            <a:endParaRPr lang="en-US" sz="1800" dirty="0"/>
          </a:p>
        </p:txBody>
      </p:sp>
      <p:sp>
        <p:nvSpPr>
          <p:cNvPr id="5" name="TextBox 4"/>
          <p:cNvSpPr txBox="1"/>
          <p:nvPr/>
        </p:nvSpPr>
        <p:spPr>
          <a:xfrm>
            <a:off x="5724128" y="3717032"/>
            <a:ext cx="2792624" cy="923330"/>
          </a:xfrm>
          <a:prstGeom prst="rect">
            <a:avLst/>
          </a:prstGeom>
          <a:noFill/>
          <a:ln>
            <a:solidFill>
              <a:srgbClr val="FF0000"/>
            </a:solidFill>
          </a:ln>
        </p:spPr>
        <p:txBody>
          <a:bodyPr wrap="none" rtlCol="0">
            <a:spAutoFit/>
          </a:bodyPr>
          <a:lstStyle/>
          <a:p>
            <a:r>
              <a:rPr lang="el-GR" sz="5400" dirty="0" smtClean="0">
                <a:solidFill>
                  <a:srgbClr val="FF0000"/>
                </a:solidFill>
              </a:rPr>
              <a:t>ΛΑΘΟΣ!</a:t>
            </a:r>
            <a:endParaRPr lang="en-US" sz="5400" dirty="0">
              <a:solidFill>
                <a:srgbClr val="FF0000"/>
              </a:solidFill>
            </a:endParaRPr>
          </a:p>
        </p:txBody>
      </p:sp>
      <p:sp>
        <p:nvSpPr>
          <p:cNvPr id="6" name="TextBox 5"/>
          <p:cNvSpPr txBox="1"/>
          <p:nvPr/>
        </p:nvSpPr>
        <p:spPr>
          <a:xfrm>
            <a:off x="539552" y="5661248"/>
            <a:ext cx="8219256" cy="646331"/>
          </a:xfrm>
          <a:prstGeom prst="rect">
            <a:avLst/>
          </a:prstGeom>
          <a:solidFill>
            <a:schemeClr val="accent5">
              <a:lumMod val="60000"/>
              <a:lumOff val="40000"/>
            </a:schemeClr>
          </a:solidFill>
        </p:spPr>
        <p:txBody>
          <a:bodyPr wrap="square" rtlCol="0">
            <a:spAutoFit/>
          </a:bodyPr>
          <a:lstStyle/>
          <a:p>
            <a:r>
              <a:rPr lang="el-GR" dirty="0" smtClean="0"/>
              <a:t>Οι παραγόμενες κλάσεις </a:t>
            </a:r>
            <a:r>
              <a:rPr lang="el-GR" dirty="0" smtClean="0">
                <a:solidFill>
                  <a:srgbClr val="FF0000"/>
                </a:solidFill>
              </a:rPr>
              <a:t>δεν</a:t>
            </a:r>
            <a:r>
              <a:rPr lang="el-GR" dirty="0" smtClean="0"/>
              <a:t> έχουν πρόσβαση στα </a:t>
            </a:r>
            <a:r>
              <a:rPr lang="en-US" dirty="0" smtClean="0">
                <a:solidFill>
                  <a:srgbClr val="FF0000"/>
                </a:solidFill>
              </a:rPr>
              <a:t>private</a:t>
            </a:r>
            <a:r>
              <a:rPr lang="en-US" dirty="0" smtClean="0"/>
              <a:t> </a:t>
            </a:r>
            <a:r>
              <a:rPr lang="el-GR" dirty="0" smtClean="0"/>
              <a:t>πεδία και τις </a:t>
            </a:r>
            <a:r>
              <a:rPr lang="en-US" dirty="0" smtClean="0"/>
              <a:t>private </a:t>
            </a:r>
            <a:r>
              <a:rPr lang="el-GR" dirty="0" smtClean="0"/>
              <a:t>μεθόδους της βασικής κλάσεις.</a:t>
            </a:r>
            <a:endParaRPr lang="en-US" dirty="0"/>
          </a:p>
        </p:txBody>
      </p:sp>
    </p:spTree>
    <p:extLst>
      <p:ext uri="{BB962C8B-B14F-4D97-AF65-F5344CB8AC3E}">
        <p14:creationId xmlns:p14="http://schemas.microsoft.com/office/powerpoint/2010/main" val="320278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 και ενθυλάκωση</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Οι </a:t>
            </a:r>
            <a:r>
              <a:rPr lang="el-GR" dirty="0" smtClean="0">
                <a:solidFill>
                  <a:srgbClr val="0070C0"/>
                </a:solidFill>
              </a:rPr>
              <a:t>παραγόμενες</a:t>
            </a:r>
            <a:r>
              <a:rPr lang="el-GR" dirty="0" smtClean="0"/>
              <a:t> κλάσεις κληρονομούν την </a:t>
            </a:r>
            <a:r>
              <a:rPr lang="el-GR" dirty="0" smtClean="0">
                <a:solidFill>
                  <a:schemeClr val="accent6">
                    <a:lumMod val="75000"/>
                  </a:schemeClr>
                </a:solidFill>
              </a:rPr>
              <a:t>πληροφορία</a:t>
            </a:r>
            <a:r>
              <a:rPr lang="el-GR" dirty="0" smtClean="0"/>
              <a:t> που έχει και η </a:t>
            </a:r>
            <a:r>
              <a:rPr lang="el-GR" dirty="0" smtClean="0">
                <a:solidFill>
                  <a:srgbClr val="0070C0"/>
                </a:solidFill>
              </a:rPr>
              <a:t>γονική</a:t>
            </a:r>
            <a:r>
              <a:rPr lang="el-GR" dirty="0" smtClean="0"/>
              <a:t> κλάση</a:t>
            </a:r>
          </a:p>
          <a:p>
            <a:pPr lvl="1"/>
            <a:r>
              <a:rPr lang="el-GR" dirty="0" smtClean="0"/>
              <a:t>Ένα αντικείμενο </a:t>
            </a:r>
            <a:r>
              <a:rPr lang="en-US" dirty="0" err="1" smtClean="0"/>
              <a:t>SalariedEmployee</a:t>
            </a:r>
            <a:r>
              <a:rPr lang="en-US" dirty="0" smtClean="0"/>
              <a:t> </a:t>
            </a:r>
            <a:r>
              <a:rPr lang="el-GR" dirty="0" smtClean="0"/>
              <a:t>έχει πληροφορία για το όνομα και το ΑΦΜ του υπαλλήλου.</a:t>
            </a:r>
          </a:p>
          <a:p>
            <a:r>
              <a:rPr lang="el-GR" dirty="0" smtClean="0">
                <a:solidFill>
                  <a:srgbClr val="FF0000"/>
                </a:solidFill>
              </a:rPr>
              <a:t>Δεν έχουν </a:t>
            </a:r>
            <a:r>
              <a:rPr lang="el-GR" dirty="0" smtClean="0"/>
              <a:t>όμως </a:t>
            </a:r>
            <a:r>
              <a:rPr lang="el-GR" dirty="0" smtClean="0">
                <a:solidFill>
                  <a:srgbClr val="FF0000"/>
                </a:solidFill>
              </a:rPr>
              <a:t>πρόσβαση</a:t>
            </a:r>
            <a:r>
              <a:rPr lang="el-GR" dirty="0" smtClean="0"/>
              <a:t> να διαβάσουν και να αλλάξουν ότι είναι </a:t>
            </a:r>
            <a:r>
              <a:rPr lang="en-US" dirty="0" smtClean="0">
                <a:solidFill>
                  <a:schemeClr val="accent6">
                    <a:lumMod val="75000"/>
                  </a:schemeClr>
                </a:solidFill>
              </a:rPr>
              <a:t>private</a:t>
            </a:r>
            <a:r>
              <a:rPr lang="en-US" dirty="0" smtClean="0"/>
              <a:t> </a:t>
            </a:r>
            <a:r>
              <a:rPr lang="el-GR" dirty="0" smtClean="0"/>
              <a:t>μέσα στην γονική κλάση.</a:t>
            </a:r>
          </a:p>
          <a:p>
            <a:pPr lvl="1"/>
            <a:r>
              <a:rPr lang="el-GR" dirty="0" smtClean="0"/>
              <a:t>Στην περίπτωση του </a:t>
            </a:r>
            <a:r>
              <a:rPr lang="en-US" dirty="0" err="1" smtClean="0"/>
              <a:t>SalariedEmployee</a:t>
            </a:r>
            <a:r>
              <a:rPr lang="en-US" dirty="0" smtClean="0"/>
              <a:t>, </a:t>
            </a:r>
            <a:r>
              <a:rPr lang="el-GR" dirty="0"/>
              <a:t>δ</a:t>
            </a:r>
            <a:r>
              <a:rPr lang="el-GR" dirty="0" smtClean="0"/>
              <a:t>εν μπορούμε να αλλάξουμε ή να διαβάσουμε το όνομα. Θα πρέπει να χρησιμοποιήσουμε τις </a:t>
            </a:r>
            <a:r>
              <a:rPr lang="en-US" dirty="0" smtClean="0">
                <a:solidFill>
                  <a:schemeClr val="accent6">
                    <a:lumMod val="75000"/>
                  </a:schemeClr>
                </a:solidFill>
              </a:rPr>
              <a:t>public</a:t>
            </a:r>
            <a:r>
              <a:rPr lang="en-US" dirty="0" smtClean="0"/>
              <a:t> </a:t>
            </a:r>
            <a:r>
              <a:rPr lang="el-GR" dirty="0" smtClean="0">
                <a:solidFill>
                  <a:srgbClr val="0070C0"/>
                </a:solidFill>
              </a:rPr>
              <a:t>μεθόδους</a:t>
            </a:r>
            <a:r>
              <a:rPr lang="el-GR" dirty="0" smtClean="0"/>
              <a:t> </a:t>
            </a:r>
            <a:r>
              <a:rPr lang="en-US" dirty="0" err="1" smtClean="0"/>
              <a:t>setName</a:t>
            </a:r>
            <a:r>
              <a:rPr lang="en-US" dirty="0" smtClean="0"/>
              <a:t>, </a:t>
            </a:r>
            <a:r>
              <a:rPr lang="en-US" dirty="0" err="1" smtClean="0"/>
              <a:t>getName</a:t>
            </a:r>
            <a:r>
              <a:rPr lang="en-US" dirty="0" smtClean="0"/>
              <a:t>.</a:t>
            </a:r>
          </a:p>
          <a:p>
            <a:pPr lvl="1"/>
            <a:r>
              <a:rPr lang="el-GR" dirty="0" smtClean="0"/>
              <a:t>Για τον </a:t>
            </a:r>
            <a:r>
              <a:rPr lang="en-US" dirty="0" smtClean="0"/>
              <a:t>constructor </a:t>
            </a:r>
            <a:r>
              <a:rPr lang="el-GR" dirty="0" smtClean="0"/>
              <a:t>πρέπει να καλέσουμε την </a:t>
            </a:r>
            <a:r>
              <a:rPr lang="en-US" dirty="0" smtClean="0"/>
              <a:t>super.</a:t>
            </a:r>
          </a:p>
          <a:p>
            <a:r>
              <a:rPr lang="el-GR" dirty="0" smtClean="0"/>
              <a:t>Με αυτό τον τρόπο </a:t>
            </a:r>
            <a:r>
              <a:rPr lang="el-GR" dirty="0" smtClean="0">
                <a:solidFill>
                  <a:schemeClr val="accent6">
                    <a:lumMod val="75000"/>
                  </a:schemeClr>
                </a:solidFill>
              </a:rPr>
              <a:t>προστατεύουμε</a:t>
            </a:r>
            <a:r>
              <a:rPr lang="el-GR" dirty="0" smtClean="0"/>
              <a:t> τα δεδομένα της γονικής κλάσης από κώδικα εκτός της κλάσης.</a:t>
            </a:r>
          </a:p>
          <a:p>
            <a:r>
              <a:rPr lang="el-GR" dirty="0" smtClean="0"/>
              <a:t>Ο περιορισμός ισχύει και για </a:t>
            </a:r>
            <a:r>
              <a:rPr lang="el-GR" dirty="0" smtClean="0">
                <a:solidFill>
                  <a:srgbClr val="0070C0"/>
                </a:solidFill>
              </a:rPr>
              <a:t>μεθόδους</a:t>
            </a:r>
            <a:r>
              <a:rPr lang="el-GR" dirty="0" smtClean="0"/>
              <a:t> που είναι </a:t>
            </a:r>
            <a:r>
              <a:rPr lang="en-US" dirty="0" smtClean="0">
                <a:solidFill>
                  <a:schemeClr val="accent6">
                    <a:lumMod val="75000"/>
                  </a:schemeClr>
                </a:solidFill>
              </a:rPr>
              <a:t>private</a:t>
            </a:r>
            <a:r>
              <a:rPr lang="en-US" dirty="0" smtClean="0"/>
              <a:t> </a:t>
            </a:r>
            <a:r>
              <a:rPr lang="el-GR" dirty="0" smtClean="0"/>
              <a:t>στην γονική κλάση.</a:t>
            </a:r>
            <a:endParaRPr lang="en-US" dirty="0"/>
          </a:p>
        </p:txBody>
      </p:sp>
    </p:spTree>
    <p:extLst>
      <p:ext uri="{BB962C8B-B14F-4D97-AF65-F5344CB8AC3E}">
        <p14:creationId xmlns:p14="http://schemas.microsoft.com/office/powerpoint/2010/main" val="206904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617132"/>
            <a:ext cx="4608512" cy="5040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712" y="620688"/>
            <a:ext cx="8435280" cy="2520280"/>
          </a:xfrm>
          <a:ln w="28575">
            <a:solidFill>
              <a:srgbClr val="0070C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private</a:t>
            </a:r>
            <a:r>
              <a:rPr lang="en-US" b="1" dirty="0" smtClean="0">
                <a:latin typeface="Courier New" pitchFamily="49" charset="0"/>
                <a:cs typeface="Courier New" pitchFamily="49" charset="0"/>
              </a:rPr>
              <a:t> void </a:t>
            </a:r>
            <a:r>
              <a:rPr lang="en-US" b="1" dirty="0" err="1" smtClean="0">
                <a:latin typeface="Courier New" pitchFamily="49" charset="0"/>
                <a:cs typeface="Courier New" pitchFamily="49" charset="0"/>
              </a:rPr>
              <a:t>doSomething</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doSomething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436712" y="3429000"/>
            <a:ext cx="8435280" cy="3096344"/>
          </a:xfrm>
          <a:prstGeom prst="rect">
            <a:avLst/>
          </a:prstGeom>
          <a:ln w="28575">
            <a:solidFill>
              <a:schemeClr val="accent6">
                <a:lumMod val="75000"/>
              </a:schemeClr>
            </a:solidFill>
            <a:prstDash val="dash"/>
          </a:ln>
        </p:spPr>
        <p:txBody>
          <a:bodyPr>
            <a:normAutofit fontScale="925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public class </a:t>
            </a:r>
            <a:r>
              <a:rPr lang="en-US" sz="2400" dirty="0" err="1">
                <a:solidFill>
                  <a:schemeClr val="accent6">
                    <a:lumMod val="75000"/>
                  </a:schemeClr>
                </a:solidFill>
              </a:rPr>
              <a:t>SalariedEmployee</a:t>
            </a:r>
            <a:r>
              <a:rPr lang="en-US" sz="2400" dirty="0">
                <a:solidFill>
                  <a:schemeClr val="accent6">
                    <a:lumMod val="75000"/>
                  </a:schemeClr>
                </a:solidFill>
              </a:rPr>
              <a:t> </a:t>
            </a:r>
            <a:r>
              <a:rPr lang="en-US" sz="2400" dirty="0"/>
              <a:t>extends </a:t>
            </a:r>
            <a:r>
              <a:rPr lang="en-US" sz="2400" dirty="0">
                <a:solidFill>
                  <a:srgbClr val="0070C0"/>
                </a:solidFill>
              </a:rPr>
              <a:t>Employee</a:t>
            </a:r>
          </a:p>
          <a:p>
            <a:r>
              <a:rPr lang="en-US" sz="2400" dirty="0" smtClean="0"/>
              <a:t>{</a:t>
            </a:r>
          </a:p>
          <a:p>
            <a:r>
              <a:rPr lang="en-US" sz="2400" dirty="0" smtClean="0"/>
              <a:t>	public void </a:t>
            </a:r>
            <a:r>
              <a:rPr lang="en-US" sz="2400" dirty="0" err="1" smtClean="0"/>
              <a:t>doSomethingMore</a:t>
            </a:r>
            <a:r>
              <a:rPr lang="en-US" sz="2400" dirty="0" smtClean="0"/>
              <a:t>(){</a:t>
            </a:r>
          </a:p>
          <a:p>
            <a:r>
              <a:rPr lang="en-US" sz="2400" dirty="0" smtClean="0"/>
              <a:t>		</a:t>
            </a:r>
            <a:r>
              <a:rPr lang="en-US" sz="2400" dirty="0" err="1" smtClean="0"/>
              <a:t>doSomething</a:t>
            </a:r>
            <a:r>
              <a:rPr lang="en-US" sz="2400" dirty="0" smtClean="0"/>
              <a:t>();</a:t>
            </a:r>
          </a:p>
          <a:p>
            <a:r>
              <a:rPr lang="en-US" sz="2400" dirty="0"/>
              <a:t>	</a:t>
            </a:r>
            <a:r>
              <a:rPr lang="en-US" sz="2400" dirty="0" smtClean="0"/>
              <a:t>	</a:t>
            </a:r>
            <a:r>
              <a:rPr lang="en-US" sz="2400" dirty="0" err="1" smtClean="0"/>
              <a:t>System.out.println</a:t>
            </a:r>
            <a:r>
              <a:rPr lang="en-US" sz="2400" dirty="0" smtClean="0"/>
              <a:t>(“and more”);</a:t>
            </a:r>
          </a:p>
          <a:p>
            <a:r>
              <a:rPr lang="en-US" sz="2400" dirty="0"/>
              <a:t>	</a:t>
            </a:r>
            <a:r>
              <a:rPr lang="en-US" sz="2400" dirty="0" smtClean="0"/>
              <a:t>}  </a:t>
            </a:r>
            <a:endParaRPr lang="en-US" sz="2400" dirty="0"/>
          </a:p>
          <a:p>
            <a:r>
              <a:rPr lang="en-US" sz="2400" dirty="0" smtClean="0"/>
              <a:t>}</a:t>
            </a:r>
            <a:endParaRPr lang="en-US" sz="2400" dirty="0"/>
          </a:p>
        </p:txBody>
      </p:sp>
      <p:sp>
        <p:nvSpPr>
          <p:cNvPr id="7" name="TextBox 6"/>
          <p:cNvSpPr txBox="1"/>
          <p:nvPr/>
        </p:nvSpPr>
        <p:spPr>
          <a:xfrm>
            <a:off x="5940152" y="5457998"/>
            <a:ext cx="2792624" cy="923330"/>
          </a:xfrm>
          <a:prstGeom prst="rect">
            <a:avLst/>
          </a:prstGeom>
          <a:noFill/>
          <a:ln>
            <a:solidFill>
              <a:srgbClr val="FF0000"/>
            </a:solidFill>
          </a:ln>
        </p:spPr>
        <p:txBody>
          <a:bodyPr wrap="none" rtlCol="0">
            <a:spAutoFit/>
          </a:bodyPr>
          <a:lstStyle/>
          <a:p>
            <a:r>
              <a:rPr lang="el-GR" sz="5400" dirty="0" smtClean="0">
                <a:solidFill>
                  <a:srgbClr val="FF0000"/>
                </a:solidFill>
              </a:rPr>
              <a:t>ΛΑΘΟΣ!</a:t>
            </a:r>
            <a:endParaRPr lang="en-US" sz="5400" dirty="0">
              <a:solidFill>
                <a:srgbClr val="FF0000"/>
              </a:solidFill>
            </a:endParaRPr>
          </a:p>
        </p:txBody>
      </p:sp>
    </p:spTree>
    <p:extLst>
      <p:ext uri="{BB962C8B-B14F-4D97-AF65-F5344CB8AC3E}">
        <p14:creationId xmlns:p14="http://schemas.microsoft.com/office/powerpoint/2010/main" val="237481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μεθόδων</a:t>
            </a:r>
            <a:r>
              <a:rPr lang="en-US" dirty="0" smtClean="0"/>
              <a:t> (method overriding)</a:t>
            </a:r>
            <a:endParaRPr lang="en-US" dirty="0"/>
          </a:p>
        </p:txBody>
      </p:sp>
      <p:sp>
        <p:nvSpPr>
          <p:cNvPr id="3" name="Content Placeholder 2"/>
          <p:cNvSpPr>
            <a:spLocks noGrp="1"/>
          </p:cNvSpPr>
          <p:nvPr>
            <p:ph idx="1"/>
          </p:nvPr>
        </p:nvSpPr>
        <p:spPr/>
        <p:txBody>
          <a:bodyPr>
            <a:normAutofit fontScale="92500"/>
          </a:bodyPr>
          <a:lstStyle/>
          <a:p>
            <a:r>
              <a:rPr lang="el-GR" dirty="0" smtClean="0"/>
              <a:t>Μία μέθοδος που ορίζεται στην βασική κλάση μπορούμε να την </a:t>
            </a:r>
            <a:r>
              <a:rPr lang="el-GR" dirty="0" err="1" smtClean="0">
                <a:solidFill>
                  <a:schemeClr val="accent6">
                    <a:lumMod val="75000"/>
                  </a:schemeClr>
                </a:solidFill>
              </a:rPr>
              <a:t>ξανα</a:t>
            </a:r>
            <a:r>
              <a:rPr lang="en-US" dirty="0" smtClean="0">
                <a:solidFill>
                  <a:schemeClr val="accent6">
                    <a:lumMod val="75000"/>
                  </a:schemeClr>
                </a:solidFill>
              </a:rPr>
              <a:t>-</a:t>
            </a:r>
            <a:r>
              <a:rPr lang="el-GR" dirty="0" smtClean="0">
                <a:solidFill>
                  <a:schemeClr val="accent6">
                    <a:lumMod val="75000"/>
                  </a:schemeClr>
                </a:solidFill>
              </a:rPr>
              <a:t>ορίσουμε </a:t>
            </a:r>
            <a:r>
              <a:rPr lang="el-GR" dirty="0" smtClean="0"/>
              <a:t>στην παράγωγη κλάση με διαφορετικό τρόπο</a:t>
            </a:r>
          </a:p>
          <a:p>
            <a:pPr lvl="1"/>
            <a:r>
              <a:rPr lang="el-GR" dirty="0" smtClean="0"/>
              <a:t>Παράδειγμα: η μέθοδος </a:t>
            </a:r>
            <a:r>
              <a:rPr lang="en-US" b="1" dirty="0" err="1" smtClean="0">
                <a:solidFill>
                  <a:srgbClr val="0070C0"/>
                </a:solidFill>
                <a:latin typeface="Courier New" pitchFamily="49" charset="0"/>
                <a:cs typeface="Courier New" pitchFamily="49" charset="0"/>
              </a:rPr>
              <a:t>toString</a:t>
            </a:r>
            <a:r>
              <a:rPr lang="en-US" b="1" dirty="0" smtClean="0">
                <a:solidFill>
                  <a:srgbClr val="0070C0"/>
                </a:solidFill>
                <a:latin typeface="Courier New" pitchFamily="49" charset="0"/>
                <a:cs typeface="Courier New" pitchFamily="49" charset="0"/>
              </a:rPr>
              <a:t>().</a:t>
            </a:r>
            <a:r>
              <a:rPr lang="el-GR" dirty="0" smtClean="0"/>
              <a:t>Την </a:t>
            </a:r>
            <a:r>
              <a:rPr lang="el-GR" dirty="0" err="1" smtClean="0"/>
              <a:t>ξανα</a:t>
            </a:r>
            <a:r>
              <a:rPr lang="el-GR" dirty="0" smtClean="0"/>
              <a:t>-ορίζουμε για κάθε παραγόμενη κλάση ώστε να παράγει αυτό π</a:t>
            </a:r>
            <a:r>
              <a:rPr lang="en-US" dirty="0" smtClean="0"/>
              <a:t>o</a:t>
            </a:r>
            <a:r>
              <a:rPr lang="el-GR" dirty="0" smtClean="0"/>
              <a:t>υ θέλουμε</a:t>
            </a:r>
          </a:p>
          <a:p>
            <a:pPr lvl="1"/>
            <a:r>
              <a:rPr lang="el-GR" dirty="0" smtClean="0"/>
              <a:t>Αυτό λέγετε </a:t>
            </a:r>
            <a:r>
              <a:rPr lang="el-GR" dirty="0" smtClean="0">
                <a:solidFill>
                  <a:srgbClr val="FF0000"/>
                </a:solidFill>
              </a:rPr>
              <a:t>υπέρβαση</a:t>
            </a:r>
            <a:r>
              <a:rPr lang="el-GR" dirty="0" smtClean="0"/>
              <a:t> της μεθόδου (</a:t>
            </a:r>
            <a:r>
              <a:rPr lang="en-US" dirty="0" smtClean="0">
                <a:solidFill>
                  <a:srgbClr val="FF0000"/>
                </a:solidFill>
              </a:rPr>
              <a:t>method overriding</a:t>
            </a:r>
            <a:r>
              <a:rPr lang="en-US" dirty="0" smtClean="0"/>
              <a:t>).</a:t>
            </a:r>
            <a:endParaRPr lang="el-GR" dirty="0" smtClean="0"/>
          </a:p>
          <a:p>
            <a:r>
              <a:rPr lang="el-GR" dirty="0" smtClean="0"/>
              <a:t>Η </a:t>
            </a:r>
            <a:r>
              <a:rPr lang="el-GR" dirty="0" smtClean="0">
                <a:solidFill>
                  <a:schemeClr val="accent6">
                    <a:lumMod val="75000"/>
                  </a:schemeClr>
                </a:solidFill>
              </a:rPr>
              <a:t>υπέρβαση</a:t>
            </a:r>
            <a:r>
              <a:rPr lang="el-GR" dirty="0" smtClean="0"/>
              <a:t> των μεθόδων είναι διαφορετική από την </a:t>
            </a:r>
            <a:r>
              <a:rPr lang="el-GR" dirty="0" smtClean="0">
                <a:solidFill>
                  <a:srgbClr val="0070C0"/>
                </a:solidFill>
              </a:rPr>
              <a:t>υπερφόρτωση</a:t>
            </a:r>
            <a:r>
              <a:rPr lang="el-GR" dirty="0" smtClean="0"/>
              <a:t>.</a:t>
            </a:r>
          </a:p>
          <a:p>
            <a:pPr lvl="1"/>
            <a:r>
              <a:rPr lang="el-GR" dirty="0" smtClean="0"/>
              <a:t>Στην υπερφόρτωση </a:t>
            </a:r>
            <a:r>
              <a:rPr lang="el-GR" dirty="0" smtClean="0">
                <a:solidFill>
                  <a:srgbClr val="0070C0"/>
                </a:solidFill>
              </a:rPr>
              <a:t>αλλάζουμε την υπογραφή </a:t>
            </a:r>
            <a:r>
              <a:rPr lang="el-GR" dirty="0" smtClean="0"/>
              <a:t>της μεθόδου.</a:t>
            </a:r>
          </a:p>
          <a:p>
            <a:pPr lvl="1"/>
            <a:r>
              <a:rPr lang="el-GR" dirty="0" smtClean="0"/>
              <a:t>Εδώ έχουμε την ίδια υπογραφή, απλά </a:t>
            </a:r>
            <a:r>
              <a:rPr lang="el-GR" dirty="0" smtClean="0">
                <a:solidFill>
                  <a:schemeClr val="accent6">
                    <a:lumMod val="75000"/>
                  </a:schemeClr>
                </a:solidFill>
              </a:rPr>
              <a:t>αλλάζει ο ορισμός </a:t>
            </a:r>
            <a:r>
              <a:rPr lang="el-GR" dirty="0" smtClean="0"/>
              <a:t>στην παραγόμενη κλάση.</a:t>
            </a:r>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99031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941168"/>
            <a:ext cx="6336704"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getHireDate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setHireDate</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newDate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 + </a:t>
            </a:r>
            <a:r>
              <a:rPr lang="en-US" b="1" dirty="0" smtClean="0">
                <a:latin typeface="Courier New" pitchFamily="49" charset="0"/>
                <a:cs typeface="Courier New" pitchFamily="49" charset="0"/>
              </a:rPr>
              <a:t>AFM);</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75954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5399044"/>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getName</a:t>
            </a:r>
            <a:r>
              <a:rPr lang="en-US" b="1" dirty="0">
                <a:latin typeface="Courier New" pitchFamily="49" charset="0"/>
                <a:cs typeface="Courier New" pitchFamily="49" charset="0"/>
              </a:rPr>
              <a:t>( ) + " " + </a:t>
            </a:r>
            <a:r>
              <a:rPr lang="en-US" b="1" dirty="0" err="1" smtClean="0">
                <a:latin typeface="Courier New" pitchFamily="49" charset="0"/>
                <a:cs typeface="Courier New" pitchFamily="49" charset="0"/>
              </a:rPr>
              <a:t>getAFM</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 +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 per hour for " + hours + " hours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7743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err="1" smtClean="0">
                <a:solidFill>
                  <a:srgbClr val="C00000"/>
                </a:solidFill>
              </a:rPr>
              <a:t>int</a:t>
            </a:r>
            <a:r>
              <a:rPr lang="en-US" dirty="0" smtClean="0">
                <a:solidFill>
                  <a:srgbClr val="C00000"/>
                </a:solidFill>
              </a:rPr>
              <a: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n-US" dirty="0"/>
              <a:t>    {</a:t>
            </a:r>
          </a:p>
          <a:p>
            <a:r>
              <a:rPr lang="en-US" dirty="0"/>
              <a:t>        return (</a:t>
            </a:r>
            <a:r>
              <a:rPr lang="en-US" dirty="0" err="1"/>
              <a:t>getName</a:t>
            </a:r>
            <a:r>
              <a:rPr lang="en-US" dirty="0"/>
              <a:t>( ) + " " + </a:t>
            </a:r>
            <a:r>
              <a:rPr lang="en-US" dirty="0" err="1" smtClean="0"/>
              <a:t>getAFM</a:t>
            </a:r>
            <a:r>
              <a:rPr lang="en-US" dirty="0" smtClean="0"/>
              <a:t>( ) </a:t>
            </a:r>
            <a:endParaRPr lang="en-US" dirty="0"/>
          </a:p>
          <a:p>
            <a:r>
              <a:rPr lang="en-US" dirty="0"/>
              <a:t>                                + "\n$" + salary + " per year");</a:t>
            </a:r>
          </a:p>
          <a:p>
            <a:r>
              <a:rPr lang="en-US" dirty="0"/>
              <a:t>    }</a:t>
            </a:r>
          </a:p>
          <a:p>
            <a:r>
              <a:rPr lang="en-US" dirty="0"/>
              <a:t>}</a:t>
            </a:r>
          </a:p>
        </p:txBody>
      </p:sp>
    </p:spTree>
    <p:extLst>
      <p:ext uri="{BB962C8B-B14F-4D97-AF65-F5344CB8AC3E}">
        <p14:creationId xmlns:p14="http://schemas.microsoft.com/office/powerpoint/2010/main" val="145730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err="1" smtClean="0">
                <a:solidFill>
                  <a:srgbClr val="C00000"/>
                </a:solidFill>
              </a:rPr>
              <a:t>int</a:t>
            </a:r>
            <a:r>
              <a:rPr lang="en-US" dirty="0" smtClean="0">
                <a:solidFill>
                  <a:srgbClr val="C00000"/>
                </a:solidFill>
              </a:rPr>
              <a: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n-US" dirty="0"/>
              <a:t>    {</a:t>
            </a:r>
          </a:p>
          <a:p>
            <a:r>
              <a:rPr lang="en-US" dirty="0"/>
              <a:t>        return </a:t>
            </a:r>
            <a:r>
              <a:rPr lang="en-US" dirty="0" smtClean="0"/>
              <a:t>(</a:t>
            </a:r>
            <a:r>
              <a:rPr lang="en-US" dirty="0" err="1" smtClean="0">
                <a:solidFill>
                  <a:srgbClr val="FF0000"/>
                </a:solidFill>
              </a:rPr>
              <a:t>super.toString</a:t>
            </a:r>
            <a:r>
              <a:rPr lang="en-US" dirty="0">
                <a:solidFill>
                  <a:srgbClr val="FF0000"/>
                </a:solidFill>
              </a:rPr>
              <a:t>( ) </a:t>
            </a:r>
            <a:r>
              <a:rPr lang="en-US" dirty="0" smtClean="0"/>
              <a:t>+ </a:t>
            </a:r>
            <a:r>
              <a:rPr lang="en-US" dirty="0"/>
              <a:t>"\n$" + salary + " per year");</a:t>
            </a:r>
          </a:p>
          <a:p>
            <a:r>
              <a:rPr lang="en-US" dirty="0"/>
              <a:t>    }</a:t>
            </a:r>
          </a:p>
          <a:p>
            <a:r>
              <a:rPr lang="en-US" dirty="0"/>
              <a:t>}</a:t>
            </a:r>
          </a:p>
        </p:txBody>
      </p:sp>
      <p:sp>
        <p:nvSpPr>
          <p:cNvPr id="3" name="TextBox 2"/>
          <p:cNvSpPr txBox="1"/>
          <p:nvPr/>
        </p:nvSpPr>
        <p:spPr>
          <a:xfrm>
            <a:off x="3887416" y="3861048"/>
            <a:ext cx="5256584" cy="923330"/>
          </a:xfrm>
          <a:prstGeom prst="rect">
            <a:avLst/>
          </a:prstGeom>
          <a:solidFill>
            <a:srgbClr val="92D050"/>
          </a:solidFill>
        </p:spPr>
        <p:txBody>
          <a:bodyPr wrap="square" rtlCol="0">
            <a:spAutoFit/>
          </a:bodyPr>
          <a:lstStyle/>
          <a:p>
            <a:r>
              <a:rPr lang="el-GR" dirty="0" smtClean="0"/>
              <a:t>Έτσι καλούμε την </a:t>
            </a:r>
            <a:r>
              <a:rPr lang="en-US" dirty="0" err="1" smtClean="0"/>
              <a:t>toString</a:t>
            </a:r>
            <a:r>
              <a:rPr lang="en-US" dirty="0" smtClean="0"/>
              <a:t> </a:t>
            </a:r>
            <a:r>
              <a:rPr lang="el-GR" dirty="0" smtClean="0"/>
              <a:t>της βασικής κλάσης</a:t>
            </a:r>
          </a:p>
          <a:p>
            <a:r>
              <a:rPr lang="el-GR" dirty="0" smtClean="0"/>
              <a:t>Πιο καλή υλοποίηση, μπορεί να έχει φωλιασμένες κλήσεις από προγονικές κλάσεις</a:t>
            </a:r>
            <a:endParaRPr lang="en-US" dirty="0"/>
          </a:p>
        </p:txBody>
      </p:sp>
    </p:spTree>
    <p:extLst>
      <p:ext uri="{BB962C8B-B14F-4D97-AF65-F5344CB8AC3E}">
        <p14:creationId xmlns:p14="http://schemas.microsoft.com/office/powerpoint/2010/main" val="189716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keyword </a:t>
            </a:r>
            <a:r>
              <a:rPr lang="en-US" dirty="0" smtClean="0">
                <a:solidFill>
                  <a:schemeClr val="accent6">
                    <a:lumMod val="75000"/>
                  </a:schemeClr>
                </a:solidFill>
              </a:rPr>
              <a:t>super</a:t>
            </a:r>
            <a:r>
              <a:rPr lang="en-US" dirty="0" smtClean="0"/>
              <a:t> </a:t>
            </a:r>
            <a:r>
              <a:rPr lang="el-GR" dirty="0" smtClean="0"/>
              <a:t>χρησιμοποιείται σαν αντικείμενο κλήσης για να καλέσουμε μια μέθοδο της γονικής κλάσης την οποία έχουμε κάνει </a:t>
            </a:r>
            <a:r>
              <a:rPr lang="en-US" dirty="0" smtClean="0"/>
              <a:t>override.</a:t>
            </a:r>
            <a:endParaRPr lang="el-GR" dirty="0" smtClean="0"/>
          </a:p>
          <a:p>
            <a:pPr lvl="1"/>
            <a:r>
              <a:rPr lang="el-GR" dirty="0" smtClean="0"/>
              <a:t>Π.χ., </a:t>
            </a:r>
            <a:r>
              <a:rPr lang="en-US" dirty="0" err="1" smtClean="0">
                <a:solidFill>
                  <a:srgbClr val="0070C0"/>
                </a:solidFill>
              </a:rPr>
              <a:t>super.toString</a:t>
            </a:r>
            <a:r>
              <a:rPr lang="en-US" dirty="0" smtClean="0">
                <a:solidFill>
                  <a:srgbClr val="0070C0"/>
                </a:solidFill>
              </a:rPr>
              <a:t>() </a:t>
            </a:r>
            <a:r>
              <a:rPr lang="el-GR" dirty="0" smtClean="0"/>
              <a:t>για να καλέσουμε την </a:t>
            </a:r>
            <a:r>
              <a:rPr lang="en-US" dirty="0" err="1" smtClean="0">
                <a:solidFill>
                  <a:srgbClr val="0070C0"/>
                </a:solidFill>
              </a:rPr>
              <a:t>toString</a:t>
            </a:r>
            <a:r>
              <a:rPr lang="en-US" dirty="0" smtClean="0">
                <a:solidFill>
                  <a:srgbClr val="0070C0"/>
                </a:solidFill>
              </a:rPr>
              <a:t> </a:t>
            </a:r>
            <a:r>
              <a:rPr lang="el-GR" dirty="0" smtClean="0"/>
              <a:t>της </a:t>
            </a:r>
            <a:r>
              <a:rPr lang="en-US" dirty="0" smtClean="0">
                <a:solidFill>
                  <a:srgbClr val="0070C0"/>
                </a:solidFill>
              </a:rPr>
              <a:t>Employee</a:t>
            </a:r>
            <a:r>
              <a:rPr lang="en-US" dirty="0" smtClean="0"/>
              <a:t>.</a:t>
            </a:r>
          </a:p>
          <a:p>
            <a:r>
              <a:rPr lang="el-GR" dirty="0" smtClean="0"/>
              <a:t>Αν θέλουμε να το ξεχωρίσουμε από την κλήση της </a:t>
            </a:r>
            <a:r>
              <a:rPr lang="en-US" dirty="0" err="1" smtClean="0"/>
              <a:t>toString</a:t>
            </a:r>
            <a:r>
              <a:rPr lang="en-US" dirty="0" smtClean="0"/>
              <a:t> </a:t>
            </a:r>
            <a:r>
              <a:rPr lang="el-GR" dirty="0" smtClean="0"/>
              <a:t>της </a:t>
            </a:r>
            <a:r>
              <a:rPr lang="en-US" dirty="0" err="1" smtClean="0"/>
              <a:t>SalariedEmployee</a:t>
            </a:r>
            <a:r>
              <a:rPr lang="en-US" dirty="0" smtClean="0"/>
              <a:t>, </a:t>
            </a:r>
            <a:r>
              <a:rPr lang="el-GR" dirty="0" smtClean="0"/>
              <a:t>μπορούμε να χρησιμοποιήσουμε το </a:t>
            </a:r>
            <a:r>
              <a:rPr lang="en-US" dirty="0" smtClean="0">
                <a:solidFill>
                  <a:schemeClr val="accent6">
                    <a:lumMod val="75000"/>
                  </a:schemeClr>
                </a:solidFill>
              </a:rPr>
              <a:t>this</a:t>
            </a:r>
            <a:r>
              <a:rPr lang="en-US" dirty="0" smtClean="0"/>
              <a:t>. </a:t>
            </a:r>
            <a:r>
              <a:rPr lang="el-GR" dirty="0" smtClean="0"/>
              <a:t>Μέσα στην </a:t>
            </a:r>
            <a:r>
              <a:rPr lang="en-US" dirty="0" err="1" smtClean="0"/>
              <a:t>SalariedEmployee</a:t>
            </a:r>
            <a:r>
              <a:rPr lang="en-US" dirty="0" smtClean="0"/>
              <a:t>:</a:t>
            </a:r>
          </a:p>
          <a:p>
            <a:pPr lvl="1"/>
            <a:r>
              <a:rPr lang="en-US" dirty="0" err="1">
                <a:solidFill>
                  <a:srgbClr val="0070C0"/>
                </a:solidFill>
              </a:rPr>
              <a:t>super.toString</a:t>
            </a:r>
            <a:r>
              <a:rPr lang="en-US" dirty="0">
                <a:solidFill>
                  <a:srgbClr val="0070C0"/>
                </a:solidFill>
              </a:rPr>
              <a:t>() </a:t>
            </a:r>
            <a:r>
              <a:rPr lang="el-GR" dirty="0" smtClean="0"/>
              <a:t>καλεί την </a:t>
            </a:r>
            <a:r>
              <a:rPr lang="en-US" dirty="0" err="1">
                <a:solidFill>
                  <a:srgbClr val="0070C0"/>
                </a:solidFill>
              </a:rPr>
              <a:t>toString</a:t>
            </a:r>
            <a:r>
              <a:rPr lang="en-US" dirty="0">
                <a:solidFill>
                  <a:srgbClr val="0070C0"/>
                </a:solidFill>
              </a:rPr>
              <a:t> </a:t>
            </a:r>
            <a:r>
              <a:rPr lang="el-GR" dirty="0"/>
              <a:t>της </a:t>
            </a:r>
            <a:r>
              <a:rPr lang="en-US" dirty="0" smtClean="0">
                <a:solidFill>
                  <a:srgbClr val="0070C0"/>
                </a:solidFill>
              </a:rPr>
              <a:t>Employee</a:t>
            </a:r>
            <a:endParaRPr lang="el-GR" dirty="0" smtClean="0">
              <a:solidFill>
                <a:srgbClr val="0070C0"/>
              </a:solidFill>
            </a:endParaRPr>
          </a:p>
          <a:p>
            <a:pPr lvl="1"/>
            <a:r>
              <a:rPr lang="en-US" dirty="0" err="1" smtClean="0">
                <a:solidFill>
                  <a:schemeClr val="accent6">
                    <a:lumMod val="75000"/>
                  </a:schemeClr>
                </a:solidFill>
              </a:rPr>
              <a:t>this.toString</a:t>
            </a:r>
            <a:r>
              <a:rPr lang="en-US" dirty="0" smtClean="0">
                <a:solidFill>
                  <a:schemeClr val="accent6">
                    <a:lumMod val="75000"/>
                  </a:schemeClr>
                </a:solidFill>
              </a:rPr>
              <a:t>() </a:t>
            </a:r>
            <a:r>
              <a:rPr lang="el-GR" dirty="0" smtClean="0"/>
              <a:t>καλεί την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της </a:t>
            </a:r>
            <a:r>
              <a:rPr lang="en-US" dirty="0" err="1" smtClean="0">
                <a:solidFill>
                  <a:schemeClr val="accent6">
                    <a:lumMod val="75000"/>
                  </a:schemeClr>
                </a:solidFill>
              </a:rPr>
              <a:t>SalariedEmployee</a:t>
            </a:r>
            <a:endParaRPr lang="en-US" dirty="0" smtClean="0">
              <a:solidFill>
                <a:schemeClr val="accent6">
                  <a:lumMod val="75000"/>
                </a:schemeClr>
              </a:solidFill>
            </a:endParaRPr>
          </a:p>
          <a:p>
            <a:r>
              <a:rPr lang="el-GR" dirty="0">
                <a:solidFill>
                  <a:srgbClr val="FF0000"/>
                </a:solidFill>
              </a:rPr>
              <a:t>Προσοχή</a:t>
            </a:r>
            <a:r>
              <a:rPr lang="el-GR" dirty="0"/>
              <a:t>: </a:t>
            </a:r>
            <a:r>
              <a:rPr lang="el-GR" dirty="0">
                <a:solidFill>
                  <a:srgbClr val="FF0000"/>
                </a:solidFill>
              </a:rPr>
              <a:t>Δεν</a:t>
            </a:r>
            <a:r>
              <a:rPr lang="el-GR" dirty="0"/>
              <a:t> μπορούμε να έχουμε </a:t>
            </a:r>
            <a:r>
              <a:rPr lang="el-GR" dirty="0" smtClean="0">
                <a:solidFill>
                  <a:srgbClr val="0070C0"/>
                </a:solidFill>
              </a:rPr>
              <a:t>αλυσιδωτές</a:t>
            </a:r>
            <a:r>
              <a:rPr lang="el-GR" dirty="0" smtClean="0"/>
              <a:t> κλήσεις </a:t>
            </a:r>
            <a:r>
              <a:rPr lang="el-GR" dirty="0"/>
              <a:t>του </a:t>
            </a:r>
            <a:r>
              <a:rPr lang="en-US" dirty="0"/>
              <a:t>super</a:t>
            </a:r>
            <a:r>
              <a:rPr lang="en-US" dirty="0" smtClean="0"/>
              <a:t>.</a:t>
            </a:r>
          </a:p>
          <a:p>
            <a:pPr lvl="1"/>
            <a:r>
              <a:rPr lang="en-US" dirty="0" err="1" smtClean="0">
                <a:solidFill>
                  <a:srgbClr val="0070C0"/>
                </a:solidFill>
              </a:rPr>
              <a:t>super.super.toString</a:t>
            </a:r>
            <a:r>
              <a:rPr lang="en-US" dirty="0" smtClean="0">
                <a:solidFill>
                  <a:srgbClr val="0070C0"/>
                </a:solidFill>
              </a:rPr>
              <a:t>() </a:t>
            </a:r>
            <a:r>
              <a:rPr lang="el-GR" dirty="0" smtClean="0"/>
              <a:t>είναι </a:t>
            </a:r>
            <a:r>
              <a:rPr lang="el-GR" dirty="0" smtClean="0">
                <a:solidFill>
                  <a:srgbClr val="FF0000"/>
                </a:solidFill>
              </a:rPr>
              <a:t>λάθος</a:t>
            </a:r>
            <a:r>
              <a:rPr lang="el-GR" dirty="0" smtClean="0"/>
              <a:t>!</a:t>
            </a:r>
            <a:endParaRPr lang="en-US" dirty="0"/>
          </a:p>
        </p:txBody>
      </p:sp>
    </p:spTree>
    <p:extLst>
      <p:ext uri="{BB962C8B-B14F-4D97-AF65-F5344CB8AC3E}">
        <p14:creationId xmlns:p14="http://schemas.microsoft.com/office/powerpoint/2010/main" val="423044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r>
              <a:rPr lang="en-US" dirty="0" smtClean="0"/>
              <a:t> </a:t>
            </a:r>
            <a:r>
              <a:rPr lang="el-GR" dirty="0" smtClean="0"/>
              <a:t>χρήσης</a:t>
            </a:r>
            <a:endParaRPr lang="en-US" dirty="0"/>
          </a:p>
        </p:txBody>
      </p:sp>
      <p:sp>
        <p:nvSpPr>
          <p:cNvPr id="4" name="Content Placeholder 2"/>
          <p:cNvSpPr>
            <a:spLocks noGrp="1"/>
          </p:cNvSpPr>
          <p:nvPr>
            <p:ph idx="1"/>
          </p:nvPr>
        </p:nvSpPr>
        <p:spPr>
          <a:xfrm>
            <a:off x="457200" y="1600200"/>
            <a:ext cx="8229600" cy="434908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InheritanceDemo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HourlyEmployee</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("Joe Worker",</a:t>
            </a:r>
          </a:p>
          <a:p>
            <a:pPr marL="0" indent="0">
              <a:buNone/>
            </a:pPr>
            <a:r>
              <a:rPr lang="en-US" b="1" dirty="0" smtClean="0">
                <a:latin typeface="Courier New" pitchFamily="49" charset="0"/>
                <a:cs typeface="Courier New" pitchFamily="49" charset="0"/>
              </a:rPr>
              <a:t>						     100, </a:t>
            </a:r>
            <a:r>
              <a:rPr lang="en-US" b="1" dirty="0">
                <a:latin typeface="Courier New" pitchFamily="49" charset="0"/>
                <a:cs typeface="Courier New" pitchFamily="49" charset="0"/>
              </a:rPr>
              <a:t>50.50, 160);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joe's</a:t>
            </a:r>
            <a:r>
              <a:rPr lang="en-US" b="1" dirty="0">
                <a:latin typeface="Courier New" pitchFamily="49" charset="0"/>
                <a:cs typeface="Courier New" pitchFamily="49" charset="0"/>
              </a:rPr>
              <a:t> longer name is " + </a:t>
            </a:r>
            <a:r>
              <a:rPr lang="en-US" b="1" dirty="0" err="1">
                <a:latin typeface="Courier New" pitchFamily="49" charset="0"/>
                <a:cs typeface="Courier New" pitchFamily="49" charset="0"/>
              </a:rPr>
              <a:t>joe.</a:t>
            </a:r>
            <a:r>
              <a:rPr lang="en-US" b="1" dirty="0" err="1">
                <a:solidFill>
                  <a:srgbClr val="FF0000"/>
                </a:solidFill>
                <a:latin typeface="Courier New" pitchFamily="49" charset="0"/>
                <a:cs typeface="Courier New" pitchFamily="49" charset="0"/>
              </a:rPr>
              <a:t>getName</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("Changing </a:t>
            </a:r>
            <a:r>
              <a:rPr lang="en-US" b="1" dirty="0" err="1">
                <a:latin typeface="Courier New" pitchFamily="49" charset="0"/>
                <a:cs typeface="Courier New" pitchFamily="49" charset="0"/>
              </a:rPr>
              <a:t>joe's</a:t>
            </a:r>
            <a:r>
              <a:rPr lang="en-US" b="1" dirty="0">
                <a:latin typeface="Courier New" pitchFamily="49" charset="0"/>
                <a:cs typeface="Courier New" pitchFamily="49" charset="0"/>
              </a:rPr>
              <a:t> name to Josephine.");</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joe.setName</a:t>
            </a:r>
            <a:r>
              <a:rPr lang="en-US" b="1" dirty="0">
                <a:latin typeface="Courier New" pitchFamily="49" charset="0"/>
                <a:cs typeface="Courier New" pitchFamily="49" charset="0"/>
              </a:rPr>
              <a:t>("Josephine");</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joe's</a:t>
            </a:r>
            <a:r>
              <a:rPr lang="en-US" b="1" dirty="0">
                <a:latin typeface="Courier New" pitchFamily="49" charset="0"/>
                <a:cs typeface="Courier New" pitchFamily="49" charset="0"/>
              </a:rPr>
              <a:t> record is as follows:");</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3" name="TextBox 2"/>
          <p:cNvSpPr txBox="1"/>
          <p:nvPr/>
        </p:nvSpPr>
        <p:spPr>
          <a:xfrm>
            <a:off x="5292080" y="4005064"/>
            <a:ext cx="3589829" cy="369332"/>
          </a:xfrm>
          <a:prstGeom prst="rect">
            <a:avLst/>
          </a:prstGeom>
          <a:solidFill>
            <a:srgbClr val="92D050"/>
          </a:solidFill>
        </p:spPr>
        <p:txBody>
          <a:bodyPr wrap="none" rtlCol="0">
            <a:spAutoFit/>
          </a:bodyPr>
          <a:lstStyle/>
          <a:p>
            <a:r>
              <a:rPr lang="el-GR" dirty="0" smtClean="0"/>
              <a:t>Καλεί τις μεθόδους της </a:t>
            </a:r>
            <a:r>
              <a:rPr lang="en-US" dirty="0" smtClean="0"/>
              <a:t>Employee</a:t>
            </a:r>
            <a:endParaRPr lang="en-US" dirty="0"/>
          </a:p>
        </p:txBody>
      </p:sp>
      <p:sp>
        <p:nvSpPr>
          <p:cNvPr id="5" name="TextBox 4"/>
          <p:cNvSpPr txBox="1"/>
          <p:nvPr/>
        </p:nvSpPr>
        <p:spPr>
          <a:xfrm>
            <a:off x="4106659" y="5271712"/>
            <a:ext cx="5037341" cy="369332"/>
          </a:xfrm>
          <a:prstGeom prst="rect">
            <a:avLst/>
          </a:prstGeom>
          <a:solidFill>
            <a:srgbClr val="92D050"/>
          </a:solidFill>
        </p:spPr>
        <p:txBody>
          <a:bodyPr wrap="none" rtlCol="0">
            <a:spAutoFit/>
          </a:bodyPr>
          <a:lstStyle/>
          <a:p>
            <a:r>
              <a:rPr lang="el-GR" dirty="0" smtClean="0"/>
              <a:t>Καλεί την μέθοδο </a:t>
            </a:r>
            <a:r>
              <a:rPr lang="en-US" dirty="0" err="1" smtClean="0"/>
              <a:t>toStrong</a:t>
            </a:r>
            <a:r>
              <a:rPr lang="el-GR" dirty="0" smtClean="0"/>
              <a:t> της </a:t>
            </a:r>
            <a:r>
              <a:rPr lang="en-US" dirty="0" err="1" smtClean="0"/>
              <a:t>HourlyEmployee</a:t>
            </a:r>
            <a:endParaRPr lang="en-US" dirty="0"/>
          </a:p>
        </p:txBody>
      </p:sp>
    </p:spTree>
    <p:extLst>
      <p:ext uri="{BB962C8B-B14F-4D97-AF65-F5344CB8AC3E}">
        <p14:creationId xmlns:p14="http://schemas.microsoft.com/office/powerpoint/2010/main" val="36547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lnSpcReduction="10000"/>
          </a:bodyPr>
          <a:lstStyle/>
          <a:p>
            <a:r>
              <a:rPr lang="el-GR" dirty="0" smtClean="0"/>
              <a:t>Θέλουμε να προσομοιώσουμε την κίνηση ενός </a:t>
            </a:r>
            <a:r>
              <a:rPr lang="el-GR" dirty="0" smtClean="0">
                <a:solidFill>
                  <a:schemeClr val="accent6">
                    <a:lumMod val="75000"/>
                  </a:schemeClr>
                </a:solidFill>
              </a:rPr>
              <a:t>αυτοκινήτου</a:t>
            </a:r>
            <a:r>
              <a:rPr lang="el-GR" dirty="0" smtClean="0"/>
              <a:t> το οποίο κινείται πάνω σε μία ευθεία. </a:t>
            </a:r>
            <a:endParaRPr lang="en-US" dirty="0" smtClean="0"/>
          </a:p>
          <a:p>
            <a:r>
              <a:rPr lang="el-GR" dirty="0" smtClean="0"/>
              <a:t>Αρχικά ξεκινάει από τη </a:t>
            </a:r>
            <a:r>
              <a:rPr lang="el-GR" dirty="0" smtClean="0">
                <a:solidFill>
                  <a:schemeClr val="accent6">
                    <a:lumMod val="75000"/>
                  </a:schemeClr>
                </a:solidFill>
              </a:rPr>
              <a:t>θέση </a:t>
            </a:r>
            <a:r>
              <a:rPr lang="el-GR" dirty="0" smtClean="0"/>
              <a:t>μηδέν. </a:t>
            </a:r>
            <a:endParaRPr lang="en-US" dirty="0" smtClean="0"/>
          </a:p>
          <a:p>
            <a:r>
              <a:rPr lang="el-GR" dirty="0" smtClean="0"/>
              <a:t>Σε κάθε χρονική στιγμή </a:t>
            </a:r>
            <a:r>
              <a:rPr lang="el-GR" dirty="0" smtClean="0">
                <a:solidFill>
                  <a:srgbClr val="0070C0"/>
                </a:solidFill>
              </a:rPr>
              <a:t>κινείται</a:t>
            </a:r>
            <a:r>
              <a:rPr lang="el-GR" dirty="0" smtClean="0"/>
              <a:t> κατά μία θέση είτε αριστερά είτε δεξιά (το επιλέγει τυχαία). </a:t>
            </a:r>
            <a:endParaRPr lang="en-US" dirty="0" smtClean="0"/>
          </a:p>
          <a:p>
            <a:r>
              <a:rPr lang="el-GR" dirty="0" smtClean="0"/>
              <a:t>Σε κάθε βήμα </a:t>
            </a:r>
            <a:r>
              <a:rPr lang="el-GR" dirty="0" smtClean="0">
                <a:solidFill>
                  <a:srgbClr val="0070C0"/>
                </a:solidFill>
              </a:rPr>
              <a:t>τυπώνεται</a:t>
            </a:r>
            <a:r>
              <a:rPr lang="el-GR" dirty="0" smtClean="0"/>
              <a:t> μια κουκίδα που δείχνει τη θέση του.</a:t>
            </a:r>
          </a:p>
          <a:p>
            <a:endParaRPr lang="el-GR" dirty="0" smtClean="0"/>
          </a:p>
          <a:p>
            <a:r>
              <a:rPr lang="el-GR" dirty="0" smtClean="0"/>
              <a:t>Πώς θα λύσουμε αυτό το πρόβλημα? </a:t>
            </a:r>
            <a:endParaRPr lang="el-GR" dirty="0"/>
          </a:p>
          <a:p>
            <a:pPr lvl="1"/>
            <a:r>
              <a:rPr lang="el-GR" dirty="0" smtClean="0"/>
              <a:t>Τι </a:t>
            </a:r>
            <a:r>
              <a:rPr lang="el-GR" dirty="0" smtClean="0">
                <a:solidFill>
                  <a:schemeClr val="accent6">
                    <a:lumMod val="75000"/>
                  </a:schemeClr>
                </a:solidFill>
              </a:rPr>
              <a:t>κλάσεις</a:t>
            </a:r>
            <a:r>
              <a:rPr lang="el-GR" dirty="0" smtClean="0"/>
              <a:t> και τι </a:t>
            </a:r>
            <a:r>
              <a:rPr lang="el-GR" dirty="0" smtClean="0">
                <a:solidFill>
                  <a:srgbClr val="0070C0"/>
                </a:solidFill>
              </a:rPr>
              <a:t>αντικείμενα</a:t>
            </a:r>
            <a:r>
              <a:rPr lang="el-GR" dirty="0" smtClean="0"/>
              <a:t> θα ορίσουμε?</a:t>
            </a:r>
          </a:p>
          <a:p>
            <a:pPr lvl="1"/>
            <a:r>
              <a:rPr lang="el-GR" dirty="0" smtClean="0"/>
              <a:t>Τι </a:t>
            </a:r>
            <a:r>
              <a:rPr lang="el-GR" dirty="0" smtClean="0">
                <a:solidFill>
                  <a:schemeClr val="accent6">
                    <a:lumMod val="75000"/>
                  </a:schemeClr>
                </a:solidFill>
              </a:rPr>
              <a:t>πεδία</a:t>
            </a:r>
            <a:r>
              <a:rPr lang="el-GR" dirty="0" smtClean="0"/>
              <a:t> και τι </a:t>
            </a:r>
            <a:r>
              <a:rPr lang="el-GR" dirty="0" smtClean="0">
                <a:solidFill>
                  <a:srgbClr val="0070C0"/>
                </a:solidFill>
              </a:rPr>
              <a:t>μεθόδους</a:t>
            </a:r>
            <a:r>
              <a:rPr lang="el-GR" dirty="0" smtClean="0"/>
              <a:t> θα έχουν?</a:t>
            </a:r>
          </a:p>
          <a:p>
            <a:endParaRPr lang="en-US" dirty="0"/>
          </a:p>
        </p:txBody>
      </p:sp>
    </p:spTree>
    <p:extLst>
      <p:ext uri="{BB962C8B-B14F-4D97-AF65-F5344CB8AC3E}">
        <p14:creationId xmlns:p14="http://schemas.microsoft.com/office/powerpoint/2010/main" val="1265640021"/>
      </p:ext>
    </p:extLst>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Πολλαπλοί τύποι</a:t>
            </a:r>
            <a:endParaRPr lang="en-US" dirty="0"/>
          </a:p>
        </p:txBody>
      </p:sp>
      <p:sp>
        <p:nvSpPr>
          <p:cNvPr id="3" name="Content Placeholder 2"/>
          <p:cNvSpPr>
            <a:spLocks noGrp="1"/>
          </p:cNvSpPr>
          <p:nvPr>
            <p:ph idx="1"/>
          </p:nvPr>
        </p:nvSpPr>
        <p:spPr/>
        <p:txBody>
          <a:bodyPr/>
          <a:lstStyle/>
          <a:p>
            <a:r>
              <a:rPr lang="el-GR" dirty="0" smtClean="0"/>
              <a:t>Ένα αντικείμενο της παράγωγης κλάσης έχει και τον τύπο της βασικής κλάσης</a:t>
            </a:r>
          </a:p>
          <a:p>
            <a:pPr lvl="1"/>
            <a:r>
              <a:rPr lang="el-GR" dirty="0" smtClean="0"/>
              <a:t>Ένας </a:t>
            </a:r>
            <a:r>
              <a:rPr lang="en-US" dirty="0" err="1" smtClean="0"/>
              <a:t>HourlyEmployee</a:t>
            </a:r>
            <a:r>
              <a:rPr lang="en-US" dirty="0" smtClean="0"/>
              <a:t> </a:t>
            </a:r>
            <a:r>
              <a:rPr lang="el-GR" dirty="0" smtClean="0"/>
              <a:t>είναι </a:t>
            </a:r>
            <a:r>
              <a:rPr lang="el-GR" dirty="0" smtClean="0">
                <a:solidFill>
                  <a:srgbClr val="FF0000"/>
                </a:solidFill>
              </a:rPr>
              <a:t>και</a:t>
            </a:r>
            <a:r>
              <a:rPr lang="el-GR" dirty="0" smtClean="0"/>
              <a:t> </a:t>
            </a:r>
            <a:r>
              <a:rPr lang="en-US" dirty="0" smtClean="0"/>
              <a:t>Employee</a:t>
            </a:r>
          </a:p>
          <a:p>
            <a:pPr lvl="1"/>
            <a:r>
              <a:rPr lang="el-GR" dirty="0" smtClean="0"/>
              <a:t>Υπάρχει μία </a:t>
            </a:r>
            <a:r>
              <a:rPr lang="en-US" dirty="0" smtClean="0">
                <a:solidFill>
                  <a:srgbClr val="FF0000"/>
                </a:solidFill>
              </a:rPr>
              <a:t>is-a</a:t>
            </a:r>
            <a:r>
              <a:rPr lang="el-GR" dirty="0" smtClean="0"/>
              <a:t> σχέση μεταξύ των κλάσεων.</a:t>
            </a:r>
          </a:p>
          <a:p>
            <a:pPr lvl="1"/>
            <a:endParaRPr lang="el-GR" dirty="0"/>
          </a:p>
          <a:p>
            <a:r>
              <a:rPr lang="el-GR" dirty="0" smtClean="0"/>
              <a:t>Αυτό μπορούμε να το εκμεταλλευτούμε χρησιμοποιώντας την </a:t>
            </a:r>
            <a:r>
              <a:rPr lang="el-GR" dirty="0" smtClean="0">
                <a:solidFill>
                  <a:schemeClr val="accent6">
                    <a:lumMod val="75000"/>
                  </a:schemeClr>
                </a:solidFill>
              </a:rPr>
              <a:t>βασική κλάση </a:t>
            </a:r>
            <a:r>
              <a:rPr lang="el-GR" dirty="0" smtClean="0"/>
              <a:t>όταν θέλουμε να χρησιμοποιήσουμε </a:t>
            </a:r>
            <a:r>
              <a:rPr lang="el-GR" dirty="0" smtClean="0">
                <a:solidFill>
                  <a:srgbClr val="0070C0"/>
                </a:solidFill>
              </a:rPr>
              <a:t>κάποια</a:t>
            </a:r>
            <a:r>
              <a:rPr lang="el-GR" dirty="0" smtClean="0"/>
              <a:t> από τις </a:t>
            </a:r>
            <a:r>
              <a:rPr lang="el-GR" dirty="0" smtClean="0">
                <a:solidFill>
                  <a:srgbClr val="0070C0"/>
                </a:solidFill>
              </a:rPr>
              <a:t>παράγωγες</a:t>
            </a:r>
            <a:r>
              <a:rPr lang="el-GR" dirty="0" smtClean="0"/>
              <a:t>.</a:t>
            </a:r>
            <a:endParaRPr lang="en-US" dirty="0"/>
          </a:p>
        </p:txBody>
      </p:sp>
    </p:spTree>
    <p:extLst>
      <p:ext uri="{BB962C8B-B14F-4D97-AF65-F5344CB8AC3E}">
        <p14:creationId xmlns:p14="http://schemas.microsoft.com/office/powerpoint/2010/main" val="69068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100, </a:t>
            </a:r>
            <a:r>
              <a:rPr lang="en-US" b="1" dirty="0">
                <a:latin typeface="Courier New" pitchFamily="49" charset="0"/>
                <a:cs typeface="Courier New" pitchFamily="49" charset="0"/>
              </a:rPr>
              <a:t>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200, 50.50</a:t>
            </a:r>
            <a:r>
              <a:rPr lang="en-US" b="1" dirty="0">
                <a:latin typeface="Courier New" pitchFamily="49" charset="0"/>
                <a:cs typeface="Courier New" pitchFamily="49" charset="0"/>
              </a:rPr>
              <a:t>,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joe's</a:t>
            </a:r>
            <a:r>
              <a:rPr lang="en-US" b="1" dirty="0">
                <a:latin typeface="Courier New" pitchFamily="49" charset="0"/>
                <a:cs typeface="Courier New" pitchFamily="49" charset="0"/>
              </a:rPr>
              <a:t> longer name is " + </a:t>
            </a:r>
            <a:r>
              <a:rPr lang="en-US" b="1" dirty="0" err="1">
                <a:latin typeface="Courier New" pitchFamily="49" charset="0"/>
                <a:cs typeface="Courier New" pitchFamily="49" charset="0"/>
              </a:rPr>
              <a:t>joe.getName</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employeeObject.getAFM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4069652" y="4221088"/>
            <a:ext cx="5065674" cy="646331"/>
          </a:xfrm>
          <a:prstGeom prst="rect">
            <a:avLst/>
          </a:prstGeom>
          <a:solidFill>
            <a:srgbClr val="92D050"/>
          </a:solidFill>
        </p:spPr>
        <p:txBody>
          <a:bodyPr wrap="square" rtlCol="0">
            <a:spAutoFit/>
          </a:bodyPr>
          <a:lstStyle/>
          <a:p>
            <a:r>
              <a:rPr lang="el-GR" dirty="0" smtClean="0"/>
              <a:t>Μπορούμε να καλέσουμε τη μέθοδο </a:t>
            </a:r>
            <a:r>
              <a:rPr lang="el-GR" dirty="0" smtClean="0">
                <a:solidFill>
                  <a:srgbClr val="FF0000"/>
                </a:solidFill>
              </a:rPr>
              <a:t>και</a:t>
            </a:r>
            <a:r>
              <a:rPr lang="el-GR" dirty="0" smtClean="0"/>
              <a:t> με </a:t>
            </a:r>
            <a:r>
              <a:rPr lang="en-US" dirty="0" err="1" smtClean="0"/>
              <a:t>HourlyEmployee</a:t>
            </a:r>
            <a:r>
              <a:rPr lang="en-US" dirty="0" smtClean="0"/>
              <a:t> </a:t>
            </a:r>
            <a:r>
              <a:rPr lang="el-GR" dirty="0" smtClean="0">
                <a:solidFill>
                  <a:srgbClr val="FF0000"/>
                </a:solidFill>
              </a:rPr>
              <a:t>και</a:t>
            </a:r>
            <a:r>
              <a:rPr lang="el-GR" dirty="0" smtClean="0"/>
              <a:t> με </a:t>
            </a:r>
            <a:r>
              <a:rPr lang="en-US" dirty="0" err="1" smtClean="0"/>
              <a:t>SalariedEmployee</a:t>
            </a:r>
            <a:endParaRPr lang="en-US" dirty="0"/>
          </a:p>
        </p:txBody>
      </p:sp>
    </p:spTree>
    <p:extLst>
      <p:ext uri="{BB962C8B-B14F-4D97-AF65-F5344CB8AC3E}">
        <p14:creationId xmlns:p14="http://schemas.microsoft.com/office/powerpoint/2010/main" val="109543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473116"/>
            <a:ext cx="41399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712" y="404664"/>
            <a:ext cx="8435280" cy="2952328"/>
          </a:xfrm>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sz="2700" b="1" dirty="0">
                <a:solidFill>
                  <a:srgbClr val="00B0F0"/>
                </a:solidFill>
                <a:latin typeface="Courier New" pitchFamily="49" charset="0"/>
                <a:cs typeface="Courier New" pitchFamily="49" charset="0"/>
              </a:rPr>
              <a:t>AFM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public Employee(Employee other){</a:t>
            </a:r>
          </a:p>
          <a:p>
            <a:pPr marL="0" indent="0">
              <a:buNone/>
            </a:pPr>
            <a:r>
              <a:rPr lang="en-US" b="1" dirty="0" smtClean="0">
                <a:latin typeface="Courier New" pitchFamily="49" charset="0"/>
                <a:cs typeface="Courier New" pitchFamily="49" charset="0"/>
              </a:rPr>
              <a:t>		this.name = other.name;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this.AFM</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other.AFM</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436712" y="3429000"/>
            <a:ext cx="8435280" cy="2088232"/>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800" dirty="0"/>
              <a:t>public class </a:t>
            </a:r>
            <a:r>
              <a:rPr lang="en-US" sz="1800" dirty="0" err="1">
                <a:solidFill>
                  <a:schemeClr val="accent6">
                    <a:lumMod val="75000"/>
                  </a:schemeClr>
                </a:solidFill>
              </a:rPr>
              <a:t>SalariedEmployee</a:t>
            </a:r>
            <a:r>
              <a:rPr lang="en-US" sz="1800" dirty="0">
                <a:solidFill>
                  <a:schemeClr val="accent6">
                    <a:lumMod val="75000"/>
                  </a:schemeClr>
                </a:solidFill>
              </a:rPr>
              <a:t> </a:t>
            </a:r>
            <a:r>
              <a:rPr lang="en-US" sz="1800" dirty="0"/>
              <a:t>extends </a:t>
            </a:r>
            <a:r>
              <a:rPr lang="en-US" sz="1800" dirty="0">
                <a:solidFill>
                  <a:srgbClr val="0070C0"/>
                </a:solidFill>
              </a:rPr>
              <a:t>Employee</a:t>
            </a:r>
          </a:p>
          <a:p>
            <a:r>
              <a:rPr lang="en-US" sz="1800" dirty="0" smtClean="0"/>
              <a:t>{</a:t>
            </a:r>
          </a:p>
          <a:p>
            <a:r>
              <a:rPr lang="en-US" sz="1800" dirty="0" smtClean="0"/>
              <a:t>	public </a:t>
            </a:r>
            <a:r>
              <a:rPr lang="en-US" sz="1800" dirty="0" err="1" smtClean="0"/>
              <a:t>SalariedEmployee</a:t>
            </a:r>
            <a:r>
              <a:rPr lang="en-US" sz="1800" dirty="0" smtClean="0"/>
              <a:t>(</a:t>
            </a:r>
            <a:r>
              <a:rPr lang="en-US" sz="1800" dirty="0" err="1" smtClean="0"/>
              <a:t>SalariedEmployee</a:t>
            </a:r>
            <a:r>
              <a:rPr lang="en-US" sz="1800" dirty="0" smtClean="0"/>
              <a:t> other){</a:t>
            </a:r>
          </a:p>
          <a:p>
            <a:r>
              <a:rPr lang="en-US" sz="1800" dirty="0" smtClean="0">
                <a:solidFill>
                  <a:srgbClr val="FF0000"/>
                </a:solidFill>
              </a:rPr>
              <a:t>		super(other);</a:t>
            </a:r>
          </a:p>
          <a:p>
            <a:r>
              <a:rPr lang="en-US" sz="1800" dirty="0"/>
              <a:t>	</a:t>
            </a:r>
            <a:r>
              <a:rPr lang="en-US" sz="1800" dirty="0" smtClean="0"/>
              <a:t>	</a:t>
            </a:r>
            <a:r>
              <a:rPr lang="en-US" sz="1800" dirty="0" err="1" smtClean="0"/>
              <a:t>this.salay</a:t>
            </a:r>
            <a:r>
              <a:rPr lang="en-US" sz="1800" dirty="0" smtClean="0"/>
              <a:t> = </a:t>
            </a:r>
            <a:r>
              <a:rPr lang="en-US" sz="1800" dirty="0" err="1" smtClean="0"/>
              <a:t>other.salary</a:t>
            </a:r>
            <a:r>
              <a:rPr lang="en-US" sz="1800" dirty="0" smtClean="0"/>
              <a:t>; </a:t>
            </a:r>
            <a:r>
              <a:rPr lang="en-US" sz="1800" dirty="0"/>
              <a:t>	</a:t>
            </a:r>
            <a:r>
              <a:rPr lang="en-US" sz="1800" dirty="0" smtClean="0"/>
              <a:t>}  </a:t>
            </a:r>
            <a:endParaRPr lang="en-US" sz="1800" dirty="0"/>
          </a:p>
          <a:p>
            <a:r>
              <a:rPr lang="en-US" sz="1800" dirty="0" smtClean="0"/>
              <a:t>}</a:t>
            </a:r>
            <a:endParaRPr lang="en-US" sz="1800" dirty="0"/>
          </a:p>
        </p:txBody>
      </p:sp>
      <p:sp>
        <p:nvSpPr>
          <p:cNvPr id="2" name="TextBox 1"/>
          <p:cNvSpPr txBox="1"/>
          <p:nvPr/>
        </p:nvSpPr>
        <p:spPr>
          <a:xfrm>
            <a:off x="436712" y="5742947"/>
            <a:ext cx="8188424" cy="923330"/>
          </a:xfrm>
          <a:prstGeom prst="rect">
            <a:avLst/>
          </a:prstGeom>
          <a:solidFill>
            <a:schemeClr val="accent5">
              <a:lumMod val="60000"/>
              <a:lumOff val="40000"/>
            </a:schemeClr>
          </a:solidFill>
        </p:spPr>
        <p:txBody>
          <a:bodyPr wrap="square" rtlCol="0">
            <a:spAutoFit/>
          </a:bodyPr>
          <a:lstStyle/>
          <a:p>
            <a:r>
              <a:rPr lang="el-GR" dirty="0" smtClean="0"/>
              <a:t>Η κλήση του </a:t>
            </a:r>
            <a:r>
              <a:rPr lang="en-US" dirty="0" smtClean="0"/>
              <a:t>copy constructor </a:t>
            </a:r>
            <a:r>
              <a:rPr lang="el-GR" dirty="0" smtClean="0"/>
              <a:t>της </a:t>
            </a:r>
            <a:r>
              <a:rPr lang="en-US" dirty="0" smtClean="0"/>
              <a:t>Employee (</a:t>
            </a:r>
            <a:r>
              <a:rPr lang="el-GR" dirty="0" smtClean="0"/>
              <a:t>μέσω της </a:t>
            </a:r>
            <a:r>
              <a:rPr lang="en-US" dirty="0" smtClean="0"/>
              <a:t>super(other)) </a:t>
            </a:r>
            <a:r>
              <a:rPr lang="el-GR" dirty="0" smtClean="0"/>
              <a:t>γίνεται με ένα αντικείμενο τύπου </a:t>
            </a:r>
            <a:r>
              <a:rPr lang="en-US" dirty="0" err="1" smtClean="0"/>
              <a:t>SalariedEmployee</a:t>
            </a:r>
            <a:r>
              <a:rPr lang="en-US" dirty="0" smtClean="0"/>
              <a:t>. </a:t>
            </a:r>
            <a:r>
              <a:rPr lang="el-GR" dirty="0" smtClean="0"/>
              <a:t>Αυτό γίνεται γιατί </a:t>
            </a:r>
            <a:r>
              <a:rPr lang="en-US" dirty="0" err="1" smtClean="0">
                <a:solidFill>
                  <a:srgbClr val="FF0000"/>
                </a:solidFill>
              </a:rPr>
              <a:t>SalariedEmployee</a:t>
            </a:r>
            <a:r>
              <a:rPr lang="en-US" dirty="0" smtClean="0">
                <a:solidFill>
                  <a:srgbClr val="FF0000"/>
                </a:solidFill>
              </a:rPr>
              <a:t> is a Employee</a:t>
            </a:r>
            <a:r>
              <a:rPr lang="el-GR" dirty="0" smtClean="0"/>
              <a:t> και </a:t>
            </a:r>
            <a:r>
              <a:rPr lang="el-GR" dirty="0"/>
              <a:t>το αντικείμενο </a:t>
            </a:r>
            <a:r>
              <a:rPr lang="en-US" dirty="0">
                <a:solidFill>
                  <a:srgbClr val="FF0000"/>
                </a:solidFill>
              </a:rPr>
              <a:t>other</a:t>
            </a:r>
            <a:r>
              <a:rPr lang="en-US" dirty="0"/>
              <a:t> </a:t>
            </a:r>
            <a:r>
              <a:rPr lang="el-GR" dirty="0" smtClean="0"/>
              <a:t>έχει </a:t>
            </a:r>
            <a:r>
              <a:rPr lang="el-GR" dirty="0" smtClean="0">
                <a:solidFill>
                  <a:srgbClr val="FF0000"/>
                </a:solidFill>
              </a:rPr>
              <a:t>και τους δύο τύπους</a:t>
            </a:r>
            <a:r>
              <a:rPr lang="el-GR" dirty="0" smtClean="0"/>
              <a:t>. </a:t>
            </a:r>
            <a:endParaRPr lang="en-US" dirty="0"/>
          </a:p>
        </p:txBody>
      </p:sp>
    </p:spTree>
    <p:extLst>
      <p:ext uri="{BB962C8B-B14F-4D97-AF65-F5344CB8AC3E}">
        <p14:creationId xmlns:p14="http://schemas.microsoft.com/office/powerpoint/2010/main" val="344757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100</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200,</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joe's</a:t>
            </a:r>
            <a:r>
              <a:rPr lang="en-US" b="1" dirty="0">
                <a:latin typeface="Courier New" pitchFamily="49" charset="0"/>
                <a:cs typeface="Courier New" pitchFamily="49" charset="0"/>
              </a:rPr>
              <a:t> longer name is " + </a:t>
            </a:r>
            <a:r>
              <a:rPr lang="en-US" b="1" dirty="0" err="1">
                <a:latin typeface="Courier New" pitchFamily="49" charset="0"/>
                <a:cs typeface="Courier New" pitchFamily="49" charset="0"/>
              </a:rPr>
              <a:t>joe.getName</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a:t>
            </a:r>
            <a:r>
              <a:rPr lang="en-US" b="1" dirty="0" err="1" smtClean="0">
                <a:solidFill>
                  <a:srgbClr val="00B0F0"/>
                </a:solidFill>
                <a:latin typeface="Courier New" pitchFamily="49" charset="0"/>
                <a:cs typeface="Courier New" pitchFamily="49" charset="0"/>
              </a:rPr>
              <a: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3995936" y="5805264"/>
            <a:ext cx="5065674" cy="923330"/>
          </a:xfrm>
          <a:prstGeom prst="rect">
            <a:avLst/>
          </a:prstGeom>
          <a:solidFill>
            <a:srgbClr val="92D050"/>
          </a:solidFill>
        </p:spPr>
        <p:txBody>
          <a:bodyPr wrap="square" rtlCol="0">
            <a:spAutoFit/>
          </a:bodyPr>
          <a:lstStyle/>
          <a:p>
            <a:r>
              <a:rPr lang="el-GR" dirty="0" smtClean="0"/>
              <a:t>Θα καλέσει την </a:t>
            </a:r>
            <a:r>
              <a:rPr lang="en-US" dirty="0" err="1" smtClean="0"/>
              <a:t>toString</a:t>
            </a:r>
            <a:r>
              <a:rPr lang="en-US" dirty="0" smtClean="0"/>
              <a:t> </a:t>
            </a:r>
            <a:r>
              <a:rPr lang="el-GR" dirty="0" smtClean="0"/>
              <a:t>που αντιστοιχεί στο αντικείμενο που περάσαμε ως παράμετρο</a:t>
            </a:r>
            <a:r>
              <a:rPr lang="en-US" dirty="0" smtClean="0"/>
              <a:t> </a:t>
            </a:r>
            <a:r>
              <a:rPr lang="el-GR" dirty="0" smtClean="0"/>
              <a:t>και όχι την </a:t>
            </a:r>
            <a:r>
              <a:rPr lang="en-US" dirty="0" err="1" smtClean="0"/>
              <a:t>toString</a:t>
            </a:r>
            <a:r>
              <a:rPr lang="en-US" dirty="0" smtClean="0"/>
              <a:t> </a:t>
            </a:r>
            <a:r>
              <a:rPr lang="el-GR" dirty="0" smtClean="0"/>
              <a:t>της </a:t>
            </a:r>
            <a:r>
              <a:rPr lang="en-US" dirty="0" smtClean="0"/>
              <a:t>Employee</a:t>
            </a:r>
            <a:r>
              <a:rPr lang="el-GR" dirty="0" smtClean="0"/>
              <a:t>. </a:t>
            </a:r>
            <a:endParaRPr lang="en-US" dirty="0"/>
          </a:p>
        </p:txBody>
      </p:sp>
    </p:spTree>
    <p:extLst>
      <p:ext uri="{BB962C8B-B14F-4D97-AF65-F5344CB8AC3E}">
        <p14:creationId xmlns:p14="http://schemas.microsoft.com/office/powerpoint/2010/main" val="171520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n-US" dirty="0" smtClean="0"/>
              <a:t>17. </a:t>
            </a:r>
            <a:r>
              <a:rPr lang="el-GR" dirty="0" err="1" smtClean="0"/>
              <a:t>Κληρονομικ</a:t>
            </a:r>
            <a:r>
              <a:rPr lang="en-US" dirty="0" smtClean="0"/>
              <a:t>O</a:t>
            </a:r>
            <a:r>
              <a:rPr lang="el-GR" dirty="0" err="1" smtClean="0"/>
              <a:t>τητα</a:t>
            </a:r>
            <a:r>
              <a:rPr lang="en-US" dirty="0"/>
              <a:t/>
            </a:r>
            <a:br>
              <a:rPr lang="en-US" dirty="0"/>
            </a:br>
            <a:r>
              <a:rPr lang="el-GR" dirty="0" err="1" smtClean="0"/>
              <a:t>ΠολυμορφισμΟΣ</a:t>
            </a:r>
            <a:r>
              <a:rPr lang="el-GR" dirty="0" smtClean="0"/>
              <a:t> </a:t>
            </a:r>
            <a:r>
              <a:rPr lang="el-GR" dirty="0"/>
              <a:t>– </a:t>
            </a:r>
            <a:r>
              <a:rPr lang="el-GR" dirty="0" smtClean="0"/>
              <a:t/>
            </a:r>
            <a:br>
              <a:rPr lang="el-GR" dirty="0" smtClean="0"/>
            </a:br>
            <a:r>
              <a:rPr lang="en-US" dirty="0" smtClean="0"/>
              <a:t>Late Binding</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239089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rgbClr val="FF0000"/>
                </a:solidFill>
              </a:rPr>
              <a:t>κληρονομικότητα</a:t>
            </a:r>
            <a:r>
              <a:rPr lang="el-GR" dirty="0" smtClean="0"/>
              <a:t> είναι κεντρική έννοια στον αντικειμενοστραφή προγραμματισμό.</a:t>
            </a:r>
          </a:p>
          <a:p>
            <a:r>
              <a:rPr lang="el-GR" dirty="0" smtClean="0"/>
              <a:t>Η ιδέα είναι να ορίσουμε μια </a:t>
            </a:r>
            <a:r>
              <a:rPr lang="el-GR" dirty="0" smtClean="0">
                <a:solidFill>
                  <a:srgbClr val="0070C0"/>
                </a:solidFill>
              </a:rPr>
              <a:t>γενική κλάση </a:t>
            </a:r>
            <a:r>
              <a:rPr lang="el-GR" dirty="0" smtClean="0"/>
              <a:t>που έχει κάποια χαρακτηριστικά (πεδία και μεθόδους) που θέλουμε και μετά να ορίσουμε </a:t>
            </a:r>
            <a:r>
              <a:rPr lang="el-GR" dirty="0" smtClean="0">
                <a:solidFill>
                  <a:schemeClr val="accent6">
                    <a:lumMod val="75000"/>
                  </a:schemeClr>
                </a:solidFill>
              </a:rPr>
              <a:t>εξειδικευμένες παραλλαγές</a:t>
            </a:r>
            <a:r>
              <a:rPr lang="el-GR" dirty="0" smtClean="0"/>
              <a:t> της κλάσης αυτής στις οποίες προσθέτουμε ειδικότερα χαρακτηριστικά.</a:t>
            </a:r>
          </a:p>
          <a:p>
            <a:pPr lvl="1"/>
            <a:r>
              <a:rPr lang="el-GR" dirty="0" smtClean="0"/>
              <a:t>Οι εξειδικευμένες κλάσεις λέμε ότι </a:t>
            </a:r>
            <a:r>
              <a:rPr lang="el-GR" dirty="0" smtClean="0">
                <a:solidFill>
                  <a:srgbClr val="FF0000"/>
                </a:solidFill>
              </a:rPr>
              <a:t>κληρονομούν</a:t>
            </a:r>
            <a:r>
              <a:rPr lang="el-GR" dirty="0" smtClean="0"/>
              <a:t> τα χαρακτηριστικά της γενικής κλάσης</a:t>
            </a:r>
            <a:endParaRPr lang="en-US" dirty="0"/>
          </a:p>
        </p:txBody>
      </p:sp>
    </p:spTree>
    <p:extLst>
      <p:ext uri="{BB962C8B-B14F-4D97-AF65-F5344CB8AC3E}">
        <p14:creationId xmlns:p14="http://schemas.microsoft.com/office/powerpoint/2010/main" val="101753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53200" y="3417332"/>
            <a:ext cx="2438400" cy="3314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Κληρονομικότητα</a:t>
            </a:r>
            <a:endParaRPr lang="en-US" dirty="0"/>
          </a:p>
        </p:txBody>
      </p:sp>
      <p:sp>
        <p:nvSpPr>
          <p:cNvPr id="5" name="TextBox 4"/>
          <p:cNvSpPr txBox="1"/>
          <p:nvPr/>
        </p:nvSpPr>
        <p:spPr>
          <a:xfrm>
            <a:off x="304800" y="1611868"/>
            <a:ext cx="8507585" cy="400110"/>
          </a:xfrm>
          <a:prstGeom prst="rect">
            <a:avLst/>
          </a:prstGeom>
          <a:noFill/>
        </p:spPr>
        <p:txBody>
          <a:bodyPr wrap="none" rtlCol="0">
            <a:spAutoFit/>
          </a:bodyPr>
          <a:lstStyle/>
          <a:p>
            <a:r>
              <a:rPr lang="el-GR" sz="2000" dirty="0" smtClean="0"/>
              <a:t>Έχουμε μια </a:t>
            </a:r>
            <a:r>
              <a:rPr lang="el-GR" sz="2000" dirty="0" smtClean="0">
                <a:solidFill>
                  <a:srgbClr val="0070C0"/>
                </a:solidFill>
              </a:rPr>
              <a:t>Βασική Κλάση (</a:t>
            </a:r>
            <a:r>
              <a:rPr lang="en-US" sz="2000" dirty="0" smtClean="0">
                <a:solidFill>
                  <a:srgbClr val="0070C0"/>
                </a:solidFill>
              </a:rPr>
              <a:t>Base Class) </a:t>
            </a:r>
            <a:r>
              <a:rPr lang="el-GR" sz="2000" dirty="0" smtClean="0"/>
              <a:t>Β, με κάποια πεδία και μεθόδους.</a:t>
            </a:r>
            <a:endParaRPr lang="en-US" sz="2000" dirty="0"/>
          </a:p>
        </p:txBody>
      </p:sp>
      <p:sp>
        <p:nvSpPr>
          <p:cNvPr id="6" name="Rounded Rectangle 5"/>
          <p:cNvSpPr/>
          <p:nvPr/>
        </p:nvSpPr>
        <p:spPr>
          <a:xfrm>
            <a:off x="381000" y="2699266"/>
            <a:ext cx="2209800" cy="16880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865979"/>
            <a:ext cx="1447800" cy="5387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8" name="Rectangle 7"/>
          <p:cNvSpPr/>
          <p:nvPr/>
        </p:nvSpPr>
        <p:spPr>
          <a:xfrm>
            <a:off x="685800" y="3625334"/>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9" name="TextBox 8"/>
          <p:cNvSpPr txBox="1"/>
          <p:nvPr/>
        </p:nvSpPr>
        <p:spPr>
          <a:xfrm>
            <a:off x="2688373" y="2338796"/>
            <a:ext cx="3956823" cy="1323439"/>
          </a:xfrm>
          <a:prstGeom prst="rect">
            <a:avLst/>
          </a:prstGeom>
          <a:noFill/>
        </p:spPr>
        <p:txBody>
          <a:bodyPr wrap="square" rtlCol="0">
            <a:spAutoFit/>
          </a:bodyPr>
          <a:lstStyle/>
          <a:p>
            <a:r>
              <a:rPr lang="el-GR" sz="2000" dirty="0" smtClean="0"/>
              <a:t>Θέλουμε να δημιουργήσουμε μια νέα κλάση </a:t>
            </a:r>
            <a:r>
              <a:rPr lang="en-US" sz="2000" dirty="0" smtClean="0"/>
              <a:t>D</a:t>
            </a:r>
            <a:r>
              <a:rPr lang="el-GR" sz="2000" dirty="0" smtClean="0"/>
              <a:t> η οποία να έχει όλα τα χαρακτηριστικά της Β, αλλά και κάποια επιπλέον.</a:t>
            </a:r>
            <a:endParaRPr lang="en-US" sz="2000" dirty="0"/>
          </a:p>
        </p:txBody>
      </p:sp>
      <p:sp>
        <p:nvSpPr>
          <p:cNvPr id="10" name="TextBox 9"/>
          <p:cNvSpPr txBox="1"/>
          <p:nvPr/>
        </p:nvSpPr>
        <p:spPr>
          <a:xfrm>
            <a:off x="152400" y="4595857"/>
            <a:ext cx="6248399" cy="1631216"/>
          </a:xfrm>
          <a:prstGeom prst="rect">
            <a:avLst/>
          </a:prstGeom>
          <a:noFill/>
        </p:spPr>
        <p:txBody>
          <a:bodyPr wrap="square" rtlCol="0">
            <a:spAutoFit/>
          </a:bodyPr>
          <a:lstStyle/>
          <a:p>
            <a:r>
              <a:rPr lang="el-GR" sz="2000" dirty="0" smtClean="0"/>
              <a:t>Αντί να ξαναγράψουμε τον ίδιο κώδικα δημιουργούμε μια </a:t>
            </a:r>
            <a:r>
              <a:rPr lang="el-GR" sz="2000" dirty="0" smtClean="0">
                <a:solidFill>
                  <a:schemeClr val="accent6">
                    <a:lumMod val="75000"/>
                  </a:schemeClr>
                </a:solidFill>
              </a:rPr>
              <a:t>Παράγωγη Κλάση </a:t>
            </a:r>
            <a:r>
              <a:rPr lang="en-US" sz="2000" dirty="0" smtClean="0">
                <a:solidFill>
                  <a:schemeClr val="accent6">
                    <a:lumMod val="75000"/>
                  </a:schemeClr>
                </a:solidFill>
              </a:rPr>
              <a:t>(Derived Class) </a:t>
            </a:r>
            <a:r>
              <a:rPr lang="en-US" sz="2000" dirty="0"/>
              <a:t>D</a:t>
            </a:r>
            <a:r>
              <a:rPr lang="el-GR" sz="2000" dirty="0" smtClean="0"/>
              <a:t>, η οποία </a:t>
            </a:r>
            <a:r>
              <a:rPr lang="el-GR" sz="2000" dirty="0" smtClean="0">
                <a:solidFill>
                  <a:srgbClr val="FF0000"/>
                </a:solidFill>
              </a:rPr>
              <a:t>κληρονομεί</a:t>
            </a:r>
            <a:r>
              <a:rPr lang="el-GR" sz="2000" dirty="0" smtClean="0"/>
              <a:t> όλη τη λειτουργικότητα της Βασικής Κλάσης Β και στην οποία προσθέτουμε τα νέα πεδία και μεθόδους.</a:t>
            </a:r>
            <a:endParaRPr lang="en-US" sz="2000" dirty="0"/>
          </a:p>
        </p:txBody>
      </p:sp>
      <p:sp>
        <p:nvSpPr>
          <p:cNvPr id="11" name="Rounded Rectangle 10"/>
          <p:cNvSpPr/>
          <p:nvPr/>
        </p:nvSpPr>
        <p:spPr>
          <a:xfrm>
            <a:off x="6696335" y="4969996"/>
            <a:ext cx="2209800" cy="1676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7335" y="5120537"/>
            <a:ext cx="14478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13" name="Rectangle 12"/>
          <p:cNvSpPr/>
          <p:nvPr/>
        </p:nvSpPr>
        <p:spPr>
          <a:xfrm>
            <a:off x="7077335" y="588439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15" name="TextBox 14"/>
          <p:cNvSpPr txBox="1"/>
          <p:nvPr/>
        </p:nvSpPr>
        <p:spPr>
          <a:xfrm>
            <a:off x="555324" y="2326974"/>
            <a:ext cx="1861151" cy="369332"/>
          </a:xfrm>
          <a:prstGeom prst="rect">
            <a:avLst/>
          </a:prstGeom>
          <a:noFill/>
        </p:spPr>
        <p:txBody>
          <a:bodyPr wrap="none" rtlCol="0">
            <a:spAutoFit/>
          </a:bodyPr>
          <a:lstStyle/>
          <a:p>
            <a:r>
              <a:rPr lang="el-GR" dirty="0" smtClean="0">
                <a:solidFill>
                  <a:srgbClr val="0070C0"/>
                </a:solidFill>
              </a:rPr>
              <a:t>Βασική Κλάση </a:t>
            </a:r>
            <a:r>
              <a:rPr lang="en-US" dirty="0" smtClean="0">
                <a:solidFill>
                  <a:srgbClr val="0070C0"/>
                </a:solidFill>
              </a:rPr>
              <a:t>B</a:t>
            </a:r>
            <a:endParaRPr lang="en-US" dirty="0">
              <a:solidFill>
                <a:srgbClr val="0070C0"/>
              </a:solidFill>
            </a:endParaRPr>
          </a:p>
        </p:txBody>
      </p:sp>
      <p:sp>
        <p:nvSpPr>
          <p:cNvPr id="16" name="Oval 15"/>
          <p:cNvSpPr/>
          <p:nvPr/>
        </p:nvSpPr>
        <p:spPr>
          <a:xfrm>
            <a:off x="7077335" y="3640121"/>
            <a:ext cx="1447800" cy="5261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y</a:t>
            </a:r>
            <a:endParaRPr lang="en-US" dirty="0"/>
          </a:p>
        </p:txBody>
      </p:sp>
      <p:sp>
        <p:nvSpPr>
          <p:cNvPr id="17" name="Rectangle 16"/>
          <p:cNvSpPr/>
          <p:nvPr/>
        </p:nvSpPr>
        <p:spPr>
          <a:xfrm>
            <a:off x="7077335" y="428762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Q</a:t>
            </a:r>
            <a:endParaRPr lang="en-US" dirty="0"/>
          </a:p>
        </p:txBody>
      </p:sp>
      <p:sp>
        <p:nvSpPr>
          <p:cNvPr id="18" name="TextBox 17"/>
          <p:cNvSpPr txBox="1"/>
          <p:nvPr/>
        </p:nvSpPr>
        <p:spPr>
          <a:xfrm>
            <a:off x="6675093" y="3048000"/>
            <a:ext cx="2252283" cy="369332"/>
          </a:xfrm>
          <a:prstGeom prst="rect">
            <a:avLst/>
          </a:prstGeom>
          <a:noFill/>
        </p:spPr>
        <p:txBody>
          <a:bodyPr wrap="none" rtlCol="0">
            <a:spAutoFit/>
          </a:bodyPr>
          <a:lstStyle/>
          <a:p>
            <a:r>
              <a:rPr lang="el-GR" dirty="0" smtClean="0">
                <a:solidFill>
                  <a:schemeClr val="accent6">
                    <a:lumMod val="75000"/>
                  </a:schemeClr>
                </a:solidFill>
              </a:rPr>
              <a:t>Παράγωγη Κλάση </a:t>
            </a:r>
            <a:r>
              <a:rPr lang="en-US" dirty="0" smtClean="0">
                <a:solidFill>
                  <a:schemeClr val="accent6">
                    <a:lumMod val="75000"/>
                  </a:schemeClr>
                </a:solidFill>
              </a:rPr>
              <a:t>D</a:t>
            </a:r>
            <a:endParaRPr lang="en-US" dirty="0">
              <a:solidFill>
                <a:schemeClr val="accent6">
                  <a:lumMod val="75000"/>
                </a:schemeClr>
              </a:solidFill>
            </a:endParaRPr>
          </a:p>
        </p:txBody>
      </p:sp>
      <p:sp>
        <p:nvSpPr>
          <p:cNvPr id="19" name="TextBox 18"/>
          <p:cNvSpPr txBox="1"/>
          <p:nvPr/>
        </p:nvSpPr>
        <p:spPr>
          <a:xfrm>
            <a:off x="174171" y="6362700"/>
            <a:ext cx="4971617" cy="400110"/>
          </a:xfrm>
          <a:prstGeom prst="rect">
            <a:avLst/>
          </a:prstGeom>
          <a:noFill/>
        </p:spPr>
        <p:txBody>
          <a:bodyPr wrap="none" rtlCol="0">
            <a:spAutoFit/>
          </a:bodyPr>
          <a:lstStyle/>
          <a:p>
            <a:r>
              <a:rPr lang="el-GR" sz="2000" dirty="0" smtClean="0"/>
              <a:t>Αυτή διαδικασία λέγεται </a:t>
            </a:r>
            <a:r>
              <a:rPr lang="el-GR" sz="2000" dirty="0" smtClean="0">
                <a:solidFill>
                  <a:srgbClr val="FF0000"/>
                </a:solidFill>
              </a:rPr>
              <a:t>κληρονομικότητα</a:t>
            </a:r>
            <a:endParaRPr lang="en-US" sz="2000" dirty="0">
              <a:solidFill>
                <a:srgbClr val="FF0000"/>
              </a:solidFill>
            </a:endParaRPr>
          </a:p>
        </p:txBody>
      </p:sp>
    </p:spTree>
    <p:extLst>
      <p:ext uri="{BB962C8B-B14F-4D97-AF65-F5344CB8AC3E}">
        <p14:creationId xmlns:p14="http://schemas.microsoft.com/office/powerpoint/2010/main" val="156070905"/>
      </p:ext>
    </p:extLst>
  </p:cSld>
  <p:clrMapOvr>
    <a:masterClrMapping/>
  </p:clrMapOvr>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Rounded Rectangle 3"/>
          <p:cNvSpPr/>
          <p:nvPr/>
        </p:nvSpPr>
        <p:spPr>
          <a:xfrm>
            <a:off x="3419872" y="1761640"/>
            <a:ext cx="2480041"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3376" y="1997408"/>
            <a:ext cx="219303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err="1" smtClean="0"/>
              <a:t>hiringDate</a:t>
            </a:r>
            <a:endParaRPr lang="en-US" dirty="0"/>
          </a:p>
        </p:txBody>
      </p:sp>
      <p:sp>
        <p:nvSpPr>
          <p:cNvPr id="6" name="Rectangle 5"/>
          <p:cNvSpPr/>
          <p:nvPr/>
        </p:nvSpPr>
        <p:spPr>
          <a:xfrm>
            <a:off x="3922897" y="2958533"/>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getHiringDate</a:t>
            </a:r>
            <a:endParaRPr lang="en-US" dirty="0"/>
          </a:p>
        </p:txBody>
      </p:sp>
      <p:sp>
        <p:nvSpPr>
          <p:cNvPr id="7" name="TextBox 6"/>
          <p:cNvSpPr txBox="1"/>
          <p:nvPr/>
        </p:nvSpPr>
        <p:spPr>
          <a:xfrm>
            <a:off x="4016126" y="1317542"/>
            <a:ext cx="1287532"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Employee</a:t>
            </a:r>
          </a:p>
        </p:txBody>
      </p:sp>
      <p:sp>
        <p:nvSpPr>
          <p:cNvPr id="10" name="Rounded Rectangle 9"/>
          <p:cNvSpPr/>
          <p:nvPr/>
        </p:nvSpPr>
        <p:spPr>
          <a:xfrm>
            <a:off x="4572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4648200"/>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2962" y="3181902"/>
            <a:ext cx="1806876" cy="7511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hours</a:t>
            </a:r>
          </a:p>
          <a:p>
            <a:pPr algn="ctr"/>
            <a:r>
              <a:rPr lang="en-US" dirty="0" err="1" smtClean="0"/>
              <a:t>wageRate</a:t>
            </a:r>
            <a:endParaRPr lang="en-US" dirty="0"/>
          </a:p>
        </p:txBody>
      </p:sp>
      <p:sp>
        <p:nvSpPr>
          <p:cNvPr id="17" name="Rectangle 16"/>
          <p:cNvSpPr/>
          <p:nvPr/>
        </p:nvSpPr>
        <p:spPr>
          <a:xfrm>
            <a:off x="952500" y="4005064"/>
            <a:ext cx="1447800" cy="5375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18" name="TextBox 17"/>
          <p:cNvSpPr txBox="1"/>
          <p:nvPr/>
        </p:nvSpPr>
        <p:spPr>
          <a:xfrm>
            <a:off x="715031" y="2612163"/>
            <a:ext cx="1976823"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HourlyEmpoyee</a:t>
            </a:r>
            <a:endParaRPr lang="en-US" b="1" dirty="0">
              <a:solidFill>
                <a:schemeClr val="accent6">
                  <a:lumMod val="75000"/>
                </a:schemeClr>
              </a:solidFill>
              <a:latin typeface="Courier New" pitchFamily="49" charset="0"/>
              <a:cs typeface="Courier New" pitchFamily="49" charset="0"/>
            </a:endParaRPr>
          </a:p>
        </p:txBody>
      </p:sp>
      <p:sp>
        <p:nvSpPr>
          <p:cNvPr id="19" name="Rounded Rectangle 18"/>
          <p:cNvSpPr/>
          <p:nvPr/>
        </p:nvSpPr>
        <p:spPr>
          <a:xfrm>
            <a:off x="64008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25985" y="3181902"/>
            <a:ext cx="2146933" cy="61366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annualSalary</a:t>
            </a:r>
            <a:endParaRPr lang="en-US" dirty="0"/>
          </a:p>
        </p:txBody>
      </p:sp>
      <p:sp>
        <p:nvSpPr>
          <p:cNvPr id="25" name="Rectangle 24"/>
          <p:cNvSpPr/>
          <p:nvPr/>
        </p:nvSpPr>
        <p:spPr>
          <a:xfrm>
            <a:off x="6906985" y="3933055"/>
            <a:ext cx="1447800" cy="4971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26" name="TextBox 25"/>
          <p:cNvSpPr txBox="1"/>
          <p:nvPr/>
        </p:nvSpPr>
        <p:spPr>
          <a:xfrm>
            <a:off x="6476018" y="2612163"/>
            <a:ext cx="2390398"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SalariedEmployee</a:t>
            </a:r>
            <a:endParaRPr lang="en-US" sz="2000" b="1" dirty="0">
              <a:solidFill>
                <a:schemeClr val="accent6">
                  <a:lumMod val="75000"/>
                </a:schemeClr>
              </a:solidFill>
              <a:latin typeface="Courier New" pitchFamily="49" charset="0"/>
              <a:cs typeface="Courier New" pitchFamily="49" charset="0"/>
            </a:endParaRPr>
          </a:p>
        </p:txBody>
      </p:sp>
      <p:sp>
        <p:nvSpPr>
          <p:cNvPr id="27" name="Rectangle 26"/>
          <p:cNvSpPr/>
          <p:nvPr/>
        </p:nvSpPr>
        <p:spPr>
          <a:xfrm>
            <a:off x="850996" y="5841709"/>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getHiringDate</a:t>
            </a:r>
            <a:endParaRPr lang="en-US" dirty="0"/>
          </a:p>
        </p:txBody>
      </p:sp>
      <p:sp>
        <p:nvSpPr>
          <p:cNvPr id="28" name="Oval 27"/>
          <p:cNvSpPr/>
          <p:nvPr/>
        </p:nvSpPr>
        <p:spPr>
          <a:xfrm>
            <a:off x="715031" y="4873408"/>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err="1" smtClean="0"/>
              <a:t>hiringDate</a:t>
            </a:r>
            <a:endParaRPr lang="en-US" dirty="0"/>
          </a:p>
        </p:txBody>
      </p:sp>
      <p:sp>
        <p:nvSpPr>
          <p:cNvPr id="29" name="Rounded Rectangle 28"/>
          <p:cNvSpPr/>
          <p:nvPr/>
        </p:nvSpPr>
        <p:spPr>
          <a:xfrm>
            <a:off x="6525985" y="4593165"/>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05481" y="5786674"/>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getHiringDate</a:t>
            </a:r>
            <a:endParaRPr lang="en-US" dirty="0"/>
          </a:p>
        </p:txBody>
      </p:sp>
      <p:sp>
        <p:nvSpPr>
          <p:cNvPr id="31" name="Oval 30"/>
          <p:cNvSpPr/>
          <p:nvPr/>
        </p:nvSpPr>
        <p:spPr>
          <a:xfrm>
            <a:off x="6669516" y="4818373"/>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err="1" smtClean="0"/>
              <a:t>hiringDate</a:t>
            </a:r>
            <a:endParaRPr lang="en-US" dirty="0"/>
          </a:p>
        </p:txBody>
      </p:sp>
      <p:sp>
        <p:nvSpPr>
          <p:cNvPr id="3" name="TextBox 2"/>
          <p:cNvSpPr txBox="1"/>
          <p:nvPr/>
        </p:nvSpPr>
        <p:spPr>
          <a:xfrm>
            <a:off x="3563377" y="4273860"/>
            <a:ext cx="2664808" cy="2308324"/>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a:t>
            </a:r>
            <a:endParaRPr lang="en-US" dirty="0" smtClean="0"/>
          </a:p>
          <a:p>
            <a:endParaRPr lang="en-US" dirty="0"/>
          </a:p>
          <a:p>
            <a:r>
              <a:rPr lang="el-GR" dirty="0" smtClean="0"/>
              <a:t>Πλεονέκτημα: επαναχρησιμοποίηση του κώδικα!</a:t>
            </a:r>
            <a:endParaRPr lang="en-US" dirty="0"/>
          </a:p>
        </p:txBody>
      </p:sp>
    </p:spTree>
    <p:extLst>
      <p:ext uri="{BB962C8B-B14F-4D97-AF65-F5344CB8AC3E}">
        <p14:creationId xmlns:p14="http://schemas.microsoft.com/office/powerpoint/2010/main" val="3233333669"/>
      </p:ext>
    </p:extLst>
  </p:cSld>
  <p:clrMapOvr>
    <a:masterClrMapping/>
  </p:clrMapOvr>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Ιεραρχία κλάσεων</a:t>
            </a:r>
            <a:endParaRPr lang="en-US" dirty="0"/>
          </a:p>
        </p:txBody>
      </p:sp>
      <p:sp>
        <p:nvSpPr>
          <p:cNvPr id="3" name="Content Placeholder 2"/>
          <p:cNvSpPr>
            <a:spLocks noGrp="1"/>
          </p:cNvSpPr>
          <p:nvPr>
            <p:ph idx="1"/>
          </p:nvPr>
        </p:nvSpPr>
        <p:spPr/>
        <p:txBody>
          <a:bodyPr/>
          <a:lstStyle/>
          <a:p>
            <a:r>
              <a:rPr lang="el-GR" dirty="0" smtClean="0"/>
              <a:t>Μέσω της σχέσεως κληρονομικότητας μπορούμε να ορίσουμε μια </a:t>
            </a:r>
            <a:r>
              <a:rPr lang="el-GR" dirty="0" smtClean="0">
                <a:solidFill>
                  <a:schemeClr val="accent6">
                    <a:lumMod val="75000"/>
                  </a:schemeClr>
                </a:solidFill>
              </a:rPr>
              <a:t>ιεραρχία</a:t>
            </a:r>
            <a:r>
              <a:rPr lang="el-GR" dirty="0" smtClean="0"/>
              <a:t> από κλάσεις</a:t>
            </a:r>
          </a:p>
          <a:p>
            <a:pPr lvl="1"/>
            <a:r>
              <a:rPr lang="el-GR" dirty="0" smtClean="0"/>
              <a:t>Σαν </a:t>
            </a:r>
            <a:r>
              <a:rPr lang="el-GR" dirty="0" smtClean="0">
                <a:solidFill>
                  <a:srgbClr val="00B0F0"/>
                </a:solidFill>
              </a:rPr>
              <a:t>γενεαλογικό δέντρο κλάσεων </a:t>
            </a:r>
            <a:r>
              <a:rPr lang="el-GR" dirty="0" smtClean="0"/>
              <a:t>από πιο γενικές προς πιο ειδικές κλάσεις.</a:t>
            </a:r>
          </a:p>
          <a:p>
            <a:pPr lvl="1"/>
            <a:endParaRPr lang="el-GR" dirty="0"/>
          </a:p>
          <a:p>
            <a:r>
              <a:rPr lang="el-GR" dirty="0" smtClean="0"/>
              <a:t>Στη </a:t>
            </a:r>
            <a:r>
              <a:rPr lang="en-US" dirty="0" smtClean="0"/>
              <a:t>Java </a:t>
            </a:r>
            <a:r>
              <a:rPr lang="el-GR" dirty="0" smtClean="0"/>
              <a:t>όλες οι κλάσεις ανήκουν στην ίδια ιεραρχία.</a:t>
            </a:r>
          </a:p>
          <a:p>
            <a:pPr lvl="1"/>
            <a:r>
              <a:rPr lang="el-GR" dirty="0" smtClean="0"/>
              <a:t>Στην κορυφή της ιε</a:t>
            </a:r>
            <a:r>
              <a:rPr lang="el-GR" dirty="0"/>
              <a:t>ρ</a:t>
            </a:r>
            <a:r>
              <a:rPr lang="el-GR" dirty="0" smtClean="0"/>
              <a:t>αρχίας είναι η κλάση </a:t>
            </a:r>
            <a:r>
              <a:rPr lang="en-US" dirty="0" smtClean="0">
                <a:solidFill>
                  <a:srgbClr val="FF0000"/>
                </a:solidFill>
              </a:rPr>
              <a:t>Object</a:t>
            </a:r>
            <a:r>
              <a:rPr lang="en-US" dirty="0" smtClean="0"/>
              <a:t>.</a:t>
            </a:r>
            <a:endParaRPr lang="en-US" dirty="0"/>
          </a:p>
        </p:txBody>
      </p:sp>
    </p:spTree>
    <p:extLst>
      <p:ext uri="{BB962C8B-B14F-4D97-AF65-F5344CB8AC3E}">
        <p14:creationId xmlns:p14="http://schemas.microsoft.com/office/powerpoint/2010/main" val="359012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Date </a:t>
            </a:r>
            <a:r>
              <a:rPr lang="en-US" sz="2700" b="1" dirty="0" err="1">
                <a:solidFill>
                  <a:srgbClr val="00B0F0"/>
                </a:solidFill>
                <a:latin typeface="Courier New" pitchFamily="49" charset="0"/>
                <a:cs typeface="Courier New" pitchFamily="49" charset="0"/>
              </a:rPr>
              <a:t>hireDate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getHireDate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setHireDate</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newDate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5436096" y="519062"/>
            <a:ext cx="2723181" cy="523220"/>
          </a:xfrm>
          <a:prstGeom prst="rect">
            <a:avLst/>
          </a:prstGeom>
          <a:solidFill>
            <a:schemeClr val="accent5">
              <a:lumMod val="60000"/>
              <a:lumOff val="40000"/>
            </a:schemeClr>
          </a:solidFill>
        </p:spPr>
        <p:txBody>
          <a:bodyPr wrap="none" rtlCol="0">
            <a:spAutoFit/>
          </a:bodyPr>
          <a:lstStyle/>
          <a:p>
            <a:r>
              <a:rPr lang="el-GR" sz="2800" dirty="0" smtClean="0"/>
              <a:t>Η βασική κλάση</a:t>
            </a:r>
            <a:endParaRPr lang="en-US" sz="2800" dirty="0"/>
          </a:p>
        </p:txBody>
      </p:sp>
    </p:spTree>
    <p:extLst>
      <p:ext uri="{BB962C8B-B14F-4D97-AF65-F5344CB8AC3E}">
        <p14:creationId xmlns:p14="http://schemas.microsoft.com/office/powerpoint/2010/main" val="418857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eCourse</a:t>
            </a:r>
            <a:endParaRPr lang="en-US" dirty="0"/>
          </a:p>
        </p:txBody>
      </p:sp>
      <p:sp>
        <p:nvSpPr>
          <p:cNvPr id="3" name="Content Placeholder 2"/>
          <p:cNvSpPr>
            <a:spLocks noGrp="1"/>
          </p:cNvSpPr>
          <p:nvPr>
            <p:ph idx="1"/>
          </p:nvPr>
        </p:nvSpPr>
        <p:spPr/>
        <p:txBody>
          <a:bodyPr/>
          <a:lstStyle/>
          <a:p>
            <a:r>
              <a:rPr lang="el-GR" dirty="0" smtClean="0"/>
              <a:t>Θα πρέπει όλοι να γραφτείτε στο </a:t>
            </a:r>
            <a:r>
              <a:rPr lang="en-US" dirty="0" err="1" smtClean="0"/>
              <a:t>eCourse</a:t>
            </a:r>
            <a:r>
              <a:rPr lang="en-US" dirty="0" smtClean="0"/>
              <a:t> </a:t>
            </a:r>
            <a:r>
              <a:rPr lang="el-GR" dirty="0" smtClean="0"/>
              <a:t>ώστε να βλέπετε ανακοινώσεις και λεπτομέρειες για το μάθημα. Θα ανοίξει την επόμενη εβδομάδα.</a:t>
            </a:r>
          </a:p>
          <a:p>
            <a:r>
              <a:rPr lang="el-GR" dirty="0" smtClean="0"/>
              <a:t>Ανακοινώσεις και διαφάνειες θα εμφανίζονται και στη σελίδα </a:t>
            </a:r>
            <a:r>
              <a:rPr lang="el-GR" smtClean="0"/>
              <a:t>του μαθήματος.</a:t>
            </a:r>
            <a:endParaRPr lang="en-US" dirty="0"/>
          </a:p>
          <a:p>
            <a:endParaRPr lang="en-US" dirty="0"/>
          </a:p>
        </p:txBody>
      </p:sp>
    </p:spTree>
    <p:extLst>
      <p:ext uri="{BB962C8B-B14F-4D97-AF65-F5344CB8AC3E}">
        <p14:creationId xmlns:p14="http://schemas.microsoft.com/office/powerpoint/2010/main" val="22002018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4" name="Rounded Rectangle 3"/>
          <p:cNvSpPr/>
          <p:nvPr/>
        </p:nvSpPr>
        <p:spPr>
          <a:xfrm>
            <a:off x="2328901" y="1676400"/>
            <a:ext cx="17526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328901" y="228600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28901" y="289560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73187" y="1803079"/>
            <a:ext cx="569387" cy="369332"/>
          </a:xfrm>
          <a:prstGeom prst="rect">
            <a:avLst/>
          </a:prstGeom>
          <a:noFill/>
        </p:spPr>
        <p:txBody>
          <a:bodyPr wrap="none" rtlCol="0">
            <a:spAutoFit/>
          </a:bodyPr>
          <a:lstStyle/>
          <a:p>
            <a:r>
              <a:rPr lang="en-US" b="1" dirty="0" smtClean="0"/>
              <a:t>Car</a:t>
            </a:r>
            <a:endParaRPr lang="en-US" b="1" dirty="0"/>
          </a:p>
        </p:txBody>
      </p:sp>
      <p:sp>
        <p:nvSpPr>
          <p:cNvPr id="9" name="TextBox 8"/>
          <p:cNvSpPr txBox="1"/>
          <p:nvPr/>
        </p:nvSpPr>
        <p:spPr>
          <a:xfrm>
            <a:off x="2764330" y="2417020"/>
            <a:ext cx="979755" cy="369332"/>
          </a:xfrm>
          <a:prstGeom prst="rect">
            <a:avLst/>
          </a:prstGeom>
          <a:noFill/>
        </p:spPr>
        <p:txBody>
          <a:bodyPr wrap="none" rtlCol="0">
            <a:spAutoFit/>
          </a:bodyPr>
          <a:lstStyle/>
          <a:p>
            <a:r>
              <a:rPr lang="en-US" dirty="0" smtClean="0"/>
              <a:t>position</a:t>
            </a:r>
            <a:endParaRPr lang="en-US" dirty="0"/>
          </a:p>
        </p:txBody>
      </p:sp>
      <p:sp>
        <p:nvSpPr>
          <p:cNvPr id="10" name="TextBox 9"/>
          <p:cNvSpPr txBox="1"/>
          <p:nvPr/>
        </p:nvSpPr>
        <p:spPr>
          <a:xfrm>
            <a:off x="2764330" y="3200400"/>
            <a:ext cx="748923" cy="369332"/>
          </a:xfrm>
          <a:prstGeom prst="rect">
            <a:avLst/>
          </a:prstGeom>
          <a:noFill/>
        </p:spPr>
        <p:txBody>
          <a:bodyPr wrap="none" rtlCol="0">
            <a:spAutoFit/>
          </a:bodyPr>
          <a:lstStyle/>
          <a:p>
            <a:r>
              <a:rPr lang="en-US" dirty="0" smtClean="0"/>
              <a:t>move</a:t>
            </a:r>
            <a:endParaRPr lang="en-US" dirty="0"/>
          </a:p>
        </p:txBody>
      </p:sp>
      <p:sp>
        <p:nvSpPr>
          <p:cNvPr id="11" name="TextBox 10"/>
          <p:cNvSpPr txBox="1"/>
          <p:nvPr/>
        </p:nvSpPr>
        <p:spPr>
          <a:xfrm>
            <a:off x="2401134" y="3557282"/>
            <a:ext cx="1454244" cy="369332"/>
          </a:xfrm>
          <a:prstGeom prst="rect">
            <a:avLst/>
          </a:prstGeom>
          <a:noFill/>
        </p:spPr>
        <p:txBody>
          <a:bodyPr wrap="none" rtlCol="0">
            <a:spAutoFit/>
          </a:bodyPr>
          <a:lstStyle/>
          <a:p>
            <a:r>
              <a:rPr lang="en-US" dirty="0" err="1" smtClean="0"/>
              <a:t>printPosition</a:t>
            </a:r>
            <a:endParaRPr lang="en-US" dirty="0"/>
          </a:p>
        </p:txBody>
      </p:sp>
      <p:sp>
        <p:nvSpPr>
          <p:cNvPr id="12" name="TextBox 11"/>
          <p:cNvSpPr txBox="1"/>
          <p:nvPr/>
        </p:nvSpPr>
        <p:spPr>
          <a:xfrm>
            <a:off x="457200" y="1979529"/>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13" name="TextBox 12"/>
          <p:cNvSpPr txBox="1"/>
          <p:nvPr/>
        </p:nvSpPr>
        <p:spPr>
          <a:xfrm>
            <a:off x="457200" y="2447238"/>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14" name="TextBox 13"/>
          <p:cNvSpPr txBox="1"/>
          <p:nvPr/>
        </p:nvSpPr>
        <p:spPr>
          <a:xfrm>
            <a:off x="457200" y="2895600"/>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3" name="TextBox 2"/>
          <p:cNvSpPr txBox="1"/>
          <p:nvPr/>
        </p:nvSpPr>
        <p:spPr>
          <a:xfrm>
            <a:off x="4510043" y="1541375"/>
            <a:ext cx="4343400" cy="4247317"/>
          </a:xfrm>
          <a:prstGeom prst="rect">
            <a:avLst/>
          </a:prstGeom>
          <a:noFill/>
          <a:ln>
            <a:solidFill>
              <a:srgbClr val="FF0000"/>
            </a:solidFill>
          </a:ln>
        </p:spPr>
        <p:txBody>
          <a:bodyPr wrap="square" rtlCol="0">
            <a:spAutoFit/>
          </a:bodyPr>
          <a:lstStyle/>
          <a:p>
            <a:r>
              <a:rPr lang="en-US" dirty="0" smtClean="0">
                <a:solidFill>
                  <a:srgbClr val="FF0000"/>
                </a:solidFill>
              </a:rPr>
              <a:t>Programming Style</a:t>
            </a:r>
          </a:p>
          <a:p>
            <a:pPr marL="285750" indent="-285750">
              <a:buFont typeface="Arial" pitchFamily="34" charset="0"/>
              <a:buChar char="•"/>
            </a:pPr>
            <a:r>
              <a:rPr lang="el-GR" dirty="0" smtClean="0"/>
              <a:t>Τα ονόματα των </a:t>
            </a:r>
            <a:r>
              <a:rPr lang="el-GR" dirty="0" smtClean="0">
                <a:solidFill>
                  <a:schemeClr val="accent6">
                    <a:lumMod val="75000"/>
                  </a:schemeClr>
                </a:solidFill>
              </a:rPr>
              <a:t>κλάσεων </a:t>
            </a:r>
            <a:r>
              <a:rPr lang="el-GR" dirty="0" smtClean="0"/>
              <a:t>ξεκινάνε με κεφαλαίο, τα ονόματα των </a:t>
            </a:r>
            <a:r>
              <a:rPr lang="el-GR" dirty="0" smtClean="0">
                <a:solidFill>
                  <a:srgbClr val="0070C0"/>
                </a:solidFill>
              </a:rPr>
              <a:t>πεδίων</a:t>
            </a:r>
            <a:r>
              <a:rPr lang="en-US" dirty="0" smtClean="0"/>
              <a:t>, </a:t>
            </a:r>
            <a:r>
              <a:rPr lang="el-GR" dirty="0" smtClean="0">
                <a:solidFill>
                  <a:srgbClr val="0070C0"/>
                </a:solidFill>
              </a:rPr>
              <a:t>μεθόδων</a:t>
            </a:r>
            <a:r>
              <a:rPr lang="el-GR" dirty="0" smtClean="0"/>
              <a:t> και </a:t>
            </a:r>
            <a:r>
              <a:rPr lang="el-GR" dirty="0" smtClean="0">
                <a:solidFill>
                  <a:srgbClr val="0070C0"/>
                </a:solidFill>
              </a:rPr>
              <a:t>αντικειμένων</a:t>
            </a:r>
            <a:r>
              <a:rPr lang="el-GR" dirty="0" smtClean="0"/>
              <a:t> με μικρό</a:t>
            </a:r>
            <a:r>
              <a:rPr lang="en-US" dirty="0" smtClean="0"/>
              <a:t>.</a:t>
            </a:r>
            <a:endParaRPr lang="el-GR" dirty="0" smtClean="0"/>
          </a:p>
          <a:p>
            <a:pPr marL="285750" indent="-285750">
              <a:buFont typeface="Arial" pitchFamily="34" charset="0"/>
              <a:buChar char="•"/>
            </a:pPr>
            <a:r>
              <a:rPr lang="el-GR" dirty="0" smtClean="0"/>
              <a:t>Χρησιμοποιούμε </a:t>
            </a:r>
            <a:r>
              <a:rPr lang="el-GR" dirty="0" smtClean="0">
                <a:solidFill>
                  <a:schemeClr val="accent6">
                    <a:lumMod val="75000"/>
                  </a:schemeClr>
                </a:solidFill>
              </a:rPr>
              <a:t>ολόκληρες λέξεις </a:t>
            </a:r>
            <a:r>
              <a:rPr lang="el-GR" dirty="0"/>
              <a:t>(και συνδυασμούς </a:t>
            </a:r>
            <a:r>
              <a:rPr lang="el-GR" dirty="0" smtClean="0"/>
              <a:t>τους) για τα ονόματα </a:t>
            </a:r>
          </a:p>
          <a:p>
            <a:pPr marL="742950" lvl="1" indent="-285750">
              <a:buFont typeface="Arial" pitchFamily="34" charset="0"/>
              <a:buChar char="•"/>
            </a:pPr>
            <a:r>
              <a:rPr lang="el-GR" sz="1600" dirty="0" smtClean="0"/>
              <a:t>Δεν πειράζει αν βγαίνουν μεγάλα ονόματα</a:t>
            </a:r>
          </a:p>
          <a:p>
            <a:pPr marL="285750" indent="-285750">
              <a:buFont typeface="Arial" pitchFamily="34" charset="0"/>
              <a:buChar char="•"/>
            </a:pPr>
            <a:r>
              <a:rPr lang="el-GR" dirty="0" smtClean="0"/>
              <a:t>Χρησιμοποιούμε το </a:t>
            </a:r>
            <a:r>
              <a:rPr lang="en-US" dirty="0" err="1" smtClean="0">
                <a:solidFill>
                  <a:srgbClr val="FF0000"/>
                </a:solidFill>
              </a:rPr>
              <a:t>CamelCase</a:t>
            </a:r>
            <a:r>
              <a:rPr lang="en-US" dirty="0" smtClean="0">
                <a:solidFill>
                  <a:srgbClr val="FF0000"/>
                </a:solidFill>
              </a:rPr>
              <a:t> </a:t>
            </a:r>
            <a:r>
              <a:rPr lang="en-US" dirty="0" smtClean="0"/>
              <a:t>Style</a:t>
            </a:r>
          </a:p>
          <a:p>
            <a:pPr marL="742950" lvl="1" indent="-285750">
              <a:buFont typeface="Arial" pitchFamily="34" charset="0"/>
              <a:buChar char="•"/>
            </a:pPr>
            <a:r>
              <a:rPr lang="el-GR" sz="1600" dirty="0" smtClean="0"/>
              <a:t>Όταν για ένα όνομα έχουμε πάνω από μία λέξη, τις συνενώνουμε και στο σημείο συνένωσης κάνουμε το πρώτο γράμμα της λέξης κεφαλαίο </a:t>
            </a:r>
          </a:p>
          <a:p>
            <a:pPr marL="742950" lvl="1" indent="-285750">
              <a:buFont typeface="Arial" pitchFamily="34" charset="0"/>
              <a:buChar char="•"/>
            </a:pPr>
            <a:r>
              <a:rPr lang="en-US" sz="1600" dirty="0" err="1" smtClean="0">
                <a:solidFill>
                  <a:srgbClr val="0070C0"/>
                </a:solidFill>
              </a:rPr>
              <a:t>printPosition</a:t>
            </a:r>
            <a:r>
              <a:rPr lang="en-US" sz="1600" dirty="0" smtClean="0">
                <a:solidFill>
                  <a:srgbClr val="0070C0"/>
                </a:solidFill>
              </a:rPr>
              <a:t> </a:t>
            </a:r>
            <a:r>
              <a:rPr lang="el-GR" sz="1600" dirty="0" smtClean="0"/>
              <a:t>όχι </a:t>
            </a:r>
            <a:r>
              <a:rPr lang="en-US" sz="1600" dirty="0" err="1" smtClean="0"/>
              <a:t>print_position</a:t>
            </a:r>
            <a:endParaRPr lang="en-US" sz="1600" dirty="0" smtClean="0"/>
          </a:p>
          <a:p>
            <a:pPr marL="285750" indent="-285750">
              <a:buFont typeface="Arial" pitchFamily="34" charset="0"/>
              <a:buChar char="•"/>
            </a:pPr>
            <a:r>
              <a:rPr lang="el-GR" sz="1600" dirty="0" smtClean="0"/>
              <a:t>Χρησιμοποιούμε </a:t>
            </a:r>
            <a:r>
              <a:rPr lang="el-GR" sz="1600" dirty="0" smtClean="0">
                <a:solidFill>
                  <a:schemeClr val="accent6">
                    <a:lumMod val="75000"/>
                  </a:schemeClr>
                </a:solidFill>
              </a:rPr>
              <a:t>κεφαλαία</a:t>
            </a:r>
            <a:r>
              <a:rPr lang="el-GR" sz="1600" dirty="0" smtClean="0"/>
              <a:t> και </a:t>
            </a:r>
            <a:r>
              <a:rPr lang="el-GR" sz="1600" dirty="0" smtClean="0">
                <a:solidFill>
                  <a:schemeClr val="accent6">
                    <a:lumMod val="75000"/>
                  </a:schemeClr>
                </a:solidFill>
              </a:rPr>
              <a:t>‘_’</a:t>
            </a:r>
            <a:r>
              <a:rPr lang="el-GR" sz="1600" dirty="0" smtClean="0"/>
              <a:t> για τις </a:t>
            </a:r>
            <a:r>
              <a:rPr lang="el-GR" sz="1600" dirty="0" smtClean="0">
                <a:solidFill>
                  <a:schemeClr val="accent6">
                    <a:lumMod val="75000"/>
                  </a:schemeClr>
                </a:solidFill>
              </a:rPr>
              <a:t>σταθερές</a:t>
            </a:r>
            <a:r>
              <a:rPr lang="el-GR" sz="1600" dirty="0" smtClean="0"/>
              <a:t>.</a:t>
            </a:r>
            <a:endParaRPr lang="en-US" sz="1600" dirty="0"/>
          </a:p>
        </p:txBody>
      </p:sp>
      <p:sp>
        <p:nvSpPr>
          <p:cNvPr id="5" name="TextBox 4"/>
          <p:cNvSpPr txBox="1"/>
          <p:nvPr/>
        </p:nvSpPr>
        <p:spPr>
          <a:xfrm>
            <a:off x="452215" y="4323652"/>
            <a:ext cx="3871157" cy="2308324"/>
          </a:xfrm>
          <a:prstGeom prst="rect">
            <a:avLst/>
          </a:prstGeom>
          <a:noFill/>
          <a:ln>
            <a:solidFill>
              <a:srgbClr val="0070C0"/>
            </a:solidFill>
          </a:ln>
        </p:spPr>
        <p:txBody>
          <a:bodyPr wrap="square" rtlCol="0">
            <a:spAutoFit/>
          </a:bodyPr>
          <a:lstStyle/>
          <a:p>
            <a:r>
              <a:rPr lang="el-GR" dirty="0" smtClean="0"/>
              <a:t>Πρόγραμμα</a:t>
            </a:r>
          </a:p>
          <a:p>
            <a:pPr marL="285750" indent="-285750">
              <a:buFont typeface="Arial" pitchFamily="34" charset="0"/>
              <a:buChar char="•"/>
            </a:pPr>
            <a:r>
              <a:rPr lang="el-GR" dirty="0" smtClean="0"/>
              <a:t>Δημιούργησε το </a:t>
            </a:r>
            <a:r>
              <a:rPr lang="el-GR" dirty="0" smtClean="0">
                <a:solidFill>
                  <a:srgbClr val="00B0F0"/>
                </a:solidFill>
              </a:rPr>
              <a:t>αντικείμενο </a:t>
            </a:r>
            <a:r>
              <a:rPr lang="en-US" dirty="0" err="1" smtClean="0">
                <a:solidFill>
                  <a:srgbClr val="00B0F0"/>
                </a:solidFill>
              </a:rPr>
              <a:t>myCar</a:t>
            </a:r>
            <a:r>
              <a:rPr lang="en-US" dirty="0" smtClean="0">
                <a:solidFill>
                  <a:srgbClr val="00B0F0"/>
                </a:solidFill>
              </a:rPr>
              <a:t> </a:t>
            </a:r>
            <a:r>
              <a:rPr lang="el-GR" dirty="0" smtClean="0"/>
              <a:t>τύπου </a:t>
            </a:r>
            <a:r>
              <a:rPr lang="en-US" dirty="0" smtClean="0"/>
              <a:t>Car</a:t>
            </a:r>
          </a:p>
          <a:p>
            <a:pPr marL="742950" lvl="1" indent="-285750">
              <a:buFont typeface="Arial" pitchFamily="34" charset="0"/>
              <a:buChar char="•"/>
            </a:pPr>
            <a:r>
              <a:rPr lang="en-US" dirty="0" smtClean="0">
                <a:solidFill>
                  <a:srgbClr val="FF0000"/>
                </a:solidFill>
              </a:rPr>
              <a:t>Car</a:t>
            </a:r>
            <a:r>
              <a:rPr lang="en-US" dirty="0" smtClean="0"/>
              <a:t> </a:t>
            </a:r>
            <a:r>
              <a:rPr lang="en-US" dirty="0" err="1" smtClean="0">
                <a:solidFill>
                  <a:srgbClr val="00B0F0"/>
                </a:solidFill>
              </a:rPr>
              <a:t>myCar</a:t>
            </a:r>
            <a:r>
              <a:rPr lang="en-US" dirty="0" smtClean="0">
                <a:solidFill>
                  <a:srgbClr val="00B0F0"/>
                </a:solidFill>
              </a:rPr>
              <a:t> </a:t>
            </a:r>
            <a:r>
              <a:rPr lang="en-US" dirty="0" smtClean="0"/>
              <a:t>= </a:t>
            </a:r>
            <a:r>
              <a:rPr lang="en-US" dirty="0" smtClean="0">
                <a:solidFill>
                  <a:srgbClr val="FF0000"/>
                </a:solidFill>
              </a:rPr>
              <a:t>new</a:t>
            </a:r>
            <a:r>
              <a:rPr lang="en-US" dirty="0" smtClean="0"/>
              <a:t> Car()</a:t>
            </a:r>
            <a:endParaRPr lang="el-GR" dirty="0" smtClean="0"/>
          </a:p>
          <a:p>
            <a:pPr marL="285750" indent="-285750">
              <a:buFont typeface="Arial" pitchFamily="34" charset="0"/>
              <a:buChar char="•"/>
            </a:pPr>
            <a:r>
              <a:rPr lang="en-US" dirty="0" err="1" smtClean="0">
                <a:solidFill>
                  <a:srgbClr val="00B0F0"/>
                </a:solidFill>
              </a:rPr>
              <a:t>myCar</a:t>
            </a:r>
            <a:r>
              <a:rPr lang="en-US" dirty="0" err="1" smtClean="0"/>
              <a:t>.</a:t>
            </a:r>
            <a:r>
              <a:rPr lang="en-US" dirty="0" err="1" smtClean="0">
                <a:solidFill>
                  <a:schemeClr val="accent6">
                    <a:lumMod val="75000"/>
                  </a:schemeClr>
                </a:solidFill>
              </a:rPr>
              <a:t>printPosition</a:t>
            </a:r>
            <a:r>
              <a:rPr lang="en-US" dirty="0" smtClean="0"/>
              <a:t>()</a:t>
            </a:r>
          </a:p>
          <a:p>
            <a:pPr marL="285750" indent="-285750">
              <a:buFont typeface="Arial" pitchFamily="34" charset="0"/>
              <a:buChar char="•"/>
            </a:pPr>
            <a:r>
              <a:rPr lang="en-US" dirty="0" smtClean="0"/>
              <a:t>For </a:t>
            </a:r>
            <a:r>
              <a:rPr lang="en-US" dirty="0" err="1" smtClean="0"/>
              <a:t>i</a:t>
            </a:r>
            <a:r>
              <a:rPr lang="en-US" dirty="0" smtClean="0"/>
              <a:t> = 1…10</a:t>
            </a:r>
            <a:endParaRPr lang="el-GR" dirty="0" smtClean="0"/>
          </a:p>
          <a:p>
            <a:pPr marL="742950" lvl="1" indent="-285750">
              <a:buFont typeface="Arial" pitchFamily="34" charset="0"/>
              <a:buChar char="•"/>
            </a:pPr>
            <a:r>
              <a:rPr lang="en-US" dirty="0" err="1" smtClean="0">
                <a:solidFill>
                  <a:srgbClr val="00B0F0"/>
                </a:solidFill>
              </a:rPr>
              <a:t>myCar.</a:t>
            </a:r>
            <a:r>
              <a:rPr lang="en-US" dirty="0" err="1" smtClean="0">
                <a:solidFill>
                  <a:schemeClr val="accent6">
                    <a:lumMod val="75000"/>
                  </a:schemeClr>
                </a:solidFill>
              </a:rPr>
              <a:t>move</a:t>
            </a:r>
            <a:r>
              <a:rPr lang="en-US" dirty="0" smtClean="0"/>
              <a:t>()</a:t>
            </a:r>
          </a:p>
          <a:p>
            <a:pPr marL="742950" lvl="1" indent="-285750">
              <a:buFont typeface="Arial" pitchFamily="34" charset="0"/>
              <a:buChar char="•"/>
            </a:pPr>
            <a:r>
              <a:rPr lang="en-US" dirty="0" err="1" smtClean="0">
                <a:solidFill>
                  <a:srgbClr val="00B0F0"/>
                </a:solidFill>
              </a:rPr>
              <a:t>myCar</a:t>
            </a:r>
            <a:r>
              <a:rPr lang="en-US" dirty="0" err="1" smtClean="0"/>
              <a:t>.</a:t>
            </a:r>
            <a:r>
              <a:rPr lang="en-US" dirty="0" err="1" smtClean="0">
                <a:solidFill>
                  <a:schemeClr val="accent6">
                    <a:lumMod val="75000"/>
                  </a:schemeClr>
                </a:solidFill>
              </a:rPr>
              <a:t>printPosition</a:t>
            </a:r>
            <a:r>
              <a:rPr lang="en-US" dirty="0" smtClean="0"/>
              <a:t>()</a:t>
            </a:r>
            <a:endParaRPr lang="el-GR"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650" y="5497302"/>
            <a:ext cx="1657350" cy="1371080"/>
          </a:xfrm>
          <a:prstGeom prst="rect">
            <a:avLst/>
          </a:prstGeom>
        </p:spPr>
      </p:pic>
      <p:sp>
        <p:nvSpPr>
          <p:cNvPr id="16" name="TextBox 15"/>
          <p:cNvSpPr txBox="1"/>
          <p:nvPr/>
        </p:nvSpPr>
        <p:spPr>
          <a:xfrm>
            <a:off x="4510043" y="5978688"/>
            <a:ext cx="1385700" cy="369332"/>
          </a:xfrm>
          <a:prstGeom prst="rect">
            <a:avLst/>
          </a:prstGeom>
          <a:solidFill>
            <a:srgbClr val="92D050"/>
          </a:solidFill>
        </p:spPr>
        <p:txBody>
          <a:bodyPr wrap="none" rtlCol="0">
            <a:spAutoFit/>
          </a:bodyPr>
          <a:lstStyle/>
          <a:p>
            <a:r>
              <a:rPr lang="el-GR" dirty="0" smtClean="0"/>
              <a:t>Λείπει κάτι?</a:t>
            </a:r>
            <a:endParaRPr lang="en-US" dirty="0"/>
          </a:p>
        </p:txBody>
      </p:sp>
      <p:sp>
        <p:nvSpPr>
          <p:cNvPr id="17" name="TextBox 16"/>
          <p:cNvSpPr txBox="1"/>
          <p:nvPr/>
        </p:nvSpPr>
        <p:spPr>
          <a:xfrm>
            <a:off x="4510043" y="6348460"/>
            <a:ext cx="1743041" cy="369332"/>
          </a:xfrm>
          <a:prstGeom prst="rect">
            <a:avLst/>
          </a:prstGeom>
          <a:solidFill>
            <a:srgbClr val="92D050"/>
          </a:solidFill>
        </p:spPr>
        <p:txBody>
          <a:bodyPr wrap="none" rtlCol="0">
            <a:spAutoFit/>
          </a:bodyPr>
          <a:lstStyle/>
          <a:p>
            <a:r>
              <a:rPr lang="el-GR" dirty="0" smtClean="0"/>
              <a:t>Αρχικοποίηση?</a:t>
            </a:r>
            <a:endParaRPr lang="en-US" dirty="0"/>
          </a:p>
        </p:txBody>
      </p:sp>
      <p:sp>
        <p:nvSpPr>
          <p:cNvPr id="18" name="TextBox 17"/>
          <p:cNvSpPr txBox="1"/>
          <p:nvPr/>
        </p:nvSpPr>
        <p:spPr>
          <a:xfrm>
            <a:off x="2849974" y="2907926"/>
            <a:ext cx="556563" cy="369332"/>
          </a:xfrm>
          <a:prstGeom prst="rect">
            <a:avLst/>
          </a:prstGeom>
          <a:noFill/>
        </p:spPr>
        <p:txBody>
          <a:bodyPr wrap="none" rtlCol="0">
            <a:spAutoFit/>
          </a:bodyPr>
          <a:lstStyle/>
          <a:p>
            <a:r>
              <a:rPr lang="en-US" dirty="0" smtClean="0">
                <a:solidFill>
                  <a:schemeClr val="bg1">
                    <a:lumMod val="65000"/>
                  </a:schemeClr>
                </a:solidFill>
              </a:rPr>
              <a:t>Car</a:t>
            </a:r>
            <a:endParaRPr lang="en-US" dirty="0">
              <a:solidFill>
                <a:schemeClr val="bg1">
                  <a:lumMod val="65000"/>
                </a:schemeClr>
              </a:solidFill>
            </a:endParaRPr>
          </a:p>
        </p:txBody>
      </p:sp>
      <p:sp>
        <p:nvSpPr>
          <p:cNvPr id="19" name="TextBox 18"/>
          <p:cNvSpPr txBox="1"/>
          <p:nvPr/>
        </p:nvSpPr>
        <p:spPr>
          <a:xfrm>
            <a:off x="838200" y="3385066"/>
            <a:ext cx="1245854" cy="338554"/>
          </a:xfrm>
          <a:prstGeom prst="rect">
            <a:avLst/>
          </a:prstGeom>
          <a:solidFill>
            <a:schemeClr val="accent6">
              <a:lumMod val="75000"/>
            </a:schemeClr>
          </a:solidFill>
        </p:spPr>
        <p:txBody>
          <a:bodyPr wrap="none" rtlCol="0">
            <a:spAutoFit/>
          </a:bodyPr>
          <a:lstStyle/>
          <a:p>
            <a:r>
              <a:rPr lang="en-US" sz="1600" dirty="0" smtClean="0"/>
              <a:t>Constructor</a:t>
            </a:r>
            <a:endParaRPr lang="en-US" dirty="0"/>
          </a:p>
        </p:txBody>
      </p:sp>
      <p:sp>
        <p:nvSpPr>
          <p:cNvPr id="20" name="TextBox 19"/>
          <p:cNvSpPr txBox="1"/>
          <p:nvPr/>
        </p:nvSpPr>
        <p:spPr>
          <a:xfrm>
            <a:off x="6473088" y="840775"/>
            <a:ext cx="2658805" cy="369332"/>
          </a:xfrm>
          <a:prstGeom prst="rect">
            <a:avLst/>
          </a:prstGeom>
          <a:solidFill>
            <a:srgbClr val="FFFF00"/>
          </a:solidFill>
        </p:spPr>
        <p:txBody>
          <a:bodyPr wrap="none" rtlCol="0">
            <a:spAutoFit/>
          </a:bodyPr>
          <a:lstStyle/>
          <a:p>
            <a:r>
              <a:rPr lang="el-GR" dirty="0" smtClean="0"/>
              <a:t>Αν έχω δύο αυτοκίνητα?</a:t>
            </a:r>
            <a:endParaRPr lang="en-US" dirty="0"/>
          </a:p>
        </p:txBody>
      </p:sp>
    </p:spTree>
    <p:extLst>
      <p:ext uri="{BB962C8B-B14F-4D97-AF65-F5344CB8AC3E}">
        <p14:creationId xmlns:p14="http://schemas.microsoft.com/office/powerpoint/2010/main" val="24033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animBg="1"/>
      <p:bldP spid="5" grpId="0" animBg="1"/>
      <p:bldP spid="16" grpId="0" animBg="1"/>
      <p:bldP spid="17" grpId="0" animBg="1"/>
      <p:bldP spid="18" grpId="0"/>
      <p:bldP spid="19" grpId="0" animBg="1"/>
      <p:bldP spid="20" grpId="0" animBg="1"/>
    </p:bld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4869160"/>
            <a:ext cx="5256584" cy="936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908720"/>
            <a:ext cx="8229600" cy="5832648"/>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a:solidFill>
                  <a:srgbClr val="C00000"/>
                </a:solidFill>
                <a:latin typeface="Courier New" pitchFamily="49" charset="0"/>
                <a:cs typeface="Courier New" pitchFamily="49" charset="0"/>
              </a:rPr>
              <a:t>,</a:t>
            </a: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HourlyEmployee</a:t>
            </a:r>
            <a:endParaRPr lang="en-US" dirty="0"/>
          </a:p>
        </p:txBody>
      </p:sp>
      <p:sp>
        <p:nvSpPr>
          <p:cNvPr id="8" name="TextBox 7"/>
          <p:cNvSpPr txBox="1"/>
          <p:nvPr/>
        </p:nvSpPr>
        <p:spPr>
          <a:xfrm>
            <a:off x="6587075" y="4869160"/>
            <a:ext cx="2458616" cy="923330"/>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endParaRPr lang="en-US" dirty="0"/>
          </a:p>
        </p:txBody>
      </p:sp>
      <p:sp>
        <p:nvSpPr>
          <p:cNvPr id="2" name="TextBox 1"/>
          <p:cNvSpPr txBox="1"/>
          <p:nvPr/>
        </p:nvSpPr>
        <p:spPr>
          <a:xfrm>
            <a:off x="5000237" y="404664"/>
            <a:ext cx="3959417"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HourlyEmployee</a:t>
            </a:r>
            <a:endParaRPr lang="en-US" dirty="0"/>
          </a:p>
        </p:txBody>
      </p:sp>
    </p:spTree>
    <p:extLst>
      <p:ext uri="{BB962C8B-B14F-4D97-AF65-F5344CB8AC3E}">
        <p14:creationId xmlns:p14="http://schemas.microsoft.com/office/powerpoint/2010/main" val="362135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214700"/>
            <a:ext cx="5256584" cy="1014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052736"/>
            <a:ext cx="8435280" cy="525658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Date </a:t>
            </a:r>
            <a:r>
              <a:rPr lang="en-US" dirty="0" err="1">
                <a:solidFill>
                  <a:srgbClr val="C00000"/>
                </a:solidFill>
              </a:rPr>
              <a:t>theDate</a:t>
            </a:r>
            <a:r>
              <a:rPr lang="en-US" dirty="0">
                <a:solidFill>
                  <a:srgbClr val="C00000"/>
                </a:solidFill>
              </a:rPr>
              <a:t>, 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SalariedEmployee</a:t>
            </a:r>
            <a:endParaRPr lang="en-US" dirty="0"/>
          </a:p>
        </p:txBody>
      </p:sp>
      <p:sp>
        <p:nvSpPr>
          <p:cNvPr id="6" name="TextBox 5"/>
          <p:cNvSpPr txBox="1"/>
          <p:nvPr/>
        </p:nvSpPr>
        <p:spPr>
          <a:xfrm>
            <a:off x="6012160" y="4121784"/>
            <a:ext cx="3050908" cy="1200329"/>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p>
          <a:p>
            <a:r>
              <a:rPr lang="el-GR" dirty="0" smtClean="0"/>
              <a:t>Διαφορετική από την προηγούμενη</a:t>
            </a:r>
            <a:endParaRPr lang="en-US" dirty="0"/>
          </a:p>
        </p:txBody>
      </p:sp>
      <p:sp>
        <p:nvSpPr>
          <p:cNvPr id="8" name="TextBox 7"/>
          <p:cNvSpPr txBox="1"/>
          <p:nvPr/>
        </p:nvSpPr>
        <p:spPr>
          <a:xfrm>
            <a:off x="4806300" y="476672"/>
            <a:ext cx="4138954"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SalariedEmployee</a:t>
            </a:r>
            <a:endParaRPr lang="en-US" dirty="0"/>
          </a:p>
        </p:txBody>
      </p:sp>
    </p:spTree>
    <p:extLst>
      <p:ext uri="{BB962C8B-B14F-4D97-AF65-F5344CB8AC3E}">
        <p14:creationId xmlns:p14="http://schemas.microsoft.com/office/powerpoint/2010/main" val="233063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520417"/>
            <a:ext cx="8435280" cy="6192688"/>
          </a:xfrm>
          <a:prstGeom prst="rect">
            <a:avLst/>
          </a:prstGeom>
          <a:ln w="28575">
            <a:solidFill>
              <a:schemeClr val="accent1"/>
            </a:solidFill>
            <a:prstDash val="dash"/>
          </a:ln>
        </p:spPr>
        <p:txBody>
          <a:bodyPr>
            <a:normAutofit fontScale="625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t>public class </a:t>
            </a:r>
            <a:r>
              <a:rPr lang="en-US" dirty="0" err="1"/>
              <a:t>Example1</a:t>
            </a:r>
            <a:endParaRPr lang="en-US" dirty="0"/>
          </a:p>
          <a:p>
            <a:r>
              <a:rPr lang="en-US" dirty="0"/>
              <a:t>{</a:t>
            </a:r>
          </a:p>
          <a:p>
            <a:r>
              <a:rPr lang="en-US" dirty="0"/>
              <a:t>    public static void main(String[] </a:t>
            </a:r>
            <a:r>
              <a:rPr lang="en-US" dirty="0" err="1"/>
              <a:t>args</a:t>
            </a:r>
            <a:r>
              <a:rPr lang="en-US" dirty="0"/>
              <a:t>)</a:t>
            </a:r>
          </a:p>
          <a:p>
            <a:r>
              <a:rPr lang="en-US" dirty="0"/>
              <a:t>    {</a:t>
            </a:r>
          </a:p>
          <a:p>
            <a:r>
              <a:rPr lang="en-US" dirty="0"/>
              <a:t>        </a:t>
            </a:r>
            <a:r>
              <a:rPr lang="en-US" dirty="0" err="1">
                <a:solidFill>
                  <a:schemeClr val="accent6">
                    <a:lumMod val="75000"/>
                  </a:schemeClr>
                </a:solidFill>
              </a:rPr>
              <a:t>HourlyEmployee</a:t>
            </a:r>
            <a:r>
              <a:rPr lang="en-US" dirty="0">
                <a:solidFill>
                  <a:schemeClr val="accent6">
                    <a:lumMod val="75000"/>
                  </a:schemeClr>
                </a:solidFill>
              </a:rPr>
              <a:t> </a:t>
            </a:r>
            <a:r>
              <a:rPr lang="en-US" dirty="0" err="1">
                <a:solidFill>
                  <a:srgbClr val="00B050"/>
                </a:solidFill>
              </a:rPr>
              <a:t>alice</a:t>
            </a:r>
            <a:r>
              <a:rPr lang="en-US" dirty="0">
                <a:solidFill>
                  <a:srgbClr val="00B050"/>
                </a:solidFill>
              </a:rPr>
              <a:t> </a:t>
            </a:r>
            <a:r>
              <a:rPr lang="en-US" dirty="0"/>
              <a:t>= new </a:t>
            </a:r>
            <a:r>
              <a:rPr lang="en-US" dirty="0" err="1">
                <a:solidFill>
                  <a:schemeClr val="accent6">
                    <a:lumMod val="75000"/>
                  </a:schemeClr>
                </a:solidFill>
              </a:rPr>
              <a:t>HourlyEmployee</a:t>
            </a:r>
            <a:r>
              <a:rPr lang="en-US" dirty="0"/>
              <a:t>("Alice", </a:t>
            </a:r>
            <a:endParaRPr lang="en-US" dirty="0" smtClean="0"/>
          </a:p>
          <a:p>
            <a:r>
              <a:rPr lang="en-US" dirty="0"/>
              <a:t>	</a:t>
            </a:r>
            <a:r>
              <a:rPr lang="en-US" dirty="0" smtClean="0"/>
              <a:t>	new </a:t>
            </a:r>
            <a:r>
              <a:rPr lang="en-US" dirty="0"/>
              <a:t>Date("January", 1, 2004), 50.50, 160);</a:t>
            </a:r>
          </a:p>
          <a:p>
            <a:r>
              <a:rPr lang="en-US" dirty="0"/>
              <a:t>	</a:t>
            </a:r>
            <a:r>
              <a:rPr lang="en-US" dirty="0" smtClean="0"/>
              <a:t> </a:t>
            </a:r>
          </a:p>
          <a:p>
            <a:r>
              <a:rPr lang="en-US" dirty="0"/>
              <a:t>	</a:t>
            </a:r>
            <a:r>
              <a:rPr lang="en-US" dirty="0" smtClean="0"/>
              <a:t> </a:t>
            </a:r>
            <a:r>
              <a:rPr lang="en-US" dirty="0" err="1" smtClean="0">
                <a:solidFill>
                  <a:schemeClr val="accent6">
                    <a:lumMod val="75000"/>
                  </a:schemeClr>
                </a:solidFill>
              </a:rPr>
              <a:t>SalariedEmployee</a:t>
            </a:r>
            <a:r>
              <a:rPr lang="en-US" dirty="0" smtClean="0"/>
              <a:t> </a:t>
            </a:r>
            <a:r>
              <a:rPr lang="en-US" dirty="0">
                <a:solidFill>
                  <a:srgbClr val="00B050"/>
                </a:solidFill>
              </a:rPr>
              <a:t>bob</a:t>
            </a:r>
            <a:r>
              <a:rPr lang="en-US" dirty="0"/>
              <a:t> = new </a:t>
            </a:r>
            <a:r>
              <a:rPr lang="en-US" dirty="0" err="1">
                <a:solidFill>
                  <a:schemeClr val="accent6">
                    <a:lumMod val="75000"/>
                  </a:schemeClr>
                </a:solidFill>
              </a:rPr>
              <a:t>SalariedEmployee</a:t>
            </a:r>
            <a:r>
              <a:rPr lang="en-US" dirty="0"/>
              <a:t>("Bob", </a:t>
            </a:r>
            <a:endParaRPr lang="en-US" dirty="0" smtClean="0"/>
          </a:p>
          <a:p>
            <a:r>
              <a:rPr lang="en-US" dirty="0"/>
              <a:t>	</a:t>
            </a:r>
            <a:r>
              <a:rPr lang="en-US" dirty="0" smtClean="0"/>
              <a:t>	new </a:t>
            </a:r>
            <a:r>
              <a:rPr lang="en-US" dirty="0"/>
              <a:t>Date("January", 1, 2005), 20000);</a:t>
            </a:r>
          </a:p>
          <a:p>
            <a:r>
              <a:rPr lang="en-US" dirty="0"/>
              <a:t>							</a:t>
            </a:r>
          </a:p>
          <a:p>
            <a:r>
              <a:rPr lang="en-US" dirty="0"/>
              <a:t>        </a:t>
            </a:r>
            <a:r>
              <a:rPr lang="en-US" dirty="0" err="1"/>
              <a:t>System.out.println</a:t>
            </a:r>
            <a:r>
              <a:rPr lang="en-US" dirty="0"/>
              <a:t>("Alice: " </a:t>
            </a:r>
            <a:endParaRPr lang="en-US" dirty="0" smtClean="0"/>
          </a:p>
          <a:p>
            <a:r>
              <a:rPr lang="en-US" dirty="0"/>
              <a:t>	</a:t>
            </a:r>
            <a:r>
              <a:rPr lang="en-US" dirty="0" smtClean="0"/>
              <a:t>			+ </a:t>
            </a:r>
            <a:r>
              <a:rPr lang="en-US" dirty="0" err="1">
                <a:solidFill>
                  <a:srgbClr val="00B0F0"/>
                </a:solidFill>
              </a:rPr>
              <a:t>alice.getName</a:t>
            </a:r>
            <a:r>
              <a:rPr lang="en-US" dirty="0">
                <a:solidFill>
                  <a:srgbClr val="00B0F0"/>
                </a:solidFill>
              </a:rPr>
              <a:t>() </a:t>
            </a:r>
            <a:r>
              <a:rPr lang="en-US" dirty="0"/>
              <a:t>+ " " </a:t>
            </a:r>
            <a:endParaRPr lang="en-US" dirty="0" smtClean="0"/>
          </a:p>
          <a:p>
            <a:r>
              <a:rPr lang="en-US" dirty="0"/>
              <a:t>	</a:t>
            </a:r>
            <a:r>
              <a:rPr lang="en-US" dirty="0" smtClean="0"/>
              <a:t>			+ </a:t>
            </a:r>
            <a:r>
              <a:rPr lang="en-US" dirty="0" err="1">
                <a:solidFill>
                  <a:srgbClr val="00B0F0"/>
                </a:solidFill>
              </a:rPr>
              <a:t>alice.getHireDate</a:t>
            </a:r>
            <a:r>
              <a:rPr lang="en-US" dirty="0">
                <a:solidFill>
                  <a:srgbClr val="00B0F0"/>
                </a:solidFill>
              </a:rPr>
              <a:t>() </a:t>
            </a:r>
            <a:r>
              <a:rPr lang="en-US" dirty="0"/>
              <a:t>+ " " </a:t>
            </a:r>
            <a:endParaRPr lang="en-US" dirty="0" smtClean="0"/>
          </a:p>
          <a:p>
            <a:r>
              <a:rPr lang="en-US" dirty="0"/>
              <a:t>	</a:t>
            </a:r>
            <a:r>
              <a:rPr lang="en-US" dirty="0" smtClean="0"/>
              <a:t>			+ </a:t>
            </a:r>
            <a:r>
              <a:rPr lang="en-US" dirty="0" err="1">
                <a:solidFill>
                  <a:schemeClr val="accent6">
                    <a:lumMod val="75000"/>
                  </a:schemeClr>
                </a:solidFill>
              </a:rPr>
              <a:t>alice.getPay</a:t>
            </a:r>
            <a:r>
              <a:rPr lang="en-US" dirty="0">
                <a:solidFill>
                  <a:schemeClr val="accent6">
                    <a:lumMod val="75000"/>
                  </a:schemeClr>
                </a:solidFill>
              </a:rPr>
              <a:t>()</a:t>
            </a:r>
            <a:r>
              <a:rPr lang="en-US" dirty="0"/>
              <a:t>);</a:t>
            </a:r>
          </a:p>
          <a:p>
            <a:endParaRPr lang="en-US" dirty="0"/>
          </a:p>
          <a:p>
            <a:r>
              <a:rPr lang="en-US" dirty="0"/>
              <a:t>        </a:t>
            </a:r>
            <a:r>
              <a:rPr lang="en-US" dirty="0" err="1"/>
              <a:t>System.out.println</a:t>
            </a:r>
            <a:r>
              <a:rPr lang="en-US" dirty="0"/>
              <a:t>("Bob: " </a:t>
            </a:r>
            <a:endParaRPr lang="en-US" dirty="0" smtClean="0"/>
          </a:p>
          <a:p>
            <a:r>
              <a:rPr lang="en-US" dirty="0"/>
              <a:t>	</a:t>
            </a:r>
            <a:r>
              <a:rPr lang="en-US" dirty="0" smtClean="0"/>
              <a:t>			+ </a:t>
            </a:r>
            <a:r>
              <a:rPr lang="en-US" dirty="0" err="1">
                <a:solidFill>
                  <a:srgbClr val="00B0F0"/>
                </a:solidFill>
              </a:rPr>
              <a:t>bob.getName</a:t>
            </a:r>
            <a:r>
              <a:rPr lang="en-US" dirty="0">
                <a:solidFill>
                  <a:srgbClr val="00B0F0"/>
                </a:solidFill>
              </a:rPr>
              <a:t>() </a:t>
            </a:r>
            <a:r>
              <a:rPr lang="en-US" dirty="0"/>
              <a:t>+ " " </a:t>
            </a:r>
            <a:endParaRPr lang="en-US" dirty="0" smtClean="0"/>
          </a:p>
          <a:p>
            <a:r>
              <a:rPr lang="en-US" dirty="0"/>
              <a:t>	</a:t>
            </a:r>
            <a:r>
              <a:rPr lang="en-US" dirty="0" smtClean="0"/>
              <a:t>			+ </a:t>
            </a:r>
            <a:r>
              <a:rPr lang="en-US" dirty="0" err="1">
                <a:solidFill>
                  <a:srgbClr val="00B0F0"/>
                </a:solidFill>
              </a:rPr>
              <a:t>bob.getHireDate</a:t>
            </a:r>
            <a:r>
              <a:rPr lang="en-US" dirty="0">
                <a:solidFill>
                  <a:srgbClr val="00B0F0"/>
                </a:solidFill>
              </a:rPr>
              <a:t>() </a:t>
            </a:r>
            <a:r>
              <a:rPr lang="en-US" dirty="0"/>
              <a:t>+ " " </a:t>
            </a:r>
            <a:endParaRPr lang="en-US" dirty="0" smtClean="0"/>
          </a:p>
          <a:p>
            <a:r>
              <a:rPr lang="en-US" dirty="0"/>
              <a:t>	</a:t>
            </a:r>
            <a:r>
              <a:rPr lang="en-US" dirty="0" smtClean="0"/>
              <a:t>			+ </a:t>
            </a:r>
            <a:r>
              <a:rPr lang="en-US" dirty="0" err="1">
                <a:solidFill>
                  <a:schemeClr val="accent6">
                    <a:lumMod val="75000"/>
                  </a:schemeClr>
                </a:solidFill>
              </a:rPr>
              <a:t>bob.getPay</a:t>
            </a:r>
            <a:r>
              <a:rPr lang="en-US" dirty="0">
                <a:solidFill>
                  <a:schemeClr val="accent6">
                    <a:lumMod val="75000"/>
                  </a:schemeClr>
                </a:solidFill>
              </a:rPr>
              <a:t>()</a:t>
            </a:r>
            <a:r>
              <a:rPr lang="en-US" dirty="0"/>
              <a:t>);</a:t>
            </a:r>
          </a:p>
          <a:p>
            <a:r>
              <a:rPr lang="en-US" dirty="0"/>
              <a:t>       }</a:t>
            </a:r>
          </a:p>
          <a:p>
            <a:r>
              <a:rPr lang="en-US" dirty="0"/>
              <a:t>}</a:t>
            </a:r>
          </a:p>
        </p:txBody>
      </p:sp>
      <p:sp>
        <p:nvSpPr>
          <p:cNvPr id="4" name="TextBox 3"/>
          <p:cNvSpPr txBox="1"/>
          <p:nvPr/>
        </p:nvSpPr>
        <p:spPr>
          <a:xfrm>
            <a:off x="611560" y="4054842"/>
            <a:ext cx="2528256" cy="369332"/>
          </a:xfrm>
          <a:prstGeom prst="rect">
            <a:avLst/>
          </a:prstGeom>
          <a:solidFill>
            <a:schemeClr val="accent5">
              <a:lumMod val="60000"/>
              <a:lumOff val="40000"/>
            </a:schemeClr>
          </a:solidFill>
          <a:ln>
            <a:solidFill>
              <a:schemeClr val="accent1"/>
            </a:solidFill>
          </a:ln>
        </p:spPr>
        <p:txBody>
          <a:bodyPr wrap="none" rtlCol="0">
            <a:spAutoFit/>
          </a:bodyPr>
          <a:lstStyle/>
          <a:p>
            <a:r>
              <a:rPr lang="el-GR" dirty="0" smtClean="0"/>
              <a:t>Μέθοδοι της </a:t>
            </a:r>
            <a:r>
              <a:rPr lang="en-US" dirty="0" smtClean="0"/>
              <a:t>Employee</a:t>
            </a:r>
            <a:endParaRPr lang="en-US" dirty="0"/>
          </a:p>
        </p:txBody>
      </p:sp>
      <p:cxnSp>
        <p:nvCxnSpPr>
          <p:cNvPr id="6" name="Straight Arrow Connector 5"/>
          <p:cNvCxnSpPr/>
          <p:nvPr/>
        </p:nvCxnSpPr>
        <p:spPr>
          <a:xfrm flipV="1">
            <a:off x="3139816" y="4054842"/>
            <a:ext cx="856120"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39816" y="4239508"/>
            <a:ext cx="1072144" cy="12057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5445224"/>
            <a:ext cx="3778214" cy="369332"/>
          </a:xfrm>
          <a:prstGeom prst="rect">
            <a:avLst/>
          </a:prstGeom>
          <a:solidFill>
            <a:schemeClr val="accent6">
              <a:lumMod val="75000"/>
            </a:schemeClr>
          </a:solidFill>
        </p:spPr>
        <p:txBody>
          <a:bodyPr wrap="none" rtlCol="0">
            <a:spAutoFit/>
          </a:bodyPr>
          <a:lstStyle/>
          <a:p>
            <a:r>
              <a:rPr lang="el-GR" dirty="0" smtClean="0"/>
              <a:t>Μέθοδοι των παράγωγων κλάσεων</a:t>
            </a:r>
            <a:endParaRPr lang="en-US" dirty="0"/>
          </a:p>
        </p:txBody>
      </p:sp>
      <p:cxnSp>
        <p:nvCxnSpPr>
          <p:cNvPr id="12" name="Straight Arrow Connector 11"/>
          <p:cNvCxnSpPr/>
          <p:nvPr/>
        </p:nvCxnSpPr>
        <p:spPr>
          <a:xfrm flipV="1">
            <a:off x="3778214" y="4581128"/>
            <a:ext cx="577762" cy="104876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78214" y="5629890"/>
            <a:ext cx="505754" cy="31939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4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09893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494" y="3465004"/>
            <a:ext cx="44686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super(</a:t>
            </a:r>
            <a:r>
              <a:rPr lang="en-US" sz="1800" b="1" dirty="0" err="1" smtClean="0">
                <a:solidFill>
                  <a:srgbClr val="FF0000"/>
                </a:solidFill>
                <a:latin typeface="Courier New" pitchFamily="49" charset="0"/>
                <a:cs typeface="Courier New" pitchFamily="49" charset="0"/>
              </a:rPr>
              <a:t>theName</a:t>
            </a:r>
            <a:r>
              <a:rPr lang="en-US" sz="1800" b="1" dirty="0">
                <a:solidFill>
                  <a:srgbClr val="FF0000"/>
                </a:solidFill>
                <a:latin typeface="Courier New" pitchFamily="49" charset="0"/>
                <a:cs typeface="Courier New" pitchFamily="49" charset="0"/>
              </a:rPr>
              <a:t>, </a:t>
            </a:r>
            <a:r>
              <a:rPr lang="en-US" sz="1800" b="1" dirty="0" err="1">
                <a:solidFill>
                  <a:srgbClr val="FF0000"/>
                </a:solidFill>
                <a:latin typeface="Courier New" pitchFamily="49" charset="0"/>
                <a:cs typeface="Courier New" pitchFamily="49" charset="0"/>
              </a:rPr>
              <a:t>theDate</a:t>
            </a:r>
            <a:r>
              <a:rPr lang="en-US" sz="1800" b="1" dirty="0">
                <a:solidFill>
                  <a:srgbClr val="FF0000"/>
                </a:solidFill>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4" name="TextBox 13"/>
          <p:cNvSpPr txBox="1"/>
          <p:nvPr/>
        </p:nvSpPr>
        <p:spPr>
          <a:xfrm>
            <a:off x="1475656" y="4653136"/>
            <a:ext cx="7596336" cy="1754326"/>
          </a:xfrm>
          <a:prstGeom prst="rect">
            <a:avLst/>
          </a:prstGeom>
          <a:solidFill>
            <a:srgbClr val="92D050"/>
          </a:solidFill>
        </p:spPr>
        <p:txBody>
          <a:bodyPr wrap="square" rtlCol="0">
            <a:spAutoFit/>
          </a:bodyPr>
          <a:lstStyle/>
          <a:p>
            <a:r>
              <a:rPr lang="el-GR" dirty="0" smtClean="0"/>
              <a:t>Με τη λέξη κλειδί </a:t>
            </a:r>
            <a:r>
              <a:rPr lang="en-US" dirty="0" smtClean="0">
                <a:solidFill>
                  <a:srgbClr val="FF0000"/>
                </a:solidFill>
              </a:rPr>
              <a:t>super</a:t>
            </a:r>
            <a:r>
              <a:rPr lang="en-US" dirty="0" smtClean="0"/>
              <a:t> </a:t>
            </a:r>
            <a:r>
              <a:rPr lang="el-GR" dirty="0" smtClean="0"/>
              <a:t>αναφερόμαστε στην βασική κλάση.</a:t>
            </a:r>
          </a:p>
          <a:p>
            <a:endParaRPr lang="el-GR" dirty="0" smtClean="0"/>
          </a:p>
          <a:p>
            <a:r>
              <a:rPr lang="el-GR" dirty="0" smtClean="0"/>
              <a:t>Εδώ καλούμε τον </a:t>
            </a:r>
            <a:r>
              <a:rPr lang="en-US" dirty="0" smtClean="0">
                <a:solidFill>
                  <a:srgbClr val="FF0000"/>
                </a:solidFill>
              </a:rPr>
              <a:t>constructor</a:t>
            </a:r>
            <a:r>
              <a:rPr lang="en-US" dirty="0" smtClean="0"/>
              <a:t> </a:t>
            </a:r>
            <a:r>
              <a:rPr lang="el-GR" dirty="0" smtClean="0"/>
              <a:t>της </a:t>
            </a:r>
            <a:r>
              <a:rPr lang="en-US" dirty="0" smtClean="0"/>
              <a:t>Employee </a:t>
            </a:r>
            <a:r>
              <a:rPr lang="el-GR" dirty="0" smtClean="0"/>
              <a:t>με ορίσματα το όνομα και την ημερομηνία</a:t>
            </a:r>
            <a:r>
              <a:rPr lang="en-US" dirty="0" smtClean="0"/>
              <a:t>.</a:t>
            </a:r>
            <a:endParaRPr lang="el-GR" dirty="0" smtClean="0"/>
          </a:p>
          <a:p>
            <a:endParaRPr lang="en-US" dirty="0" smtClean="0"/>
          </a:p>
          <a:p>
            <a:r>
              <a:rPr lang="en-US" dirty="0" smtClean="0"/>
              <a:t>O constructor </a:t>
            </a:r>
            <a:r>
              <a:rPr lang="en-US" dirty="0" smtClean="0">
                <a:solidFill>
                  <a:srgbClr val="FF0000"/>
                </a:solidFill>
              </a:rPr>
              <a:t>super</a:t>
            </a:r>
            <a:r>
              <a:rPr lang="en-US" dirty="0" smtClean="0"/>
              <a:t> </a:t>
            </a:r>
            <a:r>
              <a:rPr lang="el-GR" dirty="0" smtClean="0"/>
              <a:t>μπορεί να κληθεί </a:t>
            </a:r>
            <a:r>
              <a:rPr lang="el-GR" dirty="0" smtClean="0">
                <a:solidFill>
                  <a:srgbClr val="FF0000"/>
                </a:solidFill>
              </a:rPr>
              <a:t>μόνο στην αρχή </a:t>
            </a:r>
            <a:r>
              <a:rPr lang="el-GR" dirty="0" smtClean="0"/>
              <a:t>της μεθόδου.</a:t>
            </a:r>
            <a:endParaRPr lang="en-US" dirty="0" smtClean="0"/>
          </a:p>
        </p:txBody>
      </p:sp>
    </p:spTree>
    <p:extLst>
      <p:ext uri="{BB962C8B-B14F-4D97-AF65-F5344CB8AC3E}">
        <p14:creationId xmlns:p14="http://schemas.microsoft.com/office/powerpoint/2010/main" val="120044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4" name="TextBox 13"/>
          <p:cNvSpPr txBox="1"/>
          <p:nvPr/>
        </p:nvSpPr>
        <p:spPr>
          <a:xfrm>
            <a:off x="1475656" y="4869160"/>
            <a:ext cx="7596336" cy="1477328"/>
          </a:xfrm>
          <a:prstGeom prst="rect">
            <a:avLst/>
          </a:prstGeom>
          <a:solidFill>
            <a:srgbClr val="92D050"/>
          </a:solidFill>
        </p:spPr>
        <p:txBody>
          <a:bodyPr wrap="square" rtlCol="0">
            <a:spAutoFit/>
          </a:bodyPr>
          <a:lstStyle/>
          <a:p>
            <a:r>
              <a:rPr lang="el-GR" dirty="0" smtClean="0"/>
              <a:t>Αν δεν υπάρχει κλήση του </a:t>
            </a:r>
            <a:r>
              <a:rPr lang="en-US" dirty="0" smtClean="0"/>
              <a:t>constructor </a:t>
            </a:r>
            <a:r>
              <a:rPr lang="el-GR" dirty="0" smtClean="0"/>
              <a:t>καλείται </a:t>
            </a:r>
            <a:r>
              <a:rPr lang="el-GR" dirty="0" smtClean="0">
                <a:solidFill>
                  <a:srgbClr val="FF0000"/>
                </a:solidFill>
              </a:rPr>
              <a:t>αυτόματα</a:t>
            </a:r>
            <a:r>
              <a:rPr lang="el-GR" dirty="0" smtClean="0"/>
              <a:t> ο </a:t>
            </a:r>
            <a:r>
              <a:rPr lang="en-US" dirty="0" smtClean="0"/>
              <a:t>constructor </a:t>
            </a:r>
            <a:r>
              <a:rPr lang="el-GR" dirty="0" smtClean="0"/>
              <a:t>χωρίς ορίσματα.</a:t>
            </a:r>
            <a:endParaRPr lang="en-US" dirty="0" smtClean="0"/>
          </a:p>
          <a:p>
            <a:endParaRPr lang="en-US" dirty="0"/>
          </a:p>
          <a:p>
            <a:r>
              <a:rPr lang="el-GR" dirty="0" smtClean="0"/>
              <a:t>Αν δεν υπάρχει </a:t>
            </a:r>
            <a:r>
              <a:rPr lang="en-US" dirty="0" smtClean="0"/>
              <a:t>constructor </a:t>
            </a:r>
            <a:r>
              <a:rPr lang="el-GR" dirty="0" smtClean="0"/>
              <a:t>χωρίς ορίσματα παίρνουμε </a:t>
            </a:r>
            <a:r>
              <a:rPr lang="el-GR" dirty="0" smtClean="0">
                <a:solidFill>
                  <a:srgbClr val="FF0000"/>
                </a:solidFill>
              </a:rPr>
              <a:t>λάθος</a:t>
            </a:r>
            <a:r>
              <a:rPr lang="el-GR" dirty="0" smtClean="0"/>
              <a:t> στην εκτέλεση.</a:t>
            </a:r>
            <a:endParaRPr lang="en-US" dirty="0" smtClean="0"/>
          </a:p>
        </p:txBody>
      </p:sp>
      <p:sp>
        <p:nvSpPr>
          <p:cNvPr id="2" name="TextBox 1"/>
          <p:cNvSpPr txBox="1"/>
          <p:nvPr/>
        </p:nvSpPr>
        <p:spPr>
          <a:xfrm>
            <a:off x="5273824" y="3789040"/>
            <a:ext cx="3093476" cy="369332"/>
          </a:xfrm>
          <a:prstGeom prst="rect">
            <a:avLst/>
          </a:prstGeom>
          <a:solidFill>
            <a:schemeClr val="accent5">
              <a:lumMod val="60000"/>
              <a:lumOff val="40000"/>
            </a:schemeClr>
          </a:solidFill>
        </p:spPr>
        <p:txBody>
          <a:bodyPr wrap="none" rtlCol="0">
            <a:spAutoFit/>
          </a:bodyPr>
          <a:lstStyle/>
          <a:p>
            <a:r>
              <a:rPr lang="el-GR" dirty="0" smtClean="0"/>
              <a:t>Τυπώνει </a:t>
            </a:r>
            <a:r>
              <a:rPr lang="en-US" dirty="0" smtClean="0"/>
              <a:t>“empty constructor”</a:t>
            </a:r>
            <a:endParaRPr lang="en-US" dirty="0"/>
          </a:p>
        </p:txBody>
      </p:sp>
    </p:spTree>
    <p:extLst>
      <p:ext uri="{BB962C8B-B14F-4D97-AF65-F5344CB8AC3E}">
        <p14:creationId xmlns:p14="http://schemas.microsoft.com/office/powerpoint/2010/main" val="220118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Πολλαπλοί τύποι</a:t>
            </a:r>
            <a:endParaRPr lang="en-US" dirty="0"/>
          </a:p>
        </p:txBody>
      </p:sp>
      <p:sp>
        <p:nvSpPr>
          <p:cNvPr id="3" name="Content Placeholder 2"/>
          <p:cNvSpPr>
            <a:spLocks noGrp="1"/>
          </p:cNvSpPr>
          <p:nvPr>
            <p:ph idx="1"/>
          </p:nvPr>
        </p:nvSpPr>
        <p:spPr/>
        <p:txBody>
          <a:bodyPr/>
          <a:lstStyle/>
          <a:p>
            <a:r>
              <a:rPr lang="el-GR" dirty="0" smtClean="0"/>
              <a:t>Ένα αντικείμενο της </a:t>
            </a:r>
            <a:r>
              <a:rPr lang="el-GR" dirty="0" smtClean="0">
                <a:solidFill>
                  <a:srgbClr val="0070C0"/>
                </a:solidFill>
              </a:rPr>
              <a:t>παράγωγης κλάσης </a:t>
            </a:r>
            <a:r>
              <a:rPr lang="el-GR" dirty="0" smtClean="0"/>
              <a:t>έχει </a:t>
            </a:r>
            <a:r>
              <a:rPr lang="el-GR" dirty="0" smtClean="0">
                <a:solidFill>
                  <a:srgbClr val="FF0000"/>
                </a:solidFill>
              </a:rPr>
              <a:t>και</a:t>
            </a:r>
            <a:r>
              <a:rPr lang="el-GR" dirty="0" smtClean="0"/>
              <a:t> τον τύπο της </a:t>
            </a:r>
            <a:r>
              <a:rPr lang="el-GR" dirty="0" smtClean="0">
                <a:solidFill>
                  <a:schemeClr val="accent6">
                    <a:lumMod val="75000"/>
                  </a:schemeClr>
                </a:solidFill>
              </a:rPr>
              <a:t>βασικής κλάσης</a:t>
            </a:r>
          </a:p>
          <a:p>
            <a:pPr lvl="1"/>
            <a:r>
              <a:rPr lang="el-GR" dirty="0" smtClean="0"/>
              <a:t>Ένας </a:t>
            </a:r>
            <a:r>
              <a:rPr lang="en-US" dirty="0" err="1" smtClean="0">
                <a:solidFill>
                  <a:srgbClr val="0070C0"/>
                </a:solidFill>
              </a:rPr>
              <a:t>HourlyEmployee</a:t>
            </a:r>
            <a:r>
              <a:rPr lang="en-US" dirty="0" smtClean="0">
                <a:solidFill>
                  <a:srgbClr val="0070C0"/>
                </a:solidFill>
              </a:rPr>
              <a:t> </a:t>
            </a:r>
            <a:r>
              <a:rPr lang="el-GR" dirty="0" smtClean="0"/>
              <a:t>είναι </a:t>
            </a:r>
            <a:r>
              <a:rPr lang="el-GR" dirty="0" smtClean="0">
                <a:solidFill>
                  <a:srgbClr val="FF0000"/>
                </a:solidFill>
              </a:rPr>
              <a:t>και</a:t>
            </a:r>
            <a:r>
              <a:rPr lang="el-GR" dirty="0" smtClean="0"/>
              <a:t> </a:t>
            </a:r>
            <a:r>
              <a:rPr lang="en-US" dirty="0" smtClean="0">
                <a:solidFill>
                  <a:schemeClr val="accent6">
                    <a:lumMod val="75000"/>
                  </a:schemeClr>
                </a:solidFill>
              </a:rPr>
              <a:t>Employee</a:t>
            </a:r>
          </a:p>
          <a:p>
            <a:pPr lvl="1"/>
            <a:r>
              <a:rPr lang="el-GR" dirty="0" smtClean="0"/>
              <a:t>Υπάρχει μία </a:t>
            </a:r>
            <a:r>
              <a:rPr lang="en-US" dirty="0" smtClean="0">
                <a:solidFill>
                  <a:srgbClr val="FF0000"/>
                </a:solidFill>
              </a:rPr>
              <a:t>is-a</a:t>
            </a:r>
            <a:r>
              <a:rPr lang="el-GR" dirty="0" smtClean="0"/>
              <a:t> σχέση μεταξύ των κλάσεων</a:t>
            </a:r>
            <a:r>
              <a:rPr lang="en-US" dirty="0" smtClean="0"/>
              <a:t> (Hourly Employee is a Employee)</a:t>
            </a:r>
            <a:r>
              <a:rPr lang="el-GR" dirty="0" smtClean="0"/>
              <a:t>.</a:t>
            </a:r>
          </a:p>
          <a:p>
            <a:pPr lvl="1"/>
            <a:endParaRPr lang="el-GR" dirty="0"/>
          </a:p>
          <a:p>
            <a:r>
              <a:rPr lang="el-GR" dirty="0" smtClean="0"/>
              <a:t>Αυτό μπορούμε να το εκμεταλλευτούμε χρησιμοποιώντας την </a:t>
            </a:r>
            <a:r>
              <a:rPr lang="el-GR" dirty="0" smtClean="0">
                <a:solidFill>
                  <a:schemeClr val="accent6">
                    <a:lumMod val="75000"/>
                  </a:schemeClr>
                </a:solidFill>
              </a:rPr>
              <a:t>βασική κλάση </a:t>
            </a:r>
            <a:r>
              <a:rPr lang="el-GR" dirty="0" smtClean="0"/>
              <a:t>όταν θέλουμε να χρησιμοποιήσουμε </a:t>
            </a:r>
            <a:r>
              <a:rPr lang="el-GR" dirty="0" smtClean="0">
                <a:solidFill>
                  <a:srgbClr val="0070C0"/>
                </a:solidFill>
              </a:rPr>
              <a:t>κάποια</a:t>
            </a:r>
            <a:r>
              <a:rPr lang="el-GR" dirty="0" smtClean="0"/>
              <a:t> από τις </a:t>
            </a:r>
            <a:r>
              <a:rPr lang="el-GR" dirty="0" smtClean="0">
                <a:solidFill>
                  <a:srgbClr val="0070C0"/>
                </a:solidFill>
              </a:rPr>
              <a:t>παράγωγες</a:t>
            </a:r>
            <a:r>
              <a:rPr lang="en-US" dirty="0"/>
              <a:t> </a:t>
            </a:r>
            <a:r>
              <a:rPr lang="el-GR" dirty="0" smtClean="0"/>
              <a:t>αλλά δεν ξέρουμε ποια εκ των προτέρων.</a:t>
            </a:r>
            <a:endParaRPr lang="en-US" dirty="0"/>
          </a:p>
        </p:txBody>
      </p:sp>
    </p:spTree>
    <p:extLst>
      <p:ext uri="{BB962C8B-B14F-4D97-AF65-F5344CB8AC3E}">
        <p14:creationId xmlns:p14="http://schemas.microsoft.com/office/powerpoint/2010/main" val="428393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joe's</a:t>
            </a:r>
            <a:r>
              <a:rPr lang="en-US" b="1" dirty="0">
                <a:latin typeface="Courier New" pitchFamily="49" charset="0"/>
                <a:cs typeface="Courier New" pitchFamily="49" charset="0"/>
              </a:rPr>
              <a:t> longer name is " + </a:t>
            </a:r>
            <a:r>
              <a:rPr lang="en-US" b="1" dirty="0" err="1">
                <a:latin typeface="Courier New" pitchFamily="49" charset="0"/>
                <a:cs typeface="Courier New" pitchFamily="49" charset="0"/>
              </a:rPr>
              <a:t>joe.getName</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employeeObject.getHireDate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4040687" y="5877272"/>
            <a:ext cx="5065674" cy="923330"/>
          </a:xfrm>
          <a:prstGeom prst="rect">
            <a:avLst/>
          </a:prstGeom>
          <a:solidFill>
            <a:srgbClr val="92D050"/>
          </a:solidFill>
        </p:spPr>
        <p:txBody>
          <a:bodyPr wrap="square" rtlCol="0">
            <a:spAutoFit/>
          </a:bodyPr>
          <a:lstStyle/>
          <a:p>
            <a:r>
              <a:rPr lang="el-GR" dirty="0" smtClean="0"/>
              <a:t>Μπορούμε να καλέσουμε τη μέθοδο και με </a:t>
            </a:r>
            <a:r>
              <a:rPr lang="en-US" dirty="0" err="1" smtClean="0">
                <a:solidFill>
                  <a:schemeClr val="accent6">
                    <a:lumMod val="75000"/>
                  </a:schemeClr>
                </a:solidFill>
              </a:rPr>
              <a:t>HourlyEmployee</a:t>
            </a:r>
            <a:r>
              <a:rPr lang="en-US" dirty="0" smtClean="0">
                <a:solidFill>
                  <a:schemeClr val="accent6">
                    <a:lumMod val="75000"/>
                  </a:schemeClr>
                </a:solidFill>
              </a:rPr>
              <a:t> </a:t>
            </a:r>
            <a:r>
              <a:rPr lang="el-GR" dirty="0" smtClean="0"/>
              <a:t>και με </a:t>
            </a:r>
            <a:r>
              <a:rPr lang="en-US" dirty="0" err="1" smtClean="0">
                <a:solidFill>
                  <a:schemeClr val="accent6">
                    <a:lumMod val="75000"/>
                  </a:schemeClr>
                </a:solidFill>
              </a:rPr>
              <a:t>SalariedEmployee</a:t>
            </a:r>
            <a:r>
              <a:rPr lang="el-GR" dirty="0" smtClean="0">
                <a:solidFill>
                  <a:schemeClr val="accent6">
                    <a:lumMod val="75000"/>
                  </a:schemeClr>
                </a:solidFill>
              </a:rPr>
              <a:t> </a:t>
            </a:r>
            <a:r>
              <a:rPr lang="el-GR" dirty="0" smtClean="0"/>
              <a:t>γιατί και οι δύο είναι </a:t>
            </a:r>
            <a:r>
              <a:rPr lang="el-GR" dirty="0" smtClean="0">
                <a:solidFill>
                  <a:srgbClr val="FF0000"/>
                </a:solidFill>
              </a:rPr>
              <a:t>και</a:t>
            </a:r>
            <a:r>
              <a:rPr lang="el-GR" dirty="0" smtClean="0"/>
              <a:t> </a:t>
            </a:r>
            <a:r>
              <a:rPr lang="en-US" dirty="0" smtClean="0">
                <a:solidFill>
                  <a:srgbClr val="002060"/>
                </a:solidFill>
              </a:rPr>
              <a:t>Employee</a:t>
            </a:r>
            <a:r>
              <a:rPr lang="en-US" dirty="0" smtClean="0"/>
              <a:t>.</a:t>
            </a:r>
            <a:endParaRPr lang="en-US" dirty="0"/>
          </a:p>
        </p:txBody>
      </p:sp>
      <p:cxnSp>
        <p:nvCxnSpPr>
          <p:cNvPr id="3" name="Straight Arrow Connector 2"/>
          <p:cNvCxnSpPr/>
          <p:nvPr/>
        </p:nvCxnSpPr>
        <p:spPr>
          <a:xfrm>
            <a:off x="3131840" y="4149080"/>
            <a:ext cx="1656184"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84240" y="3501008"/>
            <a:ext cx="1656184" cy="129614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94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διάγραμμα</a:t>
            </a:r>
            <a:endParaRPr lang="en-US" dirty="0"/>
          </a:p>
        </p:txBody>
      </p:sp>
      <p:sp>
        <p:nvSpPr>
          <p:cNvPr id="3" name="Content Placeholder 2"/>
          <p:cNvSpPr>
            <a:spLocks noGrp="1"/>
          </p:cNvSpPr>
          <p:nvPr>
            <p:ph idx="1"/>
          </p:nvPr>
        </p:nvSpPr>
        <p:spPr/>
        <p:txBody>
          <a:bodyPr/>
          <a:lstStyle/>
          <a:p>
            <a:r>
              <a:rPr lang="el-GR" dirty="0" smtClean="0"/>
              <a:t>Αναπαράσταση κληρονομικότητας</a:t>
            </a:r>
            <a:endParaRPr lang="en-US" dirty="0"/>
          </a:p>
        </p:txBody>
      </p:sp>
      <p:grpSp>
        <p:nvGrpSpPr>
          <p:cNvPr id="4" name="Group 3"/>
          <p:cNvGrpSpPr>
            <a:grpSpLocks/>
          </p:cNvGrpSpPr>
          <p:nvPr/>
        </p:nvGrpSpPr>
        <p:grpSpPr bwMode="auto">
          <a:xfrm>
            <a:off x="2352520" y="2575905"/>
            <a:ext cx="1787525" cy="1057275"/>
            <a:chOff x="2112" y="1440"/>
            <a:chExt cx="816" cy="480"/>
          </a:xfrm>
        </p:grpSpPr>
        <p:sp>
          <p:nvSpPr>
            <p:cNvPr id="5" name="Rectangle 4"/>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latin typeface="Tahoma" pitchFamily="34" charset="0"/>
                </a:rPr>
                <a:t>Employee</a:t>
              </a:r>
              <a:endParaRPr lang="en-GB"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p:cNvGrpSpPr>
            <a:grpSpLocks/>
          </p:cNvGrpSpPr>
          <p:nvPr/>
        </p:nvGrpSpPr>
        <p:grpSpPr bwMode="auto">
          <a:xfrm>
            <a:off x="3864689" y="4779046"/>
            <a:ext cx="2603578" cy="1057275"/>
            <a:chOff x="2112" y="1440"/>
            <a:chExt cx="816" cy="480"/>
          </a:xfrm>
        </p:grpSpPr>
        <p:sp>
          <p:nvSpPr>
            <p:cNvPr id="10" name="Rectangle 9"/>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ext Box 6"/>
            <p:cNvSpPr txBox="1">
              <a:spLocks noChangeArrowheads="1"/>
            </p:cNvSpPr>
            <p:nvPr/>
          </p:nvSpPr>
          <p:spPr bwMode="auto">
            <a:xfrm>
              <a:off x="2139" y="1460"/>
              <a:ext cx="735" cy="2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latin typeface="Tahoma" pitchFamily="34" charset="0"/>
                </a:rPr>
                <a:t>SalariedEmployee</a:t>
              </a:r>
              <a:endParaRPr lang="en-GB" b="1" dirty="0">
                <a:latin typeface="Tahoma" pitchFamily="34" charset="0"/>
              </a:endParaRPr>
            </a:p>
          </p:txBody>
        </p:sp>
        <p:sp>
          <p:nvSpPr>
            <p:cNvPr id="1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p:cNvGrpSpPr>
            <a:grpSpLocks/>
          </p:cNvGrpSpPr>
          <p:nvPr/>
        </p:nvGrpSpPr>
        <p:grpSpPr bwMode="auto">
          <a:xfrm>
            <a:off x="336297" y="4779047"/>
            <a:ext cx="2341660" cy="1057275"/>
            <a:chOff x="2112" y="1440"/>
            <a:chExt cx="816" cy="480"/>
          </a:xfrm>
        </p:grpSpPr>
        <p:sp>
          <p:nvSpPr>
            <p:cNvPr id="15" name="Rectangle 14"/>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latin typeface="Tahoma" pitchFamily="34" charset="0"/>
                </a:rPr>
                <a:t>HourlyEmployee</a:t>
              </a:r>
              <a:endParaRPr lang="en-GB" b="1" dirty="0">
                <a:latin typeface="Tahoma" pitchFamily="34" charset="0"/>
              </a:endParaRPr>
            </a:p>
          </p:txBody>
        </p:sp>
        <p:sp>
          <p:nvSpPr>
            <p:cNvPr id="1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20" name="Straight Arrow Connector 19"/>
          <p:cNvCxnSpPr>
            <a:stCxn id="10" idx="0"/>
            <a:endCxn id="5" idx="2"/>
          </p:cNvCxnSpPr>
          <p:nvPr/>
        </p:nvCxnSpPr>
        <p:spPr>
          <a:xfrm flipH="1" flipV="1">
            <a:off x="3246283" y="3633180"/>
            <a:ext cx="1920195" cy="1145866"/>
          </a:xfrm>
          <a:prstGeom prst="straightConnector1">
            <a:avLst/>
          </a:prstGeom>
          <a:ln w="38100">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0"/>
            <a:endCxn id="5" idx="2"/>
          </p:cNvCxnSpPr>
          <p:nvPr/>
        </p:nvCxnSpPr>
        <p:spPr>
          <a:xfrm flipV="1">
            <a:off x="1507127" y="3633180"/>
            <a:ext cx="1739156" cy="1145867"/>
          </a:xfrm>
          <a:prstGeom prst="straightConnector1">
            <a:avLst/>
          </a:prstGeom>
          <a:ln w="38100">
            <a:headEnd type="none" w="lg" len="lg"/>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6732240" y="2575905"/>
            <a:ext cx="1787525" cy="1057275"/>
            <a:chOff x="2112" y="1440"/>
            <a:chExt cx="816" cy="480"/>
          </a:xfrm>
        </p:grpSpPr>
        <p:sp>
          <p:nvSpPr>
            <p:cNvPr id="27" name="Rectangle 26"/>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latin typeface="Tahoma" pitchFamily="34" charset="0"/>
                </a:rPr>
                <a:t>Date</a:t>
              </a:r>
              <a:endParaRPr lang="en-GB" b="1" dirty="0">
                <a:latin typeface="Tahoma" pitchFamily="34" charset="0"/>
              </a:endParaRPr>
            </a:p>
          </p:txBody>
        </p:sp>
        <p:sp>
          <p:nvSpPr>
            <p:cNvPr id="29"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31" name="Straight Arrow Connector 30"/>
          <p:cNvCxnSpPr>
            <a:stCxn id="5" idx="3"/>
            <a:endCxn id="27" idx="1"/>
          </p:cNvCxnSpPr>
          <p:nvPr/>
        </p:nvCxnSpPr>
        <p:spPr>
          <a:xfrm>
            <a:off x="4140045" y="3104543"/>
            <a:ext cx="2592195" cy="0"/>
          </a:xfrm>
          <a:prstGeom prst="straightConnector1">
            <a:avLst/>
          </a:prstGeom>
          <a:ln w="38100">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06011" y="4021447"/>
            <a:ext cx="1258678" cy="369332"/>
          </a:xfrm>
          <a:prstGeom prst="rect">
            <a:avLst/>
          </a:prstGeom>
          <a:solidFill>
            <a:schemeClr val="accent6">
              <a:lumMod val="75000"/>
            </a:schemeClr>
          </a:solidFill>
        </p:spPr>
        <p:txBody>
          <a:bodyPr wrap="none" rtlCol="0">
            <a:spAutoFit/>
          </a:bodyPr>
          <a:lstStyle/>
          <a:p>
            <a:r>
              <a:rPr lang="en-US" dirty="0" smtClean="0"/>
              <a:t>is-a </a:t>
            </a:r>
            <a:r>
              <a:rPr lang="el-GR" dirty="0" smtClean="0"/>
              <a:t>σχέση</a:t>
            </a:r>
            <a:endParaRPr lang="en-US" dirty="0"/>
          </a:p>
        </p:txBody>
      </p:sp>
      <p:sp>
        <p:nvSpPr>
          <p:cNvPr id="41" name="TextBox 40"/>
          <p:cNvSpPr txBox="1"/>
          <p:nvPr/>
        </p:nvSpPr>
        <p:spPr>
          <a:xfrm>
            <a:off x="4517092" y="3142345"/>
            <a:ext cx="1951175" cy="369332"/>
          </a:xfrm>
          <a:prstGeom prst="rect">
            <a:avLst/>
          </a:prstGeom>
          <a:solidFill>
            <a:schemeClr val="accent6">
              <a:lumMod val="75000"/>
            </a:schemeClr>
          </a:solidFill>
        </p:spPr>
        <p:txBody>
          <a:bodyPr wrap="none" rtlCol="0">
            <a:spAutoFit/>
          </a:bodyPr>
          <a:lstStyle/>
          <a:p>
            <a:r>
              <a:rPr lang="en-US" dirty="0" smtClean="0"/>
              <a:t>contains-a </a:t>
            </a:r>
            <a:r>
              <a:rPr lang="el-GR" dirty="0" smtClean="0"/>
              <a:t>σχέση</a:t>
            </a:r>
            <a:endParaRPr lang="en-US" dirty="0"/>
          </a:p>
        </p:txBody>
      </p:sp>
    </p:spTree>
    <p:extLst>
      <p:ext uri="{BB962C8B-B14F-4D97-AF65-F5344CB8AC3E}">
        <p14:creationId xmlns:p14="http://schemas.microsoft.com/office/powerpoint/2010/main" val="284498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a:t>
            </a:r>
            <a:r>
              <a:rPr lang="el-GR" dirty="0" smtClean="0"/>
              <a:t>μέλη</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Οι παράγωγες κλάσεις έχουν </a:t>
            </a:r>
            <a:r>
              <a:rPr lang="el-GR" dirty="0" smtClean="0">
                <a:solidFill>
                  <a:srgbClr val="00B0F0"/>
                </a:solidFill>
              </a:rPr>
              <a:t>πρόσβαση</a:t>
            </a:r>
            <a:r>
              <a:rPr lang="el-GR" dirty="0" smtClean="0"/>
              <a:t> σε όλα τα </a:t>
            </a:r>
            <a:r>
              <a:rPr lang="en-US" dirty="0" smtClean="0">
                <a:solidFill>
                  <a:schemeClr val="accent6">
                    <a:lumMod val="75000"/>
                  </a:schemeClr>
                </a:solidFill>
              </a:rPr>
              <a:t>public</a:t>
            </a:r>
            <a:r>
              <a:rPr lang="en-US" dirty="0" smtClean="0"/>
              <a:t> </a:t>
            </a:r>
            <a:r>
              <a:rPr lang="el-GR" dirty="0" smtClean="0"/>
              <a:t>πεδία και μεθόδους της γενικής κλάσης.</a:t>
            </a:r>
          </a:p>
          <a:p>
            <a:r>
              <a:rPr lang="el-GR" dirty="0" smtClean="0">
                <a:solidFill>
                  <a:srgbClr val="FF0000"/>
                </a:solidFill>
              </a:rPr>
              <a:t>ΔΕΝ</a:t>
            </a:r>
            <a:r>
              <a:rPr lang="el-GR" dirty="0" smtClean="0"/>
              <a:t> έχουν πρόσβαση στα </a:t>
            </a:r>
            <a:r>
              <a:rPr lang="en-US" dirty="0" smtClean="0">
                <a:solidFill>
                  <a:schemeClr val="accent6">
                    <a:lumMod val="75000"/>
                  </a:schemeClr>
                </a:solidFill>
              </a:rPr>
              <a:t>private</a:t>
            </a:r>
            <a:r>
              <a:rPr lang="en-US" dirty="0" smtClean="0"/>
              <a:t> </a:t>
            </a:r>
            <a:r>
              <a:rPr lang="el-GR" dirty="0" smtClean="0"/>
              <a:t>πεδία και μεθόδους.</a:t>
            </a:r>
          </a:p>
          <a:p>
            <a:pPr lvl="1"/>
            <a:r>
              <a:rPr lang="el-GR" dirty="0" smtClean="0"/>
              <a:t>Μόνο μέσω </a:t>
            </a:r>
            <a:r>
              <a:rPr lang="en-US" dirty="0" smtClean="0"/>
              <a:t>public </a:t>
            </a:r>
            <a:r>
              <a:rPr lang="el-GR" dirty="0" smtClean="0"/>
              <a:t>μεθόδων </a:t>
            </a:r>
            <a:r>
              <a:rPr lang="en-US" dirty="0" smtClean="0">
                <a:solidFill>
                  <a:srgbClr val="00B0F0"/>
                </a:solidFill>
              </a:rPr>
              <a:t>set</a:t>
            </a:r>
            <a:r>
              <a:rPr lang="el-GR" dirty="0" smtClean="0">
                <a:solidFill>
                  <a:srgbClr val="00B0F0"/>
                </a:solidFill>
              </a:rPr>
              <a:t>*</a:t>
            </a:r>
            <a:r>
              <a:rPr lang="en-US" dirty="0" smtClean="0"/>
              <a:t> </a:t>
            </a:r>
            <a:r>
              <a:rPr lang="el-GR" dirty="0" smtClean="0"/>
              <a:t>και </a:t>
            </a:r>
            <a:r>
              <a:rPr lang="en-US" dirty="0" smtClean="0">
                <a:solidFill>
                  <a:srgbClr val="00B0F0"/>
                </a:solidFill>
              </a:rPr>
              <a:t>get*</a:t>
            </a:r>
            <a:endParaRPr lang="el-GR" dirty="0" smtClean="0">
              <a:solidFill>
                <a:srgbClr val="00B0F0"/>
              </a:solidFill>
            </a:endParaRPr>
          </a:p>
          <a:p>
            <a:pPr lvl="1"/>
            <a:endParaRPr lang="el-GR" dirty="0"/>
          </a:p>
          <a:p>
            <a:r>
              <a:rPr lang="en-US" dirty="0" smtClean="0">
                <a:solidFill>
                  <a:srgbClr val="FF0000"/>
                </a:solidFill>
              </a:rPr>
              <a:t>Protected</a:t>
            </a:r>
            <a:r>
              <a:rPr lang="en-US" dirty="0" smtClean="0"/>
              <a:t>: </a:t>
            </a:r>
            <a:r>
              <a:rPr lang="el-GR" dirty="0" smtClean="0"/>
              <a:t>αν κάποια </a:t>
            </a:r>
            <a:r>
              <a:rPr lang="el-GR" dirty="0" smtClean="0">
                <a:solidFill>
                  <a:srgbClr val="00B0F0"/>
                </a:solidFill>
              </a:rPr>
              <a:t>πεδία</a:t>
            </a:r>
            <a:r>
              <a:rPr lang="el-GR" dirty="0" smtClean="0"/>
              <a:t> και </a:t>
            </a:r>
            <a:r>
              <a:rPr lang="el-GR" dirty="0" smtClean="0">
                <a:solidFill>
                  <a:srgbClr val="00B0F0"/>
                </a:solidFill>
              </a:rPr>
              <a:t>μέθοδοι</a:t>
            </a:r>
            <a:r>
              <a:rPr lang="el-GR" dirty="0" smtClean="0"/>
              <a:t> είναι </a:t>
            </a:r>
            <a:r>
              <a:rPr lang="en-US" dirty="0" smtClean="0"/>
              <a:t>protected </a:t>
            </a:r>
            <a:r>
              <a:rPr lang="el-GR" dirty="0" smtClean="0"/>
              <a:t>μπορούν να τα δουν όλοι οι </a:t>
            </a:r>
            <a:r>
              <a:rPr lang="el-GR" dirty="0" smtClean="0">
                <a:solidFill>
                  <a:schemeClr val="accent6">
                    <a:lumMod val="75000"/>
                  </a:schemeClr>
                </a:solidFill>
              </a:rPr>
              <a:t>απόγονοι </a:t>
            </a:r>
            <a:r>
              <a:rPr lang="el-GR" dirty="0" smtClean="0"/>
              <a:t>της κλάσης.</a:t>
            </a:r>
            <a:endParaRPr lang="en-US" dirty="0" smtClean="0"/>
          </a:p>
          <a:p>
            <a:pPr lvl="1"/>
            <a:r>
              <a:rPr lang="el-GR" dirty="0" smtClean="0"/>
              <a:t>Το βιβλίο δεν το συνιστά.</a:t>
            </a:r>
          </a:p>
          <a:p>
            <a:pPr lvl="1"/>
            <a:endParaRPr lang="el-GR" dirty="0"/>
          </a:p>
          <a:p>
            <a:r>
              <a:rPr lang="en-US" dirty="0" smtClean="0">
                <a:solidFill>
                  <a:srgbClr val="0070C0"/>
                </a:solidFill>
              </a:rPr>
              <a:t>Package access</a:t>
            </a:r>
            <a:r>
              <a:rPr lang="en-US" dirty="0" smtClean="0"/>
              <a:t>: </a:t>
            </a:r>
            <a:r>
              <a:rPr lang="el-GR" dirty="0" smtClean="0"/>
              <a:t>αν δεν προσδιορίσετε </a:t>
            </a:r>
            <a:r>
              <a:rPr lang="en-US" dirty="0" smtClean="0"/>
              <a:t>public, private, </a:t>
            </a:r>
            <a:r>
              <a:rPr lang="el-GR" dirty="0" smtClean="0"/>
              <a:t>ή </a:t>
            </a:r>
            <a:r>
              <a:rPr lang="en-US" dirty="0" smtClean="0"/>
              <a:t>protected access </a:t>
            </a:r>
            <a:r>
              <a:rPr lang="el-GR" dirty="0" smtClean="0"/>
              <a:t>τότε η </a:t>
            </a:r>
            <a:r>
              <a:rPr lang="en-US" dirty="0" smtClean="0"/>
              <a:t>default </a:t>
            </a:r>
            <a:r>
              <a:rPr lang="el-GR" dirty="0" smtClean="0"/>
              <a:t>συμπεριφορά είναι ότι η μεταβλητή είναι </a:t>
            </a:r>
            <a:r>
              <a:rPr lang="el-GR" dirty="0" err="1" smtClean="0"/>
              <a:t>προσβάσιμη</a:t>
            </a:r>
            <a:r>
              <a:rPr lang="el-GR" dirty="0" smtClean="0"/>
              <a:t> από άλλες κλάσεις </a:t>
            </a:r>
            <a:r>
              <a:rPr lang="el-GR" dirty="0" smtClean="0">
                <a:solidFill>
                  <a:schemeClr val="accent6">
                    <a:lumMod val="75000"/>
                  </a:schemeClr>
                </a:solidFill>
              </a:rPr>
              <a:t>μέσα στο ίδιο πακέτο</a:t>
            </a:r>
            <a:r>
              <a:rPr lang="el-GR" dirty="0" smtClean="0"/>
              <a:t>.</a:t>
            </a:r>
            <a:endParaRPr lang="en-US" dirty="0"/>
          </a:p>
        </p:txBody>
      </p:sp>
    </p:spTree>
    <p:extLst>
      <p:ext uri="{BB962C8B-B14F-4D97-AF65-F5344CB8AC3E}">
        <p14:creationId xmlns:p14="http://schemas.microsoft.com/office/powerpoint/2010/main" val="253872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Αντικειμενοστραφής Σχεδίαση</a:t>
            </a:r>
            <a:endParaRPr lang="en-US" dirty="0"/>
          </a:p>
        </p:txBody>
      </p:sp>
      <p:sp>
        <p:nvSpPr>
          <p:cNvPr id="3" name="Content Placeholder 2"/>
          <p:cNvSpPr>
            <a:spLocks noGrp="1"/>
          </p:cNvSpPr>
          <p:nvPr>
            <p:ph idx="1"/>
          </p:nvPr>
        </p:nvSpPr>
        <p:spPr/>
        <p:txBody>
          <a:bodyPr>
            <a:normAutofit fontScale="92500"/>
          </a:bodyPr>
          <a:lstStyle/>
          <a:p>
            <a:r>
              <a:rPr lang="el-GR" dirty="0" smtClean="0"/>
              <a:t>Οι </a:t>
            </a:r>
            <a:r>
              <a:rPr lang="el-GR" dirty="0" smtClean="0">
                <a:solidFill>
                  <a:schemeClr val="accent6">
                    <a:lumMod val="75000"/>
                  </a:schemeClr>
                </a:solidFill>
              </a:rPr>
              <a:t>οντότητες/έννοιες</a:t>
            </a:r>
            <a:r>
              <a:rPr lang="el-GR" dirty="0" smtClean="0"/>
              <a:t> στον ορισμό του προβλήματος γίνονται </a:t>
            </a:r>
            <a:r>
              <a:rPr lang="el-GR" dirty="0" smtClean="0">
                <a:solidFill>
                  <a:srgbClr val="0070C0"/>
                </a:solidFill>
              </a:rPr>
              <a:t>κλάσεις </a:t>
            </a:r>
            <a:r>
              <a:rPr lang="el-GR" dirty="0" smtClean="0"/>
              <a:t>και ορίζονται τα </a:t>
            </a:r>
            <a:r>
              <a:rPr lang="el-GR" dirty="0" smtClean="0">
                <a:solidFill>
                  <a:srgbClr val="0070C0"/>
                </a:solidFill>
              </a:rPr>
              <a:t>αντικείμενα </a:t>
            </a:r>
            <a:r>
              <a:rPr lang="el-GR" dirty="0" smtClean="0"/>
              <a:t>που αναφέρονται στο πρόβλημα.</a:t>
            </a:r>
          </a:p>
          <a:p>
            <a:r>
              <a:rPr lang="el-GR" dirty="0" smtClean="0"/>
              <a:t>Τα </a:t>
            </a:r>
            <a:r>
              <a:rPr lang="el-GR" dirty="0" smtClean="0">
                <a:solidFill>
                  <a:schemeClr val="accent6">
                    <a:lumMod val="75000"/>
                  </a:schemeClr>
                </a:solidFill>
              </a:rPr>
              <a:t>ρήματα</a:t>
            </a:r>
            <a:r>
              <a:rPr lang="el-GR" dirty="0" smtClean="0"/>
              <a:t> γίνονται </a:t>
            </a:r>
            <a:r>
              <a:rPr lang="el-GR" dirty="0" smtClean="0">
                <a:solidFill>
                  <a:srgbClr val="0070C0"/>
                </a:solidFill>
              </a:rPr>
              <a:t>μέθοδοι</a:t>
            </a:r>
          </a:p>
          <a:p>
            <a:r>
              <a:rPr lang="el-GR" dirty="0" smtClean="0"/>
              <a:t>Τα </a:t>
            </a:r>
            <a:r>
              <a:rPr lang="el-GR" dirty="0" smtClean="0">
                <a:solidFill>
                  <a:schemeClr val="accent6">
                    <a:lumMod val="75000"/>
                  </a:schemeClr>
                </a:solidFill>
              </a:rPr>
              <a:t>χαρακτηριστικά</a:t>
            </a:r>
            <a:r>
              <a:rPr lang="el-GR" dirty="0" smtClean="0"/>
              <a:t> των αντικειμένων γίνονται </a:t>
            </a:r>
            <a:r>
              <a:rPr lang="el-GR" dirty="0" smtClean="0">
                <a:solidFill>
                  <a:srgbClr val="0070C0"/>
                </a:solidFill>
              </a:rPr>
              <a:t>πεδία </a:t>
            </a:r>
          </a:p>
          <a:p>
            <a:pPr lvl="1"/>
            <a:r>
              <a:rPr lang="el-GR" dirty="0" smtClean="0"/>
              <a:t>Τα πεδία μπορεί να είναι κι αυτά αντικείμενα.</a:t>
            </a:r>
          </a:p>
          <a:p>
            <a:endParaRPr lang="el-GR" dirty="0" smtClean="0"/>
          </a:p>
          <a:p>
            <a:r>
              <a:rPr lang="el-GR" dirty="0" smtClean="0"/>
              <a:t>Δεν υπάρχει ένας μοναδικός τρόπος να μοντελοποιήσετε ένα πρόβλημα. Συνήθως όμως υπάρχει ένας που είναι καλύτερος από τους άλλους.</a:t>
            </a:r>
          </a:p>
          <a:p>
            <a:pPr lvl="1"/>
            <a:r>
              <a:rPr lang="el-GR" dirty="0" smtClean="0"/>
              <a:t>Υπάρχει ειδικό μάθημα γι αυτό το πρόβλημα.</a:t>
            </a:r>
            <a:endParaRPr lang="en-US" dirty="0"/>
          </a:p>
        </p:txBody>
      </p:sp>
    </p:spTree>
    <p:extLst>
      <p:ext uri="{BB962C8B-B14F-4D97-AF65-F5344CB8AC3E}">
        <p14:creationId xmlns:p14="http://schemas.microsoft.com/office/powerpoint/2010/main" val="374327801"/>
      </p:ext>
    </p:extLst>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a:t>
            </a:r>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006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94" y="3465004"/>
            <a:ext cx="5794650" cy="684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name = </a:t>
            </a:r>
            <a:r>
              <a:rPr lang="en-US" sz="1800" b="1" dirty="0" err="1" smtClean="0">
                <a:latin typeface="Courier New" pitchFamily="49" charset="0"/>
                <a:cs typeface="Courier New" pitchFamily="49" charset="0"/>
              </a:rPr>
              <a:t>theName</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hireDate</a:t>
            </a:r>
            <a:r>
              <a:rPr lang="en-US" sz="1800" b="1" dirty="0" smtClean="0">
                <a:latin typeface="Courier New" pitchFamily="49" charset="0"/>
                <a:cs typeface="Courier New" pitchFamily="49" charset="0"/>
              </a:rPr>
              <a:t> = new Date(</a:t>
            </a:r>
            <a:r>
              <a:rPr lang="en-US" sz="1800" b="1" dirty="0" err="1" smtClean="0">
                <a:latin typeface="Courier New" pitchFamily="49" charset="0"/>
                <a:cs typeface="Courier New" pitchFamily="49" charset="0"/>
              </a:rPr>
              <a:t>theDate</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4" name="TextBox 13"/>
          <p:cNvSpPr txBox="1"/>
          <p:nvPr/>
        </p:nvSpPr>
        <p:spPr>
          <a:xfrm>
            <a:off x="3635896" y="5356977"/>
            <a:ext cx="5436096" cy="369332"/>
          </a:xfrm>
          <a:prstGeom prst="rect">
            <a:avLst/>
          </a:prstGeom>
          <a:solidFill>
            <a:srgbClr val="92D050"/>
          </a:solidFill>
        </p:spPr>
        <p:txBody>
          <a:bodyPr wrap="square" rtlCol="0">
            <a:spAutoFit/>
          </a:bodyPr>
          <a:lstStyle/>
          <a:p>
            <a:r>
              <a:rPr lang="el-GR" dirty="0" smtClean="0"/>
              <a:t>Χτυπάει λάθος η πρόσβαση σε </a:t>
            </a:r>
            <a:r>
              <a:rPr lang="en-US" dirty="0" smtClean="0">
                <a:solidFill>
                  <a:srgbClr val="FF0000"/>
                </a:solidFill>
              </a:rPr>
              <a:t>private</a:t>
            </a:r>
            <a:r>
              <a:rPr lang="en-US" dirty="0" smtClean="0"/>
              <a:t> </a:t>
            </a:r>
            <a:r>
              <a:rPr lang="el-GR" dirty="0" smtClean="0"/>
              <a:t>πεδία.</a:t>
            </a:r>
            <a:endParaRPr lang="en-US" dirty="0" smtClean="0"/>
          </a:p>
        </p:txBody>
      </p:sp>
    </p:spTree>
    <p:extLst>
      <p:ext uri="{BB962C8B-B14F-4D97-AF65-F5344CB8AC3E}">
        <p14:creationId xmlns:p14="http://schemas.microsoft.com/office/powerpoint/2010/main" val="63714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75292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94" y="3465004"/>
            <a:ext cx="5794650" cy="684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name = </a:t>
            </a:r>
            <a:r>
              <a:rPr lang="en-US" sz="1800" b="1" dirty="0" err="1" smtClean="0">
                <a:latin typeface="Courier New" pitchFamily="49" charset="0"/>
                <a:cs typeface="Courier New" pitchFamily="49" charset="0"/>
              </a:rPr>
              <a:t>theName</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Date = new (</a:t>
            </a:r>
            <a:r>
              <a:rPr lang="en-US" sz="1800" b="1" dirty="0" err="1" smtClean="0">
                <a:latin typeface="Courier New" pitchFamily="49" charset="0"/>
                <a:cs typeface="Courier New" pitchFamily="49" charset="0"/>
              </a:rPr>
              <a:t>theDate</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6" name="TextBox 5"/>
          <p:cNvSpPr txBox="1"/>
          <p:nvPr/>
        </p:nvSpPr>
        <p:spPr>
          <a:xfrm>
            <a:off x="3635896" y="5356977"/>
            <a:ext cx="5436096" cy="369332"/>
          </a:xfrm>
          <a:prstGeom prst="rect">
            <a:avLst/>
          </a:prstGeom>
          <a:solidFill>
            <a:srgbClr val="92D050"/>
          </a:solidFill>
        </p:spPr>
        <p:txBody>
          <a:bodyPr wrap="square" rtlCol="0">
            <a:spAutoFit/>
          </a:bodyPr>
          <a:lstStyle/>
          <a:p>
            <a:r>
              <a:rPr lang="en-US" dirty="0" smtClean="0"/>
              <a:t>OK </a:t>
            </a:r>
            <a:r>
              <a:rPr lang="el-GR" dirty="0" smtClean="0"/>
              <a:t>η πρόσβαση σε </a:t>
            </a:r>
            <a:r>
              <a:rPr lang="en-US" dirty="0" smtClean="0">
                <a:solidFill>
                  <a:srgbClr val="FF0000"/>
                </a:solidFill>
              </a:rPr>
              <a:t>protected </a:t>
            </a:r>
            <a:r>
              <a:rPr lang="el-GR" dirty="0" smtClean="0"/>
              <a:t>πεδία.</a:t>
            </a:r>
            <a:endParaRPr lang="en-US" dirty="0" smtClean="0"/>
          </a:p>
        </p:txBody>
      </p:sp>
    </p:spTree>
    <p:extLst>
      <p:ext uri="{BB962C8B-B14F-4D97-AF65-F5344CB8AC3E}">
        <p14:creationId xmlns:p14="http://schemas.microsoft.com/office/powerpoint/2010/main" val="395904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μεθόδων</a:t>
            </a:r>
            <a:r>
              <a:rPr lang="en-US" dirty="0" smtClean="0"/>
              <a:t> (method overriding)</a:t>
            </a:r>
            <a:endParaRPr lang="en-US" dirty="0"/>
          </a:p>
        </p:txBody>
      </p:sp>
      <p:sp>
        <p:nvSpPr>
          <p:cNvPr id="3" name="Content Placeholder 2"/>
          <p:cNvSpPr>
            <a:spLocks noGrp="1"/>
          </p:cNvSpPr>
          <p:nvPr>
            <p:ph idx="1"/>
          </p:nvPr>
        </p:nvSpPr>
        <p:spPr/>
        <p:txBody>
          <a:bodyPr>
            <a:normAutofit fontScale="92500"/>
          </a:bodyPr>
          <a:lstStyle/>
          <a:p>
            <a:r>
              <a:rPr lang="el-GR" dirty="0" smtClean="0"/>
              <a:t>Μία μέθοδος που ορίζεται στην βασική κλάση μπορούμε να την </a:t>
            </a:r>
            <a:r>
              <a:rPr lang="el-GR" dirty="0" err="1" smtClean="0">
                <a:solidFill>
                  <a:schemeClr val="accent6">
                    <a:lumMod val="75000"/>
                  </a:schemeClr>
                </a:solidFill>
              </a:rPr>
              <a:t>ξανα</a:t>
            </a:r>
            <a:r>
              <a:rPr lang="en-US" dirty="0" smtClean="0">
                <a:solidFill>
                  <a:schemeClr val="accent6">
                    <a:lumMod val="75000"/>
                  </a:schemeClr>
                </a:solidFill>
              </a:rPr>
              <a:t>-</a:t>
            </a:r>
            <a:r>
              <a:rPr lang="el-GR" dirty="0" smtClean="0">
                <a:solidFill>
                  <a:schemeClr val="accent6">
                    <a:lumMod val="75000"/>
                  </a:schemeClr>
                </a:solidFill>
              </a:rPr>
              <a:t>ορίσουμε </a:t>
            </a:r>
            <a:r>
              <a:rPr lang="el-GR" dirty="0" smtClean="0"/>
              <a:t>στην παράγωγη κλάση με διαφορετικό τρόπο</a:t>
            </a:r>
          </a:p>
          <a:p>
            <a:pPr lvl="1"/>
            <a:r>
              <a:rPr lang="el-GR" dirty="0" smtClean="0"/>
              <a:t>Παράδειγμα: η μέθοδος </a:t>
            </a:r>
            <a:r>
              <a:rPr lang="en-US" b="1" dirty="0" err="1" smtClean="0">
                <a:solidFill>
                  <a:srgbClr val="0070C0"/>
                </a:solidFill>
                <a:latin typeface="Courier New" pitchFamily="49" charset="0"/>
                <a:cs typeface="Courier New" pitchFamily="49" charset="0"/>
              </a:rPr>
              <a:t>toString</a:t>
            </a:r>
            <a:r>
              <a:rPr lang="en-US" b="1" dirty="0" smtClean="0">
                <a:solidFill>
                  <a:srgbClr val="0070C0"/>
                </a:solidFill>
                <a:latin typeface="Courier New" pitchFamily="49" charset="0"/>
                <a:cs typeface="Courier New" pitchFamily="49" charset="0"/>
              </a:rPr>
              <a:t>().</a:t>
            </a:r>
            <a:r>
              <a:rPr lang="el-GR" dirty="0" smtClean="0"/>
              <a:t>Την </a:t>
            </a:r>
            <a:r>
              <a:rPr lang="el-GR" dirty="0" err="1" smtClean="0"/>
              <a:t>ξανα</a:t>
            </a:r>
            <a:r>
              <a:rPr lang="el-GR" dirty="0" smtClean="0"/>
              <a:t>-ορίζουμε για κάθε παραγόμενη κλάση ώστε να τυπώνει αυτό π</a:t>
            </a:r>
            <a:r>
              <a:rPr lang="en-US" dirty="0" smtClean="0"/>
              <a:t>o</a:t>
            </a:r>
            <a:r>
              <a:rPr lang="el-GR" dirty="0" smtClean="0"/>
              <a:t>υ θέλουμε</a:t>
            </a:r>
          </a:p>
          <a:p>
            <a:pPr lvl="1"/>
            <a:r>
              <a:rPr lang="el-GR" dirty="0" smtClean="0"/>
              <a:t>Αυτό λέγετε </a:t>
            </a:r>
            <a:r>
              <a:rPr lang="el-GR" dirty="0" smtClean="0">
                <a:solidFill>
                  <a:srgbClr val="FF0000"/>
                </a:solidFill>
              </a:rPr>
              <a:t>υπέρβαση</a:t>
            </a:r>
            <a:r>
              <a:rPr lang="el-GR" dirty="0" smtClean="0"/>
              <a:t> της μεθόδου (</a:t>
            </a:r>
            <a:r>
              <a:rPr lang="en-US" dirty="0" smtClean="0">
                <a:solidFill>
                  <a:srgbClr val="FF0000"/>
                </a:solidFill>
              </a:rPr>
              <a:t>method overriding</a:t>
            </a:r>
            <a:r>
              <a:rPr lang="en-US" dirty="0" smtClean="0"/>
              <a:t>).</a:t>
            </a:r>
            <a:endParaRPr lang="el-GR" dirty="0" smtClean="0"/>
          </a:p>
          <a:p>
            <a:r>
              <a:rPr lang="el-GR" dirty="0" smtClean="0"/>
              <a:t>Η </a:t>
            </a:r>
            <a:r>
              <a:rPr lang="el-GR" dirty="0" smtClean="0">
                <a:solidFill>
                  <a:schemeClr val="accent6">
                    <a:lumMod val="75000"/>
                  </a:schemeClr>
                </a:solidFill>
              </a:rPr>
              <a:t>υπέρβαση</a:t>
            </a:r>
            <a:r>
              <a:rPr lang="el-GR" dirty="0" smtClean="0"/>
              <a:t> των μεθόδων είναι διαφορετική από την </a:t>
            </a:r>
            <a:r>
              <a:rPr lang="el-GR" dirty="0" smtClean="0">
                <a:solidFill>
                  <a:srgbClr val="0070C0"/>
                </a:solidFill>
              </a:rPr>
              <a:t>υπερφόρτωση</a:t>
            </a:r>
            <a:r>
              <a:rPr lang="el-GR" dirty="0" smtClean="0"/>
              <a:t>.</a:t>
            </a:r>
          </a:p>
          <a:p>
            <a:pPr lvl="1"/>
            <a:r>
              <a:rPr lang="el-GR" dirty="0" smtClean="0"/>
              <a:t>Στην υπερφόρτωση </a:t>
            </a:r>
            <a:r>
              <a:rPr lang="el-GR" dirty="0" smtClean="0">
                <a:solidFill>
                  <a:srgbClr val="0070C0"/>
                </a:solidFill>
              </a:rPr>
              <a:t>αλλάζουμε την υπογραφή </a:t>
            </a:r>
            <a:r>
              <a:rPr lang="el-GR" dirty="0" smtClean="0"/>
              <a:t>της μεθόδου.</a:t>
            </a:r>
          </a:p>
          <a:p>
            <a:pPr lvl="1"/>
            <a:r>
              <a:rPr lang="el-GR" dirty="0" smtClean="0"/>
              <a:t>Εδώ έχουμε την </a:t>
            </a:r>
            <a:r>
              <a:rPr lang="el-GR" dirty="0" smtClean="0">
                <a:solidFill>
                  <a:schemeClr val="accent6">
                    <a:lumMod val="75000"/>
                  </a:schemeClr>
                </a:solidFill>
              </a:rPr>
              <a:t>ίδια υπογραφή</a:t>
            </a:r>
            <a:r>
              <a:rPr lang="el-GR" dirty="0" smtClean="0"/>
              <a:t>, απλά </a:t>
            </a:r>
            <a:r>
              <a:rPr lang="el-GR" dirty="0" smtClean="0">
                <a:solidFill>
                  <a:schemeClr val="accent6">
                    <a:lumMod val="75000"/>
                  </a:schemeClr>
                </a:solidFill>
              </a:rPr>
              <a:t>αλλάζει ο κώδικας </a:t>
            </a:r>
            <a:r>
              <a:rPr lang="el-GR" dirty="0" smtClean="0"/>
              <a:t>της παράγωγης κλάσης.</a:t>
            </a:r>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329315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941168"/>
            <a:ext cx="6336704"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Date </a:t>
            </a:r>
            <a:r>
              <a:rPr lang="en-US" sz="2700" b="1" dirty="0" err="1">
                <a:solidFill>
                  <a:srgbClr val="00B0F0"/>
                </a:solidFill>
                <a:latin typeface="Courier New" pitchFamily="49" charset="0"/>
                <a:cs typeface="Courier New" pitchFamily="49" charset="0"/>
              </a:rPr>
              <a:t>hireDate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getHireDate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setHireDate</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newDate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 + </a:t>
            </a:r>
            <a:r>
              <a:rPr lang="en-US" b="1" dirty="0" err="1">
                <a:latin typeface="Courier New" pitchFamily="49" charset="0"/>
                <a:cs typeface="Courier New" pitchFamily="49" charset="0"/>
              </a:rPr>
              <a:t>hireDate.toString</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9644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5399044"/>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a:solidFill>
                  <a:srgbClr val="C00000"/>
                </a:solidFill>
                <a:latin typeface="Courier New" pitchFamily="49" charset="0"/>
                <a:cs typeface="Courier New" pitchFamily="49" charset="0"/>
              </a:rPr>
              <a:t>,</a:t>
            </a: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getName</a:t>
            </a:r>
            <a:r>
              <a:rPr lang="en-US" b="1" dirty="0">
                <a:latin typeface="Courier New" pitchFamily="49" charset="0"/>
                <a:cs typeface="Courier New" pitchFamily="49" charset="0"/>
              </a:rPr>
              <a:t>( ) + " " + </a:t>
            </a:r>
            <a:r>
              <a:rPr lang="en-US" b="1" dirty="0" err="1">
                <a:latin typeface="Courier New" pitchFamily="49" charset="0"/>
                <a:cs typeface="Courier New" pitchFamily="49" charset="0"/>
              </a:rPr>
              <a:t>getHireDate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 +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 per hour for " + hours + " hours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49083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256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Date </a:t>
            </a:r>
            <a:r>
              <a:rPr lang="en-US" dirty="0" err="1">
                <a:solidFill>
                  <a:srgbClr val="C00000"/>
                </a:solidFill>
              </a:rPr>
              <a:t>theDate</a:t>
            </a:r>
            <a:r>
              <a:rPr lang="en-US" dirty="0">
                <a:solidFill>
                  <a:srgbClr val="C00000"/>
                </a:solidFill>
              </a:rPr>
              <a:t>, 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endParaRPr lang="el-GR" dirty="0" smtClean="0">
              <a:solidFill>
                <a:srgbClr val="C00000"/>
              </a:solidFill>
            </a:endParaRPr>
          </a:p>
          <a:p>
            <a:r>
              <a:rPr lang="el-GR" dirty="0">
                <a:solidFill>
                  <a:srgbClr val="C00000"/>
                </a:solidFill>
              </a:rPr>
              <a:t> </a:t>
            </a:r>
            <a:r>
              <a:rPr lang="el-GR" dirty="0" smtClean="0">
                <a:solidFill>
                  <a:srgbClr val="C00000"/>
                </a:solidFill>
              </a:rPr>
              <a:t>   </a:t>
            </a:r>
            <a:r>
              <a:rPr lang="en-US" dirty="0" smtClean="0"/>
              <a:t>{</a:t>
            </a:r>
            <a:endParaRPr lang="en-US" dirty="0"/>
          </a:p>
          <a:p>
            <a:r>
              <a:rPr lang="en-US" dirty="0"/>
              <a:t>        return (</a:t>
            </a:r>
            <a:r>
              <a:rPr lang="en-US" dirty="0" err="1"/>
              <a:t>getName</a:t>
            </a:r>
            <a:r>
              <a:rPr lang="en-US" dirty="0"/>
              <a:t>( ) + " " + </a:t>
            </a:r>
            <a:r>
              <a:rPr lang="en-US" dirty="0" err="1"/>
              <a:t>getHireDate</a:t>
            </a:r>
            <a:r>
              <a:rPr lang="en-US" dirty="0"/>
              <a:t>( ).</a:t>
            </a:r>
            <a:r>
              <a:rPr lang="en-US" dirty="0" err="1"/>
              <a:t>toString</a:t>
            </a:r>
            <a:r>
              <a:rPr lang="en-US" dirty="0"/>
              <a:t>( ) </a:t>
            </a:r>
          </a:p>
          <a:p>
            <a:r>
              <a:rPr lang="en-US" dirty="0"/>
              <a:t>                                + "\n$" + salary + " per year");</a:t>
            </a:r>
          </a:p>
          <a:p>
            <a:r>
              <a:rPr lang="en-US" dirty="0"/>
              <a:t>    }</a:t>
            </a:r>
          </a:p>
          <a:p>
            <a:r>
              <a:rPr lang="en-US" dirty="0" smtClean="0"/>
              <a:t>}</a:t>
            </a:r>
            <a:endParaRPr lang="en-US" dirty="0"/>
          </a:p>
        </p:txBody>
      </p:sp>
    </p:spTree>
    <p:extLst>
      <p:ext uri="{BB962C8B-B14F-4D97-AF65-F5344CB8AC3E}">
        <p14:creationId xmlns:p14="http://schemas.microsoft.com/office/powerpoint/2010/main" val="202664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Date </a:t>
            </a:r>
            <a:r>
              <a:rPr lang="en-US" dirty="0" err="1">
                <a:solidFill>
                  <a:srgbClr val="C00000"/>
                </a:solidFill>
              </a:rPr>
              <a:t>theDate</a:t>
            </a:r>
            <a:r>
              <a:rPr lang="en-US" dirty="0">
                <a:solidFill>
                  <a:srgbClr val="C00000"/>
                </a:solidFill>
              </a:rPr>
              <a:t>, 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endParaRPr lang="el-GR" dirty="0" smtClean="0">
              <a:solidFill>
                <a:srgbClr val="C00000"/>
              </a:solidFill>
            </a:endParaRPr>
          </a:p>
          <a:p>
            <a:r>
              <a:rPr lang="el-GR" dirty="0">
                <a:solidFill>
                  <a:srgbClr val="C00000"/>
                </a:solidFill>
              </a:rPr>
              <a:t> </a:t>
            </a:r>
            <a:r>
              <a:rPr lang="el-GR" dirty="0" smtClean="0">
                <a:solidFill>
                  <a:srgbClr val="C00000"/>
                </a:solidFill>
              </a:rPr>
              <a:t>   </a:t>
            </a:r>
            <a:r>
              <a:rPr lang="en-US" dirty="0" smtClean="0"/>
              <a:t>{</a:t>
            </a:r>
            <a:endParaRPr lang="en-US" dirty="0"/>
          </a:p>
          <a:p>
            <a:r>
              <a:rPr lang="en-US" dirty="0"/>
              <a:t>        return </a:t>
            </a:r>
            <a:r>
              <a:rPr lang="en-US" dirty="0" smtClean="0"/>
              <a:t>(</a:t>
            </a:r>
            <a:r>
              <a:rPr lang="en-US" dirty="0" err="1" smtClean="0">
                <a:solidFill>
                  <a:srgbClr val="FF0000"/>
                </a:solidFill>
              </a:rPr>
              <a:t>super.toString</a:t>
            </a:r>
            <a:r>
              <a:rPr lang="en-US" dirty="0">
                <a:solidFill>
                  <a:srgbClr val="FF0000"/>
                </a:solidFill>
              </a:rPr>
              <a:t>( ) </a:t>
            </a:r>
            <a:r>
              <a:rPr lang="en-US" dirty="0" smtClean="0"/>
              <a:t>+ </a:t>
            </a:r>
            <a:r>
              <a:rPr lang="en-US" dirty="0"/>
              <a:t>"\n$" + salary + " per year");</a:t>
            </a:r>
          </a:p>
          <a:p>
            <a:r>
              <a:rPr lang="en-US" dirty="0"/>
              <a:t>    }</a:t>
            </a:r>
          </a:p>
          <a:p>
            <a:r>
              <a:rPr lang="en-US" dirty="0"/>
              <a:t>}</a:t>
            </a:r>
          </a:p>
        </p:txBody>
      </p:sp>
      <p:sp>
        <p:nvSpPr>
          <p:cNvPr id="3" name="TextBox 2"/>
          <p:cNvSpPr txBox="1"/>
          <p:nvPr/>
        </p:nvSpPr>
        <p:spPr>
          <a:xfrm>
            <a:off x="4255014" y="4333746"/>
            <a:ext cx="4897303" cy="369332"/>
          </a:xfrm>
          <a:prstGeom prst="rect">
            <a:avLst/>
          </a:prstGeom>
          <a:solidFill>
            <a:srgbClr val="92D050"/>
          </a:solidFill>
        </p:spPr>
        <p:txBody>
          <a:bodyPr wrap="none" rtlCol="0">
            <a:spAutoFit/>
          </a:bodyPr>
          <a:lstStyle/>
          <a:p>
            <a:r>
              <a:rPr lang="el-GR" dirty="0" smtClean="0"/>
              <a:t>Έτσι καλούμε την </a:t>
            </a:r>
            <a:r>
              <a:rPr lang="en-US" dirty="0" err="1" smtClean="0"/>
              <a:t>toString</a:t>
            </a:r>
            <a:r>
              <a:rPr lang="en-US" dirty="0" smtClean="0"/>
              <a:t> </a:t>
            </a:r>
            <a:r>
              <a:rPr lang="el-GR" dirty="0" smtClean="0"/>
              <a:t>της βασικής κλάσης</a:t>
            </a:r>
            <a:endParaRPr lang="en-US" dirty="0"/>
          </a:p>
        </p:txBody>
      </p:sp>
    </p:spTree>
    <p:extLst>
      <p:ext uri="{BB962C8B-B14F-4D97-AF65-F5344CB8AC3E}">
        <p14:creationId xmlns:p14="http://schemas.microsoft.com/office/powerpoint/2010/main" val="129403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en-US" dirty="0"/>
          </a:p>
        </p:txBody>
      </p:sp>
      <p:sp>
        <p:nvSpPr>
          <p:cNvPr id="4" name="Content Placeholder 2"/>
          <p:cNvSpPr>
            <a:spLocks noGrp="1"/>
          </p:cNvSpPr>
          <p:nvPr>
            <p:ph idx="1"/>
          </p:nvPr>
        </p:nvSpPr>
        <p:spPr>
          <a:xfrm>
            <a:off x="467544" y="1556792"/>
            <a:ext cx="8229600" cy="434908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InheritanceDemo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SalariedEmployee</a:t>
            </a:r>
            <a:r>
              <a:rPr lang="en-US" b="1" dirty="0" smtClean="0">
                <a:solidFill>
                  <a:schemeClr val="accent6">
                    <a:lumMod val="75000"/>
                  </a:schemeClr>
                </a:solidFill>
                <a:latin typeface="Courier New" pitchFamily="49" charset="0"/>
                <a:cs typeface="Courier New" pitchFamily="49" charset="0"/>
              </a:rPr>
              <a:t> </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SalariedEmployee</a:t>
            </a:r>
            <a:r>
              <a:rPr lang="en-US" b="1" dirty="0" smtClean="0">
                <a:latin typeface="Courier New" pitchFamily="49" charset="0"/>
                <a:cs typeface="Courier New" pitchFamily="49" charset="0"/>
              </a:rPr>
              <a:t>(“Sam",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new </a:t>
            </a:r>
            <a:r>
              <a:rPr lang="en-US" b="1" dirty="0" smtClean="0">
                <a:latin typeface="Courier New" pitchFamily="49" charset="0"/>
                <a:cs typeface="Courier New" pitchFamily="49" charset="0"/>
              </a:rPr>
              <a:t>Date(1, </a:t>
            </a:r>
            <a:r>
              <a:rPr lang="en-US" b="1" dirty="0">
                <a:latin typeface="Courier New" pitchFamily="49" charset="0"/>
                <a:cs typeface="Courier New" pitchFamily="49" charset="0"/>
              </a:rPr>
              <a:t>1, </a:t>
            </a:r>
            <a:r>
              <a:rPr lang="en-US" b="1" dirty="0" smtClean="0">
                <a:latin typeface="Courier New" pitchFamily="49" charset="0"/>
                <a:cs typeface="Courier New" pitchFamily="49" charset="0"/>
              </a:rPr>
              <a:t>2010), </a:t>
            </a:r>
            <a:r>
              <a:rPr lang="en-US" b="1" dirty="0">
                <a:latin typeface="Courier New" pitchFamily="49" charset="0"/>
                <a:cs typeface="Courier New" pitchFamily="49" charset="0"/>
              </a:rPr>
              <a:t>100000);</a:t>
            </a: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HourlyEmployee</a:t>
            </a:r>
            <a:r>
              <a:rPr lang="en-US" b="1" dirty="0" smtClean="0">
                <a:solidFill>
                  <a:srgbClr val="FF0000"/>
                </a:solidFill>
                <a:latin typeface="Courier New" pitchFamily="49" charset="0"/>
                <a:cs typeface="Courier New" pitchFamily="49" charset="0"/>
              </a:rPr>
              <a:t> </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HourlyEmployee</a:t>
            </a:r>
            <a:r>
              <a:rPr lang="en-US" b="1" dirty="0" smtClean="0">
                <a:latin typeface="Courier New" pitchFamily="49" charset="0"/>
                <a:cs typeface="Courier New" pitchFamily="49" charset="0"/>
              </a:rPr>
              <a:t>(“Han",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Date(1, </a:t>
            </a:r>
            <a:r>
              <a:rPr lang="en-US" b="1" dirty="0">
                <a:latin typeface="Courier New" pitchFamily="49" charset="0"/>
                <a:cs typeface="Courier New" pitchFamily="49" charset="0"/>
              </a:rPr>
              <a:t>1, </a:t>
            </a:r>
            <a:r>
              <a:rPr lang="en-US" b="1" dirty="0" smtClean="0">
                <a:latin typeface="Courier New" pitchFamily="49" charset="0"/>
                <a:cs typeface="Courier New" pitchFamily="49" charset="0"/>
              </a:rPr>
              <a:t>2011), </a:t>
            </a:r>
            <a:r>
              <a:rPr lang="en-US" b="1" dirty="0">
                <a:latin typeface="Courier New" pitchFamily="49" charset="0"/>
                <a:cs typeface="Courier New" pitchFamily="49" charset="0"/>
              </a:rPr>
              <a:t>50.50, 40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Employee</a:t>
            </a:r>
            <a:r>
              <a:rPr lang="en-US" b="1" dirty="0" smtClean="0">
                <a:latin typeface="Courier New" pitchFamily="49" charset="0"/>
                <a:cs typeface="Courier New" pitchFamily="49" charset="0"/>
              </a:rPr>
              <a:t> eve = new Employee(“Eve”, new Date(1,1,2012));</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eve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3" name="TextBox 2"/>
          <p:cNvSpPr txBox="1"/>
          <p:nvPr/>
        </p:nvSpPr>
        <p:spPr>
          <a:xfrm>
            <a:off x="5559784" y="3861048"/>
            <a:ext cx="3318922" cy="369332"/>
          </a:xfrm>
          <a:prstGeom prst="rect">
            <a:avLst/>
          </a:prstGeom>
          <a:solidFill>
            <a:schemeClr val="accent5">
              <a:lumMod val="60000"/>
              <a:lumOff val="40000"/>
            </a:schemeClr>
          </a:solidFill>
        </p:spPr>
        <p:txBody>
          <a:bodyPr wrap="none" rtlCol="0">
            <a:spAutoFit/>
          </a:bodyPr>
          <a:lstStyle/>
          <a:p>
            <a:r>
              <a:rPr lang="el-GR" dirty="0" smtClean="0"/>
              <a:t>Καλεί τη μέθοδο της </a:t>
            </a:r>
            <a:r>
              <a:rPr lang="en-US" dirty="0" smtClean="0"/>
              <a:t>Employee</a:t>
            </a:r>
            <a:endParaRPr lang="en-US" dirty="0"/>
          </a:p>
        </p:txBody>
      </p:sp>
      <p:sp>
        <p:nvSpPr>
          <p:cNvPr id="5" name="TextBox 4"/>
          <p:cNvSpPr txBox="1"/>
          <p:nvPr/>
        </p:nvSpPr>
        <p:spPr>
          <a:xfrm>
            <a:off x="4892935" y="4869160"/>
            <a:ext cx="3985771" cy="369332"/>
          </a:xfrm>
          <a:prstGeom prst="rect">
            <a:avLst/>
          </a:prstGeom>
          <a:solidFill>
            <a:srgbClr val="FF0000"/>
          </a:solidFill>
        </p:spPr>
        <p:txBody>
          <a:bodyPr wrap="none" rtlCol="0">
            <a:spAutoFit/>
          </a:bodyPr>
          <a:lstStyle/>
          <a:p>
            <a:r>
              <a:rPr lang="el-GR" dirty="0" smtClean="0"/>
              <a:t>Καλεί </a:t>
            </a:r>
            <a:r>
              <a:rPr lang="el-GR" dirty="0"/>
              <a:t>τη μέθοδο της </a:t>
            </a:r>
            <a:r>
              <a:rPr lang="en-US" dirty="0" err="1" smtClean="0"/>
              <a:t>HourlyEmployee</a:t>
            </a:r>
            <a:endParaRPr lang="en-US" dirty="0"/>
          </a:p>
        </p:txBody>
      </p:sp>
      <p:sp>
        <p:nvSpPr>
          <p:cNvPr id="6" name="TextBox 5"/>
          <p:cNvSpPr txBox="1"/>
          <p:nvPr/>
        </p:nvSpPr>
        <p:spPr>
          <a:xfrm>
            <a:off x="4733615" y="4365104"/>
            <a:ext cx="4165307" cy="369332"/>
          </a:xfrm>
          <a:prstGeom prst="rect">
            <a:avLst/>
          </a:prstGeom>
          <a:solidFill>
            <a:schemeClr val="accent6">
              <a:lumMod val="75000"/>
            </a:schemeClr>
          </a:solidFill>
        </p:spPr>
        <p:txBody>
          <a:bodyPr wrap="none" rtlCol="0">
            <a:spAutoFit/>
          </a:bodyPr>
          <a:lstStyle/>
          <a:p>
            <a:r>
              <a:rPr lang="el-GR" dirty="0" smtClean="0"/>
              <a:t>Καλεί </a:t>
            </a:r>
            <a:r>
              <a:rPr lang="el-GR" dirty="0"/>
              <a:t>τη μέθοδο της </a:t>
            </a:r>
            <a:r>
              <a:rPr lang="en-US" dirty="0" err="1" smtClean="0"/>
              <a:t>SalariedEmployee</a:t>
            </a:r>
            <a:endParaRPr lang="en-US" dirty="0"/>
          </a:p>
        </p:txBody>
      </p:sp>
    </p:spTree>
    <p:extLst>
      <p:ext uri="{BB962C8B-B14F-4D97-AF65-F5344CB8AC3E}">
        <p14:creationId xmlns:p14="http://schemas.microsoft.com/office/powerpoint/2010/main" val="94617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Απόκρυψη - Ενθυλάκωση</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Στο πρόγραμμα που κάναμε πριν δεν έχουμε άμεση πρόσβαση στην </a:t>
            </a:r>
            <a:r>
              <a:rPr lang="el-GR" dirty="0" smtClean="0">
                <a:solidFill>
                  <a:schemeClr val="accent6">
                    <a:lumMod val="75000"/>
                  </a:schemeClr>
                </a:solidFill>
              </a:rPr>
              <a:t>θέση</a:t>
            </a:r>
            <a:r>
              <a:rPr lang="el-GR" dirty="0" smtClean="0"/>
              <a:t> του αυτοκινήτου</a:t>
            </a:r>
          </a:p>
          <a:p>
            <a:pPr lvl="1"/>
            <a:r>
              <a:rPr lang="el-GR" dirty="0" smtClean="0"/>
              <a:t>Μόνο οι μέθοδοι της κλάσης μπορούν να την αλλάξουν.</a:t>
            </a:r>
          </a:p>
          <a:p>
            <a:pPr lvl="1"/>
            <a:r>
              <a:rPr lang="el-GR" dirty="0" smtClean="0"/>
              <a:t>Γιατί?</a:t>
            </a:r>
          </a:p>
          <a:p>
            <a:pPr lvl="2"/>
            <a:r>
              <a:rPr lang="el-GR" dirty="0"/>
              <a:t>Α</a:t>
            </a:r>
            <a:r>
              <a:rPr lang="el-GR" dirty="0" smtClean="0"/>
              <a:t>ν μπορούσε να αλλάζει σε πολλά σημεία στον κώδικα τότε κάποιες άλλες μέθοδοι θα μπορούσαν να το αλλάξουν και να δημιουργηθεί μπέρδεμα</a:t>
            </a:r>
          </a:p>
          <a:p>
            <a:pPr lvl="2"/>
            <a:r>
              <a:rPr lang="el-GR" dirty="0" smtClean="0"/>
              <a:t>Τώρα αλλάζει μόνο όταν είναι λογικό να αλλάξει – όταν κινηθεί το όχημα.</a:t>
            </a:r>
          </a:p>
          <a:p>
            <a:r>
              <a:rPr lang="el-GR" dirty="0" smtClean="0"/>
              <a:t>Επίσης κάποιος που χρησιμοποιεί τις </a:t>
            </a:r>
            <a:r>
              <a:rPr lang="el-GR" dirty="0" smtClean="0">
                <a:solidFill>
                  <a:schemeClr val="accent6">
                    <a:lumMod val="75000"/>
                  </a:schemeClr>
                </a:solidFill>
              </a:rPr>
              <a:t>μεθόδους</a:t>
            </a:r>
            <a:r>
              <a:rPr lang="el-GR" dirty="0" smtClean="0"/>
              <a:t> της κλάσης δεν ξέρει πως υλοποιούνται, απλά μόνο τι κάνουν</a:t>
            </a:r>
          </a:p>
          <a:p>
            <a:endParaRPr lang="el-GR" dirty="0" smtClean="0"/>
          </a:p>
          <a:p>
            <a:r>
              <a:rPr lang="el-GR" dirty="0" smtClean="0"/>
              <a:t>Αυτή η αρχή λέγεται </a:t>
            </a:r>
            <a:r>
              <a:rPr lang="el-GR" dirty="0" smtClean="0">
                <a:solidFill>
                  <a:srgbClr val="0070C0"/>
                </a:solidFill>
              </a:rPr>
              <a:t>Ενθυλάκωση – Απόκρυψη Πληροφορίας</a:t>
            </a:r>
            <a:endParaRPr lang="en-US" dirty="0">
              <a:solidFill>
                <a:srgbClr val="0070C0"/>
              </a:solidFill>
            </a:endParaRPr>
          </a:p>
        </p:txBody>
      </p:sp>
    </p:spTree>
    <p:extLst>
      <p:ext uri="{BB962C8B-B14F-4D97-AF65-F5344CB8AC3E}">
        <p14:creationId xmlns:p14="http://schemas.microsoft.com/office/powerpoint/2010/main" val="3726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και αλλαγή επιστρεφόμενου τύπου</a:t>
            </a:r>
            <a:endParaRPr lang="en-US" dirty="0"/>
          </a:p>
        </p:txBody>
      </p:sp>
      <p:sp>
        <p:nvSpPr>
          <p:cNvPr id="3" name="Content Placeholder 2"/>
          <p:cNvSpPr>
            <a:spLocks noGrp="1"/>
          </p:cNvSpPr>
          <p:nvPr>
            <p:ph idx="1"/>
          </p:nvPr>
        </p:nvSpPr>
        <p:spPr/>
        <p:txBody>
          <a:bodyPr/>
          <a:lstStyle/>
          <a:p>
            <a:r>
              <a:rPr lang="el-GR" dirty="0" smtClean="0"/>
              <a:t>Μια αλλαγή που μπορούμε να κάνουμε</a:t>
            </a:r>
            <a:r>
              <a:rPr lang="en-US" dirty="0" smtClean="0"/>
              <a:t> </a:t>
            </a:r>
            <a:r>
              <a:rPr lang="el-GR" dirty="0" smtClean="0"/>
              <a:t>στην υπογραφή της κλάσης που υπερβαίνουμε είναι να αλλάξουμε τον </a:t>
            </a:r>
            <a:r>
              <a:rPr lang="el-GR" dirty="0" smtClean="0">
                <a:solidFill>
                  <a:schemeClr val="accent6">
                    <a:lumMod val="75000"/>
                  </a:schemeClr>
                </a:solidFill>
              </a:rPr>
              <a:t>επιστρεφόμενο τύπο </a:t>
            </a:r>
            <a:r>
              <a:rPr lang="el-GR" dirty="0" smtClean="0"/>
              <a:t>σε αυτόν μιας παράγωγης κλάσης</a:t>
            </a:r>
          </a:p>
          <a:p>
            <a:pPr lvl="1"/>
            <a:r>
              <a:rPr lang="el-GR" dirty="0" smtClean="0"/>
              <a:t>Ουσιαστικά δεν είναι αλλαγή αφού η παράγωγη κλάση έχει και τον τύπο της γονικής κλάσης. </a:t>
            </a:r>
            <a:endParaRPr lang="en-US" dirty="0"/>
          </a:p>
        </p:txBody>
      </p:sp>
    </p:spTree>
    <p:extLst>
      <p:ext uri="{BB962C8B-B14F-4D97-AF65-F5344CB8AC3E}">
        <p14:creationId xmlns:p14="http://schemas.microsoft.com/office/powerpoint/2010/main" val="364474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852936"/>
            <a:ext cx="6336704" cy="1656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a:bodyPr>
          <a:lstStyle/>
          <a:p>
            <a:pPr marL="0" indent="0">
              <a:buNone/>
            </a:pPr>
            <a:r>
              <a:rPr lang="en-US" sz="2000" b="1" dirty="0">
                <a:latin typeface="Courier New" pitchFamily="49" charset="0"/>
                <a:cs typeface="Courier New" pitchFamily="49" charset="0"/>
              </a:rPr>
              <a:t>public class </a:t>
            </a:r>
            <a:r>
              <a:rPr lang="en-US" sz="2000" b="1" dirty="0">
                <a:solidFill>
                  <a:srgbClr val="C00000"/>
                </a:solidFill>
                <a:latin typeface="Courier New" pitchFamily="49" charset="0"/>
                <a:cs typeface="Courier New" pitchFamily="49" charset="0"/>
              </a:rPr>
              <a:t>Employee</a:t>
            </a:r>
          </a:p>
          <a:p>
            <a:pPr marL="0" indent="0">
              <a:buNone/>
            </a:pP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private </a:t>
            </a:r>
            <a:r>
              <a:rPr lang="en-US" sz="2000" b="1" dirty="0">
                <a:latin typeface="Courier New" pitchFamily="49" charset="0"/>
                <a:cs typeface="Courier New" pitchFamily="49" charset="0"/>
              </a:rPr>
              <a:t>String </a:t>
            </a:r>
            <a:r>
              <a:rPr lang="en-US" sz="2000" b="1" dirty="0">
                <a:solidFill>
                  <a:srgbClr val="00B0F0"/>
                </a:solidFill>
                <a:latin typeface="Courier New" pitchFamily="49" charset="0"/>
                <a:cs typeface="Courier New" pitchFamily="49" charset="0"/>
              </a:rPr>
              <a:t>name</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private </a:t>
            </a:r>
            <a:r>
              <a:rPr lang="en-US" sz="2000" b="1" dirty="0">
                <a:latin typeface="Courier New" pitchFamily="49" charset="0"/>
                <a:cs typeface="Courier New" pitchFamily="49" charset="0"/>
              </a:rPr>
              <a:t>Date </a:t>
            </a:r>
            <a:r>
              <a:rPr lang="en-US" sz="2000" b="1" dirty="0" err="1">
                <a:solidFill>
                  <a:srgbClr val="00B0F0"/>
                </a:solidFill>
                <a:latin typeface="Courier New" pitchFamily="49" charset="0"/>
                <a:cs typeface="Courier New" pitchFamily="49" charset="0"/>
              </a:rPr>
              <a:t>hireDate</a:t>
            </a:r>
            <a:r>
              <a:rPr lang="en-US" sz="2000" b="1" dirty="0">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smtClean="0">
                <a:solidFill>
                  <a:srgbClr val="C00000"/>
                </a:solidFill>
                <a:latin typeface="Courier New" pitchFamily="49" charset="0"/>
                <a:cs typeface="Courier New" pitchFamily="49" charset="0"/>
              </a:rPr>
              <a:t>Employee </a:t>
            </a:r>
            <a:r>
              <a:rPr lang="en-US" sz="2000" b="1" dirty="0" err="1" smtClean="0">
                <a:solidFill>
                  <a:srgbClr val="0070C0"/>
                </a:solidFill>
                <a:latin typeface="Courier New" pitchFamily="49" charset="0"/>
                <a:cs typeface="Courier New" pitchFamily="49" charset="0"/>
              </a:rPr>
              <a:t>createCopy</a:t>
            </a:r>
            <a:r>
              <a:rPr lang="en-US" sz="2000" b="1" dirty="0" smtClean="0">
                <a:solidFill>
                  <a:srgbClr val="0070C0"/>
                </a:solidFill>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return </a:t>
            </a:r>
            <a:r>
              <a:rPr lang="en-US" sz="2000" b="1" dirty="0" smtClean="0">
                <a:latin typeface="Courier New" pitchFamily="49" charset="0"/>
                <a:cs typeface="Courier New" pitchFamily="49" charset="0"/>
              </a:rPr>
              <a:t>new Employee(this);</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p>
          <a:p>
            <a:pPr marL="0" indent="0">
              <a:buNone/>
            </a:pP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89798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468" y="2554729"/>
            <a:ext cx="8280920" cy="18823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HourlyEmployee</a:t>
            </a:r>
            <a:r>
              <a:rPr lang="en-US" sz="2400" b="1" dirty="0">
                <a:latin typeface="Courier New" pitchFamily="49" charset="0"/>
                <a:cs typeface="Courier New" pitchFamily="49" charset="0"/>
              </a:rPr>
              <a:t> extends </a:t>
            </a:r>
            <a:r>
              <a:rPr lang="en-US" sz="2400" b="1" dirty="0">
                <a:solidFill>
                  <a:srgbClr val="0070C0"/>
                </a:solidFill>
                <a:latin typeface="Courier New" pitchFamily="49" charset="0"/>
                <a:cs typeface="Courier New" pitchFamily="49" charset="0"/>
              </a:rPr>
              <a:t>Employee</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private double </a:t>
            </a:r>
            <a:r>
              <a:rPr lang="en-US" sz="2400" b="1" dirty="0" err="1">
                <a:solidFill>
                  <a:srgbClr val="00B0F0"/>
                </a:solidFill>
                <a:latin typeface="Courier New" pitchFamily="49" charset="0"/>
                <a:cs typeface="Courier New" pitchFamily="49" charset="0"/>
              </a:rPr>
              <a:t>wageRate</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private double </a:t>
            </a:r>
            <a:r>
              <a:rPr lang="en-US" sz="2400" b="1" dirty="0">
                <a:solidFill>
                  <a:srgbClr val="00B0F0"/>
                </a:solidFill>
                <a:latin typeface="Courier New" pitchFamily="49" charset="0"/>
                <a:cs typeface="Courier New" pitchFamily="49" charset="0"/>
              </a:rPr>
              <a:t>hours</a:t>
            </a:r>
            <a:r>
              <a:rPr lang="en-US" sz="2400" b="1" dirty="0">
                <a:latin typeface="Courier New" pitchFamily="49" charset="0"/>
                <a:cs typeface="Courier New" pitchFamily="49" charset="0"/>
              </a:rPr>
              <a:t>; //for the month</a:t>
            </a:r>
          </a:p>
          <a:p>
            <a:pPr marL="0" indent="0">
              <a:buNone/>
            </a:pPr>
            <a:endParaRPr lang="en-US"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public </a:t>
            </a:r>
            <a:r>
              <a:rPr lang="en-US" sz="2400" b="1" dirty="0" err="1" smtClean="0">
                <a:solidFill>
                  <a:schemeClr val="accent6">
                    <a:lumMod val="75000"/>
                  </a:schemeClr>
                </a:solidFill>
                <a:latin typeface="Courier New" pitchFamily="49" charset="0"/>
                <a:cs typeface="Courier New" pitchFamily="49" charset="0"/>
              </a:rPr>
              <a:t>HourlyEmployee</a:t>
            </a:r>
            <a:r>
              <a:rPr lang="en-US" sz="2400" b="1" dirty="0" smtClean="0">
                <a:solidFill>
                  <a:srgbClr val="C0000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createCopy</a:t>
            </a:r>
            <a:r>
              <a:rPr lang="en-US" sz="2400" b="1" dirty="0">
                <a:solidFill>
                  <a:srgbClr val="0070C0"/>
                </a:solidFill>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return new </a:t>
            </a:r>
            <a:r>
              <a:rPr lang="en-US" sz="2400" b="1" dirty="0" err="1" smtClean="0">
                <a:latin typeface="Courier New" pitchFamily="49" charset="0"/>
                <a:cs typeface="Courier New" pitchFamily="49" charset="0"/>
              </a:rPr>
              <a:t>HourlyEmployee</a:t>
            </a:r>
            <a:r>
              <a:rPr lang="en-US" sz="2400" b="1" dirty="0" smtClean="0">
                <a:latin typeface="Courier New" pitchFamily="49" charset="0"/>
                <a:cs typeface="Courier New" pitchFamily="49" charset="0"/>
              </a:rPr>
              <a:t>(this</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None/>
            </a:pPr>
            <a:r>
              <a:rPr lang="el-GR"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1331640" y="5402833"/>
            <a:ext cx="7704856" cy="923330"/>
          </a:xfrm>
          <a:prstGeom prst="rect">
            <a:avLst/>
          </a:prstGeom>
          <a:solidFill>
            <a:schemeClr val="accent5">
              <a:lumMod val="60000"/>
              <a:lumOff val="40000"/>
            </a:schemeClr>
          </a:solidFill>
        </p:spPr>
        <p:txBody>
          <a:bodyPr wrap="square" rtlCol="0">
            <a:spAutoFit/>
          </a:bodyPr>
          <a:lstStyle/>
          <a:p>
            <a:r>
              <a:rPr lang="el-GR" dirty="0" smtClean="0"/>
              <a:t>Ο επιστρεφόμενος τύπος αλλάζει από </a:t>
            </a:r>
            <a:r>
              <a:rPr lang="en-US" dirty="0" smtClean="0">
                <a:solidFill>
                  <a:srgbClr val="C00000"/>
                </a:solidFill>
              </a:rPr>
              <a:t>Employee</a:t>
            </a:r>
            <a:r>
              <a:rPr lang="en-US" dirty="0" smtClean="0"/>
              <a:t> </a:t>
            </a:r>
            <a:r>
              <a:rPr lang="el-GR" dirty="0" smtClean="0"/>
              <a:t>σε </a:t>
            </a:r>
            <a:r>
              <a:rPr lang="en-US" dirty="0" err="1" smtClean="0">
                <a:solidFill>
                  <a:schemeClr val="accent6">
                    <a:lumMod val="75000"/>
                  </a:schemeClr>
                </a:solidFill>
              </a:rPr>
              <a:t>HourlyEmployee</a:t>
            </a:r>
            <a:r>
              <a:rPr lang="en-US" dirty="0" smtClean="0"/>
              <a:t> </a:t>
            </a:r>
            <a:r>
              <a:rPr lang="el-GR" dirty="0" smtClean="0"/>
              <a:t>στην υπέρβαση. Ουσιαστικά όμως δεν υπάρχει αλλαγή μιας και κάθε αντικείμενο </a:t>
            </a:r>
            <a:r>
              <a:rPr lang="en-US" dirty="0" err="1" smtClean="0">
                <a:solidFill>
                  <a:schemeClr val="accent6">
                    <a:lumMod val="75000"/>
                  </a:schemeClr>
                </a:solidFill>
              </a:rPr>
              <a:t>HourlyEmployee</a:t>
            </a:r>
            <a:r>
              <a:rPr lang="en-US" dirty="0" smtClean="0"/>
              <a:t> </a:t>
            </a:r>
            <a:r>
              <a:rPr lang="el-GR" dirty="0" smtClean="0"/>
              <a:t>είναι και </a:t>
            </a:r>
            <a:r>
              <a:rPr lang="en-US" dirty="0" smtClean="0">
                <a:solidFill>
                  <a:srgbClr val="FF0000"/>
                </a:solidFill>
              </a:rPr>
              <a:t>Employee</a:t>
            </a:r>
            <a:endParaRPr lang="en-US" dirty="0">
              <a:solidFill>
                <a:srgbClr val="FF0000"/>
              </a:solidFill>
            </a:endParaRPr>
          </a:p>
        </p:txBody>
      </p:sp>
    </p:spTree>
    <p:extLst>
      <p:ext uri="{BB962C8B-B14F-4D97-AF65-F5344CB8AC3E}">
        <p14:creationId xmlns:p14="http://schemas.microsoft.com/office/powerpoint/2010/main" val="272356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636912"/>
            <a:ext cx="8496944" cy="18722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public class </a:t>
            </a:r>
            <a:r>
              <a:rPr lang="en-US" sz="2400" dirty="0" err="1">
                <a:solidFill>
                  <a:schemeClr val="accent6">
                    <a:lumMod val="75000"/>
                  </a:schemeClr>
                </a:solidFill>
              </a:rPr>
              <a:t>SalariedEmployee</a:t>
            </a:r>
            <a:r>
              <a:rPr lang="en-US" sz="2400" dirty="0">
                <a:solidFill>
                  <a:schemeClr val="accent6">
                    <a:lumMod val="75000"/>
                  </a:schemeClr>
                </a:solidFill>
              </a:rPr>
              <a:t> </a:t>
            </a:r>
            <a:r>
              <a:rPr lang="en-US" sz="2400" dirty="0"/>
              <a:t>extends </a:t>
            </a:r>
            <a:r>
              <a:rPr lang="en-US" sz="2400" dirty="0">
                <a:solidFill>
                  <a:srgbClr val="0070C0"/>
                </a:solidFill>
              </a:rPr>
              <a:t>Employee</a:t>
            </a:r>
          </a:p>
          <a:p>
            <a:r>
              <a:rPr lang="en-US" sz="2400" dirty="0"/>
              <a:t>{</a:t>
            </a:r>
          </a:p>
          <a:p>
            <a:r>
              <a:rPr lang="en-US" sz="2400" dirty="0"/>
              <a:t>    private double </a:t>
            </a:r>
            <a:r>
              <a:rPr lang="en-US" sz="2400" dirty="0">
                <a:solidFill>
                  <a:srgbClr val="00B0F0"/>
                </a:solidFill>
              </a:rPr>
              <a:t>salary</a:t>
            </a:r>
            <a:r>
              <a:rPr lang="en-US" sz="2400" dirty="0"/>
              <a:t>; //</a:t>
            </a:r>
            <a:r>
              <a:rPr lang="en-US" sz="2400" dirty="0" smtClean="0"/>
              <a:t>annual</a:t>
            </a:r>
          </a:p>
          <a:p>
            <a:endParaRPr lang="en-US" sz="2400" dirty="0" smtClean="0"/>
          </a:p>
          <a:p>
            <a:r>
              <a:rPr lang="el-GR" sz="2400" dirty="0"/>
              <a:t>	</a:t>
            </a:r>
            <a:r>
              <a:rPr lang="en-US" sz="2400" dirty="0"/>
              <a:t>public </a:t>
            </a:r>
            <a:r>
              <a:rPr lang="en-US" sz="2400" dirty="0" err="1" smtClean="0">
                <a:solidFill>
                  <a:schemeClr val="accent6">
                    <a:lumMod val="75000"/>
                  </a:schemeClr>
                </a:solidFill>
              </a:rPr>
              <a:t>SalariedEmployee</a:t>
            </a:r>
            <a:r>
              <a:rPr lang="en-US" sz="2400" dirty="0" smtClean="0">
                <a:solidFill>
                  <a:srgbClr val="C00000"/>
                </a:solidFill>
              </a:rPr>
              <a:t> </a:t>
            </a:r>
            <a:r>
              <a:rPr lang="en-US" sz="2400" dirty="0" err="1">
                <a:solidFill>
                  <a:srgbClr val="0070C0"/>
                </a:solidFill>
              </a:rPr>
              <a:t>createCopy</a:t>
            </a:r>
            <a:r>
              <a:rPr lang="en-US" sz="2400" dirty="0">
                <a:solidFill>
                  <a:srgbClr val="0070C0"/>
                </a:solidFill>
              </a:rPr>
              <a:t>()</a:t>
            </a:r>
          </a:p>
          <a:p>
            <a:r>
              <a:rPr lang="en-US" sz="2400" dirty="0"/>
              <a:t>    	{</a:t>
            </a:r>
          </a:p>
          <a:p>
            <a:r>
              <a:rPr lang="en-US" sz="2400" dirty="0"/>
              <a:t>        return new </a:t>
            </a:r>
            <a:r>
              <a:rPr lang="en-US" sz="2400" dirty="0" err="1" smtClean="0"/>
              <a:t>SalariedEmployee</a:t>
            </a:r>
            <a:r>
              <a:rPr lang="en-US" sz="2400" dirty="0" smtClean="0"/>
              <a:t>(this</a:t>
            </a:r>
            <a:r>
              <a:rPr lang="en-US" sz="2400" dirty="0"/>
              <a:t>);</a:t>
            </a:r>
          </a:p>
          <a:p>
            <a:r>
              <a:rPr lang="en-US" sz="2400" dirty="0"/>
              <a:t>    	</a:t>
            </a:r>
            <a:r>
              <a:rPr lang="en-US" sz="2400" dirty="0" smtClean="0"/>
              <a:t>}</a:t>
            </a:r>
          </a:p>
          <a:p>
            <a:endParaRPr lang="en-US" sz="2400" dirty="0" smtClean="0"/>
          </a:p>
          <a:p>
            <a:r>
              <a:rPr lang="en-US" sz="2400" dirty="0" smtClean="0"/>
              <a:t>}</a:t>
            </a:r>
            <a:endParaRPr lang="en-US" sz="2400" dirty="0"/>
          </a:p>
        </p:txBody>
      </p:sp>
      <p:sp>
        <p:nvSpPr>
          <p:cNvPr id="2" name="TextBox 1"/>
          <p:cNvSpPr txBox="1"/>
          <p:nvPr/>
        </p:nvSpPr>
        <p:spPr>
          <a:xfrm>
            <a:off x="1331640" y="5402833"/>
            <a:ext cx="7704856" cy="923330"/>
          </a:xfrm>
          <a:prstGeom prst="rect">
            <a:avLst/>
          </a:prstGeom>
          <a:solidFill>
            <a:schemeClr val="accent5">
              <a:lumMod val="60000"/>
              <a:lumOff val="40000"/>
            </a:schemeClr>
          </a:solidFill>
        </p:spPr>
        <p:txBody>
          <a:bodyPr wrap="square" rtlCol="0">
            <a:spAutoFit/>
          </a:bodyPr>
          <a:lstStyle/>
          <a:p>
            <a:r>
              <a:rPr lang="el-GR" dirty="0" smtClean="0"/>
              <a:t>Ο επιστρεφόμενος τύπος αλλάζει από </a:t>
            </a:r>
            <a:r>
              <a:rPr lang="en-US" dirty="0" smtClean="0">
                <a:solidFill>
                  <a:srgbClr val="C00000"/>
                </a:solidFill>
              </a:rPr>
              <a:t>Employee</a:t>
            </a:r>
            <a:r>
              <a:rPr lang="en-US" dirty="0" smtClean="0"/>
              <a:t> </a:t>
            </a:r>
            <a:r>
              <a:rPr lang="el-GR" dirty="0" smtClean="0"/>
              <a:t>σε </a:t>
            </a:r>
            <a:r>
              <a:rPr lang="en-US" dirty="0" err="1" smtClean="0">
                <a:solidFill>
                  <a:schemeClr val="accent6">
                    <a:lumMod val="75000"/>
                  </a:schemeClr>
                </a:solidFill>
              </a:rPr>
              <a:t>SalariedEmployee</a:t>
            </a:r>
            <a:r>
              <a:rPr lang="en-US" dirty="0" smtClean="0"/>
              <a:t> </a:t>
            </a:r>
            <a:r>
              <a:rPr lang="el-GR" dirty="0" smtClean="0"/>
              <a:t>στην υπέρβαση. Ουσιαστικά όμως δεν υπάρχει αλλαγή μιας και κάθε αντικείμενο </a:t>
            </a:r>
            <a:r>
              <a:rPr lang="en-US" dirty="0" err="1" smtClean="0">
                <a:solidFill>
                  <a:schemeClr val="accent6">
                    <a:lumMod val="75000"/>
                  </a:schemeClr>
                </a:solidFill>
              </a:rPr>
              <a:t>SalariedEmployee</a:t>
            </a:r>
            <a:r>
              <a:rPr lang="en-US" dirty="0" smtClean="0"/>
              <a:t> </a:t>
            </a:r>
            <a:r>
              <a:rPr lang="el-GR" dirty="0" smtClean="0"/>
              <a:t>είναι και </a:t>
            </a:r>
            <a:r>
              <a:rPr lang="en-US" dirty="0" smtClean="0">
                <a:solidFill>
                  <a:srgbClr val="FF0000"/>
                </a:solidFill>
              </a:rPr>
              <a:t>Employee</a:t>
            </a:r>
            <a:endParaRPr lang="en-US" dirty="0">
              <a:solidFill>
                <a:srgbClr val="FF0000"/>
              </a:solidFill>
            </a:endParaRPr>
          </a:p>
        </p:txBody>
      </p:sp>
    </p:spTree>
    <p:extLst>
      <p:ext uri="{BB962C8B-B14F-4D97-AF65-F5344CB8AC3E}">
        <p14:creationId xmlns:p14="http://schemas.microsoft.com/office/powerpoint/2010/main" val="123953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p:txBody>
          <a:bodyPr/>
          <a:lstStyle/>
          <a:p>
            <a:r>
              <a:rPr lang="el-GR" dirty="0" smtClean="0"/>
              <a:t>Είπαμε ότι η </a:t>
            </a:r>
            <a:r>
              <a:rPr lang="en-US" dirty="0" smtClean="0"/>
              <a:t>Java </a:t>
            </a:r>
            <a:r>
              <a:rPr lang="el-GR" dirty="0" smtClean="0"/>
              <a:t>για κάθε αντικείμενο </a:t>
            </a:r>
            <a:r>
              <a:rPr lang="el-GR" dirty="0" smtClean="0">
                <a:solidFill>
                  <a:schemeClr val="accent6">
                    <a:lumMod val="75000"/>
                  </a:schemeClr>
                </a:solidFill>
              </a:rPr>
              <a:t>«περιμένει» </a:t>
            </a:r>
            <a:r>
              <a:rPr lang="el-GR" dirty="0" smtClean="0"/>
              <a:t>να δει τις μεθόδους </a:t>
            </a:r>
            <a:r>
              <a:rPr lang="en-US" dirty="0" err="1" smtClean="0">
                <a:solidFill>
                  <a:srgbClr val="0070C0"/>
                </a:solidFill>
              </a:rPr>
              <a:t>toString</a:t>
            </a:r>
            <a:r>
              <a:rPr lang="en-US" dirty="0" smtClean="0">
                <a:solidFill>
                  <a:srgbClr val="0070C0"/>
                </a:solidFill>
              </a:rPr>
              <a:t> </a:t>
            </a:r>
            <a:r>
              <a:rPr lang="el-GR" dirty="0" smtClean="0"/>
              <a:t>και </a:t>
            </a:r>
            <a:r>
              <a:rPr lang="en-US" dirty="0" smtClean="0">
                <a:solidFill>
                  <a:srgbClr val="0070C0"/>
                </a:solidFill>
              </a:rPr>
              <a:t>equals</a:t>
            </a:r>
          </a:p>
          <a:p>
            <a:pPr lvl="1"/>
            <a:r>
              <a:rPr lang="el-GR" dirty="0" smtClean="0"/>
              <a:t>Αυτό σημαίνει ότι οι μέθοδοι αυτές ορίζονται στην κλάση </a:t>
            </a:r>
            <a:r>
              <a:rPr lang="en-US" dirty="0" smtClean="0">
                <a:solidFill>
                  <a:srgbClr val="FF0000"/>
                </a:solidFill>
              </a:rPr>
              <a:t>Object</a:t>
            </a:r>
            <a:r>
              <a:rPr lang="en-US" dirty="0" smtClean="0"/>
              <a:t> </a:t>
            </a:r>
            <a:r>
              <a:rPr lang="el-GR" dirty="0" smtClean="0"/>
              <a:t>που είναι ο πρόγονος όλων το κλάσεων και κάθε νέα κλάση μπορεί να τις </a:t>
            </a:r>
            <a:r>
              <a:rPr lang="el-GR" dirty="0" smtClean="0">
                <a:solidFill>
                  <a:schemeClr val="accent6">
                    <a:lumMod val="75000"/>
                  </a:schemeClr>
                </a:solidFill>
              </a:rPr>
              <a:t>υπερβεί</a:t>
            </a:r>
            <a:r>
              <a:rPr lang="el-GR" dirty="0"/>
              <a:t> </a:t>
            </a:r>
            <a:r>
              <a:rPr lang="el-GR" dirty="0" smtClean="0"/>
              <a:t>(</a:t>
            </a:r>
            <a:r>
              <a:rPr lang="en-US" dirty="0" smtClean="0">
                <a:solidFill>
                  <a:schemeClr val="accent6">
                    <a:lumMod val="75000"/>
                  </a:schemeClr>
                </a:solidFill>
              </a:rPr>
              <a:t>override</a:t>
            </a:r>
            <a:r>
              <a:rPr lang="en-US" dirty="0" smtClean="0"/>
              <a:t>).</a:t>
            </a:r>
            <a:endParaRPr lang="el-GR" dirty="0" smtClean="0"/>
          </a:p>
          <a:p>
            <a:pPr lvl="1"/>
            <a:r>
              <a:rPr lang="el-GR" dirty="0" smtClean="0"/>
              <a:t>Είδαμε παραδείγματα πως </a:t>
            </a:r>
            <a:r>
              <a:rPr lang="el-GR" dirty="0" err="1" smtClean="0"/>
              <a:t>υπερβήκαμε</a:t>
            </a:r>
            <a:r>
              <a:rPr lang="el-GR" dirty="0" smtClean="0"/>
              <a:t> την μέθοδο </a:t>
            </a:r>
            <a:r>
              <a:rPr lang="en-US" dirty="0" err="1" smtClean="0"/>
              <a:t>toString</a:t>
            </a:r>
            <a:r>
              <a:rPr lang="en-US" dirty="0" smtClean="0"/>
              <a:t>.</a:t>
            </a:r>
            <a:endParaRPr lang="en-US" dirty="0"/>
          </a:p>
        </p:txBody>
      </p:sp>
    </p:spTree>
    <p:extLst>
      <p:ext uri="{BB962C8B-B14F-4D97-AF65-F5344CB8AC3E}">
        <p14:creationId xmlns:p14="http://schemas.microsoft.com/office/powerpoint/2010/main" val="264008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equals</a:t>
            </a:r>
            <a:endParaRPr lang="en-US" dirty="0"/>
          </a:p>
        </p:txBody>
      </p:sp>
      <p:sp>
        <p:nvSpPr>
          <p:cNvPr id="3" name="Content Placeholder 2"/>
          <p:cNvSpPr>
            <a:spLocks noGrp="1"/>
          </p:cNvSpPr>
          <p:nvPr>
            <p:ph idx="1"/>
          </p:nvPr>
        </p:nvSpPr>
        <p:spPr/>
        <p:txBody>
          <a:bodyPr/>
          <a:lstStyle/>
          <a:p>
            <a:r>
              <a:rPr lang="en-US" dirty="0" smtClean="0"/>
              <a:t>H equals </a:t>
            </a:r>
            <a:r>
              <a:rPr lang="el-GR" dirty="0" smtClean="0"/>
              <a:t>στην κλάση </a:t>
            </a:r>
            <a:r>
              <a:rPr lang="en-US" dirty="0" smtClean="0"/>
              <a:t>Object </a:t>
            </a:r>
            <a:r>
              <a:rPr lang="el-GR" dirty="0" smtClean="0"/>
              <a:t>ορίζεται ως:</a:t>
            </a:r>
          </a:p>
          <a:p>
            <a:pPr lvl="1"/>
            <a:r>
              <a:rPr lang="en-US" b="1" dirty="0" smtClean="0">
                <a:solidFill>
                  <a:srgbClr val="0070C0"/>
                </a:solidFill>
                <a:latin typeface="Courier New" pitchFamily="49" charset="0"/>
                <a:cs typeface="Courier New" pitchFamily="49" charset="0"/>
              </a:rPr>
              <a:t>public </a:t>
            </a:r>
            <a:r>
              <a:rPr lang="en-US" b="1" dirty="0" err="1" smtClean="0">
                <a:solidFill>
                  <a:srgbClr val="0070C0"/>
                </a:solidFill>
                <a:latin typeface="Courier New" pitchFamily="49" charset="0"/>
                <a:cs typeface="Courier New" pitchFamily="49" charset="0"/>
              </a:rPr>
              <a:t>boolean</a:t>
            </a:r>
            <a:r>
              <a:rPr lang="en-US" b="1" dirty="0" smtClean="0">
                <a:solidFill>
                  <a:srgbClr val="0070C0"/>
                </a:solidFill>
                <a:latin typeface="Courier New" pitchFamily="49" charset="0"/>
                <a:cs typeface="Courier New" pitchFamily="49" charset="0"/>
              </a:rPr>
              <a:t> equals(</a:t>
            </a:r>
            <a:r>
              <a:rPr lang="en-US" b="1" dirty="0" smtClean="0">
                <a:solidFill>
                  <a:srgbClr val="FF0000"/>
                </a:solidFill>
                <a:latin typeface="Courier New" pitchFamily="49" charset="0"/>
                <a:cs typeface="Courier New" pitchFamily="49" charset="0"/>
              </a:rPr>
              <a:t>Object</a:t>
            </a:r>
            <a:r>
              <a:rPr lang="en-US" b="1" dirty="0" smtClean="0">
                <a:solidFill>
                  <a:srgbClr val="0070C0"/>
                </a:solidFill>
                <a:latin typeface="Courier New" pitchFamily="49" charset="0"/>
                <a:cs typeface="Courier New" pitchFamily="49" charset="0"/>
              </a:rPr>
              <a:t> other)</a:t>
            </a:r>
          </a:p>
          <a:p>
            <a:pPr lvl="1"/>
            <a:endParaRPr lang="en-US" dirty="0"/>
          </a:p>
          <a:p>
            <a:r>
              <a:rPr lang="el-GR" dirty="0" smtClean="0"/>
              <a:t>Για την κλάση </a:t>
            </a:r>
            <a:r>
              <a:rPr lang="en-US" dirty="0" smtClean="0"/>
              <a:t>Employee </a:t>
            </a:r>
            <a:r>
              <a:rPr lang="el-GR" dirty="0" smtClean="0"/>
              <a:t>θα την ορίσουμε ως:</a:t>
            </a:r>
          </a:p>
          <a:p>
            <a:pPr lvl="1"/>
            <a:r>
              <a:rPr lang="en-US" b="1" dirty="0">
                <a:solidFill>
                  <a:srgbClr val="0070C0"/>
                </a:solidFill>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equals(</a:t>
            </a:r>
            <a:r>
              <a:rPr lang="en-US" b="1" dirty="0">
                <a:solidFill>
                  <a:srgbClr val="FF0000"/>
                </a:solidFill>
                <a:latin typeface="Courier New" pitchFamily="49" charset="0"/>
                <a:cs typeface="Courier New" pitchFamily="49" charset="0"/>
              </a:rPr>
              <a:t>Employee</a:t>
            </a:r>
            <a:r>
              <a:rPr lang="en-US" b="1" dirty="0">
                <a:solidFill>
                  <a:srgbClr val="0070C0"/>
                </a:solidFill>
                <a:latin typeface="Courier New" pitchFamily="49" charset="0"/>
                <a:cs typeface="Courier New" pitchFamily="49" charset="0"/>
              </a:rPr>
              <a:t> other)</a:t>
            </a:r>
          </a:p>
          <a:p>
            <a:pPr lvl="1"/>
            <a:endParaRPr lang="en-US" b="1" dirty="0">
              <a:solidFill>
                <a:srgbClr val="0070C0"/>
              </a:solidFill>
              <a:latin typeface="Courier New" pitchFamily="49" charset="0"/>
              <a:cs typeface="Courier New" pitchFamily="49" charset="0"/>
            </a:endParaRPr>
          </a:p>
          <a:p>
            <a:r>
              <a:rPr lang="el-GR" dirty="0" smtClean="0"/>
              <a:t>Αλλάζουμε την </a:t>
            </a:r>
            <a:r>
              <a:rPr lang="el-GR" dirty="0" smtClean="0">
                <a:solidFill>
                  <a:schemeClr val="accent6">
                    <a:lumMod val="75000"/>
                  </a:schemeClr>
                </a:solidFill>
              </a:rPr>
              <a:t>υπογραφή </a:t>
            </a:r>
            <a:r>
              <a:rPr lang="el-GR" dirty="0" smtClean="0"/>
              <a:t>της κλάσης, άρα δεν κάνουμε </a:t>
            </a:r>
            <a:r>
              <a:rPr lang="el-GR" dirty="0" smtClean="0">
                <a:solidFill>
                  <a:srgbClr val="0070C0"/>
                </a:solidFill>
              </a:rPr>
              <a:t>υπέρβαση</a:t>
            </a:r>
            <a:r>
              <a:rPr lang="el-GR" dirty="0" smtClean="0"/>
              <a:t>, αλλά </a:t>
            </a:r>
            <a:r>
              <a:rPr lang="el-GR" dirty="0" smtClean="0">
                <a:solidFill>
                  <a:srgbClr val="0070C0"/>
                </a:solidFill>
              </a:rPr>
              <a:t>υπερφόρτωση</a:t>
            </a:r>
            <a:r>
              <a:rPr lang="el-GR" dirty="0" smtClean="0"/>
              <a:t> της </a:t>
            </a:r>
            <a:r>
              <a:rPr lang="en-US" dirty="0" smtClean="0"/>
              <a:t>equals</a:t>
            </a:r>
          </a:p>
          <a:p>
            <a:pPr lvl="1"/>
            <a:r>
              <a:rPr lang="el-GR" dirty="0" smtClean="0"/>
              <a:t>Πως θα την ορίσουμε ώστε να κάνουμε υπέρβαση?</a:t>
            </a:r>
            <a:endParaRPr lang="en-US" dirty="0"/>
          </a:p>
        </p:txBody>
      </p:sp>
    </p:spTree>
    <p:extLst>
      <p:ext uri="{BB962C8B-B14F-4D97-AF65-F5344CB8AC3E}">
        <p14:creationId xmlns:p14="http://schemas.microsoft.com/office/powerpoint/2010/main" val="403475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equals</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name;</a:t>
            </a:r>
          </a:p>
          <a:p>
            <a:pPr marL="0" indent="0">
              <a:buNone/>
            </a:pPr>
            <a:r>
              <a:rPr lang="en-US" b="1" dirty="0">
                <a:latin typeface="Courier New" pitchFamily="49" charset="0"/>
                <a:cs typeface="Courier New" pitchFamily="49" charset="0"/>
              </a:rPr>
              <a:t>    private Date </a:t>
            </a:r>
            <a:r>
              <a:rPr lang="en-US" b="1" dirty="0" err="1">
                <a:latin typeface="Courier New" pitchFamily="49" charset="0"/>
                <a:cs typeface="Courier New" pitchFamily="49" charset="0"/>
              </a:rPr>
              <a:t>hireDate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err="1">
                <a:solidFill>
                  <a:srgbClr val="FF0000"/>
                </a:solidFill>
                <a:latin typeface="Courier New" pitchFamily="49" charset="0"/>
                <a:cs typeface="Courier New" pitchFamily="49" charset="0"/>
              </a:rPr>
              <a:t>boolean</a:t>
            </a:r>
            <a:r>
              <a:rPr lang="en-US" b="1" dirty="0">
                <a:solidFill>
                  <a:srgbClr val="FF0000"/>
                </a:solidFill>
                <a:latin typeface="Courier New" pitchFamily="49" charset="0"/>
                <a:cs typeface="Courier New" pitchFamily="49" charset="0"/>
              </a:rPr>
              <a:t> equals(Object </a:t>
            </a:r>
            <a:r>
              <a:rPr lang="en-US" b="1" dirty="0" err="1">
                <a:solidFill>
                  <a:srgbClr val="FF0000"/>
                </a:solidFill>
                <a:latin typeface="Courier New" pitchFamily="49" charset="0"/>
                <a:cs typeface="Courier New" pitchFamily="49" charset="0"/>
              </a:rPr>
              <a:t>otherObject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otherObject</a:t>
            </a:r>
            <a:r>
              <a:rPr lang="en-US" b="1" dirty="0">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return false;</a:t>
            </a:r>
          </a:p>
          <a:p>
            <a:pPr marL="0" indent="0">
              <a:buNone/>
            </a:pPr>
            <a:r>
              <a:rPr lang="en-US" b="1" dirty="0">
                <a:latin typeface="Courier New" pitchFamily="49" charset="0"/>
                <a:cs typeface="Courier New" pitchFamily="49" charset="0"/>
              </a:rPr>
              <a:t>        else if (</a:t>
            </a:r>
            <a:r>
              <a:rPr lang="en-US" b="1" dirty="0" err="1">
                <a:solidFill>
                  <a:srgbClr val="FF0000"/>
                </a:solidFill>
                <a:latin typeface="Courier New" pitchFamily="49" charset="0"/>
                <a:cs typeface="Courier New" pitchFamily="49" charset="0"/>
              </a:rPr>
              <a:t>getClass</a:t>
            </a:r>
            <a:r>
              <a:rPr lang="en-US" b="1" dirty="0">
                <a:solidFill>
                  <a:srgbClr val="FF0000"/>
                </a:solidFill>
                <a:latin typeface="Courier New" pitchFamily="49" charset="0"/>
                <a:cs typeface="Courier New" pitchFamily="49" charset="0"/>
              </a:rPr>
              <a:t>( ) </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otherObject.getClass</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false;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otherEmployee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(Employee)</a:t>
            </a:r>
            <a:r>
              <a:rPr lang="en-US" b="1" dirty="0" err="1">
                <a:latin typeface="Courier New" pitchFamily="49" charset="0"/>
                <a:cs typeface="Courier New" pitchFamily="49" charset="0"/>
              </a:rPr>
              <a:t>otherObject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(otherEmployee.name)</a:t>
            </a:r>
          </a:p>
          <a:p>
            <a:pPr marL="0" indent="0">
              <a:buNone/>
            </a:pPr>
            <a:r>
              <a:rPr lang="en-US" b="1" dirty="0">
                <a:latin typeface="Courier New" pitchFamily="49" charset="0"/>
                <a:cs typeface="Courier New" pitchFamily="49" charset="0"/>
              </a:rPr>
              <a:t>               &amp;&amp; </a:t>
            </a:r>
            <a:r>
              <a:rPr lang="en-US" b="1" dirty="0" err="1">
                <a:latin typeface="Courier New" pitchFamily="49" charset="0"/>
                <a:cs typeface="Courier New" pitchFamily="49" charset="0"/>
              </a:rPr>
              <a:t>hireDate.equals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otherEmployee.hireDate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4499992" y="2996952"/>
            <a:ext cx="4536626" cy="612068"/>
          </a:xfrm>
          <a:prstGeom prst="wedgeRectCallout">
            <a:avLst>
              <a:gd name="adj1" fmla="val -67861"/>
              <a:gd name="adj2" fmla="val 5396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rPr>
              <a:t>getClass</a:t>
            </a:r>
            <a:r>
              <a:rPr lang="en-US" sz="1600" dirty="0" smtClean="0">
                <a:solidFill>
                  <a:schemeClr val="tx1"/>
                </a:solidFill>
              </a:rPr>
              <a:t>: </a:t>
            </a:r>
            <a:r>
              <a:rPr lang="el-GR" sz="1600" dirty="0" smtClean="0">
                <a:solidFill>
                  <a:schemeClr val="tx1"/>
                </a:solidFill>
              </a:rPr>
              <a:t>μέθοδος της </a:t>
            </a:r>
            <a:r>
              <a:rPr lang="en-US" sz="1600" dirty="0" smtClean="0">
                <a:solidFill>
                  <a:schemeClr val="tx1"/>
                </a:solidFill>
              </a:rPr>
              <a:t>Object, </a:t>
            </a:r>
            <a:r>
              <a:rPr lang="el-GR" sz="1600" dirty="0" smtClean="0">
                <a:solidFill>
                  <a:schemeClr val="tx1"/>
                </a:solidFill>
              </a:rPr>
              <a:t>επιστρέφει μια αναπαράσταση της κλάσης του αντικειμένου</a:t>
            </a:r>
            <a:endParaRPr lang="en-US" sz="1600" dirty="0">
              <a:solidFill>
                <a:schemeClr val="tx1"/>
              </a:solidFill>
            </a:endParaRPr>
          </a:p>
        </p:txBody>
      </p:sp>
      <p:sp>
        <p:nvSpPr>
          <p:cNvPr id="5" name="Rectangular Callout 4"/>
          <p:cNvSpPr/>
          <p:nvPr/>
        </p:nvSpPr>
        <p:spPr>
          <a:xfrm>
            <a:off x="3995936" y="3933056"/>
            <a:ext cx="5040682" cy="504056"/>
          </a:xfrm>
          <a:prstGeom prst="wedgeRectCallout">
            <a:avLst>
              <a:gd name="adj1" fmla="val -20833"/>
              <a:gd name="adj2" fmla="val 745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rPr>
              <a:t>Downcasting</a:t>
            </a:r>
            <a:r>
              <a:rPr lang="en-US" sz="1600" dirty="0" smtClean="0">
                <a:solidFill>
                  <a:schemeClr val="tx1"/>
                </a:solidFill>
              </a:rPr>
              <a:t>: </a:t>
            </a:r>
            <a:r>
              <a:rPr lang="el-GR" sz="1600" dirty="0" smtClean="0">
                <a:solidFill>
                  <a:schemeClr val="tx1"/>
                </a:solidFill>
              </a:rPr>
              <a:t>μετατροπή ενός αντικειμένου από μια υψηλότερη σε μία χαμηλότερη κλάση</a:t>
            </a:r>
            <a:endParaRPr lang="en-US" sz="1600" dirty="0">
              <a:solidFill>
                <a:schemeClr val="tx1"/>
              </a:solidFill>
            </a:endParaRPr>
          </a:p>
        </p:txBody>
      </p:sp>
      <p:sp>
        <p:nvSpPr>
          <p:cNvPr id="6" name="TextBox 5"/>
          <p:cNvSpPr txBox="1"/>
          <p:nvPr/>
        </p:nvSpPr>
        <p:spPr>
          <a:xfrm>
            <a:off x="3851920" y="5445224"/>
            <a:ext cx="4793243" cy="923330"/>
          </a:xfrm>
          <a:prstGeom prst="rect">
            <a:avLst/>
          </a:prstGeom>
          <a:solidFill>
            <a:srgbClr val="92D050"/>
          </a:solidFill>
        </p:spPr>
        <p:txBody>
          <a:bodyPr wrap="square" rtlCol="0">
            <a:spAutoFit/>
          </a:bodyPr>
          <a:lstStyle/>
          <a:p>
            <a:r>
              <a:rPr lang="el-GR" dirty="0" smtClean="0"/>
              <a:t>Το </a:t>
            </a:r>
            <a:r>
              <a:rPr lang="en-US" dirty="0" err="1" smtClean="0"/>
              <a:t>downcasting</a:t>
            </a:r>
            <a:r>
              <a:rPr lang="en-US" dirty="0" smtClean="0"/>
              <a:t> </a:t>
            </a:r>
            <a:r>
              <a:rPr lang="el-GR" dirty="0" smtClean="0"/>
              <a:t>δεν είναι πάντα δυνατόν και αν δεν γίνει σωστά μπορεί να προκαλέσει λάθη κατά την εκτέλεση του προγράμματος</a:t>
            </a:r>
            <a:endParaRPr lang="en-US" dirty="0"/>
          </a:p>
        </p:txBody>
      </p:sp>
    </p:spTree>
    <p:extLst>
      <p:ext uri="{BB962C8B-B14F-4D97-AF65-F5344CB8AC3E}">
        <p14:creationId xmlns:p14="http://schemas.microsoft.com/office/powerpoint/2010/main" val="408663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79512" y="3117685"/>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0168"/>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4104456"/>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eve2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)eve;</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sam.getHireDate</a:t>
            </a:r>
            <a:r>
              <a:rPr lang="en-US" b="1" dirty="0">
                <a:latin typeface="Courier New" pitchFamily="49" charset="0"/>
                <a:cs typeface="Courier New" pitchFamily="49" charset="0"/>
              </a:rPr>
              <a:t>().equals(eve2.getHireDate())){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hire date");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hire date");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2915816" y="5517232"/>
            <a:ext cx="6228184" cy="1200329"/>
          </a:xfrm>
          <a:prstGeom prst="rect">
            <a:avLst/>
          </a:prstGeom>
          <a:solidFill>
            <a:srgbClr val="92D050"/>
          </a:solidFill>
        </p:spPr>
        <p:txBody>
          <a:bodyPr wrap="square" rtlCol="0">
            <a:spAutoFit/>
          </a:bodyPr>
          <a:lstStyle/>
          <a:p>
            <a:r>
              <a:rPr lang="el-GR" dirty="0" smtClean="0"/>
              <a:t>Στην περίπτωση αυτή θα μας χτυπήσει λάθος στο τρέξιμο παρότι χρησιμοποιούμε μόνο την κοινή μέθοδο </a:t>
            </a:r>
            <a:r>
              <a:rPr lang="en-US" dirty="0" err="1" smtClean="0"/>
              <a:t>getHireDate</a:t>
            </a:r>
            <a:r>
              <a:rPr lang="en-US" dirty="0" smtClean="0"/>
              <a:t>()</a:t>
            </a:r>
            <a:r>
              <a:rPr lang="el-GR" dirty="0" smtClean="0"/>
              <a:t>.</a:t>
            </a:r>
            <a:r>
              <a:rPr lang="en-US" dirty="0" smtClean="0"/>
              <a:t> To </a:t>
            </a:r>
            <a:r>
              <a:rPr lang="el-GR" dirty="0" smtClean="0"/>
              <a:t>πρόγραμμα προβλέπει ότι μπορεί να υπάρχει πρόβλημα.</a:t>
            </a:r>
            <a:endParaRPr lang="en-US" dirty="0"/>
          </a:p>
        </p:txBody>
      </p:sp>
    </p:spTree>
    <p:extLst>
      <p:ext uri="{BB962C8B-B14F-4D97-AF65-F5344CB8AC3E}">
        <p14:creationId xmlns:p14="http://schemas.microsoft.com/office/powerpoint/2010/main" val="9980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52836" y="4293096"/>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2836" y="3144724"/>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664"/>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5256584"/>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method(</a:t>
            </a:r>
            <a:r>
              <a:rPr lang="en-US" b="1" dirty="0" err="1">
                <a:latin typeface="Courier New" pitchFamily="49" charset="0"/>
                <a:cs typeface="Courier New" pitchFamily="49" charset="0"/>
              </a:rPr>
              <a:t>sam,sam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static void method(</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a:t>
            </a: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emp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sEmp2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emp</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sEmp.getHireDate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equals(sEmp2.getSalary())){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563888" y="5805264"/>
            <a:ext cx="5580112" cy="923330"/>
          </a:xfrm>
          <a:prstGeom prst="rect">
            <a:avLst/>
          </a:prstGeom>
          <a:solidFill>
            <a:srgbClr val="92D050"/>
          </a:solidFill>
        </p:spPr>
        <p:txBody>
          <a:bodyPr wrap="square" rtlCol="0">
            <a:spAutoFit/>
          </a:bodyPr>
          <a:lstStyle/>
          <a:p>
            <a:r>
              <a:rPr lang="el-GR" dirty="0" smtClean="0"/>
              <a:t>Στην περίπτωση αυτή το </a:t>
            </a:r>
            <a:r>
              <a:rPr lang="en-US" dirty="0" err="1" smtClean="0"/>
              <a:t>downcasting</a:t>
            </a:r>
            <a:r>
              <a:rPr lang="en-US" dirty="0" smtClean="0"/>
              <a:t> </a:t>
            </a:r>
            <a:r>
              <a:rPr lang="el-GR" dirty="0" smtClean="0"/>
              <a:t>δεν χτυπάει λάθος γιατί μπορεί να καλέσουμε σωστά την μέθοδο με </a:t>
            </a:r>
            <a:r>
              <a:rPr lang="en-US" dirty="0" err="1" smtClean="0"/>
              <a:t>SalariedEmployee</a:t>
            </a:r>
            <a:r>
              <a:rPr lang="en-US" dirty="0" smtClean="0"/>
              <a:t> </a:t>
            </a:r>
            <a:r>
              <a:rPr lang="el-GR" dirty="0" smtClean="0"/>
              <a:t>αντικείμενο</a:t>
            </a:r>
            <a:endParaRPr lang="en-US" dirty="0"/>
          </a:p>
        </p:txBody>
      </p:sp>
    </p:spTree>
    <p:extLst>
      <p:ext uri="{BB962C8B-B14F-4D97-AF65-F5344CB8AC3E}">
        <p14:creationId xmlns:p14="http://schemas.microsoft.com/office/powerpoint/2010/main" val="14027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52836" y="4293096"/>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2836" y="3144724"/>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664"/>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5256584"/>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method(</a:t>
            </a:r>
            <a:r>
              <a:rPr lang="en-US" b="1" dirty="0" err="1" smtClean="0">
                <a:latin typeface="Courier New" pitchFamily="49" charset="0"/>
                <a:cs typeface="Courier New" pitchFamily="49" charset="0"/>
              </a:rPr>
              <a:t>sam,</a:t>
            </a:r>
            <a:r>
              <a:rPr lang="en-US" b="1" dirty="0" err="1" smtClean="0">
                <a:solidFill>
                  <a:srgbClr val="FF0000"/>
                </a:solidFill>
                <a:latin typeface="Courier New" pitchFamily="49" charset="0"/>
                <a:cs typeface="Courier New" pitchFamily="49" charset="0"/>
              </a:rPr>
              <a:t>eve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static void method(</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a:t>
            </a: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emp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sEmp2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emp</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sEmp.getHireDate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equals(sEmp2.getSalary())){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559279" y="5951021"/>
            <a:ext cx="5580112" cy="646331"/>
          </a:xfrm>
          <a:prstGeom prst="rect">
            <a:avLst/>
          </a:prstGeom>
          <a:solidFill>
            <a:srgbClr val="92D050"/>
          </a:solidFill>
        </p:spPr>
        <p:txBody>
          <a:bodyPr wrap="square" rtlCol="0">
            <a:spAutoFit/>
          </a:bodyPr>
          <a:lstStyle/>
          <a:p>
            <a:r>
              <a:rPr lang="el-GR" dirty="0" smtClean="0"/>
              <a:t>Αν όμως την καλέσουμε με αντικείμενο </a:t>
            </a:r>
            <a:r>
              <a:rPr lang="en-US" dirty="0" smtClean="0"/>
              <a:t>Employee </a:t>
            </a:r>
            <a:r>
              <a:rPr lang="el-GR" dirty="0" smtClean="0"/>
              <a:t>θα πάρουμε λάθος</a:t>
            </a:r>
            <a:endParaRPr lang="en-US" dirty="0"/>
          </a:p>
        </p:txBody>
      </p:sp>
    </p:spTree>
    <p:extLst>
      <p:ext uri="{BB962C8B-B14F-4D97-AF65-F5344CB8AC3E}">
        <p14:creationId xmlns:p14="http://schemas.microsoft.com/office/powerpoint/2010/main" val="185567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Θέλω να δημιουργήσω ένα «τηλεφωνικό κατάλογο» στο οποίο θα αποθηκεύω ζεύγη από ονόματα και αριθμούς</a:t>
            </a:r>
          </a:p>
          <a:p>
            <a:pPr lvl="1"/>
            <a:r>
              <a:rPr lang="el-GR" dirty="0"/>
              <a:t>Π.χ., τηλεφωνικός κατάλογος στο κινητό</a:t>
            </a:r>
            <a:r>
              <a:rPr lang="el-GR" dirty="0" smtClean="0"/>
              <a:t>.</a:t>
            </a:r>
          </a:p>
          <a:p>
            <a:r>
              <a:rPr lang="el-GR" dirty="0" smtClean="0"/>
              <a:t>Θέλω να μπορώ να προσθέτω και να αφαιρώ επαφές, και να παίρνω το τηλέφωνο μιας επαφής όταν δίνω το όνομα. </a:t>
            </a:r>
          </a:p>
          <a:p>
            <a:endParaRPr lang="el-GR" dirty="0" smtClean="0"/>
          </a:p>
          <a:p>
            <a:r>
              <a:rPr lang="el-GR" dirty="0" smtClean="0"/>
              <a:t>Πιο γενικά θέλω ένα σύστημα που να αποθηκεύει </a:t>
            </a:r>
            <a:r>
              <a:rPr lang="el-GR" dirty="0" smtClean="0">
                <a:solidFill>
                  <a:srgbClr val="0070C0"/>
                </a:solidFill>
              </a:rPr>
              <a:t>(</a:t>
            </a:r>
            <a:r>
              <a:rPr lang="en-US" dirty="0" err="1" smtClean="0">
                <a:solidFill>
                  <a:srgbClr val="0070C0"/>
                </a:solidFill>
              </a:rPr>
              <a:t>key,value</a:t>
            </a:r>
            <a:r>
              <a:rPr lang="en-US" dirty="0" smtClean="0">
                <a:solidFill>
                  <a:srgbClr val="0070C0"/>
                </a:solidFill>
              </a:rPr>
              <a:t>) </a:t>
            </a:r>
            <a:r>
              <a:rPr lang="el-GR" dirty="0" smtClean="0">
                <a:solidFill>
                  <a:srgbClr val="0070C0"/>
                </a:solidFill>
              </a:rPr>
              <a:t>ζεύγη </a:t>
            </a:r>
            <a:r>
              <a:rPr lang="el-GR" dirty="0" smtClean="0"/>
              <a:t>και να μου δίνει τις παραπάνω δυνατότητες. </a:t>
            </a:r>
            <a:endParaRPr lang="el-GR" dirty="0"/>
          </a:p>
          <a:p>
            <a:endParaRPr lang="el-GR" dirty="0" smtClean="0"/>
          </a:p>
          <a:p>
            <a:r>
              <a:rPr lang="el-GR" dirty="0" smtClean="0"/>
              <a:t>Πως θα επιλύσω αυτό το πρόβλημα?</a:t>
            </a:r>
          </a:p>
          <a:p>
            <a:pPr lvl="1"/>
            <a:r>
              <a:rPr lang="el-GR" dirty="0" smtClean="0"/>
              <a:t>Τι </a:t>
            </a:r>
            <a:r>
              <a:rPr lang="el-GR" dirty="0" smtClean="0">
                <a:solidFill>
                  <a:schemeClr val="accent6">
                    <a:lumMod val="75000"/>
                  </a:schemeClr>
                </a:solidFill>
              </a:rPr>
              <a:t>κλάσεις</a:t>
            </a:r>
            <a:r>
              <a:rPr lang="el-GR" dirty="0" smtClean="0"/>
              <a:t> πρέπει να ορίσω?</a:t>
            </a:r>
          </a:p>
          <a:p>
            <a:pPr lvl="1"/>
            <a:r>
              <a:rPr lang="el-GR" dirty="0" smtClean="0"/>
              <a:t>Τι </a:t>
            </a:r>
            <a:r>
              <a:rPr lang="el-GR" dirty="0" smtClean="0">
                <a:solidFill>
                  <a:srgbClr val="0070C0"/>
                </a:solidFill>
              </a:rPr>
              <a:t>πεδία</a:t>
            </a:r>
            <a:r>
              <a:rPr lang="el-GR" dirty="0" smtClean="0"/>
              <a:t> και τι </a:t>
            </a:r>
            <a:r>
              <a:rPr lang="el-GR" dirty="0" smtClean="0">
                <a:solidFill>
                  <a:schemeClr val="accent6">
                    <a:lumMod val="75000"/>
                  </a:schemeClr>
                </a:solidFill>
              </a:rPr>
              <a:t>μεθόδους</a:t>
            </a:r>
            <a:r>
              <a:rPr lang="el-GR" dirty="0" smtClean="0"/>
              <a:t> θα πρέπει να έχουν?</a:t>
            </a:r>
            <a:endParaRPr lang="en-US" dirty="0"/>
          </a:p>
        </p:txBody>
      </p:sp>
    </p:spTree>
    <p:extLst>
      <p:ext uri="{BB962C8B-B14F-4D97-AF65-F5344CB8AC3E}">
        <p14:creationId xmlns:p14="http://schemas.microsoft.com/office/powerpoint/2010/main" val="3936014116"/>
      </p:ext>
    </p:extLst>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653136"/>
            <a:ext cx="7992888" cy="130197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8253" y="3531719"/>
            <a:ext cx="7560840" cy="324036"/>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906" y="5541394"/>
            <a:ext cx="5391597" cy="1200329"/>
          </a:xfrm>
          <a:prstGeom prst="rect">
            <a:avLst/>
          </a:prstGeom>
          <a:solidFill>
            <a:srgbClr val="92D050"/>
          </a:solidFill>
        </p:spPr>
        <p:txBody>
          <a:bodyPr wrap="square" rtlCol="0">
            <a:spAutoFit/>
          </a:bodyPr>
          <a:lstStyle/>
          <a:p>
            <a:r>
              <a:rPr lang="el-GR" dirty="0" smtClean="0"/>
              <a:t>Έχουμε μια γενική μέθοδο </a:t>
            </a:r>
            <a:r>
              <a:rPr lang="en-US" dirty="0" err="1" smtClean="0"/>
              <a:t>randomSelection</a:t>
            </a:r>
            <a:r>
              <a:rPr lang="en-US" dirty="0" smtClean="0"/>
              <a:t> </a:t>
            </a:r>
            <a:r>
              <a:rPr lang="el-GR" dirty="0" smtClean="0"/>
              <a:t>που επιλέγει ένα τυχαίο στοιχείο από ένα πίνακα με </a:t>
            </a:r>
            <a:r>
              <a:rPr lang="en-US" dirty="0" smtClean="0"/>
              <a:t>Employee. </a:t>
            </a:r>
            <a:r>
              <a:rPr lang="el-GR" dirty="0" smtClean="0"/>
              <a:t>Θέλουμε να την χρησιμοποιήσουμε σε ένα πίνακα με </a:t>
            </a:r>
            <a:r>
              <a:rPr lang="en-US" dirty="0" err="1" smtClean="0"/>
              <a:t>SalariedEmployee</a:t>
            </a:r>
            <a:endParaRPr lang="en-US" dirty="0"/>
          </a:p>
        </p:txBody>
      </p:sp>
      <p:sp>
        <p:nvSpPr>
          <p:cNvPr id="3" name="TextBox 2"/>
          <p:cNvSpPr txBox="1"/>
          <p:nvPr/>
        </p:nvSpPr>
        <p:spPr>
          <a:xfrm>
            <a:off x="5234468" y="590187"/>
            <a:ext cx="3913123" cy="369332"/>
          </a:xfrm>
          <a:prstGeom prst="rect">
            <a:avLst/>
          </a:prstGeom>
          <a:solidFill>
            <a:srgbClr val="FFC000"/>
          </a:solidFill>
        </p:spPr>
        <p:txBody>
          <a:bodyPr wrap="none" rtlCol="0">
            <a:spAutoFit/>
          </a:bodyPr>
          <a:lstStyle/>
          <a:p>
            <a:r>
              <a:rPr lang="el-GR" dirty="0" smtClean="0"/>
              <a:t>Σε τι μας χρειάζεται το </a:t>
            </a:r>
            <a:r>
              <a:rPr lang="en-US" dirty="0" err="1" smtClean="0"/>
              <a:t>downcasting</a:t>
            </a:r>
            <a:r>
              <a:rPr lang="en-US" dirty="0" smtClean="0"/>
              <a:t>?</a:t>
            </a:r>
            <a:endParaRPr lang="en-US" dirty="0"/>
          </a:p>
        </p:txBody>
      </p:sp>
      <p:sp>
        <p:nvSpPr>
          <p:cNvPr id="10" name="TextBox 9"/>
          <p:cNvSpPr txBox="1"/>
          <p:nvPr/>
        </p:nvSpPr>
        <p:spPr>
          <a:xfrm>
            <a:off x="2854704" y="3905482"/>
            <a:ext cx="6289296" cy="646331"/>
          </a:xfrm>
          <a:prstGeom prst="rect">
            <a:avLst/>
          </a:prstGeom>
          <a:solidFill>
            <a:srgbClr val="92D050"/>
          </a:solidFill>
        </p:spPr>
        <p:txBody>
          <a:bodyPr wrap="square" rtlCol="0">
            <a:spAutoFit/>
          </a:bodyPr>
          <a:lstStyle/>
          <a:p>
            <a:r>
              <a:rPr lang="el-GR" dirty="0" smtClean="0"/>
              <a:t>Θέλουμε να καλέσουμε την μέθοδο </a:t>
            </a:r>
            <a:r>
              <a:rPr lang="en-US" dirty="0" err="1" smtClean="0"/>
              <a:t>getPay</a:t>
            </a:r>
            <a:r>
              <a:rPr lang="en-US" dirty="0" smtClean="0"/>
              <a:t> </a:t>
            </a:r>
            <a:r>
              <a:rPr lang="el-GR" dirty="0" smtClean="0"/>
              <a:t>για τυπώσουμε τον μηνιαίο μισθό. Χρειαζόμαστε </a:t>
            </a:r>
            <a:r>
              <a:rPr lang="en-US" dirty="0" err="1" smtClean="0"/>
              <a:t>downcasting</a:t>
            </a:r>
            <a:endParaRPr lang="en-US" dirty="0"/>
          </a:p>
        </p:txBody>
      </p:sp>
      <p:sp>
        <p:nvSpPr>
          <p:cNvPr id="4" name="Content Placeholder 2"/>
          <p:cNvSpPr txBox="1">
            <a:spLocks/>
          </p:cNvSpPr>
          <p:nvPr/>
        </p:nvSpPr>
        <p:spPr>
          <a:xfrm>
            <a:off x="1" y="332656"/>
            <a:ext cx="9125502" cy="6408712"/>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java.util.Random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DowncastingExample2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sEmployees</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[4];</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sz="2500" b="1" dirty="0">
                <a:latin typeface="Courier New" pitchFamily="49" charset="0"/>
                <a:cs typeface="Courier New" pitchFamily="49" charset="0"/>
              </a:rPr>
              <a:t>("</a:t>
            </a:r>
            <a:r>
              <a:rPr lang="en-US" sz="2200" b="1" dirty="0">
                <a:latin typeface="Courier New" pitchFamily="49" charset="0"/>
                <a:cs typeface="Courier New" pitchFamily="49" charset="0"/>
              </a:rPr>
              <a:t>employee 100</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Date(1,1,2015</a:t>
            </a:r>
            <a:r>
              <a:rPr lang="en-US" sz="2200" b="1" dirty="0" smtClean="0">
                <a:latin typeface="Courier New" pitchFamily="49" charset="0"/>
                <a:cs typeface="Courier New" pitchFamily="49" charset="0"/>
              </a:rPr>
              <a:t>),1000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sEmployees</a:t>
            </a:r>
            <a:r>
              <a:rPr lang="en-US" b="1" dirty="0">
                <a:latin typeface="Courier New" pitchFamily="49" charset="0"/>
                <a:cs typeface="Courier New" pitchFamily="49" charset="0"/>
              </a:rPr>
              <a:t>[1]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101</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Date(2,1,2015</a:t>
            </a:r>
            <a:r>
              <a:rPr lang="en-US" sz="2200" b="1" dirty="0" smtClean="0">
                <a:latin typeface="Courier New" pitchFamily="49" charset="0"/>
                <a:cs typeface="Courier New" pitchFamily="49" charset="0"/>
              </a:rPr>
              <a:t>),2000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102</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Date(3,1,2015</a:t>
            </a:r>
            <a:r>
              <a:rPr lang="en-US" sz="2200" b="1" dirty="0" smtClean="0">
                <a:latin typeface="Courier New" pitchFamily="49" charset="0"/>
                <a:cs typeface="Courier New" pitchFamily="49" charset="0"/>
              </a:rPr>
              <a:t>),3000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[3</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103</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Date(4,1,2015</a:t>
            </a:r>
            <a:r>
              <a:rPr lang="en-US" sz="2200" b="1" dirty="0" smtClean="0">
                <a:latin typeface="Courier New" pitchFamily="49" charset="0"/>
                <a:cs typeface="Courier New" pitchFamily="49" charset="0"/>
              </a:rPr>
              <a:t>),4000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rand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randomSelection</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sEmployees</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(rand);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("Salary per month " + </a:t>
            </a:r>
            <a:r>
              <a:rPr lang="en-US" b="1" dirty="0" err="1">
                <a:solidFill>
                  <a:srgbClr val="FF0000"/>
                </a:solidFill>
                <a:latin typeface="Courier New" pitchFamily="49" charset="0"/>
                <a:cs typeface="Courier New" pitchFamily="49" charset="0"/>
              </a:rPr>
              <a:t>rand.getPay</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static Employee </a:t>
            </a:r>
            <a:r>
              <a:rPr lang="en-US" b="1" dirty="0" err="1">
                <a:latin typeface="Courier New" pitchFamily="49" charset="0"/>
                <a:cs typeface="Courier New" pitchFamily="49" charset="0"/>
              </a:rPr>
              <a:t>randomSelection</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Employee[] employees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Random </a:t>
            </a:r>
            <a:r>
              <a:rPr lang="en-US" b="1" dirty="0" err="1">
                <a:latin typeface="Courier New" pitchFamily="49" charset="0"/>
                <a:cs typeface="Courier New" pitchFamily="49" charset="0"/>
              </a:rPr>
              <a:t>rndGen</a:t>
            </a:r>
            <a:r>
              <a:rPr lang="en-US" b="1" dirty="0">
                <a:latin typeface="Courier New" pitchFamily="49" charset="0"/>
                <a:cs typeface="Courier New" pitchFamily="49" charset="0"/>
              </a:rPr>
              <a:t> = new Random();</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r = </a:t>
            </a:r>
            <a:r>
              <a:rPr lang="en-US" b="1" dirty="0" err="1">
                <a:latin typeface="Courier New" pitchFamily="49" charset="0"/>
                <a:cs typeface="Courier New" pitchFamily="49" charset="0"/>
              </a:rPr>
              <a:t>rndGen.nextInt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employees.length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employees[r];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00343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Upcasting</a:t>
            </a:r>
            <a:endParaRPr lang="en-US" dirty="0"/>
          </a:p>
        </p:txBody>
      </p:sp>
      <p:sp>
        <p:nvSpPr>
          <p:cNvPr id="3" name="Content Placeholder 2"/>
          <p:cNvSpPr>
            <a:spLocks noGrp="1"/>
          </p:cNvSpPr>
          <p:nvPr>
            <p:ph idx="1"/>
          </p:nvPr>
        </p:nvSpPr>
        <p:spPr>
          <a:xfrm>
            <a:off x="126367" y="1628800"/>
            <a:ext cx="9001000" cy="4876800"/>
          </a:xfrm>
        </p:spPr>
        <p:txBody>
          <a:bodyPr>
            <a:normAutofit fontScale="92500"/>
          </a:bodyPr>
          <a:lstStyle/>
          <a:p>
            <a:r>
              <a:rPr lang="en-US" dirty="0" smtClean="0"/>
              <a:t>H </a:t>
            </a:r>
            <a:r>
              <a:rPr lang="el-GR" dirty="0" smtClean="0"/>
              <a:t>ανάθεση στην αντίθετη κατεύθυνση (</a:t>
            </a:r>
            <a:r>
              <a:rPr lang="en-US" dirty="0" err="1" smtClean="0">
                <a:solidFill>
                  <a:srgbClr val="FF0000"/>
                </a:solidFill>
              </a:rPr>
              <a:t>upcasting</a:t>
            </a:r>
            <a:r>
              <a:rPr lang="en-US" dirty="0" smtClean="0"/>
              <a:t>) </a:t>
            </a:r>
            <a:r>
              <a:rPr lang="el-GR" dirty="0" smtClean="0"/>
              <a:t>μπορεί να γίνει χωρίς να χρειάζεται </a:t>
            </a:r>
            <a:r>
              <a:rPr lang="en-US" dirty="0" smtClean="0"/>
              <a:t>casting</a:t>
            </a:r>
          </a:p>
          <a:p>
            <a:pPr lvl="1"/>
            <a:r>
              <a:rPr lang="el-GR" dirty="0" smtClean="0"/>
              <a:t>Μπορούμε να κάνουμε μια ανάθεση </a:t>
            </a:r>
            <a:r>
              <a:rPr lang="en-US" dirty="0" smtClean="0">
                <a:solidFill>
                  <a:srgbClr val="0070C0"/>
                </a:solidFill>
              </a:rPr>
              <a:t>x = </a:t>
            </a:r>
            <a:r>
              <a:rPr lang="en-US" dirty="0" smtClean="0">
                <a:solidFill>
                  <a:srgbClr val="FF0000"/>
                </a:solidFill>
              </a:rPr>
              <a:t>y</a:t>
            </a:r>
            <a:r>
              <a:rPr lang="en-US" dirty="0" smtClean="0">
                <a:solidFill>
                  <a:srgbClr val="0070C0"/>
                </a:solidFill>
              </a:rPr>
              <a:t> </a:t>
            </a:r>
            <a:r>
              <a:rPr lang="el-GR" dirty="0" smtClean="0"/>
              <a:t>δύο αντικειμένων αν: </a:t>
            </a:r>
          </a:p>
          <a:p>
            <a:pPr lvl="2"/>
            <a:r>
              <a:rPr lang="el-GR" dirty="0"/>
              <a:t>τα δύο αντικείμενα να είναι της </a:t>
            </a:r>
            <a:r>
              <a:rPr lang="el-GR" dirty="0">
                <a:solidFill>
                  <a:schemeClr val="accent6">
                    <a:lumMod val="75000"/>
                  </a:schemeClr>
                </a:solidFill>
              </a:rPr>
              <a:t>ίδιας κλάσης </a:t>
            </a:r>
            <a:r>
              <a:rPr lang="el-GR" dirty="0"/>
              <a:t>ή </a:t>
            </a:r>
          </a:p>
          <a:p>
            <a:pPr lvl="2"/>
            <a:r>
              <a:rPr lang="el-GR" dirty="0"/>
              <a:t>η κλάση του αντικειμένου που </a:t>
            </a:r>
            <a:r>
              <a:rPr lang="el-GR" dirty="0">
                <a:solidFill>
                  <a:srgbClr val="0070C0"/>
                </a:solidFill>
              </a:rPr>
              <a:t>ανατίθεται</a:t>
            </a:r>
            <a:r>
              <a:rPr lang="el-GR" dirty="0"/>
              <a:t> (</a:t>
            </a:r>
            <a:r>
              <a:rPr lang="el-GR" dirty="0">
                <a:solidFill>
                  <a:srgbClr val="FF0000"/>
                </a:solidFill>
              </a:rPr>
              <a:t>y</a:t>
            </a:r>
            <a:r>
              <a:rPr lang="el-GR" dirty="0"/>
              <a:t>) </a:t>
            </a:r>
            <a:r>
              <a:rPr lang="el-GR" dirty="0" smtClean="0"/>
              <a:t>είναι </a:t>
            </a:r>
            <a:r>
              <a:rPr lang="el-GR" dirty="0" smtClean="0">
                <a:solidFill>
                  <a:srgbClr val="0070C0"/>
                </a:solidFill>
              </a:rPr>
              <a:t>απόγονος</a:t>
            </a:r>
            <a:r>
              <a:rPr lang="el-GR" dirty="0" smtClean="0"/>
              <a:t> της κλάσης του </a:t>
            </a:r>
            <a:r>
              <a:rPr lang="el-GR" dirty="0"/>
              <a:t>αντικειμένου στο οποίο γίνεται </a:t>
            </a:r>
            <a:r>
              <a:rPr lang="el-GR" dirty="0" smtClean="0"/>
              <a:t>η </a:t>
            </a:r>
            <a:r>
              <a:rPr lang="el-GR" dirty="0"/>
              <a:t>ανάθεση (</a:t>
            </a:r>
            <a:r>
              <a:rPr lang="el-GR" dirty="0">
                <a:solidFill>
                  <a:srgbClr val="0070C0"/>
                </a:solidFill>
              </a:rPr>
              <a:t>x</a:t>
            </a:r>
            <a:r>
              <a:rPr lang="el-GR" dirty="0" smtClean="0"/>
              <a:t>)</a:t>
            </a:r>
          </a:p>
          <a:p>
            <a:pPr lvl="2"/>
            <a:endParaRPr lang="el-GR" dirty="0"/>
          </a:p>
          <a:p>
            <a:r>
              <a:rPr lang="el-GR" dirty="0" smtClean="0"/>
              <a:t>Για παράδειγμα,</a:t>
            </a:r>
            <a:r>
              <a:rPr lang="en-US" dirty="0" smtClean="0"/>
              <a:t> </a:t>
            </a:r>
            <a:r>
              <a:rPr lang="el-GR" dirty="0" smtClean="0"/>
              <a:t>ο παρακάτω κώδικας δουλεύει χωρίς πρόβλημα:</a:t>
            </a:r>
          </a:p>
          <a:p>
            <a:pPr lvl="1"/>
            <a:r>
              <a:rPr lang="en-US" b="1" dirty="0">
                <a:solidFill>
                  <a:srgbClr val="0070C0"/>
                </a:solidFill>
                <a:latin typeface="Courier New" pitchFamily="49" charset="0"/>
                <a:cs typeface="Courier New" pitchFamily="49" charset="0"/>
              </a:rPr>
              <a:t>Employee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anEmployee</a:t>
            </a:r>
            <a:r>
              <a:rPr lang="en-US" b="1" dirty="0" smtClean="0">
                <a:solidFill>
                  <a:srgbClr val="0070C0"/>
                </a:solidFill>
                <a:latin typeface="Courier New" pitchFamily="49" charset="0"/>
                <a:cs typeface="Courier New" pitchFamily="49" charset="0"/>
              </a:rPr>
              <a:t>;</a:t>
            </a:r>
          </a:p>
          <a:p>
            <a:pPr lvl="1"/>
            <a:r>
              <a:rPr lang="en-US" b="1" dirty="0" smtClean="0">
                <a:solidFill>
                  <a:schemeClr val="accent6">
                    <a:lumMod val="75000"/>
                  </a:schemeClr>
                </a:solidFill>
                <a:latin typeface="Courier New" pitchFamily="49" charset="0"/>
                <a:cs typeface="Courier New" pitchFamily="49" charset="0"/>
              </a:rPr>
              <a:t>Hourly Employee</a:t>
            </a:r>
            <a:r>
              <a:rPr lang="en-US" b="1" dirty="0" smtClean="0">
                <a:solidFill>
                  <a:srgbClr val="0070C0"/>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hEmployee</a:t>
            </a:r>
            <a:r>
              <a:rPr lang="en-US" b="1" dirty="0">
                <a:solidFill>
                  <a:schemeClr val="accent6">
                    <a:lumMod val="75000"/>
                  </a:schemeClr>
                </a:solidFill>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HourlyEmployee</a:t>
            </a:r>
            <a:r>
              <a:rPr lang="en-US" b="1" dirty="0">
                <a:solidFill>
                  <a:schemeClr val="accent6">
                    <a:lumMod val="75000"/>
                  </a:schemeClr>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anEmployee</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hEmployee</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7867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employeeObject.getHireDate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051720" y="5589240"/>
            <a:ext cx="6910625" cy="954107"/>
          </a:xfrm>
          <a:prstGeom prst="rect">
            <a:avLst/>
          </a:prstGeom>
          <a:solidFill>
            <a:srgbClr val="92D050"/>
          </a:solidFill>
        </p:spPr>
        <p:txBody>
          <a:bodyPr wrap="square" rtlCol="0">
            <a:spAutoFit/>
          </a:bodyPr>
          <a:lstStyle/>
          <a:p>
            <a:r>
              <a:rPr lang="el-GR" dirty="0" smtClean="0"/>
              <a:t>Όταν καλούμε την </a:t>
            </a:r>
            <a:r>
              <a:rPr lang="en-US" b="1" dirty="0" err="1">
                <a:latin typeface="Courier New" pitchFamily="49" charset="0"/>
                <a:cs typeface="Courier New" pitchFamily="49" charset="0"/>
              </a:rPr>
              <a:t>showEmployee</a:t>
            </a:r>
            <a:r>
              <a:rPr lang="en-US" sz="2000" dirty="0" smtClean="0"/>
              <a:t> </a:t>
            </a:r>
            <a:r>
              <a:rPr lang="el-GR" dirty="0" smtClean="0"/>
              <a:t>έμμεσα κάνουμε τις αναθέσεις:</a:t>
            </a:r>
          </a:p>
          <a:p>
            <a:r>
              <a:rPr lang="en-US" b="1" dirty="0" err="1" smtClean="0">
                <a:solidFill>
                  <a:srgbClr val="0070C0"/>
                </a:solidFill>
                <a:latin typeface="Courier New" pitchFamily="49" charset="0"/>
                <a:cs typeface="Courier New" pitchFamily="49" charset="0"/>
              </a:rPr>
              <a:t>employeeObject</a:t>
            </a:r>
            <a:r>
              <a:rPr lang="el-GR" b="1" dirty="0" smtClean="0">
                <a:solidFill>
                  <a:srgbClr val="0070C0"/>
                </a:solidFill>
                <a:latin typeface="Courier New" pitchFamily="49" charset="0"/>
                <a:cs typeface="Courier New" pitchFamily="49" charset="0"/>
              </a:rPr>
              <a:t> = </a:t>
            </a:r>
            <a:r>
              <a:rPr lang="en-US" b="1" dirty="0" err="1" smtClean="0">
                <a:solidFill>
                  <a:schemeClr val="accent6">
                    <a:lumMod val="75000"/>
                  </a:schemeClr>
                </a:solidFill>
                <a:latin typeface="Courier New" pitchFamily="49" charset="0"/>
                <a:cs typeface="Courier New" pitchFamily="49" charset="0"/>
              </a:rPr>
              <a:t>joe</a:t>
            </a:r>
            <a:endParaRPr lang="el-GR" b="1" dirty="0" smtClean="0">
              <a:solidFill>
                <a:schemeClr val="accent6">
                  <a:lumMod val="75000"/>
                </a:schemeClr>
              </a:solidFill>
              <a:latin typeface="Courier New" pitchFamily="49" charset="0"/>
              <a:cs typeface="Courier New" pitchFamily="49" charset="0"/>
            </a:endParaRPr>
          </a:p>
          <a:p>
            <a:r>
              <a:rPr lang="en-US" b="1" dirty="0" err="1" smtClean="0">
                <a:solidFill>
                  <a:srgbClr val="0070C0"/>
                </a:solidFill>
                <a:latin typeface="Courier New" pitchFamily="49" charset="0"/>
                <a:cs typeface="Courier New" pitchFamily="49" charset="0"/>
              </a:rPr>
              <a:t>employeeObject</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sam</a:t>
            </a:r>
            <a:endParaRPr lang="en-US" dirty="0"/>
          </a:p>
        </p:txBody>
      </p:sp>
    </p:spTree>
    <p:extLst>
      <p:ext uri="{BB962C8B-B14F-4D97-AF65-F5344CB8AC3E}">
        <p14:creationId xmlns:p14="http://schemas.microsoft.com/office/powerpoint/2010/main" val="32750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267744" y="5373216"/>
            <a:ext cx="5857762" cy="1107996"/>
          </a:xfrm>
          <a:prstGeom prst="rect">
            <a:avLst/>
          </a:prstGeom>
          <a:solidFill>
            <a:srgbClr val="92D050"/>
          </a:solidFill>
        </p:spPr>
        <p:txBody>
          <a:bodyPr wrap="square" rtlCol="0">
            <a:spAutoFit/>
          </a:bodyPr>
          <a:lstStyle/>
          <a:p>
            <a:r>
              <a:rPr lang="el-GR" dirty="0" smtClean="0"/>
              <a:t>Τι θα τυπώσει η </a:t>
            </a:r>
            <a:r>
              <a:rPr lang="en-US" b="1" dirty="0" err="1">
                <a:latin typeface="Courier New" pitchFamily="49" charset="0"/>
                <a:cs typeface="Courier New" pitchFamily="49" charset="0"/>
              </a:rPr>
              <a:t>showEmployee</a:t>
            </a:r>
            <a:r>
              <a:rPr lang="en-US" sz="2400" dirty="0" smtClean="0"/>
              <a:t> </a:t>
            </a:r>
            <a:r>
              <a:rPr lang="el-GR" dirty="0" smtClean="0"/>
              <a:t>όταν την καλέσουμε</a:t>
            </a:r>
            <a:r>
              <a:rPr lang="en-US" dirty="0" smtClean="0"/>
              <a:t> </a:t>
            </a:r>
            <a:r>
              <a:rPr lang="el-GR" dirty="0" smtClean="0"/>
              <a:t>με ορίσματα το </a:t>
            </a:r>
            <a:r>
              <a:rPr lang="en-US" b="1" dirty="0" err="1">
                <a:solidFill>
                  <a:schemeClr val="accent6">
                    <a:lumMod val="75000"/>
                  </a:schemeClr>
                </a:solidFill>
                <a:latin typeface="Courier New" pitchFamily="49" charset="0"/>
                <a:cs typeface="Courier New" pitchFamily="49" charset="0"/>
              </a:rPr>
              <a:t>joe</a:t>
            </a:r>
            <a:r>
              <a:rPr lang="en-US" sz="2400" dirty="0" smtClean="0"/>
              <a:t> </a:t>
            </a:r>
            <a:r>
              <a:rPr lang="el-GR" dirty="0" smtClean="0"/>
              <a:t>και το </a:t>
            </a:r>
            <a:r>
              <a:rPr lang="en-US" b="1" dirty="0" err="1">
                <a:solidFill>
                  <a:srgbClr val="FF0000"/>
                </a:solidFill>
                <a:latin typeface="Courier New" pitchFamily="49" charset="0"/>
                <a:cs typeface="Courier New" pitchFamily="49" charset="0"/>
              </a:rPr>
              <a:t>sam</a:t>
            </a:r>
            <a:r>
              <a:rPr lang="en-US" dirty="0" smtClean="0"/>
              <a:t>?</a:t>
            </a:r>
            <a:r>
              <a:rPr lang="el-GR" dirty="0" smtClean="0"/>
              <a:t> </a:t>
            </a:r>
          </a:p>
          <a:p>
            <a:r>
              <a:rPr lang="el-GR" dirty="0" smtClean="0"/>
              <a:t>Ποια μέθοδος </a:t>
            </a:r>
            <a:r>
              <a:rPr lang="en-US" b="1" dirty="0" err="1">
                <a:latin typeface="Courier New" pitchFamily="49" charset="0"/>
                <a:cs typeface="Courier New" pitchFamily="49" charset="0"/>
              </a:rPr>
              <a:t>toString</a:t>
            </a:r>
            <a:r>
              <a:rPr lang="en-US" dirty="0" smtClean="0"/>
              <a:t> </a:t>
            </a:r>
            <a:r>
              <a:rPr lang="el-GR" dirty="0" smtClean="0"/>
              <a:t>θα κληθεί?</a:t>
            </a:r>
            <a:endParaRPr lang="en-US" dirty="0"/>
          </a:p>
        </p:txBody>
      </p:sp>
    </p:spTree>
    <p:extLst>
      <p:ext uri="{BB962C8B-B14F-4D97-AF65-F5344CB8AC3E}">
        <p14:creationId xmlns:p14="http://schemas.microsoft.com/office/powerpoint/2010/main" val="215713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joe</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joe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invoked:");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1320335" y="5229200"/>
            <a:ext cx="7729970" cy="1477328"/>
          </a:xfrm>
          <a:prstGeom prst="rect">
            <a:avLst/>
          </a:prstGeom>
          <a:solidFill>
            <a:schemeClr val="accent5">
              <a:lumMod val="40000"/>
              <a:lumOff val="60000"/>
            </a:schemeClr>
          </a:solidFill>
        </p:spPr>
        <p:txBody>
          <a:bodyPr wrap="square" rtlCol="0">
            <a:spAutoFit/>
          </a:bodyPr>
          <a:lstStyle/>
          <a:p>
            <a:r>
              <a:rPr lang="el-GR" dirty="0" smtClean="0"/>
              <a:t>Θα καλέσει την </a:t>
            </a:r>
            <a:r>
              <a:rPr lang="en-US" b="1" dirty="0" err="1" smtClean="0">
                <a:latin typeface="Courier New" pitchFamily="49" charset="0"/>
                <a:cs typeface="Courier New" pitchFamily="49" charset="0"/>
              </a:rPr>
              <a:t>toString</a:t>
            </a:r>
            <a:r>
              <a:rPr lang="en-US" dirty="0" smtClean="0"/>
              <a:t> </a:t>
            </a:r>
            <a:r>
              <a:rPr lang="el-GR" dirty="0" smtClean="0"/>
              <a:t>της κλάσης του αντικειμένου που περνάμε σαν όρισμα </a:t>
            </a:r>
            <a:r>
              <a:rPr lang="en-US" dirty="0" smtClean="0"/>
              <a:t>(</a:t>
            </a:r>
            <a:r>
              <a:rPr lang="en-US" b="1" dirty="0" err="1" smtClean="0">
                <a:solidFill>
                  <a:srgbClr val="FF0000"/>
                </a:solidFill>
                <a:latin typeface="Courier New" pitchFamily="49" charset="0"/>
                <a:cs typeface="Courier New" pitchFamily="49" charset="0"/>
              </a:rPr>
              <a:t>HourlyEmployee</a:t>
            </a:r>
            <a:r>
              <a:rPr lang="en-US" dirty="0" smtClean="0">
                <a:solidFill>
                  <a:srgbClr val="FF0000"/>
                </a:solidFill>
              </a:rPr>
              <a:t> </a:t>
            </a:r>
            <a:r>
              <a:rPr lang="el-GR" dirty="0" smtClean="0"/>
              <a:t>ή </a:t>
            </a:r>
            <a:r>
              <a:rPr lang="en-US" b="1" dirty="0" err="1" smtClean="0">
                <a:solidFill>
                  <a:schemeClr val="accent6">
                    <a:lumMod val="75000"/>
                  </a:schemeClr>
                </a:solidFill>
                <a:latin typeface="Courier New" pitchFamily="49" charset="0"/>
                <a:cs typeface="Courier New" pitchFamily="49" charset="0"/>
              </a:rPr>
              <a:t>SalariedEmployee</a:t>
            </a:r>
            <a:r>
              <a:rPr lang="en-US" dirty="0" smtClean="0"/>
              <a:t>) </a:t>
            </a:r>
            <a:r>
              <a:rPr lang="el-GR" dirty="0" smtClean="0"/>
              <a:t>και όχι την κλάση που εμφανίζεται στον ορισμό της παραμέτρου </a:t>
            </a:r>
            <a:r>
              <a:rPr lang="en-US" dirty="0" smtClean="0"/>
              <a:t>(</a:t>
            </a:r>
            <a:r>
              <a:rPr lang="en-US" b="1" dirty="0" smtClean="0">
                <a:solidFill>
                  <a:srgbClr val="0070C0"/>
                </a:solidFill>
                <a:latin typeface="Courier New" pitchFamily="49" charset="0"/>
                <a:cs typeface="Courier New" pitchFamily="49" charset="0"/>
              </a:rPr>
              <a:t>Employee</a:t>
            </a:r>
            <a:r>
              <a:rPr lang="en-US" dirty="0" smtClean="0"/>
              <a:t>)</a:t>
            </a:r>
            <a:r>
              <a:rPr lang="el-GR" dirty="0" smtClean="0"/>
              <a:t>.</a:t>
            </a:r>
            <a:endParaRPr lang="en-US" dirty="0" smtClean="0"/>
          </a:p>
          <a:p>
            <a:endParaRPr lang="el-GR" dirty="0" smtClean="0"/>
          </a:p>
          <a:p>
            <a:r>
              <a:rPr lang="el-GR" dirty="0" smtClean="0"/>
              <a:t>Ο μηχανισμός αυτός ονομάζεται </a:t>
            </a:r>
            <a:r>
              <a:rPr lang="en-US" dirty="0" smtClean="0">
                <a:solidFill>
                  <a:srgbClr val="FF0000"/>
                </a:solidFill>
              </a:rPr>
              <a:t>late binding</a:t>
            </a:r>
            <a:r>
              <a:rPr lang="en-US" dirty="0"/>
              <a:t> </a:t>
            </a:r>
            <a:r>
              <a:rPr lang="en-US" dirty="0" smtClean="0"/>
              <a:t>(</a:t>
            </a:r>
            <a:r>
              <a:rPr lang="el-GR" dirty="0" smtClean="0"/>
              <a:t>και/ή </a:t>
            </a:r>
            <a:r>
              <a:rPr lang="el-GR" dirty="0" smtClean="0">
                <a:solidFill>
                  <a:srgbClr val="FF0000"/>
                </a:solidFill>
              </a:rPr>
              <a:t>πολυμορφισμός</a:t>
            </a:r>
            <a:r>
              <a:rPr lang="el-GR" dirty="0" smtClean="0"/>
              <a:t>)</a:t>
            </a:r>
            <a:endParaRPr lang="en-US" dirty="0"/>
          </a:p>
        </p:txBody>
      </p:sp>
    </p:spTree>
    <p:extLst>
      <p:ext uri="{BB962C8B-B14F-4D97-AF65-F5344CB8AC3E}">
        <p14:creationId xmlns:p14="http://schemas.microsoft.com/office/powerpoint/2010/main" val="107573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Binding (</a:t>
            </a:r>
            <a:r>
              <a:rPr lang="el-GR" dirty="0" smtClean="0"/>
              <a:t>καθυστερημένη δέσμευση)</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Στη </a:t>
            </a:r>
            <a:r>
              <a:rPr lang="en-US" dirty="0" smtClean="0"/>
              <a:t>Java </a:t>
            </a:r>
            <a:r>
              <a:rPr lang="el-GR" dirty="0" smtClean="0"/>
              <a:t>ο κώδικας που θα εκτελεστεί όταν καλούμε μια μέθοδο δεν καθορίζεται </a:t>
            </a:r>
            <a:r>
              <a:rPr lang="en-US" dirty="0" smtClean="0"/>
              <a:t>(</a:t>
            </a:r>
            <a:r>
              <a:rPr lang="el-GR" dirty="0" smtClean="0"/>
              <a:t>δεσμεύεται) </a:t>
            </a:r>
            <a:r>
              <a:rPr lang="el-GR" dirty="0" smtClean="0">
                <a:solidFill>
                  <a:srgbClr val="0070C0"/>
                </a:solidFill>
              </a:rPr>
              <a:t>όταν γίνεται η μεταγλώττιση </a:t>
            </a:r>
            <a:r>
              <a:rPr lang="el-GR" dirty="0" smtClean="0"/>
              <a:t>του προγράμματος (</a:t>
            </a:r>
            <a:r>
              <a:rPr lang="en-US" dirty="0" smtClean="0">
                <a:solidFill>
                  <a:srgbClr val="FF0000"/>
                </a:solidFill>
              </a:rPr>
              <a:t>early binding</a:t>
            </a:r>
            <a:r>
              <a:rPr lang="en-US" dirty="0" smtClean="0"/>
              <a:t>)</a:t>
            </a:r>
            <a:r>
              <a:rPr lang="el-GR" dirty="0" smtClean="0"/>
              <a:t> αλλά </a:t>
            </a:r>
            <a:r>
              <a:rPr lang="el-GR" dirty="0" smtClean="0">
                <a:solidFill>
                  <a:srgbClr val="0070C0"/>
                </a:solidFill>
              </a:rPr>
              <a:t>όταν γίνει η κλήση της μεθόδου </a:t>
            </a:r>
            <a:r>
              <a:rPr lang="el-GR" dirty="0" smtClean="0"/>
              <a:t>από το αντικείμενο (</a:t>
            </a:r>
            <a:r>
              <a:rPr lang="en-US" dirty="0" smtClean="0">
                <a:solidFill>
                  <a:srgbClr val="FF0000"/>
                </a:solidFill>
              </a:rPr>
              <a:t>late binding - </a:t>
            </a:r>
            <a:r>
              <a:rPr lang="el-GR" dirty="0">
                <a:solidFill>
                  <a:srgbClr val="FF0000"/>
                </a:solidFill>
              </a:rPr>
              <a:t>καθυστερημένη δέσμευση</a:t>
            </a:r>
            <a:r>
              <a:rPr lang="en-US" dirty="0" smtClean="0"/>
              <a:t>)</a:t>
            </a:r>
          </a:p>
          <a:p>
            <a:pPr lvl="1"/>
            <a:r>
              <a:rPr lang="el-GR" dirty="0" smtClean="0"/>
              <a:t>Τη στιγμή εκείνη ξέρουμε ακριβώς την κλάση του αντικειμένου που καλεί την μέθοδο (π.χ., </a:t>
            </a:r>
            <a:r>
              <a:rPr lang="en-US" b="1" dirty="0" smtClean="0">
                <a:solidFill>
                  <a:srgbClr val="0070C0"/>
                </a:solidFill>
                <a:latin typeface="Courier New" pitchFamily="49" charset="0"/>
                <a:cs typeface="Courier New" pitchFamily="49" charset="0"/>
              </a:rPr>
              <a:t>Employee</a:t>
            </a:r>
            <a:r>
              <a:rPr lang="el-GR" b="1" dirty="0" smtClean="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dirty="0">
                <a:solidFill>
                  <a:srgbClr val="FF0000"/>
                </a:solidFill>
              </a:rPr>
              <a:t> </a:t>
            </a:r>
            <a:r>
              <a:rPr lang="el-GR" dirty="0"/>
              <a:t>ή </a:t>
            </a:r>
            <a:r>
              <a:rPr lang="en-US" b="1" dirty="0" err="1" smtClean="0">
                <a:solidFill>
                  <a:schemeClr val="accent6">
                    <a:lumMod val="75000"/>
                  </a:schemeClr>
                </a:solidFill>
                <a:latin typeface="Courier New" pitchFamily="49" charset="0"/>
                <a:cs typeface="Courier New" pitchFamily="49" charset="0"/>
              </a:rPr>
              <a:t>SalariedEmployee</a:t>
            </a:r>
            <a:r>
              <a:rPr lang="el-GR" dirty="0" smtClean="0"/>
              <a:t>) και μπορούμε να εκτελέσουμε τον κατάλληλο κώδικα.</a:t>
            </a:r>
          </a:p>
          <a:p>
            <a:pPr lvl="1"/>
            <a:r>
              <a:rPr lang="el-GR" dirty="0" smtClean="0"/>
              <a:t>Το κάθε αντικείμενο έχει </a:t>
            </a:r>
            <a:r>
              <a:rPr lang="el-GR" dirty="0" smtClean="0">
                <a:solidFill>
                  <a:srgbClr val="0070C0"/>
                </a:solidFill>
              </a:rPr>
              <a:t>πληροφορία</a:t>
            </a:r>
            <a:r>
              <a:rPr lang="el-GR" dirty="0" smtClean="0"/>
              <a:t> για τον ορισμό (κώδικα) των μεθόδων του.</a:t>
            </a:r>
          </a:p>
          <a:p>
            <a:endParaRPr lang="en-US" dirty="0" smtClean="0"/>
          </a:p>
          <a:p>
            <a:r>
              <a:rPr lang="el-GR" dirty="0" smtClean="0"/>
              <a:t>Ο μηχανισμός του </a:t>
            </a:r>
            <a:r>
              <a:rPr lang="en-US" dirty="0" smtClean="0"/>
              <a:t>late binding</a:t>
            </a:r>
            <a:r>
              <a:rPr lang="el-GR" dirty="0" smtClean="0"/>
              <a:t> εφαρμόζεται </a:t>
            </a:r>
            <a:r>
              <a:rPr lang="el-GR" dirty="0" smtClean="0">
                <a:solidFill>
                  <a:schemeClr val="accent6">
                    <a:lumMod val="75000"/>
                  </a:schemeClr>
                </a:solidFill>
              </a:rPr>
              <a:t>για όλες τις μεθόδους </a:t>
            </a:r>
            <a:r>
              <a:rPr lang="el-GR" dirty="0" smtClean="0"/>
              <a:t>στην </a:t>
            </a:r>
            <a:r>
              <a:rPr lang="en-US" dirty="0" smtClean="0"/>
              <a:t>Java (</a:t>
            </a:r>
            <a:r>
              <a:rPr lang="el-GR" dirty="0" smtClean="0"/>
              <a:t>σε αντίθεση με άλλες γλώσσες προγραμματισμού).</a:t>
            </a:r>
            <a:endParaRPr lang="en-US" dirty="0"/>
          </a:p>
        </p:txBody>
      </p:sp>
    </p:spTree>
    <p:extLst>
      <p:ext uri="{BB962C8B-B14F-4D97-AF65-F5344CB8AC3E}">
        <p14:creationId xmlns:p14="http://schemas.microsoft.com/office/powerpoint/2010/main" val="67097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Example3</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Employee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 = new </a:t>
            </a:r>
            <a:r>
              <a:rPr lang="en-US" b="1" dirty="0">
                <a:solidFill>
                  <a:srgbClr val="FF0000"/>
                </a:solidFill>
                <a:latin typeface="Courier New" pitchFamily="49" charset="0"/>
                <a:cs typeface="Courier New" pitchFamily="49" charset="0"/>
              </a:rPr>
              <a:t>Employee</a:t>
            </a:r>
            <a:r>
              <a:rPr lang="en-US" b="1" dirty="0">
                <a:latin typeface="Courier New" pitchFamily="49" charset="0"/>
                <a:cs typeface="Courier New" pitchFamily="49" charset="0"/>
              </a:rPr>
              <a:t>[3</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a:solidFill>
                  <a:srgbClr val="FF0000"/>
                </a:solidFill>
                <a:latin typeface="Courier New" pitchFamily="49" charset="0"/>
                <a:cs typeface="Courier New" pitchFamily="49" charset="0"/>
              </a:rPr>
              <a:t>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HourlyEmployee</a:t>
            </a:r>
            <a:r>
              <a:rPr lang="en-US" b="1" dirty="0">
                <a:latin typeface="Courier New" pitchFamily="49" charset="0"/>
                <a:cs typeface="Courier New" pitchFamily="49" charset="0"/>
              </a:rPr>
              <a:t>("bob",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1</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20, 160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Date(1,1,2012), 24000);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3;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2087216" y="5733256"/>
            <a:ext cx="7056784" cy="646331"/>
          </a:xfrm>
          <a:prstGeom prst="rect">
            <a:avLst/>
          </a:prstGeom>
          <a:solidFill>
            <a:srgbClr val="92D050"/>
          </a:solidFill>
        </p:spPr>
        <p:txBody>
          <a:bodyPr wrap="square" rtlCol="0">
            <a:spAutoFit/>
          </a:bodyPr>
          <a:lstStyle/>
          <a:p>
            <a:r>
              <a:rPr lang="el-GR" dirty="0" smtClean="0"/>
              <a:t>Για κάθε στοιχείο του πίνακα καλείται </a:t>
            </a:r>
            <a:r>
              <a:rPr lang="el-GR" dirty="0" smtClean="0">
                <a:solidFill>
                  <a:srgbClr val="FF0000"/>
                </a:solidFill>
              </a:rPr>
              <a:t>διαφορετική</a:t>
            </a:r>
            <a:r>
              <a:rPr lang="el-GR" dirty="0" smtClean="0"/>
              <a:t> μέθοδος </a:t>
            </a:r>
            <a:r>
              <a:rPr lang="en-US" dirty="0" err="1" smtClean="0"/>
              <a:t>toString</a:t>
            </a:r>
            <a:r>
              <a:rPr lang="el-GR" dirty="0" smtClean="0"/>
              <a:t> ανάλογα με το αντικείμενο που τοποθετήσαμε σε εκείνη τη θέση</a:t>
            </a:r>
            <a:r>
              <a:rPr lang="en-US" dirty="0" smtClean="0"/>
              <a:t> </a:t>
            </a:r>
            <a:endParaRPr lang="en-US" dirty="0"/>
          </a:p>
        </p:txBody>
      </p:sp>
    </p:spTree>
    <p:extLst>
      <p:ext uri="{BB962C8B-B14F-4D97-AF65-F5344CB8AC3E}">
        <p14:creationId xmlns:p14="http://schemas.microsoft.com/office/powerpoint/2010/main" val="404018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573016"/>
            <a:ext cx="3528392"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mySale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String name;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double price; </a:t>
            </a:r>
            <a:endParaRPr lang="el-GR" b="1" dirty="0" smtClean="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mySale</a:t>
            </a:r>
            <a:r>
              <a:rPr lang="en-US" b="1" dirty="0" smtClean="0">
                <a:latin typeface="Courier New" pitchFamily="49" charset="0"/>
                <a:cs typeface="Courier New" pitchFamily="49" charset="0"/>
              </a:rPr>
              <a:t>(String </a:t>
            </a:r>
            <a:r>
              <a:rPr lang="en-US" b="1" dirty="0" err="1" smtClean="0">
                <a:latin typeface="Courier New" pitchFamily="49" charset="0"/>
                <a:cs typeface="Courier New" pitchFamily="49" charset="0"/>
              </a:rPr>
              <a:t>theName</a:t>
            </a:r>
            <a:r>
              <a:rPr lang="en-US" b="1" dirty="0" smtClean="0">
                <a:latin typeface="Courier New" pitchFamily="49" charset="0"/>
                <a:cs typeface="Courier New" pitchFamily="49" charset="0"/>
              </a:rPr>
              <a:t>, double </a:t>
            </a:r>
            <a:r>
              <a:rPr lang="en-US" b="1" dirty="0" err="1" smtClean="0">
                <a:latin typeface="Courier New" pitchFamily="49" charset="0"/>
                <a:cs typeface="Courier New" pitchFamily="49" charset="0"/>
              </a:rPr>
              <a:t>thePrice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price =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Price and total cost = $" +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(otherSale.name)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&amp;&amp; </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&lt;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45510" y="620688"/>
            <a:ext cx="5184576" cy="923330"/>
          </a:xfrm>
          <a:prstGeom prst="rect">
            <a:avLst/>
          </a:prstGeom>
          <a:solidFill>
            <a:srgbClr val="FF0000"/>
          </a:solidFill>
        </p:spPr>
        <p:txBody>
          <a:bodyPr wrap="square" rtlCol="0">
            <a:spAutoFit/>
          </a:bodyPr>
          <a:lstStyle/>
          <a:p>
            <a:r>
              <a:rPr lang="el-GR" dirty="0" smtClean="0"/>
              <a:t>Σύμφωνα με το βιβλίο δεν συνίσταται η χρήση της </a:t>
            </a:r>
            <a:r>
              <a:rPr lang="en-US" dirty="0" smtClean="0"/>
              <a:t>protected </a:t>
            </a:r>
            <a:r>
              <a:rPr lang="el-GR" dirty="0" smtClean="0"/>
              <a:t>αλλά την χρησιμοποιούμε για απλότητα στο παράδειγμα</a:t>
            </a:r>
            <a:endParaRPr lang="en-US" dirty="0"/>
          </a:p>
        </p:txBody>
      </p:sp>
    </p:spTree>
    <p:extLst>
      <p:ext uri="{BB962C8B-B14F-4D97-AF65-F5344CB8AC3E}">
        <p14:creationId xmlns:p14="http://schemas.microsoft.com/office/powerpoint/2010/main" val="192319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296" y="2996952"/>
            <a:ext cx="479476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discount;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myDiscountSale</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discount =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double fraction = discount/100;</a:t>
            </a:r>
          </a:p>
          <a:p>
            <a:pPr marL="0" indent="0">
              <a:buNone/>
            </a:pPr>
            <a:r>
              <a:rPr lang="en-US" b="1" dirty="0">
                <a:latin typeface="Courier New" pitchFamily="49" charset="0"/>
                <a:cs typeface="Courier New" pitchFamily="49" charset="0"/>
              </a:rPr>
              <a:t>        return (1 - fraction)*price;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 + " Price = $" + </a:t>
            </a:r>
            <a:r>
              <a:rPr lang="en-US" b="1" dirty="0">
                <a:solidFill>
                  <a:srgbClr val="0070C0"/>
                </a:solidFill>
                <a:latin typeface="Courier New" pitchFamily="49" charset="0"/>
                <a:cs typeface="Courier New" pitchFamily="49" charset="0"/>
              </a:rPr>
              <a:t>price</a:t>
            </a:r>
          </a:p>
          <a:p>
            <a:pPr marL="0" indent="0">
              <a:buNone/>
            </a:pPr>
            <a:r>
              <a:rPr lang="en-US" b="1" dirty="0">
                <a:latin typeface="Courier New" pitchFamily="49" charset="0"/>
                <a:cs typeface="Courier New" pitchFamily="49" charset="0"/>
              </a:rPr>
              <a:t>                + " Discount = " + discount + "%\n"</a:t>
            </a:r>
          </a:p>
          <a:p>
            <a:pPr marL="0" indent="0">
              <a:buNone/>
            </a:pPr>
            <a:r>
              <a:rPr lang="en-US" b="1" dirty="0">
                <a:latin typeface="Courier New" pitchFamily="49" charset="0"/>
                <a:cs typeface="Courier New" pitchFamily="49" charset="0"/>
              </a:rPr>
              <a:t>                + "   Total cost = $" + bill(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5580112" y="3162054"/>
            <a:ext cx="3493264" cy="369332"/>
          </a:xfrm>
          <a:prstGeom prst="rect">
            <a:avLst/>
          </a:prstGeom>
          <a:solidFill>
            <a:srgbClr val="92D050"/>
          </a:solidFill>
        </p:spPr>
        <p:txBody>
          <a:bodyPr wrap="none" rtlCol="0">
            <a:spAutoFit/>
          </a:bodyPr>
          <a:lstStyle/>
          <a:p>
            <a:r>
              <a:rPr lang="el-GR" dirty="0" smtClean="0"/>
              <a:t>Υπέρβαση της μεθόδου </a:t>
            </a:r>
            <a:r>
              <a:rPr lang="en-US" b="1" dirty="0" smtClean="0">
                <a:solidFill>
                  <a:srgbClr val="FF0000"/>
                </a:solidFill>
                <a:latin typeface="Courier New" pitchFamily="49" charset="0"/>
                <a:cs typeface="Courier New" pitchFamily="49" charset="0"/>
              </a:rPr>
              <a:t>bill</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5077808" y="6031639"/>
            <a:ext cx="3995568" cy="646331"/>
          </a:xfrm>
          <a:prstGeom prst="rect">
            <a:avLst/>
          </a:prstGeom>
          <a:solidFill>
            <a:schemeClr val="accent5">
              <a:lumMod val="60000"/>
              <a:lumOff val="40000"/>
            </a:schemeClr>
          </a:solidFill>
        </p:spPr>
        <p:txBody>
          <a:bodyPr wrap="square" rtlCol="0">
            <a:spAutoFit/>
          </a:bodyPr>
          <a:lstStyle/>
          <a:p>
            <a:r>
              <a:rPr lang="el-GR" dirty="0" smtClean="0">
                <a:solidFill>
                  <a:srgbClr val="0070C0"/>
                </a:solidFill>
              </a:rPr>
              <a:t>Δεν </a:t>
            </a:r>
            <a:r>
              <a:rPr lang="el-GR" dirty="0" smtClean="0"/>
              <a:t>έχουμε υπέρβαση των μεθόδων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 </a:t>
            </a:r>
            <a:r>
              <a:rPr lang="el-GR" dirty="0" smtClean="0"/>
              <a:t>και </a:t>
            </a:r>
            <a:r>
              <a:rPr lang="en-US" b="1" dirty="0" err="1" smtClean="0">
                <a:solidFill>
                  <a:srgbClr val="FF0000"/>
                </a:solidFill>
                <a:latin typeface="Courier New" pitchFamily="49" charset="0"/>
                <a:cs typeface="Courier New" pitchFamily="49" charset="0"/>
              </a:rPr>
              <a:t>lessThan</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30425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073" y="4960303"/>
            <a:ext cx="50885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2585215"/>
            <a:ext cx="396044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04664"/>
            <a:ext cx="8424936" cy="6336704"/>
          </a:xfrm>
          <a:ln w="28575">
            <a:solidFill>
              <a:schemeClr val="accent6">
                <a:lumMod val="75000"/>
              </a:schemeClr>
            </a:solidFill>
            <a:prstDash val="dash"/>
          </a:ln>
        </p:spPr>
        <p:txBody>
          <a:bodyPr vert="horz" lIns="91440" tIns="45720" rIns="91440" bIns="45720" rtlCol="0">
            <a:normAutofit fontScale="47500" lnSpcReduction="20000"/>
          </a:bodyPr>
          <a:lstStyle/>
          <a:p>
            <a:pPr marL="0" indent="0">
              <a:buNone/>
            </a:pPr>
            <a:r>
              <a:rPr lang="en-US" b="1" dirty="0">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myLateBindingDemo</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simple </a:t>
            </a:r>
            <a:r>
              <a:rPr lang="en-US" b="1" dirty="0">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mySale</a:t>
            </a:r>
            <a:r>
              <a:rPr lang="en-US" b="1" dirty="0">
                <a:latin typeface="Courier New" pitchFamily="49" charset="0"/>
                <a:cs typeface="Courier New" pitchFamily="49" charset="0"/>
              </a:rPr>
              <a:t>("floor mat", 10.00);//One item at $10.00.</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discount</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myDiscountSale</a:t>
            </a:r>
            <a:r>
              <a:rPr lang="en-US" b="1" dirty="0">
                <a:latin typeface="Courier New" pitchFamily="49" charset="0"/>
                <a:cs typeface="Courier New" pitchFamily="49" charset="0"/>
              </a:rPr>
              <a:t>("floor mat", 11.00, 10);</a:t>
            </a:r>
          </a:p>
          <a:p>
            <a:pPr marL="0" indent="0">
              <a:buNone/>
            </a:pPr>
            <a:r>
              <a:rPr lang="en-US" b="1" dirty="0">
                <a:latin typeface="Courier New" pitchFamily="49" charset="0"/>
                <a:cs typeface="Courier New" pitchFamily="49" charset="0"/>
              </a:rPr>
              <a:t>                                 //One item at $11.00 with a 10% discount.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discount</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cheaper.");</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not cheaper.");</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mySale</a:t>
            </a:r>
            <a:r>
              <a:rPr lang="en-US" b="1" dirty="0">
                <a:latin typeface="Courier New" pitchFamily="49" charset="0"/>
                <a:cs typeface="Courier New" pitchFamily="49" charset="0"/>
              </a:rPr>
              <a:t>("cup holder", 9.90);//One item at $9.90.</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specialPrice</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myDiscountSale</a:t>
            </a:r>
            <a:r>
              <a:rPr lang="en-US" b="1" dirty="0">
                <a:latin typeface="Courier New" pitchFamily="49" charset="0"/>
                <a:cs typeface="Courier New" pitchFamily="49" charset="0"/>
              </a:rPr>
              <a:t>("cup holder", 11.00, 10);</a:t>
            </a:r>
          </a:p>
          <a:p>
            <a:pPr marL="0" indent="0">
              <a:buNone/>
            </a:pPr>
            <a:r>
              <a:rPr lang="en-US" b="1" dirty="0">
                <a:latin typeface="Courier New" pitchFamily="49" charset="0"/>
                <a:cs typeface="Courier New" pitchFamily="49" charset="0"/>
              </a:rPr>
              <a:t>                                 //One item at $11.00 with a 10% discount.</a:t>
            </a: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specialPrice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specialPrice</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equal.");</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not equal.");</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5652120" y="2000440"/>
            <a:ext cx="3312368" cy="584775"/>
          </a:xfrm>
          <a:prstGeom prst="rect">
            <a:avLst/>
          </a:prstGeom>
          <a:solidFill>
            <a:srgbClr val="92D050"/>
          </a:solidFill>
        </p:spPr>
        <p:txBody>
          <a:bodyPr wrap="square" rtlCol="0">
            <a:spAutoFit/>
          </a:bodyPr>
          <a:lstStyle/>
          <a:p>
            <a:r>
              <a:rPr lang="el-GR" sz="1600" dirty="0" smtClean="0"/>
              <a:t>Οι </a:t>
            </a:r>
            <a:r>
              <a:rPr lang="en-US" sz="1600" b="1" dirty="0" err="1" smtClean="0">
                <a:solidFill>
                  <a:srgbClr val="FF0000"/>
                </a:solidFill>
                <a:latin typeface="Courier New" pitchFamily="49" charset="0"/>
                <a:cs typeface="Courier New" pitchFamily="49" charset="0"/>
              </a:rPr>
              <a:t>lessThan</a:t>
            </a:r>
            <a:r>
              <a:rPr lang="en-US" sz="1600" dirty="0" smtClean="0"/>
              <a:t> </a:t>
            </a:r>
            <a:r>
              <a:rPr lang="el-GR" sz="1600" dirty="0" smtClean="0"/>
              <a:t>και </a:t>
            </a:r>
            <a:r>
              <a:rPr lang="en-US" sz="1600" b="1" dirty="0" err="1">
                <a:solidFill>
                  <a:srgbClr val="FF0000"/>
                </a:solidFill>
                <a:latin typeface="Courier New" pitchFamily="49" charset="0"/>
                <a:cs typeface="Courier New" pitchFamily="49" charset="0"/>
              </a:rPr>
              <a:t>equalDeals</a:t>
            </a:r>
            <a:r>
              <a:rPr lang="el-GR" sz="1600" dirty="0" smtClean="0"/>
              <a:t> κληρονομούνται από την </a:t>
            </a:r>
            <a:r>
              <a:rPr lang="en-US" sz="1600" b="1" dirty="0" err="1">
                <a:solidFill>
                  <a:srgbClr val="0070C0"/>
                </a:solidFill>
                <a:latin typeface="Courier New" pitchFamily="49" charset="0"/>
                <a:cs typeface="Courier New" pitchFamily="49" charset="0"/>
              </a:rPr>
              <a:t>mySale</a:t>
            </a:r>
            <a:endParaRPr lang="en-US" sz="1600" b="1" dirty="0">
              <a:solidFill>
                <a:srgbClr val="0070C0"/>
              </a:solidFill>
              <a:latin typeface="Courier New" pitchFamily="49" charset="0"/>
              <a:cs typeface="Courier New" pitchFamily="49" charset="0"/>
            </a:endParaRPr>
          </a:p>
        </p:txBody>
      </p:sp>
      <p:cxnSp>
        <p:nvCxnSpPr>
          <p:cNvPr id="9" name="Straight Arrow Connector 8"/>
          <p:cNvCxnSpPr>
            <a:stCxn id="7" idx="1"/>
          </p:cNvCxnSpPr>
          <p:nvPr/>
        </p:nvCxnSpPr>
        <p:spPr>
          <a:xfrm flipH="1">
            <a:off x="3347864" y="2292828"/>
            <a:ext cx="2304256" cy="292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3779912" y="2292828"/>
            <a:ext cx="1872208" cy="2667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4128" y="4293096"/>
            <a:ext cx="3419872" cy="1077218"/>
          </a:xfrm>
          <a:prstGeom prst="rect">
            <a:avLst/>
          </a:prstGeom>
          <a:solidFill>
            <a:schemeClr val="accent5">
              <a:lumMod val="60000"/>
              <a:lumOff val="40000"/>
            </a:schemeClr>
          </a:solidFill>
        </p:spPr>
        <p:txBody>
          <a:bodyPr wrap="square" rtlCol="0">
            <a:spAutoFit/>
          </a:bodyPr>
          <a:lstStyle/>
          <a:p>
            <a:r>
              <a:rPr lang="el-GR" sz="1600" dirty="0" smtClean="0"/>
              <a:t>Με το μηχανισμό του </a:t>
            </a:r>
            <a:r>
              <a:rPr lang="en-US" sz="1600" dirty="0" smtClean="0">
                <a:solidFill>
                  <a:srgbClr val="FF0000"/>
                </a:solidFill>
              </a:rPr>
              <a:t>late binding </a:t>
            </a:r>
            <a:r>
              <a:rPr lang="el-GR" sz="1600" dirty="0" smtClean="0"/>
              <a:t>στην κλήση τους ξέρουμε ότι το αντικείμενο που τις καλεί είναι τύπου </a:t>
            </a:r>
            <a:r>
              <a:rPr lang="en-US" sz="1600" b="1" dirty="0" err="1">
                <a:solidFill>
                  <a:schemeClr val="accent6">
                    <a:lumMod val="75000"/>
                  </a:schemeClr>
                </a:solidFill>
                <a:latin typeface="Courier New" pitchFamily="49" charset="0"/>
                <a:cs typeface="Courier New" pitchFamily="49" charset="0"/>
              </a:rPr>
              <a:t>myDiscountSale</a:t>
            </a:r>
            <a:endParaRPr lang="en-US" sz="1600" dirty="0"/>
          </a:p>
        </p:txBody>
      </p:sp>
      <p:sp>
        <p:nvSpPr>
          <p:cNvPr id="18" name="TextBox 17"/>
          <p:cNvSpPr txBox="1"/>
          <p:nvPr/>
        </p:nvSpPr>
        <p:spPr>
          <a:xfrm>
            <a:off x="1331640" y="5877272"/>
            <a:ext cx="7812360" cy="861774"/>
          </a:xfrm>
          <a:prstGeom prst="rect">
            <a:avLst/>
          </a:prstGeom>
          <a:solidFill>
            <a:schemeClr val="accent5">
              <a:lumMod val="60000"/>
              <a:lumOff val="40000"/>
            </a:schemeClr>
          </a:solidFill>
        </p:spPr>
        <p:txBody>
          <a:bodyPr wrap="square" rtlCol="0">
            <a:spAutoFit/>
          </a:bodyPr>
          <a:lstStyle/>
          <a:p>
            <a:r>
              <a:rPr lang="el-GR" sz="1600" dirty="0" smtClean="0"/>
              <a:t>Ξέρουμε λοιπόν ότι όταν εκτελούμε τον κώδικα </a:t>
            </a:r>
            <a:r>
              <a:rPr lang="el-GR" sz="1600" dirty="0"/>
              <a:t>της</a:t>
            </a:r>
            <a:r>
              <a:rPr lang="el-GR" sz="1600" dirty="0" smtClean="0"/>
              <a:t> </a:t>
            </a:r>
            <a:r>
              <a:rPr lang="en-US" sz="1600" b="1" dirty="0" err="1">
                <a:solidFill>
                  <a:srgbClr val="FF0000"/>
                </a:solidFill>
                <a:latin typeface="Courier New" pitchFamily="49" charset="0"/>
                <a:cs typeface="Courier New" pitchFamily="49" charset="0"/>
              </a:rPr>
              <a:t>lessThan</a:t>
            </a:r>
            <a:r>
              <a:rPr lang="en-US" sz="1600" dirty="0"/>
              <a:t> </a:t>
            </a:r>
            <a:r>
              <a:rPr lang="el-GR" sz="1600" dirty="0"/>
              <a:t>και </a:t>
            </a:r>
            <a:r>
              <a:rPr lang="en-US" sz="1600" b="1" dirty="0" err="1">
                <a:solidFill>
                  <a:srgbClr val="FF0000"/>
                </a:solidFill>
                <a:latin typeface="Courier New" pitchFamily="49" charset="0"/>
                <a:cs typeface="Courier New" pitchFamily="49" charset="0"/>
              </a:rPr>
              <a:t>equalDeals</a:t>
            </a:r>
            <a:r>
              <a:rPr lang="el-GR" sz="1600" dirty="0"/>
              <a:t> </a:t>
            </a:r>
            <a:r>
              <a:rPr lang="el-GR" sz="1600" dirty="0" smtClean="0"/>
              <a:t>η μέθοδος </a:t>
            </a:r>
            <a:r>
              <a:rPr lang="en-US" sz="1600" b="1" dirty="0">
                <a:solidFill>
                  <a:srgbClr val="FF0000"/>
                </a:solidFill>
                <a:latin typeface="Courier New" pitchFamily="49" charset="0"/>
                <a:cs typeface="Courier New" pitchFamily="49" charset="0"/>
              </a:rPr>
              <a:t>bill()</a:t>
            </a:r>
            <a:r>
              <a:rPr lang="el-GR" sz="1600" b="1" dirty="0">
                <a:solidFill>
                  <a:srgbClr val="FF0000"/>
                </a:solidFill>
                <a:latin typeface="Courier New" pitchFamily="49" charset="0"/>
                <a:cs typeface="Courier New" pitchFamily="49" charset="0"/>
              </a:rPr>
              <a:t> </a:t>
            </a:r>
            <a:r>
              <a:rPr lang="el-GR" sz="1600" dirty="0" smtClean="0"/>
              <a:t>που θα πρέπει να καλέσουμε είναι αυτή της </a:t>
            </a:r>
            <a:r>
              <a:rPr lang="en-US" sz="1600" b="1" dirty="0" err="1" smtClean="0">
                <a:solidFill>
                  <a:schemeClr val="accent6">
                    <a:lumMod val="75000"/>
                  </a:schemeClr>
                </a:solidFill>
                <a:latin typeface="Courier New" pitchFamily="49" charset="0"/>
                <a:cs typeface="Courier New" pitchFamily="49" charset="0"/>
              </a:rPr>
              <a:t>myDiscountSale</a:t>
            </a:r>
            <a:r>
              <a:rPr lang="el-GR" sz="1600" b="1" dirty="0">
                <a:solidFill>
                  <a:schemeClr val="accent6">
                    <a:lumMod val="75000"/>
                  </a:schemeClr>
                </a:solidFill>
                <a:latin typeface="Courier New" pitchFamily="49" charset="0"/>
                <a:cs typeface="Courier New" pitchFamily="49" charset="0"/>
              </a:rPr>
              <a:t> </a:t>
            </a:r>
            <a:r>
              <a:rPr lang="el-GR" sz="1600" dirty="0" smtClean="0"/>
              <a:t>ενώ για το </a:t>
            </a:r>
            <a:r>
              <a:rPr lang="en-US" sz="1600" b="1" dirty="0" err="1">
                <a:solidFill>
                  <a:srgbClr val="FF0000"/>
                </a:solidFill>
                <a:latin typeface="Courier New" pitchFamily="49" charset="0"/>
                <a:cs typeface="Courier New" pitchFamily="49" charset="0"/>
              </a:rPr>
              <a:t>otherSale.bill</a:t>
            </a:r>
            <a:r>
              <a:rPr lang="en-US" sz="1600" b="1" dirty="0">
                <a:solidFill>
                  <a:srgbClr val="FF0000"/>
                </a:solidFill>
                <a:latin typeface="Courier New" pitchFamily="49" charset="0"/>
                <a:cs typeface="Courier New" pitchFamily="49" charset="0"/>
              </a:rPr>
              <a:t>() </a:t>
            </a:r>
            <a:r>
              <a:rPr lang="el-GR" sz="1600" dirty="0" smtClean="0"/>
              <a:t>είναι </a:t>
            </a:r>
            <a:r>
              <a:rPr lang="el-GR" sz="1600" dirty="0"/>
              <a:t>αυτή της </a:t>
            </a:r>
            <a:r>
              <a:rPr lang="en-US" sz="1600" b="1" dirty="0" err="1">
                <a:solidFill>
                  <a:srgbClr val="0070C0"/>
                </a:solidFill>
                <a:latin typeface="Courier New" pitchFamily="49" charset="0"/>
                <a:cs typeface="Courier New" pitchFamily="49" charset="0"/>
              </a:rPr>
              <a:t>mySale</a:t>
            </a:r>
            <a:endParaRPr lang="en-US" sz="1600" dirty="0"/>
          </a:p>
        </p:txBody>
      </p:sp>
    </p:spTree>
    <p:extLst>
      <p:ext uri="{BB962C8B-B14F-4D97-AF65-F5344CB8AC3E}">
        <p14:creationId xmlns:p14="http://schemas.microsoft.com/office/powerpoint/2010/main" val="166855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Θέλω να δημιουργήσω ένα «τηλεφωνικό κατάλογο» στο οποίο θα αποθηκεύω </a:t>
            </a:r>
            <a:r>
              <a:rPr lang="el-GR" dirty="0" smtClean="0">
                <a:solidFill>
                  <a:srgbClr val="0070C0"/>
                </a:solidFill>
              </a:rPr>
              <a:t>ζεύγη από ονόματα και αριθμούς</a:t>
            </a:r>
          </a:p>
          <a:p>
            <a:pPr lvl="1"/>
            <a:r>
              <a:rPr lang="el-GR" dirty="0"/>
              <a:t>Π.χ., τηλεφωνικός κατάλογος στο κινητό</a:t>
            </a:r>
            <a:r>
              <a:rPr lang="el-GR" dirty="0" smtClean="0"/>
              <a:t>.</a:t>
            </a:r>
          </a:p>
          <a:p>
            <a:r>
              <a:rPr lang="el-GR" dirty="0" smtClean="0"/>
              <a:t>Θέλω να μπορώ να </a:t>
            </a:r>
            <a:r>
              <a:rPr lang="el-GR" dirty="0" smtClean="0">
                <a:solidFill>
                  <a:schemeClr val="accent6">
                    <a:lumMod val="75000"/>
                  </a:schemeClr>
                </a:solidFill>
              </a:rPr>
              <a:t>προσθέτω</a:t>
            </a:r>
            <a:r>
              <a:rPr lang="el-GR" dirty="0" smtClean="0"/>
              <a:t> και να </a:t>
            </a:r>
            <a:r>
              <a:rPr lang="el-GR" dirty="0" smtClean="0">
                <a:solidFill>
                  <a:schemeClr val="accent6">
                    <a:lumMod val="75000"/>
                  </a:schemeClr>
                </a:solidFill>
              </a:rPr>
              <a:t>αφαιρώ</a:t>
            </a:r>
            <a:r>
              <a:rPr lang="el-GR" dirty="0" smtClean="0"/>
              <a:t> επαφές, και να </a:t>
            </a:r>
            <a:r>
              <a:rPr lang="el-GR" dirty="0" smtClean="0">
                <a:solidFill>
                  <a:schemeClr val="accent6">
                    <a:lumMod val="75000"/>
                  </a:schemeClr>
                </a:solidFill>
              </a:rPr>
              <a:t>παίρνω</a:t>
            </a:r>
            <a:r>
              <a:rPr lang="el-GR" dirty="0" smtClean="0"/>
              <a:t> το τηλέφωνο μιας επαφής όταν δίνω το όνομα. </a:t>
            </a:r>
          </a:p>
          <a:p>
            <a:endParaRPr lang="el-GR" dirty="0" smtClean="0"/>
          </a:p>
          <a:p>
            <a:r>
              <a:rPr lang="el-GR" dirty="0" smtClean="0"/>
              <a:t>Πιο γενικά θέλω ένα σύστημα που να αποθηκεύει </a:t>
            </a:r>
            <a:r>
              <a:rPr lang="el-GR" dirty="0" smtClean="0">
                <a:solidFill>
                  <a:srgbClr val="0070C0"/>
                </a:solidFill>
              </a:rPr>
              <a:t>(</a:t>
            </a:r>
            <a:r>
              <a:rPr lang="en-US" dirty="0" err="1" smtClean="0">
                <a:solidFill>
                  <a:srgbClr val="0070C0"/>
                </a:solidFill>
              </a:rPr>
              <a:t>key,value</a:t>
            </a:r>
            <a:r>
              <a:rPr lang="en-US" dirty="0" smtClean="0">
                <a:solidFill>
                  <a:srgbClr val="0070C0"/>
                </a:solidFill>
              </a:rPr>
              <a:t>) </a:t>
            </a:r>
            <a:r>
              <a:rPr lang="el-GR" dirty="0" smtClean="0">
                <a:solidFill>
                  <a:srgbClr val="0070C0"/>
                </a:solidFill>
              </a:rPr>
              <a:t>ζεύγη </a:t>
            </a:r>
            <a:r>
              <a:rPr lang="el-GR" dirty="0" smtClean="0"/>
              <a:t>και να μου δίνει τις παραπάνω δυνατότητες. </a:t>
            </a:r>
            <a:endParaRPr lang="el-GR" dirty="0"/>
          </a:p>
          <a:p>
            <a:endParaRPr lang="el-GR" dirty="0" smtClean="0"/>
          </a:p>
          <a:p>
            <a:r>
              <a:rPr lang="el-GR" dirty="0" smtClean="0"/>
              <a:t>Πως θα επιλύσω αυτό το πρόβλημα?</a:t>
            </a:r>
          </a:p>
          <a:p>
            <a:pPr lvl="1"/>
            <a:r>
              <a:rPr lang="el-GR" dirty="0" smtClean="0"/>
              <a:t>Τι </a:t>
            </a:r>
            <a:r>
              <a:rPr lang="el-GR" dirty="0" smtClean="0">
                <a:solidFill>
                  <a:schemeClr val="accent6">
                    <a:lumMod val="75000"/>
                  </a:schemeClr>
                </a:solidFill>
              </a:rPr>
              <a:t>κλάσεις</a:t>
            </a:r>
            <a:r>
              <a:rPr lang="el-GR" dirty="0" smtClean="0"/>
              <a:t> πρέπει να ορίσω?</a:t>
            </a:r>
          </a:p>
          <a:p>
            <a:pPr lvl="1"/>
            <a:r>
              <a:rPr lang="el-GR" dirty="0" smtClean="0"/>
              <a:t>Τι </a:t>
            </a:r>
            <a:r>
              <a:rPr lang="el-GR" dirty="0" smtClean="0">
                <a:solidFill>
                  <a:srgbClr val="0070C0"/>
                </a:solidFill>
              </a:rPr>
              <a:t>πεδία</a:t>
            </a:r>
            <a:r>
              <a:rPr lang="el-GR" dirty="0" smtClean="0"/>
              <a:t> και τι </a:t>
            </a:r>
            <a:r>
              <a:rPr lang="el-GR" dirty="0" smtClean="0">
                <a:solidFill>
                  <a:schemeClr val="accent6">
                    <a:lumMod val="75000"/>
                  </a:schemeClr>
                </a:solidFill>
              </a:rPr>
              <a:t>μεθόδους</a:t>
            </a:r>
            <a:r>
              <a:rPr lang="el-GR" dirty="0" smtClean="0"/>
              <a:t> θα πρέπει να έχουν</a:t>
            </a:r>
            <a:endParaRPr lang="en-US" dirty="0"/>
          </a:p>
        </p:txBody>
      </p:sp>
    </p:spTree>
    <p:extLst>
      <p:ext uri="{BB962C8B-B14F-4D97-AF65-F5344CB8AC3E}">
        <p14:creationId xmlns:p14="http://schemas.microsoft.com/office/powerpoint/2010/main" val="4277103711"/>
      </p:ext>
    </p:extLst>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a:t>18. </a:t>
            </a:r>
            <a:r>
              <a:rPr lang="el-GR" dirty="0" err="1" smtClean="0"/>
              <a:t>ΠολυμορφισμΟΣ</a:t>
            </a:r>
            <a:r>
              <a:rPr lang="el-GR" dirty="0"/>
              <a:t/>
            </a:r>
            <a:br>
              <a:rPr lang="el-GR" dirty="0"/>
            </a:br>
            <a:r>
              <a:rPr lang="el-GR" dirty="0" err="1" smtClean="0"/>
              <a:t>ΑφηρημΕΝΕΣ</a:t>
            </a:r>
            <a:r>
              <a:rPr lang="el-GR" dirty="0" smtClean="0"/>
              <a:t> ΚΛΑΣΕΙΣ</a:t>
            </a:r>
            <a:r>
              <a:rPr lang="en-US" dirty="0"/>
              <a:t/>
            </a:r>
            <a:br>
              <a:rPr lang="en-US" dirty="0"/>
            </a:br>
            <a:r>
              <a:rPr lang="en-US" dirty="0"/>
              <a:t>Interfaces </a:t>
            </a:r>
            <a:r>
              <a:rPr lang="el-GR" dirty="0" smtClean="0"/>
              <a:t> </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54116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219" y="5229200"/>
            <a:ext cx="1944216"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1640"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251219"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6411"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3636121" y="5229199"/>
            <a:ext cx="1944216" cy="1368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1905"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3636121"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7155"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2265130" y="4221088"/>
            <a:ext cx="1056911" cy="542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3322041" y="4221088"/>
            <a:ext cx="1373601" cy="542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2681771"/>
            <a:ext cx="1944216" cy="1539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2681771"/>
            <a:ext cx="1595309" cy="1477328"/>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l-GR" dirty="0" smtClean="0">
              <a:solidFill>
                <a:schemeClr val="accent6">
                  <a:lumMod val="75000"/>
                </a:schemeClr>
              </a:solidFill>
            </a:endParaRPr>
          </a:p>
          <a:p>
            <a:r>
              <a:rPr lang="en-US" dirty="0" err="1">
                <a:solidFill>
                  <a:schemeClr val="accent6">
                    <a:lumMod val="75000"/>
                  </a:schemeClr>
                </a:solidFill>
              </a:rPr>
              <a:t>toString</a:t>
            </a:r>
            <a:endParaRPr lang="en-US" dirty="0">
              <a:solidFill>
                <a:schemeClr val="accent6">
                  <a:lumMod val="75000"/>
                </a:schemeClr>
              </a:solidFill>
            </a:endParaRPr>
          </a:p>
        </p:txBody>
      </p:sp>
      <p:cxnSp>
        <p:nvCxnSpPr>
          <p:cNvPr id="39" name="Straight Connector 38"/>
          <p:cNvCxnSpPr/>
          <p:nvPr/>
        </p:nvCxnSpPr>
        <p:spPr>
          <a:xfrm>
            <a:off x="2349933" y="32849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Κληρονομικότητα</a:t>
            </a:r>
            <a:endParaRPr lang="en-US" dirty="0"/>
          </a:p>
        </p:txBody>
      </p:sp>
      <p:sp>
        <p:nvSpPr>
          <p:cNvPr id="28" name="TextBox 27"/>
          <p:cNvSpPr txBox="1"/>
          <p:nvPr/>
        </p:nvSpPr>
        <p:spPr>
          <a:xfrm>
            <a:off x="2760981" y="220219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6012160" y="2386858"/>
            <a:ext cx="2952328" cy="2862322"/>
          </a:xfrm>
          <a:prstGeom prst="rect">
            <a:avLst/>
          </a:prstGeom>
          <a:noFill/>
        </p:spPr>
        <p:txBody>
          <a:bodyPr wrap="square" rtlCol="0">
            <a:spAutoFit/>
          </a:bodyPr>
          <a:lstStyle/>
          <a:p>
            <a:r>
              <a:rPr lang="el-GR" dirty="0" smtClean="0"/>
              <a:t>Οι παράγωγες κλάσεις </a:t>
            </a:r>
            <a:r>
              <a:rPr lang="el-GR" dirty="0" smtClean="0">
                <a:solidFill>
                  <a:schemeClr val="accent6">
                    <a:lumMod val="75000"/>
                  </a:schemeClr>
                </a:solidFill>
              </a:rPr>
              <a:t>κληρονομούν</a:t>
            </a:r>
            <a:r>
              <a:rPr lang="el-GR" dirty="0" smtClean="0"/>
              <a:t> τα πεδία και τις μεθόδους της βασικής κλάσης και έχουν και δικά τους πεδία</a:t>
            </a:r>
            <a:r>
              <a:rPr lang="el-GR" dirty="0"/>
              <a:t> </a:t>
            </a:r>
            <a:r>
              <a:rPr lang="el-GR" dirty="0" smtClean="0"/>
              <a:t>και μεθόδους</a:t>
            </a:r>
            <a:r>
              <a:rPr lang="en-US" dirty="0" smtClean="0"/>
              <a:t>.</a:t>
            </a:r>
          </a:p>
          <a:p>
            <a:endParaRPr lang="en-US" dirty="0"/>
          </a:p>
          <a:p>
            <a:r>
              <a:rPr lang="el-GR" dirty="0" smtClean="0"/>
              <a:t>Επίσης μπορούμε να </a:t>
            </a:r>
            <a:r>
              <a:rPr lang="el-GR" dirty="0" smtClean="0">
                <a:solidFill>
                  <a:srgbClr val="0070C0"/>
                </a:solidFill>
              </a:rPr>
              <a:t>υπερβαίνουμε</a:t>
            </a:r>
            <a:r>
              <a:rPr lang="en-US" dirty="0" smtClean="0">
                <a:solidFill>
                  <a:srgbClr val="0070C0"/>
                </a:solidFill>
              </a:rPr>
              <a:t> (override)</a:t>
            </a:r>
            <a:r>
              <a:rPr lang="el-GR" dirty="0" smtClean="0"/>
              <a:t> κάποιες μεθόδους (</a:t>
            </a:r>
            <a:r>
              <a:rPr lang="en-US" dirty="0" err="1" smtClean="0"/>
              <a:t>toString</a:t>
            </a:r>
            <a:r>
              <a:rPr lang="en-US" dirty="0" smtClean="0"/>
              <a:t>)</a:t>
            </a:r>
          </a:p>
        </p:txBody>
      </p:sp>
    </p:spTree>
    <p:extLst>
      <p:ext uri="{BB962C8B-B14F-4D97-AF65-F5344CB8AC3E}">
        <p14:creationId xmlns:p14="http://schemas.microsoft.com/office/powerpoint/2010/main" val="369512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01" y="404664"/>
            <a:ext cx="8619593" cy="2016224"/>
          </a:xfrm>
          <a:ln w="28575">
            <a:solidFill>
              <a:srgbClr val="0070C0"/>
            </a:solidFill>
            <a:prstDash val="dash"/>
          </a:ln>
        </p:spPr>
        <p:txBody>
          <a:bodyPr>
            <a:noAutofit/>
          </a:bodyPr>
          <a:lstStyle/>
          <a:p>
            <a:pPr marL="0" indent="0">
              <a:buNone/>
            </a:pPr>
            <a:r>
              <a:rPr lang="en-US" sz="1200" b="1" dirty="0">
                <a:latin typeface="Courier New" pitchFamily="49" charset="0"/>
                <a:cs typeface="Courier New" pitchFamily="49" charset="0"/>
              </a:rPr>
              <a:t>public class </a:t>
            </a:r>
            <a:r>
              <a:rPr lang="en-US" sz="1200" b="1" dirty="0">
                <a:solidFill>
                  <a:srgbClr val="0070C0"/>
                </a:solidFill>
                <a:latin typeface="Courier New" pitchFamily="49" charset="0"/>
                <a:cs typeface="Courier New" pitchFamily="49" charset="0"/>
              </a:rPr>
              <a:t>Employee</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String </a:t>
            </a:r>
            <a:r>
              <a:rPr lang="en-US" sz="1200" b="1" dirty="0">
                <a:solidFill>
                  <a:srgbClr val="00B0F0"/>
                </a:solidFill>
                <a:latin typeface="Courier New" pitchFamily="49" charset="0"/>
                <a:cs typeface="Courier New" pitchFamily="49" charset="0"/>
              </a:rPr>
              <a:t>name</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Date </a:t>
            </a:r>
            <a:r>
              <a:rPr lang="en-US" sz="1200" b="1" dirty="0" err="1">
                <a:solidFill>
                  <a:srgbClr val="00B0F0"/>
                </a:solidFill>
                <a:latin typeface="Courier New" pitchFamily="49" charset="0"/>
                <a:cs typeface="Courier New" pitchFamily="49" charset="0"/>
              </a:rPr>
              <a:t>hireDate</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a:t>
            </a:r>
            <a:r>
              <a:rPr lang="en-US" sz="1200" b="1" dirty="0" smtClean="0">
                <a:solidFill>
                  <a:srgbClr val="C00000"/>
                </a:solidFill>
                <a:latin typeface="Courier New" pitchFamily="49" charset="0"/>
                <a:cs typeface="Courier New" pitchFamily="49" charset="0"/>
              </a:rPr>
              <a:t>String </a:t>
            </a:r>
            <a:r>
              <a:rPr lang="en-US" sz="1200" b="1" dirty="0" err="1" smtClean="0">
                <a:solidFill>
                  <a:srgbClr val="C00000"/>
                </a:solidFill>
                <a:latin typeface="Courier New" pitchFamily="49" charset="0"/>
                <a:cs typeface="Courier New" pitchFamily="49" charset="0"/>
              </a:rPr>
              <a:t>toString</a:t>
            </a:r>
            <a:r>
              <a:rPr lang="en-US" sz="1200" b="1" dirty="0" smtClean="0">
                <a:solidFill>
                  <a:srgbClr val="C00000"/>
                </a:solidFill>
                <a:latin typeface="Courier New" pitchFamily="49" charset="0"/>
                <a:cs typeface="Courier New" pitchFamily="49" charset="0"/>
              </a:rPr>
              <a:t>()</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return (name + " " + </a:t>
            </a:r>
            <a:r>
              <a:rPr lang="en-US" sz="1200" b="1" dirty="0" err="1">
                <a:latin typeface="Courier New" pitchFamily="49" charset="0"/>
                <a:cs typeface="Courier New" pitchFamily="49" charset="0"/>
              </a:rPr>
              <a:t>hireDate.toString</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4" name="Content Placeholder 2"/>
          <p:cNvSpPr txBox="1">
            <a:spLocks/>
          </p:cNvSpPr>
          <p:nvPr/>
        </p:nvSpPr>
        <p:spPr>
          <a:xfrm>
            <a:off x="77753" y="2492896"/>
            <a:ext cx="8670711" cy="2088232"/>
          </a:xfrm>
          <a:prstGeom prst="rect">
            <a:avLst/>
          </a:prstGeom>
          <a:ln w="28575">
            <a:solidFill>
              <a:srgbClr val="FF000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public class </a:t>
            </a:r>
            <a:r>
              <a:rPr lang="en-US" sz="1200" b="1" dirty="0" err="1">
                <a:solidFill>
                  <a:srgbClr val="FF0000"/>
                </a:solidFill>
                <a:latin typeface="Courier New" pitchFamily="49" charset="0"/>
                <a:cs typeface="Courier New" pitchFamily="49" charset="0"/>
              </a:rPr>
              <a:t>HourlyEmployee</a:t>
            </a:r>
            <a:r>
              <a:rPr lang="en-US" sz="1200" b="1" dirty="0">
                <a:solidFill>
                  <a:srgbClr val="FF0000"/>
                </a:solidFill>
                <a:latin typeface="Courier New" pitchFamily="49" charset="0"/>
                <a:cs typeface="Courier New" pitchFamily="49" charset="0"/>
              </a:rPr>
              <a:t> </a:t>
            </a:r>
            <a:r>
              <a:rPr lang="en-US" sz="1200" b="1" dirty="0">
                <a:latin typeface="Courier New" pitchFamily="49" charset="0"/>
                <a:cs typeface="Courier New" pitchFamily="49" charset="0"/>
              </a:rPr>
              <a:t>extends </a:t>
            </a:r>
            <a:r>
              <a:rPr lang="en-US" sz="1200" b="1" dirty="0">
                <a:solidFill>
                  <a:srgbClr val="0070C0"/>
                </a:solidFill>
                <a:latin typeface="Courier New" pitchFamily="49" charset="0"/>
                <a:cs typeface="Courier New" pitchFamily="49" charset="0"/>
              </a:rPr>
              <a:t>Employee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double </a:t>
            </a:r>
            <a:r>
              <a:rPr lang="en-US" sz="1200" b="1" dirty="0" err="1">
                <a:solidFill>
                  <a:srgbClr val="00B0F0"/>
                </a:solidFill>
                <a:latin typeface="Courier New" pitchFamily="49" charset="0"/>
                <a:cs typeface="Courier New" pitchFamily="49" charset="0"/>
              </a:rPr>
              <a:t>wageRate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private double </a:t>
            </a:r>
            <a:r>
              <a:rPr lang="en-US" sz="1200" b="1" dirty="0">
                <a:solidFill>
                  <a:srgbClr val="00B0F0"/>
                </a:solidFill>
                <a:latin typeface="Courier New" pitchFamily="49" charset="0"/>
                <a:cs typeface="Courier New" pitchFamily="49" charset="0"/>
              </a:rPr>
              <a:t>hours</a:t>
            </a:r>
            <a:r>
              <a:rPr lang="en-US" sz="1200" b="1" dirty="0">
                <a:latin typeface="Courier New" pitchFamily="49" charset="0"/>
                <a:cs typeface="Courier New" pitchFamily="49" charset="0"/>
              </a:rPr>
              <a:t>; //for the </a:t>
            </a:r>
            <a:r>
              <a:rPr lang="en-US" sz="1200" b="1" dirty="0" smtClean="0">
                <a:latin typeface="Courier New" pitchFamily="49" charset="0"/>
                <a:cs typeface="Courier New" pitchFamily="49" charset="0"/>
              </a:rPr>
              <a:t>month</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endParaRPr lang="el-GR" sz="1200" b="1" dirty="0" smtClean="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public String </a:t>
            </a:r>
            <a:r>
              <a:rPr lang="en-US" sz="1200" b="1" dirty="0" err="1">
                <a:solidFill>
                  <a:srgbClr val="C00000"/>
                </a:solidFill>
                <a:latin typeface="Courier New" pitchFamily="49" charset="0"/>
                <a:cs typeface="Courier New" pitchFamily="49" charset="0"/>
              </a:rPr>
              <a:t>toString</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return (</a:t>
            </a:r>
            <a:r>
              <a:rPr lang="en-US" sz="1200" b="1" dirty="0" err="1" smtClean="0">
                <a:latin typeface="Courier New" pitchFamily="49" charset="0"/>
                <a:cs typeface="Courier New" pitchFamily="49" charset="0"/>
              </a:rPr>
              <a:t>super.toString</a:t>
            </a:r>
            <a:r>
              <a:rPr lang="en-US" sz="1200" b="1" dirty="0">
                <a:latin typeface="Courier New" pitchFamily="49" charset="0"/>
                <a:cs typeface="Courier New" pitchFamily="49" charset="0"/>
              </a:rPr>
              <a:t>( )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"\n$" + </a:t>
            </a:r>
            <a:r>
              <a:rPr lang="en-US" sz="1200" b="1" dirty="0" err="1">
                <a:latin typeface="Courier New" pitchFamily="49" charset="0"/>
                <a:cs typeface="Courier New" pitchFamily="49" charset="0"/>
              </a:rPr>
              <a:t>wageRate</a:t>
            </a:r>
            <a:r>
              <a:rPr lang="en-US" sz="1200" b="1" dirty="0">
                <a:latin typeface="Courier New" pitchFamily="49" charset="0"/>
                <a:cs typeface="Courier New" pitchFamily="49" charset="0"/>
              </a:rPr>
              <a:t> + " per hour for " + hours + " hours</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5" name="Content Placeholder 2"/>
          <p:cNvSpPr txBox="1">
            <a:spLocks/>
          </p:cNvSpPr>
          <p:nvPr/>
        </p:nvSpPr>
        <p:spPr>
          <a:xfrm>
            <a:off x="89789" y="4725144"/>
            <a:ext cx="8598904" cy="1872208"/>
          </a:xfrm>
          <a:prstGeom prst="rect">
            <a:avLst/>
          </a:prstGeom>
          <a:ln w="28575">
            <a:solidFill>
              <a:schemeClr val="accent6">
                <a:lumMod val="75000"/>
              </a:schemeClr>
            </a:solidFill>
            <a:prstDash val="dash"/>
          </a:ln>
        </p:spPr>
        <p:txBody>
          <a:bodyPr>
            <a:no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200" dirty="0"/>
              <a:t>public class </a:t>
            </a:r>
            <a:r>
              <a:rPr lang="en-US" sz="1200" dirty="0" err="1">
                <a:solidFill>
                  <a:schemeClr val="accent6">
                    <a:lumMod val="75000"/>
                  </a:schemeClr>
                </a:solidFill>
              </a:rPr>
              <a:t>SalariedEmployee</a:t>
            </a:r>
            <a:r>
              <a:rPr lang="en-US" sz="1200" dirty="0">
                <a:solidFill>
                  <a:schemeClr val="accent6">
                    <a:lumMod val="75000"/>
                  </a:schemeClr>
                </a:solidFill>
              </a:rPr>
              <a:t> </a:t>
            </a:r>
            <a:r>
              <a:rPr lang="en-US" sz="1200" dirty="0"/>
              <a:t>extends </a:t>
            </a:r>
            <a:r>
              <a:rPr lang="en-US" sz="1200" dirty="0">
                <a:solidFill>
                  <a:srgbClr val="0070C0"/>
                </a:solidFill>
              </a:rPr>
              <a:t>Employee</a:t>
            </a:r>
          </a:p>
          <a:p>
            <a:r>
              <a:rPr lang="en-US" sz="1200" dirty="0"/>
              <a:t>{</a:t>
            </a:r>
          </a:p>
          <a:p>
            <a:r>
              <a:rPr lang="en-US" sz="1200" dirty="0"/>
              <a:t>    private double </a:t>
            </a:r>
            <a:r>
              <a:rPr lang="en-US" sz="1200" dirty="0">
                <a:solidFill>
                  <a:srgbClr val="00B0F0"/>
                </a:solidFill>
              </a:rPr>
              <a:t>salary</a:t>
            </a:r>
            <a:r>
              <a:rPr lang="en-US" sz="1200" dirty="0"/>
              <a:t>; //</a:t>
            </a:r>
            <a:r>
              <a:rPr lang="en-US" sz="1200" dirty="0" smtClean="0"/>
              <a:t>annual</a:t>
            </a:r>
          </a:p>
          <a:p>
            <a:endParaRPr lang="en-US" sz="1200" dirty="0"/>
          </a:p>
          <a:p>
            <a:r>
              <a:rPr lang="en-US" sz="1200" dirty="0"/>
              <a:t>    public String </a:t>
            </a:r>
            <a:r>
              <a:rPr lang="en-US" sz="1200" dirty="0" err="1">
                <a:solidFill>
                  <a:srgbClr val="C00000"/>
                </a:solidFill>
              </a:rPr>
              <a:t>toString</a:t>
            </a:r>
            <a:r>
              <a:rPr lang="en-US" sz="1200" dirty="0">
                <a:solidFill>
                  <a:srgbClr val="C00000"/>
                </a:solidFill>
              </a:rPr>
              <a:t>( </a:t>
            </a:r>
            <a:r>
              <a:rPr lang="en-US" sz="1200" dirty="0" smtClean="0">
                <a:solidFill>
                  <a:srgbClr val="C00000"/>
                </a:solidFill>
              </a:rPr>
              <a:t>)</a:t>
            </a:r>
            <a:r>
              <a:rPr lang="en-US" sz="1200" dirty="0" smtClean="0"/>
              <a:t>{</a:t>
            </a:r>
            <a:endParaRPr lang="en-US" sz="1200" dirty="0"/>
          </a:p>
          <a:p>
            <a:r>
              <a:rPr lang="en-US" sz="1200" dirty="0"/>
              <a:t>        return </a:t>
            </a:r>
            <a:r>
              <a:rPr lang="en-US" sz="1200" dirty="0" smtClean="0"/>
              <a:t>(</a:t>
            </a:r>
            <a:r>
              <a:rPr lang="en-US" sz="1200" dirty="0" err="1" smtClean="0"/>
              <a:t>super.toString</a:t>
            </a:r>
            <a:r>
              <a:rPr lang="en-US" sz="1200" dirty="0"/>
              <a:t>( ) </a:t>
            </a:r>
            <a:r>
              <a:rPr lang="en-US" sz="1200" dirty="0" smtClean="0"/>
              <a:t>+ </a:t>
            </a:r>
            <a:r>
              <a:rPr lang="en-US" sz="1200" dirty="0"/>
              <a:t>"\n$" + salary + " per year");</a:t>
            </a:r>
          </a:p>
          <a:p>
            <a:r>
              <a:rPr lang="en-US" sz="1200" dirty="0"/>
              <a:t>    }</a:t>
            </a:r>
          </a:p>
          <a:p>
            <a:r>
              <a:rPr lang="en-US" sz="1200" dirty="0" smtClean="0"/>
              <a:t>}</a:t>
            </a:r>
            <a:endParaRPr lang="en-US" sz="1200" dirty="0"/>
          </a:p>
        </p:txBody>
      </p:sp>
    </p:spTree>
    <p:extLst>
      <p:ext uri="{BB962C8B-B14F-4D97-AF65-F5344CB8AC3E}">
        <p14:creationId xmlns:p14="http://schemas.microsoft.com/office/powerpoint/2010/main" val="122158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sam</a:t>
            </a:r>
            <a:r>
              <a:rPr lang="en-US" b="1" dirty="0" smtClean="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han</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267744" y="5373216"/>
            <a:ext cx="5857762" cy="1107996"/>
          </a:xfrm>
          <a:prstGeom prst="rect">
            <a:avLst/>
          </a:prstGeom>
          <a:solidFill>
            <a:srgbClr val="92D050"/>
          </a:solidFill>
        </p:spPr>
        <p:txBody>
          <a:bodyPr wrap="square" rtlCol="0">
            <a:spAutoFit/>
          </a:bodyPr>
          <a:lstStyle/>
          <a:p>
            <a:r>
              <a:rPr lang="el-GR" dirty="0" smtClean="0"/>
              <a:t>Τι θα τυπώσει η </a:t>
            </a:r>
            <a:r>
              <a:rPr lang="en-US" b="1" dirty="0" err="1">
                <a:latin typeface="Courier New" pitchFamily="49" charset="0"/>
                <a:cs typeface="Courier New" pitchFamily="49" charset="0"/>
              </a:rPr>
              <a:t>showEmployee</a:t>
            </a:r>
            <a:r>
              <a:rPr lang="en-US" sz="2400" dirty="0" smtClean="0"/>
              <a:t> </a:t>
            </a:r>
            <a:r>
              <a:rPr lang="el-GR" dirty="0" smtClean="0"/>
              <a:t>όταν την καλέσουμε</a:t>
            </a:r>
            <a:r>
              <a:rPr lang="en-US" dirty="0" smtClean="0"/>
              <a:t> </a:t>
            </a:r>
            <a:r>
              <a:rPr lang="el-GR" dirty="0" smtClean="0"/>
              <a:t>με ορίσματα το </a:t>
            </a:r>
            <a:r>
              <a:rPr lang="en-US" b="1" dirty="0" err="1" smtClean="0">
                <a:solidFill>
                  <a:schemeClr val="accent6">
                    <a:lumMod val="75000"/>
                  </a:schemeClr>
                </a:solidFill>
                <a:latin typeface="Courier New" pitchFamily="49" charset="0"/>
                <a:cs typeface="Courier New" pitchFamily="49" charset="0"/>
              </a:rPr>
              <a:t>sam</a:t>
            </a:r>
            <a:r>
              <a:rPr lang="en-US" sz="2400" dirty="0" smtClean="0"/>
              <a:t> </a:t>
            </a:r>
            <a:r>
              <a:rPr lang="el-GR" dirty="0" smtClean="0"/>
              <a:t>και το </a:t>
            </a:r>
            <a:r>
              <a:rPr lang="en-US" b="1" dirty="0" err="1" smtClean="0">
                <a:solidFill>
                  <a:srgbClr val="FF0000"/>
                </a:solidFill>
                <a:latin typeface="Courier New" pitchFamily="49" charset="0"/>
                <a:cs typeface="Courier New" pitchFamily="49" charset="0"/>
              </a:rPr>
              <a:t>han</a:t>
            </a:r>
            <a:r>
              <a:rPr lang="en-US" dirty="0" smtClean="0"/>
              <a:t>?</a:t>
            </a:r>
            <a:r>
              <a:rPr lang="el-GR" dirty="0" smtClean="0"/>
              <a:t> </a:t>
            </a:r>
          </a:p>
          <a:p>
            <a:r>
              <a:rPr lang="el-GR" dirty="0" smtClean="0"/>
              <a:t>Ποια μέθοδος </a:t>
            </a:r>
            <a:r>
              <a:rPr lang="en-US" b="1" dirty="0" err="1">
                <a:latin typeface="Courier New" pitchFamily="49" charset="0"/>
                <a:cs typeface="Courier New" pitchFamily="49" charset="0"/>
              </a:rPr>
              <a:t>toString</a:t>
            </a:r>
            <a:r>
              <a:rPr lang="en-US" dirty="0" smtClean="0"/>
              <a:t> </a:t>
            </a:r>
            <a:r>
              <a:rPr lang="el-GR" dirty="0" smtClean="0"/>
              <a:t>θα κληθεί?</a:t>
            </a:r>
            <a:endParaRPr lang="en-US" dirty="0"/>
          </a:p>
        </p:txBody>
      </p:sp>
    </p:spTree>
    <p:extLst>
      <p:ext uri="{BB962C8B-B14F-4D97-AF65-F5344CB8AC3E}">
        <p14:creationId xmlns:p14="http://schemas.microsoft.com/office/powerpoint/2010/main" val="424104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SalariedEmployee</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sam</a:t>
            </a:r>
            <a:r>
              <a:rPr lang="en-US" b="1" dirty="0">
                <a:solidFill>
                  <a:schemeClr val="accent6">
                    <a:lumMod val="75000"/>
                  </a:schemeClr>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HourlyEmployee</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han</a:t>
            </a: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l-GR" b="1" dirty="0" smtClean="0">
                <a:latin typeface="Courier New" pitchFamily="49" charset="0"/>
                <a:cs typeface="Courier New" pitchFamily="49" charset="0"/>
              </a:rPr>
              <a:t>.</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1320335" y="5229200"/>
            <a:ext cx="7729970" cy="1477328"/>
          </a:xfrm>
          <a:prstGeom prst="rect">
            <a:avLst/>
          </a:prstGeom>
          <a:solidFill>
            <a:schemeClr val="accent5">
              <a:lumMod val="40000"/>
              <a:lumOff val="60000"/>
            </a:schemeClr>
          </a:solidFill>
        </p:spPr>
        <p:txBody>
          <a:bodyPr wrap="square" rtlCol="0">
            <a:spAutoFit/>
          </a:bodyPr>
          <a:lstStyle/>
          <a:p>
            <a:r>
              <a:rPr lang="el-GR" dirty="0" smtClean="0"/>
              <a:t>Θα καλέσει την </a:t>
            </a:r>
            <a:r>
              <a:rPr lang="en-US" b="1" dirty="0" err="1" smtClean="0">
                <a:latin typeface="Courier New" pitchFamily="49" charset="0"/>
                <a:cs typeface="Courier New" pitchFamily="49" charset="0"/>
              </a:rPr>
              <a:t>toString</a:t>
            </a:r>
            <a:r>
              <a:rPr lang="en-US" dirty="0" smtClean="0"/>
              <a:t> </a:t>
            </a:r>
            <a:r>
              <a:rPr lang="el-GR" dirty="0" smtClean="0"/>
              <a:t>της κλάσης του αντικειμένου που περνάμε σαν όρισμα </a:t>
            </a:r>
            <a:r>
              <a:rPr lang="en-US" dirty="0" smtClean="0"/>
              <a:t>(</a:t>
            </a:r>
            <a:r>
              <a:rPr lang="en-US" b="1" dirty="0" err="1" smtClean="0">
                <a:solidFill>
                  <a:srgbClr val="FF0000"/>
                </a:solidFill>
                <a:latin typeface="Courier New" pitchFamily="49" charset="0"/>
                <a:cs typeface="Courier New" pitchFamily="49" charset="0"/>
              </a:rPr>
              <a:t>HourlyEmployee</a:t>
            </a:r>
            <a:r>
              <a:rPr lang="en-US" dirty="0" smtClean="0">
                <a:solidFill>
                  <a:srgbClr val="FF0000"/>
                </a:solidFill>
              </a:rPr>
              <a:t> </a:t>
            </a:r>
            <a:r>
              <a:rPr lang="el-GR" dirty="0" smtClean="0"/>
              <a:t>ή </a:t>
            </a:r>
            <a:r>
              <a:rPr lang="en-US" b="1" dirty="0" err="1" smtClean="0">
                <a:solidFill>
                  <a:schemeClr val="accent6">
                    <a:lumMod val="75000"/>
                  </a:schemeClr>
                </a:solidFill>
                <a:latin typeface="Courier New" pitchFamily="49" charset="0"/>
                <a:cs typeface="Courier New" pitchFamily="49" charset="0"/>
              </a:rPr>
              <a:t>SalariedEmployee</a:t>
            </a:r>
            <a:r>
              <a:rPr lang="en-US" dirty="0" smtClean="0"/>
              <a:t>) </a:t>
            </a:r>
            <a:r>
              <a:rPr lang="el-GR" dirty="0" smtClean="0"/>
              <a:t>και όχι την κλάση που εμφανίζεται στον ορισμό της παραμέτρου </a:t>
            </a:r>
            <a:r>
              <a:rPr lang="en-US" dirty="0" smtClean="0"/>
              <a:t>(</a:t>
            </a:r>
            <a:r>
              <a:rPr lang="en-US" b="1" dirty="0" smtClean="0">
                <a:solidFill>
                  <a:srgbClr val="0070C0"/>
                </a:solidFill>
                <a:latin typeface="Courier New" pitchFamily="49" charset="0"/>
                <a:cs typeface="Courier New" pitchFamily="49" charset="0"/>
              </a:rPr>
              <a:t>Employee</a:t>
            </a:r>
            <a:r>
              <a:rPr lang="en-US" dirty="0" smtClean="0"/>
              <a:t>)</a:t>
            </a:r>
            <a:r>
              <a:rPr lang="el-GR" dirty="0" smtClean="0"/>
              <a:t>.</a:t>
            </a:r>
            <a:endParaRPr lang="en-US" dirty="0" smtClean="0"/>
          </a:p>
          <a:p>
            <a:endParaRPr lang="el-GR" dirty="0" smtClean="0"/>
          </a:p>
          <a:p>
            <a:r>
              <a:rPr lang="el-GR" dirty="0" smtClean="0"/>
              <a:t>Ο μηχανισμός αυτός ονομάζεται </a:t>
            </a:r>
            <a:r>
              <a:rPr lang="en-US" dirty="0" smtClean="0">
                <a:solidFill>
                  <a:srgbClr val="FF0000"/>
                </a:solidFill>
              </a:rPr>
              <a:t>late binding</a:t>
            </a:r>
            <a:r>
              <a:rPr lang="en-US" dirty="0"/>
              <a:t> </a:t>
            </a:r>
            <a:r>
              <a:rPr lang="en-US" dirty="0" smtClean="0"/>
              <a:t>(</a:t>
            </a:r>
            <a:r>
              <a:rPr lang="el-GR" dirty="0" smtClean="0"/>
              <a:t>και/ή </a:t>
            </a:r>
            <a:r>
              <a:rPr lang="el-GR" dirty="0" smtClean="0">
                <a:solidFill>
                  <a:srgbClr val="FF0000"/>
                </a:solidFill>
              </a:rPr>
              <a:t>πολυμορφισμός</a:t>
            </a:r>
            <a:r>
              <a:rPr lang="el-GR" dirty="0" smtClean="0"/>
              <a:t>)</a:t>
            </a:r>
            <a:endParaRPr lang="en-US" dirty="0"/>
          </a:p>
        </p:txBody>
      </p:sp>
    </p:spTree>
    <p:extLst>
      <p:ext uri="{BB962C8B-B14F-4D97-AF65-F5344CB8AC3E}">
        <p14:creationId xmlns:p14="http://schemas.microsoft.com/office/powerpoint/2010/main" val="84668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Binding (</a:t>
            </a:r>
            <a:r>
              <a:rPr lang="el-GR" dirty="0" smtClean="0"/>
              <a:t>καθυστερημένη δέσμευση)</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a:t>
            </a:r>
            <a:r>
              <a:rPr lang="el-GR" dirty="0" smtClean="0">
                <a:solidFill>
                  <a:srgbClr val="FF0000"/>
                </a:solidFill>
              </a:rPr>
              <a:t>δέσμευση </a:t>
            </a:r>
            <a:r>
              <a:rPr lang="el-GR" dirty="0" smtClean="0"/>
              <a:t>(</a:t>
            </a:r>
            <a:r>
              <a:rPr lang="en-US" dirty="0" smtClean="0">
                <a:solidFill>
                  <a:srgbClr val="FF0000"/>
                </a:solidFill>
              </a:rPr>
              <a:t>binding</a:t>
            </a:r>
            <a:r>
              <a:rPr lang="en-US" dirty="0" smtClean="0"/>
              <a:t>) </a:t>
            </a:r>
            <a:r>
              <a:rPr lang="el-GR" dirty="0" smtClean="0"/>
              <a:t>αναφέρεται στον συσχετισμό μεταξύ της </a:t>
            </a:r>
            <a:r>
              <a:rPr lang="el-GR" dirty="0" smtClean="0">
                <a:solidFill>
                  <a:srgbClr val="0070C0"/>
                </a:solidFill>
              </a:rPr>
              <a:t>κλήσης μιας μεθόδου </a:t>
            </a:r>
            <a:r>
              <a:rPr lang="el-GR" dirty="0" smtClean="0"/>
              <a:t>και του </a:t>
            </a:r>
            <a:r>
              <a:rPr lang="el-GR" dirty="0" smtClean="0">
                <a:solidFill>
                  <a:schemeClr val="accent6">
                    <a:lumMod val="75000"/>
                  </a:schemeClr>
                </a:solidFill>
              </a:rPr>
              <a:t>ορισμού (κώδικα) της μεθόδου</a:t>
            </a:r>
            <a:r>
              <a:rPr lang="el-GR" dirty="0" smtClean="0"/>
              <a:t>.</a:t>
            </a:r>
          </a:p>
          <a:p>
            <a:endParaRPr lang="el-GR" dirty="0" smtClean="0">
              <a:solidFill>
                <a:srgbClr val="FF0000"/>
              </a:solidFill>
            </a:endParaRPr>
          </a:p>
          <a:p>
            <a:r>
              <a:rPr lang="en-US" dirty="0" smtClean="0">
                <a:solidFill>
                  <a:srgbClr val="FF0000"/>
                </a:solidFill>
              </a:rPr>
              <a:t>Early binding</a:t>
            </a:r>
            <a:r>
              <a:rPr lang="el-GR" dirty="0" smtClean="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μεταγλώττιση </a:t>
            </a:r>
            <a:r>
              <a:rPr lang="el-GR" dirty="0"/>
              <a:t>του </a:t>
            </a:r>
            <a:r>
              <a:rPr lang="el-GR" dirty="0" smtClean="0"/>
              <a:t>προγράμματος</a:t>
            </a:r>
            <a:endParaRPr lang="en-US" dirty="0" smtClean="0"/>
          </a:p>
          <a:p>
            <a:pPr lvl="1"/>
            <a:r>
              <a:rPr lang="el-GR" dirty="0" smtClean="0"/>
              <a:t>Στην περίπτωση αυτή η μέθοδος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που θα κληθεί θα είναι η μέθοδος της κλάσης </a:t>
            </a:r>
            <a:r>
              <a:rPr lang="en-US" b="1" dirty="0">
                <a:solidFill>
                  <a:srgbClr val="0070C0"/>
                </a:solidFill>
                <a:latin typeface="Courier New" pitchFamily="49" charset="0"/>
                <a:cs typeface="Courier New" pitchFamily="49" charset="0"/>
              </a:rPr>
              <a:t>Employee </a:t>
            </a:r>
            <a:r>
              <a:rPr lang="el-GR" dirty="0" smtClean="0"/>
              <a:t>μιας και όταν γίνεται η μεταγλώττιση ο </a:t>
            </a:r>
            <a:r>
              <a:rPr lang="en-US" dirty="0" smtClean="0"/>
              <a:t>compiler </a:t>
            </a:r>
            <a:r>
              <a:rPr lang="el-GR" dirty="0" smtClean="0"/>
              <a:t>βλέπει το όρισμα ως αντικείμενο της κλάσης </a:t>
            </a:r>
            <a:r>
              <a:rPr lang="en-US" b="1" dirty="0">
                <a:solidFill>
                  <a:srgbClr val="0070C0"/>
                </a:solidFill>
                <a:latin typeface="Courier New" pitchFamily="49" charset="0"/>
                <a:cs typeface="Courier New" pitchFamily="49" charset="0"/>
              </a:rPr>
              <a:t>Employee</a:t>
            </a:r>
            <a:r>
              <a:rPr lang="en-US" dirty="0" smtClean="0"/>
              <a:t>.</a:t>
            </a:r>
            <a:endParaRPr lang="el-GR" dirty="0"/>
          </a:p>
          <a:p>
            <a:r>
              <a:rPr lang="en-US" dirty="0" smtClean="0">
                <a:solidFill>
                  <a:srgbClr val="FF0000"/>
                </a:solidFill>
              </a:rPr>
              <a:t>Late binding</a:t>
            </a:r>
            <a:r>
              <a:rPr lang="el-GR" dirty="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εκτέλεση </a:t>
            </a:r>
            <a:r>
              <a:rPr lang="el-GR" dirty="0" smtClean="0"/>
              <a:t>του προγράμματος</a:t>
            </a:r>
          </a:p>
          <a:p>
            <a:pPr lvl="1"/>
            <a:r>
              <a:rPr lang="el-GR" dirty="0"/>
              <a:t>Το κάθε αντικείμενο έχει </a:t>
            </a:r>
            <a:r>
              <a:rPr lang="el-GR" dirty="0">
                <a:solidFill>
                  <a:srgbClr val="0070C0"/>
                </a:solidFill>
              </a:rPr>
              <a:t>πληροφορία</a:t>
            </a:r>
            <a:r>
              <a:rPr lang="el-GR" dirty="0"/>
              <a:t> για </a:t>
            </a:r>
            <a:r>
              <a:rPr lang="el-GR" dirty="0" smtClean="0"/>
              <a:t>την κλάση του και τον </a:t>
            </a:r>
            <a:r>
              <a:rPr lang="el-GR" dirty="0"/>
              <a:t>ορισμό (κώδικα) των μεθόδων του</a:t>
            </a:r>
            <a:r>
              <a:rPr lang="el-GR" dirty="0" smtClean="0"/>
              <a:t>.</a:t>
            </a:r>
          </a:p>
          <a:p>
            <a:pPr lvl="1"/>
            <a:r>
              <a:rPr lang="el-GR" dirty="0" smtClean="0"/>
              <a:t>Στην περίπτωση αυτή </a:t>
            </a:r>
            <a:r>
              <a:rPr lang="el-GR" dirty="0"/>
              <a:t>η μέθοδος </a:t>
            </a:r>
            <a:r>
              <a:rPr lang="en-US" dirty="0" err="1">
                <a:solidFill>
                  <a:schemeClr val="accent6">
                    <a:lumMod val="75000"/>
                  </a:schemeClr>
                </a:solidFill>
              </a:rPr>
              <a:t>toString</a:t>
            </a:r>
            <a:r>
              <a:rPr lang="en-US" dirty="0">
                <a:solidFill>
                  <a:schemeClr val="accent6">
                    <a:lumMod val="75000"/>
                  </a:schemeClr>
                </a:solidFill>
              </a:rPr>
              <a:t>() </a:t>
            </a:r>
            <a:r>
              <a:rPr lang="el-GR" dirty="0"/>
              <a:t>που θα κληθεί </a:t>
            </a:r>
            <a:r>
              <a:rPr lang="el-GR" dirty="0" smtClean="0"/>
              <a:t>εξαρτάται από την κλάση που περνάμε σαν όρισμα (</a:t>
            </a:r>
            <a:r>
              <a:rPr lang="en-US" b="1" dirty="0">
                <a:solidFill>
                  <a:srgbClr val="0070C0"/>
                </a:solidFill>
                <a:latin typeface="Courier New" pitchFamily="49" charset="0"/>
                <a:cs typeface="Courier New" pitchFamily="49" charset="0"/>
              </a:rPr>
              <a:t>Employee</a:t>
            </a:r>
            <a:r>
              <a:rPr lang="el-GR"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dirty="0">
                <a:solidFill>
                  <a:srgbClr val="FF0000"/>
                </a:solidFill>
              </a:rPr>
              <a:t> </a:t>
            </a:r>
            <a:r>
              <a:rPr lang="el-GR" dirty="0"/>
              <a:t>ή </a:t>
            </a:r>
            <a:r>
              <a:rPr lang="en-US" b="1" dirty="0" err="1">
                <a:solidFill>
                  <a:schemeClr val="accent6">
                    <a:lumMod val="75000"/>
                  </a:schemeClr>
                </a:solidFill>
                <a:latin typeface="Courier New" pitchFamily="49" charset="0"/>
                <a:cs typeface="Courier New" pitchFamily="49" charset="0"/>
              </a:rPr>
              <a:t>SalariedEmployee</a:t>
            </a:r>
            <a:r>
              <a:rPr lang="el-GR" dirty="0" smtClean="0"/>
              <a:t>). Ανάλογα με το αντικείμενο καλείται η ανάλογη μέθοδος.</a:t>
            </a:r>
            <a:endParaRPr lang="el-GR" dirty="0"/>
          </a:p>
          <a:p>
            <a:pPr lvl="1"/>
            <a:endParaRPr lang="en-US" dirty="0" smtClean="0"/>
          </a:p>
          <a:p>
            <a:r>
              <a:rPr lang="el-GR" dirty="0" smtClean="0"/>
              <a:t>Στη </a:t>
            </a:r>
            <a:r>
              <a:rPr lang="en-US" dirty="0">
                <a:solidFill>
                  <a:schemeClr val="accent6">
                    <a:lumMod val="75000"/>
                  </a:schemeClr>
                </a:solidFill>
              </a:rPr>
              <a:t>Java</a:t>
            </a:r>
            <a:r>
              <a:rPr lang="en-US" dirty="0"/>
              <a:t> </a:t>
            </a:r>
            <a:r>
              <a:rPr lang="el-GR" dirty="0" smtClean="0">
                <a:solidFill>
                  <a:schemeClr val="accent6">
                    <a:lumMod val="75000"/>
                  </a:schemeClr>
                </a:solidFill>
              </a:rPr>
              <a:t> </a:t>
            </a:r>
            <a:r>
              <a:rPr lang="el-GR" dirty="0" smtClean="0"/>
              <a:t>εφαρμόζεται ο μηχανισμός του </a:t>
            </a:r>
            <a:r>
              <a:rPr lang="en-US" dirty="0" smtClean="0">
                <a:solidFill>
                  <a:srgbClr val="0070C0"/>
                </a:solidFill>
              </a:rPr>
              <a:t>late binding </a:t>
            </a:r>
            <a:r>
              <a:rPr lang="el-GR" dirty="0" smtClean="0">
                <a:solidFill>
                  <a:schemeClr val="accent6">
                    <a:lumMod val="75000"/>
                  </a:schemeClr>
                </a:solidFill>
              </a:rPr>
              <a:t>για όλες τις μεθόδους </a:t>
            </a:r>
            <a:r>
              <a:rPr lang="en-US" dirty="0" smtClean="0"/>
              <a:t>(</a:t>
            </a:r>
            <a:r>
              <a:rPr lang="el-GR" dirty="0" smtClean="0"/>
              <a:t>σε αντίθεση με άλλες γλώσσες προγραμματισμού).</a:t>
            </a:r>
            <a:endParaRPr lang="en-US" dirty="0"/>
          </a:p>
        </p:txBody>
      </p:sp>
    </p:spTree>
    <p:extLst>
      <p:ext uri="{BB962C8B-B14F-4D97-AF65-F5344CB8AC3E}">
        <p14:creationId xmlns:p14="http://schemas.microsoft.com/office/powerpoint/2010/main" val="16404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Example3</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Employee </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 = new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[3</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HourlyEmployee</a:t>
            </a:r>
            <a:r>
              <a:rPr lang="en-US" b="1" dirty="0">
                <a:latin typeface="Courier New" pitchFamily="49" charset="0"/>
                <a:cs typeface="Courier New" pitchFamily="49" charset="0"/>
              </a:rPr>
              <a:t>("bob",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1</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20, 160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Date(1,1,2012), 24000);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3;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2087216" y="5733256"/>
            <a:ext cx="7056784" cy="646331"/>
          </a:xfrm>
          <a:prstGeom prst="rect">
            <a:avLst/>
          </a:prstGeom>
          <a:solidFill>
            <a:srgbClr val="92D050"/>
          </a:solidFill>
        </p:spPr>
        <p:txBody>
          <a:bodyPr wrap="square" rtlCol="0">
            <a:spAutoFit/>
          </a:bodyPr>
          <a:lstStyle/>
          <a:p>
            <a:r>
              <a:rPr lang="el-GR" dirty="0" smtClean="0"/>
              <a:t>Για κάθε στοιχείο του πίνακα καλείται </a:t>
            </a:r>
            <a:r>
              <a:rPr lang="el-GR" dirty="0" smtClean="0">
                <a:solidFill>
                  <a:srgbClr val="FF0000"/>
                </a:solidFill>
              </a:rPr>
              <a:t>διαφορετική</a:t>
            </a:r>
            <a:r>
              <a:rPr lang="el-GR" dirty="0" smtClean="0"/>
              <a:t> μέθοδος </a:t>
            </a:r>
            <a:r>
              <a:rPr lang="en-US" dirty="0" err="1" smtClean="0"/>
              <a:t>toString</a:t>
            </a:r>
            <a:r>
              <a:rPr lang="el-GR" dirty="0" smtClean="0"/>
              <a:t> ανάλογα με το αντικείμενο που τοποθετήσαμε σε εκείνη τη θέση</a:t>
            </a:r>
            <a:r>
              <a:rPr lang="en-US" dirty="0" smtClean="0"/>
              <a:t> </a:t>
            </a:r>
            <a:endParaRPr lang="en-US" dirty="0"/>
          </a:p>
        </p:txBody>
      </p:sp>
    </p:spTree>
    <p:extLst>
      <p:ext uri="{BB962C8B-B14F-4D97-AF65-F5344CB8AC3E}">
        <p14:creationId xmlns:p14="http://schemas.microsoft.com/office/powerpoint/2010/main" val="76914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573016"/>
            <a:ext cx="3528392"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rgbClr val="FF0000"/>
                </a:solidFill>
                <a:latin typeface="Courier New" pitchFamily="49" charset="0"/>
                <a:cs typeface="Courier New" pitchFamily="49" charset="0"/>
              </a:rPr>
              <a:t>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String name;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double price; </a:t>
            </a:r>
            <a:endParaRPr lang="el-GR" b="1" dirty="0" smtClean="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Sale(String </a:t>
            </a:r>
            <a:r>
              <a:rPr lang="en-US" b="1" dirty="0" err="1" smtClean="0">
                <a:latin typeface="Courier New" pitchFamily="49" charset="0"/>
                <a:cs typeface="Courier New" pitchFamily="49" charset="0"/>
              </a:rPr>
              <a:t>theName</a:t>
            </a:r>
            <a:r>
              <a:rPr lang="en-US" b="1" dirty="0" smtClean="0">
                <a:latin typeface="Courier New" pitchFamily="49" charset="0"/>
                <a:cs typeface="Courier New" pitchFamily="49" charset="0"/>
              </a:rPr>
              <a:t>, double </a:t>
            </a:r>
            <a:r>
              <a:rPr lang="en-US" b="1" dirty="0" err="1" smtClean="0">
                <a:latin typeface="Courier New" pitchFamily="49" charset="0"/>
                <a:cs typeface="Courier New" pitchFamily="49" charset="0"/>
              </a:rPr>
              <a:t>thePrice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price =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Price and total cost = $" +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Sale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(otherSale.name)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&amp;&amp; </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Sale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&lt;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45510" y="620688"/>
            <a:ext cx="5184576" cy="923330"/>
          </a:xfrm>
          <a:prstGeom prst="rect">
            <a:avLst/>
          </a:prstGeom>
          <a:solidFill>
            <a:srgbClr val="FF0000"/>
          </a:solidFill>
        </p:spPr>
        <p:txBody>
          <a:bodyPr wrap="square" rtlCol="0">
            <a:spAutoFit/>
          </a:bodyPr>
          <a:lstStyle/>
          <a:p>
            <a:r>
              <a:rPr lang="el-GR" dirty="0" smtClean="0"/>
              <a:t>Σύμφωνα με το βιβλίο δεν συνίσταται η χρήση της </a:t>
            </a:r>
            <a:r>
              <a:rPr lang="en-US" dirty="0" smtClean="0"/>
              <a:t>protected </a:t>
            </a:r>
            <a:r>
              <a:rPr lang="el-GR" dirty="0" smtClean="0"/>
              <a:t>αλλά την χρησιμοποιούμε για απλότητα στο παράδειγμα</a:t>
            </a:r>
            <a:endParaRPr lang="en-US" dirty="0"/>
          </a:p>
        </p:txBody>
      </p:sp>
    </p:spTree>
    <p:extLst>
      <p:ext uri="{BB962C8B-B14F-4D97-AF65-F5344CB8AC3E}">
        <p14:creationId xmlns:p14="http://schemas.microsoft.com/office/powerpoint/2010/main" val="307416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296" y="2996952"/>
            <a:ext cx="479476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smtClean="0">
                <a:solidFill>
                  <a:schemeClr val="accent6">
                    <a:lumMod val="75000"/>
                  </a:schemeClr>
                </a:solidFill>
                <a:latin typeface="Courier New" pitchFamily="49" charset="0"/>
                <a:cs typeface="Courier New" pitchFamily="49" charset="0"/>
              </a:rPr>
              <a:t>DiscountSale</a:t>
            </a:r>
            <a:r>
              <a:rPr lang="en-US" b="1" dirty="0" smtClean="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discount;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smtClean="0">
                <a:latin typeface="Courier New" pitchFamily="49" charset="0"/>
                <a:cs typeface="Courier New" pitchFamily="49" charset="0"/>
              </a:rPr>
              <a:t>DiscountSale</a:t>
            </a:r>
            <a:r>
              <a:rPr lang="en-US" b="1" dirty="0" smtClean="0">
                <a:latin typeface="Courier New" pitchFamily="49" charset="0"/>
                <a:cs typeface="Courier New" pitchFamily="49" charset="0"/>
              </a:rPr>
              <a:t>(String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discount =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double fraction = discount/100;</a:t>
            </a:r>
          </a:p>
          <a:p>
            <a:pPr marL="0" indent="0">
              <a:buNone/>
            </a:pPr>
            <a:r>
              <a:rPr lang="en-US" b="1" dirty="0">
                <a:latin typeface="Courier New" pitchFamily="49" charset="0"/>
                <a:cs typeface="Courier New" pitchFamily="49" charset="0"/>
              </a:rPr>
              <a:t>        return (1 - fraction)*price;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 + " Price = $" + </a:t>
            </a:r>
            <a:r>
              <a:rPr lang="en-US" b="1" dirty="0">
                <a:solidFill>
                  <a:srgbClr val="0070C0"/>
                </a:solidFill>
                <a:latin typeface="Courier New" pitchFamily="49" charset="0"/>
                <a:cs typeface="Courier New" pitchFamily="49" charset="0"/>
              </a:rPr>
              <a:t>price</a:t>
            </a:r>
          </a:p>
          <a:p>
            <a:pPr marL="0" indent="0">
              <a:buNone/>
            </a:pPr>
            <a:r>
              <a:rPr lang="en-US" b="1" dirty="0">
                <a:latin typeface="Courier New" pitchFamily="49" charset="0"/>
                <a:cs typeface="Courier New" pitchFamily="49" charset="0"/>
              </a:rPr>
              <a:t>                + " Discount = " + discount + "%\n"</a:t>
            </a:r>
          </a:p>
          <a:p>
            <a:pPr marL="0" indent="0">
              <a:buNone/>
            </a:pPr>
            <a:r>
              <a:rPr lang="en-US" b="1" dirty="0">
                <a:latin typeface="Courier New" pitchFamily="49" charset="0"/>
                <a:cs typeface="Courier New" pitchFamily="49" charset="0"/>
              </a:rPr>
              <a:t>                + "   Total cost = $" + bill(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5580112" y="3162054"/>
            <a:ext cx="3493264" cy="369332"/>
          </a:xfrm>
          <a:prstGeom prst="rect">
            <a:avLst/>
          </a:prstGeom>
          <a:solidFill>
            <a:srgbClr val="92D050"/>
          </a:solidFill>
        </p:spPr>
        <p:txBody>
          <a:bodyPr wrap="none" rtlCol="0">
            <a:spAutoFit/>
          </a:bodyPr>
          <a:lstStyle/>
          <a:p>
            <a:r>
              <a:rPr lang="el-GR" dirty="0" smtClean="0"/>
              <a:t>Υπέρβαση της μεθόδου </a:t>
            </a:r>
            <a:r>
              <a:rPr lang="en-US" b="1" dirty="0" smtClean="0">
                <a:solidFill>
                  <a:srgbClr val="FF0000"/>
                </a:solidFill>
                <a:latin typeface="Courier New" pitchFamily="49" charset="0"/>
                <a:cs typeface="Courier New" pitchFamily="49" charset="0"/>
              </a:rPr>
              <a:t>bill</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5077808" y="6031639"/>
            <a:ext cx="3995568" cy="646331"/>
          </a:xfrm>
          <a:prstGeom prst="rect">
            <a:avLst/>
          </a:prstGeom>
          <a:solidFill>
            <a:schemeClr val="accent5">
              <a:lumMod val="60000"/>
              <a:lumOff val="40000"/>
            </a:schemeClr>
          </a:solidFill>
        </p:spPr>
        <p:txBody>
          <a:bodyPr wrap="square" rtlCol="0">
            <a:spAutoFit/>
          </a:bodyPr>
          <a:lstStyle/>
          <a:p>
            <a:r>
              <a:rPr lang="el-GR" dirty="0" smtClean="0">
                <a:solidFill>
                  <a:srgbClr val="FF0000"/>
                </a:solidFill>
              </a:rPr>
              <a:t>Δεν </a:t>
            </a:r>
            <a:r>
              <a:rPr lang="el-GR" dirty="0" smtClean="0"/>
              <a:t>έχουμε υπέρβαση των μεθόδων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 </a:t>
            </a:r>
            <a:r>
              <a:rPr lang="el-GR" dirty="0" smtClean="0"/>
              <a:t>και </a:t>
            </a:r>
            <a:r>
              <a:rPr lang="en-US" b="1" dirty="0" err="1" smtClean="0">
                <a:solidFill>
                  <a:srgbClr val="FF0000"/>
                </a:solidFill>
                <a:latin typeface="Courier New" pitchFamily="49" charset="0"/>
                <a:cs typeface="Courier New" pitchFamily="49" charset="0"/>
              </a:rPr>
              <a:t>lessThan</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43478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073" y="4960303"/>
            <a:ext cx="50885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2585215"/>
            <a:ext cx="396044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04664"/>
            <a:ext cx="8424936" cy="6336704"/>
          </a:xfrm>
          <a:ln w="28575">
            <a:solidFill>
              <a:schemeClr val="accent6">
                <a:lumMod val="75000"/>
              </a:schemeClr>
            </a:solidFill>
            <a:prstDash val="dash"/>
          </a:ln>
        </p:spPr>
        <p:txBody>
          <a:bodyPr vert="horz" lIns="91440" tIns="45720" rIns="91440" bIns="45720" rtlCol="0">
            <a:normAutofit fontScale="47500" lnSpcReduction="20000"/>
          </a:bodyPr>
          <a:lstStyle/>
          <a:p>
            <a:pPr marL="0" indent="0">
              <a:buNone/>
            </a:pPr>
            <a:r>
              <a:rPr lang="en-US" b="1" dirty="0">
                <a:latin typeface="Courier New" pitchFamily="49" charset="0"/>
                <a:cs typeface="Courier New" pitchFamily="49" charset="0"/>
              </a:rPr>
              <a:t>public class </a:t>
            </a:r>
            <a:r>
              <a:rPr lang="en-US" b="1" dirty="0" err="1" smtClean="0">
                <a:solidFill>
                  <a:srgbClr val="FF0000"/>
                </a:solidFill>
                <a:latin typeface="Courier New" pitchFamily="49" charset="0"/>
                <a:cs typeface="Courier New" pitchFamily="49" charset="0"/>
              </a:rPr>
              <a:t>LateBindingDemo</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Sale </a:t>
            </a:r>
            <a:r>
              <a:rPr lang="en-US" b="1" dirty="0">
                <a:solidFill>
                  <a:srgbClr val="0070C0"/>
                </a:solidFill>
                <a:latin typeface="Courier New" pitchFamily="49" charset="0"/>
                <a:cs typeface="Courier New" pitchFamily="49" charset="0"/>
              </a:rPr>
              <a:t>simple </a:t>
            </a:r>
            <a:r>
              <a:rPr lang="en-US" b="1" dirty="0">
                <a:latin typeface="Courier New" pitchFamily="49" charset="0"/>
                <a:cs typeface="Courier New" pitchFamily="49" charset="0"/>
              </a:rPr>
              <a:t>= new </a:t>
            </a:r>
            <a:r>
              <a:rPr lang="en-US" b="1" dirty="0" smtClean="0">
                <a:solidFill>
                  <a:srgbClr val="0070C0"/>
                </a:solidFill>
                <a:latin typeface="Courier New" pitchFamily="49" charset="0"/>
                <a:cs typeface="Courier New" pitchFamily="49" charset="0"/>
              </a:rPr>
              <a:t>Sale</a:t>
            </a:r>
            <a:r>
              <a:rPr lang="en-US" b="1" dirty="0">
                <a:latin typeface="Courier New" pitchFamily="49" charset="0"/>
                <a:cs typeface="Courier New" pitchFamily="49" charset="0"/>
              </a:rPr>
              <a:t>("floor mat", 10.00);//One item at $10.00.</a:t>
            </a:r>
          </a:p>
          <a:p>
            <a:pPr marL="0" indent="0">
              <a:buNone/>
            </a:pPr>
            <a:r>
              <a:rPr lang="en-US" b="1" dirty="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DiscountSale</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discount</a:t>
            </a:r>
            <a:r>
              <a:rPr lang="en-US" b="1" dirty="0">
                <a:latin typeface="Courier New" pitchFamily="49" charset="0"/>
                <a:cs typeface="Courier New" pitchFamily="49" charset="0"/>
              </a:rPr>
              <a:t> = new </a:t>
            </a:r>
            <a:r>
              <a:rPr lang="en-US" b="1" dirty="0" err="1" smtClean="0">
                <a:solidFill>
                  <a:schemeClr val="accent6">
                    <a:lumMod val="75000"/>
                  </a:schemeClr>
                </a:solidFill>
                <a:latin typeface="Courier New" pitchFamily="49" charset="0"/>
                <a:cs typeface="Courier New" pitchFamily="49" charset="0"/>
              </a:rPr>
              <a:t>DiscountSale</a:t>
            </a:r>
            <a:r>
              <a:rPr lang="en-US" b="1" dirty="0">
                <a:latin typeface="Courier New" pitchFamily="49" charset="0"/>
                <a:cs typeface="Courier New" pitchFamily="49" charset="0"/>
              </a:rPr>
              <a:t>("floor mat", 11.00, 10);</a:t>
            </a:r>
          </a:p>
          <a:p>
            <a:pPr marL="0" indent="0">
              <a:buNone/>
            </a:pPr>
            <a:r>
              <a:rPr lang="en-US" b="1" dirty="0">
                <a:latin typeface="Courier New" pitchFamily="49" charset="0"/>
                <a:cs typeface="Courier New" pitchFamily="49" charset="0"/>
              </a:rPr>
              <a:t>                                 //One item at $11.00 with a 10% discount.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discount</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cheaper.");</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not cheaper.");</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Sale</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 = new </a:t>
            </a:r>
            <a:r>
              <a:rPr lang="en-US" b="1" dirty="0" smtClean="0">
                <a:solidFill>
                  <a:srgbClr val="0070C0"/>
                </a:solidFill>
                <a:latin typeface="Courier New" pitchFamily="49" charset="0"/>
                <a:cs typeface="Courier New" pitchFamily="49" charset="0"/>
              </a:rPr>
              <a:t>Sale</a:t>
            </a:r>
            <a:r>
              <a:rPr lang="en-US" b="1" dirty="0">
                <a:latin typeface="Courier New" pitchFamily="49" charset="0"/>
                <a:cs typeface="Courier New" pitchFamily="49" charset="0"/>
              </a:rPr>
              <a:t>("cup holder", 9.90);//One item at $9.90.</a:t>
            </a:r>
          </a:p>
          <a:p>
            <a:pPr marL="0" indent="0">
              <a:buNone/>
            </a:pPr>
            <a:r>
              <a:rPr lang="en-US" b="1" dirty="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DiscountSale</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specialPrice</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smtClean="0">
                <a:solidFill>
                  <a:schemeClr val="accent6">
                    <a:lumMod val="75000"/>
                  </a:schemeClr>
                </a:solidFill>
                <a:latin typeface="Courier New" pitchFamily="49" charset="0"/>
                <a:cs typeface="Courier New" pitchFamily="49" charset="0"/>
              </a:rPr>
              <a:t>DiscountSale</a:t>
            </a:r>
            <a:r>
              <a:rPr lang="en-US" b="1" dirty="0">
                <a:latin typeface="Courier New" pitchFamily="49" charset="0"/>
                <a:cs typeface="Courier New" pitchFamily="49" charset="0"/>
              </a:rPr>
              <a:t>("cup holder", 11.00, 10);</a:t>
            </a:r>
          </a:p>
          <a:p>
            <a:pPr marL="0" indent="0">
              <a:buNone/>
            </a:pPr>
            <a:r>
              <a:rPr lang="en-US" b="1" dirty="0">
                <a:latin typeface="Courier New" pitchFamily="49" charset="0"/>
                <a:cs typeface="Courier New" pitchFamily="49" charset="0"/>
              </a:rPr>
              <a:t>                                 //One item at $11.00 with a 10% discount.</a:t>
            </a: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specialPrice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specialPrice</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equal.");</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not equal.");</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5652120" y="2000440"/>
            <a:ext cx="3312368" cy="584775"/>
          </a:xfrm>
          <a:prstGeom prst="rect">
            <a:avLst/>
          </a:prstGeom>
          <a:solidFill>
            <a:srgbClr val="92D050"/>
          </a:solidFill>
        </p:spPr>
        <p:txBody>
          <a:bodyPr wrap="square" rtlCol="0">
            <a:spAutoFit/>
          </a:bodyPr>
          <a:lstStyle/>
          <a:p>
            <a:r>
              <a:rPr lang="el-GR" sz="1600" dirty="0" smtClean="0"/>
              <a:t>Οι </a:t>
            </a:r>
            <a:r>
              <a:rPr lang="en-US" sz="1600" b="1" dirty="0" err="1" smtClean="0">
                <a:solidFill>
                  <a:srgbClr val="FF0000"/>
                </a:solidFill>
                <a:latin typeface="Courier New" pitchFamily="49" charset="0"/>
                <a:cs typeface="Courier New" pitchFamily="49" charset="0"/>
              </a:rPr>
              <a:t>lessThan</a:t>
            </a:r>
            <a:r>
              <a:rPr lang="en-US" sz="1600" dirty="0" smtClean="0"/>
              <a:t> </a:t>
            </a:r>
            <a:r>
              <a:rPr lang="el-GR" sz="1600" dirty="0" smtClean="0"/>
              <a:t>και </a:t>
            </a:r>
            <a:r>
              <a:rPr lang="en-US" sz="1600" b="1" dirty="0" err="1">
                <a:solidFill>
                  <a:srgbClr val="FF0000"/>
                </a:solidFill>
                <a:latin typeface="Courier New" pitchFamily="49" charset="0"/>
                <a:cs typeface="Courier New" pitchFamily="49" charset="0"/>
              </a:rPr>
              <a:t>equalDeals</a:t>
            </a:r>
            <a:r>
              <a:rPr lang="el-GR" sz="1600" dirty="0" smtClean="0"/>
              <a:t> κληρονομούνται από την </a:t>
            </a:r>
            <a:r>
              <a:rPr lang="en-US" sz="1600" b="1" dirty="0" smtClean="0">
                <a:solidFill>
                  <a:srgbClr val="0070C0"/>
                </a:solidFill>
                <a:latin typeface="Courier New" pitchFamily="49" charset="0"/>
                <a:cs typeface="Courier New" pitchFamily="49" charset="0"/>
              </a:rPr>
              <a:t>Sale</a:t>
            </a:r>
            <a:endParaRPr lang="en-US" sz="1600" b="1" dirty="0">
              <a:solidFill>
                <a:srgbClr val="0070C0"/>
              </a:solidFill>
              <a:latin typeface="Courier New" pitchFamily="49" charset="0"/>
              <a:cs typeface="Courier New" pitchFamily="49" charset="0"/>
            </a:endParaRPr>
          </a:p>
        </p:txBody>
      </p:sp>
      <p:cxnSp>
        <p:nvCxnSpPr>
          <p:cNvPr id="9" name="Straight Arrow Connector 8"/>
          <p:cNvCxnSpPr>
            <a:stCxn id="7" idx="1"/>
          </p:cNvCxnSpPr>
          <p:nvPr/>
        </p:nvCxnSpPr>
        <p:spPr>
          <a:xfrm flipH="1">
            <a:off x="3347864" y="2292828"/>
            <a:ext cx="2304256" cy="292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3779912" y="2292828"/>
            <a:ext cx="1872208" cy="2667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4128" y="4293096"/>
            <a:ext cx="3419872" cy="1077218"/>
          </a:xfrm>
          <a:prstGeom prst="rect">
            <a:avLst/>
          </a:prstGeom>
          <a:solidFill>
            <a:schemeClr val="accent5">
              <a:lumMod val="60000"/>
              <a:lumOff val="40000"/>
            </a:schemeClr>
          </a:solidFill>
        </p:spPr>
        <p:txBody>
          <a:bodyPr wrap="square" rtlCol="0">
            <a:spAutoFit/>
          </a:bodyPr>
          <a:lstStyle/>
          <a:p>
            <a:r>
              <a:rPr lang="el-GR" sz="1600" dirty="0" smtClean="0"/>
              <a:t>Με το μηχανισμό του </a:t>
            </a:r>
            <a:r>
              <a:rPr lang="en-US" sz="1600" dirty="0" smtClean="0">
                <a:solidFill>
                  <a:srgbClr val="FF0000"/>
                </a:solidFill>
              </a:rPr>
              <a:t>late binding </a:t>
            </a:r>
            <a:r>
              <a:rPr lang="el-GR" sz="1600" dirty="0" smtClean="0"/>
              <a:t>στην κλήση τους ξέρουμε ότι το αντικείμενο που τις καλεί είναι τύπου </a:t>
            </a:r>
            <a:r>
              <a:rPr lang="en-US" sz="1600" b="1" dirty="0" err="1" smtClean="0">
                <a:solidFill>
                  <a:schemeClr val="accent6">
                    <a:lumMod val="75000"/>
                  </a:schemeClr>
                </a:solidFill>
                <a:latin typeface="Courier New" pitchFamily="49" charset="0"/>
                <a:cs typeface="Courier New" pitchFamily="49" charset="0"/>
              </a:rPr>
              <a:t>DiscountSale</a:t>
            </a:r>
            <a:endParaRPr lang="en-US" sz="1600" dirty="0"/>
          </a:p>
        </p:txBody>
      </p:sp>
      <p:sp>
        <p:nvSpPr>
          <p:cNvPr id="18" name="TextBox 17"/>
          <p:cNvSpPr txBox="1"/>
          <p:nvPr/>
        </p:nvSpPr>
        <p:spPr>
          <a:xfrm>
            <a:off x="1331640" y="5877272"/>
            <a:ext cx="7812360" cy="861774"/>
          </a:xfrm>
          <a:prstGeom prst="rect">
            <a:avLst/>
          </a:prstGeom>
          <a:solidFill>
            <a:schemeClr val="accent5">
              <a:lumMod val="60000"/>
              <a:lumOff val="40000"/>
            </a:schemeClr>
          </a:solidFill>
        </p:spPr>
        <p:txBody>
          <a:bodyPr wrap="square" rtlCol="0">
            <a:spAutoFit/>
          </a:bodyPr>
          <a:lstStyle/>
          <a:p>
            <a:r>
              <a:rPr lang="el-GR" sz="1600" dirty="0" smtClean="0"/>
              <a:t>Ξέρουμε λοιπόν ότι όταν εκτελούμε τον κώδικα </a:t>
            </a:r>
            <a:r>
              <a:rPr lang="el-GR" sz="1600" dirty="0"/>
              <a:t>της</a:t>
            </a:r>
            <a:r>
              <a:rPr lang="el-GR" sz="1600" dirty="0" smtClean="0"/>
              <a:t> </a:t>
            </a:r>
            <a:r>
              <a:rPr lang="en-US" sz="1600" b="1" dirty="0" err="1">
                <a:solidFill>
                  <a:srgbClr val="FF0000"/>
                </a:solidFill>
                <a:latin typeface="Courier New" pitchFamily="49" charset="0"/>
                <a:cs typeface="Courier New" pitchFamily="49" charset="0"/>
              </a:rPr>
              <a:t>lessThan</a:t>
            </a:r>
            <a:r>
              <a:rPr lang="en-US" sz="1600" dirty="0"/>
              <a:t> </a:t>
            </a:r>
            <a:r>
              <a:rPr lang="el-GR" sz="1600" dirty="0"/>
              <a:t>και </a:t>
            </a:r>
            <a:r>
              <a:rPr lang="en-US" sz="1600" b="1" dirty="0" err="1">
                <a:solidFill>
                  <a:srgbClr val="FF0000"/>
                </a:solidFill>
                <a:latin typeface="Courier New" pitchFamily="49" charset="0"/>
                <a:cs typeface="Courier New" pitchFamily="49" charset="0"/>
              </a:rPr>
              <a:t>equalDeals</a:t>
            </a:r>
            <a:r>
              <a:rPr lang="el-GR" sz="1600" dirty="0"/>
              <a:t> </a:t>
            </a:r>
            <a:r>
              <a:rPr lang="el-GR" sz="1600" dirty="0" smtClean="0"/>
              <a:t>η μέθοδος </a:t>
            </a:r>
            <a:r>
              <a:rPr lang="en-US" sz="1600" b="1" dirty="0">
                <a:solidFill>
                  <a:srgbClr val="FF0000"/>
                </a:solidFill>
                <a:latin typeface="Courier New" pitchFamily="49" charset="0"/>
                <a:cs typeface="Courier New" pitchFamily="49" charset="0"/>
              </a:rPr>
              <a:t>bill()</a:t>
            </a:r>
            <a:r>
              <a:rPr lang="el-GR" sz="1600" b="1" dirty="0">
                <a:solidFill>
                  <a:srgbClr val="FF0000"/>
                </a:solidFill>
                <a:latin typeface="Courier New" pitchFamily="49" charset="0"/>
                <a:cs typeface="Courier New" pitchFamily="49" charset="0"/>
              </a:rPr>
              <a:t> </a:t>
            </a:r>
            <a:r>
              <a:rPr lang="el-GR" sz="1600" dirty="0" smtClean="0"/>
              <a:t>που θα πρέπει να καλέσουμε είναι αυτή της </a:t>
            </a:r>
            <a:r>
              <a:rPr lang="en-US" sz="1600" b="1" dirty="0" err="1" smtClean="0">
                <a:solidFill>
                  <a:schemeClr val="accent6">
                    <a:lumMod val="75000"/>
                  </a:schemeClr>
                </a:solidFill>
                <a:latin typeface="Courier New" pitchFamily="49" charset="0"/>
                <a:cs typeface="Courier New" pitchFamily="49" charset="0"/>
              </a:rPr>
              <a:t>DiscountSale</a:t>
            </a:r>
            <a:r>
              <a:rPr lang="el-GR" sz="1600" b="1" dirty="0" smtClean="0">
                <a:solidFill>
                  <a:schemeClr val="accent6">
                    <a:lumMod val="75000"/>
                  </a:schemeClr>
                </a:solidFill>
                <a:latin typeface="Courier New" pitchFamily="49" charset="0"/>
                <a:cs typeface="Courier New" pitchFamily="49" charset="0"/>
              </a:rPr>
              <a:t> </a:t>
            </a:r>
            <a:r>
              <a:rPr lang="el-GR" sz="1600" dirty="0" smtClean="0"/>
              <a:t>ενώ για το </a:t>
            </a:r>
            <a:r>
              <a:rPr lang="en-US" sz="1600" b="1" dirty="0" err="1">
                <a:solidFill>
                  <a:srgbClr val="FF0000"/>
                </a:solidFill>
                <a:latin typeface="Courier New" pitchFamily="49" charset="0"/>
                <a:cs typeface="Courier New" pitchFamily="49" charset="0"/>
              </a:rPr>
              <a:t>otherSale.bill</a:t>
            </a:r>
            <a:r>
              <a:rPr lang="en-US" sz="1600" b="1" dirty="0">
                <a:solidFill>
                  <a:srgbClr val="FF0000"/>
                </a:solidFill>
                <a:latin typeface="Courier New" pitchFamily="49" charset="0"/>
                <a:cs typeface="Courier New" pitchFamily="49" charset="0"/>
              </a:rPr>
              <a:t>() </a:t>
            </a:r>
            <a:r>
              <a:rPr lang="el-GR" sz="1600" dirty="0" smtClean="0"/>
              <a:t>είναι </a:t>
            </a:r>
            <a:r>
              <a:rPr lang="el-GR" sz="1600" dirty="0"/>
              <a:t>αυτή της </a:t>
            </a:r>
            <a:r>
              <a:rPr lang="en-US" sz="1600" b="1" dirty="0" smtClean="0">
                <a:solidFill>
                  <a:srgbClr val="0070C0"/>
                </a:solidFill>
                <a:latin typeface="Courier New" pitchFamily="49" charset="0"/>
                <a:cs typeface="Courier New" pitchFamily="49" charset="0"/>
              </a:rPr>
              <a:t>Sale</a:t>
            </a:r>
            <a:endParaRPr lang="en-US" sz="1600" dirty="0"/>
          </a:p>
        </p:txBody>
      </p:sp>
    </p:spTree>
    <p:extLst>
      <p:ext uri="{BB962C8B-B14F-4D97-AF65-F5344CB8AC3E}">
        <p14:creationId xmlns:p14="http://schemas.microsoft.com/office/powerpoint/2010/main" val="334218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 </a:t>
            </a:r>
            <a:endParaRPr lang="en-US" dirty="0"/>
          </a:p>
        </p:txBody>
      </p:sp>
      <p:sp>
        <p:nvSpPr>
          <p:cNvPr id="4" name="Rounded Rectangle 3"/>
          <p:cNvSpPr/>
          <p:nvPr/>
        </p:nvSpPr>
        <p:spPr>
          <a:xfrm>
            <a:off x="2328900" y="1981200"/>
            <a:ext cx="2090699"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328901" y="2590800"/>
            <a:ext cx="20906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28901" y="3200400"/>
            <a:ext cx="2090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17659" y="2098923"/>
            <a:ext cx="1313180" cy="369332"/>
          </a:xfrm>
          <a:prstGeom prst="rect">
            <a:avLst/>
          </a:prstGeom>
          <a:noFill/>
        </p:spPr>
        <p:txBody>
          <a:bodyPr wrap="none" rtlCol="0">
            <a:spAutoFit/>
          </a:bodyPr>
          <a:lstStyle/>
          <a:p>
            <a:r>
              <a:rPr lang="en-US" b="1" dirty="0" smtClean="0"/>
              <a:t>Dictionary</a:t>
            </a:r>
            <a:endParaRPr lang="en-US" b="1" dirty="0"/>
          </a:p>
        </p:txBody>
      </p:sp>
      <p:sp>
        <p:nvSpPr>
          <p:cNvPr id="8" name="TextBox 7"/>
          <p:cNvSpPr txBox="1"/>
          <p:nvPr/>
        </p:nvSpPr>
        <p:spPr>
          <a:xfrm>
            <a:off x="2444091" y="2710849"/>
            <a:ext cx="1860317" cy="369332"/>
          </a:xfrm>
          <a:prstGeom prst="rect">
            <a:avLst/>
          </a:prstGeom>
          <a:noFill/>
        </p:spPr>
        <p:txBody>
          <a:bodyPr wrap="none" rtlCol="0">
            <a:spAutoFit/>
          </a:bodyPr>
          <a:lstStyle/>
          <a:p>
            <a:r>
              <a:rPr lang="en-US" dirty="0" smtClean="0"/>
              <a:t>(</a:t>
            </a:r>
            <a:r>
              <a:rPr lang="en-US" dirty="0" err="1" smtClean="0"/>
              <a:t>key,value</a:t>
            </a:r>
            <a:r>
              <a:rPr lang="en-US" dirty="0" smtClean="0"/>
              <a:t>) pairs</a:t>
            </a:r>
            <a:endParaRPr lang="en-US" dirty="0"/>
          </a:p>
        </p:txBody>
      </p:sp>
      <p:sp>
        <p:nvSpPr>
          <p:cNvPr id="9" name="TextBox 8"/>
          <p:cNvSpPr txBox="1"/>
          <p:nvPr/>
        </p:nvSpPr>
        <p:spPr>
          <a:xfrm>
            <a:off x="2999787" y="3552023"/>
            <a:ext cx="748923" cy="369332"/>
          </a:xfrm>
          <a:prstGeom prst="rect">
            <a:avLst/>
          </a:prstGeom>
          <a:noFill/>
        </p:spPr>
        <p:txBody>
          <a:bodyPr wrap="none" rtlCol="0">
            <a:spAutoFit/>
          </a:bodyPr>
          <a:lstStyle/>
          <a:p>
            <a:r>
              <a:rPr lang="en-US" dirty="0" smtClean="0"/>
              <a:t>insert</a:t>
            </a:r>
            <a:endParaRPr lang="en-US" dirty="0"/>
          </a:p>
        </p:txBody>
      </p:sp>
      <p:sp>
        <p:nvSpPr>
          <p:cNvPr id="10" name="TextBox 9"/>
          <p:cNvSpPr txBox="1"/>
          <p:nvPr/>
        </p:nvSpPr>
        <p:spPr>
          <a:xfrm>
            <a:off x="2967726" y="3862082"/>
            <a:ext cx="813043" cy="369332"/>
          </a:xfrm>
          <a:prstGeom prst="rect">
            <a:avLst/>
          </a:prstGeom>
          <a:noFill/>
        </p:spPr>
        <p:txBody>
          <a:bodyPr wrap="none" rtlCol="0">
            <a:spAutoFit/>
          </a:bodyPr>
          <a:lstStyle/>
          <a:p>
            <a:r>
              <a:rPr lang="en-US" dirty="0" smtClean="0"/>
              <a:t>delete</a:t>
            </a:r>
            <a:endParaRPr lang="en-US" dirty="0"/>
          </a:p>
        </p:txBody>
      </p:sp>
      <p:sp>
        <p:nvSpPr>
          <p:cNvPr id="11" name="TextBox 10"/>
          <p:cNvSpPr txBox="1"/>
          <p:nvPr/>
        </p:nvSpPr>
        <p:spPr>
          <a:xfrm>
            <a:off x="457200" y="2284329"/>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12" name="TextBox 11"/>
          <p:cNvSpPr txBox="1"/>
          <p:nvPr/>
        </p:nvSpPr>
        <p:spPr>
          <a:xfrm>
            <a:off x="457200" y="2752038"/>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13" name="TextBox 12"/>
          <p:cNvSpPr txBox="1"/>
          <p:nvPr/>
        </p:nvSpPr>
        <p:spPr>
          <a:xfrm>
            <a:off x="457200" y="3200400"/>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4" name="TextBox 13"/>
          <p:cNvSpPr txBox="1"/>
          <p:nvPr/>
        </p:nvSpPr>
        <p:spPr>
          <a:xfrm>
            <a:off x="2768956" y="3200400"/>
            <a:ext cx="1210588" cy="369332"/>
          </a:xfrm>
          <a:prstGeom prst="rect">
            <a:avLst/>
          </a:prstGeom>
          <a:noFill/>
        </p:spPr>
        <p:txBody>
          <a:bodyPr wrap="none" rtlCol="0">
            <a:spAutoFit/>
          </a:bodyPr>
          <a:lstStyle/>
          <a:p>
            <a:r>
              <a:rPr lang="en-US" dirty="0" smtClean="0">
                <a:solidFill>
                  <a:schemeClr val="bg1">
                    <a:lumMod val="65000"/>
                  </a:schemeClr>
                </a:solidFill>
              </a:rPr>
              <a:t>Dictionary</a:t>
            </a:r>
            <a:endParaRPr lang="en-US" dirty="0">
              <a:solidFill>
                <a:schemeClr val="bg1">
                  <a:lumMod val="65000"/>
                </a:schemeClr>
              </a:solidFill>
            </a:endParaRPr>
          </a:p>
        </p:txBody>
      </p:sp>
      <p:sp>
        <p:nvSpPr>
          <p:cNvPr id="20" name="TextBox 19"/>
          <p:cNvSpPr txBox="1"/>
          <p:nvPr/>
        </p:nvSpPr>
        <p:spPr>
          <a:xfrm>
            <a:off x="2977710" y="4199148"/>
            <a:ext cx="864339" cy="369332"/>
          </a:xfrm>
          <a:prstGeom prst="rect">
            <a:avLst/>
          </a:prstGeom>
          <a:noFill/>
        </p:spPr>
        <p:txBody>
          <a:bodyPr wrap="none" rtlCol="0">
            <a:spAutoFit/>
          </a:bodyPr>
          <a:lstStyle/>
          <a:p>
            <a:r>
              <a:rPr lang="en-US" dirty="0" smtClean="0"/>
              <a:t>lookup</a:t>
            </a:r>
            <a:endParaRPr lang="en-US" dirty="0"/>
          </a:p>
        </p:txBody>
      </p:sp>
      <p:sp>
        <p:nvSpPr>
          <p:cNvPr id="21" name="TextBox 20"/>
          <p:cNvSpPr txBox="1"/>
          <p:nvPr/>
        </p:nvSpPr>
        <p:spPr>
          <a:xfrm>
            <a:off x="4953000" y="2098923"/>
            <a:ext cx="4021037" cy="369332"/>
          </a:xfrm>
          <a:prstGeom prst="rect">
            <a:avLst/>
          </a:prstGeom>
          <a:solidFill>
            <a:srgbClr val="92D050"/>
          </a:solidFill>
        </p:spPr>
        <p:txBody>
          <a:bodyPr wrap="none" rtlCol="0">
            <a:spAutoFit/>
          </a:bodyPr>
          <a:lstStyle/>
          <a:p>
            <a:r>
              <a:rPr lang="el-GR" dirty="0" smtClean="0"/>
              <a:t>Πώς θα κρατάμε τα </a:t>
            </a:r>
            <a:r>
              <a:rPr lang="en-US" dirty="0" smtClean="0"/>
              <a:t>(</a:t>
            </a:r>
            <a:r>
              <a:rPr lang="en-US" dirty="0" err="1" smtClean="0"/>
              <a:t>key,value</a:t>
            </a:r>
            <a:r>
              <a:rPr lang="en-US" dirty="0" smtClean="0"/>
              <a:t>) pairs?</a:t>
            </a:r>
            <a:endParaRPr lang="en-US" dirty="0"/>
          </a:p>
        </p:txBody>
      </p:sp>
      <p:sp>
        <p:nvSpPr>
          <p:cNvPr id="22" name="TextBox 21"/>
          <p:cNvSpPr txBox="1"/>
          <p:nvPr/>
        </p:nvSpPr>
        <p:spPr>
          <a:xfrm>
            <a:off x="4967955" y="2640264"/>
            <a:ext cx="4038600" cy="2585323"/>
          </a:xfrm>
          <a:prstGeom prst="rect">
            <a:avLst/>
          </a:prstGeom>
          <a:noFill/>
        </p:spPr>
        <p:txBody>
          <a:bodyPr wrap="square" rtlCol="0">
            <a:spAutoFit/>
          </a:bodyPr>
          <a:lstStyle/>
          <a:p>
            <a:r>
              <a:rPr lang="el-GR" dirty="0" smtClean="0"/>
              <a:t>Υπάρχουν πολλές </a:t>
            </a:r>
            <a:r>
              <a:rPr lang="el-GR" dirty="0" smtClean="0">
                <a:solidFill>
                  <a:srgbClr val="0070C0"/>
                </a:solidFill>
              </a:rPr>
              <a:t>δομές</a:t>
            </a:r>
            <a:r>
              <a:rPr lang="el-GR" dirty="0" smtClean="0"/>
              <a:t> που μπορούμε να χρησιμοποιήσουμε</a:t>
            </a:r>
          </a:p>
          <a:p>
            <a:endParaRPr lang="el-GR" dirty="0"/>
          </a:p>
          <a:p>
            <a:r>
              <a:rPr lang="el-GR" dirty="0" smtClean="0"/>
              <a:t>Ο χρήστης της κλάσης </a:t>
            </a:r>
            <a:r>
              <a:rPr lang="en-US" dirty="0" smtClean="0"/>
              <a:t>Dictionary </a:t>
            </a:r>
            <a:r>
              <a:rPr lang="el-GR" dirty="0" smtClean="0">
                <a:solidFill>
                  <a:schemeClr val="accent6">
                    <a:lumMod val="75000"/>
                  </a:schemeClr>
                </a:solidFill>
              </a:rPr>
              <a:t>δεν χρειάζεται να ξέρει</a:t>
            </a:r>
            <a:r>
              <a:rPr lang="el-GR" dirty="0" smtClean="0"/>
              <a:t> ποια δομή και τι αλγόριθμο χρησιμοποιούμε!</a:t>
            </a:r>
          </a:p>
          <a:p>
            <a:endParaRPr lang="el-GR" dirty="0"/>
          </a:p>
          <a:p>
            <a:r>
              <a:rPr lang="el-GR" dirty="0" smtClean="0"/>
              <a:t>Η κλάση παρέχει ένα </a:t>
            </a:r>
            <a:r>
              <a:rPr lang="en-US" dirty="0" smtClean="0">
                <a:solidFill>
                  <a:srgbClr val="0070C0"/>
                </a:solidFill>
              </a:rPr>
              <a:t>interface</a:t>
            </a:r>
            <a:r>
              <a:rPr lang="en-US" dirty="0" smtClean="0"/>
              <a:t> </a:t>
            </a:r>
            <a:r>
              <a:rPr lang="el-GR" dirty="0" smtClean="0"/>
              <a:t>που αυτός χρησιμοποιεί.</a:t>
            </a:r>
            <a:endParaRPr lang="en-US" dirty="0"/>
          </a:p>
        </p:txBody>
      </p:sp>
      <p:sp>
        <p:nvSpPr>
          <p:cNvPr id="23" name="TextBox 22"/>
          <p:cNvSpPr txBox="1"/>
          <p:nvPr/>
        </p:nvSpPr>
        <p:spPr>
          <a:xfrm>
            <a:off x="717855" y="5105400"/>
            <a:ext cx="3999608" cy="1477328"/>
          </a:xfrm>
          <a:prstGeom prst="rect">
            <a:avLst/>
          </a:prstGeom>
          <a:noFill/>
        </p:spPr>
        <p:txBody>
          <a:bodyPr wrap="square" rtlCol="0">
            <a:spAutoFit/>
          </a:bodyPr>
          <a:lstStyle/>
          <a:p>
            <a:r>
              <a:rPr lang="el-GR" dirty="0" smtClean="0"/>
              <a:t>Τι άλλες </a:t>
            </a:r>
            <a:r>
              <a:rPr lang="el-GR" dirty="0" smtClean="0">
                <a:solidFill>
                  <a:schemeClr val="accent6">
                    <a:lumMod val="75000"/>
                  </a:schemeClr>
                </a:solidFill>
              </a:rPr>
              <a:t>λειτουργίες</a:t>
            </a:r>
            <a:r>
              <a:rPr lang="el-GR" dirty="0" smtClean="0"/>
              <a:t> θα θέλατε να έχει η κλάση </a:t>
            </a:r>
            <a:r>
              <a:rPr lang="en-US" dirty="0" smtClean="0"/>
              <a:t>Dictionary</a:t>
            </a:r>
            <a:r>
              <a:rPr lang="el-GR" dirty="0" smtClean="0"/>
              <a:t>?</a:t>
            </a:r>
            <a:endParaRPr lang="en-US" dirty="0" smtClean="0"/>
          </a:p>
          <a:p>
            <a:pPr marL="285750" indent="-285750">
              <a:buFont typeface="Arial" pitchFamily="34" charset="0"/>
              <a:buChar char="•"/>
            </a:pPr>
            <a:r>
              <a:rPr lang="en-US" dirty="0" smtClean="0"/>
              <a:t>size, </a:t>
            </a:r>
            <a:r>
              <a:rPr lang="en-US" dirty="0" err="1" smtClean="0"/>
              <a:t>isEmpty</a:t>
            </a:r>
            <a:r>
              <a:rPr lang="en-US" dirty="0" smtClean="0"/>
              <a:t>, contains</a:t>
            </a:r>
          </a:p>
          <a:p>
            <a:r>
              <a:rPr lang="el-GR" dirty="0" smtClean="0"/>
              <a:t>Τι άλλα </a:t>
            </a:r>
            <a:r>
              <a:rPr lang="el-GR" dirty="0" smtClean="0">
                <a:solidFill>
                  <a:srgbClr val="0070C0"/>
                </a:solidFill>
              </a:rPr>
              <a:t>πεδία</a:t>
            </a:r>
            <a:r>
              <a:rPr lang="el-GR" dirty="0" smtClean="0"/>
              <a:t> χρειάζομαι?</a:t>
            </a:r>
          </a:p>
          <a:p>
            <a:pPr marL="285750" indent="-285750">
              <a:buFont typeface="Arial" pitchFamily="34" charset="0"/>
              <a:buChar char="•"/>
            </a:pPr>
            <a:r>
              <a:rPr lang="en-US" dirty="0" err="1" smtClean="0"/>
              <a:t>numberOfPairs</a:t>
            </a:r>
            <a:endParaRPr lang="en-US" dirty="0"/>
          </a:p>
        </p:txBody>
      </p:sp>
    </p:spTree>
    <p:extLst>
      <p:ext uri="{BB962C8B-B14F-4D97-AF65-F5344CB8AC3E}">
        <p14:creationId xmlns:p14="http://schemas.microsoft.com/office/powerpoint/2010/main" val="66775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20" grpId="0"/>
      <p:bldP spid="21" grpId="0" animBg="1"/>
      <p:bldP spid="22" grpId="0"/>
    </p:bld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διαφορετικό  πρόβλημα</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Ας υποθέσουμε ότι στην </a:t>
            </a:r>
            <a:r>
              <a:rPr lang="en-US" dirty="0" smtClean="0">
                <a:solidFill>
                  <a:schemeClr val="accent6">
                    <a:lumMod val="75000"/>
                  </a:schemeClr>
                </a:solidFill>
              </a:rPr>
              <a:t>Employee</a:t>
            </a:r>
            <a:r>
              <a:rPr lang="en-US" dirty="0" smtClean="0"/>
              <a:t> </a:t>
            </a:r>
            <a:r>
              <a:rPr lang="el-GR" dirty="0" smtClean="0"/>
              <a:t>θέλουμε να προσθέσουμε μια μέθοδο που ελέγχει αν δύο υπάλληλοι έχουν τον ίδιο μισθό (ανεξάρτητα αν είναι ωρομίσθιοι, ή πλήρους απασχόλησης)</a:t>
            </a:r>
          </a:p>
          <a:p>
            <a:r>
              <a:rPr lang="el-GR" dirty="0" smtClean="0"/>
              <a:t>Η συνάρτηση είναι απλή</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l-GR" dirty="0" smtClean="0"/>
          </a:p>
          <a:p>
            <a:r>
              <a:rPr lang="el-GR" dirty="0" smtClean="0"/>
              <a:t>Το </a:t>
            </a:r>
            <a:r>
              <a:rPr lang="el-GR" dirty="0" smtClean="0">
                <a:solidFill>
                  <a:srgbClr val="FF0000"/>
                </a:solidFill>
              </a:rPr>
              <a:t>πρόβλημα</a:t>
            </a:r>
            <a:r>
              <a:rPr lang="en-US" dirty="0" smtClean="0"/>
              <a:t>: </a:t>
            </a:r>
            <a:r>
              <a:rPr lang="el-GR" dirty="0" smtClean="0"/>
              <a:t>Που θα την ορίσουμε? </a:t>
            </a:r>
            <a:endParaRPr lang="en-US" dirty="0" smtClean="0"/>
          </a:p>
          <a:p>
            <a:pPr lvl="1"/>
            <a:r>
              <a:rPr lang="el-GR" dirty="0" smtClean="0"/>
              <a:t>Ιδανικά στην </a:t>
            </a:r>
            <a:r>
              <a:rPr lang="en-US" dirty="0" smtClean="0">
                <a:solidFill>
                  <a:srgbClr val="0070C0"/>
                </a:solidFill>
              </a:rPr>
              <a:t>Employee</a:t>
            </a:r>
            <a:r>
              <a:rPr lang="en-US" dirty="0" smtClean="0"/>
              <a:t>, </a:t>
            </a:r>
            <a:r>
              <a:rPr lang="el-GR" dirty="0" smtClean="0"/>
              <a:t>αλλά η </a:t>
            </a:r>
            <a:r>
              <a:rPr lang="en-US" dirty="0" smtClean="0">
                <a:solidFill>
                  <a:srgbClr val="0070C0"/>
                </a:solidFill>
              </a:rPr>
              <a:t>Employee </a:t>
            </a:r>
            <a:r>
              <a:rPr lang="el-GR" dirty="0" smtClean="0"/>
              <a:t>δεν έχει συνάρτηση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lvl="1"/>
            <a:r>
              <a:rPr lang="el-GR" dirty="0" smtClean="0"/>
              <a:t>Αν την ορίσουμε στην </a:t>
            </a:r>
            <a:r>
              <a:rPr lang="en-US" dirty="0" err="1" smtClean="0">
                <a:solidFill>
                  <a:schemeClr val="accent6">
                    <a:lumMod val="75000"/>
                  </a:schemeClr>
                </a:solidFill>
              </a:rPr>
              <a:t>HourlyEmployee</a:t>
            </a:r>
            <a:r>
              <a:rPr lang="en-US" dirty="0" smtClean="0"/>
              <a:t>, </a:t>
            </a:r>
            <a:r>
              <a:rPr lang="el-GR" dirty="0" smtClean="0"/>
              <a:t>ή στην </a:t>
            </a:r>
            <a:r>
              <a:rPr lang="en-US" dirty="0" err="1" smtClean="0">
                <a:solidFill>
                  <a:schemeClr val="accent6">
                    <a:lumMod val="75000"/>
                  </a:schemeClr>
                </a:solidFill>
              </a:rPr>
              <a:t>SalariedEmployee</a:t>
            </a:r>
            <a:r>
              <a:rPr lang="en-US" dirty="0" smtClean="0"/>
              <a:t>, </a:t>
            </a:r>
            <a:r>
              <a:rPr lang="el-GR" dirty="0" smtClean="0"/>
              <a:t>δεν μπορούμε να περάσουμε όρισμα </a:t>
            </a:r>
            <a:r>
              <a:rPr lang="en-US" dirty="0" smtClean="0">
                <a:solidFill>
                  <a:srgbClr val="0070C0"/>
                </a:solidFill>
              </a:rPr>
              <a:t>Employee </a:t>
            </a:r>
            <a:r>
              <a:rPr lang="el-GR" dirty="0" smtClean="0"/>
              <a:t>εφόσον δεν έχει μέθοδο </a:t>
            </a:r>
            <a:r>
              <a:rPr lang="en-US" b="1" dirty="0" err="1">
                <a:solidFill>
                  <a:srgbClr val="0070C0"/>
                </a:solidFill>
                <a:latin typeface="Courier New" pitchFamily="49" charset="0"/>
                <a:cs typeface="Courier New" pitchFamily="49" charset="0"/>
              </a:rPr>
              <a:t>getPay</a:t>
            </a:r>
            <a:r>
              <a:rPr lang="en-US" b="1" dirty="0">
                <a:solidFill>
                  <a:srgbClr val="0070C0"/>
                </a:solidFill>
                <a:latin typeface="Courier New" pitchFamily="49" charset="0"/>
                <a:cs typeface="Courier New" pitchFamily="49" charset="0"/>
              </a:rPr>
              <a:t>()</a:t>
            </a:r>
          </a:p>
        </p:txBody>
      </p:sp>
      <p:sp>
        <p:nvSpPr>
          <p:cNvPr id="4" name="Content Placeholder 2"/>
          <p:cNvSpPr txBox="1">
            <a:spLocks/>
          </p:cNvSpPr>
          <p:nvPr/>
        </p:nvSpPr>
        <p:spPr>
          <a:xfrm>
            <a:off x="467544" y="2782584"/>
            <a:ext cx="8229600" cy="2086575"/>
          </a:xfrm>
          <a:prstGeom prst="rect">
            <a:avLst/>
          </a:prstGeom>
          <a:ln w="28575">
            <a:solidFill>
              <a:srgbClr val="FF0000"/>
            </a:solidFill>
            <a:prstDash val="dash"/>
          </a:ln>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public </a:t>
            </a:r>
            <a:r>
              <a:rPr lang="en-US" sz="1600" b="1" dirty="0" err="1" smtClean="0">
                <a:latin typeface="Courier New" pitchFamily="49" charset="0"/>
                <a:cs typeface="Courier New" pitchFamily="49" charset="0"/>
              </a:rPr>
              <a:t>boolean</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sameSalary</a:t>
            </a:r>
            <a:r>
              <a:rPr lang="en-US" sz="1600" b="1" dirty="0" smtClean="0">
                <a:latin typeface="Courier New" pitchFamily="49" charset="0"/>
                <a:cs typeface="Courier New" pitchFamily="49" charset="0"/>
              </a:rPr>
              <a:t>(Employee other)</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if (</a:t>
            </a:r>
            <a:r>
              <a:rPr lang="en-US" sz="1600" b="1" dirty="0" err="1" smtClean="0">
                <a:solidFill>
                  <a:schemeClr val="accent6">
                    <a:lumMod val="75000"/>
                  </a:schemeClr>
                </a:solidFill>
                <a:latin typeface="Courier New" pitchFamily="49" charset="0"/>
                <a:cs typeface="Courier New" pitchFamily="49" charset="0"/>
              </a:rPr>
              <a:t>this.getPay</a:t>
            </a:r>
            <a:r>
              <a:rPr lang="en-US" sz="1600" b="1" dirty="0" smtClean="0">
                <a:solidFill>
                  <a:schemeClr val="accent6">
                    <a:lumMod val="75000"/>
                  </a:schemeClr>
                </a:solidFill>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chemeClr val="accent6">
                    <a:lumMod val="75000"/>
                  </a:schemeClr>
                </a:solidFill>
                <a:latin typeface="Courier New" pitchFamily="49" charset="0"/>
                <a:cs typeface="Courier New" pitchFamily="49" charset="0"/>
              </a:rPr>
              <a:t>other.getPay</a:t>
            </a:r>
            <a:r>
              <a:rPr lang="en-US" sz="1600" b="1" dirty="0" smtClean="0">
                <a:solidFill>
                  <a:schemeClr val="accent6">
                    <a:lumMod val="75000"/>
                  </a:schemeClr>
                </a:solidFill>
                <a:latin typeface="Courier New" pitchFamily="49" charset="0"/>
                <a:cs typeface="Courier New" pitchFamily="49" charset="0"/>
              </a:rPr>
              <a:t>()</a:t>
            </a: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true;</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false</a:t>
            </a:r>
          </a:p>
          <a:p>
            <a:pPr marL="0" indent="0">
              <a:buFont typeface="Arial" pitchFamily="34" charset="0"/>
              <a:buNone/>
            </a:pP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Font typeface="Arial" pitchFamily="34" charset="0"/>
              <a:buNone/>
            </a:pPr>
            <a:endParaRPr lang="en-US" sz="1600" b="1" dirty="0" smtClean="0">
              <a:latin typeface="Courier New" pitchFamily="49" charset="0"/>
              <a:cs typeface="Courier New" pitchFamily="49" charset="0"/>
            </a:endParaRPr>
          </a:p>
        </p:txBody>
      </p:sp>
    </p:spTree>
    <p:extLst>
      <p:ext uri="{BB962C8B-B14F-4D97-AF65-F5344CB8AC3E}">
        <p14:creationId xmlns:p14="http://schemas.microsoft.com/office/powerpoint/2010/main" val="188175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Η λύση είναι να ορίσουμε την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 </a:t>
            </a:r>
            <a:r>
              <a:rPr lang="el-GR" dirty="0" smtClean="0"/>
              <a:t>ως </a:t>
            </a:r>
            <a:r>
              <a:rPr lang="el-GR" dirty="0" smtClean="0">
                <a:solidFill>
                  <a:schemeClr val="accent6">
                    <a:lumMod val="75000"/>
                  </a:schemeClr>
                </a:solidFill>
              </a:rPr>
              <a:t>αφηρημένη μέθοδο </a:t>
            </a:r>
            <a:r>
              <a:rPr lang="el-GR" dirty="0" smtClean="0"/>
              <a:t>(</a:t>
            </a:r>
            <a:r>
              <a:rPr lang="en-US" dirty="0" smtClean="0">
                <a:solidFill>
                  <a:schemeClr val="accent6">
                    <a:lumMod val="75000"/>
                  </a:schemeClr>
                </a:solidFill>
              </a:rPr>
              <a:t>abstract method</a:t>
            </a:r>
            <a:r>
              <a:rPr lang="en-US" dirty="0" smtClean="0"/>
              <a:t>) </a:t>
            </a:r>
            <a:r>
              <a:rPr lang="el-GR" dirty="0" smtClean="0"/>
              <a:t>της</a:t>
            </a:r>
            <a:r>
              <a:rPr lang="en-US" dirty="0" smtClean="0"/>
              <a:t> Employee.</a:t>
            </a:r>
          </a:p>
          <a:p>
            <a:pPr lvl="1"/>
            <a:r>
              <a:rPr lang="en-US" b="1" dirty="0" smtClean="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solidFill>
                  <a:srgbClr val="0070C0"/>
                </a:solidFill>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l-GR" b="1" dirty="0" smtClean="0">
              <a:solidFill>
                <a:srgbClr val="FF0000"/>
              </a:solidFill>
              <a:latin typeface="Courier New" pitchFamily="49" charset="0"/>
              <a:cs typeface="Courier New" pitchFamily="49" charset="0"/>
            </a:endParaRPr>
          </a:p>
          <a:p>
            <a:pPr lvl="1"/>
            <a:r>
              <a:rPr lang="el-GR" dirty="0" smtClean="0"/>
              <a:t>Μια αφηρημένη μέθοδος </a:t>
            </a:r>
            <a:r>
              <a:rPr lang="el-GR" dirty="0" smtClean="0">
                <a:solidFill>
                  <a:schemeClr val="accent6">
                    <a:lumMod val="75000"/>
                  </a:schemeClr>
                </a:solidFill>
              </a:rPr>
              <a:t>δηλώνεται</a:t>
            </a:r>
            <a:r>
              <a:rPr lang="el-GR" dirty="0" smtClean="0"/>
              <a:t> σε μία κλάση αλλά </a:t>
            </a:r>
            <a:r>
              <a:rPr lang="el-GR" dirty="0" smtClean="0">
                <a:solidFill>
                  <a:srgbClr val="0070C0"/>
                </a:solidFill>
              </a:rPr>
              <a:t>ορίζεται</a:t>
            </a:r>
            <a:r>
              <a:rPr lang="el-GR" dirty="0" smtClean="0"/>
              <a:t> στις παράγωγες κλάσεις. </a:t>
            </a:r>
          </a:p>
          <a:p>
            <a:pPr lvl="1"/>
            <a:r>
              <a:rPr lang="el-GR" dirty="0"/>
              <a:t>Χρησιμοποιούμε τη </a:t>
            </a:r>
            <a:r>
              <a:rPr lang="el-GR" dirty="0" smtClean="0"/>
              <a:t>δεσμευμένη</a:t>
            </a:r>
            <a:r>
              <a:rPr lang="en-US" dirty="0" smtClean="0"/>
              <a:t> </a:t>
            </a:r>
            <a:r>
              <a:rPr lang="el-GR" dirty="0" smtClean="0"/>
              <a:t>λέξη </a:t>
            </a:r>
            <a:r>
              <a:rPr lang="en-US" dirty="0" smtClean="0">
                <a:solidFill>
                  <a:srgbClr val="FF0000"/>
                </a:solidFill>
              </a:rPr>
              <a:t>abstract</a:t>
            </a:r>
            <a:r>
              <a:rPr lang="en-US" dirty="0" smtClean="0"/>
              <a:t> </a:t>
            </a:r>
            <a:r>
              <a:rPr lang="el-GR" dirty="0" smtClean="0"/>
              <a:t>για να δηλώσουμε ότι μια μέθοδος είναι αφηρημένη.</a:t>
            </a:r>
          </a:p>
          <a:p>
            <a:pPr lvl="1"/>
            <a:r>
              <a:rPr lang="el-GR" dirty="0" smtClean="0"/>
              <a:t>Η δήλωση μιας αφηρημένης μεθόδου δεν έχει κώδικα οπότε η εντολή τερματίζει με το </a:t>
            </a:r>
            <a:r>
              <a:rPr lang="el-GR" b="1" dirty="0" smtClean="0">
                <a:solidFill>
                  <a:srgbClr val="FF0000"/>
                </a:solidFill>
              </a:rPr>
              <a:t>;</a:t>
            </a:r>
            <a:r>
              <a:rPr lang="el-GR" dirty="0" smtClean="0"/>
              <a:t> </a:t>
            </a:r>
          </a:p>
          <a:p>
            <a:pPr lvl="1"/>
            <a:r>
              <a:rPr lang="el-GR" dirty="0" smtClean="0"/>
              <a:t>Οι αφηρημένες μέθοδοι πρέπει να είναι </a:t>
            </a:r>
            <a:r>
              <a:rPr lang="en-US" dirty="0" smtClean="0">
                <a:solidFill>
                  <a:schemeClr val="accent6">
                    <a:lumMod val="75000"/>
                  </a:schemeClr>
                </a:solidFill>
              </a:rPr>
              <a:t>public</a:t>
            </a:r>
            <a:r>
              <a:rPr lang="en-US" dirty="0" smtClean="0"/>
              <a:t> (</a:t>
            </a:r>
            <a:r>
              <a:rPr lang="el-GR" dirty="0" smtClean="0"/>
              <a:t>ή </a:t>
            </a:r>
            <a:r>
              <a:rPr lang="en-US" dirty="0" smtClean="0"/>
              <a:t>protected), </a:t>
            </a:r>
            <a:r>
              <a:rPr lang="el-GR" dirty="0" smtClean="0"/>
              <a:t>όχι </a:t>
            </a:r>
            <a:r>
              <a:rPr lang="en-US" dirty="0" smtClean="0"/>
              <a:t>private.</a:t>
            </a:r>
            <a:endParaRPr lang="en-US" dirty="0"/>
          </a:p>
          <a:p>
            <a:pPr lvl="1"/>
            <a:endParaRPr lang="en-US" dirty="0"/>
          </a:p>
        </p:txBody>
      </p:sp>
    </p:spTree>
    <p:extLst>
      <p:ext uri="{BB962C8B-B14F-4D97-AF65-F5344CB8AC3E}">
        <p14:creationId xmlns:p14="http://schemas.microsoft.com/office/powerpoint/2010/main" val="5015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Οι κλάσεις που περιέχουν μια αφηρημένη μέθοδο ορίζονται </a:t>
            </a:r>
            <a:r>
              <a:rPr lang="el-GR" dirty="0" smtClean="0">
                <a:solidFill>
                  <a:srgbClr val="FF0000"/>
                </a:solidFill>
              </a:rPr>
              <a:t>υποχρεωτικά</a:t>
            </a:r>
            <a:r>
              <a:rPr lang="el-GR" dirty="0" smtClean="0"/>
              <a:t> ως </a:t>
            </a:r>
            <a:r>
              <a:rPr lang="el-GR" dirty="0" smtClean="0">
                <a:solidFill>
                  <a:schemeClr val="accent6">
                    <a:lumMod val="75000"/>
                  </a:schemeClr>
                </a:solidFill>
              </a:rPr>
              <a:t>αφηρημένες κλάσεις </a:t>
            </a:r>
            <a:r>
              <a:rPr lang="en-US" dirty="0" smtClean="0"/>
              <a:t>(</a:t>
            </a:r>
            <a:r>
              <a:rPr lang="en-US" dirty="0" smtClean="0">
                <a:solidFill>
                  <a:schemeClr val="accent6">
                    <a:lumMod val="75000"/>
                  </a:schemeClr>
                </a:solidFill>
              </a:rPr>
              <a:t>abstract classes</a:t>
            </a:r>
            <a:r>
              <a:rPr lang="en-US" dirty="0" smtClean="0"/>
              <a:t>)</a:t>
            </a:r>
          </a:p>
          <a:p>
            <a:pPr lvl="1"/>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class Employee</a:t>
            </a:r>
            <a:r>
              <a:rPr lang="el-GR" b="1" dirty="0" smtClean="0">
                <a:solidFill>
                  <a:srgbClr val="0070C0"/>
                </a:solidFill>
                <a:latin typeface="Courier New" pitchFamily="49" charset="0"/>
                <a:cs typeface="Courier New" pitchFamily="49" charset="0"/>
              </a:rPr>
              <a:t> { … }</a:t>
            </a:r>
            <a:endParaRPr lang="en-US" b="1" dirty="0" smtClean="0">
              <a:solidFill>
                <a:srgbClr val="0070C0"/>
              </a:solidFill>
              <a:latin typeface="Courier New" pitchFamily="49" charset="0"/>
              <a:cs typeface="Courier New" pitchFamily="49" charset="0"/>
            </a:endParaRPr>
          </a:p>
          <a:p>
            <a:endParaRPr lang="el-GR" dirty="0" smtClean="0">
              <a:solidFill>
                <a:srgbClr val="FF0000"/>
              </a:solidFill>
            </a:endParaRPr>
          </a:p>
          <a:p>
            <a:r>
              <a:rPr lang="el-GR" dirty="0" smtClean="0">
                <a:solidFill>
                  <a:srgbClr val="FF0000"/>
                </a:solidFill>
              </a:rPr>
              <a:t>Δεν μπορούμε </a:t>
            </a:r>
            <a:r>
              <a:rPr lang="el-GR" dirty="0" smtClean="0"/>
              <a:t>να δημιουργήσουμε </a:t>
            </a:r>
            <a:r>
              <a:rPr lang="el-GR" dirty="0" smtClean="0">
                <a:solidFill>
                  <a:schemeClr val="accent6">
                    <a:lumMod val="75000"/>
                  </a:schemeClr>
                </a:solidFill>
              </a:rPr>
              <a:t>αντικείμενα</a:t>
            </a:r>
            <a:r>
              <a:rPr lang="el-GR" dirty="0" smtClean="0"/>
              <a:t> μιας </a:t>
            </a:r>
            <a:r>
              <a:rPr lang="el-GR" dirty="0" smtClean="0">
                <a:solidFill>
                  <a:srgbClr val="0070C0"/>
                </a:solidFill>
              </a:rPr>
              <a:t>αφηρημένης κλάσης</a:t>
            </a:r>
          </a:p>
          <a:p>
            <a:pPr lvl="1"/>
            <a:r>
              <a:rPr lang="el-GR" dirty="0" smtClean="0"/>
              <a:t>Μια αφηρημένη κλάση χρησιμοποιείται μόνο για να δημιουργούμε </a:t>
            </a:r>
            <a:r>
              <a:rPr lang="el-GR" dirty="0" smtClean="0">
                <a:solidFill>
                  <a:schemeClr val="accent6">
                    <a:lumMod val="75000"/>
                  </a:schemeClr>
                </a:solidFill>
              </a:rPr>
              <a:t>παράγωγες κλάσεις</a:t>
            </a:r>
            <a:r>
              <a:rPr lang="el-GR" dirty="0" smtClean="0"/>
              <a:t>.</a:t>
            </a:r>
          </a:p>
          <a:p>
            <a:pPr lvl="1"/>
            <a:r>
              <a:rPr lang="el-GR" dirty="0" smtClean="0"/>
              <a:t>Στην περίπτωση μας δεν χρειαζόμαστε αντικείμενα τύπου </a:t>
            </a:r>
            <a:r>
              <a:rPr lang="en-US" dirty="0" smtClean="0"/>
              <a:t>Employee. </a:t>
            </a:r>
            <a:r>
              <a:rPr lang="el-GR" dirty="0" smtClean="0"/>
              <a:t>Ένας υπάλληλος θα είναι είτε ωρομίσθιος, είτε μόνιμος.</a:t>
            </a:r>
          </a:p>
          <a:p>
            <a:endParaRPr lang="el-GR" dirty="0" smtClean="0"/>
          </a:p>
          <a:p>
            <a:r>
              <a:rPr lang="el-GR" dirty="0" smtClean="0"/>
              <a:t>Οι </a:t>
            </a:r>
            <a:r>
              <a:rPr lang="el-GR" dirty="0" smtClean="0">
                <a:solidFill>
                  <a:srgbClr val="0070C0"/>
                </a:solidFill>
              </a:rPr>
              <a:t>παράγωγες</a:t>
            </a:r>
            <a:r>
              <a:rPr lang="el-GR" dirty="0" smtClean="0"/>
              <a:t> κλάσεις μιας αφηρημένης κλάσης θα </a:t>
            </a:r>
            <a:r>
              <a:rPr lang="el-GR" dirty="0" smtClean="0">
                <a:solidFill>
                  <a:srgbClr val="FF0000"/>
                </a:solidFill>
              </a:rPr>
              <a:t>πρέπει</a:t>
            </a:r>
            <a:r>
              <a:rPr lang="el-GR" dirty="0" smtClean="0"/>
              <a:t> </a:t>
            </a:r>
            <a:r>
              <a:rPr lang="el-GR" dirty="0" smtClean="0">
                <a:solidFill>
                  <a:srgbClr val="FF0000"/>
                </a:solidFill>
              </a:rPr>
              <a:t>πάντα </a:t>
            </a:r>
            <a:r>
              <a:rPr lang="el-GR" dirty="0" smtClean="0"/>
              <a:t>να </a:t>
            </a:r>
            <a:r>
              <a:rPr lang="el-GR" dirty="0" smtClean="0">
                <a:solidFill>
                  <a:schemeClr val="accent6">
                    <a:lumMod val="75000"/>
                  </a:schemeClr>
                </a:solidFill>
              </a:rPr>
              <a:t>ορίζουν</a:t>
            </a:r>
            <a:r>
              <a:rPr lang="el-GR" dirty="0" smtClean="0"/>
              <a:t> τις </a:t>
            </a:r>
            <a:r>
              <a:rPr lang="el-GR" dirty="0" smtClean="0">
                <a:solidFill>
                  <a:srgbClr val="0070C0"/>
                </a:solidFill>
              </a:rPr>
              <a:t>αφηρημένες μεθόδους</a:t>
            </a:r>
          </a:p>
          <a:p>
            <a:pPr lvl="1"/>
            <a:r>
              <a:rPr lang="el-GR" dirty="0" smtClean="0">
                <a:solidFill>
                  <a:schemeClr val="accent6">
                    <a:lumMod val="75000"/>
                  </a:schemeClr>
                </a:solidFill>
              </a:rPr>
              <a:t>Εκτός</a:t>
            </a:r>
            <a:r>
              <a:rPr lang="el-GR" dirty="0" smtClean="0"/>
              <a:t> αν είναι και αυτές </a:t>
            </a:r>
            <a:r>
              <a:rPr lang="el-GR" dirty="0" smtClean="0">
                <a:solidFill>
                  <a:srgbClr val="0070C0"/>
                </a:solidFill>
              </a:rPr>
              <a:t>αφηρημένες</a:t>
            </a:r>
            <a:r>
              <a:rPr lang="el-GR" dirty="0" smtClean="0"/>
              <a:t>.</a:t>
            </a:r>
            <a:endParaRPr lang="en-US" dirty="0" smtClean="0"/>
          </a:p>
          <a:p>
            <a:pPr lvl="1"/>
            <a:endParaRPr lang="en-US" dirty="0"/>
          </a:p>
          <a:p>
            <a:r>
              <a:rPr lang="el-GR" dirty="0" smtClean="0"/>
              <a:t>Μια κλάση (ή μέθοδος) που δεν είναι αφηρημένη λέγεται </a:t>
            </a:r>
            <a:r>
              <a:rPr lang="el-GR" dirty="0" err="1" smtClean="0">
                <a:solidFill>
                  <a:schemeClr val="accent6">
                    <a:lumMod val="75000"/>
                  </a:schemeClr>
                </a:solidFill>
              </a:rPr>
              <a:t>ενυπόστατη</a:t>
            </a:r>
            <a:r>
              <a:rPr lang="el-GR" dirty="0" smtClean="0">
                <a:solidFill>
                  <a:schemeClr val="accent6">
                    <a:lumMod val="75000"/>
                  </a:schemeClr>
                </a:solidFill>
              </a:rPr>
              <a:t> </a:t>
            </a:r>
            <a:r>
              <a:rPr lang="en-US" dirty="0" smtClean="0"/>
              <a:t>(</a:t>
            </a:r>
            <a:r>
              <a:rPr lang="en-US" dirty="0" smtClean="0">
                <a:solidFill>
                  <a:schemeClr val="accent6">
                    <a:lumMod val="75000"/>
                  </a:schemeClr>
                </a:solidFill>
              </a:rPr>
              <a:t>concrete</a:t>
            </a:r>
            <a:r>
              <a:rPr lang="en-US" dirty="0" smtClean="0"/>
              <a:t>)</a:t>
            </a:r>
            <a:endParaRPr lang="en-US" dirty="0"/>
          </a:p>
        </p:txBody>
      </p:sp>
    </p:spTree>
    <p:extLst>
      <p:ext uri="{BB962C8B-B14F-4D97-AF65-F5344CB8AC3E}">
        <p14:creationId xmlns:p14="http://schemas.microsoft.com/office/powerpoint/2010/main" val="281280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083" y="548680"/>
            <a:ext cx="6336704" cy="3516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3528" y="1628800"/>
            <a:ext cx="5832648"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4867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Date </a:t>
            </a:r>
            <a:r>
              <a:rPr lang="en-US" sz="2700" b="1" dirty="0" err="1">
                <a:solidFill>
                  <a:srgbClr val="00B0F0"/>
                </a:solidFill>
                <a:latin typeface="Courier New" pitchFamily="49" charset="0"/>
                <a:cs typeface="Courier New" pitchFamily="49" charset="0"/>
              </a:rPr>
              <a:t>hireDate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samePay</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Employee</a:t>
            </a:r>
            <a:r>
              <a:rPr lang="en-US" b="1" dirty="0" smtClean="0">
                <a:latin typeface="Courier New" pitchFamily="49" charset="0"/>
                <a:cs typeface="Courier New" pitchFamily="49" charset="0"/>
              </a:rPr>
              <a:t>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getPay</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a:t>
            </a:r>
            <a:r>
              <a:rPr lang="en-US" b="1" dirty="0" err="1" smtClean="0">
                <a:solidFill>
                  <a:srgbClr val="0070C0"/>
                </a:solidFill>
                <a:latin typeface="Courier New" pitchFamily="49" charset="0"/>
                <a:cs typeface="Courier New" pitchFamily="49" charset="0"/>
              </a:rPr>
              <a:t>getPay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getHireDate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setHireDate</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newDate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Rectangular Callout 4"/>
          <p:cNvSpPr/>
          <p:nvPr/>
        </p:nvSpPr>
        <p:spPr>
          <a:xfrm>
            <a:off x="5152121" y="523747"/>
            <a:ext cx="3744416" cy="376589"/>
          </a:xfrm>
          <a:prstGeom prst="wedgeRectCallout">
            <a:avLst>
              <a:gd name="adj1" fmla="val -73744"/>
              <a:gd name="adj2" fmla="val -1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της αφηρημένης κλάσης</a:t>
            </a:r>
            <a:endParaRPr lang="en-US" dirty="0"/>
          </a:p>
        </p:txBody>
      </p:sp>
      <p:sp>
        <p:nvSpPr>
          <p:cNvPr id="6" name="Rectangular Callout 5"/>
          <p:cNvSpPr/>
          <p:nvPr/>
        </p:nvSpPr>
        <p:spPr>
          <a:xfrm>
            <a:off x="5272608" y="1252211"/>
            <a:ext cx="3744416" cy="376589"/>
          </a:xfrm>
          <a:prstGeom prst="wedgeRectCallout">
            <a:avLst>
              <a:gd name="adj1" fmla="val -80721"/>
              <a:gd name="adj2" fmla="val 78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της αφηρημένης μεθόδου</a:t>
            </a:r>
            <a:endParaRPr lang="en-US" dirty="0"/>
          </a:p>
        </p:txBody>
      </p:sp>
      <p:sp>
        <p:nvSpPr>
          <p:cNvPr id="7" name="Rectangular Callout 6"/>
          <p:cNvSpPr/>
          <p:nvPr/>
        </p:nvSpPr>
        <p:spPr>
          <a:xfrm>
            <a:off x="5435284" y="2717303"/>
            <a:ext cx="3744416" cy="648071"/>
          </a:xfrm>
          <a:prstGeom prst="wedgeRectCallout">
            <a:avLst>
              <a:gd name="adj1" fmla="val -85082"/>
              <a:gd name="adj2" fmla="val -54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Χρήση της αφηρημένης μεθόδου και της αφηρημένης κλάσης</a:t>
            </a:r>
            <a:endParaRPr lang="en-US" dirty="0"/>
          </a:p>
        </p:txBody>
      </p:sp>
      <p:sp>
        <p:nvSpPr>
          <p:cNvPr id="8" name="TextBox 7"/>
          <p:cNvSpPr txBox="1"/>
          <p:nvPr/>
        </p:nvSpPr>
        <p:spPr>
          <a:xfrm>
            <a:off x="3976888" y="5661248"/>
            <a:ext cx="5165193" cy="923330"/>
          </a:xfrm>
          <a:prstGeom prst="rect">
            <a:avLst/>
          </a:prstGeom>
          <a:solidFill>
            <a:srgbClr val="92D050"/>
          </a:solidFill>
        </p:spPr>
        <p:txBody>
          <a:bodyPr wrap="square" rtlCol="0">
            <a:spAutoFit/>
          </a:bodyPr>
          <a:lstStyle/>
          <a:p>
            <a:r>
              <a:rPr lang="el-GR" dirty="0" smtClean="0"/>
              <a:t>Όταν καλέσουμε την </a:t>
            </a:r>
            <a:r>
              <a:rPr lang="en-US" b="1" dirty="0" err="1" smtClean="0">
                <a:solidFill>
                  <a:srgbClr val="FF0000"/>
                </a:solidFill>
                <a:latin typeface="Courier New" pitchFamily="49" charset="0"/>
                <a:cs typeface="Courier New" pitchFamily="49" charset="0"/>
              </a:rPr>
              <a:t>samePay</a:t>
            </a:r>
            <a:r>
              <a:rPr lang="en-US" dirty="0" smtClean="0"/>
              <a:t> </a:t>
            </a:r>
            <a:r>
              <a:rPr lang="el-GR" dirty="0" smtClean="0"/>
              <a:t>θα την καλέσουμε με ένα αντικείμενο μιας από τις παράγωγες κλάσεις. </a:t>
            </a:r>
            <a:endParaRPr lang="en-US" dirty="0"/>
          </a:p>
        </p:txBody>
      </p:sp>
    </p:spTree>
    <p:extLst>
      <p:ext uri="{BB962C8B-B14F-4D97-AF65-F5344CB8AC3E}">
        <p14:creationId xmlns:p14="http://schemas.microsoft.com/office/powerpoint/2010/main" val="2004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056" y="4437112"/>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a:solidFill>
                  <a:srgbClr val="C00000"/>
                </a:solidFill>
                <a:latin typeface="Courier New" pitchFamily="49" charset="0"/>
                <a:cs typeface="Courier New" pitchFamily="49" charset="0"/>
              </a:rPr>
              <a:t>,</a:t>
            </a: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extBox 1"/>
          <p:cNvSpPr txBox="1"/>
          <p:nvPr/>
        </p:nvSpPr>
        <p:spPr>
          <a:xfrm>
            <a:off x="4526105" y="5301207"/>
            <a:ext cx="4625444" cy="1200329"/>
          </a:xfrm>
          <a:prstGeom prst="rect">
            <a:avLst/>
          </a:prstGeom>
          <a:solidFill>
            <a:schemeClr val="accent5">
              <a:lumMod val="60000"/>
              <a:lumOff val="40000"/>
            </a:schemeClr>
          </a:solidFill>
        </p:spPr>
        <p:txBody>
          <a:bodyPr wrap="square" rtlCol="0">
            <a:spAutoFit/>
          </a:bodyPr>
          <a:lstStyle/>
          <a:p>
            <a:r>
              <a:rPr lang="el-GR" dirty="0" smtClean="0"/>
              <a:t>Εφόσον η κλάση  </a:t>
            </a:r>
            <a:r>
              <a:rPr lang="en-US" dirty="0" err="1" smtClean="0"/>
              <a:t>HourlyEmployee</a:t>
            </a:r>
            <a:r>
              <a:rPr lang="en-US" dirty="0" smtClean="0"/>
              <a:t> </a:t>
            </a:r>
            <a:r>
              <a:rPr lang="el-GR" dirty="0" smtClean="0"/>
              <a:t>παράγεται από αφηρημένη κλάση και η ίδια δεν είναι αφηρημένη, πρέπει </a:t>
            </a:r>
            <a:r>
              <a:rPr lang="el-GR" dirty="0" smtClean="0">
                <a:solidFill>
                  <a:srgbClr val="FF0000"/>
                </a:solidFill>
              </a:rPr>
              <a:t>υποχρεωτικά</a:t>
            </a:r>
            <a:r>
              <a:rPr lang="el-GR" dirty="0" smtClean="0"/>
              <a:t> να ορίσει την αφηρημένη μέθοδο </a:t>
            </a:r>
            <a:r>
              <a:rPr lang="en-US" dirty="0" err="1" smtClean="0"/>
              <a:t>getPay</a:t>
            </a:r>
            <a:endParaRPr lang="en-US" dirty="0"/>
          </a:p>
        </p:txBody>
      </p:sp>
    </p:spTree>
    <p:extLst>
      <p:ext uri="{BB962C8B-B14F-4D97-AF65-F5344CB8AC3E}">
        <p14:creationId xmlns:p14="http://schemas.microsoft.com/office/powerpoint/2010/main" val="355569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3573659"/>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Date </a:t>
            </a:r>
            <a:r>
              <a:rPr lang="en-US" dirty="0" err="1">
                <a:solidFill>
                  <a:srgbClr val="C00000"/>
                </a:solidFill>
              </a:rPr>
              <a:t>theDate</a:t>
            </a:r>
            <a:r>
              <a:rPr lang="en-US" dirty="0">
                <a:solidFill>
                  <a:srgbClr val="C00000"/>
                </a:solidFill>
              </a:rPr>
              <a:t>, 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4526105" y="5301207"/>
            <a:ext cx="4625444" cy="1200329"/>
          </a:xfrm>
          <a:prstGeom prst="rect">
            <a:avLst/>
          </a:prstGeom>
          <a:solidFill>
            <a:schemeClr val="accent5">
              <a:lumMod val="60000"/>
              <a:lumOff val="40000"/>
            </a:schemeClr>
          </a:solidFill>
        </p:spPr>
        <p:txBody>
          <a:bodyPr wrap="square" rtlCol="0">
            <a:spAutoFit/>
          </a:bodyPr>
          <a:lstStyle/>
          <a:p>
            <a:r>
              <a:rPr lang="el-GR" dirty="0" smtClean="0"/>
              <a:t>Εφόσον η κλάση  </a:t>
            </a:r>
            <a:r>
              <a:rPr lang="en-US" dirty="0" err="1" smtClean="0"/>
              <a:t>SalariedEmployee</a:t>
            </a:r>
            <a:r>
              <a:rPr lang="en-US" dirty="0" smtClean="0"/>
              <a:t> </a:t>
            </a:r>
            <a:r>
              <a:rPr lang="el-GR" dirty="0" smtClean="0"/>
              <a:t>παράγεται από αφηρημένη κλάση και η ίδια δεν είναι αφηρημένη, πρέπει </a:t>
            </a:r>
            <a:r>
              <a:rPr lang="el-GR" dirty="0" smtClean="0">
                <a:solidFill>
                  <a:srgbClr val="FF0000"/>
                </a:solidFill>
              </a:rPr>
              <a:t>υποχρεωτικά</a:t>
            </a:r>
            <a:r>
              <a:rPr lang="el-GR" dirty="0" smtClean="0"/>
              <a:t> να ορίσει την αφηρημένη μέθοδο </a:t>
            </a:r>
            <a:r>
              <a:rPr lang="en-US" dirty="0" err="1" smtClean="0"/>
              <a:t>getPay</a:t>
            </a:r>
            <a:endParaRPr lang="en-US" dirty="0"/>
          </a:p>
        </p:txBody>
      </p:sp>
    </p:spTree>
    <p:extLst>
      <p:ext uri="{BB962C8B-B14F-4D97-AF65-F5344CB8AC3E}">
        <p14:creationId xmlns:p14="http://schemas.microsoft.com/office/powerpoint/2010/main" val="158147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9552" y="620688"/>
            <a:ext cx="8229600" cy="6048672"/>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SalariedEmployee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solidFill>
                  <a:srgbClr val="FF0000"/>
                </a:solidFill>
                <a:latin typeface="Courier New" pitchFamily="49" charset="0"/>
                <a:cs typeface="Courier New" pitchFamily="49" charset="0"/>
              </a:rPr>
              <a:t>A.samePay</a:t>
            </a:r>
            <a:r>
              <a:rPr lang="en-US" sz="1800" b="1" dirty="0" smtClean="0">
                <a:solidFill>
                  <a:srgbClr val="FF0000"/>
                </a:solidFill>
                <a:latin typeface="Courier New" pitchFamily="49" charset="0"/>
                <a:cs typeface="Courier New" pitchFamily="49" charset="0"/>
              </a:rPr>
              <a:t>(B)</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91685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35" y="2276872"/>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75656" y="1628800"/>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39552" y="620688"/>
            <a:ext cx="8229600" cy="6048672"/>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solidFill>
                  <a:srgbClr val="FF0000"/>
                </a:solidFill>
                <a:latin typeface="Courier New" pitchFamily="49" charset="0"/>
                <a:cs typeface="Courier New" pitchFamily="49" charset="0"/>
              </a:rPr>
              <a:t>A.samePay</a:t>
            </a:r>
            <a:r>
              <a:rPr lang="en-US" sz="1800" b="1" dirty="0" smtClean="0">
                <a:solidFill>
                  <a:srgbClr val="FF0000"/>
                </a:solidFill>
                <a:latin typeface="Courier New" pitchFamily="49" charset="0"/>
                <a:cs typeface="Courier New" pitchFamily="49" charset="0"/>
              </a:rPr>
              <a:t>(B)</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
        <p:nvSpPr>
          <p:cNvPr id="5" name="TextBox 4"/>
          <p:cNvSpPr txBox="1"/>
          <p:nvPr/>
        </p:nvSpPr>
        <p:spPr>
          <a:xfrm>
            <a:off x="2591272" y="5530972"/>
            <a:ext cx="6552728" cy="1200329"/>
          </a:xfrm>
          <a:prstGeom prst="rect">
            <a:avLst/>
          </a:prstGeom>
          <a:solidFill>
            <a:schemeClr val="accent5">
              <a:lumMod val="40000"/>
              <a:lumOff val="60000"/>
            </a:schemeClr>
          </a:solidFill>
        </p:spPr>
        <p:txBody>
          <a:bodyPr wrap="square" rtlCol="0">
            <a:spAutoFit/>
          </a:bodyPr>
          <a:lstStyle/>
          <a:p>
            <a:r>
              <a:rPr lang="el-GR" dirty="0" smtClean="0"/>
              <a:t>Μπορούμε να ορίσουμε </a:t>
            </a:r>
            <a:r>
              <a:rPr lang="el-GR" dirty="0" smtClean="0">
                <a:solidFill>
                  <a:srgbClr val="FF0000"/>
                </a:solidFill>
              </a:rPr>
              <a:t>μεταβλητές αφηρημένης κλάσης</a:t>
            </a:r>
            <a:r>
              <a:rPr lang="el-GR" dirty="0" smtClean="0"/>
              <a:t>. Θα πρέπει να όμως να τους αναθέσουμε </a:t>
            </a:r>
            <a:r>
              <a:rPr lang="el-GR" dirty="0" smtClean="0">
                <a:solidFill>
                  <a:srgbClr val="FF0000"/>
                </a:solidFill>
              </a:rPr>
              <a:t>αντικείμενα</a:t>
            </a:r>
            <a:r>
              <a:rPr lang="el-GR" dirty="0" smtClean="0"/>
              <a:t> μιας από τις </a:t>
            </a:r>
            <a:r>
              <a:rPr lang="el-GR" dirty="0" smtClean="0">
                <a:solidFill>
                  <a:srgbClr val="FF0000"/>
                </a:solidFill>
              </a:rPr>
              <a:t>παράγωγες </a:t>
            </a:r>
            <a:r>
              <a:rPr lang="el-GR" dirty="0" err="1" smtClean="0">
                <a:solidFill>
                  <a:srgbClr val="FF0000"/>
                </a:solidFill>
              </a:rPr>
              <a:t>ενυπόστατες</a:t>
            </a:r>
            <a:r>
              <a:rPr lang="el-GR" dirty="0" smtClean="0">
                <a:solidFill>
                  <a:srgbClr val="FF0000"/>
                </a:solidFill>
              </a:rPr>
              <a:t> κλάσεις</a:t>
            </a:r>
            <a:r>
              <a:rPr lang="el-GR" dirty="0" smtClean="0"/>
              <a:t>. Δεν μπορούμε να ορίσουμε ένα αντικείμενο της αφηρημένης κλάσης.</a:t>
            </a:r>
            <a:endParaRPr lang="en-US" dirty="0"/>
          </a:p>
        </p:txBody>
      </p:sp>
    </p:spTree>
    <p:extLst>
      <p:ext uri="{BB962C8B-B14F-4D97-AF65-F5344CB8AC3E}">
        <p14:creationId xmlns:p14="http://schemas.microsoft.com/office/powerpoint/2010/main" val="35535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0112" y="3489695"/>
            <a:ext cx="288032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39552" y="620688"/>
            <a:ext cx="8496944" cy="6048672"/>
          </a:xfrm>
          <a:prstGeom prst="rect">
            <a:avLst/>
          </a:prstGeom>
          <a:ln w="28575">
            <a:solidFill>
              <a:srgbClr val="0070C0"/>
            </a:solidFill>
            <a:prstDash val="dash"/>
          </a:ln>
        </p:spPr>
        <p:txBody>
          <a:bodyPr>
            <a:normAutofit fontScale="92500"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SalariedEmployee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compareAndPrint</a:t>
            </a:r>
            <a:r>
              <a:rPr lang="en-US" sz="1800" b="1" dirty="0" smtClean="0">
                <a:latin typeface="Courier New" pitchFamily="49" charset="0"/>
                <a:cs typeface="Courier New" pitchFamily="49" charset="0"/>
              </a:rPr>
              <a:t>(A,B)</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private static void </a:t>
            </a:r>
            <a:r>
              <a:rPr lang="en-US" sz="1800" b="1" dirty="0" err="1" smtClean="0">
                <a:latin typeface="Courier New" pitchFamily="49" charset="0"/>
                <a:cs typeface="Courier New" pitchFamily="49" charset="0"/>
              </a:rPr>
              <a:t>compareAndPrint</a:t>
            </a:r>
            <a:r>
              <a:rPr lang="en-US" sz="1800" b="1" dirty="0" smtClean="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Employee</a:t>
            </a:r>
            <a:r>
              <a:rPr lang="en-US" sz="1800" b="1" dirty="0">
                <a:solidFill>
                  <a:schemeClr val="accent6">
                    <a:lumMod val="75000"/>
                  </a:schemeClr>
                </a:solidFill>
                <a:latin typeface="Courier New" pitchFamily="49" charset="0"/>
                <a:cs typeface="Courier New" pitchFamily="49" charset="0"/>
              </a:rPr>
              <a:t> </a:t>
            </a:r>
            <a:r>
              <a:rPr lang="en-US" sz="1800" b="1" dirty="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 Employee</a:t>
            </a:r>
            <a:r>
              <a:rPr lang="en-US" sz="1800" b="1" dirty="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if (</a:t>
            </a:r>
            <a:r>
              <a:rPr lang="en-US" sz="1800" b="1" dirty="0" err="1">
                <a:solidFill>
                  <a:srgbClr val="FF0000"/>
                </a:solidFill>
                <a:latin typeface="Courier New" pitchFamily="49" charset="0"/>
                <a:cs typeface="Courier New" pitchFamily="49" charset="0"/>
              </a:rPr>
              <a:t>A.samePay</a:t>
            </a:r>
            <a:r>
              <a:rPr lang="en-US" sz="1800" b="1" dirty="0">
                <a:solidFill>
                  <a:srgbClr val="FF0000"/>
                </a:solidFill>
                <a:latin typeface="Courier New" pitchFamily="49" charset="0"/>
                <a:cs typeface="Courier New" pitchFamily="49" charset="0"/>
              </a:rPr>
              <a:t>(B)</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n-US" sz="1800" b="1" dirty="0">
                <a:solidFill>
                  <a:srgbClr val="00B050"/>
                </a:solidFill>
                <a:latin typeface="Courier New" pitchFamily="49" charset="0"/>
                <a:cs typeface="Courier New" pitchFamily="49" charset="0"/>
              </a:rPr>
              <a:t>earn the 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else{</a:t>
            </a:r>
          </a:p>
          <a:p>
            <a:pPr marL="0" indent="0">
              <a:buNone/>
            </a:pPr>
            <a:r>
              <a:rPr lang="en-US" sz="1800" b="1" dirty="0">
                <a:latin typeface="Courier New" pitchFamily="49" charset="0"/>
                <a:cs typeface="Courier New" pitchFamily="49" charset="0"/>
              </a:rPr>
              <a:t>	</a:t>
            </a:r>
            <a:r>
              <a:rPr lang="el-GR"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n-US" sz="1800" b="1" dirty="0">
                <a:solidFill>
                  <a:srgbClr val="00B050"/>
                </a:solidFill>
                <a:latin typeface="Courier New" pitchFamily="49" charset="0"/>
                <a:cs typeface="Courier New" pitchFamily="49" charset="0"/>
              </a:rPr>
              <a:t>earn the 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225077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3" name="Content Placeholder 2"/>
          <p:cNvSpPr>
            <a:spLocks noGrp="1"/>
          </p:cNvSpPr>
          <p:nvPr>
            <p:ph idx="1"/>
          </p:nvPr>
        </p:nvSpPr>
        <p:spPr/>
        <p:txBody>
          <a:bodyPr>
            <a:normAutofit fontScale="92500"/>
          </a:bodyPr>
          <a:lstStyle/>
          <a:p>
            <a:r>
              <a:rPr lang="el-GR" dirty="0" smtClean="0">
                <a:solidFill>
                  <a:schemeClr val="accent6">
                    <a:lumMod val="75000"/>
                  </a:schemeClr>
                </a:solidFill>
              </a:rPr>
              <a:t>Αφηρημένες κλάσεις </a:t>
            </a:r>
            <a:r>
              <a:rPr lang="el-GR" dirty="0" smtClean="0"/>
              <a:t>είναι οι κλάσεις που περιέχουν </a:t>
            </a:r>
            <a:r>
              <a:rPr lang="el-GR" dirty="0" smtClean="0">
                <a:solidFill>
                  <a:srgbClr val="0070C0"/>
                </a:solidFill>
              </a:rPr>
              <a:t>αφηρημένες μεθόδους</a:t>
            </a:r>
          </a:p>
          <a:p>
            <a:pPr lvl="1"/>
            <a:r>
              <a:rPr lang="el-GR" dirty="0" smtClean="0"/>
              <a:t>Η </a:t>
            </a:r>
            <a:r>
              <a:rPr lang="el-GR" dirty="0" smtClean="0">
                <a:solidFill>
                  <a:schemeClr val="accent6">
                    <a:lumMod val="75000"/>
                  </a:schemeClr>
                </a:solidFill>
              </a:rPr>
              <a:t>υλοποίηση</a:t>
            </a:r>
            <a:r>
              <a:rPr lang="el-GR" dirty="0" smtClean="0"/>
              <a:t> των αφηρημένων μεθόδων μετατίθεται στις μη αφηρημένες (</a:t>
            </a:r>
            <a:r>
              <a:rPr lang="el-GR" dirty="0" err="1" smtClean="0">
                <a:solidFill>
                  <a:srgbClr val="FF0000"/>
                </a:solidFill>
              </a:rPr>
              <a:t>ενυπόστατες</a:t>
            </a:r>
            <a:r>
              <a:rPr lang="el-GR" dirty="0" smtClean="0">
                <a:solidFill>
                  <a:srgbClr val="FF0000"/>
                </a:solidFill>
              </a:rPr>
              <a:t> </a:t>
            </a:r>
            <a:r>
              <a:rPr lang="el-GR" dirty="0" smtClean="0"/>
              <a:t>– </a:t>
            </a:r>
            <a:r>
              <a:rPr lang="en-US" dirty="0" smtClean="0">
                <a:solidFill>
                  <a:srgbClr val="FF0000"/>
                </a:solidFill>
              </a:rPr>
              <a:t>concrete</a:t>
            </a:r>
            <a:r>
              <a:rPr lang="en-US" dirty="0" smtClean="0"/>
              <a:t>) </a:t>
            </a:r>
            <a:r>
              <a:rPr lang="el-GR" dirty="0" smtClean="0"/>
              <a:t>κλάσεις που είναι </a:t>
            </a:r>
            <a:r>
              <a:rPr lang="el-GR" dirty="0" smtClean="0">
                <a:solidFill>
                  <a:srgbClr val="0070C0"/>
                </a:solidFill>
              </a:rPr>
              <a:t>απόγονοι</a:t>
            </a:r>
            <a:r>
              <a:rPr lang="el-GR" dirty="0" smtClean="0"/>
              <a:t> μιας </a:t>
            </a:r>
            <a:r>
              <a:rPr lang="el-GR" dirty="0" smtClean="0">
                <a:solidFill>
                  <a:schemeClr val="accent6">
                    <a:lumMod val="75000"/>
                  </a:schemeClr>
                </a:solidFill>
              </a:rPr>
              <a:t>αφηρημένης κλάσης</a:t>
            </a:r>
            <a:r>
              <a:rPr lang="el-GR" dirty="0" smtClean="0"/>
              <a:t>.</a:t>
            </a:r>
          </a:p>
          <a:p>
            <a:pPr lvl="1"/>
            <a:r>
              <a:rPr lang="el-GR" dirty="0" smtClean="0"/>
              <a:t>Η υλοποίηση είναι </a:t>
            </a:r>
            <a:r>
              <a:rPr lang="el-GR" dirty="0" smtClean="0">
                <a:solidFill>
                  <a:srgbClr val="0070C0"/>
                </a:solidFill>
              </a:rPr>
              <a:t>υποχρεωτική</a:t>
            </a:r>
            <a:r>
              <a:rPr lang="el-GR" dirty="0" smtClean="0"/>
              <a:t>. Άρα έτσι εξασφαλίζουμε ότι μια </a:t>
            </a:r>
            <a:r>
              <a:rPr lang="en-US" dirty="0" smtClean="0"/>
              <a:t>concrete </a:t>
            </a:r>
            <a:r>
              <a:rPr lang="el-GR" dirty="0" smtClean="0"/>
              <a:t>κλάση θα έχει την μέθοδο που θέλουμε.</a:t>
            </a:r>
          </a:p>
          <a:p>
            <a:r>
              <a:rPr lang="el-GR" dirty="0" smtClean="0"/>
              <a:t>Οι αφηρημένες κλάσεις εκτός από αφηρημένες μεθόδους έχουν και </a:t>
            </a:r>
            <a:r>
              <a:rPr lang="el-GR" dirty="0" smtClean="0">
                <a:solidFill>
                  <a:schemeClr val="accent6">
                    <a:lumMod val="75000"/>
                  </a:schemeClr>
                </a:solidFill>
              </a:rPr>
              <a:t>πεδία</a:t>
            </a:r>
            <a:r>
              <a:rPr lang="el-GR" dirty="0" smtClean="0"/>
              <a:t> και </a:t>
            </a:r>
            <a:r>
              <a:rPr lang="el-GR" dirty="0" err="1" smtClean="0">
                <a:solidFill>
                  <a:srgbClr val="0070C0"/>
                </a:solidFill>
              </a:rPr>
              <a:t>ενυπόστατες</a:t>
            </a:r>
            <a:r>
              <a:rPr lang="el-GR" dirty="0" smtClean="0">
                <a:solidFill>
                  <a:srgbClr val="0070C0"/>
                </a:solidFill>
              </a:rPr>
              <a:t> μεθόδους</a:t>
            </a:r>
            <a:r>
              <a:rPr lang="el-GR" dirty="0" smtClean="0"/>
              <a:t>.</a:t>
            </a:r>
          </a:p>
          <a:p>
            <a:pPr lvl="1"/>
            <a:r>
              <a:rPr lang="el-GR" dirty="0" smtClean="0"/>
              <a:t>Κληρονομούν επιπλέον </a:t>
            </a:r>
            <a:r>
              <a:rPr lang="el-GR" dirty="0" smtClean="0">
                <a:solidFill>
                  <a:schemeClr val="accent6">
                    <a:lumMod val="75000"/>
                  </a:schemeClr>
                </a:solidFill>
              </a:rPr>
              <a:t>χαρακτηριστικά</a:t>
            </a:r>
            <a:r>
              <a:rPr lang="el-GR" dirty="0" smtClean="0"/>
              <a:t> στους απογόνους τους, όχι μόνο τις αφηρημένες μεθόδους.</a:t>
            </a:r>
            <a:endParaRPr lang="en-US" dirty="0"/>
          </a:p>
        </p:txBody>
      </p:sp>
    </p:spTree>
    <p:extLst>
      <p:ext uri="{BB962C8B-B14F-4D97-AF65-F5344CB8AC3E}">
        <p14:creationId xmlns:p14="http://schemas.microsoft.com/office/powerpoint/2010/main" val="5489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lstStyle/>
          <a:p>
            <a:r>
              <a:rPr lang="en-US" dirty="0" smtClean="0"/>
              <a:t>To </a:t>
            </a:r>
            <a:r>
              <a:rPr lang="el-GR" dirty="0" smtClean="0"/>
              <a:t>προηγούμενο παράδειγμα δείχνει τη διαφορά μεταξύ Δομών Δεδομένων και Αφηρημένων Τύπων Δεδομένων (</a:t>
            </a:r>
            <a:r>
              <a:rPr lang="en-US" dirty="0" smtClean="0"/>
              <a:t>Abstract Data Types – ADTs)</a:t>
            </a:r>
          </a:p>
          <a:p>
            <a:r>
              <a:rPr lang="el-GR" dirty="0" smtClean="0"/>
              <a:t>Ο </a:t>
            </a:r>
            <a:r>
              <a:rPr lang="el-GR" dirty="0" smtClean="0">
                <a:solidFill>
                  <a:schemeClr val="accent6">
                    <a:lumMod val="75000"/>
                  </a:schemeClr>
                </a:solidFill>
              </a:rPr>
              <a:t>Αφηρημένος Τύπος Δεδομένων </a:t>
            </a:r>
            <a:r>
              <a:rPr lang="el-GR" dirty="0" smtClean="0"/>
              <a:t>ορίζει ένα σύνολο από λειτουργίες που πρέπει να υποστηρίζονται.</a:t>
            </a:r>
          </a:p>
          <a:p>
            <a:r>
              <a:rPr lang="en-US" dirty="0" smtClean="0"/>
              <a:t>H </a:t>
            </a:r>
            <a:r>
              <a:rPr lang="el-GR" dirty="0" smtClean="0">
                <a:solidFill>
                  <a:srgbClr val="0070C0"/>
                </a:solidFill>
              </a:rPr>
              <a:t>Δομή Δεδομένων </a:t>
            </a:r>
            <a:r>
              <a:rPr lang="el-GR" dirty="0" smtClean="0"/>
              <a:t>ενδιαφέρεται για ένα έξυπνο τρόπο να αποθηκεύσουμε τα δεδομένα ώστε να μπορούμε να κάνουμε τις παραπάνω λειτουργίες</a:t>
            </a:r>
            <a:endParaRPr lang="en-US" dirty="0"/>
          </a:p>
        </p:txBody>
      </p:sp>
    </p:spTree>
    <p:extLst>
      <p:ext uri="{BB962C8B-B14F-4D97-AF65-F5344CB8AC3E}">
        <p14:creationId xmlns:p14="http://schemas.microsoft.com/office/powerpoint/2010/main" val="393725244"/>
      </p:ext>
    </p:extLst>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Interfaces</a:t>
            </a:r>
            <a:endParaRPr lang="en-US" dirty="0"/>
          </a:p>
        </p:txBody>
      </p:sp>
      <p:sp>
        <p:nvSpPr>
          <p:cNvPr id="5" name="Content Placeholder 4"/>
          <p:cNvSpPr>
            <a:spLocks noGrp="1"/>
          </p:cNvSpPr>
          <p:nvPr>
            <p:ph idx="1"/>
          </p:nvPr>
        </p:nvSpPr>
        <p:spPr/>
        <p:txBody>
          <a:bodyPr/>
          <a:lstStyle/>
          <a:p>
            <a:r>
              <a:rPr lang="el-GR" dirty="0" smtClean="0"/>
              <a:t>Ένα </a:t>
            </a:r>
            <a:r>
              <a:rPr lang="en-US" dirty="0">
                <a:solidFill>
                  <a:schemeClr val="accent6">
                    <a:lumMod val="75000"/>
                  </a:schemeClr>
                </a:solidFill>
              </a:rPr>
              <a:t>i</a:t>
            </a:r>
            <a:r>
              <a:rPr lang="en-US" dirty="0" smtClean="0">
                <a:solidFill>
                  <a:schemeClr val="accent6">
                    <a:lumMod val="75000"/>
                  </a:schemeClr>
                </a:solidFill>
              </a:rPr>
              <a:t>nterface</a:t>
            </a:r>
            <a:r>
              <a:rPr lang="en-US" dirty="0" smtClean="0"/>
              <a:t> </a:t>
            </a:r>
            <a:r>
              <a:rPr lang="el-GR" dirty="0" smtClean="0"/>
              <a:t>είναι μια ακραία μορφή αφηρημένης κλάσης</a:t>
            </a:r>
          </a:p>
          <a:p>
            <a:pPr lvl="1"/>
            <a:r>
              <a:rPr lang="el-GR" dirty="0" smtClean="0"/>
              <a:t>Ένα </a:t>
            </a:r>
            <a:r>
              <a:rPr lang="en-US" dirty="0" smtClean="0"/>
              <a:t>interface </a:t>
            </a:r>
            <a:r>
              <a:rPr lang="el-GR" dirty="0" smtClean="0"/>
              <a:t>έχει </a:t>
            </a:r>
            <a:r>
              <a:rPr lang="el-GR" dirty="0" smtClean="0">
                <a:solidFill>
                  <a:srgbClr val="FF0000"/>
                </a:solidFill>
              </a:rPr>
              <a:t>μόνο δηλώσεις </a:t>
            </a:r>
            <a:r>
              <a:rPr lang="el-GR" dirty="0" smtClean="0"/>
              <a:t>μεθόδων.</a:t>
            </a:r>
            <a:endParaRPr lang="en-US" dirty="0" smtClean="0"/>
          </a:p>
          <a:p>
            <a:pPr lvl="1"/>
            <a:r>
              <a:rPr lang="el-GR" dirty="0" smtClean="0"/>
              <a:t>Το </a:t>
            </a:r>
            <a:r>
              <a:rPr lang="en-US" dirty="0" smtClean="0"/>
              <a:t>interface</a:t>
            </a:r>
            <a:r>
              <a:rPr lang="el-GR" dirty="0" smtClean="0"/>
              <a:t> ορίζει μια </a:t>
            </a:r>
            <a:r>
              <a:rPr lang="el-GR" dirty="0" smtClean="0">
                <a:solidFill>
                  <a:srgbClr val="0070C0"/>
                </a:solidFill>
              </a:rPr>
              <a:t>απαραίτητη λειτουργικότητα </a:t>
            </a:r>
            <a:r>
              <a:rPr lang="el-GR" dirty="0" smtClean="0"/>
              <a:t>που θέλουμε.</a:t>
            </a:r>
          </a:p>
          <a:p>
            <a:pPr lvl="1"/>
            <a:endParaRPr lang="en-US" dirty="0"/>
          </a:p>
        </p:txBody>
      </p:sp>
    </p:spTree>
    <p:extLst>
      <p:ext uri="{BB962C8B-B14F-4D97-AF65-F5344CB8AC3E}">
        <p14:creationId xmlns:p14="http://schemas.microsoft.com/office/powerpoint/2010/main" val="326009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662" y="1916832"/>
            <a:ext cx="589451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Παραδείγματα </a:t>
            </a:r>
            <a:endParaRPr lang="en-US" dirty="0"/>
          </a:p>
        </p:txBody>
      </p:sp>
      <p:sp>
        <p:nvSpPr>
          <p:cNvPr id="4" name="Content Placeholder 2"/>
          <p:cNvSpPr txBox="1">
            <a:spLocks/>
          </p:cNvSpPr>
          <p:nvPr/>
        </p:nvSpPr>
        <p:spPr>
          <a:xfrm>
            <a:off x="284447" y="1916832"/>
            <a:ext cx="8352928" cy="1584176"/>
          </a:xfrm>
          <a:prstGeom prst="rect">
            <a:avLst/>
          </a:prstGeom>
          <a:ln w="28575">
            <a:solidFill>
              <a:srgbClr val="0070C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void move();</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Content Placeholder 2"/>
          <p:cNvSpPr txBox="1">
            <a:spLocks/>
          </p:cNvSpPr>
          <p:nvPr/>
        </p:nvSpPr>
        <p:spPr>
          <a:xfrm>
            <a:off x="261662" y="4005064"/>
            <a:ext cx="8352928" cy="2384648"/>
          </a:xfrm>
          <a:prstGeom prst="rect">
            <a:avLst/>
          </a:prstGeom>
          <a:ln w="28575">
            <a:solidFill>
              <a:srgbClr val="0070C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powerOff</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58879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Interfaces</a:t>
            </a:r>
            <a:endParaRPr lang="en-US" dirty="0"/>
          </a:p>
        </p:txBody>
      </p:sp>
      <p:sp>
        <p:nvSpPr>
          <p:cNvPr id="5" name="Content Placeholder 4"/>
          <p:cNvSpPr>
            <a:spLocks noGrp="1"/>
          </p:cNvSpPr>
          <p:nvPr>
            <p:ph idx="1"/>
          </p:nvPr>
        </p:nvSpPr>
        <p:spPr/>
        <p:txBody>
          <a:bodyPr/>
          <a:lstStyle/>
          <a:p>
            <a:r>
              <a:rPr lang="el-GR" dirty="0" smtClean="0"/>
              <a:t>Μία </a:t>
            </a:r>
            <a:r>
              <a:rPr lang="el-GR" dirty="0" smtClean="0">
                <a:solidFill>
                  <a:srgbClr val="0070C0"/>
                </a:solidFill>
              </a:rPr>
              <a:t>κλάση</a:t>
            </a:r>
            <a:r>
              <a:rPr lang="el-GR" dirty="0" smtClean="0"/>
              <a:t> </a:t>
            </a:r>
            <a:r>
              <a:rPr lang="el-GR" dirty="0" smtClean="0">
                <a:solidFill>
                  <a:srgbClr val="FF0000"/>
                </a:solidFill>
              </a:rPr>
              <a:t>υλοποιεί</a:t>
            </a:r>
            <a:r>
              <a:rPr lang="el-GR" dirty="0" smtClean="0"/>
              <a:t> το </a:t>
            </a:r>
            <a:r>
              <a:rPr lang="en-US" dirty="0" smtClean="0">
                <a:solidFill>
                  <a:schemeClr val="accent6">
                    <a:lumMod val="75000"/>
                  </a:schemeClr>
                </a:solidFill>
              </a:rPr>
              <a:t>interface</a:t>
            </a:r>
            <a:r>
              <a:rPr lang="en-US" dirty="0" smtClean="0"/>
              <a:t>.</a:t>
            </a:r>
            <a:endParaRPr lang="el-GR" dirty="0" smtClean="0"/>
          </a:p>
          <a:p>
            <a:pPr lvl="1"/>
            <a:r>
              <a:rPr lang="el-GR" dirty="0" smtClean="0"/>
              <a:t>Η κλάση μπορεί να είναι και </a:t>
            </a:r>
            <a:r>
              <a:rPr lang="el-GR" dirty="0" smtClean="0">
                <a:solidFill>
                  <a:srgbClr val="0070C0"/>
                </a:solidFill>
              </a:rPr>
              <a:t>αφηρημένη</a:t>
            </a:r>
            <a:r>
              <a:rPr lang="el-GR" dirty="0" smtClean="0"/>
              <a:t> κλάση</a:t>
            </a:r>
          </a:p>
          <a:p>
            <a:r>
              <a:rPr lang="el-GR" dirty="0" smtClean="0"/>
              <a:t>Μια κλάση μπορεί να υλοποιεί </a:t>
            </a:r>
            <a:r>
              <a:rPr lang="el-GR" dirty="0" smtClean="0">
                <a:solidFill>
                  <a:schemeClr val="accent6">
                    <a:lumMod val="75000"/>
                  </a:schemeClr>
                </a:solidFill>
              </a:rPr>
              <a:t>πολλαπλά </a:t>
            </a:r>
            <a:r>
              <a:rPr lang="en-US" dirty="0" smtClean="0">
                <a:solidFill>
                  <a:schemeClr val="accent6">
                    <a:lumMod val="75000"/>
                  </a:schemeClr>
                </a:solidFill>
              </a:rPr>
              <a:t>interfaces</a:t>
            </a:r>
          </a:p>
          <a:p>
            <a:pPr lvl="1"/>
            <a:r>
              <a:rPr lang="el-GR" dirty="0" smtClean="0"/>
              <a:t>Αλλά δεν μπορεί να κληρονομεί από πολλαπλές κλάσεις</a:t>
            </a:r>
          </a:p>
          <a:p>
            <a:pPr marL="274320" lvl="1" indent="0">
              <a:buNone/>
            </a:pPr>
            <a:endParaRPr lang="en-US" dirty="0"/>
          </a:p>
        </p:txBody>
      </p:sp>
    </p:spTree>
    <p:extLst>
      <p:ext uri="{BB962C8B-B14F-4D97-AF65-F5344CB8AC3E}">
        <p14:creationId xmlns:p14="http://schemas.microsoft.com/office/powerpoint/2010/main" val="164458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5373216"/>
            <a:ext cx="8352928"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9706" y="2708920"/>
            <a:ext cx="8352928"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706" y="3933056"/>
            <a:ext cx="835292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7895" y="1268760"/>
            <a:ext cx="8352928" cy="335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884" y="404664"/>
            <a:ext cx="8229600" cy="990600"/>
          </a:xfrm>
        </p:spPr>
        <p:txBody>
          <a:bodyPr/>
          <a:lstStyle/>
          <a:p>
            <a:r>
              <a:rPr lang="el-GR" dirty="0" smtClean="0"/>
              <a:t>Παραδείγματα </a:t>
            </a:r>
            <a:endParaRPr lang="en-US" dirty="0"/>
          </a:p>
        </p:txBody>
      </p:sp>
      <p:sp>
        <p:nvSpPr>
          <p:cNvPr id="4" name="Content Placeholder 2"/>
          <p:cNvSpPr txBox="1">
            <a:spLocks/>
          </p:cNvSpPr>
          <p:nvPr/>
        </p:nvSpPr>
        <p:spPr>
          <a:xfrm>
            <a:off x="284447" y="1268760"/>
            <a:ext cx="8352928" cy="1296144"/>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smtClean="0">
                <a:solidFill>
                  <a:schemeClr val="accent6">
                    <a:lumMod val="75000"/>
                  </a:schemeClr>
                </a:solidFill>
                <a:latin typeface="Courier New" pitchFamily="49" charset="0"/>
                <a:cs typeface="Courier New" pitchFamily="49" charset="0"/>
              </a:rPr>
              <a:t>Car</a:t>
            </a:r>
            <a:r>
              <a:rPr lang="en-US" b="1" dirty="0" smtClean="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p:txBody>
      </p:sp>
      <p:sp>
        <p:nvSpPr>
          <p:cNvPr id="7" name="Content Placeholder 2"/>
          <p:cNvSpPr txBox="1">
            <a:spLocks/>
          </p:cNvSpPr>
          <p:nvPr/>
        </p:nvSpPr>
        <p:spPr>
          <a:xfrm>
            <a:off x="261662" y="3933056"/>
            <a:ext cx="8352928" cy="1296144"/>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 </a:t>
            </a:r>
            <a:r>
              <a:rPr lang="en-US" b="1" dirty="0" smtClean="0">
                <a:latin typeface="Courier New" pitchFamily="49" charset="0"/>
                <a:cs typeface="Courier New" pitchFamily="49" charset="0"/>
              </a:rPr>
              <a:t>class </a:t>
            </a:r>
            <a:r>
              <a:rPr lang="en-US" b="1" dirty="0" smtClean="0">
                <a:solidFill>
                  <a:srgbClr val="00B0F0"/>
                </a:solidFill>
                <a:latin typeface="Courier New" pitchFamily="49" charset="0"/>
                <a:cs typeface="Courier New" pitchFamily="49" charset="0"/>
              </a:rPr>
              <a:t>Vehicle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void move();</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9" name="Content Placeholder 2"/>
          <p:cNvSpPr txBox="1">
            <a:spLocks/>
          </p:cNvSpPr>
          <p:nvPr/>
        </p:nvSpPr>
        <p:spPr>
          <a:xfrm>
            <a:off x="287895" y="2708920"/>
            <a:ext cx="8352928" cy="100811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err="1" smtClean="0">
                <a:solidFill>
                  <a:schemeClr val="accent6">
                    <a:lumMod val="75000"/>
                  </a:schemeClr>
                </a:solidFill>
                <a:latin typeface="Courier New" pitchFamily="49" charset="0"/>
                <a:cs typeface="Courier New" pitchFamily="49" charset="0"/>
              </a:rPr>
              <a:t>ElectricCar</a:t>
            </a:r>
            <a:r>
              <a:rPr lang="en-US" b="1" dirty="0" smtClean="0">
                <a:solidFill>
                  <a:schemeClr val="accent6">
                    <a:lumMod val="75000"/>
                  </a:schemeClr>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p:txBody>
      </p:sp>
      <p:sp>
        <p:nvSpPr>
          <p:cNvPr id="11" name="Content Placeholder 2"/>
          <p:cNvSpPr txBox="1">
            <a:spLocks/>
          </p:cNvSpPr>
          <p:nvPr/>
        </p:nvSpPr>
        <p:spPr>
          <a:xfrm>
            <a:off x="245029" y="5373216"/>
            <a:ext cx="8352928" cy="100811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err="1" smtClean="0">
                <a:solidFill>
                  <a:schemeClr val="accent6">
                    <a:lumMod val="75000"/>
                  </a:schemeClr>
                </a:solidFill>
                <a:latin typeface="Courier New" pitchFamily="49" charset="0"/>
                <a:cs typeface="Courier New" pitchFamily="49" charset="0"/>
              </a:rPr>
              <a:t>ElectricCar</a:t>
            </a:r>
            <a:r>
              <a:rPr lang="en-US" b="1" dirty="0" smtClean="0">
                <a:solidFill>
                  <a:schemeClr val="accent6">
                    <a:lumMod val="75000"/>
                  </a:schemeClr>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extends </a:t>
            </a:r>
            <a:r>
              <a:rPr lang="en-US" b="1" dirty="0" smtClean="0">
                <a:solidFill>
                  <a:schemeClr val="accent6">
                    <a:lumMod val="75000"/>
                  </a:schemeClr>
                </a:solidFill>
                <a:latin typeface="Courier New" pitchFamily="49" charset="0"/>
                <a:cs typeface="Courier New" pitchFamily="49" charset="0"/>
              </a:rPr>
              <a:t>Vehicle</a:t>
            </a:r>
            <a:r>
              <a:rPr lang="en-US" b="1" dirty="0" smtClean="0">
                <a:solidFill>
                  <a:srgbClr val="00B0F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a:t>
            </a:r>
            <a:r>
              <a:rPr lang="en-US" b="1" dirty="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64935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lstStyle/>
          <a:p>
            <a:r>
              <a:rPr lang="el-GR" dirty="0" smtClean="0"/>
              <a:t>Ένα </a:t>
            </a:r>
            <a:r>
              <a:rPr lang="en-US" dirty="0" smtClean="0"/>
              <a:t>Interface </a:t>
            </a:r>
            <a:r>
              <a:rPr lang="el-GR" dirty="0" smtClean="0"/>
              <a:t>μπορεί να κληρονομεί από ένα άλλο </a:t>
            </a:r>
            <a:r>
              <a:rPr lang="en-US" dirty="0" smtClean="0"/>
              <a:t>interface</a:t>
            </a:r>
            <a:endParaRPr lang="en-US" dirty="0"/>
          </a:p>
        </p:txBody>
      </p:sp>
      <p:sp>
        <p:nvSpPr>
          <p:cNvPr id="4" name="Content Placeholder 2"/>
          <p:cNvSpPr txBox="1">
            <a:spLocks/>
          </p:cNvSpPr>
          <p:nvPr/>
        </p:nvSpPr>
        <p:spPr>
          <a:xfrm>
            <a:off x="263555" y="3068960"/>
            <a:ext cx="8352928" cy="2384648"/>
          </a:xfrm>
          <a:prstGeom prst="rect">
            <a:avLst/>
          </a:prstGeom>
          <a:ln w="28575">
            <a:solidFill>
              <a:srgbClr val="0070C0"/>
            </a:solidFill>
            <a:prstDash val="dash"/>
          </a:ln>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ElectricMovingObject</a:t>
            </a:r>
            <a:r>
              <a:rPr lang="en-US" b="1" dirty="0" smtClean="0">
                <a:solidFill>
                  <a:srgbClr val="00B0F0"/>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extends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powerOff</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86799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a:t>
            </a:r>
            <a:r>
              <a:rPr lang="en-US" dirty="0" err="1" smtClean="0"/>
              <a:t>vs</a:t>
            </a:r>
            <a:r>
              <a:rPr lang="en-US" dirty="0" smtClean="0"/>
              <a:t> </a:t>
            </a:r>
            <a:r>
              <a:rPr lang="el-GR" dirty="0" smtClean="0"/>
              <a:t>αφηρημένες κλάσεις</a:t>
            </a:r>
            <a:endParaRPr lang="en-US" dirty="0"/>
          </a:p>
        </p:txBody>
      </p:sp>
      <p:sp>
        <p:nvSpPr>
          <p:cNvPr id="3" name="Content Placeholder 2"/>
          <p:cNvSpPr>
            <a:spLocks noGrp="1"/>
          </p:cNvSpPr>
          <p:nvPr>
            <p:ph idx="1"/>
          </p:nvPr>
        </p:nvSpPr>
        <p:spPr/>
        <p:txBody>
          <a:bodyPr>
            <a:normAutofit fontScale="92500"/>
          </a:bodyPr>
          <a:lstStyle/>
          <a:p>
            <a:r>
              <a:rPr lang="el-GR" dirty="0" smtClean="0"/>
              <a:t>Τα </a:t>
            </a:r>
            <a:r>
              <a:rPr lang="en-US" dirty="0" smtClean="0">
                <a:solidFill>
                  <a:schemeClr val="accent6">
                    <a:lumMod val="75000"/>
                  </a:schemeClr>
                </a:solidFill>
              </a:rPr>
              <a:t>interfaces</a:t>
            </a:r>
            <a:r>
              <a:rPr lang="en-US" dirty="0" smtClean="0"/>
              <a:t> </a:t>
            </a:r>
            <a:r>
              <a:rPr lang="el-GR" dirty="0" smtClean="0"/>
              <a:t>είναι χρήσιμα όταν θέλουμε να ορίσουμε αντικείμενα που ορίζονται μόνο από κάποια </a:t>
            </a:r>
            <a:r>
              <a:rPr lang="el-GR" dirty="0" smtClean="0">
                <a:solidFill>
                  <a:srgbClr val="0070C0"/>
                </a:solidFill>
              </a:rPr>
              <a:t>υψηλού επιπέδου λειτουργικότητα</a:t>
            </a:r>
            <a:r>
              <a:rPr lang="el-GR" dirty="0" smtClean="0"/>
              <a:t> ενώ κατά τα άλλα μπορεί να είναι πολύ διαφορετικά μεταξύ τους</a:t>
            </a:r>
          </a:p>
          <a:p>
            <a:pPr lvl="1"/>
            <a:r>
              <a:rPr lang="el-GR" dirty="0" smtClean="0"/>
              <a:t>Έχουν το ίδιο </a:t>
            </a:r>
            <a:r>
              <a:rPr lang="en-US" dirty="0" smtClean="0"/>
              <a:t>interface</a:t>
            </a:r>
            <a:r>
              <a:rPr lang="el-GR" dirty="0" smtClean="0"/>
              <a:t> – ένα κινούμενο αντικείμενο μπορεί να κινείται</a:t>
            </a:r>
          </a:p>
          <a:p>
            <a:pPr lvl="2"/>
            <a:r>
              <a:rPr lang="el-GR" dirty="0" smtClean="0"/>
              <a:t>Δεν ξέρουμε πως, σε πόσες διαστάσεις, με τι ταχύτητα κλπ</a:t>
            </a:r>
            <a:r>
              <a:rPr lang="en-US" dirty="0" smtClean="0"/>
              <a:t>.</a:t>
            </a:r>
          </a:p>
          <a:p>
            <a:r>
              <a:rPr lang="el-GR" dirty="0" smtClean="0"/>
              <a:t>Μια </a:t>
            </a:r>
            <a:r>
              <a:rPr lang="el-GR" dirty="0" smtClean="0">
                <a:solidFill>
                  <a:schemeClr val="accent6">
                    <a:lumMod val="75000"/>
                  </a:schemeClr>
                </a:solidFill>
              </a:rPr>
              <a:t>αφηρημένη κλάση </a:t>
            </a:r>
            <a:r>
              <a:rPr lang="el-GR" dirty="0" smtClean="0"/>
              <a:t>υποθέτει ότι τα αντικείμενα που θα ορίσουμε έχουν πολλά περισσότερα </a:t>
            </a:r>
            <a:r>
              <a:rPr lang="el-GR" dirty="0" smtClean="0">
                <a:solidFill>
                  <a:srgbClr val="0070C0"/>
                </a:solidFill>
              </a:rPr>
              <a:t>κοινά χαρακτηριστικά</a:t>
            </a:r>
            <a:r>
              <a:rPr lang="el-GR" dirty="0" smtClean="0"/>
              <a:t> </a:t>
            </a:r>
          </a:p>
          <a:p>
            <a:pPr lvl="1"/>
            <a:r>
              <a:rPr lang="el-GR" dirty="0" smtClean="0"/>
              <a:t>Κοινά πεδία πάνω στα οποία μπορούμε να υλοποιήσουμε και κοινές μεθόδους.</a:t>
            </a:r>
            <a:endParaRPr lang="en-US" dirty="0"/>
          </a:p>
        </p:txBody>
      </p:sp>
    </p:spTree>
    <p:extLst>
      <p:ext uri="{BB962C8B-B14F-4D97-AF65-F5344CB8AC3E}">
        <p14:creationId xmlns:p14="http://schemas.microsoft.com/office/powerpoint/2010/main" val="366341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Τα </a:t>
            </a:r>
            <a:r>
              <a:rPr lang="en-US" dirty="0" smtClean="0"/>
              <a:t>interfaces </a:t>
            </a:r>
            <a:r>
              <a:rPr lang="el-GR" dirty="0" smtClean="0"/>
              <a:t>μπορούμε να τα δούμε και σαν </a:t>
            </a:r>
            <a:r>
              <a:rPr lang="el-GR" dirty="0" smtClean="0">
                <a:solidFill>
                  <a:schemeClr val="accent6">
                    <a:lumMod val="75000"/>
                  </a:schemeClr>
                </a:solidFill>
              </a:rPr>
              <a:t>Αφηρημένους Τύπους Δεδομένων</a:t>
            </a:r>
          </a:p>
          <a:p>
            <a:r>
              <a:rPr lang="el-GR" dirty="0" smtClean="0"/>
              <a:t>Π.χ., μία </a:t>
            </a:r>
            <a:r>
              <a:rPr lang="el-GR" dirty="0" smtClean="0">
                <a:solidFill>
                  <a:srgbClr val="0070C0"/>
                </a:solidFill>
              </a:rPr>
              <a:t>στοίβα</a:t>
            </a:r>
            <a:r>
              <a:rPr lang="el-GR" dirty="0" smtClean="0"/>
              <a:t> απαιτεί συγκεκριμένες λειτουργίες από τις κλάσεις που την υλοποιούν</a:t>
            </a:r>
          </a:p>
          <a:p>
            <a:pPr lvl="1"/>
            <a:r>
              <a:rPr lang="en-US" dirty="0" smtClean="0"/>
              <a:t>Push</a:t>
            </a:r>
          </a:p>
          <a:p>
            <a:pPr lvl="1"/>
            <a:r>
              <a:rPr lang="en-US" dirty="0" smtClean="0"/>
              <a:t>Pop</a:t>
            </a:r>
          </a:p>
          <a:p>
            <a:pPr lvl="1"/>
            <a:r>
              <a:rPr lang="en-US" dirty="0" err="1" smtClean="0"/>
              <a:t>IsEmpty</a:t>
            </a:r>
            <a:endParaRPr lang="en-US" dirty="0" smtClean="0"/>
          </a:p>
          <a:p>
            <a:pPr lvl="1"/>
            <a:r>
              <a:rPr lang="en-US" dirty="0" smtClean="0"/>
              <a:t>Top</a:t>
            </a:r>
          </a:p>
          <a:p>
            <a:r>
              <a:rPr lang="el-GR" dirty="0" smtClean="0"/>
              <a:t>Ανάλογα με τον τύπο των δεδομένων που θα κρατάει η στοίβα μπορούμε να ορίσουμε διαφορετικές </a:t>
            </a:r>
            <a:r>
              <a:rPr lang="el-GR" dirty="0" smtClean="0">
                <a:solidFill>
                  <a:schemeClr val="accent6">
                    <a:lumMod val="75000"/>
                  </a:schemeClr>
                </a:solidFill>
              </a:rPr>
              <a:t>υλοποιήσεις</a:t>
            </a:r>
          </a:p>
          <a:p>
            <a:pPr lvl="1"/>
            <a:r>
              <a:rPr lang="el-GR" dirty="0" smtClean="0"/>
              <a:t>Υπάρχει και άλλος τρόπος να το κάνουμε αυτό όμως όπως θα δούμε παρακάτω</a:t>
            </a:r>
            <a:endParaRPr lang="en-US" dirty="0"/>
          </a:p>
        </p:txBody>
      </p:sp>
    </p:spTree>
    <p:extLst>
      <p:ext uri="{BB962C8B-B14F-4D97-AF65-F5344CB8AC3E}">
        <p14:creationId xmlns:p14="http://schemas.microsoft.com/office/powerpoint/2010/main" val="178288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Παράδειγμα: Το </a:t>
            </a:r>
            <a:r>
              <a:rPr lang="en-US" dirty="0" smtClean="0"/>
              <a:t>interface </a:t>
            </a:r>
            <a:r>
              <a:rPr lang="en-US" dirty="0" err="1" smtClean="0"/>
              <a:t>myComparable</a:t>
            </a:r>
            <a:endParaRPr lang="en-US" dirty="0"/>
          </a:p>
        </p:txBody>
      </p:sp>
      <p:sp>
        <p:nvSpPr>
          <p:cNvPr id="3" name="Content Placeholder 2"/>
          <p:cNvSpPr>
            <a:spLocks noGrp="1"/>
          </p:cNvSpPr>
          <p:nvPr>
            <p:ph idx="1"/>
          </p:nvPr>
        </p:nvSpPr>
        <p:spPr/>
        <p:txBody>
          <a:bodyPr>
            <a:normAutofit fontScale="92500" lnSpcReduction="20000"/>
          </a:bodyPr>
          <a:lstStyle/>
          <a:p>
            <a:r>
              <a:rPr lang="el-GR" dirty="0"/>
              <a:t>Το </a:t>
            </a:r>
            <a:r>
              <a:rPr lang="en-US" dirty="0"/>
              <a:t>interface </a:t>
            </a:r>
            <a:r>
              <a:rPr lang="en-US" dirty="0" err="1" smtClean="0">
                <a:solidFill>
                  <a:srgbClr val="FF0000"/>
                </a:solidFill>
              </a:rPr>
              <a:t>myComparable</a:t>
            </a:r>
            <a:r>
              <a:rPr lang="el-GR" dirty="0" smtClean="0">
                <a:solidFill>
                  <a:srgbClr val="FF0000"/>
                </a:solidFill>
              </a:rPr>
              <a:t> </a:t>
            </a:r>
            <a:r>
              <a:rPr lang="el-GR" dirty="0" smtClean="0"/>
              <a:t>ορίζει </a:t>
            </a:r>
            <a:r>
              <a:rPr lang="en-US" dirty="0" smtClean="0"/>
              <a:t>interface </a:t>
            </a:r>
            <a:r>
              <a:rPr lang="el-GR" dirty="0" smtClean="0"/>
              <a:t>για αντικείμενα τα οποία μπορούν να </a:t>
            </a:r>
            <a:r>
              <a:rPr lang="el-GR" dirty="0" smtClean="0">
                <a:solidFill>
                  <a:srgbClr val="0070C0"/>
                </a:solidFill>
              </a:rPr>
              <a:t>συγκριθούν</a:t>
            </a:r>
            <a:r>
              <a:rPr lang="el-GR" dirty="0" smtClean="0"/>
              <a:t> μεταξύ τους</a:t>
            </a:r>
            <a:endParaRPr lang="en-US" dirty="0" smtClean="0"/>
          </a:p>
          <a:p>
            <a:pPr lvl="1"/>
            <a:r>
              <a:rPr lang="el-GR" dirty="0" smtClean="0"/>
              <a:t>Υπάρχει στην </a:t>
            </a:r>
            <a:r>
              <a:rPr lang="en-US" dirty="0" smtClean="0"/>
              <a:t>Java </a:t>
            </a:r>
            <a:r>
              <a:rPr lang="el-GR" dirty="0" smtClean="0"/>
              <a:t>το </a:t>
            </a:r>
            <a:r>
              <a:rPr lang="en-US" dirty="0" smtClean="0"/>
              <a:t>interface Comparable </a:t>
            </a:r>
            <a:r>
              <a:rPr lang="el-GR" dirty="0" smtClean="0"/>
              <a:t>αλλά είναι λίγο διαφορετικό</a:t>
            </a:r>
          </a:p>
          <a:p>
            <a:r>
              <a:rPr lang="el-GR" dirty="0" smtClean="0"/>
              <a:t>Ορίζει την μέθοδο</a:t>
            </a:r>
          </a:p>
          <a:p>
            <a:pPr lvl="1"/>
            <a:r>
              <a:rPr lang="en-US" b="1" dirty="0" smtClean="0">
                <a:solidFill>
                  <a:srgbClr val="0070C0"/>
                </a:solidFill>
                <a:latin typeface="Courier New" pitchFamily="49" charset="0"/>
                <a:cs typeface="Courier New" pitchFamily="49" charset="0"/>
              </a:rPr>
              <a:t>public int </a:t>
            </a:r>
            <a:r>
              <a:rPr lang="en-US" b="1" dirty="0" err="1" smtClean="0">
                <a:solidFill>
                  <a:srgbClr val="0070C0"/>
                </a:solidFill>
                <a:latin typeface="Courier New" pitchFamily="49" charset="0"/>
                <a:cs typeface="Courier New" pitchFamily="49" charset="0"/>
              </a:rPr>
              <a:t>compareTo</a:t>
            </a:r>
            <a:r>
              <a:rPr lang="en-US" b="1" dirty="0" smtClean="0">
                <a:solidFill>
                  <a:srgbClr val="0070C0"/>
                </a:solidFill>
                <a:latin typeface="Courier New" pitchFamily="49" charset="0"/>
                <a:cs typeface="Courier New" pitchFamily="49" charset="0"/>
              </a:rPr>
              <a:t>(Object other</a:t>
            </a:r>
            <a:r>
              <a:rPr lang="el-GR" b="1" dirty="0" smtClean="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r>
              <a:rPr lang="el-GR" dirty="0" smtClean="0"/>
              <a:t>Σημασιολογία:</a:t>
            </a:r>
          </a:p>
          <a:p>
            <a:pPr lvl="1"/>
            <a:r>
              <a:rPr lang="el-GR" dirty="0" smtClean="0"/>
              <a:t>Αν η μέθοδος επιστρέψει </a:t>
            </a:r>
            <a:r>
              <a:rPr lang="el-GR" dirty="0" smtClean="0">
                <a:solidFill>
                  <a:schemeClr val="accent6">
                    <a:lumMod val="75000"/>
                  </a:schemeClr>
                </a:solidFill>
              </a:rPr>
              <a:t>αρνητικό αριθμό </a:t>
            </a:r>
            <a:r>
              <a:rPr lang="el-GR" dirty="0" smtClean="0"/>
              <a:t>τότε το αντικείμενο </a:t>
            </a:r>
            <a:r>
              <a:rPr lang="en-US" dirty="0" smtClean="0">
                <a:solidFill>
                  <a:srgbClr val="0070C0"/>
                </a:solidFill>
              </a:rPr>
              <a:t>this</a:t>
            </a:r>
            <a:r>
              <a:rPr lang="en-US" dirty="0" smtClean="0"/>
              <a:t> </a:t>
            </a:r>
            <a:r>
              <a:rPr lang="el-GR" dirty="0" smtClean="0"/>
              <a:t>είναι </a:t>
            </a:r>
            <a:r>
              <a:rPr lang="el-GR" dirty="0" smtClean="0">
                <a:solidFill>
                  <a:schemeClr val="accent6">
                    <a:lumMod val="75000"/>
                  </a:schemeClr>
                </a:solidFill>
              </a:rPr>
              <a:t>μικρότερο</a:t>
            </a:r>
            <a:r>
              <a:rPr lang="el-GR" dirty="0" smtClean="0"/>
              <a:t> από το αντικείμενο </a:t>
            </a:r>
            <a:r>
              <a:rPr lang="en-US" dirty="0" smtClean="0">
                <a:solidFill>
                  <a:srgbClr val="0070C0"/>
                </a:solidFill>
              </a:rPr>
              <a:t>other</a:t>
            </a:r>
          </a:p>
          <a:p>
            <a:pPr lvl="1"/>
            <a:r>
              <a:rPr lang="el-GR" dirty="0"/>
              <a:t>Αν η μέθοδος επιστρέψει </a:t>
            </a:r>
            <a:r>
              <a:rPr lang="el-GR" dirty="0" smtClean="0">
                <a:solidFill>
                  <a:schemeClr val="accent6">
                    <a:lumMod val="75000"/>
                  </a:schemeClr>
                </a:solidFill>
              </a:rPr>
              <a:t>μηδέν</a:t>
            </a:r>
            <a:r>
              <a:rPr lang="el-GR" dirty="0" smtClean="0"/>
              <a:t> τότε </a:t>
            </a:r>
            <a:r>
              <a:rPr lang="el-GR" dirty="0"/>
              <a:t>το αντικείμενο </a:t>
            </a:r>
            <a:r>
              <a:rPr lang="en-US" dirty="0">
                <a:solidFill>
                  <a:srgbClr val="0070C0"/>
                </a:solidFill>
              </a:rPr>
              <a:t>this</a:t>
            </a:r>
            <a:r>
              <a:rPr lang="en-US" dirty="0"/>
              <a:t> </a:t>
            </a:r>
            <a:r>
              <a:rPr lang="el-GR" dirty="0"/>
              <a:t>είναι </a:t>
            </a:r>
            <a:r>
              <a:rPr lang="el-GR" dirty="0" smtClean="0">
                <a:solidFill>
                  <a:schemeClr val="accent6">
                    <a:lumMod val="75000"/>
                  </a:schemeClr>
                </a:solidFill>
              </a:rPr>
              <a:t>ίσο</a:t>
            </a:r>
            <a:r>
              <a:rPr lang="el-GR" dirty="0" smtClean="0"/>
              <a:t> με </a:t>
            </a:r>
            <a:r>
              <a:rPr lang="el-GR" dirty="0"/>
              <a:t>το αντικείμενο </a:t>
            </a:r>
            <a:r>
              <a:rPr lang="en-US" dirty="0" smtClean="0">
                <a:solidFill>
                  <a:srgbClr val="0070C0"/>
                </a:solidFill>
              </a:rPr>
              <a:t>other</a:t>
            </a:r>
            <a:endParaRPr lang="el-GR" dirty="0" smtClean="0">
              <a:solidFill>
                <a:srgbClr val="0070C0"/>
              </a:solidFill>
            </a:endParaRPr>
          </a:p>
          <a:p>
            <a:pPr lvl="1"/>
            <a:r>
              <a:rPr lang="el-GR" dirty="0"/>
              <a:t>Αν η μέθοδος επιστρέψει </a:t>
            </a:r>
            <a:r>
              <a:rPr lang="el-GR" dirty="0" smtClean="0">
                <a:solidFill>
                  <a:schemeClr val="accent6">
                    <a:lumMod val="75000"/>
                  </a:schemeClr>
                </a:solidFill>
              </a:rPr>
              <a:t>θετικό αριθμό </a:t>
            </a:r>
            <a:r>
              <a:rPr lang="el-GR" dirty="0"/>
              <a:t>τότε το αντικείμενο </a:t>
            </a:r>
            <a:r>
              <a:rPr lang="en-US" dirty="0">
                <a:solidFill>
                  <a:srgbClr val="0070C0"/>
                </a:solidFill>
              </a:rPr>
              <a:t>this</a:t>
            </a:r>
            <a:r>
              <a:rPr lang="en-US" dirty="0"/>
              <a:t> </a:t>
            </a:r>
            <a:r>
              <a:rPr lang="el-GR" dirty="0"/>
              <a:t>είναι </a:t>
            </a:r>
            <a:r>
              <a:rPr lang="el-GR" dirty="0" smtClean="0">
                <a:solidFill>
                  <a:schemeClr val="accent6">
                    <a:lumMod val="75000"/>
                  </a:schemeClr>
                </a:solidFill>
              </a:rPr>
              <a:t>μεγαλύτερο</a:t>
            </a:r>
            <a:r>
              <a:rPr lang="el-GR" dirty="0" smtClean="0"/>
              <a:t> από </a:t>
            </a:r>
            <a:r>
              <a:rPr lang="el-GR" dirty="0"/>
              <a:t>το αντικείμενο </a:t>
            </a:r>
            <a:r>
              <a:rPr lang="en-US" dirty="0">
                <a:solidFill>
                  <a:srgbClr val="0070C0"/>
                </a:solidFill>
              </a:rPr>
              <a:t>other</a:t>
            </a:r>
          </a:p>
          <a:p>
            <a:pPr lvl="1"/>
            <a:endParaRPr lang="en-US" dirty="0"/>
          </a:p>
          <a:p>
            <a:pPr lvl="1"/>
            <a:endParaRPr lang="en-US" dirty="0"/>
          </a:p>
        </p:txBody>
      </p:sp>
    </p:spTree>
    <p:extLst>
      <p:ext uri="{BB962C8B-B14F-4D97-AF65-F5344CB8AC3E}">
        <p14:creationId xmlns:p14="http://schemas.microsoft.com/office/powerpoint/2010/main" val="372841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t>
            </a:r>
            <a:r>
              <a:rPr lang="en-US" dirty="0" err="1" smtClean="0"/>
              <a:t>myComparable</a:t>
            </a:r>
            <a:endParaRPr lang="en-US" dirty="0"/>
          </a:p>
        </p:txBody>
      </p:sp>
      <p:sp>
        <p:nvSpPr>
          <p:cNvPr id="3" name="Content Placeholder 2"/>
          <p:cNvSpPr>
            <a:spLocks noGrp="1"/>
          </p:cNvSpPr>
          <p:nvPr>
            <p:ph idx="1"/>
          </p:nvPr>
        </p:nvSpPr>
        <p:spPr>
          <a:xfrm>
            <a:off x="467544" y="1844824"/>
            <a:ext cx="8229600" cy="1728192"/>
          </a:xfrm>
          <a:ln w="28575">
            <a:solidFill>
              <a:srgbClr val="0070C0"/>
            </a:solidFill>
            <a:prstDash val="dash"/>
          </a:ln>
        </p:spPr>
        <p:txBody>
          <a:bodyPr>
            <a:normAutofit/>
          </a:bodyPr>
          <a:lstStyle/>
          <a:p>
            <a:pPr marL="0" indent="0">
              <a:buNone/>
            </a:pPr>
            <a:r>
              <a:rPr lang="en-US" sz="2000" b="1" dirty="0">
                <a:latin typeface="Courier New" panose="02070309020205020404" pitchFamily="49" charset="0"/>
                <a:cs typeface="Courier New" panose="02070309020205020404" pitchFamily="49" charset="0"/>
              </a:rPr>
              <a:t>public </a:t>
            </a:r>
            <a:r>
              <a:rPr lang="en-US" sz="2000" b="1" dirty="0">
                <a:solidFill>
                  <a:srgbClr val="FF0000"/>
                </a:solidFill>
                <a:latin typeface="Courier New" panose="02070309020205020404" pitchFamily="49" charset="0"/>
                <a:cs typeface="Courier New" panose="02070309020205020404" pitchFamily="49" charset="0"/>
              </a:rPr>
              <a:t>interface</a:t>
            </a: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myComparable</a:t>
            </a:r>
            <a:endParaRPr lang="en-US" sz="2000" b="1" dirty="0">
              <a:solidFill>
                <a:srgbClr val="0070C0"/>
              </a:solidFill>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public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 </a:t>
            </a:r>
            <a:r>
              <a:rPr lang="en-US" sz="2000" b="1" dirty="0" err="1">
                <a:solidFill>
                  <a:srgbClr val="FF0000"/>
                </a:solidFill>
                <a:latin typeface="Courier New" panose="02070309020205020404" pitchFamily="49" charset="0"/>
                <a:cs typeface="Courier New" panose="02070309020205020404" pitchFamily="49" charset="0"/>
              </a:rPr>
              <a:t>compareTo</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myComparable</a:t>
            </a:r>
            <a:r>
              <a:rPr lang="en-US" sz="2000" b="1" dirty="0">
                <a:latin typeface="Courier New" panose="02070309020205020404" pitchFamily="49" charset="0"/>
                <a:cs typeface="Courier New" panose="02070309020205020404" pitchFamily="49" charset="0"/>
              </a:rPr>
              <a:t> other);</a:t>
            </a:r>
          </a:p>
          <a:p>
            <a:pPr marL="0" indent="0">
              <a:buNone/>
            </a:pPr>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0153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Εφαρμογή</a:t>
            </a:r>
            <a:endParaRPr lang="en-US" dirty="0"/>
          </a:p>
        </p:txBody>
      </p:sp>
      <p:sp>
        <p:nvSpPr>
          <p:cNvPr id="3" name="Content Placeholder 2"/>
          <p:cNvSpPr>
            <a:spLocks noGrp="1"/>
          </p:cNvSpPr>
          <p:nvPr>
            <p:ph idx="1"/>
          </p:nvPr>
        </p:nvSpPr>
        <p:spPr/>
        <p:txBody>
          <a:bodyPr/>
          <a:lstStyle/>
          <a:p>
            <a:r>
              <a:rPr lang="el-GR" dirty="0" smtClean="0"/>
              <a:t>Μπορούμε να ορίσουμε μια μέθοδο </a:t>
            </a:r>
            <a:r>
              <a:rPr lang="en-US" dirty="0" smtClean="0">
                <a:solidFill>
                  <a:srgbClr val="0070C0"/>
                </a:solidFill>
              </a:rPr>
              <a:t>sort</a:t>
            </a:r>
            <a:r>
              <a:rPr lang="en-US" dirty="0" smtClean="0"/>
              <a:t> </a:t>
            </a:r>
            <a:r>
              <a:rPr lang="el-GR" dirty="0" smtClean="0"/>
              <a:t>η οποία να μπορεί να εφαρμοστεί σε πίνακες με οποιαδήποτε μορφής αντικείμενα</a:t>
            </a:r>
            <a:endParaRPr lang="en-US" dirty="0"/>
          </a:p>
        </p:txBody>
      </p:sp>
      <p:sp>
        <p:nvSpPr>
          <p:cNvPr id="4" name="Content Placeholder 2"/>
          <p:cNvSpPr txBox="1">
            <a:spLocks/>
          </p:cNvSpPr>
          <p:nvPr/>
        </p:nvSpPr>
        <p:spPr>
          <a:xfrm>
            <a:off x="395536" y="3140968"/>
            <a:ext cx="8352928" cy="3456384"/>
          </a:xfrm>
          <a:prstGeom prst="rect">
            <a:avLst/>
          </a:prstGeom>
          <a:ln w="28575">
            <a:solidFill>
              <a:srgbClr val="FF0000"/>
            </a:solidFill>
            <a:prstDash val="dash"/>
          </a:ln>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smtClean="0">
                <a:solidFill>
                  <a:srgbClr val="FF0000"/>
                </a:solidFill>
                <a:latin typeface="Courier New" pitchFamily="49" charset="0"/>
                <a:cs typeface="Courier New" pitchFamily="49" charset="0"/>
              </a:rPr>
              <a:t>sort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myComparable</a:t>
            </a:r>
            <a:r>
              <a:rPr lang="en-US" b="1" dirty="0">
                <a:solidFill>
                  <a:srgbClr val="00B0F0"/>
                </a:solidFill>
                <a:latin typeface="Courier New" pitchFamily="49" charset="0"/>
                <a:cs typeface="Courier New" pitchFamily="49" charset="0"/>
              </a:rPr>
              <a:t>[]</a:t>
            </a:r>
            <a:r>
              <a:rPr lang="en-US" b="1" dirty="0">
                <a:latin typeface="Courier New" pitchFamily="49" charset="0"/>
                <a:cs typeface="Courier New" pitchFamily="49" charset="0"/>
              </a:rPr>
              <a:t> array){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myComparable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array[i];</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j = </a:t>
            </a:r>
            <a:r>
              <a:rPr lang="en-US" b="1" dirty="0" err="1">
                <a:latin typeface="Courier New" pitchFamily="49" charset="0"/>
                <a:cs typeface="Courier New" pitchFamily="49" charset="0"/>
              </a:rPr>
              <a:t>i+1</a:t>
            </a:r>
            <a:r>
              <a:rPr lang="en-US" b="1" dirty="0">
                <a:latin typeface="Courier New" pitchFamily="49" charset="0"/>
                <a:cs typeface="Courier New" pitchFamily="49" charset="0"/>
              </a:rPr>
              <a:t>; j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j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minElement.compareTo</a:t>
            </a:r>
            <a:r>
              <a:rPr lang="en-US" b="1" dirty="0">
                <a:solidFill>
                  <a:schemeClr val="accent6">
                    <a:lumMod val="75000"/>
                  </a:schemeClr>
                </a:solidFill>
                <a:latin typeface="Courier New" pitchFamily="49" charset="0"/>
                <a:cs typeface="Courier New" pitchFamily="49" charset="0"/>
              </a:rPr>
              <a:t>(array[j]) &gt; 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array[j];</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array[j</a:t>
            </a:r>
            <a:r>
              <a:rPr lang="en-US" b="1" dirty="0">
                <a:latin typeface="Courier New" pitchFamily="49" charset="0"/>
                <a:cs typeface="Courier New" pitchFamily="49" charset="0"/>
              </a:rPr>
              <a:t>] = array[i];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3347864" y="6021288"/>
            <a:ext cx="5616624" cy="646331"/>
          </a:xfrm>
          <a:prstGeom prst="rect">
            <a:avLst/>
          </a:prstGeom>
          <a:solidFill>
            <a:schemeClr val="accent5">
              <a:lumMod val="60000"/>
              <a:lumOff val="40000"/>
            </a:schemeClr>
          </a:solidFill>
        </p:spPr>
        <p:txBody>
          <a:bodyPr wrap="square" rtlCol="0">
            <a:spAutoFit/>
          </a:bodyPr>
          <a:lstStyle/>
          <a:p>
            <a:r>
              <a:rPr lang="el-GR" dirty="0" smtClean="0"/>
              <a:t>Μπορεί να εφαρμοστεί σε </a:t>
            </a:r>
            <a:r>
              <a:rPr lang="el-GR" dirty="0" smtClean="0">
                <a:solidFill>
                  <a:srgbClr val="FF0000"/>
                </a:solidFill>
              </a:rPr>
              <a:t>οποιαδήποτε</a:t>
            </a:r>
            <a:r>
              <a:rPr lang="el-GR" dirty="0" smtClean="0"/>
              <a:t> αντικείμενα που υλοποιούν το </a:t>
            </a:r>
            <a:r>
              <a:rPr lang="en-US" dirty="0" smtClean="0"/>
              <a:t>interface </a:t>
            </a:r>
            <a:r>
              <a:rPr lang="en-US" dirty="0" err="1" smtClean="0">
                <a:solidFill>
                  <a:srgbClr val="FF0000"/>
                </a:solidFill>
              </a:rPr>
              <a:t>myComparable</a:t>
            </a:r>
            <a:endParaRPr lang="en-US" dirty="0">
              <a:solidFill>
                <a:srgbClr val="FF0000"/>
              </a:solidFill>
            </a:endParaRPr>
          </a:p>
        </p:txBody>
      </p:sp>
    </p:spTree>
    <p:extLst>
      <p:ext uri="{BB962C8B-B14F-4D97-AF65-F5344CB8AC3E}">
        <p14:creationId xmlns:p14="http://schemas.microsoft.com/office/powerpoint/2010/main" val="361467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3 </a:t>
            </a:r>
            <a:endParaRPr lang="en-US" dirty="0"/>
          </a:p>
        </p:txBody>
      </p:sp>
      <p:sp>
        <p:nvSpPr>
          <p:cNvPr id="3" name="Content Placeholder 2"/>
          <p:cNvSpPr>
            <a:spLocks noGrp="1"/>
          </p:cNvSpPr>
          <p:nvPr>
            <p:ph idx="1"/>
          </p:nvPr>
        </p:nvSpPr>
        <p:spPr/>
        <p:txBody>
          <a:bodyPr/>
          <a:lstStyle/>
          <a:p>
            <a:r>
              <a:rPr lang="el-GR" dirty="0" smtClean="0"/>
              <a:t>Θέλω να δημιουργήσω μια μηχανή αναζήτησης η οποία θα παίρνει ένα ερώτημα και θα μου τυπώνει τα κείμενα που περιέχουν το ερώτημα</a:t>
            </a:r>
            <a:r>
              <a:rPr lang="en-US" dirty="0" smtClean="0"/>
              <a:t>.</a:t>
            </a:r>
            <a:endParaRPr lang="el-GR" dirty="0" smtClean="0"/>
          </a:p>
          <a:p>
            <a:endParaRPr lang="el-GR" dirty="0" smtClean="0"/>
          </a:p>
          <a:p>
            <a:r>
              <a:rPr lang="el-GR" dirty="0"/>
              <a:t>Πως θα επιλύσω αυτό το πρόβλημα?</a:t>
            </a:r>
          </a:p>
          <a:p>
            <a:pPr lvl="1"/>
            <a:r>
              <a:rPr lang="el-GR" dirty="0"/>
              <a:t>Τι </a:t>
            </a:r>
            <a:r>
              <a:rPr lang="el-GR" dirty="0">
                <a:solidFill>
                  <a:schemeClr val="accent6">
                    <a:lumMod val="75000"/>
                  </a:schemeClr>
                </a:solidFill>
              </a:rPr>
              <a:t>κλάσεις</a:t>
            </a:r>
            <a:r>
              <a:rPr lang="el-GR" dirty="0"/>
              <a:t> πρέπει να ορίσω?</a:t>
            </a:r>
          </a:p>
          <a:p>
            <a:pPr lvl="1"/>
            <a:r>
              <a:rPr lang="el-GR" dirty="0"/>
              <a:t>Τι </a:t>
            </a:r>
            <a:r>
              <a:rPr lang="el-GR" dirty="0">
                <a:solidFill>
                  <a:srgbClr val="0070C0"/>
                </a:solidFill>
              </a:rPr>
              <a:t>πεδία</a:t>
            </a:r>
            <a:r>
              <a:rPr lang="el-GR" dirty="0"/>
              <a:t> και τι </a:t>
            </a:r>
            <a:r>
              <a:rPr lang="el-GR" dirty="0">
                <a:solidFill>
                  <a:schemeClr val="accent6">
                    <a:lumMod val="75000"/>
                  </a:schemeClr>
                </a:solidFill>
              </a:rPr>
              <a:t>μεθόδους</a:t>
            </a:r>
            <a:r>
              <a:rPr lang="el-GR" dirty="0"/>
              <a:t> θα πρέπει να έχουν?</a:t>
            </a:r>
            <a:endParaRPr lang="en-US" dirty="0"/>
          </a:p>
          <a:p>
            <a:endParaRPr lang="el-GR" dirty="0"/>
          </a:p>
          <a:p>
            <a:endParaRPr lang="en-US" dirty="0"/>
          </a:p>
        </p:txBody>
      </p:sp>
    </p:spTree>
    <p:extLst>
      <p:ext uri="{BB962C8B-B14F-4D97-AF65-F5344CB8AC3E}">
        <p14:creationId xmlns:p14="http://schemas.microsoft.com/office/powerpoint/2010/main" val="3988988788"/>
      </p:ext>
    </p:extLst>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22715"/>
            <a:ext cx="8352928" cy="6408712"/>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Person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myComparable</a:t>
            </a:r>
            <a:endParaRPr lang="en-US" b="1" dirty="0">
              <a:solidFill>
                <a:srgbClr val="0070C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name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number;</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Person(){</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("enter name and number:");</a:t>
            </a:r>
          </a:p>
          <a:p>
            <a:pPr marL="0" indent="0">
              <a:buNone/>
            </a:pPr>
            <a:r>
              <a:rPr lang="en-US" b="1" dirty="0">
                <a:latin typeface="Courier New" pitchFamily="49" charset="0"/>
                <a:cs typeface="Courier New" pitchFamily="49" charset="0"/>
              </a:rPr>
              <a:t>	Scanner input = new Scanner(System.in);</a:t>
            </a: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input.next</a:t>
            </a:r>
            <a:r>
              <a:rPr lang="en-US" b="1" dirty="0" smtClean="0">
                <a:latin typeface="Courier New" pitchFamily="49" charset="0"/>
                <a:cs typeface="Courier New" pitchFamily="49" charset="0"/>
              </a:rPr>
              <a:t>(); number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input.nextInt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sz="2700" b="1" dirty="0">
                <a:latin typeface="Courier New" pitchFamily="49" charset="0"/>
                <a:cs typeface="Courier New" pitchFamily="49" charset="0"/>
              </a:rPr>
              <a:t>public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a:t>
            </a:r>
            <a:r>
              <a:rPr lang="en-US" sz="2700" b="1" dirty="0" err="1" smtClean="0">
                <a:solidFill>
                  <a:srgbClr val="0070C0"/>
                </a:solidFill>
                <a:latin typeface="Courier New" pitchFamily="49" charset="0"/>
                <a:cs typeface="Courier New" pitchFamily="49" charset="0"/>
              </a:rPr>
              <a:t>compareTo</a:t>
            </a:r>
            <a:r>
              <a:rPr lang="en-US" sz="2700" b="1" dirty="0" smtClean="0">
                <a:latin typeface="Courier New" pitchFamily="49" charset="0"/>
                <a:cs typeface="Courier New" pitchFamily="49" charset="0"/>
              </a:rPr>
              <a:t>(</a:t>
            </a:r>
            <a:r>
              <a:rPr lang="en-US" sz="2700" b="1" dirty="0" err="1" smtClean="0">
                <a:solidFill>
                  <a:srgbClr val="FF0000"/>
                </a:solidFill>
                <a:latin typeface="Courier New" pitchFamily="49" charset="0"/>
                <a:cs typeface="Courier New" pitchFamily="49" charset="0"/>
              </a:rPr>
              <a:t>myComparable</a:t>
            </a:r>
            <a:r>
              <a:rPr lang="en-US" sz="2700" b="1" dirty="0" smtClean="0">
                <a:latin typeface="Courier New" pitchFamily="49" charset="0"/>
                <a:cs typeface="Courier New" pitchFamily="49" charset="0"/>
              </a:rPr>
              <a:t> </a:t>
            </a:r>
            <a:r>
              <a:rPr lang="en-US" sz="2700" b="1" dirty="0">
                <a:latin typeface="Courier New" pitchFamily="49" charset="0"/>
                <a:cs typeface="Courier New" pitchFamily="49" charset="0"/>
              </a:rPr>
              <a:t>other){</a:t>
            </a:r>
          </a:p>
          <a:p>
            <a:pPr marL="0" indent="0">
              <a:buNone/>
            </a:pPr>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otherPerson</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(Person) </a:t>
            </a:r>
            <a:r>
              <a:rPr lang="en-US" b="1" dirty="0">
                <a:latin typeface="Courier New" pitchFamily="49" charset="0"/>
                <a:cs typeface="Courier New" pitchFamily="49" charset="0"/>
              </a:rPr>
              <a:t>other;</a:t>
            </a:r>
          </a:p>
          <a:p>
            <a:pPr marL="0" indent="0">
              <a:buNone/>
            </a:pPr>
            <a:r>
              <a:rPr lang="en-US" b="1" dirty="0">
                <a:latin typeface="Courier New" pitchFamily="49" charset="0"/>
                <a:cs typeface="Courier New" pitchFamily="49" charset="0"/>
              </a:rPr>
              <a:t>	if (number &lt; </a:t>
            </a:r>
            <a:r>
              <a:rPr lang="en-US" b="1" dirty="0" err="1">
                <a:latin typeface="Courier New" pitchFamily="49" charset="0"/>
                <a:cs typeface="Courier New" pitchFamily="49" charset="0"/>
              </a:rPr>
              <a:t>otherPerson.number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-1;</a:t>
            </a:r>
          </a:p>
          <a:p>
            <a:pPr marL="0" indent="0">
              <a:buNone/>
            </a:pPr>
            <a:r>
              <a:rPr lang="en-US" b="1" dirty="0">
                <a:latin typeface="Courier New" pitchFamily="49" charset="0"/>
                <a:cs typeface="Courier New" pitchFamily="49" charset="0"/>
              </a:rPr>
              <a:t>	}else if (number == </a:t>
            </a:r>
            <a:r>
              <a:rPr lang="en-US" b="1" dirty="0" err="1">
                <a:latin typeface="Courier New" pitchFamily="49" charset="0"/>
                <a:cs typeface="Courier New" pitchFamily="49" charset="0"/>
              </a:rPr>
              <a:t>otherPerson.number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0;</a:t>
            </a:r>
          </a:p>
          <a:p>
            <a:pPr marL="0" indent="0">
              <a:buNone/>
            </a:pPr>
            <a:r>
              <a:rPr lang="en-US" b="1" dirty="0">
                <a:latin typeface="Courier New" pitchFamily="49" charset="0"/>
                <a:cs typeface="Courier New" pitchFamily="49" charset="0"/>
              </a:rPr>
              <a:t>	} else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Rectangular Callout 1"/>
          <p:cNvSpPr/>
          <p:nvPr/>
        </p:nvSpPr>
        <p:spPr>
          <a:xfrm>
            <a:off x="6228184" y="3501008"/>
            <a:ext cx="2736304" cy="576064"/>
          </a:xfrm>
          <a:prstGeom prst="wedgeRectCallout">
            <a:avLst>
              <a:gd name="adj1" fmla="val -107445"/>
              <a:gd name="adj2" fmla="val 14715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Χρήση του </a:t>
            </a:r>
            <a:r>
              <a:rPr lang="en-US" dirty="0" err="1" smtClean="0">
                <a:solidFill>
                  <a:schemeClr val="tx1"/>
                </a:solidFill>
              </a:rPr>
              <a:t>DownCasting</a:t>
            </a:r>
            <a:endParaRPr lang="en-US" dirty="0">
              <a:solidFill>
                <a:schemeClr val="tx1"/>
              </a:solidFill>
            </a:endParaRPr>
          </a:p>
        </p:txBody>
      </p:sp>
    </p:spTree>
    <p:extLst>
      <p:ext uri="{BB962C8B-B14F-4D97-AF65-F5344CB8AC3E}">
        <p14:creationId xmlns:p14="http://schemas.microsoft.com/office/powerpoint/2010/main" val="127756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22715"/>
            <a:ext cx="8352928" cy="6408712"/>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ComparableExample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Person</a:t>
            </a:r>
            <a:r>
              <a:rPr lang="en-US" b="1" dirty="0">
                <a:solidFill>
                  <a:srgbClr val="0070C0"/>
                </a:solidFill>
                <a:latin typeface="Courier New" pitchFamily="49" charset="0"/>
                <a:cs typeface="Courier New" pitchFamily="49" charset="0"/>
              </a:rPr>
              <a:t>[] array </a:t>
            </a:r>
            <a:r>
              <a:rPr lang="en-US" b="1" dirty="0">
                <a:latin typeface="Courier New" pitchFamily="49" charset="0"/>
                <a:cs typeface="Courier New" pitchFamily="49" charset="0"/>
              </a:rPr>
              <a:t>= new Person[5];</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array[i] = new Person();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sort(array</a:t>
            </a:r>
            <a:r>
              <a:rPr lang="en-US" b="1" dirty="0">
                <a:solidFill>
                  <a:srgbClr val="FF00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(array[i]);</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smtClean="0">
                <a:solidFill>
                  <a:srgbClr val="FF0000"/>
                </a:solidFill>
                <a:latin typeface="Courier New" pitchFamily="49" charset="0"/>
                <a:cs typeface="Courier New" pitchFamily="49" charset="0"/>
              </a:rPr>
              <a:t>sort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myComparable</a:t>
            </a:r>
            <a:r>
              <a:rPr lang="en-US" b="1" dirty="0">
                <a:latin typeface="Courier New" pitchFamily="49" charset="0"/>
                <a:cs typeface="Courier New" pitchFamily="49" charset="0"/>
              </a:rPr>
              <a:t>[] array){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myComparable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array[i];</a:t>
            </a:r>
          </a:p>
          <a:p>
            <a:pPr marL="0" indent="0">
              <a:buNone/>
            </a:pPr>
            <a:r>
              <a:rPr lang="en-US" b="1" dirty="0">
                <a:latin typeface="Courier New" pitchFamily="49" charset="0"/>
                <a:cs typeface="Courier New" pitchFamily="49" charset="0"/>
              </a:rPr>
              <a:t>	for (int j = </a:t>
            </a:r>
            <a:r>
              <a:rPr lang="en-US" b="1" dirty="0" err="1">
                <a:latin typeface="Courier New" pitchFamily="49" charset="0"/>
                <a:cs typeface="Courier New" pitchFamily="49" charset="0"/>
              </a:rPr>
              <a:t>i+1</a:t>
            </a:r>
            <a:r>
              <a:rPr lang="en-US" b="1" dirty="0">
                <a:latin typeface="Courier New" pitchFamily="49" charset="0"/>
                <a:cs typeface="Courier New" pitchFamily="49" charset="0"/>
              </a:rPr>
              <a:t>; j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j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minElement.compareTo</a:t>
            </a:r>
            <a:r>
              <a:rPr lang="en-US" b="1" dirty="0">
                <a:latin typeface="Courier New" pitchFamily="49" charset="0"/>
                <a:cs typeface="Courier New" pitchFamily="49" charset="0"/>
              </a:rPr>
              <a:t>(array[j]) &gt;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array[j];</a:t>
            </a:r>
          </a:p>
          <a:p>
            <a:pPr marL="0" indent="0">
              <a:buNone/>
            </a:pPr>
            <a:r>
              <a:rPr lang="en-US" b="1" dirty="0">
                <a:latin typeface="Courier New" pitchFamily="49" charset="0"/>
                <a:cs typeface="Courier New" pitchFamily="49" charset="0"/>
              </a:rPr>
              <a:t>		array[j] = array[i];</a:t>
            </a:r>
          </a:p>
          <a:p>
            <a:pPr marL="0" indent="0">
              <a:buNone/>
            </a:pPr>
            <a:r>
              <a:rPr lang="en-US" b="1" dirty="0">
                <a:latin typeface="Courier New" pitchFamily="49" charset="0"/>
                <a:cs typeface="Courier New" pitchFamily="49" charset="0"/>
              </a:rPr>
              <a:t>		array[i] =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4228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Επέκταση	</a:t>
            </a:r>
            <a:endParaRPr lang="en-US" dirty="0"/>
          </a:p>
        </p:txBody>
      </p:sp>
      <p:sp>
        <p:nvSpPr>
          <p:cNvPr id="3" name="Content Placeholder 2"/>
          <p:cNvSpPr>
            <a:spLocks noGrp="1"/>
          </p:cNvSpPr>
          <p:nvPr>
            <p:ph idx="1"/>
          </p:nvPr>
        </p:nvSpPr>
        <p:spPr/>
        <p:txBody>
          <a:bodyPr/>
          <a:lstStyle/>
          <a:p>
            <a:r>
              <a:rPr lang="el-GR" dirty="0" smtClean="0"/>
              <a:t>Τι γίνεται αν αντί για </a:t>
            </a:r>
            <a:r>
              <a:rPr lang="en-US" dirty="0" smtClean="0"/>
              <a:t>Persons </a:t>
            </a:r>
            <a:r>
              <a:rPr lang="el-GR" dirty="0" smtClean="0"/>
              <a:t>θέλουμε να συγκρίνουμε σπίτια?</a:t>
            </a:r>
          </a:p>
          <a:p>
            <a:pPr lvl="1"/>
            <a:r>
              <a:rPr lang="el-GR" smtClean="0"/>
              <a:t>Ένα σπίτι </a:t>
            </a:r>
            <a:r>
              <a:rPr lang="el-GR" dirty="0" smtClean="0"/>
              <a:t>(</a:t>
            </a:r>
            <a:r>
              <a:rPr lang="en-US" dirty="0" smtClean="0"/>
              <a:t>House) </a:t>
            </a:r>
            <a:r>
              <a:rPr lang="el-GR" dirty="0" smtClean="0"/>
              <a:t>έχει διεύθυνση και μέγεθος</a:t>
            </a:r>
          </a:p>
          <a:p>
            <a:pPr lvl="1"/>
            <a:r>
              <a:rPr lang="el-GR" dirty="0" smtClean="0"/>
              <a:t>Θέλουμε να ταξινομήσουμε με βάση το μέγεθος</a:t>
            </a:r>
            <a:endParaRPr lang="en-US" dirty="0"/>
          </a:p>
        </p:txBody>
      </p:sp>
    </p:spTree>
    <p:extLst>
      <p:ext uri="{BB962C8B-B14F-4D97-AF65-F5344CB8AC3E}">
        <p14:creationId xmlns:p14="http://schemas.microsoft.com/office/powerpoint/2010/main" val="310703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a:bodyPr>
          <a:lstStyle/>
          <a:p>
            <a:r>
              <a:rPr lang="el-GR" dirty="0" smtClean="0"/>
              <a:t>19. ΠΑΡΑΔΕΙΓΜΑΤΑ ΚΛΗΡΟΝΟΜΙΚΟΤΗΤΑΣ</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326114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219" y="5229200"/>
            <a:ext cx="194421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1640" y="5249719"/>
            <a:ext cx="1223412" cy="923330"/>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a:solidFill>
                <a:schemeClr val="accent6">
                  <a:lumMod val="75000"/>
                </a:schemeClr>
              </a:solidFill>
            </a:endParaRPr>
          </a:p>
        </p:txBody>
      </p:sp>
      <p:cxnSp>
        <p:nvCxnSpPr>
          <p:cNvPr id="12" name="Straight Connector 11"/>
          <p:cNvCxnSpPr/>
          <p:nvPr/>
        </p:nvCxnSpPr>
        <p:spPr>
          <a:xfrm>
            <a:off x="1251219"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6411"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3636121" y="5229199"/>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1905" y="5247352"/>
            <a:ext cx="1531188" cy="646331"/>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a:solidFill>
                <a:schemeClr val="accent6">
                  <a:lumMod val="75000"/>
                </a:schemeClr>
              </a:solidFill>
            </a:endParaRPr>
          </a:p>
        </p:txBody>
      </p:sp>
      <p:cxnSp>
        <p:nvCxnSpPr>
          <p:cNvPr id="16" name="Straight Connector 15"/>
          <p:cNvCxnSpPr/>
          <p:nvPr/>
        </p:nvCxnSpPr>
        <p:spPr>
          <a:xfrm>
            <a:off x="3636121"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7155"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2265130" y="3882100"/>
            <a:ext cx="1056911" cy="881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3322041" y="3882100"/>
            <a:ext cx="1373601" cy="881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2681771"/>
            <a:ext cx="1944216"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2681771"/>
            <a:ext cx="1595309" cy="1200329"/>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i="1" dirty="0">
              <a:solidFill>
                <a:schemeClr val="accent6">
                  <a:lumMod val="50000"/>
                </a:schemeClr>
              </a:solidFill>
            </a:endParaRPr>
          </a:p>
        </p:txBody>
      </p:sp>
      <p:cxnSp>
        <p:nvCxnSpPr>
          <p:cNvPr id="39" name="Straight Connector 38"/>
          <p:cNvCxnSpPr/>
          <p:nvPr/>
        </p:nvCxnSpPr>
        <p:spPr>
          <a:xfrm>
            <a:off x="2349933" y="32849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Κληρονομικότητα</a:t>
            </a:r>
            <a:endParaRPr lang="en-US" dirty="0"/>
          </a:p>
        </p:txBody>
      </p:sp>
      <p:sp>
        <p:nvSpPr>
          <p:cNvPr id="28" name="TextBox 27"/>
          <p:cNvSpPr txBox="1"/>
          <p:nvPr/>
        </p:nvSpPr>
        <p:spPr>
          <a:xfrm>
            <a:off x="2760981" y="220219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436096" y="2404772"/>
            <a:ext cx="2952328" cy="1477328"/>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 και έχουν και δικά τους πεδία</a:t>
            </a:r>
            <a:r>
              <a:rPr lang="el-GR" dirty="0"/>
              <a:t> </a:t>
            </a:r>
            <a:r>
              <a:rPr lang="el-GR" dirty="0" smtClean="0"/>
              <a:t>και μεθόδους</a:t>
            </a:r>
            <a:endParaRPr lang="en-US" dirty="0" smtClean="0"/>
          </a:p>
        </p:txBody>
      </p:sp>
    </p:spTree>
    <p:extLst>
      <p:ext uri="{BB962C8B-B14F-4D97-AF65-F5344CB8AC3E}">
        <p14:creationId xmlns:p14="http://schemas.microsoft.com/office/powerpoint/2010/main" val="372480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123"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387123"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315"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772025"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7809"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772025"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305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401034" y="3882101"/>
            <a:ext cx="105691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457945" y="3882101"/>
            <a:ext cx="137360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85837" y="2386859"/>
            <a:ext cx="1944216" cy="1495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70067" y="2397772"/>
            <a:ext cx="1595309" cy="1477328"/>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50000"/>
                </a:schemeClr>
              </a:solidFill>
            </a:endParaRPr>
          </a:p>
        </p:txBody>
      </p:sp>
      <p:cxnSp>
        <p:nvCxnSpPr>
          <p:cNvPr id="39" name="Straight Connector 38"/>
          <p:cNvCxnSpPr/>
          <p:nvPr/>
        </p:nvCxnSpPr>
        <p:spPr>
          <a:xfrm>
            <a:off x="1485837" y="299695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Late Binding</a:t>
            </a:r>
            <a:endParaRPr lang="en-US" dirty="0"/>
          </a:p>
        </p:txBody>
      </p:sp>
      <p:sp>
        <p:nvSpPr>
          <p:cNvPr id="28" name="TextBox 27"/>
          <p:cNvSpPr txBox="1"/>
          <p:nvPr/>
        </p:nvSpPr>
        <p:spPr>
          <a:xfrm>
            <a:off x="1918949" y="191683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118653" y="4213536"/>
            <a:ext cx="3744416" cy="2308324"/>
          </a:xfrm>
          <a:prstGeom prst="rect">
            <a:avLst/>
          </a:prstGeom>
          <a:noFill/>
        </p:spPr>
        <p:txBody>
          <a:bodyPr wrap="square" rtlCol="0">
            <a:spAutoFit/>
          </a:bodyPr>
          <a:lstStyle/>
          <a:p>
            <a:r>
              <a:rPr lang="en-US" dirty="0" smtClean="0">
                <a:solidFill>
                  <a:srgbClr val="FF0000"/>
                </a:solidFill>
              </a:rPr>
              <a:t>Late Binding: </a:t>
            </a:r>
          </a:p>
          <a:p>
            <a:endParaRPr lang="en-US" dirty="0"/>
          </a:p>
          <a:p>
            <a:r>
              <a:rPr lang="en-US" dirty="0" smtClean="0"/>
              <a:t>O </a:t>
            </a:r>
            <a:r>
              <a:rPr lang="el-GR" dirty="0" smtClean="0"/>
              <a:t>κώδικας που εκτελείται για την </a:t>
            </a:r>
            <a:r>
              <a:rPr lang="en-US" b="1" dirty="0" err="1" smtClean="0">
                <a:solidFill>
                  <a:schemeClr val="accent6">
                    <a:lumMod val="75000"/>
                  </a:schemeClr>
                </a:solidFill>
                <a:latin typeface="Courier New" pitchFamily="49" charset="0"/>
                <a:cs typeface="Courier New" pitchFamily="49" charset="0"/>
              </a:rPr>
              <a:t>toString</a:t>
            </a:r>
            <a:r>
              <a:rPr lang="en-US" b="1" dirty="0" smtClean="0">
                <a:solidFill>
                  <a:schemeClr val="accent6">
                    <a:lumMod val="75000"/>
                  </a:schemeClr>
                </a:solidFill>
                <a:latin typeface="Courier New" pitchFamily="49" charset="0"/>
                <a:cs typeface="Courier New" pitchFamily="49" charset="0"/>
              </a:rPr>
              <a:t>() </a:t>
            </a:r>
            <a:r>
              <a:rPr lang="el-GR" dirty="0" smtClean="0"/>
              <a:t>εξαρτάται από την κλάση του αντικειμένου την ώρα της </a:t>
            </a:r>
            <a:r>
              <a:rPr lang="el-GR" dirty="0" smtClean="0">
                <a:solidFill>
                  <a:srgbClr val="FF0000"/>
                </a:solidFill>
              </a:rPr>
              <a:t>κλήσης</a:t>
            </a:r>
            <a:r>
              <a:rPr lang="el-GR" dirty="0" smtClean="0"/>
              <a:t> (</a:t>
            </a:r>
            <a:r>
              <a:rPr lang="en-US" dirty="0" err="1" smtClean="0">
                <a:solidFill>
                  <a:schemeClr val="accent6">
                    <a:lumMod val="75000"/>
                  </a:schemeClr>
                </a:solidFill>
              </a:rPr>
              <a:t>HourlyEmployee</a:t>
            </a:r>
            <a:r>
              <a:rPr lang="en-US" dirty="0"/>
              <a:t> </a:t>
            </a:r>
            <a:r>
              <a:rPr lang="el-GR" dirty="0" smtClean="0"/>
              <a:t>ή </a:t>
            </a:r>
            <a:r>
              <a:rPr lang="en-US" dirty="0" err="1" smtClean="0">
                <a:solidFill>
                  <a:schemeClr val="accent6">
                    <a:lumMod val="75000"/>
                  </a:schemeClr>
                </a:solidFill>
              </a:rPr>
              <a:t>SalariedEmployee</a:t>
            </a:r>
            <a:r>
              <a:rPr lang="en-US" dirty="0" smtClean="0"/>
              <a:t>) </a:t>
            </a:r>
            <a:r>
              <a:rPr lang="el-GR" dirty="0" smtClean="0"/>
              <a:t>και όχι την ώρα της </a:t>
            </a:r>
            <a:r>
              <a:rPr lang="el-GR" dirty="0" smtClean="0">
                <a:solidFill>
                  <a:srgbClr val="FF0000"/>
                </a:solidFill>
              </a:rPr>
              <a:t>δήλωσης</a:t>
            </a:r>
            <a:r>
              <a:rPr lang="el-GR" dirty="0" smtClean="0"/>
              <a:t> (</a:t>
            </a:r>
            <a:r>
              <a:rPr lang="en-US" dirty="0" smtClean="0">
                <a:solidFill>
                  <a:srgbClr val="0070C0"/>
                </a:solidFill>
              </a:rPr>
              <a:t>Employee</a:t>
            </a:r>
            <a:r>
              <a:rPr lang="en-US" dirty="0" smtClean="0"/>
              <a:t>)</a:t>
            </a:r>
          </a:p>
        </p:txBody>
      </p:sp>
      <p:sp>
        <p:nvSpPr>
          <p:cNvPr id="5" name="TextBox 4"/>
          <p:cNvSpPr txBox="1"/>
          <p:nvPr/>
        </p:nvSpPr>
        <p:spPr>
          <a:xfrm>
            <a:off x="4924384" y="1805644"/>
            <a:ext cx="3906839" cy="1754326"/>
          </a:xfrm>
          <a:prstGeom prst="rect">
            <a:avLst/>
          </a:prstGeom>
          <a:noFill/>
          <a:ln w="28575">
            <a:solidFill>
              <a:srgbClr val="0070C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Employee</a:t>
            </a:r>
            <a:r>
              <a:rPr lang="en-US" b="1" dirty="0" smtClean="0">
                <a:latin typeface="Courier New" pitchFamily="49" charset="0"/>
                <a:cs typeface="Courier New" pitchFamily="49" charset="0"/>
              </a:rPr>
              <a:t> e;</a:t>
            </a:r>
          </a:p>
          <a:p>
            <a:r>
              <a:rPr lang="en-US" b="1" dirty="0" smtClean="0">
                <a:latin typeface="Courier New" pitchFamily="49" charset="0"/>
                <a:cs typeface="Courier New" pitchFamily="49" charset="0"/>
              </a:rPr>
              <a:t>e = new </a:t>
            </a:r>
            <a:r>
              <a:rPr lang="en-US" b="1" dirty="0" err="1" smtClean="0">
                <a:solidFill>
                  <a:schemeClr val="accent6">
                    <a:lumMod val="75000"/>
                  </a:schemeClr>
                </a:solidFill>
                <a:latin typeface="Courier New" pitchFamily="49" charset="0"/>
                <a:cs typeface="Courier New" pitchFamily="49" charset="0"/>
              </a:rPr>
              <a:t>HourlyEmployee</a:t>
            </a:r>
            <a:r>
              <a:rPr lang="en-US" b="1" dirty="0" smtClean="0">
                <a:latin typeface="Courier New" pitchFamily="49" charset="0"/>
                <a:cs typeface="Courier New" pitchFamily="49" charset="0"/>
              </a:rPr>
              <a:t>();</a:t>
            </a: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a:t>
            </a:r>
          </a:p>
          <a:p>
            <a:r>
              <a:rPr lang="en-US" b="1" dirty="0">
                <a:latin typeface="Courier New" pitchFamily="49" charset="0"/>
                <a:cs typeface="Courier New" pitchFamily="49" charset="0"/>
              </a:rPr>
              <a:t>e = new </a:t>
            </a:r>
            <a:r>
              <a:rPr lang="en-US" b="1" dirty="0" err="1" smtClean="0">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p>
          <a:p>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a:t>
            </a:r>
          </a:p>
          <a:p>
            <a:endParaRPr lang="en-US" dirty="0"/>
          </a:p>
        </p:txBody>
      </p:sp>
    </p:spTree>
    <p:extLst>
      <p:ext uri="{BB962C8B-B14F-4D97-AF65-F5344CB8AC3E}">
        <p14:creationId xmlns:p14="http://schemas.microsoft.com/office/powerpoint/2010/main" val="162295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123"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387123"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315"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772025"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7809"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772025"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305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401034" y="3882101"/>
            <a:ext cx="105691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457945" y="3882101"/>
            <a:ext cx="137360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85837" y="1916832"/>
            <a:ext cx="1944216" cy="1965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660290" y="2022303"/>
            <a:ext cx="1595309" cy="1754326"/>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485837" y="268280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404664"/>
            <a:ext cx="8229600" cy="990600"/>
          </a:xfrm>
        </p:spPr>
        <p:txBody>
          <a:bodyPr/>
          <a:lstStyle/>
          <a:p>
            <a:r>
              <a:rPr lang="el-GR" dirty="0" smtClean="0"/>
              <a:t>Αφηρημένες κλάσεις</a:t>
            </a:r>
            <a:endParaRPr lang="en-US" dirty="0"/>
          </a:p>
        </p:txBody>
      </p:sp>
      <p:sp>
        <p:nvSpPr>
          <p:cNvPr id="28" name="TextBox 27"/>
          <p:cNvSpPr txBox="1"/>
          <p:nvPr/>
        </p:nvSpPr>
        <p:spPr>
          <a:xfrm>
            <a:off x="1934157" y="1525893"/>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004048" y="2011281"/>
            <a:ext cx="3920673" cy="4801314"/>
          </a:xfrm>
          <a:prstGeom prst="rect">
            <a:avLst/>
          </a:prstGeom>
          <a:noFill/>
        </p:spPr>
        <p:txBody>
          <a:bodyPr wrap="square" rtlCol="0">
            <a:spAutoFit/>
          </a:bodyPr>
          <a:lstStyle/>
          <a:p>
            <a:r>
              <a:rPr lang="el-GR" dirty="0" smtClean="0"/>
              <a:t>Μια</a:t>
            </a:r>
            <a:r>
              <a:rPr lang="el-GR" dirty="0" smtClean="0">
                <a:solidFill>
                  <a:srgbClr val="FF0000"/>
                </a:solidFill>
              </a:rPr>
              <a:t> αφηρημένη μέθοδος </a:t>
            </a:r>
            <a:r>
              <a:rPr lang="el-GR" dirty="0">
                <a:solidFill>
                  <a:srgbClr val="0070C0"/>
                </a:solidFill>
              </a:rPr>
              <a:t>δηλώνεται</a:t>
            </a:r>
            <a:r>
              <a:rPr lang="el-GR" dirty="0"/>
              <a:t> σε μια γενική κλάση και </a:t>
            </a:r>
            <a:r>
              <a:rPr lang="el-GR" dirty="0">
                <a:solidFill>
                  <a:srgbClr val="0070C0"/>
                </a:solidFill>
              </a:rPr>
              <a:t>ορίζεται</a:t>
            </a:r>
            <a:r>
              <a:rPr lang="el-GR" dirty="0"/>
              <a:t> σε μια πιο εξειδικευμένη </a:t>
            </a:r>
            <a:r>
              <a:rPr lang="el-GR" dirty="0" smtClean="0"/>
              <a:t>κλάση</a:t>
            </a:r>
          </a:p>
          <a:p>
            <a:endParaRPr lang="el-GR" dirty="0"/>
          </a:p>
          <a:p>
            <a:r>
              <a:rPr lang="el-GR" dirty="0" smtClean="0"/>
              <a:t>Οι κλάσεις με αφηρημένες μεθόδους είναι </a:t>
            </a:r>
            <a:r>
              <a:rPr lang="el-GR" dirty="0" smtClean="0">
                <a:solidFill>
                  <a:srgbClr val="FF0000"/>
                </a:solidFill>
              </a:rPr>
              <a:t>αφηρημένες κλάσεις</a:t>
            </a:r>
            <a:r>
              <a:rPr lang="el-GR" dirty="0" smtClean="0"/>
              <a:t>.</a:t>
            </a:r>
          </a:p>
          <a:p>
            <a:endParaRPr lang="el-GR" dirty="0"/>
          </a:p>
          <a:p>
            <a:r>
              <a:rPr lang="el-GR" dirty="0" smtClean="0"/>
              <a:t>Δεν μπορούμε να </a:t>
            </a:r>
            <a:r>
              <a:rPr lang="el-GR" dirty="0" smtClean="0">
                <a:solidFill>
                  <a:srgbClr val="FF0000"/>
                </a:solidFill>
              </a:rPr>
              <a:t>δημιουργήσουμε</a:t>
            </a:r>
            <a:r>
              <a:rPr lang="el-GR" dirty="0" smtClean="0"/>
              <a:t> αντικείμενα αφηρημένων κλάσεων.</a:t>
            </a:r>
          </a:p>
          <a:p>
            <a:pPr marL="285750" indent="-285750">
              <a:buFont typeface="Arial" panose="020B0604020202020204" pitchFamily="34" charset="0"/>
              <a:buChar char="•"/>
            </a:pPr>
            <a:r>
              <a:rPr lang="el-GR" dirty="0" smtClean="0"/>
              <a:t>Δηλαδή </a:t>
            </a:r>
            <a:r>
              <a:rPr lang="el-GR" dirty="0" smtClean="0">
                <a:solidFill>
                  <a:srgbClr val="FF0000"/>
                </a:solidFill>
              </a:rPr>
              <a:t>δεν</a:t>
            </a:r>
            <a:r>
              <a:rPr lang="el-GR" dirty="0" smtClean="0"/>
              <a:t> </a:t>
            </a:r>
            <a:r>
              <a:rPr lang="el-GR" dirty="0" smtClean="0">
                <a:solidFill>
                  <a:srgbClr val="FF0000"/>
                </a:solidFill>
              </a:rPr>
              <a:t>μπορούμε</a:t>
            </a:r>
            <a:r>
              <a:rPr lang="el-GR" dirty="0" smtClean="0"/>
              <a:t> να κάνουμε </a:t>
            </a:r>
            <a:r>
              <a:rPr lang="en-US" b="1" dirty="0" smtClean="0">
                <a:solidFill>
                  <a:srgbClr val="00B0F0"/>
                </a:solidFill>
                <a:latin typeface="Courier New" panose="02070309020205020404" pitchFamily="49" charset="0"/>
                <a:cs typeface="Courier New" panose="02070309020205020404" pitchFamily="49" charset="0"/>
              </a:rPr>
              <a:t>new Employee()</a:t>
            </a:r>
            <a:r>
              <a:rPr lang="el-GR" b="1" dirty="0" smtClean="0">
                <a:solidFill>
                  <a:srgbClr val="00B0F0"/>
                </a:solidFill>
                <a:latin typeface="Courier New" panose="02070309020205020404" pitchFamily="49" charset="0"/>
                <a:cs typeface="Courier New" panose="02070309020205020404" pitchFamily="49" charset="0"/>
              </a:rPr>
              <a:t> </a:t>
            </a:r>
            <a:r>
              <a:rPr lang="el-GR" dirty="0"/>
              <a:t>εφόσον η </a:t>
            </a:r>
            <a:r>
              <a:rPr lang="en-US" dirty="0"/>
              <a:t>Employee </a:t>
            </a:r>
            <a:r>
              <a:rPr lang="el-GR" dirty="0"/>
              <a:t>είναι αφηρημένη</a:t>
            </a:r>
          </a:p>
          <a:p>
            <a:endParaRPr lang="el-GR" dirty="0"/>
          </a:p>
          <a:p>
            <a:r>
              <a:rPr lang="el-GR" dirty="0" smtClean="0"/>
              <a:t>Οι παράγωγες </a:t>
            </a:r>
            <a:r>
              <a:rPr lang="el-GR" dirty="0" err="1" smtClean="0">
                <a:solidFill>
                  <a:srgbClr val="0070C0"/>
                </a:solidFill>
              </a:rPr>
              <a:t>ενυπόστατες</a:t>
            </a:r>
            <a:r>
              <a:rPr lang="el-GR" dirty="0" smtClean="0">
                <a:solidFill>
                  <a:srgbClr val="0070C0"/>
                </a:solidFill>
              </a:rPr>
              <a:t> </a:t>
            </a:r>
            <a:r>
              <a:rPr lang="el-GR" dirty="0" smtClean="0"/>
              <a:t>κλάσεις πρέπει να </a:t>
            </a:r>
            <a:r>
              <a:rPr lang="el-GR" dirty="0" smtClean="0">
                <a:solidFill>
                  <a:schemeClr val="accent6">
                    <a:lumMod val="75000"/>
                  </a:schemeClr>
                </a:solidFill>
              </a:rPr>
              <a:t>υλοποιούν</a:t>
            </a:r>
            <a:r>
              <a:rPr lang="el-GR" dirty="0" smtClean="0"/>
              <a:t> τις αφηρημένες μεθόδους.</a:t>
            </a:r>
            <a:endParaRPr lang="en-US" dirty="0"/>
          </a:p>
        </p:txBody>
      </p:sp>
      <p:sp>
        <p:nvSpPr>
          <p:cNvPr id="5" name="TextBox 4"/>
          <p:cNvSpPr txBox="1"/>
          <p:nvPr/>
        </p:nvSpPr>
        <p:spPr>
          <a:xfrm>
            <a:off x="4380993" y="1412776"/>
            <a:ext cx="4596130" cy="369332"/>
          </a:xfrm>
          <a:prstGeom prst="rect">
            <a:avLst/>
          </a:prstGeom>
          <a:noFill/>
          <a:ln w="28575">
            <a:solidFill>
              <a:srgbClr val="0070C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solidFill>
                  <a:srgbClr val="0070C0"/>
                </a:solidFill>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05222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925"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07504"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696"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492406"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8190"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492406"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964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121415" y="3889667"/>
            <a:ext cx="882457"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003872" y="3889667"/>
            <a:ext cx="1404264"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31764" y="1780382"/>
            <a:ext cx="1944216" cy="2109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06217" y="1826929"/>
            <a:ext cx="1595309" cy="2031325"/>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dirty="0" err="1" smtClean="0">
                <a:solidFill>
                  <a:schemeClr val="accent6">
                    <a:lumMod val="75000"/>
                  </a:schemeClr>
                </a:solidFill>
              </a:rPr>
              <a:t>sameSalary</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031764" y="2473031"/>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28" name="TextBox 27"/>
          <p:cNvSpPr txBox="1"/>
          <p:nvPr/>
        </p:nvSpPr>
        <p:spPr>
          <a:xfrm>
            <a:off x="1312852" y="143062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035113" y="4486485"/>
            <a:ext cx="3744416" cy="923330"/>
          </a:xfrm>
          <a:prstGeom prst="rect">
            <a:avLst/>
          </a:prstGeom>
          <a:noFill/>
        </p:spPr>
        <p:txBody>
          <a:bodyPr wrap="square" rtlCol="0">
            <a:spAutoFit/>
          </a:bodyPr>
          <a:lstStyle/>
          <a:p>
            <a:r>
              <a:rPr lang="el-GR" dirty="0" smtClean="0"/>
              <a:t>Μια</a:t>
            </a:r>
            <a:r>
              <a:rPr lang="el-GR" dirty="0" smtClean="0">
                <a:solidFill>
                  <a:srgbClr val="FF0000"/>
                </a:solidFill>
              </a:rPr>
              <a:t> αφηρημένη μέθοδος </a:t>
            </a:r>
            <a:r>
              <a:rPr lang="el-GR" dirty="0" smtClean="0"/>
              <a:t>μπορεί να χρησιμοποιηθεί μέσα σε άλλες μεθόδους της αφηρημένης κλάσης</a:t>
            </a:r>
          </a:p>
        </p:txBody>
      </p:sp>
      <p:sp>
        <p:nvSpPr>
          <p:cNvPr id="5" name="TextBox 4"/>
          <p:cNvSpPr txBox="1"/>
          <p:nvPr/>
        </p:nvSpPr>
        <p:spPr>
          <a:xfrm>
            <a:off x="3203848" y="2087192"/>
            <a:ext cx="5836854" cy="2031325"/>
          </a:xfrm>
          <a:prstGeom prst="rect">
            <a:avLst/>
          </a:prstGeom>
          <a:noFill/>
          <a:ln w="28575">
            <a:solidFill>
              <a:srgbClr val="0070C0"/>
            </a:solidFill>
            <a:prstDash val="dash"/>
          </a:ln>
        </p:spPr>
        <p:txBody>
          <a:bodyPr wrap="none" rtlCol="0">
            <a:spAutoFit/>
          </a:bodyPr>
          <a:lstStyle/>
          <a:p>
            <a:r>
              <a:rPr lang="en-US" b="1" dirty="0">
                <a:latin typeface="Courier New" pitchFamily="49" charset="0"/>
                <a:cs typeface="Courier New" pitchFamily="49" charset="0"/>
              </a:rPr>
              <a:t>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sameSalary</a:t>
            </a:r>
            <a:r>
              <a:rPr lang="en-US" b="1" dirty="0">
                <a:latin typeface="Courier New" pitchFamily="49" charset="0"/>
                <a:cs typeface="Courier New" pitchFamily="49" charset="0"/>
              </a:rPr>
              <a:t>(Employee other)</a:t>
            </a: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if(</a:t>
            </a:r>
            <a:r>
              <a:rPr lang="en-US" b="1" dirty="0" err="1" smtClean="0">
                <a:solidFill>
                  <a:schemeClr val="accent6">
                    <a:lumMod val="75000"/>
                  </a:schemeClr>
                </a:solidFill>
                <a:latin typeface="Courier New" pitchFamily="49" charset="0"/>
                <a:cs typeface="Courier New" pitchFamily="49" charset="0"/>
              </a:rPr>
              <a:t>this.getPay</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other.getPay</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return false</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p:txBody>
      </p:sp>
    </p:spTree>
    <p:extLst>
      <p:ext uri="{BB962C8B-B14F-4D97-AF65-F5344CB8AC3E}">
        <p14:creationId xmlns:p14="http://schemas.microsoft.com/office/powerpoint/2010/main" val="198613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925"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07504"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696"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492406"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8190"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492406"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964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121415" y="3889667"/>
            <a:ext cx="882457"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003872" y="3889667"/>
            <a:ext cx="1404264"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31764" y="1780382"/>
            <a:ext cx="1944216" cy="2109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06217" y="1826929"/>
            <a:ext cx="1595309" cy="2031325"/>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dirty="0" err="1" smtClean="0">
                <a:solidFill>
                  <a:schemeClr val="accent6">
                    <a:lumMod val="75000"/>
                  </a:schemeClr>
                </a:solidFill>
              </a:rPr>
              <a:t>sameSalary</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031764" y="2473031"/>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Interfaces</a:t>
            </a:r>
            <a:endParaRPr lang="en-US" dirty="0"/>
          </a:p>
        </p:txBody>
      </p:sp>
      <p:sp>
        <p:nvSpPr>
          <p:cNvPr id="28" name="TextBox 27"/>
          <p:cNvSpPr txBox="1"/>
          <p:nvPr/>
        </p:nvSpPr>
        <p:spPr>
          <a:xfrm>
            <a:off x="1312852" y="143062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148064" y="4092172"/>
            <a:ext cx="3744416" cy="2585323"/>
          </a:xfrm>
          <a:prstGeom prst="rect">
            <a:avLst/>
          </a:prstGeom>
          <a:noFill/>
        </p:spPr>
        <p:txBody>
          <a:bodyPr wrap="square" rtlCol="0">
            <a:spAutoFit/>
          </a:bodyPr>
          <a:lstStyle/>
          <a:p>
            <a:r>
              <a:rPr lang="el-GR" dirty="0"/>
              <a:t>Ένα</a:t>
            </a:r>
            <a:r>
              <a:rPr lang="el-GR" dirty="0" smtClean="0">
                <a:solidFill>
                  <a:srgbClr val="FF0000"/>
                </a:solidFill>
              </a:rPr>
              <a:t> </a:t>
            </a:r>
            <a:r>
              <a:rPr lang="en-US" dirty="0" smtClean="0">
                <a:solidFill>
                  <a:srgbClr val="FF0000"/>
                </a:solidFill>
              </a:rPr>
              <a:t>interface </a:t>
            </a:r>
            <a:r>
              <a:rPr lang="el-GR" dirty="0" smtClean="0"/>
              <a:t>ορίζει μια βασική λειτουργικότητα </a:t>
            </a:r>
            <a:r>
              <a:rPr lang="en-US" dirty="0" smtClean="0"/>
              <a:t>(</a:t>
            </a:r>
            <a:r>
              <a:rPr lang="el-GR" dirty="0" smtClean="0"/>
              <a:t>μεθόδους).</a:t>
            </a:r>
          </a:p>
          <a:p>
            <a:endParaRPr lang="el-GR" dirty="0"/>
          </a:p>
          <a:p>
            <a:r>
              <a:rPr lang="el-GR" dirty="0" smtClean="0"/>
              <a:t>Μία κλάση </a:t>
            </a:r>
            <a:r>
              <a:rPr lang="el-GR" dirty="0" smtClean="0">
                <a:solidFill>
                  <a:schemeClr val="accent6">
                    <a:lumMod val="75000"/>
                  </a:schemeClr>
                </a:solidFill>
              </a:rPr>
              <a:t>υλοποιεί </a:t>
            </a:r>
            <a:r>
              <a:rPr lang="el-GR" dirty="0" smtClean="0"/>
              <a:t>το </a:t>
            </a:r>
            <a:r>
              <a:rPr lang="en-US" dirty="0" smtClean="0"/>
              <a:t>interface</a:t>
            </a:r>
            <a:r>
              <a:rPr lang="el-GR" dirty="0" smtClean="0"/>
              <a:t>, δηλ. υλοποιεί τις μεθόδους του </a:t>
            </a:r>
            <a:r>
              <a:rPr lang="en-US" dirty="0" smtClean="0"/>
              <a:t>interface.</a:t>
            </a:r>
            <a:endParaRPr lang="el-GR" dirty="0" smtClean="0"/>
          </a:p>
          <a:p>
            <a:endParaRPr lang="el-GR" dirty="0"/>
          </a:p>
          <a:p>
            <a:r>
              <a:rPr lang="el-GR" dirty="0" smtClean="0"/>
              <a:t>Μια κλάση μπορεί να υλοποιεί </a:t>
            </a:r>
            <a:r>
              <a:rPr lang="el-GR" dirty="0" smtClean="0">
                <a:solidFill>
                  <a:srgbClr val="0070C0"/>
                </a:solidFill>
              </a:rPr>
              <a:t>παραπάνω από ένα </a:t>
            </a:r>
            <a:r>
              <a:rPr lang="en-US" dirty="0" smtClean="0"/>
              <a:t>interfaces</a:t>
            </a:r>
            <a:endParaRPr lang="el-GR" dirty="0" smtClean="0"/>
          </a:p>
        </p:txBody>
      </p:sp>
      <p:sp>
        <p:nvSpPr>
          <p:cNvPr id="5" name="TextBox 4"/>
          <p:cNvSpPr txBox="1"/>
          <p:nvPr/>
        </p:nvSpPr>
        <p:spPr>
          <a:xfrm>
            <a:off x="4776452" y="1629621"/>
            <a:ext cx="4367548" cy="2031325"/>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EmployeePay</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public double </a:t>
            </a:r>
            <a:r>
              <a:rPr lang="en-US" b="1" dirty="0" err="1" smtClean="0">
                <a:latin typeface="Courier New" pitchFamily="49" charset="0"/>
                <a:cs typeface="Courier New" pitchFamily="49" charset="0"/>
              </a:rPr>
              <a:t>getPay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public abstract </a:t>
            </a:r>
            <a:r>
              <a:rPr lang="en-US" b="1" dirty="0" smtClean="0">
                <a:solidFill>
                  <a:srgbClr val="0070C0"/>
                </a:solidFill>
                <a:latin typeface="Courier New" pitchFamily="49" charset="0"/>
                <a:cs typeface="Courier New" pitchFamily="49" charset="0"/>
              </a:rPr>
              <a:t>Employee </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EmployeePay</a:t>
            </a:r>
            <a:endParaRPr lang="el-GR" b="1" dirty="0">
              <a:solidFill>
                <a:srgbClr val="00B0F0"/>
              </a:solidFill>
              <a:latin typeface="Courier New" pitchFamily="49" charset="0"/>
              <a:cs typeface="Courier New" pitchFamily="49" charset="0"/>
            </a:endParaRPr>
          </a:p>
        </p:txBody>
      </p:sp>
      <p:sp>
        <p:nvSpPr>
          <p:cNvPr id="20" name="Rectangle 19"/>
          <p:cNvSpPr/>
          <p:nvPr/>
        </p:nvSpPr>
        <p:spPr>
          <a:xfrm>
            <a:off x="3464514" y="969173"/>
            <a:ext cx="1944216" cy="57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68281" y="1071792"/>
            <a:ext cx="902811" cy="369332"/>
          </a:xfrm>
          <a:prstGeom prst="rect">
            <a:avLst/>
          </a:prstGeom>
          <a:noFill/>
        </p:spPr>
        <p:txBody>
          <a:bodyPr wrap="none" rtlCol="0">
            <a:spAutoFit/>
          </a:bodyPr>
          <a:lstStyle/>
          <a:p>
            <a:r>
              <a:rPr lang="en-US" i="1" dirty="0" err="1" smtClean="0">
                <a:solidFill>
                  <a:schemeClr val="accent6">
                    <a:lumMod val="50000"/>
                  </a:schemeClr>
                </a:solidFill>
              </a:rPr>
              <a:t>getPay</a:t>
            </a:r>
            <a:endParaRPr lang="en-US" i="1" dirty="0">
              <a:solidFill>
                <a:schemeClr val="accent6">
                  <a:lumMod val="50000"/>
                </a:schemeClr>
              </a:solidFill>
            </a:endParaRPr>
          </a:p>
        </p:txBody>
      </p:sp>
      <p:sp>
        <p:nvSpPr>
          <p:cNvPr id="22" name="TextBox 21"/>
          <p:cNvSpPr txBox="1"/>
          <p:nvPr/>
        </p:nvSpPr>
        <p:spPr>
          <a:xfrm>
            <a:off x="3706301" y="604220"/>
            <a:ext cx="1608133" cy="369332"/>
          </a:xfrm>
          <a:prstGeom prst="rect">
            <a:avLst/>
          </a:prstGeom>
          <a:noFill/>
        </p:spPr>
        <p:txBody>
          <a:bodyPr wrap="none" rtlCol="0">
            <a:spAutoFit/>
          </a:bodyPr>
          <a:lstStyle/>
          <a:p>
            <a:r>
              <a:rPr lang="en-US" dirty="0" err="1" smtClean="0">
                <a:solidFill>
                  <a:srgbClr val="FF0000"/>
                </a:solidFill>
              </a:rPr>
              <a:t>EmployeePay</a:t>
            </a:r>
            <a:endParaRPr lang="en-US" dirty="0">
              <a:solidFill>
                <a:srgbClr val="FF0000"/>
              </a:solidFill>
            </a:endParaRPr>
          </a:p>
        </p:txBody>
      </p:sp>
      <p:cxnSp>
        <p:nvCxnSpPr>
          <p:cNvPr id="23" name="Elbow Connector 22"/>
          <p:cNvCxnSpPr>
            <a:stCxn id="37" idx="3"/>
            <a:endCxn id="20" idx="2"/>
          </p:cNvCxnSpPr>
          <p:nvPr/>
        </p:nvCxnSpPr>
        <p:spPr>
          <a:xfrm flipV="1">
            <a:off x="2975980" y="1543743"/>
            <a:ext cx="1460642" cy="1291282"/>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69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Βρείτε τα λάθη	</a:t>
            </a:r>
            <a:endParaRPr lang="en-US" dirty="0"/>
          </a:p>
        </p:txBody>
      </p:sp>
      <p:sp>
        <p:nvSpPr>
          <p:cNvPr id="3" name="Content Placeholder 2"/>
          <p:cNvSpPr>
            <a:spLocks noGrp="1"/>
          </p:cNvSpPr>
          <p:nvPr>
            <p:ph idx="1"/>
          </p:nvPr>
        </p:nvSpPr>
        <p:spPr/>
        <p:txBody>
          <a:bodyPr/>
          <a:lstStyle/>
          <a:p>
            <a:r>
              <a:rPr lang="el-GR" dirty="0" smtClean="0"/>
              <a:t>Στο πρόγραμμα στην επόμενη διαφάνεια υπάρχουν διάφορα λάθη</a:t>
            </a:r>
          </a:p>
          <a:p>
            <a:pPr lvl="1"/>
            <a:r>
              <a:rPr lang="el-GR" dirty="0" smtClean="0"/>
              <a:t>Ποια είναι?</a:t>
            </a:r>
            <a:endParaRPr lang="en-US" dirty="0"/>
          </a:p>
        </p:txBody>
      </p:sp>
    </p:spTree>
    <p:extLst>
      <p:ext uri="{BB962C8B-B14F-4D97-AF65-F5344CB8AC3E}">
        <p14:creationId xmlns:p14="http://schemas.microsoft.com/office/powerpoint/2010/main" val="291140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3 </a:t>
            </a:r>
            <a:endParaRPr lang="en-US" dirty="0"/>
          </a:p>
        </p:txBody>
      </p:sp>
      <p:sp>
        <p:nvSpPr>
          <p:cNvPr id="3" name="Content Placeholder 2"/>
          <p:cNvSpPr>
            <a:spLocks noGrp="1"/>
          </p:cNvSpPr>
          <p:nvPr>
            <p:ph idx="1"/>
          </p:nvPr>
        </p:nvSpPr>
        <p:spPr/>
        <p:txBody>
          <a:bodyPr/>
          <a:lstStyle/>
          <a:p>
            <a:r>
              <a:rPr lang="el-GR" dirty="0" smtClean="0"/>
              <a:t>Θέλω να δημιουργήσω μια </a:t>
            </a:r>
            <a:r>
              <a:rPr lang="el-GR" dirty="0" smtClean="0">
                <a:solidFill>
                  <a:schemeClr val="accent6">
                    <a:lumMod val="75000"/>
                  </a:schemeClr>
                </a:solidFill>
              </a:rPr>
              <a:t>μηχανή αναζήτησης </a:t>
            </a:r>
            <a:r>
              <a:rPr lang="el-GR" dirty="0" smtClean="0"/>
              <a:t>η οποία θα παίρνει ένα </a:t>
            </a:r>
            <a:r>
              <a:rPr lang="el-GR" dirty="0" smtClean="0">
                <a:solidFill>
                  <a:schemeClr val="accent6">
                    <a:lumMod val="75000"/>
                  </a:schemeClr>
                </a:solidFill>
              </a:rPr>
              <a:t>ερώτημα</a:t>
            </a:r>
            <a:r>
              <a:rPr lang="el-GR" dirty="0" smtClean="0"/>
              <a:t> και θα μου τυπώνει τα </a:t>
            </a:r>
            <a:r>
              <a:rPr lang="el-GR" dirty="0" smtClean="0">
                <a:solidFill>
                  <a:schemeClr val="accent6">
                    <a:lumMod val="75000"/>
                  </a:schemeClr>
                </a:solidFill>
              </a:rPr>
              <a:t>κείμενα</a:t>
            </a:r>
            <a:r>
              <a:rPr lang="el-GR" dirty="0" smtClean="0"/>
              <a:t> που περιέχουν το ερώτημα</a:t>
            </a:r>
            <a:r>
              <a:rPr lang="en-US" dirty="0" smtClean="0"/>
              <a:t>.</a:t>
            </a:r>
            <a:endParaRPr lang="el-GR" dirty="0" smtClean="0"/>
          </a:p>
          <a:p>
            <a:endParaRPr lang="el-GR" dirty="0" smtClean="0"/>
          </a:p>
          <a:p>
            <a:r>
              <a:rPr lang="el-GR" dirty="0"/>
              <a:t>Πως θα επιλύσω αυτό το πρόβλημα?</a:t>
            </a:r>
          </a:p>
          <a:p>
            <a:pPr lvl="1"/>
            <a:r>
              <a:rPr lang="el-GR" dirty="0"/>
              <a:t>Τι </a:t>
            </a:r>
            <a:r>
              <a:rPr lang="el-GR" dirty="0">
                <a:solidFill>
                  <a:schemeClr val="accent6">
                    <a:lumMod val="75000"/>
                  </a:schemeClr>
                </a:solidFill>
              </a:rPr>
              <a:t>κλάσεις</a:t>
            </a:r>
            <a:r>
              <a:rPr lang="el-GR" dirty="0"/>
              <a:t> πρέπει να ορίσω?</a:t>
            </a:r>
          </a:p>
          <a:p>
            <a:pPr lvl="1"/>
            <a:r>
              <a:rPr lang="el-GR" dirty="0"/>
              <a:t>Τι </a:t>
            </a:r>
            <a:r>
              <a:rPr lang="el-GR" dirty="0">
                <a:solidFill>
                  <a:srgbClr val="0070C0"/>
                </a:solidFill>
              </a:rPr>
              <a:t>πεδία</a:t>
            </a:r>
            <a:r>
              <a:rPr lang="el-GR" dirty="0"/>
              <a:t> και τι </a:t>
            </a:r>
            <a:r>
              <a:rPr lang="el-GR" dirty="0">
                <a:solidFill>
                  <a:schemeClr val="accent6">
                    <a:lumMod val="75000"/>
                  </a:schemeClr>
                </a:solidFill>
              </a:rPr>
              <a:t>μεθόδους</a:t>
            </a:r>
            <a:r>
              <a:rPr lang="el-GR" dirty="0"/>
              <a:t> θα πρέπει να έχουν?</a:t>
            </a:r>
            <a:endParaRPr lang="en-US" dirty="0"/>
          </a:p>
          <a:p>
            <a:endParaRPr lang="el-GR" dirty="0"/>
          </a:p>
          <a:p>
            <a:endParaRPr lang="en-US" dirty="0"/>
          </a:p>
        </p:txBody>
      </p:sp>
    </p:spTree>
    <p:extLst>
      <p:ext uri="{BB962C8B-B14F-4D97-AF65-F5344CB8AC3E}">
        <p14:creationId xmlns:p14="http://schemas.microsoft.com/office/powerpoint/2010/main" val="279811946"/>
      </p:ext>
    </p:extLst>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85" y="474373"/>
            <a:ext cx="4420007" cy="3818723"/>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7" name="Content Placeholder 2"/>
          <p:cNvSpPr txBox="1">
            <a:spLocks/>
          </p:cNvSpPr>
          <p:nvPr/>
        </p:nvSpPr>
        <p:spPr>
          <a:xfrm>
            <a:off x="107504" y="4320480"/>
            <a:ext cx="4392488" cy="2492896"/>
          </a:xfrm>
          <a:prstGeom prst="rect">
            <a:avLst/>
          </a:prstGeom>
          <a:ln w="28575">
            <a:solidFill>
              <a:srgbClr val="00B05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Vehicle[3];</a:t>
            </a: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V[2</a:t>
            </a:r>
            <a:r>
              <a:rPr lang="en-US" b="1" dirty="0">
                <a:latin typeface="Courier New" pitchFamily="49" charset="0"/>
                <a:cs typeface="Courier New" pitchFamily="49" charset="0"/>
              </a:rPr>
              <a:t>] = new Vehicle(0);</a:t>
            </a:r>
          </a:p>
          <a:p>
            <a:pPr marL="0" indent="0">
              <a:buNone/>
            </a:pPr>
            <a:r>
              <a:rPr lang="en-US" b="1" dirty="0" smtClean="0">
                <a:latin typeface="Courier New" pitchFamily="49" charset="0"/>
                <a:cs typeface="Courier New" pitchFamily="49" charset="0"/>
              </a:rPr>
              <a:t>    V[0].drive();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V[0].</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Content Placeholder 2"/>
          <p:cNvSpPr txBox="1">
            <a:spLocks/>
          </p:cNvSpPr>
          <p:nvPr/>
        </p:nvSpPr>
        <p:spPr>
          <a:xfrm>
            <a:off x="4572000" y="5301208"/>
            <a:ext cx="4392488" cy="1440160"/>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Content Placeholder 2"/>
          <p:cNvSpPr txBox="1">
            <a:spLocks/>
          </p:cNvSpPr>
          <p:nvPr/>
        </p:nvSpPr>
        <p:spPr>
          <a:xfrm>
            <a:off x="4572000" y="469032"/>
            <a:ext cx="4392488" cy="47601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pos;</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latin typeface="Courier New" pitchFamily="49" charset="0"/>
                <a:cs typeface="Courier New" pitchFamily="49" charset="0"/>
              </a:rPr>
              <a:t>drive(){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76865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069" y="6129300"/>
            <a:ext cx="3240360" cy="2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84" y="5476540"/>
            <a:ext cx="3240360" cy="2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07504" y="4320480"/>
            <a:ext cx="4392488" cy="2492896"/>
          </a:xfrm>
          <a:prstGeom prst="rect">
            <a:avLst/>
          </a:prstGeom>
          <a:ln w="28575">
            <a:solidFill>
              <a:srgbClr val="00B05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Vehicle[3];</a:t>
            </a: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V[2</a:t>
            </a:r>
            <a:r>
              <a:rPr lang="en-US" b="1" dirty="0">
                <a:latin typeface="Courier New" pitchFamily="49" charset="0"/>
                <a:cs typeface="Courier New" pitchFamily="49" charset="0"/>
              </a:rPr>
              <a:t>] = new Vehicle(0);</a:t>
            </a:r>
          </a:p>
          <a:p>
            <a:pPr marL="0" indent="0">
              <a:buNone/>
            </a:pPr>
            <a:r>
              <a:rPr lang="en-US" b="1" dirty="0" smtClean="0">
                <a:latin typeface="Courier New" pitchFamily="49" charset="0"/>
                <a:cs typeface="Courier New" pitchFamily="49" charset="0"/>
              </a:rPr>
              <a:t>    V[0].drive();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V[0].</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Rectangle 7"/>
          <p:cNvSpPr/>
          <p:nvPr/>
        </p:nvSpPr>
        <p:spPr>
          <a:xfrm>
            <a:off x="4642115" y="5967282"/>
            <a:ext cx="4464496"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22424" y="1475782"/>
            <a:ext cx="4534611"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224200"/>
            <a:ext cx="4534611" cy="844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098" y="1224473"/>
            <a:ext cx="4534611" cy="999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908720"/>
            <a:ext cx="32403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985" y="474373"/>
            <a:ext cx="4420007" cy="3818723"/>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Content Placeholder 2"/>
          <p:cNvSpPr txBox="1">
            <a:spLocks/>
          </p:cNvSpPr>
          <p:nvPr/>
        </p:nvSpPr>
        <p:spPr>
          <a:xfrm>
            <a:off x="4572000" y="5301208"/>
            <a:ext cx="4392488" cy="1440160"/>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Content Placeholder 2"/>
          <p:cNvSpPr txBox="1">
            <a:spLocks/>
          </p:cNvSpPr>
          <p:nvPr/>
        </p:nvSpPr>
        <p:spPr>
          <a:xfrm>
            <a:off x="4572000" y="469032"/>
            <a:ext cx="4392488" cy="47601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pos;</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latin typeface="Courier New" pitchFamily="49" charset="0"/>
                <a:cs typeface="Courier New" pitchFamily="49" charset="0"/>
              </a:rPr>
              <a:t>drive(){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30211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5979" y="3789040"/>
            <a:ext cx="4248044"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979" y="2924944"/>
            <a:ext cx="3888432"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3712" y="1196752"/>
            <a:ext cx="3888432"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979" y="793510"/>
            <a:ext cx="3903657" cy="2699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04664"/>
            <a:ext cx="7804383" cy="6336704"/>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public </a:t>
            </a:r>
            <a:r>
              <a:rPr lang="en-US" b="1" dirty="0" smtClean="0">
                <a:latin typeface="Courier New" pitchFamily="49" charset="0"/>
                <a:cs typeface="Courier New" pitchFamily="49" charset="0"/>
              </a:rPr>
              <a:t>Vehicle(){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getPosition</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void </a:t>
            </a:r>
            <a:r>
              <a:rPr lang="en-US" b="1" dirty="0" err="1" smtClean="0">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 =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5508104" y="764200"/>
            <a:ext cx="3635896" cy="1477328"/>
          </a:xfrm>
          <a:prstGeom prst="rect">
            <a:avLst/>
          </a:prstGeom>
          <a:solidFill>
            <a:srgbClr val="92D050"/>
          </a:solidFill>
        </p:spPr>
        <p:txBody>
          <a:bodyPr wrap="square" rtlCol="0">
            <a:spAutoFit/>
          </a:bodyPr>
          <a:lstStyle/>
          <a:p>
            <a:r>
              <a:rPr lang="el-GR" dirty="0" smtClean="0"/>
              <a:t>Το πεδίο </a:t>
            </a:r>
            <a:r>
              <a:rPr lang="en-US" dirty="0" smtClean="0"/>
              <a:t>position </a:t>
            </a:r>
            <a:r>
              <a:rPr lang="el-GR" dirty="0" smtClean="0"/>
              <a:t>πρέπει να είναι </a:t>
            </a:r>
            <a:r>
              <a:rPr lang="en-US" dirty="0" smtClean="0">
                <a:solidFill>
                  <a:srgbClr val="FF0000"/>
                </a:solidFill>
              </a:rPr>
              <a:t>protected</a:t>
            </a:r>
            <a:r>
              <a:rPr lang="en-US" dirty="0" smtClean="0"/>
              <a:t> </a:t>
            </a:r>
            <a:r>
              <a:rPr lang="el-GR" dirty="0" smtClean="0"/>
              <a:t>εφόσον το χρησιμοποιούν και οι παράγωγες κλάσεις</a:t>
            </a:r>
            <a:r>
              <a:rPr lang="en-US" dirty="0" smtClean="0"/>
              <a:t> </a:t>
            </a:r>
            <a:r>
              <a:rPr lang="el-GR" dirty="0" smtClean="0">
                <a:solidFill>
                  <a:srgbClr val="FF0000"/>
                </a:solidFill>
              </a:rPr>
              <a:t>ή</a:t>
            </a:r>
            <a:r>
              <a:rPr lang="el-GR" dirty="0" smtClean="0"/>
              <a:t> να ορίσουμε </a:t>
            </a:r>
            <a:r>
              <a:rPr lang="en-US" dirty="0" err="1" smtClean="0">
                <a:solidFill>
                  <a:srgbClr val="FF0000"/>
                </a:solidFill>
              </a:rPr>
              <a:t>getPosition</a:t>
            </a:r>
            <a:r>
              <a:rPr lang="en-US" dirty="0" smtClean="0">
                <a:solidFill>
                  <a:srgbClr val="FF0000"/>
                </a:solidFill>
              </a:rPr>
              <a:t> </a:t>
            </a:r>
            <a:r>
              <a:rPr lang="el-GR" dirty="0" smtClean="0"/>
              <a:t>και </a:t>
            </a:r>
            <a:r>
              <a:rPr lang="en-US" dirty="0" err="1" smtClean="0">
                <a:solidFill>
                  <a:srgbClr val="FF0000"/>
                </a:solidFill>
              </a:rPr>
              <a:t>setPosition</a:t>
            </a:r>
            <a:r>
              <a:rPr lang="en-US" dirty="0" smtClean="0">
                <a:solidFill>
                  <a:srgbClr val="FF0000"/>
                </a:solidFill>
              </a:rPr>
              <a:t> </a:t>
            </a:r>
            <a:r>
              <a:rPr lang="el-GR" dirty="0" smtClean="0"/>
              <a:t>μεθόδους</a:t>
            </a:r>
            <a:endParaRPr lang="en-US" dirty="0"/>
          </a:p>
        </p:txBody>
      </p:sp>
      <p:sp>
        <p:nvSpPr>
          <p:cNvPr id="9" name="TextBox 8"/>
          <p:cNvSpPr txBox="1"/>
          <p:nvPr/>
        </p:nvSpPr>
        <p:spPr>
          <a:xfrm>
            <a:off x="5494421" y="2780928"/>
            <a:ext cx="3635896" cy="1200329"/>
          </a:xfrm>
          <a:prstGeom prst="rect">
            <a:avLst/>
          </a:prstGeom>
          <a:solidFill>
            <a:srgbClr val="92D050"/>
          </a:solidFill>
        </p:spPr>
        <p:txBody>
          <a:bodyPr wrap="square" rtlCol="0">
            <a:spAutoFit/>
          </a:bodyPr>
          <a:lstStyle/>
          <a:p>
            <a:r>
              <a:rPr lang="el-GR" dirty="0" smtClean="0"/>
              <a:t>Πρέπει να ορίσουμε και ένα κενό </a:t>
            </a:r>
            <a:r>
              <a:rPr lang="en-US" dirty="0" smtClean="0">
                <a:solidFill>
                  <a:srgbClr val="FF0000"/>
                </a:solidFill>
              </a:rPr>
              <a:t>constructor</a:t>
            </a:r>
            <a:r>
              <a:rPr lang="en-US" dirty="0" smtClean="0"/>
              <a:t>, </a:t>
            </a:r>
            <a:r>
              <a:rPr lang="el-GR" dirty="0" smtClean="0"/>
              <a:t>ή να καλούμε την </a:t>
            </a:r>
            <a:r>
              <a:rPr lang="en-US" dirty="0" smtClean="0"/>
              <a:t>super </a:t>
            </a:r>
            <a:r>
              <a:rPr lang="el-GR" dirty="0" smtClean="0"/>
              <a:t>μέσα στις παράγωγες κλάσεις.</a:t>
            </a:r>
            <a:endParaRPr lang="en-US" dirty="0"/>
          </a:p>
        </p:txBody>
      </p:sp>
    </p:spTree>
    <p:extLst>
      <p:ext uri="{BB962C8B-B14F-4D97-AF65-F5344CB8AC3E}">
        <p14:creationId xmlns:p14="http://schemas.microsoft.com/office/powerpoint/2010/main" val="39663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269" y="2852936"/>
            <a:ext cx="4896544" cy="1210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21026" y="692696"/>
            <a:ext cx="8640960" cy="5904656"/>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solidFill>
                  <a:srgbClr val="FF0000"/>
                </a:solidFill>
                <a:latin typeface="Courier New" pitchFamily="49" charset="0"/>
                <a:cs typeface="Courier New" pitchFamily="49" charset="0"/>
              </a:rPr>
              <a:t>move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getPosition</a:t>
            </a:r>
            <a:r>
              <a:rPr lang="en-US" b="1" dirty="0" smtClean="0">
                <a:latin typeface="Courier New" pitchFamily="49" charset="0"/>
                <a:cs typeface="Courier New" pitchFamily="49" charset="0"/>
              </a:rPr>
              <a:t>() + 10);</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292080" y="3931315"/>
            <a:ext cx="3600400" cy="646331"/>
          </a:xfrm>
          <a:prstGeom prst="rect">
            <a:avLst/>
          </a:prstGeom>
          <a:solidFill>
            <a:srgbClr val="92D050"/>
          </a:solidFill>
        </p:spPr>
        <p:txBody>
          <a:bodyPr wrap="square" rtlCol="0">
            <a:spAutoFit/>
          </a:bodyPr>
          <a:lstStyle/>
          <a:p>
            <a:r>
              <a:rPr lang="en-US" dirty="0" smtClean="0"/>
              <a:t>H Car </a:t>
            </a:r>
            <a:r>
              <a:rPr lang="el-GR" dirty="0" smtClean="0"/>
              <a:t>πρέπει να υλοποίει την μέθοδο </a:t>
            </a:r>
            <a:r>
              <a:rPr lang="en-US" dirty="0" smtClean="0">
                <a:solidFill>
                  <a:srgbClr val="FF0000"/>
                </a:solidFill>
              </a:rPr>
              <a:t>move</a:t>
            </a:r>
            <a:endParaRPr lang="en-US" dirty="0">
              <a:solidFill>
                <a:srgbClr val="FF0000"/>
              </a:solidFill>
            </a:endParaRPr>
          </a:p>
        </p:txBody>
      </p:sp>
      <p:sp>
        <p:nvSpPr>
          <p:cNvPr id="9" name="TextBox 8"/>
          <p:cNvSpPr txBox="1"/>
          <p:nvPr/>
        </p:nvSpPr>
        <p:spPr>
          <a:xfrm>
            <a:off x="5072878" y="620688"/>
            <a:ext cx="3786810" cy="2446824"/>
          </a:xfrm>
          <a:prstGeom prst="rect">
            <a:avLst/>
          </a:prstGeom>
          <a:solidFill>
            <a:schemeClr val="accent5">
              <a:lumMod val="40000"/>
              <a:lumOff val="60000"/>
            </a:schemeClr>
          </a:solidFill>
        </p:spPr>
        <p:txBody>
          <a:bodyPr wrap="square" rtlCol="0">
            <a:spAutoFit/>
          </a:bodyPr>
          <a:lstStyle/>
          <a:p>
            <a:r>
              <a:rPr lang="en-US" dirty="0" smtClean="0"/>
              <a:t>O </a:t>
            </a:r>
            <a:r>
              <a:rPr lang="en-US" dirty="0" smtClean="0">
                <a:solidFill>
                  <a:srgbClr val="FF0000"/>
                </a:solidFill>
              </a:rPr>
              <a:t>constructor</a:t>
            </a:r>
            <a:r>
              <a:rPr lang="en-US" dirty="0" smtClean="0"/>
              <a:t> </a:t>
            </a:r>
            <a:r>
              <a:rPr lang="el-GR" dirty="0" smtClean="0"/>
              <a:t>δουλεύει μόνο αν έχουμε </a:t>
            </a:r>
            <a:r>
              <a:rPr lang="en-US" dirty="0" smtClean="0"/>
              <a:t>constructor </a:t>
            </a:r>
            <a:r>
              <a:rPr lang="el-GR" dirty="0" smtClean="0"/>
              <a:t>χωρίς ορίσματα στην </a:t>
            </a:r>
            <a:r>
              <a:rPr lang="en-US" dirty="0" smtClean="0">
                <a:solidFill>
                  <a:srgbClr val="FF0000"/>
                </a:solidFill>
              </a:rPr>
              <a:t>Vehicle</a:t>
            </a:r>
            <a:r>
              <a:rPr lang="en-US" dirty="0" smtClean="0"/>
              <a:t>. </a:t>
            </a:r>
            <a:r>
              <a:rPr lang="el-GR" dirty="0" smtClean="0"/>
              <a:t>Αλλιώς χρειαζόμαστε αυτό τον </a:t>
            </a:r>
            <a:r>
              <a:rPr lang="en-US" dirty="0" smtClean="0"/>
              <a:t>constructor:</a:t>
            </a:r>
          </a:p>
          <a:p>
            <a:endParaRPr lang="en-US" dirty="0"/>
          </a:p>
          <a:p>
            <a:r>
              <a:rPr lang="en-US" b="1" dirty="0">
                <a:latin typeface="Courier New" pitchFamily="49" charset="0"/>
                <a:cs typeface="Courier New" pitchFamily="49" charset="0"/>
              </a:rPr>
              <a:t> </a:t>
            </a:r>
            <a:r>
              <a:rPr lang="en-US" sz="1500" b="1" dirty="0">
                <a:latin typeface="Courier New" pitchFamily="49" charset="0"/>
                <a:cs typeface="Courier New" pitchFamily="49" charset="0"/>
              </a:rPr>
              <a:t>public Car(int pos, int gas){</a:t>
            </a:r>
          </a:p>
          <a:p>
            <a:r>
              <a:rPr lang="en-US" sz="1500" b="1" dirty="0">
                <a:latin typeface="Courier New" pitchFamily="49" charset="0"/>
                <a:cs typeface="Courier New" pitchFamily="49" charset="0"/>
              </a:rPr>
              <a:t>    </a:t>
            </a:r>
            <a:r>
              <a:rPr lang="en-US" sz="1500" b="1" dirty="0">
                <a:solidFill>
                  <a:srgbClr val="FF0000"/>
                </a:solidFill>
                <a:latin typeface="Courier New" pitchFamily="49" charset="0"/>
                <a:cs typeface="Courier New" pitchFamily="49" charset="0"/>
              </a:rPr>
              <a:t>super(pos)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this.gas</a:t>
            </a:r>
            <a:r>
              <a:rPr lang="en-US" sz="1500" b="1" dirty="0">
                <a:latin typeface="Courier New" pitchFamily="49" charset="0"/>
                <a:cs typeface="Courier New" pitchFamily="49" charset="0"/>
              </a:rPr>
              <a:t> = gas;</a:t>
            </a:r>
          </a:p>
          <a:p>
            <a:r>
              <a:rPr lang="en-US" sz="1500" b="1" dirty="0">
                <a:latin typeface="Courier New" pitchFamily="49" charset="0"/>
                <a:cs typeface="Courier New" pitchFamily="49" charset="0"/>
              </a:rPr>
              <a:t>  }</a:t>
            </a:r>
            <a:endParaRPr lang="en-US" sz="1500" dirty="0"/>
          </a:p>
        </p:txBody>
      </p:sp>
    </p:spTree>
    <p:extLst>
      <p:ext uri="{BB962C8B-B14F-4D97-AF65-F5344CB8AC3E}">
        <p14:creationId xmlns:p14="http://schemas.microsoft.com/office/powerpoint/2010/main" val="368583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836712"/>
            <a:ext cx="6696744" cy="2592288"/>
          </a:xfrm>
          <a:prstGeom prst="rect">
            <a:avLst/>
          </a:prstGeom>
          <a:ln w="28575">
            <a:solidFill>
              <a:srgbClr val="FF0000"/>
            </a:solidFill>
            <a:prstDash val="dash"/>
          </a:ln>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25420" y="3717032"/>
            <a:ext cx="5990795" cy="2031325"/>
          </a:xfrm>
          <a:prstGeom prst="rect">
            <a:avLst/>
          </a:prstGeom>
          <a:solidFill>
            <a:schemeClr val="accent5">
              <a:lumMod val="40000"/>
              <a:lumOff val="60000"/>
            </a:schemeClr>
          </a:solidFill>
        </p:spPr>
        <p:txBody>
          <a:bodyPr wrap="square" rtlCol="0">
            <a:spAutoFit/>
          </a:bodyPr>
          <a:lstStyle/>
          <a:p>
            <a:r>
              <a:rPr lang="en-US" dirty="0" smtClean="0"/>
              <a:t>O </a:t>
            </a:r>
            <a:r>
              <a:rPr lang="en-US" dirty="0" smtClean="0">
                <a:solidFill>
                  <a:srgbClr val="FF0000"/>
                </a:solidFill>
              </a:rPr>
              <a:t>constructor</a:t>
            </a:r>
            <a:r>
              <a:rPr lang="en-US" dirty="0" smtClean="0"/>
              <a:t> (</a:t>
            </a:r>
            <a:r>
              <a:rPr lang="el-GR" dirty="0" smtClean="0"/>
              <a:t>ή μάλλον η έλλειψη του) δουλεύει μόνο αν έχουμε </a:t>
            </a:r>
            <a:r>
              <a:rPr lang="en-US" dirty="0" smtClean="0"/>
              <a:t>constructor </a:t>
            </a:r>
            <a:r>
              <a:rPr lang="el-GR" dirty="0" smtClean="0"/>
              <a:t>χωρίς ορίσματα στην </a:t>
            </a:r>
            <a:r>
              <a:rPr lang="en-US" dirty="0" smtClean="0">
                <a:solidFill>
                  <a:srgbClr val="FF0000"/>
                </a:solidFill>
              </a:rPr>
              <a:t>Vehicle</a:t>
            </a:r>
            <a:r>
              <a:rPr lang="en-US" dirty="0" smtClean="0"/>
              <a:t>. </a:t>
            </a:r>
            <a:r>
              <a:rPr lang="el-GR" dirty="0" smtClean="0"/>
              <a:t>Αλλιώς χρειαζόμαστε αυτό τον </a:t>
            </a:r>
            <a:r>
              <a:rPr lang="en-US" dirty="0" smtClean="0"/>
              <a:t>constructor:</a:t>
            </a:r>
          </a:p>
          <a:p>
            <a:endParaRPr lang="en-US" dirty="0"/>
          </a:p>
          <a:p>
            <a:r>
              <a:rPr lang="en-US" b="1" dirty="0">
                <a:latin typeface="Courier New" pitchFamily="49" charset="0"/>
                <a:cs typeface="Courier New" pitchFamily="49" charset="0"/>
              </a:rPr>
              <a:t> public </a:t>
            </a:r>
            <a:r>
              <a:rPr lang="en-US" b="1" dirty="0" smtClean="0">
                <a:latin typeface="Courier New" pitchFamily="49" charset="0"/>
                <a:cs typeface="Courier New" pitchFamily="49" charset="0"/>
              </a:rPr>
              <a:t>Bike(){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super(0);</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288824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3528" y="620688"/>
            <a:ext cx="8496944" cy="4320480"/>
          </a:xfrm>
          <a:prstGeom prst="rect">
            <a:avLst/>
          </a:prstGeom>
          <a:ln w="28575">
            <a:solidFill>
              <a:srgbClr val="00B050"/>
            </a:solidFill>
            <a:prstDash val="dash"/>
          </a:ln>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Vehicle[</a:t>
            </a:r>
            <a:r>
              <a:rPr lang="en-US" b="1" dirty="0" smtClean="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solidFill>
                  <a:srgbClr val="00B050"/>
                </a:solidFill>
                <a:latin typeface="Courier New" pitchFamily="49" charset="0"/>
                <a:cs typeface="Courier New" pitchFamily="49" charset="0"/>
              </a:rPr>
              <a:t>    </a:t>
            </a:r>
            <a:r>
              <a:rPr lang="el-GR" b="1" dirty="0" smtClean="0">
                <a:solidFill>
                  <a:srgbClr val="00B050"/>
                </a:solidFill>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V[2</a:t>
            </a:r>
            <a:r>
              <a:rPr lang="en-US" b="1" dirty="0">
                <a:solidFill>
                  <a:srgbClr val="00B050"/>
                </a:solidFill>
                <a:latin typeface="Courier New" pitchFamily="49" charset="0"/>
                <a:cs typeface="Courier New" pitchFamily="49" charset="0"/>
              </a:rPr>
              <a:t>] = new Vehicle(0</a:t>
            </a:r>
            <a:r>
              <a:rPr lang="en-US" b="1" dirty="0" smtClean="0">
                <a:solidFill>
                  <a:srgbClr val="00B050"/>
                </a:solidFill>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V[0].</a:t>
            </a:r>
            <a:r>
              <a:rPr lang="en-US" b="1" dirty="0" smtClean="0">
                <a:solidFill>
                  <a:srgbClr val="FF0000"/>
                </a:solidFill>
                <a:latin typeface="Courier New" pitchFamily="49" charset="0"/>
                <a:cs typeface="Courier New" pitchFamily="49" charset="0"/>
              </a:rPr>
              <a:t>move</a:t>
            </a: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a:t>
            </a:r>
            <a:r>
              <a:rPr lang="en-US" b="1" dirty="0" smtClean="0">
                <a:solidFill>
                  <a:srgbClr val="FF0000"/>
                </a:solidFill>
                <a:latin typeface="Courier New" pitchFamily="49" charset="0"/>
                <a:cs typeface="Courier New" pitchFamily="49" charset="0"/>
              </a:rPr>
              <a:t>((Car)V[0])</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5436096" y="2021077"/>
            <a:ext cx="3707904" cy="923330"/>
          </a:xfrm>
          <a:prstGeom prst="rect">
            <a:avLst/>
          </a:prstGeom>
          <a:solidFill>
            <a:schemeClr val="accent5">
              <a:lumMod val="40000"/>
              <a:lumOff val="60000"/>
            </a:schemeClr>
          </a:solidFill>
        </p:spPr>
        <p:txBody>
          <a:bodyPr wrap="square" rtlCol="0">
            <a:spAutoFit/>
          </a:bodyPr>
          <a:lstStyle/>
          <a:p>
            <a:r>
              <a:rPr lang="el-GR" dirty="0" smtClean="0">
                <a:solidFill>
                  <a:srgbClr val="FF0000"/>
                </a:solidFill>
              </a:rPr>
              <a:t>Δεν</a:t>
            </a:r>
            <a:r>
              <a:rPr lang="el-GR" dirty="0" smtClean="0"/>
              <a:t> μπορούμε να δημιουργήσουμε </a:t>
            </a:r>
            <a:r>
              <a:rPr lang="el-GR" dirty="0" smtClean="0">
                <a:solidFill>
                  <a:srgbClr val="FF0000"/>
                </a:solidFill>
              </a:rPr>
              <a:t>αντικείμενο</a:t>
            </a:r>
            <a:r>
              <a:rPr lang="el-GR" dirty="0" smtClean="0"/>
              <a:t> τύπου </a:t>
            </a:r>
            <a:r>
              <a:rPr lang="en-US" dirty="0" smtClean="0">
                <a:solidFill>
                  <a:srgbClr val="FF0000"/>
                </a:solidFill>
              </a:rPr>
              <a:t>Vehicle</a:t>
            </a:r>
            <a:r>
              <a:rPr lang="en-US" dirty="0" smtClean="0"/>
              <a:t> </a:t>
            </a:r>
            <a:r>
              <a:rPr lang="el-GR" dirty="0" smtClean="0"/>
              <a:t>γιατί είναι </a:t>
            </a:r>
            <a:r>
              <a:rPr lang="el-GR" dirty="0" smtClean="0">
                <a:solidFill>
                  <a:srgbClr val="FF0000"/>
                </a:solidFill>
              </a:rPr>
              <a:t>αφηρημένη</a:t>
            </a:r>
            <a:r>
              <a:rPr lang="el-GR" dirty="0" smtClean="0"/>
              <a:t> κλάση.</a:t>
            </a:r>
            <a:endParaRPr lang="en-US" dirty="0"/>
          </a:p>
        </p:txBody>
      </p:sp>
      <p:sp>
        <p:nvSpPr>
          <p:cNvPr id="8" name="TextBox 7"/>
          <p:cNvSpPr txBox="1"/>
          <p:nvPr/>
        </p:nvSpPr>
        <p:spPr>
          <a:xfrm>
            <a:off x="1548" y="5229199"/>
            <a:ext cx="9162124" cy="1323439"/>
          </a:xfrm>
          <a:prstGeom prst="rect">
            <a:avLst/>
          </a:prstGeom>
          <a:noFill/>
          <a:ln w="19050">
            <a:solidFill>
              <a:srgbClr val="0070C0"/>
            </a:solidFill>
          </a:ln>
        </p:spPr>
        <p:txBody>
          <a:bodyPr wrap="none" rtlCol="0">
            <a:spAutoFit/>
          </a:bodyPr>
          <a:lstStyle/>
          <a:p>
            <a:r>
              <a:rPr lang="el-GR" sz="2000" dirty="0" smtClean="0">
                <a:solidFill>
                  <a:schemeClr val="accent6">
                    <a:lumMod val="75000"/>
                  </a:schemeClr>
                </a:solidFill>
              </a:rPr>
              <a:t>Ερωτήσεις</a:t>
            </a:r>
            <a:r>
              <a:rPr lang="el-GR" sz="2000" dirty="0" smtClean="0"/>
              <a:t>:</a:t>
            </a:r>
          </a:p>
          <a:p>
            <a:pPr marL="285750" indent="-285750">
              <a:buFont typeface="Arial" pitchFamily="34" charset="0"/>
              <a:buChar char="•"/>
            </a:pPr>
            <a:r>
              <a:rPr lang="el-GR" sz="2000" dirty="0" smtClean="0"/>
              <a:t>Υπάρχει πρόβλημα με την εντολή  </a:t>
            </a:r>
            <a:r>
              <a:rPr lang="en-US" sz="2000" b="1" dirty="0" smtClean="0">
                <a:solidFill>
                  <a:srgbClr val="0070C0"/>
                </a:solidFill>
                <a:latin typeface="Courier New" pitchFamily="49" charset="0"/>
                <a:cs typeface="Courier New" pitchFamily="49" charset="0"/>
              </a:rPr>
              <a:t>Vehicle</a:t>
            </a:r>
            <a:r>
              <a:rPr lang="en-US" sz="2000" b="1" dirty="0">
                <a:solidFill>
                  <a:srgbClr val="0070C0"/>
                </a:solidFill>
                <a:latin typeface="Courier New" pitchFamily="49" charset="0"/>
                <a:cs typeface="Courier New" pitchFamily="49" charset="0"/>
              </a:rPr>
              <a:t>[] V = new Vehicle[2</a:t>
            </a:r>
            <a:r>
              <a:rPr lang="en-US" sz="2000" b="1" dirty="0" smtClean="0">
                <a:solidFill>
                  <a:srgbClr val="0070C0"/>
                </a:solidFill>
                <a:latin typeface="Courier New" pitchFamily="49" charset="0"/>
                <a:cs typeface="Courier New" pitchFamily="49" charset="0"/>
              </a:rPr>
              <a:t>];</a:t>
            </a:r>
            <a:r>
              <a:rPr lang="el-GR" sz="2000" b="1" dirty="0" smtClean="0">
                <a:solidFill>
                  <a:srgbClr val="0070C0"/>
                </a:solidFill>
                <a:latin typeface="Courier New" pitchFamily="49" charset="0"/>
                <a:cs typeface="Courier New" pitchFamily="49" charset="0"/>
              </a:rPr>
              <a:t> </a:t>
            </a:r>
            <a:r>
              <a:rPr lang="el-GR" sz="2000" dirty="0" smtClean="0"/>
              <a:t>?</a:t>
            </a:r>
          </a:p>
          <a:p>
            <a:pPr marL="285750" indent="-285750">
              <a:buFont typeface="Arial" pitchFamily="34" charset="0"/>
              <a:buChar char="•"/>
            </a:pPr>
            <a:r>
              <a:rPr lang="el-GR" sz="2000" dirty="0" smtClean="0"/>
              <a:t>Ποια </a:t>
            </a:r>
            <a:r>
              <a:rPr lang="en-US" sz="2000" dirty="0" smtClean="0"/>
              <a:t>print </a:t>
            </a:r>
            <a:r>
              <a:rPr lang="el-GR" sz="2000" dirty="0" smtClean="0"/>
              <a:t>καλείται για τ</a:t>
            </a:r>
            <a:r>
              <a:rPr lang="en-US" sz="2000" dirty="0" smtClean="0"/>
              <a:t>o </a:t>
            </a:r>
            <a:r>
              <a:rPr lang="el-GR" sz="2000" dirty="0" smtClean="0"/>
              <a:t>αντικείμενο </a:t>
            </a:r>
            <a:r>
              <a:rPr lang="en-US" sz="2000" dirty="0" smtClean="0"/>
              <a:t>V[0]</a:t>
            </a:r>
            <a:r>
              <a:rPr lang="el-GR" sz="2000" dirty="0" smtClean="0"/>
              <a:t>? Ποια για το </a:t>
            </a:r>
            <a:r>
              <a:rPr lang="en-US" sz="2000" dirty="0" smtClean="0"/>
              <a:t>V[1]? </a:t>
            </a:r>
            <a:r>
              <a:rPr lang="el-GR" sz="2000" dirty="0" smtClean="0"/>
              <a:t>Γιατί? </a:t>
            </a:r>
          </a:p>
          <a:p>
            <a:pPr marL="285750" indent="-285750">
              <a:buFont typeface="Arial" pitchFamily="34" charset="0"/>
              <a:buChar char="•"/>
            </a:pPr>
            <a:r>
              <a:rPr lang="el-GR" sz="2000" dirty="0" smtClean="0"/>
              <a:t>Τι θα τυπώσει το πρόγραμμα?</a:t>
            </a:r>
            <a:endParaRPr lang="en-US" sz="2000" dirty="0"/>
          </a:p>
        </p:txBody>
      </p:sp>
      <p:sp>
        <p:nvSpPr>
          <p:cNvPr id="6" name="TextBox 5"/>
          <p:cNvSpPr txBox="1"/>
          <p:nvPr/>
        </p:nvSpPr>
        <p:spPr>
          <a:xfrm>
            <a:off x="3851920" y="4149080"/>
            <a:ext cx="5220072" cy="923330"/>
          </a:xfrm>
          <a:prstGeom prst="rect">
            <a:avLst/>
          </a:prstGeom>
          <a:solidFill>
            <a:schemeClr val="accent5">
              <a:lumMod val="40000"/>
              <a:lumOff val="60000"/>
            </a:schemeClr>
          </a:solidFill>
        </p:spPr>
        <p:txBody>
          <a:bodyPr wrap="square" rtlCol="0">
            <a:spAutoFit/>
          </a:bodyPr>
          <a:lstStyle/>
          <a:p>
            <a:r>
              <a:rPr lang="el-GR" dirty="0" smtClean="0"/>
              <a:t>Η</a:t>
            </a:r>
            <a:r>
              <a:rPr lang="el-GR" dirty="0" smtClean="0">
                <a:solidFill>
                  <a:srgbClr val="FF0000"/>
                </a:solidFill>
              </a:rPr>
              <a:t> </a:t>
            </a:r>
            <a:r>
              <a:rPr lang="en-US" dirty="0" smtClean="0">
                <a:solidFill>
                  <a:srgbClr val="FF0000"/>
                </a:solidFill>
              </a:rPr>
              <a:t>Vehicle</a:t>
            </a:r>
            <a:r>
              <a:rPr lang="en-US" dirty="0" smtClean="0"/>
              <a:t> </a:t>
            </a:r>
            <a:r>
              <a:rPr lang="el-GR" dirty="0" smtClean="0"/>
              <a:t>δεν έχει μέθοδο </a:t>
            </a:r>
            <a:r>
              <a:rPr lang="en-US" dirty="0" err="1" smtClean="0"/>
              <a:t>getGas</a:t>
            </a:r>
            <a:r>
              <a:rPr lang="en-US" dirty="0" smtClean="0"/>
              <a:t>. </a:t>
            </a:r>
          </a:p>
          <a:p>
            <a:r>
              <a:rPr lang="el-GR" dirty="0" smtClean="0"/>
              <a:t>Για να την καλέσουμε θα πρέπει να κάνουμε </a:t>
            </a:r>
            <a:r>
              <a:rPr lang="en-US" dirty="0" smtClean="0">
                <a:solidFill>
                  <a:srgbClr val="FF0000"/>
                </a:solidFill>
              </a:rPr>
              <a:t>downcast</a:t>
            </a:r>
            <a:r>
              <a:rPr lang="en-US" dirty="0" smtClean="0"/>
              <a:t> </a:t>
            </a:r>
            <a:r>
              <a:rPr lang="el-GR" dirty="0" smtClean="0"/>
              <a:t>το αντικείμενο </a:t>
            </a:r>
            <a:r>
              <a:rPr lang="en-US" dirty="0" smtClean="0"/>
              <a:t>V[0] </a:t>
            </a:r>
            <a:r>
              <a:rPr lang="el-GR" dirty="0" smtClean="0"/>
              <a:t>σε </a:t>
            </a:r>
            <a:r>
              <a:rPr lang="en-US" dirty="0" smtClean="0"/>
              <a:t>Car. </a:t>
            </a:r>
            <a:endParaRPr lang="en-US" dirty="0"/>
          </a:p>
        </p:txBody>
      </p:sp>
    </p:spTree>
    <p:extLst>
      <p:ext uri="{BB962C8B-B14F-4D97-AF65-F5344CB8AC3E}">
        <p14:creationId xmlns:p14="http://schemas.microsoft.com/office/powerpoint/2010/main" val="390339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2060848"/>
            <a:ext cx="8352928" cy="2880320"/>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latin typeface="Courier New" pitchFamily="49" charset="0"/>
                <a:cs typeface="Courier New" pitchFamily="49" charset="0"/>
              </a:rPr>
              <a:t> class </a:t>
            </a:r>
            <a:r>
              <a:rPr lang="en-US" b="1" dirty="0" err="1">
                <a:solidFill>
                  <a:srgbClr val="00B0F0"/>
                </a:solidFill>
                <a:latin typeface="Courier New" pitchFamily="49" charset="0"/>
                <a:cs typeface="Courier New" pitchFamily="49" charset="0"/>
              </a:rPr>
              <a:t>EngineVehicle</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protected int </a:t>
            </a:r>
            <a:r>
              <a:rPr lang="en-US" b="1" dirty="0" smtClean="0">
                <a:latin typeface="Courier New" pitchFamily="49" charset="0"/>
                <a:cs typeface="Courier New" pitchFamily="49" charset="0"/>
              </a:rPr>
              <a:t>gas;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EngineVehicle</a:t>
            </a:r>
            <a:r>
              <a:rPr lang="en-US" b="1" dirty="0">
                <a:latin typeface="Courier New" pitchFamily="49" charset="0"/>
                <a:cs typeface="Courier New" pitchFamily="49" charset="0"/>
              </a:rPr>
              <a:t>(int </a:t>
            </a:r>
            <a:r>
              <a:rPr lang="en-US" b="1" dirty="0" smtClean="0">
                <a:latin typeface="Courier New" pitchFamily="49" charset="0"/>
                <a:cs typeface="Courier New" pitchFamily="49" charset="0"/>
              </a:rPr>
              <a:t>pos, int gas){</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super(pos);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3851920" y="1093386"/>
            <a:ext cx="4639347" cy="369332"/>
          </a:xfrm>
          <a:prstGeom prst="rect">
            <a:avLst/>
          </a:prstGeom>
          <a:solidFill>
            <a:srgbClr val="92D050"/>
          </a:solidFill>
        </p:spPr>
        <p:txBody>
          <a:bodyPr wrap="none" rtlCol="0">
            <a:spAutoFit/>
          </a:bodyPr>
          <a:lstStyle/>
          <a:p>
            <a:r>
              <a:rPr lang="el-GR" dirty="0" smtClean="0"/>
              <a:t>Υπάρχει κάποιο λάθος σε αυτό τον ορισμό?</a:t>
            </a:r>
            <a:endParaRPr lang="en-US" dirty="0"/>
          </a:p>
        </p:txBody>
      </p:sp>
      <p:sp>
        <p:nvSpPr>
          <p:cNvPr id="5" name="TextBox 4"/>
          <p:cNvSpPr txBox="1"/>
          <p:nvPr/>
        </p:nvSpPr>
        <p:spPr>
          <a:xfrm>
            <a:off x="1331640" y="5517232"/>
            <a:ext cx="7812360" cy="646331"/>
          </a:xfrm>
          <a:prstGeom prst="rect">
            <a:avLst/>
          </a:prstGeom>
          <a:solidFill>
            <a:srgbClr val="92D050"/>
          </a:solidFill>
        </p:spPr>
        <p:txBody>
          <a:bodyPr wrap="square" rtlCol="0">
            <a:spAutoFit/>
          </a:bodyPr>
          <a:lstStyle/>
          <a:p>
            <a:r>
              <a:rPr lang="el-GR" dirty="0" smtClean="0">
                <a:solidFill>
                  <a:srgbClr val="FF0000"/>
                </a:solidFill>
              </a:rPr>
              <a:t>Όχι</a:t>
            </a:r>
            <a:r>
              <a:rPr lang="el-GR" dirty="0" smtClean="0"/>
              <a:t>. Εφόσον η </a:t>
            </a:r>
            <a:r>
              <a:rPr lang="en-US" dirty="0" err="1" smtClean="0"/>
              <a:t>EngineVehicle</a:t>
            </a:r>
            <a:r>
              <a:rPr lang="en-US" dirty="0" smtClean="0"/>
              <a:t> </a:t>
            </a:r>
            <a:r>
              <a:rPr lang="el-GR" dirty="0" smtClean="0"/>
              <a:t>είναι </a:t>
            </a:r>
            <a:r>
              <a:rPr lang="el-GR" dirty="0" smtClean="0">
                <a:solidFill>
                  <a:srgbClr val="FF0000"/>
                </a:solidFill>
              </a:rPr>
              <a:t>αφηρημένη</a:t>
            </a:r>
            <a:r>
              <a:rPr lang="el-GR" dirty="0" smtClean="0"/>
              <a:t> δεν χρειάζεται να ορίσουμε την αφηρημένη μέθοδο </a:t>
            </a:r>
            <a:r>
              <a:rPr lang="en-US" dirty="0" smtClean="0"/>
              <a:t>move</a:t>
            </a:r>
            <a:endParaRPr lang="en-US" dirty="0"/>
          </a:p>
        </p:txBody>
      </p:sp>
    </p:spTree>
    <p:extLst>
      <p:ext uri="{BB962C8B-B14F-4D97-AF65-F5344CB8AC3E}">
        <p14:creationId xmlns:p14="http://schemas.microsoft.com/office/powerpoint/2010/main" val="391968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μεγάλο παράδειγμα</a:t>
            </a:r>
            <a:endParaRPr lang="en-US" dirty="0"/>
          </a:p>
        </p:txBody>
      </p:sp>
      <p:sp>
        <p:nvSpPr>
          <p:cNvPr id="3" name="Content Placeholder 2"/>
          <p:cNvSpPr>
            <a:spLocks noGrp="1"/>
          </p:cNvSpPr>
          <p:nvPr>
            <p:ph idx="1"/>
          </p:nvPr>
        </p:nvSpPr>
        <p:spPr/>
        <p:txBody>
          <a:bodyPr/>
          <a:lstStyle/>
          <a:p>
            <a:r>
              <a:rPr lang="el-GR" dirty="0" smtClean="0"/>
              <a:t>Θέλουμε να φτιάξουμε ένα πρόγραμμα που διαχειρίζεται το </a:t>
            </a:r>
            <a:r>
              <a:rPr lang="el-GR" dirty="0" err="1" smtClean="0">
                <a:solidFill>
                  <a:srgbClr val="0070C0"/>
                </a:solidFill>
              </a:rPr>
              <a:t>πορτοφόλιο</a:t>
            </a:r>
            <a:r>
              <a:rPr lang="el-GR" dirty="0" smtClean="0">
                <a:solidFill>
                  <a:srgbClr val="0070C0"/>
                </a:solidFill>
              </a:rPr>
              <a:t> (</a:t>
            </a:r>
            <a:r>
              <a:rPr lang="en-US" dirty="0" err="1" smtClean="0">
                <a:solidFill>
                  <a:srgbClr val="0070C0"/>
                </a:solidFill>
              </a:rPr>
              <a:t>portofolio</a:t>
            </a:r>
            <a:r>
              <a:rPr lang="en-US" dirty="0" smtClean="0">
                <a:solidFill>
                  <a:srgbClr val="0070C0"/>
                </a:solidFill>
              </a:rPr>
              <a:t>) </a:t>
            </a:r>
            <a:r>
              <a:rPr lang="el-GR" dirty="0" smtClean="0"/>
              <a:t>ενός χρηματιστή. </a:t>
            </a:r>
            <a:r>
              <a:rPr lang="en-US" dirty="0" smtClean="0"/>
              <a:t>To </a:t>
            </a:r>
            <a:r>
              <a:rPr lang="en-US" dirty="0" err="1" smtClean="0"/>
              <a:t>portofolio</a:t>
            </a:r>
            <a:r>
              <a:rPr lang="en-US" dirty="0" smtClean="0"/>
              <a:t> </a:t>
            </a:r>
            <a:r>
              <a:rPr lang="el-GR" dirty="0" smtClean="0"/>
              <a:t>έχει </a:t>
            </a:r>
            <a:r>
              <a:rPr lang="el-GR" dirty="0" smtClean="0">
                <a:solidFill>
                  <a:srgbClr val="0070C0"/>
                </a:solidFill>
              </a:rPr>
              <a:t>μετοχές </a:t>
            </a:r>
            <a:r>
              <a:rPr lang="en-US" dirty="0" smtClean="0">
                <a:solidFill>
                  <a:srgbClr val="0070C0"/>
                </a:solidFill>
              </a:rPr>
              <a:t>(stocks)</a:t>
            </a:r>
            <a:r>
              <a:rPr lang="el-GR" dirty="0" smtClean="0"/>
              <a:t>, μετοχές που δίνουν </a:t>
            </a:r>
            <a:r>
              <a:rPr lang="el-GR" dirty="0" smtClean="0">
                <a:solidFill>
                  <a:srgbClr val="0070C0"/>
                </a:solidFill>
              </a:rPr>
              <a:t>μέρισμα</a:t>
            </a:r>
            <a:r>
              <a:rPr lang="en-US" dirty="0" smtClean="0">
                <a:solidFill>
                  <a:srgbClr val="0070C0"/>
                </a:solidFill>
              </a:rPr>
              <a:t> (</a:t>
            </a:r>
            <a:r>
              <a:rPr lang="en-US" dirty="0" err="1" smtClean="0">
                <a:solidFill>
                  <a:srgbClr val="0070C0"/>
                </a:solidFill>
              </a:rPr>
              <a:t>divident</a:t>
            </a:r>
            <a:r>
              <a:rPr lang="en-US" dirty="0" smtClean="0">
                <a:solidFill>
                  <a:srgbClr val="0070C0"/>
                </a:solidFill>
              </a:rPr>
              <a:t> stocks), </a:t>
            </a:r>
            <a:r>
              <a:rPr lang="el-GR" dirty="0" smtClean="0">
                <a:solidFill>
                  <a:srgbClr val="0070C0"/>
                </a:solidFill>
              </a:rPr>
              <a:t>αμοιβαία κεφάλαια (</a:t>
            </a:r>
            <a:r>
              <a:rPr lang="en-US" dirty="0" smtClean="0">
                <a:solidFill>
                  <a:srgbClr val="0070C0"/>
                </a:solidFill>
              </a:rPr>
              <a:t>mutual funds)</a:t>
            </a:r>
            <a:r>
              <a:rPr lang="el-GR" dirty="0" smtClean="0"/>
              <a:t>, και </a:t>
            </a:r>
            <a:r>
              <a:rPr lang="el-GR" dirty="0" smtClean="0">
                <a:solidFill>
                  <a:srgbClr val="0070C0"/>
                </a:solidFill>
              </a:rPr>
              <a:t>χρήματα </a:t>
            </a:r>
            <a:r>
              <a:rPr lang="en-US" dirty="0" smtClean="0">
                <a:solidFill>
                  <a:srgbClr val="0070C0"/>
                </a:solidFill>
              </a:rPr>
              <a:t>(cash)</a:t>
            </a:r>
            <a:r>
              <a:rPr lang="en-US" dirty="0" smtClean="0"/>
              <a:t>. </a:t>
            </a:r>
            <a:r>
              <a:rPr lang="el-GR" dirty="0" smtClean="0"/>
              <a:t>Για κάθε μια από αυτές τις </a:t>
            </a:r>
            <a:r>
              <a:rPr lang="el-GR" dirty="0" smtClean="0">
                <a:solidFill>
                  <a:srgbClr val="00B0F0"/>
                </a:solidFill>
              </a:rPr>
              <a:t>αξίες (</a:t>
            </a:r>
            <a:r>
              <a:rPr lang="en-US" dirty="0" smtClean="0">
                <a:solidFill>
                  <a:srgbClr val="00B0F0"/>
                </a:solidFill>
              </a:rPr>
              <a:t>assets)</a:t>
            </a:r>
            <a:r>
              <a:rPr lang="el-GR" dirty="0" smtClean="0">
                <a:solidFill>
                  <a:srgbClr val="00B0F0"/>
                </a:solidFill>
              </a:rPr>
              <a:t> </a:t>
            </a:r>
            <a:r>
              <a:rPr lang="el-GR" dirty="0" smtClean="0"/>
              <a:t>θέλουμε να </a:t>
            </a:r>
            <a:r>
              <a:rPr lang="el-GR" dirty="0" smtClean="0">
                <a:solidFill>
                  <a:schemeClr val="accent6">
                    <a:lumMod val="75000"/>
                  </a:schemeClr>
                </a:solidFill>
              </a:rPr>
              <a:t>υπολογίζουμε</a:t>
            </a:r>
            <a:r>
              <a:rPr lang="el-GR" dirty="0" smtClean="0"/>
              <a:t> την τωρινή της </a:t>
            </a:r>
            <a:r>
              <a:rPr lang="el-GR" dirty="0" smtClean="0">
                <a:solidFill>
                  <a:schemeClr val="accent6">
                    <a:lumMod val="75000"/>
                  </a:schemeClr>
                </a:solidFill>
              </a:rPr>
              <a:t>αποτίμηση (</a:t>
            </a:r>
            <a:r>
              <a:rPr lang="en-US" dirty="0" smtClean="0">
                <a:solidFill>
                  <a:schemeClr val="accent6">
                    <a:lumMod val="75000"/>
                  </a:schemeClr>
                </a:solidFill>
              </a:rPr>
              <a:t>market value)</a:t>
            </a:r>
            <a:r>
              <a:rPr lang="en-US" dirty="0" smtClean="0"/>
              <a:t> </a:t>
            </a:r>
            <a:r>
              <a:rPr lang="el-GR" dirty="0" smtClean="0"/>
              <a:t>και το </a:t>
            </a:r>
            <a:r>
              <a:rPr lang="el-GR" dirty="0" smtClean="0">
                <a:solidFill>
                  <a:schemeClr val="accent6">
                    <a:lumMod val="75000"/>
                  </a:schemeClr>
                </a:solidFill>
              </a:rPr>
              <a:t>κέρδος (</a:t>
            </a:r>
            <a:r>
              <a:rPr lang="en-US" dirty="0" smtClean="0">
                <a:solidFill>
                  <a:schemeClr val="accent6">
                    <a:lumMod val="75000"/>
                  </a:schemeClr>
                </a:solidFill>
              </a:rPr>
              <a:t>profit)</a:t>
            </a:r>
            <a:r>
              <a:rPr lang="el-GR" dirty="0" smtClean="0"/>
              <a:t> που μας δίνει</a:t>
            </a:r>
            <a:r>
              <a:rPr lang="en-US" dirty="0" smtClean="0"/>
              <a:t>. </a:t>
            </a:r>
            <a:r>
              <a:rPr lang="el-GR" dirty="0" smtClean="0"/>
              <a:t>Μετά θέλουμε να υπολογίσουμε τη συνολική αξία του </a:t>
            </a:r>
            <a:r>
              <a:rPr lang="el-GR" dirty="0" err="1" smtClean="0"/>
              <a:t>πορτοφόλιου</a:t>
            </a:r>
            <a:r>
              <a:rPr lang="el-GR" dirty="0" smtClean="0"/>
              <a:t> και το συνολικό κέρδος</a:t>
            </a:r>
            <a:endParaRPr lang="en-US" dirty="0"/>
          </a:p>
        </p:txBody>
      </p:sp>
    </p:spTree>
    <p:extLst>
      <p:ext uri="{BB962C8B-B14F-4D97-AF65-F5344CB8AC3E}">
        <p14:creationId xmlns:p14="http://schemas.microsoft.com/office/powerpoint/2010/main" val="38757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Λεπτομέρειες</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Cash</a:t>
            </a:r>
            <a:r>
              <a:rPr lang="en-US" dirty="0" smtClean="0"/>
              <a:t>: </a:t>
            </a:r>
            <a:r>
              <a:rPr lang="el-GR" dirty="0" smtClean="0"/>
              <a:t>Δεν μεταβάλλεται η αξία του, δεν έχει κέρδος</a:t>
            </a:r>
          </a:p>
          <a:p>
            <a:r>
              <a:rPr lang="en-US" dirty="0" smtClean="0">
                <a:solidFill>
                  <a:schemeClr val="accent6">
                    <a:lumMod val="75000"/>
                  </a:schemeClr>
                </a:solidFill>
              </a:rPr>
              <a:t>Stocks</a:t>
            </a:r>
            <a:r>
              <a:rPr lang="en-US" dirty="0" smtClean="0"/>
              <a:t>: H </a:t>
            </a:r>
            <a:r>
              <a:rPr lang="el-GR" dirty="0" smtClean="0"/>
              <a:t>αξία του είναι ίση με τον αριθμό των μετοχών επί την αξία της μετοχής. Το κέρδος είναι η διαφορά της τωρινής αποτίμησης με το </a:t>
            </a:r>
            <a:r>
              <a:rPr lang="el-GR" dirty="0" smtClean="0">
                <a:solidFill>
                  <a:srgbClr val="0070C0"/>
                </a:solidFill>
              </a:rPr>
              <a:t>κόστος αγοράς</a:t>
            </a:r>
          </a:p>
          <a:p>
            <a:r>
              <a:rPr lang="en-US" dirty="0" smtClean="0">
                <a:solidFill>
                  <a:schemeClr val="accent6">
                    <a:lumMod val="75000"/>
                  </a:schemeClr>
                </a:solidFill>
              </a:rPr>
              <a:t>Mutual Funds</a:t>
            </a:r>
            <a:r>
              <a:rPr lang="en-US" dirty="0" smtClean="0"/>
              <a:t>: </a:t>
            </a:r>
            <a:r>
              <a:rPr lang="el-GR" dirty="0" smtClean="0"/>
              <a:t>Παρόμοια με τα </a:t>
            </a:r>
            <a:r>
              <a:rPr lang="en-US" dirty="0" smtClean="0"/>
              <a:t>Stocks </a:t>
            </a:r>
            <a:r>
              <a:rPr lang="el-GR" dirty="0" smtClean="0"/>
              <a:t>αλλά ο αριθμός των μετοχών που μπορούμε να έχουμε είναι </a:t>
            </a:r>
            <a:r>
              <a:rPr lang="el-GR" dirty="0" smtClean="0">
                <a:solidFill>
                  <a:srgbClr val="0070C0"/>
                </a:solidFill>
              </a:rPr>
              <a:t>πραγματικός αριθμός </a:t>
            </a:r>
            <a:r>
              <a:rPr lang="el-GR" dirty="0" smtClean="0"/>
              <a:t>αντί για ακέραιος</a:t>
            </a:r>
          </a:p>
          <a:p>
            <a:r>
              <a:rPr lang="en-US" dirty="0" smtClean="0">
                <a:solidFill>
                  <a:schemeClr val="accent6">
                    <a:lumMod val="75000"/>
                  </a:schemeClr>
                </a:solidFill>
              </a:rPr>
              <a:t>Dividend Stocks</a:t>
            </a:r>
            <a:r>
              <a:rPr lang="en-US" dirty="0" smtClean="0"/>
              <a:t>: </a:t>
            </a:r>
            <a:r>
              <a:rPr lang="el-GR" dirty="0" smtClean="0"/>
              <a:t>Όμοια με τα </a:t>
            </a:r>
            <a:r>
              <a:rPr lang="en-US" dirty="0" smtClean="0"/>
              <a:t>Stocks </a:t>
            </a:r>
            <a:r>
              <a:rPr lang="el-GR" dirty="0" smtClean="0"/>
              <a:t>αλλά στο κέρδος προσθέτουμε και τα </a:t>
            </a:r>
            <a:r>
              <a:rPr lang="el-GR" dirty="0" smtClean="0">
                <a:solidFill>
                  <a:srgbClr val="0070C0"/>
                </a:solidFill>
              </a:rPr>
              <a:t>μερίσματα</a:t>
            </a:r>
            <a:endParaRPr lang="en-US" dirty="0">
              <a:solidFill>
                <a:srgbClr val="0070C0"/>
              </a:solidFill>
            </a:endParaRPr>
          </a:p>
        </p:txBody>
      </p:sp>
    </p:spTree>
    <p:extLst>
      <p:ext uri="{BB962C8B-B14F-4D97-AF65-F5344CB8AC3E}">
        <p14:creationId xmlns:p14="http://schemas.microsoft.com/office/powerpoint/2010/main" val="419000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76638" y="2709061"/>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7044590" y="3081734"/>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55895" y="3081734"/>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467544" y="3068959"/>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3701" y="3118971"/>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2" name="Straight Connector 11"/>
          <p:cNvCxnSpPr/>
          <p:nvPr/>
        </p:nvCxnSpPr>
        <p:spPr>
          <a:xfrm>
            <a:off x="467544" y="428032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8014" y="2642859"/>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2627784" y="3068959"/>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3941" y="3118971"/>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double</a:t>
            </a: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6" name="Straight Connector 15"/>
          <p:cNvCxnSpPr/>
          <p:nvPr/>
        </p:nvCxnSpPr>
        <p:spPr>
          <a:xfrm>
            <a:off x="2623519" y="4291376"/>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8650" y="2642859"/>
            <a:ext cx="1518364" cy="369332"/>
          </a:xfrm>
          <a:prstGeom prst="rect">
            <a:avLst/>
          </a:prstGeom>
          <a:noFill/>
        </p:spPr>
        <p:txBody>
          <a:bodyPr wrap="none" rtlCol="0">
            <a:spAutoFit/>
          </a:bodyPr>
          <a:lstStyle/>
          <a:p>
            <a:r>
              <a:rPr lang="en-US" dirty="0" err="1" smtClean="0">
                <a:solidFill>
                  <a:srgbClr val="FF0000"/>
                </a:solidFill>
              </a:rPr>
              <a:t>MutualFunds</a:t>
            </a:r>
            <a:endParaRPr lang="en-US" dirty="0">
              <a:solidFill>
                <a:srgbClr val="FF0000"/>
              </a:solidFill>
            </a:endParaRPr>
          </a:p>
        </p:txBody>
      </p:sp>
      <p:sp>
        <p:nvSpPr>
          <p:cNvPr id="22" name="Rectangle 21"/>
          <p:cNvSpPr/>
          <p:nvPr/>
        </p:nvSpPr>
        <p:spPr>
          <a:xfrm>
            <a:off x="4788024" y="3046783"/>
            <a:ext cx="1944216" cy="225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76859" y="3158332"/>
            <a:ext cx="1783373" cy="2031325"/>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smtClean="0">
                <a:solidFill>
                  <a:srgbClr val="00B0F0"/>
                </a:solidFill>
              </a:rPr>
              <a:t>dividends</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24" name="Straight Connector 23"/>
          <p:cNvCxnSpPr/>
          <p:nvPr/>
        </p:nvCxnSpPr>
        <p:spPr>
          <a:xfrm>
            <a:off x="4788024" y="4581128"/>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72709" y="2634435"/>
            <a:ext cx="165942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7055895" y="3381915"/>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7584" y="6021288"/>
            <a:ext cx="6395853" cy="369332"/>
          </a:xfrm>
          <a:prstGeom prst="rect">
            <a:avLst/>
          </a:prstGeom>
          <a:solidFill>
            <a:srgbClr val="92D050"/>
          </a:solidFill>
        </p:spPr>
        <p:txBody>
          <a:bodyPr wrap="none" rtlCol="0">
            <a:spAutoFit/>
          </a:bodyPr>
          <a:lstStyle/>
          <a:p>
            <a:r>
              <a:rPr lang="el-GR" dirty="0" smtClean="0"/>
              <a:t>Πως μπορούμε να βελτιώσουμε το σχεδιασμό των κλάσεων?</a:t>
            </a:r>
            <a:endParaRPr lang="en-US" dirty="0"/>
          </a:p>
        </p:txBody>
      </p:sp>
    </p:spTree>
    <p:extLst>
      <p:ext uri="{BB962C8B-B14F-4D97-AF65-F5344CB8AC3E}">
        <p14:creationId xmlns:p14="http://schemas.microsoft.com/office/powerpoint/2010/main" val="70669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4" name="Rounded Rectangle 3"/>
          <p:cNvSpPr/>
          <p:nvPr/>
        </p:nvSpPr>
        <p:spPr>
          <a:xfrm>
            <a:off x="1219200" y="1581252"/>
            <a:ext cx="2090699" cy="2819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219201" y="2190852"/>
            <a:ext cx="20906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54830" y="3169784"/>
            <a:ext cx="2090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2775" y="1698975"/>
            <a:ext cx="1723549" cy="369332"/>
          </a:xfrm>
          <a:prstGeom prst="rect">
            <a:avLst/>
          </a:prstGeom>
          <a:noFill/>
        </p:spPr>
        <p:txBody>
          <a:bodyPr wrap="none" rtlCol="0">
            <a:spAutoFit/>
          </a:bodyPr>
          <a:lstStyle/>
          <a:p>
            <a:r>
              <a:rPr lang="en-US" b="1" dirty="0" err="1" smtClean="0"/>
              <a:t>SearchEngine</a:t>
            </a:r>
            <a:endParaRPr lang="en-US" b="1" dirty="0"/>
          </a:p>
        </p:txBody>
      </p:sp>
      <p:sp>
        <p:nvSpPr>
          <p:cNvPr id="8" name="TextBox 7"/>
          <p:cNvSpPr txBox="1"/>
          <p:nvPr/>
        </p:nvSpPr>
        <p:spPr>
          <a:xfrm>
            <a:off x="1306787" y="2243435"/>
            <a:ext cx="2003112" cy="923330"/>
          </a:xfrm>
          <a:prstGeom prst="rect">
            <a:avLst/>
          </a:prstGeom>
          <a:noFill/>
        </p:spPr>
        <p:txBody>
          <a:bodyPr wrap="square" rtlCol="0">
            <a:spAutoFit/>
          </a:bodyPr>
          <a:lstStyle/>
          <a:p>
            <a:r>
              <a:rPr lang="en-US" dirty="0" smtClean="0"/>
              <a:t>Data structure that stores </a:t>
            </a:r>
            <a:r>
              <a:rPr lang="en-US" b="1" dirty="0" smtClean="0"/>
              <a:t>Documents</a:t>
            </a:r>
            <a:endParaRPr lang="en-US" b="1" dirty="0"/>
          </a:p>
        </p:txBody>
      </p:sp>
      <p:sp>
        <p:nvSpPr>
          <p:cNvPr id="15" name="TextBox 14"/>
          <p:cNvSpPr txBox="1"/>
          <p:nvPr/>
        </p:nvSpPr>
        <p:spPr>
          <a:xfrm>
            <a:off x="1509273" y="3301586"/>
            <a:ext cx="1556836" cy="369332"/>
          </a:xfrm>
          <a:prstGeom prst="rect">
            <a:avLst/>
          </a:prstGeom>
          <a:noFill/>
        </p:spPr>
        <p:txBody>
          <a:bodyPr wrap="none" rtlCol="0">
            <a:spAutoFit/>
          </a:bodyPr>
          <a:lstStyle/>
          <a:p>
            <a:r>
              <a:rPr lang="en-US" dirty="0" err="1" smtClean="0"/>
              <a:t>answerQuery</a:t>
            </a:r>
            <a:endParaRPr lang="en-US" dirty="0"/>
          </a:p>
        </p:txBody>
      </p:sp>
      <p:cxnSp>
        <p:nvCxnSpPr>
          <p:cNvPr id="17" name="Straight Connector 16"/>
          <p:cNvCxnSpPr/>
          <p:nvPr/>
        </p:nvCxnSpPr>
        <p:spPr>
          <a:xfrm>
            <a:off x="3462299" y="2705100"/>
            <a:ext cx="19122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Diamond 18"/>
          <p:cNvSpPr/>
          <p:nvPr/>
        </p:nvSpPr>
        <p:spPr>
          <a:xfrm>
            <a:off x="3309899" y="2619324"/>
            <a:ext cx="152400" cy="17155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374571" y="1590080"/>
            <a:ext cx="2090699" cy="2819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374572" y="2199680"/>
            <a:ext cx="20906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10201" y="3178612"/>
            <a:ext cx="2090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63330" y="1707803"/>
            <a:ext cx="1313180" cy="369332"/>
          </a:xfrm>
          <a:prstGeom prst="rect">
            <a:avLst/>
          </a:prstGeom>
          <a:noFill/>
        </p:spPr>
        <p:txBody>
          <a:bodyPr wrap="none" rtlCol="0">
            <a:spAutoFit/>
          </a:bodyPr>
          <a:lstStyle/>
          <a:p>
            <a:r>
              <a:rPr lang="en-US" b="1" dirty="0" smtClean="0"/>
              <a:t>Document</a:t>
            </a:r>
            <a:endParaRPr lang="en-US" b="1" dirty="0"/>
          </a:p>
        </p:txBody>
      </p:sp>
      <p:sp>
        <p:nvSpPr>
          <p:cNvPr id="24" name="TextBox 23"/>
          <p:cNvSpPr txBox="1"/>
          <p:nvPr/>
        </p:nvSpPr>
        <p:spPr>
          <a:xfrm>
            <a:off x="5462158" y="2424589"/>
            <a:ext cx="2003112" cy="646331"/>
          </a:xfrm>
          <a:prstGeom prst="rect">
            <a:avLst/>
          </a:prstGeom>
          <a:noFill/>
        </p:spPr>
        <p:txBody>
          <a:bodyPr wrap="square" rtlCol="0">
            <a:spAutoFit/>
          </a:bodyPr>
          <a:lstStyle/>
          <a:p>
            <a:r>
              <a:rPr lang="en-US" dirty="0" smtClean="0"/>
              <a:t>The words of the document</a:t>
            </a:r>
            <a:endParaRPr lang="en-US" b="1" dirty="0"/>
          </a:p>
        </p:txBody>
      </p:sp>
      <p:sp>
        <p:nvSpPr>
          <p:cNvPr id="25" name="TextBox 24"/>
          <p:cNvSpPr txBox="1"/>
          <p:nvPr/>
        </p:nvSpPr>
        <p:spPr>
          <a:xfrm>
            <a:off x="6146960" y="3441669"/>
            <a:ext cx="633507" cy="369332"/>
          </a:xfrm>
          <a:prstGeom prst="rect">
            <a:avLst/>
          </a:prstGeom>
          <a:noFill/>
        </p:spPr>
        <p:txBody>
          <a:bodyPr wrap="none" rtlCol="0">
            <a:spAutoFit/>
          </a:bodyPr>
          <a:lstStyle/>
          <a:p>
            <a:r>
              <a:rPr lang="en-US" dirty="0" smtClean="0"/>
              <a:t>print</a:t>
            </a:r>
            <a:endParaRPr lang="en-US" dirty="0"/>
          </a:p>
        </p:txBody>
      </p:sp>
      <p:sp>
        <p:nvSpPr>
          <p:cNvPr id="26" name="TextBox 25"/>
          <p:cNvSpPr txBox="1"/>
          <p:nvPr/>
        </p:nvSpPr>
        <p:spPr>
          <a:xfrm>
            <a:off x="3962400" y="2289430"/>
            <a:ext cx="748923" cy="369332"/>
          </a:xfrm>
          <a:prstGeom prst="rect">
            <a:avLst/>
          </a:prstGeom>
          <a:noFill/>
        </p:spPr>
        <p:txBody>
          <a:bodyPr wrap="none" rtlCol="0">
            <a:spAutoFit/>
          </a:bodyPr>
          <a:lstStyle/>
          <a:p>
            <a:r>
              <a:rPr lang="en-US" dirty="0" smtClean="0"/>
              <a:t>has a</a:t>
            </a:r>
            <a:endParaRPr lang="en-US" dirty="0"/>
          </a:p>
        </p:txBody>
      </p:sp>
      <p:sp>
        <p:nvSpPr>
          <p:cNvPr id="27" name="TextBox 26"/>
          <p:cNvSpPr txBox="1"/>
          <p:nvPr/>
        </p:nvSpPr>
        <p:spPr>
          <a:xfrm>
            <a:off x="1078245" y="5118718"/>
            <a:ext cx="7408503" cy="369332"/>
          </a:xfrm>
          <a:prstGeom prst="rect">
            <a:avLst/>
          </a:prstGeom>
          <a:noFill/>
        </p:spPr>
        <p:txBody>
          <a:bodyPr wrap="none" rtlCol="0">
            <a:spAutoFit/>
          </a:bodyPr>
          <a:lstStyle/>
          <a:p>
            <a:r>
              <a:rPr lang="el-GR" dirty="0" smtClean="0"/>
              <a:t>Οι μηχανές αναζήτησης επιστρέφουν τα κείμενα </a:t>
            </a:r>
            <a:r>
              <a:rPr lang="el-GR" dirty="0" smtClean="0">
                <a:solidFill>
                  <a:schemeClr val="accent6">
                    <a:lumMod val="75000"/>
                  </a:schemeClr>
                </a:solidFill>
              </a:rPr>
              <a:t>ταξινομημένα</a:t>
            </a:r>
            <a:r>
              <a:rPr lang="en-US" dirty="0" smtClean="0">
                <a:solidFill>
                  <a:schemeClr val="accent6">
                    <a:lumMod val="75000"/>
                  </a:schemeClr>
                </a:solidFill>
              </a:rPr>
              <a:t> (ranked)</a:t>
            </a:r>
            <a:endParaRPr lang="en-US" dirty="0">
              <a:solidFill>
                <a:schemeClr val="accent6">
                  <a:lumMod val="75000"/>
                </a:schemeClr>
              </a:solidFill>
            </a:endParaRPr>
          </a:p>
        </p:txBody>
      </p:sp>
      <p:sp>
        <p:nvSpPr>
          <p:cNvPr id="28" name="TextBox 27"/>
          <p:cNvSpPr txBox="1"/>
          <p:nvPr/>
        </p:nvSpPr>
        <p:spPr>
          <a:xfrm>
            <a:off x="1254830" y="4599835"/>
            <a:ext cx="1385700" cy="369332"/>
          </a:xfrm>
          <a:prstGeom prst="rect">
            <a:avLst/>
          </a:prstGeom>
          <a:solidFill>
            <a:srgbClr val="92D050"/>
          </a:solidFill>
        </p:spPr>
        <p:txBody>
          <a:bodyPr wrap="none" rtlCol="0">
            <a:spAutoFit/>
          </a:bodyPr>
          <a:lstStyle/>
          <a:p>
            <a:r>
              <a:rPr lang="el-GR" dirty="0" smtClean="0"/>
              <a:t>Λείπει κάτι?</a:t>
            </a:r>
            <a:endParaRPr lang="en-US" dirty="0"/>
          </a:p>
        </p:txBody>
      </p:sp>
      <p:sp>
        <p:nvSpPr>
          <p:cNvPr id="29" name="TextBox 28"/>
          <p:cNvSpPr txBox="1"/>
          <p:nvPr/>
        </p:nvSpPr>
        <p:spPr>
          <a:xfrm>
            <a:off x="1078245" y="5543652"/>
            <a:ext cx="6534353" cy="646331"/>
          </a:xfrm>
          <a:prstGeom prst="rect">
            <a:avLst/>
          </a:prstGeom>
          <a:noFill/>
        </p:spPr>
        <p:txBody>
          <a:bodyPr wrap="none" rtlCol="0">
            <a:spAutoFit/>
          </a:bodyPr>
          <a:lstStyle/>
          <a:p>
            <a:r>
              <a:rPr lang="el-GR" dirty="0" smtClean="0"/>
              <a:t>Προσθέτουμε μια μέθοδο </a:t>
            </a:r>
            <a:r>
              <a:rPr lang="en-US" dirty="0" smtClean="0">
                <a:solidFill>
                  <a:srgbClr val="0070C0"/>
                </a:solidFill>
              </a:rPr>
              <a:t>rank </a:t>
            </a:r>
          </a:p>
          <a:p>
            <a:r>
              <a:rPr lang="en-US" dirty="0" smtClean="0"/>
              <a:t>H </a:t>
            </a:r>
            <a:r>
              <a:rPr lang="el-GR" dirty="0" smtClean="0"/>
              <a:t>μέθοδος αυτή είναι ιδιωτική </a:t>
            </a:r>
            <a:r>
              <a:rPr lang="el-GR" dirty="0"/>
              <a:t>(</a:t>
            </a:r>
            <a:r>
              <a:rPr lang="en-US" dirty="0">
                <a:solidFill>
                  <a:srgbClr val="FF0000"/>
                </a:solidFill>
              </a:rPr>
              <a:t>private</a:t>
            </a:r>
            <a:r>
              <a:rPr lang="en-US" dirty="0" smtClean="0"/>
              <a:t>)</a:t>
            </a:r>
            <a:r>
              <a:rPr lang="el-GR" dirty="0" smtClean="0"/>
              <a:t>, δεν φαίνεται εξωτερικά</a:t>
            </a:r>
            <a:endParaRPr lang="en-US" dirty="0"/>
          </a:p>
        </p:txBody>
      </p:sp>
      <p:sp>
        <p:nvSpPr>
          <p:cNvPr id="30" name="TextBox 29"/>
          <p:cNvSpPr txBox="1"/>
          <p:nvPr/>
        </p:nvSpPr>
        <p:spPr>
          <a:xfrm>
            <a:off x="1947680" y="3670918"/>
            <a:ext cx="633507" cy="369332"/>
          </a:xfrm>
          <a:prstGeom prst="rect">
            <a:avLst/>
          </a:prstGeom>
          <a:noFill/>
        </p:spPr>
        <p:txBody>
          <a:bodyPr wrap="none" rtlCol="0">
            <a:spAutoFit/>
          </a:bodyPr>
          <a:lstStyle/>
          <a:p>
            <a:r>
              <a:rPr lang="en-US" dirty="0" smtClean="0">
                <a:solidFill>
                  <a:schemeClr val="bg2">
                    <a:lumMod val="25000"/>
                  </a:schemeClr>
                </a:solidFill>
              </a:rPr>
              <a:t>rank</a:t>
            </a:r>
            <a:endParaRPr lang="en-US" dirty="0">
              <a:solidFill>
                <a:schemeClr val="bg2">
                  <a:lumMod val="25000"/>
                </a:schemeClr>
              </a:solidFill>
            </a:endParaRPr>
          </a:p>
        </p:txBody>
      </p:sp>
      <p:sp>
        <p:nvSpPr>
          <p:cNvPr id="31" name="TextBox 30"/>
          <p:cNvSpPr txBox="1"/>
          <p:nvPr/>
        </p:nvSpPr>
        <p:spPr>
          <a:xfrm>
            <a:off x="1078245" y="6189983"/>
            <a:ext cx="6675307" cy="646331"/>
          </a:xfrm>
          <a:prstGeom prst="rect">
            <a:avLst/>
          </a:prstGeom>
          <a:noFill/>
        </p:spPr>
        <p:txBody>
          <a:bodyPr wrap="square" rtlCol="0">
            <a:spAutoFit/>
          </a:bodyPr>
          <a:lstStyle/>
          <a:p>
            <a:r>
              <a:rPr lang="el-GR" dirty="0" smtClean="0"/>
              <a:t>Θα μπορούσαμε να έχουμε μία κλάση </a:t>
            </a:r>
            <a:r>
              <a:rPr lang="en-US" dirty="0" smtClean="0">
                <a:solidFill>
                  <a:schemeClr val="accent6">
                    <a:lumMod val="75000"/>
                  </a:schemeClr>
                </a:solidFill>
              </a:rPr>
              <a:t>Ranker</a:t>
            </a:r>
            <a:r>
              <a:rPr lang="en-US" dirty="0" smtClean="0"/>
              <a:t> </a:t>
            </a:r>
            <a:r>
              <a:rPr lang="el-GR" dirty="0" smtClean="0"/>
              <a:t>και ένα </a:t>
            </a:r>
            <a:r>
              <a:rPr lang="el-GR" dirty="0" smtClean="0">
                <a:solidFill>
                  <a:srgbClr val="0070C0"/>
                </a:solidFill>
              </a:rPr>
              <a:t>αντικείμενο</a:t>
            </a:r>
            <a:r>
              <a:rPr lang="el-GR" dirty="0" smtClean="0"/>
              <a:t> που να κάνει το </a:t>
            </a:r>
            <a:r>
              <a:rPr lang="en-US" dirty="0" smtClean="0"/>
              <a:t>ranking</a:t>
            </a:r>
            <a:endParaRPr lang="en-US" dirty="0"/>
          </a:p>
        </p:txBody>
      </p:sp>
      <p:sp>
        <p:nvSpPr>
          <p:cNvPr id="32" name="TextBox 31"/>
          <p:cNvSpPr txBox="1"/>
          <p:nvPr/>
        </p:nvSpPr>
        <p:spPr>
          <a:xfrm>
            <a:off x="7753552" y="949953"/>
            <a:ext cx="1369286" cy="461665"/>
          </a:xfrm>
          <a:prstGeom prst="rect">
            <a:avLst/>
          </a:prstGeom>
          <a:solidFill>
            <a:srgbClr val="92D050"/>
          </a:solidFill>
        </p:spPr>
        <p:txBody>
          <a:bodyPr wrap="none" rtlCol="0">
            <a:spAutoFit/>
          </a:bodyPr>
          <a:lstStyle/>
          <a:p>
            <a:r>
              <a:rPr lang="el-GR" sz="2400" dirty="0" smtClean="0"/>
              <a:t>Σύνθεση</a:t>
            </a:r>
            <a:endParaRPr lang="en-US" sz="2400" dirty="0"/>
          </a:p>
        </p:txBody>
      </p:sp>
    </p:spTree>
    <p:extLst>
      <p:ext uri="{BB962C8B-B14F-4D97-AF65-F5344CB8AC3E}">
        <p14:creationId xmlns:p14="http://schemas.microsoft.com/office/powerpoint/2010/main" val="5930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a:t>
            </a:r>
            <a:endParaRPr lang="en-US" dirty="0"/>
          </a:p>
        </p:txBody>
      </p:sp>
      <p:sp>
        <p:nvSpPr>
          <p:cNvPr id="3" name="Content Placeholder 2"/>
          <p:cNvSpPr>
            <a:spLocks noGrp="1"/>
          </p:cNvSpPr>
          <p:nvPr>
            <p:ph idx="1"/>
          </p:nvPr>
        </p:nvSpPr>
        <p:spPr/>
        <p:txBody>
          <a:bodyPr/>
          <a:lstStyle/>
          <a:p>
            <a:r>
              <a:rPr lang="el-GR" dirty="0" smtClean="0"/>
              <a:t>Βλέπουμε ότι υπάρχουν διάφορα </a:t>
            </a:r>
            <a:r>
              <a:rPr lang="el-GR" dirty="0" smtClean="0">
                <a:solidFill>
                  <a:schemeClr val="accent6">
                    <a:lumMod val="75000"/>
                  </a:schemeClr>
                </a:solidFill>
              </a:rPr>
              <a:t>κοινά στοιχεία </a:t>
            </a:r>
            <a:r>
              <a:rPr lang="el-GR" dirty="0" smtClean="0"/>
              <a:t>μεταξύ των διαφόρων οντοτήτων που μας ενδιαφέρουν</a:t>
            </a:r>
          </a:p>
          <a:p>
            <a:pPr lvl="1"/>
            <a:r>
              <a:rPr lang="el-GR" dirty="0" smtClean="0"/>
              <a:t>Χρειαζόμαστε για κάθε </a:t>
            </a:r>
            <a:r>
              <a:rPr lang="en-US" dirty="0" smtClean="0">
                <a:solidFill>
                  <a:schemeClr val="accent6">
                    <a:lumMod val="75000"/>
                  </a:schemeClr>
                </a:solidFill>
              </a:rPr>
              <a:t>asset</a:t>
            </a:r>
            <a:r>
              <a:rPr lang="en-US" dirty="0" smtClean="0"/>
              <a:t> </a:t>
            </a:r>
            <a:r>
              <a:rPr lang="el-GR" dirty="0" smtClean="0"/>
              <a:t>μια συνάρτηση που να μας δίνει το </a:t>
            </a:r>
            <a:r>
              <a:rPr lang="en-US" dirty="0" smtClean="0">
                <a:solidFill>
                  <a:srgbClr val="0070C0"/>
                </a:solidFill>
              </a:rPr>
              <a:t>market value </a:t>
            </a:r>
            <a:r>
              <a:rPr lang="el-GR" dirty="0" smtClean="0"/>
              <a:t>και μία που να υπολογίζει το </a:t>
            </a:r>
            <a:r>
              <a:rPr lang="en-US" dirty="0" smtClean="0">
                <a:solidFill>
                  <a:srgbClr val="0070C0"/>
                </a:solidFill>
              </a:rPr>
              <a:t>profit</a:t>
            </a:r>
          </a:p>
          <a:p>
            <a:pPr lvl="1"/>
            <a:r>
              <a:rPr lang="el-GR" dirty="0" smtClean="0"/>
              <a:t>Για τα </a:t>
            </a:r>
            <a:r>
              <a:rPr lang="en-US" dirty="0" smtClean="0"/>
              <a:t>share assets </a:t>
            </a:r>
            <a:r>
              <a:rPr lang="el-GR" dirty="0" smtClean="0"/>
              <a:t>(</a:t>
            </a:r>
            <a:r>
              <a:rPr lang="en-US" dirty="0" smtClean="0"/>
              <a:t>stocks, dividend stocks, mutual funds) </a:t>
            </a:r>
            <a:r>
              <a:rPr lang="el-GR" dirty="0" smtClean="0"/>
              <a:t>το κέρδος είναι η </a:t>
            </a:r>
            <a:r>
              <a:rPr lang="el-GR" dirty="0" smtClean="0">
                <a:solidFill>
                  <a:schemeClr val="accent6">
                    <a:lumMod val="75000"/>
                  </a:schemeClr>
                </a:solidFill>
              </a:rPr>
              <a:t>διαφορά</a:t>
            </a:r>
            <a:r>
              <a:rPr lang="el-GR" dirty="0" smtClean="0"/>
              <a:t> της </a:t>
            </a:r>
            <a:r>
              <a:rPr lang="el-GR" dirty="0" smtClean="0">
                <a:solidFill>
                  <a:srgbClr val="0070C0"/>
                </a:solidFill>
              </a:rPr>
              <a:t>τωρινής τιμής </a:t>
            </a:r>
            <a:r>
              <a:rPr lang="el-GR" dirty="0" smtClean="0"/>
              <a:t>με το </a:t>
            </a:r>
            <a:r>
              <a:rPr lang="el-GR" dirty="0" smtClean="0">
                <a:solidFill>
                  <a:srgbClr val="0070C0"/>
                </a:solidFill>
              </a:rPr>
              <a:t>κόστος</a:t>
            </a:r>
          </a:p>
          <a:p>
            <a:pPr lvl="1"/>
            <a:r>
              <a:rPr lang="el-GR" dirty="0" smtClean="0"/>
              <a:t>Η τιμή των </a:t>
            </a:r>
            <a:r>
              <a:rPr lang="en-US" dirty="0" smtClean="0"/>
              <a:t>dividend stocks </a:t>
            </a:r>
            <a:r>
              <a:rPr lang="el-GR" dirty="0" smtClean="0"/>
              <a:t>υπολογίζεται όπως αυτή την απλών </a:t>
            </a:r>
            <a:r>
              <a:rPr lang="en-US" dirty="0" smtClean="0"/>
              <a:t>stocks </a:t>
            </a:r>
            <a:r>
              <a:rPr lang="el-GR" dirty="0" smtClean="0"/>
              <a:t>απλά προσθέτουμε και το μέρισμα</a:t>
            </a:r>
            <a:endParaRPr lang="en-US" dirty="0"/>
          </a:p>
        </p:txBody>
      </p:sp>
    </p:spTree>
    <p:extLst>
      <p:ext uri="{BB962C8B-B14F-4D97-AF65-F5344CB8AC3E}">
        <p14:creationId xmlns:p14="http://schemas.microsoft.com/office/powerpoint/2010/main" val="347584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32240" y="2678191"/>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300192" y="3050864"/>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11497" y="3050864"/>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9632" y="2774980"/>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5789" y="2824992"/>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2" name="Straight Connector 11"/>
          <p:cNvCxnSpPr/>
          <p:nvPr/>
        </p:nvCxnSpPr>
        <p:spPr>
          <a:xfrm>
            <a:off x="1259632" y="398634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70102" y="2348880"/>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2774980"/>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96029" y="2824992"/>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double</a:t>
            </a: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6" name="Straight Connector 15"/>
          <p:cNvCxnSpPr/>
          <p:nvPr/>
        </p:nvCxnSpPr>
        <p:spPr>
          <a:xfrm>
            <a:off x="3415607" y="399739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00738" y="2348880"/>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7657"/>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311497" y="3351045"/>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V="1">
            <a:off x="2231740" y="4629331"/>
            <a:ext cx="0" cy="6583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4968" y="836712"/>
            <a:ext cx="4697759" cy="1200329"/>
          </a:xfrm>
          <a:prstGeom prst="rect">
            <a:avLst/>
          </a:prstGeom>
          <a:solidFill>
            <a:schemeClr val="accent5">
              <a:lumMod val="60000"/>
              <a:lumOff val="40000"/>
            </a:schemeClr>
          </a:solidFill>
        </p:spPr>
        <p:txBody>
          <a:bodyPr wrap="square" rtlCol="0">
            <a:spAutoFit/>
          </a:bodyPr>
          <a:lstStyle/>
          <a:p>
            <a:r>
              <a:rPr lang="el-GR" dirty="0" smtClean="0"/>
              <a:t>Η </a:t>
            </a:r>
            <a:r>
              <a:rPr lang="en-US" dirty="0" err="1" smtClean="0"/>
              <a:t>DividentStock</a:t>
            </a:r>
            <a:r>
              <a:rPr lang="en-US" dirty="0" smtClean="0"/>
              <a:t> </a:t>
            </a:r>
            <a:r>
              <a:rPr lang="el-GR" dirty="0" smtClean="0"/>
              <a:t>έχει τα ίδια χαρακτηριστικά με την </a:t>
            </a:r>
            <a:r>
              <a:rPr lang="en-US" dirty="0" smtClean="0"/>
              <a:t>Stock </a:t>
            </a:r>
            <a:r>
              <a:rPr lang="el-GR" dirty="0" smtClean="0"/>
              <a:t>και απλά αλλάζει ο τρόπος που υπολογίζεται η αποτίμηση ώστε να προσθέτει τα </a:t>
            </a:r>
            <a:r>
              <a:rPr lang="en-US" dirty="0" err="1" smtClean="0"/>
              <a:t>dividents</a:t>
            </a:r>
            <a:r>
              <a:rPr lang="en-US" dirty="0" smtClean="0"/>
              <a:t> </a:t>
            </a:r>
            <a:endParaRPr lang="en-US" dirty="0"/>
          </a:p>
        </p:txBody>
      </p:sp>
      <p:sp>
        <p:nvSpPr>
          <p:cNvPr id="3" name="TextBox 2"/>
          <p:cNvSpPr txBox="1"/>
          <p:nvPr/>
        </p:nvSpPr>
        <p:spPr>
          <a:xfrm>
            <a:off x="5003686" y="5656989"/>
            <a:ext cx="3380227" cy="646331"/>
          </a:xfrm>
          <a:prstGeom prst="rect">
            <a:avLst/>
          </a:prstGeom>
          <a:solidFill>
            <a:srgbClr val="92D050"/>
          </a:solidFill>
        </p:spPr>
        <p:txBody>
          <a:bodyPr wrap="square" rtlCol="0">
            <a:spAutoFit/>
          </a:bodyPr>
          <a:lstStyle/>
          <a:p>
            <a:r>
              <a:rPr lang="el-GR" dirty="0" smtClean="0"/>
              <a:t>Πως αλλιώς μπορούμε να βελτιώσουμε το σχεδιασμό?</a:t>
            </a:r>
            <a:endParaRPr lang="en-US" dirty="0"/>
          </a:p>
        </p:txBody>
      </p:sp>
    </p:spTree>
    <p:extLst>
      <p:ext uri="{BB962C8B-B14F-4D97-AF65-F5344CB8AC3E}">
        <p14:creationId xmlns:p14="http://schemas.microsoft.com/office/powerpoint/2010/main" val="331956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8669" y="3512045"/>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186621" y="3884718"/>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7926" y="3884718"/>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1219" y="4005065"/>
            <a:ext cx="19442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7376" y="4005064"/>
            <a:ext cx="1783373" cy="646331"/>
          </a:xfrm>
          <a:prstGeom prst="rect">
            <a:avLst/>
          </a:prstGeom>
          <a:noFill/>
        </p:spPr>
        <p:txBody>
          <a:bodyPr wrap="none" rtlCol="0">
            <a:spAutoFit/>
          </a:bodyPr>
          <a:lstStyle/>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2" name="Straight Connector 11"/>
          <p:cNvCxnSpPr/>
          <p:nvPr/>
        </p:nvCxnSpPr>
        <p:spPr>
          <a:xfrm>
            <a:off x="1251219" y="434638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0480" y="3531084"/>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4005064"/>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5656" y="4023217"/>
            <a:ext cx="1787669" cy="646331"/>
          </a:xfrm>
          <a:prstGeom prst="rect">
            <a:avLst/>
          </a:prstGeom>
          <a:noFill/>
        </p:spPr>
        <p:txBody>
          <a:bodyPr wrap="none" rtlCol="0">
            <a:spAutoFit/>
          </a:bodyPr>
          <a:lstStyle/>
          <a:p>
            <a:r>
              <a:rPr lang="en-US" dirty="0" smtClean="0">
                <a:solidFill>
                  <a:srgbClr val="00B0F0"/>
                </a:solidFill>
              </a:rPr>
              <a:t>number: double</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6" name="Straight Connector 15"/>
          <p:cNvCxnSpPr/>
          <p:nvPr/>
        </p:nvCxnSpPr>
        <p:spPr>
          <a:xfrm>
            <a:off x="3419872" y="436510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2798" y="3512529"/>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0503"/>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197926" y="418489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H="1" flipV="1">
            <a:off x="2223327" y="4725145"/>
            <a:ext cx="8413" cy="555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4071" y="1012086"/>
            <a:ext cx="1377300" cy="369332"/>
          </a:xfrm>
          <a:prstGeom prst="rect">
            <a:avLst/>
          </a:prstGeom>
          <a:noFill/>
        </p:spPr>
        <p:txBody>
          <a:bodyPr wrap="none" rtlCol="0">
            <a:spAutoFit/>
          </a:bodyPr>
          <a:lstStyle/>
          <a:p>
            <a:r>
              <a:rPr lang="en-US" dirty="0" err="1" smtClean="0">
                <a:solidFill>
                  <a:srgbClr val="FF0000"/>
                </a:solidFill>
              </a:rPr>
              <a:t>ShareAsset</a:t>
            </a:r>
            <a:endParaRPr lang="en-US" dirty="0">
              <a:solidFill>
                <a:srgbClr val="FF0000"/>
              </a:solidFill>
            </a:endParaRPr>
          </a:p>
        </p:txBody>
      </p:sp>
      <p:cxnSp>
        <p:nvCxnSpPr>
          <p:cNvPr id="19" name="Straight Arrow Connector 18"/>
          <p:cNvCxnSpPr>
            <a:stCxn id="13" idx="0"/>
          </p:cNvCxnSpPr>
          <p:nvPr/>
        </p:nvCxnSpPr>
        <p:spPr>
          <a:xfrm flipV="1">
            <a:off x="2161354" y="2966894"/>
            <a:ext cx="1150506" cy="564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p:cNvCxnSpPr>
          <p:nvPr/>
        </p:nvCxnSpPr>
        <p:spPr>
          <a:xfrm flipH="1" flipV="1">
            <a:off x="3311860" y="2966895"/>
            <a:ext cx="1022412" cy="5456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1457636"/>
            <a:ext cx="1944216" cy="14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1457636"/>
            <a:ext cx="1783373" cy="1477328"/>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cost</a:t>
            </a:r>
          </a:p>
          <a:p>
            <a:r>
              <a:rPr lang="en-US" dirty="0" smtClean="0">
                <a:solidFill>
                  <a:srgbClr val="00B0F0"/>
                </a:solidFill>
              </a:rPr>
              <a:t>current price</a:t>
            </a:r>
          </a:p>
          <a:p>
            <a:r>
              <a:rPr lang="en-US" dirty="0" err="1" smtClean="0">
                <a:solidFill>
                  <a:schemeClr val="accent6">
                    <a:lumMod val="75000"/>
                  </a:schemeClr>
                </a:solidFill>
              </a:rPr>
              <a:t>getProfit</a:t>
            </a:r>
            <a:endParaRPr lang="en-US" dirty="0" smtClean="0">
              <a:solidFill>
                <a:schemeClr val="accent6">
                  <a:lumMod val="75000"/>
                </a:schemeClr>
              </a:solidFill>
            </a:endParaRPr>
          </a:p>
          <a:p>
            <a:r>
              <a:rPr lang="en-US" i="1" dirty="0" err="1">
                <a:solidFill>
                  <a:schemeClr val="accent6">
                    <a:lumMod val="50000"/>
                  </a:schemeClr>
                </a:solidFill>
              </a:rPr>
              <a:t>getMarketValue</a:t>
            </a:r>
            <a:endParaRPr lang="en-US" i="1" dirty="0">
              <a:solidFill>
                <a:schemeClr val="accent6">
                  <a:lumMod val="50000"/>
                </a:schemeClr>
              </a:solidFill>
            </a:endParaRPr>
          </a:p>
        </p:txBody>
      </p:sp>
      <p:cxnSp>
        <p:nvCxnSpPr>
          <p:cNvPr id="39" name="Straight Connector 38"/>
          <p:cNvCxnSpPr/>
          <p:nvPr/>
        </p:nvCxnSpPr>
        <p:spPr>
          <a:xfrm>
            <a:off x="2349933" y="234888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60377" y="373099"/>
            <a:ext cx="4294149" cy="1477328"/>
          </a:xfrm>
          <a:prstGeom prst="rect">
            <a:avLst/>
          </a:prstGeom>
          <a:solidFill>
            <a:schemeClr val="accent5">
              <a:lumMod val="60000"/>
              <a:lumOff val="40000"/>
            </a:schemeClr>
          </a:solidFill>
        </p:spPr>
        <p:txBody>
          <a:bodyPr wrap="square" rtlCol="0">
            <a:spAutoFit/>
          </a:bodyPr>
          <a:lstStyle/>
          <a:p>
            <a:r>
              <a:rPr lang="el-GR" dirty="0" smtClean="0"/>
              <a:t>Η </a:t>
            </a:r>
            <a:r>
              <a:rPr lang="en-US" dirty="0" err="1" smtClean="0"/>
              <a:t>getProfit</a:t>
            </a:r>
            <a:r>
              <a:rPr lang="en-US" dirty="0" smtClean="0"/>
              <a:t> </a:t>
            </a:r>
            <a:r>
              <a:rPr lang="el-GR" dirty="0" smtClean="0"/>
              <a:t>είναι ουσιαστικά η ίδια για όλα τα</a:t>
            </a:r>
            <a:r>
              <a:rPr lang="en-US" dirty="0" smtClean="0"/>
              <a:t> shares: </a:t>
            </a:r>
            <a:r>
              <a:rPr lang="el-GR" dirty="0" smtClean="0"/>
              <a:t>τωρινή αποτίμηση μείον το κόστος. Μπορούμε να ορίσουμε μια κοινή </a:t>
            </a:r>
            <a:r>
              <a:rPr lang="en-US" dirty="0" err="1" smtClean="0"/>
              <a:t>getProfit</a:t>
            </a:r>
            <a:r>
              <a:rPr lang="en-US" dirty="0" smtClean="0"/>
              <a:t> </a:t>
            </a:r>
            <a:r>
              <a:rPr lang="el-GR" dirty="0" smtClean="0"/>
              <a:t>ορίζοντας μια </a:t>
            </a:r>
            <a:r>
              <a:rPr lang="el-GR" dirty="0" smtClean="0">
                <a:solidFill>
                  <a:srgbClr val="FF0000"/>
                </a:solidFill>
              </a:rPr>
              <a:t>αφηρημένη</a:t>
            </a:r>
            <a:r>
              <a:rPr lang="el-GR" dirty="0" smtClean="0"/>
              <a:t> κλάση </a:t>
            </a:r>
            <a:r>
              <a:rPr lang="en-US" dirty="0" err="1" smtClean="0"/>
              <a:t>ShareAsset</a:t>
            </a:r>
            <a:endParaRPr lang="en-US" dirty="0"/>
          </a:p>
        </p:txBody>
      </p:sp>
      <p:sp>
        <p:nvSpPr>
          <p:cNvPr id="3" name="TextBox 2"/>
          <p:cNvSpPr txBox="1"/>
          <p:nvPr/>
        </p:nvSpPr>
        <p:spPr>
          <a:xfrm>
            <a:off x="4285475" y="5733256"/>
            <a:ext cx="2305439" cy="369332"/>
          </a:xfrm>
          <a:prstGeom prst="rect">
            <a:avLst/>
          </a:prstGeom>
          <a:solidFill>
            <a:srgbClr val="92D050"/>
          </a:solidFill>
        </p:spPr>
        <p:txBody>
          <a:bodyPr wrap="none" rtlCol="0">
            <a:spAutoFit/>
          </a:bodyPr>
          <a:lstStyle/>
          <a:p>
            <a:r>
              <a:rPr lang="el-GR" dirty="0" smtClean="0"/>
              <a:t>Επιπλέον βελτίωση?</a:t>
            </a:r>
            <a:endParaRPr lang="en-US" dirty="0"/>
          </a:p>
        </p:txBody>
      </p:sp>
      <p:sp>
        <p:nvSpPr>
          <p:cNvPr id="28" name="TextBox 27"/>
          <p:cNvSpPr txBox="1"/>
          <p:nvPr/>
        </p:nvSpPr>
        <p:spPr>
          <a:xfrm>
            <a:off x="4556822" y="2087275"/>
            <a:ext cx="4587178" cy="1169551"/>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public </a:t>
            </a:r>
            <a:r>
              <a:rPr lang="en-US" sz="1400" b="1" dirty="0" smtClean="0">
                <a:solidFill>
                  <a:srgbClr val="FF0000"/>
                </a:solidFill>
                <a:latin typeface="Courier New" pitchFamily="49" charset="0"/>
                <a:cs typeface="Courier New" pitchFamily="49" charset="0"/>
              </a:rPr>
              <a:t>abstract</a:t>
            </a:r>
            <a:r>
              <a:rPr lang="en-US" sz="1400" b="1" dirty="0" smtClean="0">
                <a:latin typeface="Courier New" pitchFamily="49" charset="0"/>
                <a:cs typeface="Courier New" pitchFamily="49" charset="0"/>
              </a:rPr>
              <a:t> double </a:t>
            </a:r>
            <a:r>
              <a:rPr lang="en-US" sz="1400" b="1" dirty="0" err="1" smtClean="0">
                <a:solidFill>
                  <a:schemeClr val="accent6">
                    <a:lumMod val="75000"/>
                  </a:schemeClr>
                </a:solidFill>
                <a:latin typeface="Courier New" pitchFamily="49" charset="0"/>
                <a:cs typeface="Courier New" pitchFamily="49" charset="0"/>
              </a:rPr>
              <a:t>getMarketValue</a:t>
            </a:r>
            <a:r>
              <a:rPr lang="en-US" sz="1400" b="1" dirty="0" smtClean="0">
                <a:solidFill>
                  <a:schemeClr val="accent6">
                    <a:lumMod val="75000"/>
                  </a:schemeClr>
                </a:solidFill>
                <a:latin typeface="Courier New" pitchFamily="49" charset="0"/>
                <a:cs typeface="Courier New" pitchFamily="49" charset="0"/>
              </a:rPr>
              <a: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public double </a:t>
            </a:r>
            <a:r>
              <a:rPr lang="en-US" sz="1400" b="1" dirty="0" err="1" smtClean="0">
                <a:latin typeface="Courier New" pitchFamily="49" charset="0"/>
                <a:cs typeface="Courier New" pitchFamily="49" charset="0"/>
              </a:rPr>
              <a:t>getProfit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a:t>
            </a:r>
            <a:r>
              <a:rPr lang="en-US" sz="1400" b="1" dirty="0" err="1" smtClean="0">
                <a:solidFill>
                  <a:schemeClr val="accent6">
                    <a:lumMod val="75000"/>
                  </a:schemeClr>
                </a:solidFill>
                <a:latin typeface="Courier New" pitchFamily="49" charset="0"/>
                <a:cs typeface="Courier New" pitchFamily="49" charset="0"/>
              </a:rPr>
              <a:t>getMarketValue</a:t>
            </a:r>
            <a:r>
              <a:rPr lang="en-US" sz="1400" b="1" dirty="0" smtClean="0">
                <a:solidFill>
                  <a:schemeClr val="accent6">
                    <a:lumMod val="75000"/>
                  </a:schemeClr>
                </a:solidFill>
                <a:latin typeface="Courier New" pitchFamily="49" charset="0"/>
                <a:cs typeface="Courier New" pitchFamily="49" charset="0"/>
              </a:rPr>
              <a:t>() </a:t>
            </a:r>
            <a:r>
              <a:rPr lang="en-US" sz="1400" b="1" dirty="0" smtClean="0">
                <a:latin typeface="Courier New" pitchFamily="49" charset="0"/>
                <a:cs typeface="Courier New" pitchFamily="49" charset="0"/>
              </a:rPr>
              <a:t>- cost;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l-GR" sz="1400" b="1" dirty="0">
              <a:latin typeface="Courier New" pitchFamily="49" charset="0"/>
              <a:cs typeface="Courier New" pitchFamily="49" charset="0"/>
            </a:endParaRPr>
          </a:p>
        </p:txBody>
      </p:sp>
    </p:spTree>
    <p:extLst>
      <p:ext uri="{BB962C8B-B14F-4D97-AF65-F5344CB8AC3E}">
        <p14:creationId xmlns:p14="http://schemas.microsoft.com/office/powerpoint/2010/main" val="301625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8669" y="3512045"/>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186621" y="3884718"/>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7926" y="3884718"/>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1219" y="4005065"/>
            <a:ext cx="19442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7376" y="4005064"/>
            <a:ext cx="1783373" cy="646331"/>
          </a:xfrm>
          <a:prstGeom prst="rect">
            <a:avLst/>
          </a:prstGeom>
          <a:noFill/>
        </p:spPr>
        <p:txBody>
          <a:bodyPr wrap="none" rtlCol="0">
            <a:spAutoFit/>
          </a:bodyPr>
          <a:lstStyle/>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2" name="Straight Connector 11"/>
          <p:cNvCxnSpPr/>
          <p:nvPr/>
        </p:nvCxnSpPr>
        <p:spPr>
          <a:xfrm>
            <a:off x="1251219" y="434638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0480" y="3531084"/>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4005064"/>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5656" y="4023217"/>
            <a:ext cx="1787669" cy="646331"/>
          </a:xfrm>
          <a:prstGeom prst="rect">
            <a:avLst/>
          </a:prstGeom>
          <a:noFill/>
        </p:spPr>
        <p:txBody>
          <a:bodyPr wrap="none" rtlCol="0">
            <a:spAutoFit/>
          </a:bodyPr>
          <a:lstStyle/>
          <a:p>
            <a:r>
              <a:rPr lang="en-US" dirty="0" smtClean="0">
                <a:solidFill>
                  <a:srgbClr val="00B0F0"/>
                </a:solidFill>
              </a:rPr>
              <a:t>number: double</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6" name="Straight Connector 15"/>
          <p:cNvCxnSpPr/>
          <p:nvPr/>
        </p:nvCxnSpPr>
        <p:spPr>
          <a:xfrm>
            <a:off x="3419872" y="436510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8016" y="3531084"/>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7657"/>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197926" y="418489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H="1" flipV="1">
            <a:off x="2223327" y="4725145"/>
            <a:ext cx="8413" cy="562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49933" y="1457636"/>
            <a:ext cx="1944216" cy="14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34163" y="1457636"/>
            <a:ext cx="1783373" cy="1477328"/>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cost</a:t>
            </a:r>
          </a:p>
          <a:p>
            <a:r>
              <a:rPr lang="en-US" dirty="0" smtClean="0">
                <a:solidFill>
                  <a:srgbClr val="00B0F0"/>
                </a:solidFill>
              </a:rPr>
              <a:t>current price</a:t>
            </a:r>
          </a:p>
          <a:p>
            <a:r>
              <a:rPr lang="en-US" dirty="0" err="1" smtClean="0">
                <a:solidFill>
                  <a:schemeClr val="accent6">
                    <a:lumMod val="75000"/>
                  </a:schemeClr>
                </a:solidFill>
              </a:rPr>
              <a:t>getProfit</a:t>
            </a:r>
            <a:endParaRPr lang="en-US" dirty="0" smtClean="0">
              <a:solidFill>
                <a:schemeClr val="accent6">
                  <a:lumMod val="75000"/>
                </a:schemeClr>
              </a:solidFill>
            </a:endParaRPr>
          </a:p>
          <a:p>
            <a:r>
              <a:rPr lang="en-US" i="1" dirty="0" err="1">
                <a:solidFill>
                  <a:schemeClr val="accent6">
                    <a:lumMod val="50000"/>
                  </a:schemeClr>
                </a:solidFill>
              </a:rPr>
              <a:t>getMarketValue</a:t>
            </a:r>
            <a:endParaRPr lang="en-US" i="1" dirty="0">
              <a:solidFill>
                <a:schemeClr val="accent6">
                  <a:lumMod val="50000"/>
                </a:schemeClr>
              </a:solidFill>
            </a:endParaRPr>
          </a:p>
        </p:txBody>
      </p:sp>
      <p:cxnSp>
        <p:nvCxnSpPr>
          <p:cNvPr id="28" name="Straight Connector 27"/>
          <p:cNvCxnSpPr/>
          <p:nvPr/>
        </p:nvCxnSpPr>
        <p:spPr>
          <a:xfrm>
            <a:off x="2349933" y="234888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33391" y="980728"/>
            <a:ext cx="1377300" cy="369332"/>
          </a:xfrm>
          <a:prstGeom prst="rect">
            <a:avLst/>
          </a:prstGeom>
          <a:noFill/>
        </p:spPr>
        <p:txBody>
          <a:bodyPr wrap="none" rtlCol="0">
            <a:spAutoFit/>
          </a:bodyPr>
          <a:lstStyle/>
          <a:p>
            <a:r>
              <a:rPr lang="en-US" dirty="0" err="1" smtClean="0">
                <a:solidFill>
                  <a:srgbClr val="FF0000"/>
                </a:solidFill>
              </a:rPr>
              <a:t>ShareAsset</a:t>
            </a:r>
            <a:endParaRPr lang="en-US" dirty="0">
              <a:solidFill>
                <a:srgbClr val="FF0000"/>
              </a:solidFill>
            </a:endParaRPr>
          </a:p>
        </p:txBody>
      </p:sp>
      <p:cxnSp>
        <p:nvCxnSpPr>
          <p:cNvPr id="19" name="Straight Arrow Connector 18"/>
          <p:cNvCxnSpPr>
            <a:stCxn id="13" idx="0"/>
            <a:endCxn id="20" idx="2"/>
          </p:cNvCxnSpPr>
          <p:nvPr/>
        </p:nvCxnSpPr>
        <p:spPr>
          <a:xfrm flipV="1">
            <a:off x="2161354" y="2910158"/>
            <a:ext cx="1160687" cy="6209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20" idx="2"/>
          </p:cNvCxnSpPr>
          <p:nvPr/>
        </p:nvCxnSpPr>
        <p:spPr>
          <a:xfrm flipH="1" flipV="1">
            <a:off x="3322041" y="2910158"/>
            <a:ext cx="1047449" cy="6209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213215" y="702859"/>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293635" y="811305"/>
            <a:ext cx="1783373" cy="646331"/>
          </a:xfrm>
          <a:prstGeom prst="rect">
            <a:avLst/>
          </a:prstGeom>
          <a:noFill/>
        </p:spPr>
        <p:txBody>
          <a:bodyPr wrap="none" rtlCol="0">
            <a:spAutoFit/>
          </a:bodyPr>
          <a:lstStyle/>
          <a:p>
            <a:r>
              <a:rPr lang="en-US" i="1" dirty="0" err="1" smtClean="0">
                <a:solidFill>
                  <a:schemeClr val="accent6">
                    <a:lumMod val="50000"/>
                  </a:schemeClr>
                </a:solidFill>
              </a:rPr>
              <a:t>getMarketValue</a:t>
            </a:r>
            <a:endParaRPr lang="en-US" i="1" dirty="0" smtClean="0">
              <a:solidFill>
                <a:schemeClr val="accent6">
                  <a:lumMod val="50000"/>
                </a:schemeClr>
              </a:solidFill>
            </a:endParaRPr>
          </a:p>
          <a:p>
            <a:r>
              <a:rPr lang="en-US" i="1" dirty="0" err="1" smtClean="0">
                <a:solidFill>
                  <a:schemeClr val="accent6">
                    <a:lumMod val="50000"/>
                  </a:schemeClr>
                </a:solidFill>
              </a:rPr>
              <a:t>getProfit</a:t>
            </a:r>
            <a:endParaRPr lang="en-US" i="1" dirty="0">
              <a:solidFill>
                <a:schemeClr val="accent6">
                  <a:lumMod val="50000"/>
                </a:schemeClr>
              </a:solidFill>
            </a:endParaRPr>
          </a:p>
        </p:txBody>
      </p:sp>
      <p:sp>
        <p:nvSpPr>
          <p:cNvPr id="2" name="TextBox 1"/>
          <p:cNvSpPr txBox="1"/>
          <p:nvPr/>
        </p:nvSpPr>
        <p:spPr>
          <a:xfrm>
            <a:off x="5652119" y="324858"/>
            <a:ext cx="761747" cy="369332"/>
          </a:xfrm>
          <a:prstGeom prst="rect">
            <a:avLst/>
          </a:prstGeom>
          <a:noFill/>
        </p:spPr>
        <p:txBody>
          <a:bodyPr wrap="none" rtlCol="0">
            <a:spAutoFit/>
          </a:bodyPr>
          <a:lstStyle/>
          <a:p>
            <a:r>
              <a:rPr lang="en-US" dirty="0" smtClean="0">
                <a:solidFill>
                  <a:srgbClr val="FF0000"/>
                </a:solidFill>
              </a:rPr>
              <a:t>Asset</a:t>
            </a:r>
            <a:endParaRPr lang="en-US" dirty="0">
              <a:solidFill>
                <a:srgbClr val="FF0000"/>
              </a:solidFill>
            </a:endParaRPr>
          </a:p>
        </p:txBody>
      </p:sp>
      <p:cxnSp>
        <p:nvCxnSpPr>
          <p:cNvPr id="33" name="Elbow Connector 32"/>
          <p:cNvCxnSpPr>
            <a:stCxn id="20" idx="3"/>
            <a:endCxn id="30" idx="2"/>
          </p:cNvCxnSpPr>
          <p:nvPr/>
        </p:nvCxnSpPr>
        <p:spPr>
          <a:xfrm flipV="1">
            <a:off x="4294149" y="1566084"/>
            <a:ext cx="1891174" cy="617813"/>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 idx="0"/>
            <a:endCxn id="30" idx="2"/>
          </p:cNvCxnSpPr>
          <p:nvPr/>
        </p:nvCxnSpPr>
        <p:spPr>
          <a:xfrm rot="16200000" flipV="1">
            <a:off x="5609835" y="2141573"/>
            <a:ext cx="1945961" cy="794984"/>
          </a:xfrm>
          <a:prstGeom prst="bentConnector3">
            <a:avLst>
              <a:gd name="adj1" fmla="val 50000"/>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99992" y="5472323"/>
            <a:ext cx="4644008" cy="923330"/>
          </a:xfrm>
          <a:prstGeom prst="rect">
            <a:avLst/>
          </a:prstGeom>
          <a:solidFill>
            <a:schemeClr val="accent5">
              <a:lumMod val="60000"/>
              <a:lumOff val="40000"/>
            </a:schemeClr>
          </a:solidFill>
        </p:spPr>
        <p:txBody>
          <a:bodyPr wrap="square" rtlCol="0">
            <a:spAutoFit/>
          </a:bodyPr>
          <a:lstStyle/>
          <a:p>
            <a:r>
              <a:rPr lang="el-GR" dirty="0" smtClean="0"/>
              <a:t>Εφόσον όλες οι αξίες έχουν τις ίδιες μεθόδους μπορούμε πλέον να τα βάλουμε όλα κάτω από το ίδιο </a:t>
            </a: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403125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44" y="4869160"/>
            <a:ext cx="6768752"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7504" y="1484784"/>
            <a:ext cx="676875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321026" y="476672"/>
            <a:ext cx="8640960" cy="6264696"/>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import </a:t>
            </a:r>
            <a:r>
              <a:rPr lang="en-US" b="1" dirty="0" err="1">
                <a:latin typeface="Courier New" pitchFamily="49" charset="0"/>
                <a:cs typeface="Courier New" pitchFamily="49" charset="0"/>
              </a:rPr>
              <a:t>java.util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Portofolio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ArrayList</a:t>
            </a:r>
            <a:r>
              <a:rPr lang="en-US" b="1" dirty="0">
                <a:solidFill>
                  <a:srgbClr val="FF0000"/>
                </a:solidFill>
                <a:latin typeface="Courier New" pitchFamily="49" charset="0"/>
                <a:cs typeface="Courier New" pitchFamily="49" charset="0"/>
              </a:rPr>
              <a:t>&lt;Asset&gt; </a:t>
            </a:r>
            <a:r>
              <a:rPr lang="en-US" b="1" dirty="0" err="1">
                <a:solidFill>
                  <a:srgbClr val="FF0000"/>
                </a:solidFill>
                <a:latin typeface="Courier New" pitchFamily="49" charset="0"/>
                <a:cs typeface="Courier New" pitchFamily="49" charset="0"/>
              </a:rPr>
              <a:t>myPortofolio</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ArrayList</a:t>
            </a:r>
            <a:r>
              <a:rPr lang="en-US" b="1" dirty="0">
                <a:solidFill>
                  <a:srgbClr val="FF0000"/>
                </a:solidFill>
                <a:latin typeface="Courier New" pitchFamily="49" charset="0"/>
                <a:cs typeface="Courier New" pitchFamily="49" charset="0"/>
              </a:rPr>
              <a:t>&lt;Asset&gt;();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(new Cash(1000));</a:t>
            </a:r>
          </a:p>
          <a:p>
            <a:pPr marL="0" indent="0">
              <a:buNone/>
            </a:pPr>
            <a:r>
              <a:rPr lang="en-US" b="1" dirty="0">
                <a:latin typeface="Courier New" pitchFamily="49" charset="0"/>
                <a:cs typeface="Courier New" pitchFamily="49" charset="0"/>
              </a:rPr>
              <a:t>	Stock </a:t>
            </a:r>
            <a:r>
              <a:rPr lang="en-US" b="1" dirty="0" err="1">
                <a:latin typeface="Courier New" pitchFamily="49" charset="0"/>
                <a:cs typeface="Courier New" pitchFamily="49" charset="0"/>
              </a:rPr>
              <a:t>msft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("MSFT", 100, 39.5);</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msft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 fund = new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("FUND", 10.5, 30);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(fund);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fund.setCurrentPrice</a:t>
            </a:r>
            <a:r>
              <a:rPr lang="en-US" b="1" dirty="0">
                <a:latin typeface="Courier New" pitchFamily="49" charset="0"/>
                <a:cs typeface="Courier New" pitchFamily="49" charset="0"/>
              </a:rPr>
              <a:t>(40);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fund.purchase</a:t>
            </a:r>
            <a:r>
              <a:rPr lang="en-US" b="1" dirty="0">
                <a:latin typeface="Courier New" pitchFamily="49" charset="0"/>
                <a:cs typeface="Courier New" pitchFamily="49" charset="0"/>
              </a:rPr>
              <a:t>(3.5, 40);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msft.setCurrentPrice</a:t>
            </a:r>
            <a:r>
              <a:rPr lang="en-US" b="1" dirty="0">
                <a:latin typeface="Courier New" pitchFamily="49" charset="0"/>
                <a:cs typeface="Courier New" pitchFamily="49" charset="0"/>
              </a:rPr>
              <a:t>(40);</a:t>
            </a:r>
          </a:p>
          <a:p>
            <a:pPr marL="0" indent="0">
              <a:buNone/>
            </a:pPr>
            <a:r>
              <a:rPr lang="en-US" b="1" dirty="0">
                <a:latin typeface="Courier New" pitchFamily="49" charset="0"/>
                <a:cs typeface="Courier New" pitchFamily="49" charset="0"/>
              </a:rPr>
              <a:t>	Stock </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 = new Stock("APPL", 10, 100);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appl.setCurrentPrice</a:t>
            </a:r>
            <a:r>
              <a:rPr lang="en-US" b="1" dirty="0">
                <a:latin typeface="Courier New" pitchFamily="49" charset="0"/>
                <a:cs typeface="Courier New" pitchFamily="49" charset="0"/>
              </a:rPr>
              <a:t>(97);</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for (Asset a:myPortofolio){</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(a+"\n");</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totalValue</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a.getMarketValue</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totalProfit</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a.getProfit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nTotal</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("Total profit = "+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ectangular Callout 5"/>
          <p:cNvSpPr/>
          <p:nvPr/>
        </p:nvSpPr>
        <p:spPr>
          <a:xfrm>
            <a:off x="5292080" y="674404"/>
            <a:ext cx="3451044" cy="612648"/>
          </a:xfrm>
          <a:prstGeom prst="wedgeRectCallout">
            <a:avLst>
              <a:gd name="adj1" fmla="val -60262"/>
              <a:gd name="adj2" fmla="val 58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Χρήση του </a:t>
            </a:r>
            <a:r>
              <a:rPr lang="en-US" dirty="0">
                <a:solidFill>
                  <a:schemeClr val="tx1"/>
                </a:solidFill>
              </a:rPr>
              <a:t>Interface Asset</a:t>
            </a:r>
          </a:p>
        </p:txBody>
      </p:sp>
      <p:sp>
        <p:nvSpPr>
          <p:cNvPr id="7" name="Rectangular Callout 6"/>
          <p:cNvSpPr/>
          <p:nvPr/>
        </p:nvSpPr>
        <p:spPr>
          <a:xfrm>
            <a:off x="5220072" y="4149080"/>
            <a:ext cx="3741914" cy="612648"/>
          </a:xfrm>
          <a:prstGeom prst="wedgeRectCallout">
            <a:avLst>
              <a:gd name="adj1" fmla="val -41644"/>
              <a:gd name="adj2" fmla="val 9625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Χρήση </a:t>
            </a:r>
            <a:r>
              <a:rPr lang="el-GR" dirty="0" smtClean="0">
                <a:solidFill>
                  <a:schemeClr val="tx1"/>
                </a:solidFill>
              </a:rPr>
              <a:t>των μεθόδων του </a:t>
            </a:r>
            <a:r>
              <a:rPr lang="en-US" dirty="0" smtClean="0">
                <a:solidFill>
                  <a:schemeClr val="tx1"/>
                </a:solidFill>
              </a:rPr>
              <a:t>Interface</a:t>
            </a:r>
            <a:endParaRPr lang="en-US" dirty="0">
              <a:solidFill>
                <a:schemeClr val="tx1"/>
              </a:solidFill>
            </a:endParaRPr>
          </a:p>
        </p:txBody>
      </p:sp>
    </p:spTree>
    <p:extLst>
      <p:ext uri="{BB962C8B-B14F-4D97-AF65-F5344CB8AC3E}">
        <p14:creationId xmlns:p14="http://schemas.microsoft.com/office/powerpoint/2010/main" val="116161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92088"/>
          </a:xfrm>
        </p:spPr>
        <p:txBody>
          <a:bodyPr>
            <a:normAutofit/>
          </a:bodyPr>
          <a:lstStyle/>
          <a:p>
            <a:r>
              <a:rPr lang="en-US" sz="3600" dirty="0" smtClean="0"/>
              <a:t>Quiz</a:t>
            </a:r>
            <a:endParaRPr lang="en-US" sz="3600" dirty="0"/>
          </a:p>
        </p:txBody>
      </p:sp>
      <p:sp>
        <p:nvSpPr>
          <p:cNvPr id="3" name="Content Placeholder 2"/>
          <p:cNvSpPr>
            <a:spLocks noGrp="1"/>
          </p:cNvSpPr>
          <p:nvPr>
            <p:ph idx="1"/>
          </p:nvPr>
        </p:nvSpPr>
        <p:spPr>
          <a:xfrm>
            <a:off x="457200" y="1196752"/>
            <a:ext cx="8229600" cy="5472608"/>
          </a:xfrm>
          <a:ln w="38100">
            <a:solidFill>
              <a:srgbClr val="0070C0"/>
            </a:solidFill>
            <a:prstDash val="dash"/>
          </a:ln>
        </p:spPr>
        <p:txBody>
          <a:bodyPr>
            <a:normAutofit fontScale="47500" lnSpcReduction="20000"/>
          </a:bodyPr>
          <a:lstStyle/>
          <a:p>
            <a:pPr marL="0" indent="0">
              <a:buNone/>
            </a:pPr>
            <a:r>
              <a:rPr lang="en-US" b="1" dirty="0">
                <a:latin typeface="Courier New" panose="02070309020205020404" pitchFamily="49" charset="0"/>
                <a:cs typeface="Courier New" panose="02070309020205020404" pitchFamily="49" charset="0"/>
              </a:rPr>
              <a:t>class Item</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private </a:t>
            </a:r>
            <a:r>
              <a:rPr lang="en-US" b="1" dirty="0">
                <a:latin typeface="Courier New" panose="02070309020205020404" pitchFamily="49" charset="0"/>
                <a:cs typeface="Courier New" panose="02070309020205020404" pitchFamily="49" charset="0"/>
              </a:rPr>
              <a:t>String name;</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Item(String name){</a:t>
            </a:r>
          </a:p>
          <a:p>
            <a:pPr marL="0" indent="0">
              <a:buNone/>
            </a:pPr>
            <a:r>
              <a:rPr lang="en-US" b="1" dirty="0" smtClean="0">
                <a:latin typeface="Courier New" panose="02070309020205020404" pitchFamily="49" charset="0"/>
                <a:cs typeface="Courier New" panose="02070309020205020404" pitchFamily="49" charset="0"/>
              </a:rPr>
              <a:t>      this.name </a:t>
            </a:r>
            <a:r>
              <a:rPr lang="en-US" b="1" dirty="0">
                <a:latin typeface="Courier New" panose="02070309020205020404" pitchFamily="49" charset="0"/>
                <a:cs typeface="Courier New" panose="02070309020205020404" pitchFamily="49" charset="0"/>
              </a:rPr>
              <a:t>= name;</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QuantityItem</a:t>
            </a:r>
            <a:r>
              <a:rPr lang="en-US" b="1" dirty="0">
                <a:latin typeface="Courier New" panose="02070309020205020404" pitchFamily="49" charset="0"/>
                <a:cs typeface="Courier New" panose="02070309020205020404" pitchFamily="49" charset="0"/>
              </a:rPr>
              <a:t> extends Item</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smtClean="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quantity;</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smtClean="0">
                <a:latin typeface="Courier New" panose="02070309020205020404" pitchFamily="49" charset="0"/>
                <a:cs typeface="Courier New" panose="02070309020205020404" pitchFamily="49" charset="0"/>
              </a:rPr>
              <a:t>   public </a:t>
            </a:r>
            <a:r>
              <a:rPr lang="en-US" b="1" dirty="0" err="1">
                <a:latin typeface="Courier New" panose="02070309020205020404" pitchFamily="49" charset="0"/>
                <a:cs typeface="Courier New" panose="02070309020205020404" pitchFamily="49" charset="0"/>
              </a:rPr>
              <a:t>QuantityItem</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quantity, String name){</a:t>
            </a:r>
          </a:p>
          <a:p>
            <a:pPr marL="0"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this.quantity</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quantity;</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class Quiz</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pPr marL="0"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QuantityItem</a:t>
            </a:r>
            <a:r>
              <a:rPr lang="en-US" b="1" dirty="0" smtClean="0">
                <a:latin typeface="Courier New" panose="02070309020205020404" pitchFamily="49" charset="0"/>
                <a:cs typeface="Courier New" panose="02070309020205020404" pitchFamily="49" charset="0"/>
              </a:rPr>
              <a:t> A = </a:t>
            </a:r>
            <a:r>
              <a:rPr lang="en-US" b="1" dirty="0">
                <a:latin typeface="Courier New" panose="02070309020205020404" pitchFamily="49" charset="0"/>
                <a:cs typeface="Courier New" panose="02070309020205020404" pitchFamily="49" charset="0"/>
              </a:rPr>
              <a:t>new Item("item A");</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Item </a:t>
            </a:r>
            <a:r>
              <a:rPr lang="en-US" b="1" dirty="0">
                <a:latin typeface="Courier New" panose="02070309020205020404" pitchFamily="49" charset="0"/>
                <a:cs typeface="Courier New" panose="02070309020205020404" pitchFamily="49" charset="0"/>
              </a:rPr>
              <a:t>B = new </a:t>
            </a:r>
            <a:r>
              <a:rPr lang="en-US" b="1" dirty="0" err="1">
                <a:latin typeface="Courier New" panose="02070309020205020404" pitchFamily="49" charset="0"/>
                <a:cs typeface="Courier New" panose="02070309020205020404" pitchFamily="49" charset="0"/>
              </a:rPr>
              <a:t>QuantityItem</a:t>
            </a:r>
            <a:r>
              <a:rPr lang="en-US" b="1" dirty="0">
                <a:latin typeface="Courier New" panose="02070309020205020404" pitchFamily="49" charset="0"/>
                <a:cs typeface="Courier New" panose="02070309020205020404" pitchFamily="49" charset="0"/>
              </a:rPr>
              <a:t>("Item B", 10);</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995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5877272"/>
            <a:ext cx="360040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5616" y="4102968"/>
            <a:ext cx="122413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332656"/>
            <a:ext cx="8229600" cy="792088"/>
          </a:xfrm>
        </p:spPr>
        <p:txBody>
          <a:bodyPr>
            <a:normAutofit/>
          </a:bodyPr>
          <a:lstStyle/>
          <a:p>
            <a:r>
              <a:rPr lang="el-GR" sz="3600" dirty="0" smtClean="0"/>
              <a:t>Λύση </a:t>
            </a:r>
            <a:r>
              <a:rPr lang="en-US" sz="3600" dirty="0" smtClean="0"/>
              <a:t>Quiz</a:t>
            </a:r>
            <a:endParaRPr lang="en-US" sz="3600" dirty="0"/>
          </a:p>
        </p:txBody>
      </p:sp>
      <p:sp>
        <p:nvSpPr>
          <p:cNvPr id="3" name="Content Placeholder 2"/>
          <p:cNvSpPr>
            <a:spLocks noGrp="1"/>
          </p:cNvSpPr>
          <p:nvPr>
            <p:ph idx="1"/>
          </p:nvPr>
        </p:nvSpPr>
        <p:spPr>
          <a:xfrm>
            <a:off x="467544" y="1124744"/>
            <a:ext cx="8229600" cy="5661248"/>
          </a:xfrm>
          <a:ln w="38100">
            <a:solidFill>
              <a:srgbClr val="0070C0"/>
            </a:solidFill>
            <a:prstDash val="dash"/>
          </a:ln>
        </p:spPr>
        <p:txBody>
          <a:bodyPr>
            <a:normAutofit fontScale="47500" lnSpcReduction="20000"/>
          </a:bodyPr>
          <a:lstStyle/>
          <a:p>
            <a:pPr marL="0" indent="0">
              <a:buNone/>
            </a:pPr>
            <a:r>
              <a:rPr lang="en-US" b="1" dirty="0">
                <a:latin typeface="Courier New" panose="02070309020205020404" pitchFamily="49" charset="0"/>
                <a:cs typeface="Courier New" panose="02070309020205020404" pitchFamily="49" charset="0"/>
              </a:rPr>
              <a:t>class Item</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private </a:t>
            </a:r>
            <a:r>
              <a:rPr lang="en-US" b="1" dirty="0">
                <a:latin typeface="Courier New" panose="02070309020205020404" pitchFamily="49" charset="0"/>
                <a:cs typeface="Courier New" panose="02070309020205020404" pitchFamily="49" charset="0"/>
              </a:rPr>
              <a:t>String name;</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Item(String name){</a:t>
            </a:r>
          </a:p>
          <a:p>
            <a:pPr marL="0" indent="0">
              <a:buNone/>
            </a:pPr>
            <a:r>
              <a:rPr lang="en-US" b="1" dirty="0" smtClean="0">
                <a:latin typeface="Courier New" panose="02070309020205020404" pitchFamily="49" charset="0"/>
                <a:cs typeface="Courier New" panose="02070309020205020404" pitchFamily="49" charset="0"/>
              </a:rPr>
              <a:t>      this.name </a:t>
            </a:r>
            <a:r>
              <a:rPr lang="en-US" b="1" dirty="0">
                <a:latin typeface="Courier New" panose="02070309020205020404" pitchFamily="49" charset="0"/>
                <a:cs typeface="Courier New" panose="02070309020205020404" pitchFamily="49" charset="0"/>
              </a:rPr>
              <a:t>= name;</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QuantityItem</a:t>
            </a:r>
            <a:r>
              <a:rPr lang="en-US" b="1" dirty="0">
                <a:latin typeface="Courier New" panose="02070309020205020404" pitchFamily="49" charset="0"/>
                <a:cs typeface="Courier New" panose="02070309020205020404" pitchFamily="49" charset="0"/>
              </a:rPr>
              <a:t> extends Item</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smtClean="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quantity;</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smtClean="0">
                <a:latin typeface="Courier New" panose="02070309020205020404" pitchFamily="49" charset="0"/>
                <a:cs typeface="Courier New" panose="02070309020205020404" pitchFamily="49" charset="0"/>
              </a:rPr>
              <a:t>   public </a:t>
            </a:r>
            <a:r>
              <a:rPr lang="en-US" b="1" dirty="0" err="1">
                <a:latin typeface="Courier New" panose="02070309020205020404" pitchFamily="49" charset="0"/>
                <a:cs typeface="Courier New" panose="02070309020205020404" pitchFamily="49" charset="0"/>
              </a:rPr>
              <a:t>QuantityItem</a:t>
            </a:r>
            <a:r>
              <a:rPr lang="en-US" b="1" dirty="0">
                <a:latin typeface="Courier New" panose="02070309020205020404" pitchFamily="49" charset="0"/>
                <a:cs typeface="Courier New" panose="02070309020205020404" pitchFamily="49" charset="0"/>
              </a:rPr>
              <a:t>(String </a:t>
            </a:r>
            <a:r>
              <a:rPr lang="en-US" b="1" dirty="0" smtClean="0">
                <a:latin typeface="Courier New" panose="02070309020205020404" pitchFamily="49" charset="0"/>
                <a:cs typeface="Courier New" panose="02070309020205020404" pitchFamily="49" charset="0"/>
              </a:rPr>
              <a:t>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quantity){</a:t>
            </a:r>
            <a:endParaRPr lang="el-GR" b="1" dirty="0" smtClean="0">
              <a:latin typeface="Courier New" panose="02070309020205020404" pitchFamily="49" charset="0"/>
              <a:cs typeface="Courier New" panose="02070309020205020404" pitchFamily="49" charset="0"/>
            </a:endParaRPr>
          </a:p>
          <a:p>
            <a:pPr marL="0" indent="0">
              <a:buNone/>
            </a:pPr>
            <a:r>
              <a:rPr lang="el-GR" b="1" dirty="0" smtClean="0">
                <a:latin typeface="Courier New" panose="02070309020205020404" pitchFamily="49" charset="0"/>
                <a:cs typeface="Courier New" panose="02070309020205020404" pitchFamily="49" charset="0"/>
              </a:rPr>
              <a:t>      </a:t>
            </a:r>
            <a:r>
              <a:rPr lang="en-US" b="1" dirty="0" smtClean="0">
                <a:solidFill>
                  <a:srgbClr val="FF0000"/>
                </a:solidFill>
                <a:latin typeface="Courier New" panose="02070309020205020404" pitchFamily="49" charset="0"/>
                <a:cs typeface="Courier New" panose="02070309020205020404" pitchFamily="49" charset="0"/>
              </a:rPr>
              <a:t>super(name);</a:t>
            </a:r>
            <a:endParaRPr lang="en-US" b="1" dirty="0">
              <a:solidFill>
                <a:srgbClr val="FF0000"/>
              </a:solidFill>
              <a:latin typeface="Courier New" panose="02070309020205020404" pitchFamily="49" charset="0"/>
              <a:cs typeface="Courier New" panose="02070309020205020404" pitchFamily="49" charset="0"/>
            </a:endParaRPr>
          </a:p>
          <a:p>
            <a:pPr marL="0" indent="0">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this.quantity</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quantity;</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class Quiz</a:t>
            </a:r>
          </a:p>
          <a:p>
            <a:pPr marL="0" indent="0">
              <a:buNone/>
            </a:pPr>
            <a:r>
              <a:rPr lang="en-US" b="1"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pPr marL="0" indent="0">
              <a:buNone/>
            </a:pPr>
            <a:r>
              <a:rPr lang="en-US" b="1" dirty="0" smtClean="0">
                <a:latin typeface="Courier New" panose="02070309020205020404" pitchFamily="49" charset="0"/>
                <a:cs typeface="Courier New" panose="02070309020205020404" pitchFamily="49" charset="0"/>
              </a:rPr>
              <a:t>      </a:t>
            </a:r>
            <a:r>
              <a:rPr lang="en-US" b="1" strike="sngStrike" dirty="0" err="1" smtClean="0">
                <a:solidFill>
                  <a:srgbClr val="FF0000"/>
                </a:solidFill>
                <a:latin typeface="Courier New" panose="02070309020205020404" pitchFamily="49" charset="0"/>
                <a:cs typeface="Courier New" panose="02070309020205020404" pitchFamily="49" charset="0"/>
              </a:rPr>
              <a:t>QuantityItem</a:t>
            </a:r>
            <a:r>
              <a:rPr lang="en-US" b="1" strike="sngStrike" dirty="0" smtClean="0">
                <a:solidFill>
                  <a:srgbClr val="FF0000"/>
                </a:solidFill>
                <a:latin typeface="Courier New" panose="02070309020205020404" pitchFamily="49" charset="0"/>
                <a:cs typeface="Courier New" panose="02070309020205020404" pitchFamily="49" charset="0"/>
              </a:rPr>
              <a:t> A = </a:t>
            </a:r>
            <a:r>
              <a:rPr lang="en-US" b="1" strike="sngStrike" dirty="0">
                <a:solidFill>
                  <a:srgbClr val="FF0000"/>
                </a:solidFill>
                <a:latin typeface="Courier New" panose="02070309020205020404" pitchFamily="49" charset="0"/>
                <a:cs typeface="Courier New" panose="02070309020205020404" pitchFamily="49" charset="0"/>
              </a:rPr>
              <a:t>new Item("item A");</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Item </a:t>
            </a:r>
            <a:r>
              <a:rPr lang="en-US" b="1" dirty="0">
                <a:latin typeface="Courier New" panose="02070309020205020404" pitchFamily="49" charset="0"/>
                <a:cs typeface="Courier New" panose="02070309020205020404" pitchFamily="49" charset="0"/>
              </a:rPr>
              <a:t>B = new </a:t>
            </a:r>
            <a:r>
              <a:rPr lang="en-US" b="1" dirty="0" err="1">
                <a:latin typeface="Courier New" panose="02070309020205020404" pitchFamily="49" charset="0"/>
                <a:cs typeface="Courier New" panose="02070309020205020404" pitchFamily="49" charset="0"/>
              </a:rPr>
              <a:t>QuantityItem</a:t>
            </a:r>
            <a:r>
              <a:rPr lang="en-US" b="1" dirty="0">
                <a:latin typeface="Courier New" panose="02070309020205020404" pitchFamily="49" charset="0"/>
                <a:cs typeface="Courier New" panose="02070309020205020404" pitchFamily="49" charset="0"/>
              </a:rPr>
              <a:t>("Item B", 10);</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a:t>
            </a:r>
          </a:p>
        </p:txBody>
      </p:sp>
      <p:sp>
        <p:nvSpPr>
          <p:cNvPr id="6" name="TextBox 5"/>
          <p:cNvSpPr txBox="1"/>
          <p:nvPr/>
        </p:nvSpPr>
        <p:spPr>
          <a:xfrm>
            <a:off x="5511052" y="2627355"/>
            <a:ext cx="3600401" cy="1200329"/>
          </a:xfrm>
          <a:prstGeom prst="rect">
            <a:avLst/>
          </a:prstGeom>
          <a:solidFill>
            <a:srgbClr val="92D050"/>
          </a:solidFill>
        </p:spPr>
        <p:txBody>
          <a:bodyPr wrap="square" rtlCol="0">
            <a:spAutoFit/>
          </a:bodyPr>
          <a:lstStyle/>
          <a:p>
            <a:r>
              <a:rPr lang="el-GR" dirty="0" smtClean="0"/>
              <a:t>Πρέπει να καλέσουμε τον </a:t>
            </a:r>
            <a:r>
              <a:rPr lang="en-US" dirty="0" smtClean="0"/>
              <a:t>constructor</a:t>
            </a:r>
            <a:r>
              <a:rPr lang="el-GR" dirty="0" smtClean="0"/>
              <a:t> της γονικής κλάσης.</a:t>
            </a:r>
          </a:p>
          <a:p>
            <a:r>
              <a:rPr lang="el-GR" dirty="0" smtClean="0"/>
              <a:t>Πρέπει να είναι η πρώτη εντολή που καλούμε</a:t>
            </a:r>
            <a:endParaRPr lang="en-US" dirty="0"/>
          </a:p>
        </p:txBody>
      </p:sp>
      <p:sp>
        <p:nvSpPr>
          <p:cNvPr id="7" name="TextBox 6"/>
          <p:cNvSpPr txBox="1"/>
          <p:nvPr/>
        </p:nvSpPr>
        <p:spPr>
          <a:xfrm>
            <a:off x="5515011" y="5138608"/>
            <a:ext cx="3600401" cy="1477328"/>
          </a:xfrm>
          <a:prstGeom prst="rect">
            <a:avLst/>
          </a:prstGeom>
          <a:solidFill>
            <a:srgbClr val="92D050"/>
          </a:solidFill>
        </p:spPr>
        <p:txBody>
          <a:bodyPr wrap="square" rtlCol="0">
            <a:spAutoFit/>
          </a:bodyPr>
          <a:lstStyle/>
          <a:p>
            <a:r>
              <a:rPr lang="el-GR" dirty="0" smtClean="0"/>
              <a:t>Δεν μπορούμε να αναθέσουμε ένα αντικείμενο κλάσης ψηλότερα στην ιεραρχία σε μεταβλητή κλάσης ψηλότερα στην ιεραρχία.</a:t>
            </a:r>
          </a:p>
          <a:p>
            <a:r>
              <a:rPr lang="el-GR" dirty="0" smtClean="0"/>
              <a:t>Το αντίθετο είναι αποδεκτό.</a:t>
            </a:r>
            <a:endParaRPr lang="en-US" dirty="0"/>
          </a:p>
        </p:txBody>
      </p:sp>
    </p:spTree>
    <p:extLst>
      <p:ext uri="{BB962C8B-B14F-4D97-AF65-F5344CB8AC3E}">
        <p14:creationId xmlns:p14="http://schemas.microsoft.com/office/powerpoint/2010/main" val="354519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 το προηγούμενο </a:t>
            </a:r>
            <a:r>
              <a:rPr lang="en-US" dirty="0" smtClean="0"/>
              <a:t>lab</a:t>
            </a:r>
            <a:endParaRPr lang="en-US" dirty="0"/>
          </a:p>
        </p:txBody>
      </p:sp>
      <p:sp>
        <p:nvSpPr>
          <p:cNvPr id="3" name="Content Placeholder 2"/>
          <p:cNvSpPr>
            <a:spLocks noGrp="1"/>
          </p:cNvSpPr>
          <p:nvPr>
            <p:ph idx="1"/>
          </p:nvPr>
        </p:nvSpPr>
        <p:spPr/>
        <p:txBody>
          <a:bodyPr/>
          <a:lstStyle/>
          <a:p>
            <a:r>
              <a:rPr lang="el-GR" dirty="0" smtClean="0"/>
              <a:t>Είχαμε την κλάση </a:t>
            </a:r>
            <a:r>
              <a:rPr lang="en-US" dirty="0" smtClean="0">
                <a:solidFill>
                  <a:schemeClr val="accent6">
                    <a:lumMod val="75000"/>
                  </a:schemeClr>
                </a:solidFill>
              </a:rPr>
              <a:t>Email</a:t>
            </a:r>
            <a:r>
              <a:rPr lang="en-US" dirty="0" smtClean="0"/>
              <a:t>, </a:t>
            </a:r>
            <a:r>
              <a:rPr lang="el-GR" dirty="0" smtClean="0"/>
              <a:t>και την παραγόμενη κλάση </a:t>
            </a:r>
            <a:r>
              <a:rPr lang="en-US" dirty="0" err="1" smtClean="0">
                <a:solidFill>
                  <a:srgbClr val="0070C0"/>
                </a:solidFill>
              </a:rPr>
              <a:t>RichEmail</a:t>
            </a:r>
            <a:endParaRPr lang="en-US" dirty="0">
              <a:solidFill>
                <a:srgbClr val="0070C0"/>
              </a:solidFill>
            </a:endParaRPr>
          </a:p>
        </p:txBody>
      </p:sp>
      <p:sp>
        <p:nvSpPr>
          <p:cNvPr id="8" name="Rectangle 7"/>
          <p:cNvSpPr/>
          <p:nvPr/>
        </p:nvSpPr>
        <p:spPr>
          <a:xfrm>
            <a:off x="1338384" y="5733256"/>
            <a:ext cx="1944216" cy="1000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331640" y="6131866"/>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2042" y="5442751"/>
            <a:ext cx="1223412" cy="369332"/>
          </a:xfrm>
          <a:prstGeom prst="rect">
            <a:avLst/>
          </a:prstGeom>
          <a:noFill/>
        </p:spPr>
        <p:txBody>
          <a:bodyPr wrap="none" rtlCol="0">
            <a:spAutoFit/>
          </a:bodyPr>
          <a:lstStyle/>
          <a:p>
            <a:r>
              <a:rPr lang="en-US" dirty="0" err="1" smtClean="0">
                <a:solidFill>
                  <a:srgbClr val="FF0000"/>
                </a:solidFill>
              </a:rPr>
              <a:t>RichEmail</a:t>
            </a:r>
            <a:endParaRPr lang="en-US" dirty="0">
              <a:solidFill>
                <a:srgbClr val="FF0000"/>
              </a:solidFill>
            </a:endParaRPr>
          </a:p>
        </p:txBody>
      </p:sp>
      <p:sp>
        <p:nvSpPr>
          <p:cNvPr id="12" name="Rectangle 11"/>
          <p:cNvSpPr/>
          <p:nvPr/>
        </p:nvSpPr>
        <p:spPr>
          <a:xfrm>
            <a:off x="1338384" y="2993863"/>
            <a:ext cx="1944216" cy="2026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92042" y="2989284"/>
            <a:ext cx="1467068" cy="2031325"/>
          </a:xfrm>
          <a:prstGeom prst="rect">
            <a:avLst/>
          </a:prstGeom>
          <a:noFill/>
        </p:spPr>
        <p:txBody>
          <a:bodyPr wrap="none" rtlCol="0">
            <a:spAutoFit/>
          </a:bodyPr>
          <a:lstStyle/>
          <a:p>
            <a:r>
              <a:rPr lang="en-US" dirty="0" smtClean="0">
                <a:solidFill>
                  <a:srgbClr val="00B0F0"/>
                </a:solidFill>
              </a:rPr>
              <a:t>sender</a:t>
            </a:r>
          </a:p>
          <a:p>
            <a:r>
              <a:rPr lang="en-US" dirty="0" smtClean="0">
                <a:solidFill>
                  <a:srgbClr val="00B0F0"/>
                </a:solidFill>
              </a:rPr>
              <a:t>recipient</a:t>
            </a:r>
          </a:p>
          <a:p>
            <a:r>
              <a:rPr lang="en-US" dirty="0" smtClean="0">
                <a:solidFill>
                  <a:srgbClr val="00B0F0"/>
                </a:solidFill>
              </a:rPr>
              <a:t>text</a:t>
            </a:r>
          </a:p>
          <a:p>
            <a:r>
              <a:rPr lang="en-US" dirty="0" smtClean="0">
                <a:solidFill>
                  <a:schemeClr val="accent6">
                    <a:lumMod val="75000"/>
                  </a:schemeClr>
                </a:solidFill>
              </a:rPr>
              <a:t>read</a:t>
            </a:r>
          </a:p>
          <a:p>
            <a:r>
              <a:rPr lang="en-US" dirty="0" smtClean="0">
                <a:solidFill>
                  <a:schemeClr val="accent6">
                    <a:lumMod val="75000"/>
                  </a:schemeClr>
                </a:solidFill>
              </a:rPr>
              <a:t>forward</a:t>
            </a:r>
          </a:p>
          <a:p>
            <a:r>
              <a:rPr lang="en-US" dirty="0" err="1" smtClean="0">
                <a:solidFill>
                  <a:schemeClr val="accent6">
                    <a:lumMod val="75000"/>
                  </a:schemeClr>
                </a:solidFill>
              </a:rPr>
              <a:t>getRecipient</a:t>
            </a:r>
            <a:endParaRPr lang="en-US" dirty="0" smtClean="0">
              <a:solidFill>
                <a:schemeClr val="accent6">
                  <a:lumMod val="75000"/>
                </a:schemeClr>
              </a:solidFill>
            </a:endParaRPr>
          </a:p>
          <a:p>
            <a:r>
              <a:rPr lang="en-US" dirty="0" err="1" smtClean="0">
                <a:solidFill>
                  <a:schemeClr val="accent6">
                    <a:lumMod val="75000"/>
                  </a:schemeClr>
                </a:solidFill>
              </a:rPr>
              <a:t>getText</a:t>
            </a:r>
            <a:endParaRPr lang="en-US" dirty="0" smtClean="0">
              <a:solidFill>
                <a:schemeClr val="accent6">
                  <a:lumMod val="75000"/>
                </a:schemeClr>
              </a:solidFill>
            </a:endParaRPr>
          </a:p>
        </p:txBody>
      </p:sp>
      <p:cxnSp>
        <p:nvCxnSpPr>
          <p:cNvPr id="14" name="Straight Connector 13"/>
          <p:cNvCxnSpPr/>
          <p:nvPr/>
        </p:nvCxnSpPr>
        <p:spPr>
          <a:xfrm>
            <a:off x="1341659" y="3861048"/>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67889" y="2648183"/>
            <a:ext cx="761747" cy="369332"/>
          </a:xfrm>
          <a:prstGeom prst="rect">
            <a:avLst/>
          </a:prstGeom>
          <a:noFill/>
        </p:spPr>
        <p:txBody>
          <a:bodyPr wrap="none" rtlCol="0">
            <a:spAutoFit/>
          </a:bodyPr>
          <a:lstStyle/>
          <a:p>
            <a:r>
              <a:rPr lang="en-US" dirty="0" smtClean="0">
                <a:solidFill>
                  <a:srgbClr val="FF0000"/>
                </a:solidFill>
              </a:rPr>
              <a:t>Email</a:t>
            </a:r>
            <a:endParaRPr lang="en-US" dirty="0">
              <a:solidFill>
                <a:srgbClr val="FF0000"/>
              </a:solidFill>
            </a:endParaRPr>
          </a:p>
        </p:txBody>
      </p:sp>
      <p:cxnSp>
        <p:nvCxnSpPr>
          <p:cNvPr id="17" name="Straight Arrow Connector 16"/>
          <p:cNvCxnSpPr>
            <a:stCxn id="11" idx="0"/>
            <a:endCxn id="12" idx="2"/>
          </p:cNvCxnSpPr>
          <p:nvPr/>
        </p:nvCxnSpPr>
        <p:spPr>
          <a:xfrm flipV="1">
            <a:off x="2303748" y="5020608"/>
            <a:ext cx="6744" cy="4221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84266" y="5810564"/>
            <a:ext cx="1838965" cy="923330"/>
          </a:xfrm>
          <a:prstGeom prst="rect">
            <a:avLst/>
          </a:prstGeom>
          <a:noFill/>
        </p:spPr>
        <p:txBody>
          <a:bodyPr wrap="none" rtlCol="0">
            <a:spAutoFit/>
          </a:bodyPr>
          <a:lstStyle/>
          <a:p>
            <a:r>
              <a:rPr lang="en-US" dirty="0" smtClean="0">
                <a:solidFill>
                  <a:srgbClr val="00B0F0"/>
                </a:solidFill>
              </a:rPr>
              <a:t>attachment</a:t>
            </a:r>
          </a:p>
          <a:p>
            <a:r>
              <a:rPr lang="en-US" dirty="0" smtClean="0">
                <a:solidFill>
                  <a:schemeClr val="accent6">
                    <a:lumMod val="75000"/>
                  </a:schemeClr>
                </a:solidFill>
              </a:rPr>
              <a:t>forward</a:t>
            </a:r>
          </a:p>
          <a:p>
            <a:r>
              <a:rPr lang="en-US" dirty="0" err="1" smtClean="0">
                <a:solidFill>
                  <a:schemeClr val="accent6">
                    <a:lumMod val="75000"/>
                  </a:schemeClr>
                </a:solidFill>
              </a:rPr>
              <a:t>saveAttachment</a:t>
            </a:r>
            <a:endParaRPr lang="en-US" dirty="0" smtClean="0">
              <a:solidFill>
                <a:schemeClr val="accent6">
                  <a:lumMod val="75000"/>
                </a:schemeClr>
              </a:solidFill>
            </a:endParaRPr>
          </a:p>
        </p:txBody>
      </p:sp>
      <p:sp>
        <p:nvSpPr>
          <p:cNvPr id="32" name="TextBox 31"/>
          <p:cNvSpPr txBox="1"/>
          <p:nvPr/>
        </p:nvSpPr>
        <p:spPr>
          <a:xfrm>
            <a:off x="3707904" y="2972098"/>
            <a:ext cx="4998484" cy="1569660"/>
          </a:xfrm>
          <a:prstGeom prst="rect">
            <a:avLst/>
          </a:prstGeom>
          <a:noFill/>
          <a:ln w="28575">
            <a:solidFill>
              <a:schemeClr val="accent6">
                <a:lumMod val="75000"/>
              </a:schemeClr>
            </a:solidFill>
            <a:prstDash val="dash"/>
          </a:ln>
        </p:spPr>
        <p:txBody>
          <a:bodyPr wrap="none" rtlCol="0">
            <a:spAutoFit/>
          </a:bodyPr>
          <a:lstStyle/>
          <a:p>
            <a:r>
              <a:rPr lang="en-US" sz="1600" b="1" dirty="0" smtClean="0">
                <a:latin typeface="Courier New" panose="02070309020205020404" pitchFamily="49" charset="0"/>
                <a:cs typeface="Courier New" panose="02070309020205020404" pitchFamily="49" charset="0"/>
              </a:rPr>
              <a:t>public </a:t>
            </a:r>
            <a:r>
              <a:rPr lang="en-US" sz="1600" b="1" dirty="0">
                <a:latin typeface="Courier New" panose="02070309020205020404" pitchFamily="49" charset="0"/>
                <a:cs typeface="Courier New" panose="02070309020205020404" pitchFamily="49" charset="0"/>
              </a:rPr>
              <a:t>Email </a:t>
            </a:r>
            <a:r>
              <a:rPr lang="en-US" sz="1600" b="1" dirty="0" smtClean="0">
                <a:latin typeface="Courier New" panose="02070309020205020404" pitchFamily="49" charset="0"/>
                <a:cs typeface="Courier New" panose="02070309020205020404" pitchFamily="49" charset="0"/>
              </a:rPr>
              <a:t>forward(String </a:t>
            </a:r>
            <a:r>
              <a:rPr lang="en-US" sz="1600" b="1" dirty="0">
                <a:latin typeface="Courier New" panose="02070309020205020404" pitchFamily="49" charset="0"/>
                <a:cs typeface="Courier New" panose="02070309020205020404" pitchFamily="49" charset="0"/>
              </a:rPr>
              <a:t>recipient){</a:t>
            </a:r>
          </a:p>
          <a:p>
            <a:r>
              <a:rPr lang="en-US" sz="1600" b="1" dirty="0" smtClean="0">
                <a:latin typeface="Courier New" panose="02070309020205020404" pitchFamily="49" charset="0"/>
                <a:cs typeface="Courier New" panose="02070309020205020404" pitchFamily="49" charset="0"/>
              </a:rPr>
              <a:t>   Email </a:t>
            </a:r>
            <a:r>
              <a:rPr lang="en-US" sz="1600" b="1" dirty="0" err="1">
                <a:latin typeface="Courier New" panose="02070309020205020404" pitchFamily="49" charset="0"/>
                <a:cs typeface="Courier New" panose="02070309020205020404" pitchFamily="49" charset="0"/>
              </a:rPr>
              <a:t>fwdEmail</a:t>
            </a:r>
            <a:r>
              <a:rPr lang="en-US" sz="1600" b="1" dirty="0">
                <a:latin typeface="Courier New" panose="02070309020205020404" pitchFamily="49" charset="0"/>
                <a:cs typeface="Courier New" panose="02070309020205020404" pitchFamily="49" charset="0"/>
              </a:rPr>
              <a:t> =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new </a:t>
            </a:r>
            <a:r>
              <a:rPr lang="en-US" sz="1600" b="1" dirty="0">
                <a:latin typeface="Courier New" panose="02070309020205020404" pitchFamily="49" charset="0"/>
                <a:cs typeface="Courier New" panose="02070309020205020404" pitchFamily="49" charset="0"/>
              </a:rPr>
              <a:t>Email(</a:t>
            </a:r>
            <a:r>
              <a:rPr lang="en-US" sz="1600" b="1" dirty="0" err="1">
                <a:latin typeface="Courier New" panose="02070309020205020404" pitchFamily="49" charset="0"/>
                <a:cs typeface="Courier New" panose="02070309020205020404" pitchFamily="49" charset="0"/>
              </a:rPr>
              <a:t>this.recipient</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recipient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this.text</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fwdEmail</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35" name="TextBox 34"/>
          <p:cNvSpPr txBox="1"/>
          <p:nvPr/>
        </p:nvSpPr>
        <p:spPr>
          <a:xfrm>
            <a:off x="3633725" y="4827908"/>
            <a:ext cx="5492209" cy="1569660"/>
          </a:xfrm>
          <a:prstGeom prst="rect">
            <a:avLst/>
          </a:prstGeom>
          <a:noFill/>
          <a:ln w="28575">
            <a:solidFill>
              <a:srgbClr val="0070C0"/>
            </a:solidFill>
            <a:prstDash val="dash"/>
          </a:ln>
        </p:spPr>
        <p:txBody>
          <a:bodyPr wrap="none" rtlCol="0">
            <a:spAutoFit/>
          </a:bodyPr>
          <a:lstStyle/>
          <a:p>
            <a:r>
              <a:rPr lang="en-US" sz="1600" b="1" dirty="0" smtClean="0">
                <a:latin typeface="Courier New" panose="02070309020205020404" pitchFamily="49" charset="0"/>
                <a:cs typeface="Courier New" panose="02070309020205020404" pitchFamily="49" charset="0"/>
              </a:rPr>
              <a:t>public </a:t>
            </a:r>
            <a:r>
              <a:rPr lang="en-US" sz="1600" b="1" dirty="0" err="1" smtClean="0">
                <a:latin typeface="Courier New" panose="02070309020205020404" pitchFamily="49" charset="0"/>
                <a:cs typeface="Courier New" panose="02070309020205020404" pitchFamily="49" charset="0"/>
              </a:rPr>
              <a:t>RichEmail</a:t>
            </a:r>
            <a:r>
              <a:rPr lang="en-US" sz="1600" b="1" dirty="0" smtClean="0">
                <a:latin typeface="Courier New" panose="02070309020205020404" pitchFamily="49" charset="0"/>
                <a:cs typeface="Courier New" panose="02070309020205020404" pitchFamily="49" charset="0"/>
              </a:rPr>
              <a:t> forward(String </a:t>
            </a:r>
            <a:r>
              <a:rPr lang="en-US" sz="1600" b="1" dirty="0">
                <a:latin typeface="Courier New" panose="02070309020205020404" pitchFamily="49" charset="0"/>
                <a:cs typeface="Courier New" panose="02070309020205020404" pitchFamily="49" charset="0"/>
              </a:rPr>
              <a:t>recipient){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RichEmail</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fwdEmail</a:t>
            </a:r>
            <a:r>
              <a:rPr lang="en-US" sz="1600" b="1" dirty="0">
                <a:latin typeface="Courier New" panose="02070309020205020404" pitchFamily="49" charset="0"/>
                <a:cs typeface="Courier New" panose="02070309020205020404" pitchFamily="49" charset="0"/>
              </a:rPr>
              <a:t> =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new </a:t>
            </a:r>
            <a:r>
              <a:rPr lang="en-US" sz="1600" b="1" dirty="0" err="1" smtClean="0">
                <a:latin typeface="Courier New" panose="02070309020205020404" pitchFamily="49" charset="0"/>
                <a:cs typeface="Courier New" panose="02070309020205020404" pitchFamily="49" charset="0"/>
              </a:rPr>
              <a:t>RichEmail</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getRecipient</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recipient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getText</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fwdEmail</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332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2902985"/>
            <a:ext cx="792088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951" y="1268760"/>
            <a:ext cx="8856984" cy="4876800"/>
          </a:xfrm>
          <a:ln w="28575">
            <a:solidFill>
              <a:schemeClr val="accent1"/>
            </a:solidFill>
            <a:prstDash val="dash"/>
          </a:ln>
        </p:spPr>
        <p:txBody>
          <a:bodyPr>
            <a:normAutofit lnSpcReduction="10000"/>
          </a:bodyPr>
          <a:lstStyle/>
          <a:p>
            <a:pPr marL="0" indent="0">
              <a:buNone/>
            </a:pPr>
            <a:r>
              <a:rPr lang="en-US" sz="1400" b="1" dirty="0">
                <a:latin typeface="Courier New" panose="02070309020205020404" pitchFamily="49" charset="0"/>
                <a:cs typeface="Courier New" panose="02070309020205020404" pitchFamily="49" charset="0"/>
              </a:rPr>
              <a:t>class </a:t>
            </a:r>
            <a:r>
              <a:rPr lang="en-US" sz="1400" b="1" dirty="0" err="1">
                <a:latin typeface="Courier New" panose="02070309020205020404" pitchFamily="49" charset="0"/>
                <a:cs typeface="Courier New" panose="02070309020205020404" pitchFamily="49" charset="0"/>
              </a:rPr>
              <a:t>EmailExample</a:t>
            </a: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Email[] emails = new Email[2];</a:t>
            </a:r>
          </a:p>
          <a:p>
            <a:pPr marL="0" indent="0">
              <a:buNone/>
            </a:pPr>
            <a:r>
              <a:rPr lang="en-US" sz="1400" b="1" dirty="0">
                <a:latin typeface="Courier New" panose="02070309020205020404" pitchFamily="49" charset="0"/>
                <a:cs typeface="Courier New" panose="02070309020205020404" pitchFamily="49" charset="0"/>
              </a:rPr>
              <a:t>		emails[0] = new Email("Him", "Me", "Hi there");</a:t>
            </a:r>
          </a:p>
          <a:p>
            <a:pPr marL="0" indent="0">
              <a:buNone/>
            </a:pPr>
            <a:r>
              <a:rPr lang="en-US" sz="1400" b="1" dirty="0">
                <a:latin typeface="Courier New" panose="02070309020205020404" pitchFamily="49" charset="0"/>
                <a:cs typeface="Courier New" panose="02070309020205020404" pitchFamily="49" charset="0"/>
              </a:rPr>
              <a:t>		emails[1] = new </a:t>
            </a:r>
            <a:r>
              <a:rPr lang="en-US" sz="1400" b="1" dirty="0" err="1">
                <a:latin typeface="Courier New" panose="02070309020205020404" pitchFamily="49" charset="0"/>
                <a:cs typeface="Courier New" panose="02070309020205020404" pitchFamily="49" charset="0"/>
              </a:rPr>
              <a:t>RichEmail</a:t>
            </a:r>
            <a:r>
              <a:rPr lang="en-US" sz="1400" b="1" dirty="0">
                <a:latin typeface="Courier New" panose="02070309020205020404" pitchFamily="49" charset="0"/>
                <a:cs typeface="Courier New" panose="02070309020205020404" pitchFamily="49" charset="0"/>
              </a:rPr>
              <a:t>("Her", "Me", "Hello!", "notes.txt");</a:t>
            </a:r>
          </a:p>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readEmails</a:t>
            </a:r>
            <a:r>
              <a:rPr lang="en-US" sz="1400" b="1" dirty="0">
                <a:latin typeface="Courier New" panose="02070309020205020404" pitchFamily="49" charset="0"/>
                <a:cs typeface="Courier New" panose="02070309020205020404" pitchFamily="49" charset="0"/>
              </a:rPr>
              <a:t>(emails);</a:t>
            </a:r>
          </a:p>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RichEmail</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rEmail</a:t>
            </a:r>
            <a:r>
              <a:rPr lang="en-US" sz="1400" b="1" dirty="0">
                <a:latin typeface="Courier New" panose="02070309020205020404" pitchFamily="49" charset="0"/>
                <a:cs typeface="Courier New" panose="02070309020205020404" pitchFamily="49" charset="0"/>
              </a:rPr>
              <a:t> = </a:t>
            </a:r>
            <a:r>
              <a:rPr lang="en-US" sz="1400" b="1" dirty="0">
                <a:solidFill>
                  <a:srgbClr val="FF0000"/>
                </a:solidFill>
                <a:latin typeface="Courier New" panose="02070309020205020404" pitchFamily="49" charset="0"/>
                <a:cs typeface="Courier New" panose="02070309020205020404" pitchFamily="49" charset="0"/>
              </a:rPr>
              <a:t>(</a:t>
            </a:r>
            <a:r>
              <a:rPr lang="en-US" sz="1400" b="1" dirty="0" err="1">
                <a:solidFill>
                  <a:srgbClr val="FF0000"/>
                </a:solidFill>
                <a:latin typeface="Courier New" panose="02070309020205020404" pitchFamily="49" charset="0"/>
                <a:cs typeface="Courier New" panose="02070309020205020404" pitchFamily="49" charset="0"/>
              </a:rPr>
              <a:t>RichEmail</a:t>
            </a:r>
            <a:r>
              <a:rPr lang="en-US" sz="1400" b="1" dirty="0">
                <a:solidFill>
                  <a:srgbClr val="FF0000"/>
                </a:solidFill>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emails[1</a:t>
            </a:r>
            <a:r>
              <a:rPr lang="en-US" sz="1400" b="1" dirty="0" smtClean="0">
                <a:latin typeface="Courier New" panose="02070309020205020404" pitchFamily="49" charset="0"/>
                <a:cs typeface="Courier New" panose="02070309020205020404" pitchFamily="49" charset="0"/>
              </a:rPr>
              <a:t>].forward("</a:t>
            </a:r>
            <a:r>
              <a:rPr lang="en-US" sz="1400" b="1" dirty="0">
                <a:latin typeface="Courier New" panose="02070309020205020404" pitchFamily="49" charset="0"/>
                <a:cs typeface="Courier New" panose="02070309020205020404" pitchFamily="49" charset="0"/>
              </a:rPr>
              <a:t>You");</a:t>
            </a:r>
          </a:p>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rEmail.read</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String </a:t>
            </a:r>
            <a:r>
              <a:rPr lang="en-US" sz="1400" b="1" dirty="0" err="1">
                <a:latin typeface="Courier New" panose="02070309020205020404" pitchFamily="49" charset="0"/>
                <a:cs typeface="Courier New" panose="02070309020205020404" pitchFamily="49" charset="0"/>
              </a:rPr>
              <a:t>fileLocation</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rEmail.saveAttachment</a:t>
            </a:r>
            <a:r>
              <a:rPr lang="en-US" sz="1400" b="1" dirty="0">
                <a:latin typeface="Courier New" panose="02070309020205020404" pitchFamily="49" charset="0"/>
                <a:cs typeface="Courier New" panose="02070309020205020404" pitchFamily="49" charset="0"/>
              </a:rPr>
              <a:t>("My Documents");</a:t>
            </a:r>
          </a:p>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("File saved at " + </a:t>
            </a:r>
            <a:r>
              <a:rPr lang="en-US" sz="1400" b="1" dirty="0" err="1">
                <a:latin typeface="Courier New" panose="02070309020205020404" pitchFamily="49" charset="0"/>
                <a:cs typeface="Courier New" panose="02070309020205020404" pitchFamily="49" charset="0"/>
              </a:rPr>
              <a:t>fileLocation</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a:t>
            </a:r>
          </a:p>
          <a:p>
            <a:pPr marL="0" indent="0">
              <a:buNone/>
            </a:pPr>
            <a:r>
              <a:rPr lang="en-US" sz="1400" b="1" dirty="0">
                <a:latin typeface="Courier New" panose="02070309020205020404" pitchFamily="49" charset="0"/>
                <a:cs typeface="Courier New" panose="02070309020205020404" pitchFamily="49" charset="0"/>
              </a:rPr>
              <a:t>	</a:t>
            </a:r>
          </a:p>
          <a:p>
            <a:pPr marL="0" indent="0">
              <a:buNone/>
            </a:pPr>
            <a:r>
              <a:rPr lang="en-US" sz="1400" b="1" dirty="0">
                <a:latin typeface="Courier New" panose="02070309020205020404" pitchFamily="49" charset="0"/>
                <a:cs typeface="Courier New" panose="02070309020205020404" pitchFamily="49" charset="0"/>
              </a:rPr>
              <a:t>	private </a:t>
            </a:r>
            <a:r>
              <a:rPr lang="en-US" sz="1400" b="1" dirty="0">
                <a:solidFill>
                  <a:srgbClr val="FF0000"/>
                </a:solidFill>
                <a:latin typeface="Courier New" panose="02070309020205020404" pitchFamily="49" charset="0"/>
                <a:cs typeface="Courier New" panose="02070309020205020404" pitchFamily="49" charset="0"/>
              </a:rPr>
              <a:t>static</a:t>
            </a:r>
            <a:r>
              <a:rPr lang="en-US" sz="1400" b="1" dirty="0">
                <a:latin typeface="Courier New" panose="02070309020205020404" pitchFamily="49" charset="0"/>
                <a:cs typeface="Courier New" panose="02070309020205020404" pitchFamily="49" charset="0"/>
              </a:rPr>
              <a:t> void </a:t>
            </a:r>
            <a:r>
              <a:rPr lang="en-US" sz="1400" b="1" dirty="0" err="1">
                <a:latin typeface="Courier New" panose="02070309020205020404" pitchFamily="49" charset="0"/>
                <a:cs typeface="Courier New" panose="02070309020205020404" pitchFamily="49" charset="0"/>
              </a:rPr>
              <a:t>readEmails</a:t>
            </a:r>
            <a:r>
              <a:rPr lang="en-US" sz="1400" b="1" dirty="0">
                <a:latin typeface="Courier New" panose="02070309020205020404" pitchFamily="49" charset="0"/>
                <a:cs typeface="Courier New" panose="02070309020205020404" pitchFamily="49" charset="0"/>
              </a:rPr>
              <a:t>(</a:t>
            </a:r>
            <a:r>
              <a:rPr lang="en-US" sz="1400" b="1" dirty="0">
                <a:solidFill>
                  <a:srgbClr val="FF0000"/>
                </a:solidFill>
                <a:latin typeface="Courier New" panose="02070309020205020404" pitchFamily="49" charset="0"/>
                <a:cs typeface="Courier New" panose="02070309020205020404" pitchFamily="49" charset="0"/>
              </a:rPr>
              <a:t>Email[] emails</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for (</a:t>
            </a:r>
            <a:r>
              <a:rPr lang="en-US" sz="1400" b="1" dirty="0" err="1">
                <a:latin typeface="Courier New" panose="02070309020205020404" pitchFamily="49" charset="0"/>
                <a:cs typeface="Courier New" panose="02070309020205020404" pitchFamily="49" charset="0"/>
              </a:rPr>
              <a:t>int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 =0; </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 &lt; </a:t>
            </a:r>
            <a:r>
              <a:rPr lang="en-US" sz="1400" b="1" dirty="0" err="1">
                <a:latin typeface="Courier New" panose="02070309020205020404" pitchFamily="49" charset="0"/>
                <a:cs typeface="Courier New" panose="02070309020205020404" pitchFamily="49" charset="0"/>
              </a:rPr>
              <a:t>emails.length</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 ++){</a:t>
            </a:r>
          </a:p>
          <a:p>
            <a:pPr marL="0" indent="0">
              <a:buNone/>
            </a:pPr>
            <a:r>
              <a:rPr lang="en-US" sz="1400" b="1" dirty="0">
                <a:latin typeface="Courier New" panose="02070309020205020404" pitchFamily="49" charset="0"/>
                <a:cs typeface="Courier New" panose="02070309020205020404" pitchFamily="49" charset="0"/>
              </a:rPr>
              <a:t>			emails[</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].read();</a:t>
            </a:r>
          </a:p>
          <a:p>
            <a:pPr marL="0" indent="0">
              <a:buNone/>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a:t>
            </a:r>
          </a:p>
          <a:p>
            <a:pPr marL="0" indent="0">
              <a:buNone/>
            </a:pPr>
            <a:r>
              <a:rPr lang="en-US" sz="1400" b="1" dirty="0">
                <a:latin typeface="Courier New" panose="02070309020205020404" pitchFamily="49" charset="0"/>
                <a:cs typeface="Courier New" panose="02070309020205020404" pitchFamily="49" charset="0"/>
              </a:rPr>
              <a:t>	}</a:t>
            </a:r>
          </a:p>
          <a:p>
            <a:pPr marL="0" indent="0">
              <a:buNone/>
            </a:pPr>
            <a:r>
              <a:rPr lang="en-US" sz="1400" b="1" dirty="0">
                <a:latin typeface="Courier New" panose="02070309020205020404" pitchFamily="49" charset="0"/>
                <a:cs typeface="Courier New" panose="02070309020205020404" pitchFamily="49" charset="0"/>
              </a:rPr>
              <a:t>}</a:t>
            </a:r>
          </a:p>
        </p:txBody>
      </p:sp>
      <p:sp>
        <p:nvSpPr>
          <p:cNvPr id="7" name="TextBox 6"/>
          <p:cNvSpPr txBox="1"/>
          <p:nvPr/>
        </p:nvSpPr>
        <p:spPr>
          <a:xfrm>
            <a:off x="3069690" y="5622417"/>
            <a:ext cx="6048672" cy="1200329"/>
          </a:xfrm>
          <a:prstGeom prst="rect">
            <a:avLst/>
          </a:prstGeom>
          <a:solidFill>
            <a:srgbClr val="92D050"/>
          </a:solidFill>
        </p:spPr>
        <p:txBody>
          <a:bodyPr wrap="square" rtlCol="0">
            <a:spAutoFit/>
          </a:bodyPr>
          <a:lstStyle/>
          <a:p>
            <a:r>
              <a:rPr lang="el-GR" dirty="0" smtClean="0"/>
              <a:t>Λόγω </a:t>
            </a:r>
            <a:r>
              <a:rPr lang="en-US" dirty="0" smtClean="0"/>
              <a:t>Late Binding </a:t>
            </a:r>
            <a:r>
              <a:rPr lang="el-GR" dirty="0" smtClean="0"/>
              <a:t>όταν καλούμε την μέθοδο </a:t>
            </a:r>
            <a:r>
              <a:rPr lang="en-US" dirty="0" smtClean="0"/>
              <a:t>forward </a:t>
            </a:r>
            <a:r>
              <a:rPr lang="el-GR" dirty="0" smtClean="0"/>
              <a:t>θα κληθεί η σωστή μέθοδος της </a:t>
            </a:r>
            <a:r>
              <a:rPr lang="en-US" dirty="0" err="1" smtClean="0"/>
              <a:t>RichEmail</a:t>
            </a:r>
            <a:r>
              <a:rPr lang="en-US" dirty="0" smtClean="0"/>
              <a:t>. H forward </a:t>
            </a:r>
            <a:r>
              <a:rPr lang="el-GR" dirty="0" smtClean="0"/>
              <a:t>όμως πηγαίνει μέσω της </a:t>
            </a:r>
            <a:r>
              <a:rPr lang="en-US" dirty="0" smtClean="0"/>
              <a:t>forward </a:t>
            </a:r>
            <a:r>
              <a:rPr lang="el-GR" dirty="0" smtClean="0"/>
              <a:t>της </a:t>
            </a:r>
            <a:r>
              <a:rPr lang="en-US" dirty="0" smtClean="0"/>
              <a:t>Email </a:t>
            </a:r>
            <a:r>
              <a:rPr lang="el-GR" dirty="0" smtClean="0"/>
              <a:t>και επιστρέφει τελικά </a:t>
            </a:r>
            <a:r>
              <a:rPr lang="en-US" dirty="0" smtClean="0"/>
              <a:t>Email</a:t>
            </a:r>
            <a:r>
              <a:rPr lang="el-GR" dirty="0" smtClean="0"/>
              <a:t>. Γι αυτό χρειαζόμαστε </a:t>
            </a:r>
            <a:r>
              <a:rPr lang="en-US" dirty="0" err="1" smtClean="0"/>
              <a:t>downcasting</a:t>
            </a:r>
            <a:r>
              <a:rPr lang="en-US" dirty="0" smtClean="0"/>
              <a:t>.</a:t>
            </a:r>
            <a:endParaRPr lang="en-US" dirty="0"/>
          </a:p>
        </p:txBody>
      </p:sp>
      <p:sp>
        <p:nvSpPr>
          <p:cNvPr id="8" name="TextBox 7"/>
          <p:cNvSpPr txBox="1"/>
          <p:nvPr/>
        </p:nvSpPr>
        <p:spPr>
          <a:xfrm>
            <a:off x="2267744" y="404664"/>
            <a:ext cx="6768752" cy="646331"/>
          </a:xfrm>
          <a:prstGeom prst="rect">
            <a:avLst/>
          </a:prstGeom>
          <a:noFill/>
        </p:spPr>
        <p:txBody>
          <a:bodyPr wrap="square" rtlCol="0">
            <a:spAutoFit/>
          </a:bodyPr>
          <a:lstStyle/>
          <a:p>
            <a:r>
              <a:rPr lang="el-GR" dirty="0" smtClean="0"/>
              <a:t>Η ερώτηση ζητούσε να φτιάξετε ένα πίνακα με </a:t>
            </a:r>
            <a:r>
              <a:rPr lang="en-US" dirty="0" smtClean="0"/>
              <a:t>Email </a:t>
            </a:r>
            <a:r>
              <a:rPr lang="el-GR" dirty="0" smtClean="0"/>
              <a:t>αντικείμενα, ένα </a:t>
            </a:r>
            <a:r>
              <a:rPr lang="en-US" dirty="0" smtClean="0"/>
              <a:t>Email, </a:t>
            </a:r>
            <a:r>
              <a:rPr lang="el-GR" dirty="0" smtClean="0"/>
              <a:t>ένα </a:t>
            </a:r>
            <a:r>
              <a:rPr lang="en-US" dirty="0" err="1" smtClean="0"/>
              <a:t>RichEmail</a:t>
            </a:r>
            <a:r>
              <a:rPr lang="en-US" dirty="0" smtClean="0"/>
              <a:t>, </a:t>
            </a:r>
            <a:r>
              <a:rPr lang="el-GR" dirty="0" smtClean="0"/>
              <a:t>και να κάνετε </a:t>
            </a:r>
            <a:r>
              <a:rPr lang="en-US" dirty="0" smtClean="0"/>
              <a:t>forward </a:t>
            </a:r>
            <a:r>
              <a:rPr lang="el-GR" dirty="0" smtClean="0"/>
              <a:t>το </a:t>
            </a:r>
            <a:r>
              <a:rPr lang="en-US" dirty="0" err="1" smtClean="0"/>
              <a:t>RichEmail</a:t>
            </a:r>
            <a:r>
              <a:rPr lang="en-US" dirty="0" smtClean="0"/>
              <a:t>.</a:t>
            </a:r>
            <a:endParaRPr lang="en-US" dirty="0"/>
          </a:p>
        </p:txBody>
      </p:sp>
      <p:sp>
        <p:nvSpPr>
          <p:cNvPr id="2" name="Rectangular Callout 1"/>
          <p:cNvSpPr/>
          <p:nvPr/>
        </p:nvSpPr>
        <p:spPr>
          <a:xfrm>
            <a:off x="6588224" y="4075598"/>
            <a:ext cx="2448272" cy="1009586"/>
          </a:xfrm>
          <a:prstGeom prst="wedgeRectCallout">
            <a:avLst>
              <a:gd name="adj1" fmla="val -64700"/>
              <a:gd name="adj2" fmla="val -1380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Χρησιμοποιούμε τον πιο γενικό τύπο ώστε η μέθοδος να δουλεύει για ό</a:t>
            </a:r>
            <a:r>
              <a:rPr lang="el-GR" sz="1600" dirty="0">
                <a:solidFill>
                  <a:schemeClr val="tx1"/>
                </a:solidFill>
              </a:rPr>
              <a:t>λ</a:t>
            </a:r>
            <a:r>
              <a:rPr lang="el-GR" sz="1600" dirty="0" smtClean="0">
                <a:solidFill>
                  <a:schemeClr val="tx1"/>
                </a:solidFill>
              </a:rPr>
              <a:t>ους τύπους </a:t>
            </a:r>
            <a:r>
              <a:rPr lang="en-US" sz="1600" dirty="0" smtClean="0">
                <a:solidFill>
                  <a:schemeClr val="tx1"/>
                </a:solidFill>
              </a:rPr>
              <a:t>email.</a:t>
            </a:r>
            <a:endParaRPr lang="en-US" sz="1600" dirty="0">
              <a:solidFill>
                <a:schemeClr val="tx1"/>
              </a:solidFill>
            </a:endParaRPr>
          </a:p>
        </p:txBody>
      </p:sp>
    </p:spTree>
    <p:extLst>
      <p:ext uri="{BB962C8B-B14F-4D97-AF65-F5344CB8AC3E}">
        <p14:creationId xmlns:p14="http://schemas.microsoft.com/office/powerpoint/2010/main" val="24342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Παράδειγμα κληρονομικότητας</a:t>
            </a:r>
            <a:endParaRPr lang="en-US" dirty="0"/>
          </a:p>
        </p:txBody>
      </p:sp>
      <p:sp>
        <p:nvSpPr>
          <p:cNvPr id="3" name="Content Placeholder 2"/>
          <p:cNvSpPr>
            <a:spLocks noGrp="1"/>
          </p:cNvSpPr>
          <p:nvPr>
            <p:ph idx="1"/>
          </p:nvPr>
        </p:nvSpPr>
        <p:spPr/>
        <p:txBody>
          <a:bodyPr>
            <a:normAutofit lnSpcReduction="10000"/>
          </a:bodyPr>
          <a:lstStyle/>
          <a:p>
            <a:r>
              <a:rPr lang="el-GR" dirty="0" smtClean="0"/>
              <a:t>Έχουμε ένα σύστημα διαχείρισης </a:t>
            </a:r>
            <a:r>
              <a:rPr lang="el-GR" dirty="0" smtClean="0">
                <a:solidFill>
                  <a:schemeClr val="accent6">
                    <a:lumMod val="75000"/>
                  </a:schemeClr>
                </a:solidFill>
              </a:rPr>
              <a:t>εισιτηρίων</a:t>
            </a:r>
            <a:r>
              <a:rPr lang="el-GR" dirty="0" smtClean="0"/>
              <a:t> μιας συναυλίας. Το κάθε εισιτήριο έχει ένα </a:t>
            </a:r>
            <a:r>
              <a:rPr lang="el-GR" dirty="0" smtClean="0">
                <a:solidFill>
                  <a:srgbClr val="0070C0"/>
                </a:solidFill>
              </a:rPr>
              <a:t>νούμερο</a:t>
            </a:r>
            <a:r>
              <a:rPr lang="el-GR" dirty="0" smtClean="0"/>
              <a:t> και </a:t>
            </a:r>
            <a:r>
              <a:rPr lang="el-GR" dirty="0" smtClean="0">
                <a:solidFill>
                  <a:srgbClr val="0070C0"/>
                </a:solidFill>
              </a:rPr>
              <a:t>τιμή</a:t>
            </a:r>
            <a:r>
              <a:rPr lang="el-GR" dirty="0" smtClean="0"/>
              <a:t>. Η τιμή του εισιτηρίου εξαρτάται αν θα αγοραστεί στην </a:t>
            </a:r>
            <a:r>
              <a:rPr lang="el-GR" dirty="0" smtClean="0">
                <a:solidFill>
                  <a:schemeClr val="accent6">
                    <a:lumMod val="75000"/>
                  </a:schemeClr>
                </a:solidFill>
              </a:rPr>
              <a:t>είσοδο</a:t>
            </a:r>
            <a:r>
              <a:rPr lang="el-GR" dirty="0" smtClean="0"/>
              <a:t> (50 ευρώ), ή θα αγοραστεί μέχρι και </a:t>
            </a:r>
            <a:r>
              <a:rPr lang="el-GR" dirty="0" smtClean="0">
                <a:solidFill>
                  <a:schemeClr val="accent6">
                    <a:lumMod val="75000"/>
                  </a:schemeClr>
                </a:solidFill>
              </a:rPr>
              <a:t>10 μέρες πριν την συναυλία </a:t>
            </a:r>
            <a:r>
              <a:rPr lang="el-GR" dirty="0" smtClean="0"/>
              <a:t>(40 ευρώ), ή </a:t>
            </a:r>
            <a:r>
              <a:rPr lang="el-GR" dirty="0" smtClean="0">
                <a:solidFill>
                  <a:schemeClr val="accent6">
                    <a:lumMod val="75000"/>
                  </a:schemeClr>
                </a:solidFill>
              </a:rPr>
              <a:t>πάνω από 10 μέρες πριν την συναυλία </a:t>
            </a:r>
            <a:r>
              <a:rPr lang="el-GR" dirty="0" smtClean="0"/>
              <a:t>(30 ευρώ). Τα εισιτήρια εκ των προτέρων έχουν </a:t>
            </a:r>
            <a:r>
              <a:rPr lang="el-GR" dirty="0" smtClean="0">
                <a:solidFill>
                  <a:schemeClr val="accent6">
                    <a:lumMod val="75000"/>
                  </a:schemeClr>
                </a:solidFill>
              </a:rPr>
              <a:t>φοιτητική έκπτωση 50%.</a:t>
            </a:r>
          </a:p>
          <a:p>
            <a:endParaRPr lang="el-GR" dirty="0"/>
          </a:p>
          <a:p>
            <a:r>
              <a:rPr lang="el-GR" dirty="0" smtClean="0"/>
              <a:t>Θέλουμε να </a:t>
            </a:r>
            <a:r>
              <a:rPr lang="en-US" dirty="0"/>
              <a:t> </a:t>
            </a:r>
            <a:r>
              <a:rPr lang="el-GR" dirty="0" smtClean="0">
                <a:solidFill>
                  <a:srgbClr val="0070C0"/>
                </a:solidFill>
              </a:rPr>
              <a:t>τυπώσουμε τα εισιτήρια </a:t>
            </a:r>
            <a:r>
              <a:rPr lang="el-GR" dirty="0" smtClean="0"/>
              <a:t>και να </a:t>
            </a:r>
            <a:r>
              <a:rPr lang="el-GR" dirty="0" smtClean="0">
                <a:solidFill>
                  <a:srgbClr val="0070C0"/>
                </a:solidFill>
              </a:rPr>
              <a:t>υπολογίσουμε τα συνολικά έσοδα </a:t>
            </a:r>
            <a:r>
              <a:rPr lang="el-GR" dirty="0" smtClean="0"/>
              <a:t>της συναυλίας.</a:t>
            </a:r>
            <a:endParaRPr lang="en-US" dirty="0"/>
          </a:p>
        </p:txBody>
      </p:sp>
    </p:spTree>
    <p:extLst>
      <p:ext uri="{BB962C8B-B14F-4D97-AF65-F5344CB8AC3E}">
        <p14:creationId xmlns:p14="http://schemas.microsoft.com/office/powerpoint/2010/main" val="183943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Βαθμολογία</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βαθμολογία θα καθοριστεί από τα παρακάτω:</a:t>
            </a:r>
          </a:p>
          <a:p>
            <a:pPr lvl="1"/>
            <a:r>
              <a:rPr lang="el-GR" dirty="0" smtClean="0"/>
              <a:t>Εργαστήρια </a:t>
            </a:r>
            <a:r>
              <a:rPr lang="el-GR" dirty="0" smtClean="0">
                <a:solidFill>
                  <a:srgbClr val="FF0000"/>
                </a:solidFill>
              </a:rPr>
              <a:t>ή</a:t>
            </a:r>
            <a:r>
              <a:rPr lang="el-GR" dirty="0" smtClean="0"/>
              <a:t> Πρόοδος [20%]</a:t>
            </a:r>
          </a:p>
          <a:p>
            <a:pPr lvl="1"/>
            <a:r>
              <a:rPr lang="el-GR" dirty="0" smtClean="0"/>
              <a:t>Ασκήσεις </a:t>
            </a:r>
            <a:r>
              <a:rPr lang="el-GR" dirty="0"/>
              <a:t>[</a:t>
            </a:r>
            <a:r>
              <a:rPr lang="el-GR" dirty="0" smtClean="0"/>
              <a:t>30%]</a:t>
            </a:r>
          </a:p>
          <a:p>
            <a:pPr lvl="1"/>
            <a:r>
              <a:rPr lang="el-GR" dirty="0" smtClean="0"/>
              <a:t>Τελική Εξέταση </a:t>
            </a:r>
            <a:r>
              <a:rPr lang="el-GR" dirty="0"/>
              <a:t>[</a:t>
            </a:r>
            <a:r>
              <a:rPr lang="el-GR" dirty="0" smtClean="0"/>
              <a:t>50%]</a:t>
            </a:r>
          </a:p>
          <a:p>
            <a:pPr lvl="1"/>
            <a:endParaRPr lang="el-GR" dirty="0"/>
          </a:p>
          <a:p>
            <a:r>
              <a:rPr lang="el-GR" dirty="0" smtClean="0"/>
              <a:t>Η συμμετοχή στα </a:t>
            </a:r>
            <a:r>
              <a:rPr lang="el-GR" dirty="0" smtClean="0">
                <a:solidFill>
                  <a:srgbClr val="0070C0"/>
                </a:solidFill>
              </a:rPr>
              <a:t>εργαστήρια</a:t>
            </a:r>
            <a:r>
              <a:rPr lang="el-GR" dirty="0" smtClean="0"/>
              <a:t> είναι </a:t>
            </a:r>
            <a:r>
              <a:rPr lang="el-GR" dirty="0" smtClean="0">
                <a:solidFill>
                  <a:schemeClr val="accent6">
                    <a:lumMod val="75000"/>
                  </a:schemeClr>
                </a:solidFill>
              </a:rPr>
              <a:t>υποχρεωτική</a:t>
            </a:r>
            <a:r>
              <a:rPr lang="el-GR" dirty="0" smtClean="0"/>
              <a:t> μόνο για τους </a:t>
            </a:r>
            <a:r>
              <a:rPr lang="el-GR" dirty="0" smtClean="0">
                <a:solidFill>
                  <a:schemeClr val="accent6">
                    <a:lumMod val="75000"/>
                  </a:schemeClr>
                </a:solidFill>
              </a:rPr>
              <a:t>πρωτοετείς. </a:t>
            </a:r>
            <a:r>
              <a:rPr lang="el-GR" sz="2900" dirty="0"/>
              <a:t>Δεν θα υπάρχουν εργαστήρια για τα μεγαλύτερα έτη αλλά μπορείτε να κάνετε τις ασκήσεις και να πάρετε σχόλια.</a:t>
            </a:r>
          </a:p>
          <a:p>
            <a:r>
              <a:rPr lang="el-GR" dirty="0" smtClean="0"/>
              <a:t>Όσοι έχετε </a:t>
            </a:r>
            <a:r>
              <a:rPr lang="el-GR" dirty="0" smtClean="0">
                <a:solidFill>
                  <a:schemeClr val="accent6">
                    <a:lumMod val="75000"/>
                  </a:schemeClr>
                </a:solidFill>
              </a:rPr>
              <a:t>ξαναπάρει</a:t>
            </a:r>
            <a:r>
              <a:rPr lang="el-GR" dirty="0" smtClean="0"/>
              <a:t> το μάθημα </a:t>
            </a:r>
            <a:r>
              <a:rPr lang="el-GR" dirty="0" smtClean="0">
                <a:solidFill>
                  <a:srgbClr val="0070C0"/>
                </a:solidFill>
              </a:rPr>
              <a:t>Τεχνικές Αντικειμενοστραφούς Προγραμματισμού </a:t>
            </a:r>
            <a:r>
              <a:rPr lang="el-GR" dirty="0" smtClean="0"/>
              <a:t>μπορείτε αν θέλετε να </a:t>
            </a:r>
            <a:r>
              <a:rPr lang="el-GR" dirty="0" smtClean="0">
                <a:solidFill>
                  <a:schemeClr val="accent6">
                    <a:lumMod val="75000"/>
                  </a:schemeClr>
                </a:solidFill>
              </a:rPr>
              <a:t>κρατήσετε</a:t>
            </a:r>
            <a:r>
              <a:rPr lang="el-GR" dirty="0" smtClean="0"/>
              <a:t> το βαθμό του εργαστηρίου.</a:t>
            </a:r>
          </a:p>
          <a:p>
            <a:r>
              <a:rPr lang="el-GR" dirty="0" smtClean="0"/>
              <a:t>Όσοι δεν έχετε βαθμό εργαστηρίου ή δεν θέλετε να κρατήσετε το βαθμό των εργαστηρίων, θα πρέπει να δώσετε </a:t>
            </a:r>
            <a:r>
              <a:rPr lang="el-GR" dirty="0" smtClean="0">
                <a:solidFill>
                  <a:srgbClr val="0070C0"/>
                </a:solidFill>
              </a:rPr>
              <a:t>υποχρεωτική πρόοδο</a:t>
            </a:r>
            <a:r>
              <a:rPr lang="el-GR" dirty="0" smtClean="0"/>
              <a:t>.</a:t>
            </a:r>
          </a:p>
          <a:p>
            <a:r>
              <a:rPr lang="el-GR" dirty="0" smtClean="0"/>
              <a:t>Οι </a:t>
            </a:r>
            <a:r>
              <a:rPr lang="el-GR" dirty="0" smtClean="0">
                <a:solidFill>
                  <a:srgbClr val="0070C0"/>
                </a:solidFill>
              </a:rPr>
              <a:t>ασκήσεις</a:t>
            </a:r>
            <a:r>
              <a:rPr lang="el-GR" dirty="0" smtClean="0"/>
              <a:t> είναι </a:t>
            </a:r>
            <a:r>
              <a:rPr lang="el-GR" dirty="0" smtClean="0">
                <a:solidFill>
                  <a:schemeClr val="accent6">
                    <a:lumMod val="75000"/>
                  </a:schemeClr>
                </a:solidFill>
              </a:rPr>
              <a:t>υποχρεωτικές</a:t>
            </a:r>
            <a:r>
              <a:rPr lang="el-GR" dirty="0" smtClean="0"/>
              <a:t> για </a:t>
            </a:r>
            <a:r>
              <a:rPr lang="el-GR" dirty="0" smtClean="0">
                <a:solidFill>
                  <a:schemeClr val="accent6">
                    <a:lumMod val="75000"/>
                  </a:schemeClr>
                </a:solidFill>
              </a:rPr>
              <a:t>όλους</a:t>
            </a:r>
            <a:r>
              <a:rPr lang="el-GR" dirty="0" smtClean="0"/>
              <a:t>, </a:t>
            </a:r>
            <a:r>
              <a:rPr lang="el-GR" dirty="0" smtClean="0">
                <a:solidFill>
                  <a:srgbClr val="FF0000"/>
                </a:solidFill>
              </a:rPr>
              <a:t>δεν</a:t>
            </a:r>
            <a:r>
              <a:rPr lang="el-GR" dirty="0" smtClean="0"/>
              <a:t> μπορείτε να κρατήσετε τον βαθμό των ασκήσεων από τα προηγούμενα χρόνια.</a:t>
            </a:r>
          </a:p>
          <a:p>
            <a:r>
              <a:rPr lang="el-GR" dirty="0" smtClean="0">
                <a:solidFill>
                  <a:srgbClr val="0070C0"/>
                </a:solidFill>
              </a:rPr>
              <a:t>Για να περάσετε το μάθημα </a:t>
            </a:r>
            <a:r>
              <a:rPr lang="el-GR" dirty="0" smtClean="0"/>
              <a:t>θα πρέπει να έχετε γράψετε </a:t>
            </a:r>
            <a:r>
              <a:rPr lang="el-GR" dirty="0" smtClean="0">
                <a:solidFill>
                  <a:schemeClr val="accent6">
                    <a:lumMod val="75000"/>
                  </a:schemeClr>
                </a:solidFill>
              </a:rPr>
              <a:t>τουλάχιστον 4</a:t>
            </a:r>
            <a:r>
              <a:rPr lang="el-GR" dirty="0" smtClean="0"/>
              <a:t> στην </a:t>
            </a:r>
            <a:r>
              <a:rPr lang="el-GR" dirty="0" smtClean="0">
                <a:solidFill>
                  <a:srgbClr val="0070C0"/>
                </a:solidFill>
              </a:rPr>
              <a:t>τελική εξέταση</a:t>
            </a:r>
            <a:r>
              <a:rPr lang="el-GR" dirty="0" smtClean="0"/>
              <a:t>, και να έχετε βαθμό </a:t>
            </a:r>
            <a:r>
              <a:rPr lang="el-GR" dirty="0" smtClean="0">
                <a:solidFill>
                  <a:schemeClr val="accent6">
                    <a:lumMod val="75000"/>
                  </a:schemeClr>
                </a:solidFill>
              </a:rPr>
              <a:t>τουλάχιστον 5 συνολικά</a:t>
            </a:r>
            <a:r>
              <a:rPr lang="el-GR" dirty="0" smtClean="0"/>
              <a:t>.</a:t>
            </a:r>
          </a:p>
          <a:p>
            <a:endParaRPr lang="el-GR" dirty="0"/>
          </a:p>
        </p:txBody>
      </p:sp>
    </p:spTree>
    <p:extLst>
      <p:ext uri="{BB962C8B-B14F-4D97-AF65-F5344CB8AC3E}">
        <p14:creationId xmlns:p14="http://schemas.microsoft.com/office/powerpoint/2010/main" val="1106564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lstStyle/>
          <a:p>
            <a:r>
              <a:rPr lang="el-GR" dirty="0" smtClean="0"/>
              <a:t>Τι γίνεται αν στο αρχικό μας παράδειγμα εκτός από </a:t>
            </a:r>
            <a:r>
              <a:rPr lang="el-GR" dirty="0" smtClean="0">
                <a:solidFill>
                  <a:schemeClr val="accent6">
                    <a:lumMod val="75000"/>
                  </a:schemeClr>
                </a:solidFill>
              </a:rPr>
              <a:t>αυτοκίνητο</a:t>
            </a:r>
            <a:r>
              <a:rPr lang="el-GR" dirty="0" smtClean="0"/>
              <a:t> είχαμε και μία </a:t>
            </a:r>
            <a:r>
              <a:rPr lang="el-GR" dirty="0" smtClean="0">
                <a:solidFill>
                  <a:schemeClr val="accent6">
                    <a:lumMod val="75000"/>
                  </a:schemeClr>
                </a:solidFill>
              </a:rPr>
              <a:t>μηχανή</a:t>
            </a:r>
            <a:r>
              <a:rPr lang="el-GR" dirty="0" smtClean="0"/>
              <a:t>? Η μηχανή </a:t>
            </a:r>
            <a:r>
              <a:rPr lang="el-GR" dirty="0" smtClean="0">
                <a:solidFill>
                  <a:srgbClr val="0070C0"/>
                </a:solidFill>
              </a:rPr>
              <a:t>κινείται </a:t>
            </a:r>
            <a:r>
              <a:rPr lang="el-GR" dirty="0" smtClean="0"/>
              <a:t>με τον ίδιο τρόπο αλλά όταν </a:t>
            </a:r>
            <a:r>
              <a:rPr lang="el-GR" dirty="0" smtClean="0">
                <a:solidFill>
                  <a:srgbClr val="0070C0"/>
                </a:solidFill>
              </a:rPr>
              <a:t>τυπώνεται</a:t>
            </a:r>
            <a:r>
              <a:rPr lang="el-GR" dirty="0" smtClean="0"/>
              <a:t> η θέση της αντί για κουκίδα (.) τυπώνεται ένα αστέρι (*).</a:t>
            </a:r>
          </a:p>
          <a:p>
            <a:endParaRPr lang="el-GR" dirty="0"/>
          </a:p>
          <a:p>
            <a:r>
              <a:rPr lang="el-GR" dirty="0" smtClean="0"/>
              <a:t>Τι κλάσεις πρέπει να ορίσουμε?</a:t>
            </a:r>
            <a:endParaRPr lang="en-US" dirty="0"/>
          </a:p>
        </p:txBody>
      </p:sp>
    </p:spTree>
    <p:extLst>
      <p:ext uri="{BB962C8B-B14F-4D97-AF65-F5344CB8AC3E}">
        <p14:creationId xmlns:p14="http://schemas.microsoft.com/office/powerpoint/2010/main" val="3287575501"/>
      </p:ext>
    </p:extLst>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309" y="347645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466" y="347645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6" name="Straight Connector 5"/>
          <p:cNvCxnSpPr/>
          <p:nvPr/>
        </p:nvCxnSpPr>
        <p:spPr>
          <a:xfrm>
            <a:off x="3734309" y="381777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61762" y="298391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12" name="Rectangle 11"/>
          <p:cNvSpPr/>
          <p:nvPr/>
        </p:nvSpPr>
        <p:spPr>
          <a:xfrm>
            <a:off x="3734309" y="515000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82138" y="515000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4" name="TextBox 13"/>
          <p:cNvSpPr txBox="1"/>
          <p:nvPr/>
        </p:nvSpPr>
        <p:spPr>
          <a:xfrm>
            <a:off x="3767697" y="475189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5" name="Straight Connector 14"/>
          <p:cNvCxnSpPr/>
          <p:nvPr/>
        </p:nvCxnSpPr>
        <p:spPr>
          <a:xfrm>
            <a:off x="3742722" y="547316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4" idx="2"/>
          </p:cNvCxnSpPr>
          <p:nvPr/>
        </p:nvCxnSpPr>
        <p:spPr>
          <a:xfrm flipV="1">
            <a:off x="4706416" y="439978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8" name="Straight Arrow Connector 17"/>
          <p:cNvCxnSpPr>
            <a:stCxn id="7" idx="0"/>
            <a:endCxn id="20" idx="2"/>
          </p:cNvCxnSpPr>
          <p:nvPr/>
        </p:nvCxnSpPr>
        <p:spPr>
          <a:xfrm flipV="1">
            <a:off x="4706417" y="2239610"/>
            <a:ext cx="0" cy="7443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dirty="0" err="1">
                <a:solidFill>
                  <a:schemeClr val="accent6">
                    <a:lumMod val="75000"/>
                  </a:schemeClr>
                </a:solidFill>
              </a:rPr>
              <a:t>getPrice</a:t>
            </a:r>
            <a:endParaRPr lang="en-US" dirty="0">
              <a:solidFill>
                <a:schemeClr val="accent6">
                  <a:lumMod val="75000"/>
                </a:schemeClr>
              </a:solidFill>
            </a:endParaRPr>
          </a:p>
        </p:txBody>
      </p:sp>
      <p:cxnSp>
        <p:nvCxnSpPr>
          <p:cNvPr id="22" name="Straight Connector 21"/>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536" y="1484784"/>
            <a:ext cx="1983235" cy="369332"/>
          </a:xfrm>
          <a:prstGeom prst="rect">
            <a:avLst/>
          </a:prstGeom>
          <a:solidFill>
            <a:srgbClr val="92D050"/>
          </a:solidFill>
        </p:spPr>
        <p:txBody>
          <a:bodyPr wrap="none" rtlCol="0">
            <a:spAutoFit/>
          </a:bodyPr>
          <a:lstStyle/>
          <a:p>
            <a:r>
              <a:rPr lang="el-GR" dirty="0" smtClean="0"/>
              <a:t>Ένας σχεδιασμός</a:t>
            </a:r>
            <a:endParaRPr lang="en-US" dirty="0"/>
          </a:p>
        </p:txBody>
      </p:sp>
    </p:spTree>
    <p:extLst>
      <p:ext uri="{BB962C8B-B14F-4D97-AF65-F5344CB8AC3E}">
        <p14:creationId xmlns:p14="http://schemas.microsoft.com/office/powerpoint/2010/main" val="37601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937" y="349683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7094" y="349683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6" name="Straight Connector 5"/>
          <p:cNvCxnSpPr/>
          <p:nvPr/>
        </p:nvCxnSpPr>
        <p:spPr>
          <a:xfrm>
            <a:off x="1530937" y="383815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58390" y="300429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8" name="Rectangle 7"/>
          <p:cNvSpPr/>
          <p:nvPr/>
        </p:nvSpPr>
        <p:spPr>
          <a:xfrm>
            <a:off x="6264280" y="3496834"/>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20862" y="3830985"/>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0" name="Straight Connector 9"/>
          <p:cNvCxnSpPr/>
          <p:nvPr/>
        </p:nvCxnSpPr>
        <p:spPr>
          <a:xfrm>
            <a:off x="6264280" y="385687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206" y="3004299"/>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2" name="Rectangle 11"/>
          <p:cNvSpPr/>
          <p:nvPr/>
        </p:nvSpPr>
        <p:spPr>
          <a:xfrm>
            <a:off x="1530937" y="517038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78766" y="517038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4" name="TextBox 13"/>
          <p:cNvSpPr txBox="1"/>
          <p:nvPr/>
        </p:nvSpPr>
        <p:spPr>
          <a:xfrm>
            <a:off x="1564325" y="477227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5" name="Straight Connector 14"/>
          <p:cNvCxnSpPr/>
          <p:nvPr/>
        </p:nvCxnSpPr>
        <p:spPr>
          <a:xfrm>
            <a:off x="1539350" y="549354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4" idx="2"/>
          </p:cNvCxnSpPr>
          <p:nvPr/>
        </p:nvCxnSpPr>
        <p:spPr>
          <a:xfrm flipV="1">
            <a:off x="2503044" y="442016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8" name="Straight Arrow Connector 17"/>
          <p:cNvCxnSpPr>
            <a:stCxn id="7" idx="0"/>
            <a:endCxn id="20" idx="2"/>
          </p:cNvCxnSpPr>
          <p:nvPr/>
        </p:nvCxnSpPr>
        <p:spPr>
          <a:xfrm flipV="1">
            <a:off x="2503045" y="2239610"/>
            <a:ext cx="2203372"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0"/>
            <a:endCxn id="20" idx="2"/>
          </p:cNvCxnSpPr>
          <p:nvPr/>
        </p:nvCxnSpPr>
        <p:spPr>
          <a:xfrm flipH="1" flipV="1">
            <a:off x="4706417" y="2239610"/>
            <a:ext cx="2514967"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2" name="Straight Connector 21"/>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5536" y="1484784"/>
            <a:ext cx="2646622" cy="369332"/>
          </a:xfrm>
          <a:prstGeom prst="rect">
            <a:avLst/>
          </a:prstGeom>
          <a:solidFill>
            <a:srgbClr val="92D050"/>
          </a:solidFill>
        </p:spPr>
        <p:txBody>
          <a:bodyPr wrap="none" rtlCol="0">
            <a:spAutoFit/>
          </a:bodyPr>
          <a:lstStyle/>
          <a:p>
            <a:r>
              <a:rPr lang="el-GR" dirty="0" smtClean="0"/>
              <a:t>Ένας άλλος σχεδιασμός</a:t>
            </a:r>
            <a:endParaRPr lang="en-US" dirty="0"/>
          </a:p>
        </p:txBody>
      </p:sp>
    </p:spTree>
    <p:extLst>
      <p:ext uri="{BB962C8B-B14F-4D97-AF65-F5344CB8AC3E}">
        <p14:creationId xmlns:p14="http://schemas.microsoft.com/office/powerpoint/2010/main" val="284967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37" y="349683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7094" y="349683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4" name="Straight Connector 3"/>
          <p:cNvCxnSpPr/>
          <p:nvPr/>
        </p:nvCxnSpPr>
        <p:spPr>
          <a:xfrm>
            <a:off x="1530937" y="383815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58390" y="300429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6" name="Rectangle 5"/>
          <p:cNvSpPr/>
          <p:nvPr/>
        </p:nvSpPr>
        <p:spPr>
          <a:xfrm>
            <a:off x="6264280" y="3496834"/>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0862" y="3830985"/>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8" name="Straight Connector 7"/>
          <p:cNvCxnSpPr/>
          <p:nvPr/>
        </p:nvCxnSpPr>
        <p:spPr>
          <a:xfrm>
            <a:off x="6264280" y="385687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206" y="3004299"/>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0" name="Rectangle 9"/>
          <p:cNvSpPr/>
          <p:nvPr/>
        </p:nvSpPr>
        <p:spPr>
          <a:xfrm>
            <a:off x="1530937" y="517038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78766" y="517038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2" name="TextBox 11"/>
          <p:cNvSpPr txBox="1"/>
          <p:nvPr/>
        </p:nvSpPr>
        <p:spPr>
          <a:xfrm>
            <a:off x="1564325" y="477227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3" name="Straight Connector 12"/>
          <p:cNvCxnSpPr/>
          <p:nvPr/>
        </p:nvCxnSpPr>
        <p:spPr>
          <a:xfrm>
            <a:off x="1539350" y="549354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0"/>
            <a:endCxn id="2" idx="2"/>
          </p:cNvCxnSpPr>
          <p:nvPr/>
        </p:nvCxnSpPr>
        <p:spPr>
          <a:xfrm flipV="1">
            <a:off x="2503044" y="442016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6" name="Straight Arrow Connector 15"/>
          <p:cNvCxnSpPr>
            <a:stCxn id="5" idx="0"/>
            <a:endCxn id="18" idx="2"/>
          </p:cNvCxnSpPr>
          <p:nvPr/>
        </p:nvCxnSpPr>
        <p:spPr>
          <a:xfrm flipV="1">
            <a:off x="2503045" y="2239610"/>
            <a:ext cx="2203372"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8" idx="2"/>
          </p:cNvCxnSpPr>
          <p:nvPr/>
        </p:nvCxnSpPr>
        <p:spPr>
          <a:xfrm flipH="1" flipV="1">
            <a:off x="4706417" y="2239610"/>
            <a:ext cx="2514967"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0" name="Straight Connector 19"/>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783" y="678723"/>
            <a:ext cx="2992073" cy="923330"/>
          </a:xfrm>
          <a:prstGeom prst="rect">
            <a:avLst/>
          </a:prstGeom>
          <a:solidFill>
            <a:srgbClr val="92D050"/>
          </a:solidFill>
        </p:spPr>
        <p:txBody>
          <a:bodyPr wrap="square" rtlCol="0">
            <a:spAutoFit/>
          </a:bodyPr>
          <a:lstStyle/>
          <a:p>
            <a:r>
              <a:rPr lang="el-GR" dirty="0" smtClean="0"/>
              <a:t>Αν θέλουμε φοιτητική έκπτωση σε όλα τα εισιτήρια?</a:t>
            </a:r>
            <a:endParaRPr lang="en-US" dirty="0"/>
          </a:p>
        </p:txBody>
      </p:sp>
      <p:sp>
        <p:nvSpPr>
          <p:cNvPr id="22" name="Rectangle 21"/>
          <p:cNvSpPr/>
          <p:nvPr/>
        </p:nvSpPr>
        <p:spPr>
          <a:xfrm>
            <a:off x="6264280" y="5255628"/>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12109" y="5255628"/>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24" name="TextBox 23"/>
          <p:cNvSpPr txBox="1"/>
          <p:nvPr/>
        </p:nvSpPr>
        <p:spPr>
          <a:xfrm>
            <a:off x="6398144" y="4847011"/>
            <a:ext cx="1676485" cy="369332"/>
          </a:xfrm>
          <a:prstGeom prst="rect">
            <a:avLst/>
          </a:prstGeom>
          <a:noFill/>
        </p:spPr>
        <p:txBody>
          <a:bodyPr wrap="none" rtlCol="0">
            <a:spAutoFit/>
          </a:bodyPr>
          <a:lstStyle/>
          <a:p>
            <a:r>
              <a:rPr lang="en-US" dirty="0" err="1" smtClean="0">
                <a:solidFill>
                  <a:srgbClr val="FF0000"/>
                </a:solidFill>
              </a:rPr>
              <a:t>StudentWalkIn</a:t>
            </a:r>
            <a:endParaRPr lang="en-US" dirty="0">
              <a:solidFill>
                <a:srgbClr val="FF0000"/>
              </a:solidFill>
            </a:endParaRPr>
          </a:p>
        </p:txBody>
      </p:sp>
      <p:cxnSp>
        <p:nvCxnSpPr>
          <p:cNvPr id="25" name="Straight Connector 24"/>
          <p:cNvCxnSpPr/>
          <p:nvPr/>
        </p:nvCxnSpPr>
        <p:spPr>
          <a:xfrm>
            <a:off x="6272693" y="5578793"/>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6" idx="2"/>
          </p:cNvCxnSpPr>
          <p:nvPr/>
        </p:nvCxnSpPr>
        <p:spPr>
          <a:xfrm flipV="1">
            <a:off x="7236387" y="4477315"/>
            <a:ext cx="1" cy="3696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6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328838"/>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5669" y="5328838"/>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4" name="Straight Connector 3"/>
          <p:cNvCxnSpPr/>
          <p:nvPr/>
        </p:nvCxnSpPr>
        <p:spPr>
          <a:xfrm>
            <a:off x="179512" y="567015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6965" y="4836303"/>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6" name="Rectangle 5"/>
          <p:cNvSpPr/>
          <p:nvPr/>
        </p:nvSpPr>
        <p:spPr>
          <a:xfrm>
            <a:off x="2699792" y="5289687"/>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56374" y="5623838"/>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8" name="Straight Connector 7"/>
          <p:cNvCxnSpPr/>
          <p:nvPr/>
        </p:nvCxnSpPr>
        <p:spPr>
          <a:xfrm>
            <a:off x="2699792" y="564972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2718" y="4797152"/>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5" name="TextBox 14"/>
          <p:cNvSpPr txBox="1"/>
          <p:nvPr/>
        </p:nvSpPr>
        <p:spPr>
          <a:xfrm>
            <a:off x="1855459" y="1860481"/>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6" name="Straight Arrow Connector 15"/>
          <p:cNvCxnSpPr>
            <a:stCxn id="5" idx="0"/>
            <a:endCxn id="18" idx="2"/>
          </p:cNvCxnSpPr>
          <p:nvPr/>
        </p:nvCxnSpPr>
        <p:spPr>
          <a:xfrm flipV="1">
            <a:off x="1151620" y="3796253"/>
            <a:ext cx="1163149" cy="104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8" idx="2"/>
          </p:cNvCxnSpPr>
          <p:nvPr/>
        </p:nvCxnSpPr>
        <p:spPr>
          <a:xfrm flipH="1" flipV="1">
            <a:off x="2314769" y="3796253"/>
            <a:ext cx="1342127" cy="10008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42661" y="2306030"/>
            <a:ext cx="1944216" cy="14902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29172" y="2318926"/>
            <a:ext cx="1890261" cy="1477328"/>
          </a:xfrm>
          <a:prstGeom prst="rect">
            <a:avLst/>
          </a:prstGeom>
          <a:noFill/>
        </p:spPr>
        <p:txBody>
          <a:bodyPr wrap="none" rtlCol="0">
            <a:spAutoFit/>
          </a:bodyPr>
          <a:lstStyle/>
          <a:p>
            <a:pPr algn="ctr"/>
            <a:r>
              <a:rPr lang="en-US" dirty="0" smtClean="0">
                <a:solidFill>
                  <a:srgbClr val="00B0F0"/>
                </a:solidFill>
              </a:rPr>
              <a:t>number</a:t>
            </a:r>
            <a:endParaRPr lang="el-GR" dirty="0" smtClean="0">
              <a:solidFill>
                <a:srgbClr val="00B0F0"/>
              </a:solidFill>
            </a:endParaRPr>
          </a:p>
          <a:p>
            <a:pPr algn="ctr"/>
            <a:r>
              <a:rPr lang="en-US" dirty="0" smtClean="0">
                <a:solidFill>
                  <a:srgbClr val="00B0F0"/>
                </a:solidFill>
              </a:rPr>
              <a:t>student: </a:t>
            </a:r>
            <a:r>
              <a:rPr lang="en-US" dirty="0" err="1" smtClean="0">
                <a:solidFill>
                  <a:srgbClr val="00B0F0"/>
                </a:solidFill>
              </a:rPr>
              <a:t>boolean</a:t>
            </a:r>
            <a:endParaRPr lang="en-US" dirty="0" smtClean="0">
              <a:solidFill>
                <a:srgbClr val="00B0F0"/>
              </a:solidFill>
            </a:endParaRPr>
          </a:p>
          <a:p>
            <a:pPr algn="ctr"/>
            <a:r>
              <a:rPr lang="en-US" dirty="0" err="1" smtClean="0">
                <a:solidFill>
                  <a:schemeClr val="accent6">
                    <a:lumMod val="75000"/>
                  </a:schemeClr>
                </a:solidFill>
              </a:rPr>
              <a:t>toString</a:t>
            </a:r>
            <a:endParaRPr lang="en-US" dirty="0" smtClean="0">
              <a:solidFill>
                <a:schemeClr val="accent6">
                  <a:lumMod val="75000"/>
                </a:schemeClr>
              </a:solidFill>
            </a:endParaRPr>
          </a:p>
          <a:p>
            <a:pPr algn="ctr"/>
            <a:r>
              <a:rPr lang="en-US" dirty="0" err="1" smtClean="0">
                <a:solidFill>
                  <a:schemeClr val="accent6">
                    <a:lumMod val="75000"/>
                  </a:schemeClr>
                </a:solidFill>
              </a:rPr>
              <a:t>finalPrice</a:t>
            </a:r>
            <a:endParaRPr lang="en-US" dirty="0" smtClean="0">
              <a:solidFill>
                <a:schemeClr val="accent6">
                  <a:lumMod val="75000"/>
                </a:schemeClr>
              </a:solidFill>
            </a:endParaRPr>
          </a:p>
          <a:p>
            <a:pPr algn="ctr"/>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0" name="Straight Connector 19"/>
          <p:cNvCxnSpPr/>
          <p:nvPr/>
        </p:nvCxnSpPr>
        <p:spPr>
          <a:xfrm>
            <a:off x="1342661" y="290924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783" y="678723"/>
            <a:ext cx="2992073" cy="923330"/>
          </a:xfrm>
          <a:prstGeom prst="rect">
            <a:avLst/>
          </a:prstGeom>
          <a:solidFill>
            <a:srgbClr val="92D050"/>
          </a:solidFill>
        </p:spPr>
        <p:txBody>
          <a:bodyPr wrap="square" rtlCol="0">
            <a:spAutoFit/>
          </a:bodyPr>
          <a:lstStyle/>
          <a:p>
            <a:r>
              <a:rPr lang="el-GR" dirty="0" smtClean="0"/>
              <a:t>Αν θέλουμε φοιτητική έκπτωση σε όλα τα εισιτήρια?</a:t>
            </a:r>
            <a:endParaRPr lang="en-US" dirty="0"/>
          </a:p>
        </p:txBody>
      </p:sp>
      <p:sp>
        <p:nvSpPr>
          <p:cNvPr id="22" name="TextBox 21"/>
          <p:cNvSpPr txBox="1"/>
          <p:nvPr/>
        </p:nvSpPr>
        <p:spPr>
          <a:xfrm>
            <a:off x="3923928" y="1268760"/>
            <a:ext cx="5040560" cy="2585323"/>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double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public double </a:t>
            </a:r>
            <a:r>
              <a:rPr lang="en-US" b="1" dirty="0" err="1" smtClean="0">
                <a:solidFill>
                  <a:srgbClr val="FF0000"/>
                </a:solidFill>
                <a:latin typeface="Courier New" pitchFamily="49" charset="0"/>
                <a:cs typeface="Courier New" pitchFamily="49" charset="0"/>
              </a:rPr>
              <a:t>finalPrice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if (</a:t>
            </a:r>
            <a:r>
              <a:rPr lang="en-US" b="1" dirty="0" smtClean="0">
                <a:solidFill>
                  <a:srgbClr val="00B0F0"/>
                </a:solidFill>
                <a:latin typeface="Courier New" pitchFamily="49" charset="0"/>
                <a:cs typeface="Courier New" pitchFamily="49" charset="0"/>
              </a:rPr>
              <a:t>student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*0.5;</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return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p:txBody>
      </p:sp>
    </p:spTree>
    <p:extLst>
      <p:ext uri="{BB962C8B-B14F-4D97-AF65-F5344CB8AC3E}">
        <p14:creationId xmlns:p14="http://schemas.microsoft.com/office/powerpoint/2010/main" val="172795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8062664" cy="1927225"/>
          </a:xfrm>
        </p:spPr>
        <p:txBody>
          <a:bodyPr>
            <a:normAutofit fontScale="90000"/>
          </a:bodyPr>
          <a:lstStyle/>
          <a:p>
            <a:r>
              <a:rPr lang="el-GR" dirty="0" smtClean="0"/>
              <a:t>20. ΓΕΝΙΚΕΥΜΕΝΕΣ (ΠΑΡΑΜΕΤΡΟΠΟΙΗΜΕΝΕΣ) ΚΛΑΣΕΙΣ</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312201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Θυμηθείτε πως ορίσαμε μια </a:t>
            </a:r>
            <a:r>
              <a:rPr lang="el-GR" dirty="0" smtClean="0">
                <a:solidFill>
                  <a:srgbClr val="00B0F0"/>
                </a:solidFill>
              </a:rPr>
              <a:t>στοίβα </a:t>
            </a:r>
            <a:r>
              <a:rPr lang="el-GR" dirty="0" smtClean="0">
                <a:solidFill>
                  <a:srgbClr val="FF0000"/>
                </a:solidFill>
              </a:rPr>
              <a:t>ακεραίων</a:t>
            </a:r>
            <a:endParaRPr lang="en-US" dirty="0">
              <a:solidFill>
                <a:srgbClr val="FF0000"/>
              </a:solidFill>
            </a:endParaRPr>
          </a:p>
        </p:txBody>
      </p:sp>
    </p:spTree>
    <p:extLst>
      <p:ext uri="{BB962C8B-B14F-4D97-AF65-F5344CB8AC3E}">
        <p14:creationId xmlns:p14="http://schemas.microsoft.com/office/powerpoint/2010/main" val="385346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7056" y="2924944"/>
            <a:ext cx="7776865"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7056" y="1844824"/>
            <a:ext cx="7776865"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527" y="1052736"/>
            <a:ext cx="777686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602" y="476672"/>
            <a:ext cx="7441774" cy="6186309"/>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public class </a:t>
            </a:r>
            <a:r>
              <a:rPr lang="en-US" b="1" dirty="0" err="1" smtClean="0">
                <a:solidFill>
                  <a:srgbClr val="00B0F0"/>
                </a:solidFill>
                <a:latin typeface="Courier New" pitchFamily="49" charset="0"/>
                <a:cs typeface="Courier New" pitchFamily="49" charset="0"/>
              </a:rPr>
              <a:t>IntStackElement</a:t>
            </a:r>
            <a:endParaRPr lang="en-US" b="1" dirty="0">
              <a:solidFill>
                <a:srgbClr val="00B0F0"/>
              </a:solidFill>
              <a:latin typeface="Courier New" pitchFamily="49" charset="0"/>
              <a:cs typeface="Courier New" pitchFamily="49" charset="0"/>
            </a:endParaRPr>
          </a:p>
          <a:p>
            <a:r>
              <a:rPr lang="en-US" b="1" dirty="0">
                <a:solidFill>
                  <a:srgbClr val="00B0F0"/>
                </a:solidFill>
                <a:latin typeface="Courier New" pitchFamily="49" charset="0"/>
                <a:cs typeface="Courier New" pitchFamily="49" charset="0"/>
              </a:rPr>
              <a:t>{</a:t>
            </a:r>
          </a:p>
          <a:p>
            <a:r>
              <a:rPr lang="en-US" b="1" dirty="0">
                <a:latin typeface="Courier New" pitchFamily="49" charset="0"/>
                <a:cs typeface="Courier New" pitchFamily="49" charset="0"/>
              </a:rPr>
              <a:t>	private</a:t>
            </a:r>
            <a:r>
              <a:rPr lang="en-US" b="1" dirty="0">
                <a:solidFill>
                  <a:srgbClr val="FF0000"/>
                </a:solidFill>
                <a:latin typeface="Courier New" pitchFamily="49" charset="0"/>
                <a:cs typeface="Courier New" pitchFamily="49" charset="0"/>
              </a:rPr>
              <a:t> int value;</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 = null;</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int </a:t>
            </a:r>
            <a:r>
              <a:rPr lang="en-US" b="1" dirty="0">
                <a:solidFill>
                  <a:srgbClr val="FF0000"/>
                </a:solidFill>
                <a:latin typeface="Courier New" pitchFamily="49" charset="0"/>
                <a:cs typeface="Courier New" pitchFamily="49" charset="0"/>
              </a:rPr>
              <a: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this.value</a:t>
            </a:r>
            <a:r>
              <a:rPr lang="en-US" b="1" dirty="0">
                <a:latin typeface="Courier New" pitchFamily="49" charset="0"/>
                <a:cs typeface="Courier New" pitchFamily="49" charset="0"/>
              </a:rPr>
              <a:t> =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20461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IntStack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a:solidFill>
                  <a:srgbClr val="FF0000"/>
                </a:solidFill>
                <a:latin typeface="Courier New" pitchFamily="49" charset="0"/>
                <a:cs typeface="Courier New" pitchFamily="49" charset="0"/>
              </a:rPr>
              <a:t>int</a:t>
            </a:r>
            <a:r>
              <a:rPr lang="en-US" sz="1600" b="1" dirty="0">
                <a:latin typeface="Courier New" pitchFamily="49" charset="0"/>
                <a:cs typeface="Courier New" pitchFamily="49" charset="0"/>
              </a:rPr>
              <a:t> pop(){</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int</a:t>
            </a:r>
            <a:r>
              <a:rPr lang="en-US" sz="1600" b="1" dirty="0">
                <a:latin typeface="Courier New" pitchFamily="49" charset="0"/>
                <a:cs typeface="Courier New" pitchFamily="49" charset="0"/>
              </a:rPr>
              <a: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push(</a:t>
            </a:r>
            <a:r>
              <a:rPr lang="en-US" sz="1600" b="1" dirty="0">
                <a:solidFill>
                  <a:srgbClr val="FF0000"/>
                </a:solidFill>
                <a:latin typeface="Courier New" pitchFamily="49" charset="0"/>
                <a:cs typeface="Courier New" pitchFamily="49" charset="0"/>
              </a:rPr>
              <a:t>int 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414368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Αν θέλουμε η </a:t>
            </a:r>
            <a:r>
              <a:rPr lang="el-GR" dirty="0" smtClean="0">
                <a:solidFill>
                  <a:srgbClr val="00B0F0"/>
                </a:solidFill>
              </a:rPr>
              <a:t>στοίβα</a:t>
            </a:r>
            <a:r>
              <a:rPr lang="el-GR" dirty="0" smtClean="0"/>
              <a:t> μας να αποθηκεύει αντικείμενα της κλάσης </a:t>
            </a:r>
            <a:r>
              <a:rPr lang="en-US" dirty="0" smtClean="0">
                <a:solidFill>
                  <a:schemeClr val="accent6">
                    <a:lumMod val="75000"/>
                  </a:schemeClr>
                </a:solidFill>
              </a:rPr>
              <a:t>Person</a:t>
            </a:r>
            <a:r>
              <a:rPr lang="en-US" dirty="0" smtClean="0"/>
              <a:t> </a:t>
            </a:r>
            <a:r>
              <a:rPr lang="el-GR" dirty="0" smtClean="0"/>
              <a:t>θα πρέπει να ορίσουμε μια διαφορετική </a:t>
            </a:r>
            <a:r>
              <a:rPr lang="en-US" dirty="0" smtClean="0">
                <a:solidFill>
                  <a:srgbClr val="00B0F0"/>
                </a:solidFill>
              </a:rPr>
              <a:t>Stack</a:t>
            </a:r>
            <a:r>
              <a:rPr lang="en-US" dirty="0" smtClean="0"/>
              <a:t> </a:t>
            </a:r>
            <a:r>
              <a:rPr lang="el-GR" dirty="0" smtClean="0"/>
              <a:t>και</a:t>
            </a:r>
            <a:r>
              <a:rPr lang="en-US" dirty="0" smtClean="0"/>
              <a:t> </a:t>
            </a:r>
            <a:r>
              <a:rPr lang="el-GR" dirty="0" smtClean="0"/>
              <a:t>διαφορετική </a:t>
            </a:r>
            <a:r>
              <a:rPr lang="en-US" dirty="0" err="1" smtClean="0">
                <a:solidFill>
                  <a:srgbClr val="00B0F0"/>
                </a:solidFill>
              </a:rPr>
              <a:t>StackElement</a:t>
            </a:r>
            <a:r>
              <a:rPr lang="en-US" dirty="0" smtClean="0"/>
              <a:t>. </a:t>
            </a:r>
            <a:endParaRPr lang="en-US" dirty="0"/>
          </a:p>
        </p:txBody>
      </p:sp>
    </p:spTree>
    <p:extLst>
      <p:ext uri="{BB962C8B-B14F-4D97-AF65-F5344CB8AC3E}">
        <p14:creationId xmlns:p14="http://schemas.microsoft.com/office/powerpoint/2010/main" val="243602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PersonStackElement</a:t>
            </a:r>
            <a:endParaRPr lang="en-US" b="1" dirty="0">
              <a:solidFill>
                <a:srgbClr val="00B0F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a:solidFill>
                  <a:srgbClr val="FF0000"/>
                </a:solidFill>
                <a:latin typeface="Courier New" pitchFamily="49" charset="0"/>
                <a:cs typeface="Courier New" pitchFamily="49" charset="0"/>
              </a:rPr>
              <a:t>Person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solidFill>
                  <a:srgbClr val="00B0F0"/>
                </a:solidFill>
                <a:latin typeface="Courier New" pitchFamily="49" charset="0"/>
                <a:cs typeface="Courier New" pitchFamily="49" charset="0"/>
              </a:rPr>
              <a:t>PersonStackElement</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33038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Μία λύση</a:t>
            </a:r>
            <a:endParaRPr lang="en-US" dirty="0"/>
          </a:p>
        </p:txBody>
      </p:sp>
      <p:sp>
        <p:nvSpPr>
          <p:cNvPr id="3" name="Content Placeholder 2"/>
          <p:cNvSpPr>
            <a:spLocks noGrp="1"/>
          </p:cNvSpPr>
          <p:nvPr>
            <p:ph idx="1"/>
          </p:nvPr>
        </p:nvSpPr>
        <p:spPr/>
        <p:txBody>
          <a:bodyPr>
            <a:normAutofit lnSpcReduction="10000"/>
          </a:bodyPr>
          <a:lstStyle/>
          <a:p>
            <a:r>
              <a:rPr lang="el-GR" dirty="0" smtClean="0"/>
              <a:t>Μπορούμε να ορίσουμε ξανά από την αρχή μια </a:t>
            </a:r>
            <a:r>
              <a:rPr lang="el-GR" dirty="0" smtClean="0">
                <a:solidFill>
                  <a:schemeClr val="accent6">
                    <a:lumMod val="75000"/>
                  </a:schemeClr>
                </a:solidFill>
              </a:rPr>
              <a:t>καινούρια κλάση </a:t>
            </a:r>
            <a:r>
              <a:rPr lang="el-GR" dirty="0" smtClean="0"/>
              <a:t>για τη μηχανή που να κάνει την ίδια κίνηση με το αυτοκίνητο (</a:t>
            </a:r>
            <a:r>
              <a:rPr lang="el-GR" dirty="0" smtClean="0">
                <a:solidFill>
                  <a:srgbClr val="0070C0"/>
                </a:solidFill>
              </a:rPr>
              <a:t>ίδια μέθοδο </a:t>
            </a:r>
            <a:r>
              <a:rPr lang="en-US" dirty="0" smtClean="0">
                <a:solidFill>
                  <a:srgbClr val="0070C0"/>
                </a:solidFill>
              </a:rPr>
              <a:t>move</a:t>
            </a:r>
            <a:r>
              <a:rPr lang="en-US" dirty="0" smtClean="0"/>
              <a:t>) </a:t>
            </a:r>
            <a:r>
              <a:rPr lang="el-GR" dirty="0" smtClean="0"/>
              <a:t>αλλά τυπώνεται διαφορετικά (</a:t>
            </a:r>
            <a:r>
              <a:rPr lang="el-GR" dirty="0" smtClean="0">
                <a:solidFill>
                  <a:srgbClr val="0070C0"/>
                </a:solidFill>
              </a:rPr>
              <a:t>διαφορετική μέθοδο </a:t>
            </a:r>
            <a:r>
              <a:rPr lang="en-US" dirty="0" err="1" smtClean="0">
                <a:solidFill>
                  <a:srgbClr val="0070C0"/>
                </a:solidFill>
              </a:rPr>
              <a:t>printPosition</a:t>
            </a:r>
            <a:r>
              <a:rPr lang="en-US" dirty="0" smtClean="0"/>
              <a:t>)</a:t>
            </a:r>
          </a:p>
          <a:p>
            <a:endParaRPr lang="en-US" dirty="0"/>
          </a:p>
          <a:p>
            <a:r>
              <a:rPr lang="el-GR" dirty="0" smtClean="0"/>
              <a:t>Τι </a:t>
            </a:r>
            <a:r>
              <a:rPr lang="el-GR" dirty="0" smtClean="0">
                <a:solidFill>
                  <a:schemeClr val="accent6">
                    <a:lumMod val="75000"/>
                  </a:schemeClr>
                </a:solidFill>
              </a:rPr>
              <a:t>προβλήματα</a:t>
            </a:r>
            <a:r>
              <a:rPr lang="el-GR" dirty="0" smtClean="0"/>
              <a:t> έχει αυτό?</a:t>
            </a:r>
          </a:p>
          <a:p>
            <a:pPr lvl="1"/>
            <a:r>
              <a:rPr lang="el-GR" dirty="0" smtClean="0"/>
              <a:t>Επανάληψη του κώδικα (μπορεί να είναι μεγάλος και δύσκολος)</a:t>
            </a:r>
          </a:p>
          <a:p>
            <a:pPr lvl="1"/>
            <a:r>
              <a:rPr lang="el-GR" dirty="0" smtClean="0"/>
              <a:t>Πιθανότητα για λάθη</a:t>
            </a:r>
          </a:p>
          <a:p>
            <a:pPr lvl="1"/>
            <a:r>
              <a:rPr lang="el-GR" dirty="0" smtClean="0"/>
              <a:t>Πολύ δύσκολο να γίνουν αλλαγές</a:t>
            </a:r>
            <a:endParaRPr lang="en-US" dirty="0"/>
          </a:p>
        </p:txBody>
      </p:sp>
    </p:spTree>
    <p:extLst>
      <p:ext uri="{BB962C8B-B14F-4D97-AF65-F5344CB8AC3E}">
        <p14:creationId xmlns:p14="http://schemas.microsoft.com/office/powerpoint/2010/main" val="16044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PersonStack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PersonStackElement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Person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Person</a:t>
            </a:r>
            <a:r>
              <a:rPr lang="en-US" sz="1600" b="1" dirty="0" smtClean="0">
                <a:latin typeface="Courier New" pitchFamily="49" charset="0"/>
                <a:cs typeface="Courier New" pitchFamily="49" charset="0"/>
              </a:rPr>
              <a:t> 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n-US" sz="1600" b="1" dirty="0" smtClean="0">
                <a:solidFill>
                  <a:srgbClr val="FF0000"/>
                </a:solidFill>
                <a:latin typeface="Courier New" pitchFamily="49" charset="0"/>
                <a:cs typeface="Courier New" pitchFamily="49" charset="0"/>
              </a:rPr>
              <a:t>Person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PersonStackElement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PersonStackElement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20373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Θα ήταν πιο βολικό αν μπορούσαμε να ορίσουμε </a:t>
            </a:r>
            <a:r>
              <a:rPr lang="el-GR" dirty="0" smtClean="0">
                <a:solidFill>
                  <a:srgbClr val="FF0000"/>
                </a:solidFill>
              </a:rPr>
              <a:t>μία μόνο </a:t>
            </a:r>
            <a:r>
              <a:rPr lang="el-GR" dirty="0" smtClean="0"/>
              <a:t>κλάση </a:t>
            </a:r>
            <a:r>
              <a:rPr lang="en-US" dirty="0" smtClean="0">
                <a:solidFill>
                  <a:srgbClr val="00B0F0"/>
                </a:solidFill>
              </a:rPr>
              <a:t>Stack</a:t>
            </a:r>
            <a:r>
              <a:rPr lang="en-US" dirty="0" smtClean="0"/>
              <a:t> </a:t>
            </a:r>
            <a:r>
              <a:rPr lang="el-GR" dirty="0" smtClean="0"/>
              <a:t>που να μπορεί να αποθηκεύει αντικείμενα οποιουδήποτε τύπου.</a:t>
            </a:r>
          </a:p>
          <a:p>
            <a:pPr lvl="1"/>
            <a:r>
              <a:rPr lang="el-GR" dirty="0" smtClean="0">
                <a:solidFill>
                  <a:srgbClr val="FF0000"/>
                </a:solidFill>
              </a:rPr>
              <a:t>Πώς</a:t>
            </a:r>
            <a:r>
              <a:rPr lang="el-GR" dirty="0" smtClean="0"/>
              <a:t> μπορούμε να το κάνουμε αυτό?</a:t>
            </a:r>
            <a:endParaRPr lang="en-US" dirty="0" smtClean="0"/>
          </a:p>
          <a:p>
            <a:pPr lvl="1"/>
            <a:endParaRPr lang="en-US" dirty="0"/>
          </a:p>
          <a:p>
            <a:r>
              <a:rPr lang="el-GR" dirty="0" smtClean="0"/>
              <a:t>Μια λύση: Η </a:t>
            </a:r>
            <a:r>
              <a:rPr lang="en-US" dirty="0" err="1" smtClean="0">
                <a:solidFill>
                  <a:srgbClr val="00B0F0"/>
                </a:solidFill>
              </a:rPr>
              <a:t>ObjectStack</a:t>
            </a:r>
            <a:r>
              <a:rPr lang="en-US" dirty="0" smtClean="0"/>
              <a:t> </a:t>
            </a:r>
            <a:r>
              <a:rPr lang="el-GR" dirty="0" smtClean="0"/>
              <a:t>που κρατάει αντικείμενα </a:t>
            </a:r>
            <a:r>
              <a:rPr lang="en-US" dirty="0" smtClean="0">
                <a:solidFill>
                  <a:schemeClr val="accent6">
                    <a:lumMod val="75000"/>
                  </a:schemeClr>
                </a:solidFill>
              </a:rPr>
              <a:t>Object</a:t>
            </a:r>
            <a:r>
              <a:rPr lang="el-GR" dirty="0" smtClean="0"/>
              <a:t>,</a:t>
            </a:r>
            <a:r>
              <a:rPr lang="en-US" dirty="0" smtClean="0"/>
              <a:t> </a:t>
            </a:r>
            <a:r>
              <a:rPr lang="el-GR" dirty="0" smtClean="0"/>
              <a:t>την πιο γενική κλάση</a:t>
            </a:r>
          </a:p>
          <a:p>
            <a:endParaRPr lang="el-GR" dirty="0"/>
          </a:p>
          <a:p>
            <a:r>
              <a:rPr lang="el-GR" dirty="0" smtClean="0"/>
              <a:t>Τι πρόβλημα μπορεί να έχει αυτό?</a:t>
            </a:r>
            <a:endParaRPr lang="en-US" dirty="0"/>
          </a:p>
        </p:txBody>
      </p:sp>
    </p:spTree>
    <p:extLst>
      <p:ext uri="{BB962C8B-B14F-4D97-AF65-F5344CB8AC3E}">
        <p14:creationId xmlns:p14="http://schemas.microsoft.com/office/powerpoint/2010/main" val="149131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ObjectStackElement</a:t>
            </a:r>
            <a:endParaRPr lang="en-US" b="1" dirty="0">
              <a:solidFill>
                <a:srgbClr val="00B0F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smtClean="0">
                <a:solidFill>
                  <a:srgbClr val="FF0000"/>
                </a:solidFill>
                <a:latin typeface="Courier New" pitchFamily="49" charset="0"/>
                <a:cs typeface="Courier New" pitchFamily="49" charset="0"/>
              </a:rPr>
              <a:t>Object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Object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Object </a:t>
            </a:r>
            <a:r>
              <a:rPr lang="en-US" b="1" dirty="0" err="1" smtClean="0">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01707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ObjectStack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ObjectStackElement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Object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Object</a:t>
            </a:r>
            <a:r>
              <a:rPr lang="en-US" sz="1600" b="1" dirty="0" smtClean="0">
                <a:latin typeface="Courier New" pitchFamily="49" charset="0"/>
                <a:cs typeface="Courier New" pitchFamily="49" charset="0"/>
              </a:rPr>
              <a:t> 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n-US" sz="1600" b="1" dirty="0" smtClean="0">
                <a:solidFill>
                  <a:srgbClr val="FF0000"/>
                </a:solidFill>
                <a:latin typeface="Courier New" pitchFamily="49" charset="0"/>
                <a:cs typeface="Courier New" pitchFamily="49" charset="0"/>
              </a:rPr>
              <a:t>Object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ObjectStackElement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ObjectStackElement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67683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856984" cy="3539430"/>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smtClean="0">
                <a:solidFill>
                  <a:srgbClr val="00B0F0"/>
                </a:solidFill>
                <a:latin typeface="Courier New" pitchFamily="49" charset="0"/>
                <a:cs typeface="Courier New" pitchFamily="49" charset="0"/>
              </a:rPr>
              <a:t>ObjectStackTest</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ObjectStack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stack = new </a:t>
            </a:r>
            <a:r>
              <a:rPr lang="en-US" sz="1600" b="1" dirty="0" err="1">
                <a:solidFill>
                  <a:srgbClr val="FF0000"/>
                </a:solidFill>
                <a:latin typeface="Courier New" pitchFamily="49" charset="0"/>
                <a:cs typeface="Courier New" pitchFamily="49" charset="0"/>
              </a:rPr>
              <a:t>ObjectStack</a:t>
            </a:r>
            <a:r>
              <a:rPr lang="en-US" sz="1600" b="1" dirty="0" smtClean="0">
                <a:latin typeface="Courier New" pitchFamily="49" charset="0"/>
                <a:cs typeface="Courier New" pitchFamily="49" charset="0"/>
              </a:rPr>
              <a:t>();</a:t>
            </a:r>
          </a:p>
          <a:p>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Person</a:t>
            </a:r>
            <a:r>
              <a:rPr lang="en-US" sz="1600" b="1" dirty="0" smtClean="0">
                <a:latin typeface="Courier New" pitchFamily="49" charset="0"/>
                <a:cs typeface="Courier New" pitchFamily="49" charset="0"/>
              </a:rPr>
              <a:t> p = new Person(“Alice”, 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Integer</a:t>
            </a:r>
            <a:r>
              <a:rPr lang="en-US" sz="1600" b="1" dirty="0" smtClean="0">
                <a:latin typeface="Courier New" pitchFamily="49" charset="0"/>
                <a:cs typeface="Courier New" pitchFamily="49" charset="0"/>
              </a:rPr>
              <a:t> i = new Integer(10);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String</a:t>
            </a:r>
            <a:r>
              <a:rPr lang="en-US" sz="1600" b="1" dirty="0" smtClean="0">
                <a:latin typeface="Courier New" pitchFamily="49" charset="0"/>
                <a:cs typeface="Courier New" pitchFamily="49" charset="0"/>
              </a:rPr>
              <a:t> s = “a random string”;</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(p);</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(i);</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(s);</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3" name="TextBox 2"/>
          <p:cNvSpPr txBox="1"/>
          <p:nvPr/>
        </p:nvSpPr>
        <p:spPr>
          <a:xfrm>
            <a:off x="1331640" y="4437112"/>
            <a:ext cx="7488832" cy="923330"/>
          </a:xfrm>
          <a:prstGeom prst="rect">
            <a:avLst/>
          </a:prstGeom>
          <a:solidFill>
            <a:schemeClr val="accent5">
              <a:lumMod val="60000"/>
              <a:lumOff val="40000"/>
            </a:schemeClr>
          </a:solidFill>
        </p:spPr>
        <p:txBody>
          <a:bodyPr wrap="square" rtlCol="0">
            <a:spAutoFit/>
          </a:bodyPr>
          <a:lstStyle/>
          <a:p>
            <a:r>
              <a:rPr lang="el-GR" dirty="0" smtClean="0"/>
              <a:t>Δεν μπορούμε να </a:t>
            </a:r>
            <a:r>
              <a:rPr lang="el-GR" dirty="0" smtClean="0">
                <a:solidFill>
                  <a:srgbClr val="FF0000"/>
                </a:solidFill>
              </a:rPr>
              <a:t>ελέγξουμε</a:t>
            </a:r>
            <a:r>
              <a:rPr lang="el-GR" dirty="0" smtClean="0"/>
              <a:t> τι αντικείμενα μπαίνουν στην στοίβα.</a:t>
            </a:r>
          </a:p>
          <a:p>
            <a:r>
              <a:rPr lang="el-GR" dirty="0" smtClean="0"/>
              <a:t>Κατά την εξαγωγή θα πρέπει να γίνει </a:t>
            </a:r>
            <a:r>
              <a:rPr lang="el-GR" dirty="0" smtClean="0">
                <a:solidFill>
                  <a:srgbClr val="FF0000"/>
                </a:solidFill>
              </a:rPr>
              <a:t>μετατροπή (</a:t>
            </a:r>
            <a:r>
              <a:rPr lang="en-US" dirty="0" err="1" smtClean="0">
                <a:solidFill>
                  <a:srgbClr val="FF0000"/>
                </a:solidFill>
              </a:rPr>
              <a:t>downcasting</a:t>
            </a:r>
            <a:r>
              <a:rPr lang="en-US" dirty="0" smtClean="0">
                <a:solidFill>
                  <a:srgbClr val="FF0000"/>
                </a:solidFill>
              </a:rPr>
              <a:t>)</a:t>
            </a:r>
            <a:r>
              <a:rPr lang="el-GR" dirty="0" smtClean="0">
                <a:solidFill>
                  <a:srgbClr val="FF0000"/>
                </a:solidFill>
              </a:rPr>
              <a:t> </a:t>
            </a:r>
            <a:r>
              <a:rPr lang="el-GR" dirty="0" smtClean="0"/>
              <a:t>και θέλει προσοχή να μετατρέπουμε το σωστό αντικείμενο στον σωστό τύπο.</a:t>
            </a:r>
            <a:endParaRPr lang="en-US" dirty="0"/>
          </a:p>
        </p:txBody>
      </p:sp>
      <p:sp>
        <p:nvSpPr>
          <p:cNvPr id="4" name="TextBox 3"/>
          <p:cNvSpPr txBox="1"/>
          <p:nvPr/>
        </p:nvSpPr>
        <p:spPr>
          <a:xfrm>
            <a:off x="2902711" y="6000222"/>
            <a:ext cx="6027227" cy="369332"/>
          </a:xfrm>
          <a:prstGeom prst="rect">
            <a:avLst/>
          </a:prstGeom>
          <a:solidFill>
            <a:srgbClr val="92D050"/>
          </a:solidFill>
        </p:spPr>
        <p:txBody>
          <a:bodyPr wrap="none" rtlCol="0">
            <a:spAutoFit/>
          </a:bodyPr>
          <a:lstStyle/>
          <a:p>
            <a:r>
              <a:rPr lang="el-GR" dirty="0" smtClean="0"/>
              <a:t>Θέλουμε να δημιουργούμε στοίβες </a:t>
            </a:r>
            <a:r>
              <a:rPr lang="el-GR" dirty="0" smtClean="0">
                <a:solidFill>
                  <a:srgbClr val="FF0000"/>
                </a:solidFill>
              </a:rPr>
              <a:t>συγκεκριμένου τύπου</a:t>
            </a:r>
            <a:r>
              <a:rPr lang="el-GR" dirty="0" smtClean="0"/>
              <a:t>.</a:t>
            </a:r>
            <a:endParaRPr lang="en-US" dirty="0"/>
          </a:p>
        </p:txBody>
      </p:sp>
    </p:spTree>
    <p:extLst>
      <p:ext uri="{BB962C8B-B14F-4D97-AF65-F5344CB8AC3E}">
        <p14:creationId xmlns:p14="http://schemas.microsoft.com/office/powerpoint/2010/main" val="213316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Γενικευμένες (</a:t>
            </a:r>
            <a:r>
              <a:rPr lang="en-US" dirty="0" smtClean="0"/>
              <a:t>Generic) </a:t>
            </a:r>
            <a:r>
              <a:rPr lang="el-GR" dirty="0" smtClean="0"/>
              <a:t>κλάσεις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Οι γενικευμένες κλάσεις περιέχουν ένα τύπο δεδομένων </a:t>
            </a:r>
            <a:r>
              <a:rPr lang="el-GR" dirty="0" smtClean="0">
                <a:solidFill>
                  <a:srgbClr val="00B0F0"/>
                </a:solidFill>
              </a:rPr>
              <a:t>Τ</a:t>
            </a:r>
            <a:r>
              <a:rPr lang="el-GR" dirty="0" smtClean="0"/>
              <a:t> που ορίζεται </a:t>
            </a:r>
            <a:r>
              <a:rPr lang="el-GR" dirty="0" smtClean="0">
                <a:solidFill>
                  <a:schemeClr val="accent6">
                    <a:lumMod val="75000"/>
                  </a:schemeClr>
                </a:solidFill>
              </a:rPr>
              <a:t>παραμετρικά</a:t>
            </a:r>
          </a:p>
          <a:p>
            <a:r>
              <a:rPr lang="el-GR" dirty="0" smtClean="0"/>
              <a:t>Όταν χρησιμοποιούμε την κλάση αντικαθιστούμε την παράμετρο </a:t>
            </a:r>
            <a:r>
              <a:rPr lang="el-GR" dirty="0" smtClean="0">
                <a:solidFill>
                  <a:srgbClr val="00B0F0"/>
                </a:solidFill>
              </a:rPr>
              <a:t>Τ</a:t>
            </a:r>
            <a:r>
              <a:rPr lang="el-GR" dirty="0" smtClean="0"/>
              <a:t> με τον </a:t>
            </a:r>
            <a:r>
              <a:rPr lang="el-GR" dirty="0" smtClean="0">
                <a:solidFill>
                  <a:schemeClr val="accent6">
                    <a:lumMod val="75000"/>
                  </a:schemeClr>
                </a:solidFill>
              </a:rPr>
              <a:t>τύπο δεδομένων </a:t>
            </a:r>
            <a:r>
              <a:rPr lang="el-GR" dirty="0" smtClean="0"/>
              <a:t>(την κλάση) που θέλουμε</a:t>
            </a:r>
            <a:endParaRPr lang="en-US" dirty="0" smtClean="0"/>
          </a:p>
          <a:p>
            <a:r>
              <a:rPr lang="el-GR" dirty="0" smtClean="0"/>
              <a:t>Συντακτικό:</a:t>
            </a:r>
          </a:p>
          <a:p>
            <a:pPr lvl="1"/>
            <a:r>
              <a:rPr lang="en-US" b="1" dirty="0" smtClean="0">
                <a:solidFill>
                  <a:srgbClr val="0070C0"/>
                </a:solidFill>
                <a:latin typeface="Courier New" pitchFamily="49" charset="0"/>
                <a:cs typeface="Courier New" pitchFamily="49" charset="0"/>
              </a:rPr>
              <a:t>public class Example</a:t>
            </a:r>
            <a:r>
              <a:rPr lang="en-US" b="1" dirty="0" smtClean="0">
                <a:solidFill>
                  <a:srgbClr val="FF0000"/>
                </a:solidFill>
                <a:latin typeface="Courier New" pitchFamily="49" charset="0"/>
                <a:cs typeface="Courier New" pitchFamily="49" charset="0"/>
              </a:rPr>
              <a:t>&lt;T&gt; </a:t>
            </a:r>
            <a:r>
              <a:rPr lang="en-US" b="1" dirty="0" smtClean="0">
                <a:solidFill>
                  <a:srgbClr val="0070C0"/>
                </a:solidFill>
                <a:latin typeface="Courier New" pitchFamily="49" charset="0"/>
                <a:cs typeface="Courier New" pitchFamily="49" charset="0"/>
              </a:rPr>
              <a:t>{…}</a:t>
            </a:r>
          </a:p>
          <a:p>
            <a:r>
              <a:rPr lang="el-GR" dirty="0" smtClean="0"/>
              <a:t>Ορίζει την γενικευμένη κλάση </a:t>
            </a:r>
            <a:r>
              <a:rPr lang="en-US" dirty="0" smtClean="0"/>
              <a:t>Example </a:t>
            </a:r>
            <a:r>
              <a:rPr lang="el-GR" dirty="0" smtClean="0"/>
              <a:t>με παράμετρο τον τύπο </a:t>
            </a:r>
            <a:r>
              <a:rPr lang="el-GR" dirty="0" smtClean="0">
                <a:solidFill>
                  <a:srgbClr val="00B0F0"/>
                </a:solidFill>
              </a:rPr>
              <a:t>Τ</a:t>
            </a:r>
          </a:p>
          <a:p>
            <a:pPr lvl="1"/>
            <a:r>
              <a:rPr lang="el-GR" dirty="0" smtClean="0"/>
              <a:t>Μέσα στην κλάση ο τύπος </a:t>
            </a:r>
            <a:r>
              <a:rPr lang="el-GR" dirty="0" smtClean="0">
                <a:solidFill>
                  <a:srgbClr val="00B0F0"/>
                </a:solidFill>
              </a:rPr>
              <a:t>Τ</a:t>
            </a:r>
            <a:r>
              <a:rPr lang="el-GR" dirty="0" smtClean="0"/>
              <a:t> χρησιμοποιείται σαν </a:t>
            </a:r>
            <a:r>
              <a:rPr lang="el-GR" dirty="0" smtClean="0">
                <a:solidFill>
                  <a:schemeClr val="accent6">
                    <a:lumMod val="75000"/>
                  </a:schemeClr>
                </a:solidFill>
              </a:rPr>
              <a:t>τύπος δεδομένων</a:t>
            </a:r>
          </a:p>
          <a:p>
            <a:r>
              <a:rPr lang="el-GR" dirty="0" smtClean="0"/>
              <a:t>Όταν χρησιμοποιούμε την κλάση </a:t>
            </a:r>
            <a:r>
              <a:rPr lang="en-US" dirty="0" smtClean="0"/>
              <a:t>Example</a:t>
            </a:r>
            <a:r>
              <a:rPr lang="el-GR" dirty="0" smtClean="0"/>
              <a:t> αντικαθιστούμε το </a:t>
            </a:r>
            <a:r>
              <a:rPr lang="el-GR" dirty="0" smtClean="0">
                <a:solidFill>
                  <a:srgbClr val="00B0F0"/>
                </a:solidFill>
              </a:rPr>
              <a:t>Τ</a:t>
            </a:r>
            <a:r>
              <a:rPr lang="el-GR" dirty="0" smtClean="0"/>
              <a:t> με κάποια συγκεκριμένη </a:t>
            </a:r>
            <a:r>
              <a:rPr lang="el-GR" dirty="0" smtClean="0">
                <a:solidFill>
                  <a:schemeClr val="accent6">
                    <a:lumMod val="75000"/>
                  </a:schemeClr>
                </a:solidFill>
              </a:rPr>
              <a:t>κλάση</a:t>
            </a:r>
          </a:p>
          <a:p>
            <a:pPr lvl="1"/>
            <a:r>
              <a:rPr lang="en-US" b="1" dirty="0">
                <a:solidFill>
                  <a:srgbClr val="0070C0"/>
                </a:solidFill>
                <a:latin typeface="Courier New" pitchFamily="49" charset="0"/>
                <a:cs typeface="Courier New" pitchFamily="49" charset="0"/>
              </a:rPr>
              <a:t>Example</a:t>
            </a:r>
            <a:r>
              <a:rPr lang="en-US" b="1" dirty="0">
                <a:solidFill>
                  <a:srgbClr val="FF0000"/>
                </a:solidFill>
                <a:latin typeface="Courier New" pitchFamily="49" charset="0"/>
                <a:cs typeface="Courier New" pitchFamily="49" charset="0"/>
              </a:rPr>
              <a:t>&lt;String&gt; </a:t>
            </a:r>
            <a:r>
              <a:rPr lang="en-US" b="1" dirty="0">
                <a:solidFill>
                  <a:srgbClr val="0070C0"/>
                </a:solidFill>
                <a:latin typeface="Courier New" pitchFamily="49" charset="0"/>
                <a:cs typeface="Courier New" pitchFamily="49" charset="0"/>
              </a:rPr>
              <a:t>ex = new Example</a:t>
            </a:r>
            <a:r>
              <a:rPr lang="en-US" b="1" dirty="0">
                <a:solidFill>
                  <a:srgbClr val="FF0000"/>
                </a:solidFill>
                <a:latin typeface="Courier New" pitchFamily="49" charset="0"/>
                <a:cs typeface="Courier New" pitchFamily="49" charset="0"/>
              </a:rPr>
              <a:t>&lt;String&gt;</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176747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πολύ απλό παράδειγμα</a:t>
            </a:r>
            <a:endParaRPr lang="en-US" dirty="0"/>
          </a:p>
        </p:txBody>
      </p:sp>
      <p:sp>
        <p:nvSpPr>
          <p:cNvPr id="6" name="TextBox 5"/>
          <p:cNvSpPr txBox="1"/>
          <p:nvPr/>
        </p:nvSpPr>
        <p:spPr>
          <a:xfrm>
            <a:off x="467544" y="1628800"/>
            <a:ext cx="8136904" cy="5016758"/>
          </a:xfrm>
          <a:prstGeom prst="rect">
            <a:avLst/>
          </a:prstGeom>
          <a:noFill/>
          <a:ln w="28575">
            <a:solidFill>
              <a:srgbClr val="0070C0"/>
            </a:solidFill>
            <a:prstDash val="dash"/>
          </a:ln>
        </p:spPr>
        <p:txBody>
          <a:bodyPr wrap="square" rtlCol="0">
            <a:spAutoFit/>
          </a:bodyPr>
          <a:lstStyle/>
          <a:p>
            <a:r>
              <a:rPr lang="en-US" sz="1600" b="1" dirty="0">
                <a:latin typeface="Courier New" pitchFamily="49" charset="0"/>
                <a:cs typeface="Courier New" pitchFamily="49" charset="0"/>
              </a:rPr>
              <a:t>public class </a:t>
            </a:r>
            <a:r>
              <a:rPr lang="en-US" sz="1600" b="1" dirty="0" smtClean="0">
                <a:solidFill>
                  <a:srgbClr val="0070C0"/>
                </a:solidFill>
                <a:latin typeface="Courier New" pitchFamily="49" charset="0"/>
                <a:cs typeface="Courier New" pitchFamily="49" charset="0"/>
              </a:rPr>
              <a:t>Example</a:t>
            </a:r>
            <a:r>
              <a:rPr lang="en-US" sz="1600" b="1" dirty="0" smtClean="0">
                <a:solidFill>
                  <a:srgbClr val="FF0000"/>
                </a:solidFill>
                <a:latin typeface="Courier New" pitchFamily="49" charset="0"/>
                <a:cs typeface="Courier New" pitchFamily="49" charset="0"/>
              </a:rPr>
              <a:t>&lt;T&gt;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Example(</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this.data</a:t>
            </a:r>
            <a:r>
              <a:rPr lang="en-US" sz="1600" b="1" dirty="0" smtClean="0">
                <a:latin typeface="Courier New" pitchFamily="49" charset="0"/>
                <a:cs typeface="Courier New" pitchFamily="49" charset="0"/>
              </a:rPr>
              <a:t> =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void </a:t>
            </a:r>
            <a:r>
              <a:rPr lang="en-US" sz="1600" b="1" dirty="0" err="1" smtClean="0">
                <a:latin typeface="Courier New" pitchFamily="49" charset="0"/>
                <a:cs typeface="Courier New" pitchFamily="49" charset="0"/>
              </a:rPr>
              <a:t>setData</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this.data</a:t>
            </a:r>
            <a:r>
              <a:rPr lang="en-US" sz="1600" b="1" dirty="0" smtClean="0">
                <a:latin typeface="Courier New" pitchFamily="49" charset="0"/>
                <a:cs typeface="Courier New" pitchFamily="49" charset="0"/>
              </a:rPr>
              <a:t> =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getData</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return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smtClean="0">
                <a:solidFill>
                  <a:srgbClr val="0070C0"/>
                </a:solidFill>
                <a:latin typeface="Courier New" pitchFamily="49" charset="0"/>
                <a:cs typeface="Courier New" pitchFamily="49" charset="0"/>
              </a:rPr>
              <a:t>Example</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String</a:t>
            </a:r>
            <a:r>
              <a:rPr lang="en-US" sz="1600" b="1" dirty="0" smtClean="0">
                <a:latin typeface="Courier New" pitchFamily="49" charset="0"/>
                <a:cs typeface="Courier New" pitchFamily="49" charset="0"/>
              </a:rPr>
              <a:t>&gt; ex = new </a:t>
            </a:r>
            <a:r>
              <a:rPr lang="en-US" sz="1600" b="1" dirty="0" smtClean="0">
                <a:solidFill>
                  <a:srgbClr val="0070C0"/>
                </a:solidFill>
                <a:latin typeface="Courier New" pitchFamily="49" charset="0"/>
                <a:cs typeface="Courier New" pitchFamily="49" charset="0"/>
              </a:rPr>
              <a:t>Example</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String</a:t>
            </a:r>
            <a:r>
              <a:rPr lang="en-US" sz="1600" b="1" dirty="0" smtClean="0">
                <a:latin typeface="Courier New" pitchFamily="49" charset="0"/>
                <a:cs typeface="Courier New" pitchFamily="49" charset="0"/>
              </a:rPr>
              <a:t>&gt;(“hello world”);</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ex.getData</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a:t>
            </a:r>
          </a:p>
        </p:txBody>
      </p:sp>
      <p:sp>
        <p:nvSpPr>
          <p:cNvPr id="4" name="TextBox 3"/>
          <p:cNvSpPr txBox="1"/>
          <p:nvPr/>
        </p:nvSpPr>
        <p:spPr>
          <a:xfrm>
            <a:off x="5580112" y="1916832"/>
            <a:ext cx="3456384" cy="923330"/>
          </a:xfrm>
          <a:prstGeom prst="rect">
            <a:avLst/>
          </a:prstGeom>
          <a:solidFill>
            <a:srgbClr val="92D050"/>
          </a:solidFill>
        </p:spPr>
        <p:txBody>
          <a:bodyPr wrap="square" rtlCol="0">
            <a:spAutoFit/>
          </a:bodyPr>
          <a:lstStyle/>
          <a:p>
            <a:r>
              <a:rPr lang="el-GR" dirty="0" smtClean="0"/>
              <a:t>Όταν ορίζουμε το αντικείμενο </a:t>
            </a:r>
            <a:r>
              <a:rPr lang="en-US" dirty="0" smtClean="0">
                <a:solidFill>
                  <a:srgbClr val="0070C0"/>
                </a:solidFill>
              </a:rPr>
              <a:t>ex</a:t>
            </a:r>
            <a:r>
              <a:rPr lang="en-US" dirty="0" smtClean="0"/>
              <a:t> </a:t>
            </a:r>
            <a:r>
              <a:rPr lang="el-GR" dirty="0" smtClean="0"/>
              <a:t>η κλάση </a:t>
            </a:r>
            <a:r>
              <a:rPr lang="en-US" dirty="0" smtClean="0">
                <a:solidFill>
                  <a:srgbClr val="FF0000"/>
                </a:solidFill>
              </a:rPr>
              <a:t>String </a:t>
            </a:r>
            <a:r>
              <a:rPr lang="el-GR" dirty="0" smtClean="0"/>
              <a:t>αντικαθιστά τις εμφανίσεις του </a:t>
            </a:r>
            <a:r>
              <a:rPr lang="el-GR" dirty="0" smtClean="0">
                <a:solidFill>
                  <a:srgbClr val="FF0000"/>
                </a:solidFill>
              </a:rPr>
              <a:t>Τ</a:t>
            </a:r>
            <a:r>
              <a:rPr lang="el-GR" dirty="0" smtClean="0"/>
              <a:t> στον κώδικα</a:t>
            </a:r>
            <a:endParaRPr lang="en-US" dirty="0"/>
          </a:p>
        </p:txBody>
      </p:sp>
      <p:sp>
        <p:nvSpPr>
          <p:cNvPr id="7" name="TextBox 6"/>
          <p:cNvSpPr txBox="1"/>
          <p:nvPr/>
        </p:nvSpPr>
        <p:spPr>
          <a:xfrm>
            <a:off x="5660504" y="3232305"/>
            <a:ext cx="3456384" cy="1477328"/>
          </a:xfrm>
          <a:prstGeom prst="rect">
            <a:avLst/>
          </a:prstGeom>
          <a:solidFill>
            <a:srgbClr val="92D050"/>
          </a:solidFill>
        </p:spPr>
        <p:txBody>
          <a:bodyPr wrap="square" rtlCol="0">
            <a:spAutoFit/>
          </a:bodyPr>
          <a:lstStyle/>
          <a:p>
            <a:r>
              <a:rPr lang="el-GR" dirty="0" smtClean="0"/>
              <a:t>Ο ορισμός του </a:t>
            </a:r>
            <a:r>
              <a:rPr lang="en-US" dirty="0" smtClean="0"/>
              <a:t>constructor </a:t>
            </a:r>
            <a:r>
              <a:rPr lang="el-GR" dirty="0" smtClean="0"/>
              <a:t>γίνεται χωρίς το </a:t>
            </a:r>
            <a:r>
              <a:rPr lang="en-US" dirty="0" smtClean="0">
                <a:solidFill>
                  <a:srgbClr val="FF0000"/>
                </a:solidFill>
              </a:rPr>
              <a:t>&lt;</a:t>
            </a:r>
            <a:r>
              <a:rPr lang="el-GR" dirty="0" smtClean="0">
                <a:solidFill>
                  <a:srgbClr val="FF0000"/>
                </a:solidFill>
              </a:rPr>
              <a:t>Τ</a:t>
            </a:r>
            <a:r>
              <a:rPr lang="en-US" dirty="0" smtClean="0">
                <a:solidFill>
                  <a:srgbClr val="FF0000"/>
                </a:solidFill>
              </a:rPr>
              <a:t>&gt; </a:t>
            </a:r>
            <a:r>
              <a:rPr lang="el-GR" dirty="0" smtClean="0"/>
              <a:t>παρότι στην δημιουργία του αντικειμένου χρησιμοποιούμε</a:t>
            </a:r>
            <a:r>
              <a:rPr lang="en-US" dirty="0" smtClean="0"/>
              <a:t> </a:t>
            </a:r>
            <a:r>
              <a:rPr lang="el-GR" dirty="0" smtClean="0"/>
              <a:t>το </a:t>
            </a:r>
            <a:r>
              <a:rPr lang="en-US" dirty="0" smtClean="0">
                <a:solidFill>
                  <a:srgbClr val="FF0000"/>
                </a:solidFill>
              </a:rPr>
              <a:t>&lt;String&gt;</a:t>
            </a:r>
            <a:endParaRPr lang="en-US" dirty="0">
              <a:solidFill>
                <a:srgbClr val="FF0000"/>
              </a:solidFill>
            </a:endParaRPr>
          </a:p>
        </p:txBody>
      </p:sp>
      <p:cxnSp>
        <p:nvCxnSpPr>
          <p:cNvPr id="8" name="Straight Arrow Connector 7"/>
          <p:cNvCxnSpPr>
            <a:stCxn id="7" idx="1"/>
          </p:cNvCxnSpPr>
          <p:nvPr/>
        </p:nvCxnSpPr>
        <p:spPr>
          <a:xfrm flipH="1" flipV="1">
            <a:off x="3707904" y="2708920"/>
            <a:ext cx="1952600" cy="126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1"/>
          </p:cNvCxnSpPr>
          <p:nvPr/>
        </p:nvCxnSpPr>
        <p:spPr>
          <a:xfrm>
            <a:off x="5660504" y="3970969"/>
            <a:ext cx="0" cy="16182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54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Γενικευμένη Στοίβα</a:t>
            </a:r>
            <a:endParaRPr lang="en-US" dirty="0"/>
          </a:p>
        </p:txBody>
      </p:sp>
      <p:sp>
        <p:nvSpPr>
          <p:cNvPr id="3" name="Content Placeholder 2"/>
          <p:cNvSpPr>
            <a:spLocks noGrp="1"/>
          </p:cNvSpPr>
          <p:nvPr>
            <p:ph idx="1"/>
          </p:nvPr>
        </p:nvSpPr>
        <p:spPr/>
        <p:txBody>
          <a:bodyPr/>
          <a:lstStyle/>
          <a:p>
            <a:r>
              <a:rPr lang="el-GR" dirty="0" smtClean="0"/>
              <a:t>Μπορούμε τώρα να φτιάξουμε μια στοίβα για οποιοδήποτε τύπο δεδομένων</a:t>
            </a:r>
          </a:p>
          <a:p>
            <a:endParaRPr lang="el-GR" dirty="0"/>
          </a:p>
          <a:p>
            <a:endParaRPr lang="en-US" dirty="0"/>
          </a:p>
        </p:txBody>
      </p:sp>
    </p:spTree>
    <p:extLst>
      <p:ext uri="{BB962C8B-B14F-4D97-AF65-F5344CB8AC3E}">
        <p14:creationId xmlns:p14="http://schemas.microsoft.com/office/powerpoint/2010/main" val="107485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433"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3756" y="476672"/>
            <a:ext cx="8659823"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l-GR" b="1" dirty="0" smtClean="0">
                <a:solidFill>
                  <a:srgbClr val="FF0000"/>
                </a:solidFill>
                <a:latin typeface="Courier New" pitchFamily="49" charset="0"/>
                <a:cs typeface="Courier New" pitchFamily="49" charset="0"/>
              </a:rPr>
              <a:t>Τ</a:t>
            </a:r>
            <a:r>
              <a:rPr lang="en-US" b="1" dirty="0" smtClean="0">
                <a:solidFill>
                  <a:srgbClr val="FF0000"/>
                </a:solidFill>
                <a:latin typeface="Courier New" pitchFamily="49" charset="0"/>
                <a:cs typeface="Courier New" pitchFamily="49" charset="0"/>
              </a:rPr>
              <a:t>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StackElement</a:t>
            </a:r>
            <a:r>
              <a:rPr lang="en-US" b="1" dirty="0" smtClean="0">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Τ</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l-GR" b="1" dirty="0" smtClean="0">
                <a:solidFill>
                  <a:srgbClr val="FF0000"/>
                </a:solidFill>
                <a:latin typeface="Courier New" pitchFamily="49" charset="0"/>
                <a:cs typeface="Courier New" pitchFamily="49" charset="0"/>
              </a:rPr>
              <a:t>Τ </a:t>
            </a:r>
            <a:r>
              <a:rPr lang="en-US" b="1" dirty="0" err="1" smtClean="0">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88148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96" y="47667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smtClean="0">
                <a:solidFill>
                  <a:srgbClr val="00B0F0"/>
                </a:solidFill>
                <a:latin typeface="Courier New" pitchFamily="49" charset="0"/>
                <a:cs typeface="Courier New" pitchFamily="49" charset="0"/>
              </a:rPr>
              <a:t>Stack</a:t>
            </a:r>
            <a:r>
              <a:rPr lang="el-GR" sz="1600" b="1" dirty="0" smtClean="0">
                <a:solidFill>
                  <a:srgbClr val="FF0000"/>
                </a:solidFill>
                <a:latin typeface="Courier New" pitchFamily="49" charset="0"/>
                <a:cs typeface="Courier New" pitchFamily="49" charset="0"/>
              </a:rPr>
              <a:t>&lt;Τ&gt;</a:t>
            </a:r>
            <a:endParaRPr lang="en-US" sz="1600" b="1" dirty="0">
              <a:solidFill>
                <a:srgbClr val="FF000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l-GR" sz="1600" b="1" dirty="0" smtClean="0">
                <a:solidFill>
                  <a:srgbClr val="FF0000"/>
                </a:solidFill>
                <a:latin typeface="Courier New" pitchFamily="49" charset="0"/>
                <a:cs typeface="Courier New" pitchFamily="49" charset="0"/>
              </a:rPr>
              <a:t>Τ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l-GR" sz="1600" b="1" dirty="0" smtClean="0">
                <a:solidFill>
                  <a:srgbClr val="FF0000"/>
                </a:solidFill>
                <a:latin typeface="Courier New" pitchFamily="49" charset="0"/>
                <a:cs typeface="Courier New" pitchFamily="49" charset="0"/>
              </a:rPr>
              <a:t>Τ </a:t>
            </a:r>
            <a:r>
              <a:rPr lang="en-US" sz="1600" b="1" dirty="0" smtClean="0">
                <a:latin typeface="Courier New" pitchFamily="49" charset="0"/>
                <a:cs typeface="Courier New" pitchFamily="49" charset="0"/>
              </a:rPr>
              <a:t>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l-GR" sz="1600" b="1" dirty="0">
                <a:solidFill>
                  <a:srgbClr val="FF0000"/>
                </a:solidFill>
                <a:latin typeface="Courier New" pitchFamily="49" charset="0"/>
                <a:cs typeface="Courier New" pitchFamily="49" charset="0"/>
              </a:rPr>
              <a:t>Τ</a:t>
            </a:r>
            <a:r>
              <a:rPr lang="en-US" sz="1600" b="1" dirty="0" smtClean="0">
                <a:solidFill>
                  <a:srgbClr val="FF000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356427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a:xfrm>
            <a:off x="457200" y="1600200"/>
            <a:ext cx="8229600" cy="685800"/>
          </a:xfrm>
        </p:spPr>
        <p:txBody>
          <a:bodyPr>
            <a:normAutofit fontScale="85000" lnSpcReduction="20000"/>
          </a:bodyPr>
          <a:lstStyle/>
          <a:p>
            <a:r>
              <a:rPr lang="el-GR" dirty="0" smtClean="0"/>
              <a:t>Ορίζουμε μια κλάση </a:t>
            </a:r>
            <a:r>
              <a:rPr lang="en-US" dirty="0" smtClean="0">
                <a:solidFill>
                  <a:srgbClr val="0070C0"/>
                </a:solidFill>
              </a:rPr>
              <a:t>Vehicle</a:t>
            </a:r>
            <a:r>
              <a:rPr lang="en-US" dirty="0" smtClean="0"/>
              <a:t> </a:t>
            </a:r>
            <a:r>
              <a:rPr lang="el-GR" dirty="0" smtClean="0"/>
              <a:t>η οποία έχει θέση, και έχει κίνηση (μέθοδο </a:t>
            </a:r>
            <a:r>
              <a:rPr lang="en-US" dirty="0" smtClean="0"/>
              <a:t>move)</a:t>
            </a:r>
            <a:endParaRPr lang="en-US" dirty="0"/>
          </a:p>
        </p:txBody>
      </p:sp>
      <p:sp>
        <p:nvSpPr>
          <p:cNvPr id="4" name="Rounded Rectangle 3"/>
          <p:cNvSpPr/>
          <p:nvPr/>
        </p:nvSpPr>
        <p:spPr>
          <a:xfrm>
            <a:off x="2400377" y="4834784"/>
            <a:ext cx="1752600" cy="15760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400377" y="5444384"/>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86923" y="580072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44663" y="4961463"/>
            <a:ext cx="569387" cy="369332"/>
          </a:xfrm>
          <a:prstGeom prst="rect">
            <a:avLst/>
          </a:prstGeom>
          <a:noFill/>
        </p:spPr>
        <p:txBody>
          <a:bodyPr wrap="none" rtlCol="0">
            <a:spAutoFit/>
          </a:bodyPr>
          <a:lstStyle/>
          <a:p>
            <a:r>
              <a:rPr lang="en-US" b="1" dirty="0" smtClean="0"/>
              <a:t>Car</a:t>
            </a:r>
            <a:endParaRPr lang="en-US" b="1" dirty="0"/>
          </a:p>
        </p:txBody>
      </p:sp>
      <p:sp>
        <p:nvSpPr>
          <p:cNvPr id="10" name="TextBox 9"/>
          <p:cNvSpPr txBox="1"/>
          <p:nvPr/>
        </p:nvSpPr>
        <p:spPr>
          <a:xfrm>
            <a:off x="2555952" y="5943600"/>
            <a:ext cx="1454244" cy="369332"/>
          </a:xfrm>
          <a:prstGeom prst="rect">
            <a:avLst/>
          </a:prstGeom>
          <a:noFill/>
        </p:spPr>
        <p:txBody>
          <a:bodyPr wrap="none" rtlCol="0">
            <a:spAutoFit/>
          </a:bodyPr>
          <a:lstStyle/>
          <a:p>
            <a:r>
              <a:rPr lang="en-US" dirty="0" err="1" smtClean="0"/>
              <a:t>printPosition</a:t>
            </a:r>
            <a:endParaRPr lang="en-US" dirty="0"/>
          </a:p>
        </p:txBody>
      </p:sp>
      <p:sp>
        <p:nvSpPr>
          <p:cNvPr id="14" name="TextBox 13"/>
          <p:cNvSpPr txBox="1"/>
          <p:nvPr/>
        </p:nvSpPr>
        <p:spPr>
          <a:xfrm>
            <a:off x="4482737" y="3657600"/>
            <a:ext cx="4572000" cy="2862322"/>
          </a:xfrm>
          <a:prstGeom prst="rect">
            <a:avLst/>
          </a:prstGeom>
          <a:noFill/>
          <a:ln>
            <a:solidFill>
              <a:srgbClr val="0070C0"/>
            </a:solidFill>
          </a:ln>
        </p:spPr>
        <p:txBody>
          <a:bodyPr wrap="square" rtlCol="0">
            <a:spAutoFit/>
          </a:bodyPr>
          <a:lstStyle/>
          <a:p>
            <a:r>
              <a:rPr lang="el-GR" dirty="0" smtClean="0"/>
              <a:t>Πρόγραμμα</a:t>
            </a:r>
          </a:p>
          <a:p>
            <a:r>
              <a:rPr lang="en-US" dirty="0" smtClean="0">
                <a:solidFill>
                  <a:srgbClr val="FF0000"/>
                </a:solidFill>
              </a:rPr>
              <a:t>Car</a:t>
            </a:r>
            <a:r>
              <a:rPr lang="en-US" dirty="0" smtClean="0"/>
              <a:t> </a:t>
            </a:r>
            <a:r>
              <a:rPr lang="en-US" dirty="0" err="1" smtClean="0">
                <a:solidFill>
                  <a:srgbClr val="00B0F0"/>
                </a:solidFill>
              </a:rPr>
              <a:t>myCar</a:t>
            </a:r>
            <a:r>
              <a:rPr lang="en-US" dirty="0" smtClean="0">
                <a:solidFill>
                  <a:srgbClr val="00B0F0"/>
                </a:solidFill>
              </a:rPr>
              <a:t> </a:t>
            </a:r>
            <a:r>
              <a:rPr lang="en-US" dirty="0" smtClean="0"/>
              <a:t>= </a:t>
            </a:r>
            <a:r>
              <a:rPr lang="en-US" dirty="0" smtClean="0">
                <a:solidFill>
                  <a:srgbClr val="FF0000"/>
                </a:solidFill>
              </a:rPr>
              <a:t>new</a:t>
            </a:r>
            <a:r>
              <a:rPr lang="en-US" dirty="0" smtClean="0"/>
              <a:t> Car()</a:t>
            </a:r>
          </a:p>
          <a:p>
            <a:r>
              <a:rPr lang="en-US" dirty="0" smtClean="0">
                <a:solidFill>
                  <a:srgbClr val="FF0000"/>
                </a:solidFill>
              </a:rPr>
              <a:t>Motorcycle</a:t>
            </a:r>
            <a:r>
              <a:rPr lang="en-US" dirty="0" smtClean="0"/>
              <a:t> </a:t>
            </a:r>
            <a:r>
              <a:rPr lang="en-US" dirty="0" err="1" smtClean="0">
                <a:solidFill>
                  <a:srgbClr val="00B0F0"/>
                </a:solidFill>
              </a:rPr>
              <a:t>myMoto</a:t>
            </a:r>
            <a:r>
              <a:rPr lang="en-US" dirty="0" smtClean="0">
                <a:solidFill>
                  <a:srgbClr val="00B0F0"/>
                </a:solidFill>
              </a:rPr>
              <a:t> </a:t>
            </a:r>
            <a:r>
              <a:rPr lang="en-US" dirty="0" smtClean="0"/>
              <a:t>= </a:t>
            </a:r>
            <a:r>
              <a:rPr lang="en-US" dirty="0" smtClean="0">
                <a:solidFill>
                  <a:srgbClr val="FF0000"/>
                </a:solidFill>
              </a:rPr>
              <a:t>new</a:t>
            </a:r>
            <a:r>
              <a:rPr lang="en-US" dirty="0" smtClean="0"/>
              <a:t> Motorcycle()</a:t>
            </a:r>
            <a:endParaRPr lang="el-GR" dirty="0" smtClean="0"/>
          </a:p>
          <a:p>
            <a:r>
              <a:rPr lang="en-US" dirty="0" err="1" smtClean="0">
                <a:solidFill>
                  <a:srgbClr val="00B0F0"/>
                </a:solidFill>
              </a:rPr>
              <a:t>myCar</a:t>
            </a:r>
            <a:r>
              <a:rPr lang="en-US" dirty="0" err="1" smtClean="0"/>
              <a:t>.</a:t>
            </a:r>
            <a:r>
              <a:rPr lang="en-US" dirty="0" err="1" smtClean="0">
                <a:solidFill>
                  <a:schemeClr val="accent6">
                    <a:lumMod val="75000"/>
                  </a:schemeClr>
                </a:solidFill>
              </a:rPr>
              <a:t>printPosition</a:t>
            </a:r>
            <a:r>
              <a:rPr lang="en-US" dirty="0" smtClean="0"/>
              <a:t>()</a:t>
            </a:r>
          </a:p>
          <a:p>
            <a:r>
              <a:rPr lang="en-US" dirty="0" err="1" smtClean="0">
                <a:solidFill>
                  <a:srgbClr val="00B0F0"/>
                </a:solidFill>
              </a:rPr>
              <a:t>myMoto</a:t>
            </a:r>
            <a:r>
              <a:rPr lang="en-US" dirty="0" err="1" smtClean="0"/>
              <a:t>.</a:t>
            </a:r>
            <a:r>
              <a:rPr lang="en-US" dirty="0" err="1" smtClean="0">
                <a:solidFill>
                  <a:schemeClr val="accent6">
                    <a:lumMod val="75000"/>
                  </a:schemeClr>
                </a:solidFill>
              </a:rPr>
              <a:t>printPosition</a:t>
            </a:r>
            <a:r>
              <a:rPr lang="en-US" dirty="0" smtClean="0"/>
              <a:t>()</a:t>
            </a:r>
          </a:p>
          <a:p>
            <a:r>
              <a:rPr lang="en-US" dirty="0" smtClean="0"/>
              <a:t>For </a:t>
            </a:r>
            <a:r>
              <a:rPr lang="en-US" dirty="0" err="1" smtClean="0"/>
              <a:t>i</a:t>
            </a:r>
            <a:r>
              <a:rPr lang="en-US" dirty="0" smtClean="0"/>
              <a:t> = 1…10</a:t>
            </a:r>
            <a:endParaRPr lang="el-GR" dirty="0" smtClean="0"/>
          </a:p>
          <a:p>
            <a:pPr lvl="1"/>
            <a:r>
              <a:rPr lang="en-US" dirty="0" err="1" smtClean="0">
                <a:solidFill>
                  <a:srgbClr val="00B0F0"/>
                </a:solidFill>
              </a:rPr>
              <a:t>myCar.</a:t>
            </a:r>
            <a:r>
              <a:rPr lang="en-US" dirty="0" err="1" smtClean="0">
                <a:solidFill>
                  <a:schemeClr val="accent6">
                    <a:lumMod val="75000"/>
                  </a:schemeClr>
                </a:solidFill>
              </a:rPr>
              <a:t>move</a:t>
            </a:r>
            <a:r>
              <a:rPr lang="en-US" dirty="0" smtClean="0"/>
              <a:t>()</a:t>
            </a:r>
          </a:p>
          <a:p>
            <a:pPr lvl="1"/>
            <a:r>
              <a:rPr lang="en-US" dirty="0" err="1" smtClean="0">
                <a:solidFill>
                  <a:srgbClr val="00B0F0"/>
                </a:solidFill>
              </a:rPr>
              <a:t>myCar</a:t>
            </a:r>
            <a:r>
              <a:rPr lang="en-US" dirty="0" err="1" smtClean="0"/>
              <a:t>.</a:t>
            </a:r>
            <a:r>
              <a:rPr lang="en-US" dirty="0" err="1" smtClean="0">
                <a:solidFill>
                  <a:schemeClr val="accent6">
                    <a:lumMod val="75000"/>
                  </a:schemeClr>
                </a:solidFill>
              </a:rPr>
              <a:t>printPosition</a:t>
            </a:r>
            <a:r>
              <a:rPr lang="en-US" dirty="0" smtClean="0"/>
              <a:t>()</a:t>
            </a:r>
          </a:p>
          <a:p>
            <a:pPr lvl="1"/>
            <a:r>
              <a:rPr lang="en-US" smtClean="0">
                <a:solidFill>
                  <a:srgbClr val="00B0F0"/>
                </a:solidFill>
              </a:rPr>
              <a:t>myMoto.</a:t>
            </a:r>
            <a:r>
              <a:rPr lang="en-US" smtClean="0">
                <a:solidFill>
                  <a:schemeClr val="accent6">
                    <a:lumMod val="75000"/>
                  </a:schemeClr>
                </a:solidFill>
              </a:rPr>
              <a:t>move</a:t>
            </a:r>
            <a:r>
              <a:rPr lang="en-US" dirty="0"/>
              <a:t>()</a:t>
            </a:r>
          </a:p>
          <a:p>
            <a:pPr lvl="1"/>
            <a:r>
              <a:rPr lang="en-US" dirty="0" err="1" smtClean="0">
                <a:solidFill>
                  <a:srgbClr val="00B0F0"/>
                </a:solidFill>
              </a:rPr>
              <a:t>myMoto</a:t>
            </a:r>
            <a:r>
              <a:rPr lang="en-US" dirty="0" err="1" smtClean="0"/>
              <a:t>.</a:t>
            </a:r>
            <a:r>
              <a:rPr lang="en-US" dirty="0" err="1" smtClean="0">
                <a:solidFill>
                  <a:schemeClr val="accent6">
                    <a:lumMod val="75000"/>
                  </a:schemeClr>
                </a:solidFill>
              </a:rPr>
              <a:t>printPosition</a:t>
            </a:r>
            <a:r>
              <a:rPr lang="en-US" dirty="0" smtClean="0"/>
              <a:t>()</a:t>
            </a:r>
            <a:endParaRPr lang="en-US" dirty="0"/>
          </a:p>
        </p:txBody>
      </p:sp>
      <p:sp>
        <p:nvSpPr>
          <p:cNvPr id="17" name="Rounded Rectangle 16"/>
          <p:cNvSpPr/>
          <p:nvPr/>
        </p:nvSpPr>
        <p:spPr>
          <a:xfrm>
            <a:off x="1371600" y="2438400"/>
            <a:ext cx="1752600" cy="1893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371600" y="304800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365760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57990" y="2551560"/>
            <a:ext cx="979820" cy="369332"/>
          </a:xfrm>
          <a:prstGeom prst="rect">
            <a:avLst/>
          </a:prstGeom>
          <a:noFill/>
        </p:spPr>
        <p:txBody>
          <a:bodyPr wrap="none" rtlCol="0">
            <a:spAutoFit/>
          </a:bodyPr>
          <a:lstStyle/>
          <a:p>
            <a:r>
              <a:rPr lang="en-US" b="1" dirty="0" smtClean="0"/>
              <a:t>Vehicle</a:t>
            </a:r>
            <a:endParaRPr lang="en-US" b="1" dirty="0"/>
          </a:p>
        </p:txBody>
      </p:sp>
      <p:sp>
        <p:nvSpPr>
          <p:cNvPr id="21" name="TextBox 20"/>
          <p:cNvSpPr txBox="1"/>
          <p:nvPr/>
        </p:nvSpPr>
        <p:spPr>
          <a:xfrm>
            <a:off x="1807029" y="3179020"/>
            <a:ext cx="979755" cy="369332"/>
          </a:xfrm>
          <a:prstGeom prst="rect">
            <a:avLst/>
          </a:prstGeom>
          <a:noFill/>
        </p:spPr>
        <p:txBody>
          <a:bodyPr wrap="none" rtlCol="0">
            <a:spAutoFit/>
          </a:bodyPr>
          <a:lstStyle/>
          <a:p>
            <a:r>
              <a:rPr lang="en-US" dirty="0" smtClean="0"/>
              <a:t>position</a:t>
            </a:r>
            <a:endParaRPr lang="en-US" dirty="0"/>
          </a:p>
        </p:txBody>
      </p:sp>
      <p:sp>
        <p:nvSpPr>
          <p:cNvPr id="22" name="TextBox 21"/>
          <p:cNvSpPr txBox="1"/>
          <p:nvPr/>
        </p:nvSpPr>
        <p:spPr>
          <a:xfrm>
            <a:off x="1807029" y="3962400"/>
            <a:ext cx="748923" cy="369332"/>
          </a:xfrm>
          <a:prstGeom prst="rect">
            <a:avLst/>
          </a:prstGeom>
          <a:noFill/>
        </p:spPr>
        <p:txBody>
          <a:bodyPr wrap="none" rtlCol="0">
            <a:spAutoFit/>
          </a:bodyPr>
          <a:lstStyle/>
          <a:p>
            <a:r>
              <a:rPr lang="en-US" dirty="0" smtClean="0"/>
              <a:t>move</a:t>
            </a:r>
            <a:endParaRPr lang="en-US" dirty="0"/>
          </a:p>
        </p:txBody>
      </p:sp>
      <p:sp>
        <p:nvSpPr>
          <p:cNvPr id="24" name="TextBox 23"/>
          <p:cNvSpPr txBox="1"/>
          <p:nvPr/>
        </p:nvSpPr>
        <p:spPr>
          <a:xfrm>
            <a:off x="1717228" y="3669926"/>
            <a:ext cx="928524" cy="369332"/>
          </a:xfrm>
          <a:prstGeom prst="rect">
            <a:avLst/>
          </a:prstGeom>
          <a:noFill/>
        </p:spPr>
        <p:txBody>
          <a:bodyPr wrap="none" rtlCol="0">
            <a:spAutoFit/>
          </a:bodyPr>
          <a:lstStyle/>
          <a:p>
            <a:r>
              <a:rPr lang="en-US" dirty="0" smtClean="0">
                <a:solidFill>
                  <a:schemeClr val="bg1">
                    <a:lumMod val="65000"/>
                  </a:schemeClr>
                </a:solidFill>
              </a:rPr>
              <a:t>Vehicle</a:t>
            </a:r>
            <a:endParaRPr lang="en-US" dirty="0">
              <a:solidFill>
                <a:schemeClr val="bg1">
                  <a:lumMod val="65000"/>
                </a:schemeClr>
              </a:solidFill>
            </a:endParaRPr>
          </a:p>
        </p:txBody>
      </p:sp>
      <p:sp>
        <p:nvSpPr>
          <p:cNvPr id="25" name="Rounded Rectangle 24"/>
          <p:cNvSpPr/>
          <p:nvPr/>
        </p:nvSpPr>
        <p:spPr>
          <a:xfrm>
            <a:off x="283825" y="4834784"/>
            <a:ext cx="1752600" cy="15760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83825" y="5444384"/>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 y="5800720"/>
            <a:ext cx="175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1526" y="4961463"/>
            <a:ext cx="1402948" cy="369332"/>
          </a:xfrm>
          <a:prstGeom prst="rect">
            <a:avLst/>
          </a:prstGeom>
          <a:noFill/>
        </p:spPr>
        <p:txBody>
          <a:bodyPr wrap="none" rtlCol="0">
            <a:spAutoFit/>
          </a:bodyPr>
          <a:lstStyle/>
          <a:p>
            <a:r>
              <a:rPr lang="en-US" b="1" dirty="0" smtClean="0"/>
              <a:t>Motorcycle</a:t>
            </a:r>
            <a:endParaRPr lang="en-US" b="1" dirty="0"/>
          </a:p>
        </p:txBody>
      </p:sp>
      <p:sp>
        <p:nvSpPr>
          <p:cNvPr id="30" name="TextBox 29"/>
          <p:cNvSpPr txBox="1"/>
          <p:nvPr/>
        </p:nvSpPr>
        <p:spPr>
          <a:xfrm>
            <a:off x="441526" y="5943600"/>
            <a:ext cx="1454244" cy="369332"/>
          </a:xfrm>
          <a:prstGeom prst="rect">
            <a:avLst/>
          </a:prstGeom>
          <a:noFill/>
        </p:spPr>
        <p:txBody>
          <a:bodyPr wrap="none" rtlCol="0">
            <a:spAutoFit/>
          </a:bodyPr>
          <a:lstStyle/>
          <a:p>
            <a:r>
              <a:rPr lang="en-US" dirty="0" err="1" smtClean="0"/>
              <a:t>printPosition</a:t>
            </a:r>
            <a:endParaRPr lang="en-US" dirty="0"/>
          </a:p>
        </p:txBody>
      </p:sp>
      <p:cxnSp>
        <p:nvCxnSpPr>
          <p:cNvPr id="32" name="Straight Arrow Connector 31"/>
          <p:cNvCxnSpPr>
            <a:stCxn id="25" idx="0"/>
            <a:endCxn id="17" idx="2"/>
          </p:cNvCxnSpPr>
          <p:nvPr/>
        </p:nvCxnSpPr>
        <p:spPr>
          <a:xfrm flipV="1">
            <a:off x="1160125" y="4331732"/>
            <a:ext cx="1087775" cy="503052"/>
          </a:xfrm>
          <a:prstGeom prst="straightConnector1">
            <a:avLst/>
          </a:prstGeom>
          <a:ln w="28575">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0"/>
            <a:endCxn id="17" idx="2"/>
          </p:cNvCxnSpPr>
          <p:nvPr/>
        </p:nvCxnSpPr>
        <p:spPr>
          <a:xfrm flipH="1" flipV="1">
            <a:off x="2247900" y="4331732"/>
            <a:ext cx="1028777" cy="503052"/>
          </a:xfrm>
          <a:prstGeom prst="straightConnector1">
            <a:avLst/>
          </a:prstGeom>
          <a:ln w="28575">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2302008"/>
            <a:ext cx="5715000" cy="1200329"/>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Ορίζουμε και τις κλάσεις </a:t>
            </a:r>
            <a:r>
              <a:rPr lang="en-US" dirty="0" smtClean="0">
                <a:solidFill>
                  <a:srgbClr val="0070C0"/>
                </a:solidFill>
              </a:rPr>
              <a:t>Motorcycle</a:t>
            </a:r>
            <a:r>
              <a:rPr lang="en-US" dirty="0" smtClean="0"/>
              <a:t> </a:t>
            </a:r>
            <a:r>
              <a:rPr lang="el-GR" dirty="0" smtClean="0"/>
              <a:t>και </a:t>
            </a:r>
            <a:r>
              <a:rPr lang="en-US" dirty="0" smtClean="0">
                <a:solidFill>
                  <a:srgbClr val="0070C0"/>
                </a:solidFill>
              </a:rPr>
              <a:t>Car</a:t>
            </a:r>
            <a:r>
              <a:rPr lang="en-US" dirty="0" smtClean="0"/>
              <a:t> </a:t>
            </a:r>
            <a:r>
              <a:rPr lang="el-GR" dirty="0" smtClean="0"/>
              <a:t>οι οποίες είναι </a:t>
            </a:r>
            <a:r>
              <a:rPr lang="el-GR" dirty="0" smtClean="0">
                <a:solidFill>
                  <a:srgbClr val="FF0000"/>
                </a:solidFill>
              </a:rPr>
              <a:t>απόγονοι</a:t>
            </a:r>
            <a:r>
              <a:rPr lang="el-GR" dirty="0" smtClean="0"/>
              <a:t> της </a:t>
            </a:r>
            <a:r>
              <a:rPr lang="en-US" dirty="0" smtClean="0">
                <a:solidFill>
                  <a:srgbClr val="0070C0"/>
                </a:solidFill>
              </a:rPr>
              <a:t>Vehicle</a:t>
            </a:r>
            <a:r>
              <a:rPr lang="en-US" dirty="0" smtClean="0"/>
              <a:t> </a:t>
            </a:r>
            <a:r>
              <a:rPr lang="el-GR" dirty="0" smtClean="0"/>
              <a:t>και </a:t>
            </a:r>
            <a:r>
              <a:rPr lang="el-GR" dirty="0" smtClean="0">
                <a:solidFill>
                  <a:srgbClr val="FF0000"/>
                </a:solidFill>
              </a:rPr>
              <a:t>κληρονομούν</a:t>
            </a:r>
            <a:r>
              <a:rPr lang="el-GR" dirty="0" smtClean="0"/>
              <a:t> τα </a:t>
            </a:r>
            <a:r>
              <a:rPr lang="el-GR" dirty="0" smtClean="0">
                <a:solidFill>
                  <a:schemeClr val="accent6">
                    <a:lumMod val="75000"/>
                  </a:schemeClr>
                </a:solidFill>
              </a:rPr>
              <a:t>χαρακτηριστικά</a:t>
            </a:r>
            <a:r>
              <a:rPr lang="el-GR" dirty="0" smtClean="0"/>
              <a:t> και </a:t>
            </a:r>
            <a:r>
              <a:rPr lang="el-GR" dirty="0" smtClean="0">
                <a:solidFill>
                  <a:schemeClr val="accent6">
                    <a:lumMod val="75000"/>
                  </a:schemeClr>
                </a:solidFill>
              </a:rPr>
              <a:t>μεθόδους</a:t>
            </a:r>
            <a:r>
              <a:rPr lang="el-GR" dirty="0" smtClean="0"/>
              <a:t> της </a:t>
            </a:r>
            <a:r>
              <a:rPr lang="en-US" dirty="0" smtClean="0">
                <a:solidFill>
                  <a:srgbClr val="0070C0"/>
                </a:solidFill>
              </a:rPr>
              <a:t>Vehicle</a:t>
            </a:r>
            <a:endParaRPr lang="el-GR" dirty="0" smtClean="0">
              <a:solidFill>
                <a:srgbClr val="0070C0"/>
              </a:solidFill>
            </a:endParaRPr>
          </a:p>
          <a:p>
            <a:pPr marL="742950" lvl="1" indent="-285750">
              <a:buFont typeface="Arial" panose="020B0604020202020204" pitchFamily="34" charset="0"/>
              <a:buChar char="•"/>
            </a:pPr>
            <a:r>
              <a:rPr lang="el-GR" dirty="0" smtClean="0"/>
              <a:t>Έχουν όμως διαφορετική </a:t>
            </a:r>
            <a:r>
              <a:rPr lang="en-US" dirty="0" err="1" smtClean="0">
                <a:solidFill>
                  <a:schemeClr val="accent6">
                    <a:lumMod val="75000"/>
                  </a:schemeClr>
                </a:solidFill>
              </a:rPr>
              <a:t>printPosition</a:t>
            </a:r>
            <a:endParaRPr lang="en-US" dirty="0">
              <a:solidFill>
                <a:schemeClr val="accent6">
                  <a:lumMod val="75000"/>
                </a:schemeClr>
              </a:solidFill>
            </a:endParaRPr>
          </a:p>
        </p:txBody>
      </p:sp>
    </p:spTree>
    <p:extLst>
      <p:ext uri="{BB962C8B-B14F-4D97-AF65-F5344CB8AC3E}">
        <p14:creationId xmlns:p14="http://schemas.microsoft.com/office/powerpoint/2010/main" val="33380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4" grpId="0" animBg="1"/>
      <p:bldP spid="25" grpId="0" animBg="1"/>
      <p:bldP spid="28" grpId="0"/>
      <p:bldP spid="30" grpId="0"/>
      <p:bldP spid="8" grpId="0"/>
    </p:bld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856984" cy="5755422"/>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public class </a:t>
            </a:r>
            <a:r>
              <a:rPr lang="en-US" sz="1600" b="1" dirty="0" err="1">
                <a:latin typeface="Courier New" pitchFamily="49" charset="0"/>
                <a:cs typeface="Courier New" pitchFamily="49" charset="0"/>
              </a:rPr>
              <a:t>StackTest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Stack&lt;Person</a:t>
            </a:r>
            <a:r>
              <a:rPr lang="en-US" sz="1600" b="1" dirty="0">
                <a:solidFill>
                  <a:srgbClr val="FF0000"/>
                </a:solidFill>
                <a:latin typeface="Courier New" pitchFamily="49" charset="0"/>
                <a:cs typeface="Courier New" pitchFamily="49" charset="0"/>
              </a:rPr>
              <a:t>&gt; </a:t>
            </a:r>
            <a:r>
              <a:rPr lang="en-US" sz="1600" b="1" dirty="0" err="1">
                <a:solidFill>
                  <a:srgbClr val="FF0000"/>
                </a:solidFill>
                <a:latin typeface="Courier New" pitchFamily="49" charset="0"/>
                <a:cs typeface="Courier New" pitchFamily="49" charset="0"/>
              </a:rPr>
              <a:t>personStack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Stack&lt;Person&gt;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personStack.push</a:t>
            </a:r>
            <a:r>
              <a:rPr lang="en-US" sz="1600" b="1" dirty="0" smtClean="0">
                <a:latin typeface="Courier New" pitchFamily="49" charset="0"/>
                <a:cs typeface="Courier New" pitchFamily="49" charset="0"/>
              </a:rPr>
              <a:t>(new </a:t>
            </a:r>
            <a:r>
              <a:rPr lang="en-US" sz="1600" b="1" dirty="0">
                <a:latin typeface="Courier New" pitchFamily="49" charset="0"/>
                <a:cs typeface="Courier New" pitchFamily="49" charset="0"/>
              </a:rPr>
              <a:t>Person("Alice", 1));</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personStack.push</a:t>
            </a:r>
            <a:r>
              <a:rPr lang="en-US" sz="1600" b="1" dirty="0">
                <a:latin typeface="Courier New" pitchFamily="49" charset="0"/>
                <a:cs typeface="Courier New" pitchFamily="49" charset="0"/>
              </a:rPr>
              <a:t>(new Person("</a:t>
            </a:r>
            <a:r>
              <a:rPr lang="en-US" sz="1600" b="1" dirty="0" err="1">
                <a:latin typeface="Courier New" pitchFamily="49" charset="0"/>
                <a:cs typeface="Courier New" pitchFamily="49" charset="0"/>
              </a:rPr>
              <a:t>Bob",2</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personStack.pop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personStack.pop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Stack&lt;Integer&gt; </a:t>
            </a:r>
            <a:r>
              <a:rPr lang="en-US" sz="1600" b="1" dirty="0" err="1">
                <a:solidFill>
                  <a:srgbClr val="FF0000"/>
                </a:solidFill>
                <a:latin typeface="Courier New" pitchFamily="49" charset="0"/>
                <a:cs typeface="Courier New" pitchFamily="49" charset="0"/>
              </a:rPr>
              <a:t>intStack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Stack&lt;Integer&gt;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intStack.push</a:t>
            </a:r>
            <a:r>
              <a:rPr lang="en-US" sz="1600" b="1" dirty="0">
                <a:latin typeface="Courier New" pitchFamily="49" charset="0"/>
                <a:cs typeface="Courier New" pitchFamily="49" charset="0"/>
              </a:rPr>
              <a:t>(new Integer(10));</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intStack.push</a:t>
            </a:r>
            <a:r>
              <a:rPr lang="en-US" sz="1600" b="1" dirty="0">
                <a:latin typeface="Courier New" pitchFamily="49" charset="0"/>
                <a:cs typeface="Courier New" pitchFamily="49" charset="0"/>
              </a:rPr>
              <a:t>(new Integer(20));</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Stack&lt;String&gt; </a:t>
            </a:r>
            <a:r>
              <a:rPr lang="en-US" sz="1600" b="1" dirty="0" err="1">
                <a:solidFill>
                  <a:srgbClr val="FF0000"/>
                </a:solidFill>
                <a:latin typeface="Courier New" pitchFamily="49" charset="0"/>
                <a:cs typeface="Courier New" pitchFamily="49" charset="0"/>
              </a:rPr>
              <a:t>stringStack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Stack&lt;String&gt;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stringStack.push</a:t>
            </a:r>
            <a:r>
              <a:rPr lang="en-US" sz="1600" b="1" dirty="0">
                <a:latin typeface="Courier New" pitchFamily="49" charset="0"/>
                <a:cs typeface="Courier New" pitchFamily="49" charset="0"/>
              </a:rPr>
              <a:t>("string 1");</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stringStack.push</a:t>
            </a:r>
            <a:r>
              <a:rPr lang="en-US" sz="1600" b="1" dirty="0">
                <a:latin typeface="Courier New" pitchFamily="49" charset="0"/>
                <a:cs typeface="Courier New" pitchFamily="49" charset="0"/>
              </a:rPr>
              <a:t>("string 2");</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stringStack.pop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stringStack.pop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p:txBody>
      </p:sp>
      <p:sp>
        <p:nvSpPr>
          <p:cNvPr id="4" name="TextBox 3"/>
          <p:cNvSpPr txBox="1"/>
          <p:nvPr/>
        </p:nvSpPr>
        <p:spPr>
          <a:xfrm>
            <a:off x="2901900" y="6184888"/>
            <a:ext cx="4804392" cy="369332"/>
          </a:xfrm>
          <a:prstGeom prst="rect">
            <a:avLst/>
          </a:prstGeom>
          <a:solidFill>
            <a:srgbClr val="92D050"/>
          </a:solidFill>
        </p:spPr>
        <p:txBody>
          <a:bodyPr wrap="none" rtlCol="0">
            <a:spAutoFit/>
          </a:bodyPr>
          <a:lstStyle/>
          <a:p>
            <a:r>
              <a:rPr lang="el-GR" dirty="0" smtClean="0"/>
              <a:t>Δημιουργούμε στοίβες </a:t>
            </a:r>
            <a:r>
              <a:rPr lang="el-GR" dirty="0" smtClean="0">
                <a:solidFill>
                  <a:srgbClr val="FF0000"/>
                </a:solidFill>
              </a:rPr>
              <a:t>συγκεκριμένου τύπου</a:t>
            </a:r>
            <a:r>
              <a:rPr lang="el-GR" dirty="0" smtClean="0"/>
              <a:t>.</a:t>
            </a:r>
            <a:endParaRPr lang="en-US" dirty="0"/>
          </a:p>
        </p:txBody>
      </p:sp>
    </p:spTree>
    <p:extLst>
      <p:ext uri="{BB962C8B-B14F-4D97-AF65-F5344CB8AC3E}">
        <p14:creationId xmlns:p14="http://schemas.microsoft.com/office/powerpoint/2010/main" val="63773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Πολλαπλές παράμετροι</a:t>
            </a:r>
            <a:endParaRPr lang="en-US" dirty="0"/>
          </a:p>
        </p:txBody>
      </p:sp>
      <p:sp>
        <p:nvSpPr>
          <p:cNvPr id="3" name="Content Placeholder 2"/>
          <p:cNvSpPr>
            <a:spLocks noGrp="1"/>
          </p:cNvSpPr>
          <p:nvPr>
            <p:ph idx="1"/>
          </p:nvPr>
        </p:nvSpPr>
        <p:spPr/>
        <p:txBody>
          <a:bodyPr/>
          <a:lstStyle/>
          <a:p>
            <a:r>
              <a:rPr lang="el-GR" dirty="0" smtClean="0"/>
              <a:t>Μπορούμε να έχουμε πάνω από ένα παραμετρικούς τύπους</a:t>
            </a:r>
          </a:p>
          <a:p>
            <a:endParaRPr lang="el-GR" dirty="0"/>
          </a:p>
        </p:txBody>
      </p:sp>
      <p:sp>
        <p:nvSpPr>
          <p:cNvPr id="4" name="TextBox 3"/>
          <p:cNvSpPr txBox="1"/>
          <p:nvPr/>
        </p:nvSpPr>
        <p:spPr>
          <a:xfrm>
            <a:off x="1547664" y="3140968"/>
            <a:ext cx="5899372" cy="1938992"/>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itchFamily="49" charset="0"/>
                <a:cs typeface="Courier New" pitchFamily="49" charset="0"/>
              </a:rPr>
              <a:t>public </a:t>
            </a:r>
            <a:r>
              <a:rPr lang="en-US" sz="2400" b="1" dirty="0">
                <a:solidFill>
                  <a:srgbClr val="0070C0"/>
                </a:solidFill>
                <a:latin typeface="Courier New" pitchFamily="49" charset="0"/>
                <a:cs typeface="Courier New" pitchFamily="49" charset="0"/>
              </a:rPr>
              <a:t>class </a:t>
            </a:r>
            <a:r>
              <a:rPr lang="en-US" sz="2400" b="1" dirty="0" err="1" smtClean="0">
                <a:solidFill>
                  <a:srgbClr val="0070C0"/>
                </a:solidFill>
                <a:latin typeface="Courier New" pitchFamily="49" charset="0"/>
                <a:cs typeface="Courier New" pitchFamily="49" charset="0"/>
              </a:rPr>
              <a:t>KeyValuePair</a:t>
            </a:r>
            <a:r>
              <a:rPr lang="en-US" sz="2400" b="1" dirty="0" smtClean="0">
                <a:solidFill>
                  <a:srgbClr val="0070C0"/>
                </a:solidFill>
                <a:latin typeface="Courier New" pitchFamily="49" charset="0"/>
                <a:cs typeface="Courier New" pitchFamily="49" charset="0"/>
              </a:rPr>
              <a:t>&lt;</a:t>
            </a:r>
            <a:r>
              <a:rPr lang="en-US" sz="2400" b="1" dirty="0" smtClean="0">
                <a:solidFill>
                  <a:srgbClr val="FF0000"/>
                </a:solidFill>
                <a:latin typeface="Courier New" pitchFamily="49" charset="0"/>
                <a:cs typeface="Courier New" pitchFamily="49" charset="0"/>
              </a:rPr>
              <a:t>K,V</a:t>
            </a:r>
            <a:r>
              <a:rPr lang="en-US" sz="2400" b="1" dirty="0" smtClean="0">
                <a:solidFill>
                  <a:srgbClr val="0070C0"/>
                </a:solidFill>
                <a:latin typeface="Courier New" pitchFamily="49" charset="0"/>
                <a:cs typeface="Courier New" pitchFamily="49" charset="0"/>
              </a:rPr>
              <a:t>&gt;{</a:t>
            </a:r>
            <a:endParaRPr lang="en-US" sz="2400" b="1" dirty="0">
              <a:solidFill>
                <a:srgbClr val="0070C0"/>
              </a:solidFill>
              <a:latin typeface="Courier New" pitchFamily="49" charset="0"/>
              <a:cs typeface="Courier New" pitchFamily="49" charset="0"/>
            </a:endParaRP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smtClean="0">
                <a:solidFill>
                  <a:srgbClr val="FF0000"/>
                </a:solidFill>
                <a:latin typeface="Courier New" pitchFamily="49" charset="0"/>
                <a:cs typeface="Courier New" pitchFamily="49" charset="0"/>
              </a:rPr>
              <a:t>K</a:t>
            </a:r>
            <a:r>
              <a:rPr lang="en-US" sz="2400" b="1" dirty="0" smtClean="0">
                <a:solidFill>
                  <a:srgbClr val="0070C0"/>
                </a:solidFill>
                <a:latin typeface="Courier New" pitchFamily="49" charset="0"/>
                <a:cs typeface="Courier New" pitchFamily="49" charset="0"/>
              </a:rPr>
              <a:t> key;</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a:solidFill>
                  <a:srgbClr val="FF0000"/>
                </a:solidFill>
                <a:latin typeface="Courier New" pitchFamily="49" charset="0"/>
                <a:cs typeface="Courier New" pitchFamily="49" charset="0"/>
              </a:rPr>
              <a:t>V</a:t>
            </a:r>
            <a:r>
              <a:rPr lang="en-US" sz="2400" b="1" dirty="0" smtClean="0">
                <a:solidFill>
                  <a:srgbClr val="0070C0"/>
                </a:solidFill>
                <a:latin typeface="Courier New" pitchFamily="49" charset="0"/>
                <a:cs typeface="Courier New" pitchFamily="49" charset="0"/>
              </a:rPr>
              <a:t> value;</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00318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Παγίδες</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l-GR" dirty="0"/>
              <a:t>Ο τύπος </a:t>
            </a:r>
            <a:r>
              <a:rPr lang="el-GR" dirty="0">
                <a:solidFill>
                  <a:srgbClr val="00B0F0"/>
                </a:solidFill>
              </a:rPr>
              <a:t>Τ</a:t>
            </a:r>
            <a:r>
              <a:rPr lang="el-GR" dirty="0"/>
              <a:t> </a:t>
            </a:r>
            <a:r>
              <a:rPr lang="el-GR" dirty="0">
                <a:solidFill>
                  <a:srgbClr val="FF0000"/>
                </a:solidFill>
              </a:rPr>
              <a:t>δεν</a:t>
            </a:r>
            <a:r>
              <a:rPr lang="el-GR" dirty="0"/>
              <a:t> μπορεί να αντικατασταθεί από ένα </a:t>
            </a:r>
            <a:r>
              <a:rPr lang="el-GR" dirty="0">
                <a:solidFill>
                  <a:schemeClr val="accent6">
                    <a:lumMod val="75000"/>
                  </a:schemeClr>
                </a:solidFill>
              </a:rPr>
              <a:t>πρωταρχικό τύπο δεδομένων </a:t>
            </a:r>
            <a:r>
              <a:rPr lang="el-GR" dirty="0"/>
              <a:t>(π.χ. </a:t>
            </a:r>
            <a:r>
              <a:rPr lang="en-US" dirty="0"/>
              <a:t>int, double, </a:t>
            </a:r>
            <a:r>
              <a:rPr lang="en-US" dirty="0" err="1"/>
              <a:t>boolean</a:t>
            </a:r>
            <a:r>
              <a:rPr lang="en-US" dirty="0"/>
              <a:t> – </a:t>
            </a:r>
            <a:r>
              <a:rPr lang="el-GR" dirty="0" smtClean="0"/>
              <a:t>πρέπει </a:t>
            </a:r>
            <a:r>
              <a:rPr lang="el-GR" dirty="0"/>
              <a:t>να χρησιμοποιήσουμε τα </a:t>
            </a:r>
            <a:r>
              <a:rPr lang="en-US" dirty="0">
                <a:solidFill>
                  <a:srgbClr val="0070C0"/>
                </a:solidFill>
              </a:rPr>
              <a:t>wrapper classes </a:t>
            </a:r>
            <a:r>
              <a:rPr lang="el-GR" dirty="0"/>
              <a:t>γι </a:t>
            </a:r>
            <a:r>
              <a:rPr lang="el-GR" dirty="0" smtClean="0"/>
              <a:t>αυτά</a:t>
            </a:r>
            <a:r>
              <a:rPr lang="en-US" dirty="0" smtClean="0"/>
              <a:t>, Integer, Boolean, Double</a:t>
            </a:r>
            <a:r>
              <a:rPr lang="el-GR" dirty="0" smtClean="0"/>
              <a:t>)</a:t>
            </a:r>
          </a:p>
          <a:p>
            <a:pPr marL="514350" indent="-514350">
              <a:buFont typeface="+mj-lt"/>
              <a:buAutoNum type="arabicPeriod"/>
            </a:pPr>
            <a:r>
              <a:rPr lang="el-GR" dirty="0" smtClean="0">
                <a:solidFill>
                  <a:srgbClr val="FF0000"/>
                </a:solidFill>
              </a:rPr>
              <a:t>Δεν</a:t>
            </a:r>
            <a:r>
              <a:rPr lang="el-GR" dirty="0" smtClean="0"/>
              <a:t> μπορούμε να ορίσουμε ένα </a:t>
            </a:r>
            <a:r>
              <a:rPr lang="el-GR" dirty="0" smtClean="0">
                <a:solidFill>
                  <a:schemeClr val="accent6">
                    <a:lumMod val="75000"/>
                  </a:schemeClr>
                </a:solidFill>
              </a:rPr>
              <a:t>πίνακα</a:t>
            </a:r>
            <a:r>
              <a:rPr lang="el-GR" dirty="0" smtClean="0"/>
              <a:t> από αντικείμενα γενικευμένης κλάσης. </a:t>
            </a:r>
            <a:endParaRPr lang="en-US" dirty="0" smtClean="0"/>
          </a:p>
          <a:p>
            <a:pPr marL="274320" lvl="1" indent="0">
              <a:buNone/>
            </a:pPr>
            <a:r>
              <a:rPr lang="en-US" dirty="0" smtClean="0"/>
              <a:t>	</a:t>
            </a:r>
            <a:r>
              <a:rPr lang="el-GR" dirty="0" smtClean="0"/>
              <a:t>Π.χ.,  </a:t>
            </a:r>
            <a:r>
              <a:rPr lang="en-US" b="1" dirty="0" err="1" smtClean="0">
                <a:solidFill>
                  <a:srgbClr val="0070C0"/>
                </a:solidFill>
                <a:latin typeface="Courier New" pitchFamily="49" charset="0"/>
                <a:cs typeface="Courier New" pitchFamily="49" charset="0"/>
              </a:rPr>
              <a:t>StackElement</a:t>
            </a:r>
            <a:r>
              <a:rPr lang="en-US" b="1" dirty="0" smtClean="0">
                <a:solidFill>
                  <a:srgbClr val="0070C0"/>
                </a:solidFill>
                <a:latin typeface="Courier New" pitchFamily="49" charset="0"/>
                <a:cs typeface="Courier New" pitchFamily="49" charset="0"/>
              </a:rPr>
              <a:t>&lt;String&gt;[] A = </a:t>
            </a:r>
          </a:p>
          <a:p>
            <a:pPr marL="274320" lvl="1"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StackElement</a:t>
            </a:r>
            <a:r>
              <a:rPr lang="en-US" b="1" dirty="0">
                <a:solidFill>
                  <a:srgbClr val="0070C0"/>
                </a:solidFill>
                <a:latin typeface="Courier New" pitchFamily="49" charset="0"/>
                <a:cs typeface="Courier New" pitchFamily="49" charset="0"/>
              </a:rPr>
              <a:t>&lt;String</a:t>
            </a:r>
            <a:r>
              <a:rPr lang="en-US" b="1" dirty="0" smtClean="0">
                <a:solidFill>
                  <a:srgbClr val="0070C0"/>
                </a:solidFill>
                <a:latin typeface="Courier New" pitchFamily="49" charset="0"/>
                <a:cs typeface="Courier New" pitchFamily="49" charset="0"/>
              </a:rPr>
              <a:t>&gt;[2]; </a:t>
            </a:r>
            <a:endParaRPr lang="el-GR" sz="2800" b="1" dirty="0" smtClean="0">
              <a:solidFill>
                <a:srgbClr val="0070C0"/>
              </a:solidFill>
              <a:latin typeface="Courier New" pitchFamily="49" charset="0"/>
              <a:cs typeface="Courier New" pitchFamily="49" charset="0"/>
            </a:endParaRPr>
          </a:p>
          <a:p>
            <a:pPr marL="514350" indent="-514350">
              <a:buFont typeface="+mj-lt"/>
              <a:buAutoNum type="arabicPeriod"/>
            </a:pPr>
            <a:r>
              <a:rPr lang="el-GR" dirty="0" smtClean="0">
                <a:solidFill>
                  <a:srgbClr val="FF0000"/>
                </a:solidFill>
              </a:rPr>
              <a:t>Δεν</a:t>
            </a:r>
            <a:r>
              <a:rPr lang="el-GR" dirty="0" smtClean="0"/>
              <a:t> μπορούμε να χρησιμοποιούμε τον τύπο </a:t>
            </a:r>
            <a:r>
              <a:rPr lang="el-GR" dirty="0" smtClean="0">
                <a:solidFill>
                  <a:srgbClr val="00B0F0"/>
                </a:solidFill>
              </a:rPr>
              <a:t>Τ</a:t>
            </a:r>
            <a:r>
              <a:rPr lang="el-GR" dirty="0" smtClean="0"/>
              <a:t> όπως οποιαδήποτε άλλη κλάση. </a:t>
            </a:r>
            <a:endParaRPr lang="en-US" dirty="0" smtClean="0"/>
          </a:p>
          <a:p>
            <a:pPr marL="274320" lvl="1" indent="0">
              <a:buNone/>
            </a:pPr>
            <a:r>
              <a:rPr lang="en-US" dirty="0"/>
              <a:t>	</a:t>
            </a:r>
            <a:r>
              <a:rPr lang="el-GR" dirty="0" smtClean="0"/>
              <a:t>Π.χ., </a:t>
            </a:r>
            <a:r>
              <a:rPr lang="el-GR" b="1" dirty="0">
                <a:solidFill>
                  <a:srgbClr val="0070C0"/>
                </a:solidFill>
                <a:latin typeface="Courier New" pitchFamily="49" charset="0"/>
                <a:cs typeface="Courier New" pitchFamily="49" charset="0"/>
              </a:rPr>
              <a:t>Τ </a:t>
            </a:r>
            <a:r>
              <a:rPr lang="en-US" b="1" dirty="0" err="1">
                <a:solidFill>
                  <a:srgbClr val="0070C0"/>
                </a:solidFill>
                <a:latin typeface="Courier New" pitchFamily="49" charset="0"/>
                <a:cs typeface="Courier New" pitchFamily="49" charset="0"/>
              </a:rPr>
              <a:t>obj</a:t>
            </a:r>
            <a:r>
              <a:rPr lang="en-US" b="1" dirty="0">
                <a:solidFill>
                  <a:srgbClr val="0070C0"/>
                </a:solidFill>
                <a:latin typeface="Courier New" pitchFamily="49" charset="0"/>
                <a:cs typeface="Courier New" pitchFamily="49" charset="0"/>
              </a:rPr>
              <a:t> = new T();</a:t>
            </a:r>
          </a:p>
          <a:p>
            <a:pPr marL="274320" lvl="1"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a = new T[10];</a:t>
            </a:r>
            <a:endParaRPr lang="el-GR" b="1" dirty="0">
              <a:solidFill>
                <a:srgbClr val="0070C0"/>
              </a:solidFill>
              <a:latin typeface="Courier New" pitchFamily="49" charset="0"/>
              <a:cs typeface="Courier New" pitchFamily="49" charset="0"/>
            </a:endParaRPr>
          </a:p>
          <a:p>
            <a:pPr marL="0" indent="0">
              <a:buNone/>
            </a:pPr>
            <a:endParaRPr lang="en-US" dirty="0"/>
          </a:p>
        </p:txBody>
      </p:sp>
      <p:sp>
        <p:nvSpPr>
          <p:cNvPr id="4" name="TextBox 3"/>
          <p:cNvSpPr txBox="1"/>
          <p:nvPr/>
        </p:nvSpPr>
        <p:spPr>
          <a:xfrm>
            <a:off x="6935261" y="3867187"/>
            <a:ext cx="2185150" cy="369332"/>
          </a:xfrm>
          <a:prstGeom prst="rect">
            <a:avLst/>
          </a:prstGeom>
          <a:solidFill>
            <a:srgbClr val="FF0000"/>
          </a:solidFill>
        </p:spPr>
        <p:txBody>
          <a:bodyPr wrap="none" rtlCol="0">
            <a:spAutoFit/>
          </a:bodyPr>
          <a:lstStyle/>
          <a:p>
            <a:r>
              <a:rPr lang="el-GR" dirty="0"/>
              <a:t>Δεν είναι αποδεκτό!</a:t>
            </a:r>
            <a:endParaRPr lang="en-US" dirty="0"/>
          </a:p>
        </p:txBody>
      </p:sp>
      <p:sp>
        <p:nvSpPr>
          <p:cNvPr id="5" name="TextBox 4"/>
          <p:cNvSpPr txBox="1"/>
          <p:nvPr/>
        </p:nvSpPr>
        <p:spPr>
          <a:xfrm>
            <a:off x="6925923" y="5661248"/>
            <a:ext cx="2186689" cy="369332"/>
          </a:xfrm>
          <a:prstGeom prst="rect">
            <a:avLst/>
          </a:prstGeom>
          <a:solidFill>
            <a:srgbClr val="FF0000"/>
          </a:solidFill>
        </p:spPr>
        <p:txBody>
          <a:bodyPr wrap="none" rtlCol="0">
            <a:spAutoFit/>
          </a:bodyPr>
          <a:lstStyle/>
          <a:p>
            <a:r>
              <a:rPr lang="el-GR" dirty="0"/>
              <a:t>Δεν είναι </a:t>
            </a:r>
            <a:r>
              <a:rPr lang="el-GR" dirty="0" smtClean="0"/>
              <a:t>αποδεκτ</a:t>
            </a:r>
            <a:r>
              <a:rPr lang="el-GR" dirty="0"/>
              <a:t>ά</a:t>
            </a:r>
            <a:r>
              <a:rPr lang="el-GR" dirty="0" smtClean="0"/>
              <a:t>!</a:t>
            </a:r>
            <a:endParaRPr lang="en-US" dirty="0"/>
          </a:p>
        </p:txBody>
      </p:sp>
    </p:spTree>
    <p:extLst>
      <p:ext uri="{BB962C8B-B14F-4D97-AF65-F5344CB8AC3E}">
        <p14:creationId xmlns:p14="http://schemas.microsoft.com/office/powerpoint/2010/main" val="402324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p:txBody>
          <a:bodyPr>
            <a:normAutofit/>
          </a:bodyPr>
          <a:lstStyle/>
          <a:p>
            <a:r>
              <a:rPr lang="el-GR" dirty="0" smtClean="0"/>
              <a:t>Ας υποθέσουμε ότι θέλουμε να ορίσουμε μία γενικευμένη κλάση </a:t>
            </a:r>
            <a:r>
              <a:rPr lang="en-US" dirty="0" smtClean="0"/>
              <a:t>Pair </a:t>
            </a:r>
            <a:r>
              <a:rPr lang="el-GR" dirty="0" smtClean="0"/>
              <a:t>η οποία κρατάει ένα ζεύγος από δυο αντικείμενα οποιουδήποτε τύπου.</a:t>
            </a:r>
            <a:endParaRPr lang="en-US" dirty="0" smtClean="0"/>
          </a:p>
          <a:p>
            <a:endParaRPr lang="en-US" dirty="0"/>
          </a:p>
          <a:p>
            <a:endParaRPr lang="en-US" dirty="0" smtClean="0"/>
          </a:p>
          <a:p>
            <a:endParaRPr lang="en-US" dirty="0"/>
          </a:p>
          <a:p>
            <a:endParaRPr lang="en-US" dirty="0" smtClean="0"/>
          </a:p>
        </p:txBody>
      </p:sp>
      <p:sp>
        <p:nvSpPr>
          <p:cNvPr id="4" name="TextBox 3"/>
          <p:cNvSpPr txBox="1"/>
          <p:nvPr/>
        </p:nvSpPr>
        <p:spPr>
          <a:xfrm>
            <a:off x="1923728" y="3717032"/>
            <a:ext cx="4055919" cy="1938992"/>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itchFamily="49" charset="0"/>
                <a:cs typeface="Courier New" pitchFamily="49" charset="0"/>
              </a:rPr>
              <a:t>public </a:t>
            </a:r>
            <a:r>
              <a:rPr lang="en-US" sz="2400" b="1" dirty="0">
                <a:solidFill>
                  <a:srgbClr val="0070C0"/>
                </a:solidFill>
                <a:latin typeface="Courier New" pitchFamily="49" charset="0"/>
                <a:cs typeface="Courier New" pitchFamily="49" charset="0"/>
              </a:rPr>
              <a:t>class Pair&lt;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first</a:t>
            </a:r>
            <a:r>
              <a:rPr lang="en-US" sz="2400" b="1" dirty="0" smtClean="0">
                <a:solidFill>
                  <a:srgbClr val="0070C0"/>
                </a:solidFill>
                <a:latin typeface="Courier New" pitchFamily="49" charset="0"/>
                <a:cs typeface="Courier New" pitchFamily="49" charset="0"/>
              </a:rPr>
              <a:t>;</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smtClean="0">
                <a:solidFill>
                  <a:srgbClr val="FF0000"/>
                </a:solidFill>
                <a:latin typeface="Courier New" pitchFamily="49" charset="0"/>
                <a:cs typeface="Courier New" pitchFamily="49" charset="0"/>
              </a:rPr>
              <a:t>T</a:t>
            </a:r>
            <a:r>
              <a:rPr lang="en-US" sz="2400" b="1" dirty="0" smtClean="0">
                <a:solidFill>
                  <a:srgbClr val="0070C0"/>
                </a:solidFill>
                <a:latin typeface="Courier New" pitchFamily="49" charset="0"/>
                <a:cs typeface="Courier New" pitchFamily="49" charset="0"/>
              </a:rPr>
              <a:t> second;</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36031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a:xfrm>
            <a:off x="251520" y="1600200"/>
            <a:ext cx="8748464" cy="4876800"/>
          </a:xfrm>
        </p:spPr>
        <p:txBody>
          <a:bodyPr>
            <a:normAutofit/>
          </a:bodyPr>
          <a:lstStyle/>
          <a:p>
            <a:r>
              <a:rPr lang="el-GR" dirty="0" smtClean="0"/>
              <a:t>Θέλουμε επίσης να μπορούμε να </a:t>
            </a:r>
            <a:r>
              <a:rPr lang="el-GR" dirty="0" smtClean="0">
                <a:solidFill>
                  <a:schemeClr val="accent6">
                    <a:lumMod val="75000"/>
                  </a:schemeClr>
                </a:solidFill>
              </a:rPr>
              <a:t>διατάσουμε</a:t>
            </a:r>
            <a:r>
              <a:rPr lang="el-GR" dirty="0" smtClean="0"/>
              <a:t> τα ζεύγη</a:t>
            </a:r>
          </a:p>
          <a:p>
            <a:pPr lvl="1"/>
            <a:r>
              <a:rPr lang="el-GR" dirty="0" smtClean="0"/>
              <a:t>Για να γίνει αυτό θα πρέπει να υπάρχει τρόπος να </a:t>
            </a:r>
            <a:r>
              <a:rPr lang="el-GR" dirty="0" smtClean="0">
                <a:solidFill>
                  <a:srgbClr val="0070C0"/>
                </a:solidFill>
              </a:rPr>
              <a:t>συγκρίνουμε</a:t>
            </a:r>
            <a:r>
              <a:rPr lang="el-GR" dirty="0" smtClean="0"/>
              <a:t> τα στοιχεία </a:t>
            </a:r>
            <a:r>
              <a:rPr lang="en-US" dirty="0" smtClean="0"/>
              <a:t>first </a:t>
            </a:r>
            <a:r>
              <a:rPr lang="el-GR" dirty="0" smtClean="0"/>
              <a:t>και </a:t>
            </a:r>
            <a:r>
              <a:rPr lang="en-US" dirty="0" smtClean="0"/>
              <a:t>second.</a:t>
            </a:r>
          </a:p>
          <a:p>
            <a:pPr lvl="1"/>
            <a:r>
              <a:rPr lang="el-GR" dirty="0" smtClean="0">
                <a:solidFill>
                  <a:srgbClr val="FF0000"/>
                </a:solidFill>
              </a:rPr>
              <a:t>Περιορίζουμε</a:t>
            </a:r>
            <a:r>
              <a:rPr lang="el-GR" dirty="0" smtClean="0"/>
              <a:t> την Τ να </a:t>
            </a:r>
            <a:r>
              <a:rPr lang="el-GR" dirty="0" smtClean="0">
                <a:solidFill>
                  <a:schemeClr val="accent6">
                    <a:lumMod val="75000"/>
                  </a:schemeClr>
                </a:solidFill>
              </a:rPr>
              <a:t>υλοποιεί</a:t>
            </a:r>
            <a:r>
              <a:rPr lang="el-GR" dirty="0" smtClean="0"/>
              <a:t> το </a:t>
            </a:r>
            <a:r>
              <a:rPr lang="en-US" dirty="0" smtClean="0">
                <a:solidFill>
                  <a:srgbClr val="0070C0"/>
                </a:solidFill>
              </a:rPr>
              <a:t>interface </a:t>
            </a:r>
            <a:r>
              <a:rPr lang="en-US" dirty="0" err="1" smtClean="0">
                <a:solidFill>
                  <a:srgbClr val="0070C0"/>
                </a:solidFill>
              </a:rPr>
              <a:t>myComparable</a:t>
            </a:r>
            <a:endParaRPr lang="el-GR" dirty="0" smtClean="0">
              <a:solidFill>
                <a:srgbClr val="0070C0"/>
              </a:solidFill>
            </a:endParaRPr>
          </a:p>
        </p:txBody>
      </p:sp>
      <p:sp>
        <p:nvSpPr>
          <p:cNvPr id="4" name="TextBox 3"/>
          <p:cNvSpPr txBox="1"/>
          <p:nvPr/>
        </p:nvSpPr>
        <p:spPr>
          <a:xfrm>
            <a:off x="395536" y="3984538"/>
            <a:ext cx="8604448" cy="2616101"/>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class </a:t>
            </a:r>
            <a:r>
              <a:rPr lang="en-US" sz="1600" b="1" dirty="0" smtClean="0">
                <a:solidFill>
                  <a:srgbClr val="0070C0"/>
                </a:solidFill>
                <a:latin typeface="Courier New" pitchFamily="49" charset="0"/>
                <a:cs typeface="Courier New" pitchFamily="49" charset="0"/>
              </a:rPr>
              <a:t>Pair</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T extends </a:t>
            </a:r>
            <a:r>
              <a:rPr lang="en-US" sz="1600" b="1" dirty="0" err="1" smtClean="0">
                <a:solidFill>
                  <a:srgbClr val="FF0000"/>
                </a:solidFill>
                <a:latin typeface="Courier New" pitchFamily="49" charset="0"/>
                <a:cs typeface="Courier New" pitchFamily="49" charset="0"/>
              </a:rPr>
              <a:t>myComparable</a:t>
            </a:r>
            <a:r>
              <a:rPr lang="en-US" sz="1600" b="1" dirty="0" smtClean="0">
                <a:latin typeface="Courier New" pitchFamily="49" charset="0"/>
                <a:cs typeface="Courier New" pitchFamily="49" charset="0"/>
              </a:rPr>
              <a:t>&gt;{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a:solidFill>
                  <a:srgbClr val="FF0000"/>
                </a:solidFill>
                <a:latin typeface="Courier New" pitchFamily="49" charset="0"/>
                <a:cs typeface="Courier New" pitchFamily="49" charset="0"/>
              </a:rPr>
              <a:t>T</a:t>
            </a:r>
            <a:r>
              <a:rPr lang="en-US" sz="1600" b="1" dirty="0">
                <a:latin typeface="Courier New" pitchFamily="49" charset="0"/>
                <a:cs typeface="Courier New" pitchFamily="49" charset="0"/>
              </a:rPr>
              <a:t> first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second;</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order(){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first.</a:t>
            </a:r>
            <a:r>
              <a:rPr lang="en-US" sz="1600" b="1" dirty="0" err="1">
                <a:solidFill>
                  <a:srgbClr val="FF0000"/>
                </a:solidFill>
                <a:latin typeface="Courier New" pitchFamily="49" charset="0"/>
                <a:cs typeface="Courier New" pitchFamily="49" charset="0"/>
              </a:rPr>
              <a:t>compareTo</a:t>
            </a:r>
            <a:r>
              <a:rPr lang="en-US" sz="1600" b="1" dirty="0">
                <a:latin typeface="Courier New" pitchFamily="49" charset="0"/>
                <a:cs typeface="Courier New" pitchFamily="49" charset="0"/>
              </a:rPr>
              <a:t>(second) &gt; 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T </a:t>
            </a:r>
            <a:r>
              <a:rPr lang="en-US" sz="1600" b="1" dirty="0">
                <a:latin typeface="Courier New" pitchFamily="49" charset="0"/>
                <a:cs typeface="Courier New" pitchFamily="49" charset="0"/>
              </a:rPr>
              <a:t>temp = first</a:t>
            </a:r>
            <a:r>
              <a:rPr lang="en-US" sz="1600" b="1" dirty="0" smtClean="0">
                <a:latin typeface="Courier New" pitchFamily="49" charset="0"/>
                <a:cs typeface="Courier New" pitchFamily="49" charset="0"/>
              </a:rPr>
              <a:t>; first </a:t>
            </a:r>
            <a:r>
              <a:rPr lang="en-US" sz="1600" b="1" dirty="0">
                <a:latin typeface="Courier New" pitchFamily="49" charset="0"/>
                <a:cs typeface="Courier New" pitchFamily="49" charset="0"/>
              </a:rPr>
              <a:t>= second</a:t>
            </a:r>
            <a:r>
              <a:rPr lang="en-US" sz="1600" b="1" dirty="0" smtClean="0">
                <a:latin typeface="Courier New" pitchFamily="49" charset="0"/>
                <a:cs typeface="Courier New" pitchFamily="49" charset="0"/>
              </a:rPr>
              <a:t>; second </a:t>
            </a:r>
            <a:r>
              <a:rPr lang="en-US" sz="1600" b="1" dirty="0">
                <a:latin typeface="Courier New" pitchFamily="49" charset="0"/>
                <a:cs typeface="Courier New" pitchFamily="49" charset="0"/>
              </a:rPr>
              <a:t>= temp;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Rectangular Callout 4"/>
          <p:cNvSpPr/>
          <p:nvPr/>
        </p:nvSpPr>
        <p:spPr>
          <a:xfrm>
            <a:off x="5148064" y="4509120"/>
            <a:ext cx="3168352" cy="504056"/>
          </a:xfrm>
          <a:prstGeom prst="wedgeRectCallout">
            <a:avLst>
              <a:gd name="adj1" fmla="val -94875"/>
              <a:gd name="adj2" fmla="val -998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e</a:t>
            </a:r>
            <a:r>
              <a:rPr lang="en-US" sz="2000" dirty="0" smtClean="0">
                <a:solidFill>
                  <a:srgbClr val="FF0000"/>
                </a:solidFill>
              </a:rPr>
              <a:t>xtends</a:t>
            </a:r>
            <a:r>
              <a:rPr lang="en-US" sz="2000" dirty="0" smtClean="0"/>
              <a:t> </a:t>
            </a:r>
            <a:r>
              <a:rPr lang="el-GR" sz="2000" dirty="0" smtClean="0">
                <a:solidFill>
                  <a:schemeClr val="tx1"/>
                </a:solidFill>
              </a:rPr>
              <a:t>όχι</a:t>
            </a:r>
            <a:r>
              <a:rPr lang="el-GR" sz="2000" dirty="0" smtClean="0"/>
              <a:t> </a:t>
            </a:r>
            <a:r>
              <a:rPr lang="en-US" sz="2000" dirty="0" smtClean="0">
                <a:solidFill>
                  <a:srgbClr val="FF0000"/>
                </a:solidFill>
              </a:rPr>
              <a:t>implements</a:t>
            </a:r>
            <a:endParaRPr lang="en-US" sz="2000" dirty="0">
              <a:solidFill>
                <a:srgbClr val="FF0000"/>
              </a:solidFill>
            </a:endParaRPr>
          </a:p>
        </p:txBody>
      </p:sp>
    </p:spTree>
    <p:extLst>
      <p:ext uri="{BB962C8B-B14F-4D97-AF65-F5344CB8AC3E}">
        <p14:creationId xmlns:p14="http://schemas.microsoft.com/office/powerpoint/2010/main" val="260450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p:txBody>
          <a:bodyPr>
            <a:normAutofit/>
          </a:bodyPr>
          <a:lstStyle/>
          <a:p>
            <a:r>
              <a:rPr lang="el-GR" dirty="0" smtClean="0"/>
              <a:t>Θέλουμε επίσης να μπορούμε να </a:t>
            </a:r>
            <a:r>
              <a:rPr lang="el-GR" dirty="0" smtClean="0">
                <a:solidFill>
                  <a:schemeClr val="accent6">
                    <a:lumMod val="75000"/>
                  </a:schemeClr>
                </a:solidFill>
              </a:rPr>
              <a:t>διατάσουμε</a:t>
            </a:r>
            <a:r>
              <a:rPr lang="el-GR" dirty="0" smtClean="0"/>
              <a:t> τα ζεύγη</a:t>
            </a:r>
          </a:p>
          <a:p>
            <a:pPr lvl="1"/>
            <a:r>
              <a:rPr lang="el-GR" dirty="0" smtClean="0"/>
              <a:t>Για να γίνει αυτό θα πρέπει να υπάρχει τρόπος να </a:t>
            </a:r>
            <a:r>
              <a:rPr lang="el-GR" dirty="0" smtClean="0">
                <a:solidFill>
                  <a:srgbClr val="0070C0"/>
                </a:solidFill>
              </a:rPr>
              <a:t>συγκρίνουμε</a:t>
            </a:r>
            <a:r>
              <a:rPr lang="el-GR" dirty="0" smtClean="0"/>
              <a:t> τα στοιχεία </a:t>
            </a:r>
            <a:r>
              <a:rPr lang="en-US" dirty="0" smtClean="0"/>
              <a:t>first </a:t>
            </a:r>
            <a:r>
              <a:rPr lang="el-GR" dirty="0" smtClean="0"/>
              <a:t>και </a:t>
            </a:r>
            <a:r>
              <a:rPr lang="en-US" dirty="0" smtClean="0"/>
              <a:t>second.</a:t>
            </a:r>
          </a:p>
          <a:p>
            <a:pPr lvl="1"/>
            <a:r>
              <a:rPr lang="el-GR" dirty="0" smtClean="0">
                <a:solidFill>
                  <a:srgbClr val="FF0000"/>
                </a:solidFill>
              </a:rPr>
              <a:t>Περιορίζουμε</a:t>
            </a:r>
            <a:r>
              <a:rPr lang="el-GR" dirty="0" smtClean="0"/>
              <a:t> την Τ να </a:t>
            </a:r>
            <a:r>
              <a:rPr lang="el-GR" dirty="0" smtClean="0">
                <a:solidFill>
                  <a:schemeClr val="accent6">
                    <a:lumMod val="75000"/>
                  </a:schemeClr>
                </a:solidFill>
              </a:rPr>
              <a:t>υλοποιεί</a:t>
            </a:r>
            <a:r>
              <a:rPr lang="el-GR" dirty="0" smtClean="0"/>
              <a:t> το </a:t>
            </a:r>
            <a:r>
              <a:rPr lang="en-US" dirty="0" smtClean="0">
                <a:solidFill>
                  <a:srgbClr val="0070C0"/>
                </a:solidFill>
              </a:rPr>
              <a:t>interface Comparable</a:t>
            </a:r>
            <a:endParaRPr lang="el-GR" dirty="0" smtClean="0">
              <a:solidFill>
                <a:srgbClr val="0070C0"/>
              </a:solidFill>
            </a:endParaRPr>
          </a:p>
        </p:txBody>
      </p:sp>
      <p:sp>
        <p:nvSpPr>
          <p:cNvPr id="4" name="TextBox 3"/>
          <p:cNvSpPr txBox="1"/>
          <p:nvPr/>
        </p:nvSpPr>
        <p:spPr>
          <a:xfrm>
            <a:off x="395536" y="3984538"/>
            <a:ext cx="8604448" cy="2616101"/>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class </a:t>
            </a:r>
            <a:r>
              <a:rPr lang="en-US" sz="1600" b="1" dirty="0" smtClean="0">
                <a:solidFill>
                  <a:srgbClr val="0070C0"/>
                </a:solidFill>
                <a:latin typeface="Courier New" pitchFamily="49" charset="0"/>
                <a:cs typeface="Courier New" pitchFamily="49" charset="0"/>
              </a:rPr>
              <a:t>Pair</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T extends Comparable</a:t>
            </a:r>
            <a:r>
              <a:rPr lang="el-GR" sz="1600" b="1" dirty="0" smtClean="0">
                <a:solidFill>
                  <a:srgbClr val="FF0000"/>
                </a:solidFill>
                <a:latin typeface="Courier New" pitchFamily="49" charset="0"/>
                <a:cs typeface="Courier New" pitchFamily="49" charset="0"/>
              </a:rPr>
              <a:t>&lt;Τ&gt;</a:t>
            </a:r>
            <a:r>
              <a:rPr lang="en-US" sz="1600" b="1" dirty="0" smtClean="0">
                <a:latin typeface="Courier New" pitchFamily="49" charset="0"/>
                <a:cs typeface="Courier New" pitchFamily="49" charset="0"/>
              </a:rPr>
              <a:t>&gt;{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a:solidFill>
                  <a:srgbClr val="FF0000"/>
                </a:solidFill>
                <a:latin typeface="Courier New" pitchFamily="49" charset="0"/>
                <a:cs typeface="Courier New" pitchFamily="49" charset="0"/>
              </a:rPr>
              <a:t>T</a:t>
            </a:r>
            <a:r>
              <a:rPr lang="en-US" sz="1600" b="1" dirty="0">
                <a:latin typeface="Courier New" pitchFamily="49" charset="0"/>
                <a:cs typeface="Courier New" pitchFamily="49" charset="0"/>
              </a:rPr>
              <a:t> first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second;</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order(){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first.</a:t>
            </a:r>
            <a:r>
              <a:rPr lang="en-US" sz="1600" b="1" dirty="0" err="1">
                <a:solidFill>
                  <a:srgbClr val="FF0000"/>
                </a:solidFill>
                <a:latin typeface="Courier New" pitchFamily="49" charset="0"/>
                <a:cs typeface="Courier New" pitchFamily="49" charset="0"/>
              </a:rPr>
              <a:t>compareTo</a:t>
            </a:r>
            <a:r>
              <a:rPr lang="en-US" sz="1600" b="1" dirty="0">
                <a:latin typeface="Courier New" pitchFamily="49" charset="0"/>
                <a:cs typeface="Courier New" pitchFamily="49" charset="0"/>
              </a:rPr>
              <a:t>(second) &gt; 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T </a:t>
            </a:r>
            <a:r>
              <a:rPr lang="en-US" sz="1600" b="1" dirty="0">
                <a:latin typeface="Courier New" pitchFamily="49" charset="0"/>
                <a:cs typeface="Courier New" pitchFamily="49" charset="0"/>
              </a:rPr>
              <a:t>temp = first</a:t>
            </a:r>
            <a:r>
              <a:rPr lang="en-US" sz="1600" b="1" dirty="0" smtClean="0">
                <a:latin typeface="Courier New" pitchFamily="49" charset="0"/>
                <a:cs typeface="Courier New" pitchFamily="49" charset="0"/>
              </a:rPr>
              <a:t>; first </a:t>
            </a:r>
            <a:r>
              <a:rPr lang="en-US" sz="1600" b="1" dirty="0">
                <a:latin typeface="Courier New" pitchFamily="49" charset="0"/>
                <a:cs typeface="Courier New" pitchFamily="49" charset="0"/>
              </a:rPr>
              <a:t>= second</a:t>
            </a:r>
            <a:r>
              <a:rPr lang="en-US" sz="1600" b="1" dirty="0" smtClean="0">
                <a:latin typeface="Courier New" pitchFamily="49" charset="0"/>
                <a:cs typeface="Courier New" pitchFamily="49" charset="0"/>
              </a:rPr>
              <a:t>; second </a:t>
            </a:r>
            <a:r>
              <a:rPr lang="en-US" sz="1600" b="1" dirty="0">
                <a:latin typeface="Courier New" pitchFamily="49" charset="0"/>
                <a:cs typeface="Courier New" pitchFamily="49" charset="0"/>
              </a:rPr>
              <a:t>= temp;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Rectangular Callout 4"/>
          <p:cNvSpPr/>
          <p:nvPr/>
        </p:nvSpPr>
        <p:spPr>
          <a:xfrm>
            <a:off x="5436096" y="4268107"/>
            <a:ext cx="3779912" cy="1105109"/>
          </a:xfrm>
          <a:prstGeom prst="wedgeRectCallout">
            <a:avLst>
              <a:gd name="adj1" fmla="val -63184"/>
              <a:gd name="adj2" fmla="val -5170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 </a:t>
            </a:r>
            <a:r>
              <a:rPr lang="en-US" sz="2000" dirty="0" smtClean="0">
                <a:solidFill>
                  <a:srgbClr val="FF0000"/>
                </a:solidFill>
              </a:rPr>
              <a:t>Comparable</a:t>
            </a:r>
            <a:r>
              <a:rPr lang="el-GR" sz="2000" dirty="0" smtClean="0">
                <a:solidFill>
                  <a:srgbClr val="FF0000"/>
                </a:solidFill>
              </a:rPr>
              <a:t>&lt;Τ&gt;</a:t>
            </a:r>
            <a:r>
              <a:rPr lang="en-US" sz="2000" dirty="0" smtClean="0">
                <a:solidFill>
                  <a:schemeClr val="tx1"/>
                </a:solidFill>
              </a:rPr>
              <a:t> </a:t>
            </a:r>
            <a:r>
              <a:rPr lang="el-GR" sz="2000" dirty="0" smtClean="0">
                <a:solidFill>
                  <a:schemeClr val="tx1"/>
                </a:solidFill>
              </a:rPr>
              <a:t>της </a:t>
            </a:r>
            <a:r>
              <a:rPr lang="en-US" sz="2000" dirty="0" smtClean="0">
                <a:solidFill>
                  <a:schemeClr val="tx1"/>
                </a:solidFill>
              </a:rPr>
              <a:t>Java</a:t>
            </a:r>
          </a:p>
          <a:p>
            <a:pPr algn="ctr"/>
            <a:r>
              <a:rPr lang="en-US" sz="2000" dirty="0" smtClean="0">
                <a:solidFill>
                  <a:schemeClr val="tx1"/>
                </a:solidFill>
              </a:rPr>
              <a:t>To </a:t>
            </a:r>
            <a:r>
              <a:rPr lang="en-US" sz="2000" dirty="0" smtClean="0">
                <a:solidFill>
                  <a:srgbClr val="FF0000"/>
                </a:solidFill>
              </a:rPr>
              <a:t>T</a:t>
            </a:r>
            <a:r>
              <a:rPr lang="en-US" sz="2000" dirty="0" smtClean="0">
                <a:solidFill>
                  <a:schemeClr val="tx1"/>
                </a:solidFill>
              </a:rPr>
              <a:t> </a:t>
            </a:r>
            <a:r>
              <a:rPr lang="el-GR" sz="2000" dirty="0" smtClean="0">
                <a:solidFill>
                  <a:schemeClr val="tx1"/>
                </a:solidFill>
              </a:rPr>
              <a:t>είναι ο τύπος με τον οποίο μπορούμε να συγκρίνουμε</a:t>
            </a:r>
            <a:endParaRPr lang="en-US" sz="2000" dirty="0">
              <a:solidFill>
                <a:schemeClr val="tx1"/>
              </a:solidFill>
            </a:endParaRPr>
          </a:p>
        </p:txBody>
      </p:sp>
    </p:spTree>
    <p:extLst>
      <p:ext uri="{BB962C8B-B14F-4D97-AF65-F5344CB8AC3E}">
        <p14:creationId xmlns:p14="http://schemas.microsoft.com/office/powerpoint/2010/main" val="178795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2080" y="4725144"/>
            <a:ext cx="43204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l-GR" dirty="0"/>
              <a:t>Γενικευμένες κλάσεις με περιορισμούς</a:t>
            </a:r>
            <a:endParaRPr lang="en-US" dirty="0"/>
          </a:p>
        </p:txBody>
      </p:sp>
      <p:sp>
        <p:nvSpPr>
          <p:cNvPr id="3" name="Content Placeholder 2"/>
          <p:cNvSpPr>
            <a:spLocks noGrp="1"/>
          </p:cNvSpPr>
          <p:nvPr>
            <p:ph idx="1"/>
          </p:nvPr>
        </p:nvSpPr>
        <p:spPr>
          <a:xfrm>
            <a:off x="457200" y="1600200"/>
            <a:ext cx="8507288" cy="4876800"/>
          </a:xfrm>
        </p:spPr>
        <p:txBody>
          <a:bodyPr/>
          <a:lstStyle/>
          <a:p>
            <a:r>
              <a:rPr lang="el-GR" dirty="0" smtClean="0"/>
              <a:t>Μπορούμε να περιορίσουμε τον παραμετρικό τύπο να </a:t>
            </a:r>
            <a:r>
              <a:rPr lang="el-GR" dirty="0" smtClean="0">
                <a:solidFill>
                  <a:schemeClr val="accent6">
                    <a:lumMod val="75000"/>
                  </a:schemeClr>
                </a:solidFill>
              </a:rPr>
              <a:t>κληρονομεί</a:t>
            </a:r>
            <a:r>
              <a:rPr lang="el-GR" dirty="0" smtClean="0"/>
              <a:t> οποιαδήποτε </a:t>
            </a:r>
            <a:r>
              <a:rPr lang="el-GR" dirty="0" smtClean="0">
                <a:solidFill>
                  <a:srgbClr val="0070C0"/>
                </a:solidFill>
              </a:rPr>
              <a:t>κλάση</a:t>
            </a:r>
            <a:r>
              <a:rPr lang="el-GR" dirty="0" smtClean="0"/>
              <a:t>, ή οποιοδήποτε </a:t>
            </a:r>
            <a:r>
              <a:rPr lang="en-US" dirty="0" smtClean="0">
                <a:solidFill>
                  <a:srgbClr val="0070C0"/>
                </a:solidFill>
              </a:rPr>
              <a:t>interface</a:t>
            </a:r>
            <a:r>
              <a:rPr lang="en-US" dirty="0" smtClean="0"/>
              <a:t> </a:t>
            </a:r>
            <a:r>
              <a:rPr lang="el-GR" dirty="0" smtClean="0"/>
              <a:t>ή συνδυασμό από τα παραπάνω</a:t>
            </a:r>
            <a:r>
              <a:rPr lang="en-US" dirty="0" smtClean="0"/>
              <a:t>.</a:t>
            </a:r>
          </a:p>
          <a:p>
            <a:pPr lvl="1"/>
            <a:endParaRPr lang="el-GR" b="1" dirty="0" smtClean="0">
              <a:latin typeface="Courier New" pitchFamily="49" charset="0"/>
              <a:cs typeface="Courier New" pitchFamily="49" charset="0"/>
            </a:endParaRPr>
          </a:p>
          <a:p>
            <a:pPr lvl="1"/>
            <a:r>
              <a:rPr lang="en-US" b="1" dirty="0" smtClean="0">
                <a:latin typeface="Courier New" pitchFamily="49" charset="0"/>
                <a:cs typeface="Courier New" pitchFamily="49" charset="0"/>
              </a:rPr>
              <a:t>public class </a:t>
            </a:r>
            <a:r>
              <a:rPr lang="en-US" b="1" dirty="0" err="1" smtClean="0">
                <a:latin typeface="Courier New" pitchFamily="49" charset="0"/>
                <a:cs typeface="Courier New" pitchFamily="49" charset="0"/>
              </a:rPr>
              <a:t>SomeClass</a:t>
            </a:r>
            <a:endParaRPr lang="en-US" b="1" dirty="0" smtClean="0">
              <a:latin typeface="Courier New" pitchFamily="49" charset="0"/>
              <a:cs typeface="Courier New" pitchFamily="49" charset="0"/>
            </a:endParaRPr>
          </a:p>
          <a:p>
            <a:pPr marL="274320" lvl="1"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a:t>
            </a:r>
            <a:r>
              <a:rPr lang="en-US" b="1" dirty="0" smtClean="0">
                <a:solidFill>
                  <a:srgbClr val="FF0000"/>
                </a:solidFill>
                <a:latin typeface="Courier New" pitchFamily="49" charset="0"/>
                <a:cs typeface="Courier New" pitchFamily="49" charset="0"/>
              </a:rPr>
              <a:t>T extends Employee</a:t>
            </a:r>
            <a:r>
              <a:rPr lang="en-US" b="1" dirty="0" smtClean="0">
                <a:latin typeface="Courier New" pitchFamily="49" charset="0"/>
                <a:cs typeface="Courier New" pitchFamily="49" charset="0"/>
              </a:rPr>
              <a:t>&gt; { … }</a:t>
            </a:r>
          </a:p>
          <a:p>
            <a:pPr lvl="1"/>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274320" lvl="1"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 extends </a:t>
            </a:r>
            <a:r>
              <a:rPr lang="en-US" b="1" dirty="0" smtClean="0">
                <a:solidFill>
                  <a:srgbClr val="FF0000"/>
                </a:solidFill>
                <a:latin typeface="Courier New" pitchFamily="49" charset="0"/>
                <a:cs typeface="Courier New" pitchFamily="49" charset="0"/>
              </a:rPr>
              <a:t>Employee &amp; Comparable</a:t>
            </a:r>
            <a:r>
              <a:rPr lang="el-GR" b="1" dirty="0" smtClean="0">
                <a:solidFill>
                  <a:srgbClr val="FF000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T&gt;</a:t>
            </a:r>
            <a:r>
              <a:rPr lang="en-US" b="1" dirty="0" smtClean="0">
                <a:latin typeface="Courier New" pitchFamily="49" charset="0"/>
                <a:cs typeface="Courier New" pitchFamily="49" charset="0"/>
              </a:rPr>
              <a:t>&gt; </a:t>
            </a:r>
          </a:p>
          <a:p>
            <a:pPr marL="274320" lvl="1"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274320" lvl="1" indent="0">
              <a:buNone/>
            </a:pPr>
            <a:endParaRPr lang="en-US" b="1" dirty="0">
              <a:latin typeface="Courier New" pitchFamily="49" charset="0"/>
              <a:cs typeface="Courier New" pitchFamily="49" charset="0"/>
            </a:endParaRPr>
          </a:p>
        </p:txBody>
      </p:sp>
      <p:sp>
        <p:nvSpPr>
          <p:cNvPr id="4" name="Rectangular Callout 3"/>
          <p:cNvSpPr/>
          <p:nvPr/>
        </p:nvSpPr>
        <p:spPr>
          <a:xfrm>
            <a:off x="5724128" y="2996952"/>
            <a:ext cx="3096344" cy="756664"/>
          </a:xfrm>
          <a:prstGeom prst="wedgeRectCallout">
            <a:avLst>
              <a:gd name="adj1" fmla="val -70135"/>
              <a:gd name="adj2" fmla="val 67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Δέχεται μόνο απογόνους της </a:t>
            </a:r>
            <a:r>
              <a:rPr lang="en-US" sz="2000" dirty="0" smtClean="0"/>
              <a:t>Employee</a:t>
            </a:r>
            <a:endParaRPr lang="en-US" sz="2000" dirty="0"/>
          </a:p>
        </p:txBody>
      </p:sp>
      <p:sp>
        <p:nvSpPr>
          <p:cNvPr id="6" name="Rectangular Callout 5"/>
          <p:cNvSpPr/>
          <p:nvPr/>
        </p:nvSpPr>
        <p:spPr>
          <a:xfrm>
            <a:off x="4572000" y="5661248"/>
            <a:ext cx="4248472" cy="936104"/>
          </a:xfrm>
          <a:prstGeom prst="wedgeRectCallout">
            <a:avLst>
              <a:gd name="adj1" fmla="val -73240"/>
              <a:gd name="adj2" fmla="val -104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Δέχεται μόνο απογόνους της </a:t>
            </a:r>
            <a:r>
              <a:rPr lang="en-US" sz="2000" dirty="0" smtClean="0"/>
              <a:t>Employee </a:t>
            </a:r>
            <a:r>
              <a:rPr lang="el-GR" sz="2000" dirty="0" smtClean="0"/>
              <a:t>που υλοποιούν το </a:t>
            </a:r>
            <a:r>
              <a:rPr lang="en-US" sz="2000" dirty="0" smtClean="0"/>
              <a:t>interface Comparable</a:t>
            </a:r>
            <a:endParaRPr lang="en-US" sz="2000" dirty="0"/>
          </a:p>
        </p:txBody>
      </p:sp>
      <p:sp>
        <p:nvSpPr>
          <p:cNvPr id="7" name="TextBox 6"/>
          <p:cNvSpPr txBox="1"/>
          <p:nvPr/>
        </p:nvSpPr>
        <p:spPr>
          <a:xfrm>
            <a:off x="179512" y="5661248"/>
            <a:ext cx="3923928" cy="1077218"/>
          </a:xfrm>
          <a:prstGeom prst="rect">
            <a:avLst/>
          </a:prstGeom>
          <a:solidFill>
            <a:srgbClr val="92D050"/>
          </a:solidFill>
        </p:spPr>
        <p:txBody>
          <a:bodyPr wrap="square" rtlCol="0">
            <a:spAutoFit/>
          </a:bodyPr>
          <a:lstStyle/>
          <a:p>
            <a:r>
              <a:rPr lang="el-GR" sz="1600" dirty="0" smtClean="0"/>
              <a:t>Μπορούμε να έχουμε πολλά διαφορετικά </a:t>
            </a:r>
            <a:r>
              <a:rPr lang="en-US" sz="1600" dirty="0" smtClean="0"/>
              <a:t>interfaces</a:t>
            </a:r>
            <a:r>
              <a:rPr lang="el-GR" sz="1600" dirty="0" smtClean="0"/>
              <a:t> στους περιορισμούς</a:t>
            </a:r>
            <a:r>
              <a:rPr lang="en-US" sz="1600" dirty="0" smtClean="0"/>
              <a:t>, </a:t>
            </a:r>
            <a:r>
              <a:rPr lang="el-GR" sz="1600" dirty="0" smtClean="0"/>
              <a:t>αλλά μόνο μία κλάση και αυτή θα πρέπει να προηγείται στον ορισμό </a:t>
            </a:r>
            <a:endParaRPr lang="en-US" sz="1600" dirty="0"/>
          </a:p>
        </p:txBody>
      </p:sp>
    </p:spTree>
    <p:extLst>
      <p:ext uri="{BB962C8B-B14F-4D97-AF65-F5344CB8AC3E}">
        <p14:creationId xmlns:p14="http://schemas.microsoft.com/office/powerpoint/2010/main" val="419017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και κληρονομικότητα</a:t>
            </a:r>
            <a:endParaRPr lang="en-US" dirty="0"/>
          </a:p>
        </p:txBody>
      </p:sp>
      <p:sp>
        <p:nvSpPr>
          <p:cNvPr id="3" name="Content Placeholder 2"/>
          <p:cNvSpPr>
            <a:spLocks noGrp="1"/>
          </p:cNvSpPr>
          <p:nvPr>
            <p:ph idx="1"/>
          </p:nvPr>
        </p:nvSpPr>
        <p:spPr>
          <a:xfrm>
            <a:off x="323528" y="1576536"/>
            <a:ext cx="8507288" cy="4876800"/>
          </a:xfrm>
        </p:spPr>
        <p:txBody>
          <a:bodyPr/>
          <a:lstStyle/>
          <a:p>
            <a:r>
              <a:rPr lang="el-GR" dirty="0" smtClean="0"/>
              <a:t>Μια </a:t>
            </a:r>
            <a:r>
              <a:rPr lang="el-GR" dirty="0" smtClean="0">
                <a:solidFill>
                  <a:srgbClr val="0070C0"/>
                </a:solidFill>
              </a:rPr>
              <a:t>γενικευμένη κλάση </a:t>
            </a:r>
            <a:r>
              <a:rPr lang="el-GR" dirty="0" smtClean="0"/>
              <a:t>μπορεί να έχει </a:t>
            </a:r>
            <a:r>
              <a:rPr lang="el-GR" dirty="0" smtClean="0">
                <a:solidFill>
                  <a:schemeClr val="accent6">
                    <a:lumMod val="75000"/>
                  </a:schemeClr>
                </a:solidFill>
              </a:rPr>
              <a:t>απογόνους</a:t>
            </a:r>
            <a:r>
              <a:rPr lang="el-GR" dirty="0" smtClean="0"/>
              <a:t> άλλες </a:t>
            </a:r>
            <a:r>
              <a:rPr lang="el-GR" dirty="0" smtClean="0">
                <a:solidFill>
                  <a:srgbClr val="0070C0"/>
                </a:solidFill>
              </a:rPr>
              <a:t>γενικευμένες κλάσεις</a:t>
            </a:r>
            <a:r>
              <a:rPr lang="el-GR" dirty="0" smtClean="0"/>
              <a:t>.</a:t>
            </a:r>
          </a:p>
          <a:p>
            <a:pPr lvl="1"/>
            <a:r>
              <a:rPr lang="el-GR" dirty="0" smtClean="0"/>
              <a:t>Οι απόγονοι </a:t>
            </a:r>
            <a:r>
              <a:rPr lang="el-GR" dirty="0" smtClean="0">
                <a:solidFill>
                  <a:schemeClr val="accent6">
                    <a:lumMod val="75000"/>
                  </a:schemeClr>
                </a:solidFill>
              </a:rPr>
              <a:t>κληρονομούν</a:t>
            </a:r>
            <a:r>
              <a:rPr lang="el-GR" dirty="0" smtClean="0"/>
              <a:t> και τον </a:t>
            </a:r>
            <a:r>
              <a:rPr lang="el-GR" dirty="0" smtClean="0">
                <a:solidFill>
                  <a:srgbClr val="0070C0"/>
                </a:solidFill>
              </a:rPr>
              <a:t>τύπο </a:t>
            </a:r>
            <a:r>
              <a:rPr lang="el-GR" dirty="0" smtClean="0">
                <a:solidFill>
                  <a:srgbClr val="00B0F0"/>
                </a:solidFill>
              </a:rPr>
              <a:t>Τ</a:t>
            </a:r>
            <a:r>
              <a:rPr lang="el-GR" dirty="0" smtClean="0">
                <a:solidFill>
                  <a:srgbClr val="0070C0"/>
                </a:solidFill>
              </a:rPr>
              <a:t>.</a:t>
            </a:r>
            <a:endParaRPr lang="el-GR" dirty="0">
              <a:solidFill>
                <a:srgbClr val="0070C0"/>
              </a:solidFill>
            </a:endParaRPr>
          </a:p>
          <a:p>
            <a:pPr lvl="1"/>
            <a:r>
              <a:rPr lang="en-US" b="1" dirty="0" smtClean="0">
                <a:solidFill>
                  <a:srgbClr val="00B0F0"/>
                </a:solidFill>
                <a:latin typeface="Courier New" pitchFamily="49" charset="0"/>
                <a:cs typeface="Courier New" pitchFamily="49" charset="0"/>
              </a:rPr>
              <a:t>public class </a:t>
            </a:r>
            <a:r>
              <a:rPr lang="en-US" b="1" dirty="0" err="1" smtClean="0">
                <a:solidFill>
                  <a:srgbClr val="00B0F0"/>
                </a:solidFill>
                <a:latin typeface="Courier New" pitchFamily="49" charset="0"/>
                <a:cs typeface="Courier New" pitchFamily="49" charset="0"/>
              </a:rPr>
              <a:t>OrderedPair</a:t>
            </a:r>
            <a:r>
              <a:rPr lang="en-US" b="1" dirty="0" smtClean="0">
                <a:solidFill>
                  <a:srgbClr val="00B0F0"/>
                </a:solidFill>
                <a:latin typeface="Courier New" pitchFamily="49" charset="0"/>
                <a:cs typeface="Courier New" pitchFamily="49" charset="0"/>
              </a:rPr>
              <a:t>&lt;T&gt; extends Pair&lt;T&gt;  { … }</a:t>
            </a:r>
          </a:p>
          <a:p>
            <a:pPr lvl="1"/>
            <a:endParaRPr lang="en-US" dirty="0"/>
          </a:p>
          <a:p>
            <a:r>
              <a:rPr lang="el-GR" dirty="0" smtClean="0">
                <a:solidFill>
                  <a:srgbClr val="FF0000"/>
                </a:solidFill>
              </a:rPr>
              <a:t>Δεν</a:t>
            </a:r>
            <a:r>
              <a:rPr lang="el-GR" dirty="0" smtClean="0"/>
              <a:t> ορίζεται κληρονομικότητα ως προς τον παραμετρικό τύπο </a:t>
            </a:r>
            <a:r>
              <a:rPr lang="el-GR" dirty="0" smtClean="0">
                <a:solidFill>
                  <a:srgbClr val="00B0F0"/>
                </a:solidFill>
              </a:rPr>
              <a:t>Τ</a:t>
            </a:r>
          </a:p>
          <a:p>
            <a:pPr lvl="1"/>
            <a:r>
              <a:rPr lang="el-GR" dirty="0" smtClean="0"/>
              <a:t>Δεν υπάρχει </a:t>
            </a:r>
            <a:r>
              <a:rPr lang="el-GR" dirty="0" smtClean="0">
                <a:solidFill>
                  <a:srgbClr val="FF0000"/>
                </a:solidFill>
              </a:rPr>
              <a:t>καμία σχέση </a:t>
            </a:r>
            <a:r>
              <a:rPr lang="el-GR" dirty="0" smtClean="0"/>
              <a:t>μεταξύ των κλάσεων </a:t>
            </a:r>
            <a:r>
              <a:rPr lang="en-US" b="1" dirty="0">
                <a:solidFill>
                  <a:srgbClr val="00B0F0"/>
                </a:solidFill>
                <a:latin typeface="Courier New" pitchFamily="49" charset="0"/>
                <a:cs typeface="Courier New" pitchFamily="49" charset="0"/>
              </a:rPr>
              <a:t>Pair&lt;</a:t>
            </a:r>
            <a:r>
              <a:rPr lang="en-US" b="1" dirty="0">
                <a:solidFill>
                  <a:srgbClr val="FF0000"/>
                </a:solidFill>
                <a:latin typeface="Courier New" pitchFamily="49" charset="0"/>
                <a:cs typeface="Courier New" pitchFamily="49" charset="0"/>
              </a:rPr>
              <a:t>Employee</a:t>
            </a:r>
            <a:r>
              <a:rPr lang="en-US" b="1" dirty="0">
                <a:solidFill>
                  <a:srgbClr val="00B0F0"/>
                </a:solidFill>
                <a:latin typeface="Courier New" pitchFamily="49" charset="0"/>
                <a:cs typeface="Courier New" pitchFamily="49" charset="0"/>
              </a:rPr>
              <a:t>&gt;</a:t>
            </a:r>
            <a:r>
              <a:rPr lang="en-US" dirty="0" smtClean="0">
                <a:solidFill>
                  <a:srgbClr val="00B0F0"/>
                </a:solidFill>
              </a:rPr>
              <a:t> </a:t>
            </a:r>
            <a:r>
              <a:rPr lang="el-GR" dirty="0" smtClean="0"/>
              <a:t>και </a:t>
            </a:r>
            <a:r>
              <a:rPr lang="en-US" b="1" dirty="0">
                <a:solidFill>
                  <a:srgbClr val="00B0F0"/>
                </a:solidFill>
                <a:latin typeface="Courier New" pitchFamily="49" charset="0"/>
                <a:cs typeface="Courier New" pitchFamily="49" charset="0"/>
              </a:rPr>
              <a:t>Pair&lt;</a:t>
            </a:r>
            <a:r>
              <a:rPr lang="en-US" b="1" dirty="0" err="1">
                <a:solidFill>
                  <a:srgbClr val="FF0000"/>
                </a:solidFill>
                <a:latin typeface="Courier New" pitchFamily="49" charset="0"/>
                <a:cs typeface="Courier New" pitchFamily="49" charset="0"/>
              </a:rPr>
              <a:t>HourlyEmployee</a:t>
            </a:r>
            <a:r>
              <a:rPr lang="en-US" b="1" dirty="0">
                <a:solidFill>
                  <a:srgbClr val="00B0F0"/>
                </a:solidFill>
                <a:latin typeface="Courier New" pitchFamily="49" charset="0"/>
                <a:cs typeface="Courier New" pitchFamily="49" charset="0"/>
              </a:rPr>
              <a:t>&gt;</a:t>
            </a:r>
          </a:p>
        </p:txBody>
      </p:sp>
    </p:spTree>
    <p:extLst>
      <p:ext uri="{BB962C8B-B14F-4D97-AF65-F5344CB8AC3E}">
        <p14:creationId xmlns:p14="http://schemas.microsoft.com/office/powerpoint/2010/main" val="288337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Αν θέλουμε να ορίσουμε ένα </a:t>
            </a:r>
            <a:r>
              <a:rPr lang="el-GR" dirty="0" smtClean="0">
                <a:solidFill>
                  <a:schemeClr val="accent6">
                    <a:lumMod val="75000"/>
                  </a:schemeClr>
                </a:solidFill>
              </a:rPr>
              <a:t>γενικό παραμετρικό τύπο</a:t>
            </a:r>
            <a:r>
              <a:rPr lang="el-GR" dirty="0" smtClean="0"/>
              <a:t> χρησιμοποιούμε την </a:t>
            </a:r>
            <a:r>
              <a:rPr lang="el-GR" dirty="0" smtClean="0">
                <a:solidFill>
                  <a:srgbClr val="FF0000"/>
                </a:solidFill>
              </a:rPr>
              <a:t>παράμετρο μπαλαντέρ ?</a:t>
            </a:r>
            <a:r>
              <a:rPr lang="el-GR" dirty="0" smtClean="0"/>
              <a:t>, η οποία αναπαριστά ένα </a:t>
            </a:r>
            <a:r>
              <a:rPr lang="el-GR" dirty="0" smtClean="0">
                <a:solidFill>
                  <a:schemeClr val="accent6">
                    <a:lumMod val="75000"/>
                  </a:schemeClr>
                </a:solidFill>
              </a:rPr>
              <a:t>οποιοδήποτε τύπο </a:t>
            </a:r>
            <a:r>
              <a:rPr lang="el-GR" dirty="0" smtClean="0">
                <a:solidFill>
                  <a:srgbClr val="0070C0"/>
                </a:solidFill>
              </a:rPr>
              <a:t>Τ</a:t>
            </a:r>
            <a:r>
              <a:rPr lang="el-GR" dirty="0" smtClean="0"/>
              <a:t>.</a:t>
            </a:r>
            <a:endParaRPr lang="en-US" dirty="0" smtClean="0"/>
          </a:p>
          <a:p>
            <a:pPr lvl="1"/>
            <a:r>
              <a:rPr lang="el-GR" dirty="0" smtClean="0"/>
              <a:t>Προσέξτε ότι αυτό είναι κατά τη </a:t>
            </a:r>
            <a:r>
              <a:rPr lang="el-GR" dirty="0" smtClean="0">
                <a:solidFill>
                  <a:srgbClr val="FF0000"/>
                </a:solidFill>
              </a:rPr>
              <a:t>χρήση </a:t>
            </a:r>
            <a:r>
              <a:rPr lang="el-GR" dirty="0" smtClean="0"/>
              <a:t>της γενικευμένης κλάσης</a:t>
            </a:r>
          </a:p>
          <a:p>
            <a:endParaRPr lang="el-GR" dirty="0"/>
          </a:p>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someMethod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Pair&lt;?&gt;</a:t>
            </a:r>
            <a:r>
              <a:rPr lang="en-US" b="1" dirty="0" smtClean="0">
                <a:solidFill>
                  <a:srgbClr val="0070C0"/>
                </a:solidFill>
                <a:latin typeface="Courier New" pitchFamily="49" charset="0"/>
                <a:cs typeface="Courier New" pitchFamily="49" charset="0"/>
              </a:rPr>
              <a:t>){ … }</a:t>
            </a:r>
            <a:endParaRPr lang="el-GR" b="1" dirty="0" smtClean="0">
              <a:solidFill>
                <a:srgbClr val="0070C0"/>
              </a:solidFill>
              <a:latin typeface="Courier New" pitchFamily="49" charset="0"/>
              <a:cs typeface="Courier New" pitchFamily="49" charset="0"/>
            </a:endParaRPr>
          </a:p>
          <a:p>
            <a:pPr lvl="1"/>
            <a:r>
              <a:rPr lang="el-GR" dirty="0" smtClean="0"/>
              <a:t>Με αυτή τη δήλωση ορίζουμε μία μέθοδο που παίρνει σαν όρισμα ένα αντικείμενο </a:t>
            </a:r>
            <a:r>
              <a:rPr lang="en-US" dirty="0" smtClean="0"/>
              <a:t>Pair </a:t>
            </a:r>
            <a:r>
              <a:rPr lang="el-GR" dirty="0" smtClean="0"/>
              <a:t>με τύπο Τ οτιδήποτε.</a:t>
            </a:r>
          </a:p>
          <a:p>
            <a:pPr lvl="1"/>
            <a:endParaRPr lang="en-US" dirty="0" smtClean="0"/>
          </a:p>
          <a:p>
            <a:r>
              <a:rPr lang="el-GR" dirty="0" smtClean="0"/>
              <a:t>Μπορούμε να </a:t>
            </a:r>
            <a:r>
              <a:rPr lang="el-GR" dirty="0" smtClean="0">
                <a:solidFill>
                  <a:schemeClr val="accent6">
                    <a:lumMod val="75000"/>
                  </a:schemeClr>
                </a:solidFill>
              </a:rPr>
              <a:t>περιοριστούμε</a:t>
            </a:r>
            <a:r>
              <a:rPr lang="el-GR" dirty="0" smtClean="0"/>
              <a:t> σε ένα τύπο που είναι απόγονος της </a:t>
            </a:r>
            <a:r>
              <a:rPr lang="en-US" dirty="0" smtClean="0"/>
              <a:t>Employee.</a:t>
            </a:r>
          </a:p>
          <a:p>
            <a:endParaRPr lang="en-US" dirty="0"/>
          </a:p>
          <a:p>
            <a:r>
              <a:rPr lang="en-US" b="1" dirty="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someMethod</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Pair&lt;? extends Employee&gt;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endParaRPr lang="el-GR" dirty="0"/>
          </a:p>
          <a:p>
            <a:endParaRPr lang="en-US" dirty="0"/>
          </a:p>
        </p:txBody>
      </p:sp>
    </p:spTree>
    <p:extLst>
      <p:ext uri="{BB962C8B-B14F-4D97-AF65-F5344CB8AC3E}">
        <p14:creationId xmlns:p14="http://schemas.microsoft.com/office/powerpoint/2010/main" val="351856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a:bodyPr>
          <a:lstStyle/>
          <a:p>
            <a:r>
              <a:rPr lang="el-GR" dirty="0" smtClean="0"/>
              <a:t>21. ΣΥΛΛΟΓΕΣ</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7373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3. ΕΙΣΑΓΩΓΗ ΣΤΗΝ </a:t>
            </a:r>
            <a:r>
              <a:rPr lang="en-US" dirty="0" smtClean="0"/>
              <a:t>JAVA</a:t>
            </a:r>
            <a:endParaRPr lang="en-US" dirty="0"/>
          </a:p>
        </p:txBody>
      </p:sp>
      <p:sp>
        <p:nvSpPr>
          <p:cNvPr id="4" name="Subtitle 3"/>
          <p:cNvSpPr>
            <a:spLocks noGrp="1"/>
          </p:cNvSpPr>
          <p:nvPr>
            <p:ph type="subTitle" idx="1"/>
          </p:nvPr>
        </p:nvSpPr>
        <p:spPr>
          <a:xfrm>
            <a:off x="685800" y="3505200"/>
            <a:ext cx="7848600" cy="1752600"/>
          </a:xfrm>
        </p:spPr>
        <p:txBody>
          <a:bodyPr/>
          <a:lstStyle/>
          <a:p>
            <a:pPr algn="ctr"/>
            <a:r>
              <a:rPr lang="el-GR" dirty="0" smtClean="0"/>
              <a:t>Ιστορία</a:t>
            </a:r>
          </a:p>
          <a:p>
            <a:pPr algn="ctr"/>
            <a:r>
              <a:rPr lang="el-GR" dirty="0" smtClean="0"/>
              <a:t>Δημιουργία και μεταγλώττιση προγραμμάτων</a:t>
            </a:r>
          </a:p>
          <a:p>
            <a:pPr algn="ctr"/>
            <a:r>
              <a:rPr lang="el-GR" dirty="0" smtClean="0"/>
              <a:t>Βασικό συντακτικό</a:t>
            </a:r>
            <a:endParaRPr lang="en-US" dirty="0"/>
          </a:p>
        </p:txBody>
      </p:sp>
    </p:spTree>
    <p:extLst>
      <p:ext uri="{BB962C8B-B14F-4D97-AF65-F5344CB8AC3E}">
        <p14:creationId xmlns:p14="http://schemas.microsoft.com/office/powerpoint/2010/main" val="4279015557"/>
      </p:ext>
    </p:extLst>
  </p:cSld>
  <p:clrMapOvr>
    <a:masterClrMapping/>
  </p:clrMapOvr>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ArrayList</a:t>
            </a:r>
            <a:endParaRPr lang="en-US" dirty="0"/>
          </a:p>
        </p:txBody>
      </p:sp>
      <p:sp>
        <p:nvSpPr>
          <p:cNvPr id="5" name="Content Placeholder 4"/>
          <p:cNvSpPr>
            <a:spLocks noGrp="1"/>
          </p:cNvSpPr>
          <p:nvPr>
            <p:ph idx="1"/>
          </p:nvPr>
        </p:nvSpPr>
        <p:spPr/>
        <p:txBody>
          <a:bodyPr/>
          <a:lstStyle/>
          <a:p>
            <a:r>
              <a:rPr lang="en-US" dirty="0" smtClean="0"/>
              <a:t>H </a:t>
            </a:r>
            <a:r>
              <a:rPr lang="el-GR" dirty="0" smtClean="0"/>
              <a:t>κλάση </a:t>
            </a:r>
            <a:r>
              <a:rPr lang="en-US" dirty="0" err="1" smtClean="0">
                <a:solidFill>
                  <a:srgbClr val="00B0F0"/>
                </a:solidFill>
              </a:rPr>
              <a:t>ArrayList</a:t>
            </a:r>
            <a:r>
              <a:rPr lang="el-GR" dirty="0" smtClean="0">
                <a:solidFill>
                  <a:srgbClr val="00B0F0"/>
                </a:solidFill>
              </a:rPr>
              <a:t>&lt;Τ&gt;</a:t>
            </a:r>
            <a:r>
              <a:rPr lang="en-US" dirty="0" smtClean="0">
                <a:solidFill>
                  <a:srgbClr val="00B0F0"/>
                </a:solidFill>
              </a:rPr>
              <a:t> </a:t>
            </a:r>
            <a:r>
              <a:rPr lang="el-GR" dirty="0" smtClean="0"/>
              <a:t>είναι μια περίπτωση γενικευμένης κλάσης</a:t>
            </a:r>
          </a:p>
          <a:p>
            <a:pPr lvl="1"/>
            <a:r>
              <a:rPr lang="el-GR" dirty="0" smtClean="0"/>
              <a:t>Ένας </a:t>
            </a:r>
            <a:r>
              <a:rPr lang="el-GR" dirty="0" smtClean="0">
                <a:solidFill>
                  <a:schemeClr val="accent6">
                    <a:lumMod val="75000"/>
                  </a:schemeClr>
                </a:solidFill>
              </a:rPr>
              <a:t>δυναμικός πίνακας </a:t>
            </a:r>
            <a:r>
              <a:rPr lang="el-GR" dirty="0" smtClean="0"/>
              <a:t>που ορίζεται με παράμετρο τον τύπο των αντικειμένων που θα κρατάει.</a:t>
            </a:r>
          </a:p>
          <a:p>
            <a:r>
              <a:rPr lang="el-GR" dirty="0" smtClean="0"/>
              <a:t>Η </a:t>
            </a:r>
            <a:r>
              <a:rPr lang="en-US" dirty="0" err="1" smtClean="0">
                <a:solidFill>
                  <a:srgbClr val="00B0F0"/>
                </a:solidFill>
              </a:rPr>
              <a:t>ArrayList</a:t>
            </a:r>
            <a:r>
              <a:rPr lang="en-US" dirty="0" smtClean="0">
                <a:solidFill>
                  <a:srgbClr val="00B0F0"/>
                </a:solidFill>
              </a:rPr>
              <a:t>&lt;T&gt;</a:t>
            </a:r>
            <a:r>
              <a:rPr lang="en-US" dirty="0" smtClean="0"/>
              <a:t> </a:t>
            </a:r>
            <a:r>
              <a:rPr lang="el-GR" dirty="0" smtClean="0"/>
              <a:t>είναι μία από τις </a:t>
            </a:r>
            <a:r>
              <a:rPr lang="el-GR" dirty="0" smtClean="0">
                <a:solidFill>
                  <a:srgbClr val="FF0000"/>
                </a:solidFill>
              </a:rPr>
              <a:t>συλλογές (</a:t>
            </a:r>
            <a:r>
              <a:rPr lang="en-US" dirty="0" smtClean="0">
                <a:solidFill>
                  <a:srgbClr val="FF0000"/>
                </a:solidFill>
              </a:rPr>
              <a:t>Collections)</a:t>
            </a:r>
            <a:r>
              <a:rPr lang="el-GR" dirty="0" smtClean="0"/>
              <a:t> που είναι ορισμένες στην </a:t>
            </a:r>
            <a:r>
              <a:rPr lang="en-US" dirty="0" smtClean="0"/>
              <a:t>Java.</a:t>
            </a:r>
          </a:p>
          <a:p>
            <a:pPr lvl="1"/>
            <a:r>
              <a:rPr lang="el-GR" dirty="0" smtClean="0"/>
              <a:t>Υπάρχουσες </a:t>
            </a:r>
            <a:r>
              <a:rPr lang="el-GR" dirty="0" smtClean="0">
                <a:solidFill>
                  <a:schemeClr val="accent6">
                    <a:lumMod val="75000"/>
                  </a:schemeClr>
                </a:solidFill>
              </a:rPr>
              <a:t>δομές δεδομένων </a:t>
            </a:r>
            <a:r>
              <a:rPr lang="el-GR" dirty="0" smtClean="0"/>
              <a:t>που μας βοηθάνε στην </a:t>
            </a:r>
            <a:r>
              <a:rPr lang="el-GR" dirty="0" smtClean="0">
                <a:solidFill>
                  <a:srgbClr val="0070C0"/>
                </a:solidFill>
              </a:rPr>
              <a:t>αποθήκευση</a:t>
            </a:r>
            <a:r>
              <a:rPr lang="el-GR" dirty="0" smtClean="0"/>
              <a:t> και </a:t>
            </a:r>
            <a:r>
              <a:rPr lang="el-GR" dirty="0" smtClean="0">
                <a:solidFill>
                  <a:srgbClr val="0070C0"/>
                </a:solidFill>
              </a:rPr>
              <a:t>ανάκτηση</a:t>
            </a:r>
            <a:r>
              <a:rPr lang="el-GR" dirty="0" smtClean="0"/>
              <a:t> των </a:t>
            </a:r>
            <a:r>
              <a:rPr lang="el-GR" dirty="0" smtClean="0">
                <a:solidFill>
                  <a:srgbClr val="0070C0"/>
                </a:solidFill>
              </a:rPr>
              <a:t>δεδομένων</a:t>
            </a:r>
            <a:r>
              <a:rPr lang="el-GR" dirty="0" smtClean="0"/>
              <a:t>.</a:t>
            </a:r>
            <a:endParaRPr lang="en-US" dirty="0"/>
          </a:p>
        </p:txBody>
      </p:sp>
    </p:spTree>
    <p:extLst>
      <p:ext uri="{BB962C8B-B14F-4D97-AF65-F5344CB8AC3E}">
        <p14:creationId xmlns:p14="http://schemas.microsoft.com/office/powerpoint/2010/main" val="11057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4" y="404664"/>
            <a:ext cx="8229600" cy="990600"/>
          </a:xfrm>
        </p:spPr>
        <p:txBody>
          <a:bodyPr/>
          <a:lstStyle/>
          <a:p>
            <a:r>
              <a:rPr lang="el-GR" dirty="0" smtClean="0"/>
              <a:t>Η ιεραρχία</a:t>
            </a:r>
            <a:endParaRPr lang="en-US" dirty="0"/>
          </a:p>
        </p:txBody>
      </p:sp>
      <p:sp>
        <p:nvSpPr>
          <p:cNvPr id="4" name="Rectangle 3"/>
          <p:cNvSpPr/>
          <p:nvPr/>
        </p:nvSpPr>
        <p:spPr>
          <a:xfrm>
            <a:off x="2771799" y="1124744"/>
            <a:ext cx="3403791"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28162" y="1300118"/>
            <a:ext cx="3355406"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Collection</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6" name="Rectangle 5"/>
          <p:cNvSpPr/>
          <p:nvPr/>
        </p:nvSpPr>
        <p:spPr>
          <a:xfrm>
            <a:off x="251520" y="2420888"/>
            <a:ext cx="2576642"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905" y="2568381"/>
            <a:ext cx="2528256"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List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8" name="Rectangle 7"/>
          <p:cNvSpPr/>
          <p:nvPr/>
        </p:nvSpPr>
        <p:spPr>
          <a:xfrm>
            <a:off x="3185373" y="2420888"/>
            <a:ext cx="2576642"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3759" y="2596262"/>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Set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10" name="Rectangle 9"/>
          <p:cNvSpPr/>
          <p:nvPr/>
        </p:nvSpPr>
        <p:spPr>
          <a:xfrm>
            <a:off x="6192689" y="2420888"/>
            <a:ext cx="2714500"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1075" y="2596262"/>
            <a:ext cx="2666114"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Map</a:t>
            </a:r>
            <a:r>
              <a:rPr lang="en-US" b="1" dirty="0" smtClean="0">
                <a:latin typeface="Courier New" pitchFamily="49" charset="0"/>
                <a:cs typeface="Courier New" pitchFamily="49" charset="0"/>
              </a:rPr>
              <a:t>&lt;K,V&gt;</a:t>
            </a:r>
            <a:endParaRPr lang="en-US" b="1" dirty="0">
              <a:latin typeface="Courier New" pitchFamily="49" charset="0"/>
              <a:cs typeface="Courier New" pitchFamily="49" charset="0"/>
            </a:endParaRPr>
          </a:p>
        </p:txBody>
      </p:sp>
      <p:cxnSp>
        <p:nvCxnSpPr>
          <p:cNvPr id="13" name="Straight Arrow Connector 12"/>
          <p:cNvCxnSpPr>
            <a:stCxn id="6" idx="0"/>
          </p:cNvCxnSpPr>
          <p:nvPr/>
        </p:nvCxnSpPr>
        <p:spPr>
          <a:xfrm flipV="1">
            <a:off x="1539841" y="1844824"/>
            <a:ext cx="1952039"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a:endCxn id="4" idx="2"/>
          </p:cNvCxnSpPr>
          <p:nvPr/>
        </p:nvCxnSpPr>
        <p:spPr>
          <a:xfrm flipV="1">
            <a:off x="4473694" y="1844824"/>
            <a:ext cx="1"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5688635" y="1844824"/>
            <a:ext cx="1861304"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06784" y="3861048"/>
            <a:ext cx="2666113"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6784" y="3963888"/>
            <a:ext cx="2666114"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ArrayList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cxnSp>
        <p:nvCxnSpPr>
          <p:cNvPr id="21" name="Straight Arrow Connector 20"/>
          <p:cNvCxnSpPr>
            <a:stCxn id="19" idx="0"/>
            <a:endCxn id="6" idx="2"/>
          </p:cNvCxnSpPr>
          <p:nvPr/>
        </p:nvCxnSpPr>
        <p:spPr>
          <a:xfrm flipV="1">
            <a:off x="1539841" y="3140968"/>
            <a:ext cx="0"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09565" y="3855031"/>
            <a:ext cx="2528257"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2689" y="3957871"/>
            <a:ext cx="2390398"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HashSet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cxnSp>
        <p:nvCxnSpPr>
          <p:cNvPr id="26" name="Straight Arrow Connector 25"/>
          <p:cNvCxnSpPr>
            <a:stCxn id="24" idx="0"/>
            <a:endCxn id="8" idx="2"/>
          </p:cNvCxnSpPr>
          <p:nvPr/>
        </p:nvCxnSpPr>
        <p:spPr>
          <a:xfrm flipV="1">
            <a:off x="4473694" y="3140968"/>
            <a:ext cx="0" cy="7140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64869" y="3854505"/>
            <a:ext cx="2770139"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164339" y="3963888"/>
            <a:ext cx="2666114"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HashMap</a:t>
            </a:r>
            <a:r>
              <a:rPr lang="en-US" b="1" dirty="0" smtClean="0">
                <a:latin typeface="Courier New" pitchFamily="49" charset="0"/>
                <a:cs typeface="Courier New" pitchFamily="49" charset="0"/>
              </a:rPr>
              <a:t>&lt;K,V&gt;</a:t>
            </a:r>
            <a:endParaRPr lang="en-US" b="1" dirty="0">
              <a:latin typeface="Courier New" pitchFamily="49" charset="0"/>
              <a:cs typeface="Courier New" pitchFamily="49" charset="0"/>
            </a:endParaRPr>
          </a:p>
        </p:txBody>
      </p:sp>
      <p:cxnSp>
        <p:nvCxnSpPr>
          <p:cNvPr id="34" name="Straight Arrow Connector 33"/>
          <p:cNvCxnSpPr>
            <a:stCxn id="32" idx="0"/>
            <a:endCxn id="10" idx="2"/>
          </p:cNvCxnSpPr>
          <p:nvPr/>
        </p:nvCxnSpPr>
        <p:spPr>
          <a:xfrm flipV="1">
            <a:off x="7549939" y="3140968"/>
            <a:ext cx="0" cy="713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7504" y="4581128"/>
            <a:ext cx="2765394" cy="1754326"/>
          </a:xfrm>
          <a:prstGeom prst="rect">
            <a:avLst/>
          </a:prstGeom>
          <a:noFill/>
          <a:ln>
            <a:solidFill>
              <a:srgbClr val="FF0000"/>
            </a:solidFill>
          </a:ln>
        </p:spPr>
        <p:txBody>
          <a:bodyPr wrap="square" rtlCol="0">
            <a:spAutoFit/>
          </a:bodyPr>
          <a:lstStyle/>
          <a:p>
            <a:r>
              <a:rPr lang="el-GR" dirty="0" smtClean="0"/>
              <a:t>Αποθηκεύει δεδομένα σε </a:t>
            </a:r>
            <a:r>
              <a:rPr lang="el-GR" dirty="0" smtClean="0">
                <a:solidFill>
                  <a:schemeClr val="accent6">
                    <a:lumMod val="75000"/>
                  </a:schemeClr>
                </a:solidFill>
              </a:rPr>
              <a:t>σειριακή</a:t>
            </a:r>
            <a:r>
              <a:rPr lang="el-GR" dirty="0" smtClean="0"/>
              <a:t> μορφή. Υπάρχει η έννοια της </a:t>
            </a:r>
            <a:r>
              <a:rPr lang="el-GR" dirty="0" smtClean="0">
                <a:solidFill>
                  <a:srgbClr val="0070C0"/>
                </a:solidFill>
              </a:rPr>
              <a:t>διάταξης</a:t>
            </a:r>
            <a:r>
              <a:rPr lang="en-US" dirty="0" smtClean="0">
                <a:solidFill>
                  <a:srgbClr val="0070C0"/>
                </a:solidFill>
              </a:rPr>
              <a:t>. </a:t>
            </a:r>
            <a:r>
              <a:rPr lang="el-GR" dirty="0" smtClean="0"/>
              <a:t>Καλό αν θέλουμε να </a:t>
            </a:r>
            <a:r>
              <a:rPr lang="el-GR" dirty="0" smtClean="0">
                <a:solidFill>
                  <a:schemeClr val="accent6">
                    <a:lumMod val="75000"/>
                  </a:schemeClr>
                </a:solidFill>
              </a:rPr>
              <a:t>διατρέχουμε </a:t>
            </a:r>
            <a:r>
              <a:rPr lang="el-GR" dirty="0" smtClean="0"/>
              <a:t>τα δεδομένα</a:t>
            </a:r>
            <a:r>
              <a:rPr lang="en-US" dirty="0" smtClean="0"/>
              <a:t> </a:t>
            </a:r>
            <a:r>
              <a:rPr lang="el-GR" dirty="0" smtClean="0"/>
              <a:t>συχνά και γρήγορα. </a:t>
            </a:r>
            <a:endParaRPr lang="en-US" dirty="0"/>
          </a:p>
        </p:txBody>
      </p:sp>
      <p:sp>
        <p:nvSpPr>
          <p:cNvPr id="27" name="TextBox 26"/>
          <p:cNvSpPr txBox="1"/>
          <p:nvPr/>
        </p:nvSpPr>
        <p:spPr>
          <a:xfrm>
            <a:off x="3112314" y="4581128"/>
            <a:ext cx="2771148" cy="1754326"/>
          </a:xfrm>
          <a:prstGeom prst="rect">
            <a:avLst/>
          </a:prstGeom>
          <a:noFill/>
          <a:ln>
            <a:solidFill>
              <a:srgbClr val="FF0000"/>
            </a:solidFill>
          </a:ln>
        </p:spPr>
        <p:txBody>
          <a:bodyPr wrap="square" rtlCol="0">
            <a:spAutoFit/>
          </a:bodyPr>
          <a:lstStyle/>
          <a:p>
            <a:r>
              <a:rPr lang="el-GR" dirty="0" smtClean="0"/>
              <a:t>Αποθηκεύει δεδομένα σαν </a:t>
            </a:r>
            <a:r>
              <a:rPr lang="el-GR" dirty="0" smtClean="0">
                <a:solidFill>
                  <a:schemeClr val="accent6">
                    <a:lumMod val="75000"/>
                  </a:schemeClr>
                </a:solidFill>
              </a:rPr>
              <a:t>σύνολο</a:t>
            </a:r>
            <a:r>
              <a:rPr lang="el-GR" dirty="0" smtClean="0"/>
              <a:t> χωρίς </a:t>
            </a:r>
            <a:r>
              <a:rPr lang="el-GR" dirty="0"/>
              <a:t>διάταξη</a:t>
            </a:r>
            <a:r>
              <a:rPr lang="el-GR" dirty="0" smtClean="0">
                <a:solidFill>
                  <a:srgbClr val="0070C0"/>
                </a:solidFill>
              </a:rPr>
              <a:t>. </a:t>
            </a:r>
            <a:r>
              <a:rPr lang="el-GR" dirty="0" smtClean="0"/>
              <a:t>Καλό αν θέλουμε να βρίσκουμε γρήγορα αν ένα στοιχείο </a:t>
            </a:r>
            <a:r>
              <a:rPr lang="el-GR" dirty="0" smtClean="0">
                <a:solidFill>
                  <a:srgbClr val="0070C0"/>
                </a:solidFill>
              </a:rPr>
              <a:t>ανήκει</a:t>
            </a:r>
            <a:r>
              <a:rPr lang="el-GR" dirty="0" smtClean="0"/>
              <a:t> στο σύνολο</a:t>
            </a:r>
            <a:endParaRPr lang="en-US" dirty="0"/>
          </a:p>
        </p:txBody>
      </p:sp>
      <p:sp>
        <p:nvSpPr>
          <p:cNvPr id="28" name="TextBox 27"/>
          <p:cNvSpPr txBox="1"/>
          <p:nvPr/>
        </p:nvSpPr>
        <p:spPr>
          <a:xfrm>
            <a:off x="6084168" y="4572839"/>
            <a:ext cx="3006951" cy="2031325"/>
          </a:xfrm>
          <a:prstGeom prst="rect">
            <a:avLst/>
          </a:prstGeom>
          <a:noFill/>
          <a:ln>
            <a:solidFill>
              <a:srgbClr val="FF0000"/>
            </a:solidFill>
          </a:ln>
        </p:spPr>
        <p:txBody>
          <a:bodyPr wrap="square" rtlCol="0">
            <a:spAutoFit/>
          </a:bodyPr>
          <a:lstStyle/>
          <a:p>
            <a:r>
              <a:rPr lang="el-GR" dirty="0" smtClean="0"/>
              <a:t>Αποθηκεύει </a:t>
            </a:r>
            <a:r>
              <a:rPr lang="el-GR" dirty="0" smtClean="0">
                <a:solidFill>
                  <a:schemeClr val="accent6">
                    <a:lumMod val="75000"/>
                  </a:schemeClr>
                </a:solidFill>
              </a:rPr>
              <a:t>(</a:t>
            </a:r>
            <a:r>
              <a:rPr lang="en-US" dirty="0" err="1" smtClean="0">
                <a:solidFill>
                  <a:schemeClr val="accent6">
                    <a:lumMod val="75000"/>
                  </a:schemeClr>
                </a:solidFill>
              </a:rPr>
              <a:t>key,value</a:t>
            </a:r>
            <a:r>
              <a:rPr lang="en-US" dirty="0" smtClean="0">
                <a:solidFill>
                  <a:schemeClr val="accent6">
                    <a:lumMod val="75000"/>
                  </a:schemeClr>
                </a:solidFill>
              </a:rPr>
              <a:t>) </a:t>
            </a:r>
            <a:r>
              <a:rPr lang="el-GR" dirty="0" smtClean="0">
                <a:solidFill>
                  <a:schemeClr val="accent6">
                    <a:lumMod val="75000"/>
                  </a:schemeClr>
                </a:solidFill>
              </a:rPr>
              <a:t>ζεύγη</a:t>
            </a:r>
            <a:r>
              <a:rPr lang="el-GR" dirty="0" smtClean="0"/>
              <a:t>. Παρόμοια δομή με το </a:t>
            </a:r>
            <a:r>
              <a:rPr lang="en-US" dirty="0" err="1" smtClean="0">
                <a:solidFill>
                  <a:srgbClr val="0070C0"/>
                </a:solidFill>
              </a:rPr>
              <a:t>HashSet</a:t>
            </a:r>
            <a:r>
              <a:rPr lang="en-US" dirty="0" smtClean="0">
                <a:solidFill>
                  <a:srgbClr val="0070C0"/>
                </a:solidFill>
              </a:rPr>
              <a:t> </a:t>
            </a:r>
            <a:r>
              <a:rPr lang="el-GR" dirty="0" smtClean="0"/>
              <a:t>για την αποθήκευση των </a:t>
            </a:r>
            <a:r>
              <a:rPr lang="el-GR" dirty="0" smtClean="0">
                <a:solidFill>
                  <a:srgbClr val="0070C0"/>
                </a:solidFill>
              </a:rPr>
              <a:t>κλειδιών</a:t>
            </a:r>
            <a:r>
              <a:rPr lang="el-GR" dirty="0" smtClean="0"/>
              <a:t>, αλλά τώρα κάθε κλειδί (</a:t>
            </a:r>
            <a:r>
              <a:rPr lang="en-US" dirty="0" smtClean="0"/>
              <a:t>key) </a:t>
            </a:r>
            <a:r>
              <a:rPr lang="el-GR" dirty="0" smtClean="0">
                <a:solidFill>
                  <a:schemeClr val="accent6">
                    <a:lumMod val="75000"/>
                  </a:schemeClr>
                </a:solidFill>
              </a:rPr>
              <a:t>σχετίζεται</a:t>
            </a:r>
            <a:r>
              <a:rPr lang="el-GR" dirty="0" smtClean="0"/>
              <a:t> με μία </a:t>
            </a:r>
            <a:r>
              <a:rPr lang="el-GR" dirty="0" smtClean="0">
                <a:solidFill>
                  <a:srgbClr val="0070C0"/>
                </a:solidFill>
              </a:rPr>
              <a:t>τιμή</a:t>
            </a:r>
            <a:r>
              <a:rPr lang="en-US" dirty="0" smtClean="0">
                <a:solidFill>
                  <a:srgbClr val="0070C0"/>
                </a:solidFill>
              </a:rPr>
              <a:t> </a:t>
            </a:r>
            <a:r>
              <a:rPr lang="en-US" dirty="0" smtClean="0"/>
              <a:t>(value)</a:t>
            </a:r>
            <a:r>
              <a:rPr lang="el-GR" dirty="0" smtClean="0"/>
              <a:t>.</a:t>
            </a:r>
            <a:r>
              <a:rPr lang="en-US" dirty="0" smtClean="0"/>
              <a:t> </a:t>
            </a:r>
            <a:endParaRPr lang="en-US" dirty="0"/>
          </a:p>
        </p:txBody>
      </p:sp>
    </p:spTree>
    <p:extLst>
      <p:ext uri="{BB962C8B-B14F-4D97-AF65-F5344CB8AC3E}">
        <p14:creationId xmlns:p14="http://schemas.microsoft.com/office/powerpoint/2010/main" val="376323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r>
              <a:rPr lang="en-US" dirty="0"/>
              <a:t> (</a:t>
            </a:r>
            <a:r>
              <a:rPr lang="en-US" dirty="0" err="1">
                <a:hlinkClick r:id="rId2"/>
              </a:rPr>
              <a:t>JavaDocs</a:t>
            </a:r>
            <a:r>
              <a:rPr lang="en-US" dirty="0">
                <a:hlinkClick r:id="rId2"/>
              </a:rPr>
              <a:t> link</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smtClean="0"/>
              <a:t>Constructor</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dirty="0" smtClean="0"/>
              <a:t>Μέθοδοι</a:t>
            </a:r>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 </a:t>
            </a:r>
            <a:r>
              <a:rPr lang="el-GR" dirty="0" smtClean="0"/>
              <a:t>αφαιρεί το στοιχείο στη </a:t>
            </a:r>
            <a:r>
              <a:rPr lang="el-GR" dirty="0"/>
              <a:t>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smtClean="0"/>
              <a:t>και το επιστρέφει.</a:t>
            </a:r>
          </a:p>
          <a:p>
            <a:pPr lvl="1"/>
            <a:r>
              <a:rPr lang="en-US" b="1" dirty="0" smtClean="0">
                <a:solidFill>
                  <a:srgbClr val="0070C0"/>
                </a:solidFill>
                <a:latin typeface="Courier New" pitchFamily="49" charset="0"/>
                <a:cs typeface="Courier New" pitchFamily="49" charset="0"/>
              </a:rPr>
              <a:t>remove(</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l-GR" dirty="0"/>
              <a:t>αφαιρεί το στοιχείο</a:t>
            </a:r>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a:solidFill>
                  <a:srgbClr val="0070C0"/>
                </a:solidFill>
                <a:latin typeface="Courier New" pitchFamily="49" charset="0"/>
                <a:cs typeface="Courier New" pitchFamily="49" charset="0"/>
              </a:rPr>
              <a:t>get(int i): </a:t>
            </a:r>
            <a:r>
              <a:rPr lang="el-GR" dirty="0" smtClean="0"/>
              <a:t>επιστρέφει το αντικείμενο τύπου </a:t>
            </a:r>
            <a:r>
              <a:rPr lang="en-US" b="1" dirty="0">
                <a:solidFill>
                  <a:srgbClr val="FF0000"/>
                </a:solidFill>
                <a:latin typeface="Courier New" pitchFamily="49" charset="0"/>
                <a:cs typeface="Courier New" pitchFamily="49" charset="0"/>
              </a:rPr>
              <a:t>T</a:t>
            </a:r>
            <a:r>
              <a:rPr lang="el-GR" dirty="0" smtClean="0"/>
              <a:t> στη θέση </a:t>
            </a:r>
            <a:r>
              <a:rPr lang="en-US" b="1" dirty="0" err="1">
                <a:solidFill>
                  <a:srgbClr val="0070C0"/>
                </a:solidFill>
                <a:latin typeface="Courier New" pitchFamily="49" charset="0"/>
                <a:cs typeface="Courier New" pitchFamily="49" charset="0"/>
              </a:rPr>
              <a:t>i</a:t>
            </a:r>
            <a:r>
              <a:rPr lang="en-US" dirty="0" smtClean="0"/>
              <a:t>.</a:t>
            </a:r>
          </a:p>
          <a:p>
            <a:pPr lvl="1"/>
            <a:r>
              <a:rPr lang="en-US" b="1" dirty="0">
                <a:solidFill>
                  <a:srgbClr val="0070C0"/>
                </a:solidFill>
                <a:latin typeface="Courier New" pitchFamily="49" charset="0"/>
                <a:cs typeface="Courier New" pitchFamily="49" charset="0"/>
              </a:rPr>
              <a:t>contains(</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a:t> </a:t>
            </a:r>
            <a:r>
              <a:rPr lang="en-US" dirty="0" err="1"/>
              <a:t>boolean</a:t>
            </a:r>
            <a:r>
              <a:rPr lang="en-US" dirty="0"/>
              <a:t> </a:t>
            </a:r>
            <a:r>
              <a:rPr lang="el-GR" dirty="0"/>
              <a:t>αν το </a:t>
            </a:r>
            <a:r>
              <a:rPr lang="el-GR" dirty="0" smtClean="0"/>
              <a:t>στοιχείο </a:t>
            </a:r>
            <a:r>
              <a:rPr lang="en-US" b="1" dirty="0">
                <a:solidFill>
                  <a:srgbClr val="0070C0"/>
                </a:solidFill>
                <a:latin typeface="Courier New" pitchFamily="49" charset="0"/>
                <a:cs typeface="Courier New" pitchFamily="49" charset="0"/>
              </a:rPr>
              <a:t>x</a:t>
            </a:r>
            <a:r>
              <a:rPr lang="el-GR" b="1" dirty="0">
                <a:solidFill>
                  <a:srgbClr val="0070C0"/>
                </a:solidFill>
                <a:latin typeface="Courier New" pitchFamily="49" charset="0"/>
                <a:cs typeface="Courier New" pitchFamily="49" charset="0"/>
              </a:rPr>
              <a:t> </a:t>
            </a:r>
            <a:r>
              <a:rPr lang="el-GR" dirty="0" smtClean="0"/>
              <a:t>ανήκει στην λίστα ή </a:t>
            </a:r>
            <a:r>
              <a:rPr lang="el-GR" dirty="0"/>
              <a:t>όχι.</a:t>
            </a:r>
          </a:p>
          <a:p>
            <a:pPr lvl="1"/>
            <a:r>
              <a:rPr lang="en-US" b="1" dirty="0" smtClean="0">
                <a:solidFill>
                  <a:srgbClr val="0070C0"/>
                </a:solidFill>
                <a:latin typeface="Courier New" pitchFamily="49" charset="0"/>
                <a:cs typeface="Courier New" pitchFamily="49" charset="0"/>
              </a:rPr>
              <a:t>size</a:t>
            </a:r>
            <a:r>
              <a:rPr lang="en-US" b="1" dirty="0">
                <a:solidFill>
                  <a:srgbClr val="0070C0"/>
                </a:solidFill>
                <a:latin typeface="Courier New" pitchFamily="49" charset="0"/>
                <a:cs typeface="Courier New" pitchFamily="49" charset="0"/>
              </a:rPr>
              <a:t>():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1543925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HashSet</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Constructors</a:t>
            </a:r>
          </a:p>
          <a:p>
            <a:pPr lvl="1"/>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r>
              <a:rPr lang="el-GR" dirty="0" smtClean="0"/>
              <a:t>Μέθοδοι</a:t>
            </a:r>
            <a:endParaRPr lang="el-GR" dirty="0"/>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αν δεν υπάρχει ήδη στο σύνολο.</a:t>
            </a:r>
            <a:endParaRPr lang="el-GR" dirty="0"/>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a:t>
            </a:r>
            <a:r>
              <a:rPr lang="en-US" dirty="0"/>
              <a:t> </a:t>
            </a:r>
            <a:r>
              <a:rPr lang="el-GR" dirty="0"/>
              <a:t>αφαιρεί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contains(</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a:t>
            </a:r>
            <a:r>
              <a:rPr lang="en-US" dirty="0"/>
              <a:t> </a:t>
            </a:r>
            <a:r>
              <a:rPr lang="en-US" dirty="0" err="1"/>
              <a:t>boolean</a:t>
            </a:r>
            <a:r>
              <a:rPr lang="en-US" dirty="0"/>
              <a:t> </a:t>
            </a:r>
            <a:r>
              <a:rPr lang="el-GR" dirty="0"/>
              <a:t>αν </a:t>
            </a:r>
            <a:r>
              <a:rPr lang="el-GR" dirty="0" smtClean="0"/>
              <a:t>το σύνολο</a:t>
            </a:r>
            <a:r>
              <a:rPr lang="en-US" dirty="0" smtClean="0"/>
              <a:t> </a:t>
            </a:r>
            <a:r>
              <a:rPr lang="el-GR" dirty="0" smtClean="0"/>
              <a:t>περιέχει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l-GR" dirty="0"/>
          </a:p>
          <a:p>
            <a:pPr lvl="1"/>
            <a:r>
              <a:rPr lang="en-US" b="1" dirty="0" smtClean="0">
                <a:solidFill>
                  <a:srgbClr val="0070C0"/>
                </a:solidFill>
                <a:latin typeface="Courier New" pitchFamily="49" charset="0"/>
                <a:cs typeface="Courier New" pitchFamily="49" charset="0"/>
              </a:rPr>
              <a:t>size():</a:t>
            </a:r>
            <a:r>
              <a:rPr lang="en-US" dirty="0"/>
              <a:t> </a:t>
            </a:r>
            <a:r>
              <a:rPr lang="el-GR" dirty="0" smtClean="0"/>
              <a:t>ο </a:t>
            </a:r>
            <a:r>
              <a:rPr lang="el-GR" dirty="0"/>
              <a:t>αριθμός των στοιχείων </a:t>
            </a:r>
            <a:r>
              <a:rPr lang="el-GR" dirty="0" smtClean="0"/>
              <a:t>στο σύνολο.</a:t>
            </a:r>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smtClean="0"/>
              <a:t>: </a:t>
            </a:r>
            <a:r>
              <a:rPr lang="en-US" dirty="0" err="1" smtClean="0"/>
              <a:t>boolean</a:t>
            </a:r>
            <a:r>
              <a:rPr lang="en-US" dirty="0" smtClean="0"/>
              <a:t> </a:t>
            </a:r>
            <a:r>
              <a:rPr lang="el-GR" dirty="0" smtClean="0"/>
              <a:t>αν έχει στοιχεία το σύνολο ή όχι.</a:t>
            </a:r>
          </a:p>
          <a:p>
            <a:pPr lvl="1"/>
            <a:r>
              <a:rPr lang="en-US" sz="2500" b="1" dirty="0">
                <a:solidFill>
                  <a:srgbClr val="0070C0"/>
                </a:solidFill>
                <a:latin typeface="Courier New" pitchFamily="49" charset="0"/>
                <a:cs typeface="Courier New" pitchFamily="49" charset="0"/>
              </a:rPr>
              <a:t>Object[] </a:t>
            </a:r>
            <a:r>
              <a:rPr lang="en-US" sz="2500" b="1" dirty="0" err="1">
                <a:solidFill>
                  <a:srgbClr val="0070C0"/>
                </a:solidFill>
                <a:latin typeface="Courier New" pitchFamily="49" charset="0"/>
                <a:cs typeface="Courier New" pitchFamily="49" charset="0"/>
              </a:rPr>
              <a:t>toArray</a:t>
            </a:r>
            <a:r>
              <a:rPr lang="en-US" sz="2500" b="1" dirty="0">
                <a:solidFill>
                  <a:srgbClr val="0070C0"/>
                </a:solidFill>
                <a:latin typeface="Courier New" pitchFamily="49" charset="0"/>
                <a:cs typeface="Courier New" pitchFamily="49" charset="0"/>
              </a:rPr>
              <a:t>()</a:t>
            </a:r>
            <a:r>
              <a:rPr lang="en-US" dirty="0" smtClean="0"/>
              <a:t>:  </a:t>
            </a:r>
            <a:r>
              <a:rPr lang="el-GR" dirty="0" smtClean="0"/>
              <a:t>επιστρέφει πίνακα με τα στοιχεία του συνόλου (επιστρέφει πίνακα από </a:t>
            </a:r>
            <a:r>
              <a:rPr lang="en-US" dirty="0" smtClean="0"/>
              <a:t>Objects – </a:t>
            </a:r>
            <a:r>
              <a:rPr lang="el-GR" dirty="0" smtClean="0"/>
              <a:t>χρειάζεται </a:t>
            </a:r>
            <a:r>
              <a:rPr lang="en-US" dirty="0" err="1" smtClean="0"/>
              <a:t>downcasting</a:t>
            </a:r>
            <a:r>
              <a:rPr lang="en-US" dirty="0" smtClean="0"/>
              <a:t> </a:t>
            </a:r>
            <a:r>
              <a:rPr lang="el-GR" dirty="0" smtClean="0"/>
              <a:t>μετά).</a:t>
            </a:r>
            <a:endParaRPr lang="el-GR" dirty="0"/>
          </a:p>
          <a:p>
            <a:r>
              <a:rPr lang="el-GR" dirty="0"/>
              <a:t>Διατρέχοντας </a:t>
            </a:r>
            <a:r>
              <a:rPr lang="el-GR" dirty="0" smtClean="0"/>
              <a:t>τα στοιχεία του συνόλου:</a:t>
            </a:r>
            <a:endParaRPr lang="el-GR" dirty="0"/>
          </a:p>
          <a:p>
            <a:pPr lvl="1"/>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mySet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rgbClr val="0070C0"/>
                </a:solidFill>
                <a:latin typeface="Courier New" pitchFamily="49" charset="0"/>
                <a:cs typeface="Courier New" pitchFamily="49" charset="0"/>
              </a:rPr>
              <a:t>){…}</a:t>
            </a:r>
            <a:endParaRPr lang="en-US" dirty="0"/>
          </a:p>
          <a:p>
            <a:endParaRPr lang="en-US" dirty="0"/>
          </a:p>
        </p:txBody>
      </p:sp>
    </p:spTree>
    <p:extLst>
      <p:ext uri="{BB962C8B-B14F-4D97-AF65-F5344CB8AC3E}">
        <p14:creationId xmlns:p14="http://schemas.microsoft.com/office/powerpoint/2010/main" val="138766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I</a:t>
            </a:r>
            <a:endParaRPr lang="en-US" dirty="0"/>
          </a:p>
        </p:txBody>
      </p:sp>
      <p:sp>
        <p:nvSpPr>
          <p:cNvPr id="3" name="Content Placeholder 2"/>
          <p:cNvSpPr>
            <a:spLocks noGrp="1"/>
          </p:cNvSpPr>
          <p:nvPr>
            <p:ph idx="1"/>
          </p:nvPr>
        </p:nvSpPr>
        <p:spPr/>
        <p:txBody>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t>Strings</a:t>
            </a:r>
            <a:endParaRPr lang="el-GR" dirty="0" smtClean="0"/>
          </a:p>
          <a:p>
            <a:pPr lvl="1"/>
            <a:r>
              <a:rPr lang="el-GR" dirty="0" smtClean="0"/>
              <a:t>Π.χ. να φτιάξουμε το λεξικό ενός βιβλίου</a:t>
            </a:r>
            <a:endParaRPr lang="en-US" dirty="0" smtClean="0"/>
          </a:p>
          <a:p>
            <a:endParaRPr lang="en-US" dirty="0"/>
          </a:p>
          <a:p>
            <a:r>
              <a:rPr lang="el-GR" dirty="0"/>
              <a:t>Πώς θα το υλοποιήσουμε αυτό</a:t>
            </a:r>
            <a:r>
              <a:rPr lang="en-US" dirty="0"/>
              <a:t>?</a:t>
            </a:r>
          </a:p>
          <a:p>
            <a:pPr lvl="1"/>
            <a:r>
              <a:rPr lang="el-GR" dirty="0"/>
              <a:t>Με </a:t>
            </a:r>
            <a:r>
              <a:rPr lang="en-US" dirty="0" err="1"/>
              <a:t>ArrayList</a:t>
            </a:r>
            <a:r>
              <a:rPr lang="en-US" dirty="0" smtClean="0"/>
              <a:t>?</a:t>
            </a:r>
          </a:p>
          <a:p>
            <a:pPr lvl="2"/>
            <a:r>
              <a:rPr lang="el-GR" dirty="0" smtClean="0"/>
              <a:t>Πρέπει να κάνουμε πάρα πολλές συγκρίσεις</a:t>
            </a:r>
            <a:endParaRPr lang="en-US" dirty="0"/>
          </a:p>
          <a:p>
            <a:pPr lvl="1"/>
            <a:r>
              <a:rPr lang="en-US" dirty="0"/>
              <a:t>Me </a:t>
            </a:r>
            <a:r>
              <a:rPr lang="en-US" dirty="0" err="1"/>
              <a:t>HashSet</a:t>
            </a:r>
            <a:r>
              <a:rPr lang="en-US" dirty="0" smtClean="0"/>
              <a:t>?</a:t>
            </a:r>
            <a:endParaRPr lang="el-GR" dirty="0" smtClean="0"/>
          </a:p>
          <a:p>
            <a:pPr lvl="2"/>
            <a:r>
              <a:rPr lang="el-GR" dirty="0" smtClean="0"/>
              <a:t>Η αναζήτηση ενός </a:t>
            </a:r>
            <a:r>
              <a:rPr lang="en-US" dirty="0" smtClean="0"/>
              <a:t>string</a:t>
            </a:r>
            <a:r>
              <a:rPr lang="el-GR" dirty="0"/>
              <a:t> </a:t>
            </a:r>
            <a:r>
              <a:rPr lang="el-GR" dirty="0" smtClean="0"/>
              <a:t>γίνεται πολύ πιο γρήγορα.</a:t>
            </a:r>
            <a:endParaRPr lang="en-US" dirty="0"/>
          </a:p>
          <a:p>
            <a:endParaRPr lang="el-GR" dirty="0"/>
          </a:p>
        </p:txBody>
      </p:sp>
    </p:spTree>
    <p:extLst>
      <p:ext uri="{BB962C8B-B14F-4D97-AF65-F5344CB8AC3E}">
        <p14:creationId xmlns:p14="http://schemas.microsoft.com/office/powerpoint/2010/main" val="244849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6324808"/>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HashSetExample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a:latin typeface="Courier New" pitchFamily="49" charset="0"/>
                <a:cs typeface="Courier New" pitchFamily="49" charset="0"/>
              </a:rPr>
              <a:t>if (!</a:t>
            </a:r>
            <a:r>
              <a:rPr lang="en-US" sz="1500" b="1" dirty="0" err="1">
                <a:solidFill>
                  <a:srgbClr val="FF0000"/>
                </a:solidFill>
                <a:latin typeface="Courier New" pitchFamily="49" charset="0"/>
                <a:cs typeface="Courier New" pitchFamily="49" charset="0"/>
              </a:rPr>
              <a:t>mySet.contains</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mySet.add</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a:solidFill>
                  <a:schemeClr val="accent6">
                    <a:lumMod val="75000"/>
                  </a:schemeClr>
                </a:solidFill>
                <a:latin typeface="Courier New" pitchFamily="49" charset="0"/>
                <a:cs typeface="Courier New" pitchFamily="49" charset="0"/>
              </a:rPr>
              <a:t>for(String name: </a:t>
            </a:r>
            <a:r>
              <a:rPr lang="en-US" sz="1500" b="1" dirty="0" err="1">
                <a:solidFill>
                  <a:schemeClr val="accent6">
                    <a:lumMod val="75000"/>
                  </a:schemeClr>
                </a:solidFill>
                <a:latin typeface="Courier New" pitchFamily="49" charset="0"/>
                <a:cs typeface="Courier New" pitchFamily="49" charset="0"/>
              </a:rPr>
              <a:t>mySet</a:t>
            </a:r>
            <a:r>
              <a:rPr lang="en-US" sz="1500" b="1" dirty="0">
                <a:solidFill>
                  <a:schemeClr val="accent6">
                    <a:lumMod val="75000"/>
                  </a:schemeClr>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Object[] array = </a:t>
            </a:r>
            <a:r>
              <a:rPr lang="en-US" sz="1500" b="1" dirty="0" err="1">
                <a:solidFill>
                  <a:srgbClr val="FF0000"/>
                </a:solidFill>
                <a:latin typeface="Courier New" pitchFamily="49" charset="0"/>
                <a:cs typeface="Courier New" pitchFamily="49" charset="0"/>
              </a:rPr>
              <a:t>mySet.toArray</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for (int i = 0; i &lt; </a:t>
            </a:r>
            <a:r>
              <a:rPr lang="en-US" sz="1500" b="1" dirty="0" err="1">
                <a:latin typeface="Courier New" pitchFamily="49" charset="0"/>
                <a:cs typeface="Courier New" pitchFamily="49" charset="0"/>
              </a:rPr>
              <a:t>array.length</a:t>
            </a:r>
            <a:r>
              <a:rPr lang="en-US" sz="1500" b="1" dirty="0">
                <a:latin typeface="Courier New" pitchFamily="49" charset="0"/>
                <a:cs typeface="Courier New" pitchFamily="49" charset="0"/>
              </a:rPr>
              <a:t>; i ++){</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solidFill>
                  <a:schemeClr val="accent6">
                    <a:lumMod val="75000"/>
                  </a:schemeClr>
                </a:solidFill>
                <a:latin typeface="Courier New" pitchFamily="49" charset="0"/>
                <a:cs typeface="Courier New" pitchFamily="49" charset="0"/>
              </a:rPr>
              <a:t>String </a:t>
            </a:r>
            <a:r>
              <a:rPr lang="en-US" sz="1500" b="1" dirty="0">
                <a:solidFill>
                  <a:schemeClr val="accent6">
                    <a:lumMod val="75000"/>
                  </a:schemeClr>
                </a:solidFill>
                <a:latin typeface="Courier New" pitchFamily="49" charset="0"/>
                <a:cs typeface="Courier New" pitchFamily="49" charset="0"/>
              </a:rPr>
              <a:t>name = (String)array[i];</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6431860" y="1772816"/>
            <a:ext cx="2736304" cy="646331"/>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HashSet</a:t>
            </a:r>
            <a:r>
              <a:rPr lang="en-US" dirty="0" smtClean="0"/>
              <a:t>  </a:t>
            </a:r>
            <a:r>
              <a:rPr lang="el-GR" dirty="0" smtClean="0"/>
              <a:t>από </a:t>
            </a:r>
            <a:r>
              <a:rPr lang="en-US" dirty="0" smtClean="0"/>
              <a:t>Strings</a:t>
            </a:r>
            <a:r>
              <a:rPr lang="el-GR" dirty="0" smtClean="0"/>
              <a:t>.</a:t>
            </a:r>
            <a:endParaRPr lang="en-US" dirty="0"/>
          </a:p>
        </p:txBody>
      </p:sp>
      <p:sp>
        <p:nvSpPr>
          <p:cNvPr id="5" name="TextBox 4"/>
          <p:cNvSpPr txBox="1"/>
          <p:nvPr/>
        </p:nvSpPr>
        <p:spPr>
          <a:xfrm>
            <a:off x="5364088" y="2636912"/>
            <a:ext cx="3779912" cy="923330"/>
          </a:xfrm>
          <a:prstGeom prst="rect">
            <a:avLst/>
          </a:prstGeom>
          <a:solidFill>
            <a:srgbClr val="92D050"/>
          </a:solidFill>
        </p:spPr>
        <p:txBody>
          <a:bodyPr wrap="square" rtlCol="0">
            <a:spAutoFit/>
          </a:bodyPr>
          <a:lstStyle/>
          <a:p>
            <a:r>
              <a:rPr lang="el-GR" dirty="0" smtClean="0"/>
              <a:t>Τοποθετούμε στο </a:t>
            </a:r>
            <a:r>
              <a:rPr lang="en-US" dirty="0" err="1" smtClean="0"/>
              <a:t>HashSet</a:t>
            </a:r>
            <a:r>
              <a:rPr lang="en-US" dirty="0" smtClean="0"/>
              <a:t> </a:t>
            </a:r>
            <a:r>
              <a:rPr lang="el-GR" dirty="0" smtClean="0"/>
              <a:t>μόνο τα </a:t>
            </a:r>
            <a:r>
              <a:rPr lang="en-US" dirty="0" smtClean="0"/>
              <a:t>Strings </a:t>
            </a:r>
            <a:r>
              <a:rPr lang="el-GR" dirty="0" smtClean="0"/>
              <a:t>τα οποία δεν έχουμε ήδη δει</a:t>
            </a:r>
            <a:r>
              <a:rPr lang="en-US" dirty="0" smtClean="0"/>
              <a:t> (</a:t>
            </a:r>
            <a:r>
              <a:rPr lang="el-GR" dirty="0" smtClean="0"/>
              <a:t>δεν είναι ήδη στο σύνολο)</a:t>
            </a:r>
            <a:endParaRPr lang="en-US" dirty="0"/>
          </a:p>
        </p:txBody>
      </p:sp>
      <p:sp>
        <p:nvSpPr>
          <p:cNvPr id="6" name="TextBox 5"/>
          <p:cNvSpPr txBox="1"/>
          <p:nvPr/>
        </p:nvSpPr>
        <p:spPr>
          <a:xfrm>
            <a:off x="5391804" y="3789040"/>
            <a:ext cx="3779912" cy="923330"/>
          </a:xfrm>
          <a:prstGeom prst="rect">
            <a:avLst/>
          </a:prstGeom>
          <a:solidFill>
            <a:srgbClr val="92D050"/>
          </a:solidFill>
        </p:spPr>
        <p:txBody>
          <a:bodyPr wrap="square" rtlCol="0">
            <a:spAutoFit/>
          </a:bodyPr>
          <a:lstStyle/>
          <a:p>
            <a:r>
              <a:rPr lang="el-GR" dirty="0" smtClean="0"/>
              <a:t>Ένας τρόπος για να </a:t>
            </a:r>
            <a:r>
              <a:rPr lang="el-GR" dirty="0" smtClean="0">
                <a:solidFill>
                  <a:srgbClr val="FF0000"/>
                </a:solidFill>
              </a:rPr>
              <a:t>διατρέξουμε</a:t>
            </a:r>
            <a:r>
              <a:rPr lang="el-GR" dirty="0" smtClean="0"/>
              <a:t> και να τυπώσουμε τα στοιχεία του </a:t>
            </a:r>
            <a:r>
              <a:rPr lang="en-US" dirty="0" err="1" smtClean="0"/>
              <a:t>HashSet</a:t>
            </a:r>
            <a:endParaRPr lang="en-US" dirty="0"/>
          </a:p>
        </p:txBody>
      </p:sp>
      <p:sp>
        <p:nvSpPr>
          <p:cNvPr id="7" name="TextBox 6"/>
          <p:cNvSpPr txBox="1"/>
          <p:nvPr/>
        </p:nvSpPr>
        <p:spPr>
          <a:xfrm>
            <a:off x="5843980" y="4869160"/>
            <a:ext cx="3300020" cy="1815882"/>
          </a:xfrm>
          <a:prstGeom prst="rect">
            <a:avLst/>
          </a:prstGeom>
          <a:solidFill>
            <a:srgbClr val="92D050"/>
          </a:solidFill>
        </p:spPr>
        <p:txBody>
          <a:bodyPr wrap="square" rtlCol="0">
            <a:spAutoFit/>
          </a:bodyPr>
          <a:lstStyle/>
          <a:p>
            <a:r>
              <a:rPr lang="el-GR" sz="1600" dirty="0" smtClean="0"/>
              <a:t>Ένας άλλος τρόπος για να διατρέξουμε το </a:t>
            </a:r>
            <a:r>
              <a:rPr lang="en-US" sz="1600" dirty="0" err="1" smtClean="0"/>
              <a:t>HashSet</a:t>
            </a:r>
            <a:r>
              <a:rPr lang="en-US" sz="1600" dirty="0" smtClean="0"/>
              <a:t> </a:t>
            </a:r>
            <a:r>
              <a:rPr lang="el-GR" sz="1600" dirty="0" smtClean="0"/>
              <a:t>χρησιμοποιώντας την εντολή </a:t>
            </a:r>
            <a:r>
              <a:rPr lang="en-US" sz="1600" dirty="0" err="1" smtClean="0">
                <a:solidFill>
                  <a:srgbClr val="FF0000"/>
                </a:solidFill>
              </a:rPr>
              <a:t>toArray</a:t>
            </a:r>
            <a:r>
              <a:rPr lang="en-US" sz="1600" dirty="0" smtClean="0">
                <a:solidFill>
                  <a:srgbClr val="FF0000"/>
                </a:solidFill>
              </a:rPr>
              <a:t>()</a:t>
            </a:r>
            <a:r>
              <a:rPr lang="el-GR" sz="1600" dirty="0" smtClean="0"/>
              <a:t>.</a:t>
            </a:r>
          </a:p>
          <a:p>
            <a:r>
              <a:rPr lang="el-GR" sz="1600" dirty="0" smtClean="0"/>
              <a:t>Ο πίνακας είναι πίνακας από </a:t>
            </a:r>
            <a:r>
              <a:rPr lang="en-US" sz="1600" dirty="0" smtClean="0"/>
              <a:t>Objects, </a:t>
            </a:r>
            <a:r>
              <a:rPr lang="el-GR" sz="1600" dirty="0" smtClean="0"/>
              <a:t>και πρέπει να κάνουμε </a:t>
            </a:r>
            <a:r>
              <a:rPr lang="en-US" sz="1600" dirty="0" err="1" smtClean="0">
                <a:solidFill>
                  <a:srgbClr val="FF0000"/>
                </a:solidFill>
              </a:rPr>
              <a:t>downcasting</a:t>
            </a:r>
            <a:endParaRPr lang="en-US" sz="1600" dirty="0">
              <a:solidFill>
                <a:srgbClr val="FF0000"/>
              </a:solidFill>
            </a:endParaRPr>
          </a:p>
        </p:txBody>
      </p:sp>
    </p:spTree>
    <p:extLst>
      <p:ext uri="{BB962C8B-B14F-4D97-AF65-F5344CB8AC3E}">
        <p14:creationId xmlns:p14="http://schemas.microsoft.com/office/powerpoint/2010/main" val="213224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n-US" dirty="0" err="1" smtClean="0"/>
              <a:t>HashMap</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a:xfrm>
            <a:off x="457200" y="1484784"/>
            <a:ext cx="8229600" cy="5328592"/>
          </a:xfrm>
        </p:spPr>
        <p:txBody>
          <a:bodyPr>
            <a:normAutofit fontScale="77500" lnSpcReduction="20000"/>
          </a:bodyPr>
          <a:lstStyle/>
          <a:p>
            <a:r>
              <a:rPr lang="el-GR" dirty="0" smtClean="0"/>
              <a:t>Αποθηκεύει ζευγάρια από τιμές και κλειδιά.</a:t>
            </a:r>
          </a:p>
          <a:p>
            <a:r>
              <a:rPr lang="en-US" dirty="0" smtClean="0"/>
              <a:t>Constructor</a:t>
            </a:r>
            <a:endParaRPr lang="en-US" dirty="0"/>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l-GR" dirty="0"/>
              <a:t>Μέθοδοι</a:t>
            </a:r>
          </a:p>
          <a:p>
            <a:pPr lvl="1"/>
            <a:r>
              <a:rPr lang="en-US" b="1" dirty="0" smtClean="0">
                <a:solidFill>
                  <a:srgbClr val="0070C0"/>
                </a:solidFill>
                <a:latin typeface="Courier New" pitchFamily="49" charset="0"/>
                <a:cs typeface="Courier New" pitchFamily="49" charset="0"/>
              </a:rPr>
              <a:t>put(</a:t>
            </a:r>
            <a:r>
              <a:rPr lang="en-US" b="1" dirty="0">
                <a:solidFill>
                  <a:srgbClr val="FF0000"/>
                </a:solidFill>
                <a:latin typeface="Courier New" pitchFamily="49" charset="0"/>
                <a:cs typeface="Courier New" pitchFamily="49" charset="0"/>
              </a:rPr>
              <a:t>K</a:t>
            </a:r>
            <a:r>
              <a:rPr lang="en-US" b="1" dirty="0" smtClean="0">
                <a:solidFill>
                  <a:srgbClr val="0070C0"/>
                </a:solidFill>
                <a:latin typeface="Courier New" pitchFamily="49" charset="0"/>
                <a:cs typeface="Courier New" pitchFamily="49" charset="0"/>
              </a:rPr>
              <a:t> key,</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l-GR" dirty="0"/>
              <a:t>προσθέτει </a:t>
            </a:r>
            <a:r>
              <a:rPr lang="el-GR" dirty="0" smtClean="0"/>
              <a:t>το</a:t>
            </a:r>
            <a:r>
              <a:rPr lang="en-US" dirty="0" smtClean="0"/>
              <a:t> </a:t>
            </a:r>
            <a:r>
              <a:rPr lang="el-GR" dirty="0" smtClean="0"/>
              <a:t>ζευγάρι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value</a:t>
            </a:r>
            <a:r>
              <a:rPr lang="en-US" dirty="0"/>
              <a:t>)</a:t>
            </a:r>
            <a:r>
              <a:rPr lang="en-US" dirty="0" smtClean="0"/>
              <a:t> (</a:t>
            </a:r>
            <a:r>
              <a:rPr lang="el-GR" dirty="0" smtClean="0"/>
              <a:t>δημιουργεί μία συσχέτιση)</a:t>
            </a:r>
          </a:p>
          <a:p>
            <a:pPr lvl="1"/>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get(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dirty="0"/>
              <a:t> </a:t>
            </a:r>
            <a:r>
              <a:rPr lang="el-GR" dirty="0" smtClean="0"/>
              <a:t>επιστρέφει την τιμή για το </a:t>
            </a:r>
            <a:r>
              <a:rPr lang="el-GR" dirty="0"/>
              <a:t>κλειδί </a:t>
            </a:r>
            <a:r>
              <a:rPr lang="en-US" b="1" dirty="0">
                <a:solidFill>
                  <a:srgbClr val="0070C0"/>
                </a:solidFill>
                <a:latin typeface="Courier New" pitchFamily="49" charset="0"/>
                <a:cs typeface="Courier New" pitchFamily="49" charset="0"/>
              </a:rPr>
              <a:t>key</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dirty="0"/>
          </a:p>
          <a:p>
            <a:pPr lvl="1"/>
            <a:r>
              <a:rPr lang="en-US" b="1" dirty="0" smtClean="0">
                <a:solidFill>
                  <a:srgbClr val="0070C0"/>
                </a:solidFill>
                <a:latin typeface="Courier New" pitchFamily="49" charset="0"/>
                <a:cs typeface="Courier New" pitchFamily="49" charset="0"/>
              </a:rPr>
              <a:t>remove(</a:t>
            </a:r>
            <a:r>
              <a:rPr lang="el-GR" b="1" dirty="0" smtClean="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key):</a:t>
            </a:r>
            <a:r>
              <a:rPr lang="en-US" dirty="0" smtClean="0"/>
              <a:t> </a:t>
            </a:r>
            <a:r>
              <a:rPr lang="el-GR" dirty="0"/>
              <a:t>αφαιρεί το ζευγάρι </a:t>
            </a:r>
            <a:r>
              <a:rPr lang="el-GR" dirty="0" smtClean="0"/>
              <a:t>με κλειδί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containsKey</a:t>
            </a:r>
            <a:r>
              <a:rPr lang="en-US" b="1" dirty="0" smtClean="0">
                <a:solidFill>
                  <a:srgbClr val="0070C0"/>
                </a:solidFill>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το σύνολο</a:t>
            </a:r>
            <a:r>
              <a:rPr lang="en-US" dirty="0"/>
              <a:t> </a:t>
            </a:r>
            <a:r>
              <a:rPr lang="el-GR" dirty="0"/>
              <a:t>περιέχει το κλειδί </a:t>
            </a:r>
            <a:r>
              <a:rPr lang="en-US" b="1" dirty="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containsValue</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n-US" dirty="0" err="1"/>
              <a:t>boolean</a:t>
            </a:r>
            <a:r>
              <a:rPr lang="en-US" dirty="0"/>
              <a:t> </a:t>
            </a:r>
            <a:r>
              <a:rPr lang="el-GR" dirty="0"/>
              <a:t>αν το σύνολο</a:t>
            </a:r>
            <a:r>
              <a:rPr lang="en-US" dirty="0"/>
              <a:t> </a:t>
            </a:r>
            <a:r>
              <a:rPr lang="el-GR" dirty="0" smtClean="0"/>
              <a:t>περιέχει την τιμή </a:t>
            </a:r>
            <a:r>
              <a:rPr lang="en-US" b="1" dirty="0" smtClean="0">
                <a:solidFill>
                  <a:srgbClr val="0070C0"/>
                </a:solidFill>
                <a:latin typeface="Courier New" pitchFamily="49" charset="0"/>
                <a:cs typeface="Courier New" pitchFamily="49" charset="0"/>
              </a:rPr>
              <a:t>value</a:t>
            </a:r>
            <a:r>
              <a:rPr lang="el-GR" b="1" dirty="0" smtClean="0">
                <a:solidFill>
                  <a:srgbClr val="0070C0"/>
                </a:solidFill>
                <a:latin typeface="Courier New" pitchFamily="49" charset="0"/>
                <a:cs typeface="Courier New" pitchFamily="49" charset="0"/>
              </a:rPr>
              <a:t> </a:t>
            </a:r>
            <a:r>
              <a:rPr lang="el-GR" dirty="0"/>
              <a:t>ή όχι</a:t>
            </a:r>
            <a:r>
              <a:rPr lang="el-GR" dirty="0" smtClean="0"/>
              <a:t>.</a:t>
            </a:r>
            <a:r>
              <a:rPr lang="en-US" dirty="0" smtClean="0"/>
              <a:t> (</a:t>
            </a:r>
            <a:r>
              <a:rPr lang="el-GR" dirty="0" smtClean="0">
                <a:solidFill>
                  <a:schemeClr val="accent6">
                    <a:lumMod val="75000"/>
                  </a:schemeClr>
                </a:solidFill>
              </a:rPr>
              <a:t>αργό</a:t>
            </a:r>
            <a:r>
              <a:rPr lang="el-GR" dirty="0" smtClean="0"/>
              <a:t>)</a:t>
            </a:r>
            <a:endParaRPr lang="el-GR" dirty="0"/>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a:t>
            </a:r>
            <a:r>
              <a:rPr lang="en-US" dirty="0" smtClean="0"/>
              <a:t>(</a:t>
            </a:r>
            <a:r>
              <a:rPr lang="el-GR" dirty="0" smtClean="0"/>
              <a:t>κλειδιών) στο </a:t>
            </a:r>
            <a:r>
              <a:rPr lang="en-US" dirty="0" smtClean="0"/>
              <a:t>map</a:t>
            </a:r>
            <a:r>
              <a:rPr lang="el-GR" dirty="0" smtClean="0"/>
              <a:t>.</a:t>
            </a:r>
            <a:endParaRPr lang="el-GR" dirty="0"/>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a:t>: </a:t>
            </a:r>
            <a:r>
              <a:rPr lang="en-US" dirty="0" err="1"/>
              <a:t>boolean</a:t>
            </a:r>
            <a:r>
              <a:rPr lang="en-US" dirty="0"/>
              <a:t> </a:t>
            </a:r>
            <a:r>
              <a:rPr lang="el-GR" dirty="0"/>
              <a:t>αν έχει στοιχεία το </a:t>
            </a:r>
            <a:r>
              <a:rPr lang="en-US" dirty="0" smtClean="0"/>
              <a:t>map</a:t>
            </a:r>
            <a:r>
              <a:rPr lang="el-GR" dirty="0" smtClean="0"/>
              <a:t> </a:t>
            </a:r>
            <a:r>
              <a:rPr lang="el-GR" dirty="0"/>
              <a:t>ή όχι.</a:t>
            </a:r>
          </a:p>
          <a:p>
            <a:pPr lvl="1"/>
            <a:r>
              <a:rPr lang="en-US" b="1" dirty="0" smtClean="0">
                <a:solidFill>
                  <a:srgbClr val="0070C0"/>
                </a:solidFill>
                <a:latin typeface="Courier New" pitchFamily="49" charset="0"/>
                <a:cs typeface="Courier New" pitchFamily="49" charset="0"/>
              </a:rPr>
              <a:t>Set&lt;K&gt; </a:t>
            </a:r>
            <a:r>
              <a:rPr lang="en-US" b="1" dirty="0" err="1" smtClean="0">
                <a:solidFill>
                  <a:srgbClr val="0070C0"/>
                </a:solidFill>
                <a:latin typeface="Courier New" pitchFamily="49" charset="0"/>
                <a:cs typeface="Courier New" pitchFamily="49" charset="0"/>
              </a:rPr>
              <a:t>keySet</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a:t>
            </a:r>
            <a:r>
              <a:rPr lang="en-US" dirty="0" smtClean="0"/>
              <a:t> </a:t>
            </a:r>
            <a:r>
              <a:rPr lang="el-GR" dirty="0" smtClean="0"/>
              <a:t>ένα </a:t>
            </a:r>
            <a:r>
              <a:rPr lang="en-US" dirty="0" smtClean="0">
                <a:solidFill>
                  <a:srgbClr val="FF0000"/>
                </a:solidFill>
              </a:rPr>
              <a:t>Set</a:t>
            </a:r>
            <a:r>
              <a:rPr lang="en-US" dirty="0" smtClean="0"/>
              <a:t> </a:t>
            </a:r>
            <a:r>
              <a:rPr lang="el-GR" dirty="0" smtClean="0"/>
              <a:t>με </a:t>
            </a:r>
            <a:r>
              <a:rPr lang="el-GR" dirty="0"/>
              <a:t>τα </a:t>
            </a:r>
            <a:r>
              <a:rPr lang="el-GR" dirty="0" smtClean="0"/>
              <a:t>κλειδιά.</a:t>
            </a:r>
          </a:p>
          <a:p>
            <a:pPr lvl="1"/>
            <a:r>
              <a:rPr lang="en-US" b="1" dirty="0">
                <a:solidFill>
                  <a:srgbClr val="0070C0"/>
                </a:solidFill>
                <a:latin typeface="Courier New" pitchFamily="49" charset="0"/>
                <a:cs typeface="Courier New" pitchFamily="49" charset="0"/>
              </a:rPr>
              <a:t>Collection&lt;V&gt; values()</a:t>
            </a:r>
            <a:r>
              <a:rPr lang="en-US" dirty="0" smtClean="0"/>
              <a:t>: </a:t>
            </a:r>
            <a:r>
              <a:rPr lang="el-GR" dirty="0" smtClean="0"/>
              <a:t>επιστρέφει ένα </a:t>
            </a:r>
            <a:r>
              <a:rPr lang="en-US" dirty="0" smtClean="0">
                <a:solidFill>
                  <a:srgbClr val="FF0000"/>
                </a:solidFill>
              </a:rPr>
              <a:t>Collection</a:t>
            </a:r>
            <a:r>
              <a:rPr lang="en-US" dirty="0" smtClean="0"/>
              <a:t> </a:t>
            </a:r>
            <a:r>
              <a:rPr lang="el-GR" dirty="0" smtClean="0"/>
              <a:t>με τις τιμές</a:t>
            </a:r>
            <a:endParaRPr lang="en-US" dirty="0" smtClean="0"/>
          </a:p>
          <a:p>
            <a:pPr lvl="1"/>
            <a:r>
              <a:rPr lang="en-US" b="1" dirty="0" smtClean="0">
                <a:solidFill>
                  <a:srgbClr val="0070C0"/>
                </a:solidFill>
                <a:latin typeface="Courier New" pitchFamily="49" charset="0"/>
                <a:cs typeface="Courier New" pitchFamily="49" charset="0"/>
              </a:rPr>
              <a:t>Set&lt;</a:t>
            </a:r>
            <a:r>
              <a:rPr lang="en-US" b="1" dirty="0" err="1" smtClean="0">
                <a:solidFill>
                  <a:schemeClr val="accent6">
                    <a:lumMod val="75000"/>
                  </a:schemeClr>
                </a:solidFill>
                <a:latin typeface="Courier New" pitchFamily="49" charset="0"/>
                <a:cs typeface="Courier New" pitchFamily="49" charset="0"/>
              </a:rPr>
              <a:t>Map.entry</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&gt;&gt; </a:t>
            </a:r>
            <a:r>
              <a:rPr lang="en-US" b="1" dirty="0" err="1">
                <a:solidFill>
                  <a:srgbClr val="0070C0"/>
                </a:solidFill>
                <a:latin typeface="Courier New" pitchFamily="49" charset="0"/>
                <a:cs typeface="Courier New" pitchFamily="49" charset="0"/>
              </a:rPr>
              <a:t>entrySet</a:t>
            </a:r>
            <a:r>
              <a:rPr lang="en-US" b="1" dirty="0">
                <a:solidFill>
                  <a:srgbClr val="0070C0"/>
                </a:solidFill>
                <a:latin typeface="Courier New" pitchFamily="49" charset="0"/>
                <a:cs typeface="Courier New" pitchFamily="49" charset="0"/>
              </a:rPr>
              <a:t>(): </a:t>
            </a:r>
            <a:r>
              <a:rPr lang="el-GR" dirty="0"/>
              <a:t>επιστρέφει</a:t>
            </a:r>
            <a:r>
              <a:rPr lang="en-US" dirty="0"/>
              <a:t> </a:t>
            </a:r>
            <a:r>
              <a:rPr lang="el-GR" dirty="0" smtClean="0"/>
              <a:t>μία </a:t>
            </a:r>
            <a:r>
              <a:rPr lang="en-US" dirty="0" smtClean="0">
                <a:solidFill>
                  <a:srgbClr val="FF0000"/>
                </a:solidFill>
              </a:rPr>
              <a:t>Set</a:t>
            </a:r>
            <a:r>
              <a:rPr lang="en-US" dirty="0" smtClean="0"/>
              <a:t> </a:t>
            </a:r>
            <a:r>
              <a:rPr lang="el-GR" dirty="0" smtClean="0"/>
              <a:t>αναπαράσταση των </a:t>
            </a:r>
            <a:r>
              <a:rPr lang="en-US" dirty="0" smtClean="0"/>
              <a:t>key-value </a:t>
            </a:r>
            <a:r>
              <a:rPr lang="el-GR" dirty="0" smtClean="0"/>
              <a:t>εγγραφών στο </a:t>
            </a:r>
            <a:r>
              <a:rPr lang="en-US" dirty="0" err="1" smtClean="0"/>
              <a:t>HashMap</a:t>
            </a:r>
            <a:endParaRPr lang="el-GR" dirty="0"/>
          </a:p>
        </p:txBody>
      </p:sp>
    </p:spTree>
    <p:extLst>
      <p:ext uri="{BB962C8B-B14F-4D97-AF65-F5344CB8AC3E}">
        <p14:creationId xmlns:p14="http://schemas.microsoft.com/office/powerpoint/2010/main" val="199055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endParaRPr lang="en-US" dirty="0"/>
          </a:p>
        </p:txBody>
      </p:sp>
      <p:sp>
        <p:nvSpPr>
          <p:cNvPr id="3" name="Content Placeholder 2"/>
          <p:cNvSpPr>
            <a:spLocks noGrp="1"/>
          </p:cNvSpPr>
          <p:nvPr>
            <p:ph idx="1"/>
          </p:nvPr>
        </p:nvSpPr>
        <p:spPr/>
        <p:txBody>
          <a:bodyPr>
            <a:normAutofit/>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solidFill>
                  <a:srgbClr val="0070C0"/>
                </a:solidFill>
              </a:rPr>
              <a:t>Strings</a:t>
            </a:r>
            <a:r>
              <a:rPr lang="el-GR" dirty="0">
                <a:solidFill>
                  <a:srgbClr val="0070C0"/>
                </a:solidFill>
              </a:rPr>
              <a:t> </a:t>
            </a:r>
            <a:r>
              <a:rPr lang="el-GR" dirty="0" smtClean="0"/>
              <a:t>και να τους δώσουμε ένα </a:t>
            </a:r>
            <a:r>
              <a:rPr lang="el-GR" dirty="0" smtClean="0">
                <a:solidFill>
                  <a:schemeClr val="accent6">
                    <a:lumMod val="75000"/>
                  </a:schemeClr>
                </a:solidFill>
              </a:rPr>
              <a:t>μοναδικό</a:t>
            </a:r>
            <a:r>
              <a:rPr lang="el-GR" dirty="0" smtClean="0"/>
              <a:t> </a:t>
            </a:r>
            <a:r>
              <a:rPr lang="en-US" dirty="0" smtClean="0">
                <a:solidFill>
                  <a:srgbClr val="0070C0"/>
                </a:solidFill>
              </a:rPr>
              <a:t>id</a:t>
            </a:r>
            <a:r>
              <a:rPr lang="en-US" dirty="0" smtClean="0"/>
              <a:t>.</a:t>
            </a:r>
            <a:endParaRPr lang="el-GR" dirty="0" smtClean="0"/>
          </a:p>
          <a:p>
            <a:pPr lvl="1"/>
            <a:r>
              <a:rPr lang="el-GR" dirty="0" smtClean="0"/>
              <a:t>Π.χ. να δώσουμε αριθμούς σε μία λίστα με ονόματα</a:t>
            </a:r>
            <a:endParaRPr lang="en-US" dirty="0" smtClean="0"/>
          </a:p>
          <a:p>
            <a:pPr marL="274320" lvl="1" indent="0">
              <a:buNone/>
            </a:pPr>
            <a:endParaRPr lang="en-US" dirty="0"/>
          </a:p>
          <a:p>
            <a:r>
              <a:rPr lang="el-GR" dirty="0"/>
              <a:t>Πώς θα το υλοποιήσουμε αυτό</a:t>
            </a:r>
            <a:r>
              <a:rPr lang="en-US" dirty="0"/>
              <a:t>?</a:t>
            </a:r>
            <a:endParaRPr lang="el-GR" dirty="0"/>
          </a:p>
          <a:p>
            <a:endParaRPr lang="en-US" dirty="0" smtClean="0"/>
          </a:p>
          <a:p>
            <a:r>
              <a:rPr lang="el-GR" dirty="0" smtClean="0"/>
              <a:t>Τι </a:t>
            </a:r>
            <a:r>
              <a:rPr lang="el-GR" dirty="0"/>
              <a:t>γίνεται αν θέλουμε να δημιουργήσουμε ένα αντικείμενο </a:t>
            </a:r>
            <a:r>
              <a:rPr lang="en-US" dirty="0"/>
              <a:t>Person </a:t>
            </a:r>
            <a:r>
              <a:rPr lang="el-GR" dirty="0"/>
              <a:t>για κάθε μοναδικό όνομα?</a:t>
            </a:r>
            <a:endParaRPr lang="en-US" dirty="0"/>
          </a:p>
          <a:p>
            <a:endParaRPr lang="en-US" dirty="0"/>
          </a:p>
        </p:txBody>
      </p:sp>
    </p:spTree>
    <p:extLst>
      <p:ext uri="{BB962C8B-B14F-4D97-AF65-F5344CB8AC3E}">
        <p14:creationId xmlns:p14="http://schemas.microsoft.com/office/powerpoint/2010/main" val="157282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744086"/>
            <a:ext cx="8856984" cy="5863144"/>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HashMapExample1</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smtClean="0">
                <a:solidFill>
                  <a:srgbClr val="0070C0"/>
                </a:solidFill>
                <a:latin typeface="Courier New" pitchFamily="49" charset="0"/>
                <a:cs typeface="Courier New" pitchFamily="49" charset="0"/>
              </a:rPr>
              <a:t>HashMap</a:t>
            </a:r>
            <a:r>
              <a:rPr lang="en-US" sz="1500" b="1" dirty="0" smtClean="0">
                <a:solidFill>
                  <a:srgbClr val="0070C0"/>
                </a:solidFill>
                <a:latin typeface="Courier New" pitchFamily="49" charset="0"/>
                <a:cs typeface="Courier New" pitchFamily="49" charset="0"/>
              </a:rPr>
              <a:t>&lt;</a:t>
            </a:r>
            <a:r>
              <a:rPr lang="en-US" sz="1500" b="1" dirty="0" err="1" smtClean="0">
                <a:solidFill>
                  <a:srgbClr val="0070C0"/>
                </a:solidFill>
                <a:latin typeface="Courier New" pitchFamily="49" charset="0"/>
                <a:cs typeface="Courier New" pitchFamily="49" charset="0"/>
              </a:rPr>
              <a:t>String,Integer</a:t>
            </a:r>
            <a:r>
              <a:rPr lang="en-US" sz="1500" b="1" dirty="0">
                <a:solidFill>
                  <a:srgbClr val="0070C0"/>
                </a:solidFill>
                <a:latin typeface="Courier New" pitchFamily="49" charset="0"/>
                <a:cs typeface="Courier New" pitchFamily="49" charset="0"/>
              </a:rPr>
              <a:t>&gt; </a:t>
            </a:r>
            <a:r>
              <a:rPr lang="en-US" sz="1500" b="1" dirty="0" err="1">
                <a:solidFill>
                  <a:srgbClr val="0070C0"/>
                </a:solidFill>
                <a:latin typeface="Courier New" pitchFamily="49" charset="0"/>
                <a:cs typeface="Courier New" pitchFamily="49" charset="0"/>
              </a:rPr>
              <a:t>myMap</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HashMap</a:t>
            </a:r>
            <a:r>
              <a:rPr lang="en-US" sz="1500" b="1" dirty="0">
                <a:solidFill>
                  <a:srgbClr val="0070C0"/>
                </a:solidFill>
                <a:latin typeface="Courier New" pitchFamily="49" charset="0"/>
                <a:cs typeface="Courier New" pitchFamily="49" charset="0"/>
              </a:rPr>
              <a:t>&lt;</a:t>
            </a:r>
            <a:r>
              <a:rPr lang="en-US" sz="1500" b="1" dirty="0" err="1">
                <a:solidFill>
                  <a:srgbClr val="0070C0"/>
                </a:solidFill>
                <a:latin typeface="Courier New" pitchFamily="49" charset="0"/>
                <a:cs typeface="Courier New" pitchFamily="49" charset="0"/>
              </a:rPr>
              <a:t>String,Integer</a:t>
            </a:r>
            <a:r>
              <a:rPr lang="en-US" sz="1500" b="1" dirty="0">
                <a:solidFill>
                  <a:srgbClr val="0070C0"/>
                </a:solidFill>
                <a:latin typeface="Courier New" pitchFamily="49" charset="0"/>
                <a:cs typeface="Courier New" pitchFamily="49" charset="0"/>
              </a:rPr>
              <a:t>&gt;();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Scanner </a:t>
            </a:r>
            <a:r>
              <a:rPr lang="en-US" sz="1500" b="1" dirty="0">
                <a:latin typeface="Courier New" pitchFamily="49" charset="0"/>
                <a:cs typeface="Courier New" pitchFamily="49" charset="0"/>
              </a:rPr>
              <a:t>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int </a:t>
            </a:r>
            <a:r>
              <a:rPr lang="en-US" sz="1500" b="1" dirty="0">
                <a:latin typeface="Courier New" pitchFamily="49" charset="0"/>
                <a:cs typeface="Courier New" pitchFamily="49" charset="0"/>
              </a:rPr>
              <a:t>counter = 0;</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a:t>
            </a:r>
            <a:r>
              <a:rPr lang="en-US" sz="1500" b="1" dirty="0" err="1" smtClean="0">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name,counter</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counter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endParaRPr lang="el-GR" sz="1500" b="1" dirty="0" smtClean="0">
              <a:latin typeface="Courier New" pitchFamily="49" charset="0"/>
              <a:cs typeface="Courier New" pitchFamily="49" charset="0"/>
            </a:endParaRPr>
          </a:p>
          <a:p>
            <a:r>
              <a:rPr lang="el-GR" sz="1500" b="1" dirty="0">
                <a:latin typeface="Courier New" pitchFamily="49" charset="0"/>
                <a:cs typeface="Courier New" pitchFamily="49" charset="0"/>
              </a:rPr>
              <a:t>	</a:t>
            </a:r>
            <a:endParaRPr lang="el-GR" sz="1500" b="1" dirty="0" smtClean="0">
              <a:latin typeface="Courier New" pitchFamily="49" charset="0"/>
              <a:cs typeface="Courier New" pitchFamily="49" charset="0"/>
            </a:endParaRPr>
          </a:p>
          <a:p>
            <a:r>
              <a:rPr lang="el-GR"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solidFill>
                  <a:srgbClr val="FF0000"/>
                </a:solidFill>
                <a:latin typeface="Courier New" pitchFamily="49" charset="0"/>
                <a:cs typeface="Courier New" pitchFamily="49" charset="0"/>
              </a:rPr>
              <a:t>myMap.keySet</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 </a:t>
            </a:r>
            <a:r>
              <a:rPr lang="en-US" sz="1500" b="1" dirty="0">
                <a:latin typeface="Courier New" pitchFamily="49" charset="0"/>
                <a:cs typeface="Courier New" pitchFamily="49" charset="0"/>
              </a:rPr>
              <a:t>+ ":"+ </a:t>
            </a:r>
            <a:r>
              <a:rPr lang="en-US" sz="1500" b="1" dirty="0" err="1">
                <a:solidFill>
                  <a:srgbClr val="FF0000"/>
                </a:solidFill>
                <a:latin typeface="Courier New" pitchFamily="49" charset="0"/>
                <a:cs typeface="Courier New" pitchFamily="49" charset="0"/>
              </a:rPr>
              <a:t>myMap.get</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4355976" y="908720"/>
            <a:ext cx="4850831" cy="923330"/>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HashMap</a:t>
            </a:r>
            <a:r>
              <a:rPr lang="en-US" dirty="0" smtClean="0"/>
              <a:t>  </a:t>
            </a:r>
            <a:r>
              <a:rPr lang="el-GR" dirty="0" smtClean="0"/>
              <a:t>που συσχετίζει </a:t>
            </a:r>
            <a:r>
              <a:rPr lang="en-US" dirty="0" smtClean="0">
                <a:solidFill>
                  <a:srgbClr val="FF0000"/>
                </a:solidFill>
              </a:rPr>
              <a:t>Strings</a:t>
            </a:r>
            <a:r>
              <a:rPr lang="el-GR" dirty="0">
                <a:solidFill>
                  <a:srgbClr val="FF0000"/>
                </a:solidFill>
              </a:rPr>
              <a:t> </a:t>
            </a:r>
            <a:r>
              <a:rPr lang="el-GR" dirty="0"/>
              <a:t>(</a:t>
            </a:r>
            <a:r>
              <a:rPr lang="el-GR" dirty="0" err="1"/>
              <a:t>κλειδια</a:t>
            </a:r>
            <a:r>
              <a:rPr lang="el-GR" dirty="0"/>
              <a:t>) </a:t>
            </a:r>
            <a:r>
              <a:rPr lang="el-GR" dirty="0" smtClean="0"/>
              <a:t>και </a:t>
            </a:r>
            <a:r>
              <a:rPr lang="en-US" dirty="0" smtClean="0">
                <a:solidFill>
                  <a:srgbClr val="FF0000"/>
                </a:solidFill>
              </a:rPr>
              <a:t>Integers</a:t>
            </a:r>
            <a:r>
              <a:rPr lang="el-GR" dirty="0" smtClean="0">
                <a:solidFill>
                  <a:srgbClr val="FF0000"/>
                </a:solidFill>
              </a:rPr>
              <a:t> </a:t>
            </a:r>
            <a:r>
              <a:rPr lang="el-GR" dirty="0"/>
              <a:t>(τιμές)</a:t>
            </a:r>
            <a:endParaRPr lang="en-US" dirty="0"/>
          </a:p>
          <a:p>
            <a:r>
              <a:rPr lang="el-GR" dirty="0" smtClean="0"/>
              <a:t>Για κάθε όνομα (</a:t>
            </a:r>
            <a:r>
              <a:rPr lang="en-US" dirty="0" smtClean="0"/>
              <a:t>String) </a:t>
            </a:r>
            <a:r>
              <a:rPr lang="el-GR" dirty="0" smtClean="0"/>
              <a:t>το </a:t>
            </a:r>
            <a:r>
              <a:rPr lang="en-US" dirty="0" smtClean="0"/>
              <a:t>id (Integer)</a:t>
            </a:r>
            <a:endParaRPr lang="en-US" dirty="0"/>
          </a:p>
        </p:txBody>
      </p:sp>
      <p:sp>
        <p:nvSpPr>
          <p:cNvPr id="5" name="TextBox 4"/>
          <p:cNvSpPr txBox="1"/>
          <p:nvPr/>
        </p:nvSpPr>
        <p:spPr>
          <a:xfrm>
            <a:off x="5457347" y="2706161"/>
            <a:ext cx="3774571" cy="1477328"/>
          </a:xfrm>
          <a:prstGeom prst="rect">
            <a:avLst/>
          </a:prstGeom>
          <a:solidFill>
            <a:srgbClr val="92D050"/>
          </a:solidFill>
        </p:spPr>
        <p:txBody>
          <a:bodyPr wrap="square" rtlCol="0">
            <a:spAutoFit/>
          </a:bodyPr>
          <a:lstStyle/>
          <a:p>
            <a:r>
              <a:rPr lang="el-GR" dirty="0" smtClean="0"/>
              <a:t>Αν το όνομα δεν είναι ήδη στο </a:t>
            </a:r>
            <a:r>
              <a:rPr lang="en-US" dirty="0" err="1" smtClean="0"/>
              <a:t>HashMap</a:t>
            </a:r>
            <a:r>
              <a:rPr lang="en-US" dirty="0" smtClean="0"/>
              <a:t> </a:t>
            </a:r>
            <a:r>
              <a:rPr lang="el-GR" dirty="0" smtClean="0"/>
              <a:t>τότε ανάθεσε στο όνομα αυτό τον επόμενο αύξοντα αριθμό και πρόσθεσε ένα νέο ζευγάρι (όνομα αριθμός) στο </a:t>
            </a:r>
            <a:r>
              <a:rPr lang="en-US" dirty="0" err="1" smtClean="0"/>
              <a:t>HashMap</a:t>
            </a:r>
            <a:r>
              <a:rPr lang="en-US" dirty="0" smtClean="0"/>
              <a:t>.</a:t>
            </a:r>
            <a:r>
              <a:rPr lang="el-GR" dirty="0" smtClean="0"/>
              <a:t> </a:t>
            </a:r>
            <a:endParaRPr lang="en-US" dirty="0"/>
          </a:p>
        </p:txBody>
      </p:sp>
      <p:sp>
        <p:nvSpPr>
          <p:cNvPr id="7" name="TextBox 6"/>
          <p:cNvSpPr txBox="1"/>
          <p:nvPr/>
        </p:nvSpPr>
        <p:spPr>
          <a:xfrm>
            <a:off x="1115616" y="4973450"/>
            <a:ext cx="3300020" cy="338554"/>
          </a:xfrm>
          <a:prstGeom prst="rect">
            <a:avLst/>
          </a:prstGeom>
          <a:solidFill>
            <a:srgbClr val="92D050"/>
          </a:solidFill>
        </p:spPr>
        <p:txBody>
          <a:bodyPr wrap="square" rtlCol="0">
            <a:spAutoFit/>
          </a:bodyPr>
          <a:lstStyle/>
          <a:p>
            <a:r>
              <a:rPr lang="el-GR" sz="1600" dirty="0" smtClean="0"/>
              <a:t>Διατρέχοντας το </a:t>
            </a:r>
            <a:r>
              <a:rPr lang="en-US" sz="1600" dirty="0" err="1" smtClean="0"/>
              <a:t>HashMap</a:t>
            </a:r>
            <a:endParaRPr lang="en-US" sz="1600" dirty="0">
              <a:solidFill>
                <a:srgbClr val="FF0000"/>
              </a:solidFill>
            </a:endParaRPr>
          </a:p>
        </p:txBody>
      </p:sp>
      <p:sp>
        <p:nvSpPr>
          <p:cNvPr id="8" name="Rectangular Callout 7"/>
          <p:cNvSpPr/>
          <p:nvPr/>
        </p:nvSpPr>
        <p:spPr>
          <a:xfrm>
            <a:off x="5580112" y="4667126"/>
            <a:ext cx="3557938" cy="612648"/>
          </a:xfrm>
          <a:prstGeom prst="wedgeRectCallout">
            <a:avLst>
              <a:gd name="adj1" fmla="val -9680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Διέτρεξε το σύνολο με τα κλειδιά (ονόματα) στο </a:t>
            </a:r>
            <a:r>
              <a:rPr lang="en-US" dirty="0" err="1" smtClean="0"/>
              <a:t>HashMap</a:t>
            </a:r>
            <a:endParaRPr lang="en-US" dirty="0"/>
          </a:p>
        </p:txBody>
      </p:sp>
      <p:sp>
        <p:nvSpPr>
          <p:cNvPr id="9" name="Rectangular Callout 8"/>
          <p:cNvSpPr/>
          <p:nvPr/>
        </p:nvSpPr>
        <p:spPr>
          <a:xfrm>
            <a:off x="3995936" y="6093296"/>
            <a:ext cx="5141979" cy="612648"/>
          </a:xfrm>
          <a:prstGeom prst="wedgeRectCallout">
            <a:avLst>
              <a:gd name="adj1" fmla="val -34870"/>
              <a:gd name="adj2" fmla="val -90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 κάθε κλειδί (όνομα) πάρε το </a:t>
            </a:r>
            <a:r>
              <a:rPr lang="en-US" dirty="0" smtClean="0"/>
              <a:t>id </a:t>
            </a:r>
            <a:r>
              <a:rPr lang="el-GR" dirty="0" smtClean="0"/>
              <a:t>που αντιστοιχεί στο όνομα αυτό και τύπωσε το.</a:t>
            </a:r>
            <a:endParaRPr lang="en-US" dirty="0"/>
          </a:p>
        </p:txBody>
      </p:sp>
    </p:spTree>
    <p:extLst>
      <p:ext uri="{BB962C8B-B14F-4D97-AF65-F5344CB8AC3E}">
        <p14:creationId xmlns:p14="http://schemas.microsoft.com/office/powerpoint/2010/main" val="180266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5632311"/>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HashMapExample2</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String,Person</a:t>
            </a:r>
            <a:r>
              <a:rPr lang="en-US" sz="1500" b="1" dirty="0">
                <a:solidFill>
                  <a:srgbClr val="FF0000"/>
                </a:solidFill>
                <a:latin typeface="Courier New" pitchFamily="49" charset="0"/>
                <a:cs typeface="Courier New" pitchFamily="49" charset="0"/>
              </a:rPr>
              <a:t>&gt; </a:t>
            </a:r>
            <a:r>
              <a:rPr lang="en-US" sz="1500" b="1" dirty="0" err="1">
                <a:solidFill>
                  <a:srgbClr val="FF0000"/>
                </a:solidFill>
                <a:latin typeface="Courier New" pitchFamily="49" charset="0"/>
                <a:cs typeface="Courier New" pitchFamily="49" charset="0"/>
              </a:rPr>
              <a:t>myMap</a:t>
            </a:r>
            <a:r>
              <a:rPr lang="en-US" sz="1500" b="1" dirty="0">
                <a:solidFill>
                  <a:srgbClr val="FF0000"/>
                </a:solidFill>
                <a:latin typeface="Courier New" pitchFamily="49" charset="0"/>
                <a:cs typeface="Courier New" pitchFamily="49" charset="0"/>
              </a:rPr>
              <a:t> = new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String,Person</a:t>
            </a:r>
            <a:r>
              <a:rPr lang="en-US" sz="1500" b="1" dirty="0">
                <a:solidFill>
                  <a:srgbClr val="FF0000"/>
                </a:solidFill>
                <a:latin typeface="Courier New" pitchFamily="49" charset="0"/>
                <a:cs typeface="Courier New" pitchFamily="49" charset="0"/>
              </a:rPr>
              <a:t>&gt;();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int counter = 0;</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Person p = new Person(</a:t>
            </a:r>
            <a:r>
              <a:rPr lang="en-US" sz="1500" b="1" dirty="0" err="1">
                <a:latin typeface="Courier New" pitchFamily="49" charset="0"/>
                <a:cs typeface="Courier New" pitchFamily="49" charset="0"/>
              </a:rPr>
              <a:t>name,counter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name,p</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counter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latin typeface="Courier New" pitchFamily="49" charset="0"/>
                <a:cs typeface="Courier New" pitchFamily="49" charset="0"/>
              </a:rPr>
              <a:t>myMap.keySet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myMap.get</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7" name="TextBox 6"/>
          <p:cNvSpPr txBox="1"/>
          <p:nvPr/>
        </p:nvSpPr>
        <p:spPr>
          <a:xfrm>
            <a:off x="5445115" y="3933056"/>
            <a:ext cx="3706255" cy="830997"/>
          </a:xfrm>
          <a:prstGeom prst="rect">
            <a:avLst/>
          </a:prstGeom>
          <a:solidFill>
            <a:srgbClr val="92D050"/>
          </a:solidFill>
        </p:spPr>
        <p:txBody>
          <a:bodyPr wrap="square" rtlCol="0">
            <a:spAutoFit/>
          </a:bodyPr>
          <a:lstStyle/>
          <a:p>
            <a:r>
              <a:rPr lang="el-GR" sz="1600" dirty="0" smtClean="0"/>
              <a:t>Δημιουργούμε ένα </a:t>
            </a:r>
            <a:r>
              <a:rPr lang="en-US" sz="1600" dirty="0" err="1" smtClean="0"/>
              <a:t>HashMap</a:t>
            </a:r>
            <a:r>
              <a:rPr lang="en-US" sz="1600" dirty="0" smtClean="0"/>
              <a:t> </a:t>
            </a:r>
            <a:r>
              <a:rPr lang="el-GR" sz="1600" dirty="0" smtClean="0"/>
              <a:t>το οποίο σε κάθε διαφορετικό όνομα αντιστοιχεί ένα </a:t>
            </a:r>
            <a:r>
              <a:rPr lang="el-GR" sz="1600" dirty="0" smtClean="0">
                <a:solidFill>
                  <a:srgbClr val="FF0000"/>
                </a:solidFill>
              </a:rPr>
              <a:t>αντικείμενο</a:t>
            </a:r>
            <a:r>
              <a:rPr lang="el-GR" sz="1600" dirty="0" smtClean="0"/>
              <a:t> </a:t>
            </a:r>
            <a:r>
              <a:rPr lang="en-US" sz="1600" dirty="0" smtClean="0"/>
              <a:t>Person.</a:t>
            </a:r>
            <a:endParaRPr lang="en-US" sz="1600" dirty="0">
              <a:solidFill>
                <a:srgbClr val="FF0000"/>
              </a:solidFill>
            </a:endParaRPr>
          </a:p>
        </p:txBody>
      </p:sp>
      <p:sp>
        <p:nvSpPr>
          <p:cNvPr id="3" name="Rectangular Callout 2"/>
          <p:cNvSpPr/>
          <p:nvPr/>
        </p:nvSpPr>
        <p:spPr>
          <a:xfrm>
            <a:off x="2843808" y="5517232"/>
            <a:ext cx="4968552" cy="468632"/>
          </a:xfrm>
          <a:prstGeom prst="wedgeRectCallout">
            <a:avLst>
              <a:gd name="adj1" fmla="val -43562"/>
              <a:gd name="adj2" fmla="val -100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Καλείται η </a:t>
            </a:r>
            <a:r>
              <a:rPr lang="en-US" dirty="0" err="1" smtClean="0"/>
              <a:t>toString</a:t>
            </a:r>
            <a:r>
              <a:rPr lang="en-US" dirty="0" smtClean="0"/>
              <a:t> </a:t>
            </a:r>
            <a:r>
              <a:rPr lang="el-GR" dirty="0" smtClean="0"/>
              <a:t>της κλάσης </a:t>
            </a:r>
            <a:r>
              <a:rPr lang="en-US" dirty="0" smtClean="0"/>
              <a:t>Person</a:t>
            </a:r>
            <a:endParaRPr lang="en-US" dirty="0"/>
          </a:p>
        </p:txBody>
      </p:sp>
    </p:spTree>
    <p:extLst>
      <p:ext uri="{BB962C8B-B14F-4D97-AF65-F5344CB8AC3E}">
        <p14:creationId xmlns:p14="http://schemas.microsoft.com/office/powerpoint/2010/main" val="232279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Ιστορία</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Ο </a:t>
            </a:r>
            <a:r>
              <a:rPr lang="en-AU" dirty="0">
                <a:solidFill>
                  <a:srgbClr val="0070C0"/>
                </a:solidFill>
              </a:rPr>
              <a:t>Patrick </a:t>
            </a:r>
            <a:r>
              <a:rPr lang="en-AU" dirty="0" err="1">
                <a:solidFill>
                  <a:srgbClr val="0070C0"/>
                </a:solidFill>
              </a:rPr>
              <a:t>Naughton</a:t>
            </a:r>
            <a:r>
              <a:rPr lang="en-AU" dirty="0">
                <a:solidFill>
                  <a:srgbClr val="0070C0"/>
                </a:solidFill>
              </a:rPr>
              <a:t> </a:t>
            </a:r>
            <a:r>
              <a:rPr lang="el-GR" dirty="0" smtClean="0"/>
              <a:t>απειλεί την </a:t>
            </a:r>
            <a:r>
              <a:rPr lang="en-US" dirty="0" smtClean="0"/>
              <a:t>Sun </a:t>
            </a:r>
            <a:r>
              <a:rPr lang="el-GR" dirty="0" smtClean="0"/>
              <a:t>ότι θα φύγει.</a:t>
            </a:r>
          </a:p>
          <a:p>
            <a:r>
              <a:rPr lang="el-GR" dirty="0" smtClean="0"/>
              <a:t>Τον βάζουν σε μία ομάδα αποτελούμενη από τους </a:t>
            </a:r>
            <a:r>
              <a:rPr lang="en-AU" dirty="0">
                <a:solidFill>
                  <a:srgbClr val="0070C0"/>
                </a:solidFill>
              </a:rPr>
              <a:t>James Gosling </a:t>
            </a:r>
            <a:r>
              <a:rPr lang="el-GR" dirty="0" smtClean="0"/>
              <a:t>και </a:t>
            </a:r>
            <a:r>
              <a:rPr lang="en-AU" dirty="0" smtClean="0">
                <a:solidFill>
                  <a:srgbClr val="0070C0"/>
                </a:solidFill>
              </a:rPr>
              <a:t>Mike </a:t>
            </a:r>
            <a:r>
              <a:rPr lang="en-AU" dirty="0">
                <a:solidFill>
                  <a:srgbClr val="0070C0"/>
                </a:solidFill>
              </a:rPr>
              <a:t>Sheridan</a:t>
            </a:r>
            <a:r>
              <a:rPr lang="en-AU" dirty="0"/>
              <a:t> </a:t>
            </a:r>
            <a:r>
              <a:rPr lang="el-GR" dirty="0" smtClean="0"/>
              <a:t>για να σχεδιάσουν τον προγραμματισμό τον έξυπνων συσκευών της επόμενης γενιάς. </a:t>
            </a:r>
          </a:p>
          <a:p>
            <a:pPr lvl="1"/>
            <a:r>
              <a:rPr lang="en-US" dirty="0" smtClean="0"/>
              <a:t>The </a:t>
            </a:r>
            <a:r>
              <a:rPr lang="en-US" dirty="0" smtClean="0">
                <a:solidFill>
                  <a:schemeClr val="accent6">
                    <a:lumMod val="75000"/>
                  </a:schemeClr>
                </a:solidFill>
              </a:rPr>
              <a:t>Green project</a:t>
            </a:r>
            <a:r>
              <a:rPr lang="en-US" dirty="0" smtClean="0"/>
              <a:t>.</a:t>
            </a:r>
          </a:p>
          <a:p>
            <a:r>
              <a:rPr lang="en-US" dirty="0" smtClean="0"/>
              <a:t>O Gosling </a:t>
            </a:r>
            <a:r>
              <a:rPr lang="el-GR" dirty="0" smtClean="0"/>
              <a:t>συνειδητοποιεί ότι η </a:t>
            </a:r>
            <a:r>
              <a:rPr lang="en-US" dirty="0" smtClean="0"/>
              <a:t>C++ </a:t>
            </a:r>
            <a:r>
              <a:rPr lang="el-GR" dirty="0" smtClean="0"/>
              <a:t>δεν είναι αρκετά αξιόπιστη για να δουλεύει σε συσκευές περιορισμένων δυνατοτήτων και με διάφορες αρχιτεκτονικές.</a:t>
            </a:r>
          </a:p>
          <a:p>
            <a:pPr lvl="1"/>
            <a:r>
              <a:rPr lang="el-GR" dirty="0" smtClean="0"/>
              <a:t>Δημιουργεί τη γλώσσα </a:t>
            </a:r>
            <a:r>
              <a:rPr lang="en-US" dirty="0" smtClean="0">
                <a:solidFill>
                  <a:schemeClr val="accent6">
                    <a:lumMod val="75000"/>
                  </a:schemeClr>
                </a:solidFill>
              </a:rPr>
              <a:t>Oak</a:t>
            </a:r>
          </a:p>
          <a:p>
            <a:r>
              <a:rPr lang="en-US" dirty="0" smtClean="0"/>
              <a:t>To 1992 </a:t>
            </a:r>
            <a:r>
              <a:rPr lang="el-GR" dirty="0" smtClean="0"/>
              <a:t>η ομάδα κάνει ένα </a:t>
            </a:r>
            <a:r>
              <a:rPr lang="en-US" dirty="0" smtClean="0"/>
              <a:t>demo </a:t>
            </a:r>
            <a:r>
              <a:rPr lang="el-GR" dirty="0" smtClean="0"/>
              <a:t>μιας συσκευής </a:t>
            </a:r>
            <a:r>
              <a:rPr lang="en-US" dirty="0" smtClean="0">
                <a:solidFill>
                  <a:schemeClr val="accent6">
                    <a:lumMod val="75000"/>
                  </a:schemeClr>
                </a:solidFill>
              </a:rPr>
              <a:t>PDA</a:t>
            </a:r>
            <a:r>
              <a:rPr lang="el-GR" dirty="0" smtClean="0">
                <a:solidFill>
                  <a:schemeClr val="accent6">
                    <a:lumMod val="75000"/>
                  </a:schemeClr>
                </a:solidFill>
              </a:rPr>
              <a:t>, *7 </a:t>
            </a:r>
            <a:r>
              <a:rPr lang="el-GR" dirty="0" smtClean="0"/>
              <a:t>(</a:t>
            </a:r>
            <a:r>
              <a:rPr lang="en-US" dirty="0" smtClean="0"/>
              <a:t>star 7)</a:t>
            </a:r>
          </a:p>
          <a:p>
            <a:pPr lvl="1"/>
            <a:r>
              <a:rPr lang="el-GR" dirty="0" smtClean="0"/>
              <a:t>Δημιουργείται η θυγατρική εταιρία </a:t>
            </a:r>
            <a:r>
              <a:rPr lang="en-US" dirty="0" err="1" smtClean="0">
                <a:solidFill>
                  <a:schemeClr val="accent6">
                    <a:lumMod val="75000"/>
                  </a:schemeClr>
                </a:solidFill>
              </a:rPr>
              <a:t>FirstPerson</a:t>
            </a:r>
            <a:r>
              <a:rPr lang="en-US" dirty="0" smtClean="0">
                <a:solidFill>
                  <a:schemeClr val="accent6">
                    <a:lumMod val="75000"/>
                  </a:schemeClr>
                </a:solidFill>
              </a:rPr>
              <a:t> </a:t>
            </a:r>
            <a:r>
              <a:rPr lang="en-US" dirty="0" smtClean="0"/>
              <a:t>Inc</a:t>
            </a:r>
            <a:r>
              <a:rPr lang="el-GR" dirty="0" smtClean="0"/>
              <a:t> </a:t>
            </a:r>
            <a:r>
              <a:rPr lang="en-US" dirty="0" smtClean="0"/>
              <a:t> </a:t>
            </a:r>
            <a:endParaRPr lang="el-GR" dirty="0" smtClean="0"/>
          </a:p>
          <a:p>
            <a:r>
              <a:rPr lang="el-GR" dirty="0" smtClean="0"/>
              <a:t>Η δημιουργία των έξυπνων συσκευών αποτυγχάνει και η ομάδα (μαζί με τον </a:t>
            </a:r>
            <a:r>
              <a:rPr lang="en-US" dirty="0" smtClean="0">
                <a:solidFill>
                  <a:srgbClr val="0070C0"/>
                </a:solidFill>
              </a:rPr>
              <a:t>Eric Schmidt</a:t>
            </a:r>
            <a:r>
              <a:rPr lang="en-US" dirty="0" smtClean="0"/>
              <a:t>) </a:t>
            </a:r>
            <a:r>
              <a:rPr lang="el-GR" dirty="0" smtClean="0"/>
              <a:t>επικεντρώνεται στην εφαρμογή της πλατφόρμας στο </a:t>
            </a:r>
            <a:r>
              <a:rPr lang="en-US" dirty="0" smtClean="0">
                <a:solidFill>
                  <a:schemeClr val="accent6">
                    <a:lumMod val="75000"/>
                  </a:schemeClr>
                </a:solidFill>
              </a:rPr>
              <a:t>Internet</a:t>
            </a:r>
            <a:r>
              <a:rPr lang="en-US" dirty="0" smtClean="0"/>
              <a:t>.</a:t>
            </a:r>
          </a:p>
          <a:p>
            <a:pPr lvl="1"/>
            <a:r>
              <a:rPr lang="el-GR" dirty="0" smtClean="0"/>
              <a:t>Ο </a:t>
            </a:r>
            <a:r>
              <a:rPr lang="en-AU" dirty="0" err="1"/>
              <a:t>Naughton</a:t>
            </a:r>
            <a:r>
              <a:rPr lang="en-AU" dirty="0"/>
              <a:t> </a:t>
            </a:r>
            <a:r>
              <a:rPr lang="el-GR" dirty="0" smtClean="0"/>
              <a:t>φτιάχνει τον </a:t>
            </a:r>
            <a:r>
              <a:rPr lang="en-US" dirty="0" err="1" smtClean="0"/>
              <a:t>WebRunner</a:t>
            </a:r>
            <a:r>
              <a:rPr lang="en-US" dirty="0" smtClean="0"/>
              <a:t> browser (</a:t>
            </a:r>
            <a:r>
              <a:rPr lang="el-GR" dirty="0" err="1" smtClean="0"/>
              <a:t>μετα</a:t>
            </a:r>
            <a:r>
              <a:rPr lang="el-GR" dirty="0" smtClean="0"/>
              <a:t> </a:t>
            </a:r>
            <a:r>
              <a:rPr lang="en-US" dirty="0" err="1" smtClean="0"/>
              <a:t>HotJava</a:t>
            </a:r>
            <a:r>
              <a:rPr lang="en-US" dirty="0" smtClean="0"/>
              <a:t>)</a:t>
            </a:r>
          </a:p>
          <a:p>
            <a:pPr lvl="1"/>
            <a:r>
              <a:rPr lang="el-GR" dirty="0" smtClean="0"/>
              <a:t>Η γλώσσα μετονομάζεται σε </a:t>
            </a:r>
            <a:r>
              <a:rPr lang="en-US" dirty="0" smtClean="0">
                <a:solidFill>
                  <a:schemeClr val="accent6">
                    <a:lumMod val="75000"/>
                  </a:schemeClr>
                </a:solidFill>
              </a:rPr>
              <a:t>Java</a:t>
            </a:r>
            <a:r>
              <a:rPr lang="en-US" dirty="0" smtClean="0"/>
              <a:t> </a:t>
            </a:r>
            <a:r>
              <a:rPr lang="el-GR" dirty="0" smtClean="0"/>
              <a:t>και το ενδιαφέρον επικεντρώνεται σε εφαρμογές που τρέχουν μέσα στον </a:t>
            </a:r>
            <a:r>
              <a:rPr lang="en-US" dirty="0" smtClean="0"/>
              <a:t>browser.</a:t>
            </a:r>
          </a:p>
          <a:p>
            <a:r>
              <a:rPr lang="en-US" dirty="0" smtClean="0"/>
              <a:t>O </a:t>
            </a:r>
            <a:r>
              <a:rPr lang="en-US" dirty="0" smtClean="0">
                <a:solidFill>
                  <a:srgbClr val="0070C0"/>
                </a:solidFill>
              </a:rPr>
              <a:t>Marc Andersen </a:t>
            </a:r>
            <a:r>
              <a:rPr lang="el-GR" dirty="0" smtClean="0"/>
              <a:t>ανακοινώνει ότι ο </a:t>
            </a:r>
            <a:r>
              <a:rPr lang="en-US" dirty="0" smtClean="0">
                <a:solidFill>
                  <a:schemeClr val="accent6">
                    <a:lumMod val="75000"/>
                  </a:schemeClr>
                </a:solidFill>
              </a:rPr>
              <a:t>Netscape browser </a:t>
            </a:r>
            <a:r>
              <a:rPr lang="el-GR" dirty="0" smtClean="0"/>
              <a:t>θα υποστηρίζει</a:t>
            </a:r>
            <a:r>
              <a:rPr lang="en-US" dirty="0" smtClean="0"/>
              <a:t> Java </a:t>
            </a:r>
            <a:r>
              <a:rPr lang="el-GR" dirty="0" err="1" smtClean="0"/>
              <a:t>μικροεφαρμογές</a:t>
            </a:r>
            <a:r>
              <a:rPr lang="el-GR" dirty="0" smtClean="0"/>
              <a:t> (</a:t>
            </a:r>
            <a:r>
              <a:rPr lang="en-US" dirty="0" smtClean="0"/>
              <a:t>applets) </a:t>
            </a:r>
            <a:endParaRPr lang="en-US" dirty="0"/>
          </a:p>
        </p:txBody>
      </p:sp>
    </p:spTree>
    <p:extLst>
      <p:ext uri="{BB962C8B-B14F-4D97-AF65-F5344CB8AC3E}">
        <p14:creationId xmlns:p14="http://schemas.microsoft.com/office/powerpoint/2010/main" val="827827442"/>
      </p:ext>
    </p:extLst>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r>
              <a:rPr lang="el-GR" dirty="0" smtClean="0"/>
              <a:t>Ι</a:t>
            </a:r>
            <a:endParaRPr lang="en-US" dirty="0"/>
          </a:p>
        </p:txBody>
      </p:sp>
      <p:sp>
        <p:nvSpPr>
          <p:cNvPr id="3" name="Content Placeholder 2"/>
          <p:cNvSpPr>
            <a:spLocks noGrp="1"/>
          </p:cNvSpPr>
          <p:nvPr>
            <p:ph idx="1"/>
          </p:nvPr>
        </p:nvSpPr>
        <p:spPr/>
        <p:txBody>
          <a:bodyPr>
            <a:normAutofit/>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solidFill>
                  <a:srgbClr val="0070C0"/>
                </a:solidFill>
              </a:rPr>
              <a:t>Strings</a:t>
            </a:r>
            <a:r>
              <a:rPr lang="el-GR" dirty="0">
                <a:solidFill>
                  <a:srgbClr val="0070C0"/>
                </a:solidFill>
              </a:rPr>
              <a:t> </a:t>
            </a:r>
            <a:r>
              <a:rPr lang="el-GR" dirty="0" smtClean="0"/>
              <a:t>και να τον αριθμό των εμφανίσεων τους στο κείμενο</a:t>
            </a:r>
            <a:r>
              <a:rPr lang="en-US" dirty="0" smtClean="0"/>
              <a:t>.</a:t>
            </a:r>
            <a:endParaRPr lang="el-GR" dirty="0" smtClean="0"/>
          </a:p>
          <a:p>
            <a:pPr marL="274320" lvl="1" indent="0">
              <a:buNone/>
            </a:pPr>
            <a:endParaRPr lang="en-US" dirty="0"/>
          </a:p>
          <a:p>
            <a:r>
              <a:rPr lang="el-GR" dirty="0"/>
              <a:t>Πώς θα το υλοποιήσουμε αυτό</a:t>
            </a:r>
            <a:r>
              <a:rPr lang="en-US" dirty="0"/>
              <a:t>?</a:t>
            </a:r>
            <a:endParaRPr lang="el-GR" dirty="0"/>
          </a:p>
          <a:p>
            <a:pPr marL="0" indent="0">
              <a:buNone/>
            </a:pPr>
            <a:endParaRPr lang="en-US" dirty="0" smtClean="0"/>
          </a:p>
        </p:txBody>
      </p:sp>
    </p:spTree>
    <p:extLst>
      <p:ext uri="{BB962C8B-B14F-4D97-AF65-F5344CB8AC3E}">
        <p14:creationId xmlns:p14="http://schemas.microsoft.com/office/powerpoint/2010/main" val="85415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9712" y="3717032"/>
            <a:ext cx="403244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62690"/>
            <a:ext cx="8928992" cy="5401479"/>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class HashMapExample3</a:t>
            </a: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&lt;String, Integer&gt; </a:t>
            </a:r>
            <a:r>
              <a:rPr lang="en-US" sz="1500" b="1" dirty="0" err="1">
                <a:solidFill>
                  <a:srgbClr val="FF0000"/>
                </a:solidFill>
                <a:latin typeface="Courier New" pitchFamily="49" charset="0"/>
                <a:cs typeface="Courier New" pitchFamily="49" charset="0"/>
              </a:rPr>
              <a:t>myMap</a:t>
            </a:r>
            <a:r>
              <a:rPr lang="en-US" sz="1500" b="1" dirty="0">
                <a:solidFill>
                  <a:srgbClr val="FF0000"/>
                </a:solidFill>
                <a:latin typeface="Courier New" pitchFamily="49" charset="0"/>
                <a:cs typeface="Courier New" pitchFamily="49" charset="0"/>
              </a:rPr>
              <a:t> = new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String,Integer</a:t>
            </a:r>
            <a:r>
              <a:rPr lang="en-US" sz="1500" b="1" dirty="0">
                <a:solidFill>
                  <a:srgbClr val="FF0000"/>
                </a:solidFill>
                <a:latin typeface="Courier New" pitchFamily="49" charset="0"/>
                <a:cs typeface="Courier New" pitchFamily="49" charset="0"/>
              </a:rPr>
              <a:t>&gt;();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myMap.put</a:t>
            </a:r>
            <a:r>
              <a:rPr lang="en-US" sz="1500" b="1" dirty="0">
                <a:latin typeface="Courier New" pitchFamily="49" charset="0"/>
                <a:cs typeface="Courier New" pitchFamily="49" charset="0"/>
              </a:rPr>
              <a:t>(name,1);</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else{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name,myMap.get</a:t>
            </a:r>
            <a:r>
              <a:rPr lang="en-US" sz="1500" b="1" dirty="0">
                <a:solidFill>
                  <a:srgbClr val="FF0000"/>
                </a:solidFill>
                <a:latin typeface="Courier New" pitchFamily="49" charset="0"/>
                <a:cs typeface="Courier New" pitchFamily="49" charset="0"/>
              </a:rPr>
              <a:t>(name)+1);</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latin typeface="Courier New" pitchFamily="49" charset="0"/>
                <a:cs typeface="Courier New" pitchFamily="49" charset="0"/>
              </a:rPr>
              <a:t>myMap.keySet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myMap.get</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Tree>
    <p:extLst>
      <p:ext uri="{BB962C8B-B14F-4D97-AF65-F5344CB8AC3E}">
        <p14:creationId xmlns:p14="http://schemas.microsoft.com/office/powerpoint/2010/main" val="387681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Iterators</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Ένα </a:t>
            </a:r>
            <a:r>
              <a:rPr lang="en-US" dirty="0" smtClean="0"/>
              <a:t>interface </a:t>
            </a:r>
            <a:r>
              <a:rPr lang="el-GR" dirty="0" smtClean="0"/>
              <a:t>που μας δίνει τις λειτουργίες για να </a:t>
            </a:r>
            <a:r>
              <a:rPr lang="el-GR" dirty="0" smtClean="0">
                <a:solidFill>
                  <a:schemeClr val="accent6">
                    <a:lumMod val="75000"/>
                  </a:schemeClr>
                </a:solidFill>
              </a:rPr>
              <a:t>διατρέχουμε</a:t>
            </a:r>
            <a:r>
              <a:rPr lang="el-GR" dirty="0" smtClean="0"/>
              <a:t> ένα </a:t>
            </a:r>
            <a:r>
              <a:rPr lang="en-US" dirty="0" smtClean="0"/>
              <a:t>Collection</a:t>
            </a:r>
          </a:p>
          <a:p>
            <a:pPr lvl="1"/>
            <a:r>
              <a:rPr lang="el-GR" dirty="0" smtClean="0"/>
              <a:t>Ιδιαίτερα χρήσιμοι αν θέλουμε να </a:t>
            </a:r>
            <a:r>
              <a:rPr lang="el-GR" dirty="0" smtClean="0">
                <a:solidFill>
                  <a:srgbClr val="0070C0"/>
                </a:solidFill>
              </a:rPr>
              <a:t>αφαιρέσουμε</a:t>
            </a:r>
            <a:r>
              <a:rPr lang="el-GR" dirty="0" smtClean="0"/>
              <a:t> στοιχεία από ένα </a:t>
            </a:r>
            <a:r>
              <a:rPr lang="en-US" dirty="0" smtClean="0"/>
              <a:t>Collection.</a:t>
            </a:r>
            <a:endParaRPr lang="el-GR" dirty="0" smtClean="0"/>
          </a:p>
          <a:p>
            <a:r>
              <a:rPr lang="el-GR" dirty="0" smtClean="0"/>
              <a:t>Μέθοδοι του </a:t>
            </a:r>
            <a:r>
              <a:rPr lang="en-US" dirty="0" smtClean="0">
                <a:solidFill>
                  <a:schemeClr val="accent6">
                    <a:lumMod val="75000"/>
                  </a:schemeClr>
                </a:solidFill>
              </a:rPr>
              <a:t>Iterator&lt;</a:t>
            </a:r>
            <a:r>
              <a:rPr lang="en-US" dirty="0" smtClean="0">
                <a:solidFill>
                  <a:srgbClr val="FF0000"/>
                </a:solidFill>
              </a:rPr>
              <a:t>T</a:t>
            </a:r>
            <a:r>
              <a:rPr lang="en-US" dirty="0" smtClean="0">
                <a:solidFill>
                  <a:schemeClr val="accent6">
                    <a:lumMod val="75000"/>
                  </a:schemeClr>
                </a:solidFill>
              </a:rPr>
              <a:t>&gt;</a:t>
            </a:r>
            <a:endParaRPr lang="el-GR" dirty="0">
              <a:solidFill>
                <a:schemeClr val="accent6">
                  <a:lumMod val="75000"/>
                </a:schemeClr>
              </a:solidFill>
            </a:endParaRPr>
          </a:p>
          <a:p>
            <a:pPr lvl="1"/>
            <a:r>
              <a:rPr lang="en-US" b="1" dirty="0" err="1" smtClean="0">
                <a:solidFill>
                  <a:srgbClr val="0070C0"/>
                </a:solidFill>
                <a:latin typeface="Courier New" pitchFamily="49" charset="0"/>
                <a:cs typeface="Courier New" pitchFamily="49" charset="0"/>
              </a:rPr>
              <a:t>hasNext</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a:t>
            </a:r>
            <a:r>
              <a:rPr lang="en-US" dirty="0" smtClean="0"/>
              <a:t>o iterator </a:t>
            </a:r>
            <a:r>
              <a:rPr lang="el-GR" dirty="0" smtClean="0"/>
              <a:t>έχει φτάσει στο τέλος ή όχι. </a:t>
            </a:r>
          </a:p>
          <a:p>
            <a:pPr lvl="1"/>
            <a:r>
              <a:rPr lang="el-GR" b="1" dirty="0" smtClean="0">
                <a:solidFill>
                  <a:srgbClr val="FF0000"/>
                </a:solidFill>
                <a:latin typeface="Courier New" pitchFamily="49" charset="0"/>
                <a:cs typeface="Courier New" pitchFamily="49" charset="0"/>
              </a:rPr>
              <a:t>Τ</a:t>
            </a:r>
            <a:r>
              <a:rPr lang="en-US" b="1" dirty="0" smtClean="0">
                <a:solidFill>
                  <a:srgbClr val="0070C0"/>
                </a:solidFill>
                <a:latin typeface="Courier New" pitchFamily="49" charset="0"/>
                <a:cs typeface="Courier New" pitchFamily="49" charset="0"/>
              </a:rPr>
              <a:t> next():</a:t>
            </a:r>
            <a:r>
              <a:rPr lang="en-US" dirty="0" smtClean="0"/>
              <a:t> </a:t>
            </a:r>
            <a:r>
              <a:rPr lang="el-GR" dirty="0"/>
              <a:t>επιστρέφει την </a:t>
            </a:r>
            <a:r>
              <a:rPr lang="el-GR" dirty="0" smtClean="0"/>
              <a:t>επόμενη τιμή</a:t>
            </a:r>
            <a:r>
              <a:rPr lang="en-US" dirty="0" smtClean="0"/>
              <a:t> (</a:t>
            </a:r>
            <a:r>
              <a:rPr lang="el-GR" dirty="0" smtClean="0"/>
              <a:t>αναφορά όχι αντίγραφο)</a:t>
            </a:r>
          </a:p>
          <a:p>
            <a:pPr lvl="1"/>
            <a:r>
              <a:rPr lang="en-US" b="1" dirty="0">
                <a:solidFill>
                  <a:srgbClr val="0070C0"/>
                </a:solidFill>
                <a:latin typeface="Courier New" pitchFamily="49" charset="0"/>
                <a:cs typeface="Courier New" pitchFamily="49" charset="0"/>
              </a:rPr>
              <a:t>remove():</a:t>
            </a:r>
            <a:r>
              <a:rPr lang="en-US" dirty="0"/>
              <a:t> </a:t>
            </a:r>
            <a:r>
              <a:rPr lang="el-GR" dirty="0"/>
              <a:t>αφαιρεί το στοιχείο το οποίο επέστρεψε η τελευταία </a:t>
            </a:r>
            <a:r>
              <a:rPr lang="en-US" dirty="0"/>
              <a:t>next</a:t>
            </a:r>
            <a:r>
              <a:rPr lang="en-US" dirty="0" smtClean="0"/>
              <a:t>()</a:t>
            </a:r>
          </a:p>
          <a:p>
            <a:r>
              <a:rPr lang="el-GR" dirty="0" smtClean="0"/>
              <a:t>Μέθοδος του </a:t>
            </a:r>
            <a:r>
              <a:rPr lang="en-US" dirty="0" smtClean="0">
                <a:solidFill>
                  <a:schemeClr val="accent6">
                    <a:lumMod val="75000"/>
                  </a:schemeClr>
                </a:solidFill>
              </a:rPr>
              <a:t>Collection</a:t>
            </a:r>
            <a:r>
              <a:rPr lang="el-GR" dirty="0" smtClean="0">
                <a:solidFill>
                  <a:schemeClr val="accent6">
                    <a:lumMod val="75000"/>
                  </a:schemeClr>
                </a:solidFill>
              </a:rPr>
              <a:t> </a:t>
            </a:r>
            <a:r>
              <a:rPr lang="en-US" dirty="0" smtClean="0"/>
              <a:t>:</a:t>
            </a:r>
          </a:p>
          <a:p>
            <a:pPr lvl="1"/>
            <a:r>
              <a:rPr lang="en-US" b="1" dirty="0" smtClean="0">
                <a:solidFill>
                  <a:srgbClr val="FF0000"/>
                </a:solidFill>
                <a:latin typeface="Courier New" pitchFamily="49" charset="0"/>
                <a:cs typeface="Courier New" pitchFamily="49" charset="0"/>
              </a:rPr>
              <a:t>Iterator</a:t>
            </a:r>
            <a:r>
              <a:rPr lang="en-US" b="1" dirty="0" smtClean="0">
                <a:solidFill>
                  <a:srgbClr val="0070C0"/>
                </a:solidFill>
                <a:latin typeface="Courier New" pitchFamily="49" charset="0"/>
                <a:cs typeface="Courier New" pitchFamily="49" charset="0"/>
              </a:rPr>
              <a:t> iterator()</a:t>
            </a:r>
            <a:r>
              <a:rPr lang="en-US" dirty="0" smtClean="0"/>
              <a:t>: </a:t>
            </a:r>
            <a:r>
              <a:rPr lang="el-GR" dirty="0" smtClean="0"/>
              <a:t>επιστρέφει ένα </a:t>
            </a:r>
            <a:r>
              <a:rPr lang="en-US" dirty="0" smtClean="0"/>
              <a:t>iterator </a:t>
            </a:r>
            <a:r>
              <a:rPr lang="el-GR" dirty="0" smtClean="0"/>
              <a:t>για μία συλλογή</a:t>
            </a:r>
            <a:r>
              <a:rPr lang="en-US" dirty="0" smtClean="0"/>
              <a:t>.</a:t>
            </a:r>
            <a:r>
              <a:rPr lang="el-GR" dirty="0" smtClean="0"/>
              <a:t> Π.χ.:</a:t>
            </a:r>
          </a:p>
          <a:p>
            <a:pPr lvl="2"/>
            <a:r>
              <a:rPr lang="en-US" b="1" dirty="0" err="1" smtClean="0">
                <a:latin typeface="Courier New" panose="02070309020205020404" pitchFamily="49" charset="0"/>
                <a:cs typeface="Courier New" panose="02070309020205020404" pitchFamily="49" charset="0"/>
              </a:rPr>
              <a:t>HashSet</a:t>
            </a:r>
            <a:r>
              <a:rPr lang="en-US" b="1" dirty="0" smtClean="0">
                <a:latin typeface="Courier New" panose="02070309020205020404" pitchFamily="49" charset="0"/>
                <a:cs typeface="Courier New" panose="02070309020205020404" pitchFamily="49" charset="0"/>
              </a:rPr>
              <a:t>&lt;</a:t>
            </a:r>
            <a:r>
              <a:rPr lang="en-US" b="1" dirty="0" smtClean="0">
                <a:solidFill>
                  <a:srgbClr val="00B0F0"/>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mySet</a:t>
            </a:r>
            <a:r>
              <a:rPr lang="en-US" b="1" dirty="0" smtClean="0">
                <a:latin typeface="Courier New" panose="02070309020205020404" pitchFamily="49" charset="0"/>
                <a:cs typeface="Courier New" panose="02070309020205020404" pitchFamily="49" charset="0"/>
              </a:rPr>
              <a:t> = new </a:t>
            </a:r>
            <a:r>
              <a:rPr lang="en-US" b="1" dirty="0" err="1" smtClean="0">
                <a:latin typeface="Courier New" panose="02070309020205020404" pitchFamily="49" charset="0"/>
                <a:cs typeface="Courier New" panose="02070309020205020404" pitchFamily="49" charset="0"/>
              </a:rPr>
              <a:t>HashSet</a:t>
            </a:r>
            <a:r>
              <a:rPr lang="en-US" b="1" dirty="0" smtClean="0">
                <a:latin typeface="Courier New" panose="02070309020205020404" pitchFamily="49" charset="0"/>
                <a:cs typeface="Courier New" panose="02070309020205020404" pitchFamily="49" charset="0"/>
              </a:rPr>
              <a:t>&lt;String&gt;();</a:t>
            </a:r>
          </a:p>
          <a:p>
            <a:pPr lvl="2"/>
            <a:r>
              <a:rPr lang="en-US" b="1" dirty="0" smtClean="0">
                <a:solidFill>
                  <a:srgbClr val="FF0000"/>
                </a:solidFill>
                <a:latin typeface="Courier New" panose="02070309020205020404" pitchFamily="49" charset="0"/>
                <a:cs typeface="Courier New" panose="02070309020205020404" pitchFamily="49" charset="0"/>
              </a:rPr>
              <a:t>Iterator</a:t>
            </a:r>
            <a:r>
              <a:rPr lang="en-US" b="1" dirty="0" smtClean="0">
                <a:latin typeface="Courier New" panose="02070309020205020404" pitchFamily="49" charset="0"/>
                <a:cs typeface="Courier New" panose="02070309020205020404" pitchFamily="49" charset="0"/>
              </a:rPr>
              <a:t>&lt;</a:t>
            </a:r>
            <a:r>
              <a:rPr lang="en-US" b="1" dirty="0" smtClean="0">
                <a:solidFill>
                  <a:srgbClr val="00B0F0"/>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iter</a:t>
            </a:r>
            <a:r>
              <a:rPr lang="en-US" b="1" dirty="0" smtClean="0">
                <a:latin typeface="Courier New" panose="02070309020205020404" pitchFamily="49" charset="0"/>
                <a:cs typeface="Courier New" panose="02070309020205020404" pitchFamily="49" charset="0"/>
              </a:rPr>
              <a:t> = </a:t>
            </a:r>
            <a:r>
              <a:rPr lang="en-US" b="1" dirty="0" err="1" smtClean="0">
                <a:solidFill>
                  <a:srgbClr val="FF0000"/>
                </a:solidFill>
                <a:latin typeface="Courier New" panose="02070309020205020404" pitchFamily="49" charset="0"/>
                <a:cs typeface="Courier New" panose="02070309020205020404" pitchFamily="49" charset="0"/>
              </a:rPr>
              <a:t>mySet.iterator</a:t>
            </a:r>
            <a:r>
              <a:rPr lang="en-US" b="1" dirty="0" smtClean="0">
                <a:solidFill>
                  <a:srgbClr val="FF0000"/>
                </a:solidFill>
                <a:latin typeface="Courier New" panose="02070309020205020404" pitchFamily="49" charset="0"/>
                <a:cs typeface="Courier New" panose="02070309020205020404" pitchFamily="49" charset="0"/>
              </a:rPr>
              <a:t>();</a:t>
            </a:r>
            <a:endParaRPr lang="el-GR" b="1"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8827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16560"/>
            <a:ext cx="8856984" cy="6093976"/>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smtClean="0">
                <a:latin typeface="Courier New" pitchFamily="49" charset="0"/>
                <a:cs typeface="Courier New" pitchFamily="49" charset="0"/>
              </a:rPr>
              <a:t>WrongIteratorExample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mySet.contains</a:t>
            </a:r>
            <a:r>
              <a:rPr lang="en-US" sz="1500" b="1" dirty="0">
                <a:latin typeface="Courier New" pitchFamily="49" charset="0"/>
                <a:cs typeface="Courier New" pitchFamily="49" charset="0"/>
              </a:rPr>
              <a:t>(name</a:t>
            </a:r>
            <a:r>
              <a:rPr lang="en-US" sz="1500" b="1" dirty="0" smtClean="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mySet.add</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input.next</a:t>
            </a:r>
            <a:r>
              <a:rPr lang="en-US" sz="1500" b="1" dirty="0">
                <a:latin typeface="Courier New" pitchFamily="49" charset="0"/>
                <a:cs typeface="Courier New" pitchFamily="49" charset="0"/>
              </a:rPr>
              <a:t>()</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FF0000"/>
                </a:solidFill>
                <a:latin typeface="Courier New" pitchFamily="49" charset="0"/>
                <a:cs typeface="Courier New" pitchFamily="49" charset="0"/>
              </a:rPr>
              <a:t>for (String s: </a:t>
            </a:r>
            <a:r>
              <a:rPr lang="en-US" sz="1500" b="1" dirty="0" err="1" smtClean="0">
                <a:solidFill>
                  <a:srgbClr val="FF0000"/>
                </a:solidFill>
                <a:latin typeface="Courier New" pitchFamily="49" charset="0"/>
                <a:cs typeface="Courier New" pitchFamily="49" charset="0"/>
              </a:rPr>
              <a:t>mySet</a:t>
            </a:r>
            <a:r>
              <a:rPr lang="en-US" sz="1500" b="1" dirty="0" smtClean="0">
                <a:solidFill>
                  <a:srgbClr val="FF0000"/>
                </a:solidFill>
                <a:latin typeface="Courier New" pitchFamily="49" charset="0"/>
                <a:cs typeface="Courier New" pitchFamily="49" charset="0"/>
              </a:rPr>
              <a:t>){</a:t>
            </a:r>
            <a:endParaRPr lang="en-US" sz="1500" b="1" dirty="0">
              <a:solidFill>
                <a:srgbClr val="FF0000"/>
              </a:solidFill>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err="1" smtClean="0">
                <a:solidFill>
                  <a:srgbClr val="FF0000"/>
                </a:solidFill>
                <a:latin typeface="Courier New" pitchFamily="49" charset="0"/>
                <a:cs typeface="Courier New" pitchFamily="49" charset="0"/>
              </a:rPr>
              <a:t>s.</a:t>
            </a:r>
            <a:r>
              <a:rPr lang="en-US" sz="1500" b="1" dirty="0" err="1" smtClean="0">
                <a:latin typeface="Courier New" pitchFamily="49" charset="0"/>
                <a:cs typeface="Courier New" pitchFamily="49" charset="0"/>
              </a:rPr>
              <a:t>length</a:t>
            </a:r>
            <a:r>
              <a:rPr lang="en-US" sz="1500" b="1" dirty="0" smtClean="0">
                <a:latin typeface="Courier New" pitchFamily="49" charset="0"/>
                <a:cs typeface="Courier New" pitchFamily="49" charset="0"/>
              </a:rPr>
              <a:t>() &lt;= 2){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solidFill>
                  <a:srgbClr val="FF0000"/>
                </a:solidFill>
                <a:latin typeface="Courier New" pitchFamily="49" charset="0"/>
                <a:cs typeface="Courier New" pitchFamily="49" charset="0"/>
              </a:rPr>
              <a:t>mySet.remove</a:t>
            </a:r>
            <a:r>
              <a:rPr lang="en-US" sz="1500" b="1" dirty="0" smtClean="0">
                <a:solidFill>
                  <a:srgbClr val="FF0000"/>
                </a:solidFill>
                <a:latin typeface="Courier New" pitchFamily="49" charset="0"/>
                <a:cs typeface="Courier New" pitchFamily="49" charset="0"/>
              </a:rPr>
              <a:t>(s)</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 (String s:mySet){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s</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3" name="TextBox 2"/>
          <p:cNvSpPr txBox="1"/>
          <p:nvPr/>
        </p:nvSpPr>
        <p:spPr>
          <a:xfrm>
            <a:off x="4887488" y="3789040"/>
            <a:ext cx="4248472" cy="646331"/>
          </a:xfrm>
          <a:prstGeom prst="rect">
            <a:avLst/>
          </a:prstGeom>
          <a:solidFill>
            <a:srgbClr val="92D050"/>
          </a:solidFill>
        </p:spPr>
        <p:txBody>
          <a:bodyPr wrap="square" rtlCol="0">
            <a:spAutoFit/>
          </a:bodyPr>
          <a:lstStyle/>
          <a:p>
            <a:r>
              <a:rPr lang="el-GR" dirty="0" smtClean="0"/>
              <a:t>Αν διατρέξουμε το </a:t>
            </a:r>
            <a:r>
              <a:rPr lang="en-US" dirty="0" smtClean="0"/>
              <a:t>set </a:t>
            </a:r>
            <a:r>
              <a:rPr lang="el-GR" dirty="0" smtClean="0"/>
              <a:t>με την </a:t>
            </a:r>
            <a:r>
              <a:rPr lang="en-US" dirty="0" smtClean="0"/>
              <a:t>for-each </a:t>
            </a:r>
            <a:r>
              <a:rPr lang="el-GR" dirty="0" smtClean="0"/>
              <a:t>εντολή θα πάρουμε (συνήθως) </a:t>
            </a:r>
            <a:r>
              <a:rPr lang="el-GR" b="1" dirty="0" smtClean="0">
                <a:solidFill>
                  <a:srgbClr val="FF0000"/>
                </a:solidFill>
              </a:rPr>
              <a:t>λάθος</a:t>
            </a:r>
            <a:r>
              <a:rPr lang="el-GR" dirty="0" smtClean="0"/>
              <a:t>.</a:t>
            </a:r>
          </a:p>
        </p:txBody>
      </p:sp>
      <p:sp>
        <p:nvSpPr>
          <p:cNvPr id="4" name="TextBox 3"/>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λιγότερους από 2 χαρακτήρες</a:t>
            </a:r>
            <a:endParaRPr lang="en-US" dirty="0"/>
          </a:p>
        </p:txBody>
      </p:sp>
      <p:sp>
        <p:nvSpPr>
          <p:cNvPr id="5" name="TextBox 4"/>
          <p:cNvSpPr txBox="1"/>
          <p:nvPr/>
        </p:nvSpPr>
        <p:spPr>
          <a:xfrm>
            <a:off x="4959496" y="4869160"/>
            <a:ext cx="4176464" cy="646331"/>
          </a:xfrm>
          <a:prstGeom prst="rect">
            <a:avLst/>
          </a:prstGeom>
          <a:solidFill>
            <a:schemeClr val="accent2">
              <a:lumMod val="60000"/>
              <a:lumOff val="40000"/>
            </a:schemeClr>
          </a:solidFill>
          <a:ln w="38100">
            <a:solidFill>
              <a:srgbClr val="FF0000"/>
            </a:solidFill>
          </a:ln>
        </p:spPr>
        <p:txBody>
          <a:bodyPr wrap="square" rtlCol="0">
            <a:spAutoFit/>
          </a:bodyPr>
          <a:lstStyle/>
          <a:p>
            <a:r>
              <a:rPr lang="el-GR" dirty="0"/>
              <a:t>Δεν μπορούμε να αλλάζουμε το </a:t>
            </a:r>
            <a:r>
              <a:rPr lang="en-US" dirty="0"/>
              <a:t>Collection </a:t>
            </a:r>
            <a:r>
              <a:rPr lang="el-GR" dirty="0"/>
              <a:t>ενώ το διατρέχουμε</a:t>
            </a:r>
            <a:r>
              <a:rPr lang="el-GR" dirty="0" smtClean="0"/>
              <a:t>!</a:t>
            </a:r>
            <a:endParaRPr lang="en-US" dirty="0"/>
          </a:p>
        </p:txBody>
      </p:sp>
    </p:spTree>
    <p:extLst>
      <p:ext uri="{BB962C8B-B14F-4D97-AF65-F5344CB8AC3E}">
        <p14:creationId xmlns:p14="http://schemas.microsoft.com/office/powerpoint/2010/main" val="135903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16560"/>
            <a:ext cx="8856984" cy="6324808"/>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solidFill>
                  <a:srgbClr val="FF0000"/>
                </a:solidFill>
                <a:latin typeface="Courier New" pitchFamily="49" charset="0"/>
                <a:cs typeface="Courier New" pitchFamily="49" charset="0"/>
              </a:rPr>
              <a:t>import </a:t>
            </a:r>
            <a:r>
              <a:rPr lang="en-US" sz="1500" b="1" dirty="0" err="1">
                <a:solidFill>
                  <a:srgbClr val="FF0000"/>
                </a:solidFill>
                <a:latin typeface="Courier New" pitchFamily="49" charset="0"/>
                <a:cs typeface="Courier New" pitchFamily="49" charset="0"/>
              </a:rPr>
              <a:t>java.util.Iterator</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IteratorExample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mySet.contains</a:t>
            </a:r>
            <a:r>
              <a:rPr lang="en-US" sz="1500" b="1" dirty="0">
                <a:latin typeface="Courier New" pitchFamily="49" charset="0"/>
                <a:cs typeface="Courier New" pitchFamily="49" charset="0"/>
              </a:rPr>
              <a:t>(name</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mySet.add</a:t>
            </a:r>
            <a:r>
              <a:rPr lang="en-US" sz="1500" b="1" dirty="0" smtClean="0">
                <a:latin typeface="Courier New" pitchFamily="49" charset="0"/>
                <a:cs typeface="Courier New" pitchFamily="49" charset="0"/>
              </a:rPr>
              <a:t>(</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FF0000"/>
                </a:solidFill>
                <a:latin typeface="Courier New" pitchFamily="49" charset="0"/>
                <a:cs typeface="Courier New" pitchFamily="49" charset="0"/>
              </a:rPr>
              <a:t>Iterator&lt;String&gt; </a:t>
            </a:r>
            <a:r>
              <a:rPr lang="en-US" sz="1500" b="1" dirty="0">
                <a:solidFill>
                  <a:srgbClr val="FF0000"/>
                </a:solidFill>
                <a:latin typeface="Courier New" pitchFamily="49" charset="0"/>
                <a:cs typeface="Courier New" pitchFamily="49" charset="0"/>
              </a:rPr>
              <a:t>it = </a:t>
            </a:r>
            <a:r>
              <a:rPr lang="en-US" sz="1500" b="1" dirty="0" err="1">
                <a:solidFill>
                  <a:srgbClr val="FF0000"/>
                </a:solidFill>
                <a:latin typeface="Courier New" pitchFamily="49" charset="0"/>
                <a:cs typeface="Courier New" pitchFamily="49" charset="0"/>
              </a:rPr>
              <a:t>mySet.iterator</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it.hasNext</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it.next</a:t>
            </a:r>
            <a:r>
              <a:rPr lang="en-US" sz="1500" b="1" dirty="0" smtClean="0">
                <a:solidFill>
                  <a:srgbClr val="FF0000"/>
                </a:solidFill>
                <a:latin typeface="Courier New" pitchFamily="49" charset="0"/>
                <a:cs typeface="Courier New" pitchFamily="49" charset="0"/>
              </a:rPr>
              <a:t>()</a:t>
            </a:r>
            <a:r>
              <a:rPr lang="en-US" sz="1500" b="1" dirty="0" smtClean="0">
                <a:latin typeface="Courier New" pitchFamily="49" charset="0"/>
                <a:cs typeface="Courier New" pitchFamily="49" charset="0"/>
              </a:rPr>
              <a:t>.length() &lt;= 2){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it.remove</a:t>
            </a:r>
            <a:r>
              <a:rPr lang="en-US" sz="1500" b="1" dirty="0" smtClean="0">
                <a:solidFill>
                  <a:srgbClr val="FF0000"/>
                </a:solidFill>
                <a:latin typeface="Courier New" pitchFamily="49" charset="0"/>
                <a:cs typeface="Courier New" pitchFamily="49" charset="0"/>
              </a:rPr>
              <a:t>()</a:t>
            </a:r>
            <a:r>
              <a:rPr lang="en-US" sz="1500" b="1" dirty="0" smtClean="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0070C0"/>
                </a:solidFill>
                <a:latin typeface="Courier New" pitchFamily="49" charset="0"/>
                <a:cs typeface="Courier New" pitchFamily="49" charset="0"/>
              </a:rPr>
              <a:t>it </a:t>
            </a:r>
            <a:r>
              <a:rPr lang="en-US" sz="1500" b="1" dirty="0">
                <a:solidFill>
                  <a:srgbClr val="0070C0"/>
                </a:solidFill>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mySet.iterator</a:t>
            </a:r>
            <a:r>
              <a:rPr lang="en-US" sz="1500" b="1" dirty="0">
                <a:solidFill>
                  <a:srgbClr val="0070C0"/>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it.hasNext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it.next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5580112" y="3933056"/>
            <a:ext cx="3611791" cy="923330"/>
          </a:xfrm>
          <a:prstGeom prst="rect">
            <a:avLst/>
          </a:prstGeom>
          <a:solidFill>
            <a:srgbClr val="92D050"/>
          </a:solidFill>
        </p:spPr>
        <p:txBody>
          <a:bodyPr wrap="square" rtlCol="0">
            <a:spAutoFit/>
          </a:bodyPr>
          <a:lstStyle/>
          <a:p>
            <a:r>
              <a:rPr lang="el-GR" dirty="0" smtClean="0"/>
              <a:t>Ο </a:t>
            </a:r>
            <a:r>
              <a:rPr lang="en-US" dirty="0" smtClean="0"/>
              <a:t>Iterator </a:t>
            </a:r>
            <a:r>
              <a:rPr lang="el-GR" dirty="0" smtClean="0"/>
              <a:t>μας επιτρέπει να διατρέχουμε την συλλογή και να διαγράφουμε στοιχεία.</a:t>
            </a:r>
            <a:endParaRPr lang="en-US" dirty="0"/>
          </a:p>
        </p:txBody>
      </p:sp>
      <p:sp>
        <p:nvSpPr>
          <p:cNvPr id="9" name="Rectangular Callout 8"/>
          <p:cNvSpPr/>
          <p:nvPr/>
        </p:nvSpPr>
        <p:spPr>
          <a:xfrm>
            <a:off x="5106971" y="5445224"/>
            <a:ext cx="4037030" cy="1116704"/>
          </a:xfrm>
          <a:prstGeom prst="wedgeRectCallout">
            <a:avLst>
              <a:gd name="adj1" fmla="val -67584"/>
              <a:gd name="adj2" fmla="val -53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Ξανα</a:t>
            </a:r>
            <a:r>
              <a:rPr lang="el-GR" dirty="0" smtClean="0"/>
              <a:t>-διατρέχουμε τον πίνακα. </a:t>
            </a:r>
          </a:p>
          <a:p>
            <a:pPr algn="ctr"/>
            <a:r>
              <a:rPr lang="el-GR" dirty="0" smtClean="0"/>
              <a:t>Ο </a:t>
            </a:r>
            <a:r>
              <a:rPr lang="en-US" dirty="0" smtClean="0"/>
              <a:t>iterator </a:t>
            </a:r>
            <a:r>
              <a:rPr lang="el-GR" dirty="0" smtClean="0"/>
              <a:t>πρέπει να </a:t>
            </a:r>
            <a:r>
              <a:rPr lang="el-GR" dirty="0" err="1" smtClean="0"/>
              <a:t>ξανα</a:t>
            </a:r>
            <a:r>
              <a:rPr lang="el-GR" smtClean="0"/>
              <a:t>-οριστεί </a:t>
            </a:r>
            <a:r>
              <a:rPr lang="el-GR" dirty="0" smtClean="0"/>
              <a:t>για να ξεκινήσει από την αρχή του συνόλου.</a:t>
            </a:r>
            <a:endParaRPr lang="en-US" dirty="0"/>
          </a:p>
        </p:txBody>
      </p:sp>
      <p:sp>
        <p:nvSpPr>
          <p:cNvPr id="7" name="TextBox 6"/>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λιγότερους από 2 χαρακτήρες</a:t>
            </a:r>
            <a:endParaRPr lang="en-US" dirty="0"/>
          </a:p>
        </p:txBody>
      </p:sp>
    </p:spTree>
    <p:extLst>
      <p:ext uri="{BB962C8B-B14F-4D97-AF65-F5344CB8AC3E}">
        <p14:creationId xmlns:p14="http://schemas.microsoft.com/office/powerpoint/2010/main" val="317776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13" y="308721"/>
            <a:ext cx="8928992" cy="6555641"/>
          </a:xfrm>
          <a:prstGeom prst="rect">
            <a:avLst/>
          </a:prstGeom>
          <a:noFill/>
          <a:ln w="28575">
            <a:solidFill>
              <a:schemeClr val="accent1"/>
            </a:solidFill>
            <a:prstDash val="dash"/>
          </a:ln>
        </p:spPr>
        <p:txBody>
          <a:bodyPr wrap="square" rtlCol="0">
            <a:spAutoFit/>
          </a:bodyPr>
          <a:lstStyle/>
          <a:p>
            <a:r>
              <a:rPr lang="en-US" sz="1400" b="1" dirty="0">
                <a:solidFill>
                  <a:srgbClr val="FF0000"/>
                </a:solidFill>
                <a:latin typeface="Courier New" pitchFamily="49" charset="0"/>
                <a:cs typeface="Courier New" pitchFamily="49" charset="0"/>
              </a:rPr>
              <a:t>import </a:t>
            </a:r>
            <a:r>
              <a:rPr lang="en-US" sz="1400" b="1" dirty="0" err="1">
                <a:solidFill>
                  <a:srgbClr val="FF0000"/>
                </a:solidFill>
                <a:latin typeface="Courier New" pitchFamily="49" charset="0"/>
                <a:cs typeface="Courier New" pitchFamily="49" charset="0"/>
              </a:rPr>
              <a:t>java.util.Map</a:t>
            </a:r>
            <a:r>
              <a:rPr lang="en-US" sz="1400" b="1" dirty="0">
                <a:solidFill>
                  <a:srgbClr val="FF0000"/>
                </a:solidFill>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java.util.HashMap</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java.util.Iterator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a:latin typeface="Courier New" pitchFamily="49" charset="0"/>
                <a:cs typeface="Courier New" pitchFamily="49" charset="0"/>
              </a:rPr>
              <a:t>class </a:t>
            </a:r>
            <a:r>
              <a:rPr lang="en-US" sz="1400" b="1" smtClean="0">
                <a:latin typeface="Courier New" pitchFamily="49" charset="0"/>
                <a:cs typeface="Courier New" pitchFamily="49" charset="0"/>
              </a:rPr>
              <a:t>IteratorExample2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HashMap</a:t>
            </a:r>
            <a:r>
              <a:rPr lang="en-US" sz="1400" b="1" dirty="0">
                <a:latin typeface="Courier New" pitchFamily="49" charset="0"/>
                <a:cs typeface="Courier New" pitchFamily="49" charset="0"/>
              </a:rPr>
              <a:t>&lt;</a:t>
            </a:r>
            <a:r>
              <a:rPr lang="en-US" sz="1400" b="1" dirty="0">
                <a:solidFill>
                  <a:schemeClr val="accent6">
                    <a:lumMod val="75000"/>
                  </a:schemeClr>
                </a:solidFill>
                <a:latin typeface="Courier New" pitchFamily="49" charset="0"/>
                <a:cs typeface="Courier New" pitchFamily="49" charset="0"/>
              </a:rPr>
              <a:t>String, Integer</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myMap</a:t>
            </a:r>
            <a:r>
              <a:rPr lang="en-US" sz="1400" b="1" dirty="0">
                <a:latin typeface="Courier New" pitchFamily="49" charset="0"/>
                <a:cs typeface="Courier New" pitchFamily="49" charset="0"/>
              </a:rPr>
              <a:t> = new </a:t>
            </a:r>
            <a:r>
              <a:rPr lang="en-US" sz="1400" b="1" dirty="0" err="1">
                <a:latin typeface="Courier New" pitchFamily="49" charset="0"/>
                <a:cs typeface="Courier New" pitchFamily="49" charset="0"/>
              </a:rPr>
              <a:t>HashMap</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String,Integer</a:t>
            </a:r>
            <a:r>
              <a:rPr lang="en-US" sz="1400" b="1" dirty="0">
                <a:latin typeface="Courier New" pitchFamily="49" charset="0"/>
                <a:cs typeface="Courier New" pitchFamily="49" charset="0"/>
              </a:rPr>
              <a:t>&gt;();</a:t>
            </a:r>
          </a:p>
          <a:p>
            <a:r>
              <a:rPr lang="en-US" sz="1400" b="1" dirty="0">
                <a:latin typeface="Courier New" pitchFamily="49" charset="0"/>
                <a:cs typeface="Courier New" pitchFamily="49" charset="0"/>
              </a:rPr>
              <a:t>	Scanner input = new Scanner(System.in);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while(</a:t>
            </a:r>
            <a:r>
              <a:rPr lang="en-US" sz="1400" b="1" dirty="0" err="1">
                <a:latin typeface="Courier New" pitchFamily="49" charset="0"/>
                <a:cs typeface="Courier New" pitchFamily="49" charset="0"/>
              </a:rPr>
              <a:t>input.hasNext</a:t>
            </a:r>
            <a:r>
              <a:rPr lang="en-US" sz="1400" b="1" dirty="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String </a:t>
            </a:r>
            <a:r>
              <a:rPr lang="en-US" sz="1400" b="1" dirty="0">
                <a:latin typeface="Courier New" pitchFamily="49" charset="0"/>
                <a:cs typeface="Courier New" pitchFamily="49" charset="0"/>
              </a:rPr>
              <a:t>name = </a:t>
            </a:r>
            <a:r>
              <a:rPr lang="en-US" sz="1400" b="1" dirty="0" err="1">
                <a:latin typeface="Courier New" pitchFamily="49" charset="0"/>
                <a:cs typeface="Courier New" pitchFamily="49" charset="0"/>
              </a:rPr>
              <a:t>input.next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myMap.containsKey</a:t>
            </a:r>
            <a:r>
              <a:rPr lang="en-US" sz="1400" b="1" dirty="0">
                <a:latin typeface="Courier New" pitchFamily="49" charset="0"/>
                <a:cs typeface="Courier New" pitchFamily="49" charset="0"/>
              </a:rPr>
              <a:t>(name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myMap.put</a:t>
            </a:r>
            <a:r>
              <a:rPr lang="en-US" sz="1400" b="1" dirty="0" smtClean="0">
                <a:latin typeface="Courier New" pitchFamily="49" charset="0"/>
                <a:cs typeface="Courier New" pitchFamily="49" charset="0"/>
              </a:rPr>
              <a:t>(name,1);}</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 </a:t>
            </a:r>
            <a:r>
              <a:rPr lang="en-US" sz="1400" b="1" dirty="0" err="1" smtClean="0">
                <a:latin typeface="Courier New" pitchFamily="49" charset="0"/>
                <a:cs typeface="Courier New" pitchFamily="49" charset="0"/>
              </a:rPr>
              <a:t>myMap.put</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name,myMap.get</a:t>
            </a:r>
            <a:r>
              <a:rPr lang="en-US" sz="1400" b="1" dirty="0" smtClean="0">
                <a:latin typeface="Courier New" pitchFamily="49" charset="0"/>
                <a:cs typeface="Courier New" pitchFamily="49" charset="0"/>
              </a:rPr>
              <a:t>(name</a:t>
            </a:r>
            <a:r>
              <a:rPr lang="en-US" sz="1400" b="1" dirty="0">
                <a:latin typeface="Courier New" pitchFamily="49" charset="0"/>
                <a:cs typeface="Courier New" pitchFamily="49" charset="0"/>
              </a:rPr>
              <a:t>)+1</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Iterator</a:t>
            </a:r>
            <a:r>
              <a:rPr lang="en-US" sz="1400" b="1" dirty="0" smtClean="0">
                <a:latin typeface="Courier New" pitchFamily="49" charset="0"/>
                <a:cs typeface="Courier New" pitchFamily="49" charset="0"/>
              </a:rPr>
              <a:t>&lt;</a:t>
            </a:r>
            <a:r>
              <a:rPr lang="en-US" sz="1400" b="1" dirty="0" err="1" smtClean="0">
                <a:solidFill>
                  <a:srgbClr val="0070C0"/>
                </a:solidFill>
                <a:latin typeface="Courier New" pitchFamily="49" charset="0"/>
                <a:cs typeface="Courier New" pitchFamily="49" charset="0"/>
              </a:rPr>
              <a:t>Map.Entry</a:t>
            </a:r>
            <a:r>
              <a:rPr lang="en-US" sz="1400" b="1" dirty="0" smtClean="0">
                <a:latin typeface="Courier New" pitchFamily="49" charset="0"/>
                <a:cs typeface="Courier New" pitchFamily="49" charset="0"/>
              </a:rPr>
              <a:t>&lt;</a:t>
            </a:r>
            <a:r>
              <a:rPr lang="en-US" sz="1400" b="1" dirty="0" err="1" smtClean="0">
                <a:solidFill>
                  <a:schemeClr val="accent6">
                    <a:lumMod val="75000"/>
                  </a:schemeClr>
                </a:solidFill>
                <a:latin typeface="Courier New" pitchFamily="49" charset="0"/>
                <a:cs typeface="Courier New" pitchFamily="49" charset="0"/>
              </a:rPr>
              <a:t>String</a:t>
            </a:r>
            <a:r>
              <a:rPr lang="en-US" sz="1400" b="1" dirty="0" err="1" smtClean="0">
                <a:latin typeface="Courier New" pitchFamily="49" charset="0"/>
                <a:cs typeface="Courier New" pitchFamily="49" charset="0"/>
              </a:rPr>
              <a:t>,</a:t>
            </a:r>
            <a:r>
              <a:rPr lang="en-US" sz="1400" b="1" dirty="0" err="1" smtClean="0">
                <a:solidFill>
                  <a:schemeClr val="accent6">
                    <a:lumMod val="75000"/>
                  </a:schemeClr>
                </a:solidFill>
                <a:latin typeface="Courier New" pitchFamily="49" charset="0"/>
                <a:cs typeface="Courier New" pitchFamily="49" charset="0"/>
              </a:rPr>
              <a:t>Integer</a:t>
            </a:r>
            <a:r>
              <a:rPr lang="en-US" sz="1400" b="1" dirty="0">
                <a:latin typeface="Courier New" pitchFamily="49" charset="0"/>
                <a:cs typeface="Courier New" pitchFamily="49" charset="0"/>
              </a:rPr>
              <a:t>&gt;&gt; </a:t>
            </a:r>
            <a:r>
              <a:rPr lang="en-US" sz="1400" b="1" dirty="0" err="1">
                <a:latin typeface="Courier New" pitchFamily="49" charset="0"/>
                <a:cs typeface="Courier New" pitchFamily="49" charset="0"/>
              </a:rPr>
              <a:t>iter</a:t>
            </a:r>
            <a:r>
              <a:rPr lang="en-US" sz="1400" b="1" dirty="0">
                <a:latin typeface="Courier New" pitchFamily="49" charset="0"/>
                <a:cs typeface="Courier New" pitchFamily="49" charset="0"/>
              </a:rPr>
              <a:t> = </a:t>
            </a:r>
            <a:endParaRPr lang="en-US" sz="1400" b="1" dirty="0" smtClean="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myMap.</a:t>
            </a:r>
            <a:r>
              <a:rPr lang="en-US" sz="1400" b="1" dirty="0" err="1" smtClean="0">
                <a:solidFill>
                  <a:srgbClr val="0070C0"/>
                </a:solidFill>
                <a:latin typeface="Courier New" pitchFamily="49" charset="0"/>
                <a:cs typeface="Courier New" pitchFamily="49" charset="0"/>
              </a:rPr>
              <a:t>entrySet</a:t>
            </a:r>
            <a:r>
              <a:rPr lang="en-US" sz="1400" b="1" dirty="0">
                <a:solidFill>
                  <a:srgbClr val="0070C0"/>
                </a:solidFill>
                <a:latin typeface="Courier New" pitchFamily="49" charset="0"/>
                <a:cs typeface="Courier New" pitchFamily="49" charset="0"/>
              </a:rPr>
              <a:t>()</a:t>
            </a:r>
            <a:r>
              <a:rPr lang="en-US" sz="1400" b="1" dirty="0">
                <a:latin typeface="Courier New" pitchFamily="49" charset="0"/>
                <a:cs typeface="Courier New" pitchFamily="49" charset="0"/>
              </a:rPr>
              <a:t>.</a:t>
            </a:r>
            <a:r>
              <a:rPr lang="en-US" sz="1400" b="1" dirty="0">
                <a:solidFill>
                  <a:srgbClr val="FF0000"/>
                </a:solidFill>
                <a:latin typeface="Courier New" pitchFamily="49" charset="0"/>
                <a:cs typeface="Courier New" pitchFamily="49" charset="0"/>
              </a:rPr>
              <a:t>iterator()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while(</a:t>
            </a:r>
            <a:r>
              <a:rPr lang="en-US" sz="1400" b="1" dirty="0" err="1" smtClean="0">
                <a:latin typeface="Courier New" pitchFamily="49" charset="0"/>
                <a:cs typeface="Courier New" pitchFamily="49" charset="0"/>
              </a:rPr>
              <a:t>iter.hasNext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iter.next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getValue</a:t>
            </a:r>
            <a:r>
              <a:rPr lang="en-US" sz="1400" b="1" dirty="0">
                <a:latin typeface="Courier New" pitchFamily="49" charset="0"/>
                <a:cs typeface="Courier New" pitchFamily="49" charset="0"/>
              </a:rPr>
              <a:t>() &lt;=2){</a:t>
            </a:r>
          </a:p>
          <a:p>
            <a:r>
              <a:rPr lang="en-US" sz="1400" b="1"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iter.remove</a:t>
            </a:r>
            <a:r>
              <a:rPr lang="en-US" sz="1400" b="1" dirty="0">
                <a:solidFill>
                  <a:srgbClr val="FF0000"/>
                </a:solidFill>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for(String </a:t>
            </a:r>
            <a:r>
              <a:rPr lang="en-US" sz="1400" b="1" dirty="0">
                <a:latin typeface="Courier New" pitchFamily="49" charset="0"/>
                <a:cs typeface="Courier New" pitchFamily="49" charset="0"/>
              </a:rPr>
              <a:t>key: </a:t>
            </a:r>
            <a:r>
              <a:rPr lang="en-US" sz="1400" b="1" dirty="0" err="1">
                <a:latin typeface="Courier New" pitchFamily="49" charset="0"/>
                <a:cs typeface="Courier New" pitchFamily="49" charset="0"/>
              </a:rPr>
              <a:t>myMap.keySet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(key </a:t>
            </a:r>
            <a:r>
              <a:rPr lang="en-US" sz="1400" b="1" dirty="0">
                <a:latin typeface="Courier New" pitchFamily="49" charset="0"/>
                <a:cs typeface="Courier New" pitchFamily="49" charset="0"/>
              </a:rPr>
              <a:t>+ ":" + </a:t>
            </a:r>
            <a:r>
              <a:rPr lang="en-US" sz="1400" b="1" dirty="0" err="1">
                <a:latin typeface="Courier New" pitchFamily="49" charset="0"/>
                <a:cs typeface="Courier New" pitchFamily="49" charset="0"/>
              </a:rPr>
              <a:t>myMap.get</a:t>
            </a:r>
            <a:r>
              <a:rPr lang="en-US" sz="1400" b="1" dirty="0">
                <a:latin typeface="Courier New" pitchFamily="49" charset="0"/>
                <a:cs typeface="Courier New" pitchFamily="49" charset="0"/>
              </a:rPr>
              <a:t>(key));</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
        <p:nvSpPr>
          <p:cNvPr id="2" name="TextBox 1"/>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λιγότερες από 2 εμφανίσεις</a:t>
            </a:r>
            <a:endParaRPr lang="en-US" dirty="0"/>
          </a:p>
        </p:txBody>
      </p:sp>
      <p:sp>
        <p:nvSpPr>
          <p:cNvPr id="4" name="TextBox 3"/>
          <p:cNvSpPr txBox="1"/>
          <p:nvPr/>
        </p:nvSpPr>
        <p:spPr>
          <a:xfrm>
            <a:off x="5292080" y="4509120"/>
            <a:ext cx="3843880" cy="1323439"/>
          </a:xfrm>
          <a:prstGeom prst="rect">
            <a:avLst/>
          </a:prstGeom>
          <a:solidFill>
            <a:srgbClr val="92D050"/>
          </a:solidFill>
        </p:spPr>
        <p:txBody>
          <a:bodyPr wrap="square" rtlCol="0">
            <a:spAutoFit/>
          </a:bodyPr>
          <a:lstStyle/>
          <a:p>
            <a:r>
              <a:rPr lang="en-US" sz="1600" dirty="0" smtClean="0"/>
              <a:t>H </a:t>
            </a:r>
            <a:r>
              <a:rPr lang="en-US" sz="1600" dirty="0" err="1" smtClean="0"/>
              <a:t>entrySet</a:t>
            </a:r>
            <a:r>
              <a:rPr lang="en-US" sz="1600" dirty="0" smtClean="0"/>
              <a:t> </a:t>
            </a:r>
            <a:r>
              <a:rPr lang="el-GR" sz="1600" dirty="0" smtClean="0"/>
              <a:t>επιστρέφει μια συλλογή από </a:t>
            </a:r>
            <a:r>
              <a:rPr lang="en-US" sz="1600" dirty="0" err="1" smtClean="0"/>
              <a:t>Map.entry</a:t>
            </a:r>
            <a:r>
              <a:rPr lang="en-US" sz="1600" dirty="0" smtClean="0"/>
              <a:t> </a:t>
            </a:r>
            <a:r>
              <a:rPr lang="el-GR" sz="1600" dirty="0" smtClean="0"/>
              <a:t>αντικείμενα </a:t>
            </a:r>
            <a:r>
              <a:rPr lang="en-US" sz="1600" dirty="0" smtClean="0"/>
              <a:t> (</a:t>
            </a:r>
            <a:r>
              <a:rPr lang="el-GR" sz="1600" dirty="0" smtClean="0"/>
              <a:t>γι αυτό πρέπει να κάνουμε </a:t>
            </a:r>
            <a:r>
              <a:rPr lang="en-US" sz="1600" dirty="0" smtClean="0"/>
              <a:t>import </a:t>
            </a:r>
            <a:r>
              <a:rPr lang="el-GR" sz="1600" dirty="0" smtClean="0"/>
              <a:t>το </a:t>
            </a:r>
            <a:r>
              <a:rPr lang="en-US" sz="1600" dirty="0" smtClean="0"/>
              <a:t>Map) </a:t>
            </a:r>
            <a:r>
              <a:rPr lang="el-GR" sz="1600" dirty="0" smtClean="0"/>
              <a:t>τα οποία </a:t>
            </a:r>
            <a:r>
              <a:rPr lang="el-GR" sz="1600" dirty="0" err="1" smtClean="0"/>
              <a:t>παραμετροποιούμε</a:t>
            </a:r>
            <a:r>
              <a:rPr lang="el-GR" sz="1600" dirty="0" smtClean="0"/>
              <a:t> με τους τύπους που κρατά το </a:t>
            </a:r>
            <a:r>
              <a:rPr lang="en-US" sz="1600" dirty="0" err="1" smtClean="0"/>
              <a:t>HashMap</a:t>
            </a:r>
            <a:endParaRPr lang="en-US" sz="1600" dirty="0"/>
          </a:p>
        </p:txBody>
      </p:sp>
    </p:spTree>
    <p:extLst>
      <p:ext uri="{BB962C8B-B14F-4D97-AF65-F5344CB8AC3E}">
        <p14:creationId xmlns:p14="http://schemas.microsoft.com/office/powerpoint/2010/main" val="125364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ListIterator</a:t>
            </a:r>
            <a:r>
              <a:rPr lang="en-US" dirty="0" smtClean="0"/>
              <a:t>&lt;T&gt;</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Ένας </a:t>
            </a:r>
            <a:r>
              <a:rPr lang="en-US" dirty="0" smtClean="0"/>
              <a:t>Iterator </a:t>
            </a:r>
            <a:r>
              <a:rPr lang="el-GR" dirty="0" smtClean="0"/>
              <a:t>ειδικά για την συλλογή </a:t>
            </a:r>
            <a:r>
              <a:rPr lang="en-US" dirty="0" smtClean="0"/>
              <a:t>List</a:t>
            </a:r>
          </a:p>
          <a:p>
            <a:pPr lvl="1"/>
            <a:r>
              <a:rPr lang="el-GR" dirty="0" smtClean="0"/>
              <a:t>Κύριο </a:t>
            </a:r>
            <a:r>
              <a:rPr lang="el-GR" dirty="0" smtClean="0">
                <a:solidFill>
                  <a:srgbClr val="0070C0"/>
                </a:solidFill>
              </a:rPr>
              <a:t>πλεονέκτημα</a:t>
            </a:r>
            <a:r>
              <a:rPr lang="el-GR" dirty="0" smtClean="0"/>
              <a:t> ότι επιτρέπει διάσχιση της λίστας προς τις </a:t>
            </a:r>
            <a:r>
              <a:rPr lang="el-GR" dirty="0" smtClean="0">
                <a:solidFill>
                  <a:schemeClr val="accent6">
                    <a:lumMod val="75000"/>
                  </a:schemeClr>
                </a:solidFill>
              </a:rPr>
              <a:t>δύο κατευθύνσεις </a:t>
            </a:r>
            <a:r>
              <a:rPr lang="el-GR" dirty="0" smtClean="0"/>
              <a:t>και </a:t>
            </a:r>
            <a:r>
              <a:rPr lang="el-GR" dirty="0" smtClean="0">
                <a:solidFill>
                  <a:schemeClr val="accent6">
                    <a:lumMod val="75000"/>
                  </a:schemeClr>
                </a:solidFill>
              </a:rPr>
              <a:t>αλλαγές</a:t>
            </a:r>
            <a:r>
              <a:rPr lang="el-GR" dirty="0" smtClean="0"/>
              <a:t> στη λίστα </a:t>
            </a:r>
            <a:r>
              <a:rPr lang="el-GR" dirty="0" smtClean="0">
                <a:solidFill>
                  <a:srgbClr val="FF0000"/>
                </a:solidFill>
              </a:rPr>
              <a:t>ενώ την διατρέχουμε</a:t>
            </a:r>
            <a:r>
              <a:rPr lang="el-GR" dirty="0" smtClean="0"/>
              <a:t>.</a:t>
            </a:r>
          </a:p>
          <a:p>
            <a:r>
              <a:rPr lang="el-GR" dirty="0" smtClean="0"/>
              <a:t>Επιπλέον μέθοδοι</a:t>
            </a:r>
            <a:r>
              <a:rPr lang="en-US" dirty="0" smtClean="0"/>
              <a:t> </a:t>
            </a:r>
            <a:r>
              <a:rPr lang="el-GR" dirty="0" smtClean="0"/>
              <a:t>της </a:t>
            </a:r>
            <a:r>
              <a:rPr lang="en-US" dirty="0" err="1" smtClean="0">
                <a:solidFill>
                  <a:schemeClr val="accent6">
                    <a:lumMod val="75000"/>
                  </a:schemeClr>
                </a:solidFill>
              </a:rPr>
              <a:t>ListIterator</a:t>
            </a:r>
            <a:endParaRPr lang="el-GR" dirty="0">
              <a:solidFill>
                <a:schemeClr val="accent6">
                  <a:lumMod val="75000"/>
                </a:schemeClr>
              </a:solidFill>
            </a:endParaRPr>
          </a:p>
          <a:p>
            <a:pPr lvl="1"/>
            <a:r>
              <a:rPr lang="en-US" b="1" dirty="0" err="1" smtClean="0">
                <a:solidFill>
                  <a:srgbClr val="0070C0"/>
                </a:solidFill>
                <a:latin typeface="Courier New" pitchFamily="49" charset="0"/>
                <a:cs typeface="Courier New" pitchFamily="49" charset="0"/>
              </a:rPr>
              <a:t>hasPrevious</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a:t>
            </a:r>
            <a:r>
              <a:rPr lang="el-GR" dirty="0" smtClean="0"/>
              <a:t>υπάρχουν κι άλλα στοιχεία πριν από αυτό στο οποίο είμαστε. </a:t>
            </a:r>
          </a:p>
          <a:p>
            <a:pPr lvl="1"/>
            <a:r>
              <a:rPr lang="el-GR" b="1" dirty="0" smtClean="0">
                <a:solidFill>
                  <a:srgbClr val="FF0000"/>
                </a:solidFill>
                <a:latin typeface="Courier New" pitchFamily="49" charset="0"/>
                <a:cs typeface="Courier New" pitchFamily="49" charset="0"/>
              </a:rPr>
              <a:t>Τ</a:t>
            </a:r>
            <a:r>
              <a:rPr lang="en-US" b="1" dirty="0" smtClean="0">
                <a:solidFill>
                  <a:srgbClr val="0070C0"/>
                </a:solidFill>
                <a:latin typeface="Courier New" pitchFamily="49" charset="0"/>
                <a:cs typeface="Courier New" pitchFamily="49" charset="0"/>
              </a:rPr>
              <a:t> previous():</a:t>
            </a:r>
            <a:r>
              <a:rPr lang="en-US" dirty="0" smtClean="0"/>
              <a:t> </a:t>
            </a:r>
            <a:r>
              <a:rPr lang="el-GR" dirty="0"/>
              <a:t>επιστρέφει την </a:t>
            </a:r>
            <a:r>
              <a:rPr lang="el-GR" dirty="0" smtClean="0"/>
              <a:t>προηγούμενη τιμή</a:t>
            </a:r>
          </a:p>
          <a:p>
            <a:pPr lvl="1"/>
            <a:r>
              <a:rPr lang="en-US" b="1" dirty="0" smtClean="0">
                <a:solidFill>
                  <a:srgbClr val="0070C0"/>
                </a:solidFill>
                <a:latin typeface="Courier New" pitchFamily="49" charset="0"/>
                <a:cs typeface="Courier New" pitchFamily="49" charset="0"/>
              </a:rPr>
              <a:t>set(T):</a:t>
            </a:r>
            <a:r>
              <a:rPr lang="el-GR" dirty="0" smtClean="0"/>
              <a:t>Θέτει την τιμή του στοιχείου που </a:t>
            </a:r>
            <a:r>
              <a:rPr lang="el-GR" dirty="0"/>
              <a:t>επέστρεψε η τελευταία </a:t>
            </a:r>
            <a:r>
              <a:rPr lang="en-US" dirty="0"/>
              <a:t>next()</a:t>
            </a:r>
            <a:endParaRPr lang="el-GR" dirty="0"/>
          </a:p>
          <a:p>
            <a:pPr lvl="1"/>
            <a:r>
              <a:rPr lang="en-US" b="1" dirty="0">
                <a:solidFill>
                  <a:srgbClr val="0070C0"/>
                </a:solidFill>
                <a:latin typeface="Courier New" pitchFamily="49" charset="0"/>
                <a:cs typeface="Courier New" pitchFamily="49" charset="0"/>
              </a:rPr>
              <a:t>add(T</a:t>
            </a:r>
            <a:r>
              <a:rPr lang="en-US" b="1" dirty="0" smtClean="0">
                <a:solidFill>
                  <a:srgbClr val="0070C0"/>
                </a:solidFill>
                <a:latin typeface="Courier New" pitchFamily="49" charset="0"/>
                <a:cs typeface="Courier New" pitchFamily="49" charset="0"/>
              </a:rPr>
              <a:t>):</a:t>
            </a:r>
            <a:r>
              <a:rPr lang="el-GR" dirty="0" smtClean="0"/>
              <a:t>Προσθέτει ένα στοιχείο στη λίστα αμέσως μετά από αυτό στο οποίο βρισκόμαστε</a:t>
            </a:r>
            <a:endParaRPr lang="en-US" dirty="0" smtClean="0"/>
          </a:p>
          <a:p>
            <a:r>
              <a:rPr lang="el-GR" dirty="0" smtClean="0"/>
              <a:t>Μέθοδος της </a:t>
            </a:r>
            <a:r>
              <a:rPr lang="en-US" dirty="0" smtClean="0">
                <a:solidFill>
                  <a:schemeClr val="accent6">
                    <a:lumMod val="75000"/>
                  </a:schemeClr>
                </a:solidFill>
              </a:rPr>
              <a:t>List</a:t>
            </a:r>
            <a:r>
              <a:rPr lang="el-GR" dirty="0" smtClean="0">
                <a:solidFill>
                  <a:schemeClr val="accent6">
                    <a:lumMod val="75000"/>
                  </a:schemeClr>
                </a:solidFill>
              </a:rPr>
              <a:t> </a:t>
            </a:r>
            <a:r>
              <a:rPr lang="en-US" dirty="0" smtClean="0"/>
              <a:t>:</a:t>
            </a:r>
          </a:p>
          <a:p>
            <a:pPr lvl="1"/>
            <a:r>
              <a:rPr lang="en-US" b="1" dirty="0" err="1" smtClean="0">
                <a:solidFill>
                  <a:srgbClr val="FF0000"/>
                </a:solidFill>
                <a:latin typeface="Courier New" pitchFamily="49" charset="0"/>
                <a:cs typeface="Courier New" pitchFamily="49" charset="0"/>
              </a:rPr>
              <a:t>ListIterator</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listIterator</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 ένα </a:t>
            </a:r>
            <a:r>
              <a:rPr lang="en-US" dirty="0" smtClean="0"/>
              <a:t>iterator </a:t>
            </a:r>
            <a:r>
              <a:rPr lang="el-GR" dirty="0" smtClean="0"/>
              <a:t>για μία συλλογή</a:t>
            </a:r>
            <a:r>
              <a:rPr lang="en-US" dirty="0" smtClean="0"/>
              <a:t>.</a:t>
            </a:r>
            <a:endParaRPr lang="el-GR" dirty="0" smtClean="0"/>
          </a:p>
        </p:txBody>
      </p:sp>
    </p:spTree>
    <p:extLst>
      <p:ext uri="{BB962C8B-B14F-4D97-AF65-F5344CB8AC3E}">
        <p14:creationId xmlns:p14="http://schemas.microsoft.com/office/powerpoint/2010/main" val="204285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920880" cy="5909310"/>
          </a:xfrm>
          <a:prstGeom prst="rect">
            <a:avLst/>
          </a:prstGeom>
          <a:noFill/>
          <a:ln w="28575">
            <a:solidFill>
              <a:schemeClr val="accent1"/>
            </a:solidFill>
            <a:prstDash val="dash"/>
          </a:ln>
        </p:spPr>
        <p:txBody>
          <a:bodyPr wrap="square" rtlCol="0">
            <a:spAutoFit/>
          </a:bodyPr>
          <a:lstStyle/>
          <a:p>
            <a:r>
              <a:rPr lang="en-US" sz="1400" b="1" dirty="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java.util</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a:t>
            </a:r>
            <a:r>
              <a:rPr lang="en-US" sz="1400" b="1" dirty="0" err="1">
                <a:latin typeface="Courier New" panose="02070309020205020404" pitchFamily="49" charset="0"/>
                <a:cs typeface="Courier New" panose="02070309020205020404" pitchFamily="49" charset="0"/>
              </a:rPr>
              <a:t>ListIteratorExample</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ArrayList</a:t>
            </a:r>
            <a:r>
              <a:rPr lang="en-US" sz="1400" b="1" dirty="0">
                <a:latin typeface="Courier New" panose="02070309020205020404" pitchFamily="49" charset="0"/>
                <a:cs typeface="Courier New" panose="02070309020205020404" pitchFamily="49" charset="0"/>
              </a:rPr>
              <a:t>&lt;String&gt; array = new </a:t>
            </a:r>
            <a:r>
              <a:rPr lang="en-US" sz="1400" b="1" dirty="0" err="1">
                <a:latin typeface="Courier New" panose="02070309020205020404" pitchFamily="49" charset="0"/>
                <a:cs typeface="Courier New" panose="02070309020205020404" pitchFamily="49" charset="0"/>
              </a:rPr>
              <a:t>ArrayList</a:t>
            </a:r>
            <a:r>
              <a:rPr lang="en-US" sz="1400" b="1" dirty="0">
                <a:latin typeface="Courier New" panose="02070309020205020404" pitchFamily="49" charset="0"/>
                <a:cs typeface="Courier New" panose="02070309020205020404" pitchFamily="49" charset="0"/>
              </a:rPr>
              <a:t>&lt;String&gt;();</a:t>
            </a:r>
          </a:p>
          <a:p>
            <a:r>
              <a:rPr lang="en-US" sz="1400" b="1" dirty="0">
                <a:latin typeface="Courier New" panose="02070309020205020404" pitchFamily="49" charset="0"/>
                <a:cs typeface="Courier New" panose="02070309020205020404" pitchFamily="49" charset="0"/>
              </a:rPr>
              <a:t>		Scanner input = new Scanner(System.in);</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while(</a:t>
            </a:r>
            <a:r>
              <a:rPr lang="en-US" sz="1400" b="1" dirty="0" err="1">
                <a:latin typeface="Courier New" panose="02070309020205020404" pitchFamily="49" charset="0"/>
                <a:cs typeface="Courier New" panose="02070309020205020404" pitchFamily="49" charset="0"/>
              </a:rPr>
              <a:t>input.hasNext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String name = </a:t>
            </a:r>
            <a:r>
              <a:rPr lang="en-US" sz="1400" b="1" dirty="0" err="1">
                <a:latin typeface="Courier New" panose="02070309020205020404" pitchFamily="49" charset="0"/>
                <a:cs typeface="Courier New" panose="02070309020205020404" pitchFamily="49" charset="0"/>
              </a:rPr>
              <a:t>input.next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array.add</a:t>
            </a:r>
            <a:r>
              <a:rPr lang="en-US" sz="1400" b="1" dirty="0">
                <a:latin typeface="Courier New" panose="02070309020205020404" pitchFamily="49" charset="0"/>
                <a:cs typeface="Courier New" panose="02070309020205020404" pitchFamily="49" charset="0"/>
              </a:rPr>
              <a:t>(name);</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ListIterator</a:t>
            </a:r>
            <a:r>
              <a:rPr lang="en-US" sz="1400" b="1" dirty="0">
                <a:solidFill>
                  <a:srgbClr val="FF0000"/>
                </a:solidFill>
                <a:latin typeface="Courier New" panose="02070309020205020404" pitchFamily="49" charset="0"/>
                <a:cs typeface="Courier New" panose="02070309020205020404" pitchFamily="49" charset="0"/>
              </a:rPr>
              <a:t>&lt;String&gt; it = </a:t>
            </a:r>
            <a:r>
              <a:rPr lang="en-US" sz="1400" b="1" dirty="0" err="1">
                <a:solidFill>
                  <a:srgbClr val="FF0000"/>
                </a:solidFill>
                <a:latin typeface="Courier New" panose="02070309020205020404" pitchFamily="49" charset="0"/>
                <a:cs typeface="Courier New" panose="02070309020205020404" pitchFamily="49" charset="0"/>
              </a:rPr>
              <a:t>array.listIterator</a:t>
            </a:r>
            <a:r>
              <a:rPr lang="en-US" sz="1400" b="1" dirty="0">
                <a:solidFill>
                  <a:srgbClr val="FF0000"/>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while (</a:t>
            </a:r>
            <a:r>
              <a:rPr lang="en-US" sz="1400" b="1" dirty="0" err="1">
                <a:latin typeface="Courier New" panose="02070309020205020404" pitchFamily="49" charset="0"/>
                <a:cs typeface="Courier New" panose="02070309020205020404" pitchFamily="49" charset="0"/>
              </a:rPr>
              <a:t>it.hasNext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it.next</a:t>
            </a:r>
            <a:r>
              <a:rPr lang="en-US" sz="1400" b="1" dirty="0">
                <a:latin typeface="Courier New" panose="02070309020205020404" pitchFamily="49" charset="0"/>
                <a:cs typeface="Courier New" panose="02070309020205020404" pitchFamily="49" charset="0"/>
              </a:rPr>
              <a:t>().equals("a")){ </a:t>
            </a:r>
          </a:p>
          <a:p>
            <a:r>
              <a:rPr lang="en-US" sz="1400" b="1" dirty="0">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it.set</a:t>
            </a:r>
            <a:r>
              <a:rPr lang="en-US" sz="1400" b="1" dirty="0">
                <a:solidFill>
                  <a:srgbClr val="FF0000"/>
                </a:solidFill>
                <a:latin typeface="Courier New" panose="02070309020205020404" pitchFamily="49" charset="0"/>
                <a:cs typeface="Courier New" panose="02070309020205020404" pitchFamily="49" charset="0"/>
              </a:rPr>
              <a:t>("b");</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it.add</a:t>
            </a:r>
            <a:r>
              <a:rPr lang="en-US" sz="1400" b="1" dirty="0">
                <a:solidFill>
                  <a:srgbClr val="FF0000"/>
                </a:solidFill>
                <a:latin typeface="Courier New" panose="02070309020205020404" pitchFamily="49" charset="0"/>
                <a:cs typeface="Courier New" panose="02070309020205020404" pitchFamily="49" charset="0"/>
              </a:rPr>
              <a:t>("c");</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it = </a:t>
            </a:r>
            <a:r>
              <a:rPr lang="en-US" sz="1400" b="1" dirty="0" err="1">
                <a:latin typeface="Courier New" panose="02070309020205020404" pitchFamily="49" charset="0"/>
                <a:cs typeface="Courier New" panose="02070309020205020404" pitchFamily="49" charset="0"/>
              </a:rPr>
              <a:t>array.listIterator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while (</a:t>
            </a:r>
            <a:r>
              <a:rPr lang="en-US" sz="1400" b="1" dirty="0" err="1">
                <a:latin typeface="Courier New" panose="02070309020205020404" pitchFamily="49" charset="0"/>
                <a:cs typeface="Courier New" panose="02070309020205020404" pitchFamily="49" charset="0"/>
              </a:rPr>
              <a:t>it.hasNext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it.next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114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632311"/>
          </a:xfrm>
          <a:prstGeom prst="rect">
            <a:avLst/>
          </a:prstGeom>
          <a:noFill/>
          <a:ln w="28575">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ListIteratorExample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&lt;String</a:t>
            </a:r>
            <a:r>
              <a:rPr lang="en-US" b="1" dirty="0">
                <a:latin typeface="Courier New" panose="02070309020205020404" pitchFamily="49" charset="0"/>
                <a:cs typeface="Courier New" panose="02070309020205020404" pitchFamily="49" charset="0"/>
              </a:rPr>
              <a:t>&gt;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ArrayList</a:t>
            </a:r>
            <a:r>
              <a:rPr lang="en-US" b="1" dirty="0">
                <a:latin typeface="Courier New" panose="02070309020205020404" pitchFamily="49" charset="0"/>
                <a:cs typeface="Courier New" panose="02070309020205020404" pitchFamily="49" charset="0"/>
              </a:rPr>
              <a:t>&lt;String&gt;();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a:t>
            </a:r>
            <a:r>
              <a:rPr lang="en-US" b="1" dirty="0" err="1" smtClean="0">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 </a:t>
            </a:r>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myList.add</a:t>
            </a:r>
            <a:r>
              <a:rPr lang="en-US" b="1" dirty="0" smtClean="0">
                <a:latin typeface="Courier New" panose="02070309020205020404" pitchFamily="49" charset="0"/>
                <a:cs typeface="Courier New" panose="02070309020205020404" pitchFamily="49" charset="0"/>
              </a:rPr>
              <a:t>(name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myList.remove</a:t>
            </a:r>
            <a:r>
              <a:rPr lang="en-US" b="1" dirty="0">
                <a:solidFill>
                  <a:srgbClr val="FF0000"/>
                </a:solidFill>
                <a:latin typeface="Courier New" panose="02070309020205020404" pitchFamily="49" charset="0"/>
                <a:cs typeface="Courier New" panose="02070309020205020404" pitchFamily="49" charset="0"/>
              </a:rPr>
              <a:t>("a</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(String s: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3" name="TextBox 2"/>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τις εμφανίσεις του </a:t>
            </a:r>
            <a:r>
              <a:rPr lang="en-US" dirty="0" smtClean="0"/>
              <a:t>String “a” </a:t>
            </a:r>
            <a:r>
              <a:rPr lang="el-GR" dirty="0" smtClean="0"/>
              <a:t>από την λίστα μου</a:t>
            </a:r>
            <a:endParaRPr lang="en-US" dirty="0"/>
          </a:p>
        </p:txBody>
      </p:sp>
      <p:sp>
        <p:nvSpPr>
          <p:cNvPr id="2" name="TextBox 1"/>
          <p:cNvSpPr txBox="1"/>
          <p:nvPr/>
        </p:nvSpPr>
        <p:spPr>
          <a:xfrm>
            <a:off x="5220072" y="4005064"/>
            <a:ext cx="3915888" cy="646331"/>
          </a:xfrm>
          <a:prstGeom prst="rect">
            <a:avLst/>
          </a:prstGeom>
          <a:solidFill>
            <a:srgbClr val="92D050"/>
          </a:solidFill>
        </p:spPr>
        <p:txBody>
          <a:bodyPr wrap="square" rtlCol="0">
            <a:spAutoFit/>
          </a:bodyPr>
          <a:lstStyle/>
          <a:p>
            <a:r>
              <a:rPr lang="en-US" dirty="0" smtClean="0"/>
              <a:t>H </a:t>
            </a:r>
            <a:r>
              <a:rPr lang="el-GR" dirty="0" smtClean="0"/>
              <a:t>κλήση της </a:t>
            </a:r>
            <a:r>
              <a:rPr lang="en-US" dirty="0" smtClean="0">
                <a:solidFill>
                  <a:srgbClr val="FF0000"/>
                </a:solidFill>
              </a:rPr>
              <a:t>remove</a:t>
            </a:r>
            <a:r>
              <a:rPr lang="en-US" dirty="0" smtClean="0"/>
              <a:t> </a:t>
            </a:r>
            <a:r>
              <a:rPr lang="el-GR" dirty="0" smtClean="0"/>
              <a:t>θα αφαιρέσει μόνο την </a:t>
            </a:r>
            <a:r>
              <a:rPr lang="el-GR" dirty="0" smtClean="0">
                <a:solidFill>
                  <a:srgbClr val="FF0000"/>
                </a:solidFill>
              </a:rPr>
              <a:t>πρώτη εμφάνιση </a:t>
            </a:r>
            <a:r>
              <a:rPr lang="el-GR" dirty="0" smtClean="0"/>
              <a:t>του </a:t>
            </a:r>
            <a:r>
              <a:rPr lang="en-US" dirty="0" smtClean="0"/>
              <a:t>“a”</a:t>
            </a:r>
            <a:endParaRPr lang="en-US" dirty="0"/>
          </a:p>
        </p:txBody>
      </p:sp>
      <p:sp>
        <p:nvSpPr>
          <p:cNvPr id="5" name="TextBox 4"/>
          <p:cNvSpPr txBox="1"/>
          <p:nvPr/>
        </p:nvSpPr>
        <p:spPr>
          <a:xfrm>
            <a:off x="5064795" y="5301208"/>
            <a:ext cx="4067944" cy="1477328"/>
          </a:xfrm>
          <a:prstGeom prst="rect">
            <a:avLst/>
          </a:prstGeom>
          <a:solidFill>
            <a:schemeClr val="accent5">
              <a:lumMod val="40000"/>
              <a:lumOff val="60000"/>
            </a:schemeClr>
          </a:solidFill>
        </p:spPr>
        <p:txBody>
          <a:bodyPr wrap="square" rtlCol="0">
            <a:spAutoFit/>
          </a:bodyPr>
          <a:lstStyle/>
          <a:p>
            <a:r>
              <a:rPr lang="el-GR" dirty="0" smtClean="0"/>
              <a:t>Πως θα τις αφαιρέσουμε όλες?</a:t>
            </a:r>
          </a:p>
          <a:p>
            <a:endParaRPr lang="el-GR" dirty="0" smtClean="0"/>
          </a:p>
          <a:p>
            <a:r>
              <a:rPr lang="el-GR" dirty="0" smtClean="0"/>
              <a:t>Υπενθύμιση: η </a:t>
            </a:r>
            <a:r>
              <a:rPr lang="en-US" dirty="0" smtClean="0"/>
              <a:t>remove </a:t>
            </a:r>
            <a:r>
              <a:rPr lang="el-GR" dirty="0" smtClean="0"/>
              <a:t>επιστρέφει </a:t>
            </a:r>
            <a:r>
              <a:rPr lang="en-US" dirty="0" err="1" smtClean="0"/>
              <a:t>boolean</a:t>
            </a:r>
            <a:r>
              <a:rPr lang="en-US" dirty="0" smtClean="0"/>
              <a:t> </a:t>
            </a:r>
            <a:r>
              <a:rPr lang="el-GR" dirty="0" smtClean="0"/>
              <a:t>αν έγινε επιτυχώς αφαίρεση (αν άλλαξε δηλαδή η λίστα).</a:t>
            </a:r>
            <a:endParaRPr lang="en-US" dirty="0"/>
          </a:p>
        </p:txBody>
      </p:sp>
    </p:spTree>
    <p:extLst>
      <p:ext uri="{BB962C8B-B14F-4D97-AF65-F5344CB8AC3E}">
        <p14:creationId xmlns:p14="http://schemas.microsoft.com/office/powerpoint/2010/main" val="209146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632311"/>
          </a:xfrm>
          <a:prstGeom prst="rect">
            <a:avLst/>
          </a:prstGeom>
          <a:noFill/>
          <a:ln w="28575">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ListIteratorExample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&lt;String</a:t>
            </a:r>
            <a:r>
              <a:rPr lang="en-US" b="1" dirty="0">
                <a:latin typeface="Courier New" panose="02070309020205020404" pitchFamily="49" charset="0"/>
                <a:cs typeface="Courier New" panose="02070309020205020404" pitchFamily="49" charset="0"/>
              </a:rPr>
              <a:t>&gt;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ArrayList</a:t>
            </a:r>
            <a:r>
              <a:rPr lang="en-US" b="1" dirty="0">
                <a:latin typeface="Courier New" panose="02070309020205020404" pitchFamily="49" charset="0"/>
                <a:cs typeface="Courier New" panose="02070309020205020404" pitchFamily="49" charset="0"/>
              </a:rPr>
              <a:t>&lt;String&gt;();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a:t>
            </a:r>
            <a:r>
              <a:rPr lang="en-US" b="1" dirty="0" err="1" smtClean="0">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 </a:t>
            </a:r>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myList.add</a:t>
            </a:r>
            <a:r>
              <a:rPr lang="en-US" b="1" dirty="0" smtClean="0">
                <a:latin typeface="Courier New" panose="02070309020205020404" pitchFamily="49" charset="0"/>
                <a:cs typeface="Courier New" panose="02070309020205020404" pitchFamily="49" charset="0"/>
              </a:rPr>
              <a:t>(name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while(</a:t>
            </a:r>
            <a:r>
              <a:rPr lang="en-US" b="1" dirty="0" err="1" smtClean="0">
                <a:solidFill>
                  <a:srgbClr val="FF0000"/>
                </a:solidFill>
                <a:latin typeface="Courier New" panose="02070309020205020404" pitchFamily="49" charset="0"/>
                <a:cs typeface="Courier New" panose="02070309020205020404" pitchFamily="49" charset="0"/>
              </a:rPr>
              <a:t>myList.remove</a:t>
            </a:r>
            <a:r>
              <a:rPr lang="en-US" b="1" dirty="0">
                <a:solidFill>
                  <a:srgbClr val="FF0000"/>
                </a:solidFill>
                <a:latin typeface="Courier New" panose="02070309020205020404" pitchFamily="49" charset="0"/>
                <a:cs typeface="Courier New" panose="02070309020205020404" pitchFamily="49" charset="0"/>
              </a:rPr>
              <a:t>("a")</a:t>
            </a:r>
            <a:r>
              <a:rPr lang="en-US" b="1" dirty="0">
                <a:solidFill>
                  <a:srgbClr val="0070C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(String s: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3" name="TextBox 2"/>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τις εμφανίσεις του </a:t>
            </a:r>
            <a:r>
              <a:rPr lang="en-US" dirty="0" smtClean="0"/>
              <a:t>String “a” </a:t>
            </a:r>
            <a:r>
              <a:rPr lang="el-GR" dirty="0" smtClean="0"/>
              <a:t>από την λίστα μου</a:t>
            </a:r>
            <a:endParaRPr lang="en-US" dirty="0"/>
          </a:p>
        </p:txBody>
      </p:sp>
      <p:sp>
        <p:nvSpPr>
          <p:cNvPr id="2" name="TextBox 1"/>
          <p:cNvSpPr txBox="1"/>
          <p:nvPr/>
        </p:nvSpPr>
        <p:spPr>
          <a:xfrm>
            <a:off x="4523619" y="3933056"/>
            <a:ext cx="4604774" cy="369332"/>
          </a:xfrm>
          <a:prstGeom prst="rect">
            <a:avLst/>
          </a:prstGeom>
          <a:solidFill>
            <a:srgbClr val="92D050"/>
          </a:solidFill>
        </p:spPr>
        <p:txBody>
          <a:bodyPr wrap="square" rtlCol="0">
            <a:spAutoFit/>
          </a:bodyPr>
          <a:lstStyle/>
          <a:p>
            <a:r>
              <a:rPr lang="el-GR" dirty="0" smtClean="0"/>
              <a:t>Καλεί την </a:t>
            </a:r>
            <a:r>
              <a:rPr lang="en-US" dirty="0" smtClean="0"/>
              <a:t>remove </a:t>
            </a:r>
            <a:r>
              <a:rPr lang="el-GR" dirty="0" smtClean="0"/>
              <a:t>μέχρι να επιστρέψει </a:t>
            </a:r>
            <a:r>
              <a:rPr lang="en-US" dirty="0" smtClean="0"/>
              <a:t>false</a:t>
            </a:r>
            <a:endParaRPr lang="en-US" dirty="0"/>
          </a:p>
        </p:txBody>
      </p:sp>
      <p:sp>
        <p:nvSpPr>
          <p:cNvPr id="5" name="TextBox 4"/>
          <p:cNvSpPr txBox="1"/>
          <p:nvPr/>
        </p:nvSpPr>
        <p:spPr>
          <a:xfrm>
            <a:off x="2339752" y="5677659"/>
            <a:ext cx="6696744" cy="923330"/>
          </a:xfrm>
          <a:prstGeom prst="rect">
            <a:avLst/>
          </a:prstGeom>
          <a:solidFill>
            <a:schemeClr val="accent2">
              <a:lumMod val="40000"/>
              <a:lumOff val="60000"/>
            </a:schemeClr>
          </a:solidFill>
          <a:ln w="38100">
            <a:solidFill>
              <a:srgbClr val="FF0000"/>
            </a:solidFill>
          </a:ln>
        </p:spPr>
        <p:txBody>
          <a:bodyPr wrap="square" rtlCol="0">
            <a:spAutoFit/>
          </a:bodyPr>
          <a:lstStyle/>
          <a:p>
            <a:r>
              <a:rPr lang="en-US" dirty="0" smtClean="0"/>
              <a:t>H </a:t>
            </a:r>
            <a:r>
              <a:rPr lang="el-GR" dirty="0" smtClean="0"/>
              <a:t>υλοποίηση αυτή όμως </a:t>
            </a:r>
            <a:r>
              <a:rPr lang="el-GR" b="1" dirty="0" smtClean="0">
                <a:solidFill>
                  <a:srgbClr val="0070C0"/>
                </a:solidFill>
              </a:rPr>
              <a:t>δεν είναι αποδοτική</a:t>
            </a:r>
            <a:r>
              <a:rPr lang="el-GR" b="1" dirty="0" smtClean="0"/>
              <a:t> </a:t>
            </a:r>
            <a:r>
              <a:rPr lang="el-GR" dirty="0" smtClean="0"/>
              <a:t>γιατί κάθε φορά που καλούμε την </a:t>
            </a:r>
            <a:r>
              <a:rPr lang="en-US" dirty="0" smtClean="0"/>
              <a:t>remove</a:t>
            </a:r>
            <a:r>
              <a:rPr lang="el-GR" dirty="0" smtClean="0"/>
              <a:t> διατρέχουμε την λίστα</a:t>
            </a:r>
            <a:r>
              <a:rPr lang="en-US" dirty="0" smtClean="0"/>
              <a:t> </a:t>
            </a:r>
            <a:r>
              <a:rPr lang="el-GR" dirty="0" smtClean="0"/>
              <a:t>από την αρχή.</a:t>
            </a:r>
          </a:p>
          <a:p>
            <a:r>
              <a:rPr lang="el-GR" dirty="0" smtClean="0"/>
              <a:t>Είναι καλύτερα να χρησιμοποιήσουμε ένα </a:t>
            </a:r>
            <a:r>
              <a:rPr lang="en-US" dirty="0" smtClean="0"/>
              <a:t>iterator.</a:t>
            </a:r>
            <a:endParaRPr lang="en-US" dirty="0"/>
          </a:p>
        </p:txBody>
      </p:sp>
    </p:spTree>
    <p:extLst>
      <p:ext uri="{BB962C8B-B14F-4D97-AF65-F5344CB8AC3E}">
        <p14:creationId xmlns:p14="http://schemas.microsoft.com/office/powerpoint/2010/main" val="193114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Ιστορία</a:t>
            </a:r>
            <a:endParaRPr lang="en-US" dirty="0"/>
          </a:p>
        </p:txBody>
      </p:sp>
      <p:sp>
        <p:nvSpPr>
          <p:cNvPr id="5" name="Content Placeholder 4"/>
          <p:cNvSpPr>
            <a:spLocks noGrp="1"/>
          </p:cNvSpPr>
          <p:nvPr>
            <p:ph idx="1"/>
          </p:nvPr>
        </p:nvSpPr>
        <p:spPr/>
        <p:txBody>
          <a:bodyPr/>
          <a:lstStyle/>
          <a:p>
            <a:r>
              <a:rPr lang="el-GR" dirty="0" smtClean="0"/>
              <a:t>Η </a:t>
            </a:r>
            <a:r>
              <a:rPr lang="en-US" dirty="0" smtClean="0"/>
              <a:t>Java </a:t>
            </a:r>
            <a:r>
              <a:rPr lang="el-GR" dirty="0" smtClean="0"/>
              <a:t>είχε τους εξής στόχους:</a:t>
            </a:r>
          </a:p>
          <a:p>
            <a:pPr lvl="1"/>
            <a:r>
              <a:rPr lang="en-US" dirty="0" smtClean="0"/>
              <a:t>"</a:t>
            </a:r>
            <a:r>
              <a:rPr lang="en-US" dirty="0"/>
              <a:t>simple, object-oriented and familiar"</a:t>
            </a:r>
          </a:p>
          <a:p>
            <a:pPr lvl="1"/>
            <a:r>
              <a:rPr lang="en-US" dirty="0" smtClean="0"/>
              <a:t>"</a:t>
            </a:r>
            <a:r>
              <a:rPr lang="en-US" dirty="0"/>
              <a:t>robust and secure"</a:t>
            </a:r>
          </a:p>
          <a:p>
            <a:pPr lvl="1"/>
            <a:r>
              <a:rPr lang="en-US" dirty="0" smtClean="0"/>
              <a:t>"</a:t>
            </a:r>
            <a:r>
              <a:rPr lang="en-US" dirty="0"/>
              <a:t>architecture-neutral and portable"</a:t>
            </a:r>
          </a:p>
          <a:p>
            <a:pPr lvl="1"/>
            <a:r>
              <a:rPr lang="en-US" dirty="0" smtClean="0"/>
              <a:t>"</a:t>
            </a:r>
            <a:r>
              <a:rPr lang="en-US" dirty="0"/>
              <a:t>high performance"</a:t>
            </a:r>
          </a:p>
          <a:p>
            <a:pPr lvl="1"/>
            <a:r>
              <a:rPr lang="en-US" dirty="0" smtClean="0"/>
              <a:t>"</a:t>
            </a:r>
            <a:r>
              <a:rPr lang="en-US" dirty="0"/>
              <a:t>interpreted, threaded, and dynamic"</a:t>
            </a:r>
          </a:p>
          <a:p>
            <a:endParaRPr lang="en-US" dirty="0"/>
          </a:p>
        </p:txBody>
      </p:sp>
    </p:spTree>
    <p:extLst>
      <p:ext uri="{BB962C8B-B14F-4D97-AF65-F5344CB8AC3E}">
        <p14:creationId xmlns:p14="http://schemas.microsoft.com/office/powerpoint/2010/main" val="1538297222"/>
      </p:ext>
    </p:extLst>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των συλλογών</a:t>
            </a:r>
            <a:endParaRPr lang="en-US" dirty="0"/>
          </a:p>
        </p:txBody>
      </p:sp>
      <p:sp>
        <p:nvSpPr>
          <p:cNvPr id="3" name="Content Placeholder 2"/>
          <p:cNvSpPr>
            <a:spLocks noGrp="1"/>
          </p:cNvSpPr>
          <p:nvPr>
            <p:ph idx="1"/>
          </p:nvPr>
        </p:nvSpPr>
        <p:spPr/>
        <p:txBody>
          <a:bodyPr>
            <a:normAutofit/>
          </a:bodyPr>
          <a:lstStyle/>
          <a:p>
            <a:r>
              <a:rPr lang="el-GR" dirty="0" smtClean="0"/>
              <a:t>Οι τρεις συλλογές που περιγράψαμε είναι </a:t>
            </a:r>
            <a:r>
              <a:rPr lang="el-GR" dirty="0" smtClean="0">
                <a:solidFill>
                  <a:srgbClr val="FF0000"/>
                </a:solidFill>
              </a:rPr>
              <a:t>πάρα πολύ χρήσιμες </a:t>
            </a:r>
            <a:r>
              <a:rPr lang="el-GR" dirty="0" smtClean="0"/>
              <a:t>για να κάνετε γρήγορα προγράμματα</a:t>
            </a:r>
          </a:p>
          <a:p>
            <a:pPr lvl="1"/>
            <a:r>
              <a:rPr lang="el-GR" dirty="0" smtClean="0"/>
              <a:t>Συνηθίσετε να τις χρησιμοποιείτε και μάθετε πότε βολεύει να χρησιμοποιείτε την κάθε δομή</a:t>
            </a:r>
          </a:p>
          <a:p>
            <a:r>
              <a:rPr lang="el-GR" dirty="0" smtClean="0"/>
              <a:t>Το </a:t>
            </a:r>
            <a:r>
              <a:rPr lang="en-US" dirty="0" err="1" smtClean="0"/>
              <a:t>HashMap</a:t>
            </a:r>
            <a:r>
              <a:rPr lang="en-US" dirty="0" smtClean="0"/>
              <a:t> </a:t>
            </a:r>
            <a:r>
              <a:rPr lang="el-GR" dirty="0" smtClean="0"/>
              <a:t>είναι ιδιαίτερα χρήσιμο γιατί μας επιτρέπει </a:t>
            </a:r>
            <a:r>
              <a:rPr lang="el-GR" dirty="0" smtClean="0">
                <a:solidFill>
                  <a:srgbClr val="FF0000"/>
                </a:solidFill>
              </a:rPr>
              <a:t>πολύ γρήγορα </a:t>
            </a:r>
            <a:r>
              <a:rPr lang="el-GR" dirty="0" smtClean="0"/>
              <a:t>να κάνουμε </a:t>
            </a:r>
            <a:r>
              <a:rPr lang="en-US" dirty="0" smtClean="0">
                <a:solidFill>
                  <a:srgbClr val="FF0000"/>
                </a:solidFill>
              </a:rPr>
              <a:t>lookup</a:t>
            </a:r>
            <a:r>
              <a:rPr lang="en-US" dirty="0" smtClean="0"/>
              <a:t>: </a:t>
            </a:r>
            <a:r>
              <a:rPr lang="el-GR" dirty="0" smtClean="0"/>
              <a:t>να βρίσκουμε ένα </a:t>
            </a:r>
            <a:r>
              <a:rPr lang="el-GR" dirty="0" smtClean="0">
                <a:solidFill>
                  <a:srgbClr val="0070C0"/>
                </a:solidFill>
              </a:rPr>
              <a:t>κλειδί</a:t>
            </a:r>
            <a:r>
              <a:rPr lang="el-GR" dirty="0" smtClean="0"/>
              <a:t> μέσα σε ένα σύνολο και την </a:t>
            </a:r>
            <a:r>
              <a:rPr lang="el-GR" dirty="0" smtClean="0">
                <a:solidFill>
                  <a:srgbClr val="0070C0"/>
                </a:solidFill>
              </a:rPr>
              <a:t>συσχετιζόμενη τιμή</a:t>
            </a:r>
          </a:p>
        </p:txBody>
      </p:sp>
    </p:spTree>
    <p:extLst>
      <p:ext uri="{BB962C8B-B14F-4D97-AF65-F5344CB8AC3E}">
        <p14:creationId xmlns:p14="http://schemas.microsoft.com/office/powerpoint/2010/main" val="63939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Έχουμε ένα πρόγραμμα που διαχειρίζεται τους φοιτητές ενός τμήματος. Ποια συλλογή πρέπει να χρησιμοποιήσουμε αν θέλουμε να λύσουμε τα παρακάτω προβλήματα?</a:t>
            </a:r>
          </a:p>
          <a:p>
            <a:pPr marL="731520" lvl="1" indent="-457200">
              <a:buFont typeface="+mj-lt"/>
              <a:buAutoNum type="arabicPeriod"/>
            </a:pPr>
            <a:r>
              <a:rPr lang="el-GR" dirty="0" smtClean="0"/>
              <a:t>Θέλουμε να μπορούμε να εκτυπώσουμε τις πληροφορίες για τους φοιτητές που παίρνουν ένα μάθημα.</a:t>
            </a:r>
          </a:p>
          <a:p>
            <a:pPr lvl="2"/>
            <a:r>
              <a:rPr lang="en-US" b="1" dirty="0" err="1" smtClean="0">
                <a:solidFill>
                  <a:srgbClr val="FF0000"/>
                </a:solidFill>
                <a:latin typeface="Courier New" panose="02070309020205020404" pitchFamily="49" charset="0"/>
                <a:cs typeface="Courier New" panose="02070309020205020404" pitchFamily="49" charset="0"/>
              </a:rPr>
              <a:t>ArrayList</a:t>
            </a:r>
            <a:r>
              <a:rPr lang="en-US" b="1" dirty="0" smtClean="0">
                <a:solidFill>
                  <a:srgbClr val="FF0000"/>
                </a:solidFill>
                <a:latin typeface="Courier New" panose="02070309020205020404" pitchFamily="49" charset="0"/>
                <a:cs typeface="Courier New" panose="02070309020205020404" pitchFamily="49" charset="0"/>
              </a:rPr>
              <a:t>&lt;Student&gt; </a:t>
            </a:r>
            <a:r>
              <a:rPr lang="en-US" b="1" dirty="0" err="1" smtClean="0">
                <a:solidFill>
                  <a:srgbClr val="FF0000"/>
                </a:solidFill>
                <a:latin typeface="Courier New" panose="02070309020205020404" pitchFamily="49" charset="0"/>
                <a:cs typeface="Courier New" panose="02070309020205020404" pitchFamily="49" charset="0"/>
              </a:rPr>
              <a:t>allStudents</a:t>
            </a:r>
            <a:endParaRPr lang="el-GR" b="1" dirty="0" smtClean="0">
              <a:solidFill>
                <a:srgbClr val="FF0000"/>
              </a:solidFill>
              <a:latin typeface="Courier New" panose="02070309020205020404" pitchFamily="49" charset="0"/>
              <a:cs typeface="Courier New" panose="02070309020205020404" pitchFamily="49" charset="0"/>
            </a:endParaRPr>
          </a:p>
          <a:p>
            <a:pPr marL="731520" lvl="1" indent="-457200">
              <a:buFont typeface="+mj-lt"/>
              <a:buAutoNum type="arabicPeriod"/>
            </a:pPr>
            <a:r>
              <a:rPr lang="el-GR" dirty="0" smtClean="0"/>
              <a:t>Θέλουμε να μπορούμε να τυπώσουμε τις πληροφορίες για ένα συγκεκριμένο φοιτητή (χρησιμοποιώντας το ΑΜ του φοιτητή)</a:t>
            </a:r>
          </a:p>
          <a:p>
            <a:pPr lvl="2"/>
            <a:r>
              <a:rPr lang="en-US" sz="2100" b="1" dirty="0" err="1" smtClean="0">
                <a:solidFill>
                  <a:srgbClr val="FF0000"/>
                </a:solidFill>
                <a:latin typeface="Courier New" panose="02070309020205020404" pitchFamily="49" charset="0"/>
                <a:cs typeface="Courier New" panose="02070309020205020404" pitchFamily="49" charset="0"/>
              </a:rPr>
              <a:t>HashMap</a:t>
            </a:r>
            <a:r>
              <a:rPr lang="en-US" sz="2100" b="1" dirty="0" smtClean="0">
                <a:solidFill>
                  <a:srgbClr val="FF0000"/>
                </a:solidFill>
                <a:latin typeface="Courier New" panose="02070309020205020404" pitchFamily="49" charset="0"/>
                <a:cs typeface="Courier New" panose="02070309020205020404" pitchFamily="49" charset="0"/>
              </a:rPr>
              <a:t>&lt;</a:t>
            </a:r>
            <a:r>
              <a:rPr lang="en-US" sz="2100" b="1" dirty="0" err="1" smtClean="0">
                <a:solidFill>
                  <a:srgbClr val="FF0000"/>
                </a:solidFill>
                <a:latin typeface="Courier New" panose="02070309020205020404" pitchFamily="49" charset="0"/>
                <a:cs typeface="Courier New" panose="02070309020205020404" pitchFamily="49" charset="0"/>
              </a:rPr>
              <a:t>Integer,Student</a:t>
            </a:r>
            <a:r>
              <a:rPr lang="en-US" sz="2100" b="1" dirty="0">
                <a:solidFill>
                  <a:srgbClr val="FF0000"/>
                </a:solidFill>
                <a:latin typeface="Courier New" panose="02070309020205020404" pitchFamily="49" charset="0"/>
                <a:cs typeface="Courier New" panose="02070309020205020404" pitchFamily="49" charset="0"/>
              </a:rPr>
              <a:t>&gt; </a:t>
            </a:r>
            <a:r>
              <a:rPr lang="en-US" sz="2100" b="1" dirty="0" err="1">
                <a:solidFill>
                  <a:srgbClr val="FF0000"/>
                </a:solidFill>
                <a:latin typeface="Courier New" panose="02070309020205020404" pitchFamily="49" charset="0"/>
                <a:cs typeface="Courier New" panose="02070309020205020404" pitchFamily="49" charset="0"/>
              </a:rPr>
              <a:t>allStudents</a:t>
            </a:r>
            <a:endParaRPr lang="el-GR" sz="2100" b="1" dirty="0">
              <a:solidFill>
                <a:srgbClr val="FF0000"/>
              </a:solidFill>
              <a:latin typeface="Courier New" panose="02070309020205020404" pitchFamily="49" charset="0"/>
              <a:cs typeface="Courier New" panose="02070309020205020404" pitchFamily="49" charset="0"/>
            </a:endParaRPr>
          </a:p>
          <a:p>
            <a:pPr marL="731520" lvl="1" indent="-457200">
              <a:buFont typeface="+mj-lt"/>
              <a:buAutoNum type="arabicPeriod"/>
            </a:pPr>
            <a:r>
              <a:rPr lang="el-GR" dirty="0" smtClean="0"/>
              <a:t>Θέλουμε να ξέρουμε ποιοι φοιτητές έχουν ξαναπάρει το μάθημα και να μπορούμε να ανακτήσουμε αυτή την πληροφορία για κάποιο φοιτητή </a:t>
            </a:r>
          </a:p>
          <a:p>
            <a:pPr lvl="2"/>
            <a:r>
              <a:rPr lang="en-US" sz="2100" b="1" dirty="0" err="1" smtClean="0">
                <a:solidFill>
                  <a:srgbClr val="FF0000"/>
                </a:solidFill>
                <a:latin typeface="Courier New" panose="02070309020205020404" pitchFamily="49" charset="0"/>
                <a:cs typeface="Courier New" panose="02070309020205020404" pitchFamily="49" charset="0"/>
              </a:rPr>
              <a:t>HashSet</a:t>
            </a:r>
            <a:r>
              <a:rPr lang="en-US" sz="2100" b="1" dirty="0" smtClean="0">
                <a:solidFill>
                  <a:srgbClr val="FF0000"/>
                </a:solidFill>
                <a:latin typeface="Courier New" panose="02070309020205020404" pitchFamily="49" charset="0"/>
                <a:cs typeface="Courier New" panose="02070309020205020404" pitchFamily="49" charset="0"/>
              </a:rPr>
              <a:t>&lt;Integer&gt; </a:t>
            </a:r>
            <a:r>
              <a:rPr lang="en-US" sz="2100" b="1" dirty="0" err="1">
                <a:solidFill>
                  <a:srgbClr val="FF0000"/>
                </a:solidFill>
                <a:latin typeface="Courier New" panose="02070309020205020404" pitchFamily="49" charset="0"/>
                <a:cs typeface="Courier New" panose="02070309020205020404" pitchFamily="49" charset="0"/>
              </a:rPr>
              <a:t>repeatStudents</a:t>
            </a:r>
            <a:endParaRPr lang="en-US" sz="2100" b="1" dirty="0">
              <a:solidFill>
                <a:srgbClr val="FF0000"/>
              </a:solidFill>
              <a:latin typeface="Courier New" panose="02070309020205020404" pitchFamily="49" charset="0"/>
              <a:cs typeface="Courier New" panose="02070309020205020404" pitchFamily="49" charset="0"/>
            </a:endParaRPr>
          </a:p>
          <a:p>
            <a:pPr lvl="2"/>
            <a:r>
              <a:rPr lang="en-US" sz="2100" b="1" dirty="0" err="1" smtClean="0">
                <a:solidFill>
                  <a:srgbClr val="FF0000"/>
                </a:solidFill>
                <a:latin typeface="Courier New" panose="02070309020205020404" pitchFamily="49" charset="0"/>
                <a:cs typeface="Courier New" panose="02070309020205020404" pitchFamily="49" charset="0"/>
              </a:rPr>
              <a:t>HashSet</a:t>
            </a:r>
            <a:r>
              <a:rPr lang="en-US" sz="2100" b="1" dirty="0" smtClean="0">
                <a:solidFill>
                  <a:srgbClr val="FF0000"/>
                </a:solidFill>
                <a:latin typeface="Courier New" panose="02070309020205020404" pitchFamily="49" charset="0"/>
                <a:cs typeface="Courier New" panose="02070309020205020404" pitchFamily="49" charset="0"/>
              </a:rPr>
              <a:t>&lt;Student&gt; </a:t>
            </a:r>
            <a:r>
              <a:rPr lang="en-US" sz="2100" b="1" dirty="0" err="1" smtClean="0">
                <a:solidFill>
                  <a:srgbClr val="FF0000"/>
                </a:solidFill>
                <a:latin typeface="Courier New" panose="02070309020205020404" pitchFamily="49" charset="0"/>
                <a:cs typeface="Courier New" panose="02070309020205020404" pitchFamily="49" charset="0"/>
              </a:rPr>
              <a:t>repeatStudents</a:t>
            </a:r>
            <a:endParaRPr lang="en-US" sz="2100" b="1" dirty="0">
              <a:solidFill>
                <a:srgbClr val="FF0000"/>
              </a:solidFill>
              <a:latin typeface="Courier New" panose="02070309020205020404" pitchFamily="49" charset="0"/>
              <a:cs typeface="Courier New" panose="02070309020205020404" pitchFamily="49" charset="0"/>
            </a:endParaRPr>
          </a:p>
        </p:txBody>
      </p:sp>
      <p:sp>
        <p:nvSpPr>
          <p:cNvPr id="4" name="TextBox 3"/>
          <p:cNvSpPr txBox="1"/>
          <p:nvPr/>
        </p:nvSpPr>
        <p:spPr>
          <a:xfrm>
            <a:off x="6300192" y="5773866"/>
            <a:ext cx="1995803" cy="369332"/>
          </a:xfrm>
          <a:prstGeom prst="rect">
            <a:avLst/>
          </a:prstGeom>
          <a:solidFill>
            <a:srgbClr val="92D050"/>
          </a:solidFill>
        </p:spPr>
        <p:txBody>
          <a:bodyPr wrap="none" rtlCol="0">
            <a:spAutoFit/>
          </a:bodyPr>
          <a:lstStyle/>
          <a:p>
            <a:r>
              <a:rPr lang="el-GR" dirty="0" smtClean="0"/>
              <a:t>Αναζήτηση με ΑΜ</a:t>
            </a:r>
            <a:endParaRPr lang="en-US" dirty="0"/>
          </a:p>
        </p:txBody>
      </p:sp>
      <p:sp>
        <p:nvSpPr>
          <p:cNvPr id="5" name="TextBox 4"/>
          <p:cNvSpPr txBox="1"/>
          <p:nvPr/>
        </p:nvSpPr>
        <p:spPr>
          <a:xfrm>
            <a:off x="6300191" y="6147724"/>
            <a:ext cx="2802049" cy="369332"/>
          </a:xfrm>
          <a:prstGeom prst="rect">
            <a:avLst/>
          </a:prstGeom>
          <a:solidFill>
            <a:srgbClr val="92D050"/>
          </a:solidFill>
        </p:spPr>
        <p:txBody>
          <a:bodyPr wrap="none" rtlCol="0">
            <a:spAutoFit/>
          </a:bodyPr>
          <a:lstStyle/>
          <a:p>
            <a:r>
              <a:rPr lang="el-GR" dirty="0" smtClean="0"/>
              <a:t>Αναζήτηση με αντικείμενο</a:t>
            </a:r>
            <a:endParaRPr lang="en-US" dirty="0"/>
          </a:p>
        </p:txBody>
      </p:sp>
    </p:spTree>
    <p:extLst>
      <p:ext uri="{BB962C8B-B14F-4D97-AF65-F5344CB8AC3E}">
        <p14:creationId xmlns:p14="http://schemas.microsoft.com/office/powerpoint/2010/main" val="126018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δομών</a:t>
            </a:r>
            <a:endParaRPr lang="en-US" dirty="0"/>
          </a:p>
        </p:txBody>
      </p:sp>
      <p:sp>
        <p:nvSpPr>
          <p:cNvPr id="3" name="Content Placeholder 2"/>
          <p:cNvSpPr>
            <a:spLocks noGrp="1"/>
          </p:cNvSpPr>
          <p:nvPr>
            <p:ph idx="1"/>
          </p:nvPr>
        </p:nvSpPr>
        <p:spPr>
          <a:xfrm>
            <a:off x="323528" y="1600200"/>
            <a:ext cx="8496944" cy="4876800"/>
          </a:xfrm>
        </p:spPr>
        <p:txBody>
          <a:bodyPr>
            <a:normAutofit fontScale="70000" lnSpcReduction="20000"/>
          </a:bodyPr>
          <a:lstStyle/>
          <a:p>
            <a:r>
              <a:rPr lang="en-US" dirty="0" err="1" smtClean="0">
                <a:solidFill>
                  <a:schemeClr val="accent6">
                    <a:lumMod val="75000"/>
                  </a:schemeClr>
                </a:solidFill>
              </a:rPr>
              <a:t>ArrayList</a:t>
            </a:r>
            <a:r>
              <a:rPr lang="en-US" dirty="0" smtClean="0"/>
              <a:t>: </a:t>
            </a:r>
            <a:r>
              <a:rPr lang="el-GR" dirty="0" smtClean="0"/>
              <a:t>όταν θέλουμε να </a:t>
            </a:r>
            <a:r>
              <a:rPr lang="el-GR" dirty="0" smtClean="0">
                <a:solidFill>
                  <a:srgbClr val="0070C0"/>
                </a:solidFill>
              </a:rPr>
              <a:t>διατρέχουμε</a:t>
            </a:r>
            <a:r>
              <a:rPr lang="el-GR" dirty="0" smtClean="0"/>
              <a:t> τα αντικείμενα</a:t>
            </a:r>
            <a:r>
              <a:rPr lang="en-US" dirty="0" smtClean="0"/>
              <a:t> </a:t>
            </a:r>
            <a:r>
              <a:rPr lang="el-GR" dirty="0" smtClean="0"/>
              <a:t>ή όταν θέλουμε διάταξη των αντικείμενων, και </a:t>
            </a:r>
            <a:r>
              <a:rPr lang="el-GR" dirty="0" smtClean="0">
                <a:solidFill>
                  <a:srgbClr val="FF0000"/>
                </a:solidFill>
              </a:rPr>
              <a:t>δεν</a:t>
            </a:r>
            <a:r>
              <a:rPr lang="el-GR" dirty="0" smtClean="0"/>
              <a:t> θα χρειαστούμε </a:t>
            </a:r>
            <a:r>
              <a:rPr lang="el-GR" dirty="0" smtClean="0">
                <a:solidFill>
                  <a:srgbClr val="0070C0"/>
                </a:solidFill>
              </a:rPr>
              <a:t>αναζήτηση </a:t>
            </a:r>
            <a:r>
              <a:rPr lang="el-GR" dirty="0" smtClean="0"/>
              <a:t>κάποιου αντικείμενου</a:t>
            </a:r>
          </a:p>
          <a:p>
            <a:pPr lvl="1"/>
            <a:r>
              <a:rPr lang="el-GR" dirty="0" smtClean="0"/>
              <a:t>Π.χ., μια κλάση </a:t>
            </a:r>
            <a:r>
              <a:rPr lang="en-US" dirty="0" smtClean="0"/>
              <a:t>Course </a:t>
            </a:r>
            <a:r>
              <a:rPr lang="el-GR" dirty="0" smtClean="0"/>
              <a:t>περιέχει μια λίστα από αντικείμενα τύπου </a:t>
            </a:r>
            <a:r>
              <a:rPr lang="en-US" dirty="0" smtClean="0"/>
              <a:t>Students</a:t>
            </a:r>
          </a:p>
          <a:p>
            <a:pPr lvl="2"/>
            <a:r>
              <a:rPr lang="el-GR" dirty="0" smtClean="0"/>
              <a:t>Εφόσον μας ενδιαφέρει να τυπώνουμε </a:t>
            </a:r>
            <a:r>
              <a:rPr lang="el-GR" dirty="0" smtClean="0">
                <a:solidFill>
                  <a:srgbClr val="FF0000"/>
                </a:solidFill>
              </a:rPr>
              <a:t>μόνο</a:t>
            </a:r>
            <a:r>
              <a:rPr lang="el-GR" dirty="0" smtClean="0"/>
              <a:t>.</a:t>
            </a:r>
          </a:p>
          <a:p>
            <a:endParaRPr lang="el-GR" dirty="0" smtClean="0"/>
          </a:p>
          <a:p>
            <a:r>
              <a:rPr lang="en-US" dirty="0" err="1" smtClean="0">
                <a:solidFill>
                  <a:schemeClr val="accent6">
                    <a:lumMod val="75000"/>
                  </a:schemeClr>
                </a:solidFill>
              </a:rPr>
              <a:t>HashSet</a:t>
            </a:r>
            <a:r>
              <a:rPr lang="en-US" dirty="0" smtClean="0"/>
              <a:t>: </a:t>
            </a:r>
            <a:r>
              <a:rPr lang="el-GR" dirty="0" smtClean="0"/>
              <a:t>όταν θέλουμε να έχουμε μια συλλογή από </a:t>
            </a:r>
            <a:r>
              <a:rPr lang="el-GR" dirty="0" smtClean="0">
                <a:solidFill>
                  <a:srgbClr val="0070C0"/>
                </a:solidFill>
              </a:rPr>
              <a:t>μοναδικά</a:t>
            </a:r>
            <a:r>
              <a:rPr lang="el-GR" dirty="0" smtClean="0"/>
              <a:t> αντικείμενα και </a:t>
            </a:r>
            <a:r>
              <a:rPr lang="el-GR" dirty="0"/>
              <a:t>θέλουμε </a:t>
            </a:r>
            <a:r>
              <a:rPr lang="el-GR" dirty="0" smtClean="0">
                <a:solidFill>
                  <a:srgbClr val="0070C0"/>
                </a:solidFill>
              </a:rPr>
              <a:t>γρήγορη αναζήτηση </a:t>
            </a:r>
            <a:r>
              <a:rPr lang="el-GR" dirty="0" smtClean="0"/>
              <a:t>για να μάθουμε αν κάποιο αντικείμενο ανήκει σε αυτή</a:t>
            </a:r>
          </a:p>
          <a:p>
            <a:pPr lvl="1"/>
            <a:r>
              <a:rPr lang="el-GR" dirty="0"/>
              <a:t>Π.χ., να βρούμε αν </a:t>
            </a:r>
            <a:r>
              <a:rPr lang="el-GR" dirty="0" smtClean="0"/>
              <a:t>ένας φοιτητής (ΑΜ) ανήκει στη λίστα των φοιτητών που ξαναπαίρνουν το μάθημα</a:t>
            </a:r>
            <a:endParaRPr lang="el-GR" dirty="0"/>
          </a:p>
          <a:p>
            <a:pPr lvl="1"/>
            <a:r>
              <a:rPr lang="el-GR" dirty="0" smtClean="0"/>
              <a:t>Π.χ., να βρούμε τα μοναδικά ονόματα από μια λίστα με ονόματα με επαναλήψεις</a:t>
            </a:r>
          </a:p>
          <a:p>
            <a:endParaRPr lang="el-GR" dirty="0" smtClean="0"/>
          </a:p>
          <a:p>
            <a:r>
              <a:rPr lang="en-US" dirty="0" err="1" smtClean="0">
                <a:solidFill>
                  <a:schemeClr val="accent6">
                    <a:lumMod val="75000"/>
                  </a:schemeClr>
                </a:solidFill>
              </a:rPr>
              <a:t>HashMap</a:t>
            </a:r>
            <a:r>
              <a:rPr lang="en-US" dirty="0" smtClean="0"/>
              <a:t>: </a:t>
            </a:r>
            <a:r>
              <a:rPr lang="el-GR" dirty="0" smtClean="0">
                <a:solidFill>
                  <a:srgbClr val="0070C0"/>
                </a:solidFill>
              </a:rPr>
              <a:t>Ίδια</a:t>
            </a:r>
            <a:r>
              <a:rPr lang="el-GR" dirty="0" smtClean="0"/>
              <a:t> λειτουργικότητα με το </a:t>
            </a:r>
            <a:r>
              <a:rPr lang="en-US" dirty="0" err="1" smtClean="0">
                <a:solidFill>
                  <a:srgbClr val="0070C0"/>
                </a:solidFill>
              </a:rPr>
              <a:t>HashSet</a:t>
            </a:r>
            <a:r>
              <a:rPr lang="en-US" dirty="0" smtClean="0">
                <a:solidFill>
                  <a:srgbClr val="0070C0"/>
                </a:solidFill>
              </a:rPr>
              <a:t> </a:t>
            </a:r>
            <a:r>
              <a:rPr lang="el-GR" dirty="0" smtClean="0"/>
              <a:t>αλλά μας επιτρέπει να </a:t>
            </a:r>
            <a:r>
              <a:rPr lang="el-GR" dirty="0" smtClean="0">
                <a:solidFill>
                  <a:srgbClr val="0070C0"/>
                </a:solidFill>
              </a:rPr>
              <a:t>συσχετίσουμε</a:t>
            </a:r>
            <a:r>
              <a:rPr lang="el-GR" dirty="0" smtClean="0"/>
              <a:t> μια </a:t>
            </a:r>
            <a:r>
              <a:rPr lang="el-GR" dirty="0" smtClean="0">
                <a:solidFill>
                  <a:srgbClr val="0070C0"/>
                </a:solidFill>
              </a:rPr>
              <a:t>τιμή</a:t>
            </a:r>
            <a:r>
              <a:rPr lang="el-GR" dirty="0" smtClean="0"/>
              <a:t> με κάθε στοιχείο του συνόλου</a:t>
            </a:r>
          </a:p>
          <a:p>
            <a:pPr lvl="1"/>
            <a:r>
              <a:rPr lang="el-GR" dirty="0" smtClean="0"/>
              <a:t>Π.χ. θέλω να ανακαλέσω γρήγορα τις πληροφορίες για ένα φοιτητή χρησιμοποιώντας το ΑΜ του</a:t>
            </a:r>
          </a:p>
          <a:p>
            <a:pPr lvl="1"/>
            <a:r>
              <a:rPr lang="el-GR" dirty="0" smtClean="0"/>
              <a:t>Το </a:t>
            </a:r>
            <a:r>
              <a:rPr lang="en-US" dirty="0" err="1" smtClean="0"/>
              <a:t>HashMap</a:t>
            </a:r>
            <a:r>
              <a:rPr lang="en-US" dirty="0" smtClean="0"/>
              <a:t> </a:t>
            </a:r>
            <a:r>
              <a:rPr lang="el-GR" dirty="0" smtClean="0"/>
              <a:t>είναι πιο χρήσιμο απ’ ότι ίσως θα περιμένατε</a:t>
            </a:r>
          </a:p>
          <a:p>
            <a:endParaRPr lang="el-GR" dirty="0" smtClean="0"/>
          </a:p>
          <a:p>
            <a:pPr lvl="1"/>
            <a:endParaRPr lang="en-US" dirty="0"/>
          </a:p>
        </p:txBody>
      </p:sp>
    </p:spTree>
    <p:extLst>
      <p:ext uri="{BB962C8B-B14F-4D97-AF65-F5344CB8AC3E}">
        <p14:creationId xmlns:p14="http://schemas.microsoft.com/office/powerpoint/2010/main" val="2649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Περίπλοκες δομές</a:t>
            </a:r>
            <a:endParaRPr lang="en-US" dirty="0"/>
          </a:p>
        </p:txBody>
      </p:sp>
      <p:sp>
        <p:nvSpPr>
          <p:cNvPr id="5" name="Content Placeholder 4"/>
          <p:cNvSpPr>
            <a:spLocks noGrp="1"/>
          </p:cNvSpPr>
          <p:nvPr>
            <p:ph idx="1"/>
          </p:nvPr>
        </p:nvSpPr>
        <p:spPr/>
        <p:txBody>
          <a:bodyPr/>
          <a:lstStyle/>
          <a:p>
            <a:r>
              <a:rPr lang="el-GR" dirty="0" smtClean="0"/>
              <a:t>Έχουμε μάθει τρεις βασικές δομές</a:t>
            </a:r>
          </a:p>
          <a:p>
            <a:pPr lvl="1"/>
            <a:r>
              <a:rPr lang="en-US" b="1" dirty="0" err="1" smtClean="0">
                <a:solidFill>
                  <a:schemeClr val="accent6">
                    <a:lumMod val="75000"/>
                  </a:schemeClr>
                </a:solidFill>
                <a:latin typeface="Courier New" pitchFamily="49" charset="0"/>
                <a:cs typeface="Courier New" pitchFamily="49" charset="0"/>
              </a:rPr>
              <a:t>ArrayList</a:t>
            </a:r>
            <a:endParaRPr lang="en-US" b="1" dirty="0" smtClean="0">
              <a:solidFill>
                <a:schemeClr val="accent6">
                  <a:lumMod val="75000"/>
                </a:schemeClr>
              </a:solidFill>
              <a:latin typeface="Courier New" pitchFamily="49" charset="0"/>
              <a:cs typeface="Courier New" pitchFamily="49" charset="0"/>
            </a:endParaRPr>
          </a:p>
          <a:p>
            <a:pPr lvl="1"/>
            <a:r>
              <a:rPr lang="en-US" b="1" dirty="0" err="1">
                <a:solidFill>
                  <a:schemeClr val="accent6">
                    <a:lumMod val="75000"/>
                  </a:schemeClr>
                </a:solidFill>
                <a:latin typeface="Courier New" pitchFamily="49" charset="0"/>
                <a:cs typeface="Courier New" pitchFamily="49" charset="0"/>
              </a:rPr>
              <a:t>HashSet</a:t>
            </a:r>
            <a:endParaRPr lang="en-US" b="1" dirty="0">
              <a:solidFill>
                <a:schemeClr val="accent6">
                  <a:lumMod val="75000"/>
                </a:schemeClr>
              </a:solidFill>
              <a:latin typeface="Courier New" pitchFamily="49" charset="0"/>
              <a:cs typeface="Courier New" pitchFamily="49" charset="0"/>
            </a:endParaRPr>
          </a:p>
          <a:p>
            <a:pPr lvl="1"/>
            <a:r>
              <a:rPr lang="en-US" b="1" dirty="0" err="1">
                <a:solidFill>
                  <a:schemeClr val="accent6">
                    <a:lumMod val="75000"/>
                  </a:schemeClr>
                </a:solidFill>
                <a:latin typeface="Courier New" pitchFamily="49" charset="0"/>
                <a:cs typeface="Courier New" pitchFamily="49" charset="0"/>
              </a:rPr>
              <a:t>HashMap</a:t>
            </a:r>
            <a:endParaRPr lang="en-US" b="1" dirty="0">
              <a:solidFill>
                <a:schemeClr val="accent6">
                  <a:lumMod val="75000"/>
                </a:schemeClr>
              </a:solidFill>
              <a:latin typeface="Courier New" pitchFamily="49" charset="0"/>
              <a:cs typeface="Courier New" pitchFamily="49" charset="0"/>
            </a:endParaRPr>
          </a:p>
          <a:p>
            <a:r>
              <a:rPr lang="el-GR" dirty="0" smtClean="0"/>
              <a:t>Μπορούμε να δημιουργήσουμε αντικείμενα που </a:t>
            </a:r>
            <a:r>
              <a:rPr lang="el-GR" dirty="0" err="1" smtClean="0"/>
              <a:t>συνδιάζουν</a:t>
            </a:r>
            <a:r>
              <a:rPr lang="el-GR" dirty="0" smtClean="0"/>
              <a:t> αυτές τις δομές</a:t>
            </a: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err="1" smtClean="0">
                <a:solidFill>
                  <a:srgbClr val="0070C0"/>
                </a:solidFill>
                <a:latin typeface="Courier New" pitchFamily="49" charset="0"/>
                <a:cs typeface="Courier New" pitchFamily="49" charset="0"/>
              </a:rPr>
              <a:t>String,</a:t>
            </a:r>
            <a:r>
              <a:rPr lang="en-US" b="1" dirty="0" err="1" smtClean="0">
                <a:solidFill>
                  <a:schemeClr val="accent6">
                    <a:lumMod val="75000"/>
                  </a:schemeClr>
                </a:solidFill>
                <a:latin typeface="Courier New" pitchFamily="49" charset="0"/>
                <a:cs typeface="Courier New" pitchFamily="49" charset="0"/>
              </a:rPr>
              <a:t>ArrayList</a:t>
            </a:r>
            <a:r>
              <a:rPr lang="en-US" b="1" dirty="0" smtClean="0">
                <a:solidFill>
                  <a:schemeClr val="accent6">
                    <a:lumMod val="75000"/>
                  </a:schemeClr>
                </a:solidFill>
                <a:latin typeface="Courier New" pitchFamily="49" charset="0"/>
                <a:cs typeface="Courier New" pitchFamily="49" charset="0"/>
              </a:rPr>
              <a:t>&lt;String&gt;</a:t>
            </a:r>
            <a:r>
              <a:rPr lang="en-US" b="1" dirty="0" smtClean="0">
                <a:solidFill>
                  <a:srgbClr val="0070C0"/>
                </a:solidFill>
                <a:latin typeface="Courier New" pitchFamily="49" charset="0"/>
                <a:cs typeface="Courier New" pitchFamily="49" charset="0"/>
              </a:rPr>
              <a:t>&gt;</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err="1">
                <a:solidFill>
                  <a:schemeClr val="accent6">
                    <a:lumMod val="75000"/>
                  </a:schemeClr>
                </a:solidFill>
                <a:latin typeface="Courier New" pitchFamily="49" charset="0"/>
                <a:cs typeface="Courier New" pitchFamily="49" charset="0"/>
              </a:rPr>
              <a:t>HashSet</a:t>
            </a:r>
            <a:r>
              <a:rPr lang="en-US" b="1" dirty="0">
                <a:solidFill>
                  <a:schemeClr val="accent6">
                    <a:lumMod val="75000"/>
                  </a:schemeClr>
                </a:solidFill>
                <a:latin typeface="Courier New" pitchFamily="49" charset="0"/>
                <a:cs typeface="Courier New" pitchFamily="49" charset="0"/>
              </a:rPr>
              <a:t>&lt;String&gt;</a:t>
            </a:r>
            <a:r>
              <a:rPr lang="en-US" b="1" dirty="0">
                <a:solidFill>
                  <a:srgbClr val="0070C0"/>
                </a:solidFill>
                <a:latin typeface="Courier New" pitchFamily="49" charset="0"/>
                <a:cs typeface="Courier New" pitchFamily="49" charset="0"/>
              </a:rPr>
              <a:t>&gt;</a:t>
            </a: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err="1" smtClean="0">
                <a:solidFill>
                  <a:srgbClr val="0070C0"/>
                </a:solidFill>
                <a:latin typeface="Courier New" pitchFamily="49" charset="0"/>
                <a:cs typeface="Courier New" pitchFamily="49" charset="0"/>
              </a:rPr>
              <a:t>Integer,</a:t>
            </a:r>
            <a:r>
              <a:rPr lang="en-US" b="1" dirty="0" err="1" smtClean="0">
                <a:solidFill>
                  <a:schemeClr val="accent6">
                    <a:lumMod val="75000"/>
                  </a:schemeClr>
                </a:solidFill>
                <a:latin typeface="Courier New" pitchFamily="49" charset="0"/>
                <a:cs typeface="Courier New" pitchFamily="49" charset="0"/>
              </a:rPr>
              <a:t>HashMap</a:t>
            </a:r>
            <a:r>
              <a:rPr lang="en-US" b="1" dirty="0" smtClean="0">
                <a:solidFill>
                  <a:schemeClr val="accent6">
                    <a:lumMod val="75000"/>
                  </a:schemeClr>
                </a:solidFill>
                <a:latin typeface="Courier New" pitchFamily="49" charset="0"/>
                <a:cs typeface="Courier New" pitchFamily="49" charset="0"/>
              </a:rPr>
              <a:t>&lt;</a:t>
            </a:r>
            <a:r>
              <a:rPr lang="en-US" b="1" dirty="0" err="1" smtClean="0">
                <a:solidFill>
                  <a:schemeClr val="accent6">
                    <a:lumMod val="75000"/>
                  </a:schemeClr>
                </a:solidFill>
                <a:latin typeface="Courier New" pitchFamily="49" charset="0"/>
                <a:cs typeface="Courier New" pitchFamily="49" charset="0"/>
              </a:rPr>
              <a:t>String,String</a:t>
            </a:r>
            <a:r>
              <a:rPr lang="en-US" b="1" dirty="0">
                <a:solidFill>
                  <a:schemeClr val="accent6">
                    <a:lumMod val="75000"/>
                  </a:schemeClr>
                </a:solidFill>
                <a:latin typeface="Courier New" pitchFamily="49" charset="0"/>
                <a:cs typeface="Courier New" pitchFamily="49" charset="0"/>
              </a:rPr>
              <a:t>&gt;</a:t>
            </a:r>
            <a:r>
              <a:rPr lang="en-US" b="1" dirty="0">
                <a:solidFill>
                  <a:srgbClr val="0070C0"/>
                </a:solidFill>
                <a:latin typeface="Courier New" pitchFamily="49" charset="0"/>
                <a:cs typeface="Courier New" pitchFamily="49" charset="0"/>
              </a:rPr>
              <a:t>&gt;</a:t>
            </a:r>
          </a:p>
        </p:txBody>
      </p:sp>
    </p:spTree>
    <p:extLst>
      <p:ext uri="{BB962C8B-B14F-4D97-AF65-F5344CB8AC3E}">
        <p14:creationId xmlns:p14="http://schemas.microsoft.com/office/powerpoint/2010/main" val="379240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r>
              <a:rPr lang="el-GR" dirty="0" smtClean="0"/>
              <a:t>Στο πρόγραμμα της γραμματείας ενός πανεπιστημίου που κρατάει πληροφορία για  τους </a:t>
            </a:r>
            <a:r>
              <a:rPr lang="el-GR" dirty="0" smtClean="0">
                <a:solidFill>
                  <a:schemeClr val="accent6">
                    <a:lumMod val="75000"/>
                  </a:schemeClr>
                </a:solidFill>
              </a:rPr>
              <a:t>φοιτητές</a:t>
            </a:r>
            <a:r>
              <a:rPr lang="el-GR" dirty="0" smtClean="0"/>
              <a:t>, θέλω </a:t>
            </a:r>
            <a:r>
              <a:rPr lang="el-GR" dirty="0" smtClean="0">
                <a:solidFill>
                  <a:schemeClr val="accent6">
                    <a:lumMod val="75000"/>
                  </a:schemeClr>
                </a:solidFill>
              </a:rPr>
              <a:t>γρήγορα</a:t>
            </a:r>
            <a:r>
              <a:rPr lang="el-GR" dirty="0" smtClean="0"/>
              <a:t> με το </a:t>
            </a:r>
            <a:r>
              <a:rPr lang="el-GR" dirty="0" smtClean="0">
                <a:solidFill>
                  <a:srgbClr val="0070C0"/>
                </a:solidFill>
              </a:rPr>
              <a:t>ΑΜ του φοιτητή </a:t>
            </a:r>
            <a:r>
              <a:rPr lang="el-GR" dirty="0" smtClean="0"/>
              <a:t>να μπορώ να βρω το </a:t>
            </a:r>
            <a:r>
              <a:rPr lang="el-GR" dirty="0" smtClean="0">
                <a:solidFill>
                  <a:srgbClr val="0070C0"/>
                </a:solidFill>
              </a:rPr>
              <a:t>βαθμό </a:t>
            </a:r>
            <a:r>
              <a:rPr lang="el-GR" dirty="0" smtClean="0"/>
              <a:t>για ένα μάθημα χρησιμοποιώντας τον </a:t>
            </a:r>
            <a:r>
              <a:rPr lang="el-GR" dirty="0" smtClean="0">
                <a:solidFill>
                  <a:srgbClr val="0070C0"/>
                </a:solidFill>
              </a:rPr>
              <a:t>κωδικό του μαθήματος</a:t>
            </a:r>
            <a:r>
              <a:rPr lang="el-GR" dirty="0" smtClean="0"/>
              <a:t>. Τι δομή πρέπει να χρησιμοποιήσω?</a:t>
            </a:r>
          </a:p>
        </p:txBody>
      </p:sp>
    </p:spTree>
    <p:extLst>
      <p:ext uri="{BB962C8B-B14F-4D97-AF65-F5344CB8AC3E}">
        <p14:creationId xmlns:p14="http://schemas.microsoft.com/office/powerpoint/2010/main" val="377512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457200" y="1600200"/>
            <a:ext cx="8229600" cy="2836912"/>
          </a:xfrm>
        </p:spPr>
        <p:txBody>
          <a:bodyPr>
            <a:normAutofit fontScale="92500" lnSpcReduction="20000"/>
          </a:bodyPr>
          <a:lstStyle/>
          <a:p>
            <a:r>
              <a:rPr lang="el-GR" dirty="0" smtClean="0"/>
              <a:t>Χρειάζομαι ένα </a:t>
            </a:r>
            <a:r>
              <a:rPr lang="en-US" dirty="0" err="1" smtClean="0">
                <a:solidFill>
                  <a:schemeClr val="accent6">
                    <a:lumMod val="75000"/>
                  </a:schemeClr>
                </a:solidFill>
              </a:rPr>
              <a:t>HashMap</a:t>
            </a:r>
            <a:r>
              <a:rPr lang="en-US" dirty="0" smtClean="0">
                <a:solidFill>
                  <a:schemeClr val="accent6">
                    <a:lumMod val="75000"/>
                  </a:schemeClr>
                </a:solidFill>
              </a:rPr>
              <a:t> </a:t>
            </a:r>
            <a:r>
              <a:rPr lang="el-GR" dirty="0" smtClean="0"/>
              <a:t>με </a:t>
            </a:r>
            <a:r>
              <a:rPr lang="el-GR" dirty="0" smtClean="0">
                <a:solidFill>
                  <a:srgbClr val="0070C0"/>
                </a:solidFill>
              </a:rPr>
              <a:t>κλειδί το ΑΜ </a:t>
            </a:r>
            <a:r>
              <a:rPr lang="el-GR" dirty="0" smtClean="0"/>
              <a:t>του φοιτητή ώστε να μπορούμε γρήγορα να βρούμε πληροφορίες για τον φοιτητή.</a:t>
            </a:r>
          </a:p>
          <a:p>
            <a:pPr lvl="1"/>
            <a:r>
              <a:rPr lang="el-GR" dirty="0" smtClean="0"/>
              <a:t>Τι τιμές θα κρατάει το </a:t>
            </a:r>
            <a:r>
              <a:rPr lang="en-US" dirty="0" err="1" smtClean="0"/>
              <a:t>HashMap</a:t>
            </a:r>
            <a:r>
              <a:rPr lang="en-US" dirty="0" smtClean="0"/>
              <a:t>?</a:t>
            </a:r>
          </a:p>
          <a:p>
            <a:pPr lvl="1"/>
            <a:endParaRPr lang="en-US" dirty="0"/>
          </a:p>
          <a:p>
            <a:r>
              <a:rPr lang="el-GR" dirty="0" smtClean="0"/>
              <a:t>Θα πρέπει να κρατάει άλλο ένα </a:t>
            </a:r>
            <a:r>
              <a:rPr lang="en-US" dirty="0" err="1" smtClean="0">
                <a:solidFill>
                  <a:schemeClr val="accent6">
                    <a:lumMod val="75000"/>
                  </a:schemeClr>
                </a:solidFill>
              </a:rPr>
              <a:t>HashMap</a:t>
            </a:r>
            <a:r>
              <a:rPr lang="en-US" dirty="0" smtClean="0">
                <a:solidFill>
                  <a:schemeClr val="accent6">
                    <a:lumMod val="75000"/>
                  </a:schemeClr>
                </a:solidFill>
              </a:rPr>
              <a:t> </a:t>
            </a:r>
            <a:r>
              <a:rPr lang="el-GR" dirty="0" smtClean="0"/>
              <a:t>το οποίο να έχει σαν </a:t>
            </a:r>
            <a:r>
              <a:rPr lang="el-GR" dirty="0" smtClean="0">
                <a:solidFill>
                  <a:srgbClr val="0070C0"/>
                </a:solidFill>
              </a:rPr>
              <a:t>κλειδί τον κωδικό του μαθήματος </a:t>
            </a:r>
            <a:r>
              <a:rPr lang="el-GR" dirty="0" smtClean="0"/>
              <a:t>και σαν </a:t>
            </a:r>
            <a:r>
              <a:rPr lang="el-GR" dirty="0" smtClean="0">
                <a:solidFill>
                  <a:srgbClr val="0070C0"/>
                </a:solidFill>
              </a:rPr>
              <a:t>τιμή τον βαθμό του φοιτητή</a:t>
            </a:r>
            <a:r>
              <a:rPr lang="el-GR" dirty="0" smtClean="0"/>
              <a:t>.</a:t>
            </a:r>
          </a:p>
          <a:p>
            <a:endParaRPr lang="el-GR" dirty="0"/>
          </a:p>
        </p:txBody>
      </p:sp>
      <p:sp>
        <p:nvSpPr>
          <p:cNvPr id="4" name="TextBox 3"/>
          <p:cNvSpPr txBox="1"/>
          <p:nvPr/>
        </p:nvSpPr>
        <p:spPr>
          <a:xfrm>
            <a:off x="200852" y="4753926"/>
            <a:ext cx="8871139" cy="369332"/>
          </a:xfrm>
          <a:prstGeom prst="rect">
            <a:avLst/>
          </a:prstGeom>
          <a:noFill/>
          <a:ln w="28575">
            <a:solidFill>
              <a:srgbClr val="0070C0"/>
            </a:solidFill>
            <a:prstDash val="dash"/>
          </a:ln>
        </p:spPr>
        <p:txBody>
          <a:bodyPr wrap="square" rtlCol="0">
            <a:spAutoFit/>
          </a:bodyPr>
          <a:lstStyle/>
          <a:p>
            <a:r>
              <a:rPr lang="en-US"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a:t>
            </a:r>
            <a:r>
              <a:rPr lang="en-US" b="1" dirty="0" err="1" smtClean="0">
                <a:solidFill>
                  <a:srgbClr val="0070C0"/>
                </a:solidFill>
                <a:latin typeface="Courier New" panose="02070309020205020404" pitchFamily="49" charset="0"/>
                <a:cs typeface="Courier New" panose="02070309020205020404" pitchFamily="49" charset="0"/>
              </a:rPr>
              <a:t>HashMap</a:t>
            </a:r>
            <a:r>
              <a:rPr lang="en-US" b="1" dirty="0" smtClean="0">
                <a:solidFill>
                  <a:srgbClr val="0070C0"/>
                </a:solidFill>
                <a:latin typeface="Courier New" panose="02070309020205020404" pitchFamily="49" charset="0"/>
                <a:cs typeface="Courier New" panose="02070309020205020404" pitchFamily="49" charset="0"/>
              </a:rPr>
              <a:t>&lt;</a:t>
            </a:r>
            <a:r>
              <a:rPr lang="en-US" b="1" dirty="0" err="1" smtClean="0">
                <a:solidFill>
                  <a:srgbClr val="0070C0"/>
                </a:solidFill>
                <a:latin typeface="Courier New" panose="02070309020205020404" pitchFamily="49" charset="0"/>
                <a:cs typeface="Courier New" panose="02070309020205020404" pitchFamily="49" charset="0"/>
              </a:rPr>
              <a:t>Integer,double</a:t>
            </a:r>
            <a:r>
              <a:rPr lang="en-US" b="1" dirty="0" smtClean="0">
                <a:solidFill>
                  <a:srgbClr val="0070C0"/>
                </a:solidFill>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StudentCoursesGrades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0" y="5539298"/>
            <a:ext cx="9252520" cy="1200329"/>
          </a:xfrm>
          <a:prstGeom prst="rect">
            <a:avLst/>
          </a:prstGeom>
          <a:noFill/>
          <a:ln w="28575">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StudentCoursesGrades</a:t>
            </a:r>
            <a:r>
              <a:rPr lang="en-US" b="1" dirty="0" smtClean="0">
                <a:latin typeface="Courier New" panose="02070309020205020404" pitchFamily="49" charset="0"/>
                <a:cs typeface="Courier New" panose="02070309020205020404" pitchFamily="49" charset="0"/>
              </a:rPr>
              <a:t> = new </a:t>
            </a:r>
            <a:r>
              <a:rPr lang="en-US"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int,double</a:t>
            </a:r>
            <a:r>
              <a:rPr lang="en-US" b="1" dirty="0" smtClean="0">
                <a:latin typeface="Courier New" panose="02070309020205020404" pitchFamily="49" charset="0"/>
                <a:cs typeface="Courier New" panose="02070309020205020404" pitchFamily="49" charset="0"/>
              </a:rPr>
              <a:t>&gt;&gt;();</a:t>
            </a:r>
          </a:p>
          <a:p>
            <a:r>
              <a:rPr lang="en-US" b="1" dirty="0" err="1" smtClean="0">
                <a:latin typeface="Courier New" panose="02070309020205020404" pitchFamily="49" charset="0"/>
                <a:cs typeface="Courier New" panose="02070309020205020404" pitchFamily="49" charset="0"/>
              </a:rPr>
              <a:t>StudentCoursesGrades.put</a:t>
            </a:r>
            <a:r>
              <a:rPr lang="en-US" b="1" dirty="0" smtClean="0">
                <a:latin typeface="Courier New" panose="02070309020205020404" pitchFamily="49" charset="0"/>
                <a:cs typeface="Courier New" panose="02070309020205020404" pitchFamily="49" charset="0"/>
              </a:rPr>
              <a:t>(469,new </a:t>
            </a:r>
            <a:r>
              <a:rPr lang="en-US" b="1" dirty="0" err="1" smtClean="0">
                <a:solidFill>
                  <a:srgbClr val="0070C0"/>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Integer,double</a:t>
            </a:r>
            <a:r>
              <a:rPr lang="en-US" b="1" dirty="0" smtClean="0">
                <a:latin typeface="Courier New" panose="02070309020205020404" pitchFamily="49" charset="0"/>
                <a:cs typeface="Courier New" panose="02070309020205020404" pitchFamily="49" charset="0"/>
              </a:rPr>
              <a:t>&gt;());</a:t>
            </a:r>
          </a:p>
          <a:p>
            <a:r>
              <a:rPr lang="en-US" b="1" dirty="0" err="1" smtClean="0">
                <a:latin typeface="Courier New" panose="02070309020205020404" pitchFamily="49" charset="0"/>
                <a:cs typeface="Courier New" panose="02070309020205020404" pitchFamily="49" charset="0"/>
              </a:rPr>
              <a:t>StudentCoursesGrades.get</a:t>
            </a:r>
            <a:r>
              <a:rPr lang="en-US" b="1" dirty="0" smtClean="0">
                <a:latin typeface="Courier New" panose="02070309020205020404" pitchFamily="49" charset="0"/>
                <a:cs typeface="Courier New" panose="02070309020205020404" pitchFamily="49" charset="0"/>
              </a:rPr>
              <a:t>(469).put(205,9.5);</a:t>
            </a:r>
          </a:p>
          <a:p>
            <a:r>
              <a:rPr lang="en-US" b="1" dirty="0" err="1">
                <a:latin typeface="Courier New" panose="02070309020205020404" pitchFamily="49" charset="0"/>
                <a:cs typeface="Courier New" panose="02070309020205020404" pitchFamily="49" charset="0"/>
              </a:rPr>
              <a:t>StudentCoursesGrades.get</a:t>
            </a:r>
            <a:r>
              <a:rPr lang="en-US" b="1" dirty="0">
                <a:latin typeface="Courier New" panose="02070309020205020404" pitchFamily="49" charset="0"/>
                <a:cs typeface="Courier New" panose="02070309020205020404" pitchFamily="49" charset="0"/>
              </a:rPr>
              <a:t>(469</a:t>
            </a:r>
            <a:r>
              <a:rPr lang="en-US" b="1" dirty="0" smtClean="0">
                <a:latin typeface="Courier New" panose="02070309020205020404" pitchFamily="49" charset="0"/>
                <a:cs typeface="Courier New" panose="02070309020205020404" pitchFamily="49" charset="0"/>
              </a:rPr>
              <a:t>).get(205); </a:t>
            </a:r>
            <a:endParaRPr lang="en-US" b="1" dirty="0">
              <a:latin typeface="Courier New" panose="02070309020205020404" pitchFamily="49" charset="0"/>
              <a:cs typeface="Courier New" panose="02070309020205020404" pitchFamily="49" charset="0"/>
            </a:endParaRPr>
          </a:p>
        </p:txBody>
      </p:sp>
      <p:sp>
        <p:nvSpPr>
          <p:cNvPr id="6" name="TextBox 5"/>
          <p:cNvSpPr txBox="1"/>
          <p:nvPr/>
        </p:nvSpPr>
        <p:spPr>
          <a:xfrm>
            <a:off x="179512" y="4437112"/>
            <a:ext cx="1061509" cy="369332"/>
          </a:xfrm>
          <a:prstGeom prst="rect">
            <a:avLst/>
          </a:prstGeom>
          <a:solidFill>
            <a:schemeClr val="accent5">
              <a:lumMod val="60000"/>
              <a:lumOff val="40000"/>
            </a:schemeClr>
          </a:solidFill>
        </p:spPr>
        <p:txBody>
          <a:bodyPr wrap="none" rtlCol="0">
            <a:spAutoFit/>
          </a:bodyPr>
          <a:lstStyle/>
          <a:p>
            <a:r>
              <a:rPr lang="el-GR" dirty="0" smtClean="0"/>
              <a:t>Ορισμός</a:t>
            </a:r>
            <a:endParaRPr lang="en-US" dirty="0"/>
          </a:p>
        </p:txBody>
      </p:sp>
      <p:sp>
        <p:nvSpPr>
          <p:cNvPr id="7" name="TextBox 6"/>
          <p:cNvSpPr txBox="1"/>
          <p:nvPr/>
        </p:nvSpPr>
        <p:spPr>
          <a:xfrm>
            <a:off x="179512" y="5229200"/>
            <a:ext cx="869149" cy="369332"/>
          </a:xfrm>
          <a:prstGeom prst="rect">
            <a:avLst/>
          </a:prstGeom>
          <a:solidFill>
            <a:schemeClr val="accent2">
              <a:lumMod val="60000"/>
              <a:lumOff val="40000"/>
            </a:schemeClr>
          </a:solidFill>
        </p:spPr>
        <p:txBody>
          <a:bodyPr wrap="none" rtlCol="0">
            <a:spAutoFit/>
          </a:bodyPr>
          <a:lstStyle/>
          <a:p>
            <a:r>
              <a:rPr lang="el-GR" dirty="0" smtClean="0"/>
              <a:t>Χρήση</a:t>
            </a:r>
            <a:endParaRPr lang="en-US" dirty="0"/>
          </a:p>
        </p:txBody>
      </p:sp>
      <p:sp>
        <p:nvSpPr>
          <p:cNvPr id="8" name="TextBox 7"/>
          <p:cNvSpPr txBox="1"/>
          <p:nvPr/>
        </p:nvSpPr>
        <p:spPr>
          <a:xfrm>
            <a:off x="7370116" y="6139461"/>
            <a:ext cx="1773884" cy="307777"/>
          </a:xfrm>
          <a:prstGeom prst="rect">
            <a:avLst/>
          </a:prstGeom>
          <a:solidFill>
            <a:srgbClr val="92D050"/>
          </a:solidFill>
        </p:spPr>
        <p:txBody>
          <a:bodyPr wrap="none" rtlCol="0">
            <a:spAutoFit/>
          </a:bodyPr>
          <a:lstStyle/>
          <a:p>
            <a:r>
              <a:rPr lang="el-GR" sz="1400" dirty="0" smtClean="0"/>
              <a:t>Προσθέτει το βαθμό</a:t>
            </a:r>
            <a:endParaRPr lang="en-US" sz="1400" dirty="0"/>
          </a:p>
        </p:txBody>
      </p:sp>
      <p:sp>
        <p:nvSpPr>
          <p:cNvPr id="9" name="TextBox 8"/>
          <p:cNvSpPr txBox="1"/>
          <p:nvPr/>
        </p:nvSpPr>
        <p:spPr>
          <a:xfrm>
            <a:off x="7386412" y="6453336"/>
            <a:ext cx="1631216" cy="307777"/>
          </a:xfrm>
          <a:prstGeom prst="rect">
            <a:avLst/>
          </a:prstGeom>
          <a:solidFill>
            <a:srgbClr val="92D050"/>
          </a:solidFill>
        </p:spPr>
        <p:txBody>
          <a:bodyPr wrap="none" rtlCol="0">
            <a:spAutoFit/>
          </a:bodyPr>
          <a:lstStyle/>
          <a:p>
            <a:r>
              <a:rPr lang="el-GR" sz="1400" dirty="0" smtClean="0"/>
              <a:t>Διαβάζει το βαθμό</a:t>
            </a:r>
            <a:endParaRPr lang="en-US" sz="1400" dirty="0"/>
          </a:p>
        </p:txBody>
      </p:sp>
    </p:spTree>
    <p:extLst>
      <p:ext uri="{BB962C8B-B14F-4D97-AF65-F5344CB8AC3E}">
        <p14:creationId xmlns:p14="http://schemas.microsoft.com/office/powerpoint/2010/main" val="165970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Διαφορετική υλοποίηση</a:t>
            </a:r>
            <a:endParaRPr lang="en-US" dirty="0"/>
          </a:p>
        </p:txBody>
      </p:sp>
      <p:sp>
        <p:nvSpPr>
          <p:cNvPr id="3" name="Content Placeholder 2"/>
          <p:cNvSpPr>
            <a:spLocks noGrp="1"/>
          </p:cNvSpPr>
          <p:nvPr>
            <p:ph idx="1"/>
          </p:nvPr>
        </p:nvSpPr>
        <p:spPr>
          <a:xfrm>
            <a:off x="457200" y="1600200"/>
            <a:ext cx="8229600" cy="1684784"/>
          </a:xfrm>
        </p:spPr>
        <p:txBody>
          <a:bodyPr>
            <a:normAutofit fontScale="92500"/>
          </a:bodyPr>
          <a:lstStyle/>
          <a:p>
            <a:r>
              <a:rPr lang="el-GR" dirty="0" smtClean="0"/>
              <a:t>Στο πρόγραμμα </a:t>
            </a:r>
            <a:r>
              <a:rPr lang="el-GR" dirty="0"/>
              <a:t>μου να έχω μια κλάση </a:t>
            </a:r>
            <a:r>
              <a:rPr lang="el-GR" dirty="0" err="1">
                <a:solidFill>
                  <a:schemeClr val="accent6">
                    <a:lumMod val="75000"/>
                  </a:schemeClr>
                </a:solidFill>
              </a:rPr>
              <a:t>Student</a:t>
            </a:r>
            <a:r>
              <a:rPr lang="el-GR" dirty="0">
                <a:solidFill>
                  <a:schemeClr val="accent6">
                    <a:lumMod val="75000"/>
                  </a:schemeClr>
                </a:solidFill>
              </a:rPr>
              <a:t> </a:t>
            </a:r>
            <a:r>
              <a:rPr lang="el-GR" dirty="0"/>
              <a:t>που κρατάει τις πληροφορίες για ένα </a:t>
            </a:r>
            <a:r>
              <a:rPr lang="el-GR" dirty="0" smtClean="0"/>
              <a:t>φοιτητή και μία κλάση </a:t>
            </a:r>
            <a:r>
              <a:rPr lang="en-US" dirty="0" err="1" smtClean="0">
                <a:solidFill>
                  <a:schemeClr val="accent6">
                    <a:lumMod val="75000"/>
                  </a:schemeClr>
                </a:solidFill>
              </a:rPr>
              <a:t>StudentRecord</a:t>
            </a:r>
            <a:r>
              <a:rPr lang="en-US" dirty="0" smtClean="0">
                <a:solidFill>
                  <a:schemeClr val="accent6">
                    <a:lumMod val="75000"/>
                  </a:schemeClr>
                </a:solidFill>
              </a:rPr>
              <a:t> </a:t>
            </a:r>
            <a:r>
              <a:rPr lang="el-GR" dirty="0" smtClean="0"/>
              <a:t>που κρατάει την καρτέλα του φοιτητή για το μάθημα. Πως αλλάζει η υλοποίηση?</a:t>
            </a:r>
            <a:endParaRPr lang="el-GR" dirty="0"/>
          </a:p>
          <a:p>
            <a:endParaRPr lang="en-US" dirty="0"/>
          </a:p>
        </p:txBody>
      </p:sp>
    </p:spTree>
    <p:extLst>
      <p:ext uri="{BB962C8B-B14F-4D97-AF65-F5344CB8AC3E}">
        <p14:creationId xmlns:p14="http://schemas.microsoft.com/office/powerpoint/2010/main" val="61053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424" y="525357"/>
            <a:ext cx="5977759" cy="307777"/>
          </a:xfrm>
          <a:prstGeom prst="rect">
            <a:avLst/>
          </a:prstGeom>
          <a:noFill/>
          <a:ln w="28575">
            <a:solidFill>
              <a:srgbClr val="0070C0"/>
            </a:solidFill>
            <a:prstDash val="dash"/>
          </a:ln>
        </p:spPr>
        <p:txBody>
          <a:bodyPr wrap="square" rtlCol="0">
            <a:spAutoFit/>
          </a:bodyPr>
          <a:lstStyle/>
          <a:p>
            <a:r>
              <a:rPr lang="en-US" sz="1400"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a:t>
            </a:r>
            <a:r>
              <a:rPr lang="en-US" sz="1400" b="1" dirty="0" err="1" smtClean="0">
                <a:solidFill>
                  <a:srgbClr val="0070C0"/>
                </a:solidFill>
                <a:latin typeface="Courier New" panose="02070309020205020404" pitchFamily="49" charset="0"/>
                <a:cs typeface="Courier New" panose="02070309020205020404" pitchFamily="49" charset="0"/>
              </a:rPr>
              <a:t>Student</a:t>
            </a:r>
            <a:r>
              <a:rPr lang="en-US" sz="1400" b="1" dirty="0" smtClean="0">
                <a:latin typeface="Courier New" panose="02070309020205020404" pitchFamily="49" charset="0"/>
                <a:cs typeface="Courier New" panose="02070309020205020404" pitchFamily="49" charset="0"/>
              </a:rPr>
              <a:t>&gt; </a:t>
            </a:r>
            <a:r>
              <a:rPr lang="en-US" sz="1400" b="1" dirty="0" err="1" smtClean="0">
                <a:latin typeface="Courier New" panose="02070309020205020404" pitchFamily="49" charset="0"/>
                <a:cs typeface="Courier New" panose="02070309020205020404" pitchFamily="49" charset="0"/>
              </a:rPr>
              <a:t>allStudents</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6" name="TextBox 5"/>
          <p:cNvSpPr txBox="1"/>
          <p:nvPr/>
        </p:nvSpPr>
        <p:spPr>
          <a:xfrm>
            <a:off x="323528" y="23732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7" name="TextBox 6"/>
          <p:cNvSpPr txBox="1"/>
          <p:nvPr/>
        </p:nvSpPr>
        <p:spPr>
          <a:xfrm>
            <a:off x="256123" y="1194903"/>
            <a:ext cx="5972060" cy="2246769"/>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Student</a:t>
            </a: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AM;</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Integer,StudentRecord</a:t>
            </a:r>
            <a:r>
              <a:rPr lang="en-US" sz="1400" b="1" dirty="0" smtClean="0">
                <a:latin typeface="Courier New" panose="02070309020205020404" pitchFamily="49" charset="0"/>
                <a:cs typeface="Courier New" panose="02070309020205020404" pitchFamily="49" charset="0"/>
              </a:rPr>
              <a:t>&gt; courses;</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pubic </a:t>
            </a:r>
            <a:r>
              <a:rPr lang="en-US" sz="1400" b="1" dirty="0" err="1" smtClean="0">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Integer,StudentRecord</a:t>
            </a:r>
            <a:r>
              <a:rPr lang="en-US" sz="1400" b="1" dirty="0" smtClean="0">
                <a:latin typeface="Courier New" panose="02070309020205020404" pitchFamily="49" charset="0"/>
                <a:cs typeface="Courier New" panose="02070309020205020404" pitchFamily="49" charset="0"/>
              </a:rPr>
              <a:t>&gt; </a:t>
            </a:r>
            <a:r>
              <a:rPr lang="en-US" sz="1400" b="1" dirty="0" err="1" smtClean="0">
                <a:latin typeface="Courier New" panose="02070309020205020404" pitchFamily="49" charset="0"/>
                <a:cs typeface="Courier New" panose="02070309020205020404" pitchFamily="49" charset="0"/>
              </a:rPr>
              <a:t>getCourses</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courses;</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p:cNvSpPr txBox="1"/>
          <p:nvPr/>
        </p:nvSpPr>
        <p:spPr>
          <a:xfrm>
            <a:off x="323528" y="95740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10" name="TextBox 9"/>
          <p:cNvSpPr txBox="1"/>
          <p:nvPr/>
        </p:nvSpPr>
        <p:spPr>
          <a:xfrm>
            <a:off x="299566" y="3842949"/>
            <a:ext cx="5928617" cy="2031325"/>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a:t>
            </a:r>
            <a:r>
              <a:rPr lang="en-US" sz="1400" b="1" dirty="0" err="1" smtClean="0">
                <a:solidFill>
                  <a:srgbClr val="0070C0"/>
                </a:solidFill>
                <a:latin typeface="Courier New" panose="02070309020205020404" pitchFamily="49" charset="0"/>
                <a:cs typeface="Courier New" panose="02070309020205020404" pitchFamily="49" charset="0"/>
              </a:rPr>
              <a:t>StudentRecord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double grade;</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public double </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grade;</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1" name="TextBox 10"/>
          <p:cNvSpPr txBox="1"/>
          <p:nvPr/>
        </p:nvSpPr>
        <p:spPr>
          <a:xfrm>
            <a:off x="395536" y="3549693"/>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sz="1600" dirty="0"/>
          </a:p>
        </p:txBody>
      </p:sp>
      <p:sp>
        <p:nvSpPr>
          <p:cNvPr id="12" name="TextBox 11"/>
          <p:cNvSpPr txBox="1"/>
          <p:nvPr/>
        </p:nvSpPr>
        <p:spPr>
          <a:xfrm>
            <a:off x="299567" y="6361583"/>
            <a:ext cx="5928617" cy="307777"/>
          </a:xfrm>
          <a:prstGeom prst="rect">
            <a:avLst/>
          </a:prstGeom>
          <a:noFill/>
          <a:ln w="28575">
            <a:solidFill>
              <a:srgbClr val="FF0000"/>
            </a:solidFill>
            <a:prstDash val="dash"/>
          </a:ln>
        </p:spPr>
        <p:txBody>
          <a:bodyPr wrap="square" rtlCol="0">
            <a:spAutoFit/>
          </a:bodyPr>
          <a:lstStyle/>
          <a:p>
            <a:r>
              <a:rPr lang="en-US" sz="1400" b="1" dirty="0" err="1" smtClean="0">
                <a:latin typeface="Courier New" panose="02070309020205020404" pitchFamily="49" charset="0"/>
                <a:cs typeface="Courier New" panose="02070309020205020404" pitchFamily="49" charset="0"/>
              </a:rPr>
              <a:t>allStudents.get</a:t>
            </a:r>
            <a:r>
              <a:rPr lang="en-US" sz="1400" b="1" dirty="0" smtClean="0">
                <a:latin typeface="Courier New" panose="02070309020205020404" pitchFamily="49" charset="0"/>
                <a:cs typeface="Courier New" panose="02070309020205020404" pitchFamily="49" charset="0"/>
              </a:rPr>
              <a:t>(469).</a:t>
            </a:r>
            <a:r>
              <a:rPr lang="en-US" sz="1400" b="1" dirty="0" err="1" smtClean="0">
                <a:latin typeface="Courier New" panose="02070309020205020404" pitchFamily="49" charset="0"/>
                <a:cs typeface="Courier New" panose="02070309020205020404" pitchFamily="49" charset="0"/>
              </a:rPr>
              <a:t>getCourses</a:t>
            </a:r>
            <a:r>
              <a:rPr lang="en-US" sz="1400" b="1" dirty="0" smtClean="0">
                <a:latin typeface="Courier New" panose="02070309020205020404" pitchFamily="49" charset="0"/>
                <a:cs typeface="Courier New" panose="02070309020205020404" pitchFamily="49" charset="0"/>
              </a:rPr>
              <a:t>().get(205).</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3" name="TextBox 12"/>
          <p:cNvSpPr txBox="1"/>
          <p:nvPr/>
        </p:nvSpPr>
        <p:spPr>
          <a:xfrm>
            <a:off x="398753" y="6089718"/>
            <a:ext cx="716863" cy="307777"/>
          </a:xfrm>
          <a:prstGeom prst="rect">
            <a:avLst/>
          </a:prstGeom>
          <a:solidFill>
            <a:schemeClr val="accent2">
              <a:lumMod val="60000"/>
              <a:lumOff val="40000"/>
            </a:schemeClr>
          </a:solidFill>
        </p:spPr>
        <p:txBody>
          <a:bodyPr wrap="none" rtlCol="0">
            <a:spAutoFit/>
          </a:bodyPr>
          <a:lstStyle/>
          <a:p>
            <a:r>
              <a:rPr lang="el-GR" sz="1400" dirty="0" smtClean="0"/>
              <a:t>Χρήση</a:t>
            </a:r>
            <a:endParaRPr lang="en-US" dirty="0"/>
          </a:p>
        </p:txBody>
      </p:sp>
    </p:spTree>
    <p:extLst>
      <p:ext uri="{BB962C8B-B14F-4D97-AF65-F5344CB8AC3E}">
        <p14:creationId xmlns:p14="http://schemas.microsoft.com/office/powerpoint/2010/main" val="174169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Χρονική πολυπλοκότητα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Έχει τόσο μεγάλη σημασία τι δομή θα χρησιμοποιήσουμε? Όλες οι δομές μας δίνουν περίπου την ίδια λειτουργικότητα.</a:t>
            </a:r>
          </a:p>
          <a:p>
            <a:pPr lvl="1"/>
            <a:r>
              <a:rPr lang="el-GR" dirty="0" smtClean="0">
                <a:solidFill>
                  <a:srgbClr val="FF0000"/>
                </a:solidFill>
              </a:rPr>
              <a:t>ΝΑΙ!</a:t>
            </a:r>
            <a:r>
              <a:rPr lang="el-GR" dirty="0" smtClean="0"/>
              <a:t> </a:t>
            </a:r>
            <a:endParaRPr lang="en-US" dirty="0" smtClean="0"/>
          </a:p>
          <a:p>
            <a:r>
              <a:rPr lang="el-GR" dirty="0" smtClean="0"/>
              <a:t>Αν κάνουμε αναζήτηση για μια τιμή σε ένα </a:t>
            </a:r>
            <a:r>
              <a:rPr lang="en-US" dirty="0" err="1" smtClean="0">
                <a:solidFill>
                  <a:srgbClr val="0070C0"/>
                </a:solidFill>
              </a:rPr>
              <a:t>ArrayList</a:t>
            </a:r>
            <a:r>
              <a:rPr lang="en-US" dirty="0" smtClean="0">
                <a:solidFill>
                  <a:srgbClr val="0070C0"/>
                </a:solidFill>
              </a:rPr>
              <a:t> </a:t>
            </a:r>
            <a:r>
              <a:rPr lang="el-GR" dirty="0" smtClean="0">
                <a:solidFill>
                  <a:schemeClr val="accent6">
                    <a:lumMod val="75000"/>
                  </a:schemeClr>
                </a:solidFill>
              </a:rPr>
              <a:t>πρέπει να διατρέξουμε τη λίστα </a:t>
            </a:r>
            <a:r>
              <a:rPr lang="el-GR" dirty="0" smtClean="0"/>
              <a:t>για να δούμε αν ένα στοιχείο ανήκει ή όχι στη λίστα.</a:t>
            </a:r>
            <a:r>
              <a:rPr lang="en-US" dirty="0" smtClean="0"/>
              <a:t> </a:t>
            </a:r>
            <a:endParaRPr lang="el-GR" dirty="0" smtClean="0"/>
          </a:p>
          <a:p>
            <a:pPr lvl="1"/>
            <a:r>
              <a:rPr lang="el-GR" dirty="0" smtClean="0"/>
              <a:t>Κατά μέσο όρο θα συγκρίνουμε με τα μισά στοιχεία της λίστας</a:t>
            </a:r>
          </a:p>
          <a:p>
            <a:r>
              <a:rPr lang="el-GR" dirty="0" smtClean="0"/>
              <a:t> Σε ένα </a:t>
            </a:r>
            <a:r>
              <a:rPr lang="en-US" dirty="0" err="1" smtClean="0">
                <a:solidFill>
                  <a:srgbClr val="0070C0"/>
                </a:solidFill>
              </a:rPr>
              <a:t>HashSet</a:t>
            </a:r>
            <a:r>
              <a:rPr lang="en-US" dirty="0" smtClean="0">
                <a:solidFill>
                  <a:srgbClr val="0070C0"/>
                </a:solidFill>
              </a:rPr>
              <a:t> </a:t>
            </a:r>
            <a:r>
              <a:rPr lang="el-GR" dirty="0" smtClean="0"/>
              <a:t>ή </a:t>
            </a:r>
            <a:r>
              <a:rPr lang="en-US" dirty="0" err="1" smtClean="0">
                <a:solidFill>
                  <a:srgbClr val="0070C0"/>
                </a:solidFill>
              </a:rPr>
              <a:t>HashMap</a:t>
            </a:r>
            <a:r>
              <a:rPr lang="en-US" dirty="0" smtClean="0">
                <a:solidFill>
                  <a:srgbClr val="0070C0"/>
                </a:solidFill>
              </a:rPr>
              <a:t> </a:t>
            </a:r>
            <a:r>
              <a:rPr lang="el-GR" dirty="0" smtClean="0"/>
              <a:t>αυτό γίνεται σε </a:t>
            </a:r>
            <a:r>
              <a:rPr lang="el-GR" dirty="0" smtClean="0">
                <a:solidFill>
                  <a:schemeClr val="accent6">
                    <a:lumMod val="75000"/>
                  </a:schemeClr>
                </a:solidFill>
              </a:rPr>
              <a:t>χρόνο σχεδόν σταθερό </a:t>
            </a:r>
            <a:r>
              <a:rPr lang="el-GR" dirty="0" smtClean="0"/>
              <a:t>(ή λογαριθμικό ως προς τον αριθμό των στοιχείων)</a:t>
            </a:r>
          </a:p>
          <a:p>
            <a:pPr lvl="1"/>
            <a:r>
              <a:rPr lang="el-GR" dirty="0" smtClean="0"/>
              <a:t>Αν έχουμε πολλά στοιχεία, και κάνουμε πολλές αναζητήσεις αυτό κάνει διαφορά</a:t>
            </a:r>
            <a:endParaRPr lang="en-US" dirty="0"/>
          </a:p>
        </p:txBody>
      </p:sp>
    </p:spTree>
    <p:extLst>
      <p:ext uri="{BB962C8B-B14F-4D97-AF65-F5344CB8AC3E}">
        <p14:creationId xmlns:p14="http://schemas.microsoft.com/office/powerpoint/2010/main" val="82261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0" y="44625"/>
            <a:ext cx="6984777" cy="6696744"/>
          </a:xfrm>
          <a:prstGeom prst="rect">
            <a:avLst/>
          </a:prstGeom>
          <a:noFill/>
          <a:ln w="28575">
            <a:solidFill>
              <a:srgbClr val="FF0000"/>
            </a:solidFill>
            <a:prstDash val="dash"/>
          </a:ln>
        </p:spPr>
        <p:txBody>
          <a:bodyPr wrap="square" rtlCol="0">
            <a:spAutoFit/>
          </a:bodyPr>
          <a:lstStyle/>
          <a:p>
            <a:r>
              <a:rPr lang="en-US" sz="1200" b="1" dirty="0">
                <a:latin typeface="Courier New" panose="02070309020205020404" pitchFamily="49" charset="0"/>
                <a:cs typeface="Courier New" panose="02070309020205020404" pitchFamily="49" charset="0"/>
              </a:rPr>
              <a:t>import </a:t>
            </a:r>
            <a:r>
              <a:rPr lang="en-US" sz="1200" b="1" dirty="0" err="1">
                <a:latin typeface="Courier New" panose="02070309020205020404" pitchFamily="49" charset="0"/>
                <a:cs typeface="Courier New" panose="02070309020205020404" pitchFamily="49" charset="0"/>
              </a:rPr>
              <a:t>java.util</a:t>
            </a:r>
            <a:r>
              <a:rPr lang="en-US" sz="1200" b="1" dirty="0">
                <a:latin typeface="Courier New" panose="02070309020205020404" pitchFamily="49" charset="0"/>
                <a:cs typeface="Courier New" panose="02070309020205020404" pitchFamily="49" charset="0"/>
              </a:rPr>
              <a: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class </a:t>
            </a:r>
            <a:r>
              <a:rPr lang="en-US" sz="1200" b="1" dirty="0" err="1">
                <a:latin typeface="Courier New" panose="02070309020205020404" pitchFamily="49" charset="0"/>
                <a:cs typeface="Courier New" panose="02070309020205020404" pitchFamily="49" charset="0"/>
              </a:rPr>
              <a:t>ArrayHashComparison</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a:t>
            </a:r>
          </a:p>
          <a:p>
            <a:r>
              <a:rPr lang="el-GR"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public </a:t>
            </a:r>
            <a:r>
              <a:rPr lang="en-US" sz="1200" b="1" dirty="0">
                <a:latin typeface="Courier New" panose="02070309020205020404" pitchFamily="49" charset="0"/>
                <a:cs typeface="Courier New" panose="02070309020205020404" pitchFamily="49" charset="0"/>
              </a:rPr>
              <a:t>static void main(String[] </a:t>
            </a:r>
            <a:r>
              <a:rPr lang="en-US" sz="1200" b="1" dirty="0" err="1">
                <a:latin typeface="Courier New" panose="02070309020205020404" pitchFamily="49" charset="0"/>
                <a:cs typeface="Courier New" panose="02070309020205020404" pitchFamily="49" charset="0"/>
              </a:rPr>
              <a:t>args</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solidFill>
                  <a:srgbClr val="0070C0"/>
                </a:solidFill>
                <a:latin typeface="Courier New" panose="02070309020205020404" pitchFamily="49" charset="0"/>
                <a:cs typeface="Courier New" panose="02070309020205020404" pitchFamily="49" charset="0"/>
              </a:rPr>
              <a:t>ArrayList</a:t>
            </a:r>
            <a:r>
              <a:rPr lang="en-US" sz="1200" b="1" dirty="0">
                <a:solidFill>
                  <a:srgbClr val="0070C0"/>
                </a:solidFill>
                <a:latin typeface="Courier New" panose="02070309020205020404" pitchFamily="49" charset="0"/>
                <a:cs typeface="Courier New" panose="02070309020205020404" pitchFamily="49" charset="0"/>
              </a:rPr>
              <a:t>&lt;Integer&gt; array = new </a:t>
            </a:r>
            <a:r>
              <a:rPr lang="en-US" sz="1200" b="1" dirty="0" err="1">
                <a:solidFill>
                  <a:srgbClr val="0070C0"/>
                </a:solidFill>
                <a:latin typeface="Courier New" panose="02070309020205020404" pitchFamily="49" charset="0"/>
                <a:cs typeface="Courier New" panose="02070309020205020404" pitchFamily="49" charset="0"/>
              </a:rPr>
              <a:t>ArrayList</a:t>
            </a:r>
            <a:r>
              <a:rPr lang="en-US" sz="1200" b="1" dirty="0">
                <a:solidFill>
                  <a:srgbClr val="0070C0"/>
                </a:solidFill>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for (</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l-GR"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array.add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HashSet</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&lt;Integer</a:t>
            </a:r>
            <a:r>
              <a:rPr lang="en-US" sz="1200" b="1" dirty="0">
                <a:solidFill>
                  <a:schemeClr val="accent6">
                    <a:lumMod val="75000"/>
                  </a:schemeClr>
                </a:solidFill>
                <a:latin typeface="Courier New" panose="02070309020205020404" pitchFamily="49" charset="0"/>
                <a:cs typeface="Courier New" panose="02070309020205020404" pitchFamily="49" charset="0"/>
              </a:rPr>
              <a:t>&gt; set = new </a:t>
            </a:r>
            <a:r>
              <a:rPr lang="en-US" sz="1200" b="1" dirty="0" err="1">
                <a:solidFill>
                  <a:schemeClr val="accent6">
                    <a:lumMod val="75000"/>
                  </a:schemeClr>
                </a:solidFill>
                <a:latin typeface="Courier New" panose="02070309020205020404" pitchFamily="49" charset="0"/>
                <a:cs typeface="Courier New" panose="02070309020205020404" pitchFamily="49" charset="0"/>
              </a:rPr>
              <a:t>HashSet</a:t>
            </a:r>
            <a:r>
              <a:rPr lang="en-US" sz="1200" b="1" dirty="0">
                <a:solidFill>
                  <a:schemeClr val="accent6">
                    <a:lumMod val="75000"/>
                  </a:schemeClr>
                </a:solidFill>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for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set.add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ArrayList</a:t>
            </a:r>
            <a:r>
              <a:rPr lang="en-US" sz="1200" b="1" dirty="0" smtClean="0">
                <a:latin typeface="Courier New" panose="02070309020205020404" pitchFamily="49" charset="0"/>
                <a:cs typeface="Courier New" panose="02070309020205020404" pitchFamily="49" charset="0"/>
              </a:rPr>
              <a:t>&lt;Integer</a:t>
            </a:r>
            <a:r>
              <a:rPr lang="en-US" sz="1200" b="1" dirty="0">
                <a:latin typeface="Courier New" panose="02070309020205020404" pitchFamily="49" charset="0"/>
                <a:cs typeface="Courier New" panose="02070309020205020404" pitchFamily="49" charset="0"/>
              </a:rPr>
              <a:t>&gt; </a:t>
            </a:r>
            <a:r>
              <a:rPr lang="en-US" sz="1200" b="1" dirty="0" err="1">
                <a:latin typeface="Courier New" panose="02070309020205020404" pitchFamily="49" charset="0"/>
                <a:cs typeface="Courier New" panose="02070309020205020404" pitchFamily="49" charset="0"/>
              </a:rPr>
              <a:t>randomNumbers</a:t>
            </a:r>
            <a:r>
              <a:rPr lang="en-US" sz="1200" b="1" dirty="0">
                <a:latin typeface="Courier New" panose="02070309020205020404" pitchFamily="49" charset="0"/>
                <a:cs typeface="Courier New" panose="02070309020205020404" pitchFamily="49" charset="0"/>
              </a:rPr>
              <a:t> = new </a:t>
            </a:r>
            <a:r>
              <a:rPr lang="en-US" sz="1200" b="1" dirty="0" err="1">
                <a:latin typeface="Courier New" panose="02070309020205020404" pitchFamily="49" charset="0"/>
                <a:cs typeface="Courier New" panose="02070309020205020404" pitchFamily="49" charset="0"/>
              </a:rPr>
              <a:t>ArrayList</a:t>
            </a:r>
            <a:r>
              <a:rPr lang="en-US" sz="1200" b="1" dirty="0">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Random </a:t>
            </a:r>
            <a:r>
              <a:rPr lang="en-US" sz="1200" b="1" dirty="0">
                <a:latin typeface="Courier New" panose="02070309020205020404" pitchFamily="49" charset="0"/>
                <a:cs typeface="Courier New" panose="02070309020205020404" pitchFamily="49" charset="0"/>
              </a:rPr>
              <a:t>rand = new Random();</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for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randomNumbers.add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rand.nextInt</a:t>
            </a:r>
            <a:r>
              <a:rPr lang="en-US" sz="1200" b="1" dirty="0" smtClean="0">
                <a:latin typeface="Courier New" panose="02070309020205020404" pitchFamily="49" charset="0"/>
                <a:cs typeface="Courier New" panose="02070309020205020404" pitchFamily="49" charset="0"/>
              </a:rPr>
              <a:t>(200000</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err="1">
                <a:solidFill>
                  <a:srgbClr val="0070C0"/>
                </a:solidFill>
                <a:latin typeface="Courier New" panose="02070309020205020404" pitchFamily="49" charset="0"/>
                <a:cs typeface="Courier New" panose="02070309020205020404" pitchFamily="49" charset="0"/>
              </a:rPr>
              <a:t>startTime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System.currentTimeMillis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for </a:t>
            </a:r>
            <a:r>
              <a:rPr lang="en-US" sz="1200" b="1" dirty="0">
                <a:solidFill>
                  <a:srgbClr val="0070C0"/>
                </a:solidFill>
                <a:latin typeface="Courier New" panose="02070309020205020404" pitchFamily="49" charset="0"/>
                <a:cs typeface="Courier New" panose="02070309020205020404" pitchFamily="49" charset="0"/>
              </a:rPr>
              <a:t>(Integer x:randomNumbers){</a:t>
            </a:r>
          </a:p>
          <a:p>
            <a:r>
              <a:rPr lang="en-US" sz="1200" b="1" dirty="0">
                <a:solidFill>
                  <a:srgbClr val="0070C0"/>
                </a:solidFill>
                <a:latin typeface="Courier New" panose="02070309020205020404" pitchFamily="49" charset="0"/>
                <a:cs typeface="Courier New" panose="02070309020205020404" pitchFamily="49" charset="0"/>
              </a:rPr>
              <a:t>	</a:t>
            </a:r>
            <a:r>
              <a:rPr lang="el-GR" sz="1200" b="1" dirty="0" smtClean="0">
                <a:solidFill>
                  <a:srgbClr val="0070C0"/>
                </a:solidFill>
                <a:latin typeface="Courier New" panose="02070309020205020404" pitchFamily="49" charset="0"/>
                <a:cs typeface="Courier New" panose="02070309020205020404" pitchFamily="49" charset="0"/>
              </a:rPr>
              <a:t>    </a:t>
            </a:r>
            <a:r>
              <a:rPr lang="en-US" sz="1200" b="1" dirty="0" err="1" smtClean="0">
                <a:solidFill>
                  <a:srgbClr val="0070C0"/>
                </a:solidFill>
                <a:latin typeface="Courier New" panose="02070309020205020404" pitchFamily="49" charset="0"/>
                <a:cs typeface="Courier New" panose="02070309020205020404" pitchFamily="49" charset="0"/>
              </a:rPr>
              <a:t>boolean</a:t>
            </a:r>
            <a:r>
              <a:rPr lang="en-US" sz="1200" b="1" dirty="0" smtClean="0">
                <a:solidFill>
                  <a:srgbClr val="0070C0"/>
                </a:solidFill>
                <a:latin typeface="Courier New" panose="02070309020205020404" pitchFamily="49" charset="0"/>
                <a:cs typeface="Courier New" panose="02070309020205020404" pitchFamily="49" charset="0"/>
              </a:rPr>
              <a:t> </a:t>
            </a:r>
            <a:r>
              <a:rPr lang="en-US" sz="1200" b="1" dirty="0">
                <a:solidFill>
                  <a:srgbClr val="0070C0"/>
                </a:solidFill>
                <a:latin typeface="Courier New" panose="02070309020205020404" pitchFamily="49" charset="0"/>
                <a:cs typeface="Courier New" panose="02070309020205020404" pitchFamily="49" charset="0"/>
              </a:rPr>
              <a:t>b = </a:t>
            </a:r>
            <a:r>
              <a:rPr lang="en-US" sz="1200" b="1" dirty="0" err="1">
                <a:solidFill>
                  <a:srgbClr val="0070C0"/>
                </a:solidFill>
                <a:latin typeface="Courier New" panose="02070309020205020404" pitchFamily="49" charset="0"/>
                <a:cs typeface="Courier New" panose="02070309020205020404" pitchFamily="49" charset="0"/>
              </a:rPr>
              <a:t>array.contains</a:t>
            </a:r>
            <a:r>
              <a:rPr lang="en-US" sz="1200" b="1" dirty="0">
                <a:solidFill>
                  <a:srgbClr val="0070C0"/>
                </a:solidFill>
                <a:latin typeface="Courier New" panose="02070309020205020404" pitchFamily="49" charset="0"/>
                <a:cs typeface="Courier New" panose="02070309020205020404" pitchFamily="49" charset="0"/>
              </a:rPr>
              <a:t>(x);</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err="1">
                <a:solidFill>
                  <a:srgbClr val="0070C0"/>
                </a:solidFill>
                <a:latin typeface="Courier New" panose="02070309020205020404" pitchFamily="49" charset="0"/>
                <a:cs typeface="Courier New" panose="02070309020205020404" pitchFamily="49" charset="0"/>
              </a:rPr>
              <a:t>endTime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System.currentTimeMillis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a:solidFill>
                  <a:srgbClr val="0070C0"/>
                </a:solidFill>
                <a:latin typeface="Courier New" panose="02070309020205020404" pitchFamily="49" charset="0"/>
                <a:cs typeface="Courier New" panose="02070309020205020404" pitchFamily="49" charset="0"/>
              </a:rPr>
              <a:t>duration = (</a:t>
            </a:r>
            <a:r>
              <a:rPr lang="en-US" sz="1200" b="1" dirty="0" err="1">
                <a:solidFill>
                  <a:srgbClr val="0070C0"/>
                </a:solidFill>
                <a:latin typeface="Courier New" panose="02070309020205020404" pitchFamily="49" charset="0"/>
                <a:cs typeface="Courier New" panose="02070309020205020404" pitchFamily="49" charset="0"/>
              </a:rPr>
              <a:t>endTime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startTime</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err="1" smtClean="0">
                <a:solidFill>
                  <a:srgbClr val="0070C0"/>
                </a:solidFill>
                <a:latin typeface="Courier New" panose="02070309020205020404" pitchFamily="49" charset="0"/>
                <a:cs typeface="Courier New" panose="02070309020205020404" pitchFamily="49" charset="0"/>
              </a:rPr>
              <a:t>System.out.println</a:t>
            </a:r>
            <a:r>
              <a:rPr lang="en-US" sz="1200" b="1" dirty="0">
                <a:solidFill>
                  <a:srgbClr val="0070C0"/>
                </a:solidFill>
                <a:latin typeface="Courier New" panose="02070309020205020404" pitchFamily="49" charset="0"/>
                <a:cs typeface="Courier New" panose="02070309020205020404" pitchFamily="49" charset="0"/>
              </a:rPr>
              <a:t>("Array took "+ duration + " </a:t>
            </a:r>
            <a:r>
              <a:rPr lang="en-US" sz="1200" b="1" dirty="0" err="1">
                <a:solidFill>
                  <a:srgbClr val="0070C0"/>
                </a:solidFill>
                <a:latin typeface="Courier New" panose="02070309020205020404" pitchFamily="49" charset="0"/>
                <a:cs typeface="Courier New" panose="02070309020205020404" pitchFamily="49" charset="0"/>
              </a:rPr>
              <a:t>millisecs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startTime</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System.currentTimeMillis</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for </a:t>
            </a:r>
            <a:r>
              <a:rPr lang="en-US" sz="1200" b="1" dirty="0">
                <a:solidFill>
                  <a:schemeClr val="accent6">
                    <a:lumMod val="75000"/>
                  </a:schemeClr>
                </a:solidFill>
                <a:latin typeface="Courier New" panose="02070309020205020404" pitchFamily="49" charset="0"/>
                <a:cs typeface="Courier New" panose="02070309020205020404" pitchFamily="49" charset="0"/>
              </a:rPr>
              <a:t>(Integer x:randomNumbers){</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l-GR"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boolean</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b = </a:t>
            </a:r>
            <a:r>
              <a:rPr lang="en-US" sz="1200" b="1" dirty="0" err="1">
                <a:solidFill>
                  <a:schemeClr val="accent6">
                    <a:lumMod val="75000"/>
                  </a:schemeClr>
                </a:solidFill>
                <a:latin typeface="Courier New" panose="02070309020205020404" pitchFamily="49" charset="0"/>
                <a:cs typeface="Courier New" panose="02070309020205020404" pitchFamily="49" charset="0"/>
              </a:rPr>
              <a:t>set.contains</a:t>
            </a:r>
            <a:r>
              <a:rPr lang="en-US" sz="1200" b="1" dirty="0">
                <a:solidFill>
                  <a:schemeClr val="accent6">
                    <a:lumMod val="75000"/>
                  </a:schemeClr>
                </a:solidFill>
                <a:latin typeface="Courier New" panose="02070309020205020404" pitchFamily="49" charset="0"/>
                <a:cs typeface="Courier New" panose="02070309020205020404" pitchFamily="49" charset="0"/>
              </a:rPr>
              <a:t>(x);</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a:t>
            </a:r>
            <a:endParaRPr lang="en-US" sz="1200" b="1" dirty="0">
              <a:solidFill>
                <a:schemeClr val="accent6">
                  <a:lumMod val="75000"/>
                </a:schemeClr>
              </a:solidFill>
              <a:latin typeface="Courier New" panose="02070309020205020404" pitchFamily="49" charset="0"/>
              <a:cs typeface="Courier New" panose="02070309020205020404" pitchFamily="49" charset="0"/>
            </a:endParaRP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endTime</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System.currentTimeMillis</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duration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endTime</a:t>
            </a:r>
            <a:r>
              <a:rPr lang="en-US" sz="1200" b="1" dirty="0">
                <a:solidFill>
                  <a:schemeClr val="accent6">
                    <a:lumMod val="75000"/>
                  </a:schemeClr>
                </a:solidFill>
                <a:latin typeface="Courier New" panose="02070309020205020404" pitchFamily="49" charset="0"/>
                <a:cs typeface="Courier New" panose="02070309020205020404" pitchFamily="49" charset="0"/>
              </a:rPr>
              <a:t> - </a:t>
            </a:r>
            <a:r>
              <a:rPr lang="en-US" sz="1200" b="1" dirty="0" err="1">
                <a:solidFill>
                  <a:schemeClr val="accent6">
                    <a:lumMod val="75000"/>
                  </a:schemeClr>
                </a:solidFill>
                <a:latin typeface="Courier New" panose="02070309020205020404" pitchFamily="49" charset="0"/>
                <a:cs typeface="Courier New" panose="02070309020205020404" pitchFamily="49" charset="0"/>
              </a:rPr>
              <a:t>startTime</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System.out.println</a:t>
            </a:r>
            <a:r>
              <a:rPr lang="en-US" sz="1200" b="1" dirty="0">
                <a:solidFill>
                  <a:schemeClr val="accent6">
                    <a:lumMod val="75000"/>
                  </a:schemeClr>
                </a:solidFill>
                <a:latin typeface="Courier New" panose="02070309020205020404" pitchFamily="49" charset="0"/>
                <a:cs typeface="Courier New" panose="02070309020205020404" pitchFamily="49" charset="0"/>
              </a:rPr>
              <a:t>("Set took "+duration + " </a:t>
            </a:r>
            <a:r>
              <a:rPr lang="en-US" sz="1200" b="1" dirty="0" err="1">
                <a:solidFill>
                  <a:schemeClr val="accent6">
                    <a:lumMod val="75000"/>
                  </a:schemeClr>
                </a:solidFill>
                <a:latin typeface="Courier New" panose="02070309020205020404" pitchFamily="49" charset="0"/>
                <a:cs typeface="Courier New" panose="02070309020205020404" pitchFamily="49" charset="0"/>
              </a:rPr>
              <a:t>millisecs</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a:t>
            </a:r>
          </a:p>
          <a:p>
            <a:r>
              <a:rPr lang="el-GR"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a:t>
            </a:r>
          </a:p>
        </p:txBody>
      </p:sp>
      <p:sp>
        <p:nvSpPr>
          <p:cNvPr id="5" name="TextBox 4"/>
          <p:cNvSpPr txBox="1"/>
          <p:nvPr/>
        </p:nvSpPr>
        <p:spPr>
          <a:xfrm>
            <a:off x="5580112" y="3645024"/>
            <a:ext cx="3707904" cy="646331"/>
          </a:xfrm>
          <a:prstGeom prst="rect">
            <a:avLst/>
          </a:prstGeom>
          <a:solidFill>
            <a:srgbClr val="92D050"/>
          </a:solidFill>
        </p:spPr>
        <p:txBody>
          <a:bodyPr wrap="square" rtlCol="0">
            <a:spAutoFit/>
          </a:bodyPr>
          <a:lstStyle/>
          <a:p>
            <a:r>
              <a:rPr lang="el-GR" dirty="0" smtClean="0"/>
              <a:t>Με το </a:t>
            </a:r>
            <a:r>
              <a:rPr lang="en-US" dirty="0" err="1" smtClean="0"/>
              <a:t>ArrayList</a:t>
            </a:r>
            <a:r>
              <a:rPr lang="en-US" dirty="0" smtClean="0"/>
              <a:t> </a:t>
            </a:r>
            <a:r>
              <a:rPr lang="el-GR" dirty="0" smtClean="0"/>
              <a:t>κάνουμε περίπου </a:t>
            </a:r>
            <a:r>
              <a:rPr lang="en-US" dirty="0" smtClean="0"/>
              <a:t>1</a:t>
            </a:r>
            <a:r>
              <a:rPr lang="el-GR" dirty="0" smtClean="0"/>
              <a:t>00000*100000</a:t>
            </a:r>
            <a:r>
              <a:rPr lang="en-US" dirty="0" smtClean="0"/>
              <a:t>/2</a:t>
            </a:r>
            <a:r>
              <a:rPr lang="el-GR" dirty="0" smtClean="0"/>
              <a:t> συγκρίσεις</a:t>
            </a:r>
            <a:endParaRPr lang="en-US" dirty="0"/>
          </a:p>
        </p:txBody>
      </p:sp>
      <p:sp>
        <p:nvSpPr>
          <p:cNvPr id="6" name="TextBox 5"/>
          <p:cNvSpPr txBox="1"/>
          <p:nvPr/>
        </p:nvSpPr>
        <p:spPr>
          <a:xfrm>
            <a:off x="5599239" y="5157192"/>
            <a:ext cx="3707904" cy="646331"/>
          </a:xfrm>
          <a:prstGeom prst="rect">
            <a:avLst/>
          </a:prstGeom>
          <a:solidFill>
            <a:srgbClr val="92D050"/>
          </a:solidFill>
        </p:spPr>
        <p:txBody>
          <a:bodyPr wrap="square" rtlCol="0">
            <a:spAutoFit/>
          </a:bodyPr>
          <a:lstStyle/>
          <a:p>
            <a:r>
              <a:rPr lang="el-GR" dirty="0" smtClean="0"/>
              <a:t>Με το </a:t>
            </a:r>
            <a:r>
              <a:rPr lang="en-US" dirty="0" err="1" smtClean="0"/>
              <a:t>HashSet</a:t>
            </a:r>
            <a:r>
              <a:rPr lang="en-US" dirty="0" smtClean="0"/>
              <a:t> </a:t>
            </a:r>
            <a:r>
              <a:rPr lang="el-GR" dirty="0" smtClean="0"/>
              <a:t>κάνουμε περίπου </a:t>
            </a:r>
            <a:r>
              <a:rPr lang="en-US" dirty="0" smtClean="0"/>
              <a:t>1</a:t>
            </a:r>
            <a:r>
              <a:rPr lang="el-GR" dirty="0" smtClean="0"/>
              <a:t>00000 συγκρίσεις</a:t>
            </a:r>
            <a:endParaRPr lang="en-US" dirty="0"/>
          </a:p>
        </p:txBody>
      </p:sp>
    </p:spTree>
    <p:extLst>
      <p:ext uri="{BB962C8B-B14F-4D97-AF65-F5344CB8AC3E}">
        <p14:creationId xmlns:p14="http://schemas.microsoft.com/office/powerpoint/2010/main" val="209456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Ιστορία</a:t>
            </a:r>
            <a:endParaRPr lang="en-US" dirty="0"/>
          </a:p>
        </p:txBody>
      </p:sp>
      <p:sp>
        <p:nvSpPr>
          <p:cNvPr id="5" name="Content Placeholder 4"/>
          <p:cNvSpPr>
            <a:spLocks noGrp="1"/>
          </p:cNvSpPr>
          <p:nvPr>
            <p:ph idx="1"/>
          </p:nvPr>
        </p:nvSpPr>
        <p:spPr/>
        <p:txBody>
          <a:bodyPr/>
          <a:lstStyle/>
          <a:p>
            <a:r>
              <a:rPr lang="el-GR" dirty="0" smtClean="0"/>
              <a:t>Η </a:t>
            </a:r>
            <a:r>
              <a:rPr lang="en-US" dirty="0" smtClean="0"/>
              <a:t>Java </a:t>
            </a:r>
            <a:r>
              <a:rPr lang="el-GR" dirty="0" smtClean="0"/>
              <a:t>είχε τους εξής στόχους:</a:t>
            </a:r>
          </a:p>
          <a:p>
            <a:pPr lvl="1"/>
            <a:r>
              <a:rPr lang="en-US" dirty="0" smtClean="0">
                <a:solidFill>
                  <a:srgbClr val="FF0000"/>
                </a:solidFill>
              </a:rPr>
              <a:t>"</a:t>
            </a:r>
            <a:r>
              <a:rPr lang="en-US" dirty="0">
                <a:solidFill>
                  <a:srgbClr val="FF0000"/>
                </a:solidFill>
              </a:rPr>
              <a:t>simple, object-oriented and familiar"</a:t>
            </a:r>
          </a:p>
          <a:p>
            <a:pPr lvl="1"/>
            <a:r>
              <a:rPr lang="en-US" dirty="0" smtClean="0"/>
              <a:t>"</a:t>
            </a:r>
            <a:r>
              <a:rPr lang="en-US" dirty="0"/>
              <a:t>robust and secure"</a:t>
            </a:r>
          </a:p>
          <a:p>
            <a:pPr lvl="1"/>
            <a:r>
              <a:rPr lang="en-US" dirty="0" smtClean="0">
                <a:solidFill>
                  <a:srgbClr val="FF0000"/>
                </a:solidFill>
              </a:rPr>
              <a:t>"</a:t>
            </a:r>
            <a:r>
              <a:rPr lang="en-US" dirty="0">
                <a:solidFill>
                  <a:srgbClr val="FF0000"/>
                </a:solidFill>
              </a:rPr>
              <a:t>architecture-neutral and portable"</a:t>
            </a:r>
          </a:p>
          <a:p>
            <a:pPr lvl="1"/>
            <a:r>
              <a:rPr lang="en-US" dirty="0" smtClean="0"/>
              <a:t>"</a:t>
            </a:r>
            <a:r>
              <a:rPr lang="en-US" dirty="0"/>
              <a:t>high performance"</a:t>
            </a:r>
          </a:p>
          <a:p>
            <a:pPr lvl="1"/>
            <a:r>
              <a:rPr lang="en-US" dirty="0" smtClean="0"/>
              <a:t>"</a:t>
            </a:r>
            <a:r>
              <a:rPr lang="en-US" dirty="0"/>
              <a:t>interpreted, threaded, and dynamic"</a:t>
            </a:r>
          </a:p>
          <a:p>
            <a:endParaRPr lang="en-US" dirty="0"/>
          </a:p>
        </p:txBody>
      </p:sp>
    </p:spTree>
    <p:extLst>
      <p:ext uri="{BB962C8B-B14F-4D97-AF65-F5344CB8AC3E}">
        <p14:creationId xmlns:p14="http://schemas.microsoft.com/office/powerpoint/2010/main" val="3177300294"/>
      </p:ext>
    </p:extLst>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a:bodyPr>
          <a:lstStyle/>
          <a:p>
            <a:r>
              <a:rPr lang="el-GR" dirty="0" smtClean="0"/>
              <a:t>22. </a:t>
            </a:r>
            <a:r>
              <a:rPr lang="el-GR" dirty="0" err="1" smtClean="0"/>
              <a:t>ΕξαιρΕσεις</a:t>
            </a:r>
            <a:endParaRPr lang="en-US" dirty="0"/>
          </a:p>
        </p:txBody>
      </p:sp>
      <p:sp>
        <p:nvSpPr>
          <p:cNvPr id="3" name="Subtitle 2"/>
          <p:cNvSpPr>
            <a:spLocks noGrp="1"/>
          </p:cNvSpPr>
          <p:nvPr>
            <p:ph type="subTitle" idx="1"/>
          </p:nvPr>
        </p:nvSpPr>
        <p:spPr/>
        <p:txBody>
          <a:bodyPr>
            <a:normAutofit/>
          </a:bodyPr>
          <a:lstStyle/>
          <a:p>
            <a:pPr algn="ctr"/>
            <a:endParaRPr lang="el-GR" dirty="0"/>
          </a:p>
          <a:p>
            <a:pPr algn="ctr"/>
            <a:endParaRPr lang="el-GR" dirty="0" smtClean="0"/>
          </a:p>
        </p:txBody>
      </p:sp>
    </p:spTree>
    <p:extLst>
      <p:ext uri="{BB962C8B-B14F-4D97-AF65-F5344CB8AC3E}">
        <p14:creationId xmlns:p14="http://schemas.microsoft.com/office/powerpoint/2010/main" val="27320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Εξαιρέσεις</a:t>
            </a:r>
            <a:endParaRPr lang="en-US" dirty="0"/>
          </a:p>
        </p:txBody>
      </p:sp>
      <p:sp>
        <p:nvSpPr>
          <p:cNvPr id="5" name="Content Placeholder 4"/>
          <p:cNvSpPr>
            <a:spLocks noGrp="1"/>
          </p:cNvSpPr>
          <p:nvPr>
            <p:ph idx="1"/>
          </p:nvPr>
        </p:nvSpPr>
        <p:spPr/>
        <p:txBody>
          <a:bodyPr>
            <a:normAutofit fontScale="77500" lnSpcReduction="20000"/>
          </a:bodyPr>
          <a:lstStyle/>
          <a:p>
            <a:r>
              <a:rPr lang="el-GR" dirty="0" smtClean="0"/>
              <a:t>Στα προγράμματα μας θα πρέπει να μπορούμε να χειριστούμε περιπτώσεις που το πρόγραμμα </a:t>
            </a:r>
            <a:r>
              <a:rPr lang="el-GR" dirty="0" smtClean="0">
                <a:solidFill>
                  <a:srgbClr val="0070C0"/>
                </a:solidFill>
              </a:rPr>
              <a:t>δεν </a:t>
            </a:r>
            <a:r>
              <a:rPr lang="el-GR" dirty="0" smtClean="0"/>
              <a:t>εξελίσσεται όπως το είχαμε προβλέψει</a:t>
            </a:r>
          </a:p>
          <a:p>
            <a:pPr lvl="1"/>
            <a:r>
              <a:rPr lang="el-GR" dirty="0" smtClean="0"/>
              <a:t>Π.χ., κάνουμε μια διαίρεση και ο παρανομαστής είναι μηδέν</a:t>
            </a:r>
          </a:p>
          <a:p>
            <a:pPr lvl="1"/>
            <a:r>
              <a:rPr lang="el-GR" dirty="0" smtClean="0"/>
              <a:t>Θέλουμε να διαβάσουμε ένα ακέραιο, αλλά η είσοδος είναι ένα </a:t>
            </a:r>
            <a:r>
              <a:rPr lang="en-US" dirty="0" smtClean="0"/>
              <a:t>String</a:t>
            </a:r>
          </a:p>
          <a:p>
            <a:pPr lvl="1"/>
            <a:r>
              <a:rPr lang="el-GR" dirty="0" smtClean="0"/>
              <a:t>Θέλουμε να διαβάσουμε από ένα αρχείο αλλά δώσαμε λάθος το όνομα.</a:t>
            </a:r>
          </a:p>
          <a:p>
            <a:r>
              <a:rPr lang="el-GR" dirty="0" smtClean="0"/>
              <a:t>Για τη διαχείριση τέτοιων εξαιρετικών περιπτώσεων υπάρχουν οι </a:t>
            </a:r>
            <a:r>
              <a:rPr lang="el-GR" dirty="0" smtClean="0">
                <a:solidFill>
                  <a:schemeClr val="accent6">
                    <a:lumMod val="75000"/>
                  </a:schemeClr>
                </a:solidFill>
              </a:rPr>
              <a:t>Εξαιρέσεις</a:t>
            </a:r>
            <a:r>
              <a:rPr lang="el-GR" dirty="0" smtClean="0"/>
              <a:t> (</a:t>
            </a:r>
            <a:r>
              <a:rPr lang="en-US" dirty="0" smtClean="0">
                <a:solidFill>
                  <a:schemeClr val="accent6">
                    <a:lumMod val="75000"/>
                  </a:schemeClr>
                </a:solidFill>
              </a:rPr>
              <a:t>Exceptions</a:t>
            </a:r>
            <a:r>
              <a:rPr lang="en-US" dirty="0" smtClean="0"/>
              <a:t>)</a:t>
            </a:r>
          </a:p>
          <a:p>
            <a:pPr lvl="1"/>
            <a:r>
              <a:rPr lang="el-GR" dirty="0" smtClean="0"/>
              <a:t>Οι εξαιρέσεις μας επιτρέπουν να εντοπίσουμε το πρόβλημα σε ένα σημείο (</a:t>
            </a:r>
            <a:r>
              <a:rPr lang="en-US" dirty="0" smtClean="0">
                <a:solidFill>
                  <a:srgbClr val="0070C0"/>
                </a:solidFill>
              </a:rPr>
              <a:t>throw an Exception</a:t>
            </a:r>
            <a:r>
              <a:rPr lang="en-US" dirty="0" smtClean="0"/>
              <a:t>) </a:t>
            </a:r>
            <a:r>
              <a:rPr lang="el-GR" dirty="0" smtClean="0"/>
              <a:t>και να το χειριστούμε σε κάποιο άλλο σημείο (</a:t>
            </a:r>
            <a:r>
              <a:rPr lang="en-US" dirty="0" smtClean="0">
                <a:solidFill>
                  <a:srgbClr val="0070C0"/>
                </a:solidFill>
              </a:rPr>
              <a:t>handle the Exception</a:t>
            </a:r>
            <a:r>
              <a:rPr lang="en-US" dirty="0" smtClean="0"/>
              <a:t>)</a:t>
            </a:r>
          </a:p>
          <a:p>
            <a:pPr lvl="1"/>
            <a:r>
              <a:rPr lang="el-GR" dirty="0" smtClean="0"/>
              <a:t>Οι εξαιρέσεις είναι ένα αρκετά προχωρημένο προγραμματιστικό εργαλείο.</a:t>
            </a:r>
          </a:p>
          <a:p>
            <a:pPr lvl="1"/>
            <a:r>
              <a:rPr lang="el-GR" dirty="0" smtClean="0"/>
              <a:t>Ακόμη κι αν δεν τις χρησιμοποιήσετε, εμφανίζονται σε διάφορες βιβλιοθήκες της </a:t>
            </a:r>
            <a:r>
              <a:rPr lang="en-US" dirty="0" smtClean="0"/>
              <a:t>Java, </a:t>
            </a:r>
            <a:r>
              <a:rPr lang="el-GR" dirty="0" smtClean="0"/>
              <a:t>οπότε θα πρέπει να ξέρετε να τις χειρίζεστε</a:t>
            </a:r>
            <a:endParaRPr lang="en-US" dirty="0"/>
          </a:p>
        </p:txBody>
      </p:sp>
    </p:spTree>
    <p:extLst>
      <p:ext uri="{BB962C8B-B14F-4D97-AF65-F5344CB8AC3E}">
        <p14:creationId xmlns:p14="http://schemas.microsoft.com/office/powerpoint/2010/main" val="214994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απλό παράδειγμα</a:t>
            </a:r>
            <a:endParaRPr lang="en-US" dirty="0"/>
          </a:p>
        </p:txBody>
      </p:sp>
      <p:sp>
        <p:nvSpPr>
          <p:cNvPr id="3" name="Content Placeholder 2"/>
          <p:cNvSpPr>
            <a:spLocks noGrp="1"/>
          </p:cNvSpPr>
          <p:nvPr>
            <p:ph idx="1"/>
          </p:nvPr>
        </p:nvSpPr>
        <p:spPr/>
        <p:txBody>
          <a:bodyPr/>
          <a:lstStyle/>
          <a:p>
            <a:r>
              <a:rPr lang="el-GR" dirty="0" smtClean="0"/>
              <a:t>Ένα πρόγραμμα σχολής χορού ταιριάζει χορευτές με χορεύτριες</a:t>
            </a:r>
          </a:p>
          <a:p>
            <a:pPr lvl="1"/>
            <a:r>
              <a:rPr lang="el-GR" dirty="0" smtClean="0"/>
              <a:t>Αν οι άνδρες είναι περισσότεροι από τις γυναίκες τότε ο καθένας θα χορέψει με πάνω από μία γυναίκα</a:t>
            </a:r>
          </a:p>
          <a:p>
            <a:pPr lvl="1"/>
            <a:r>
              <a:rPr lang="el-GR" dirty="0" smtClean="0"/>
              <a:t>Αν οι γυναίκες είναι παραπάνω από τους άνδρες τότε η κάθε μία θα χορέψει με παραπάνω από έναν άνδρα.</a:t>
            </a:r>
          </a:p>
          <a:p>
            <a:pPr lvl="1"/>
            <a:r>
              <a:rPr lang="el-GR" dirty="0" smtClean="0"/>
              <a:t>Αν είναι μισοί μισοί, τότε </a:t>
            </a:r>
            <a:r>
              <a:rPr lang="el-GR" dirty="0" err="1" smtClean="0"/>
              <a:t>ταιριάζονται</a:t>
            </a:r>
            <a:r>
              <a:rPr lang="el-GR" dirty="0" smtClean="0"/>
              <a:t> ένας προς ένα.</a:t>
            </a:r>
          </a:p>
          <a:p>
            <a:r>
              <a:rPr lang="el-GR" dirty="0" smtClean="0"/>
              <a:t>Τι γίνεται αν δεν υπάρχουν άνδρες, ή γυναίκες, ή καθόλου μαθητές?</a:t>
            </a:r>
          </a:p>
          <a:p>
            <a:pPr lvl="1"/>
            <a:r>
              <a:rPr lang="el-GR" dirty="0" smtClean="0"/>
              <a:t>Αυτό είναι μια ειδική περίπτωση για την οποία δημιουργούμε μια εξαίρεση.</a:t>
            </a:r>
            <a:endParaRPr lang="en-US" dirty="0"/>
          </a:p>
        </p:txBody>
      </p:sp>
    </p:spTree>
    <p:extLst>
      <p:ext uri="{BB962C8B-B14F-4D97-AF65-F5344CB8AC3E}">
        <p14:creationId xmlns:p14="http://schemas.microsoft.com/office/powerpoint/2010/main" val="393893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548680"/>
            <a:ext cx="8856984" cy="5816977"/>
          </a:xfrm>
          <a:prstGeom prst="rect">
            <a:avLst/>
          </a:prstGeom>
          <a:noFill/>
          <a:ln w="28575">
            <a:solidFill>
              <a:schemeClr val="accent1"/>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public class </a:t>
            </a:r>
            <a:r>
              <a:rPr lang="en-US" sz="1200" b="1" dirty="0" err="1">
                <a:latin typeface="Courier New" pitchFamily="49" charset="0"/>
                <a:cs typeface="Courier New" pitchFamily="49" charset="0"/>
              </a:rPr>
              <a:t>DanceLesson</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Scanner keyboard = new Scanner(System.in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number of male </a:t>
            </a:r>
            <a:r>
              <a:rPr lang="en-US" sz="1200" b="1" dirty="0" smtClean="0">
                <a:latin typeface="Courier New" pitchFamily="49" charset="0"/>
                <a:cs typeface="Courier New" pitchFamily="49" charset="0"/>
              </a:rPr>
              <a:t>and female dancers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int men = </a:t>
            </a:r>
            <a:r>
              <a:rPr lang="en-US" sz="1200" b="1" dirty="0" err="1">
                <a:latin typeface="Courier New" pitchFamily="49" charset="0"/>
                <a:cs typeface="Courier New" pitchFamily="49" charset="0"/>
              </a:rPr>
              <a:t>keyboard.nextInt</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int </a:t>
            </a:r>
            <a:r>
              <a:rPr lang="en-US" sz="1200" b="1" dirty="0">
                <a:latin typeface="Courier New" pitchFamily="49" charset="0"/>
                <a:cs typeface="Courier New" pitchFamily="49" charset="0"/>
              </a:rPr>
              <a:t>women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if (men == 0 &amp;&amp; women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("Lesson is canceled. No students.");</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System.exit</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}else </a:t>
            </a:r>
            <a:r>
              <a:rPr lang="en-US" sz="1200" b="1" dirty="0">
                <a:latin typeface="Courier New" pitchFamily="49" charset="0"/>
                <a:cs typeface="Courier New" pitchFamily="49" charset="0"/>
              </a:rPr>
              <a:t>if (men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("Lesson is canceled. No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System.exit</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}else </a:t>
            </a:r>
            <a:r>
              <a:rPr lang="en-US" sz="1200" b="1" dirty="0">
                <a:latin typeface="Courier New" pitchFamily="49" charset="0"/>
                <a:cs typeface="Courier New" pitchFamily="49" charset="0"/>
              </a:rPr>
              <a:t>if (women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("Lesson is canceled. No women.");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System.exit</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if </a:t>
            </a:r>
            <a:r>
              <a:rPr lang="en-US" sz="1200" b="1" dirty="0">
                <a:latin typeface="Courier New" pitchFamily="49" charset="0"/>
                <a:cs typeface="Courier New" pitchFamily="49" charset="0"/>
              </a:rPr>
              <a:t>(women &gt;=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man must dance with " </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women/(double)men + " women.");</a:t>
            </a:r>
          </a:p>
          <a:p>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else</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woman must dance with " +</a:t>
            </a:r>
          </a:p>
          <a:p>
            <a:r>
              <a:rPr lang="en-US" sz="1200" b="1" dirty="0">
                <a:latin typeface="Courier New" pitchFamily="49" charset="0"/>
                <a:cs typeface="Courier New" pitchFamily="49" charset="0"/>
              </a:rPr>
              <a:t>                                      men/(double)women + "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("Begin the lesson.");</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a:t>
            </a:r>
          </a:p>
        </p:txBody>
      </p:sp>
      <p:sp>
        <p:nvSpPr>
          <p:cNvPr id="3" name="TextBox 2"/>
          <p:cNvSpPr txBox="1"/>
          <p:nvPr/>
        </p:nvSpPr>
        <p:spPr>
          <a:xfrm>
            <a:off x="6076330" y="796062"/>
            <a:ext cx="3050835" cy="369332"/>
          </a:xfrm>
          <a:prstGeom prst="rect">
            <a:avLst/>
          </a:prstGeom>
          <a:solidFill>
            <a:srgbClr val="92D050"/>
          </a:solidFill>
        </p:spPr>
        <p:txBody>
          <a:bodyPr wrap="none" rtlCol="0">
            <a:spAutoFit/>
          </a:bodyPr>
          <a:lstStyle/>
          <a:p>
            <a:r>
              <a:rPr lang="el-GR" dirty="0" smtClean="0"/>
              <a:t>Υλοποίηση χωρίς εξαιρέσεις</a:t>
            </a:r>
            <a:endParaRPr lang="en-US" dirty="0"/>
          </a:p>
        </p:txBody>
      </p:sp>
    </p:spTree>
    <p:extLst>
      <p:ext uri="{BB962C8B-B14F-4D97-AF65-F5344CB8AC3E}">
        <p14:creationId xmlns:p14="http://schemas.microsoft.com/office/powerpoint/2010/main" val="208367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Μηχανισμός </a:t>
            </a:r>
            <a:r>
              <a:rPr lang="en-US" dirty="0" smtClean="0"/>
              <a:t>try-throw-catch</a:t>
            </a:r>
            <a:endParaRPr lang="en-US" dirty="0"/>
          </a:p>
        </p:txBody>
      </p:sp>
      <p:sp>
        <p:nvSpPr>
          <p:cNvPr id="3" name="Content Placeholder 2"/>
          <p:cNvSpPr>
            <a:spLocks noGrp="1"/>
          </p:cNvSpPr>
          <p:nvPr>
            <p:ph idx="1"/>
          </p:nvPr>
        </p:nvSpPr>
        <p:spPr>
          <a:xfrm>
            <a:off x="144493" y="1700808"/>
            <a:ext cx="3131363" cy="4876800"/>
          </a:xfrm>
        </p:spPr>
        <p:txBody>
          <a:bodyPr>
            <a:normAutofit lnSpcReduction="10000"/>
          </a:bodyPr>
          <a:lstStyle/>
          <a:p>
            <a:r>
              <a:rPr lang="el-GR" sz="1800" dirty="0" smtClean="0"/>
              <a:t>Ο κώδικας που μπορεί να </a:t>
            </a:r>
            <a:r>
              <a:rPr lang="el-GR" sz="1800" dirty="0" smtClean="0">
                <a:solidFill>
                  <a:schemeClr val="accent6">
                    <a:lumMod val="75000"/>
                  </a:schemeClr>
                </a:solidFill>
              </a:rPr>
              <a:t>δημιουργήσει εξαίρεση </a:t>
            </a:r>
            <a:r>
              <a:rPr lang="el-GR" sz="1800" dirty="0" smtClean="0"/>
              <a:t>μπαίνει σε ένα </a:t>
            </a:r>
            <a:r>
              <a:rPr lang="en-US" sz="1800" dirty="0" smtClean="0">
                <a:solidFill>
                  <a:srgbClr val="0070C0"/>
                </a:solidFill>
              </a:rPr>
              <a:t>try-block</a:t>
            </a:r>
          </a:p>
          <a:p>
            <a:r>
              <a:rPr lang="el-GR" sz="1800" dirty="0" smtClean="0"/>
              <a:t>Αν η εξέλιξη του κώδικα είναι προβληματική εκτελείται η εντολή </a:t>
            </a:r>
            <a:r>
              <a:rPr lang="en-US" sz="1800" dirty="0" smtClean="0">
                <a:solidFill>
                  <a:srgbClr val="0070C0"/>
                </a:solidFill>
              </a:rPr>
              <a:t>throw</a:t>
            </a:r>
            <a:r>
              <a:rPr lang="en-US" sz="1800" dirty="0" smtClean="0"/>
              <a:t> </a:t>
            </a:r>
            <a:r>
              <a:rPr lang="el-GR" sz="1800" dirty="0" smtClean="0"/>
              <a:t>η οποία </a:t>
            </a:r>
            <a:r>
              <a:rPr lang="el-GR" sz="1800" dirty="0" smtClean="0">
                <a:solidFill>
                  <a:schemeClr val="accent6">
                    <a:lumMod val="75000"/>
                  </a:schemeClr>
                </a:solidFill>
              </a:rPr>
              <a:t>«πετάει» την εξαίρεση.</a:t>
            </a:r>
          </a:p>
          <a:p>
            <a:r>
              <a:rPr lang="el-GR" sz="1800" dirty="0"/>
              <a:t>Το πέταγμα της εξαίρεσης μπορεί να γίνεται και από κάποια </a:t>
            </a:r>
            <a:r>
              <a:rPr lang="el-GR" sz="1800" dirty="0">
                <a:solidFill>
                  <a:schemeClr val="accent6">
                    <a:lumMod val="75000"/>
                  </a:schemeClr>
                </a:solidFill>
              </a:rPr>
              <a:t>μέθοδο</a:t>
            </a:r>
            <a:r>
              <a:rPr lang="el-GR" sz="1800" dirty="0"/>
              <a:t> που καλείται μέσα στο </a:t>
            </a:r>
            <a:r>
              <a:rPr lang="en-US" sz="1800" dirty="0">
                <a:solidFill>
                  <a:srgbClr val="0070C0"/>
                </a:solidFill>
              </a:rPr>
              <a:t>try block</a:t>
            </a:r>
            <a:endParaRPr lang="el-GR" sz="1800" dirty="0">
              <a:solidFill>
                <a:srgbClr val="0070C0"/>
              </a:solidFill>
            </a:endParaRPr>
          </a:p>
          <a:p>
            <a:endParaRPr lang="el-GR" sz="1800" dirty="0"/>
          </a:p>
          <a:p>
            <a:r>
              <a:rPr lang="el-GR" sz="1800" dirty="0" smtClean="0"/>
              <a:t>Αν υπάρξει εξαίρεση η ροή του κώδικα μεταφέρεται στο </a:t>
            </a:r>
            <a:r>
              <a:rPr lang="en-US" sz="1800" dirty="0" smtClean="0">
                <a:solidFill>
                  <a:srgbClr val="0070C0"/>
                </a:solidFill>
              </a:rPr>
              <a:t>catch-block</a:t>
            </a:r>
            <a:r>
              <a:rPr lang="en-US" sz="1800" dirty="0" smtClean="0"/>
              <a:t> </a:t>
            </a:r>
            <a:r>
              <a:rPr lang="el-GR" sz="1800" dirty="0" smtClean="0"/>
              <a:t>το οποίο </a:t>
            </a:r>
            <a:r>
              <a:rPr lang="el-GR" sz="1800" dirty="0" smtClean="0">
                <a:solidFill>
                  <a:schemeClr val="accent6">
                    <a:lumMod val="75000"/>
                  </a:schemeClr>
                </a:solidFill>
              </a:rPr>
              <a:t>χειρίζεται τις εξαιρέσεις</a:t>
            </a:r>
            <a:endParaRPr lang="en-US" sz="1800" dirty="0" smtClean="0">
              <a:solidFill>
                <a:schemeClr val="accent6">
                  <a:lumMod val="75000"/>
                </a:schemeClr>
              </a:solidFill>
            </a:endParaRPr>
          </a:p>
          <a:p>
            <a:endParaRPr lang="en-US" dirty="0" smtClean="0"/>
          </a:p>
        </p:txBody>
      </p:sp>
      <p:sp>
        <p:nvSpPr>
          <p:cNvPr id="4" name="TextBox 3"/>
          <p:cNvSpPr txBox="1"/>
          <p:nvPr/>
        </p:nvSpPr>
        <p:spPr>
          <a:xfrm>
            <a:off x="3275856" y="2780928"/>
            <a:ext cx="5769528" cy="3108543"/>
          </a:xfrm>
          <a:prstGeom prst="rect">
            <a:avLst/>
          </a:prstGeom>
          <a:noFill/>
          <a:ln w="38100">
            <a:solidFill>
              <a:srgbClr val="FF0000"/>
            </a:solidFill>
            <a:prstDash val="dash"/>
          </a:ln>
        </p:spPr>
        <p:txBody>
          <a:bodyPr wrap="none" rtlCol="0">
            <a:spAutoFit/>
          </a:bodyPr>
          <a:lstStyle/>
          <a:p>
            <a:r>
              <a:rPr lang="en-US" sz="1400" b="1" dirty="0">
                <a:solidFill>
                  <a:srgbClr val="FF0000"/>
                </a:solidFill>
                <a:latin typeface="Courier New" pitchFamily="49" charset="0"/>
                <a:cs typeface="Courier New" pitchFamily="49" charset="0"/>
              </a:rPr>
              <a:t>try</a:t>
            </a:r>
            <a:endParaRPr lang="el-GR" sz="1400" b="1" dirty="0">
              <a:solidFill>
                <a:srgbClr val="FF0000"/>
              </a:solidFill>
              <a:latin typeface="Courier New" pitchFamily="49" charset="0"/>
              <a:cs typeface="Courier New" pitchFamily="49" charset="0"/>
            </a:endParaRPr>
          </a:p>
          <a:p>
            <a:r>
              <a:rPr lang="en-US" sz="1400" b="1" dirty="0">
                <a:solidFill>
                  <a:srgbClr val="0070C0"/>
                </a:solidFill>
                <a:latin typeface="Courier New" pitchFamily="49" charset="0"/>
                <a:cs typeface="Courier New" pitchFamily="49" charset="0"/>
              </a:rPr>
              <a:t>{</a:t>
            </a:r>
          </a:p>
          <a:p>
            <a:r>
              <a:rPr lang="en-US" sz="1400" b="1" dirty="0">
                <a:solidFill>
                  <a:srgbClr val="0070C0"/>
                </a:solidFill>
                <a:latin typeface="Courier New" pitchFamily="49" charset="0"/>
                <a:cs typeface="Courier New" pitchFamily="49" charset="0"/>
              </a:rPr>
              <a:t>  </a:t>
            </a:r>
            <a:r>
              <a:rPr lang="el-GR" sz="1400" b="1" dirty="0" smtClean="0">
                <a:solidFill>
                  <a:srgbClr val="0070C0"/>
                </a:solidFill>
                <a:latin typeface="Courier New" pitchFamily="49" charset="0"/>
                <a:cs typeface="Courier New" pitchFamily="49" charset="0"/>
              </a:rPr>
              <a:t>&lt;</a:t>
            </a:r>
            <a:r>
              <a:rPr lang="el-GR" sz="1400" b="1" dirty="0">
                <a:solidFill>
                  <a:srgbClr val="0070C0"/>
                </a:solidFill>
                <a:latin typeface="Courier New" pitchFamily="49" charset="0"/>
                <a:cs typeface="Courier New" pitchFamily="49" charset="0"/>
              </a:rPr>
              <a:t>Κώδικας πριν</a:t>
            </a:r>
            <a:r>
              <a:rPr lang="en-US" sz="1400" b="1" dirty="0">
                <a:solidFill>
                  <a:srgbClr val="0070C0"/>
                </a:solidFill>
                <a:latin typeface="Courier New" pitchFamily="49" charset="0"/>
                <a:cs typeface="Courier New" pitchFamily="49" charset="0"/>
              </a:rPr>
              <a:t>&gt;</a:t>
            </a:r>
          </a:p>
          <a:p>
            <a:r>
              <a:rPr lang="en-US" sz="1400" b="1" dirty="0">
                <a:solidFill>
                  <a:srgbClr val="0070C0"/>
                </a:solidFill>
                <a:latin typeface="Courier New" pitchFamily="49" charset="0"/>
                <a:cs typeface="Courier New" pitchFamily="49" charset="0"/>
              </a:rPr>
              <a:t>   </a:t>
            </a:r>
            <a:endParaRPr lang="el-GR" sz="1400" b="1" dirty="0" smtClean="0">
              <a:solidFill>
                <a:srgbClr val="0070C0"/>
              </a:solidFill>
              <a:latin typeface="Courier New" pitchFamily="49" charset="0"/>
              <a:cs typeface="Courier New" pitchFamily="49" charset="0"/>
            </a:endParaRPr>
          </a:p>
          <a:p>
            <a:r>
              <a:rPr lang="el-GR" sz="1400" b="1" dirty="0">
                <a:solidFill>
                  <a:schemeClr val="accent6">
                    <a:lumMod val="75000"/>
                  </a:schemeClr>
                </a:solidFill>
                <a:latin typeface="Courier New" pitchFamily="49" charset="0"/>
                <a:cs typeface="Courier New" pitchFamily="49" charset="0"/>
              </a:rPr>
              <a:t> </a:t>
            </a:r>
            <a:r>
              <a:rPr lang="el-GR" sz="1400" b="1" dirty="0" smtClean="0">
                <a:solidFill>
                  <a:schemeClr val="accent6">
                    <a:lumMod val="75000"/>
                  </a:schemeClr>
                </a:solidFill>
                <a:latin typeface="Courier New" pitchFamily="49" charset="0"/>
                <a:cs typeface="Courier New" pitchFamily="49" charset="0"/>
              </a:rPr>
              <a:t> </a:t>
            </a:r>
            <a:r>
              <a:rPr lang="en-US" sz="1400" b="1" dirty="0" smtClean="0">
                <a:solidFill>
                  <a:schemeClr val="accent6">
                    <a:lumMod val="75000"/>
                  </a:schemeClr>
                </a:solidFill>
                <a:latin typeface="Courier New" pitchFamily="49" charset="0"/>
                <a:cs typeface="Courier New" pitchFamily="49" charset="0"/>
              </a:rPr>
              <a:t>&lt;</a:t>
            </a:r>
            <a:r>
              <a:rPr lang="el-GR" sz="1400" b="1" dirty="0">
                <a:solidFill>
                  <a:schemeClr val="accent6">
                    <a:lumMod val="75000"/>
                  </a:schemeClr>
                </a:solidFill>
                <a:latin typeface="Courier New" pitchFamily="49" charset="0"/>
                <a:cs typeface="Courier New" pitchFamily="49" charset="0"/>
              </a:rPr>
              <a:t>Κώδικας ο οποίος μπορεί να κάνει </a:t>
            </a:r>
            <a:r>
              <a:rPr lang="en-US" sz="1400" b="1" dirty="0">
                <a:solidFill>
                  <a:schemeClr val="accent6">
                    <a:lumMod val="75000"/>
                  </a:schemeClr>
                </a:solidFill>
                <a:latin typeface="Courier New" pitchFamily="49" charset="0"/>
                <a:cs typeface="Courier New" pitchFamily="49" charset="0"/>
              </a:rPr>
              <a:t>throw exception&gt;</a:t>
            </a:r>
          </a:p>
          <a:p>
            <a:r>
              <a:rPr lang="en-US" sz="1400" b="1" dirty="0">
                <a:solidFill>
                  <a:srgbClr val="0070C0"/>
                </a:solidFill>
                <a:latin typeface="Courier New" pitchFamily="49" charset="0"/>
                <a:cs typeface="Courier New" pitchFamily="49" charset="0"/>
              </a:rPr>
              <a:t>      </a:t>
            </a:r>
            <a:endParaRPr lang="el-GR" sz="1400" b="1" dirty="0" smtClean="0">
              <a:solidFill>
                <a:srgbClr val="0070C0"/>
              </a:solidFill>
              <a:latin typeface="Courier New" pitchFamily="49" charset="0"/>
              <a:cs typeface="Courier New" pitchFamily="49" charset="0"/>
            </a:endParaRPr>
          </a:p>
          <a:p>
            <a:r>
              <a:rPr lang="el-GR" sz="1400" b="1" dirty="0" smtClean="0">
                <a:solidFill>
                  <a:srgbClr val="0070C0"/>
                </a:solidFill>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&lt;</a:t>
            </a:r>
            <a:r>
              <a:rPr lang="el-GR" sz="1400" b="1" dirty="0">
                <a:solidFill>
                  <a:srgbClr val="0070C0"/>
                </a:solidFill>
                <a:latin typeface="Courier New" pitchFamily="49" charset="0"/>
                <a:cs typeface="Courier New" pitchFamily="49" charset="0"/>
              </a:rPr>
              <a:t>Κώδικας μετά&gt;</a:t>
            </a:r>
          </a:p>
          <a:p>
            <a:r>
              <a:rPr lang="el-GR" sz="1400" b="1" dirty="0" smtClean="0">
                <a:solidFill>
                  <a:srgbClr val="0070C0"/>
                </a:solidFill>
                <a:latin typeface="Courier New" pitchFamily="49" charset="0"/>
                <a:cs typeface="Courier New" pitchFamily="49" charset="0"/>
              </a:rPr>
              <a:t>}</a:t>
            </a:r>
          </a:p>
          <a:p>
            <a:endParaRPr lang="el-GR" sz="1400" b="1" dirty="0">
              <a:solidFill>
                <a:srgbClr val="0070C0"/>
              </a:solidFill>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catch</a:t>
            </a:r>
            <a:r>
              <a:rPr lang="en-US" sz="1400" b="1" dirty="0">
                <a:solidFill>
                  <a:srgbClr val="0070C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Exception e</a:t>
            </a:r>
            <a:r>
              <a:rPr lang="en-US" sz="1400" b="1" dirty="0">
                <a:solidFill>
                  <a:srgbClr val="0070C0"/>
                </a:solidFill>
                <a:latin typeface="Courier New" pitchFamily="49" charset="0"/>
                <a:cs typeface="Courier New" pitchFamily="49" charset="0"/>
              </a:rPr>
              <a:t>)</a:t>
            </a:r>
          </a:p>
          <a:p>
            <a:r>
              <a:rPr lang="en-US" sz="1400" b="1" dirty="0">
                <a:solidFill>
                  <a:srgbClr val="0070C0"/>
                </a:solidFill>
                <a:latin typeface="Courier New" pitchFamily="49" charset="0"/>
                <a:cs typeface="Courier New" pitchFamily="49" charset="0"/>
              </a:rPr>
              <a:t>{</a:t>
            </a:r>
          </a:p>
          <a:p>
            <a:r>
              <a:rPr lang="en-US" sz="1400" b="1" dirty="0">
                <a:solidFill>
                  <a:srgbClr val="0070C0"/>
                </a:solidFill>
                <a:latin typeface="Courier New" pitchFamily="49" charset="0"/>
                <a:cs typeface="Courier New" pitchFamily="49" charset="0"/>
              </a:rPr>
              <a:t>  </a:t>
            </a:r>
            <a:r>
              <a:rPr lang="el-GR" sz="1400" b="1" dirty="0" smtClean="0">
                <a:solidFill>
                  <a:srgbClr val="0070C0"/>
                </a:solidFill>
                <a:latin typeface="Courier New" pitchFamily="49" charset="0"/>
                <a:cs typeface="Courier New" pitchFamily="49" charset="0"/>
              </a:rPr>
              <a:t>&lt;</a:t>
            </a:r>
            <a:r>
              <a:rPr lang="el-GR" sz="1400" b="1" dirty="0">
                <a:solidFill>
                  <a:srgbClr val="0070C0"/>
                </a:solidFill>
                <a:latin typeface="Courier New" pitchFamily="49" charset="0"/>
                <a:cs typeface="Courier New" pitchFamily="49" charset="0"/>
              </a:rPr>
              <a:t>Κώδικας που χειρίζεται την εξαίρεση</a:t>
            </a:r>
            <a:r>
              <a:rPr lang="el-GR" sz="1400" b="1" dirty="0" smtClean="0">
                <a:solidFill>
                  <a:srgbClr val="0070C0"/>
                </a:solidFill>
                <a:latin typeface="Courier New" pitchFamily="49" charset="0"/>
                <a:cs typeface="Courier New" pitchFamily="49" charset="0"/>
              </a:rPr>
              <a:t>&gt;</a:t>
            </a:r>
            <a:endParaRPr lang="en-US" sz="1400" b="1" dirty="0" smtClean="0">
              <a:solidFill>
                <a:srgbClr val="0070C0"/>
              </a:solidFill>
              <a:latin typeface="Courier New" pitchFamily="49" charset="0"/>
              <a:cs typeface="Courier New" pitchFamily="49" charset="0"/>
            </a:endParaRPr>
          </a:p>
          <a:p>
            <a:r>
              <a:rPr lang="en-US" sz="1400" b="1" dirty="0">
                <a:solidFill>
                  <a:srgbClr val="0070C0"/>
                </a:solidFill>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 &lt;</a:t>
            </a:r>
            <a:r>
              <a:rPr lang="el-GR" sz="1400" b="1" dirty="0" smtClean="0">
                <a:solidFill>
                  <a:srgbClr val="0070C0"/>
                </a:solidFill>
                <a:latin typeface="Courier New" pitchFamily="49" charset="0"/>
                <a:cs typeface="Courier New" pitchFamily="49" charset="0"/>
              </a:rPr>
              <a:t>Χρησιμοποιεί το αντικείμενο </a:t>
            </a:r>
            <a:r>
              <a:rPr lang="en-US" sz="1400" b="1" dirty="0" smtClean="0">
                <a:solidFill>
                  <a:srgbClr val="0070C0"/>
                </a:solidFill>
                <a:latin typeface="Courier New" pitchFamily="49" charset="0"/>
                <a:cs typeface="Courier New" pitchFamily="49" charset="0"/>
              </a:rPr>
              <a:t>e&gt;</a:t>
            </a:r>
            <a:endParaRPr lang="en-US" sz="1400" b="1" dirty="0">
              <a:solidFill>
                <a:srgbClr val="0070C0"/>
              </a:solidFill>
              <a:latin typeface="Courier New" pitchFamily="49" charset="0"/>
              <a:cs typeface="Courier New" pitchFamily="49" charset="0"/>
            </a:endParaRPr>
          </a:p>
          <a:p>
            <a:r>
              <a:rPr lang="en-US" sz="1400" b="1" dirty="0" smtClean="0">
                <a:solidFill>
                  <a:srgbClr val="0070C0"/>
                </a:solidFill>
                <a:latin typeface="Courier New" pitchFamily="49" charset="0"/>
                <a:cs typeface="Courier New" pitchFamily="49" charset="0"/>
              </a:rPr>
              <a:t>}</a:t>
            </a:r>
            <a:endParaRPr lang="en-US" sz="1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419745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try block</a:t>
            </a:r>
            <a:endParaRPr lang="en-US" dirty="0"/>
          </a:p>
        </p:txBody>
      </p:sp>
      <p:sp>
        <p:nvSpPr>
          <p:cNvPr id="3" name="Content Placeholder 2"/>
          <p:cNvSpPr>
            <a:spLocks noGrp="1"/>
          </p:cNvSpPr>
          <p:nvPr>
            <p:ph idx="1"/>
          </p:nvPr>
        </p:nvSpPr>
        <p:spPr/>
        <p:txBody>
          <a:bodyPr/>
          <a:lstStyle/>
          <a:p>
            <a:r>
              <a:rPr lang="el-GR" dirty="0" smtClean="0"/>
              <a:t>Σύνταξη</a:t>
            </a:r>
          </a:p>
          <a:p>
            <a:endParaRPr lang="el-GR" dirty="0"/>
          </a:p>
          <a:p>
            <a:endParaRPr lang="el-GR" dirty="0" smtClean="0"/>
          </a:p>
          <a:p>
            <a:endParaRPr lang="el-GR" dirty="0"/>
          </a:p>
          <a:p>
            <a:endParaRPr lang="el-GR" dirty="0" smtClean="0"/>
          </a:p>
          <a:p>
            <a:r>
              <a:rPr lang="el-GR" dirty="0" smtClean="0"/>
              <a:t>Το </a:t>
            </a:r>
            <a:r>
              <a:rPr lang="en-US" dirty="0" smtClean="0">
                <a:solidFill>
                  <a:srgbClr val="0070C0"/>
                </a:solidFill>
              </a:rPr>
              <a:t>try block </a:t>
            </a:r>
            <a:r>
              <a:rPr lang="el-GR" dirty="0" smtClean="0"/>
              <a:t>είναι ένα </a:t>
            </a:r>
            <a:r>
              <a:rPr lang="en-US" dirty="0" smtClean="0">
                <a:solidFill>
                  <a:schemeClr val="accent6">
                    <a:lumMod val="75000"/>
                  </a:schemeClr>
                </a:solidFill>
              </a:rPr>
              <a:t>block</a:t>
            </a:r>
            <a:r>
              <a:rPr lang="en-US" dirty="0" smtClean="0"/>
              <a:t> </a:t>
            </a:r>
            <a:r>
              <a:rPr lang="el-GR" dirty="0" smtClean="0"/>
              <a:t>όπως όλα τα άλλα στην </a:t>
            </a:r>
            <a:r>
              <a:rPr lang="en-US" dirty="0" smtClean="0"/>
              <a:t>Java</a:t>
            </a:r>
          </a:p>
          <a:p>
            <a:pPr lvl="1"/>
            <a:r>
              <a:rPr lang="el-GR" smtClean="0"/>
              <a:t>Ότι μεταβλητή ορίζεται </a:t>
            </a:r>
            <a:r>
              <a:rPr lang="el-GR" dirty="0" smtClean="0"/>
              <a:t>μέσα στο </a:t>
            </a:r>
            <a:r>
              <a:rPr lang="en-US" dirty="0" smtClean="0"/>
              <a:t>block </a:t>
            </a:r>
            <a:r>
              <a:rPr lang="el-GR" dirty="0" smtClean="0"/>
              <a:t>είναι τοπική, κλπ…</a:t>
            </a:r>
          </a:p>
          <a:p>
            <a:pPr marL="0" indent="0">
              <a:buNone/>
            </a:pPr>
            <a:endParaRPr lang="en-US" dirty="0" smtClean="0"/>
          </a:p>
        </p:txBody>
      </p:sp>
      <p:sp>
        <p:nvSpPr>
          <p:cNvPr id="4" name="TextBox 3"/>
          <p:cNvSpPr txBox="1"/>
          <p:nvPr/>
        </p:nvSpPr>
        <p:spPr>
          <a:xfrm>
            <a:off x="755576" y="2348880"/>
            <a:ext cx="7035900" cy="1200329"/>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try</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&lt;Κώδικας που μπορεί να προκαλέσει εξαίρεση&gt;</a:t>
            </a:r>
          </a:p>
          <a:p>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33776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throw</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Σύνταξη</a:t>
            </a:r>
          </a:p>
          <a:p>
            <a:endParaRPr lang="el-GR" dirty="0"/>
          </a:p>
          <a:p>
            <a:endParaRPr lang="el-GR" dirty="0" smtClean="0"/>
          </a:p>
          <a:p>
            <a:r>
              <a:rPr lang="el-GR" dirty="0" smtClean="0"/>
              <a:t>Η εντολή </a:t>
            </a:r>
            <a:r>
              <a:rPr lang="en-US" dirty="0" smtClean="0">
                <a:solidFill>
                  <a:srgbClr val="0070C0"/>
                </a:solidFill>
              </a:rPr>
              <a:t>throw</a:t>
            </a:r>
            <a:r>
              <a:rPr lang="en-US" dirty="0" smtClean="0"/>
              <a:t> </a:t>
            </a:r>
            <a:r>
              <a:rPr lang="el-GR" dirty="0" smtClean="0"/>
              <a:t>λειτουργεί ως τελεστής, και ακολουθείται από ένα αντικείμενο τύπου </a:t>
            </a:r>
            <a:r>
              <a:rPr lang="en-US" dirty="0" smtClean="0">
                <a:solidFill>
                  <a:srgbClr val="0070C0"/>
                </a:solidFill>
              </a:rPr>
              <a:t>Exception</a:t>
            </a:r>
            <a:r>
              <a:rPr lang="en-US" dirty="0" smtClean="0"/>
              <a:t>, </a:t>
            </a:r>
            <a:r>
              <a:rPr lang="el-GR" dirty="0" smtClean="0"/>
              <a:t>ή </a:t>
            </a:r>
            <a:r>
              <a:rPr lang="el-GR" dirty="0" smtClean="0">
                <a:solidFill>
                  <a:schemeClr val="accent6">
                    <a:lumMod val="75000"/>
                  </a:schemeClr>
                </a:solidFill>
              </a:rPr>
              <a:t>παράγωγης κλάσης</a:t>
            </a:r>
            <a:r>
              <a:rPr lang="el-GR" dirty="0" smtClean="0"/>
              <a:t> της </a:t>
            </a:r>
            <a:r>
              <a:rPr lang="en-US" dirty="0" smtClean="0">
                <a:solidFill>
                  <a:srgbClr val="0070C0"/>
                </a:solidFill>
              </a:rPr>
              <a:t>Exception</a:t>
            </a:r>
          </a:p>
          <a:p>
            <a:pPr lvl="1"/>
            <a:r>
              <a:rPr lang="el-GR" dirty="0" smtClean="0"/>
              <a:t>Αυτή είναι η εξαίρεση που </a:t>
            </a:r>
            <a:r>
              <a:rPr lang="el-GR" dirty="0" smtClean="0">
                <a:solidFill>
                  <a:schemeClr val="accent6">
                    <a:lumMod val="75000"/>
                  </a:schemeClr>
                </a:solidFill>
              </a:rPr>
              <a:t>πετάει </a:t>
            </a:r>
            <a:r>
              <a:rPr lang="el-GR" dirty="0" smtClean="0"/>
              <a:t>ο κώδικας.</a:t>
            </a:r>
          </a:p>
          <a:p>
            <a:r>
              <a:rPr lang="el-GR" dirty="0" smtClean="0"/>
              <a:t>Όταν πεταχτεί η εξαίρεση (π.χ., όταν κληθεί η </a:t>
            </a:r>
            <a:r>
              <a:rPr lang="en-US" dirty="0" smtClean="0"/>
              <a:t>throw)</a:t>
            </a:r>
            <a:r>
              <a:rPr lang="el-GR" dirty="0" smtClean="0"/>
              <a:t> </a:t>
            </a:r>
            <a:r>
              <a:rPr lang="el-GR" dirty="0" smtClean="0">
                <a:solidFill>
                  <a:schemeClr val="accent6">
                    <a:lumMod val="75000"/>
                  </a:schemeClr>
                </a:solidFill>
              </a:rPr>
              <a:t>βγαίνουμε αυτόματα εκτός</a:t>
            </a:r>
            <a:r>
              <a:rPr lang="el-GR" dirty="0" smtClean="0"/>
              <a:t> του </a:t>
            </a:r>
            <a:r>
              <a:rPr lang="en-US" dirty="0" smtClean="0">
                <a:solidFill>
                  <a:srgbClr val="0070C0"/>
                </a:solidFill>
              </a:rPr>
              <a:t>try block </a:t>
            </a:r>
            <a:r>
              <a:rPr lang="el-GR" dirty="0" smtClean="0"/>
              <a:t>και ο έλεγχος του προγράμματος μεταφέρεται στο αντίστοιχο </a:t>
            </a:r>
            <a:r>
              <a:rPr lang="en-US" dirty="0" smtClean="0">
                <a:solidFill>
                  <a:srgbClr val="0070C0"/>
                </a:solidFill>
              </a:rPr>
              <a:t>catch block</a:t>
            </a:r>
          </a:p>
          <a:p>
            <a:pPr lvl="1"/>
            <a:r>
              <a:rPr lang="el-GR" dirty="0" smtClean="0"/>
              <a:t>Λειτουργεί αντίστοιχα με την </a:t>
            </a:r>
            <a:r>
              <a:rPr lang="en-US" dirty="0" smtClean="0">
                <a:solidFill>
                  <a:schemeClr val="accent6">
                    <a:lumMod val="75000"/>
                  </a:schemeClr>
                </a:solidFill>
              </a:rPr>
              <a:t>break </a:t>
            </a:r>
            <a:r>
              <a:rPr lang="el-GR" dirty="0" smtClean="0"/>
              <a:t>σε </a:t>
            </a:r>
            <a:r>
              <a:rPr lang="en-US" dirty="0" smtClean="0">
                <a:solidFill>
                  <a:srgbClr val="0070C0"/>
                </a:solidFill>
              </a:rPr>
              <a:t>switch block</a:t>
            </a:r>
            <a:r>
              <a:rPr lang="en-US" dirty="0" smtClean="0"/>
              <a:t>. </a:t>
            </a:r>
            <a:endParaRPr lang="el-GR" dirty="0" smtClean="0"/>
          </a:p>
          <a:p>
            <a:endParaRPr lang="en-US" dirty="0"/>
          </a:p>
        </p:txBody>
      </p:sp>
      <p:sp>
        <p:nvSpPr>
          <p:cNvPr id="4" name="TextBox 3"/>
          <p:cNvSpPr txBox="1"/>
          <p:nvPr/>
        </p:nvSpPr>
        <p:spPr>
          <a:xfrm>
            <a:off x="755576" y="2164214"/>
            <a:ext cx="7629012" cy="36933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throw &lt;</a:t>
            </a:r>
            <a:r>
              <a:rPr lang="el-GR" b="1" dirty="0" smtClean="0">
                <a:solidFill>
                  <a:srgbClr val="0070C0"/>
                </a:solidFill>
                <a:latin typeface="Courier New" pitchFamily="49" charset="0"/>
                <a:cs typeface="Courier New" pitchFamily="49" charset="0"/>
              </a:rPr>
              <a:t>Αντικείμενο της κλάσης </a:t>
            </a:r>
            <a:r>
              <a:rPr lang="en-US" b="1" dirty="0" smtClean="0">
                <a:solidFill>
                  <a:srgbClr val="0070C0"/>
                </a:solidFill>
                <a:latin typeface="Courier New" pitchFamily="49" charset="0"/>
                <a:cs typeface="Courier New" pitchFamily="49" charset="0"/>
              </a:rPr>
              <a:t>Exception (</a:t>
            </a:r>
            <a:r>
              <a:rPr lang="el-GR" b="1" dirty="0" smtClean="0">
                <a:solidFill>
                  <a:srgbClr val="0070C0"/>
                </a:solidFill>
                <a:latin typeface="Courier New" pitchFamily="49" charset="0"/>
                <a:cs typeface="Courier New" pitchFamily="49" charset="0"/>
              </a:rPr>
              <a:t>ή παράγωγης)&gt;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21202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κλάση </a:t>
            </a:r>
            <a:r>
              <a:rPr lang="en-US" dirty="0" smtClean="0"/>
              <a:t>Exception</a:t>
            </a:r>
            <a:endParaRPr lang="en-US" dirty="0"/>
          </a:p>
        </p:txBody>
      </p:sp>
      <p:sp>
        <p:nvSpPr>
          <p:cNvPr id="3" name="Content Placeholder 2"/>
          <p:cNvSpPr>
            <a:spLocks noGrp="1"/>
          </p:cNvSpPr>
          <p:nvPr>
            <p:ph idx="1"/>
          </p:nvPr>
        </p:nvSpPr>
        <p:spPr/>
        <p:txBody>
          <a:bodyPr/>
          <a:lstStyle/>
          <a:p>
            <a:r>
              <a:rPr lang="el-GR" dirty="0" smtClean="0"/>
              <a:t>Η κλάση </a:t>
            </a:r>
            <a:r>
              <a:rPr lang="en-US" dirty="0" smtClean="0"/>
              <a:t>Exception </a:t>
            </a:r>
            <a:r>
              <a:rPr lang="el-GR" dirty="0" smtClean="0"/>
              <a:t>κρατάει πληροφορίες για την εξαίρεση που δημιουργήθηκε</a:t>
            </a:r>
          </a:p>
          <a:p>
            <a:pPr lvl="1"/>
            <a:r>
              <a:rPr lang="el-GR" dirty="0" smtClean="0"/>
              <a:t>Π.χ., όταν καλούμε τον </a:t>
            </a:r>
            <a:r>
              <a:rPr lang="en-US" dirty="0" smtClean="0"/>
              <a:t>constructor</a:t>
            </a:r>
          </a:p>
          <a:p>
            <a:pPr marL="274320" lvl="1" indent="0">
              <a:buNone/>
            </a:pPr>
            <a:r>
              <a:rPr lang="en-US" b="1" dirty="0" smtClean="0">
                <a:solidFill>
                  <a:srgbClr val="0070C0"/>
                </a:solidFill>
                <a:latin typeface="Courier New" pitchFamily="49" charset="0"/>
                <a:cs typeface="Courier New" pitchFamily="49" charset="0"/>
              </a:rPr>
              <a:t>new Exception(“No students. No Lesson”);</a:t>
            </a:r>
          </a:p>
          <a:p>
            <a:pPr marL="274320" lvl="1" indent="0">
              <a:buNone/>
            </a:pPr>
            <a:r>
              <a:rPr lang="el-GR" dirty="0" smtClean="0"/>
              <a:t>Στο </a:t>
            </a:r>
            <a:r>
              <a:rPr lang="en-US" dirty="0" smtClean="0"/>
              <a:t>private </a:t>
            </a:r>
            <a:r>
              <a:rPr lang="el-GR" dirty="0" smtClean="0"/>
              <a:t>πεδίο </a:t>
            </a:r>
            <a:r>
              <a:rPr lang="en-US" dirty="0" smtClean="0">
                <a:solidFill>
                  <a:schemeClr val="accent6">
                    <a:lumMod val="75000"/>
                  </a:schemeClr>
                </a:solidFill>
              </a:rPr>
              <a:t>message</a:t>
            </a:r>
            <a:r>
              <a:rPr lang="en-US" dirty="0" smtClean="0"/>
              <a:t> </a:t>
            </a:r>
            <a:r>
              <a:rPr lang="el-GR" dirty="0" smtClean="0"/>
              <a:t>της κλάσης </a:t>
            </a:r>
            <a:r>
              <a:rPr lang="en-US" dirty="0" smtClean="0"/>
              <a:t>Exception </a:t>
            </a:r>
            <a:r>
              <a:rPr lang="el-GR" dirty="0" smtClean="0"/>
              <a:t>αποθηκεύεται το μήνυμα που δίνουμε ως όρισμα.</a:t>
            </a:r>
          </a:p>
          <a:p>
            <a:pPr lvl="1"/>
            <a:r>
              <a:rPr lang="el-GR" dirty="0" smtClean="0"/>
              <a:t>Μπορούμε να δημιουργήσουμε </a:t>
            </a:r>
            <a:r>
              <a:rPr lang="el-GR" dirty="0" smtClean="0">
                <a:solidFill>
                  <a:schemeClr val="accent6">
                    <a:lumMod val="75000"/>
                  </a:schemeClr>
                </a:solidFill>
              </a:rPr>
              <a:t>παράγωγες κλάσεις </a:t>
            </a:r>
            <a:r>
              <a:rPr lang="el-GR" dirty="0" smtClean="0"/>
              <a:t>της </a:t>
            </a:r>
            <a:r>
              <a:rPr lang="en-US" dirty="0" smtClean="0"/>
              <a:t>Exception </a:t>
            </a:r>
            <a:r>
              <a:rPr lang="el-GR" dirty="0" smtClean="0"/>
              <a:t>και να δημιουργήσουμε </a:t>
            </a:r>
            <a:r>
              <a:rPr lang="el-GR" dirty="0" smtClean="0">
                <a:solidFill>
                  <a:srgbClr val="0070C0"/>
                </a:solidFill>
              </a:rPr>
              <a:t>επιπλέον πεδία </a:t>
            </a:r>
            <a:r>
              <a:rPr lang="el-GR" dirty="0" smtClean="0"/>
              <a:t>για ν κρατάμε περισσότερες πληροφορίες για κάποια εξαίρεση.</a:t>
            </a:r>
            <a:endParaRPr lang="en-US" dirty="0"/>
          </a:p>
        </p:txBody>
      </p:sp>
    </p:spTree>
    <p:extLst>
      <p:ext uri="{BB962C8B-B14F-4D97-AF65-F5344CB8AC3E}">
        <p14:creationId xmlns:p14="http://schemas.microsoft.com/office/powerpoint/2010/main" val="228271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l-GR" dirty="0" smtClean="0"/>
              <a:t>Το </a:t>
            </a:r>
            <a:r>
              <a:rPr lang="en-US" dirty="0" smtClean="0"/>
              <a:t>catch block</a:t>
            </a:r>
            <a:endParaRPr lang="en-US" dirty="0"/>
          </a:p>
        </p:txBody>
      </p:sp>
      <p:sp>
        <p:nvSpPr>
          <p:cNvPr id="3" name="Content Placeholder 2"/>
          <p:cNvSpPr>
            <a:spLocks noGrp="1"/>
          </p:cNvSpPr>
          <p:nvPr>
            <p:ph idx="1"/>
          </p:nvPr>
        </p:nvSpPr>
        <p:spPr>
          <a:xfrm>
            <a:off x="467544" y="1442662"/>
            <a:ext cx="8229600" cy="3701008"/>
          </a:xfrm>
        </p:spPr>
        <p:txBody>
          <a:bodyPr>
            <a:normAutofit fontScale="77500" lnSpcReduction="20000"/>
          </a:bodyPr>
          <a:lstStyle/>
          <a:p>
            <a:r>
              <a:rPr lang="el-GR" dirty="0" smtClean="0"/>
              <a:t>Σύνταξη</a:t>
            </a:r>
          </a:p>
          <a:p>
            <a:endParaRPr lang="el-GR" dirty="0"/>
          </a:p>
          <a:p>
            <a:endParaRPr lang="el-GR" dirty="0" smtClean="0"/>
          </a:p>
          <a:p>
            <a:endParaRPr lang="el-GR" dirty="0"/>
          </a:p>
          <a:p>
            <a:endParaRPr lang="el-GR" dirty="0" smtClean="0"/>
          </a:p>
          <a:p>
            <a:endParaRPr lang="el-GR" dirty="0" smtClean="0"/>
          </a:p>
          <a:p>
            <a:r>
              <a:rPr lang="el-GR" dirty="0" smtClean="0"/>
              <a:t>Η παράμετρος </a:t>
            </a:r>
            <a:r>
              <a:rPr lang="en-US" dirty="0" smtClean="0">
                <a:solidFill>
                  <a:srgbClr val="0070C0"/>
                </a:solidFill>
              </a:rPr>
              <a:t>Exception e</a:t>
            </a:r>
            <a:r>
              <a:rPr lang="en-US" dirty="0" smtClean="0"/>
              <a:t> </a:t>
            </a:r>
            <a:r>
              <a:rPr lang="el-GR" dirty="0" smtClean="0"/>
              <a:t>δηλώνει τον </a:t>
            </a:r>
            <a:r>
              <a:rPr lang="el-GR" dirty="0" smtClean="0">
                <a:solidFill>
                  <a:schemeClr val="accent6">
                    <a:lumMod val="75000"/>
                  </a:schemeClr>
                </a:solidFill>
              </a:rPr>
              <a:t>τύπο της εξαίρεσης </a:t>
            </a:r>
            <a:r>
              <a:rPr lang="el-GR" dirty="0" smtClean="0"/>
              <a:t>που χειρίζεται το </a:t>
            </a:r>
            <a:r>
              <a:rPr lang="en-US" dirty="0" smtClean="0"/>
              <a:t>block </a:t>
            </a:r>
            <a:r>
              <a:rPr lang="el-GR" dirty="0" smtClean="0"/>
              <a:t>και τη μεταβλητή </a:t>
            </a:r>
            <a:r>
              <a:rPr lang="en-US" dirty="0" smtClean="0">
                <a:solidFill>
                  <a:srgbClr val="0070C0"/>
                </a:solidFill>
              </a:rPr>
              <a:t>e</a:t>
            </a:r>
            <a:r>
              <a:rPr lang="en-US" dirty="0" smtClean="0"/>
              <a:t> </a:t>
            </a:r>
            <a:r>
              <a:rPr lang="el-GR" dirty="0" smtClean="0"/>
              <a:t>της εξαίρεσης.</a:t>
            </a:r>
          </a:p>
          <a:p>
            <a:r>
              <a:rPr lang="el-GR" dirty="0" smtClean="0"/>
              <a:t>Χρησιμοποιώντας τη μεταβλητή μπορούμε να έχουμε πρόσβαση στα </a:t>
            </a:r>
            <a:r>
              <a:rPr lang="el-GR" dirty="0" smtClean="0">
                <a:solidFill>
                  <a:schemeClr val="accent6">
                    <a:lumMod val="75000"/>
                  </a:schemeClr>
                </a:solidFill>
              </a:rPr>
              <a:t>πεδία</a:t>
            </a:r>
            <a:r>
              <a:rPr lang="el-GR" dirty="0" smtClean="0"/>
              <a:t> της εξαίρεσης</a:t>
            </a:r>
          </a:p>
          <a:p>
            <a:pPr lvl="1"/>
            <a:r>
              <a:rPr lang="el-GR" dirty="0" smtClean="0"/>
              <a:t>Παράδειγμα</a:t>
            </a:r>
          </a:p>
          <a:p>
            <a:pPr lvl="1"/>
            <a:endParaRPr lang="el-GR" dirty="0" smtClean="0"/>
          </a:p>
          <a:p>
            <a:endParaRPr lang="en-US" dirty="0"/>
          </a:p>
        </p:txBody>
      </p:sp>
      <p:sp>
        <p:nvSpPr>
          <p:cNvPr id="4" name="TextBox 3"/>
          <p:cNvSpPr txBox="1"/>
          <p:nvPr/>
        </p:nvSpPr>
        <p:spPr>
          <a:xfrm>
            <a:off x="765041" y="1988840"/>
            <a:ext cx="6208751" cy="1200329"/>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catch(Exception e)</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&lt;Κώδικας που χειρίζεται την εξαίρεση&gt;</a:t>
            </a:r>
          </a:p>
          <a:p>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5" name="TextBox 4"/>
          <p:cNvSpPr txBox="1"/>
          <p:nvPr/>
        </p:nvSpPr>
        <p:spPr>
          <a:xfrm>
            <a:off x="765041" y="5013176"/>
            <a:ext cx="4871847" cy="1754326"/>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catch(Exception e)</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message = </a:t>
            </a:r>
            <a:r>
              <a:rPr lang="en-US" b="1" dirty="0" err="1" smtClean="0">
                <a:solidFill>
                  <a:srgbClr val="0070C0"/>
                </a:solidFill>
                <a:latin typeface="Courier New" pitchFamily="49" charset="0"/>
                <a:cs typeface="Courier New" pitchFamily="49" charset="0"/>
              </a:rPr>
              <a:t>e.getMessage</a:t>
            </a:r>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(message);</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System.exit</a:t>
            </a:r>
            <a:r>
              <a:rPr lang="en-US" b="1" dirty="0" smtClean="0">
                <a:solidFill>
                  <a:srgbClr val="0070C0"/>
                </a:solidFill>
                <a:latin typeface="Courier New" pitchFamily="49" charset="0"/>
                <a:cs typeface="Courier New" pitchFamily="49" charset="0"/>
              </a:rPr>
              <a:t>(0);</a:t>
            </a:r>
            <a:r>
              <a:rPr lang="en-US" b="1" dirty="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6" name="Rectangular Callout 5"/>
          <p:cNvSpPr/>
          <p:nvPr/>
        </p:nvSpPr>
        <p:spPr>
          <a:xfrm>
            <a:off x="5940152" y="5157192"/>
            <a:ext cx="2448272" cy="612648"/>
          </a:xfrm>
          <a:prstGeom prst="wedgeRectCallout">
            <a:avLst>
              <a:gd name="adj1" fmla="val -103534"/>
              <a:gd name="adj2" fmla="val 30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smtClean="0"/>
              <a:t>String </a:t>
            </a:r>
            <a:r>
              <a:rPr lang="el-GR" dirty="0" smtClean="0"/>
              <a:t>του </a:t>
            </a:r>
            <a:r>
              <a:rPr lang="en-US" dirty="0" smtClean="0"/>
              <a:t>message</a:t>
            </a:r>
            <a:endParaRPr lang="en-US" dirty="0"/>
          </a:p>
        </p:txBody>
      </p:sp>
    </p:spTree>
    <p:extLst>
      <p:ext uri="{BB962C8B-B14F-4D97-AF65-F5344CB8AC3E}">
        <p14:creationId xmlns:p14="http://schemas.microsoft.com/office/powerpoint/2010/main" val="151462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Try-throw-catch</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Σύνταξη</a:t>
            </a:r>
          </a:p>
          <a:p>
            <a:endParaRPr lang="el-GR" dirty="0"/>
          </a:p>
          <a:p>
            <a:endParaRPr lang="el-GR" dirty="0" smtClean="0"/>
          </a:p>
          <a:p>
            <a:endParaRPr lang="el-GR" dirty="0"/>
          </a:p>
          <a:p>
            <a:endParaRPr lang="el-GR" dirty="0" smtClean="0"/>
          </a:p>
          <a:p>
            <a:endParaRPr lang="el-GR" dirty="0"/>
          </a:p>
          <a:p>
            <a:endParaRPr lang="el-GR" dirty="0" smtClean="0"/>
          </a:p>
          <a:p>
            <a:endParaRPr lang="el-GR" dirty="0" smtClean="0"/>
          </a:p>
          <a:p>
            <a:endParaRPr lang="el-GR" dirty="0"/>
          </a:p>
          <a:p>
            <a:endParaRPr lang="el-GR" dirty="0" smtClean="0"/>
          </a:p>
          <a:p>
            <a:endParaRPr lang="el-GR" dirty="0" smtClean="0"/>
          </a:p>
          <a:p>
            <a:endParaRPr lang="el-GR" dirty="0"/>
          </a:p>
          <a:p>
            <a:r>
              <a:rPr lang="el-GR" dirty="0" smtClean="0"/>
              <a:t>Μπαίνοντας στο </a:t>
            </a:r>
            <a:r>
              <a:rPr lang="en-US" dirty="0" smtClean="0"/>
              <a:t>try block, </a:t>
            </a:r>
            <a:r>
              <a:rPr lang="el-GR" dirty="0" smtClean="0"/>
              <a:t>εκτελείται ο κώδικας πριν.</a:t>
            </a:r>
          </a:p>
          <a:p>
            <a:r>
              <a:rPr lang="el-GR" dirty="0" smtClean="0"/>
              <a:t>Αν υπάρχει εξαίρεση η ροή μεταφέρεται στο </a:t>
            </a:r>
            <a:r>
              <a:rPr lang="en-US" dirty="0" smtClean="0"/>
              <a:t>catch block</a:t>
            </a:r>
          </a:p>
          <a:p>
            <a:r>
              <a:rPr lang="el-GR" dirty="0" smtClean="0"/>
              <a:t>Αν δεν υπάρχει εξαίρεση εκτελείται ο κώδικας μετά</a:t>
            </a:r>
            <a:r>
              <a:rPr lang="en-US" dirty="0" smtClean="0"/>
              <a:t>. </a:t>
            </a:r>
            <a:r>
              <a:rPr lang="el-GR" dirty="0" smtClean="0"/>
              <a:t>Ο κώδικας του </a:t>
            </a:r>
            <a:r>
              <a:rPr lang="en-US" dirty="0" smtClean="0"/>
              <a:t>catch block </a:t>
            </a:r>
            <a:r>
              <a:rPr lang="el-GR" dirty="0" smtClean="0"/>
              <a:t>δεν εκτελείται ποτέ.</a:t>
            </a:r>
            <a:endParaRPr lang="en-US" dirty="0"/>
          </a:p>
        </p:txBody>
      </p:sp>
      <p:sp>
        <p:nvSpPr>
          <p:cNvPr id="4" name="TextBox 3"/>
          <p:cNvSpPr txBox="1"/>
          <p:nvPr/>
        </p:nvSpPr>
        <p:spPr>
          <a:xfrm>
            <a:off x="687895" y="2132856"/>
            <a:ext cx="7904728" cy="286232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try</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&lt;Κώδικας πριν</a:t>
            </a:r>
            <a:r>
              <a:rPr lang="en-US" b="1" dirty="0" smtClean="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&lt;</a:t>
            </a:r>
            <a:r>
              <a:rPr lang="el-GR" b="1" dirty="0" smtClean="0">
                <a:solidFill>
                  <a:schemeClr val="accent6">
                    <a:lumMod val="75000"/>
                  </a:schemeClr>
                </a:solidFill>
                <a:latin typeface="Courier New" pitchFamily="49" charset="0"/>
                <a:cs typeface="Courier New" pitchFamily="49" charset="0"/>
              </a:rPr>
              <a:t>Κώδικας ο οποίος μπορεί να κάνει </a:t>
            </a:r>
            <a:r>
              <a:rPr lang="en-US" b="1" dirty="0" smtClean="0">
                <a:solidFill>
                  <a:schemeClr val="accent6">
                    <a:lumMod val="75000"/>
                  </a:schemeClr>
                </a:solidFill>
                <a:latin typeface="Courier New" pitchFamily="49" charset="0"/>
                <a:cs typeface="Courier New" pitchFamily="49" charset="0"/>
              </a:rPr>
              <a:t>throw exception&gt;</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&lt;</a:t>
            </a:r>
            <a:r>
              <a:rPr lang="el-GR" b="1" dirty="0" smtClean="0">
                <a:solidFill>
                  <a:srgbClr val="0070C0"/>
                </a:solidFill>
                <a:latin typeface="Courier New" pitchFamily="49" charset="0"/>
                <a:cs typeface="Courier New" pitchFamily="49" charset="0"/>
              </a:rPr>
              <a:t>Κώδικας μετά&gt;</a:t>
            </a:r>
          </a:p>
          <a:p>
            <a:r>
              <a:rPr lang="el-GR"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catch (Exception e)</a:t>
            </a: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a:t>
            </a:r>
            <a:r>
              <a:rPr lang="el-GR" b="1" dirty="0">
                <a:solidFill>
                  <a:srgbClr val="0070C0"/>
                </a:solidFill>
                <a:latin typeface="Courier New" pitchFamily="49" charset="0"/>
                <a:cs typeface="Courier New" pitchFamily="49" charset="0"/>
              </a:rPr>
              <a:t>Κώδικας που χειρίζεται την εξαίρεση</a:t>
            </a:r>
            <a:r>
              <a:rPr lang="el-GR"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2439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“architecture-neutral </a:t>
            </a:r>
            <a:r>
              <a:rPr lang="en-US" dirty="0"/>
              <a:t>and </a:t>
            </a:r>
            <a:r>
              <a:rPr lang="en-US" dirty="0" smtClean="0"/>
              <a:t>portable”</a:t>
            </a:r>
            <a:endParaRPr lang="en-US" dirty="0"/>
          </a:p>
        </p:txBody>
      </p:sp>
      <p:sp>
        <p:nvSpPr>
          <p:cNvPr id="3" name="Content Placeholder 2"/>
          <p:cNvSpPr>
            <a:spLocks noGrp="1"/>
          </p:cNvSpPr>
          <p:nvPr>
            <p:ph idx="1"/>
          </p:nvPr>
        </p:nvSpPr>
        <p:spPr/>
        <p:txBody>
          <a:bodyPr>
            <a:normAutofit fontScale="92500"/>
          </a:bodyPr>
          <a:lstStyle/>
          <a:p>
            <a:r>
              <a:rPr lang="el-GR" dirty="0" smtClean="0"/>
              <a:t>Το μεγαλύτερο πλεονέκτημα της </a:t>
            </a:r>
            <a:r>
              <a:rPr lang="en-US" dirty="0" smtClean="0"/>
              <a:t>Java </a:t>
            </a:r>
            <a:r>
              <a:rPr lang="el-GR" dirty="0" smtClean="0"/>
              <a:t>είναι η </a:t>
            </a:r>
            <a:r>
              <a:rPr lang="el-GR" dirty="0" err="1" smtClean="0">
                <a:solidFill>
                  <a:schemeClr val="accent6">
                    <a:lumMod val="75000"/>
                  </a:schemeClr>
                </a:solidFill>
              </a:rPr>
              <a:t>μεταφερσιμότητα</a:t>
            </a:r>
            <a:r>
              <a:rPr lang="en-US" dirty="0" smtClean="0">
                <a:solidFill>
                  <a:schemeClr val="accent6">
                    <a:lumMod val="75000"/>
                  </a:schemeClr>
                </a:solidFill>
              </a:rPr>
              <a:t> (portability)</a:t>
            </a:r>
            <a:r>
              <a:rPr lang="el-GR" dirty="0" smtClean="0"/>
              <a:t>: ο κώδικας μπορεί να τρέξει πάνω σε οποιαδήποτε πλατφόρμα.</a:t>
            </a:r>
          </a:p>
          <a:p>
            <a:pPr lvl="1"/>
            <a:r>
              <a:rPr lang="en-US" dirty="0" smtClean="0">
                <a:solidFill>
                  <a:schemeClr val="accent6">
                    <a:lumMod val="75000"/>
                  </a:schemeClr>
                </a:solidFill>
              </a:rPr>
              <a:t>Write-Once-Run-Anywhere</a:t>
            </a:r>
            <a:r>
              <a:rPr lang="el-GR" dirty="0" smtClean="0"/>
              <a:t> μοντέλο</a:t>
            </a:r>
            <a:r>
              <a:rPr lang="en-US" dirty="0" smtClean="0"/>
              <a:t>, </a:t>
            </a:r>
            <a:r>
              <a:rPr lang="el-GR" dirty="0" smtClean="0"/>
              <a:t>σε αντίθεση με το σύνηθες </a:t>
            </a:r>
            <a:r>
              <a:rPr lang="en-US" dirty="0" smtClean="0">
                <a:solidFill>
                  <a:srgbClr val="0070C0"/>
                </a:solidFill>
              </a:rPr>
              <a:t>Write-Once-Compile-Anywhere</a:t>
            </a:r>
            <a:r>
              <a:rPr lang="en-US" dirty="0" smtClean="0"/>
              <a:t> </a:t>
            </a:r>
            <a:r>
              <a:rPr lang="el-GR" dirty="0" smtClean="0"/>
              <a:t>μοντέλο.</a:t>
            </a:r>
          </a:p>
          <a:p>
            <a:r>
              <a:rPr lang="el-GR" dirty="0" smtClean="0"/>
              <a:t>Αυτό επιτυγχάνεται δημιουργώντας ένα </a:t>
            </a:r>
            <a:r>
              <a:rPr lang="el-GR" dirty="0" smtClean="0">
                <a:solidFill>
                  <a:srgbClr val="0070C0"/>
                </a:solidFill>
              </a:rPr>
              <a:t>ενδιάμεσο κώδικα</a:t>
            </a:r>
            <a:r>
              <a:rPr lang="el-GR" dirty="0" smtClean="0">
                <a:solidFill>
                  <a:schemeClr val="accent6">
                    <a:lumMod val="75000"/>
                  </a:schemeClr>
                </a:solidFill>
              </a:rPr>
              <a:t> </a:t>
            </a:r>
            <a:r>
              <a:rPr lang="el-GR" dirty="0" smtClean="0"/>
              <a:t>(</a:t>
            </a:r>
            <a:r>
              <a:rPr lang="en-US" dirty="0" err="1" smtClean="0">
                <a:solidFill>
                  <a:srgbClr val="0070C0"/>
                </a:solidFill>
              </a:rPr>
              <a:t>bytecode</a:t>
            </a:r>
            <a:r>
              <a:rPr lang="en-US" dirty="0" smtClean="0"/>
              <a:t>) </a:t>
            </a:r>
            <a:r>
              <a:rPr lang="el-GR" dirty="0" smtClean="0"/>
              <a:t>ο οποίος μετά τρέχει πάνω σε μια </a:t>
            </a:r>
            <a:r>
              <a:rPr lang="el-GR" dirty="0" smtClean="0">
                <a:solidFill>
                  <a:schemeClr val="accent6">
                    <a:lumMod val="75000"/>
                  </a:schemeClr>
                </a:solidFill>
              </a:rPr>
              <a:t>εικονική μηχανή </a:t>
            </a:r>
            <a:r>
              <a:rPr lang="el-GR" dirty="0" smtClean="0"/>
              <a:t>(</a:t>
            </a:r>
            <a:r>
              <a:rPr lang="en-US" dirty="0" smtClean="0">
                <a:solidFill>
                  <a:schemeClr val="accent6">
                    <a:lumMod val="75000"/>
                  </a:schemeClr>
                </a:solidFill>
              </a:rPr>
              <a:t>Java Virtual Machine</a:t>
            </a:r>
            <a:r>
              <a:rPr lang="en-US" dirty="0" smtClean="0"/>
              <a:t>) </a:t>
            </a:r>
            <a:r>
              <a:rPr lang="el-GR" dirty="0" smtClean="0"/>
              <a:t>η οποία το μεταφράζει σε </a:t>
            </a:r>
            <a:r>
              <a:rPr lang="el-GR" dirty="0" smtClean="0">
                <a:solidFill>
                  <a:srgbClr val="0070C0"/>
                </a:solidFill>
              </a:rPr>
              <a:t>γλώσσα μηχανής</a:t>
            </a:r>
            <a:r>
              <a:rPr lang="el-GR" dirty="0" smtClean="0"/>
              <a:t>.</a:t>
            </a:r>
          </a:p>
          <a:p>
            <a:pPr lvl="1"/>
            <a:r>
              <a:rPr lang="el-GR" dirty="0" smtClean="0"/>
              <a:t>Οι προγραμματιστές πλέον γράφουν κώδικα για την εικονική μηχανή, η οποία δημιουργείται </a:t>
            </a:r>
            <a:r>
              <a:rPr lang="el-GR" dirty="0" smtClean="0">
                <a:solidFill>
                  <a:srgbClr val="0070C0"/>
                </a:solidFill>
              </a:rPr>
              <a:t>για οποιαδήποτε πλατφόρμα</a:t>
            </a:r>
            <a:r>
              <a:rPr lang="el-GR" dirty="0" smtClean="0"/>
              <a:t>.</a:t>
            </a:r>
            <a:endParaRPr lang="en-US" dirty="0"/>
          </a:p>
        </p:txBody>
      </p:sp>
    </p:spTree>
    <p:extLst>
      <p:ext uri="{BB962C8B-B14F-4D97-AF65-F5344CB8AC3E}">
        <p14:creationId xmlns:p14="http://schemas.microsoft.com/office/powerpoint/2010/main" val="2038029980"/>
      </p:ext>
    </p:extLst>
  </p:cSld>
  <p:clrMapOvr>
    <a:masterClrMapping/>
  </p:clrMapOvr>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04664"/>
            <a:ext cx="8856984" cy="6555641"/>
          </a:xfrm>
          <a:prstGeom prst="rect">
            <a:avLst/>
          </a:prstGeom>
          <a:noFill/>
          <a:ln w="28575">
            <a:solidFill>
              <a:schemeClr val="accent1"/>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public class </a:t>
            </a:r>
            <a:r>
              <a:rPr lang="en-US" sz="1200" b="1" dirty="0" err="1" smtClean="0">
                <a:latin typeface="Courier New" pitchFamily="49" charset="0"/>
                <a:cs typeface="Courier New" pitchFamily="49" charset="0"/>
              </a:rPr>
              <a:t>DanceLesson2</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Scanner keyboard = new Scanner(System.in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number of male </a:t>
            </a:r>
            <a:r>
              <a:rPr lang="en-US" sz="1200" b="1" dirty="0" smtClean="0">
                <a:latin typeface="Courier New" pitchFamily="49" charset="0"/>
                <a:cs typeface="Courier New" pitchFamily="49" charset="0"/>
              </a:rPr>
              <a:t>and female dancers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int men = </a:t>
            </a:r>
            <a:r>
              <a:rPr lang="en-US" sz="1200" b="1" dirty="0" err="1">
                <a:latin typeface="Courier New" pitchFamily="49" charset="0"/>
                <a:cs typeface="Courier New" pitchFamily="49" charset="0"/>
              </a:rPr>
              <a:t>keyboard.nextInt</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int </a:t>
            </a:r>
            <a:r>
              <a:rPr lang="en-US" sz="1200" b="1" dirty="0">
                <a:latin typeface="Courier New" pitchFamily="49" charset="0"/>
                <a:cs typeface="Courier New" pitchFamily="49" charset="0"/>
              </a:rPr>
              <a:t>women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solidFill>
                  <a:srgbClr val="0070C0"/>
                </a:solidFill>
                <a:latin typeface="Courier New" pitchFamily="49" charset="0"/>
                <a:cs typeface="Courier New" pitchFamily="49" charset="0"/>
              </a:rPr>
              <a:t>try</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if (men == 0 &amp;&amp; women == 0)</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throw</a:t>
            </a:r>
            <a:r>
              <a:rPr lang="en-US" sz="1200" b="1" dirty="0">
                <a:latin typeface="Courier New" pitchFamily="49" charset="0"/>
                <a:cs typeface="Courier New" pitchFamily="49" charset="0"/>
              </a:rPr>
              <a:t> </a:t>
            </a:r>
            <a:r>
              <a:rPr lang="en-US" sz="1200" b="1" dirty="0">
                <a:solidFill>
                  <a:schemeClr val="accent6">
                    <a:lumMod val="75000"/>
                  </a:schemeClr>
                </a:solidFill>
                <a:latin typeface="Courier New" pitchFamily="49" charset="0"/>
                <a:cs typeface="Courier New" pitchFamily="49" charset="0"/>
              </a:rPr>
              <a:t>new Exception("Lesson is canceled. No students.");</a:t>
            </a:r>
          </a:p>
          <a:p>
            <a:r>
              <a:rPr lang="en-US" sz="1200" b="1" dirty="0">
                <a:latin typeface="Courier New" pitchFamily="49" charset="0"/>
                <a:cs typeface="Courier New" pitchFamily="49" charset="0"/>
              </a:rPr>
              <a:t>            else if (men == 0)</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throw</a:t>
            </a:r>
            <a:r>
              <a:rPr lang="en-US" sz="1200" b="1" dirty="0">
                <a:latin typeface="Courier New" pitchFamily="49" charset="0"/>
                <a:cs typeface="Courier New" pitchFamily="49" charset="0"/>
              </a:rPr>
              <a:t> </a:t>
            </a:r>
            <a:r>
              <a:rPr lang="en-US" sz="1200" b="1" dirty="0">
                <a:solidFill>
                  <a:schemeClr val="accent6">
                    <a:lumMod val="75000"/>
                  </a:schemeClr>
                </a:solidFill>
                <a:latin typeface="Courier New" pitchFamily="49" charset="0"/>
                <a:cs typeface="Courier New" pitchFamily="49" charset="0"/>
              </a:rPr>
              <a:t>new Exception("Lesson is canceled. No men.");</a:t>
            </a:r>
          </a:p>
          <a:p>
            <a:r>
              <a:rPr lang="en-US" sz="1200" b="1" dirty="0">
                <a:latin typeface="Courier New" pitchFamily="49" charset="0"/>
                <a:cs typeface="Courier New" pitchFamily="49" charset="0"/>
              </a:rPr>
              <a:t>            else if (women == 0)</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throw</a:t>
            </a:r>
            <a:r>
              <a:rPr lang="en-US" sz="1200" b="1" dirty="0">
                <a:latin typeface="Courier New" pitchFamily="49" charset="0"/>
                <a:cs typeface="Courier New" pitchFamily="49" charset="0"/>
              </a:rPr>
              <a:t> </a:t>
            </a:r>
            <a:r>
              <a:rPr lang="en-US" sz="1200" b="1" dirty="0">
                <a:solidFill>
                  <a:schemeClr val="accent6">
                    <a:lumMod val="75000"/>
                  </a:schemeClr>
                </a:solidFill>
                <a:latin typeface="Courier New" pitchFamily="49" charset="0"/>
                <a:cs typeface="Courier New" pitchFamily="49" charset="0"/>
              </a:rPr>
              <a:t>new Exception("Lesson is canceled. No women.");</a:t>
            </a:r>
          </a:p>
          <a:p>
            <a:endParaRPr lang="en-US" sz="1200" b="1" dirty="0">
              <a:latin typeface="Courier New" pitchFamily="49" charset="0"/>
              <a:cs typeface="Courier New" pitchFamily="49" charset="0"/>
            </a:endParaRPr>
          </a:p>
          <a:p>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a:latin typeface="Courier New" pitchFamily="49" charset="0"/>
                <a:cs typeface="Courier New" pitchFamily="49" charset="0"/>
              </a:rPr>
              <a:t>(women &gt;=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man must dance with " +</a:t>
            </a:r>
          </a:p>
          <a:p>
            <a:r>
              <a:rPr lang="en-US" sz="1200" b="1" dirty="0">
                <a:latin typeface="Courier New" pitchFamily="49" charset="0"/>
                <a:cs typeface="Courier New" pitchFamily="49" charset="0"/>
              </a:rPr>
              <a:t>                                      women/(double)men + " women.");</a:t>
            </a:r>
          </a:p>
          <a:p>
            <a:r>
              <a:rPr lang="en-US" sz="1200" b="1" dirty="0">
                <a:latin typeface="Courier New" pitchFamily="49" charset="0"/>
                <a:cs typeface="Courier New" pitchFamily="49" charset="0"/>
              </a:rPr>
              <a:t>            else</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woman must dance with " +</a:t>
            </a:r>
          </a:p>
          <a:p>
            <a:r>
              <a:rPr lang="en-US" sz="1200" b="1" dirty="0">
                <a:latin typeface="Courier New" pitchFamily="49" charset="0"/>
                <a:cs typeface="Courier New" pitchFamily="49" charset="0"/>
              </a:rPr>
              <a:t>                                      men/(double)women + " men.");</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catch</a:t>
            </a:r>
            <a:r>
              <a:rPr lang="en-US" sz="1200" b="1" dirty="0">
                <a:latin typeface="Courier New" pitchFamily="49" charset="0"/>
                <a:cs typeface="Courier New" pitchFamily="49" charset="0"/>
              </a:rPr>
              <a:t>(</a:t>
            </a:r>
            <a:r>
              <a:rPr lang="en-US" sz="1200" b="1" dirty="0">
                <a:solidFill>
                  <a:schemeClr val="accent6">
                    <a:lumMod val="75000"/>
                  </a:schemeClr>
                </a:solidFill>
                <a:latin typeface="Courier New" pitchFamily="49" charset="0"/>
                <a:cs typeface="Courier New" pitchFamily="49" charset="0"/>
              </a:rPr>
              <a:t>Exception 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String message = </a:t>
            </a:r>
            <a:r>
              <a:rPr lang="en-US" sz="1200" b="1" dirty="0" err="1">
                <a:latin typeface="Courier New" pitchFamily="49" charset="0"/>
                <a:cs typeface="Courier New" pitchFamily="49" charset="0"/>
              </a:rPr>
              <a:t>e.getMessage</a:t>
            </a:r>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(message);</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System.exit</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p>
          <a:p>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("Begin the lesson.");</a:t>
            </a:r>
          </a:p>
          <a:p>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p:txBody>
      </p:sp>
      <p:sp>
        <p:nvSpPr>
          <p:cNvPr id="3" name="TextBox 2"/>
          <p:cNvSpPr txBox="1"/>
          <p:nvPr/>
        </p:nvSpPr>
        <p:spPr>
          <a:xfrm>
            <a:off x="6306532" y="644676"/>
            <a:ext cx="2697983" cy="369332"/>
          </a:xfrm>
          <a:prstGeom prst="rect">
            <a:avLst/>
          </a:prstGeom>
          <a:solidFill>
            <a:srgbClr val="92D050"/>
          </a:solidFill>
        </p:spPr>
        <p:txBody>
          <a:bodyPr wrap="none" rtlCol="0">
            <a:spAutoFit/>
          </a:bodyPr>
          <a:lstStyle/>
          <a:p>
            <a:r>
              <a:rPr lang="el-GR" dirty="0" smtClean="0"/>
              <a:t>Υλοποίηση με εξαιρέσεις</a:t>
            </a:r>
            <a:endParaRPr lang="en-US" dirty="0"/>
          </a:p>
        </p:txBody>
      </p:sp>
      <p:sp>
        <p:nvSpPr>
          <p:cNvPr id="4" name="TextBox 3"/>
          <p:cNvSpPr txBox="1"/>
          <p:nvPr/>
        </p:nvSpPr>
        <p:spPr>
          <a:xfrm>
            <a:off x="5004048" y="5445224"/>
            <a:ext cx="4139952" cy="1077218"/>
          </a:xfrm>
          <a:prstGeom prst="rect">
            <a:avLst/>
          </a:prstGeom>
          <a:solidFill>
            <a:schemeClr val="accent5">
              <a:lumMod val="40000"/>
              <a:lumOff val="60000"/>
            </a:schemeClr>
          </a:solidFill>
        </p:spPr>
        <p:txBody>
          <a:bodyPr wrap="square" rtlCol="0">
            <a:spAutoFit/>
          </a:bodyPr>
          <a:lstStyle/>
          <a:p>
            <a:r>
              <a:rPr lang="el-GR" sz="1600" dirty="0" smtClean="0"/>
              <a:t>Σημείωση: </a:t>
            </a:r>
            <a:r>
              <a:rPr lang="en-US" sz="1600" dirty="0" smtClean="0"/>
              <a:t>To </a:t>
            </a:r>
            <a:r>
              <a:rPr lang="el-GR" sz="1600" dirty="0" smtClean="0"/>
              <a:t>παράδειγμα είναι ενδεικτικό.</a:t>
            </a:r>
          </a:p>
          <a:p>
            <a:r>
              <a:rPr lang="el-GR" sz="1600" dirty="0" smtClean="0"/>
              <a:t>Στην πράξη ποτέ δεν θα χρησιμοποιούσατε εξαιρέσεις με αυτόν τον τρόπο και για ένα τόσο απλό πρόβλημα.</a:t>
            </a:r>
            <a:endParaRPr lang="en-US" sz="1600" dirty="0"/>
          </a:p>
        </p:txBody>
      </p:sp>
    </p:spTree>
    <p:extLst>
      <p:ext uri="{BB962C8B-B14F-4D97-AF65-F5344CB8AC3E}">
        <p14:creationId xmlns:p14="http://schemas.microsoft.com/office/powerpoint/2010/main" val="368030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Εξειδικευμένες εξαιρέσεις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Η κλάση </a:t>
            </a:r>
            <a:r>
              <a:rPr lang="en-US" dirty="0" smtClean="0"/>
              <a:t>Exception </a:t>
            </a:r>
            <a:r>
              <a:rPr lang="el-GR" dirty="0" smtClean="0"/>
              <a:t>είναι η πιο γενική κλάση εξαίρεσης. Υπάρχουν και πιο </a:t>
            </a:r>
            <a:r>
              <a:rPr lang="el-GR" dirty="0" smtClean="0">
                <a:solidFill>
                  <a:schemeClr val="accent6">
                    <a:lumMod val="75000"/>
                  </a:schemeClr>
                </a:solidFill>
              </a:rPr>
              <a:t>εξειδικευμένες κλάσεις εξαιρέσεων</a:t>
            </a:r>
            <a:r>
              <a:rPr lang="el-GR" dirty="0" smtClean="0"/>
              <a:t> </a:t>
            </a:r>
            <a:r>
              <a:rPr lang="el-GR" dirty="0"/>
              <a:t>που </a:t>
            </a:r>
            <a:r>
              <a:rPr lang="el-GR" dirty="0">
                <a:solidFill>
                  <a:srgbClr val="0070C0"/>
                </a:solidFill>
              </a:rPr>
              <a:t>κληρονομούν</a:t>
            </a:r>
            <a:r>
              <a:rPr lang="el-GR" dirty="0"/>
              <a:t> από την </a:t>
            </a:r>
            <a:r>
              <a:rPr lang="en-US" dirty="0" smtClean="0"/>
              <a:t>Exception</a:t>
            </a:r>
            <a:r>
              <a:rPr lang="el-GR" dirty="0" smtClean="0"/>
              <a:t> σε διάφορα πακέτα της </a:t>
            </a:r>
            <a:r>
              <a:rPr lang="en-US" dirty="0" smtClean="0"/>
              <a:t>Java. </a:t>
            </a:r>
            <a:r>
              <a:rPr lang="el-GR" dirty="0" smtClean="0"/>
              <a:t>Π.χ.</a:t>
            </a:r>
          </a:p>
          <a:p>
            <a:pPr lvl="1"/>
            <a:r>
              <a:rPr lang="en-US" dirty="0" err="1" smtClean="0">
                <a:solidFill>
                  <a:srgbClr val="0070C0"/>
                </a:solidFill>
              </a:rPr>
              <a:t>FileNotFoundException</a:t>
            </a:r>
            <a:endParaRPr lang="en-US" dirty="0" smtClean="0">
              <a:solidFill>
                <a:srgbClr val="0070C0"/>
              </a:solidFill>
            </a:endParaRPr>
          </a:p>
          <a:p>
            <a:pPr lvl="1"/>
            <a:r>
              <a:rPr lang="en-US" dirty="0" err="1" smtClean="0">
                <a:solidFill>
                  <a:srgbClr val="0070C0"/>
                </a:solidFill>
              </a:rPr>
              <a:t>IOException</a:t>
            </a:r>
            <a:endParaRPr lang="el-GR" dirty="0" smtClean="0">
              <a:solidFill>
                <a:srgbClr val="0070C0"/>
              </a:solidFill>
            </a:endParaRPr>
          </a:p>
          <a:p>
            <a:endParaRPr lang="el-GR" dirty="0"/>
          </a:p>
          <a:p>
            <a:r>
              <a:rPr lang="el-GR" dirty="0" smtClean="0"/>
              <a:t>Μπορούμε επίσης να ορίσουμε και </a:t>
            </a:r>
            <a:r>
              <a:rPr lang="el-GR" dirty="0" smtClean="0">
                <a:solidFill>
                  <a:schemeClr val="accent6">
                    <a:lumMod val="75000"/>
                  </a:schemeClr>
                </a:solidFill>
              </a:rPr>
              <a:t>δικές μας κλάσεις εξαιρέσεων</a:t>
            </a:r>
            <a:r>
              <a:rPr lang="el-GR" dirty="0" smtClean="0"/>
              <a:t> ανάλογα με τις ανάγκες μας.</a:t>
            </a:r>
          </a:p>
          <a:p>
            <a:endParaRPr lang="el-GR" dirty="0"/>
          </a:p>
          <a:p>
            <a:r>
              <a:rPr lang="el-GR" dirty="0" smtClean="0"/>
              <a:t>Αυτό είναι χρήσιμο ώστε να έχουμε και </a:t>
            </a:r>
            <a:r>
              <a:rPr lang="el-GR" dirty="0" smtClean="0">
                <a:solidFill>
                  <a:srgbClr val="0070C0"/>
                </a:solidFill>
              </a:rPr>
              <a:t>εξειδικευμένα </a:t>
            </a:r>
            <a:r>
              <a:rPr lang="en-US" dirty="0" smtClean="0">
                <a:solidFill>
                  <a:srgbClr val="0070C0"/>
                </a:solidFill>
              </a:rPr>
              <a:t>catch blocks</a:t>
            </a:r>
            <a:r>
              <a:rPr lang="el-GR" dirty="0" smtClean="0"/>
              <a:t> όπως θα δούμε αργότερα</a:t>
            </a:r>
            <a:r>
              <a:rPr lang="en-US" dirty="0" smtClean="0"/>
              <a:t>.</a:t>
            </a:r>
            <a:endParaRPr lang="en-US" dirty="0"/>
          </a:p>
        </p:txBody>
      </p:sp>
    </p:spTree>
    <p:extLst>
      <p:ext uri="{BB962C8B-B14F-4D97-AF65-F5344CB8AC3E}">
        <p14:creationId xmlns:p14="http://schemas.microsoft.com/office/powerpoint/2010/main" val="209611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να ορίσουμε μια εξαίρεση για την περίπτωση που προσπαθούμε να διαιρέσουμε με το μηδέν</a:t>
            </a:r>
          </a:p>
          <a:p>
            <a:pPr lvl="1"/>
            <a:r>
              <a:rPr lang="el-GR" dirty="0" smtClean="0"/>
              <a:t>Η κλάση </a:t>
            </a:r>
            <a:r>
              <a:rPr lang="en-US" dirty="0" err="1" smtClean="0">
                <a:solidFill>
                  <a:schemeClr val="accent6">
                    <a:lumMod val="75000"/>
                  </a:schemeClr>
                </a:solidFill>
              </a:rPr>
              <a:t>DivisionByZeroException</a:t>
            </a:r>
            <a:r>
              <a:rPr lang="en-US" dirty="0" smtClean="0">
                <a:solidFill>
                  <a:schemeClr val="accent6">
                    <a:lumMod val="75000"/>
                  </a:schemeClr>
                </a:solidFill>
              </a:rPr>
              <a:t> </a:t>
            </a:r>
          </a:p>
          <a:p>
            <a:pPr lvl="1"/>
            <a:endParaRPr lang="en-US" dirty="0"/>
          </a:p>
          <a:p>
            <a:r>
              <a:rPr lang="el-GR" dirty="0" smtClean="0"/>
              <a:t>Η κλάση μας θα </a:t>
            </a:r>
            <a:r>
              <a:rPr lang="el-GR" dirty="0" smtClean="0">
                <a:solidFill>
                  <a:srgbClr val="0070C0"/>
                </a:solidFill>
              </a:rPr>
              <a:t>κληρονομεί</a:t>
            </a:r>
            <a:r>
              <a:rPr lang="el-GR" dirty="0" smtClean="0"/>
              <a:t> από την </a:t>
            </a:r>
            <a:r>
              <a:rPr lang="en-US" dirty="0" smtClean="0">
                <a:solidFill>
                  <a:schemeClr val="accent6">
                    <a:lumMod val="75000"/>
                  </a:schemeClr>
                </a:solidFill>
              </a:rPr>
              <a:t>Exception</a:t>
            </a:r>
            <a:r>
              <a:rPr lang="en-US" dirty="0" smtClean="0"/>
              <a:t> </a:t>
            </a:r>
            <a:r>
              <a:rPr lang="el-GR" dirty="0" smtClean="0"/>
              <a:t>οπότε θα έχει την μέθοδο </a:t>
            </a:r>
            <a:r>
              <a:rPr lang="en-US" dirty="0" err="1" smtClean="0">
                <a:solidFill>
                  <a:srgbClr val="0070C0"/>
                </a:solidFill>
              </a:rPr>
              <a:t>getMessage</a:t>
            </a:r>
            <a:r>
              <a:rPr lang="en-US" dirty="0" smtClean="0">
                <a:solidFill>
                  <a:srgbClr val="0070C0"/>
                </a:solidFill>
              </a:rPr>
              <a:t>() </a:t>
            </a:r>
            <a:r>
              <a:rPr lang="el-GR" dirty="0" smtClean="0"/>
              <a:t>για να επιστρέφει το μήνυμα </a:t>
            </a:r>
          </a:p>
          <a:p>
            <a:pPr lvl="1"/>
            <a:r>
              <a:rPr lang="el-GR" dirty="0" smtClean="0"/>
              <a:t>Συνήθως το μόνο που χρειάζεται είναι να ορίσουμε τον </a:t>
            </a:r>
            <a:r>
              <a:rPr lang="en-US" dirty="0" smtClean="0"/>
              <a:t>constructor.</a:t>
            </a:r>
            <a:endParaRPr lang="en-US" dirty="0"/>
          </a:p>
        </p:txBody>
      </p:sp>
    </p:spTree>
    <p:extLst>
      <p:ext uri="{BB962C8B-B14F-4D97-AF65-F5344CB8AC3E}">
        <p14:creationId xmlns:p14="http://schemas.microsoft.com/office/powerpoint/2010/main" val="302995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FF0000"/>
            </a:solidFill>
            <a:prstDash val="dash"/>
          </a:ln>
        </p:spPr>
        <p:txBody>
          <a:bodyPr>
            <a:normAutofit/>
          </a:bodyPr>
          <a:lstStyle/>
          <a:p>
            <a:pPr marL="0" indent="0">
              <a:buNone/>
            </a:pPr>
            <a:r>
              <a:rPr lang="en-US" sz="1900" b="1" dirty="0">
                <a:latin typeface="Courier New" pitchFamily="49" charset="0"/>
                <a:cs typeface="Courier New" pitchFamily="49" charset="0"/>
              </a:rPr>
              <a:t>public class </a:t>
            </a:r>
            <a:r>
              <a:rPr lang="en-US" sz="1900" b="1" dirty="0" err="1">
                <a:solidFill>
                  <a:srgbClr val="0070C0"/>
                </a:solidFill>
                <a:latin typeface="Courier New" pitchFamily="49" charset="0"/>
                <a:cs typeface="Courier New" pitchFamily="49" charset="0"/>
              </a:rPr>
              <a:t>DivisionByZeroException</a:t>
            </a:r>
            <a:r>
              <a:rPr lang="en-US" sz="1900" b="1" dirty="0">
                <a:solidFill>
                  <a:srgbClr val="0070C0"/>
                </a:solidFill>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extends</a:t>
            </a: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Exception</a:t>
            </a: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DivisionByZeroException</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super("Division by Zero!");</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DivisionByZeroException</a:t>
            </a:r>
            <a:r>
              <a:rPr lang="en-US" sz="1900" b="1" dirty="0">
                <a:solidFill>
                  <a:srgbClr val="0070C0"/>
                </a:solidFill>
                <a:latin typeface="Courier New" pitchFamily="49" charset="0"/>
                <a:cs typeface="Courier New" pitchFamily="49" charset="0"/>
              </a:rPr>
              <a:t>(String 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p>
          <a:p>
            <a:endParaRPr lang="en-US" dirty="0"/>
          </a:p>
        </p:txBody>
      </p:sp>
      <p:sp>
        <p:nvSpPr>
          <p:cNvPr id="4" name="TextBox 3"/>
          <p:cNvSpPr txBox="1"/>
          <p:nvPr/>
        </p:nvSpPr>
        <p:spPr>
          <a:xfrm>
            <a:off x="3836008" y="5733256"/>
            <a:ext cx="5307992" cy="369332"/>
          </a:xfrm>
          <a:prstGeom prst="rect">
            <a:avLst/>
          </a:prstGeom>
          <a:solidFill>
            <a:srgbClr val="92D050"/>
          </a:solidFill>
        </p:spPr>
        <p:txBody>
          <a:bodyPr wrap="none" rtlCol="0">
            <a:spAutoFit/>
          </a:bodyPr>
          <a:lstStyle/>
          <a:p>
            <a:r>
              <a:rPr lang="el-GR" dirty="0" smtClean="0"/>
              <a:t>Η κλάση κληρονομεί και την μέθοδο </a:t>
            </a:r>
            <a:r>
              <a:rPr lang="en-US" dirty="0" err="1" smtClean="0">
                <a:solidFill>
                  <a:srgbClr val="FF0000"/>
                </a:solidFill>
              </a:rPr>
              <a:t>getMessage</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43149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a:ln w="28575">
            <a:solidFill>
              <a:srgbClr val="0070C0"/>
            </a:solidFill>
            <a:prstDash val="dash"/>
          </a:ln>
        </p:spPr>
        <p:txBody>
          <a:bodyPr>
            <a:normAutofit fontScale="625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DivisionDemoFirstVersion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denominator:"); </a:t>
            </a:r>
          </a:p>
          <a:p>
            <a:pPr marL="0" indent="0">
              <a:buNone/>
            </a:pPr>
            <a:r>
              <a:rPr lang="en-US" sz="1900" b="1" dirty="0">
                <a:latin typeface="Courier New" pitchFamily="49" charset="0"/>
                <a:cs typeface="Courier New" pitchFamily="49" charset="0"/>
              </a:rPr>
              <a:t>            int 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FF0000"/>
                </a:solidFill>
                <a:latin typeface="Courier New" pitchFamily="49" charset="0"/>
                <a:cs typeface="Courier New" pitchFamily="49" charset="0"/>
              </a:rPr>
              <a:t>            if (denominator == 0)</a:t>
            </a:r>
          </a:p>
          <a:p>
            <a:pPr marL="0" indent="0">
              <a:buNone/>
            </a:pPr>
            <a:r>
              <a:rPr lang="en-US" sz="1900" b="1" dirty="0">
                <a:solidFill>
                  <a:srgbClr val="FF000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throw</a:t>
            </a:r>
            <a:r>
              <a:rPr lang="en-US" sz="1900" b="1" dirty="0">
                <a:solidFill>
                  <a:srgbClr val="FF0000"/>
                </a:solidFill>
                <a:latin typeface="Courier New" pitchFamily="49" charset="0"/>
                <a:cs typeface="Courier New" pitchFamily="49" charset="0"/>
              </a:rPr>
              <a:t>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double quotient = numerator/(double)denominator;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(numerator + "/" </a:t>
            </a:r>
          </a:p>
          <a:p>
            <a:pPr marL="0" indent="0">
              <a:buNone/>
            </a:pPr>
            <a:r>
              <a:rPr lang="en-US" sz="1900" b="1" dirty="0">
                <a:latin typeface="Courier New" pitchFamily="49" charset="0"/>
                <a:cs typeface="Courier New" pitchFamily="49" charset="0"/>
              </a:rPr>
              <a:t>                                 + denominator </a:t>
            </a:r>
          </a:p>
          <a:p>
            <a:pPr marL="0" indent="0">
              <a:buNone/>
            </a:pPr>
            <a:r>
              <a:rPr lang="en-US" sz="1900" b="1" dirty="0">
                <a:latin typeface="Courier New" pitchFamily="49" charset="0"/>
                <a:cs typeface="Courier New" pitchFamily="49" charset="0"/>
              </a:rPr>
              <a:t>                                 + " = " + quotient);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catch</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smtClean="0">
                <a:latin typeface="Courier New" pitchFamily="49" charset="0"/>
                <a:cs typeface="Courier New" pitchFamily="49" charset="0"/>
              </a:rPr>
              <a:t>system.Exit</a:t>
            </a:r>
            <a:r>
              <a:rPr lang="en-US" sz="1900" b="1" dirty="0" smtClean="0">
                <a:latin typeface="Courier New" pitchFamily="49" charset="0"/>
                <a:cs typeface="Courier New" pitchFamily="49" charset="0"/>
              </a:rPr>
              <a:t>(0);</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("End of program.");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215046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a:ln w="28575">
            <a:solidFill>
              <a:srgbClr val="0070C0"/>
            </a:solidFill>
            <a:prstDash val="dash"/>
          </a:ln>
        </p:spPr>
        <p:txBody>
          <a:bodyPr>
            <a:normAutofit fontScale="625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DivisionDemoFirstVersion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denominator:"); </a:t>
            </a:r>
          </a:p>
          <a:p>
            <a:pPr marL="0" indent="0">
              <a:buNone/>
            </a:pPr>
            <a:r>
              <a:rPr lang="en-US" sz="1900" b="1" dirty="0">
                <a:latin typeface="Courier New" pitchFamily="49" charset="0"/>
                <a:cs typeface="Courier New" pitchFamily="49" charset="0"/>
              </a:rPr>
              <a:t>            int 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FF0000"/>
                </a:solidFill>
                <a:latin typeface="Courier New" pitchFamily="49" charset="0"/>
                <a:cs typeface="Courier New" pitchFamily="49" charset="0"/>
              </a:rPr>
              <a:t>            if (denominator == 0)</a:t>
            </a:r>
          </a:p>
          <a:p>
            <a:pPr marL="0" indent="0">
              <a:buNone/>
            </a:pPr>
            <a:r>
              <a:rPr lang="en-US" sz="1900" b="1" dirty="0">
                <a:solidFill>
                  <a:srgbClr val="FF000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throw</a:t>
            </a:r>
            <a:r>
              <a:rPr lang="en-US" sz="1900" b="1" dirty="0">
                <a:solidFill>
                  <a:srgbClr val="FF0000"/>
                </a:solidFill>
                <a:latin typeface="Courier New" pitchFamily="49" charset="0"/>
                <a:cs typeface="Courier New" pitchFamily="49" charset="0"/>
              </a:rPr>
              <a:t>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double quotient = numerator/(double)denominator;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(numerator + "/" </a:t>
            </a:r>
          </a:p>
          <a:p>
            <a:pPr marL="0" indent="0">
              <a:buNone/>
            </a:pPr>
            <a:r>
              <a:rPr lang="en-US" sz="1900" b="1" dirty="0">
                <a:latin typeface="Courier New" pitchFamily="49" charset="0"/>
                <a:cs typeface="Courier New" pitchFamily="49" charset="0"/>
              </a:rPr>
              <a:t>                                 + denominator </a:t>
            </a:r>
          </a:p>
          <a:p>
            <a:pPr marL="0" indent="0">
              <a:buNone/>
            </a:pPr>
            <a:r>
              <a:rPr lang="en-US" sz="1900" b="1" dirty="0">
                <a:latin typeface="Courier New" pitchFamily="49" charset="0"/>
                <a:cs typeface="Courier New" pitchFamily="49" charset="0"/>
              </a:rPr>
              <a:t>                                 + " = " + quotient);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catch</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solidFill>
                  <a:srgbClr val="FF0000"/>
                </a:solidFill>
                <a:latin typeface="Courier New" pitchFamily="49" charset="0"/>
                <a:cs typeface="Courier New" pitchFamily="49" charset="0"/>
              </a:rPr>
              <a:t>secondChance</a:t>
            </a:r>
            <a:r>
              <a:rPr lang="en-US" sz="1900" b="1" dirty="0">
                <a:solidFill>
                  <a:srgbClr val="FF000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("End of program.");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a:t>
            </a:r>
            <a:endParaRPr lang="en-US" dirty="0"/>
          </a:p>
        </p:txBody>
      </p:sp>
      <p:sp>
        <p:nvSpPr>
          <p:cNvPr id="6" name="TextBox 5"/>
          <p:cNvSpPr txBox="1"/>
          <p:nvPr/>
        </p:nvSpPr>
        <p:spPr>
          <a:xfrm>
            <a:off x="5580112" y="5013176"/>
            <a:ext cx="3672408" cy="646331"/>
          </a:xfrm>
          <a:prstGeom prst="rect">
            <a:avLst/>
          </a:prstGeom>
          <a:solidFill>
            <a:srgbClr val="92D050"/>
          </a:solidFill>
        </p:spPr>
        <p:txBody>
          <a:bodyPr wrap="square" rtlCol="0">
            <a:spAutoFit/>
          </a:bodyPr>
          <a:lstStyle/>
          <a:p>
            <a:r>
              <a:rPr lang="el-GR" dirty="0" smtClean="0"/>
              <a:t>Μπορούμε μέσα στο </a:t>
            </a:r>
            <a:r>
              <a:rPr lang="en-US" dirty="0" smtClean="0"/>
              <a:t>catch</a:t>
            </a:r>
            <a:r>
              <a:rPr lang="el-GR" dirty="0" smtClean="0"/>
              <a:t> </a:t>
            </a:r>
            <a:r>
              <a:rPr lang="en-US" dirty="0" smtClean="0"/>
              <a:t>block</a:t>
            </a:r>
            <a:r>
              <a:rPr lang="el-GR" dirty="0" smtClean="0"/>
              <a:t> να καλούμε μία άλλη μέθοδο</a:t>
            </a:r>
            <a:endParaRPr lang="en-US" dirty="0" smtClean="0"/>
          </a:p>
        </p:txBody>
      </p:sp>
    </p:spTree>
    <p:extLst>
      <p:ext uri="{BB962C8B-B14F-4D97-AF65-F5344CB8AC3E}">
        <p14:creationId xmlns:p14="http://schemas.microsoft.com/office/powerpoint/2010/main" val="147280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a:ln w="28575">
            <a:solidFill>
              <a:srgbClr val="0070C0"/>
            </a:solidFill>
            <a:prstDash val="dash"/>
          </a:ln>
        </p:spPr>
        <p:txBody>
          <a:bodyPr>
            <a:normAutofit/>
          </a:bodyPr>
          <a:lstStyle/>
          <a:p>
            <a:pPr marL="0" indent="0">
              <a:buNone/>
            </a:pPr>
            <a:r>
              <a:rPr lang="en-US" sz="1200" b="1" dirty="0">
                <a:latin typeface="Courier New" pitchFamily="49" charset="0"/>
                <a:cs typeface="Courier New" pitchFamily="49" charset="0"/>
              </a:rPr>
              <a:t>public static void </a:t>
            </a:r>
            <a:r>
              <a:rPr lang="en-US" sz="1200" b="1" dirty="0" err="1">
                <a:latin typeface="Courier New" pitchFamily="49" charset="0"/>
                <a:cs typeface="Courier New" pitchFamily="49" charset="0"/>
              </a:rPr>
              <a:t>secondChance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Scanner keyboard = new Scanner(System.in);</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("Try again:");</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numerator:"); </a:t>
            </a:r>
          </a:p>
          <a:p>
            <a:pPr marL="0" indent="0">
              <a:buNone/>
            </a:pPr>
            <a:r>
              <a:rPr lang="en-US" sz="1200" b="1" dirty="0">
                <a:latin typeface="Courier New" pitchFamily="49" charset="0"/>
                <a:cs typeface="Courier New" pitchFamily="49" charset="0"/>
              </a:rPr>
              <a:t>        int numerator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denominator:"); </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("Be sure the denominator is not zero.");</a:t>
            </a:r>
          </a:p>
          <a:p>
            <a:pPr marL="0" indent="0">
              <a:buNone/>
            </a:pPr>
            <a:r>
              <a:rPr lang="en-US" sz="1200" b="1" dirty="0">
                <a:latin typeface="Courier New" pitchFamily="49" charset="0"/>
                <a:cs typeface="Courier New" pitchFamily="49" charset="0"/>
              </a:rPr>
              <a:t>        int denominator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if (denominator == 0)</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("I cannot do division by zero.");</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("Aborting program.");</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System.exit</a:t>
            </a:r>
            <a:r>
              <a:rPr lang="en-US" sz="1200" b="1" dirty="0">
                <a:latin typeface="Courier New" pitchFamily="49" charset="0"/>
                <a:cs typeface="Courier New" pitchFamily="49" charset="0"/>
              </a:rPr>
              <a:t>(0);</a:t>
            </a:r>
          </a:p>
          <a:p>
            <a:pPr marL="0" indent="0">
              <a:buNone/>
            </a:pPr>
            <a:r>
              <a:rPr lang="en-US" sz="1200" b="1" dirty="0">
                <a:latin typeface="Courier New" pitchFamily="49" charset="0"/>
                <a:cs typeface="Courier New" pitchFamily="49" charset="0"/>
              </a:rPr>
              <a:t>        }</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double quotient = ((double)numerator)/denominator;</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(numerator + "/" </a:t>
            </a:r>
          </a:p>
          <a:p>
            <a:pPr marL="0" indent="0">
              <a:buNone/>
            </a:pPr>
            <a:r>
              <a:rPr lang="en-US" sz="1200" b="1" dirty="0">
                <a:latin typeface="Courier New" pitchFamily="49" charset="0"/>
                <a:cs typeface="Courier New" pitchFamily="49" charset="0"/>
              </a:rPr>
              <a:t>                                     + denominator </a:t>
            </a:r>
          </a:p>
          <a:p>
            <a:pPr marL="0" indent="0">
              <a:buNone/>
            </a:pPr>
            <a:r>
              <a:rPr lang="en-US" sz="1200" b="1" dirty="0">
                <a:latin typeface="Courier New" pitchFamily="49" charset="0"/>
                <a:cs typeface="Courier New" pitchFamily="49" charset="0"/>
              </a:rPr>
              <a:t>                                     + " = " + quotient);</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p:txBody>
      </p:sp>
    </p:spTree>
    <p:extLst>
      <p:ext uri="{BB962C8B-B14F-4D97-AF65-F5344CB8AC3E}">
        <p14:creationId xmlns:p14="http://schemas.microsoft.com/office/powerpoint/2010/main" val="300183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Ορίζοντας </a:t>
            </a:r>
            <a:r>
              <a:rPr lang="en-US" dirty="0" smtClean="0"/>
              <a:t>Exceptions</a:t>
            </a:r>
            <a:endParaRPr lang="en-US" dirty="0"/>
          </a:p>
        </p:txBody>
      </p:sp>
      <p:sp>
        <p:nvSpPr>
          <p:cNvPr id="3" name="Content Placeholder 2"/>
          <p:cNvSpPr>
            <a:spLocks noGrp="1"/>
          </p:cNvSpPr>
          <p:nvPr>
            <p:ph idx="1"/>
          </p:nvPr>
        </p:nvSpPr>
        <p:spPr/>
        <p:txBody>
          <a:bodyPr/>
          <a:lstStyle/>
          <a:p>
            <a:r>
              <a:rPr lang="el-GR" dirty="0" smtClean="0"/>
              <a:t>Ορίζουμε μια νέα εξαίρεση μόνο αν υπάρχει </a:t>
            </a:r>
            <a:r>
              <a:rPr lang="el-GR" dirty="0" smtClean="0">
                <a:solidFill>
                  <a:schemeClr val="accent6">
                    <a:lumMod val="75000"/>
                  </a:schemeClr>
                </a:solidFill>
              </a:rPr>
              <a:t>ανάγκη</a:t>
            </a:r>
            <a:r>
              <a:rPr lang="el-GR" dirty="0" smtClean="0"/>
              <a:t>, αλλιώς μπορούμε να χρησιμοποιήσουμε την κλάση </a:t>
            </a:r>
            <a:r>
              <a:rPr lang="en-US" dirty="0" smtClean="0"/>
              <a:t>Exception.</a:t>
            </a:r>
          </a:p>
          <a:p>
            <a:r>
              <a:rPr lang="el-GR" dirty="0" smtClean="0"/>
              <a:t>Στη νέα κλάση ορίζουμε πάντα ένα </a:t>
            </a:r>
            <a:r>
              <a:rPr lang="en-US" dirty="0" smtClean="0">
                <a:solidFill>
                  <a:schemeClr val="accent6">
                    <a:lumMod val="75000"/>
                  </a:schemeClr>
                </a:solidFill>
              </a:rPr>
              <a:t>constructor</a:t>
            </a:r>
            <a:r>
              <a:rPr lang="en-US" dirty="0" smtClean="0"/>
              <a:t> </a:t>
            </a:r>
            <a:r>
              <a:rPr lang="el-GR" dirty="0" smtClean="0">
                <a:solidFill>
                  <a:srgbClr val="0070C0"/>
                </a:solidFill>
              </a:rPr>
              <a:t>χωρίς ορίσματα </a:t>
            </a:r>
            <a:r>
              <a:rPr lang="el-GR" dirty="0" smtClean="0"/>
              <a:t>και έναν που παίρνει το </a:t>
            </a:r>
            <a:r>
              <a:rPr lang="en-US" dirty="0" smtClean="0">
                <a:solidFill>
                  <a:srgbClr val="0070C0"/>
                </a:solidFill>
              </a:rPr>
              <a:t>String </a:t>
            </a:r>
            <a:r>
              <a:rPr lang="el-GR" dirty="0" smtClean="0">
                <a:solidFill>
                  <a:srgbClr val="0070C0"/>
                </a:solidFill>
              </a:rPr>
              <a:t>του μηνύματος</a:t>
            </a:r>
            <a:r>
              <a:rPr lang="el-GR" dirty="0" smtClean="0"/>
              <a:t>.</a:t>
            </a:r>
          </a:p>
          <a:p>
            <a:r>
              <a:rPr lang="el-GR" dirty="0" smtClean="0"/>
              <a:t>Διατηρούμε την μέθοδο </a:t>
            </a:r>
            <a:r>
              <a:rPr lang="en-US" dirty="0" err="1" smtClean="0">
                <a:solidFill>
                  <a:srgbClr val="0070C0"/>
                </a:solidFill>
              </a:rPr>
              <a:t>getMessage</a:t>
            </a:r>
            <a:r>
              <a:rPr lang="en-US" dirty="0" smtClean="0">
                <a:solidFill>
                  <a:srgbClr val="0070C0"/>
                </a:solidFill>
              </a:rPr>
              <a:t>() </a:t>
            </a:r>
            <a:r>
              <a:rPr lang="el-GR" dirty="0" smtClean="0"/>
              <a:t>ως έχει</a:t>
            </a:r>
          </a:p>
          <a:p>
            <a:pPr lvl="1"/>
            <a:r>
              <a:rPr lang="el-GR" dirty="0" smtClean="0"/>
              <a:t>Συνήθως δεν θα χρειαστούμε κάποια άλλη μέθοδο.</a:t>
            </a:r>
            <a:endParaRPr lang="en-US" dirty="0"/>
          </a:p>
        </p:txBody>
      </p:sp>
    </p:spTree>
    <p:extLst>
      <p:ext uri="{BB962C8B-B14F-4D97-AF65-F5344CB8AC3E}">
        <p14:creationId xmlns:p14="http://schemas.microsoft.com/office/powerpoint/2010/main" val="103295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Εξαιρέσεις με επιπλέον πληροφορία</a:t>
            </a:r>
            <a:endParaRPr lang="en-US" dirty="0"/>
          </a:p>
        </p:txBody>
      </p:sp>
      <p:sp>
        <p:nvSpPr>
          <p:cNvPr id="3" name="Content Placeholder 2"/>
          <p:cNvSpPr>
            <a:spLocks noGrp="1"/>
          </p:cNvSpPr>
          <p:nvPr>
            <p:ph idx="1"/>
          </p:nvPr>
        </p:nvSpPr>
        <p:spPr/>
        <p:txBody>
          <a:bodyPr>
            <a:normAutofit lnSpcReduction="10000"/>
          </a:bodyPr>
          <a:lstStyle/>
          <a:p>
            <a:r>
              <a:rPr lang="el-GR" dirty="0" smtClean="0"/>
              <a:t>Μια εξαίρεση συνήθως έχει ένα μήνυμα σε μορφή </a:t>
            </a:r>
            <a:r>
              <a:rPr lang="en-US" dirty="0" smtClean="0"/>
              <a:t>String. </a:t>
            </a:r>
            <a:r>
              <a:rPr lang="el-GR" dirty="0" smtClean="0"/>
              <a:t>Μπορεί να έχει και </a:t>
            </a:r>
            <a:r>
              <a:rPr lang="el-GR" dirty="0" smtClean="0">
                <a:solidFill>
                  <a:schemeClr val="accent6">
                    <a:lumMod val="75000"/>
                  </a:schemeClr>
                </a:solidFill>
              </a:rPr>
              <a:t>επιπλέον πληροφορία </a:t>
            </a:r>
            <a:r>
              <a:rPr lang="el-GR" dirty="0" smtClean="0"/>
              <a:t>η οποία αποθηκεύεται σε </a:t>
            </a:r>
            <a:r>
              <a:rPr lang="el-GR" dirty="0" smtClean="0">
                <a:solidFill>
                  <a:srgbClr val="0070C0"/>
                </a:solidFill>
              </a:rPr>
              <a:t>πεδία της μεθόδου</a:t>
            </a:r>
            <a:r>
              <a:rPr lang="el-GR" dirty="0" smtClean="0"/>
              <a:t>.</a:t>
            </a:r>
            <a:endParaRPr lang="en-US" dirty="0" smtClean="0"/>
          </a:p>
          <a:p>
            <a:endParaRPr lang="en-US" dirty="0"/>
          </a:p>
          <a:p>
            <a:r>
              <a:rPr lang="el-GR" dirty="0" smtClean="0"/>
              <a:t>Παράδειγμα: Ζητάμε το έτος γέννησης και θέλουμε να πετάμε μια εξαίρεση αν είναι μεγαλύτερο από 201</a:t>
            </a:r>
            <a:r>
              <a:rPr lang="en-US" dirty="0" smtClean="0"/>
              <a:t>4</a:t>
            </a:r>
            <a:r>
              <a:rPr lang="el-GR" dirty="0" smtClean="0"/>
              <a:t>.</a:t>
            </a:r>
          </a:p>
          <a:p>
            <a:pPr lvl="1"/>
            <a:r>
              <a:rPr lang="el-GR" dirty="0" smtClean="0"/>
              <a:t>Θα ορίσουμε το </a:t>
            </a:r>
            <a:r>
              <a:rPr lang="en-US" dirty="0" err="1" smtClean="0">
                <a:solidFill>
                  <a:schemeClr val="accent6">
                    <a:lumMod val="75000"/>
                  </a:schemeClr>
                </a:solidFill>
              </a:rPr>
              <a:t>BadNumberException</a:t>
            </a:r>
            <a:endParaRPr lang="el-GR" dirty="0" smtClean="0">
              <a:solidFill>
                <a:schemeClr val="accent6">
                  <a:lumMod val="75000"/>
                </a:schemeClr>
              </a:solidFill>
            </a:endParaRPr>
          </a:p>
          <a:p>
            <a:pPr lvl="1"/>
            <a:r>
              <a:rPr lang="el-GR" dirty="0" smtClean="0"/>
              <a:t>Η εξαίρεση θα πρέπει να</a:t>
            </a:r>
            <a:r>
              <a:rPr lang="en-US" dirty="0" smtClean="0"/>
              <a:t> </a:t>
            </a:r>
            <a:r>
              <a:rPr lang="el-GR" dirty="0" smtClean="0"/>
              <a:t>μεταφέρει </a:t>
            </a:r>
            <a:r>
              <a:rPr lang="el-GR" dirty="0" smtClean="0">
                <a:solidFill>
                  <a:schemeClr val="accent6">
                    <a:lumMod val="75000"/>
                  </a:schemeClr>
                </a:solidFill>
              </a:rPr>
              <a:t>πληροφορία</a:t>
            </a:r>
            <a:r>
              <a:rPr lang="el-GR" dirty="0" smtClean="0"/>
              <a:t> για τον </a:t>
            </a:r>
            <a:r>
              <a:rPr lang="el-GR" dirty="0" smtClean="0">
                <a:solidFill>
                  <a:srgbClr val="0070C0"/>
                </a:solidFill>
              </a:rPr>
              <a:t>αριθμό</a:t>
            </a:r>
            <a:r>
              <a:rPr lang="el-GR" dirty="0" smtClean="0"/>
              <a:t> που δόθηκε. </a:t>
            </a:r>
          </a:p>
          <a:p>
            <a:pPr marL="0" indent="0">
              <a:buNone/>
            </a:pPr>
            <a:r>
              <a:rPr lang="el-GR" dirty="0"/>
              <a:t>	</a:t>
            </a:r>
            <a:endParaRPr lang="en-US" dirty="0"/>
          </a:p>
        </p:txBody>
      </p:sp>
    </p:spTree>
    <p:extLst>
      <p:ext uri="{BB962C8B-B14F-4D97-AF65-F5344CB8AC3E}">
        <p14:creationId xmlns:p14="http://schemas.microsoft.com/office/powerpoint/2010/main" val="389458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000328"/>
          </a:xfrm>
          <a:ln w="28575">
            <a:solidFill>
              <a:srgbClr val="FF0000"/>
            </a:solidFill>
            <a:prstDash val="dash"/>
          </a:ln>
        </p:spPr>
        <p:txBody>
          <a:bodyPr>
            <a:normAutofit fontScale="77500" lnSpcReduction="20000"/>
          </a:bodyPr>
          <a:lstStyle/>
          <a:p>
            <a:pPr marL="0" indent="0">
              <a:buNone/>
            </a:pPr>
            <a:r>
              <a:rPr lang="en-US" sz="1900" b="1" dirty="0" smtClean="0">
                <a:latin typeface="Courier New" pitchFamily="49" charset="0"/>
                <a:cs typeface="Courier New" pitchFamily="49" charset="0"/>
              </a:rPr>
              <a:t>public </a:t>
            </a:r>
            <a:r>
              <a:rPr lang="en-US" sz="1900" b="1" dirty="0">
                <a:latin typeface="Courier New" pitchFamily="49" charset="0"/>
                <a:cs typeface="Courier New" pitchFamily="49" charset="0"/>
              </a:rPr>
              <a:t>class </a:t>
            </a:r>
            <a:r>
              <a:rPr lang="en-US" sz="1900" b="1" dirty="0" err="1">
                <a:solidFill>
                  <a:srgbClr val="0070C0"/>
                </a:solidFill>
                <a:latin typeface="Courier New" pitchFamily="49" charset="0"/>
                <a:cs typeface="Courier New" pitchFamily="49" charset="0"/>
              </a:rPr>
              <a:t>BadNumberException</a:t>
            </a:r>
            <a:r>
              <a:rPr lang="en-US" sz="1900" b="1" dirty="0">
                <a:latin typeface="Courier New" pitchFamily="49" charset="0"/>
                <a:cs typeface="Courier New" pitchFamily="49" charset="0"/>
              </a:rPr>
              <a:t> extends Exception</a:t>
            </a: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private int </a:t>
            </a:r>
            <a:r>
              <a:rPr lang="en-US" sz="1900" b="1" dirty="0" err="1">
                <a:solidFill>
                  <a:srgbClr val="0070C0"/>
                </a:solidFill>
                <a:latin typeface="Courier New" pitchFamily="49" charset="0"/>
                <a:cs typeface="Courier New" pitchFamily="49" charset="0"/>
              </a:rPr>
              <a:t>badNumber</a:t>
            </a:r>
            <a:r>
              <a:rPr lang="en-US" sz="1900" b="1" dirty="0">
                <a:solidFill>
                  <a:srgbClr val="0070C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BadNumberException</a:t>
            </a:r>
            <a:r>
              <a:rPr lang="en-US" sz="1900" b="1" dirty="0">
                <a:solidFill>
                  <a:srgbClr val="0070C0"/>
                </a:solidFill>
                <a:latin typeface="Courier New" pitchFamily="49" charset="0"/>
                <a:cs typeface="Courier New" pitchFamily="49" charset="0"/>
              </a:rPr>
              <a:t>(int number)</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badNumber</a:t>
            </a:r>
            <a:r>
              <a:rPr lang="en-US" sz="1900" b="1" dirty="0">
                <a:solidFill>
                  <a:srgbClr val="0070C0"/>
                </a:solidFill>
                <a:latin typeface="Courier New" pitchFamily="49" charset="0"/>
                <a:cs typeface="Courier New" pitchFamily="49" charset="0"/>
              </a:rPr>
              <a:t> = number;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(String 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super(message);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int </a:t>
            </a:r>
            <a:r>
              <a:rPr lang="en-US" sz="1900" b="1" dirty="0" err="1">
                <a:solidFill>
                  <a:srgbClr val="0070C0"/>
                </a:solidFill>
                <a:latin typeface="Courier New" pitchFamily="49" charset="0"/>
                <a:cs typeface="Courier New" pitchFamily="49" charset="0"/>
              </a:rPr>
              <a:t>getBadNumber</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return </a:t>
            </a:r>
            <a:r>
              <a:rPr lang="en-US" sz="1900" b="1" dirty="0" err="1">
                <a:latin typeface="Courier New" pitchFamily="49" charset="0"/>
                <a:cs typeface="Courier New" pitchFamily="49" charset="0"/>
              </a:rPr>
              <a:t>badNumber</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415825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l-GR" smtClean="0"/>
          </a:p>
        </p:txBody>
      </p:sp>
      <p:sp>
        <p:nvSpPr>
          <p:cNvPr id="48131" name="Oval 3"/>
          <p:cNvSpPr>
            <a:spLocks noChangeArrowheads="1"/>
          </p:cNvSpPr>
          <p:nvPr/>
        </p:nvSpPr>
        <p:spPr bwMode="ltGray">
          <a:xfrm>
            <a:off x="827089" y="1700215"/>
            <a:ext cx="1441450" cy="720725"/>
          </a:xfrm>
          <a:prstGeom prst="ellipse">
            <a:avLst/>
          </a:prstGeom>
          <a:solidFill>
            <a:schemeClr val="accent1"/>
          </a:solidFill>
          <a:ln w="9525">
            <a:solidFill>
              <a:schemeClr val="tx1"/>
            </a:solidFill>
            <a:round/>
            <a:headEnd/>
            <a:tailEnd/>
          </a:ln>
        </p:spPr>
        <p:txBody>
          <a:bodyPr wrap="none" anchor="ctr"/>
          <a:lstStyle/>
          <a:p>
            <a:pPr algn="ctr" eaLnBrk="0" hangingPunct="0"/>
            <a:r>
              <a:rPr lang="en-US"/>
              <a:t>X.java</a:t>
            </a:r>
          </a:p>
        </p:txBody>
      </p:sp>
      <p:sp>
        <p:nvSpPr>
          <p:cNvPr id="48132" name="Rectangle 4"/>
          <p:cNvSpPr>
            <a:spLocks noChangeArrowheads="1"/>
          </p:cNvSpPr>
          <p:nvPr/>
        </p:nvSpPr>
        <p:spPr bwMode="ltGray">
          <a:xfrm>
            <a:off x="828676" y="2924177"/>
            <a:ext cx="1439863" cy="576263"/>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t>javac</a:t>
            </a:r>
          </a:p>
        </p:txBody>
      </p:sp>
      <p:sp>
        <p:nvSpPr>
          <p:cNvPr id="48133" name="Oval 5"/>
          <p:cNvSpPr>
            <a:spLocks noChangeArrowheads="1"/>
          </p:cNvSpPr>
          <p:nvPr/>
        </p:nvSpPr>
        <p:spPr bwMode="ltGray">
          <a:xfrm>
            <a:off x="827089" y="4076702"/>
            <a:ext cx="1584325" cy="720725"/>
          </a:xfrm>
          <a:prstGeom prst="ellipse">
            <a:avLst/>
          </a:prstGeom>
          <a:solidFill>
            <a:schemeClr val="accent1"/>
          </a:solidFill>
          <a:ln w="9525">
            <a:solidFill>
              <a:schemeClr val="tx1"/>
            </a:solidFill>
            <a:round/>
            <a:headEnd/>
            <a:tailEnd/>
          </a:ln>
        </p:spPr>
        <p:txBody>
          <a:bodyPr wrap="none" anchor="ctr"/>
          <a:lstStyle/>
          <a:p>
            <a:pPr algn="ctr" eaLnBrk="0" hangingPunct="0"/>
            <a:r>
              <a:rPr lang="en-US"/>
              <a:t>X.class</a:t>
            </a:r>
          </a:p>
        </p:txBody>
      </p:sp>
      <p:sp>
        <p:nvSpPr>
          <p:cNvPr id="48134" name="Text Box 6"/>
          <p:cNvSpPr txBox="1">
            <a:spLocks noChangeArrowheads="1"/>
          </p:cNvSpPr>
          <p:nvPr/>
        </p:nvSpPr>
        <p:spPr bwMode="ltGray">
          <a:xfrm>
            <a:off x="2392364" y="301148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a:latin typeface="+mn-lt"/>
              </a:rPr>
              <a:t>compiler</a:t>
            </a:r>
          </a:p>
        </p:txBody>
      </p:sp>
      <p:sp>
        <p:nvSpPr>
          <p:cNvPr id="48135" name="Rectangle 7"/>
          <p:cNvSpPr>
            <a:spLocks noChangeArrowheads="1"/>
          </p:cNvSpPr>
          <p:nvPr/>
        </p:nvSpPr>
        <p:spPr bwMode="ltGray">
          <a:xfrm>
            <a:off x="4500564" y="1700215"/>
            <a:ext cx="3240087" cy="302418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48136" name="Text Box 8"/>
          <p:cNvSpPr txBox="1">
            <a:spLocks noChangeArrowheads="1"/>
          </p:cNvSpPr>
          <p:nvPr/>
        </p:nvSpPr>
        <p:spPr bwMode="ltGray">
          <a:xfrm>
            <a:off x="4500563" y="1066800"/>
            <a:ext cx="3001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smtClean="0">
                <a:latin typeface="+mn-lt"/>
              </a:rPr>
              <a:t>Java Virtual Machine (JVM)</a:t>
            </a:r>
            <a:endParaRPr lang="en-US" dirty="0">
              <a:latin typeface="+mn-lt"/>
            </a:endParaRPr>
          </a:p>
        </p:txBody>
      </p:sp>
      <p:sp>
        <p:nvSpPr>
          <p:cNvPr id="48137" name="Rectangle 9"/>
          <p:cNvSpPr>
            <a:spLocks noChangeArrowheads="1"/>
          </p:cNvSpPr>
          <p:nvPr/>
        </p:nvSpPr>
        <p:spPr bwMode="ltGray">
          <a:xfrm>
            <a:off x="5003801" y="1916113"/>
            <a:ext cx="1655763" cy="576262"/>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class loader</a:t>
            </a:r>
          </a:p>
        </p:txBody>
      </p:sp>
      <p:sp>
        <p:nvSpPr>
          <p:cNvPr id="48138" name="Rectangle 10"/>
          <p:cNvSpPr>
            <a:spLocks noChangeArrowheads="1"/>
          </p:cNvSpPr>
          <p:nvPr/>
        </p:nvSpPr>
        <p:spPr bwMode="ltGray">
          <a:xfrm>
            <a:off x="5003801" y="2636840"/>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bytecode </a:t>
            </a:r>
          </a:p>
          <a:p>
            <a:pPr algn="ctr" eaLnBrk="0" hangingPunct="0"/>
            <a:r>
              <a:rPr lang="en-US"/>
              <a:t>verifier</a:t>
            </a:r>
          </a:p>
        </p:txBody>
      </p:sp>
      <p:sp>
        <p:nvSpPr>
          <p:cNvPr id="48139" name="Rectangle 11"/>
          <p:cNvSpPr>
            <a:spLocks noChangeArrowheads="1"/>
          </p:cNvSpPr>
          <p:nvPr/>
        </p:nvSpPr>
        <p:spPr bwMode="ltGray">
          <a:xfrm>
            <a:off x="5003801" y="3355977"/>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dirty="0">
                <a:solidFill>
                  <a:srgbClr val="FF0000"/>
                </a:solidFill>
              </a:rPr>
              <a:t>interpreter</a:t>
            </a:r>
          </a:p>
        </p:txBody>
      </p:sp>
      <p:sp>
        <p:nvSpPr>
          <p:cNvPr id="48140" name="Rectangle 12"/>
          <p:cNvSpPr>
            <a:spLocks noChangeArrowheads="1"/>
          </p:cNvSpPr>
          <p:nvPr/>
        </p:nvSpPr>
        <p:spPr bwMode="ltGray">
          <a:xfrm>
            <a:off x="5003801" y="4078290"/>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runtime </a:t>
            </a:r>
          </a:p>
          <a:p>
            <a:pPr algn="ctr" eaLnBrk="0" hangingPunct="0"/>
            <a:r>
              <a:rPr lang="en-US"/>
              <a:t>support</a:t>
            </a:r>
          </a:p>
        </p:txBody>
      </p:sp>
      <p:sp>
        <p:nvSpPr>
          <p:cNvPr id="48141" name="Rectangle 13"/>
          <p:cNvSpPr>
            <a:spLocks noChangeArrowheads="1"/>
          </p:cNvSpPr>
          <p:nvPr/>
        </p:nvSpPr>
        <p:spPr bwMode="ltGray">
          <a:xfrm>
            <a:off x="4500564" y="4797427"/>
            <a:ext cx="3240087" cy="574675"/>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t>Operating System</a:t>
            </a:r>
          </a:p>
        </p:txBody>
      </p:sp>
      <p:cxnSp>
        <p:nvCxnSpPr>
          <p:cNvPr id="48142" name="AutoShape 14"/>
          <p:cNvCxnSpPr>
            <a:cxnSpLocks noChangeShapeType="1"/>
            <a:stCxn id="48131" idx="6"/>
            <a:endCxn id="48132" idx="0"/>
          </p:cNvCxnSpPr>
          <p:nvPr/>
        </p:nvCxnSpPr>
        <p:spPr bwMode="ltGray">
          <a:xfrm flipH="1">
            <a:off x="1549400" y="2060575"/>
            <a:ext cx="719138" cy="863600"/>
          </a:xfrm>
          <a:prstGeom prst="curvedConnector4">
            <a:avLst>
              <a:gd name="adj1" fmla="val -31787"/>
              <a:gd name="adj2" fmla="val 7077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3" name="AutoShape 15"/>
          <p:cNvCxnSpPr>
            <a:cxnSpLocks noChangeShapeType="1"/>
            <a:stCxn id="48132" idx="3"/>
            <a:endCxn id="48133" idx="0"/>
          </p:cNvCxnSpPr>
          <p:nvPr/>
        </p:nvCxnSpPr>
        <p:spPr bwMode="ltGray">
          <a:xfrm flipH="1">
            <a:off x="1619251" y="3213100"/>
            <a:ext cx="649288" cy="863600"/>
          </a:xfrm>
          <a:prstGeom prst="curvedConnector4">
            <a:avLst>
              <a:gd name="adj1" fmla="val -35208"/>
              <a:gd name="adj2" fmla="val 66546"/>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4" name="AutoShape 16"/>
          <p:cNvCxnSpPr>
            <a:cxnSpLocks noChangeShapeType="1"/>
            <a:stCxn id="48133" idx="6"/>
            <a:endCxn id="48137" idx="0"/>
          </p:cNvCxnSpPr>
          <p:nvPr/>
        </p:nvCxnSpPr>
        <p:spPr bwMode="ltGray">
          <a:xfrm flipV="1">
            <a:off x="2411414" y="1916113"/>
            <a:ext cx="3421062" cy="2520950"/>
          </a:xfrm>
          <a:prstGeom prst="curvedConnector4">
            <a:avLst>
              <a:gd name="adj1" fmla="val 37866"/>
              <a:gd name="adj2" fmla="val 10906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5" name="AutoShape 17"/>
          <p:cNvCxnSpPr>
            <a:cxnSpLocks noChangeShapeType="1"/>
            <a:stCxn id="48137" idx="2"/>
            <a:endCxn id="48138" idx="3"/>
          </p:cNvCxnSpPr>
          <p:nvPr/>
        </p:nvCxnSpPr>
        <p:spPr bwMode="ltGray">
          <a:xfrm rot="16200000" flipH="1">
            <a:off x="6030119" y="2294731"/>
            <a:ext cx="431800" cy="827088"/>
          </a:xfrm>
          <a:prstGeom prst="curvedConnector4">
            <a:avLst>
              <a:gd name="adj1" fmla="val 16546"/>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6" name="AutoShape 18"/>
          <p:cNvCxnSpPr>
            <a:cxnSpLocks noChangeShapeType="1"/>
            <a:stCxn id="48138" idx="2"/>
            <a:endCxn id="48139" idx="3"/>
          </p:cNvCxnSpPr>
          <p:nvPr/>
        </p:nvCxnSpPr>
        <p:spPr bwMode="ltGray">
          <a:xfrm rot="16200000" flipH="1">
            <a:off x="6030119" y="3013869"/>
            <a:ext cx="431800" cy="827088"/>
          </a:xfrm>
          <a:prstGeom prst="curvedConnector4">
            <a:avLst>
              <a:gd name="adj1" fmla="val 16546"/>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7" name="AutoShape 19"/>
          <p:cNvCxnSpPr>
            <a:cxnSpLocks noChangeShapeType="1"/>
            <a:stCxn id="48139" idx="2"/>
            <a:endCxn id="48140" idx="3"/>
          </p:cNvCxnSpPr>
          <p:nvPr/>
        </p:nvCxnSpPr>
        <p:spPr bwMode="ltGray">
          <a:xfrm rot="16200000" flipH="1">
            <a:off x="6028532" y="3734594"/>
            <a:ext cx="434975" cy="827088"/>
          </a:xfrm>
          <a:prstGeom prst="curvedConnector4">
            <a:avLst>
              <a:gd name="adj1" fmla="val 16787"/>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148" name="Text Box 20"/>
          <p:cNvSpPr txBox="1">
            <a:spLocks noChangeArrowheads="1"/>
          </p:cNvSpPr>
          <p:nvPr/>
        </p:nvSpPr>
        <p:spPr bwMode="ltGray">
          <a:xfrm>
            <a:off x="3334545" y="4017962"/>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a:latin typeface="+mn-lt"/>
              </a:rPr>
              <a:t>java X</a:t>
            </a:r>
            <a:endParaRPr lang="el-GR" dirty="0">
              <a:latin typeface="+mn-lt"/>
            </a:endParaRPr>
          </a:p>
        </p:txBody>
      </p:sp>
      <p:sp>
        <p:nvSpPr>
          <p:cNvPr id="2" name="TextBox 1"/>
          <p:cNvSpPr txBox="1"/>
          <p:nvPr/>
        </p:nvSpPr>
        <p:spPr>
          <a:xfrm>
            <a:off x="2268538" y="1716088"/>
            <a:ext cx="1479892" cy="369332"/>
          </a:xfrm>
          <a:prstGeom prst="rect">
            <a:avLst/>
          </a:prstGeom>
          <a:noFill/>
        </p:spPr>
        <p:txBody>
          <a:bodyPr wrap="none" rtlCol="0">
            <a:spAutoFit/>
          </a:bodyPr>
          <a:lstStyle/>
          <a:p>
            <a:r>
              <a:rPr lang="en-US" dirty="0" smtClean="0">
                <a:solidFill>
                  <a:srgbClr val="FF0000"/>
                </a:solidFill>
              </a:rPr>
              <a:t>Source code</a:t>
            </a:r>
            <a:endParaRPr lang="en-US" dirty="0">
              <a:solidFill>
                <a:srgbClr val="FF0000"/>
              </a:solidFill>
            </a:endParaRPr>
          </a:p>
        </p:txBody>
      </p:sp>
      <p:sp>
        <p:nvSpPr>
          <p:cNvPr id="3" name="TextBox 2"/>
          <p:cNvSpPr txBox="1"/>
          <p:nvPr/>
        </p:nvSpPr>
        <p:spPr>
          <a:xfrm>
            <a:off x="1087393" y="4900612"/>
            <a:ext cx="1120820" cy="369332"/>
          </a:xfrm>
          <a:prstGeom prst="rect">
            <a:avLst/>
          </a:prstGeom>
          <a:noFill/>
        </p:spPr>
        <p:txBody>
          <a:bodyPr wrap="none" rtlCol="0">
            <a:spAutoFit/>
          </a:bodyPr>
          <a:lstStyle/>
          <a:p>
            <a:r>
              <a:rPr lang="en-US" dirty="0" err="1" smtClean="0">
                <a:solidFill>
                  <a:srgbClr val="FF0000"/>
                </a:solidFill>
              </a:rPr>
              <a:t>bytecode</a:t>
            </a:r>
            <a:endParaRPr lang="en-US" dirty="0">
              <a:solidFill>
                <a:srgbClr val="FF0000"/>
              </a:solidFill>
            </a:endParaRPr>
          </a:p>
        </p:txBody>
      </p:sp>
    </p:spTree>
    <p:extLst>
      <p:ext uri="{BB962C8B-B14F-4D97-AF65-F5344CB8AC3E}">
        <p14:creationId xmlns:p14="http://schemas.microsoft.com/office/powerpoint/2010/main" val="3591680708"/>
      </p:ext>
    </p:extLst>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000328"/>
          </a:xfrm>
          <a:ln w="28575">
            <a:solidFill>
              <a:srgbClr val="0070C0"/>
            </a:solidFill>
            <a:prstDash val="dash"/>
          </a:ln>
        </p:spPr>
        <p:txBody>
          <a:bodyPr>
            <a:normAutofit fontScale="700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BadNumberExceptionDemo</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year of birth:"); </a:t>
            </a:r>
          </a:p>
          <a:p>
            <a:pPr marL="0" indent="0">
              <a:buNone/>
            </a:pPr>
            <a:r>
              <a:rPr lang="en-US" sz="1900" b="1" dirty="0">
                <a:latin typeface="Courier New" pitchFamily="49" charset="0"/>
                <a:cs typeface="Courier New" pitchFamily="49" charset="0"/>
              </a:rPr>
              <a:t>            int </a:t>
            </a:r>
            <a:r>
              <a:rPr lang="en-US" sz="1900" b="1" dirty="0" err="1">
                <a:latin typeface="Courier New" pitchFamily="49" charset="0"/>
                <a:cs typeface="Courier New" pitchFamily="49" charset="0"/>
              </a:rPr>
              <a:t>inputNumber</a:t>
            </a:r>
            <a:r>
              <a:rPr lang="en-US" sz="1900" b="1" dirty="0">
                <a:latin typeface="Courier New" pitchFamily="49" charset="0"/>
                <a:cs typeface="Courier New" pitchFamily="49" charset="0"/>
              </a:rPr>
              <a:t>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if (</a:t>
            </a:r>
            <a:r>
              <a:rPr lang="en-US" sz="1900" b="1" dirty="0" err="1">
                <a:latin typeface="Courier New" pitchFamily="49" charset="0"/>
                <a:cs typeface="Courier New" pitchFamily="49" charset="0"/>
              </a:rPr>
              <a:t>inputNumber</a:t>
            </a:r>
            <a:r>
              <a:rPr lang="en-US" sz="1900" b="1" dirty="0">
                <a:latin typeface="Courier New" pitchFamily="49" charset="0"/>
                <a:cs typeface="Courier New" pitchFamily="49" charset="0"/>
              </a:rPr>
              <a:t> &gt; </a:t>
            </a:r>
            <a:r>
              <a:rPr lang="en-US" sz="1900" b="1" dirty="0" smtClean="0">
                <a:latin typeface="Courier New" pitchFamily="49" charset="0"/>
                <a:cs typeface="Courier New" pitchFamily="49" charset="0"/>
              </a:rPr>
              <a:t>2014)</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throw</a:t>
            </a:r>
            <a:r>
              <a:rPr lang="en-US" sz="1900" b="1" dirty="0">
                <a:solidFill>
                  <a:srgbClr val="FF0000"/>
                </a:solidFill>
                <a:latin typeface="Courier New" pitchFamily="49" charset="0"/>
                <a:cs typeface="Courier New" pitchFamily="49" charset="0"/>
              </a:rPr>
              <a:t> new </a:t>
            </a:r>
            <a:r>
              <a:rPr lang="en-US" sz="1900" b="1" dirty="0" err="1">
                <a:solidFill>
                  <a:srgbClr val="FF0000"/>
                </a:solidFill>
                <a:latin typeface="Courier New" pitchFamily="49" charset="0"/>
                <a:cs typeface="Courier New" pitchFamily="49" charset="0"/>
              </a:rPr>
              <a:t>BadNumberException</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inputNumber</a:t>
            </a:r>
            <a:r>
              <a:rPr lang="en-US" sz="1900" b="1" dirty="0">
                <a:solidFill>
                  <a:srgbClr val="FF000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("Thank you for entering " + </a:t>
            </a:r>
            <a:r>
              <a:rPr lang="en-US" sz="1900" b="1" dirty="0" err="1">
                <a:latin typeface="Courier New" pitchFamily="49" charset="0"/>
                <a:cs typeface="Courier New" pitchFamily="49" charset="0"/>
              </a:rPr>
              <a:t>inputNumber</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catch</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BadNumberException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e.getBadNumber</a:t>
            </a:r>
            <a:r>
              <a:rPr lang="en-US" sz="1900" b="1" dirty="0">
                <a:solidFill>
                  <a:srgbClr val="FF0000"/>
                </a:solidFill>
                <a:latin typeface="Courier New" pitchFamily="49" charset="0"/>
                <a:cs typeface="Courier New" pitchFamily="49" charset="0"/>
              </a:rPr>
              <a:t>( ) </a:t>
            </a:r>
            <a:r>
              <a:rPr lang="en-US" sz="1900" b="1" dirty="0" smtClean="0">
                <a:latin typeface="Courier New" pitchFamily="49" charset="0"/>
                <a:cs typeface="Courier New" pitchFamily="49" charset="0"/>
              </a:rPr>
              <a:t>+ </a:t>
            </a:r>
            <a:r>
              <a:rPr lang="en-US" sz="1900" b="1" dirty="0">
                <a:latin typeface="Courier New" pitchFamily="49" charset="0"/>
                <a:cs typeface="Courier New" pitchFamily="49" charset="0"/>
              </a:rPr>
              <a:t>" is not valid.");</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("End of program.");</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p>
        </p:txBody>
      </p:sp>
      <p:sp>
        <p:nvSpPr>
          <p:cNvPr id="2" name="Rectangular Callout 1"/>
          <p:cNvSpPr/>
          <p:nvPr/>
        </p:nvSpPr>
        <p:spPr>
          <a:xfrm>
            <a:off x="5364088" y="5229200"/>
            <a:ext cx="3600400" cy="612648"/>
          </a:xfrm>
          <a:prstGeom prst="wedgeRectCallout">
            <a:avLst>
              <a:gd name="adj1" fmla="val -71702"/>
              <a:gd name="adj2" fmla="val -1027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Μας επιστρέφει τον αριθμό που προκάλεσε την εξαίρεση</a:t>
            </a:r>
            <a:endParaRPr lang="en-US" dirty="0"/>
          </a:p>
        </p:txBody>
      </p:sp>
    </p:spTree>
    <p:extLst>
      <p:ext uri="{BB962C8B-B14F-4D97-AF65-F5344CB8AC3E}">
        <p14:creationId xmlns:p14="http://schemas.microsoft.com/office/powerpoint/2010/main" val="177274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Πολλαπλά </a:t>
            </a:r>
            <a:r>
              <a:rPr lang="en-US" dirty="0" smtClean="0"/>
              <a:t>catch blocks</a:t>
            </a:r>
            <a:endParaRPr lang="en-US" dirty="0"/>
          </a:p>
        </p:txBody>
      </p:sp>
      <p:sp>
        <p:nvSpPr>
          <p:cNvPr id="3" name="Content Placeholder 2"/>
          <p:cNvSpPr>
            <a:spLocks noGrp="1"/>
          </p:cNvSpPr>
          <p:nvPr>
            <p:ph idx="1"/>
          </p:nvPr>
        </p:nvSpPr>
        <p:spPr/>
        <p:txBody>
          <a:bodyPr/>
          <a:lstStyle/>
          <a:p>
            <a:r>
              <a:rPr lang="el-GR" dirty="0" smtClean="0"/>
              <a:t>Εφόσον έχουμε πολλαπλά είδη εξαιρέσεων είναι δυνατόν ένα </a:t>
            </a:r>
            <a:r>
              <a:rPr lang="en-US" dirty="0" smtClean="0">
                <a:solidFill>
                  <a:srgbClr val="0070C0"/>
                </a:solidFill>
              </a:rPr>
              <a:t>try block </a:t>
            </a:r>
            <a:r>
              <a:rPr lang="el-GR" dirty="0" smtClean="0"/>
              <a:t>να </a:t>
            </a:r>
            <a:r>
              <a:rPr lang="el-GR" dirty="0" smtClean="0">
                <a:solidFill>
                  <a:schemeClr val="accent6">
                    <a:lumMod val="75000"/>
                  </a:schemeClr>
                </a:solidFill>
              </a:rPr>
              <a:t>πετάει</a:t>
            </a:r>
            <a:r>
              <a:rPr lang="el-GR" dirty="0" smtClean="0"/>
              <a:t> παραπάνω από ένα τύπο </a:t>
            </a:r>
            <a:r>
              <a:rPr lang="el-GR" dirty="0" smtClean="0">
                <a:solidFill>
                  <a:srgbClr val="0070C0"/>
                </a:solidFill>
              </a:rPr>
              <a:t>εξαίρεσης</a:t>
            </a:r>
            <a:r>
              <a:rPr lang="el-GR" dirty="0" smtClean="0"/>
              <a:t>.</a:t>
            </a:r>
          </a:p>
          <a:p>
            <a:r>
              <a:rPr lang="el-GR" dirty="0" smtClean="0"/>
              <a:t>Στην περίπτωση αυτή χρειαζόμαστε και </a:t>
            </a:r>
            <a:r>
              <a:rPr lang="el-GR" dirty="0" smtClean="0">
                <a:solidFill>
                  <a:schemeClr val="accent6">
                    <a:lumMod val="75000"/>
                  </a:schemeClr>
                </a:solidFill>
              </a:rPr>
              <a:t>διαφορετικά</a:t>
            </a:r>
            <a:r>
              <a:rPr lang="el-GR" dirty="0" smtClean="0"/>
              <a:t> </a:t>
            </a:r>
            <a:r>
              <a:rPr lang="en-US" dirty="0" smtClean="0">
                <a:solidFill>
                  <a:srgbClr val="0070C0"/>
                </a:solidFill>
              </a:rPr>
              <a:t>catch blocks</a:t>
            </a:r>
            <a:r>
              <a:rPr lang="en-US" dirty="0" smtClean="0"/>
              <a:t>.</a:t>
            </a:r>
            <a:endParaRPr lang="en-US" dirty="0"/>
          </a:p>
        </p:txBody>
      </p:sp>
    </p:spTree>
    <p:extLst>
      <p:ext uri="{BB962C8B-B14F-4D97-AF65-F5344CB8AC3E}">
        <p14:creationId xmlns:p14="http://schemas.microsoft.com/office/powerpoint/2010/main" val="407539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000328"/>
          </a:xfrm>
          <a:ln w="28575">
            <a:solidFill>
              <a:srgbClr val="FF0000"/>
            </a:solidFill>
            <a:prstDash val="dash"/>
          </a:ln>
        </p:spPr>
        <p:txBody>
          <a:bodyPr>
            <a:normAutofit/>
          </a:bodyPr>
          <a:lstStyle/>
          <a:p>
            <a:pPr marL="0" indent="0">
              <a:buNone/>
            </a:pPr>
            <a:r>
              <a:rPr lang="en-US" sz="1900" b="1" dirty="0">
                <a:latin typeface="Courier New" pitchFamily="49" charset="0"/>
                <a:cs typeface="Courier New" pitchFamily="49" charset="0"/>
              </a:rPr>
              <a:t>public class </a:t>
            </a:r>
            <a:r>
              <a:rPr lang="en-US" sz="1900" b="1" dirty="0" err="1">
                <a:solidFill>
                  <a:srgbClr val="0070C0"/>
                </a:solidFill>
                <a:latin typeface="Courier New" pitchFamily="49" charset="0"/>
                <a:cs typeface="Courier New" pitchFamily="49" charset="0"/>
              </a:rPr>
              <a:t>NegativeNumberException</a:t>
            </a:r>
            <a:r>
              <a:rPr lang="en-US" sz="1900" b="1" dirty="0">
                <a:solidFill>
                  <a:srgbClr val="0070C0"/>
                </a:solidFill>
                <a:latin typeface="Courier New" pitchFamily="49" charset="0"/>
                <a:cs typeface="Courier New" pitchFamily="49" charset="0"/>
              </a:rPr>
              <a:t> </a:t>
            </a:r>
            <a:r>
              <a:rPr lang="en-US" sz="1900" b="1" dirty="0">
                <a:latin typeface="Courier New" pitchFamily="49" charset="0"/>
                <a:cs typeface="Courier New" pitchFamily="49" charset="0"/>
              </a:rPr>
              <a:t>extends Exception</a:t>
            </a: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NegativeNumberException</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super("Negative Number Exception!");</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NegativeNumberException</a:t>
            </a:r>
            <a:r>
              <a:rPr lang="en-US" sz="1900" b="1" dirty="0">
                <a:solidFill>
                  <a:srgbClr val="0070C0"/>
                </a:solidFill>
                <a:latin typeface="Courier New" pitchFamily="49" charset="0"/>
                <a:cs typeface="Courier New" pitchFamily="49" charset="0"/>
              </a:rPr>
              <a:t>(String 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p>
        </p:txBody>
      </p:sp>
    </p:spTree>
    <p:extLst>
      <p:ext uri="{BB962C8B-B14F-4D97-AF65-F5344CB8AC3E}">
        <p14:creationId xmlns:p14="http://schemas.microsoft.com/office/powerpoint/2010/main" val="242062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6237312"/>
          </a:xfrm>
          <a:ln w="28575">
            <a:solidFill>
              <a:srgbClr val="0070C0"/>
            </a:solidFill>
            <a:prstDash val="dash"/>
          </a:ln>
        </p:spPr>
        <p:txBody>
          <a:bodyPr>
            <a:normAutofit fontScale="62500" lnSpcReduction="20000"/>
          </a:bodyPr>
          <a:lstStyle/>
          <a:p>
            <a:pPr marL="0" indent="0">
              <a:buNone/>
            </a:pPr>
            <a:r>
              <a:rPr lang="en-US" sz="1900" b="1" dirty="0" smtClean="0">
                <a:latin typeface="Courier New" pitchFamily="49" charset="0"/>
                <a:cs typeface="Courier New" pitchFamily="49" charset="0"/>
              </a:rPr>
              <a:t>       </a:t>
            </a:r>
          </a:p>
          <a:p>
            <a:pPr marL="0" indent="0">
              <a:buNone/>
            </a:pPr>
            <a:r>
              <a:rPr lang="en-US" sz="1900" b="1" dirty="0" smtClean="0">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try</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("How many pencils do you have?");</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int pencils</a:t>
            </a:r>
            <a:r>
              <a:rPr lang="en-US" sz="1900" b="1" dirty="0">
                <a:latin typeface="Courier New" pitchFamily="49" charset="0"/>
                <a:cs typeface="Courier New" pitchFamily="49" charset="0"/>
              </a:rPr>
              <a:t>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if (pencils &lt;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NegativeNumberException</a:t>
            </a:r>
            <a:r>
              <a:rPr lang="en-US" sz="1900" b="1" dirty="0">
                <a:solidFill>
                  <a:srgbClr val="FF0000"/>
                </a:solidFill>
                <a:latin typeface="Courier New" pitchFamily="49" charset="0"/>
                <a:cs typeface="Courier New" pitchFamily="49" charset="0"/>
              </a:rPr>
              <a:t>("pencils");</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("How many erasers do you have?");</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int erasers </a:t>
            </a: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double </a:t>
            </a:r>
            <a:r>
              <a:rPr lang="en-US" sz="1900" b="1" dirty="0" err="1">
                <a:solidFill>
                  <a:srgbClr val="0070C0"/>
                </a:solidFill>
                <a:latin typeface="Courier New" pitchFamily="49" charset="0"/>
                <a:cs typeface="Courier New" pitchFamily="49" charset="0"/>
              </a:rPr>
              <a:t>pencilsPerEraser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if (erasers &lt;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NegativeNumberException</a:t>
            </a:r>
            <a:r>
              <a:rPr lang="en-US" sz="1900" b="1" dirty="0">
                <a:solidFill>
                  <a:srgbClr val="FF0000"/>
                </a:solidFill>
                <a:latin typeface="Courier New" pitchFamily="49" charset="0"/>
                <a:cs typeface="Courier New" pitchFamily="49" charset="0"/>
              </a:rPr>
              <a:t>("erasers");</a:t>
            </a:r>
          </a:p>
          <a:p>
            <a:pPr marL="0" indent="0">
              <a:buNone/>
            </a:pPr>
            <a:r>
              <a:rPr lang="en-US" sz="1900" b="1" dirty="0">
                <a:latin typeface="Courier New" pitchFamily="49" charset="0"/>
                <a:cs typeface="Courier New" pitchFamily="49" charset="0"/>
              </a:rPr>
              <a:t>           else if (erasers != 0)</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pencilsPerEraser</a:t>
            </a:r>
            <a:r>
              <a:rPr lang="en-US" sz="1900" b="1" dirty="0">
                <a:latin typeface="Courier New" pitchFamily="49" charset="0"/>
                <a:cs typeface="Courier New" pitchFamily="49" charset="0"/>
              </a:rPr>
              <a:t> = pencils/(double)erasers;</a:t>
            </a:r>
          </a:p>
          <a:p>
            <a:pPr marL="0" indent="0">
              <a:buNone/>
            </a:pPr>
            <a:r>
              <a:rPr lang="en-US" sz="1900" b="1" dirty="0">
                <a:latin typeface="Courier New" pitchFamily="49" charset="0"/>
                <a:cs typeface="Courier New" pitchFamily="49" charset="0"/>
              </a:rPr>
              <a:t>           else</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("Each eraser must last through " </a:t>
            </a:r>
          </a:p>
          <a:p>
            <a:pPr marL="0" indent="0">
              <a:buNone/>
            </a:pPr>
            <a:r>
              <a:rPr lang="en-US" sz="1900" b="1" dirty="0">
                <a:latin typeface="Courier New" pitchFamily="49" charset="0"/>
                <a:cs typeface="Courier New" pitchFamily="49" charset="0"/>
              </a:rPr>
              <a:t>                + </a:t>
            </a:r>
            <a:r>
              <a:rPr lang="en-US" sz="1900" b="1" dirty="0" err="1">
                <a:latin typeface="Courier New" pitchFamily="49" charset="0"/>
                <a:cs typeface="Courier New" pitchFamily="49" charset="0"/>
              </a:rPr>
              <a:t>pencilsPerEraser</a:t>
            </a:r>
            <a:r>
              <a:rPr lang="en-US" sz="1900" b="1" dirty="0">
                <a:latin typeface="Courier New" pitchFamily="49" charset="0"/>
                <a:cs typeface="Courier New" pitchFamily="49" charset="0"/>
              </a:rPr>
              <a:t> + " pencils.");</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NegativeNumberException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solidFill>
                  <a:srgbClr val="0070C0"/>
                </a:solidFill>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System.out.println</a:t>
            </a:r>
            <a:r>
              <a:rPr lang="en-US" sz="1900" b="1" dirty="0">
                <a:solidFill>
                  <a:srgbClr val="0070C0"/>
                </a:solidFill>
                <a:latin typeface="Courier New" pitchFamily="49" charset="0"/>
                <a:cs typeface="Courier New" pitchFamily="49" charset="0"/>
              </a:rPr>
              <a:t>("Cannot have a negative number of </a:t>
            </a:r>
            <a:r>
              <a:rPr lang="en-US" sz="1900" b="1" dirty="0" smtClean="0">
                <a:solidFill>
                  <a:srgbClr val="0070C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e.getMessage</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solidFill>
                  <a:srgbClr val="0070C0"/>
                </a:solidFill>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System.out.println</a:t>
            </a:r>
            <a:r>
              <a:rPr lang="en-US" sz="1900" b="1" dirty="0">
                <a:solidFill>
                  <a:srgbClr val="0070C0"/>
                </a:solidFill>
                <a:latin typeface="Courier New" pitchFamily="49" charset="0"/>
                <a:cs typeface="Courier New" pitchFamily="49" charset="0"/>
              </a:rPr>
              <a:t>("Do not make any mistakes.");</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endParaRPr lang="en-US" sz="1900" b="1" dirty="0">
              <a:latin typeface="Courier New" pitchFamily="49" charset="0"/>
              <a:cs typeface="Courier New" pitchFamily="49" charset="0"/>
            </a:endParaRPr>
          </a:p>
        </p:txBody>
      </p:sp>
    </p:spTree>
    <p:extLst>
      <p:ext uri="{BB962C8B-B14F-4D97-AF65-F5344CB8AC3E}">
        <p14:creationId xmlns:p14="http://schemas.microsoft.com/office/powerpoint/2010/main" val="302672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πεταχτεί μια εξαίρεση και βγούμε από ένα </a:t>
            </a:r>
            <a:r>
              <a:rPr lang="en-US" dirty="0" smtClean="0"/>
              <a:t>try block, </a:t>
            </a:r>
            <a:r>
              <a:rPr lang="el-GR" dirty="0" smtClean="0"/>
              <a:t>τα </a:t>
            </a:r>
            <a:r>
              <a:rPr lang="en-US" dirty="0" smtClean="0">
                <a:solidFill>
                  <a:srgbClr val="0070C0"/>
                </a:solidFill>
              </a:rPr>
              <a:t>catch blocks</a:t>
            </a:r>
            <a:r>
              <a:rPr lang="el-GR" dirty="0" smtClean="0">
                <a:solidFill>
                  <a:srgbClr val="0070C0"/>
                </a:solidFill>
              </a:rPr>
              <a:t> </a:t>
            </a:r>
            <a:r>
              <a:rPr lang="el-GR" dirty="0" smtClean="0"/>
              <a:t>εξετάζονται με την σειρά που εμφανίζονται στον κώδικα.</a:t>
            </a:r>
          </a:p>
          <a:p>
            <a:r>
              <a:rPr lang="el-GR" dirty="0" smtClean="0"/>
              <a:t>Θα εκτελεστεί το </a:t>
            </a:r>
            <a:r>
              <a:rPr lang="el-GR" dirty="0" smtClean="0">
                <a:solidFill>
                  <a:schemeClr val="accent6">
                    <a:lumMod val="75000"/>
                  </a:schemeClr>
                </a:solidFill>
              </a:rPr>
              <a:t>πρώτο</a:t>
            </a:r>
            <a:r>
              <a:rPr lang="el-GR" dirty="0" smtClean="0"/>
              <a:t> </a:t>
            </a:r>
            <a:r>
              <a:rPr lang="en-US" dirty="0" smtClean="0"/>
              <a:t>catch block </a:t>
            </a:r>
            <a:r>
              <a:rPr lang="el-GR" dirty="0" smtClean="0"/>
              <a:t>με όρισμα που ταιριάζει στο </a:t>
            </a:r>
            <a:r>
              <a:rPr lang="en-US" dirty="0" smtClean="0">
                <a:solidFill>
                  <a:srgbClr val="0070C0"/>
                </a:solidFill>
              </a:rPr>
              <a:t>exception</a:t>
            </a:r>
            <a:r>
              <a:rPr lang="en-US" dirty="0" smtClean="0"/>
              <a:t> </a:t>
            </a:r>
            <a:r>
              <a:rPr lang="el-GR" dirty="0" smtClean="0"/>
              <a:t>που έχει πεταχτεί.</a:t>
            </a:r>
          </a:p>
          <a:p>
            <a:r>
              <a:rPr lang="el-GR" dirty="0" smtClean="0"/>
              <a:t>Για να είμαστε σίγουροι ότι θα εκτελεστεί το σωστό </a:t>
            </a:r>
            <a:r>
              <a:rPr lang="en-US" dirty="0" smtClean="0"/>
              <a:t>catch block </a:t>
            </a:r>
            <a:r>
              <a:rPr lang="el-GR" dirty="0" smtClean="0"/>
              <a:t>θα πρέπει να έχουμε τις πιο </a:t>
            </a:r>
            <a:r>
              <a:rPr lang="el-GR" dirty="0" smtClean="0">
                <a:solidFill>
                  <a:schemeClr val="accent6">
                    <a:lumMod val="75000"/>
                  </a:schemeClr>
                </a:solidFill>
              </a:rPr>
              <a:t>συγκεκριμένες εξαιρέσεις πρώτες </a:t>
            </a:r>
            <a:r>
              <a:rPr lang="el-GR" dirty="0" smtClean="0"/>
              <a:t>και τις </a:t>
            </a:r>
            <a:r>
              <a:rPr lang="el-GR" dirty="0" smtClean="0">
                <a:solidFill>
                  <a:srgbClr val="0070C0"/>
                </a:solidFill>
              </a:rPr>
              <a:t>πιο γενικές μετά</a:t>
            </a:r>
            <a:r>
              <a:rPr lang="el-GR" dirty="0" smtClean="0"/>
              <a:t>.</a:t>
            </a:r>
          </a:p>
          <a:p>
            <a:pPr lvl="1"/>
            <a:r>
              <a:rPr lang="el-GR" dirty="0" smtClean="0"/>
              <a:t>Αν είναι ανάποδα, οι πιο συγκεκριμένες εξαιρέσεις δεν θα εκτελεστούν </a:t>
            </a:r>
            <a:r>
              <a:rPr lang="el-GR" dirty="0" smtClean="0">
                <a:solidFill>
                  <a:schemeClr val="accent6">
                    <a:lumMod val="75000"/>
                  </a:schemeClr>
                </a:solidFill>
              </a:rPr>
              <a:t>ποτέ</a:t>
            </a:r>
            <a:r>
              <a:rPr lang="el-GR" dirty="0" smtClean="0"/>
              <a:t>.</a:t>
            </a:r>
            <a:endParaRPr lang="en-US" dirty="0" smtClean="0"/>
          </a:p>
          <a:p>
            <a:pPr lvl="1"/>
            <a:r>
              <a:rPr lang="en-US" dirty="0" smtClean="0"/>
              <a:t>O compiler </a:t>
            </a:r>
            <a:r>
              <a:rPr lang="el-GR" dirty="0" smtClean="0"/>
              <a:t>μπορεί να σας βγάλει μήνυμα λάθους αν έχετε ήδη πιάσει μια εξαίρεση.</a:t>
            </a:r>
            <a:endParaRPr lang="en-US" dirty="0"/>
          </a:p>
        </p:txBody>
      </p:sp>
    </p:spTree>
    <p:extLst>
      <p:ext uri="{BB962C8B-B14F-4D97-AF65-F5344CB8AC3E}">
        <p14:creationId xmlns:p14="http://schemas.microsoft.com/office/powerpoint/2010/main" val="127047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06061"/>
            <a:ext cx="8024954" cy="6771084"/>
          </a:xfrm>
          <a:prstGeom prst="rect">
            <a:avLst/>
          </a:prstGeom>
          <a:noFill/>
          <a:ln w="28575">
            <a:solidFill>
              <a:schemeClr val="accent1"/>
            </a:solidFill>
            <a:prstDash val="dash"/>
          </a:ln>
        </p:spPr>
        <p:txBody>
          <a:bodyPr wrap="none" rtlCol="0">
            <a:spAutoFit/>
          </a:bodyPr>
          <a:lstStyle/>
          <a:p>
            <a:r>
              <a:rPr lang="en-US" sz="1400" b="1" dirty="0" smtClean="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java.util.Scanner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BadNumberExceptionDemo2</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try</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Scanner keyboard = new Scanner(System.in);</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("Enter year of birth:"); </a:t>
            </a:r>
          </a:p>
          <a:p>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 </a:t>
            </a:r>
            <a:r>
              <a:rPr lang="en-US" sz="1400" b="1" dirty="0" err="1" smtClean="0">
                <a:latin typeface="Courier New" panose="02070309020205020404" pitchFamily="49" charset="0"/>
                <a:cs typeface="Courier New" panose="02070309020205020404" pitchFamily="49" charset="0"/>
              </a:rPr>
              <a:t>keyboard.nextInt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&lt;=1973</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throw </a:t>
            </a:r>
            <a:r>
              <a:rPr lang="en-US" sz="1400" b="1" dirty="0">
                <a:solidFill>
                  <a:srgbClr val="FF0000"/>
                </a:solidFill>
                <a:latin typeface="Courier New" panose="02070309020205020404" pitchFamily="49" charset="0"/>
                <a:cs typeface="Courier New" panose="02070309020205020404" pitchFamily="49" charset="0"/>
              </a:rPr>
              <a:t>new Exception("You are too old</a:t>
            </a:r>
            <a:r>
              <a:rPr lang="en-US" sz="1400" b="1" dirty="0" smtClean="0">
                <a:solidFill>
                  <a:srgbClr val="FF0000"/>
                </a:solidFill>
                <a:latin typeface="Courier New" panose="02070309020205020404" pitchFamily="49" charset="0"/>
                <a:cs typeface="Courier New" panose="02070309020205020404" pitchFamily="49" charset="0"/>
              </a:rPr>
              <a:t>");</a:t>
            </a:r>
            <a:endParaRPr lang="en-US" sz="1400" b="1" dirty="0">
              <a:solidFill>
                <a:srgbClr val="FF000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&gt; 2015)</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throw new </a:t>
            </a:r>
            <a:r>
              <a:rPr lang="en-US" sz="1400" b="1" dirty="0" err="1">
                <a:solidFill>
                  <a:srgbClr val="FF0000"/>
                </a:solidFill>
                <a:latin typeface="Courier New" panose="02070309020205020404" pitchFamily="49" charset="0"/>
                <a:cs typeface="Courier New" panose="02070309020205020404" pitchFamily="49" charset="0"/>
              </a:rPr>
              <a:t>BadNumberException</a:t>
            </a:r>
            <a:r>
              <a:rPr lang="en-US" sz="1400" b="1" dirty="0">
                <a:solidFill>
                  <a:srgbClr val="FF0000"/>
                </a:solidFill>
                <a:latin typeface="Courier New" panose="02070309020205020404" pitchFamily="49" charset="0"/>
                <a:cs typeface="Courier New" panose="02070309020205020404" pitchFamily="49" charset="0"/>
              </a:rPr>
              <a:t>(</a:t>
            </a:r>
            <a:r>
              <a:rPr lang="en-US" sz="1400" b="1" dirty="0" err="1">
                <a:solidFill>
                  <a:srgbClr val="FF0000"/>
                </a:solidFill>
                <a:latin typeface="Courier New" panose="02070309020205020404" pitchFamily="49" charset="0"/>
                <a:cs typeface="Courier New" panose="02070309020205020404" pitchFamily="49" charset="0"/>
              </a:rPr>
              <a:t>inputNumber</a:t>
            </a:r>
            <a:r>
              <a:rPr lang="en-US" sz="1400" b="1" dirty="0">
                <a:solidFill>
                  <a:srgbClr val="FF0000"/>
                </a:solidFill>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("Thank you for entering " +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catch(Exception </a:t>
            </a:r>
            <a:r>
              <a:rPr lang="en-US" sz="1400" b="1" dirty="0">
                <a:solidFill>
                  <a:srgbClr val="FF0000"/>
                </a:solidFill>
                <a:latin typeface="Courier New" panose="02070309020205020404" pitchFamily="49" charset="0"/>
                <a:cs typeface="Courier New" panose="02070309020205020404" pitchFamily="49" charset="0"/>
              </a:rPr>
              <a:t>e</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e.getMessage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catch(</a:t>
            </a:r>
            <a:r>
              <a:rPr lang="en-US" sz="1400" b="1" dirty="0" err="1">
                <a:solidFill>
                  <a:srgbClr val="FF0000"/>
                </a:solidFill>
                <a:latin typeface="Courier New" panose="02070309020205020404" pitchFamily="49" charset="0"/>
                <a:cs typeface="Courier New" panose="02070309020205020404" pitchFamily="49" charset="0"/>
              </a:rPr>
              <a:t>BadNumberException</a:t>
            </a:r>
            <a:r>
              <a:rPr lang="en-US" sz="1400" b="1" dirty="0">
                <a:solidFill>
                  <a:srgbClr val="FF0000"/>
                </a:solidFill>
                <a:latin typeface="Courier New" panose="02070309020205020404" pitchFamily="49" charset="0"/>
                <a:cs typeface="Courier New" panose="02070309020205020404" pitchFamily="49" charset="0"/>
              </a:rPr>
              <a:t> e</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e.getBadNumber</a:t>
            </a:r>
            <a:r>
              <a:rPr lang="en-US" sz="1400" b="1" dirty="0">
                <a:latin typeface="Courier New" panose="02070309020205020404" pitchFamily="49" charset="0"/>
                <a:cs typeface="Courier New" panose="02070309020205020404" pitchFamily="49" charset="0"/>
              </a:rPr>
              <a:t>( )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is not valid.");</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("End of program.");</a:t>
            </a:r>
          </a:p>
          <a:p>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TextBox 4"/>
          <p:cNvSpPr txBox="1"/>
          <p:nvPr/>
        </p:nvSpPr>
        <p:spPr>
          <a:xfrm>
            <a:off x="5349629" y="5661248"/>
            <a:ext cx="3794372" cy="923330"/>
          </a:xfrm>
          <a:prstGeom prst="rect">
            <a:avLst/>
          </a:prstGeom>
          <a:solidFill>
            <a:srgbClr val="92D050"/>
          </a:solidFill>
        </p:spPr>
        <p:txBody>
          <a:bodyPr wrap="square" rtlCol="0">
            <a:spAutoFit/>
          </a:bodyPr>
          <a:lstStyle/>
          <a:p>
            <a:r>
              <a:rPr lang="en-US" dirty="0" smtClean="0"/>
              <a:t>O compiler </a:t>
            </a:r>
            <a:r>
              <a:rPr lang="el-GR" dirty="0" smtClean="0"/>
              <a:t>θα μας χτυπήσει λάθος γιατί δεν γίνεται ποτέ να πάμε στο δεύτερο </a:t>
            </a:r>
            <a:r>
              <a:rPr lang="en-US" dirty="0" smtClean="0"/>
              <a:t>catch block</a:t>
            </a:r>
            <a:endParaRPr lang="en-US" dirty="0"/>
          </a:p>
        </p:txBody>
      </p:sp>
      <p:sp>
        <p:nvSpPr>
          <p:cNvPr id="6" name="TextBox 5"/>
          <p:cNvSpPr txBox="1"/>
          <p:nvPr/>
        </p:nvSpPr>
        <p:spPr>
          <a:xfrm>
            <a:off x="5580112" y="4437112"/>
            <a:ext cx="3563889" cy="648072"/>
          </a:xfrm>
          <a:prstGeom prst="rect">
            <a:avLst/>
          </a:prstGeom>
          <a:solidFill>
            <a:srgbClr val="92D050"/>
          </a:solidFill>
        </p:spPr>
        <p:txBody>
          <a:bodyPr wrap="square" rtlCol="0">
            <a:spAutoFit/>
          </a:bodyPr>
          <a:lstStyle/>
          <a:p>
            <a:r>
              <a:rPr lang="en-US" dirty="0" smtClean="0"/>
              <a:t>To Exception </a:t>
            </a:r>
            <a:r>
              <a:rPr lang="el-GR" dirty="0" smtClean="0"/>
              <a:t>είναι πιο γενικό από το </a:t>
            </a:r>
            <a:r>
              <a:rPr lang="en-US" dirty="0" err="1" smtClean="0"/>
              <a:t>BadNumberException</a:t>
            </a:r>
            <a:endParaRPr lang="en-US" dirty="0"/>
          </a:p>
        </p:txBody>
      </p:sp>
    </p:spTree>
    <p:extLst>
      <p:ext uri="{BB962C8B-B14F-4D97-AF65-F5344CB8AC3E}">
        <p14:creationId xmlns:p14="http://schemas.microsoft.com/office/powerpoint/2010/main" val="197609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που πετάνε εξαιρέσεις</a:t>
            </a:r>
            <a:endParaRPr lang="en-US" dirty="0"/>
          </a:p>
        </p:txBody>
      </p:sp>
      <p:sp>
        <p:nvSpPr>
          <p:cNvPr id="3" name="Content Placeholder 2"/>
          <p:cNvSpPr>
            <a:spLocks noGrp="1"/>
          </p:cNvSpPr>
          <p:nvPr>
            <p:ph idx="1"/>
          </p:nvPr>
        </p:nvSpPr>
        <p:spPr/>
        <p:txBody>
          <a:bodyPr/>
          <a:lstStyle/>
          <a:p>
            <a:r>
              <a:rPr lang="el-GR" dirty="0" smtClean="0"/>
              <a:t>Μέχρι τώρα είδαμε παραδείγματα όπου οι εξαιρέσεις πετιόνται και πιάνονται στον ίδιο κώδικα. </a:t>
            </a:r>
          </a:p>
          <a:p>
            <a:pPr lvl="1"/>
            <a:r>
              <a:rPr lang="el-GR" dirty="0" smtClean="0"/>
              <a:t>Αυτό δεν είναι και τόσο ρεαλιστικό σενάριο</a:t>
            </a:r>
          </a:p>
          <a:p>
            <a:r>
              <a:rPr lang="el-GR" dirty="0" smtClean="0"/>
              <a:t>Το πιο σύνηθες είναι ότι την </a:t>
            </a:r>
            <a:r>
              <a:rPr lang="el-GR" dirty="0" smtClean="0">
                <a:solidFill>
                  <a:srgbClr val="0070C0"/>
                </a:solidFill>
              </a:rPr>
              <a:t>εξαίρεση</a:t>
            </a:r>
            <a:r>
              <a:rPr lang="el-GR" dirty="0" smtClean="0"/>
              <a:t> την πετάμε </a:t>
            </a:r>
            <a:r>
              <a:rPr lang="el-GR" dirty="0" smtClean="0">
                <a:solidFill>
                  <a:schemeClr val="accent6">
                    <a:lumMod val="75000"/>
                  </a:schemeClr>
                </a:solidFill>
              </a:rPr>
              <a:t>σε μια μέθοδο </a:t>
            </a:r>
            <a:r>
              <a:rPr lang="el-GR" dirty="0" smtClean="0"/>
              <a:t>και την </a:t>
            </a:r>
            <a:r>
              <a:rPr lang="el-GR" dirty="0" smtClean="0">
                <a:solidFill>
                  <a:srgbClr val="0070C0"/>
                </a:solidFill>
              </a:rPr>
              <a:t>πιάνουμε</a:t>
            </a:r>
            <a:r>
              <a:rPr lang="el-GR" dirty="0" smtClean="0"/>
              <a:t> </a:t>
            </a:r>
            <a:r>
              <a:rPr lang="el-GR" dirty="0" smtClean="0">
                <a:solidFill>
                  <a:schemeClr val="accent6">
                    <a:lumMod val="75000"/>
                  </a:schemeClr>
                </a:solidFill>
              </a:rPr>
              <a:t>σε μία άλλη</a:t>
            </a:r>
            <a:r>
              <a:rPr lang="el-GR" dirty="0" smtClean="0"/>
              <a:t>.</a:t>
            </a:r>
            <a:endParaRPr lang="en-US" dirty="0"/>
          </a:p>
        </p:txBody>
      </p:sp>
    </p:spTree>
    <p:extLst>
      <p:ext uri="{BB962C8B-B14F-4D97-AF65-F5344CB8AC3E}">
        <p14:creationId xmlns:p14="http://schemas.microsoft.com/office/powerpoint/2010/main" val="366634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Μέθοδος που πετάει εξαίρεση</a:t>
            </a:r>
            <a:endParaRPr lang="en-US" dirty="0"/>
          </a:p>
        </p:txBody>
      </p:sp>
      <p:sp>
        <p:nvSpPr>
          <p:cNvPr id="3" name="Content Placeholder 2"/>
          <p:cNvSpPr>
            <a:spLocks noGrp="1"/>
          </p:cNvSpPr>
          <p:nvPr>
            <p:ph idx="1"/>
          </p:nvPr>
        </p:nvSpPr>
        <p:spPr/>
        <p:txBody>
          <a:bodyPr>
            <a:normAutofit lnSpcReduction="10000"/>
          </a:bodyPr>
          <a:lstStyle/>
          <a:p>
            <a:r>
              <a:rPr lang="el-GR" dirty="0" smtClean="0"/>
              <a:t>Σύνταξη</a:t>
            </a:r>
          </a:p>
          <a:p>
            <a:endParaRPr lang="el-GR" dirty="0"/>
          </a:p>
          <a:p>
            <a:endParaRPr lang="el-GR" dirty="0" smtClean="0"/>
          </a:p>
          <a:p>
            <a:endParaRPr lang="el-GR" dirty="0"/>
          </a:p>
          <a:p>
            <a:endParaRPr lang="el-GR" dirty="0" smtClean="0"/>
          </a:p>
          <a:p>
            <a:endParaRPr lang="el-GR" dirty="0" smtClean="0"/>
          </a:p>
          <a:p>
            <a:r>
              <a:rPr lang="el-GR" dirty="0" smtClean="0"/>
              <a:t>Αν η μέθοδος πετάξει μια εξαίρεση τότε </a:t>
            </a:r>
            <a:r>
              <a:rPr lang="el-GR" dirty="0" smtClean="0">
                <a:solidFill>
                  <a:srgbClr val="0070C0"/>
                </a:solidFill>
              </a:rPr>
              <a:t>σταματάει</a:t>
            </a:r>
            <a:r>
              <a:rPr lang="el-GR" dirty="0" smtClean="0"/>
              <a:t> η εκτέλεση του κώδικα </a:t>
            </a:r>
            <a:r>
              <a:rPr lang="el-GR" dirty="0" smtClean="0">
                <a:solidFill>
                  <a:schemeClr val="accent6">
                    <a:lumMod val="75000"/>
                  </a:schemeClr>
                </a:solidFill>
              </a:rPr>
              <a:t>στο σημείο που πετάει την εκτέλεση</a:t>
            </a:r>
            <a:r>
              <a:rPr lang="el-GR" dirty="0" smtClean="0"/>
              <a:t>.</a:t>
            </a:r>
          </a:p>
          <a:p>
            <a:pPr lvl="1"/>
            <a:r>
              <a:rPr lang="el-GR" dirty="0" smtClean="0"/>
              <a:t>Με τον ίδιο τρόπο όπως η εντολή </a:t>
            </a:r>
            <a:r>
              <a:rPr lang="en-US" dirty="0" smtClean="0"/>
              <a:t>return </a:t>
            </a:r>
            <a:endParaRPr lang="en-US" dirty="0"/>
          </a:p>
        </p:txBody>
      </p:sp>
      <p:sp>
        <p:nvSpPr>
          <p:cNvPr id="4" name="TextBox 3"/>
          <p:cNvSpPr txBox="1"/>
          <p:nvPr/>
        </p:nvSpPr>
        <p:spPr>
          <a:xfrm>
            <a:off x="755576" y="2348880"/>
            <a:ext cx="7491153" cy="1754326"/>
          </a:xfrm>
          <a:prstGeom prst="rect">
            <a:avLst/>
          </a:prstGeom>
          <a:noFill/>
          <a:ln w="28575">
            <a:solidFill>
              <a:srgbClr val="FF0000"/>
            </a:solidFill>
            <a:prstDash val="dash"/>
          </a:ln>
        </p:spPr>
        <p:txBody>
          <a:bodyPr wrap="none" rtlCol="0">
            <a:spAutoFit/>
          </a:bodyPr>
          <a:lstStyle/>
          <a:p>
            <a:r>
              <a:rPr lang="en-US" b="1" dirty="0" err="1" smtClean="0">
                <a:solidFill>
                  <a:srgbClr val="0070C0"/>
                </a:solidFill>
                <a:latin typeface="Courier New" pitchFamily="49" charset="0"/>
                <a:cs typeface="Courier New" pitchFamily="49" charset="0"/>
              </a:rPr>
              <a:t>ReturnType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methodName</a:t>
            </a:r>
            <a:r>
              <a:rPr lang="en-US" b="1" dirty="0" smtClean="0">
                <a:solidFill>
                  <a:srgbClr val="0070C0"/>
                </a:solidFill>
                <a:latin typeface="Courier New" pitchFamily="49" charset="0"/>
                <a:cs typeface="Courier New" pitchFamily="49" charset="0"/>
              </a:rPr>
              <a:t>(argument list) </a:t>
            </a:r>
            <a:r>
              <a:rPr lang="en-US" b="1" dirty="0" smtClean="0">
                <a:solidFill>
                  <a:srgbClr val="FF0000"/>
                </a:solidFill>
                <a:latin typeface="Courier New" pitchFamily="49" charset="0"/>
                <a:cs typeface="Courier New" pitchFamily="49" charset="0"/>
              </a:rPr>
              <a:t>throws Exception</a:t>
            </a:r>
            <a:endParaRPr lang="el-GR" b="1" dirty="0" smtClean="0">
              <a:solidFill>
                <a:srgbClr val="FF000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πριν</a:t>
            </a:r>
            <a:r>
              <a:rPr lang="en-US" b="1" dirty="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&lt;</a:t>
            </a:r>
            <a:r>
              <a:rPr lang="el-GR" b="1" dirty="0">
                <a:solidFill>
                  <a:schemeClr val="accent6">
                    <a:lumMod val="75000"/>
                  </a:schemeClr>
                </a:solidFill>
                <a:latin typeface="Courier New" pitchFamily="49" charset="0"/>
                <a:cs typeface="Courier New" pitchFamily="49" charset="0"/>
              </a:rPr>
              <a:t>Κώδικας ο οποίος </a:t>
            </a:r>
            <a:r>
              <a:rPr lang="el-GR" b="1" dirty="0" smtClean="0">
                <a:solidFill>
                  <a:schemeClr val="accent6">
                    <a:lumMod val="75000"/>
                  </a:schemeClr>
                </a:solidFill>
                <a:latin typeface="Courier New" pitchFamily="49" charset="0"/>
                <a:cs typeface="Courier New" pitchFamily="49" charset="0"/>
              </a:rPr>
              <a:t>κάνει </a:t>
            </a:r>
            <a:r>
              <a:rPr lang="en-US" b="1" dirty="0">
                <a:solidFill>
                  <a:schemeClr val="accent6">
                    <a:lumMod val="75000"/>
                  </a:schemeClr>
                </a:solidFill>
                <a:latin typeface="Courier New" pitchFamily="49" charset="0"/>
                <a:cs typeface="Courier New" pitchFamily="49" charset="0"/>
              </a:rPr>
              <a:t>throw </a:t>
            </a:r>
            <a:r>
              <a:rPr lang="el-GR" b="1" dirty="0" smtClean="0">
                <a:solidFill>
                  <a:schemeClr val="accent6">
                    <a:lumMod val="75000"/>
                  </a:schemeClr>
                </a:solidFill>
                <a:latin typeface="Courier New" pitchFamily="49" charset="0"/>
                <a:cs typeface="Courier New" pitchFamily="49" charset="0"/>
              </a:rPr>
              <a:t>Ε</a:t>
            </a:r>
            <a:r>
              <a:rPr lang="en-US" b="1" dirty="0" err="1" smtClean="0">
                <a:solidFill>
                  <a:schemeClr val="accent6">
                    <a:lumMod val="75000"/>
                  </a:schemeClr>
                </a:solidFill>
                <a:latin typeface="Courier New" pitchFamily="49" charset="0"/>
                <a:cs typeface="Courier New" pitchFamily="49" charset="0"/>
              </a:rPr>
              <a:t>xception</a:t>
            </a:r>
            <a:r>
              <a:rPr lang="en-US" b="1" dirty="0">
                <a:solidFill>
                  <a:schemeClr val="accent6">
                    <a:lumMod val="75000"/>
                  </a:schemeClr>
                </a:solidFill>
                <a:latin typeface="Courier New" pitchFamily="49" charset="0"/>
                <a:cs typeface="Courier New" pitchFamily="49" charset="0"/>
              </a:rPr>
              <a:t>&gt;</a:t>
            </a:r>
          </a:p>
          <a:p>
            <a:r>
              <a:rPr lang="en-US" b="1" dirty="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μετά</a:t>
            </a:r>
            <a:r>
              <a:rPr lang="el-GR" b="1" dirty="0" smtClean="0">
                <a:solidFill>
                  <a:srgbClr val="0070C0"/>
                </a:solidFill>
                <a:latin typeface="Courier New" pitchFamily="49" charset="0"/>
                <a:cs typeface="Courier New" pitchFamily="49" charset="0"/>
              </a:rPr>
              <a:t>&gt;</a:t>
            </a:r>
          </a:p>
          <a:p>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0463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Μέθοδος που πετάει εξαίρεση</a:t>
            </a:r>
            <a:endParaRPr lang="en-US" dirty="0"/>
          </a:p>
        </p:txBody>
      </p:sp>
      <p:sp>
        <p:nvSpPr>
          <p:cNvPr id="3" name="Content Placeholder 2"/>
          <p:cNvSpPr>
            <a:spLocks noGrp="1"/>
          </p:cNvSpPr>
          <p:nvPr>
            <p:ph idx="1"/>
          </p:nvPr>
        </p:nvSpPr>
        <p:spPr/>
        <p:txBody>
          <a:bodyPr>
            <a:normAutofit/>
          </a:bodyPr>
          <a:lstStyle/>
          <a:p>
            <a:r>
              <a:rPr lang="el-GR" dirty="0" smtClean="0"/>
              <a:t>Μία μέθοδος μπορεί να πετάει πολλές εξαιρέσεις</a:t>
            </a:r>
            <a:endParaRPr lang="en-US" dirty="0" smtClean="0"/>
          </a:p>
          <a:p>
            <a:r>
              <a:rPr lang="el-GR" dirty="0" smtClean="0"/>
              <a:t>Σύνταξη:</a:t>
            </a:r>
          </a:p>
          <a:p>
            <a:endParaRPr lang="el-GR" dirty="0" smtClean="0"/>
          </a:p>
          <a:p>
            <a:endParaRPr lang="el-GR" dirty="0"/>
          </a:p>
          <a:p>
            <a:endParaRPr lang="el-GR" dirty="0" smtClean="0"/>
          </a:p>
          <a:p>
            <a:endParaRPr lang="el-GR" dirty="0"/>
          </a:p>
          <a:p>
            <a:endParaRPr lang="el-GR" dirty="0" smtClean="0"/>
          </a:p>
        </p:txBody>
      </p:sp>
      <p:sp>
        <p:nvSpPr>
          <p:cNvPr id="4" name="TextBox 3"/>
          <p:cNvSpPr txBox="1"/>
          <p:nvPr/>
        </p:nvSpPr>
        <p:spPr>
          <a:xfrm>
            <a:off x="755576" y="3284984"/>
            <a:ext cx="6664004" cy="2585323"/>
          </a:xfrm>
          <a:prstGeom prst="rect">
            <a:avLst/>
          </a:prstGeom>
          <a:noFill/>
          <a:ln w="28575">
            <a:solidFill>
              <a:srgbClr val="FF0000"/>
            </a:solidFill>
            <a:prstDash val="dash"/>
          </a:ln>
        </p:spPr>
        <p:txBody>
          <a:bodyPr wrap="none" rtlCol="0">
            <a:spAutoFit/>
          </a:bodyPr>
          <a:lstStyle/>
          <a:p>
            <a:r>
              <a:rPr lang="en-US" b="1" dirty="0" err="1" smtClean="0">
                <a:solidFill>
                  <a:srgbClr val="0070C0"/>
                </a:solidFill>
                <a:latin typeface="Courier New" pitchFamily="49" charset="0"/>
                <a:cs typeface="Courier New" pitchFamily="49" charset="0"/>
              </a:rPr>
              <a:t>ReturnType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methodName</a:t>
            </a:r>
            <a:r>
              <a:rPr lang="en-US" b="1" dirty="0" smtClean="0">
                <a:solidFill>
                  <a:srgbClr val="0070C0"/>
                </a:solidFill>
                <a:latin typeface="Courier New" pitchFamily="49" charset="0"/>
                <a:cs typeface="Courier New" pitchFamily="49" charset="0"/>
              </a:rPr>
              <a:t>(argument list) </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throws Exception</a:t>
            </a:r>
            <a:r>
              <a:rPr lang="el-GR" b="1" dirty="0" smtClean="0">
                <a:solidFill>
                  <a:srgbClr val="FF0000"/>
                </a:solidFill>
                <a:latin typeface="Courier New" pitchFamily="49" charset="0"/>
                <a:cs typeface="Courier New" pitchFamily="49" charset="0"/>
              </a:rPr>
              <a:t>1, </a:t>
            </a:r>
            <a:r>
              <a:rPr lang="en-US" b="1" dirty="0" err="1" smtClean="0">
                <a:solidFill>
                  <a:srgbClr val="FF0000"/>
                </a:solidFill>
                <a:latin typeface="Courier New" pitchFamily="49" charset="0"/>
                <a:cs typeface="Courier New" pitchFamily="49" charset="0"/>
              </a:rPr>
              <a:t>Exception2</a:t>
            </a:r>
            <a:endParaRPr lang="el-GR" b="1" dirty="0" smtClean="0">
              <a:solidFill>
                <a:srgbClr val="FF000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πριν</a:t>
            </a:r>
            <a:r>
              <a:rPr lang="en-US" b="1" dirty="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&lt;</a:t>
            </a:r>
            <a:r>
              <a:rPr lang="el-GR" b="1" dirty="0">
                <a:solidFill>
                  <a:schemeClr val="accent6">
                    <a:lumMod val="75000"/>
                  </a:schemeClr>
                </a:solidFill>
                <a:latin typeface="Courier New" pitchFamily="49" charset="0"/>
                <a:cs typeface="Courier New" pitchFamily="49" charset="0"/>
              </a:rPr>
              <a:t>Κώδικας ο οποίος </a:t>
            </a:r>
            <a:r>
              <a:rPr lang="el-GR" b="1" dirty="0" smtClean="0">
                <a:solidFill>
                  <a:schemeClr val="accent6">
                    <a:lumMod val="75000"/>
                  </a:schemeClr>
                </a:solidFill>
                <a:latin typeface="Courier New" pitchFamily="49" charset="0"/>
                <a:cs typeface="Courier New" pitchFamily="49" charset="0"/>
              </a:rPr>
              <a:t>κάνει </a:t>
            </a:r>
            <a:r>
              <a:rPr lang="en-US" b="1" dirty="0">
                <a:solidFill>
                  <a:schemeClr val="accent6">
                    <a:lumMod val="75000"/>
                  </a:schemeClr>
                </a:solidFill>
                <a:latin typeface="Courier New" pitchFamily="49" charset="0"/>
                <a:cs typeface="Courier New" pitchFamily="49" charset="0"/>
              </a:rPr>
              <a:t>throw </a:t>
            </a:r>
            <a:r>
              <a:rPr lang="el-GR" b="1" dirty="0" smtClean="0">
                <a:solidFill>
                  <a:schemeClr val="accent6">
                    <a:lumMod val="75000"/>
                  </a:schemeClr>
                </a:solidFill>
                <a:latin typeface="Courier New" pitchFamily="49" charset="0"/>
                <a:cs typeface="Courier New" pitchFamily="49" charset="0"/>
              </a:rPr>
              <a:t>Ε</a:t>
            </a:r>
            <a:r>
              <a:rPr lang="en-US" b="1" dirty="0" err="1" smtClean="0">
                <a:solidFill>
                  <a:schemeClr val="accent6">
                    <a:lumMod val="75000"/>
                  </a:schemeClr>
                </a:solidFill>
                <a:latin typeface="Courier New" pitchFamily="49" charset="0"/>
                <a:cs typeface="Courier New" pitchFamily="49" charset="0"/>
              </a:rPr>
              <a:t>xception</a:t>
            </a:r>
            <a:r>
              <a:rPr lang="el-GR" b="1" dirty="0" smtClean="0">
                <a:solidFill>
                  <a:schemeClr val="accent6">
                    <a:lumMod val="75000"/>
                  </a:schemeClr>
                </a:solidFill>
                <a:latin typeface="Courier New" pitchFamily="49" charset="0"/>
                <a:cs typeface="Courier New" pitchFamily="49" charset="0"/>
              </a:rPr>
              <a:t>1</a:t>
            </a:r>
            <a:r>
              <a:rPr lang="en-US" b="1" dirty="0" smtClean="0">
                <a:solidFill>
                  <a:schemeClr val="accent6">
                    <a:lumMod val="75000"/>
                  </a:schemeClr>
                </a:solidFill>
                <a:latin typeface="Courier New" pitchFamily="49" charset="0"/>
                <a:cs typeface="Courier New" pitchFamily="49" charset="0"/>
              </a:rPr>
              <a:t>&gt;</a:t>
            </a:r>
            <a:endParaRPr lang="en-US" b="1" dirty="0">
              <a:solidFill>
                <a:schemeClr val="accent6">
                  <a:lumMod val="75000"/>
                </a:schemeClr>
              </a:solidFill>
              <a:latin typeface="Courier New" pitchFamily="49" charset="0"/>
              <a:cs typeface="Courier New" pitchFamily="49" charset="0"/>
            </a:endParaRPr>
          </a:p>
          <a:p>
            <a:r>
              <a:rPr lang="en-US" b="1" dirty="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μετά</a:t>
            </a:r>
            <a:r>
              <a:rPr lang="el-GR" b="1" dirty="0" smtClean="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a:t>
            </a:r>
            <a:r>
              <a:rPr lang="el-GR" b="1" dirty="0" smtClean="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&lt;</a:t>
            </a:r>
            <a:r>
              <a:rPr lang="el-GR" b="1" dirty="0">
                <a:solidFill>
                  <a:schemeClr val="accent6">
                    <a:lumMod val="75000"/>
                  </a:schemeClr>
                </a:solidFill>
                <a:latin typeface="Courier New" pitchFamily="49" charset="0"/>
                <a:cs typeface="Courier New" pitchFamily="49" charset="0"/>
              </a:rPr>
              <a:t>Κώδικας ο οποίος κάνει </a:t>
            </a:r>
            <a:r>
              <a:rPr lang="en-US" b="1" dirty="0">
                <a:solidFill>
                  <a:schemeClr val="accent6">
                    <a:lumMod val="75000"/>
                  </a:schemeClr>
                </a:solidFill>
                <a:latin typeface="Courier New" pitchFamily="49" charset="0"/>
                <a:cs typeface="Courier New" pitchFamily="49" charset="0"/>
              </a:rPr>
              <a:t>throw </a:t>
            </a:r>
            <a:r>
              <a:rPr lang="el-GR" b="1" dirty="0">
                <a:solidFill>
                  <a:schemeClr val="accent6">
                    <a:lumMod val="75000"/>
                  </a:schemeClr>
                </a:solidFill>
                <a:latin typeface="Courier New" pitchFamily="49" charset="0"/>
                <a:cs typeface="Courier New" pitchFamily="49" charset="0"/>
              </a:rPr>
              <a:t>Ε</a:t>
            </a:r>
            <a:r>
              <a:rPr lang="en-US" b="1" dirty="0" err="1" smtClean="0">
                <a:solidFill>
                  <a:schemeClr val="accent6">
                    <a:lumMod val="75000"/>
                  </a:schemeClr>
                </a:solidFill>
                <a:latin typeface="Courier New" pitchFamily="49" charset="0"/>
                <a:cs typeface="Courier New" pitchFamily="49" charset="0"/>
              </a:rPr>
              <a:t>xception</a:t>
            </a:r>
            <a:r>
              <a:rPr lang="el-GR" b="1" dirty="0" smtClean="0">
                <a:solidFill>
                  <a:schemeClr val="accent6">
                    <a:lumMod val="75000"/>
                  </a:schemeClr>
                </a:solidFill>
                <a:latin typeface="Courier New" pitchFamily="49" charset="0"/>
                <a:cs typeface="Courier New" pitchFamily="49" charset="0"/>
              </a:rPr>
              <a:t>2</a:t>
            </a:r>
            <a:r>
              <a:rPr lang="en-US" b="1" dirty="0" smtClean="0">
                <a:solidFill>
                  <a:schemeClr val="accent6">
                    <a:lumMod val="75000"/>
                  </a:schemeClr>
                </a:solidFill>
                <a:latin typeface="Courier New" pitchFamily="49" charset="0"/>
                <a:cs typeface="Courier New" pitchFamily="49" charset="0"/>
              </a:rPr>
              <a:t>&gt;</a:t>
            </a:r>
            <a:endParaRPr lang="en-US" b="1" dirty="0">
              <a:solidFill>
                <a:schemeClr val="accent6">
                  <a:lumMod val="75000"/>
                </a:schemeClr>
              </a:solidFill>
              <a:latin typeface="Courier New" pitchFamily="49" charset="0"/>
              <a:cs typeface="Courier New" pitchFamily="49" charset="0"/>
            </a:endParaRPr>
          </a:p>
          <a:p>
            <a:r>
              <a:rPr lang="en-US" b="1" dirty="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μετά&gt;</a:t>
            </a:r>
            <a:endParaRPr lang="el-GR" b="1" dirty="0" smtClean="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400059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309320"/>
          </a:xfrm>
          <a:ln w="28575">
            <a:solidFill>
              <a:srgbClr val="0070C0"/>
            </a:solidFill>
            <a:prstDash val="dash"/>
          </a:ln>
        </p:spPr>
        <p:txBody>
          <a:bodyPr>
            <a:normAutofit fontScale="62500" lnSpcReduction="20000"/>
          </a:bodyPr>
          <a:lstStyle/>
          <a:p>
            <a:pPr marL="0" indent="0">
              <a:buNone/>
            </a:pPr>
            <a:r>
              <a:rPr lang="en-US" sz="1900" b="1" dirty="0" smtClean="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DivisionDemoSecondVersion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denominator :");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smtClean="0">
                <a:latin typeface="Courier New" pitchFamily="49" charset="0"/>
                <a:cs typeface="Courier New" pitchFamily="49" charset="0"/>
              </a:rPr>
              <a:t>(); int </a:t>
            </a:r>
            <a:r>
              <a:rPr lang="en-US" sz="1900" b="1" dirty="0">
                <a:latin typeface="Courier New" pitchFamily="49" charset="0"/>
                <a:cs typeface="Courier New" pitchFamily="49" charset="0"/>
              </a:rPr>
              <a:t>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double quotient =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(numerator, 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(numerator + "/" </a:t>
            </a:r>
            <a:r>
              <a:rPr lang="en-US" sz="1900" b="1" dirty="0" smtClean="0">
                <a:latin typeface="Courier New" pitchFamily="49" charset="0"/>
                <a:cs typeface="Courier New" pitchFamily="49" charset="0"/>
              </a:rPr>
              <a:t>+ </a:t>
            </a:r>
            <a:r>
              <a:rPr lang="en-US" sz="1900" b="1" dirty="0">
                <a:latin typeface="Courier New" pitchFamily="49" charset="0"/>
                <a:cs typeface="Courier New" pitchFamily="49" charset="0"/>
              </a:rPr>
              <a:t>denominator </a:t>
            </a:r>
            <a:r>
              <a:rPr lang="en-US" sz="1900" b="1" dirty="0" smtClean="0">
                <a:latin typeface="Courier New" pitchFamily="49" charset="0"/>
                <a:cs typeface="Courier New" pitchFamily="49" charset="0"/>
              </a:rPr>
              <a:t>+ </a:t>
            </a:r>
            <a:r>
              <a:rPr lang="en-US" sz="1900" b="1" dirty="0">
                <a:latin typeface="Courier New" pitchFamily="49" charset="0"/>
                <a:cs typeface="Courier New" pitchFamily="49" charset="0"/>
              </a:rPr>
              <a:t>" = " + quotient);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smtClean="0">
                <a:solidFill>
                  <a:srgbClr val="0070C0"/>
                </a:solidFill>
                <a:latin typeface="Courier New" pitchFamily="49" charset="0"/>
                <a:cs typeface="Courier New" pitchFamily="49" charset="0"/>
              </a:rPr>
              <a:t>secondChance</a:t>
            </a:r>
            <a:r>
              <a:rPr lang="en-US" sz="1900" b="1" dirty="0" smtClean="0">
                <a:solidFill>
                  <a:srgbClr val="0070C0"/>
                </a:solidFill>
                <a:latin typeface="Courier New" pitchFamily="49" charset="0"/>
                <a:cs typeface="Courier New" pitchFamily="49" charset="0"/>
              </a:rPr>
              <a:t>();</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endParaRPr lang="en-US" sz="1900" b="1" dirty="0" smtClean="0">
              <a:latin typeface="Courier New" pitchFamily="49" charset="0"/>
              <a:cs typeface="Courier New" pitchFamily="49" charset="0"/>
            </a:endParaRPr>
          </a:p>
          <a:p>
            <a:pPr marL="0" indent="0">
              <a:buNone/>
            </a:pPr>
            <a:r>
              <a:rPr lang="en-US" sz="1900" b="1" dirty="0" smtClean="0">
                <a:latin typeface="Courier New" pitchFamily="49" charset="0"/>
                <a:cs typeface="Courier New" pitchFamily="49" charset="0"/>
              </a:rPr>
              <a:t>        </a:t>
            </a:r>
            <a:r>
              <a:rPr lang="en-US" sz="1900" b="1" dirty="0" err="1" smtClean="0">
                <a:latin typeface="Courier New" pitchFamily="49" charset="0"/>
                <a:cs typeface="Courier New" pitchFamily="49" charset="0"/>
              </a:rPr>
              <a:t>System.out.println</a:t>
            </a:r>
            <a:r>
              <a:rPr lang="en-US" sz="1900" b="1" dirty="0" smtClean="0">
                <a:latin typeface="Courier New" pitchFamily="49" charset="0"/>
                <a:cs typeface="Courier New" pitchFamily="49" charset="0"/>
              </a:rPr>
              <a:t>("End of program.");</a:t>
            </a:r>
          </a:p>
          <a:p>
            <a:pPr marL="0" indent="0">
              <a:buNone/>
            </a:pPr>
            <a:r>
              <a:rPr lang="en-US" sz="1900" b="1" dirty="0" smtClean="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0070C0"/>
                </a:solidFill>
                <a:latin typeface="Courier New" pitchFamily="49" charset="0"/>
                <a:cs typeface="Courier New" pitchFamily="49" charset="0"/>
              </a:rPr>
              <a:t>   public static double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(int top, int bottom) </a:t>
            </a:r>
            <a:r>
              <a:rPr lang="en-US" sz="1900" b="1" dirty="0" smtClean="0">
                <a:solidFill>
                  <a:srgbClr val="FF0000"/>
                </a:solidFill>
                <a:latin typeface="Courier New" pitchFamily="49" charset="0"/>
                <a:cs typeface="Courier New" pitchFamily="49" charset="0"/>
              </a:rPr>
              <a:t>throws </a:t>
            </a:r>
            <a:r>
              <a:rPr lang="en-US" sz="1900" b="1" dirty="0" err="1">
                <a:solidFill>
                  <a:srgbClr val="FF0000"/>
                </a:solidFill>
                <a:latin typeface="Courier New" pitchFamily="49" charset="0"/>
                <a:cs typeface="Courier New" pitchFamily="49" charset="0"/>
              </a:rPr>
              <a:t>DivisionByZeroException</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if (bottom ==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return top/(double)bottom;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endParaRPr lang="el-GR" sz="1900" b="1" dirty="0" smtClean="0">
              <a:latin typeface="Courier New" pitchFamily="49" charset="0"/>
              <a:cs typeface="Courier New" pitchFamily="49" charset="0"/>
            </a:endParaRPr>
          </a:p>
          <a:p>
            <a:pPr marL="0" indent="0">
              <a:buNone/>
            </a:pPr>
            <a:r>
              <a:rPr lang="el-GR" sz="1900" b="1" dirty="0">
                <a:latin typeface="Courier New" pitchFamily="49" charset="0"/>
                <a:cs typeface="Courier New" pitchFamily="49" charset="0"/>
              </a:rPr>
              <a:t>}</a:t>
            </a:r>
            <a:endParaRPr lang="en-US" sz="1900" b="1" dirty="0">
              <a:latin typeface="Courier New" pitchFamily="49" charset="0"/>
              <a:cs typeface="Courier New" pitchFamily="49" charset="0"/>
            </a:endParaRPr>
          </a:p>
        </p:txBody>
      </p:sp>
      <p:sp>
        <p:nvSpPr>
          <p:cNvPr id="2" name="Rectangular Callout 1"/>
          <p:cNvSpPr/>
          <p:nvPr/>
        </p:nvSpPr>
        <p:spPr>
          <a:xfrm>
            <a:off x="5201546" y="1052736"/>
            <a:ext cx="4032448" cy="864096"/>
          </a:xfrm>
          <a:prstGeom prst="wedgeRectCallout">
            <a:avLst>
              <a:gd name="adj1" fmla="val -91021"/>
              <a:gd name="adj2" fmla="val 164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Εφόσον έχουμε μία μέθοδο που πετάει εξαίρεση, </a:t>
            </a:r>
            <a:r>
              <a:rPr lang="el-GR" dirty="0" smtClean="0">
                <a:solidFill>
                  <a:srgbClr val="FF0000"/>
                </a:solidFill>
              </a:rPr>
              <a:t>πρέπει</a:t>
            </a:r>
            <a:r>
              <a:rPr lang="el-GR" dirty="0" smtClean="0"/>
              <a:t> να τη βάλουμε μέσα σε </a:t>
            </a:r>
            <a:r>
              <a:rPr lang="en-US" dirty="0" smtClean="0"/>
              <a:t>try-catch block</a:t>
            </a:r>
            <a:endParaRPr lang="en-US" dirty="0"/>
          </a:p>
        </p:txBody>
      </p:sp>
      <p:sp>
        <p:nvSpPr>
          <p:cNvPr id="5" name="TextBox 4"/>
          <p:cNvSpPr txBox="1"/>
          <p:nvPr/>
        </p:nvSpPr>
        <p:spPr>
          <a:xfrm>
            <a:off x="5061248" y="4076172"/>
            <a:ext cx="4104456" cy="923330"/>
          </a:xfrm>
          <a:prstGeom prst="rect">
            <a:avLst/>
          </a:prstGeom>
          <a:solidFill>
            <a:srgbClr val="92D050"/>
          </a:solidFill>
        </p:spPr>
        <p:txBody>
          <a:bodyPr wrap="square" rtlCol="0">
            <a:spAutoFit/>
          </a:bodyPr>
          <a:lstStyle/>
          <a:p>
            <a:r>
              <a:rPr lang="el-GR" dirty="0" smtClean="0"/>
              <a:t>Η εξαίρεση δημιουργείται στην </a:t>
            </a:r>
            <a:r>
              <a:rPr lang="en-US" dirty="0" err="1" smtClean="0">
                <a:solidFill>
                  <a:srgbClr val="FF0000"/>
                </a:solidFill>
              </a:rPr>
              <a:t>safeDivide</a:t>
            </a:r>
            <a:r>
              <a:rPr lang="en-US" dirty="0" smtClean="0">
                <a:solidFill>
                  <a:srgbClr val="FF0000"/>
                </a:solidFill>
              </a:rPr>
              <a:t> </a:t>
            </a:r>
            <a:r>
              <a:rPr lang="el-GR" dirty="0" smtClean="0"/>
              <a:t>αλλά την πιάνουμε και την χειριζόμαστε στην </a:t>
            </a:r>
            <a:r>
              <a:rPr lang="en-US" dirty="0" smtClean="0"/>
              <a:t>main</a:t>
            </a:r>
            <a:endParaRPr lang="en-US" dirty="0"/>
          </a:p>
        </p:txBody>
      </p:sp>
    </p:spTree>
    <p:extLst>
      <p:ext uri="{BB962C8B-B14F-4D97-AF65-F5344CB8AC3E}">
        <p14:creationId xmlns:p14="http://schemas.microsoft.com/office/powerpoint/2010/main" val="3613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904093"/>
            <a:ext cx="4513262" cy="4421188"/>
          </a:xfrm>
        </p:spPr>
        <p:txBody>
          <a:bodyPr/>
          <a:lstStyle/>
          <a:p>
            <a:r>
              <a:rPr lang="en-AU" dirty="0">
                <a:solidFill>
                  <a:schemeClr val="accent6">
                    <a:lumMod val="75000"/>
                  </a:schemeClr>
                </a:solidFill>
              </a:rPr>
              <a:t>Just in Time </a:t>
            </a:r>
            <a:r>
              <a:rPr lang="en-AU" dirty="0"/>
              <a:t>(</a:t>
            </a:r>
            <a:r>
              <a:rPr lang="en-AU" dirty="0">
                <a:solidFill>
                  <a:srgbClr val="0070C0"/>
                </a:solidFill>
              </a:rPr>
              <a:t>JIT</a:t>
            </a:r>
            <a:r>
              <a:rPr lang="en-AU" dirty="0"/>
              <a:t>) </a:t>
            </a:r>
            <a:r>
              <a:rPr lang="en-AU" dirty="0">
                <a:solidFill>
                  <a:schemeClr val="accent6">
                    <a:lumMod val="75000"/>
                  </a:schemeClr>
                </a:solidFill>
              </a:rPr>
              <a:t>code </a:t>
            </a:r>
            <a:r>
              <a:rPr lang="en-AU" dirty="0" smtClean="0">
                <a:solidFill>
                  <a:schemeClr val="accent6">
                    <a:lumMod val="75000"/>
                  </a:schemeClr>
                </a:solidFill>
              </a:rPr>
              <a:t>generator (compiler)</a:t>
            </a:r>
            <a:r>
              <a:rPr lang="en-AU" dirty="0" smtClean="0"/>
              <a:t> </a:t>
            </a:r>
            <a:r>
              <a:rPr lang="el-GR" dirty="0" smtClean="0"/>
              <a:t>βελτιώνει την απόδοση των </a:t>
            </a:r>
            <a:r>
              <a:rPr lang="en-AU" dirty="0" smtClean="0"/>
              <a:t>Java </a:t>
            </a:r>
            <a:r>
              <a:rPr lang="en-AU" dirty="0"/>
              <a:t>Applications </a:t>
            </a:r>
            <a:r>
              <a:rPr lang="el-GR" dirty="0" smtClean="0"/>
              <a:t>μεταφράζοντας (</a:t>
            </a:r>
            <a:r>
              <a:rPr lang="en-US" dirty="0" smtClean="0"/>
              <a:t>compiling)</a:t>
            </a:r>
            <a:r>
              <a:rPr lang="en-AU" dirty="0" smtClean="0"/>
              <a:t> </a:t>
            </a:r>
            <a:r>
              <a:rPr lang="en-AU" dirty="0" err="1"/>
              <a:t>bytecode</a:t>
            </a:r>
            <a:r>
              <a:rPr lang="en-AU" dirty="0"/>
              <a:t> </a:t>
            </a:r>
            <a:r>
              <a:rPr lang="el-GR" dirty="0" smtClean="0"/>
              <a:t>σε </a:t>
            </a:r>
            <a:r>
              <a:rPr lang="en-AU" dirty="0" smtClean="0"/>
              <a:t>machine </a:t>
            </a:r>
            <a:r>
              <a:rPr lang="en-AU" dirty="0"/>
              <a:t>code </a:t>
            </a:r>
            <a:r>
              <a:rPr lang="el-GR" dirty="0" smtClean="0">
                <a:solidFill>
                  <a:srgbClr val="0070C0"/>
                </a:solidFill>
              </a:rPr>
              <a:t>πριν ή κατά τη διάρκεια της εκτέλεσης</a:t>
            </a:r>
            <a:endParaRPr lang="en-AU" dirty="0">
              <a:solidFill>
                <a:srgbClr val="0070C0"/>
              </a:solidFill>
            </a:endParaRPr>
          </a:p>
          <a:p>
            <a:endParaRPr lang="en-US" dirty="0"/>
          </a:p>
        </p:txBody>
      </p:sp>
      <p:sp>
        <p:nvSpPr>
          <p:cNvPr id="18" name="Rectangle 3074"/>
          <p:cNvSpPr>
            <a:spLocks noChangeArrowheads="1"/>
          </p:cNvSpPr>
          <p:nvPr/>
        </p:nvSpPr>
        <p:spPr bwMode="auto">
          <a:xfrm>
            <a:off x="5837238" y="3441702"/>
            <a:ext cx="3181350" cy="1736725"/>
          </a:xfrm>
          <a:prstGeom prst="rect">
            <a:avLst/>
          </a:prstGeom>
          <a:solidFill>
            <a:srgbClr val="FF3399"/>
          </a:solidFill>
          <a:ln>
            <a:noFill/>
          </a:ln>
          <a:effectLst/>
          <a:extLst>
            <a:ext uri="{91240B29-F687-4F45-9708-019B960494DF}">
              <a14:hiddenLine xmlns:a14="http://schemas.microsoft.com/office/drawing/2010/main" w="25400">
                <a:solidFill>
                  <a:schemeClr val="tx1"/>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19" name="Oval 3077"/>
          <p:cNvSpPr>
            <a:spLocks noChangeArrowheads="1"/>
          </p:cNvSpPr>
          <p:nvPr/>
        </p:nvSpPr>
        <p:spPr bwMode="auto">
          <a:xfrm>
            <a:off x="4465638" y="1166812"/>
            <a:ext cx="1919288" cy="744538"/>
          </a:xfrm>
          <a:prstGeom prst="ellipse">
            <a:avLst/>
          </a:prstGeom>
          <a:solidFill>
            <a:srgbClr val="EAEC5E"/>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 source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code</a:t>
            </a:r>
          </a:p>
        </p:txBody>
      </p:sp>
      <p:sp>
        <p:nvSpPr>
          <p:cNvPr id="20" name="Oval 3078"/>
          <p:cNvSpPr>
            <a:spLocks noChangeArrowheads="1"/>
          </p:cNvSpPr>
          <p:nvPr/>
        </p:nvSpPr>
        <p:spPr bwMode="auto">
          <a:xfrm>
            <a:off x="6859588" y="5588000"/>
            <a:ext cx="1365250" cy="825500"/>
          </a:xfrm>
          <a:prstGeom prst="ellipse">
            <a:avLst/>
          </a:prstGeom>
          <a:solidFill>
            <a:srgbClr val="73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Machine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code</a:t>
            </a:r>
          </a:p>
        </p:txBody>
      </p:sp>
      <p:sp>
        <p:nvSpPr>
          <p:cNvPr id="21" name="Oval 3079"/>
          <p:cNvSpPr>
            <a:spLocks noChangeArrowheads="1"/>
          </p:cNvSpPr>
          <p:nvPr/>
        </p:nvSpPr>
        <p:spPr bwMode="auto">
          <a:xfrm>
            <a:off x="6573838" y="2233614"/>
            <a:ext cx="1804988" cy="823913"/>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bytecode</a:t>
            </a:r>
          </a:p>
        </p:txBody>
      </p:sp>
      <p:sp>
        <p:nvSpPr>
          <p:cNvPr id="22" name="Rectangle 3080"/>
          <p:cNvSpPr>
            <a:spLocks noChangeArrowheads="1"/>
          </p:cNvSpPr>
          <p:nvPr/>
        </p:nvSpPr>
        <p:spPr bwMode="auto">
          <a:xfrm>
            <a:off x="6046789" y="3479802"/>
            <a:ext cx="1228725" cy="93027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interpreter</a:t>
            </a:r>
          </a:p>
        </p:txBody>
      </p:sp>
      <p:sp>
        <p:nvSpPr>
          <p:cNvPr id="23" name="Rectangle 3081"/>
          <p:cNvSpPr>
            <a:spLocks noChangeArrowheads="1"/>
          </p:cNvSpPr>
          <p:nvPr/>
        </p:nvSpPr>
        <p:spPr bwMode="auto">
          <a:xfrm>
            <a:off x="7542214" y="3479802"/>
            <a:ext cx="1336675" cy="93027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2000" b="0" i="0" u="none" strike="noStrike" kern="0" cap="none" spc="0" normalizeH="0" baseline="0" noProof="0" smtClean="0">
                <a:ln>
                  <a:noFill/>
                </a:ln>
                <a:solidFill>
                  <a:srgbClr val="000000"/>
                </a:solidFill>
                <a:effectLst/>
                <a:uLnTx/>
                <a:uFillTx/>
              </a:rPr>
              <a:t>Just in Time</a:t>
            </a:r>
            <a:endParaRPr kumimoji="0" lang="en-US" sz="2000" b="0" i="0" u="none" strike="noStrike" kern="0" cap="none" spc="0" normalizeH="0" baseline="0" noProof="0" smtClean="0">
              <a:ln>
                <a:noFill/>
              </a:ln>
              <a:solidFill>
                <a:srgbClr val="000000"/>
              </a:solidFill>
              <a:effectLst/>
              <a:uLnTx/>
              <a:uFillTx/>
              <a:ea typeface="굴림" pitchFamily="34" charset="-127"/>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cs typeface="Times New Roman" pitchFamily="18" charset="0"/>
              </a:rPr>
              <a:t>Code</a:t>
            </a:r>
            <a:br>
              <a:rPr kumimoji="0" lang="en-US" sz="2000" b="0" i="0" u="none" strike="noStrike" kern="0" cap="none" spc="0" normalizeH="0" baseline="0" noProof="0" smtClean="0">
                <a:ln>
                  <a:noFill/>
                </a:ln>
                <a:solidFill>
                  <a:srgbClr val="000000"/>
                </a:solidFill>
                <a:effectLst/>
                <a:uLnTx/>
                <a:uFillTx/>
                <a:cs typeface="Times New Roman" pitchFamily="18" charset="0"/>
              </a:rPr>
            </a:br>
            <a:r>
              <a:rPr kumimoji="0" lang="en-US" sz="2000" b="0" i="0" u="none" strike="noStrike" kern="0" cap="none" spc="0" normalizeH="0" baseline="0" noProof="0" smtClean="0">
                <a:ln>
                  <a:noFill/>
                </a:ln>
                <a:solidFill>
                  <a:srgbClr val="000000"/>
                </a:solidFill>
                <a:effectLst/>
                <a:uLnTx/>
                <a:uFillTx/>
                <a:cs typeface="Times New Roman" pitchFamily="18" charset="0"/>
              </a:rPr>
              <a:t>Generator</a:t>
            </a:r>
          </a:p>
        </p:txBody>
      </p:sp>
      <p:sp>
        <p:nvSpPr>
          <p:cNvPr id="24" name="Rectangle 3082"/>
          <p:cNvSpPr>
            <a:spLocks noChangeArrowheads="1"/>
          </p:cNvSpPr>
          <p:nvPr/>
        </p:nvSpPr>
        <p:spPr bwMode="auto">
          <a:xfrm>
            <a:off x="4818064" y="2233614"/>
            <a:ext cx="1228725" cy="9302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compiler</a:t>
            </a:r>
          </a:p>
        </p:txBody>
      </p:sp>
      <p:sp>
        <p:nvSpPr>
          <p:cNvPr id="25" name="Line 3083"/>
          <p:cNvSpPr>
            <a:spLocks noChangeShapeType="1"/>
          </p:cNvSpPr>
          <p:nvPr/>
        </p:nvSpPr>
        <p:spPr bwMode="auto">
          <a:xfrm>
            <a:off x="5359401" y="1931988"/>
            <a:ext cx="0" cy="301625"/>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6" name="Line 3084"/>
          <p:cNvSpPr>
            <a:spLocks noChangeShapeType="1"/>
          </p:cNvSpPr>
          <p:nvPr/>
        </p:nvSpPr>
        <p:spPr bwMode="auto">
          <a:xfrm flipV="1">
            <a:off x="6038852" y="2741612"/>
            <a:ext cx="534987" cy="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7" name="Line 3085"/>
          <p:cNvSpPr>
            <a:spLocks noChangeShapeType="1"/>
          </p:cNvSpPr>
          <p:nvPr/>
        </p:nvSpPr>
        <p:spPr bwMode="auto">
          <a:xfrm flipH="1">
            <a:off x="6784977" y="3067050"/>
            <a:ext cx="582612" cy="41275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8" name="Line 3086"/>
          <p:cNvSpPr>
            <a:spLocks noChangeShapeType="1"/>
          </p:cNvSpPr>
          <p:nvPr/>
        </p:nvSpPr>
        <p:spPr bwMode="auto">
          <a:xfrm>
            <a:off x="7542214" y="3067050"/>
            <a:ext cx="608013" cy="41275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9" name="Line 3087"/>
          <p:cNvSpPr>
            <a:spLocks noChangeShapeType="1"/>
          </p:cNvSpPr>
          <p:nvPr/>
        </p:nvSpPr>
        <p:spPr bwMode="auto">
          <a:xfrm>
            <a:off x="7554913" y="5178427"/>
            <a:ext cx="0" cy="409575"/>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30" name="Rectangle 3088"/>
          <p:cNvSpPr>
            <a:spLocks noChangeArrowheads="1"/>
          </p:cNvSpPr>
          <p:nvPr/>
        </p:nvSpPr>
        <p:spPr bwMode="auto">
          <a:xfrm>
            <a:off x="6519863" y="4764089"/>
            <a:ext cx="2044700" cy="36512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Run-Time System</a:t>
            </a:r>
          </a:p>
        </p:txBody>
      </p:sp>
      <p:sp>
        <p:nvSpPr>
          <p:cNvPr id="31" name="Rectangle 3089"/>
          <p:cNvSpPr>
            <a:spLocks noChangeArrowheads="1"/>
          </p:cNvSpPr>
          <p:nvPr/>
        </p:nvSpPr>
        <p:spPr bwMode="auto">
          <a:xfrm rot="5400000" flipH="1">
            <a:off x="4679158" y="4017889"/>
            <a:ext cx="1698625" cy="61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eaLnBrk="0" fontAlgn="base" latinLnBrk="0" hangingPunct="0">
              <a:lnSpc>
                <a:spcPct val="7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C0128"/>
                </a:solidFill>
                <a:effectLst/>
                <a:uLnTx/>
                <a:uFillTx/>
              </a:rPr>
              <a:t>Java Virtual</a:t>
            </a:r>
          </a:p>
          <a:p>
            <a:pPr marL="0" marR="0" lvl="0" indent="0" algn="ctr" defTabSz="914400" eaLnBrk="0" fontAlgn="base" latinLnBrk="0" hangingPunct="0">
              <a:lnSpc>
                <a:spcPct val="7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C0128"/>
                </a:solidFill>
                <a:effectLst/>
                <a:uLnTx/>
                <a:uFillTx/>
              </a:rPr>
              <a:t> Machine</a:t>
            </a:r>
          </a:p>
        </p:txBody>
      </p:sp>
    </p:spTree>
    <p:extLst>
      <p:ext uri="{BB962C8B-B14F-4D97-AF65-F5344CB8AC3E}">
        <p14:creationId xmlns:p14="http://schemas.microsoft.com/office/powerpoint/2010/main" val="2736895237"/>
      </p:ext>
    </p:extLst>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or Declare</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Μια μέθοδος η οποία </a:t>
            </a:r>
            <a:r>
              <a:rPr lang="el-GR" dirty="0" smtClean="0">
                <a:solidFill>
                  <a:srgbClr val="0070C0"/>
                </a:solidFill>
              </a:rPr>
              <a:t>καλεί</a:t>
            </a:r>
            <a:r>
              <a:rPr lang="el-GR" dirty="0" smtClean="0"/>
              <a:t> μια άλλη μέθοδο που πετάει </a:t>
            </a:r>
            <a:r>
              <a:rPr lang="el-GR" dirty="0" smtClean="0">
                <a:solidFill>
                  <a:schemeClr val="accent6">
                    <a:lumMod val="75000"/>
                  </a:schemeClr>
                </a:solidFill>
              </a:rPr>
              <a:t>εξαίρεση</a:t>
            </a:r>
            <a:r>
              <a:rPr lang="el-GR" dirty="0" smtClean="0"/>
              <a:t> έχει δύο επιλογές</a:t>
            </a:r>
          </a:p>
          <a:p>
            <a:pPr lvl="1"/>
            <a:r>
              <a:rPr lang="en-US" dirty="0" smtClean="0">
                <a:solidFill>
                  <a:srgbClr val="FF0000"/>
                </a:solidFill>
              </a:rPr>
              <a:t>Catch</a:t>
            </a:r>
            <a:r>
              <a:rPr lang="en-US" dirty="0" smtClean="0"/>
              <a:t>: </a:t>
            </a:r>
            <a:r>
              <a:rPr lang="el-GR" dirty="0" smtClean="0"/>
              <a:t>Να </a:t>
            </a:r>
            <a:r>
              <a:rPr lang="el-GR" dirty="0" smtClean="0">
                <a:solidFill>
                  <a:srgbClr val="0070C0"/>
                </a:solidFill>
              </a:rPr>
              <a:t>πιάσει</a:t>
            </a:r>
            <a:r>
              <a:rPr lang="el-GR" dirty="0" smtClean="0"/>
              <a:t> </a:t>
            </a:r>
            <a:r>
              <a:rPr lang="el-GR" dirty="0"/>
              <a:t>και να </a:t>
            </a:r>
            <a:r>
              <a:rPr lang="el-GR" dirty="0" smtClean="0">
                <a:solidFill>
                  <a:srgbClr val="0070C0"/>
                </a:solidFill>
              </a:rPr>
              <a:t>χειριστεί</a:t>
            </a:r>
            <a:r>
              <a:rPr lang="el-GR" dirty="0" smtClean="0"/>
              <a:t> την εξαίρεση. </a:t>
            </a:r>
            <a:endParaRPr lang="en-US" dirty="0" smtClean="0"/>
          </a:p>
          <a:p>
            <a:pPr lvl="1"/>
            <a:r>
              <a:rPr lang="en-US" dirty="0" smtClean="0">
                <a:solidFill>
                  <a:srgbClr val="FF0000"/>
                </a:solidFill>
              </a:rPr>
              <a:t>Declare</a:t>
            </a:r>
            <a:r>
              <a:rPr lang="en-US" dirty="0" smtClean="0"/>
              <a:t>: </a:t>
            </a:r>
            <a:r>
              <a:rPr lang="el-GR" dirty="0" smtClean="0"/>
              <a:t>Να κάνει κι αυτή </a:t>
            </a:r>
            <a:r>
              <a:rPr lang="en-US" dirty="0" smtClean="0">
                <a:solidFill>
                  <a:srgbClr val="0070C0"/>
                </a:solidFill>
              </a:rPr>
              <a:t>throw</a:t>
            </a:r>
            <a:r>
              <a:rPr lang="en-US" dirty="0" smtClean="0"/>
              <a:t> </a:t>
            </a:r>
            <a:r>
              <a:rPr lang="el-GR" dirty="0" smtClean="0"/>
              <a:t>την εξαίρεση</a:t>
            </a:r>
            <a:r>
              <a:rPr lang="en-US" dirty="0" smtClean="0"/>
              <a:t>. </a:t>
            </a:r>
            <a:endParaRPr lang="el-GR" dirty="0" smtClean="0"/>
          </a:p>
          <a:p>
            <a:pPr lvl="2"/>
            <a:r>
              <a:rPr lang="el-GR" dirty="0" smtClean="0"/>
              <a:t>Αυτό είναι μια μορφή </a:t>
            </a:r>
            <a:r>
              <a:rPr lang="el-GR" dirty="0" smtClean="0">
                <a:solidFill>
                  <a:schemeClr val="accent6">
                    <a:lumMod val="75000"/>
                  </a:schemeClr>
                </a:solidFill>
              </a:rPr>
              <a:t>μετάθεσης ευθυνών</a:t>
            </a:r>
            <a:r>
              <a:rPr lang="el-GR" dirty="0" smtClean="0"/>
              <a:t>, αφήνουμε την παραπάνω μέθοδο να χειριστεί την εξαίρεση.</a:t>
            </a:r>
          </a:p>
          <a:p>
            <a:r>
              <a:rPr lang="el-GR" dirty="0" smtClean="0"/>
              <a:t>Αν δεν κάνουμε ένα από τα δύο, ο </a:t>
            </a:r>
            <a:r>
              <a:rPr lang="en-US" dirty="0" smtClean="0">
                <a:solidFill>
                  <a:srgbClr val="0070C0"/>
                </a:solidFill>
              </a:rPr>
              <a:t>compiler</a:t>
            </a:r>
            <a:r>
              <a:rPr lang="en-US" dirty="0" smtClean="0"/>
              <a:t> </a:t>
            </a:r>
            <a:r>
              <a:rPr lang="el-GR" dirty="0" smtClean="0"/>
              <a:t>θα παραπονεθεί.</a:t>
            </a:r>
          </a:p>
          <a:p>
            <a:endParaRPr lang="el-GR" dirty="0"/>
          </a:p>
          <a:p>
            <a:r>
              <a:rPr lang="el-GR" dirty="0" smtClean="0">
                <a:solidFill>
                  <a:srgbClr val="FF0000"/>
                </a:solidFill>
              </a:rPr>
              <a:t>Εξαίρεση</a:t>
            </a:r>
            <a:r>
              <a:rPr lang="el-GR" dirty="0" smtClean="0"/>
              <a:t>: </a:t>
            </a:r>
            <a:r>
              <a:rPr lang="en-US" dirty="0" smtClean="0">
                <a:solidFill>
                  <a:srgbClr val="0070C0"/>
                </a:solidFill>
              </a:rPr>
              <a:t>Runtime exceptions</a:t>
            </a:r>
          </a:p>
          <a:p>
            <a:pPr lvl="1"/>
            <a:r>
              <a:rPr lang="el-GR" dirty="0" smtClean="0"/>
              <a:t>Κάποιες εξαιρέσεις μπορούμε απλά να τις </a:t>
            </a:r>
            <a:r>
              <a:rPr lang="el-GR" dirty="0" smtClean="0">
                <a:solidFill>
                  <a:schemeClr val="accent6">
                    <a:lumMod val="75000"/>
                  </a:schemeClr>
                </a:solidFill>
              </a:rPr>
              <a:t>αφήσουμε</a:t>
            </a:r>
            <a:r>
              <a:rPr lang="el-GR" dirty="0" smtClean="0"/>
              <a:t>. Αν συμβούν το πρόγραμμα μας θα τερματίσει με λάθος </a:t>
            </a:r>
          </a:p>
          <a:p>
            <a:pPr lvl="1"/>
            <a:r>
              <a:rPr lang="el-GR" dirty="0" smtClean="0"/>
              <a:t>Π.χ., </a:t>
            </a:r>
            <a:r>
              <a:rPr lang="en-US" dirty="0" err="1" smtClean="0">
                <a:solidFill>
                  <a:srgbClr val="0070C0"/>
                </a:solidFill>
              </a:rPr>
              <a:t>NullPointerException</a:t>
            </a:r>
            <a:endParaRPr lang="en-US" dirty="0">
              <a:solidFill>
                <a:srgbClr val="0070C0"/>
              </a:solidFill>
            </a:endParaRPr>
          </a:p>
        </p:txBody>
      </p:sp>
    </p:spTree>
    <p:extLst>
      <p:ext uri="{BB962C8B-B14F-4D97-AF65-F5344CB8AC3E}">
        <p14:creationId xmlns:p14="http://schemas.microsoft.com/office/powerpoint/2010/main" val="227641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098"/>
            <a:ext cx="8229600" cy="6840760"/>
          </a:xfrm>
          <a:ln w="28575">
            <a:solidFill>
              <a:srgbClr val="0070C0"/>
            </a:solidFill>
            <a:prstDash val="dash"/>
          </a:ln>
        </p:spPr>
        <p:txBody>
          <a:bodyPr>
            <a:normAutofit fontScale="62500" lnSpcReduction="20000"/>
          </a:bodyPr>
          <a:lstStyle/>
          <a:p>
            <a:pPr marL="0" indent="0">
              <a:buNone/>
            </a:pPr>
            <a:r>
              <a:rPr lang="en-US" sz="1900" b="1" dirty="0" smtClean="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DivisionDemoSecondVersion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denominator :");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smtClean="0">
                <a:latin typeface="Courier New" pitchFamily="49" charset="0"/>
                <a:cs typeface="Courier New" pitchFamily="49" charset="0"/>
              </a:rPr>
              <a:t>(); int </a:t>
            </a:r>
            <a:r>
              <a:rPr lang="en-US" sz="1900" b="1" dirty="0">
                <a:latin typeface="Courier New" pitchFamily="49" charset="0"/>
                <a:cs typeface="Courier New" pitchFamily="49" charset="0"/>
              </a:rPr>
              <a:t>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          int </a:t>
            </a:r>
            <a:r>
              <a:rPr lang="en-US" sz="1900" b="1" dirty="0">
                <a:latin typeface="Courier New" pitchFamily="49" charset="0"/>
                <a:cs typeface="Courier New" pitchFamily="49" charset="0"/>
              </a:rPr>
              <a:t>percentage = </a:t>
            </a:r>
            <a:r>
              <a:rPr lang="en-US" sz="1900" b="1" dirty="0" err="1">
                <a:solidFill>
                  <a:srgbClr val="0070C0"/>
                </a:solidFill>
                <a:latin typeface="Courier New" pitchFamily="49" charset="0"/>
                <a:cs typeface="Courier New" pitchFamily="49" charset="0"/>
              </a:rPr>
              <a:t>safePercentage</a:t>
            </a:r>
            <a:r>
              <a:rPr lang="en-US" sz="1900" b="1" dirty="0">
                <a:solidFill>
                  <a:srgbClr val="0070C0"/>
                </a:solidFill>
                <a:latin typeface="Courier New" pitchFamily="49" charset="0"/>
                <a:cs typeface="Courier New" pitchFamily="49" charset="0"/>
              </a:rPr>
              <a:t>(numerator, 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("percentage  = " + percentage </a:t>
            </a:r>
            <a:r>
              <a:rPr lang="en-US" sz="1900" b="1" dirty="0" smtClean="0">
                <a:latin typeface="Courier New" pitchFamily="49" charset="0"/>
                <a:cs typeface="Courier New" pitchFamily="49" charset="0"/>
              </a:rPr>
              <a:t>+"%");</a:t>
            </a:r>
          </a:p>
          <a:p>
            <a:pPr marL="0" indent="0">
              <a:buNone/>
            </a:pPr>
            <a:r>
              <a:rPr lang="en-US" sz="1900" b="1" dirty="0" smtClean="0">
                <a:latin typeface="Courier New" pitchFamily="49" charset="0"/>
                <a:cs typeface="Courier New" pitchFamily="49" charset="0"/>
              </a:rPr>
              <a:t>        }</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smtClean="0">
                <a:solidFill>
                  <a:srgbClr val="0070C0"/>
                </a:solidFill>
                <a:latin typeface="Courier New" pitchFamily="49" charset="0"/>
                <a:cs typeface="Courier New" pitchFamily="49" charset="0"/>
              </a:rPr>
              <a:t>secondChance</a:t>
            </a:r>
            <a:r>
              <a:rPr lang="en-US" sz="1900" b="1" dirty="0" smtClean="0">
                <a:solidFill>
                  <a:srgbClr val="0070C0"/>
                </a:solidFill>
                <a:latin typeface="Courier New" pitchFamily="49" charset="0"/>
                <a:cs typeface="Courier New" pitchFamily="49" charset="0"/>
              </a:rPr>
              <a:t>();</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  }</a:t>
            </a: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a:p>
            <a:pPr marL="0" indent="0">
              <a:buNone/>
            </a:pPr>
            <a:endParaRPr lang="el-GR" sz="1900" b="1" dirty="0" smtClean="0">
              <a:latin typeface="Courier New" pitchFamily="49" charset="0"/>
              <a:cs typeface="Courier New" pitchFamily="49" charset="0"/>
            </a:endParaRPr>
          </a:p>
          <a:p>
            <a:pPr marL="0" indent="0">
              <a:buNone/>
            </a:pPr>
            <a:r>
              <a:rPr lang="el-GR" sz="1900" b="1" dirty="0" smtClean="0">
                <a:latin typeface="Courier New" pitchFamily="49" charset="0"/>
                <a:cs typeface="Courier New" pitchFamily="49" charset="0"/>
              </a:rPr>
              <a:t>  </a:t>
            </a:r>
            <a:r>
              <a:rPr lang="en-US" sz="1900" b="1" dirty="0" smtClean="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public static int </a:t>
            </a:r>
            <a:r>
              <a:rPr lang="en-US" sz="1900" b="1" dirty="0" err="1">
                <a:solidFill>
                  <a:srgbClr val="0070C0"/>
                </a:solidFill>
                <a:latin typeface="Courier New" pitchFamily="49" charset="0"/>
                <a:cs typeface="Courier New" pitchFamily="49" charset="0"/>
              </a:rPr>
              <a:t>safePercentage</a:t>
            </a:r>
            <a:r>
              <a:rPr lang="en-US" sz="1900" b="1" dirty="0">
                <a:solidFill>
                  <a:srgbClr val="0070C0"/>
                </a:solidFill>
                <a:latin typeface="Courier New" pitchFamily="49" charset="0"/>
                <a:cs typeface="Courier New" pitchFamily="49" charset="0"/>
              </a:rPr>
              <a:t>(int top, int bottom)</a:t>
            </a: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throws </a:t>
            </a:r>
            <a:r>
              <a:rPr lang="en-US" sz="1900" b="1" dirty="0" err="1">
                <a:solidFill>
                  <a:srgbClr val="FF0000"/>
                </a:solidFill>
                <a:latin typeface="Courier New" pitchFamily="49" charset="0"/>
                <a:cs typeface="Courier New" pitchFamily="49" charset="0"/>
              </a:rPr>
              <a:t>DivisionByZeroException</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l-GR" sz="1900" b="1" dirty="0" smtClean="0">
                <a:latin typeface="Courier New" pitchFamily="49" charset="0"/>
                <a:cs typeface="Courier New" pitchFamily="49" charset="0"/>
              </a:rPr>
              <a:t>       </a:t>
            </a:r>
            <a:r>
              <a:rPr lang="en-US" sz="1900" b="1" dirty="0" smtClean="0">
                <a:latin typeface="Courier New" pitchFamily="49" charset="0"/>
                <a:cs typeface="Courier New" pitchFamily="49" charset="0"/>
              </a:rPr>
              <a:t>double </a:t>
            </a:r>
            <a:r>
              <a:rPr lang="en-US" sz="1900" b="1" dirty="0">
                <a:latin typeface="Courier New" pitchFamily="49" charset="0"/>
                <a:cs typeface="Courier New" pitchFamily="49" charset="0"/>
              </a:rPr>
              <a:t>ratio =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a:t>
            </a:r>
            <a:r>
              <a:rPr lang="en-US" sz="1900" b="1" dirty="0" err="1">
                <a:solidFill>
                  <a:srgbClr val="0070C0"/>
                </a:solidFill>
                <a:latin typeface="Courier New" pitchFamily="49" charset="0"/>
                <a:cs typeface="Courier New" pitchFamily="49" charset="0"/>
              </a:rPr>
              <a:t>top,bottom</a:t>
            </a:r>
            <a:r>
              <a:rPr lang="en-US" sz="1900" b="1" dirty="0">
                <a:solidFill>
                  <a:srgbClr val="0070C0"/>
                </a:solidFill>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      return </a:t>
            </a:r>
            <a:r>
              <a:rPr lang="en-US" sz="1900" b="1" dirty="0">
                <a:latin typeface="Courier New" pitchFamily="49" charset="0"/>
                <a:cs typeface="Courier New" pitchFamily="49" charset="0"/>
              </a:rPr>
              <a:t>(int)(ratio*100);</a:t>
            </a:r>
          </a:p>
          <a:p>
            <a:pPr marL="0" indent="0">
              <a:buNone/>
            </a:pPr>
            <a:r>
              <a:rPr lang="en-US" sz="1900" b="1" dirty="0" smtClean="0">
                <a:latin typeface="Courier New" pitchFamily="49" charset="0"/>
                <a:cs typeface="Courier New" pitchFamily="49" charset="0"/>
              </a:rPr>
              <a:t>   }</a:t>
            </a:r>
            <a:endParaRPr lang="el-GR"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FF000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public static double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(int top, int bottom)</a:t>
            </a:r>
            <a:r>
              <a:rPr lang="en-US" sz="1900" b="1" dirty="0">
                <a:solidFill>
                  <a:srgbClr val="FF0000"/>
                </a:solidFill>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throws </a:t>
            </a:r>
            <a:r>
              <a:rPr lang="en-US" sz="1900" b="1" dirty="0" err="1">
                <a:solidFill>
                  <a:srgbClr val="FF0000"/>
                </a:solidFill>
                <a:latin typeface="Courier New" pitchFamily="49" charset="0"/>
                <a:cs typeface="Courier New" pitchFamily="49" charset="0"/>
              </a:rPr>
              <a:t>DivisionByZeroException</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if (bottom ==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return top/(double)bottom;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endParaRPr lang="el-GR" sz="1900" b="1" dirty="0" smtClean="0">
              <a:latin typeface="Courier New" pitchFamily="49" charset="0"/>
              <a:cs typeface="Courier New" pitchFamily="49" charset="0"/>
            </a:endParaRPr>
          </a:p>
          <a:p>
            <a:pPr marL="0" indent="0">
              <a:buNone/>
            </a:pPr>
            <a:r>
              <a:rPr lang="el-GR" sz="1900" b="1" dirty="0">
                <a:latin typeface="Courier New" pitchFamily="49" charset="0"/>
                <a:cs typeface="Courier New" pitchFamily="49" charset="0"/>
              </a:rPr>
              <a:t>}</a:t>
            </a:r>
            <a:endParaRPr lang="en-US" sz="1900" b="1" dirty="0">
              <a:latin typeface="Courier New" pitchFamily="49" charset="0"/>
              <a:cs typeface="Courier New" pitchFamily="49" charset="0"/>
            </a:endParaRPr>
          </a:p>
        </p:txBody>
      </p:sp>
      <p:sp>
        <p:nvSpPr>
          <p:cNvPr id="2" name="Rectangular Callout 1"/>
          <p:cNvSpPr/>
          <p:nvPr/>
        </p:nvSpPr>
        <p:spPr>
          <a:xfrm>
            <a:off x="5004048" y="404664"/>
            <a:ext cx="4157397" cy="1008112"/>
          </a:xfrm>
          <a:prstGeom prst="wedgeRectCallout">
            <a:avLst>
              <a:gd name="adj1" fmla="val -69395"/>
              <a:gd name="adj2" fmla="val 141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Εφόσον η </a:t>
            </a:r>
            <a:r>
              <a:rPr lang="en-US" dirty="0" smtClean="0"/>
              <a:t>main </a:t>
            </a:r>
            <a:r>
              <a:rPr lang="el-GR" dirty="0" smtClean="0"/>
              <a:t>δεν πετάει εξαίρεση, θα πρέπει να βάλουμε την κλήση της </a:t>
            </a:r>
            <a:r>
              <a:rPr lang="en-US" dirty="0" err="1" smtClean="0"/>
              <a:t>safePercentage</a:t>
            </a:r>
            <a:r>
              <a:rPr lang="el-GR" dirty="0" smtClean="0"/>
              <a:t>μέσα σε </a:t>
            </a:r>
            <a:r>
              <a:rPr lang="en-US" dirty="0" smtClean="0"/>
              <a:t>try-catch block</a:t>
            </a:r>
            <a:endParaRPr lang="en-US" dirty="0"/>
          </a:p>
        </p:txBody>
      </p:sp>
      <p:sp>
        <p:nvSpPr>
          <p:cNvPr id="5" name="TextBox 4"/>
          <p:cNvSpPr txBox="1"/>
          <p:nvPr/>
        </p:nvSpPr>
        <p:spPr>
          <a:xfrm>
            <a:off x="4696949" y="3068960"/>
            <a:ext cx="4464496" cy="1200329"/>
          </a:xfrm>
          <a:prstGeom prst="rect">
            <a:avLst/>
          </a:prstGeom>
          <a:solidFill>
            <a:srgbClr val="92D050"/>
          </a:solidFill>
        </p:spPr>
        <p:txBody>
          <a:bodyPr wrap="square" rtlCol="0">
            <a:spAutoFit/>
          </a:bodyPr>
          <a:lstStyle/>
          <a:p>
            <a:r>
              <a:rPr lang="el-GR" dirty="0" smtClean="0"/>
              <a:t>Η </a:t>
            </a:r>
            <a:r>
              <a:rPr lang="en-US" dirty="0" err="1" smtClean="0">
                <a:solidFill>
                  <a:srgbClr val="FF0000"/>
                </a:solidFill>
              </a:rPr>
              <a:t>safePercentage</a:t>
            </a:r>
            <a:r>
              <a:rPr lang="en-US" dirty="0" smtClean="0">
                <a:solidFill>
                  <a:srgbClr val="FF0000"/>
                </a:solidFill>
              </a:rPr>
              <a:t> </a:t>
            </a:r>
            <a:r>
              <a:rPr lang="el-GR" dirty="0" smtClean="0"/>
              <a:t>δεν χρειάζεται </a:t>
            </a:r>
            <a:r>
              <a:rPr lang="en-US" dirty="0" smtClean="0"/>
              <a:t>try-catch block </a:t>
            </a:r>
            <a:r>
              <a:rPr lang="el-GR" dirty="0" smtClean="0"/>
              <a:t>γιατί πετάει κι αυτή την εξαίρεση της </a:t>
            </a:r>
            <a:r>
              <a:rPr lang="en-US" dirty="0" err="1" smtClean="0">
                <a:solidFill>
                  <a:srgbClr val="FF0000"/>
                </a:solidFill>
              </a:rPr>
              <a:t>safeDivide</a:t>
            </a:r>
            <a:r>
              <a:rPr lang="el-GR" dirty="0" smtClean="0">
                <a:solidFill>
                  <a:srgbClr val="FF0000"/>
                </a:solidFill>
              </a:rPr>
              <a:t> </a:t>
            </a:r>
            <a:r>
              <a:rPr lang="el-GR" dirty="0" smtClean="0"/>
              <a:t>(</a:t>
            </a:r>
            <a:r>
              <a:rPr lang="en-US" dirty="0" smtClean="0"/>
              <a:t>declare). </a:t>
            </a:r>
            <a:r>
              <a:rPr lang="el-GR" dirty="0" smtClean="0"/>
              <a:t>Αλλιώς θα είχαμε </a:t>
            </a:r>
            <a:r>
              <a:rPr lang="en-US" dirty="0" smtClean="0"/>
              <a:t>compile error.</a:t>
            </a:r>
            <a:endParaRPr lang="en-US" dirty="0"/>
          </a:p>
        </p:txBody>
      </p:sp>
    </p:spTree>
    <p:extLst>
      <p:ext uri="{BB962C8B-B14F-4D97-AF65-F5344CB8AC3E}">
        <p14:creationId xmlns:p14="http://schemas.microsoft.com/office/powerpoint/2010/main" val="181158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Εξαιρέσεων</a:t>
            </a:r>
            <a:endParaRPr lang="en-US" dirty="0"/>
          </a:p>
        </p:txBody>
      </p:sp>
      <p:sp>
        <p:nvSpPr>
          <p:cNvPr id="4" name="TextBox 3"/>
          <p:cNvSpPr txBox="1"/>
          <p:nvPr/>
        </p:nvSpPr>
        <p:spPr>
          <a:xfrm>
            <a:off x="3275856" y="1988840"/>
            <a:ext cx="1537600" cy="461665"/>
          </a:xfrm>
          <a:prstGeom prst="rect">
            <a:avLst/>
          </a:prstGeom>
          <a:noFill/>
          <a:ln w="28575">
            <a:solidFill>
              <a:srgbClr val="FF0000"/>
            </a:solidFill>
            <a:prstDash val="solid"/>
          </a:ln>
        </p:spPr>
        <p:txBody>
          <a:bodyPr wrap="none" rtlCol="0">
            <a:spAutoFit/>
          </a:bodyPr>
          <a:lstStyle/>
          <a:p>
            <a:r>
              <a:rPr lang="en-US" sz="2400" dirty="0" smtClean="0"/>
              <a:t>Exception</a:t>
            </a:r>
            <a:endParaRPr lang="en-US" sz="2400" dirty="0"/>
          </a:p>
        </p:txBody>
      </p:sp>
      <p:cxnSp>
        <p:nvCxnSpPr>
          <p:cNvPr id="6" name="Straight Arrow Connector 5"/>
          <p:cNvCxnSpPr>
            <a:endCxn id="4" idx="2"/>
          </p:cNvCxnSpPr>
          <p:nvPr/>
        </p:nvCxnSpPr>
        <p:spPr>
          <a:xfrm flipV="1">
            <a:off x="4044656" y="2450505"/>
            <a:ext cx="0" cy="13385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5292080" y="1052736"/>
            <a:ext cx="3600400" cy="2520280"/>
          </a:xfrm>
          <a:prstGeom prst="wedgeRectCallout">
            <a:avLst>
              <a:gd name="adj1" fmla="val -62306"/>
              <a:gd name="adj2" fmla="val 1551"/>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tx1"/>
                </a:solidFill>
              </a:rPr>
              <a:t>Εξαιρέσεις που πρέπει είτε να τις πιάσουμε μέσα σε ένα </a:t>
            </a:r>
            <a:r>
              <a:rPr lang="en-US" sz="2400" dirty="0" smtClean="0">
                <a:solidFill>
                  <a:srgbClr val="FF0000"/>
                </a:solidFill>
              </a:rPr>
              <a:t>try-catch block</a:t>
            </a:r>
            <a:r>
              <a:rPr lang="en-US" sz="2400" dirty="0" smtClean="0">
                <a:solidFill>
                  <a:schemeClr val="tx1"/>
                </a:solidFill>
              </a:rPr>
              <a:t>, </a:t>
            </a:r>
            <a:r>
              <a:rPr lang="el-GR" sz="2400" dirty="0" smtClean="0">
                <a:solidFill>
                  <a:schemeClr val="tx1"/>
                </a:solidFill>
              </a:rPr>
              <a:t>είτε θα πρέπει να τις ξαναπετάξουμε (δηλώσουμε) με μία εντολή </a:t>
            </a:r>
            <a:r>
              <a:rPr lang="en-US" sz="2400" dirty="0" smtClean="0">
                <a:solidFill>
                  <a:srgbClr val="FF0000"/>
                </a:solidFill>
              </a:rPr>
              <a:t>throws</a:t>
            </a:r>
            <a:endParaRPr lang="en-US" sz="2400" dirty="0">
              <a:solidFill>
                <a:srgbClr val="FF0000"/>
              </a:solidFill>
            </a:endParaRPr>
          </a:p>
        </p:txBody>
      </p:sp>
      <p:sp>
        <p:nvSpPr>
          <p:cNvPr id="9" name="TextBox 8"/>
          <p:cNvSpPr txBox="1"/>
          <p:nvPr/>
        </p:nvSpPr>
        <p:spPr>
          <a:xfrm>
            <a:off x="2701980" y="3817307"/>
            <a:ext cx="2685351" cy="461665"/>
          </a:xfrm>
          <a:prstGeom prst="rect">
            <a:avLst/>
          </a:prstGeom>
          <a:noFill/>
          <a:ln w="28575">
            <a:solidFill>
              <a:srgbClr val="0070C0"/>
            </a:solidFill>
            <a:prstDash val="solid"/>
          </a:ln>
        </p:spPr>
        <p:txBody>
          <a:bodyPr wrap="none" rtlCol="0">
            <a:spAutoFit/>
          </a:bodyPr>
          <a:lstStyle/>
          <a:p>
            <a:r>
              <a:rPr lang="en-US" sz="2400" dirty="0" err="1" smtClean="0"/>
              <a:t>RuntimeException</a:t>
            </a:r>
            <a:endParaRPr lang="en-US" sz="2400" dirty="0"/>
          </a:p>
        </p:txBody>
      </p:sp>
      <p:sp>
        <p:nvSpPr>
          <p:cNvPr id="10" name="Rectangular Callout 9"/>
          <p:cNvSpPr/>
          <p:nvPr/>
        </p:nvSpPr>
        <p:spPr>
          <a:xfrm>
            <a:off x="2195736" y="4509120"/>
            <a:ext cx="3282957" cy="2160240"/>
          </a:xfrm>
          <a:prstGeom prst="wedgeRectCallout">
            <a:avLst>
              <a:gd name="adj1" fmla="val -343"/>
              <a:gd name="adj2" fmla="val -59596"/>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tx1"/>
                </a:solidFill>
              </a:rPr>
              <a:t>Εξαιρέσεις που </a:t>
            </a:r>
            <a:r>
              <a:rPr lang="el-GR" sz="2400" dirty="0" smtClean="0">
                <a:solidFill>
                  <a:srgbClr val="FF0000"/>
                </a:solidFill>
              </a:rPr>
              <a:t>δεν</a:t>
            </a:r>
            <a:r>
              <a:rPr lang="el-GR" sz="2400" dirty="0" smtClean="0">
                <a:solidFill>
                  <a:schemeClr val="tx1"/>
                </a:solidFill>
              </a:rPr>
              <a:t> χρειάζεται να τις αντιμετωπίσουμε μέσω </a:t>
            </a:r>
            <a:r>
              <a:rPr lang="en-US" sz="2400" dirty="0">
                <a:solidFill>
                  <a:srgbClr val="FF0000"/>
                </a:solidFill>
              </a:rPr>
              <a:t>try-catch </a:t>
            </a:r>
            <a:r>
              <a:rPr lang="en-US" sz="2400" dirty="0" smtClean="0">
                <a:solidFill>
                  <a:srgbClr val="FF0000"/>
                </a:solidFill>
              </a:rPr>
              <a:t>block</a:t>
            </a:r>
            <a:r>
              <a:rPr lang="el-GR" sz="2400" dirty="0" smtClean="0">
                <a:solidFill>
                  <a:schemeClr val="tx1"/>
                </a:solidFill>
              </a:rPr>
              <a:t> ή με </a:t>
            </a:r>
            <a:r>
              <a:rPr lang="el-GR" sz="2400" dirty="0">
                <a:solidFill>
                  <a:schemeClr val="tx1"/>
                </a:solidFill>
              </a:rPr>
              <a:t>μία εντολή </a:t>
            </a:r>
            <a:r>
              <a:rPr lang="en-US" sz="2400" dirty="0" smtClean="0">
                <a:solidFill>
                  <a:srgbClr val="FF0000"/>
                </a:solidFill>
              </a:rPr>
              <a:t>throws</a:t>
            </a:r>
          </a:p>
        </p:txBody>
      </p:sp>
    </p:spTree>
    <p:extLst>
      <p:ext uri="{BB962C8B-B14F-4D97-AF65-F5344CB8AC3E}">
        <p14:creationId xmlns:p14="http://schemas.microsoft.com/office/powerpoint/2010/main" val="322616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764704"/>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528023"/>
            <a:ext cx="8229600" cy="6220072"/>
          </a:xfrm>
          <a:ln w="28575">
            <a:solidFill>
              <a:srgbClr val="0070C0"/>
            </a:solidFill>
            <a:prstDash val="dash"/>
          </a:ln>
        </p:spPr>
        <p:txBody>
          <a:bodyPr>
            <a:normAutofit fontScale="700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r>
              <a:rPr lang="en-US" sz="1900" b="1" dirty="0">
                <a:solidFill>
                  <a:srgbClr val="FF0000"/>
                </a:solidFill>
                <a:latin typeface="Courier New" pitchFamily="49" charset="0"/>
                <a:cs typeface="Courier New" pitchFamily="49" charset="0"/>
              </a:rPr>
              <a:t>import </a:t>
            </a:r>
            <a:r>
              <a:rPr lang="en-US" sz="1900" b="1" dirty="0" err="1">
                <a:solidFill>
                  <a:srgbClr val="FF0000"/>
                </a:solidFill>
                <a:latin typeface="Courier New" pitchFamily="49" charset="0"/>
                <a:cs typeface="Courier New" pitchFamily="49" charset="0"/>
              </a:rPr>
              <a:t>java.util.InputMismatchException</a:t>
            </a:r>
            <a:r>
              <a:rPr lang="en-US" sz="1900" b="1" dirty="0">
                <a:solidFill>
                  <a:srgbClr val="FF000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InputMismatchExceptionDemo</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r>
              <a:rPr lang="en-US" sz="1900" b="1" dirty="0">
                <a:latin typeface="Courier New" pitchFamily="49" charset="0"/>
                <a:cs typeface="Courier New" pitchFamily="49" charset="0"/>
              </a:rPr>
              <a:t>        int number = 0; //to keep compiler happy</a:t>
            </a:r>
          </a:p>
          <a:p>
            <a:pPr marL="0" indent="0">
              <a:buNone/>
            </a:pPr>
            <a:r>
              <a:rPr lang="en-US" sz="1900" b="1" dirty="0">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boolean</a:t>
            </a:r>
            <a:r>
              <a:rPr lang="en-US" sz="1900" b="1" dirty="0">
                <a:solidFill>
                  <a:srgbClr val="0070C0"/>
                </a:solidFill>
                <a:latin typeface="Courier New" pitchFamily="49" charset="0"/>
                <a:cs typeface="Courier New" pitchFamily="49" charset="0"/>
              </a:rPr>
              <a:t> done = false;</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while </a:t>
            </a:r>
            <a:r>
              <a:rPr lang="en-US" sz="1900" b="1" dirty="0" smtClean="0">
                <a:solidFill>
                  <a:srgbClr val="0070C0"/>
                </a:solidFill>
                <a:latin typeface="Courier New" pitchFamily="49" charset="0"/>
                <a:cs typeface="Courier New" pitchFamily="49" charset="0"/>
              </a:rPr>
              <a:t>(!done</a:t>
            </a:r>
            <a:r>
              <a:rPr lang="en-US" sz="1900" b="1" dirty="0">
                <a:solidFill>
                  <a:srgbClr val="0070C0"/>
                </a:solidFill>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a whole number:");</a:t>
            </a:r>
          </a:p>
          <a:p>
            <a:pPr marL="0" indent="0">
              <a:buNone/>
            </a:pPr>
            <a:r>
              <a:rPr lang="en-US" sz="1900" b="1" dirty="0">
                <a:latin typeface="Courier New" pitchFamily="49" charset="0"/>
                <a:cs typeface="Courier New" pitchFamily="49" charset="0"/>
              </a:rPr>
              <a:t>                number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done = true;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InputMismatchException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keyboard.nextLine</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("Not a correctly written whole number.");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("Try again.");</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("You entered " + number);</a:t>
            </a:r>
          </a:p>
          <a:p>
            <a:pPr marL="0" indent="0">
              <a:buNone/>
            </a:pPr>
            <a:r>
              <a:rPr lang="en-US" sz="1900" b="1" dirty="0">
                <a:latin typeface="Courier New" pitchFamily="49" charset="0"/>
                <a:cs typeface="Courier New" pitchFamily="49" charset="0"/>
              </a:rPr>
              <a:t>    }</a:t>
            </a:r>
          </a:p>
          <a:p>
            <a:pPr marL="0" indent="0">
              <a:buNone/>
            </a:pPr>
            <a:r>
              <a:rPr lang="en-US" sz="1900" b="1" dirty="0" smtClean="0">
                <a:latin typeface="Courier New" pitchFamily="49" charset="0"/>
                <a:cs typeface="Courier New" pitchFamily="49" charset="0"/>
              </a:rPr>
              <a:t>}</a:t>
            </a: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p:txBody>
      </p:sp>
      <p:sp>
        <p:nvSpPr>
          <p:cNvPr id="2" name="TextBox 1"/>
          <p:cNvSpPr txBox="1"/>
          <p:nvPr/>
        </p:nvSpPr>
        <p:spPr>
          <a:xfrm>
            <a:off x="5956718" y="548680"/>
            <a:ext cx="3203848" cy="2862322"/>
          </a:xfrm>
          <a:prstGeom prst="rect">
            <a:avLst/>
          </a:prstGeom>
          <a:solidFill>
            <a:srgbClr val="92D050"/>
          </a:solidFill>
        </p:spPr>
        <p:txBody>
          <a:bodyPr wrap="square" rtlCol="0">
            <a:spAutoFit/>
          </a:bodyPr>
          <a:lstStyle/>
          <a:p>
            <a:r>
              <a:rPr lang="el-GR" dirty="0" smtClean="0"/>
              <a:t>Αν και δεν είναι απαραίτητο μπορούμε να πιάσουμε ένα </a:t>
            </a:r>
            <a:r>
              <a:rPr lang="en-US" dirty="0" err="1" smtClean="0"/>
              <a:t>RuntimeException</a:t>
            </a:r>
            <a:r>
              <a:rPr lang="el-GR" dirty="0" smtClean="0"/>
              <a:t>.</a:t>
            </a:r>
          </a:p>
          <a:p>
            <a:endParaRPr lang="el-GR" dirty="0" smtClean="0"/>
          </a:p>
          <a:p>
            <a:r>
              <a:rPr lang="el-GR" dirty="0" smtClean="0"/>
              <a:t>Στο παράδειγμα αυτό χρησιμοποιούμε το </a:t>
            </a:r>
            <a:r>
              <a:rPr lang="en-US" dirty="0" err="1" smtClean="0"/>
              <a:t>InputMismatchException</a:t>
            </a:r>
            <a:r>
              <a:rPr lang="en-US" dirty="0" smtClean="0"/>
              <a:t>  </a:t>
            </a:r>
            <a:r>
              <a:rPr lang="el-GR" dirty="0" smtClean="0"/>
              <a:t>για να δημιουργήσουμε ένα βρόχο μέχρι να δοθεί το σωστό </a:t>
            </a:r>
            <a:r>
              <a:rPr lang="en-US" dirty="0" smtClean="0"/>
              <a:t>input </a:t>
            </a:r>
            <a:endParaRPr lang="en-US" dirty="0"/>
          </a:p>
        </p:txBody>
      </p:sp>
      <p:sp>
        <p:nvSpPr>
          <p:cNvPr id="5" name="TextBox 4"/>
          <p:cNvSpPr txBox="1"/>
          <p:nvPr/>
        </p:nvSpPr>
        <p:spPr>
          <a:xfrm>
            <a:off x="3887416" y="6130805"/>
            <a:ext cx="5256584" cy="646331"/>
          </a:xfrm>
          <a:prstGeom prst="rect">
            <a:avLst/>
          </a:prstGeom>
          <a:solidFill>
            <a:schemeClr val="accent5">
              <a:lumMod val="60000"/>
              <a:lumOff val="40000"/>
            </a:schemeClr>
          </a:solidFill>
        </p:spPr>
        <p:txBody>
          <a:bodyPr wrap="square" rtlCol="0">
            <a:spAutoFit/>
          </a:bodyPr>
          <a:lstStyle/>
          <a:p>
            <a:r>
              <a:rPr lang="en-US" dirty="0" smtClean="0"/>
              <a:t>To </a:t>
            </a:r>
            <a:r>
              <a:rPr lang="en-US" dirty="0" err="1" smtClean="0"/>
              <a:t>InputMismatchException</a:t>
            </a:r>
            <a:r>
              <a:rPr lang="el-GR" dirty="0" smtClean="0"/>
              <a:t> είναι υπάρχουσα </a:t>
            </a:r>
            <a:r>
              <a:rPr lang="en-US" dirty="0" err="1" smtClean="0"/>
              <a:t>RuntimeException</a:t>
            </a:r>
            <a:r>
              <a:rPr lang="en-US" dirty="0" smtClean="0"/>
              <a:t> </a:t>
            </a:r>
            <a:r>
              <a:rPr lang="el-GR" dirty="0" smtClean="0"/>
              <a:t>της </a:t>
            </a:r>
            <a:r>
              <a:rPr lang="en-US" dirty="0" smtClean="0"/>
              <a:t>Java</a:t>
            </a:r>
            <a:endParaRPr lang="en-US" dirty="0"/>
          </a:p>
        </p:txBody>
      </p:sp>
      <p:sp>
        <p:nvSpPr>
          <p:cNvPr id="6" name="TextBox 5"/>
          <p:cNvSpPr txBox="1"/>
          <p:nvPr/>
        </p:nvSpPr>
        <p:spPr>
          <a:xfrm>
            <a:off x="5724128" y="3933056"/>
            <a:ext cx="3436438" cy="646331"/>
          </a:xfrm>
          <a:prstGeom prst="rect">
            <a:avLst/>
          </a:prstGeom>
          <a:solidFill>
            <a:srgbClr val="92D050"/>
          </a:solidFill>
        </p:spPr>
        <p:txBody>
          <a:bodyPr wrap="square" rtlCol="0">
            <a:spAutoFit/>
          </a:bodyPr>
          <a:lstStyle/>
          <a:p>
            <a:r>
              <a:rPr lang="en-US" dirty="0" smtClean="0"/>
              <a:t>H</a:t>
            </a:r>
            <a:r>
              <a:rPr lang="el-GR" dirty="0" smtClean="0"/>
              <a:t> εξαίρεση δημιουργείται από την μέθοδο </a:t>
            </a:r>
            <a:r>
              <a:rPr lang="en-US" dirty="0" err="1" smtClean="0"/>
              <a:t>nextInt</a:t>
            </a:r>
            <a:r>
              <a:rPr lang="en-US" dirty="0" smtClean="0"/>
              <a:t>()</a:t>
            </a:r>
            <a:endParaRPr lang="en-US" dirty="0"/>
          </a:p>
        </p:txBody>
      </p:sp>
    </p:spTree>
    <p:extLst>
      <p:ext uri="{BB962C8B-B14F-4D97-AF65-F5344CB8AC3E}">
        <p14:creationId xmlns:p14="http://schemas.microsoft.com/office/powerpoint/2010/main" val="85082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764704"/>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528023"/>
            <a:ext cx="8229600" cy="6220072"/>
          </a:xfrm>
          <a:ln w="28575">
            <a:solidFill>
              <a:srgbClr val="0070C0"/>
            </a:solidFill>
            <a:prstDash val="dash"/>
          </a:ln>
        </p:spPr>
        <p:txBody>
          <a:bodyPr>
            <a:normAutofit fontScale="700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r>
              <a:rPr lang="en-US" sz="1900" b="1" dirty="0">
                <a:solidFill>
                  <a:srgbClr val="FF0000"/>
                </a:solidFill>
                <a:latin typeface="Courier New" pitchFamily="49" charset="0"/>
                <a:cs typeface="Courier New" pitchFamily="49" charset="0"/>
              </a:rPr>
              <a:t>import </a:t>
            </a:r>
            <a:r>
              <a:rPr lang="en-US" sz="1900" b="1" dirty="0" err="1">
                <a:solidFill>
                  <a:srgbClr val="FF0000"/>
                </a:solidFill>
                <a:latin typeface="Courier New" pitchFamily="49" charset="0"/>
                <a:cs typeface="Courier New" pitchFamily="49" charset="0"/>
              </a:rPr>
              <a:t>java.util.InputMismatchException</a:t>
            </a:r>
            <a:r>
              <a:rPr lang="en-US" sz="1900" b="1" dirty="0">
                <a:solidFill>
                  <a:srgbClr val="FF000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InputMismatchExceptionDemo</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r>
              <a:rPr lang="en-US" sz="1900" b="1" dirty="0">
                <a:latin typeface="Courier New" pitchFamily="49" charset="0"/>
                <a:cs typeface="Courier New" pitchFamily="49" charset="0"/>
              </a:rPr>
              <a:t>        int number = 0; //to keep compiler happy</a:t>
            </a:r>
          </a:p>
          <a:p>
            <a:pPr marL="0" indent="0">
              <a:buNone/>
            </a:pPr>
            <a:r>
              <a:rPr lang="en-US" sz="1900" b="1" dirty="0">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boolean</a:t>
            </a:r>
            <a:r>
              <a:rPr lang="en-US" sz="1900" b="1" dirty="0">
                <a:solidFill>
                  <a:srgbClr val="0070C0"/>
                </a:solidFill>
                <a:latin typeface="Courier New" pitchFamily="49" charset="0"/>
                <a:cs typeface="Courier New" pitchFamily="49" charset="0"/>
              </a:rPr>
              <a:t> done = false;</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while </a:t>
            </a:r>
            <a:r>
              <a:rPr lang="en-US" sz="1900" b="1" dirty="0" smtClean="0">
                <a:solidFill>
                  <a:srgbClr val="0070C0"/>
                </a:solidFill>
                <a:latin typeface="Courier New" pitchFamily="49" charset="0"/>
                <a:cs typeface="Courier New" pitchFamily="49" charset="0"/>
              </a:rPr>
              <a:t>(!done</a:t>
            </a:r>
            <a:r>
              <a:rPr lang="en-US" sz="1900" b="1" dirty="0">
                <a:solidFill>
                  <a:srgbClr val="0070C0"/>
                </a:solidFill>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a whole number:");</a:t>
            </a:r>
          </a:p>
          <a:p>
            <a:pPr marL="0" indent="0">
              <a:buNone/>
            </a:pPr>
            <a:r>
              <a:rPr lang="en-US" sz="1900" b="1" dirty="0">
                <a:latin typeface="Courier New" pitchFamily="49" charset="0"/>
                <a:cs typeface="Courier New" pitchFamily="49" charset="0"/>
              </a:rPr>
              <a:t>                number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smtClean="0">
                <a:solidFill>
                  <a:srgbClr val="0070C0"/>
                </a:solidFill>
                <a:latin typeface="Courier New" pitchFamily="49" charset="0"/>
                <a:cs typeface="Courier New" pitchFamily="49" charset="0"/>
              </a:rPr>
              <a:t>break;</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InputMismatchException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keyboard.nextLine</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("Not a correctly written whole number.");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("Try again.");</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("You entered " + number);</a:t>
            </a:r>
          </a:p>
          <a:p>
            <a:pPr marL="0" indent="0">
              <a:buNone/>
            </a:pPr>
            <a:r>
              <a:rPr lang="en-US" sz="1900" b="1" dirty="0">
                <a:latin typeface="Courier New" pitchFamily="49" charset="0"/>
                <a:cs typeface="Courier New" pitchFamily="49" charset="0"/>
              </a:rPr>
              <a:t>    }</a:t>
            </a:r>
          </a:p>
          <a:p>
            <a:pPr marL="0" indent="0">
              <a:buNone/>
            </a:pPr>
            <a:r>
              <a:rPr lang="en-US" sz="1900" b="1" dirty="0" smtClean="0">
                <a:latin typeface="Courier New" pitchFamily="49" charset="0"/>
                <a:cs typeface="Courier New" pitchFamily="49" charset="0"/>
              </a:rPr>
              <a:t>}</a:t>
            </a: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p:txBody>
      </p:sp>
      <p:sp>
        <p:nvSpPr>
          <p:cNvPr id="2" name="TextBox 1"/>
          <p:cNvSpPr txBox="1"/>
          <p:nvPr/>
        </p:nvSpPr>
        <p:spPr>
          <a:xfrm>
            <a:off x="5956718" y="3789040"/>
            <a:ext cx="3203848" cy="923330"/>
          </a:xfrm>
          <a:prstGeom prst="rect">
            <a:avLst/>
          </a:prstGeom>
          <a:solidFill>
            <a:srgbClr val="92D050"/>
          </a:solidFill>
        </p:spPr>
        <p:txBody>
          <a:bodyPr wrap="square" rtlCol="0">
            <a:spAutoFit/>
          </a:bodyPr>
          <a:lstStyle/>
          <a:p>
            <a:r>
              <a:rPr lang="el-GR" dirty="0" smtClean="0"/>
              <a:t>Άλλος τρόπος να κάνουμε τον ίδιο κώδικα χρησιμοποιώντας την </a:t>
            </a:r>
            <a:r>
              <a:rPr lang="en-US" dirty="0" smtClean="0">
                <a:solidFill>
                  <a:srgbClr val="FF0000"/>
                </a:solidFill>
              </a:rPr>
              <a:t>break</a:t>
            </a:r>
            <a:r>
              <a:rPr lang="en-US" dirty="0" smtClean="0"/>
              <a:t>.</a:t>
            </a:r>
            <a:endParaRPr lang="en-US" dirty="0"/>
          </a:p>
        </p:txBody>
      </p:sp>
    </p:spTree>
    <p:extLst>
      <p:ext uri="{BB962C8B-B14F-4D97-AF65-F5344CB8AC3E}">
        <p14:creationId xmlns:p14="http://schemas.microsoft.com/office/powerpoint/2010/main" val="126482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εξαιρέσεων σε βρόχους</a:t>
            </a:r>
            <a:endParaRPr lang="en-US" dirty="0"/>
          </a:p>
        </p:txBody>
      </p:sp>
      <p:sp>
        <p:nvSpPr>
          <p:cNvPr id="3" name="Content Placeholder 2"/>
          <p:cNvSpPr>
            <a:spLocks noGrp="1"/>
          </p:cNvSpPr>
          <p:nvPr>
            <p:ph idx="1"/>
          </p:nvPr>
        </p:nvSpPr>
        <p:spPr/>
        <p:txBody>
          <a:bodyPr/>
          <a:lstStyle/>
          <a:p>
            <a:r>
              <a:rPr lang="el-GR" dirty="0" smtClean="0"/>
              <a:t>Μπορούμε να χρησιμοποιούμε τις εξαιρέσεις για να δημιουργήσουμε </a:t>
            </a:r>
            <a:r>
              <a:rPr lang="el-GR" dirty="0" smtClean="0">
                <a:solidFill>
                  <a:schemeClr val="accent6">
                    <a:lumMod val="75000"/>
                  </a:schemeClr>
                </a:solidFill>
              </a:rPr>
              <a:t>συνθήκες σε βρόχους</a:t>
            </a:r>
            <a:r>
              <a:rPr lang="en-US" dirty="0" smtClean="0">
                <a:solidFill>
                  <a:schemeClr val="accent6">
                    <a:lumMod val="75000"/>
                  </a:schemeClr>
                </a:solidFill>
              </a:rPr>
              <a:t> </a:t>
            </a:r>
            <a:r>
              <a:rPr lang="el-GR" dirty="0"/>
              <a:t>όπως είδαμε παραπάνω ώστε να </a:t>
            </a:r>
            <a:r>
              <a:rPr lang="el-GR" dirty="0" smtClean="0"/>
              <a:t>εξασφαλίσουμε </a:t>
            </a:r>
            <a:r>
              <a:rPr lang="el-GR" dirty="0"/>
              <a:t>την </a:t>
            </a:r>
            <a:r>
              <a:rPr lang="el-GR" dirty="0" smtClean="0"/>
              <a:t>λειτουργία </a:t>
            </a:r>
            <a:r>
              <a:rPr lang="el-GR" dirty="0"/>
              <a:t>του προγράμματος όπως την θέλουμε</a:t>
            </a:r>
            <a:endParaRPr lang="en-US" dirty="0"/>
          </a:p>
        </p:txBody>
      </p:sp>
    </p:spTree>
    <p:extLst>
      <p:ext uri="{BB962C8B-B14F-4D97-AF65-F5344CB8AC3E}">
        <p14:creationId xmlns:p14="http://schemas.microsoft.com/office/powerpoint/2010/main" val="98026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Εξαιρέσεων</a:t>
            </a:r>
            <a:endParaRPr lang="en-US" dirty="0"/>
          </a:p>
        </p:txBody>
      </p:sp>
      <p:sp>
        <p:nvSpPr>
          <p:cNvPr id="3" name="Content Placeholder 2"/>
          <p:cNvSpPr>
            <a:spLocks noGrp="1"/>
          </p:cNvSpPr>
          <p:nvPr>
            <p:ph idx="1"/>
          </p:nvPr>
        </p:nvSpPr>
        <p:spPr/>
        <p:txBody>
          <a:bodyPr>
            <a:normAutofit lnSpcReduction="10000"/>
          </a:bodyPr>
          <a:lstStyle/>
          <a:p>
            <a:r>
              <a:rPr lang="el-GR" dirty="0" smtClean="0"/>
              <a:t>Τις εξαιρέσεις θα τις δείτε περισσότερο όταν θα πρέπει να </a:t>
            </a:r>
            <a:r>
              <a:rPr lang="el-GR" dirty="0" smtClean="0">
                <a:solidFill>
                  <a:schemeClr val="accent6">
                    <a:lumMod val="75000"/>
                  </a:schemeClr>
                </a:solidFill>
              </a:rPr>
              <a:t>χρησιμοποιήσετε</a:t>
            </a:r>
            <a:r>
              <a:rPr lang="el-GR" dirty="0" smtClean="0"/>
              <a:t> κάποια </a:t>
            </a:r>
            <a:r>
              <a:rPr lang="el-GR" dirty="0" smtClean="0">
                <a:solidFill>
                  <a:srgbClr val="0070C0"/>
                </a:solidFill>
              </a:rPr>
              <a:t>βιβλιοθήκη</a:t>
            </a:r>
            <a:r>
              <a:rPr lang="el-GR" dirty="0" smtClean="0"/>
              <a:t> που έχει μεθόδους που </a:t>
            </a:r>
            <a:r>
              <a:rPr lang="el-GR" dirty="0" smtClean="0">
                <a:solidFill>
                  <a:srgbClr val="0070C0"/>
                </a:solidFill>
              </a:rPr>
              <a:t>πετάνε εξαιρέσεις</a:t>
            </a:r>
            <a:r>
              <a:rPr lang="el-GR" dirty="0" smtClean="0"/>
              <a:t>.</a:t>
            </a:r>
          </a:p>
          <a:p>
            <a:r>
              <a:rPr lang="el-GR" dirty="0" smtClean="0"/>
              <a:t>Στον δικό σας κώδικα έχει νόημα να πετάξετε μια </a:t>
            </a:r>
            <a:r>
              <a:rPr lang="el-GR" dirty="0" smtClean="0">
                <a:solidFill>
                  <a:srgbClr val="0070C0"/>
                </a:solidFill>
              </a:rPr>
              <a:t>εξαίρεση</a:t>
            </a:r>
            <a:r>
              <a:rPr lang="el-GR" dirty="0" smtClean="0"/>
              <a:t> όταν έχετε μία μέθοδο που </a:t>
            </a:r>
            <a:r>
              <a:rPr lang="el-GR" dirty="0" smtClean="0">
                <a:solidFill>
                  <a:schemeClr val="accent6">
                    <a:lumMod val="75000"/>
                  </a:schemeClr>
                </a:solidFill>
              </a:rPr>
              <a:t>δεν ξέρει </a:t>
            </a:r>
            <a:r>
              <a:rPr lang="el-GR" dirty="0" smtClean="0"/>
              <a:t>πώς να χειριστεί ένα λάθος και η απόφαση θα πρέπει να παρθεί σε κάποιο </a:t>
            </a:r>
            <a:r>
              <a:rPr lang="el-GR" dirty="0" smtClean="0">
                <a:solidFill>
                  <a:srgbClr val="0070C0"/>
                </a:solidFill>
              </a:rPr>
              <a:t>υψηλότερο σημείο </a:t>
            </a:r>
            <a:r>
              <a:rPr lang="el-GR" dirty="0" smtClean="0"/>
              <a:t>του κώδικα που έχουμε </a:t>
            </a:r>
            <a:r>
              <a:rPr lang="el-GR" dirty="0" smtClean="0">
                <a:solidFill>
                  <a:schemeClr val="accent6">
                    <a:lumMod val="75000"/>
                  </a:schemeClr>
                </a:solidFill>
              </a:rPr>
              <a:t>περισσότερες πληροφορίες</a:t>
            </a:r>
            <a:endParaRPr lang="en-US" dirty="0" smtClean="0">
              <a:solidFill>
                <a:schemeClr val="accent6">
                  <a:lumMod val="75000"/>
                </a:schemeClr>
              </a:solidFill>
            </a:endParaRPr>
          </a:p>
          <a:p>
            <a:pPr lvl="1"/>
            <a:r>
              <a:rPr lang="el-GR" dirty="0" smtClean="0"/>
              <a:t>Για παράδειγμα δεν είναι δουλειά της </a:t>
            </a:r>
            <a:r>
              <a:rPr lang="en-US" dirty="0" err="1" smtClean="0">
                <a:solidFill>
                  <a:schemeClr val="accent6">
                    <a:lumMod val="75000"/>
                  </a:schemeClr>
                </a:solidFill>
              </a:rPr>
              <a:t>safeDivide</a:t>
            </a:r>
            <a:r>
              <a:rPr lang="en-US" dirty="0" smtClean="0">
                <a:solidFill>
                  <a:schemeClr val="accent6">
                    <a:lumMod val="75000"/>
                  </a:schemeClr>
                </a:solidFill>
              </a:rPr>
              <a:t> </a:t>
            </a:r>
            <a:r>
              <a:rPr lang="el-GR" dirty="0" smtClean="0"/>
              <a:t>να ξαναζητήσει τους αριθμούς. Αφήνει την </a:t>
            </a:r>
            <a:r>
              <a:rPr lang="en-US" dirty="0" smtClean="0"/>
              <a:t>main </a:t>
            </a:r>
            <a:r>
              <a:rPr lang="el-GR" dirty="0" smtClean="0"/>
              <a:t>να το κάνει.</a:t>
            </a:r>
          </a:p>
        </p:txBody>
      </p:sp>
    </p:spTree>
    <p:extLst>
      <p:ext uri="{BB962C8B-B14F-4D97-AF65-F5344CB8AC3E}">
        <p14:creationId xmlns:p14="http://schemas.microsoft.com/office/powerpoint/2010/main" val="330707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lstStyle/>
          <a:p>
            <a:r>
              <a:rPr lang="el-GR" dirty="0" smtClean="0"/>
              <a:t>Η εύκολη και </a:t>
            </a:r>
            <a:r>
              <a:rPr lang="el-GR" dirty="0" smtClean="0">
                <a:solidFill>
                  <a:srgbClr val="0070C0"/>
                </a:solidFill>
              </a:rPr>
              <a:t>τεμπέλικη</a:t>
            </a:r>
            <a:r>
              <a:rPr lang="el-GR" dirty="0" smtClean="0"/>
              <a:t> λύση για μια εξαίρεση είναι να την </a:t>
            </a:r>
            <a:r>
              <a:rPr lang="el-GR" dirty="0" smtClean="0">
                <a:solidFill>
                  <a:schemeClr val="accent6">
                    <a:lumMod val="75000"/>
                  </a:schemeClr>
                </a:solidFill>
              </a:rPr>
              <a:t>πιάσουμε</a:t>
            </a:r>
            <a:r>
              <a:rPr lang="el-GR" dirty="0" smtClean="0"/>
              <a:t> και απλά να </a:t>
            </a:r>
            <a:r>
              <a:rPr lang="el-GR" dirty="0" smtClean="0">
                <a:solidFill>
                  <a:srgbClr val="0070C0"/>
                </a:solidFill>
              </a:rPr>
              <a:t>μην κάνουμε τίποτα</a:t>
            </a:r>
            <a:r>
              <a:rPr lang="el-GR" dirty="0" smtClean="0"/>
              <a:t>, αλλά αυτό είναι </a:t>
            </a:r>
            <a:r>
              <a:rPr lang="el-GR" dirty="0" smtClean="0">
                <a:solidFill>
                  <a:schemeClr val="accent6">
                    <a:lumMod val="75000"/>
                  </a:schemeClr>
                </a:solidFill>
              </a:rPr>
              <a:t>κακή προγραμματιστική τακτική</a:t>
            </a:r>
            <a:r>
              <a:rPr lang="el-GR" dirty="0" smtClean="0"/>
              <a:t>.</a:t>
            </a:r>
            <a:endParaRPr lang="en-US" dirty="0"/>
          </a:p>
        </p:txBody>
      </p:sp>
    </p:spTree>
    <p:extLst>
      <p:ext uri="{BB962C8B-B14F-4D97-AF65-F5344CB8AC3E}">
        <p14:creationId xmlns:p14="http://schemas.microsoft.com/office/powerpoint/2010/main" val="309680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smtClean="0"/>
              <a:t>23</a:t>
            </a:r>
            <a:r>
              <a:rPr lang="el-GR" dirty="0"/>
              <a:t>. </a:t>
            </a:r>
            <a:r>
              <a:rPr lang="el-GR" dirty="0" err="1" smtClean="0"/>
              <a:t>ΑρχεΙα</a:t>
            </a:r>
            <a:r>
              <a:rPr lang="en-US" dirty="0"/>
              <a:t/>
            </a:r>
            <a:br>
              <a:rPr lang="en-US" dirty="0"/>
            </a:br>
            <a:r>
              <a:rPr lang="el-GR" dirty="0" err="1" smtClean="0"/>
              <a:t>ΕπεξεργασΙα</a:t>
            </a:r>
            <a:r>
              <a:rPr lang="el-GR" dirty="0" smtClean="0"/>
              <a:t> </a:t>
            </a:r>
            <a:r>
              <a:rPr lang="el-GR" dirty="0" err="1" smtClean="0"/>
              <a:t>αλφαριθμητικΩν</a:t>
            </a:r>
            <a:endParaRPr lang="el-GR"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406589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ΑΡχεια</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4623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20080"/>
          </a:xfrm>
        </p:spPr>
        <p:txBody>
          <a:bodyPr/>
          <a:lstStyle/>
          <a:p>
            <a:r>
              <a:rPr lang="el-GR" dirty="0" smtClean="0"/>
              <a:t>Αλγόριθμος Βαθμολογίας</a:t>
            </a:r>
            <a:endParaRPr lang="en-US" dirty="0"/>
          </a:p>
        </p:txBody>
      </p:sp>
      <p:sp>
        <p:nvSpPr>
          <p:cNvPr id="3" name="Content Placeholder 2"/>
          <p:cNvSpPr>
            <a:spLocks noGrp="1"/>
          </p:cNvSpPr>
          <p:nvPr>
            <p:ph idx="1"/>
          </p:nvPr>
        </p:nvSpPr>
        <p:spPr>
          <a:xfrm>
            <a:off x="1331640" y="1340768"/>
            <a:ext cx="6984776" cy="5328592"/>
          </a:xfrm>
          <a:ln w="28575">
            <a:solidFill>
              <a:srgbClr val="FF0000"/>
            </a:solidFill>
            <a:prstDash val="dash"/>
          </a:ln>
        </p:spPr>
        <p:txBody>
          <a:bodyPr>
            <a:noAutofit/>
          </a:bodyPr>
          <a:lstStyle/>
          <a:p>
            <a:r>
              <a:rPr lang="en-US" sz="1400" dirty="0" smtClean="0"/>
              <a:t>if (</a:t>
            </a:r>
            <a:r>
              <a:rPr lang="el-GR" sz="1400" dirty="0" smtClean="0"/>
              <a:t>έτος == 1)</a:t>
            </a:r>
          </a:p>
          <a:p>
            <a:pPr lvl="1"/>
            <a:r>
              <a:rPr lang="en-US" sz="1400" dirty="0"/>
              <a:t>X</a:t>
            </a:r>
            <a:r>
              <a:rPr lang="el-GR" sz="1400" dirty="0" smtClean="0"/>
              <a:t> = βαθμός εργαστηρίων</a:t>
            </a:r>
          </a:p>
          <a:p>
            <a:r>
              <a:rPr lang="en-US" sz="1400" dirty="0" smtClean="0"/>
              <a:t>else if </a:t>
            </a:r>
            <a:r>
              <a:rPr lang="en-US" sz="1400" dirty="0"/>
              <a:t>(</a:t>
            </a:r>
            <a:r>
              <a:rPr lang="el-GR" sz="1400" dirty="0"/>
              <a:t>έτος &gt; 1)</a:t>
            </a:r>
          </a:p>
          <a:p>
            <a:pPr lvl="1"/>
            <a:r>
              <a:rPr lang="en-US" sz="1400" dirty="0"/>
              <a:t>if (</a:t>
            </a:r>
            <a:r>
              <a:rPr lang="el-GR" sz="1400" dirty="0"/>
              <a:t>Υπάρχει βαθμός εργαστηρίου =</a:t>
            </a:r>
            <a:r>
              <a:rPr lang="en-US" sz="1400" dirty="0"/>
              <a:t>=</a:t>
            </a:r>
            <a:r>
              <a:rPr lang="el-GR" sz="1400" dirty="0"/>
              <a:t> </a:t>
            </a:r>
            <a:r>
              <a:rPr lang="en-US" sz="1400" dirty="0"/>
              <a:t>false)</a:t>
            </a:r>
          </a:p>
          <a:p>
            <a:pPr lvl="2"/>
            <a:r>
              <a:rPr lang="en-US" sz="1400" dirty="0"/>
              <a:t>X = </a:t>
            </a:r>
            <a:r>
              <a:rPr lang="el-GR" sz="1400" dirty="0"/>
              <a:t>βαθμός προόδου</a:t>
            </a:r>
          </a:p>
          <a:p>
            <a:pPr lvl="1"/>
            <a:r>
              <a:rPr lang="en-US" sz="1400" dirty="0"/>
              <a:t>else </a:t>
            </a:r>
            <a:r>
              <a:rPr lang="en-US" sz="1400" dirty="0" smtClean="0"/>
              <a:t>if (</a:t>
            </a:r>
            <a:r>
              <a:rPr lang="el-GR" sz="1400" dirty="0" smtClean="0"/>
              <a:t>Υπάρχει βαθμός εργαστηρίου == </a:t>
            </a:r>
            <a:r>
              <a:rPr lang="en-US" sz="1400" dirty="0" smtClean="0"/>
              <a:t>true)</a:t>
            </a:r>
            <a:endParaRPr lang="el-GR" sz="1400" dirty="0"/>
          </a:p>
          <a:p>
            <a:pPr lvl="2"/>
            <a:r>
              <a:rPr lang="en-US" sz="1400" dirty="0"/>
              <a:t>If </a:t>
            </a:r>
            <a:r>
              <a:rPr lang="en-US" sz="1400" dirty="0" smtClean="0"/>
              <a:t>(</a:t>
            </a:r>
            <a:r>
              <a:rPr lang="el-GR" sz="1400" dirty="0" smtClean="0"/>
              <a:t>Θέλετε </a:t>
            </a:r>
            <a:r>
              <a:rPr lang="el-GR" sz="1400" dirty="0"/>
              <a:t>να κρατήσετε τον βαθμό του εργαστηρίου == </a:t>
            </a:r>
            <a:r>
              <a:rPr lang="en-US" sz="1400" dirty="0" smtClean="0"/>
              <a:t>true)</a:t>
            </a:r>
            <a:endParaRPr lang="en-US" sz="1400" dirty="0"/>
          </a:p>
          <a:p>
            <a:pPr lvl="3"/>
            <a:r>
              <a:rPr lang="en-US" sz="1400" dirty="0"/>
              <a:t>X = </a:t>
            </a:r>
            <a:r>
              <a:rPr lang="el-GR" sz="1400" dirty="0"/>
              <a:t>Παλιός βαθμός εργαστηρίου</a:t>
            </a:r>
          </a:p>
          <a:p>
            <a:pPr lvl="2"/>
            <a:r>
              <a:rPr lang="en-US" sz="1400" dirty="0" smtClean="0"/>
              <a:t>else if </a:t>
            </a:r>
            <a:r>
              <a:rPr lang="en-US" sz="1400" dirty="0"/>
              <a:t>(</a:t>
            </a:r>
            <a:r>
              <a:rPr lang="el-GR" sz="1400" dirty="0"/>
              <a:t>Θέλετε να κρατήσετε τον βαθμό του εργαστηρίου == </a:t>
            </a:r>
            <a:r>
              <a:rPr lang="en-US" sz="1400" dirty="0" smtClean="0"/>
              <a:t>false)</a:t>
            </a:r>
            <a:endParaRPr lang="en-US" sz="1400" dirty="0"/>
          </a:p>
          <a:p>
            <a:pPr lvl="3"/>
            <a:r>
              <a:rPr lang="en-US" sz="1400" dirty="0"/>
              <a:t>X = </a:t>
            </a:r>
            <a:r>
              <a:rPr lang="el-GR" sz="1400" dirty="0"/>
              <a:t>βαθμός </a:t>
            </a:r>
            <a:r>
              <a:rPr lang="el-GR" sz="1400" dirty="0" smtClean="0"/>
              <a:t>προόδου</a:t>
            </a:r>
          </a:p>
          <a:p>
            <a:r>
              <a:rPr lang="el-GR" sz="1400" dirty="0" smtClean="0"/>
              <a:t>Α = βαθμός ασκήσεων</a:t>
            </a:r>
          </a:p>
          <a:p>
            <a:r>
              <a:rPr lang="el-GR" sz="1400" dirty="0" smtClean="0"/>
              <a:t>Τ = βαθμός τελικής εξέτασης</a:t>
            </a:r>
          </a:p>
          <a:p>
            <a:r>
              <a:rPr lang="en-US" sz="1400" dirty="0" smtClean="0"/>
              <a:t>if (T &gt;= 4)</a:t>
            </a:r>
          </a:p>
          <a:p>
            <a:pPr lvl="1"/>
            <a:r>
              <a:rPr lang="en-US" sz="1400" dirty="0" smtClean="0"/>
              <a:t>B = 0.2*X + 0.3*A + 0.5*T</a:t>
            </a:r>
          </a:p>
          <a:p>
            <a:pPr lvl="1"/>
            <a:r>
              <a:rPr lang="en-US" sz="1400" dirty="0" smtClean="0"/>
              <a:t>if (B &gt;= 5)</a:t>
            </a:r>
          </a:p>
          <a:p>
            <a:pPr lvl="2"/>
            <a:r>
              <a:rPr lang="el-GR" sz="1400" dirty="0" smtClean="0"/>
              <a:t>Περάσατε το μάθημα</a:t>
            </a:r>
          </a:p>
          <a:p>
            <a:pPr lvl="1"/>
            <a:r>
              <a:rPr lang="en-US" sz="1400" dirty="0" smtClean="0"/>
              <a:t>else if (B &lt; 5)</a:t>
            </a:r>
          </a:p>
          <a:p>
            <a:pPr lvl="2"/>
            <a:r>
              <a:rPr lang="el-GR" sz="1400" dirty="0" smtClean="0"/>
              <a:t>Την επόμενη φορά</a:t>
            </a:r>
          </a:p>
          <a:p>
            <a:r>
              <a:rPr lang="en-US" sz="1400" dirty="0" smtClean="0"/>
              <a:t>else if (T &lt; 4)</a:t>
            </a:r>
          </a:p>
          <a:p>
            <a:pPr lvl="1"/>
            <a:r>
              <a:rPr lang="el-GR" sz="1400" dirty="0" smtClean="0"/>
              <a:t>Την επόμενη φορά</a:t>
            </a:r>
            <a:endParaRPr lang="en-US" sz="1400" dirty="0"/>
          </a:p>
        </p:txBody>
      </p:sp>
    </p:spTree>
    <p:extLst>
      <p:ext uri="{BB962C8B-B14F-4D97-AF65-F5344CB8AC3E}">
        <p14:creationId xmlns:p14="http://schemas.microsoft.com/office/powerpoint/2010/main" val="2175075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t>
            </a:r>
            <a:r>
              <a:rPr lang="el-GR" dirty="0" smtClean="0"/>
              <a:t>και το </a:t>
            </a:r>
            <a:r>
              <a:rPr lang="en-US" dirty="0" smtClean="0"/>
              <a:t>Internet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H </a:t>
            </a:r>
            <a:r>
              <a:rPr lang="el-GR" dirty="0" smtClean="0"/>
              <a:t>προσέγγιση της </a:t>
            </a:r>
            <a:r>
              <a:rPr lang="en-US" dirty="0" smtClean="0"/>
              <a:t>Java </a:t>
            </a:r>
            <a:r>
              <a:rPr lang="el-GR" dirty="0" smtClean="0"/>
              <a:t>είχε μεγάλη επιτυχία για</a:t>
            </a:r>
            <a:r>
              <a:rPr lang="en-US" dirty="0" smtClean="0"/>
              <a:t> </a:t>
            </a:r>
            <a:r>
              <a:rPr lang="en-US" dirty="0" smtClean="0">
                <a:solidFill>
                  <a:schemeClr val="accent6">
                    <a:lumMod val="75000"/>
                  </a:schemeClr>
                </a:solidFill>
              </a:rPr>
              <a:t>Web </a:t>
            </a:r>
            <a:r>
              <a:rPr lang="el-GR" dirty="0" smtClean="0">
                <a:solidFill>
                  <a:schemeClr val="accent6">
                    <a:lumMod val="75000"/>
                  </a:schemeClr>
                </a:solidFill>
              </a:rPr>
              <a:t>εφαρμογές</a:t>
            </a:r>
            <a:r>
              <a:rPr lang="el-GR" dirty="0" smtClean="0"/>
              <a:t>, όπου έχουμε ένα τεράστιο κατανεμημένο </a:t>
            </a:r>
            <a:r>
              <a:rPr lang="en-US" dirty="0" smtClean="0">
                <a:solidFill>
                  <a:srgbClr val="0070C0"/>
                </a:solidFill>
              </a:rPr>
              <a:t>client-server</a:t>
            </a:r>
            <a:r>
              <a:rPr lang="en-US" dirty="0" smtClean="0"/>
              <a:t> </a:t>
            </a:r>
            <a:r>
              <a:rPr lang="el-GR" dirty="0" smtClean="0"/>
              <a:t>μοντέλο με πολλές διαφορετικές αρχιτεκτονικές</a:t>
            </a:r>
          </a:p>
          <a:p>
            <a:pPr lvl="1"/>
            <a:r>
              <a:rPr lang="en-US" dirty="0" smtClean="0">
                <a:solidFill>
                  <a:schemeClr val="accent6">
                    <a:lumMod val="75000"/>
                  </a:schemeClr>
                </a:solidFill>
              </a:rPr>
              <a:t>Client-side programming</a:t>
            </a:r>
            <a:r>
              <a:rPr lang="en-US" dirty="0" smtClean="0"/>
              <a:t>: </a:t>
            </a:r>
            <a:r>
              <a:rPr lang="el-GR" dirty="0" smtClean="0"/>
              <a:t>Αντί να κάνει όλη τη δουλειά ο </a:t>
            </a:r>
            <a:r>
              <a:rPr lang="en-US" dirty="0" smtClean="0"/>
              <a:t>server </a:t>
            </a:r>
            <a:r>
              <a:rPr lang="el-GR" dirty="0" smtClean="0"/>
              <a:t>για την δημιουργία της σελίδας κάποια από την επεξεργασία των δεδομένων γίνεται στη μηχανή του </a:t>
            </a:r>
            <a:r>
              <a:rPr lang="en-US" dirty="0" smtClean="0"/>
              <a:t>client.</a:t>
            </a:r>
          </a:p>
          <a:p>
            <a:pPr lvl="2"/>
            <a:r>
              <a:rPr lang="en-US" dirty="0" smtClean="0">
                <a:solidFill>
                  <a:srgbClr val="0070C0"/>
                </a:solidFill>
              </a:rPr>
              <a:t>Web Applets</a:t>
            </a:r>
            <a:r>
              <a:rPr lang="en-US" dirty="0" smtClean="0"/>
              <a:t>: </a:t>
            </a:r>
            <a:r>
              <a:rPr lang="el-GR" dirty="0" smtClean="0"/>
              <a:t>κώδικας ο  οποίος κατεβαίνει μαζί με τη </a:t>
            </a:r>
            <a:r>
              <a:rPr lang="en-US" dirty="0" smtClean="0"/>
              <a:t>Web </a:t>
            </a:r>
            <a:r>
              <a:rPr lang="el-GR" dirty="0" smtClean="0"/>
              <a:t>σελίδα και τρέχει στη μηχανή του </a:t>
            </a:r>
            <a:r>
              <a:rPr lang="en-US" dirty="0" smtClean="0"/>
              <a:t>client. </a:t>
            </a:r>
            <a:r>
              <a:rPr lang="el-GR" dirty="0" smtClean="0"/>
              <a:t>Είναι πολύ σημαντικό στην περίπτωση αυτή ο κώδικας να είναι </a:t>
            </a:r>
            <a:r>
              <a:rPr lang="en-US" dirty="0" smtClean="0"/>
              <a:t>portable.</a:t>
            </a:r>
          </a:p>
          <a:p>
            <a:pPr lvl="1"/>
            <a:r>
              <a:rPr lang="en-US" dirty="0" smtClean="0">
                <a:solidFill>
                  <a:schemeClr val="accent6">
                    <a:lumMod val="75000"/>
                  </a:schemeClr>
                </a:solidFill>
              </a:rPr>
              <a:t>Server-side programming</a:t>
            </a:r>
            <a:r>
              <a:rPr lang="en-US" dirty="0" smtClean="0"/>
              <a:t>: </a:t>
            </a:r>
            <a:r>
              <a:rPr lang="el-GR" dirty="0" smtClean="0"/>
              <a:t>μία </a:t>
            </a:r>
            <a:r>
              <a:rPr lang="en-US" dirty="0" smtClean="0"/>
              <a:t>web </a:t>
            </a:r>
            <a:r>
              <a:rPr lang="el-GR" dirty="0" smtClean="0"/>
              <a:t>σελίδα μπορεί να είναι το αποτέλεσμα ενός προγράμματος που συνδυάζει δυναμικά δεδομένα και είσοδο του χρήστη.</a:t>
            </a:r>
          </a:p>
          <a:p>
            <a:pPr lvl="2"/>
            <a:r>
              <a:rPr lang="en-US" dirty="0" smtClean="0">
                <a:solidFill>
                  <a:srgbClr val="0070C0"/>
                </a:solidFill>
              </a:rPr>
              <a:t>Java Service Pages (JSPs): </a:t>
            </a:r>
            <a:r>
              <a:rPr lang="en-US" dirty="0" smtClean="0"/>
              <a:t>H </a:t>
            </a:r>
            <a:r>
              <a:rPr lang="el-GR" dirty="0" smtClean="0"/>
              <a:t>λύση της </a:t>
            </a:r>
            <a:r>
              <a:rPr lang="en-US" dirty="0" smtClean="0"/>
              <a:t>Java. </a:t>
            </a:r>
            <a:r>
              <a:rPr lang="el-GR" dirty="0" smtClean="0"/>
              <a:t>Γίνεται </a:t>
            </a:r>
            <a:r>
              <a:rPr lang="en-US" dirty="0" smtClean="0"/>
              <a:t>compiled </a:t>
            </a:r>
            <a:r>
              <a:rPr lang="el-GR" dirty="0" smtClean="0"/>
              <a:t>σε </a:t>
            </a:r>
            <a:r>
              <a:rPr lang="en-US" dirty="0" smtClean="0">
                <a:solidFill>
                  <a:srgbClr val="0070C0"/>
                </a:solidFill>
              </a:rPr>
              <a:t>servlets</a:t>
            </a:r>
            <a:r>
              <a:rPr lang="en-US" dirty="0" smtClean="0"/>
              <a:t> </a:t>
            </a:r>
            <a:r>
              <a:rPr lang="el-GR" dirty="0" smtClean="0"/>
              <a:t>και τρέχει στη μεριά του </a:t>
            </a:r>
            <a:r>
              <a:rPr lang="en-US" dirty="0" smtClean="0"/>
              <a:t>server.</a:t>
            </a:r>
            <a:endParaRPr lang="en-US" dirty="0"/>
          </a:p>
        </p:txBody>
      </p:sp>
    </p:spTree>
    <p:extLst>
      <p:ext uri="{BB962C8B-B14F-4D97-AF65-F5344CB8AC3E}">
        <p14:creationId xmlns:p14="http://schemas.microsoft.com/office/powerpoint/2010/main" val="946104834"/>
      </p:ext>
    </p:extLst>
  </p:cSld>
  <p:clrMapOvr>
    <a:masterClrMapping/>
  </p:clrMapOvr>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Ρεύματα</a:t>
            </a:r>
            <a:endParaRPr lang="en-US" dirty="0"/>
          </a:p>
        </p:txBody>
      </p:sp>
      <p:sp>
        <p:nvSpPr>
          <p:cNvPr id="4" name="Content Placeholder 3"/>
          <p:cNvSpPr>
            <a:spLocks noGrp="1"/>
          </p:cNvSpPr>
          <p:nvPr>
            <p:ph idx="1"/>
          </p:nvPr>
        </p:nvSpPr>
        <p:spPr/>
        <p:txBody>
          <a:bodyPr>
            <a:normAutofit lnSpcReduction="10000"/>
          </a:bodyPr>
          <a:lstStyle/>
          <a:p>
            <a:r>
              <a:rPr lang="el-GR" dirty="0"/>
              <a:t>Τι είναι ένα </a:t>
            </a:r>
            <a:r>
              <a:rPr lang="el-GR" dirty="0" smtClean="0">
                <a:solidFill>
                  <a:schemeClr val="accent6">
                    <a:lumMod val="75000"/>
                  </a:schemeClr>
                </a:solidFill>
              </a:rPr>
              <a:t>ρεύμα</a:t>
            </a:r>
            <a:r>
              <a:rPr lang="el-GR" dirty="0"/>
              <a:t> </a:t>
            </a:r>
            <a:r>
              <a:rPr lang="el-GR" dirty="0" smtClean="0"/>
              <a:t>(ροή)? </a:t>
            </a:r>
            <a:r>
              <a:rPr lang="el-GR" dirty="0"/>
              <a:t>Μια </a:t>
            </a:r>
            <a:r>
              <a:rPr lang="el-GR" dirty="0">
                <a:solidFill>
                  <a:srgbClr val="0070C0"/>
                </a:solidFill>
              </a:rPr>
              <a:t>αφαίρεση </a:t>
            </a:r>
            <a:r>
              <a:rPr lang="el-GR" dirty="0"/>
              <a:t>που αναπαριστά μια </a:t>
            </a:r>
            <a:r>
              <a:rPr lang="el-GR" dirty="0" smtClean="0">
                <a:solidFill>
                  <a:schemeClr val="accent6">
                    <a:lumMod val="75000"/>
                  </a:schemeClr>
                </a:solidFill>
              </a:rPr>
              <a:t>ροή δεδομένων</a:t>
            </a:r>
          </a:p>
          <a:p>
            <a:pPr lvl="1"/>
            <a:r>
              <a:rPr lang="el-GR" dirty="0"/>
              <a:t>Η ροή αυτή μπορεί να είναι </a:t>
            </a:r>
            <a:r>
              <a:rPr lang="el-GR" dirty="0" smtClean="0">
                <a:solidFill>
                  <a:srgbClr val="0070C0"/>
                </a:solidFill>
              </a:rPr>
              <a:t>εισερχόμενη</a:t>
            </a:r>
            <a:r>
              <a:rPr lang="el-GR" dirty="0" smtClean="0"/>
              <a:t> προς το πρόγραμμα </a:t>
            </a:r>
            <a:r>
              <a:rPr lang="el-GR" dirty="0"/>
              <a:t>(μια </a:t>
            </a:r>
            <a:r>
              <a:rPr lang="el-GR" dirty="0" smtClean="0">
                <a:solidFill>
                  <a:srgbClr val="0070C0"/>
                </a:solidFill>
              </a:rPr>
              <a:t>πηγή</a:t>
            </a:r>
            <a:r>
              <a:rPr lang="el-GR" dirty="0" smtClean="0"/>
              <a:t> δεδομένων) οπότε έχουμε </a:t>
            </a:r>
            <a:r>
              <a:rPr lang="el-GR" dirty="0" smtClean="0">
                <a:solidFill>
                  <a:schemeClr val="accent6">
                    <a:lumMod val="75000"/>
                  </a:schemeClr>
                </a:solidFill>
              </a:rPr>
              <a:t>ρεύμα εισόδου.</a:t>
            </a:r>
          </a:p>
          <a:p>
            <a:pPr lvl="2"/>
            <a:r>
              <a:rPr lang="el-GR" dirty="0" smtClean="0"/>
              <a:t>Παράδειγμα: το πληκτρολόγιο, ένα αρχείο που ανοίγουμε για διάβασμα</a:t>
            </a:r>
          </a:p>
          <a:p>
            <a:pPr lvl="1"/>
            <a:r>
              <a:rPr lang="el-GR" dirty="0" smtClean="0"/>
              <a:t>Ή μπορεί να είναι </a:t>
            </a:r>
            <a:r>
              <a:rPr lang="el-GR" dirty="0" smtClean="0">
                <a:solidFill>
                  <a:srgbClr val="0070C0"/>
                </a:solidFill>
              </a:rPr>
              <a:t>εξερχόμενη</a:t>
            </a:r>
            <a:r>
              <a:rPr lang="el-GR" dirty="0" smtClean="0"/>
              <a:t> από το πρόγραμμα (ένας </a:t>
            </a:r>
            <a:r>
              <a:rPr lang="el-GR" dirty="0" smtClean="0">
                <a:solidFill>
                  <a:srgbClr val="0070C0"/>
                </a:solidFill>
              </a:rPr>
              <a:t>προορισμός</a:t>
            </a:r>
            <a:r>
              <a:rPr lang="el-GR" dirty="0" smtClean="0"/>
              <a:t> για τα δεδομένα) οπότε έχουμε ένα </a:t>
            </a:r>
            <a:r>
              <a:rPr lang="el-GR" dirty="0" smtClean="0">
                <a:solidFill>
                  <a:schemeClr val="accent6">
                    <a:lumMod val="75000"/>
                  </a:schemeClr>
                </a:solidFill>
              </a:rPr>
              <a:t>ρεύμα εξόδου</a:t>
            </a:r>
            <a:r>
              <a:rPr lang="el-GR" dirty="0" smtClean="0"/>
              <a:t>. </a:t>
            </a:r>
          </a:p>
          <a:p>
            <a:pPr lvl="2"/>
            <a:r>
              <a:rPr lang="el-GR" dirty="0" smtClean="0"/>
              <a:t>Παράδειγμα: Η οθόνη, ένα αρχείο που ανοίγουμε για γράψιμο.</a:t>
            </a:r>
          </a:p>
          <a:p>
            <a:pPr lvl="1"/>
            <a:r>
              <a:rPr lang="el-GR" dirty="0" smtClean="0"/>
              <a:t>Όταν </a:t>
            </a:r>
            <a:r>
              <a:rPr lang="el-GR" dirty="0"/>
              <a:t>δημιουργούμε το ρεύμα το </a:t>
            </a:r>
            <a:r>
              <a:rPr lang="el-GR" dirty="0">
                <a:solidFill>
                  <a:schemeClr val="accent6">
                    <a:lumMod val="75000"/>
                  </a:schemeClr>
                </a:solidFill>
              </a:rPr>
              <a:t>συνδέουμε</a:t>
            </a:r>
            <a:r>
              <a:rPr lang="el-GR" dirty="0"/>
              <a:t> με την ανάλογη πηγή, ή προορισμό.</a:t>
            </a:r>
          </a:p>
          <a:p>
            <a:endParaRPr lang="en-US" dirty="0"/>
          </a:p>
        </p:txBody>
      </p:sp>
    </p:spTree>
    <p:extLst>
      <p:ext uri="{BB962C8B-B14F-4D97-AF65-F5344CB8AC3E}">
        <p14:creationId xmlns:p14="http://schemas.microsoft.com/office/powerpoint/2010/main" val="420545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dirty="0" smtClean="0"/>
              <a:t>Βασικά ρεύματα εισόδου/εξόδου</a:t>
            </a:r>
          </a:p>
        </p:txBody>
      </p:sp>
      <p:sp>
        <p:nvSpPr>
          <p:cNvPr id="81923" name="Rectangle 3"/>
          <p:cNvSpPr>
            <a:spLocks noGrp="1" noChangeArrowheads="1"/>
          </p:cNvSpPr>
          <p:nvPr>
            <p:ph type="body" idx="1"/>
          </p:nvPr>
        </p:nvSpPr>
        <p:spPr>
          <a:xfrm>
            <a:off x="457200" y="1484784"/>
            <a:ext cx="8229600" cy="4992216"/>
          </a:xfrm>
        </p:spPr>
        <p:txBody>
          <a:bodyPr>
            <a:normAutofit fontScale="77500" lnSpcReduction="20000"/>
          </a:bodyPr>
          <a:lstStyle/>
          <a:p>
            <a:r>
              <a:rPr lang="el-GR" dirty="0" smtClean="0"/>
              <a:t>Ένα </a:t>
            </a:r>
            <a:r>
              <a:rPr lang="el-GR" dirty="0" smtClean="0">
                <a:solidFill>
                  <a:schemeClr val="accent6">
                    <a:lumMod val="75000"/>
                  </a:schemeClr>
                </a:solidFill>
              </a:rPr>
              <a:t>ρεύμα</a:t>
            </a:r>
            <a:r>
              <a:rPr lang="el-GR" dirty="0" smtClean="0"/>
              <a:t> είναι ένα </a:t>
            </a:r>
            <a:r>
              <a:rPr lang="el-GR" dirty="0" smtClean="0">
                <a:solidFill>
                  <a:schemeClr val="accent6">
                    <a:lumMod val="75000"/>
                  </a:schemeClr>
                </a:solidFill>
              </a:rPr>
              <a:t>αντικείμενο</a:t>
            </a:r>
            <a:r>
              <a:rPr lang="el-GR" dirty="0" smtClean="0"/>
              <a:t>. Τα βασικά ρεύματα</a:t>
            </a:r>
            <a:r>
              <a:rPr lang="en-US" dirty="0" smtClean="0"/>
              <a:t> </a:t>
            </a:r>
            <a:r>
              <a:rPr lang="el-GR" dirty="0" smtClean="0"/>
              <a:t>εισόδου/εξόδου είναι έτοιμα </a:t>
            </a:r>
            <a:r>
              <a:rPr lang="el-GR" dirty="0"/>
              <a:t>αντικείμενα</a:t>
            </a:r>
            <a:r>
              <a:rPr lang="el-GR" dirty="0" smtClean="0"/>
              <a:t> τα οποία ορίζονται σαν πεδία (</a:t>
            </a:r>
            <a:r>
              <a:rPr lang="el-GR" dirty="0" smtClean="0">
                <a:solidFill>
                  <a:srgbClr val="0070C0"/>
                </a:solidFill>
              </a:rPr>
              <a:t>στατικά</a:t>
            </a:r>
            <a:r>
              <a:rPr lang="el-GR" dirty="0" smtClean="0"/>
              <a:t>) της κλάσης </a:t>
            </a:r>
            <a:r>
              <a:rPr lang="en-US" dirty="0" smtClean="0">
                <a:solidFill>
                  <a:srgbClr val="0070C0"/>
                </a:solidFill>
              </a:rPr>
              <a:t>System</a:t>
            </a:r>
            <a:endParaRPr lang="el-GR" dirty="0" smtClean="0">
              <a:solidFill>
                <a:srgbClr val="0070C0"/>
              </a:solidFill>
            </a:endParaRPr>
          </a:p>
          <a:p>
            <a:r>
              <a:rPr lang="en-US" dirty="0" err="1" smtClean="0">
                <a:solidFill>
                  <a:srgbClr val="0070C0"/>
                </a:solidFill>
              </a:rPr>
              <a:t>System.out</a:t>
            </a:r>
            <a:r>
              <a:rPr lang="el-GR" dirty="0" smtClean="0">
                <a:solidFill>
                  <a:srgbClr val="0070C0"/>
                </a:solidFill>
              </a:rPr>
              <a:t>: </a:t>
            </a:r>
            <a:r>
              <a:rPr lang="el-GR" dirty="0">
                <a:solidFill>
                  <a:schemeClr val="accent6">
                    <a:lumMod val="75000"/>
                  </a:schemeClr>
                </a:solidFill>
              </a:rPr>
              <a:t>Το βασικό ρεύμα εξόδου </a:t>
            </a:r>
            <a:r>
              <a:rPr lang="el-GR" dirty="0"/>
              <a:t>που αναπαριστά την οθόνη.</a:t>
            </a:r>
          </a:p>
          <a:p>
            <a:pPr lvl="1"/>
            <a:r>
              <a:rPr lang="el-GR" sz="2500" dirty="0"/>
              <a:t>Έχει στατικές μεθόδους με τις οποίες μπορούμε να τυπώσουμε στην οθόνη.</a:t>
            </a:r>
            <a:endParaRPr lang="en-US" sz="2500" dirty="0"/>
          </a:p>
          <a:p>
            <a:r>
              <a:rPr lang="en-US" dirty="0" smtClean="0">
                <a:solidFill>
                  <a:srgbClr val="0070C0"/>
                </a:solidFill>
              </a:rPr>
              <a:t>System.in</a:t>
            </a:r>
            <a:r>
              <a:rPr lang="el-GR" dirty="0" smtClean="0">
                <a:solidFill>
                  <a:srgbClr val="0070C0"/>
                </a:solidFill>
              </a:rPr>
              <a:t>: </a:t>
            </a:r>
            <a:r>
              <a:rPr lang="el-GR" dirty="0">
                <a:solidFill>
                  <a:schemeClr val="accent6">
                    <a:lumMod val="75000"/>
                  </a:schemeClr>
                </a:solidFill>
              </a:rPr>
              <a:t>Το </a:t>
            </a:r>
            <a:r>
              <a:rPr lang="el-GR" dirty="0" smtClean="0">
                <a:solidFill>
                  <a:schemeClr val="accent6">
                    <a:lumMod val="75000"/>
                  </a:schemeClr>
                </a:solidFill>
              </a:rPr>
              <a:t>βασικό </a:t>
            </a:r>
            <a:r>
              <a:rPr lang="el-GR" dirty="0">
                <a:solidFill>
                  <a:schemeClr val="accent6">
                    <a:lumMod val="75000"/>
                  </a:schemeClr>
                </a:solidFill>
              </a:rPr>
              <a:t>ρεύμα </a:t>
            </a:r>
            <a:r>
              <a:rPr lang="el-GR" dirty="0" smtClean="0">
                <a:solidFill>
                  <a:schemeClr val="accent6">
                    <a:lumMod val="75000"/>
                  </a:schemeClr>
                </a:solidFill>
              </a:rPr>
              <a:t>εισόδου </a:t>
            </a:r>
            <a:r>
              <a:rPr lang="el-GR" dirty="0" smtClean="0"/>
              <a:t>που </a:t>
            </a:r>
            <a:r>
              <a:rPr lang="el-GR" dirty="0"/>
              <a:t>αναπαριστά </a:t>
            </a:r>
            <a:r>
              <a:rPr lang="el-GR" dirty="0" smtClean="0"/>
              <a:t>το πληκτρολόγιο.</a:t>
            </a:r>
          </a:p>
          <a:p>
            <a:pPr lvl="1"/>
            <a:r>
              <a:rPr lang="el-GR" dirty="0" smtClean="0"/>
              <a:t>Χρησιμοποιούμε την κλάση </a:t>
            </a:r>
            <a:r>
              <a:rPr lang="en-US" dirty="0" smtClean="0"/>
              <a:t>Scanner </a:t>
            </a:r>
            <a:r>
              <a:rPr lang="el-GR" dirty="0" smtClean="0"/>
              <a:t>για να πάρουμε δεδομένα από το ρεύμα. </a:t>
            </a:r>
            <a:endParaRPr lang="en-US" dirty="0" smtClean="0"/>
          </a:p>
          <a:p>
            <a:r>
              <a:rPr lang="el-GR" dirty="0" smtClean="0"/>
              <a:t>Μια </a:t>
            </a:r>
            <a:r>
              <a:rPr lang="el-GR" dirty="0"/>
              <a:t>εντολή εισόδου/εξόδου έχει αποτέλεσμα το λειτουργικό να πάρει ή να στείλει </a:t>
            </a:r>
            <a:r>
              <a:rPr lang="el-GR" dirty="0" smtClean="0"/>
              <a:t>δεδομένα </a:t>
            </a:r>
            <a:r>
              <a:rPr lang="el-GR" dirty="0"/>
              <a:t>από/προς την αντίστοιχη πηγή/προορισμό</a:t>
            </a:r>
            <a:r>
              <a:rPr lang="el-GR" dirty="0" smtClean="0"/>
              <a:t>.</a:t>
            </a:r>
          </a:p>
          <a:p>
            <a:pPr marL="182880" lvl="1">
              <a:buClr>
                <a:schemeClr val="accent6"/>
              </a:buClr>
            </a:pPr>
            <a:r>
              <a:rPr lang="el-GR" sz="2800" dirty="0"/>
              <a:t>Ένα επιπλέον ρεύμα: </a:t>
            </a:r>
            <a:r>
              <a:rPr lang="en-US" sz="2800" dirty="0" err="1" smtClean="0">
                <a:solidFill>
                  <a:srgbClr val="0070C0"/>
                </a:solidFill>
              </a:rPr>
              <a:t>System.err</a:t>
            </a:r>
            <a:r>
              <a:rPr lang="el-GR" sz="2800" dirty="0" smtClean="0"/>
              <a:t>: Ρεύμα για την εκτύπωση </a:t>
            </a:r>
            <a:r>
              <a:rPr lang="el-GR" sz="2800" dirty="0" smtClean="0">
                <a:solidFill>
                  <a:schemeClr val="accent6">
                    <a:lumMod val="75000"/>
                  </a:schemeClr>
                </a:solidFill>
              </a:rPr>
              <a:t>λαθών</a:t>
            </a:r>
            <a:r>
              <a:rPr lang="el-GR" sz="2800" dirty="0" smtClean="0"/>
              <a:t> στην οθόνη</a:t>
            </a:r>
          </a:p>
          <a:p>
            <a:pPr lvl="1"/>
            <a:r>
              <a:rPr lang="el-GR" sz="2500" dirty="0"/>
              <a:t>Μας επιτρέπει την ανακατεύθυνση της εξόδου.</a:t>
            </a:r>
            <a:endParaRPr lang="en-US" sz="2500" dirty="0"/>
          </a:p>
          <a:p>
            <a:pPr lvl="1"/>
            <a:endParaRPr lang="en-US" sz="2500" dirty="0">
              <a:solidFill>
                <a:schemeClr val="tx2"/>
              </a:solidFill>
            </a:endParaRPr>
          </a:p>
          <a:p>
            <a:pPr lvl="1"/>
            <a:endParaRPr lang="el-GR" dirty="0" smtClean="0"/>
          </a:p>
        </p:txBody>
      </p:sp>
    </p:spTree>
    <p:extLst>
      <p:ext uri="{BB962C8B-B14F-4D97-AF65-F5344CB8AC3E}">
        <p14:creationId xmlns:p14="http://schemas.microsoft.com/office/powerpoint/2010/main" val="288226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229600" cy="4896544"/>
          </a:xfrm>
          <a:ln w="28575">
            <a:solidFill>
              <a:srgbClr val="FF000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SystemErrTest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System.err</a:t>
            </a:r>
            <a:r>
              <a:rPr lang="en-US" b="1" dirty="0" err="1">
                <a:latin typeface="Courier New" pitchFamily="49" charset="0"/>
                <a:cs typeface="Courier New" pitchFamily="49" charset="0"/>
              </a:rPr>
              <a:t>.println</a:t>
            </a:r>
            <a:r>
              <a:rPr lang="en-US" b="1" dirty="0">
                <a:latin typeface="Courier New" pitchFamily="49" charset="0"/>
                <a:cs typeface="Courier New" pitchFamily="49" charset="0"/>
              </a:rPr>
              <a:t>("Starting program");</a:t>
            </a:r>
          </a:p>
          <a:p>
            <a:pPr marL="0" indent="0">
              <a:buNone/>
            </a:pPr>
            <a:r>
              <a:rPr lang="en-US" b="1" dirty="0">
                <a:latin typeface="Courier New" pitchFamily="49" charset="0"/>
                <a:cs typeface="Courier New" pitchFamily="49" charset="0"/>
              </a:rPr>
              <a:t>	for (int i = 0; i &lt; 10; i ++){</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a:t>
            </a:r>
            <a:r>
              <a:rPr lang="en-US" b="1" dirty="0" err="1" smtClean="0">
                <a:latin typeface="Courier New" pitchFamily="49" charset="0"/>
                <a:cs typeface="Courier New" pitchFamily="49" charset="0"/>
              </a:rPr>
              <a:t>.println</a:t>
            </a:r>
            <a:r>
              <a:rPr lang="en-US" b="1" dirty="0" smtClean="0">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System.err</a:t>
            </a:r>
            <a:r>
              <a:rPr lang="en-US" b="1" dirty="0" err="1">
                <a:latin typeface="Courier New" pitchFamily="49" charset="0"/>
                <a:cs typeface="Courier New" pitchFamily="49" charset="0"/>
              </a:rPr>
              <a:t>.println</a:t>
            </a:r>
            <a:r>
              <a:rPr lang="en-US" b="1" dirty="0">
                <a:latin typeface="Courier New" pitchFamily="49" charset="0"/>
                <a:cs typeface="Courier New" pitchFamily="49" charset="0"/>
              </a:rPr>
              <a:t>("End of program");</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7" name="TextBox 6"/>
          <p:cNvSpPr txBox="1"/>
          <p:nvPr/>
        </p:nvSpPr>
        <p:spPr>
          <a:xfrm>
            <a:off x="2555776" y="5661248"/>
            <a:ext cx="6480720" cy="707886"/>
          </a:xfrm>
          <a:prstGeom prst="rect">
            <a:avLst/>
          </a:prstGeom>
          <a:solidFill>
            <a:srgbClr val="FFC000"/>
          </a:solidFill>
        </p:spPr>
        <p:txBody>
          <a:bodyPr wrap="square" rtlCol="0">
            <a:spAutoFit/>
          </a:bodyPr>
          <a:lstStyle/>
          <a:p>
            <a:r>
              <a:rPr lang="el-GR" sz="2000" dirty="0" smtClean="0"/>
              <a:t>Και τα δύο τυπώνουν στην οθόνη αλλά αν κάνουμε ανακατεύθυνση μόνο το </a:t>
            </a:r>
            <a:r>
              <a:rPr lang="en-US" sz="2000" dirty="0" err="1" smtClean="0"/>
              <a:t>System.out</a:t>
            </a:r>
            <a:r>
              <a:rPr lang="el-GR" sz="2000" dirty="0" smtClean="0"/>
              <a:t>  ανακατευθύνεται</a:t>
            </a:r>
            <a:endParaRPr lang="en-US" sz="2000" dirty="0"/>
          </a:p>
        </p:txBody>
      </p:sp>
    </p:spTree>
    <p:extLst>
      <p:ext uri="{BB962C8B-B14F-4D97-AF65-F5344CB8AC3E}">
        <p14:creationId xmlns:p14="http://schemas.microsoft.com/office/powerpoint/2010/main" val="141335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Αρχεία</a:t>
            </a:r>
            <a:endParaRPr lang="en-US" dirty="0"/>
          </a:p>
        </p:txBody>
      </p:sp>
      <p:sp>
        <p:nvSpPr>
          <p:cNvPr id="3" name="Content Placeholder 2"/>
          <p:cNvSpPr>
            <a:spLocks noGrp="1"/>
          </p:cNvSpPr>
          <p:nvPr>
            <p:ph idx="1"/>
          </p:nvPr>
        </p:nvSpPr>
        <p:spPr/>
        <p:txBody>
          <a:bodyPr>
            <a:normAutofit fontScale="92500"/>
          </a:bodyPr>
          <a:lstStyle/>
          <a:p>
            <a:r>
              <a:rPr lang="el-GR" dirty="0" smtClean="0"/>
              <a:t>Ένα ρεύμα </a:t>
            </a:r>
            <a:r>
              <a:rPr lang="el-GR" dirty="0"/>
              <a:t>εξόδου </a:t>
            </a:r>
            <a:r>
              <a:rPr lang="el-GR" dirty="0" smtClean="0"/>
              <a:t>ή εισόδου μπορεί να </a:t>
            </a:r>
            <a:r>
              <a:rPr lang="el-GR" dirty="0" smtClean="0">
                <a:solidFill>
                  <a:schemeClr val="accent6">
                    <a:lumMod val="75000"/>
                  </a:schemeClr>
                </a:solidFill>
              </a:rPr>
              <a:t>συνδέεται</a:t>
            </a:r>
            <a:r>
              <a:rPr lang="el-GR" dirty="0" smtClean="0"/>
              <a:t> με ένα </a:t>
            </a:r>
            <a:r>
              <a:rPr lang="el-GR" dirty="0" smtClean="0">
                <a:solidFill>
                  <a:srgbClr val="0070C0"/>
                </a:solidFill>
              </a:rPr>
              <a:t>αρχείο </a:t>
            </a:r>
            <a:r>
              <a:rPr lang="el-GR" dirty="0" smtClean="0"/>
              <a:t>στο οποίο γράφουμε ή από το οποίο διαβάζουμε.</a:t>
            </a:r>
          </a:p>
          <a:p>
            <a:pPr lvl="1"/>
            <a:r>
              <a:rPr lang="el-GR" dirty="0" smtClean="0"/>
              <a:t>Δύο τύποι αρχείων: </a:t>
            </a:r>
            <a:r>
              <a:rPr lang="el-GR" dirty="0" smtClean="0">
                <a:solidFill>
                  <a:schemeClr val="accent6">
                    <a:lumMod val="75000"/>
                  </a:schemeClr>
                </a:solidFill>
              </a:rPr>
              <a:t>Αρχεία κειμένου </a:t>
            </a:r>
            <a:r>
              <a:rPr lang="el-GR" dirty="0" smtClean="0"/>
              <a:t>(ή αρχεία </a:t>
            </a:r>
            <a:r>
              <a:rPr lang="en-US" dirty="0" smtClean="0"/>
              <a:t>ASCII) </a:t>
            </a:r>
            <a:r>
              <a:rPr lang="el-GR" dirty="0" smtClean="0"/>
              <a:t>και </a:t>
            </a:r>
            <a:r>
              <a:rPr lang="el-GR" dirty="0" smtClean="0">
                <a:solidFill>
                  <a:schemeClr val="accent6">
                    <a:lumMod val="75000"/>
                  </a:schemeClr>
                </a:solidFill>
              </a:rPr>
              <a:t>δυαδικά </a:t>
            </a:r>
            <a:r>
              <a:rPr lang="el-GR" dirty="0">
                <a:solidFill>
                  <a:schemeClr val="accent6">
                    <a:lumMod val="75000"/>
                  </a:schemeClr>
                </a:solidFill>
              </a:rPr>
              <a:t>(</a:t>
            </a:r>
            <a:r>
              <a:rPr lang="en-US" dirty="0" smtClean="0">
                <a:solidFill>
                  <a:schemeClr val="accent6">
                    <a:lumMod val="75000"/>
                  </a:schemeClr>
                </a:solidFill>
              </a:rPr>
              <a:t>binary) </a:t>
            </a:r>
            <a:r>
              <a:rPr lang="el-GR" dirty="0" smtClean="0">
                <a:solidFill>
                  <a:schemeClr val="accent6">
                    <a:lumMod val="75000"/>
                  </a:schemeClr>
                </a:solidFill>
              </a:rPr>
              <a:t>αρχεία</a:t>
            </a:r>
            <a:endParaRPr lang="en-US" dirty="0" smtClean="0">
              <a:solidFill>
                <a:schemeClr val="accent6">
                  <a:lumMod val="75000"/>
                </a:schemeClr>
              </a:solidFill>
            </a:endParaRPr>
          </a:p>
          <a:p>
            <a:r>
              <a:rPr lang="el-GR" dirty="0" smtClean="0"/>
              <a:t>Στα αρχεία κειμένου η πληροφορία είναι κωδικοποιημένη σε </a:t>
            </a:r>
            <a:r>
              <a:rPr lang="el-GR" dirty="0" smtClean="0">
                <a:solidFill>
                  <a:srgbClr val="0070C0"/>
                </a:solidFill>
              </a:rPr>
              <a:t>χαρακτήρες </a:t>
            </a:r>
            <a:r>
              <a:rPr lang="en-US" dirty="0" smtClean="0">
                <a:solidFill>
                  <a:srgbClr val="0070C0"/>
                </a:solidFill>
              </a:rPr>
              <a:t>ASCII</a:t>
            </a:r>
          </a:p>
          <a:p>
            <a:pPr lvl="1"/>
            <a:r>
              <a:rPr lang="el-GR" dirty="0" smtClean="0"/>
              <a:t>Πλεονέκτημα: μπορεί να διαβαστεί και από ανθρώπους</a:t>
            </a:r>
          </a:p>
          <a:p>
            <a:r>
              <a:rPr lang="el-GR" dirty="0" smtClean="0"/>
              <a:t>Στα </a:t>
            </a:r>
            <a:r>
              <a:rPr lang="en-US" dirty="0" smtClean="0"/>
              <a:t>binary </a:t>
            </a:r>
            <a:r>
              <a:rPr lang="el-GR" dirty="0" smtClean="0"/>
              <a:t>αρχεία έχουμε διαφορετική </a:t>
            </a:r>
            <a:r>
              <a:rPr lang="el-GR" dirty="0" smtClean="0">
                <a:solidFill>
                  <a:srgbClr val="0070C0"/>
                </a:solidFill>
              </a:rPr>
              <a:t>κωδικοποίηση</a:t>
            </a:r>
          </a:p>
          <a:p>
            <a:pPr lvl="1"/>
            <a:r>
              <a:rPr lang="el-GR" dirty="0" smtClean="0"/>
              <a:t>Πλεονέκτημα: πιο γρήγορη η μεταφορά των δεδομένων.</a:t>
            </a:r>
          </a:p>
          <a:p>
            <a:r>
              <a:rPr lang="el-GR" dirty="0" smtClean="0"/>
              <a:t>Εμείς θα ασχοληθούμε με αρχεία κειμένου</a:t>
            </a:r>
            <a:endParaRPr lang="en-US" dirty="0"/>
          </a:p>
        </p:txBody>
      </p:sp>
    </p:spTree>
    <p:extLst>
      <p:ext uri="{BB962C8B-B14F-4D97-AF65-F5344CB8AC3E}">
        <p14:creationId xmlns:p14="http://schemas.microsoft.com/office/powerpoint/2010/main" val="251907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εξόδου σε αρχεία</a:t>
            </a:r>
            <a:endParaRPr lang="en-US" dirty="0"/>
          </a:p>
        </p:txBody>
      </p:sp>
      <p:sp>
        <p:nvSpPr>
          <p:cNvPr id="3" name="Content Placeholder 2"/>
          <p:cNvSpPr>
            <a:spLocks noGrp="1"/>
          </p:cNvSpPr>
          <p:nvPr>
            <p:ph idx="1"/>
          </p:nvPr>
        </p:nvSpPr>
        <p:spPr/>
        <p:txBody>
          <a:bodyPr>
            <a:normAutofit/>
          </a:bodyPr>
          <a:lstStyle/>
          <a:p>
            <a:r>
              <a:rPr lang="el-GR" dirty="0" smtClean="0"/>
              <a:t>Για να γράψουμε σε ένα αρχείο θα πρέπει καταρχάς να δημιουργήσουμε ένα </a:t>
            </a:r>
            <a:r>
              <a:rPr lang="el-GR" dirty="0" smtClean="0">
                <a:solidFill>
                  <a:schemeClr val="accent6">
                    <a:lumMod val="75000"/>
                  </a:schemeClr>
                </a:solidFill>
              </a:rPr>
              <a:t>ρεύμα εξόδου </a:t>
            </a:r>
            <a:r>
              <a:rPr lang="el-GR" dirty="0" smtClean="0"/>
              <a:t>που θα </a:t>
            </a:r>
            <a:r>
              <a:rPr lang="el-GR" dirty="0" smtClean="0">
                <a:solidFill>
                  <a:srgbClr val="0070C0"/>
                </a:solidFill>
              </a:rPr>
              <a:t>συνδέεται</a:t>
            </a:r>
            <a:r>
              <a:rPr lang="el-GR" dirty="0" smtClean="0"/>
              <a:t> με το αρχείο.</a:t>
            </a:r>
          </a:p>
          <a:p>
            <a:r>
              <a:rPr lang="el-GR" dirty="0" smtClean="0"/>
              <a:t>Η </a:t>
            </a:r>
            <a:r>
              <a:rPr lang="en-US" dirty="0" smtClean="0"/>
              <a:t>Java </a:t>
            </a:r>
            <a:r>
              <a:rPr lang="el-GR" dirty="0" smtClean="0"/>
              <a:t>μας παρέχει την κλάση </a:t>
            </a:r>
            <a:r>
              <a:rPr lang="en-US" dirty="0" err="1" smtClean="0">
                <a:solidFill>
                  <a:schemeClr val="accent6">
                    <a:lumMod val="75000"/>
                  </a:schemeClr>
                </a:solidFill>
              </a:rPr>
              <a:t>FileOutputStream</a:t>
            </a:r>
            <a:r>
              <a:rPr lang="en-US" dirty="0" smtClean="0">
                <a:solidFill>
                  <a:schemeClr val="accent6">
                    <a:lumMod val="75000"/>
                  </a:schemeClr>
                </a:solidFill>
              </a:rPr>
              <a:t> </a:t>
            </a:r>
            <a:r>
              <a:rPr lang="el-GR" dirty="0" smtClean="0"/>
              <a:t>η οποία μας επιτρέπει να δημιουργήσουμε ένα τέτοιο ρεύμα.</a:t>
            </a:r>
          </a:p>
          <a:p>
            <a:r>
              <a:rPr lang="el-GR" dirty="0" smtClean="0"/>
              <a:t>Δημιουργία του ρεύματος:</a:t>
            </a:r>
            <a:endParaRPr lang="en-US" dirty="0" smtClean="0"/>
          </a:p>
          <a:p>
            <a:endParaRPr lang="en-US" dirty="0"/>
          </a:p>
          <a:p>
            <a:endParaRPr lang="en-US" dirty="0" smtClean="0"/>
          </a:p>
          <a:p>
            <a:endParaRPr lang="en-US" dirty="0"/>
          </a:p>
          <a:p>
            <a:endParaRPr lang="en-US" dirty="0" smtClean="0"/>
          </a:p>
          <a:p>
            <a:endParaRPr lang="el-GR" dirty="0" smtClean="0"/>
          </a:p>
        </p:txBody>
      </p:sp>
      <p:sp>
        <p:nvSpPr>
          <p:cNvPr id="4" name="TextBox 3"/>
          <p:cNvSpPr txBox="1"/>
          <p:nvPr/>
        </p:nvSpPr>
        <p:spPr>
          <a:xfrm>
            <a:off x="638010" y="5013176"/>
            <a:ext cx="8113118" cy="830997"/>
          </a:xfrm>
          <a:prstGeom prst="rect">
            <a:avLst/>
          </a:prstGeom>
          <a:noFill/>
          <a:ln w="28575">
            <a:solidFill>
              <a:srgbClr val="FF0000"/>
            </a:solidFill>
            <a:prstDash val="dash"/>
          </a:ln>
        </p:spPr>
        <p:txBody>
          <a:bodyPr wrap="none" rtlCol="0">
            <a:spAutoFit/>
          </a:bodyPr>
          <a:lstStyle/>
          <a:p>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outputStream</a:t>
            </a:r>
            <a:r>
              <a:rPr lang="en-US" sz="2400" b="1" dirty="0">
                <a:solidFill>
                  <a:srgbClr val="0070C0"/>
                </a:solidFill>
                <a:latin typeface="Courier New" pitchFamily="49" charset="0"/>
                <a:cs typeface="Courier New" pitchFamily="49" charset="0"/>
              </a:rPr>
              <a:t> = </a:t>
            </a:r>
            <a:endParaRPr lang="el-GR" sz="2400" b="1" dirty="0" smtClean="0">
              <a:solidFill>
                <a:srgbClr val="0070C0"/>
              </a:solidFill>
              <a:latin typeface="Courier New" pitchFamily="49" charset="0"/>
              <a:cs typeface="Courier New" pitchFamily="49" charset="0"/>
            </a:endParaRPr>
          </a:p>
          <a:p>
            <a:r>
              <a:rPr lang="el-GR"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new </a:t>
            </a:r>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(&lt;</a:t>
            </a:r>
            <a:r>
              <a:rPr lang="el-GR" sz="2400" b="1" dirty="0" err="1">
                <a:solidFill>
                  <a:srgbClr val="0070C0"/>
                </a:solidFill>
                <a:latin typeface="Courier New" pitchFamily="49" charset="0"/>
                <a:cs typeface="Courier New" pitchFamily="49" charset="0"/>
              </a:rPr>
              <a:t>ονομα</a:t>
            </a:r>
            <a:r>
              <a:rPr lang="el-GR" sz="2400" b="1" dirty="0">
                <a:solidFill>
                  <a:srgbClr val="0070C0"/>
                </a:solidFill>
                <a:latin typeface="Courier New" pitchFamily="49" charset="0"/>
                <a:cs typeface="Courier New" pitchFamily="49" charset="0"/>
              </a:rPr>
              <a:t> αρχείου</a:t>
            </a:r>
            <a:r>
              <a:rPr lang="el-GR" sz="2400" b="1" dirty="0" smtClean="0">
                <a:solidFill>
                  <a:srgbClr val="0070C0"/>
                </a:solidFill>
                <a:latin typeface="Courier New" pitchFamily="49" charset="0"/>
                <a:cs typeface="Courier New" pitchFamily="49" charset="0"/>
              </a:rPr>
              <a:t>&gt;</a:t>
            </a:r>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26464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n-US" sz="2400" b="1" dirty="0" err="1" smtClean="0">
                <a:solidFill>
                  <a:srgbClr val="0070C0"/>
                </a:solidFill>
                <a:latin typeface="Courier New" pitchFamily="49" charset="0"/>
                <a:cs typeface="Courier New" pitchFamily="49" charset="0"/>
              </a:rPr>
              <a:t>FileOutputStream</a:t>
            </a:r>
            <a:r>
              <a:rPr lang="en-US" sz="2400" b="1" dirty="0" smtClean="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outputStream</a:t>
            </a:r>
            <a:r>
              <a:rPr lang="en-US" sz="2400" b="1" dirty="0">
                <a:solidFill>
                  <a:srgbClr val="0070C0"/>
                </a:solidFill>
                <a:latin typeface="Courier New" pitchFamily="49" charset="0"/>
                <a:cs typeface="Courier New" pitchFamily="49" charset="0"/>
              </a:rPr>
              <a:t> = </a:t>
            </a:r>
            <a:endParaRPr lang="el-GR" sz="2400" b="1" dirty="0">
              <a:solidFill>
                <a:srgbClr val="0070C0"/>
              </a:solidFill>
              <a:latin typeface="Courier New" pitchFamily="49" charset="0"/>
              <a:cs typeface="Courier New" pitchFamily="49" charset="0"/>
            </a:endParaRPr>
          </a:p>
          <a:p>
            <a:pPr marL="0" indent="0">
              <a:buNone/>
            </a:pPr>
            <a:r>
              <a:rPr lang="el-GR" sz="2400" b="1" dirty="0" smtClean="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new </a:t>
            </a:r>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(“stuff.txt”);</a:t>
            </a:r>
          </a:p>
          <a:p>
            <a:r>
              <a:rPr lang="el-GR" dirty="0"/>
              <a:t>Δημιουργεί το </a:t>
            </a:r>
            <a:r>
              <a:rPr lang="el-GR" dirty="0" smtClean="0"/>
              <a:t>αντικείμενο </a:t>
            </a:r>
            <a:r>
              <a:rPr lang="en-US" b="1" dirty="0" err="1">
                <a:solidFill>
                  <a:srgbClr val="0070C0"/>
                </a:solidFill>
                <a:latin typeface="Courier New" pitchFamily="49" charset="0"/>
                <a:cs typeface="Courier New" pitchFamily="49" charset="0"/>
              </a:rPr>
              <a:t>outputStream</a:t>
            </a:r>
            <a:r>
              <a:rPr lang="el-GR" dirty="0" smtClean="0"/>
              <a:t> το οποίο είναι ένα </a:t>
            </a:r>
            <a:r>
              <a:rPr lang="el-GR" dirty="0" smtClean="0">
                <a:solidFill>
                  <a:schemeClr val="accent6">
                    <a:lumMod val="75000"/>
                  </a:schemeClr>
                </a:solidFill>
              </a:rPr>
              <a:t>ρεύμα </a:t>
            </a:r>
            <a:r>
              <a:rPr lang="el-GR" dirty="0">
                <a:solidFill>
                  <a:schemeClr val="accent6">
                    <a:lumMod val="75000"/>
                  </a:schemeClr>
                </a:solidFill>
              </a:rPr>
              <a:t>εξόδου </a:t>
            </a:r>
            <a:r>
              <a:rPr lang="el-GR" dirty="0" smtClean="0"/>
              <a:t>προς το αρχείο με το όνομα </a:t>
            </a:r>
            <a:r>
              <a:rPr lang="en-US" b="1" dirty="0">
                <a:solidFill>
                  <a:srgbClr val="0070C0"/>
                </a:solidFill>
                <a:latin typeface="Courier New" pitchFamily="49" charset="0"/>
                <a:cs typeface="Courier New" pitchFamily="49" charset="0"/>
              </a:rPr>
              <a:t>stuff.txt</a:t>
            </a:r>
            <a:endParaRPr lang="en-US" dirty="0" smtClean="0"/>
          </a:p>
          <a:p>
            <a:pPr lvl="1"/>
            <a:r>
              <a:rPr lang="el-GR" dirty="0" smtClean="0"/>
              <a:t>Αν το αρχείο </a:t>
            </a:r>
            <a:r>
              <a:rPr lang="el-GR" dirty="0" smtClean="0">
                <a:solidFill>
                  <a:schemeClr val="accent6">
                    <a:lumMod val="75000"/>
                  </a:schemeClr>
                </a:solidFill>
              </a:rPr>
              <a:t>δεν υπάρχει </a:t>
            </a:r>
            <a:r>
              <a:rPr lang="el-GR" dirty="0" smtClean="0"/>
              <a:t>τότε </a:t>
            </a:r>
            <a:r>
              <a:rPr lang="el-GR" dirty="0" smtClean="0">
                <a:solidFill>
                  <a:srgbClr val="0070C0"/>
                </a:solidFill>
              </a:rPr>
              <a:t>θα δημιουργηθεί </a:t>
            </a:r>
            <a:r>
              <a:rPr lang="el-GR" dirty="0" smtClean="0"/>
              <a:t>ένα κενό αρχείο στο οποίο μπορούμε να γράψουμε</a:t>
            </a:r>
          </a:p>
          <a:p>
            <a:pPr lvl="1"/>
            <a:r>
              <a:rPr lang="el-GR" dirty="0" smtClean="0"/>
              <a:t>Αν </a:t>
            </a:r>
            <a:r>
              <a:rPr lang="el-GR" dirty="0" smtClean="0">
                <a:solidFill>
                  <a:schemeClr val="accent6">
                    <a:lumMod val="75000"/>
                  </a:schemeClr>
                </a:solidFill>
              </a:rPr>
              <a:t>υπάρχει</a:t>
            </a:r>
            <a:r>
              <a:rPr lang="el-GR" dirty="0" smtClean="0"/>
              <a:t> ήδη τότε τα περιεχόμενα του θα </a:t>
            </a:r>
            <a:r>
              <a:rPr lang="el-GR" dirty="0" smtClean="0">
                <a:solidFill>
                  <a:srgbClr val="0070C0"/>
                </a:solidFill>
              </a:rPr>
              <a:t>σβηστούν</a:t>
            </a:r>
            <a:r>
              <a:rPr lang="el-GR" dirty="0" smtClean="0"/>
              <a:t> και γράφουμε και πάλι σε ένα κενό αρχείο</a:t>
            </a:r>
            <a:endParaRPr lang="en-US" dirty="0"/>
          </a:p>
          <a:p>
            <a:endParaRPr lang="en-US" dirty="0"/>
          </a:p>
        </p:txBody>
      </p:sp>
    </p:spTree>
    <p:extLst>
      <p:ext uri="{BB962C8B-B14F-4D97-AF65-F5344CB8AC3E}">
        <p14:creationId xmlns:p14="http://schemas.microsoft.com/office/powerpoint/2010/main" val="144393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FileNotFoundException</a:t>
            </a:r>
            <a:endParaRPr lang="en-US" dirty="0"/>
          </a:p>
        </p:txBody>
      </p:sp>
      <p:sp>
        <p:nvSpPr>
          <p:cNvPr id="3" name="Content Placeholder 2"/>
          <p:cNvSpPr>
            <a:spLocks noGrp="1"/>
          </p:cNvSpPr>
          <p:nvPr>
            <p:ph idx="1"/>
          </p:nvPr>
        </p:nvSpPr>
        <p:spPr/>
        <p:txBody>
          <a:bodyPr/>
          <a:lstStyle/>
          <a:p>
            <a:r>
              <a:rPr lang="el-GR" dirty="0" smtClean="0"/>
              <a:t>Η δημιουργία του ρεύματος πετάει μια εξαίρεση </a:t>
            </a:r>
            <a:r>
              <a:rPr lang="en-US" dirty="0" err="1" smtClean="0">
                <a:solidFill>
                  <a:schemeClr val="accent6">
                    <a:lumMod val="75000"/>
                  </a:schemeClr>
                </a:solidFill>
              </a:rPr>
              <a:t>FileNotFoundException</a:t>
            </a:r>
            <a:r>
              <a:rPr lang="en-US" dirty="0" smtClean="0">
                <a:solidFill>
                  <a:schemeClr val="accent6">
                    <a:lumMod val="75000"/>
                  </a:schemeClr>
                </a:solidFill>
              </a:rPr>
              <a:t> </a:t>
            </a:r>
            <a:r>
              <a:rPr lang="el-GR" dirty="0" smtClean="0"/>
              <a:t>την οποία πρέπει να πιάσουμε</a:t>
            </a:r>
          </a:p>
          <a:p>
            <a:pPr lvl="1"/>
            <a:r>
              <a:rPr lang="el-GR" dirty="0" smtClean="0"/>
              <a:t>Η δημιουργία του ρεύματος είναι πάντα μέσα σε ένα </a:t>
            </a:r>
            <a:r>
              <a:rPr lang="en-US" dirty="0" smtClean="0">
                <a:solidFill>
                  <a:srgbClr val="0070C0"/>
                </a:solidFill>
              </a:rPr>
              <a:t>try-catch block</a:t>
            </a:r>
            <a:endParaRPr lang="en-US" dirty="0">
              <a:solidFill>
                <a:srgbClr val="0070C0"/>
              </a:solidFill>
            </a:endParaRPr>
          </a:p>
        </p:txBody>
      </p:sp>
      <p:sp>
        <p:nvSpPr>
          <p:cNvPr id="4" name="TextBox 3"/>
          <p:cNvSpPr txBox="1"/>
          <p:nvPr/>
        </p:nvSpPr>
        <p:spPr>
          <a:xfrm>
            <a:off x="638010" y="3789040"/>
            <a:ext cx="8318303" cy="2862322"/>
          </a:xfrm>
          <a:prstGeom prst="rect">
            <a:avLst/>
          </a:prstGeom>
          <a:noFill/>
          <a:ln w="28575">
            <a:solidFill>
              <a:srgbClr val="FF0000"/>
            </a:solidFill>
            <a:prstDash val="dash"/>
          </a:ln>
        </p:spPr>
        <p:txBody>
          <a:bodyPr wrap="none" rtlCol="0">
            <a:spAutoFit/>
          </a:bodyPr>
          <a:lstStyle/>
          <a:p>
            <a:r>
              <a:rPr lang="en-US" b="1" dirty="0" smtClean="0">
                <a:solidFill>
                  <a:srgbClr val="FF0000"/>
                </a:solidFill>
                <a:latin typeface="Courier New" pitchFamily="49" charset="0"/>
                <a:cs typeface="Courier New" pitchFamily="49" charset="0"/>
              </a:rPr>
              <a:t>try</a:t>
            </a: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FileOutputStream</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FileOutputStream</a:t>
            </a:r>
            <a:r>
              <a:rPr lang="en-US" b="1" dirty="0" smtClean="0">
                <a:solidFill>
                  <a:srgbClr val="0070C0"/>
                </a:solidFill>
                <a:latin typeface="Courier New" pitchFamily="49" charset="0"/>
                <a:cs typeface="Courier New" pitchFamily="49" charset="0"/>
              </a:rPr>
              <a:t>(“stuff.txt”);</a:t>
            </a:r>
          </a:p>
          <a:p>
            <a:r>
              <a:rPr lang="en-US" b="1" dirty="0" smtClean="0">
                <a:solidFill>
                  <a:srgbClr val="0070C0"/>
                </a:solidFill>
                <a:latin typeface="Courier New" pitchFamily="49" charset="0"/>
                <a:cs typeface="Courier New" pitchFamily="49" charset="0"/>
              </a:rPr>
              <a:t>}</a:t>
            </a:r>
          </a:p>
          <a:p>
            <a:r>
              <a:rPr lang="en-US" b="1" dirty="0" smtClean="0">
                <a:solidFill>
                  <a:srgbClr val="FF0000"/>
                </a:solidFill>
                <a:latin typeface="Courier New" pitchFamily="49" charset="0"/>
                <a:cs typeface="Courier New" pitchFamily="49" charset="0"/>
              </a:rPr>
              <a:t>catch</a:t>
            </a:r>
            <a:r>
              <a:rPr lang="en-US"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FileNotFoundException</a:t>
            </a:r>
            <a:r>
              <a:rPr lang="en-US" b="1" dirty="0" smtClean="0">
                <a:solidFill>
                  <a:schemeClr val="accent6">
                    <a:lumMod val="75000"/>
                  </a:schemeClr>
                </a:solidFill>
                <a:latin typeface="Courier New" pitchFamily="49" charset="0"/>
                <a:cs typeface="Courier New" pitchFamily="49" charset="0"/>
              </a:rPr>
              <a:t> e</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a:solidFill>
                  <a:srgbClr val="0070C0"/>
                </a:solidFill>
                <a:latin typeface="Courier New" pitchFamily="49" charset="0"/>
                <a:cs typeface="Courier New" pitchFamily="49" charset="0"/>
              </a:rPr>
              <a:t>("Error opening the file stuff.txt.");</a:t>
            </a:r>
          </a:p>
          <a:p>
            <a:r>
              <a:rPr lang="en-US"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System.exit</a:t>
            </a:r>
            <a:r>
              <a:rPr lang="en-US" b="1" dirty="0" smtClean="0">
                <a:solidFill>
                  <a:srgbClr val="0070C0"/>
                </a:solidFill>
                <a:latin typeface="Courier New" pitchFamily="49" charset="0"/>
                <a:cs typeface="Courier New" pitchFamily="49" charset="0"/>
              </a:rPr>
              <a:t>(0);</a:t>
            </a:r>
          </a:p>
          <a:p>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94903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FileNotFoundException</a:t>
            </a:r>
            <a:endParaRPr lang="en-US" dirty="0"/>
          </a:p>
        </p:txBody>
      </p:sp>
      <p:sp>
        <p:nvSpPr>
          <p:cNvPr id="3" name="Content Placeholder 2"/>
          <p:cNvSpPr>
            <a:spLocks noGrp="1"/>
          </p:cNvSpPr>
          <p:nvPr>
            <p:ph idx="1"/>
          </p:nvPr>
        </p:nvSpPr>
        <p:spPr/>
        <p:txBody>
          <a:bodyPr/>
          <a:lstStyle/>
          <a:p>
            <a:r>
              <a:rPr lang="el-GR" dirty="0" smtClean="0"/>
              <a:t>Τι σημαίνει </a:t>
            </a:r>
            <a:r>
              <a:rPr lang="en-US" dirty="0" err="1" smtClean="0"/>
              <a:t>FileNotFoundException</a:t>
            </a:r>
            <a:r>
              <a:rPr lang="el-GR" dirty="0" smtClean="0"/>
              <a:t> όταν </a:t>
            </a:r>
            <a:r>
              <a:rPr lang="el-GR" dirty="0" smtClean="0">
                <a:solidFill>
                  <a:schemeClr val="accent6">
                    <a:lumMod val="75000"/>
                  </a:schemeClr>
                </a:solidFill>
              </a:rPr>
              <a:t>δημιουργούμε</a:t>
            </a:r>
            <a:r>
              <a:rPr lang="el-GR" dirty="0" smtClean="0"/>
              <a:t> ένα αρχείο?</a:t>
            </a:r>
          </a:p>
          <a:p>
            <a:pPr lvl="1"/>
            <a:r>
              <a:rPr lang="el-GR" dirty="0" smtClean="0"/>
              <a:t>Μπορεί να έχουμε δώσει λάθος </a:t>
            </a:r>
            <a:r>
              <a:rPr lang="en-US" dirty="0" smtClean="0"/>
              <a:t>path</a:t>
            </a:r>
          </a:p>
          <a:p>
            <a:pPr lvl="1"/>
            <a:r>
              <a:rPr lang="el-GR" dirty="0" smtClean="0"/>
              <a:t>Μπορεί να μην υπάρχει χώρος στο δίσκο</a:t>
            </a:r>
          </a:p>
          <a:p>
            <a:pPr lvl="1"/>
            <a:r>
              <a:rPr lang="el-GR" dirty="0" smtClean="0"/>
              <a:t>Μπορεί να μην έχουμε </a:t>
            </a:r>
            <a:r>
              <a:rPr lang="en-US" dirty="0" smtClean="0"/>
              <a:t>write access</a:t>
            </a:r>
          </a:p>
          <a:p>
            <a:pPr lvl="1"/>
            <a:r>
              <a:rPr lang="el-GR" dirty="0" smtClean="0"/>
              <a:t>κλπ</a:t>
            </a:r>
            <a:endParaRPr lang="en-US" dirty="0"/>
          </a:p>
        </p:txBody>
      </p:sp>
    </p:spTree>
    <p:extLst>
      <p:ext uri="{BB962C8B-B14F-4D97-AF65-F5344CB8AC3E}">
        <p14:creationId xmlns:p14="http://schemas.microsoft.com/office/powerpoint/2010/main" val="58070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Εγγραφή σε αρχείο</a:t>
            </a:r>
            <a:endParaRPr lang="en-US" dirty="0"/>
          </a:p>
        </p:txBody>
      </p:sp>
      <p:sp>
        <p:nvSpPr>
          <p:cNvPr id="3" name="Content Placeholder 2"/>
          <p:cNvSpPr>
            <a:spLocks noGrp="1"/>
          </p:cNvSpPr>
          <p:nvPr>
            <p:ph idx="1"/>
          </p:nvPr>
        </p:nvSpPr>
        <p:spPr/>
        <p:txBody>
          <a:bodyPr>
            <a:normAutofit lnSpcReduction="10000"/>
          </a:bodyPr>
          <a:lstStyle/>
          <a:p>
            <a:r>
              <a:rPr lang="el-GR" dirty="0" smtClean="0"/>
              <a:t>Με την προηγούμενη εντολή συνδέσαμε ένα </a:t>
            </a:r>
            <a:r>
              <a:rPr lang="el-GR" dirty="0" smtClean="0">
                <a:solidFill>
                  <a:schemeClr val="accent6">
                    <a:lumMod val="75000"/>
                  </a:schemeClr>
                </a:solidFill>
              </a:rPr>
              <a:t>ρεύμα εξόδου </a:t>
            </a:r>
            <a:r>
              <a:rPr lang="el-GR" dirty="0" smtClean="0"/>
              <a:t>με ένα </a:t>
            </a:r>
            <a:r>
              <a:rPr lang="el-GR" dirty="0" smtClean="0">
                <a:solidFill>
                  <a:srgbClr val="0070C0"/>
                </a:solidFill>
              </a:rPr>
              <a:t>αρχείο στο δίσκο</a:t>
            </a:r>
            <a:r>
              <a:rPr lang="el-GR" dirty="0" smtClean="0"/>
              <a:t>, στο οποίο θα γράψουμε</a:t>
            </a:r>
          </a:p>
          <a:p>
            <a:r>
              <a:rPr lang="el-GR" dirty="0" smtClean="0"/>
              <a:t>Για να γίνει η εγγραφή πρέπει:</a:t>
            </a:r>
          </a:p>
          <a:p>
            <a:pPr lvl="1"/>
            <a:r>
              <a:rPr lang="el-GR" dirty="0" smtClean="0"/>
              <a:t>Να δημιουργήσουμε ένα </a:t>
            </a:r>
            <a:r>
              <a:rPr lang="el-GR" dirty="0" smtClean="0">
                <a:solidFill>
                  <a:srgbClr val="0070C0"/>
                </a:solidFill>
              </a:rPr>
              <a:t>αντικείμενο</a:t>
            </a:r>
            <a:r>
              <a:rPr lang="el-GR" dirty="0" smtClean="0"/>
              <a:t> που μπορεί να </a:t>
            </a:r>
            <a:r>
              <a:rPr lang="el-GR" dirty="0" smtClean="0">
                <a:solidFill>
                  <a:srgbClr val="0070C0"/>
                </a:solidFill>
              </a:rPr>
              <a:t>γράφει</a:t>
            </a:r>
            <a:r>
              <a:rPr lang="el-GR" dirty="0" smtClean="0"/>
              <a:t> στο αρχείο («</a:t>
            </a:r>
            <a:r>
              <a:rPr lang="el-GR" dirty="0" smtClean="0">
                <a:solidFill>
                  <a:schemeClr val="accent6">
                    <a:lumMod val="75000"/>
                  </a:schemeClr>
                </a:solidFill>
              </a:rPr>
              <a:t>Ανοίγουμε το αρχείο</a:t>
            </a:r>
            <a:r>
              <a:rPr lang="el-GR" dirty="0" smtClean="0"/>
              <a:t>»)</a:t>
            </a:r>
          </a:p>
          <a:p>
            <a:pPr lvl="1"/>
            <a:r>
              <a:rPr lang="el-GR" dirty="0" smtClean="0"/>
              <a:t>Να καλέσουμε </a:t>
            </a:r>
            <a:r>
              <a:rPr lang="el-GR" dirty="0" smtClean="0">
                <a:solidFill>
                  <a:srgbClr val="0070C0"/>
                </a:solidFill>
              </a:rPr>
              <a:t>μεθόδους</a:t>
            </a:r>
            <a:r>
              <a:rPr lang="el-GR" dirty="0" smtClean="0"/>
              <a:t> που γράφουν στο αρχείο («</a:t>
            </a:r>
            <a:r>
              <a:rPr lang="el-GR" dirty="0" smtClean="0">
                <a:solidFill>
                  <a:schemeClr val="accent6">
                    <a:lumMod val="75000"/>
                  </a:schemeClr>
                </a:solidFill>
              </a:rPr>
              <a:t>Εγγραφή</a:t>
            </a:r>
            <a:r>
              <a:rPr lang="el-GR" dirty="0" smtClean="0"/>
              <a:t>»)</a:t>
            </a:r>
          </a:p>
          <a:p>
            <a:pPr lvl="1"/>
            <a:r>
              <a:rPr lang="el-GR" dirty="0" smtClean="0"/>
              <a:t>Όταν τελειώσουμε να </a:t>
            </a:r>
            <a:r>
              <a:rPr lang="el-GR" dirty="0" smtClean="0">
                <a:solidFill>
                  <a:srgbClr val="0070C0"/>
                </a:solidFill>
              </a:rPr>
              <a:t>αποδεσμεύσουμε</a:t>
            </a:r>
            <a:r>
              <a:rPr lang="el-GR" dirty="0" smtClean="0"/>
              <a:t> το αντικείμενο από το ρεύμα («</a:t>
            </a:r>
            <a:r>
              <a:rPr lang="el-GR" dirty="0" smtClean="0">
                <a:solidFill>
                  <a:schemeClr val="accent6">
                    <a:lumMod val="75000"/>
                  </a:schemeClr>
                </a:solidFill>
              </a:rPr>
              <a:t>Κλείνουμε το αρχείο</a:t>
            </a:r>
            <a:r>
              <a:rPr lang="el-GR" dirty="0" smtClean="0"/>
              <a:t>»)</a:t>
            </a:r>
          </a:p>
          <a:p>
            <a:r>
              <a:rPr lang="el-GR" dirty="0" smtClean="0"/>
              <a:t>Μπορούμε να τα κάνουμε αυτά με την κλάση </a:t>
            </a:r>
            <a:r>
              <a:rPr lang="en-US" dirty="0" err="1" smtClean="0">
                <a:solidFill>
                  <a:schemeClr val="accent6">
                    <a:lumMod val="75000"/>
                  </a:schemeClr>
                </a:solidFill>
              </a:rPr>
              <a:t>PrintWriter</a:t>
            </a:r>
            <a:endParaRPr lang="el-GR" dirty="0" smtClean="0">
              <a:solidFill>
                <a:schemeClr val="accent6">
                  <a:lumMod val="75000"/>
                </a:schemeClr>
              </a:solidFill>
            </a:endParaRPr>
          </a:p>
        </p:txBody>
      </p:sp>
    </p:spTree>
    <p:extLst>
      <p:ext uri="{BB962C8B-B14F-4D97-AF65-F5344CB8AC3E}">
        <p14:creationId xmlns:p14="http://schemas.microsoft.com/office/powerpoint/2010/main" val="143698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PrintWriter</a:t>
            </a:r>
            <a:endParaRPr lang="en-US" dirty="0"/>
          </a:p>
        </p:txBody>
      </p:sp>
      <p:sp>
        <p:nvSpPr>
          <p:cNvPr id="3" name="Content Placeholder 2"/>
          <p:cNvSpPr>
            <a:spLocks noGrp="1"/>
          </p:cNvSpPr>
          <p:nvPr>
            <p:ph idx="1"/>
          </p:nvPr>
        </p:nvSpPr>
        <p:spPr>
          <a:xfrm>
            <a:off x="107504" y="1600200"/>
            <a:ext cx="8856984" cy="4876800"/>
          </a:xfrm>
        </p:spPr>
        <p:txBody>
          <a:bodyPr>
            <a:normAutofit fontScale="92500" lnSpcReduction="20000"/>
          </a:bodyPr>
          <a:lstStyle/>
          <a:p>
            <a:r>
              <a:rPr lang="en-US" dirty="0" smtClean="0">
                <a:solidFill>
                  <a:schemeClr val="accent6">
                    <a:lumMod val="75000"/>
                  </a:schemeClr>
                </a:solidFill>
              </a:rPr>
              <a:t>Constructor</a:t>
            </a:r>
            <a:r>
              <a:rPr lang="en-US" dirty="0" smtClean="0"/>
              <a:t>: </a:t>
            </a:r>
          </a:p>
          <a:p>
            <a:pPr lvl="1"/>
            <a:r>
              <a:rPr lang="en-US" b="1" dirty="0" err="1">
                <a:solidFill>
                  <a:srgbClr val="0070C0"/>
                </a:solidFill>
                <a:latin typeface="Courier New" pitchFamily="49" charset="0"/>
                <a:cs typeface="Courier New" pitchFamily="49" charset="0"/>
              </a:rPr>
              <a:t>PrintWriter</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 o)</a:t>
            </a:r>
            <a:r>
              <a:rPr lang="en-US" dirty="0"/>
              <a:t>:</a:t>
            </a:r>
            <a:r>
              <a:rPr lang="en-US" b="1" dirty="0">
                <a:solidFill>
                  <a:srgbClr val="0070C0"/>
                </a:solidFill>
                <a:latin typeface="Courier New" pitchFamily="49" charset="0"/>
                <a:cs typeface="Courier New" pitchFamily="49" charset="0"/>
              </a:rPr>
              <a:t> </a:t>
            </a:r>
            <a:r>
              <a:rPr lang="el-GR" dirty="0" smtClean="0"/>
              <a:t>Παίρνει σαν όρισμα ένα αντικείμενο τύπου </a:t>
            </a:r>
            <a:r>
              <a:rPr lang="en-US" dirty="0" err="1" smtClean="0"/>
              <a:t>FileOutputStream</a:t>
            </a:r>
            <a:endParaRPr lang="en-US" dirty="0" smtClean="0"/>
          </a:p>
          <a:p>
            <a:pPr lvl="1"/>
            <a:r>
              <a:rPr lang="el-GR" dirty="0" smtClean="0"/>
              <a:t>Όταν δημιουργούμε ένα αντικείμενο </a:t>
            </a:r>
            <a:r>
              <a:rPr lang="en-US" dirty="0" err="1" smtClean="0"/>
              <a:t>PrintWriter</a:t>
            </a:r>
            <a:r>
              <a:rPr lang="en-US" dirty="0" smtClean="0"/>
              <a:t> </a:t>
            </a:r>
            <a:r>
              <a:rPr lang="el-GR" dirty="0" smtClean="0"/>
              <a:t>ανοίγουμε το αρχείο για διάβασμα.</a:t>
            </a:r>
          </a:p>
          <a:p>
            <a:pPr lvl="1"/>
            <a:r>
              <a:rPr lang="el-GR" dirty="0" smtClean="0"/>
              <a:t>Παράδειγμα: </a:t>
            </a:r>
            <a:endParaRPr lang="en-US" dirty="0" smtClean="0"/>
          </a:p>
          <a:p>
            <a:pPr lvl="2"/>
            <a:r>
              <a:rPr lang="en-US" sz="1900" b="1" dirty="0" err="1" smtClean="0">
                <a:solidFill>
                  <a:srgbClr val="0070C0"/>
                </a:solidFill>
                <a:latin typeface="Courier New" pitchFamily="49" charset="0"/>
                <a:cs typeface="Courier New" pitchFamily="49" charset="0"/>
              </a:rPr>
              <a:t>PrintWriter</a:t>
            </a:r>
            <a:r>
              <a:rPr lang="en-US" sz="1900" b="1" dirty="0" smtClean="0">
                <a:solidFill>
                  <a:srgbClr val="0070C0"/>
                </a:solidFill>
                <a:latin typeface="Courier New" pitchFamily="49" charset="0"/>
                <a:cs typeface="Courier New" pitchFamily="49" charset="0"/>
              </a:rPr>
              <a:t> </a:t>
            </a:r>
            <a:r>
              <a:rPr lang="en-US" sz="1900" b="1" dirty="0" err="1" smtClean="0">
                <a:solidFill>
                  <a:srgbClr val="0070C0"/>
                </a:solidFill>
                <a:latin typeface="Courier New" pitchFamily="49" charset="0"/>
                <a:cs typeface="Courier New" pitchFamily="49" charset="0"/>
              </a:rPr>
              <a:t>outputWriter</a:t>
            </a:r>
            <a:r>
              <a:rPr lang="en-US" sz="1900" b="1" dirty="0" smtClean="0">
                <a:solidFill>
                  <a:srgbClr val="0070C0"/>
                </a:solidFill>
                <a:latin typeface="Courier New" pitchFamily="49" charset="0"/>
                <a:cs typeface="Courier New" pitchFamily="49" charset="0"/>
              </a:rPr>
              <a:t> = new </a:t>
            </a:r>
            <a:r>
              <a:rPr lang="en-US" sz="1900" b="1" dirty="0" err="1" smtClean="0">
                <a:solidFill>
                  <a:srgbClr val="0070C0"/>
                </a:solidFill>
                <a:latin typeface="Courier New" pitchFamily="49" charset="0"/>
                <a:cs typeface="Courier New" pitchFamily="49" charset="0"/>
              </a:rPr>
              <a:t>PrintWriter</a:t>
            </a:r>
            <a:r>
              <a:rPr lang="en-US" sz="1900" b="1" dirty="0" smtClean="0">
                <a:solidFill>
                  <a:srgbClr val="0070C0"/>
                </a:solidFill>
                <a:latin typeface="Courier New" pitchFamily="49" charset="0"/>
                <a:cs typeface="Courier New" pitchFamily="49" charset="0"/>
              </a:rPr>
              <a:t>(</a:t>
            </a:r>
            <a:r>
              <a:rPr lang="en-US" sz="1900" b="1" dirty="0" err="1" smtClean="0">
                <a:solidFill>
                  <a:srgbClr val="0070C0"/>
                </a:solidFill>
                <a:latin typeface="Courier New" pitchFamily="49" charset="0"/>
                <a:cs typeface="Courier New" pitchFamily="49" charset="0"/>
              </a:rPr>
              <a:t>outputStream</a:t>
            </a:r>
            <a:r>
              <a:rPr lang="en-US" sz="1900" b="1" dirty="0" smtClean="0">
                <a:solidFill>
                  <a:srgbClr val="0070C0"/>
                </a:solidFill>
                <a:latin typeface="Courier New" pitchFamily="49" charset="0"/>
                <a:cs typeface="Courier New" pitchFamily="49" charset="0"/>
              </a:rPr>
              <a:t>);</a:t>
            </a:r>
            <a:endParaRPr lang="el-GR" sz="1900" b="1" dirty="0" smtClean="0">
              <a:solidFill>
                <a:srgbClr val="0070C0"/>
              </a:solidFill>
              <a:latin typeface="Courier New" pitchFamily="49" charset="0"/>
              <a:cs typeface="Courier New" pitchFamily="49" charset="0"/>
            </a:endParaRPr>
          </a:p>
          <a:p>
            <a:r>
              <a:rPr lang="el-GR" dirty="0" smtClean="0">
                <a:solidFill>
                  <a:schemeClr val="accent6">
                    <a:lumMod val="75000"/>
                  </a:schemeClr>
                </a:solidFill>
              </a:rPr>
              <a:t>Μέθοδοι</a:t>
            </a:r>
            <a:r>
              <a:rPr lang="el-GR" dirty="0" smtClean="0"/>
              <a:t>:</a:t>
            </a:r>
            <a:endParaRPr lang="en-US" dirty="0" smtClean="0"/>
          </a:p>
          <a:p>
            <a:pPr lvl="1"/>
            <a:r>
              <a:rPr lang="en-US" b="1" dirty="0" smtClean="0">
                <a:solidFill>
                  <a:srgbClr val="0070C0"/>
                </a:solidFill>
                <a:latin typeface="Courier New" pitchFamily="49" charset="0"/>
                <a:cs typeface="Courier New" pitchFamily="49" charset="0"/>
              </a:rPr>
              <a:t>print(String s)</a:t>
            </a:r>
            <a:r>
              <a:rPr lang="en-US" dirty="0" smtClean="0"/>
              <a:t>: </a:t>
            </a:r>
            <a:r>
              <a:rPr lang="el-GR" dirty="0" smtClean="0"/>
              <a:t>παρόμοια με την </a:t>
            </a:r>
            <a:r>
              <a:rPr lang="en-US" dirty="0" smtClean="0"/>
              <a:t>print </a:t>
            </a:r>
            <a:r>
              <a:rPr lang="el-GR" dirty="0" smtClean="0"/>
              <a:t>που ξέρουμε</a:t>
            </a:r>
            <a:r>
              <a:rPr lang="en-US" dirty="0" smtClean="0"/>
              <a:t> </a:t>
            </a:r>
            <a:r>
              <a:rPr lang="el-GR" dirty="0" smtClean="0"/>
              <a:t>αλλά γράφει πλέον στο αρχείο</a:t>
            </a:r>
          </a:p>
          <a:p>
            <a:pPr lvl="1"/>
            <a:r>
              <a:rPr lang="en-US" b="1" dirty="0" err="1">
                <a:solidFill>
                  <a:srgbClr val="0070C0"/>
                </a:solidFill>
                <a:latin typeface="Courier New" pitchFamily="49" charset="0"/>
                <a:cs typeface="Courier New" pitchFamily="49" charset="0"/>
              </a:rPr>
              <a:t>println</a:t>
            </a:r>
            <a:r>
              <a:rPr lang="en-US" b="1" dirty="0">
                <a:solidFill>
                  <a:srgbClr val="0070C0"/>
                </a:solidFill>
                <a:latin typeface="Courier New" pitchFamily="49" charset="0"/>
                <a:cs typeface="Courier New" pitchFamily="49" charset="0"/>
              </a:rPr>
              <a:t>(String s)</a:t>
            </a:r>
            <a:r>
              <a:rPr lang="en-US" dirty="0" smtClean="0"/>
              <a:t>: </a:t>
            </a:r>
            <a:r>
              <a:rPr lang="el-GR" dirty="0"/>
              <a:t>παρόμοια με την </a:t>
            </a:r>
            <a:r>
              <a:rPr lang="en-US" dirty="0" err="1" smtClean="0"/>
              <a:t>println</a:t>
            </a:r>
            <a:r>
              <a:rPr lang="en-US" dirty="0" smtClean="0"/>
              <a:t> </a:t>
            </a:r>
            <a:r>
              <a:rPr lang="el-GR" dirty="0"/>
              <a:t>που </a:t>
            </a:r>
            <a:r>
              <a:rPr lang="el-GR" dirty="0" smtClean="0"/>
              <a:t>ξέρουμε </a:t>
            </a:r>
            <a:r>
              <a:rPr lang="el-GR" dirty="0"/>
              <a:t>αλλά γράφει πλέον στο αρχείο</a:t>
            </a:r>
          </a:p>
          <a:p>
            <a:pPr lvl="1"/>
            <a:r>
              <a:rPr lang="en-US" b="1" dirty="0">
                <a:solidFill>
                  <a:srgbClr val="0070C0"/>
                </a:solidFill>
                <a:latin typeface="Courier New" pitchFamily="49" charset="0"/>
                <a:cs typeface="Courier New" pitchFamily="49" charset="0"/>
              </a:rPr>
              <a:t>close()</a:t>
            </a:r>
            <a:r>
              <a:rPr lang="en-US" dirty="0" smtClean="0"/>
              <a:t>: </a:t>
            </a:r>
            <a:r>
              <a:rPr lang="el-GR" dirty="0" smtClean="0"/>
              <a:t>ολοκληρώνει την εγγραφή (γράφει ότι υπάρχει στο </a:t>
            </a:r>
            <a:r>
              <a:rPr lang="en-US" dirty="0" smtClean="0"/>
              <a:t>buffer) </a:t>
            </a:r>
            <a:r>
              <a:rPr lang="el-GR" dirty="0" smtClean="0"/>
              <a:t>και κλείνει </a:t>
            </a:r>
            <a:r>
              <a:rPr lang="el-GR" dirty="0"/>
              <a:t>το </a:t>
            </a:r>
            <a:r>
              <a:rPr lang="el-GR" dirty="0" smtClean="0"/>
              <a:t>αρχείο</a:t>
            </a:r>
            <a:endParaRPr lang="en-US" dirty="0" smtClean="0"/>
          </a:p>
          <a:p>
            <a:pPr lvl="1"/>
            <a:r>
              <a:rPr lang="en-US" b="1" dirty="0">
                <a:solidFill>
                  <a:srgbClr val="0070C0"/>
                </a:solidFill>
                <a:latin typeface="Courier New" pitchFamily="49" charset="0"/>
                <a:cs typeface="Courier New" pitchFamily="49" charset="0"/>
              </a:rPr>
              <a:t>flush()</a:t>
            </a:r>
            <a:r>
              <a:rPr lang="en-US" dirty="0" smtClean="0"/>
              <a:t>: </a:t>
            </a:r>
            <a:r>
              <a:rPr lang="el-GR" dirty="0" smtClean="0"/>
              <a:t>γράφει </a:t>
            </a:r>
            <a:r>
              <a:rPr lang="el-GR" dirty="0"/>
              <a:t>ότι υπάρχει στο </a:t>
            </a:r>
            <a:r>
              <a:rPr lang="en-US" dirty="0" smtClean="0"/>
              <a:t>buffer</a:t>
            </a:r>
            <a:endParaRPr lang="el-GR" dirty="0" smtClean="0"/>
          </a:p>
          <a:p>
            <a:pPr lvl="1"/>
            <a:endParaRPr lang="el-GR" dirty="0" smtClean="0"/>
          </a:p>
        </p:txBody>
      </p:sp>
    </p:spTree>
    <p:extLst>
      <p:ext uri="{BB962C8B-B14F-4D97-AF65-F5344CB8AC3E}">
        <p14:creationId xmlns:p14="http://schemas.microsoft.com/office/powerpoint/2010/main" val="168213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Applets</a:t>
            </a:r>
            <a:endParaRPr lang="en-US" dirty="0"/>
          </a:p>
        </p:txBody>
      </p:sp>
      <p:sp>
        <p:nvSpPr>
          <p:cNvPr id="4" name="Rectangle 2051"/>
          <p:cNvSpPr>
            <a:spLocks noChangeArrowheads="1"/>
          </p:cNvSpPr>
          <p:nvPr/>
        </p:nvSpPr>
        <p:spPr bwMode="auto">
          <a:xfrm>
            <a:off x="140679" y="4960938"/>
            <a:ext cx="865163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4163" indent="-284163" eaLnBrk="0" fontAlgn="base" hangingPunct="0">
              <a:spcBef>
                <a:spcPct val="20000"/>
              </a:spcBef>
              <a:spcAft>
                <a:spcPct val="0"/>
              </a:spcAft>
              <a:buClr>
                <a:srgbClr val="063DE8"/>
              </a:buClr>
              <a:buSzPct val="90000"/>
              <a:buFont typeface="Monotype Sorts" pitchFamily="2" charset="2"/>
              <a:buChar char="l"/>
            </a:pPr>
            <a:endParaRPr lang="en-US" sz="2200" smtClean="0">
              <a:solidFill>
                <a:srgbClr val="000000"/>
              </a:solidFill>
            </a:endParaRPr>
          </a:p>
        </p:txBody>
      </p:sp>
      <p:sp>
        <p:nvSpPr>
          <p:cNvPr id="5" name="Rectangle 2052"/>
          <p:cNvSpPr>
            <a:spLocks noChangeArrowheads="1"/>
          </p:cNvSpPr>
          <p:nvPr/>
        </p:nvSpPr>
        <p:spPr bwMode="auto">
          <a:xfrm>
            <a:off x="4360987" y="1744933"/>
            <a:ext cx="4431323" cy="1546225"/>
          </a:xfrm>
          <a:prstGeom prst="rect">
            <a:avLst/>
          </a:prstGeom>
          <a:solidFill>
            <a:srgbClr val="CCEC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6" name="Oval 2053"/>
          <p:cNvSpPr>
            <a:spLocks noChangeArrowheads="1"/>
          </p:cNvSpPr>
          <p:nvPr/>
        </p:nvSpPr>
        <p:spPr bwMode="auto">
          <a:xfrm>
            <a:off x="4360985" y="2044966"/>
            <a:ext cx="1488831" cy="8255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 source</a:t>
            </a:r>
          </a:p>
          <a:p>
            <a:pPr algn="ctr" eaLnBrk="0" fontAlgn="base" hangingPunct="0">
              <a:spcBef>
                <a:spcPct val="0"/>
              </a:spcBef>
              <a:spcAft>
                <a:spcPct val="0"/>
              </a:spcAft>
            </a:pPr>
            <a:r>
              <a:rPr lang="en-US" sz="2000" smtClean="0">
                <a:solidFill>
                  <a:srgbClr val="000000"/>
                </a:solidFill>
                <a:ea typeface="굴림" pitchFamily="34" charset="-127"/>
              </a:rPr>
              <a:t>code</a:t>
            </a:r>
          </a:p>
        </p:txBody>
      </p:sp>
      <p:sp>
        <p:nvSpPr>
          <p:cNvPr id="7" name="Oval 2054"/>
          <p:cNvSpPr>
            <a:spLocks noChangeArrowheads="1"/>
          </p:cNvSpPr>
          <p:nvPr/>
        </p:nvSpPr>
        <p:spPr bwMode="auto">
          <a:xfrm>
            <a:off x="7526216" y="2046558"/>
            <a:ext cx="1175238" cy="823913"/>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bytecode</a:t>
            </a:r>
          </a:p>
        </p:txBody>
      </p:sp>
      <p:sp>
        <p:nvSpPr>
          <p:cNvPr id="8" name="Rectangle 2055"/>
          <p:cNvSpPr>
            <a:spLocks noChangeArrowheads="1"/>
          </p:cNvSpPr>
          <p:nvPr/>
        </p:nvSpPr>
        <p:spPr bwMode="auto">
          <a:xfrm>
            <a:off x="6119448" y="1992583"/>
            <a:ext cx="1071197" cy="9302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compiler</a:t>
            </a:r>
          </a:p>
        </p:txBody>
      </p:sp>
      <p:sp>
        <p:nvSpPr>
          <p:cNvPr id="9" name="Line 2056"/>
          <p:cNvSpPr>
            <a:spLocks noChangeShapeType="1"/>
          </p:cNvSpPr>
          <p:nvPr/>
        </p:nvSpPr>
        <p:spPr bwMode="auto">
          <a:xfrm flipV="1">
            <a:off x="5887918" y="2475178"/>
            <a:ext cx="231531"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0" name="Line 2057"/>
          <p:cNvSpPr>
            <a:spLocks noChangeShapeType="1"/>
          </p:cNvSpPr>
          <p:nvPr/>
        </p:nvSpPr>
        <p:spPr bwMode="auto">
          <a:xfrm flipV="1">
            <a:off x="7190643" y="2475178"/>
            <a:ext cx="303334"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1" name="Rectangle 2058"/>
          <p:cNvSpPr>
            <a:spLocks noChangeArrowheads="1"/>
          </p:cNvSpPr>
          <p:nvPr/>
        </p:nvSpPr>
        <p:spPr bwMode="auto">
          <a:xfrm>
            <a:off x="4519246" y="3332432"/>
            <a:ext cx="243175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Remote computer</a:t>
            </a:r>
          </a:p>
        </p:txBody>
      </p:sp>
      <p:sp>
        <p:nvSpPr>
          <p:cNvPr id="12" name="Rectangle 2059"/>
          <p:cNvSpPr>
            <a:spLocks noChangeArrowheads="1"/>
          </p:cNvSpPr>
          <p:nvPr/>
        </p:nvSpPr>
        <p:spPr bwMode="auto">
          <a:xfrm>
            <a:off x="5556741" y="6121671"/>
            <a:ext cx="2302120"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2200" smtClean="0">
                <a:solidFill>
                  <a:srgbClr val="000000"/>
                </a:solidFill>
                <a:ea typeface="굴림" pitchFamily="34" charset="-127"/>
              </a:rPr>
              <a:t>Local computer</a:t>
            </a:r>
          </a:p>
        </p:txBody>
      </p:sp>
      <p:sp>
        <p:nvSpPr>
          <p:cNvPr id="13" name="Line 2060"/>
          <p:cNvSpPr>
            <a:spLocks noChangeShapeType="1"/>
          </p:cNvSpPr>
          <p:nvPr/>
        </p:nvSpPr>
        <p:spPr bwMode="auto">
          <a:xfrm flipH="1">
            <a:off x="7306410" y="2964128"/>
            <a:ext cx="665285" cy="1195388"/>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4" name="Rectangle 2061"/>
          <p:cNvSpPr>
            <a:spLocks noChangeArrowheads="1"/>
          </p:cNvSpPr>
          <p:nvPr/>
        </p:nvSpPr>
        <p:spPr bwMode="auto">
          <a:xfrm>
            <a:off x="5275385" y="4207146"/>
            <a:ext cx="2250831" cy="1914525"/>
          </a:xfrm>
          <a:prstGeom prst="rect">
            <a:avLst/>
          </a:prstGeom>
          <a:solidFill>
            <a:srgbClr val="99FFCC"/>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5" name="Rectangle 2062"/>
          <p:cNvSpPr>
            <a:spLocks noChangeArrowheads="1"/>
          </p:cNvSpPr>
          <p:nvPr/>
        </p:nvSpPr>
        <p:spPr bwMode="auto">
          <a:xfrm>
            <a:off x="5641731" y="4435746"/>
            <a:ext cx="1548912" cy="1419225"/>
          </a:xfrm>
          <a:prstGeom prst="rect">
            <a:avLst/>
          </a:prstGeom>
          <a:solidFill>
            <a:srgbClr val="33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6" name="Rectangle 2063"/>
          <p:cNvSpPr>
            <a:spLocks noChangeArrowheads="1"/>
          </p:cNvSpPr>
          <p:nvPr/>
        </p:nvSpPr>
        <p:spPr bwMode="auto">
          <a:xfrm>
            <a:off x="5761892" y="4921516"/>
            <a:ext cx="1312985" cy="8191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interpreter</a:t>
            </a:r>
          </a:p>
        </p:txBody>
      </p:sp>
      <p:sp>
        <p:nvSpPr>
          <p:cNvPr id="17" name="Rectangle 2064"/>
          <p:cNvSpPr>
            <a:spLocks noChangeArrowheads="1"/>
          </p:cNvSpPr>
          <p:nvPr/>
        </p:nvSpPr>
        <p:spPr bwMode="auto">
          <a:xfrm>
            <a:off x="5641731" y="4435742"/>
            <a:ext cx="1691360" cy="4007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000" smtClean="0">
                <a:solidFill>
                  <a:srgbClr val="000000"/>
                </a:solidFill>
                <a:ea typeface="굴림" pitchFamily="34" charset="-127"/>
              </a:rPr>
              <a:t>Web browser</a:t>
            </a:r>
          </a:p>
        </p:txBody>
      </p:sp>
      <p:sp>
        <p:nvSpPr>
          <p:cNvPr id="18" name="Rectangle 2065"/>
          <p:cNvSpPr>
            <a:spLocks noChangeArrowheads="1"/>
          </p:cNvSpPr>
          <p:nvPr/>
        </p:nvSpPr>
        <p:spPr bwMode="auto">
          <a:xfrm>
            <a:off x="140677" y="1595703"/>
            <a:ext cx="422030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4163" indent="-284163" eaLnBrk="0" fontAlgn="base" hangingPunct="0">
              <a:spcBef>
                <a:spcPct val="20000"/>
              </a:spcBef>
              <a:spcAft>
                <a:spcPct val="0"/>
              </a:spcAft>
              <a:buClr>
                <a:srgbClr val="063DE8"/>
              </a:buClr>
              <a:buSzPct val="90000"/>
              <a:buFont typeface="Wingdings 2" pitchFamily="18" charset="2"/>
              <a:buChar char=""/>
            </a:pPr>
            <a:r>
              <a:rPr lang="en-US" sz="2200" dirty="0" smtClean="0">
                <a:solidFill>
                  <a:srgbClr val="000000"/>
                </a:solidFill>
              </a:rPr>
              <a:t>To Web Browser software </a:t>
            </a:r>
            <a:r>
              <a:rPr lang="el-GR" sz="2200" dirty="0" smtClean="0">
                <a:solidFill>
                  <a:srgbClr val="000000"/>
                </a:solidFill>
              </a:rPr>
              <a:t>περιλαμβάνει ένα</a:t>
            </a:r>
            <a:r>
              <a:rPr lang="en-US" sz="2200" dirty="0" smtClean="0">
                <a:solidFill>
                  <a:srgbClr val="000000"/>
                </a:solidFill>
              </a:rPr>
              <a:t> </a:t>
            </a:r>
            <a:r>
              <a:rPr lang="en-US" sz="2200" dirty="0" smtClean="0">
                <a:solidFill>
                  <a:srgbClr val="063DE8"/>
                </a:solidFill>
              </a:rPr>
              <a:t>JVM</a:t>
            </a:r>
          </a:p>
          <a:p>
            <a:pPr marL="668338" lvl="1" indent="-193675" eaLnBrk="0" fontAlgn="base" hangingPunct="0">
              <a:spcBef>
                <a:spcPct val="20000"/>
              </a:spcBef>
              <a:spcAft>
                <a:spcPct val="0"/>
              </a:spcAft>
              <a:buClr>
                <a:srgbClr val="063DE8"/>
              </a:buClr>
              <a:buSzPct val="80000"/>
              <a:buFont typeface="Wingdings 2" pitchFamily="18" charset="2"/>
              <a:buChar char="¿"/>
            </a:pPr>
            <a:r>
              <a:rPr lang="el-GR" sz="2200" dirty="0" smtClean="0">
                <a:solidFill>
                  <a:srgbClr val="063DE8"/>
                </a:solidFill>
              </a:rPr>
              <a:t>Φορτώνει </a:t>
            </a:r>
            <a:r>
              <a:rPr lang="el-GR" sz="2200" dirty="0">
                <a:solidFill>
                  <a:srgbClr val="000000"/>
                </a:solidFill>
              </a:rPr>
              <a:t>τον</a:t>
            </a:r>
            <a:r>
              <a:rPr lang="el-GR" sz="2200" dirty="0">
                <a:solidFill>
                  <a:srgbClr val="063DE8"/>
                </a:solidFill>
              </a:rPr>
              <a:t> </a:t>
            </a:r>
            <a:r>
              <a:rPr lang="en-US" sz="2200" dirty="0" smtClean="0">
                <a:solidFill>
                  <a:srgbClr val="000000"/>
                </a:solidFill>
              </a:rPr>
              <a:t>java byte code </a:t>
            </a:r>
            <a:r>
              <a:rPr lang="el-GR" sz="2200" dirty="0" smtClean="0">
                <a:solidFill>
                  <a:srgbClr val="000000"/>
                </a:solidFill>
              </a:rPr>
              <a:t>από τον </a:t>
            </a:r>
            <a:r>
              <a:rPr lang="en-US" sz="2200" dirty="0" smtClean="0">
                <a:solidFill>
                  <a:srgbClr val="000000"/>
                </a:solidFill>
              </a:rPr>
              <a:t>remote </a:t>
            </a:r>
            <a:r>
              <a:rPr lang="el-GR" sz="2200" dirty="0" smtClean="0">
                <a:solidFill>
                  <a:srgbClr val="000000"/>
                </a:solidFill>
              </a:rPr>
              <a:t>υπολογιστή</a:t>
            </a:r>
            <a:endParaRPr lang="en-US" sz="2200" dirty="0" smtClean="0">
              <a:solidFill>
                <a:srgbClr val="000000"/>
              </a:solidFill>
            </a:endParaRPr>
          </a:p>
          <a:p>
            <a:pPr marL="668338" lvl="1" indent="-193675" eaLnBrk="0" fontAlgn="base" hangingPunct="0">
              <a:spcBef>
                <a:spcPct val="20000"/>
              </a:spcBef>
              <a:spcAft>
                <a:spcPct val="0"/>
              </a:spcAft>
              <a:buClr>
                <a:srgbClr val="063DE8"/>
              </a:buClr>
              <a:buSzPct val="80000"/>
              <a:buFont typeface="Wingdings 2" pitchFamily="18" charset="2"/>
              <a:buChar char="¿"/>
            </a:pPr>
            <a:r>
              <a:rPr lang="el-GR" sz="2200" dirty="0" smtClean="0">
                <a:solidFill>
                  <a:srgbClr val="063DE8"/>
                </a:solidFill>
              </a:rPr>
              <a:t>Τρέχει </a:t>
            </a:r>
            <a:r>
              <a:rPr lang="el-GR" sz="2200" dirty="0" smtClean="0">
                <a:solidFill>
                  <a:srgbClr val="000000"/>
                </a:solidFill>
              </a:rPr>
              <a:t>τοπικά το </a:t>
            </a:r>
            <a:r>
              <a:rPr lang="en-US" sz="2200" dirty="0" smtClean="0">
                <a:solidFill>
                  <a:srgbClr val="000000"/>
                </a:solidFill>
              </a:rPr>
              <a:t>Java </a:t>
            </a:r>
            <a:r>
              <a:rPr lang="el-GR" sz="2200" dirty="0" smtClean="0">
                <a:solidFill>
                  <a:srgbClr val="000000"/>
                </a:solidFill>
              </a:rPr>
              <a:t>πρόγραμμα μέσα στο παράθυρο του</a:t>
            </a:r>
            <a:r>
              <a:rPr lang="en-US" sz="2200" dirty="0" smtClean="0">
                <a:solidFill>
                  <a:srgbClr val="000000"/>
                </a:solidFill>
              </a:rPr>
              <a:t> Browser</a:t>
            </a:r>
          </a:p>
        </p:txBody>
      </p:sp>
      <p:pic>
        <p:nvPicPr>
          <p:cNvPr id="19" name="Picture 2067" descr="du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247" y="4636118"/>
            <a:ext cx="1899138"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77826"/>
      </p:ext>
    </p:extLst>
  </p:cSld>
  <p:clrMapOvr>
    <a:masterClrMapping/>
  </p:clrMapOvr>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8229600"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TextFileOutputDemo1</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a:t>
            </a:r>
            <a:r>
              <a:rPr lang="en-US" b="1" dirty="0" smtClean="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("stuff.txt");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("Error opening the file stuff.txt.");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PrintWriter</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PrintWriter</a:t>
            </a:r>
            <a:r>
              <a:rPr lang="en-US" b="1" dirty="0">
                <a:solidFill>
                  <a:srgbClr val="FF000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outputStream</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("Writing to file.");</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"The quick brown fox"</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"jumped over the lazy dog."</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outputWriter.close</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("End of program.");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5671511" y="408276"/>
            <a:ext cx="3472489" cy="369332"/>
          </a:xfrm>
          <a:prstGeom prst="rect">
            <a:avLst/>
          </a:prstGeom>
          <a:solidFill>
            <a:srgbClr val="92D050"/>
          </a:solidFill>
        </p:spPr>
        <p:txBody>
          <a:bodyPr wrap="none" rtlCol="0">
            <a:spAutoFit/>
          </a:bodyPr>
          <a:lstStyle/>
          <a:p>
            <a:r>
              <a:rPr lang="el-GR" dirty="0" smtClean="0"/>
              <a:t>Ένα ολοκληρωμένο παράδειγμα</a:t>
            </a:r>
            <a:endParaRPr lang="en-US" dirty="0"/>
          </a:p>
        </p:txBody>
      </p:sp>
    </p:spTree>
    <p:extLst>
      <p:ext uri="{BB962C8B-B14F-4D97-AF65-F5344CB8AC3E}">
        <p14:creationId xmlns:p14="http://schemas.microsoft.com/office/powerpoint/2010/main" val="421753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8229600"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TextFileOutputDemo2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PrintWriter</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null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PrintWriter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("stuff.txt")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("Error opening the file stuff.txt.");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("Writing to file.");</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"The quick brown fox"</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"jumped over the lazy dog."</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outputWriter.close</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("End of program.");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372200" y="408276"/>
            <a:ext cx="2649571" cy="369332"/>
          </a:xfrm>
          <a:prstGeom prst="rect">
            <a:avLst/>
          </a:prstGeom>
          <a:solidFill>
            <a:srgbClr val="92D050"/>
          </a:solidFill>
        </p:spPr>
        <p:txBody>
          <a:bodyPr wrap="none" rtlCol="0">
            <a:spAutoFit/>
          </a:bodyPr>
          <a:lstStyle/>
          <a:p>
            <a:r>
              <a:rPr lang="el-GR" dirty="0" smtClean="0"/>
              <a:t>Πιο συνοπτικός κώδικας</a:t>
            </a:r>
            <a:endParaRPr lang="en-US" dirty="0"/>
          </a:p>
        </p:txBody>
      </p:sp>
      <p:sp>
        <p:nvSpPr>
          <p:cNvPr id="2" name="Rectangular Callout 1"/>
          <p:cNvSpPr/>
          <p:nvPr/>
        </p:nvSpPr>
        <p:spPr>
          <a:xfrm>
            <a:off x="4788024" y="1484784"/>
            <a:ext cx="4355976" cy="917412"/>
          </a:xfrm>
          <a:prstGeom prst="wedgeRectCallout">
            <a:avLst>
              <a:gd name="adj1" fmla="val -20339"/>
              <a:gd name="adj2" fmla="val 7195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Το αντικείμενο </a:t>
            </a:r>
            <a:r>
              <a:rPr lang="en-US" dirty="0" err="1" smtClean="0">
                <a:solidFill>
                  <a:schemeClr val="tx1"/>
                </a:solidFill>
              </a:rPr>
              <a:t>FileOutputStream</a:t>
            </a:r>
            <a:r>
              <a:rPr lang="en-US" dirty="0" smtClean="0">
                <a:solidFill>
                  <a:schemeClr val="tx1"/>
                </a:solidFill>
              </a:rPr>
              <a:t> </a:t>
            </a:r>
            <a:r>
              <a:rPr lang="el-GR" dirty="0" smtClean="0">
                <a:solidFill>
                  <a:schemeClr val="tx1"/>
                </a:solidFill>
              </a:rPr>
              <a:t>έτσι κι αλλιώς δεν το χρησιμοποιούμε αλλού. </a:t>
            </a:r>
            <a:r>
              <a:rPr lang="el-GR" dirty="0">
                <a:solidFill>
                  <a:schemeClr val="tx1"/>
                </a:solidFill>
              </a:rPr>
              <a:t>Δημιουργούμε ένα </a:t>
            </a:r>
            <a:r>
              <a:rPr lang="el-GR" dirty="0" smtClean="0">
                <a:solidFill>
                  <a:srgbClr val="FF0000"/>
                </a:solidFill>
              </a:rPr>
              <a:t>ανώνυμο αντικείμενο</a:t>
            </a:r>
            <a:r>
              <a:rPr lang="el-GR"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98570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Προσάρτηση σε αρχείο</a:t>
            </a:r>
            <a:endParaRPr lang="en-US" dirty="0"/>
          </a:p>
        </p:txBody>
      </p:sp>
      <p:sp>
        <p:nvSpPr>
          <p:cNvPr id="3" name="Content Placeholder 2"/>
          <p:cNvSpPr>
            <a:spLocks noGrp="1"/>
          </p:cNvSpPr>
          <p:nvPr>
            <p:ph idx="1"/>
          </p:nvPr>
        </p:nvSpPr>
        <p:spPr>
          <a:xfrm>
            <a:off x="455420" y="1628800"/>
            <a:ext cx="8229600" cy="4876800"/>
          </a:xfrm>
        </p:spPr>
        <p:txBody>
          <a:bodyPr>
            <a:normAutofit fontScale="92500"/>
          </a:bodyPr>
          <a:lstStyle/>
          <a:p>
            <a:r>
              <a:rPr lang="el-GR" dirty="0" smtClean="0"/>
              <a:t>Τι γίνεται αν θέλουμε να </a:t>
            </a:r>
            <a:r>
              <a:rPr lang="el-GR" dirty="0" smtClean="0">
                <a:solidFill>
                  <a:srgbClr val="0070C0"/>
                </a:solidFill>
              </a:rPr>
              <a:t>προσθέσουμε</a:t>
            </a:r>
            <a:r>
              <a:rPr lang="el-GR" dirty="0" smtClean="0"/>
              <a:t> </a:t>
            </a:r>
            <a:r>
              <a:rPr lang="en-US" dirty="0" smtClean="0"/>
              <a:t>(</a:t>
            </a:r>
            <a:r>
              <a:rPr lang="en-US" dirty="0" smtClean="0">
                <a:solidFill>
                  <a:schemeClr val="accent6">
                    <a:lumMod val="75000"/>
                  </a:schemeClr>
                </a:solidFill>
              </a:rPr>
              <a:t>append</a:t>
            </a:r>
            <a:r>
              <a:rPr lang="en-US" dirty="0" smtClean="0"/>
              <a:t>) </a:t>
            </a:r>
            <a:r>
              <a:rPr lang="el-GR" dirty="0" smtClean="0"/>
              <a:t>επιπλέον δεδομένα σε ένα </a:t>
            </a:r>
            <a:r>
              <a:rPr lang="el-GR" dirty="0" smtClean="0">
                <a:solidFill>
                  <a:srgbClr val="0070C0"/>
                </a:solidFill>
              </a:rPr>
              <a:t>υπάρχον αρχείο </a:t>
            </a:r>
            <a:endParaRPr lang="en-US" dirty="0" smtClean="0">
              <a:solidFill>
                <a:srgbClr val="0070C0"/>
              </a:solidFill>
            </a:endParaRPr>
          </a:p>
          <a:p>
            <a:pPr lvl="1"/>
            <a:r>
              <a:rPr lang="en-US" dirty="0" smtClean="0"/>
              <a:t>O constructor </a:t>
            </a:r>
            <a:r>
              <a:rPr lang="el-GR" dirty="0" smtClean="0"/>
              <a:t>της </a:t>
            </a:r>
            <a:r>
              <a:rPr lang="en-US" dirty="0" err="1" smtClean="0">
                <a:solidFill>
                  <a:schemeClr val="accent6">
                    <a:lumMod val="75000"/>
                  </a:schemeClr>
                </a:solidFill>
              </a:rPr>
              <a:t>FileOutputStream</a:t>
            </a:r>
            <a:r>
              <a:rPr lang="en-US" dirty="0" smtClean="0">
                <a:solidFill>
                  <a:schemeClr val="accent6">
                    <a:lumMod val="75000"/>
                  </a:schemeClr>
                </a:solidFill>
              </a:rPr>
              <a:t> </a:t>
            </a:r>
            <a:r>
              <a:rPr lang="el-GR" dirty="0" smtClean="0"/>
              <a:t>που ξέρουμε θα σβήσει τα περιεχόμενα και θα το ξαναγράψουμε από την αρχή.</a:t>
            </a:r>
          </a:p>
          <a:p>
            <a:r>
              <a:rPr lang="el-GR" dirty="0" smtClean="0"/>
              <a:t>Γι αυτό το σκοπό χρησιμοποιούμε ένα άλλο </a:t>
            </a:r>
            <a:r>
              <a:rPr lang="en-US" dirty="0" smtClean="0"/>
              <a:t>constructor</a:t>
            </a:r>
          </a:p>
          <a:p>
            <a:endParaRPr lang="en-US" dirty="0"/>
          </a:p>
          <a:p>
            <a:endParaRPr lang="en-US" dirty="0" smtClean="0"/>
          </a:p>
          <a:p>
            <a:endParaRPr lang="en-US" dirty="0" smtClean="0"/>
          </a:p>
          <a:p>
            <a:r>
              <a:rPr lang="el-GR" dirty="0" smtClean="0"/>
              <a:t>Το όρισμα </a:t>
            </a:r>
            <a:r>
              <a:rPr lang="en-US" dirty="0" smtClean="0">
                <a:solidFill>
                  <a:srgbClr val="FF0000"/>
                </a:solidFill>
              </a:rPr>
              <a:t>true</a:t>
            </a:r>
            <a:r>
              <a:rPr lang="en-US" dirty="0" smtClean="0"/>
              <a:t> </a:t>
            </a:r>
            <a:r>
              <a:rPr lang="el-GR" dirty="0" smtClean="0"/>
              <a:t>υποδηλώνει ότι θέλουμε να προσθέσουμε (</a:t>
            </a:r>
            <a:r>
              <a:rPr lang="en-US" dirty="0" smtClean="0"/>
              <a:t>append) </a:t>
            </a:r>
            <a:r>
              <a:rPr lang="el-GR" dirty="0" smtClean="0"/>
              <a:t>στο αρχείο </a:t>
            </a:r>
            <a:endParaRPr lang="en-US" dirty="0" smtClean="0"/>
          </a:p>
          <a:p>
            <a:pPr lvl="1"/>
            <a:endParaRPr lang="en-US" dirty="0"/>
          </a:p>
        </p:txBody>
      </p:sp>
      <p:sp>
        <p:nvSpPr>
          <p:cNvPr id="4" name="TextBox 3"/>
          <p:cNvSpPr txBox="1"/>
          <p:nvPr/>
        </p:nvSpPr>
        <p:spPr>
          <a:xfrm>
            <a:off x="395536" y="4423919"/>
            <a:ext cx="8480207" cy="830997"/>
          </a:xfrm>
          <a:prstGeom prst="rect">
            <a:avLst/>
          </a:prstGeom>
          <a:noFill/>
          <a:ln w="28575">
            <a:solidFill>
              <a:srgbClr val="FF0000"/>
            </a:solidFill>
            <a:prstDash val="dash"/>
          </a:ln>
        </p:spPr>
        <p:txBody>
          <a:bodyPr wrap="none" rtlCol="0">
            <a:spAutoFit/>
          </a:bodyPr>
          <a:lstStyle/>
          <a:p>
            <a:r>
              <a:rPr lang="en-US" sz="2400" b="1" dirty="0" err="1" smtClean="0">
                <a:solidFill>
                  <a:srgbClr val="0070C0"/>
                </a:solidFill>
                <a:latin typeface="Courier New" pitchFamily="49" charset="0"/>
                <a:cs typeface="Courier New" pitchFamily="49" charset="0"/>
              </a:rPr>
              <a:t>FileOutputStream</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outputStream</a:t>
            </a:r>
            <a:r>
              <a:rPr lang="en-US" sz="2400" b="1" dirty="0" smtClean="0">
                <a:solidFill>
                  <a:srgbClr val="0070C0"/>
                </a:solidFill>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 </a:t>
            </a:r>
            <a:endParaRPr lang="el-GR" sz="2400" b="1" dirty="0" smtClean="0">
              <a:solidFill>
                <a:srgbClr val="0070C0"/>
              </a:solidFill>
              <a:latin typeface="Courier New" pitchFamily="49" charset="0"/>
              <a:cs typeface="Courier New" pitchFamily="49" charset="0"/>
            </a:endParaRP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new </a:t>
            </a:r>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(“stuff.txt”, </a:t>
            </a:r>
            <a:r>
              <a:rPr lang="en-US" sz="2400" b="1" dirty="0">
                <a:solidFill>
                  <a:srgbClr val="FF0000"/>
                </a:solidFill>
                <a:latin typeface="Courier New" pitchFamily="49" charset="0"/>
                <a:cs typeface="Courier New" pitchFamily="49" charset="0"/>
              </a:rPr>
              <a:t>true</a:t>
            </a:r>
            <a:r>
              <a:rPr lang="en-US" sz="2400" b="1" dirty="0">
                <a:solidFill>
                  <a:srgbClr val="0070C0"/>
                </a:solidFill>
                <a:latin typeface="Courier New" pitchFamily="49" charset="0"/>
                <a:cs typeface="Courier New" pitchFamily="49" charset="0"/>
              </a:rPr>
              <a:t>)</a:t>
            </a:r>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12143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Διάβασμα από αρχείο κειμένου</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διαδικασία είναι παρόμοια και για διάβασμα </a:t>
            </a:r>
          </a:p>
          <a:p>
            <a:r>
              <a:rPr lang="el-GR" dirty="0" smtClean="0"/>
              <a:t>Πρώτα δημιουργούμε ένα αντικείμενο τύπου </a:t>
            </a:r>
            <a:r>
              <a:rPr lang="en-US" dirty="0" err="1" smtClean="0">
                <a:solidFill>
                  <a:schemeClr val="accent6">
                    <a:lumMod val="75000"/>
                  </a:schemeClr>
                </a:solidFill>
              </a:rPr>
              <a:t>FileInputStream</a:t>
            </a:r>
            <a:r>
              <a:rPr lang="el-GR" dirty="0" smtClean="0">
                <a:solidFill>
                  <a:schemeClr val="accent6">
                    <a:lumMod val="75000"/>
                  </a:schemeClr>
                </a:solidFill>
              </a:rPr>
              <a:t> </a:t>
            </a:r>
            <a:r>
              <a:rPr lang="el-GR" dirty="0" smtClean="0"/>
              <a:t>το οποίο συνδέει ένα ρεύμα εισόδου με το όνομα του αρχείου</a:t>
            </a:r>
          </a:p>
          <a:p>
            <a:endParaRPr lang="el-GR" dirty="0"/>
          </a:p>
          <a:p>
            <a:endParaRPr lang="el-GR" dirty="0" smtClean="0"/>
          </a:p>
          <a:p>
            <a:endParaRPr lang="en-US" dirty="0" smtClean="0"/>
          </a:p>
          <a:p>
            <a:r>
              <a:rPr lang="el-GR" dirty="0" smtClean="0"/>
              <a:t>Μετά θα χρησιμοποιήσουμε την γνωστή μας κλάση </a:t>
            </a:r>
            <a:r>
              <a:rPr lang="en-US" dirty="0" smtClean="0">
                <a:solidFill>
                  <a:schemeClr val="accent6">
                    <a:lumMod val="75000"/>
                  </a:schemeClr>
                </a:solidFill>
              </a:rPr>
              <a:t>Scanner</a:t>
            </a:r>
            <a:r>
              <a:rPr lang="en-US" dirty="0" smtClean="0"/>
              <a:t> </a:t>
            </a:r>
            <a:r>
              <a:rPr lang="el-GR" dirty="0" smtClean="0"/>
              <a:t>για να:</a:t>
            </a:r>
          </a:p>
          <a:p>
            <a:pPr lvl="1"/>
            <a:r>
              <a:rPr lang="el-GR" dirty="0" smtClean="0"/>
              <a:t>Να ανοίξουμε το αρχείο </a:t>
            </a:r>
          </a:p>
          <a:p>
            <a:pPr lvl="2"/>
            <a:r>
              <a:rPr lang="en-US" b="1" dirty="0" smtClean="0">
                <a:solidFill>
                  <a:srgbClr val="0070C0"/>
                </a:solidFill>
                <a:latin typeface="Courier New" pitchFamily="49" charset="0"/>
                <a:cs typeface="Courier New" pitchFamily="49" charset="0"/>
              </a:rPr>
              <a:t>Scanner </a:t>
            </a:r>
            <a:r>
              <a:rPr lang="en-US" b="1" dirty="0" err="1" smtClean="0">
                <a:solidFill>
                  <a:srgbClr val="0070C0"/>
                </a:solidFill>
                <a:latin typeface="Courier New" pitchFamily="49" charset="0"/>
                <a:cs typeface="Courier New" pitchFamily="49" charset="0"/>
              </a:rPr>
              <a:t>inputReader</a:t>
            </a:r>
            <a:r>
              <a:rPr lang="en-US" b="1" dirty="0" smtClean="0">
                <a:solidFill>
                  <a:srgbClr val="0070C0"/>
                </a:solidFill>
                <a:latin typeface="Courier New" pitchFamily="49" charset="0"/>
                <a:cs typeface="Courier New" pitchFamily="49" charset="0"/>
              </a:rPr>
              <a:t> = new Scanner(</a:t>
            </a:r>
            <a:r>
              <a:rPr lang="en-US" b="1" dirty="0" err="1" smtClean="0">
                <a:solidFill>
                  <a:srgbClr val="0070C0"/>
                </a:solidFill>
                <a:latin typeface="Courier New" pitchFamily="49" charset="0"/>
                <a:cs typeface="Courier New" pitchFamily="49" charset="0"/>
              </a:rPr>
              <a:t>inputStream</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lvl="1"/>
            <a:r>
              <a:rPr lang="el-GR" dirty="0" smtClean="0"/>
              <a:t>Να διαβάσουμε από το αρχείο </a:t>
            </a:r>
            <a:endParaRPr lang="en-US" dirty="0" smtClean="0"/>
          </a:p>
          <a:p>
            <a:pPr lvl="2"/>
            <a:r>
              <a:rPr lang="en-US" b="1" dirty="0" err="1">
                <a:solidFill>
                  <a:srgbClr val="0070C0"/>
                </a:solidFill>
                <a:latin typeface="Courier New" pitchFamily="49" charset="0"/>
                <a:cs typeface="Courier New" pitchFamily="49" charset="0"/>
              </a:rPr>
              <a:t>inputReader.nextLine</a:t>
            </a:r>
            <a:r>
              <a:rPr lang="en-US" b="1" dirty="0">
                <a:solidFill>
                  <a:srgbClr val="0070C0"/>
                </a:solidFill>
                <a:latin typeface="Courier New" pitchFamily="49" charset="0"/>
                <a:cs typeface="Courier New" pitchFamily="49" charset="0"/>
              </a:rPr>
              <a:t>();</a:t>
            </a:r>
          </a:p>
          <a:p>
            <a:pPr lvl="1"/>
            <a:r>
              <a:rPr lang="el-GR" dirty="0" smtClean="0"/>
              <a:t>Να</a:t>
            </a:r>
            <a:r>
              <a:rPr lang="en-US" dirty="0" smtClean="0"/>
              <a:t> </a:t>
            </a:r>
            <a:r>
              <a:rPr lang="el-GR" dirty="0" err="1" smtClean="0"/>
              <a:t>κλεισουμε</a:t>
            </a:r>
            <a:r>
              <a:rPr lang="el-GR" dirty="0" smtClean="0"/>
              <a:t> το αρχείο</a:t>
            </a:r>
          </a:p>
          <a:p>
            <a:pPr lvl="2"/>
            <a:r>
              <a:rPr lang="en-US" b="1" dirty="0" err="1">
                <a:solidFill>
                  <a:srgbClr val="0070C0"/>
                </a:solidFill>
                <a:latin typeface="Courier New" pitchFamily="49" charset="0"/>
                <a:cs typeface="Courier New" pitchFamily="49" charset="0"/>
              </a:rPr>
              <a:t>inputReader.close</a:t>
            </a:r>
            <a:r>
              <a:rPr lang="en-US" b="1" dirty="0">
                <a:solidFill>
                  <a:srgbClr val="0070C0"/>
                </a:solidFill>
                <a:latin typeface="Courier New" pitchFamily="49" charset="0"/>
                <a:cs typeface="Courier New" pitchFamily="49" charset="0"/>
              </a:rPr>
              <a:t>();</a:t>
            </a:r>
          </a:p>
        </p:txBody>
      </p:sp>
      <p:sp>
        <p:nvSpPr>
          <p:cNvPr id="4" name="TextBox 3"/>
          <p:cNvSpPr txBox="1"/>
          <p:nvPr/>
        </p:nvSpPr>
        <p:spPr>
          <a:xfrm>
            <a:off x="1259632" y="3068960"/>
            <a:ext cx="6801862" cy="707886"/>
          </a:xfrm>
          <a:prstGeom prst="rect">
            <a:avLst/>
          </a:prstGeom>
          <a:noFill/>
          <a:ln w="28575">
            <a:solidFill>
              <a:srgbClr val="FF0000"/>
            </a:solidFill>
            <a:prstDash val="dash"/>
          </a:ln>
        </p:spPr>
        <p:txBody>
          <a:bodyPr wrap="none" rtlCol="0">
            <a:spAutoFit/>
          </a:bodyPr>
          <a:lstStyle/>
          <a:p>
            <a:r>
              <a:rPr lang="en-US" sz="2000" b="1" dirty="0" err="1" smtClean="0">
                <a:solidFill>
                  <a:srgbClr val="0070C0"/>
                </a:solidFill>
                <a:latin typeface="Courier New" pitchFamily="49" charset="0"/>
                <a:cs typeface="Courier New" pitchFamily="49" charset="0"/>
              </a:rPr>
              <a:t>FileInputStream</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inputStream</a:t>
            </a:r>
            <a:r>
              <a:rPr lang="en-US" sz="2000" b="1" dirty="0" smtClean="0">
                <a:solidFill>
                  <a:srgbClr val="0070C0"/>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 </a:t>
            </a:r>
            <a:endParaRPr lang="el-GR" sz="2000" b="1" dirty="0" smtClean="0">
              <a:solidFill>
                <a:srgbClr val="0070C0"/>
              </a:solidFill>
              <a:latin typeface="Courier New" pitchFamily="49" charset="0"/>
              <a:cs typeface="Courier New" pitchFamily="49" charset="0"/>
            </a:endParaRPr>
          </a:p>
          <a:p>
            <a:r>
              <a:rPr lang="el-GR"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new </a:t>
            </a:r>
            <a:r>
              <a:rPr lang="en-US" sz="2000" b="1" dirty="0" err="1" smtClean="0">
                <a:solidFill>
                  <a:srgbClr val="0070C0"/>
                </a:solidFill>
                <a:latin typeface="Courier New" pitchFamily="49" charset="0"/>
                <a:cs typeface="Courier New" pitchFamily="49" charset="0"/>
              </a:rPr>
              <a:t>FileInputStream</a:t>
            </a:r>
            <a:r>
              <a:rPr lang="en-US" sz="2000" b="1" dirty="0" smtClean="0">
                <a:solidFill>
                  <a:srgbClr val="0070C0"/>
                </a:solidFill>
                <a:latin typeface="Courier New" pitchFamily="49" charset="0"/>
                <a:cs typeface="Courier New" pitchFamily="49" charset="0"/>
              </a:rPr>
              <a:t>(&lt;</a:t>
            </a:r>
            <a:r>
              <a:rPr lang="el-GR" sz="2000" b="1" dirty="0" smtClean="0">
                <a:solidFill>
                  <a:srgbClr val="0070C0"/>
                </a:solidFill>
                <a:latin typeface="Courier New" pitchFamily="49" charset="0"/>
                <a:cs typeface="Courier New" pitchFamily="49" charset="0"/>
              </a:rPr>
              <a:t>όνομα </a:t>
            </a:r>
            <a:r>
              <a:rPr lang="el-GR" sz="2000" b="1" dirty="0">
                <a:solidFill>
                  <a:srgbClr val="0070C0"/>
                </a:solidFill>
                <a:latin typeface="Courier New" pitchFamily="49" charset="0"/>
                <a:cs typeface="Courier New" pitchFamily="49" charset="0"/>
              </a:rPr>
              <a:t>αρχείου</a:t>
            </a:r>
            <a:r>
              <a:rPr lang="el-GR" sz="2000" b="1" dirty="0" smtClean="0">
                <a:solidFill>
                  <a:srgbClr val="0070C0"/>
                </a:solidFill>
                <a:latin typeface="Courier New" pitchFamily="49" charset="0"/>
                <a:cs typeface="Courier New" pitchFamily="49" charset="0"/>
              </a:rPr>
              <a:t>&gt;</a:t>
            </a:r>
            <a:r>
              <a:rPr lang="en-US" sz="2000" b="1" dirty="0" smtClean="0">
                <a:solidFill>
                  <a:srgbClr val="0070C0"/>
                </a:solidFill>
                <a:latin typeface="Courier New" pitchFamily="49" charset="0"/>
                <a:cs typeface="Courier New" pitchFamily="49" charset="0"/>
              </a:rPr>
              <a:t>);</a:t>
            </a:r>
            <a:endParaRPr lang="en-US" sz="2000" b="1" dirty="0">
              <a:solidFill>
                <a:srgbClr val="0070C0"/>
              </a:solidFill>
              <a:latin typeface="Courier New" pitchFamily="49" charset="0"/>
              <a:cs typeface="Courier New" pitchFamily="49" charset="0"/>
            </a:endParaRPr>
          </a:p>
        </p:txBody>
      </p:sp>
      <p:sp>
        <p:nvSpPr>
          <p:cNvPr id="5" name="Rectangular Callout 4"/>
          <p:cNvSpPr/>
          <p:nvPr/>
        </p:nvSpPr>
        <p:spPr>
          <a:xfrm>
            <a:off x="4932040" y="5445224"/>
            <a:ext cx="3960440" cy="612648"/>
          </a:xfrm>
          <a:prstGeom prst="wedgeRectCallout">
            <a:avLst>
              <a:gd name="adj1" fmla="val -17755"/>
              <a:gd name="adj2" fmla="val -88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System.in </a:t>
            </a:r>
            <a:r>
              <a:rPr lang="el-GR" dirty="0" smtClean="0"/>
              <a:t>που χρησιμοποιούσαμε μέχρι τώρα είναι ένα ρεύμα εισόδου</a:t>
            </a:r>
            <a:endParaRPr lang="en-US" dirty="0"/>
          </a:p>
        </p:txBody>
      </p:sp>
    </p:spTree>
    <p:extLst>
      <p:ext uri="{BB962C8B-B14F-4D97-AF65-F5344CB8AC3E}">
        <p14:creationId xmlns:p14="http://schemas.microsoft.com/office/powerpoint/2010/main" val="378827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8229600"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java.io.FileInputStream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TextFileScannerDemo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Scanner </a:t>
            </a:r>
            <a:r>
              <a:rPr lang="en-US" b="1" dirty="0" err="1" smtClean="0">
                <a:solidFill>
                  <a:srgbClr val="FF0000"/>
                </a:solidFill>
                <a:latin typeface="Courier New" pitchFamily="49" charset="0"/>
                <a:cs typeface="Courier New" pitchFamily="49" charset="0"/>
              </a:rPr>
              <a:t>inputReader</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 null;</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inputReader</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new Scanner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FileInputStream</a:t>
            </a:r>
            <a:r>
              <a:rPr lang="en-US" b="1" dirty="0">
                <a:solidFill>
                  <a:srgbClr val="0070C0"/>
                </a:solidFill>
                <a:latin typeface="Courier New" pitchFamily="49" charset="0"/>
                <a:cs typeface="Courier New" pitchFamily="49" charset="0"/>
              </a:rPr>
              <a:t>("morestuff.txt")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("File morestuff.txt was not found");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("or could not be opened.");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line = </a:t>
            </a:r>
            <a:r>
              <a:rPr lang="en-US" b="1" dirty="0" err="1" smtClean="0">
                <a:solidFill>
                  <a:srgbClr val="FF0000"/>
                </a:solidFill>
                <a:latin typeface="Courier New" pitchFamily="49" charset="0"/>
                <a:cs typeface="Courier New" pitchFamily="49" charset="0"/>
              </a:rPr>
              <a:t>inputReader.nextLine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("The line read from the file is:");</a:t>
            </a: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(line);</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inputStream.close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5796136" y="385013"/>
            <a:ext cx="1895006" cy="369332"/>
          </a:xfrm>
          <a:prstGeom prst="rect">
            <a:avLst/>
          </a:prstGeom>
          <a:solidFill>
            <a:srgbClr val="92D050"/>
          </a:solidFill>
        </p:spPr>
        <p:txBody>
          <a:bodyPr wrap="none" rtlCol="0">
            <a:spAutoFit/>
          </a:bodyPr>
          <a:lstStyle/>
          <a:p>
            <a:r>
              <a:rPr lang="el-GR" dirty="0" smtClean="0"/>
              <a:t>Ένα παράδειγμα</a:t>
            </a:r>
            <a:endParaRPr lang="en-US" dirty="0"/>
          </a:p>
        </p:txBody>
      </p:sp>
      <p:sp>
        <p:nvSpPr>
          <p:cNvPr id="2" name="Rectangular Callout 1"/>
          <p:cNvSpPr/>
          <p:nvPr/>
        </p:nvSpPr>
        <p:spPr>
          <a:xfrm>
            <a:off x="5076056" y="2409537"/>
            <a:ext cx="3528392" cy="414336"/>
          </a:xfrm>
          <a:prstGeom prst="wedgeRectCallout">
            <a:avLst>
              <a:gd name="adj1" fmla="val -20339"/>
              <a:gd name="adj2" fmla="val 71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συνοπτική εκδοχή του κώδικα</a:t>
            </a:r>
            <a:endParaRPr lang="en-US" dirty="0"/>
          </a:p>
        </p:txBody>
      </p:sp>
    </p:spTree>
    <p:extLst>
      <p:ext uri="{BB962C8B-B14F-4D97-AF65-F5344CB8AC3E}">
        <p14:creationId xmlns:p14="http://schemas.microsoft.com/office/powerpoint/2010/main" val="365522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 Scanner </a:t>
            </a:r>
            <a:r>
              <a:rPr lang="el-GR" dirty="0" smtClean="0"/>
              <a:t>έχει διάφορες μεθόδους για να διαβάζουμε:</a:t>
            </a:r>
          </a:p>
          <a:p>
            <a:pPr lvl="1"/>
            <a:r>
              <a:rPr lang="en-US" dirty="0" err="1" smtClean="0">
                <a:solidFill>
                  <a:srgbClr val="0070C0"/>
                </a:solidFill>
              </a:rPr>
              <a:t>nextLine</a:t>
            </a:r>
            <a:r>
              <a:rPr lang="en-US" dirty="0" smtClean="0">
                <a:solidFill>
                  <a:srgbClr val="0070C0"/>
                </a:solidFill>
              </a:rPr>
              <a:t>(): </a:t>
            </a:r>
            <a:r>
              <a:rPr lang="el-GR" dirty="0" smtClean="0"/>
              <a:t>διαβάζει μέχρι το τέλος της γραμμής</a:t>
            </a:r>
            <a:endParaRPr lang="en-US" dirty="0" smtClean="0"/>
          </a:p>
          <a:p>
            <a:pPr lvl="1"/>
            <a:r>
              <a:rPr lang="en-US" dirty="0" err="1" smtClean="0">
                <a:solidFill>
                  <a:srgbClr val="0070C0"/>
                </a:solidFill>
              </a:rPr>
              <a:t>nextInt</a:t>
            </a:r>
            <a:r>
              <a:rPr lang="en-US" dirty="0" smtClean="0">
                <a:solidFill>
                  <a:srgbClr val="0070C0"/>
                </a:solidFill>
              </a:rPr>
              <a:t>():</a:t>
            </a:r>
            <a:r>
              <a:rPr lang="el-GR" dirty="0" smtClean="0">
                <a:solidFill>
                  <a:srgbClr val="0070C0"/>
                </a:solidFill>
              </a:rPr>
              <a:t> </a:t>
            </a:r>
            <a:r>
              <a:rPr lang="el-GR" dirty="0" smtClean="0"/>
              <a:t>διαβάζει ένα ακέραιο</a:t>
            </a:r>
            <a:endParaRPr lang="en-US" dirty="0" smtClean="0"/>
          </a:p>
          <a:p>
            <a:pPr lvl="1"/>
            <a:r>
              <a:rPr lang="en-US" dirty="0" err="1" smtClean="0">
                <a:solidFill>
                  <a:srgbClr val="0070C0"/>
                </a:solidFill>
              </a:rPr>
              <a:t>nextDouble</a:t>
            </a:r>
            <a:r>
              <a:rPr lang="en-US" dirty="0" smtClean="0">
                <a:solidFill>
                  <a:srgbClr val="0070C0"/>
                </a:solidFill>
              </a:rPr>
              <a:t>():</a:t>
            </a:r>
            <a:r>
              <a:rPr lang="el-GR" dirty="0" smtClean="0">
                <a:solidFill>
                  <a:srgbClr val="0070C0"/>
                </a:solidFill>
              </a:rPr>
              <a:t> </a:t>
            </a:r>
            <a:r>
              <a:rPr lang="el-GR" dirty="0" smtClean="0"/>
              <a:t>διαβάζει ένα πραγματικό</a:t>
            </a:r>
            <a:endParaRPr lang="en-US" dirty="0" smtClean="0"/>
          </a:p>
          <a:p>
            <a:pPr lvl="1"/>
            <a:r>
              <a:rPr lang="en-US" dirty="0" smtClean="0">
                <a:solidFill>
                  <a:srgbClr val="0070C0"/>
                </a:solidFill>
              </a:rPr>
              <a:t>next():</a:t>
            </a:r>
            <a:r>
              <a:rPr lang="el-GR" dirty="0" smtClean="0"/>
              <a:t> διαβάζει το επόμενο λεκτικό στοιχείο (χωρισμένο με κενό)</a:t>
            </a:r>
          </a:p>
          <a:p>
            <a:r>
              <a:rPr lang="el-GR" dirty="0" smtClean="0"/>
              <a:t>Έλεγχοι για τέλος εισόδου</a:t>
            </a:r>
          </a:p>
          <a:p>
            <a:pPr lvl="1"/>
            <a:r>
              <a:rPr lang="en-US" dirty="0" err="1" smtClean="0">
                <a:solidFill>
                  <a:srgbClr val="0070C0"/>
                </a:solidFill>
              </a:rPr>
              <a:t>hasNextLine</a:t>
            </a:r>
            <a:r>
              <a:rPr lang="en-US" dirty="0" smtClean="0">
                <a:solidFill>
                  <a:srgbClr val="0070C0"/>
                </a:solidFill>
              </a:rPr>
              <a:t>(): </a:t>
            </a:r>
            <a:r>
              <a:rPr lang="el-GR" dirty="0" smtClean="0"/>
              <a:t>επιστρέφει </a:t>
            </a:r>
            <a:r>
              <a:rPr lang="en-US" dirty="0" smtClean="0"/>
              <a:t>true </a:t>
            </a:r>
            <a:r>
              <a:rPr lang="el-GR" dirty="0" smtClean="0"/>
              <a:t>αν υπάρχει κι άλλη γραμμή να διαβάσει</a:t>
            </a:r>
            <a:endParaRPr lang="en-US" dirty="0" smtClean="0"/>
          </a:p>
          <a:p>
            <a:pPr lvl="1"/>
            <a:r>
              <a:rPr lang="en-US" dirty="0" err="1" smtClean="0">
                <a:solidFill>
                  <a:srgbClr val="0070C0"/>
                </a:solidFill>
              </a:rPr>
              <a:t>hasNext</a:t>
            </a:r>
            <a:r>
              <a:rPr lang="en-US" dirty="0" smtClean="0">
                <a:solidFill>
                  <a:srgbClr val="0070C0"/>
                </a:solidFill>
              </a:rPr>
              <a:t>(): </a:t>
            </a:r>
            <a:r>
              <a:rPr lang="el-GR" dirty="0"/>
              <a:t>επιστρέφει </a:t>
            </a:r>
            <a:r>
              <a:rPr lang="en-US" dirty="0"/>
              <a:t>true </a:t>
            </a:r>
            <a:r>
              <a:rPr lang="el-GR" dirty="0"/>
              <a:t>αν υπάρχει κι </a:t>
            </a:r>
            <a:r>
              <a:rPr lang="el-GR" dirty="0" smtClean="0"/>
              <a:t>άλλο </a:t>
            </a:r>
            <a:r>
              <a:rPr lang="en-US" dirty="0" smtClean="0"/>
              <a:t>String </a:t>
            </a:r>
            <a:r>
              <a:rPr lang="el-GR" dirty="0" smtClean="0"/>
              <a:t>να διαβάσει</a:t>
            </a:r>
          </a:p>
          <a:p>
            <a:pPr lvl="1"/>
            <a:r>
              <a:rPr lang="en-US" dirty="0" err="1" smtClean="0">
                <a:solidFill>
                  <a:srgbClr val="0070C0"/>
                </a:solidFill>
              </a:rPr>
              <a:t>hasNextInt</a:t>
            </a:r>
            <a:r>
              <a:rPr lang="en-US" dirty="0" smtClean="0">
                <a:solidFill>
                  <a:srgbClr val="0070C0"/>
                </a:solidFill>
              </a:rPr>
              <a:t>(): </a:t>
            </a:r>
            <a:r>
              <a:rPr lang="el-GR" dirty="0" smtClean="0"/>
              <a:t>επιστρέφει </a:t>
            </a:r>
            <a:r>
              <a:rPr lang="en-US" dirty="0" smtClean="0"/>
              <a:t>true </a:t>
            </a:r>
            <a:r>
              <a:rPr lang="el-GR" dirty="0" smtClean="0"/>
              <a:t>αν υπάρχει κι άλλος ακέραιος</a:t>
            </a:r>
            <a:endParaRPr lang="en-US" dirty="0"/>
          </a:p>
        </p:txBody>
      </p:sp>
    </p:spTree>
    <p:extLst>
      <p:ext uri="{BB962C8B-B14F-4D97-AF65-F5344CB8AC3E}">
        <p14:creationId xmlns:p14="http://schemas.microsoft.com/office/powerpoint/2010/main" val="152247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4941168"/>
            <a:ext cx="230425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6" y="116632"/>
            <a:ext cx="3960440" cy="1118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2305" y="116632"/>
            <a:ext cx="8229600" cy="6741368"/>
          </a:xfrm>
          <a:ln w="28575">
            <a:solidFill>
              <a:srgbClr val="FF0000"/>
            </a:solidFill>
            <a:prstDash val="dash"/>
          </a:ln>
        </p:spPr>
        <p:txBody>
          <a:bodyPr>
            <a:noAutofit/>
          </a:bodyPr>
          <a:lstStyle/>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java.io.FileInputStream</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java.io.FileNotFoundException</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java.io.PrintWriter</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java.io.FileOutputStream</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public class </a:t>
            </a:r>
            <a:r>
              <a:rPr lang="en-US" sz="1200" b="1" dirty="0" err="1" smtClean="0">
                <a:latin typeface="Courier New" pitchFamily="49" charset="0"/>
                <a:cs typeface="Courier New" pitchFamily="49" charset="0"/>
              </a:rPr>
              <a:t>ReadWriteDemo</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a:solidFill>
                  <a:srgbClr val="FF0000"/>
                </a:solidFill>
                <a:latin typeface="Courier New" pitchFamily="49" charset="0"/>
                <a:cs typeface="Courier New" pitchFamily="49" charset="0"/>
              </a:rPr>
              <a:t>Scanner </a:t>
            </a:r>
            <a:r>
              <a:rPr lang="en-US" sz="1200" b="1" dirty="0" err="1">
                <a:solidFill>
                  <a:srgbClr val="FF0000"/>
                </a:solidFill>
                <a:latin typeface="Courier New" pitchFamily="49" charset="0"/>
                <a:cs typeface="Courier New" pitchFamily="49" charset="0"/>
              </a:rPr>
              <a:t>inputStream</a:t>
            </a:r>
            <a:r>
              <a:rPr lang="en-US" sz="1200" b="1" dirty="0">
                <a:solidFill>
                  <a:srgbClr val="FF0000"/>
                </a:solidFill>
                <a:latin typeface="Courier New" pitchFamily="49" charset="0"/>
                <a:cs typeface="Courier New" pitchFamily="49" charset="0"/>
              </a:rPr>
              <a:t> = null;</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PrintWriter</a:t>
            </a:r>
            <a:r>
              <a:rPr lang="en-US" sz="1200" b="1" dirty="0">
                <a:solidFill>
                  <a:srgbClr val="0070C0"/>
                </a:solidFill>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a:t>
            </a:r>
            <a:r>
              <a:rPr lang="en-US" sz="1200" b="1" dirty="0">
                <a:solidFill>
                  <a:srgbClr val="0070C0"/>
                </a:solidFill>
                <a:latin typeface="Courier New" pitchFamily="49" charset="0"/>
                <a:cs typeface="Courier New" pitchFamily="49" charset="0"/>
              </a:rPr>
              <a:t> = null;</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try</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inputStream</a:t>
            </a:r>
            <a:r>
              <a:rPr lang="en-US" sz="1200" b="1" dirty="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a:t>
            </a:r>
            <a:r>
              <a:rPr lang="el-GR" sz="1200" b="1" dirty="0" smtClean="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new </a:t>
            </a:r>
            <a:r>
              <a:rPr lang="en-US" sz="1200" b="1" dirty="0">
                <a:solidFill>
                  <a:srgbClr val="FF0000"/>
                </a:solidFill>
                <a:latin typeface="Courier New" pitchFamily="49" charset="0"/>
                <a:cs typeface="Courier New" pitchFamily="49" charset="0"/>
              </a:rPr>
              <a:t>Scanner(new </a:t>
            </a:r>
            <a:r>
              <a:rPr lang="en-US" sz="1200" b="1" dirty="0" err="1">
                <a:solidFill>
                  <a:srgbClr val="FF0000"/>
                </a:solidFill>
                <a:latin typeface="Courier New" pitchFamily="49" charset="0"/>
                <a:cs typeface="Courier New" pitchFamily="49" charset="0"/>
              </a:rPr>
              <a:t>FileInputStream</a:t>
            </a:r>
            <a:r>
              <a:rPr lang="en-US" sz="1200" b="1" dirty="0">
                <a:solidFill>
                  <a:srgbClr val="FF0000"/>
                </a:solidFill>
                <a:latin typeface="Courier New" pitchFamily="49" charset="0"/>
                <a:cs typeface="Courier New" pitchFamily="49" charset="0"/>
              </a:rPr>
              <a:t>("original.txt"));</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a:t>
            </a:r>
            <a:r>
              <a:rPr lang="en-US" sz="1200" b="1" dirty="0">
                <a:solidFill>
                  <a:srgbClr val="0070C0"/>
                </a:solidFill>
                <a:latin typeface="Courier New" pitchFamily="49" charset="0"/>
                <a:cs typeface="Courier New" pitchFamily="49" charset="0"/>
              </a:rPr>
              <a:t> = new </a:t>
            </a:r>
            <a:r>
              <a:rPr lang="en-US" sz="1200" b="1" dirty="0" err="1" smtClean="0">
                <a:solidFill>
                  <a:srgbClr val="0070C0"/>
                </a:solidFill>
                <a:latin typeface="Courier New" pitchFamily="49" charset="0"/>
                <a:cs typeface="Courier New" pitchFamily="49" charset="0"/>
              </a:rPr>
              <a:t>PrintWriter</a:t>
            </a:r>
            <a:r>
              <a:rPr lang="en-US" sz="1200" b="1" dirty="0" smtClean="0">
                <a:solidFill>
                  <a:srgbClr val="0070C0"/>
                </a:solidFill>
                <a:latin typeface="Courier New" pitchFamily="49" charset="0"/>
                <a:cs typeface="Courier New" pitchFamily="49" charset="0"/>
              </a:rPr>
              <a:t>(new </a:t>
            </a:r>
            <a:r>
              <a:rPr lang="en-US" sz="1200" b="1" dirty="0" err="1">
                <a:solidFill>
                  <a:srgbClr val="0070C0"/>
                </a:solidFill>
                <a:latin typeface="Courier New" pitchFamily="49" charset="0"/>
                <a:cs typeface="Courier New" pitchFamily="49" charset="0"/>
              </a:rPr>
              <a:t>FileOutputStream</a:t>
            </a:r>
            <a:r>
              <a:rPr lang="en-US" sz="1200" b="1" dirty="0">
                <a:solidFill>
                  <a:srgbClr val="0070C0"/>
                </a:solidFill>
                <a:latin typeface="Courier New" pitchFamily="49" charset="0"/>
                <a:cs typeface="Courier New" pitchFamily="49" charset="0"/>
              </a:rPr>
              <a:t>("numbered.txt"));</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catch(</a:t>
            </a:r>
            <a:r>
              <a:rPr lang="en-US" sz="1200" b="1" dirty="0" err="1">
                <a:solidFill>
                  <a:schemeClr val="accent6">
                    <a:lumMod val="75000"/>
                  </a:schemeClr>
                </a:solidFill>
                <a:latin typeface="Courier New" pitchFamily="49" charset="0"/>
                <a:cs typeface="Courier New" pitchFamily="49" charset="0"/>
              </a:rPr>
              <a:t>FileNotFoundException</a:t>
            </a:r>
            <a:r>
              <a:rPr lang="en-US" sz="1200" b="1" dirty="0">
                <a:latin typeface="Courier New" pitchFamily="49" charset="0"/>
                <a:cs typeface="Courier New" pitchFamily="49" charset="0"/>
              </a:rPr>
              <a:t> 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("Problem opening files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System.exit</a:t>
            </a:r>
            <a:r>
              <a:rPr lang="en-US" sz="1200" b="1" dirty="0" smtClean="0">
                <a:latin typeface="Courier New" pitchFamily="49" charset="0"/>
                <a:cs typeface="Courier New" pitchFamily="49" charset="0"/>
              </a:rPr>
              <a:t>(0);</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count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while (</a:t>
            </a:r>
            <a:r>
              <a:rPr lang="en-US" sz="1200" b="1" dirty="0" err="1">
                <a:solidFill>
                  <a:srgbClr val="FF0000"/>
                </a:solidFill>
                <a:latin typeface="Courier New" pitchFamily="49" charset="0"/>
                <a:cs typeface="Courier New" pitchFamily="49" charset="0"/>
              </a:rPr>
              <a:t>inputStream.hasNextLine</a:t>
            </a:r>
            <a:r>
              <a:rPr lang="en-US" sz="1200" b="1" dirty="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String line </a:t>
            </a:r>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inputStream.nextLine</a:t>
            </a:r>
            <a:r>
              <a:rPr lang="en-US" sz="1200" b="1" dirty="0">
                <a:solidFill>
                  <a:srgbClr val="FF0000"/>
                </a:solidFill>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count++;</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outputStream.println</a:t>
            </a:r>
            <a:r>
              <a:rPr lang="en-US" sz="1200" b="1" dirty="0">
                <a:solidFill>
                  <a:srgbClr val="0070C0"/>
                </a:solidFill>
                <a:latin typeface="Courier New" pitchFamily="49" charset="0"/>
                <a:cs typeface="Courier New" pitchFamily="49" charset="0"/>
              </a:rPr>
              <a:t>(count + " " + line);</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inputStream.close</a:t>
            </a:r>
            <a:r>
              <a:rPr lang="en-US" sz="1200" b="1" dirty="0">
                <a:solidFill>
                  <a:srgbClr val="FF0000"/>
                </a:solidFill>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outputStream.close</a:t>
            </a:r>
            <a:r>
              <a:rPr lang="en-US" sz="1200" b="1" dirty="0">
                <a:solidFill>
                  <a:srgbClr val="0070C0"/>
                </a:solidFill>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6" name="TextBox 5"/>
          <p:cNvSpPr txBox="1"/>
          <p:nvPr/>
        </p:nvSpPr>
        <p:spPr>
          <a:xfrm>
            <a:off x="5365934" y="1023119"/>
            <a:ext cx="3744416" cy="923330"/>
          </a:xfrm>
          <a:prstGeom prst="rect">
            <a:avLst/>
          </a:prstGeom>
          <a:solidFill>
            <a:schemeClr val="accent5">
              <a:lumMod val="60000"/>
              <a:lumOff val="40000"/>
            </a:schemeClr>
          </a:solidFill>
        </p:spPr>
        <p:txBody>
          <a:bodyPr wrap="square" rtlCol="0">
            <a:spAutoFit/>
          </a:bodyPr>
          <a:lstStyle/>
          <a:p>
            <a:r>
              <a:rPr lang="el-GR" dirty="0" smtClean="0"/>
              <a:t>Διαβάζουμε από ένα αρχείο και γράφουμε τις γραμμές του αριθμημένες σε ένα νέο αρχείο.</a:t>
            </a:r>
            <a:endParaRPr lang="en-US" dirty="0"/>
          </a:p>
        </p:txBody>
      </p:sp>
      <p:sp>
        <p:nvSpPr>
          <p:cNvPr id="2" name="TextBox 1"/>
          <p:cNvSpPr txBox="1"/>
          <p:nvPr/>
        </p:nvSpPr>
        <p:spPr>
          <a:xfrm>
            <a:off x="4517105" y="433884"/>
            <a:ext cx="4593245" cy="369332"/>
          </a:xfrm>
          <a:prstGeom prst="rect">
            <a:avLst/>
          </a:prstGeom>
          <a:solidFill>
            <a:srgbClr val="92D050"/>
          </a:solidFill>
        </p:spPr>
        <p:txBody>
          <a:bodyPr wrap="none" rtlCol="0">
            <a:spAutoFit/>
          </a:bodyPr>
          <a:lstStyle/>
          <a:p>
            <a:r>
              <a:rPr lang="el-GR" dirty="0" smtClean="0"/>
              <a:t>Ένα παράδειγμα με διάβασμα και γράψιμο </a:t>
            </a:r>
            <a:endParaRPr lang="en-US" dirty="0"/>
          </a:p>
        </p:txBody>
      </p:sp>
      <p:sp>
        <p:nvSpPr>
          <p:cNvPr id="7" name="TextBox 6"/>
          <p:cNvSpPr txBox="1"/>
          <p:nvPr/>
        </p:nvSpPr>
        <p:spPr>
          <a:xfrm>
            <a:off x="5949910" y="4479503"/>
            <a:ext cx="3203848" cy="923330"/>
          </a:xfrm>
          <a:prstGeom prst="rect">
            <a:avLst/>
          </a:prstGeom>
          <a:solidFill>
            <a:srgbClr val="92D050"/>
          </a:solidFill>
        </p:spPr>
        <p:txBody>
          <a:bodyPr wrap="square" rtlCol="0">
            <a:spAutoFit/>
          </a:bodyPr>
          <a:lstStyle/>
          <a:p>
            <a:r>
              <a:rPr lang="en-US" dirty="0" smtClean="0"/>
              <a:t>H </a:t>
            </a:r>
            <a:r>
              <a:rPr lang="en-US" dirty="0" err="1" smtClean="0"/>
              <a:t>hasNextLine</a:t>
            </a:r>
            <a:r>
              <a:rPr lang="en-US" dirty="0" smtClean="0"/>
              <a:t> </a:t>
            </a:r>
            <a:r>
              <a:rPr lang="el-GR" dirty="0" smtClean="0"/>
              <a:t>θα επιστρέψει</a:t>
            </a:r>
            <a:r>
              <a:rPr lang="en-US" dirty="0" smtClean="0"/>
              <a:t> false </a:t>
            </a:r>
            <a:r>
              <a:rPr lang="el-GR" dirty="0" smtClean="0"/>
              <a:t>όταν φτάσουμε στο τέλος του αρχείου</a:t>
            </a:r>
            <a:endParaRPr lang="en-US" dirty="0"/>
          </a:p>
        </p:txBody>
      </p:sp>
    </p:spTree>
    <p:extLst>
      <p:ext uri="{BB962C8B-B14F-4D97-AF65-F5344CB8AC3E}">
        <p14:creationId xmlns:p14="http://schemas.microsoft.com/office/powerpoint/2010/main" val="246874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71168"/>
            <a:ext cx="3960440"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332656"/>
            <a:ext cx="8229600" cy="6453336"/>
          </a:xfrm>
          <a:ln w="28575">
            <a:solidFill>
              <a:srgbClr val="FF0000"/>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java.io.FileInputStream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ReadWriteDemo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keyboard = new Scanner(System.in);</a:t>
            </a:r>
          </a:p>
          <a:p>
            <a:pPr marL="0" indent="0">
              <a:buNone/>
            </a:pPr>
            <a:r>
              <a:rPr lang="en-US" b="1" dirty="0" smtClean="0">
                <a:latin typeface="Courier New" pitchFamily="49" charset="0"/>
                <a:cs typeface="Courier New" pitchFamily="49" charset="0"/>
              </a:rPr>
              <a:t>        String </a:t>
            </a:r>
            <a:r>
              <a:rPr lang="en-US" b="1" dirty="0" err="1" smtClean="0">
                <a:latin typeface="Courier New" pitchFamily="49" charset="0"/>
                <a:cs typeface="Courier New" pitchFamily="49" charset="0"/>
              </a:rPr>
              <a:t>inputFilename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keyboard.next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String </a:t>
            </a:r>
            <a:r>
              <a:rPr lang="en-US" b="1" dirty="0" err="1" smtClean="0">
                <a:latin typeface="Courier New" pitchFamily="49" charset="0"/>
                <a:cs typeface="Courier New" pitchFamily="49" charset="0"/>
              </a:rPr>
              <a:t>outputFilename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keyboard.next</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Scanner </a:t>
            </a:r>
            <a:r>
              <a:rPr lang="en-US" b="1" dirty="0" err="1">
                <a:solidFill>
                  <a:srgbClr val="FF0000"/>
                </a:solidFill>
                <a:latin typeface="Courier New" pitchFamily="49" charset="0"/>
                <a:cs typeface="Courier New" pitchFamily="49" charset="0"/>
              </a:rPr>
              <a:t>inputStream</a:t>
            </a:r>
            <a:r>
              <a:rPr lang="en-US" b="1" dirty="0">
                <a:solidFill>
                  <a:srgbClr val="FF0000"/>
                </a:solidFill>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PrintWriter</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null;</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boolean</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openedFilesOk</a:t>
            </a:r>
            <a:r>
              <a:rPr lang="en-US" b="1" dirty="0" smtClean="0">
                <a:solidFill>
                  <a:schemeClr val="accent6">
                    <a:lumMod val="75000"/>
                  </a:schemeClr>
                </a:solidFill>
                <a:latin typeface="Courier New" pitchFamily="49" charset="0"/>
                <a:cs typeface="Courier New" pitchFamily="49" charset="0"/>
              </a:rPr>
              <a:t> = false;</a:t>
            </a:r>
          </a:p>
          <a:p>
            <a:pPr marL="0" indent="0">
              <a:buNone/>
            </a:pPr>
            <a:r>
              <a:rPr lang="en-US" b="1" dirty="0" smtClean="0">
                <a:solidFill>
                  <a:schemeClr val="accent6">
                    <a:lumMod val="75000"/>
                  </a:schemeClr>
                </a:solidFill>
                <a:latin typeface="Courier New" pitchFamily="49" charset="0"/>
                <a:cs typeface="Courier New" pitchFamily="49" charset="0"/>
              </a:rPr>
              <a:t>        while (!</a:t>
            </a:r>
            <a:r>
              <a:rPr lang="en-US" b="1" dirty="0" err="1" smtClean="0">
                <a:solidFill>
                  <a:schemeClr val="accent6">
                    <a:lumMod val="75000"/>
                  </a:schemeClr>
                </a:solidFill>
                <a:latin typeface="Courier New" pitchFamily="49" charset="0"/>
                <a:cs typeface="Courier New" pitchFamily="49" charset="0"/>
              </a:rPr>
              <a:t>openedFilesOk</a:t>
            </a:r>
            <a:r>
              <a:rPr lang="en-US" b="1" dirty="0" smtClean="0">
                <a:solidFill>
                  <a:schemeClr val="accent6">
                    <a:lumMod val="75000"/>
                  </a:schemeClr>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try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inputStream</a:t>
            </a:r>
            <a:r>
              <a:rPr lang="en-US" b="1" dirty="0" smtClean="0">
                <a:solidFill>
                  <a:srgbClr val="FF0000"/>
                </a:solidFill>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 Scanner(new </a:t>
            </a:r>
            <a:r>
              <a:rPr lang="en-US" b="1" dirty="0" err="1" smtClean="0">
                <a:solidFill>
                  <a:srgbClr val="FF0000"/>
                </a:solidFill>
                <a:latin typeface="Courier New" pitchFamily="49" charset="0"/>
                <a:cs typeface="Courier New" pitchFamily="49" charset="0"/>
              </a:rPr>
              <a:t>FileInputStream</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inputFilename</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outputStream</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new </a:t>
            </a:r>
            <a:r>
              <a:rPr lang="en-US" b="1" dirty="0" err="1" smtClean="0">
                <a:solidFill>
                  <a:srgbClr val="0070C0"/>
                </a:solidFill>
                <a:latin typeface="Courier New" pitchFamily="49" charset="0"/>
                <a:cs typeface="Courier New" pitchFamily="49" charset="0"/>
              </a:rPr>
              <a:t>PrintWriter</a:t>
            </a:r>
            <a:r>
              <a:rPr lang="en-US" b="1" dirty="0" smtClean="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FileOutputStream</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outputFilname</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openedFilesOk</a:t>
            </a:r>
            <a:r>
              <a:rPr lang="en-US" b="1" dirty="0" smtClean="0">
                <a:solidFill>
                  <a:schemeClr val="accent6">
                    <a:lumMod val="75000"/>
                  </a:schemeClr>
                </a:solidFill>
                <a:latin typeface="Courier New" pitchFamily="49" charset="0"/>
                <a:cs typeface="Courier New" pitchFamily="49" charset="0"/>
              </a:rPr>
              <a:t> = true;</a:t>
            </a:r>
            <a:endParaRPr lang="el-GR" b="1" dirty="0" smtClean="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catch(</a:t>
            </a:r>
            <a:r>
              <a:rPr lang="en-US" b="1" dirty="0" err="1" smtClean="0">
                <a:solidFill>
                  <a:schemeClr val="accent6">
                    <a:lumMod val="75000"/>
                  </a:schemeClr>
                </a:solidFill>
                <a:latin typeface="Courier New" pitchFamily="49" charset="0"/>
                <a:cs typeface="Courier New" pitchFamily="49" charset="0"/>
              </a:rPr>
              <a:t>FileNotFoundException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("Problem opening files</a:t>
            </a:r>
            <a:r>
              <a:rPr lang="en-US" b="1" dirty="0" smtClean="0">
                <a:latin typeface="Courier New" pitchFamily="49" charset="0"/>
                <a:cs typeface="Courier New" pitchFamily="49" charset="0"/>
              </a:rPr>
              <a:t>. Enter names again:");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inputFilename</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keyboard.next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outputFilename</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keyboard.next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&lt;</a:t>
            </a:r>
            <a:r>
              <a:rPr lang="el-GR" b="1" dirty="0" smtClean="0">
                <a:latin typeface="Courier New" pitchFamily="49" charset="0"/>
                <a:cs typeface="Courier New" pitchFamily="49" charset="0"/>
              </a:rPr>
              <a:t>υπόλοιπος κώδικας…&gt;</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TextBox 5"/>
          <p:cNvSpPr txBox="1"/>
          <p:nvPr/>
        </p:nvSpPr>
        <p:spPr>
          <a:xfrm>
            <a:off x="4932041" y="657562"/>
            <a:ext cx="3744416" cy="369332"/>
          </a:xfrm>
          <a:prstGeom prst="rect">
            <a:avLst/>
          </a:prstGeom>
          <a:solidFill>
            <a:srgbClr val="92D050"/>
          </a:solidFill>
        </p:spPr>
        <p:txBody>
          <a:bodyPr wrap="square" rtlCol="0">
            <a:spAutoFit/>
          </a:bodyPr>
          <a:lstStyle/>
          <a:p>
            <a:r>
              <a:rPr lang="el-GR" dirty="0" smtClean="0"/>
              <a:t>Χρήση των εξαιρέσεων για έλεγχο</a:t>
            </a:r>
            <a:endParaRPr lang="en-US" dirty="0"/>
          </a:p>
        </p:txBody>
      </p:sp>
    </p:spTree>
    <p:extLst>
      <p:ext uri="{BB962C8B-B14F-4D97-AF65-F5344CB8AC3E}">
        <p14:creationId xmlns:p14="http://schemas.microsoft.com/office/powerpoint/2010/main" val="330797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 </a:t>
            </a:r>
            <a:r>
              <a:rPr lang="el-GR" dirty="0" smtClean="0"/>
              <a:t>κλάση </a:t>
            </a:r>
            <a:r>
              <a:rPr lang="en-US" dirty="0" smtClean="0">
                <a:hlinkClick r:id="rId2"/>
              </a:rPr>
              <a:t>File</a:t>
            </a:r>
            <a:endParaRPr lang="en-US" dirty="0"/>
          </a:p>
        </p:txBody>
      </p:sp>
      <p:sp>
        <p:nvSpPr>
          <p:cNvPr id="5" name="Content Placeholder 4"/>
          <p:cNvSpPr>
            <a:spLocks noGrp="1"/>
          </p:cNvSpPr>
          <p:nvPr>
            <p:ph idx="1"/>
          </p:nvPr>
        </p:nvSpPr>
        <p:spPr/>
        <p:txBody>
          <a:bodyPr>
            <a:normAutofit fontScale="85000" lnSpcReduction="10000"/>
          </a:bodyPr>
          <a:lstStyle/>
          <a:p>
            <a:r>
              <a:rPr lang="el-GR" dirty="0" smtClean="0"/>
              <a:t>Η κλάση </a:t>
            </a:r>
            <a:r>
              <a:rPr lang="en-US" dirty="0" smtClean="0"/>
              <a:t>File </a:t>
            </a:r>
            <a:r>
              <a:rPr lang="el-GR" dirty="0" smtClean="0"/>
              <a:t>μας δίνει πληροφορίες για ένα αρχείο που θα μπορούσαμε να πάρουμε από το λειτουργικό σύστημα</a:t>
            </a:r>
          </a:p>
          <a:p>
            <a:r>
              <a:rPr lang="en-US" dirty="0" smtClean="0"/>
              <a:t>Constructor:</a:t>
            </a:r>
          </a:p>
          <a:p>
            <a:pPr lvl="1"/>
            <a:r>
              <a:rPr lang="en-US" dirty="0" smtClean="0">
                <a:solidFill>
                  <a:srgbClr val="0070C0"/>
                </a:solidFill>
              </a:rPr>
              <a:t>File </a:t>
            </a:r>
            <a:r>
              <a:rPr lang="en-US" dirty="0" err="1" smtClean="0">
                <a:solidFill>
                  <a:srgbClr val="0070C0"/>
                </a:solidFill>
              </a:rPr>
              <a:t>fileObject</a:t>
            </a:r>
            <a:r>
              <a:rPr lang="en-US" dirty="0" smtClean="0">
                <a:solidFill>
                  <a:srgbClr val="0070C0"/>
                </a:solidFill>
              </a:rPr>
              <a:t> = new File(</a:t>
            </a:r>
            <a:r>
              <a:rPr lang="en-US" dirty="0" smtClean="0">
                <a:solidFill>
                  <a:schemeClr val="accent6">
                    <a:lumMod val="75000"/>
                  </a:schemeClr>
                </a:solidFill>
              </a:rPr>
              <a:t>&lt;</a:t>
            </a:r>
            <a:r>
              <a:rPr lang="el-GR" dirty="0" smtClean="0">
                <a:solidFill>
                  <a:schemeClr val="accent6">
                    <a:lumMod val="75000"/>
                  </a:schemeClr>
                </a:solidFill>
              </a:rPr>
              <a:t>όνομα&gt;</a:t>
            </a:r>
            <a:r>
              <a:rPr lang="el-GR" dirty="0" smtClean="0">
                <a:solidFill>
                  <a:srgbClr val="0070C0"/>
                </a:solidFill>
              </a:rPr>
              <a:t>);</a:t>
            </a:r>
          </a:p>
          <a:p>
            <a:pPr lvl="1"/>
            <a:r>
              <a:rPr lang="el-GR" dirty="0" smtClean="0"/>
              <a:t>Το όνομα συνήθως θα είναι ένα όνομα </a:t>
            </a:r>
            <a:r>
              <a:rPr lang="el-GR" dirty="0" smtClean="0">
                <a:solidFill>
                  <a:schemeClr val="accent6">
                    <a:lumMod val="75000"/>
                  </a:schemeClr>
                </a:solidFill>
              </a:rPr>
              <a:t>αρχείου</a:t>
            </a:r>
            <a:r>
              <a:rPr lang="el-GR" dirty="0" smtClean="0"/>
              <a:t>, αλλά μπορεί να είναι και </a:t>
            </a:r>
            <a:r>
              <a:rPr lang="en-US" dirty="0" smtClean="0">
                <a:solidFill>
                  <a:schemeClr val="accent6">
                    <a:lumMod val="75000"/>
                  </a:schemeClr>
                </a:solidFill>
              </a:rPr>
              <a:t>directory</a:t>
            </a:r>
            <a:r>
              <a:rPr lang="el-GR" dirty="0" smtClean="0"/>
              <a:t>.</a:t>
            </a:r>
          </a:p>
          <a:p>
            <a:r>
              <a:rPr lang="el-GR" dirty="0" smtClean="0"/>
              <a:t>Μέθοδοι:</a:t>
            </a:r>
          </a:p>
          <a:p>
            <a:pPr lvl="1"/>
            <a:r>
              <a:rPr lang="en-US" dirty="0" smtClean="0">
                <a:solidFill>
                  <a:srgbClr val="0070C0"/>
                </a:solidFill>
              </a:rPr>
              <a:t>exists(): </a:t>
            </a:r>
            <a:r>
              <a:rPr lang="el-GR" dirty="0" smtClean="0"/>
              <a:t>επιστρέφει </a:t>
            </a:r>
            <a:r>
              <a:rPr lang="en-US" dirty="0" err="1" smtClean="0"/>
              <a:t>boolean</a:t>
            </a:r>
            <a:r>
              <a:rPr lang="en-US" dirty="0" smtClean="0"/>
              <a:t> </a:t>
            </a:r>
            <a:r>
              <a:rPr lang="el-GR" dirty="0" smtClean="0"/>
              <a:t>αν υπάρχει ή όχι το αρχείο/</a:t>
            </a:r>
            <a:r>
              <a:rPr lang="en-US" dirty="0" smtClean="0"/>
              <a:t>path</a:t>
            </a:r>
          </a:p>
          <a:p>
            <a:pPr lvl="1"/>
            <a:r>
              <a:rPr lang="en-US" dirty="0" err="1" smtClean="0">
                <a:solidFill>
                  <a:srgbClr val="0070C0"/>
                </a:solidFill>
              </a:rPr>
              <a:t>getName</a:t>
            </a:r>
            <a:r>
              <a:rPr lang="en-US" dirty="0" smtClean="0">
                <a:solidFill>
                  <a:srgbClr val="0070C0"/>
                </a:solidFill>
              </a:rPr>
              <a:t>(): </a:t>
            </a:r>
            <a:r>
              <a:rPr lang="el-GR" dirty="0" smtClean="0"/>
              <a:t>επιστρέφει το όνομα του αρχείου από το </a:t>
            </a:r>
            <a:r>
              <a:rPr lang="en-US" dirty="0" smtClean="0"/>
              <a:t>full path name</a:t>
            </a:r>
          </a:p>
          <a:p>
            <a:pPr lvl="1"/>
            <a:r>
              <a:rPr lang="en-US" dirty="0" err="1" smtClean="0">
                <a:solidFill>
                  <a:srgbClr val="0070C0"/>
                </a:solidFill>
              </a:rPr>
              <a:t>getPath</a:t>
            </a:r>
            <a:r>
              <a:rPr lang="en-US" dirty="0" smtClean="0">
                <a:solidFill>
                  <a:srgbClr val="0070C0"/>
                </a:solidFill>
              </a:rPr>
              <a:t>():</a:t>
            </a:r>
            <a:r>
              <a:rPr lang="el-GR" dirty="0" smtClean="0">
                <a:solidFill>
                  <a:srgbClr val="0070C0"/>
                </a:solidFill>
              </a:rPr>
              <a:t> </a:t>
            </a:r>
            <a:r>
              <a:rPr lang="el-GR" dirty="0" smtClean="0"/>
              <a:t>επιστρέφει το </a:t>
            </a:r>
            <a:r>
              <a:rPr lang="en-US" dirty="0" smtClean="0"/>
              <a:t>path </a:t>
            </a:r>
            <a:r>
              <a:rPr lang="el-GR" dirty="0" smtClean="0"/>
              <a:t>μέχρι το αρχείο από το </a:t>
            </a:r>
            <a:r>
              <a:rPr lang="en-US" dirty="0" smtClean="0"/>
              <a:t>full path name</a:t>
            </a:r>
          </a:p>
          <a:p>
            <a:pPr lvl="1"/>
            <a:r>
              <a:rPr lang="en-US" dirty="0" err="1" smtClean="0">
                <a:solidFill>
                  <a:srgbClr val="0070C0"/>
                </a:solidFill>
              </a:rPr>
              <a:t>isFile</a:t>
            </a:r>
            <a:r>
              <a:rPr lang="en-US" dirty="0" smtClean="0">
                <a:solidFill>
                  <a:srgbClr val="0070C0"/>
                </a:solidFill>
              </a:rPr>
              <a:t>():</a:t>
            </a:r>
            <a:r>
              <a:rPr lang="el-GR" dirty="0" smtClean="0">
                <a:solidFill>
                  <a:srgbClr val="0070C0"/>
                </a:solidFill>
              </a:rPr>
              <a:t> </a:t>
            </a:r>
            <a:r>
              <a:rPr lang="en-US" dirty="0" err="1" smtClean="0"/>
              <a:t>boolean</a:t>
            </a:r>
            <a:r>
              <a:rPr lang="en-US" dirty="0" smtClean="0"/>
              <a:t> </a:t>
            </a:r>
            <a:r>
              <a:rPr lang="el-GR" dirty="0" smtClean="0"/>
              <a:t>που μας λέει αν το όνομα είναι αρχείο η όχι</a:t>
            </a:r>
            <a:endParaRPr lang="en-US" dirty="0" smtClean="0"/>
          </a:p>
          <a:p>
            <a:pPr lvl="1"/>
            <a:r>
              <a:rPr lang="en-US" dirty="0" err="1" smtClean="0">
                <a:solidFill>
                  <a:srgbClr val="0070C0"/>
                </a:solidFill>
              </a:rPr>
              <a:t>isDirectory</a:t>
            </a:r>
            <a:r>
              <a:rPr lang="en-US" dirty="0" smtClean="0">
                <a:solidFill>
                  <a:srgbClr val="0070C0"/>
                </a:solidFill>
              </a:rPr>
              <a:t>():</a:t>
            </a:r>
            <a:r>
              <a:rPr lang="el-GR" dirty="0" smtClean="0">
                <a:solidFill>
                  <a:srgbClr val="0070C0"/>
                </a:solidFill>
              </a:rPr>
              <a:t> </a:t>
            </a:r>
            <a:r>
              <a:rPr lang="en-US" dirty="0" err="1"/>
              <a:t>boolean</a:t>
            </a:r>
            <a:r>
              <a:rPr lang="en-US" dirty="0"/>
              <a:t> </a:t>
            </a:r>
            <a:r>
              <a:rPr lang="el-GR" dirty="0"/>
              <a:t>που μας λέει αν το όνομα είναι </a:t>
            </a:r>
            <a:r>
              <a:rPr lang="en-US" dirty="0" smtClean="0"/>
              <a:t>directory </a:t>
            </a:r>
            <a:r>
              <a:rPr lang="el-GR" dirty="0" smtClean="0"/>
              <a:t>η όχι</a:t>
            </a:r>
            <a:endParaRPr lang="en-US" dirty="0" smtClean="0"/>
          </a:p>
          <a:p>
            <a:pPr lvl="1"/>
            <a:r>
              <a:rPr lang="en-US" dirty="0" err="1" smtClean="0">
                <a:solidFill>
                  <a:srgbClr val="0070C0"/>
                </a:solidFill>
              </a:rPr>
              <a:t>mkdir</a:t>
            </a:r>
            <a:r>
              <a:rPr lang="en-US" dirty="0" smtClean="0">
                <a:solidFill>
                  <a:srgbClr val="0070C0"/>
                </a:solidFill>
              </a:rPr>
              <a:t>(): </a:t>
            </a:r>
            <a:r>
              <a:rPr lang="el-GR" dirty="0" smtClean="0"/>
              <a:t>δημιουργεί το </a:t>
            </a:r>
            <a:r>
              <a:rPr lang="en-US" dirty="0" smtClean="0"/>
              <a:t>directory </a:t>
            </a:r>
            <a:r>
              <a:rPr lang="el-GR" dirty="0" smtClean="0"/>
              <a:t>στο </a:t>
            </a:r>
            <a:r>
              <a:rPr lang="en-US" dirty="0" smtClean="0"/>
              <a:t>path </a:t>
            </a:r>
            <a:r>
              <a:rPr lang="el-GR" dirty="0" smtClean="0"/>
              <a:t>που δώσαμε ως όρισμα.</a:t>
            </a:r>
            <a:endParaRPr lang="en-US" dirty="0"/>
          </a:p>
        </p:txBody>
      </p:sp>
    </p:spTree>
    <p:extLst>
      <p:ext uri="{BB962C8B-B14F-4D97-AF65-F5344CB8AC3E}">
        <p14:creationId xmlns:p14="http://schemas.microsoft.com/office/powerpoint/2010/main" val="117868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STRING PROCESSING</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48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object-oriented and familiar</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75000"/>
                  </a:schemeClr>
                </a:solidFill>
              </a:rPr>
              <a:t>Familiar</a:t>
            </a:r>
            <a:r>
              <a:rPr lang="en-US" dirty="0" smtClean="0"/>
              <a:t>: H Java </a:t>
            </a:r>
            <a:r>
              <a:rPr lang="el-GR" dirty="0" smtClean="0"/>
              <a:t>είχε ως έμπνευση της την </a:t>
            </a:r>
            <a:r>
              <a:rPr lang="en-US" dirty="0" smtClean="0"/>
              <a:t>C++, </a:t>
            </a:r>
            <a:r>
              <a:rPr lang="el-GR" dirty="0" smtClean="0"/>
              <a:t>και δανείζεται αρκετά από τα χαρακτηριστικά της.</a:t>
            </a:r>
          </a:p>
          <a:p>
            <a:r>
              <a:rPr lang="en-US" dirty="0" smtClean="0">
                <a:solidFill>
                  <a:schemeClr val="accent6">
                    <a:lumMod val="75000"/>
                  </a:schemeClr>
                </a:solidFill>
              </a:rPr>
              <a:t>Object-oriented</a:t>
            </a:r>
            <a:r>
              <a:rPr lang="en-US" dirty="0" smtClean="0"/>
              <a:t>: H Java </a:t>
            </a:r>
            <a:r>
              <a:rPr lang="el-GR" dirty="0" smtClean="0"/>
              <a:t>είναι </a:t>
            </a:r>
            <a:r>
              <a:rPr lang="el-GR" dirty="0" smtClean="0">
                <a:solidFill>
                  <a:srgbClr val="0070C0"/>
                </a:solidFill>
              </a:rPr>
              <a:t>«πιο αντικειμενοστρ</a:t>
            </a:r>
            <a:r>
              <a:rPr lang="el-GR" dirty="0">
                <a:solidFill>
                  <a:srgbClr val="0070C0"/>
                </a:solidFill>
              </a:rPr>
              <a:t>α</a:t>
            </a:r>
            <a:r>
              <a:rPr lang="el-GR" dirty="0" smtClean="0">
                <a:solidFill>
                  <a:srgbClr val="0070C0"/>
                </a:solidFill>
              </a:rPr>
              <a:t>φής»</a:t>
            </a:r>
            <a:r>
              <a:rPr lang="el-GR" dirty="0" smtClean="0"/>
              <a:t> από την </a:t>
            </a:r>
            <a:r>
              <a:rPr lang="en-US" dirty="0" smtClean="0"/>
              <a:t>C++ </a:t>
            </a:r>
            <a:r>
              <a:rPr lang="el-GR" dirty="0" smtClean="0"/>
              <a:t>η οποία προσπαθεί να μείνει συμβατή με την</a:t>
            </a:r>
            <a:r>
              <a:rPr lang="en-US" dirty="0" smtClean="0"/>
              <a:t> C</a:t>
            </a:r>
            <a:r>
              <a:rPr lang="el-GR" dirty="0" smtClean="0"/>
              <a:t> </a:t>
            </a:r>
          </a:p>
          <a:p>
            <a:pPr lvl="1"/>
            <a:r>
              <a:rPr lang="el-GR" dirty="0"/>
              <a:t>Στην </a:t>
            </a:r>
            <a:r>
              <a:rPr lang="en-US" dirty="0"/>
              <a:t>Java </a:t>
            </a:r>
            <a:r>
              <a:rPr lang="el-GR" dirty="0">
                <a:solidFill>
                  <a:srgbClr val="FF0000"/>
                </a:solidFill>
              </a:rPr>
              <a:t>τα πάντα </a:t>
            </a:r>
            <a:r>
              <a:rPr lang="el-GR" dirty="0"/>
              <a:t>είναι </a:t>
            </a:r>
            <a:r>
              <a:rPr lang="el-GR" dirty="0">
                <a:solidFill>
                  <a:srgbClr val="FF0000"/>
                </a:solidFill>
              </a:rPr>
              <a:t>αντικείμενα</a:t>
            </a:r>
          </a:p>
          <a:p>
            <a:r>
              <a:rPr lang="en-US" dirty="0" smtClean="0">
                <a:solidFill>
                  <a:schemeClr val="accent6">
                    <a:lumMod val="75000"/>
                  </a:schemeClr>
                </a:solidFill>
              </a:rPr>
              <a:t>Simple</a:t>
            </a:r>
            <a:r>
              <a:rPr lang="en-US" dirty="0" smtClean="0"/>
              <a:t>: </a:t>
            </a:r>
            <a:r>
              <a:rPr lang="el-GR" dirty="0" smtClean="0"/>
              <a:t>Η </a:t>
            </a:r>
            <a:r>
              <a:rPr lang="en-US" dirty="0" smtClean="0"/>
              <a:t>Java </a:t>
            </a:r>
            <a:r>
              <a:rPr lang="el-GR" dirty="0" smtClean="0"/>
              <a:t>δίνει λιγότερο έλεγχο στο χρήστη, αλλά κάνει τη ζωή του πιο εύκολη. Η </a:t>
            </a:r>
            <a:r>
              <a:rPr lang="el-GR" dirty="0" smtClean="0">
                <a:solidFill>
                  <a:srgbClr val="0070C0"/>
                </a:solidFill>
              </a:rPr>
              <a:t>διαχείριση της μνήμης</a:t>
            </a:r>
            <a:r>
              <a:rPr lang="el-GR" dirty="0" smtClean="0"/>
              <a:t> γίνεται </a:t>
            </a:r>
            <a:r>
              <a:rPr lang="el-GR" dirty="0" smtClean="0">
                <a:solidFill>
                  <a:schemeClr val="accent6">
                    <a:lumMod val="75000"/>
                  </a:schemeClr>
                </a:solidFill>
              </a:rPr>
              <a:t>αυτόματα</a:t>
            </a:r>
            <a:r>
              <a:rPr lang="el-GR" dirty="0" smtClean="0"/>
              <a:t>.</a:t>
            </a:r>
          </a:p>
          <a:p>
            <a:pPr lvl="1"/>
            <a:r>
              <a:rPr lang="el-GR" dirty="0" smtClean="0"/>
              <a:t>Η γλώσσα φροντίζει να κάνει πιο γρήγορο και πιο σταθερό (</a:t>
            </a:r>
            <a:r>
              <a:rPr lang="en-US" dirty="0" smtClean="0"/>
              <a:t>robust</a:t>
            </a:r>
            <a:r>
              <a:rPr lang="el-GR" dirty="0" smtClean="0"/>
              <a:t>)</a:t>
            </a:r>
            <a:r>
              <a:rPr lang="en-US" dirty="0" smtClean="0"/>
              <a:t> </a:t>
            </a:r>
            <a:r>
              <a:rPr lang="el-GR" dirty="0" smtClean="0"/>
              <a:t>τον προγραμματισμό παρότι αυτό μπορεί να έχει αποτέλεσμα τα προγράμματα να γίνονται </a:t>
            </a:r>
            <a:r>
              <a:rPr lang="el-GR" dirty="0" smtClean="0">
                <a:solidFill>
                  <a:schemeClr val="accent6">
                    <a:lumMod val="75000"/>
                  </a:schemeClr>
                </a:solidFill>
              </a:rPr>
              <a:t>πιο αργά</a:t>
            </a:r>
            <a:r>
              <a:rPr lang="el-GR" dirty="0" smtClean="0"/>
              <a:t>.</a:t>
            </a:r>
            <a:endParaRPr lang="en-US" dirty="0"/>
          </a:p>
        </p:txBody>
      </p:sp>
    </p:spTree>
    <p:extLst>
      <p:ext uri="{BB962C8B-B14F-4D97-AF65-F5344CB8AC3E}">
        <p14:creationId xmlns:p14="http://schemas.microsoft.com/office/powerpoint/2010/main" val="155308837"/>
      </p:ext>
    </p:extLst>
  </p:cSld>
  <p:clrMapOvr>
    <a:masterClrMapping/>
  </p:clrMapOvr>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Strings</a:t>
            </a:r>
            <a:endParaRPr lang="en-US" dirty="0"/>
          </a:p>
        </p:txBody>
      </p:sp>
      <p:sp>
        <p:nvSpPr>
          <p:cNvPr id="3" name="Content Placeholder 2"/>
          <p:cNvSpPr>
            <a:spLocks noGrp="1"/>
          </p:cNvSpPr>
          <p:nvPr>
            <p:ph idx="1"/>
          </p:nvPr>
        </p:nvSpPr>
        <p:spPr/>
        <p:txBody>
          <a:bodyPr>
            <a:normAutofit/>
          </a:bodyPr>
          <a:lstStyle/>
          <a:p>
            <a:r>
              <a:rPr lang="el-GR" dirty="0" smtClean="0"/>
              <a:t>Η επεξεργασία αλφαριθμητικών είναι πολύ σημαντική για πολλές εφαρμογές. Θα δούμε μερικές χρήσιμες εντολές</a:t>
            </a:r>
          </a:p>
          <a:p>
            <a:r>
              <a:rPr lang="el-GR" dirty="0" smtClean="0"/>
              <a:t>Σε όλες τις εντολές για επεξεργασία των </a:t>
            </a:r>
            <a:r>
              <a:rPr lang="en-US" dirty="0" smtClean="0"/>
              <a:t>Strings </a:t>
            </a:r>
            <a:r>
              <a:rPr lang="el-GR" dirty="0" smtClean="0"/>
              <a:t>δεν πρέπει να ξεχνάμε ότι τα </a:t>
            </a:r>
            <a:r>
              <a:rPr lang="en-US" dirty="0" smtClean="0"/>
              <a:t>Strings </a:t>
            </a:r>
            <a:r>
              <a:rPr lang="el-GR" dirty="0" smtClean="0"/>
              <a:t>είναι </a:t>
            </a:r>
            <a:r>
              <a:rPr lang="en-US" dirty="0" smtClean="0">
                <a:solidFill>
                  <a:schemeClr val="accent6">
                    <a:lumMod val="75000"/>
                  </a:schemeClr>
                </a:solidFill>
              </a:rPr>
              <a:t>immutable objects</a:t>
            </a:r>
          </a:p>
          <a:p>
            <a:pPr lvl="1"/>
            <a:r>
              <a:rPr lang="el-GR" dirty="0" smtClean="0"/>
              <a:t>Οι </a:t>
            </a:r>
            <a:r>
              <a:rPr lang="el-GR" dirty="0" smtClean="0">
                <a:solidFill>
                  <a:srgbClr val="0070C0"/>
                </a:solidFill>
              </a:rPr>
              <a:t>μέθοδοι</a:t>
            </a:r>
            <a:r>
              <a:rPr lang="el-GR" dirty="0" smtClean="0"/>
              <a:t> που καλεί μια μεταβλητή </a:t>
            </a:r>
            <a:r>
              <a:rPr lang="en-US" dirty="0" smtClean="0"/>
              <a:t>String </a:t>
            </a:r>
            <a:r>
              <a:rPr lang="el-GR" dirty="0" smtClean="0">
                <a:solidFill>
                  <a:schemeClr val="accent6">
                    <a:lumMod val="75000"/>
                  </a:schemeClr>
                </a:solidFill>
              </a:rPr>
              <a:t>δεν μπορούν να αλλάξουν</a:t>
            </a:r>
            <a:r>
              <a:rPr lang="el-GR" dirty="0" smtClean="0"/>
              <a:t> την μεταβλητή, μόνο να επιστρέψουν ένα </a:t>
            </a:r>
            <a:r>
              <a:rPr lang="el-GR" dirty="0" smtClean="0">
                <a:solidFill>
                  <a:srgbClr val="0070C0"/>
                </a:solidFill>
              </a:rPr>
              <a:t>νέο </a:t>
            </a:r>
            <a:r>
              <a:rPr lang="en-US" dirty="0" smtClean="0">
                <a:solidFill>
                  <a:srgbClr val="0070C0"/>
                </a:solidFill>
              </a:rPr>
              <a:t>String</a:t>
            </a:r>
            <a:r>
              <a:rPr lang="en-US" dirty="0" smtClean="0"/>
              <a:t>.</a:t>
            </a:r>
            <a:endParaRPr lang="el-GR" dirty="0"/>
          </a:p>
          <a:p>
            <a:endParaRPr lang="en-US" dirty="0"/>
          </a:p>
        </p:txBody>
      </p:sp>
    </p:spTree>
    <p:extLst>
      <p:ext uri="{BB962C8B-B14F-4D97-AF65-F5344CB8AC3E}">
        <p14:creationId xmlns:p14="http://schemas.microsoft.com/office/powerpoint/2010/main" val="238369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toLowerCase</a:t>
            </a:r>
            <a:r>
              <a:rPr lang="en-US" dirty="0" smtClean="0"/>
              <a:t>, trim</a:t>
            </a:r>
            <a:endParaRPr lang="en-US" dirty="0"/>
          </a:p>
        </p:txBody>
      </p:sp>
      <p:sp>
        <p:nvSpPr>
          <p:cNvPr id="3" name="Content Placeholder 2"/>
          <p:cNvSpPr>
            <a:spLocks noGrp="1"/>
          </p:cNvSpPr>
          <p:nvPr>
            <p:ph idx="1"/>
          </p:nvPr>
        </p:nvSpPr>
        <p:spPr/>
        <p:txBody>
          <a:bodyPr/>
          <a:lstStyle/>
          <a:p>
            <a:r>
              <a:rPr lang="el-GR" dirty="0" smtClean="0"/>
              <a:t>Οι παρακάτω εντολές είναι χρήσιμες για να </a:t>
            </a:r>
            <a:r>
              <a:rPr lang="el-GR" dirty="0" err="1" smtClean="0">
                <a:solidFill>
                  <a:schemeClr val="accent6">
                    <a:lumMod val="75000"/>
                  </a:schemeClr>
                </a:solidFill>
              </a:rPr>
              <a:t>κανονικοποιούμε</a:t>
            </a:r>
            <a:r>
              <a:rPr lang="el-GR" dirty="0" smtClean="0">
                <a:solidFill>
                  <a:schemeClr val="accent6">
                    <a:lumMod val="75000"/>
                  </a:schemeClr>
                </a:solidFill>
              </a:rPr>
              <a:t> </a:t>
            </a:r>
            <a:r>
              <a:rPr lang="el-GR" dirty="0" smtClean="0"/>
              <a:t>το </a:t>
            </a:r>
            <a:r>
              <a:rPr lang="en-US" dirty="0" smtClean="0"/>
              <a:t>String</a:t>
            </a:r>
          </a:p>
          <a:p>
            <a:pPr lvl="1"/>
            <a:r>
              <a:rPr lang="en-US" dirty="0" err="1">
                <a:solidFill>
                  <a:srgbClr val="0070C0"/>
                </a:solidFill>
              </a:rPr>
              <a:t>toLowerCase</a:t>
            </a:r>
            <a:r>
              <a:rPr lang="en-US" dirty="0">
                <a:solidFill>
                  <a:srgbClr val="0070C0"/>
                </a:solidFill>
              </a:rPr>
              <a:t>(): </a:t>
            </a:r>
            <a:r>
              <a:rPr lang="el-GR" dirty="0"/>
              <a:t>μετατρέπει όλους τους χαρακτήρες ενός </a:t>
            </a:r>
            <a:r>
              <a:rPr lang="en-US" dirty="0"/>
              <a:t>String </a:t>
            </a:r>
            <a:r>
              <a:rPr lang="el-GR" dirty="0"/>
              <a:t>σε μικρά γράμματα.</a:t>
            </a:r>
            <a:endParaRPr lang="en-US" dirty="0"/>
          </a:p>
          <a:p>
            <a:pPr lvl="1"/>
            <a:r>
              <a:rPr lang="en-US" dirty="0">
                <a:solidFill>
                  <a:srgbClr val="0070C0"/>
                </a:solidFill>
              </a:rPr>
              <a:t>trim(): </a:t>
            </a:r>
            <a:r>
              <a:rPr lang="el-GR" dirty="0"/>
              <a:t>αφαιρεί </a:t>
            </a:r>
            <a:r>
              <a:rPr lang="el-GR" dirty="0">
                <a:solidFill>
                  <a:schemeClr val="accent6">
                    <a:lumMod val="75000"/>
                  </a:schemeClr>
                </a:solidFill>
              </a:rPr>
              <a:t>λευκούς χαρακτήρες </a:t>
            </a:r>
            <a:r>
              <a:rPr lang="en-US" dirty="0" smtClean="0"/>
              <a:t>(</a:t>
            </a:r>
            <a:r>
              <a:rPr lang="el-GR" dirty="0" smtClean="0"/>
              <a:t>κενά, </a:t>
            </a:r>
            <a:r>
              <a:rPr lang="en-US" dirty="0" smtClean="0"/>
              <a:t>tabs, </a:t>
            </a:r>
            <a:r>
              <a:rPr lang="el-GR" dirty="0" smtClean="0"/>
              <a:t>αλλαγή </a:t>
            </a:r>
            <a:r>
              <a:rPr lang="el-GR" dirty="0" err="1" smtClean="0"/>
              <a:t>γραμής</a:t>
            </a:r>
            <a:r>
              <a:rPr lang="el-GR" dirty="0" smtClean="0"/>
              <a:t>) από </a:t>
            </a:r>
            <a:r>
              <a:rPr lang="el-GR" dirty="0"/>
              <a:t>την αρχή και το </a:t>
            </a:r>
            <a:r>
              <a:rPr lang="el-GR" dirty="0" smtClean="0"/>
              <a:t>τέλος</a:t>
            </a:r>
            <a:endParaRPr lang="en-US" dirty="0" smtClean="0"/>
          </a:p>
          <a:p>
            <a:pPr lvl="1"/>
            <a:endParaRPr lang="en-US" dirty="0"/>
          </a:p>
          <a:p>
            <a:r>
              <a:rPr lang="el-GR" dirty="0" smtClean="0"/>
              <a:t>Χρήσιμες εντολές όταν κάνουμε </a:t>
            </a:r>
            <a:r>
              <a:rPr lang="el-GR" dirty="0" smtClean="0">
                <a:solidFill>
                  <a:schemeClr val="accent6">
                    <a:lumMod val="75000"/>
                  </a:schemeClr>
                </a:solidFill>
              </a:rPr>
              <a:t>συγκρίσεις</a:t>
            </a:r>
            <a:r>
              <a:rPr lang="el-GR" dirty="0" smtClean="0"/>
              <a:t> μεταξύ </a:t>
            </a:r>
            <a:r>
              <a:rPr lang="en-US" dirty="0" smtClean="0"/>
              <a:t>Strings </a:t>
            </a:r>
            <a:r>
              <a:rPr lang="el-GR" dirty="0" smtClean="0"/>
              <a:t>και θέλουμε να τα φέρουμε σε κοινή μορφή.</a:t>
            </a:r>
            <a:endParaRPr lang="en-US" dirty="0"/>
          </a:p>
          <a:p>
            <a:endParaRPr lang="en-US" dirty="0"/>
          </a:p>
        </p:txBody>
      </p:sp>
    </p:spTree>
    <p:extLst>
      <p:ext uri="{BB962C8B-B14F-4D97-AF65-F5344CB8AC3E}">
        <p14:creationId xmlns:p14="http://schemas.microsoft.com/office/powerpoint/2010/main" val="298910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432520"/>
            <a:ext cx="8229600" cy="487680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StringTest1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s1 = "this is a sentence ";</a:t>
            </a:r>
          </a:p>
          <a:p>
            <a:pPr marL="0" indent="0">
              <a:buNone/>
            </a:pPr>
            <a:r>
              <a:rPr lang="en-US" b="1" dirty="0">
                <a:latin typeface="Courier New" pitchFamily="49" charset="0"/>
                <a:cs typeface="Courier New" pitchFamily="49" charset="0"/>
              </a:rPr>
              <a:t>		String s2 = "This is a sentence";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(s1);</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s1.equals</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s1 = </a:t>
            </a:r>
            <a:r>
              <a:rPr lang="en-US" b="1" dirty="0" err="1">
                <a:solidFill>
                  <a:srgbClr val="FF0000"/>
                </a:solidFill>
                <a:latin typeface="Courier New" pitchFamily="49" charset="0"/>
                <a:cs typeface="Courier New" pitchFamily="49" charset="0"/>
              </a:rPr>
              <a:t>s1.trim</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s2 = </a:t>
            </a:r>
            <a:r>
              <a:rPr lang="en-US" b="1" dirty="0" err="1">
                <a:solidFill>
                  <a:srgbClr val="FF0000"/>
                </a:solidFill>
                <a:latin typeface="Courier New" pitchFamily="49" charset="0"/>
                <a:cs typeface="Courier New" pitchFamily="49" charset="0"/>
              </a:rPr>
              <a:t>s2.toLowerCase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(s1);</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s1.equals</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323528" y="3149083"/>
            <a:ext cx="1656184" cy="1368152"/>
          </a:xfrm>
          <a:prstGeom prst="wedgeRectCallout">
            <a:avLst>
              <a:gd name="adj1" fmla="val 72272"/>
              <a:gd name="adj2" fmla="val 40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 να αποφεύγονται κενά στην αρχή η στο τέλος</a:t>
            </a:r>
            <a:endParaRPr lang="en-US" dirty="0"/>
          </a:p>
        </p:txBody>
      </p:sp>
      <p:sp>
        <p:nvSpPr>
          <p:cNvPr id="5" name="Rectangular Callout 4"/>
          <p:cNvSpPr/>
          <p:nvPr/>
        </p:nvSpPr>
        <p:spPr>
          <a:xfrm>
            <a:off x="6111619" y="3981569"/>
            <a:ext cx="2952328" cy="1152128"/>
          </a:xfrm>
          <a:prstGeom prst="wedgeRectCallout">
            <a:avLst>
              <a:gd name="adj1" fmla="val -73659"/>
              <a:gd name="adj2" fmla="val 5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Χρήσιμη εντολή για συγκρίσεις λέξεων, για να μην εξαρτόμαστε αν η λέξη είναι σε μικρά ή κεφαλαία</a:t>
            </a:r>
            <a:endParaRPr lang="en-US" dirty="0"/>
          </a:p>
        </p:txBody>
      </p:sp>
      <p:sp>
        <p:nvSpPr>
          <p:cNvPr id="6" name="TextBox 5"/>
          <p:cNvSpPr txBox="1"/>
          <p:nvPr/>
        </p:nvSpPr>
        <p:spPr>
          <a:xfrm>
            <a:off x="3203849" y="5805264"/>
            <a:ext cx="5965304" cy="923330"/>
          </a:xfrm>
          <a:prstGeom prst="rect">
            <a:avLst/>
          </a:prstGeom>
          <a:solidFill>
            <a:srgbClr val="FFC000"/>
          </a:solidFill>
        </p:spPr>
        <p:txBody>
          <a:bodyPr wrap="square" rtlCol="0">
            <a:spAutoFit/>
          </a:bodyPr>
          <a:lstStyle/>
          <a:p>
            <a:r>
              <a:rPr lang="el-GR" dirty="0" smtClean="0"/>
              <a:t>Πρέπει </a:t>
            </a:r>
            <a:r>
              <a:rPr lang="el-GR" b="1" dirty="0" smtClean="0">
                <a:solidFill>
                  <a:srgbClr val="FF0000"/>
                </a:solidFill>
              </a:rPr>
              <a:t>πάντα</a:t>
            </a:r>
            <a:r>
              <a:rPr lang="el-GR" dirty="0" smtClean="0"/>
              <a:t> να γίνεται ξανά ανάθεση στη μεταβλητή.</a:t>
            </a:r>
          </a:p>
          <a:p>
            <a:r>
              <a:rPr lang="el-GR" dirty="0" smtClean="0"/>
              <a:t>Η εντολή </a:t>
            </a:r>
            <a:r>
              <a:rPr lang="en-US" b="1" dirty="0" err="1">
                <a:solidFill>
                  <a:srgbClr val="FF0000"/>
                </a:solidFill>
                <a:latin typeface="Courier New" pitchFamily="49" charset="0"/>
                <a:cs typeface="Courier New" pitchFamily="49" charset="0"/>
              </a:rPr>
              <a:t>s2.toLowerCase</a:t>
            </a:r>
            <a:r>
              <a:rPr lang="en-US" b="1" dirty="0" smtClean="0">
                <a:solidFill>
                  <a:srgbClr val="FF0000"/>
                </a:solidFill>
                <a:latin typeface="Courier New" pitchFamily="49" charset="0"/>
                <a:cs typeface="Courier New" pitchFamily="49" charset="0"/>
              </a:rPr>
              <a:t>();</a:t>
            </a:r>
            <a:r>
              <a:rPr lang="el-GR" b="1" dirty="0" smtClean="0">
                <a:solidFill>
                  <a:srgbClr val="FF0000"/>
                </a:solidFill>
                <a:latin typeface="Courier New" pitchFamily="49" charset="0"/>
                <a:cs typeface="Courier New" pitchFamily="49" charset="0"/>
              </a:rPr>
              <a:t> </a:t>
            </a:r>
            <a:r>
              <a:rPr lang="el-GR" dirty="0" smtClean="0"/>
              <a:t>δεν </a:t>
            </a:r>
            <a:r>
              <a:rPr lang="el-GR" dirty="0"/>
              <a:t>αλλάζει το </a:t>
            </a:r>
            <a:r>
              <a:rPr lang="en-US" dirty="0" smtClean="0"/>
              <a:t>s2 </a:t>
            </a:r>
            <a:r>
              <a:rPr lang="el-GR" dirty="0" smtClean="0"/>
              <a:t>επιστρέφει το αλλαγμένο </a:t>
            </a:r>
            <a:r>
              <a:rPr lang="en-US" dirty="0" smtClean="0"/>
              <a:t>String.</a:t>
            </a:r>
            <a:endParaRPr lang="en-US" dirty="0"/>
          </a:p>
        </p:txBody>
      </p:sp>
    </p:spTree>
    <p:extLst>
      <p:ext uri="{BB962C8B-B14F-4D97-AF65-F5344CB8AC3E}">
        <p14:creationId xmlns:p14="http://schemas.microsoft.com/office/powerpoint/2010/main" val="147432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plit</a:t>
            </a:r>
            <a:endParaRPr lang="en-US" dirty="0"/>
          </a:p>
        </p:txBody>
      </p:sp>
      <p:sp>
        <p:nvSpPr>
          <p:cNvPr id="3" name="Content Placeholder 2"/>
          <p:cNvSpPr>
            <a:spLocks noGrp="1"/>
          </p:cNvSpPr>
          <p:nvPr>
            <p:ph idx="1"/>
          </p:nvPr>
        </p:nvSpPr>
        <p:spPr/>
        <p:txBody>
          <a:bodyPr>
            <a:normAutofit/>
          </a:bodyPr>
          <a:lstStyle/>
          <a:p>
            <a:r>
              <a:rPr lang="el-GR" dirty="0" smtClean="0"/>
              <a:t>Η εντολή </a:t>
            </a:r>
            <a:r>
              <a:rPr lang="en-US" dirty="0" smtClean="0">
                <a:solidFill>
                  <a:srgbClr val="0070C0"/>
                </a:solidFill>
              </a:rPr>
              <a:t>split </a:t>
            </a:r>
            <a:r>
              <a:rPr lang="el-GR" dirty="0" smtClean="0"/>
              <a:t>είναι χρήσιμη για να σπάμε ένα </a:t>
            </a:r>
            <a:r>
              <a:rPr lang="en-US" dirty="0" smtClean="0"/>
              <a:t>String </a:t>
            </a:r>
            <a:r>
              <a:rPr lang="el-GR" dirty="0" smtClean="0"/>
              <a:t>σε </a:t>
            </a:r>
            <a:r>
              <a:rPr lang="el-GR" dirty="0" smtClean="0">
                <a:solidFill>
                  <a:schemeClr val="accent6">
                    <a:lumMod val="75000"/>
                  </a:schemeClr>
                </a:solidFill>
              </a:rPr>
              <a:t>πεδία</a:t>
            </a:r>
            <a:r>
              <a:rPr lang="en-US" dirty="0" smtClean="0">
                <a:solidFill>
                  <a:schemeClr val="accent6">
                    <a:lumMod val="75000"/>
                  </a:schemeClr>
                </a:solidFill>
              </a:rPr>
              <a:t> </a:t>
            </a:r>
            <a:r>
              <a:rPr lang="el-GR" dirty="0" smtClean="0"/>
              <a:t>που διαχωρίζονται από ένα συγκεκριμένο </a:t>
            </a:r>
            <a:r>
              <a:rPr lang="en-US" dirty="0" smtClean="0"/>
              <a:t>string</a:t>
            </a:r>
          </a:p>
          <a:p>
            <a:pPr lvl="1"/>
            <a:r>
              <a:rPr lang="el-GR" dirty="0" smtClean="0">
                <a:solidFill>
                  <a:schemeClr val="accent6">
                    <a:lumMod val="75000"/>
                  </a:schemeClr>
                </a:solidFill>
              </a:rPr>
              <a:t>Όρισμα</a:t>
            </a:r>
            <a:r>
              <a:rPr lang="el-GR" dirty="0" smtClean="0"/>
              <a:t>: το </a:t>
            </a:r>
            <a:r>
              <a:rPr lang="en-US" dirty="0" smtClean="0">
                <a:solidFill>
                  <a:srgbClr val="0070C0"/>
                </a:solidFill>
              </a:rPr>
              <a:t>string</a:t>
            </a:r>
            <a:r>
              <a:rPr lang="en-US" dirty="0" smtClean="0"/>
              <a:t> </a:t>
            </a:r>
            <a:r>
              <a:rPr lang="el-GR" dirty="0" smtClean="0"/>
              <a:t>ως προς το οποίο θέλουμε να σπάσουμε το κείμενο.</a:t>
            </a:r>
          </a:p>
          <a:p>
            <a:pPr lvl="1"/>
            <a:r>
              <a:rPr lang="el-GR" dirty="0" smtClean="0">
                <a:solidFill>
                  <a:schemeClr val="accent6">
                    <a:lumMod val="75000"/>
                  </a:schemeClr>
                </a:solidFill>
              </a:rPr>
              <a:t>Επιστρέφει</a:t>
            </a:r>
            <a:r>
              <a:rPr lang="el-GR" dirty="0" smtClean="0"/>
              <a:t>: πίνακα </a:t>
            </a:r>
            <a:r>
              <a:rPr lang="en-US" dirty="0" smtClean="0">
                <a:solidFill>
                  <a:srgbClr val="0070C0"/>
                </a:solidFill>
              </a:rPr>
              <a:t>String[] </a:t>
            </a:r>
            <a:r>
              <a:rPr lang="el-GR" dirty="0" smtClean="0"/>
              <a:t>με τα πεδία που δημιουργήθηκαν. </a:t>
            </a:r>
            <a:endParaRPr lang="en-US" dirty="0"/>
          </a:p>
        </p:txBody>
      </p:sp>
    </p:spTree>
    <p:extLst>
      <p:ext uri="{BB962C8B-B14F-4D97-AF65-F5344CB8AC3E}">
        <p14:creationId xmlns:p14="http://schemas.microsoft.com/office/powerpoint/2010/main" val="185601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819" y="1863289"/>
            <a:ext cx="8229600" cy="4590047"/>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SplitTest1</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"Student: </a:t>
            </a:r>
            <a:r>
              <a:rPr lang="en-US" b="1" dirty="0" smtClean="0">
                <a:latin typeface="Courier New" pitchFamily="49" charset="0"/>
                <a:cs typeface="Courier New" pitchFamily="49" charset="0"/>
              </a:rPr>
              <a:t>Bob Marley\</a:t>
            </a:r>
            <a:r>
              <a:rPr lang="en-US" b="1" dirty="0" err="1" smtClean="0">
                <a:latin typeface="Courier New" pitchFamily="49" charset="0"/>
                <a:cs typeface="Courier New" pitchFamily="49" charset="0"/>
              </a:rPr>
              <a:t>tAM</a:t>
            </a:r>
            <a:r>
              <a:rPr lang="en-US" b="1" dirty="0">
                <a:latin typeface="Courier New" pitchFamily="49" charset="0"/>
                <a:cs typeface="Courier New" pitchFamily="49" charset="0"/>
              </a:rPr>
              <a:t>: 111";</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a:t>
            </a:r>
            <a:r>
              <a:rPr lang="en-US" b="1" dirty="0">
                <a:solidFill>
                  <a:srgbClr val="FF0000"/>
                </a:solidFill>
                <a:latin typeface="Courier New" pitchFamily="49" charset="0"/>
                <a:cs typeface="Courier New" pitchFamily="49" charset="0"/>
              </a:rPr>
              <a:t>fields[] = </a:t>
            </a:r>
            <a:r>
              <a:rPr lang="en-US" b="1" dirty="0" err="1">
                <a:solidFill>
                  <a:srgbClr val="FF0000"/>
                </a:solidFill>
                <a:latin typeface="Courier New" pitchFamily="49" charset="0"/>
                <a:cs typeface="Courier New" pitchFamily="49" charset="0"/>
              </a:rPr>
              <a:t>s.split</a:t>
            </a:r>
            <a:r>
              <a:rPr lang="en-US" b="1" dirty="0">
                <a:solidFill>
                  <a:srgbClr val="FF0000"/>
                </a:solidFill>
                <a:latin typeface="Courier New" pitchFamily="49" charset="0"/>
                <a:cs typeface="Courier New" pitchFamily="49" charset="0"/>
              </a:rPr>
              <a:t>("\t</a:t>
            </a:r>
            <a:r>
              <a:rPr lang="en-US" b="1" dirty="0" smtClean="0">
                <a:solidFill>
                  <a:srgbClr val="FF0000"/>
                </a:solidFill>
                <a:latin typeface="Courier New" pitchFamily="49" charset="0"/>
                <a:cs typeface="Courier New" pitchFamily="49" charset="0"/>
              </a:rPr>
              <a:t>");</a:t>
            </a:r>
          </a:p>
          <a:p>
            <a:pPr marL="0" indent="0">
              <a:buNone/>
            </a:pPr>
            <a:endParaRPr lang="en-US" b="1" dirty="0">
              <a:solidFill>
                <a:srgbClr val="FF0000"/>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a:t>
            </a:r>
            <a:r>
              <a:rPr lang="en-US" b="1" dirty="0" err="1">
                <a:solidFill>
                  <a:srgbClr val="FF0000"/>
                </a:solidFill>
                <a:latin typeface="Courier New" pitchFamily="49" charset="0"/>
                <a:cs typeface="Courier New" pitchFamily="49" charset="0"/>
              </a:rPr>
              <a:t>studentFields</a:t>
            </a:r>
            <a:r>
              <a:rPr lang="en-US" b="1" dirty="0">
                <a:solidFill>
                  <a:srgbClr val="FF0000"/>
                </a:solidFill>
                <a:latin typeface="Courier New" pitchFamily="49" charset="0"/>
                <a:cs typeface="Courier New" pitchFamily="49" charset="0"/>
              </a:rPr>
              <a:t>[] = fields[0].split(":");</a:t>
            </a:r>
          </a:p>
          <a:p>
            <a:pPr marL="0" indent="0">
              <a:buNone/>
            </a:pPr>
            <a:r>
              <a:rPr lang="el-GR" b="1" dirty="0" smtClean="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String </a:t>
            </a:r>
            <a:r>
              <a:rPr lang="en-US" b="1" dirty="0" err="1">
                <a:solidFill>
                  <a:srgbClr val="00B0F0"/>
                </a:solidFill>
                <a:latin typeface="Courier New" pitchFamily="49" charset="0"/>
                <a:cs typeface="Courier New" pitchFamily="49" charset="0"/>
              </a:rPr>
              <a:t>studentName</a:t>
            </a:r>
            <a:r>
              <a:rPr lang="en-US" b="1" dirty="0">
                <a:solidFill>
                  <a:srgbClr val="00B0F0"/>
                </a:solidFill>
                <a:latin typeface="Courier New" pitchFamily="49" charset="0"/>
                <a:cs typeface="Courier New" pitchFamily="49" charset="0"/>
              </a:rPr>
              <a:t> = </a:t>
            </a:r>
            <a:r>
              <a:rPr lang="en-US" b="1" dirty="0" err="1">
                <a:solidFill>
                  <a:srgbClr val="00B0F0"/>
                </a:solidFill>
                <a:latin typeface="Courier New" pitchFamily="49" charset="0"/>
                <a:cs typeface="Courier New" pitchFamily="49" charset="0"/>
              </a:rPr>
              <a:t>studentFields</a:t>
            </a:r>
            <a:r>
              <a:rPr lang="en-US" b="1" dirty="0">
                <a:solidFill>
                  <a:srgbClr val="00B0F0"/>
                </a:solidFill>
                <a:latin typeface="Courier New" pitchFamily="49" charset="0"/>
                <a:cs typeface="Courier New" pitchFamily="49" charset="0"/>
              </a:rPr>
              <a:t>[1].trim();</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a:t>
            </a:r>
            <a:r>
              <a:rPr lang="en-US" b="1" dirty="0" err="1">
                <a:solidFill>
                  <a:srgbClr val="FF0000"/>
                </a:solidFill>
                <a:latin typeface="Courier New" pitchFamily="49" charset="0"/>
                <a:cs typeface="Courier New" pitchFamily="49" charset="0"/>
              </a:rPr>
              <a:t>AMFields</a:t>
            </a:r>
            <a:r>
              <a:rPr lang="en-US" b="1" dirty="0">
                <a:solidFill>
                  <a:srgbClr val="FF0000"/>
                </a:solidFill>
                <a:latin typeface="Courier New" pitchFamily="49" charset="0"/>
                <a:cs typeface="Courier New" pitchFamily="49" charset="0"/>
              </a:rPr>
              <a:t>[] = fields[1].split(":");</a:t>
            </a:r>
          </a:p>
          <a:p>
            <a:pPr marL="0" indent="0">
              <a:buNone/>
            </a:pPr>
            <a:r>
              <a:rPr lang="el-GR" b="1" dirty="0" smtClean="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int </a:t>
            </a:r>
            <a:r>
              <a:rPr lang="en-US" b="1" dirty="0" err="1">
                <a:solidFill>
                  <a:srgbClr val="00B0F0"/>
                </a:solidFill>
                <a:latin typeface="Courier New" pitchFamily="49" charset="0"/>
                <a:cs typeface="Courier New" pitchFamily="49" charset="0"/>
              </a:rPr>
              <a:t>studentAM</a:t>
            </a:r>
            <a:r>
              <a:rPr lang="en-US" b="1" dirty="0">
                <a:solidFill>
                  <a:srgbClr val="00B0F0"/>
                </a:solidFill>
                <a:latin typeface="Courier New" pitchFamily="49" charset="0"/>
                <a:cs typeface="Courier New" pitchFamily="49" charset="0"/>
              </a:rPr>
              <a:t> = </a:t>
            </a:r>
            <a:r>
              <a:rPr lang="en-US" b="1" dirty="0" err="1">
                <a:solidFill>
                  <a:srgbClr val="00B0F0"/>
                </a:solidFill>
                <a:latin typeface="Courier New" pitchFamily="49" charset="0"/>
                <a:cs typeface="Courier New" pitchFamily="49" charset="0"/>
              </a:rPr>
              <a:t>Integer.parseInt</a:t>
            </a:r>
            <a:r>
              <a:rPr lang="en-US" b="1" dirty="0">
                <a:solidFill>
                  <a:srgbClr val="00B0F0"/>
                </a:solidFill>
                <a:latin typeface="Courier New" pitchFamily="49" charset="0"/>
                <a:cs typeface="Courier New" pitchFamily="49" charset="0"/>
              </a:rPr>
              <a:t>(</a:t>
            </a:r>
            <a:r>
              <a:rPr lang="en-US" b="1" dirty="0" err="1">
                <a:solidFill>
                  <a:srgbClr val="00B0F0"/>
                </a:solidFill>
                <a:latin typeface="Courier New" pitchFamily="49" charset="0"/>
                <a:cs typeface="Courier New" pitchFamily="49" charset="0"/>
              </a:rPr>
              <a:t>AMFields</a:t>
            </a:r>
            <a:r>
              <a:rPr lang="en-US" b="1" dirty="0">
                <a:solidFill>
                  <a:srgbClr val="00B0F0"/>
                </a:solidFill>
                <a:latin typeface="Courier New" pitchFamily="49" charset="0"/>
                <a:cs typeface="Courier New" pitchFamily="49" charset="0"/>
              </a:rPr>
              <a:t>[1].trim());</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studentName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"\t" + </a:t>
            </a:r>
            <a:r>
              <a:rPr lang="en-US" b="1" dirty="0" err="1">
                <a:latin typeface="Courier New" pitchFamily="49" charset="0"/>
                <a:cs typeface="Courier New" pitchFamily="49" charset="0"/>
              </a:rPr>
              <a:t>studentAM</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43203" y="409457"/>
            <a:ext cx="8285654" cy="1200329"/>
          </a:xfrm>
          <a:prstGeom prst="rect">
            <a:avLst/>
          </a:prstGeom>
          <a:noFill/>
          <a:ln w="28575">
            <a:solidFill>
              <a:srgbClr val="0070C0"/>
            </a:solidFill>
          </a:ln>
        </p:spPr>
        <p:txBody>
          <a:bodyPr wrap="square" rtlCol="0">
            <a:spAutoFit/>
          </a:bodyPr>
          <a:lstStyle/>
          <a:p>
            <a:r>
              <a:rPr lang="el-GR" sz="2400" dirty="0" smtClean="0">
                <a:solidFill>
                  <a:srgbClr val="0070C0"/>
                </a:solidFill>
              </a:rPr>
              <a:t>Παράδειγμα</a:t>
            </a:r>
            <a:r>
              <a:rPr lang="el-GR" sz="2400" dirty="0" smtClean="0"/>
              <a:t>: από το </a:t>
            </a:r>
            <a:r>
              <a:rPr lang="en-US" sz="2400" dirty="0" smtClean="0"/>
              <a:t>String:</a:t>
            </a:r>
          </a:p>
          <a:p>
            <a:r>
              <a:rPr lang="en-US" sz="2400" dirty="0" smtClean="0"/>
              <a:t>“</a:t>
            </a:r>
            <a:r>
              <a:rPr lang="en-US" sz="2400" b="1" dirty="0" smtClean="0">
                <a:solidFill>
                  <a:schemeClr val="accent3">
                    <a:lumMod val="75000"/>
                  </a:schemeClr>
                </a:solidFill>
                <a:latin typeface="Courier New" pitchFamily="49" charset="0"/>
                <a:cs typeface="Courier New" pitchFamily="49" charset="0"/>
              </a:rPr>
              <a:t>Student: Bob Marley		AM: 111</a:t>
            </a:r>
            <a:r>
              <a:rPr lang="en-US" sz="2400" dirty="0" smtClean="0"/>
              <a:t>”</a:t>
            </a:r>
          </a:p>
          <a:p>
            <a:r>
              <a:rPr lang="el-GR" sz="2400" dirty="0" smtClean="0"/>
              <a:t>θέλουμε το όνομα του φοιτητή και το ΑΜ του</a:t>
            </a:r>
            <a:endParaRPr lang="en-US" sz="1600" dirty="0"/>
          </a:p>
        </p:txBody>
      </p:sp>
      <p:sp>
        <p:nvSpPr>
          <p:cNvPr id="9" name="TextBox 8"/>
          <p:cNvSpPr txBox="1"/>
          <p:nvPr/>
        </p:nvSpPr>
        <p:spPr>
          <a:xfrm>
            <a:off x="6294006" y="2924944"/>
            <a:ext cx="2849994" cy="646331"/>
          </a:xfrm>
          <a:prstGeom prst="rect">
            <a:avLst/>
          </a:prstGeom>
          <a:solidFill>
            <a:srgbClr val="FFC000"/>
          </a:solidFill>
        </p:spPr>
        <p:txBody>
          <a:bodyPr wrap="square" rtlCol="0">
            <a:spAutoFit/>
          </a:bodyPr>
          <a:lstStyle/>
          <a:p>
            <a:r>
              <a:rPr lang="en-US" dirty="0" smtClean="0"/>
              <a:t>Split </a:t>
            </a:r>
            <a:r>
              <a:rPr lang="el-GR" dirty="0" smtClean="0"/>
              <a:t>πρώτα ως προς </a:t>
            </a:r>
            <a:r>
              <a:rPr lang="en-US" dirty="0" smtClean="0"/>
              <a:t>“\t” </a:t>
            </a:r>
            <a:r>
              <a:rPr lang="el-GR" dirty="0" smtClean="0"/>
              <a:t>και μετά ως προς </a:t>
            </a:r>
            <a:r>
              <a:rPr lang="en-US" dirty="0" smtClean="0"/>
              <a:t>“:”</a:t>
            </a:r>
            <a:endParaRPr lang="en-US" dirty="0"/>
          </a:p>
        </p:txBody>
      </p:sp>
      <p:sp>
        <p:nvSpPr>
          <p:cNvPr id="10" name="TextBox 9"/>
          <p:cNvSpPr txBox="1"/>
          <p:nvPr/>
        </p:nvSpPr>
        <p:spPr>
          <a:xfrm>
            <a:off x="7415808" y="4283804"/>
            <a:ext cx="1728192" cy="369332"/>
          </a:xfrm>
          <a:prstGeom prst="rect">
            <a:avLst/>
          </a:prstGeom>
          <a:solidFill>
            <a:schemeClr val="accent5">
              <a:lumMod val="75000"/>
            </a:schemeClr>
          </a:solidFill>
        </p:spPr>
        <p:txBody>
          <a:bodyPr wrap="square" rtlCol="0">
            <a:spAutoFit/>
          </a:bodyPr>
          <a:lstStyle/>
          <a:p>
            <a:r>
              <a:rPr lang="el-GR" dirty="0" smtClean="0"/>
              <a:t>Χρήση της </a:t>
            </a:r>
            <a:r>
              <a:rPr lang="en-US" dirty="0" smtClean="0"/>
              <a:t>trim</a:t>
            </a:r>
            <a:endParaRPr lang="en-US" dirty="0"/>
          </a:p>
        </p:txBody>
      </p:sp>
    </p:spTree>
    <p:extLst>
      <p:ext uri="{BB962C8B-B14F-4D97-AF65-F5344CB8AC3E}">
        <p14:creationId xmlns:p14="http://schemas.microsoft.com/office/powerpoint/2010/main" val="18339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P spid="10" grpId="0" animBg="1"/>
    </p:bld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a:t>
            </a:r>
            <a:endParaRPr lang="en-US" dirty="0"/>
          </a:p>
        </p:txBody>
      </p:sp>
      <p:sp>
        <p:nvSpPr>
          <p:cNvPr id="3" name="Content Placeholder 2"/>
          <p:cNvSpPr>
            <a:spLocks noGrp="1"/>
          </p:cNvSpPr>
          <p:nvPr>
            <p:ph idx="1"/>
          </p:nvPr>
        </p:nvSpPr>
        <p:spPr/>
        <p:txBody>
          <a:bodyPr/>
          <a:lstStyle/>
          <a:p>
            <a:r>
              <a:rPr lang="el-GR" dirty="0" smtClean="0"/>
              <a:t>Η εντολή είναι χρήσιμη αν θέλουμε να αλλάξουμε κάπως το </a:t>
            </a:r>
            <a:r>
              <a:rPr lang="en-US" dirty="0" smtClean="0"/>
              <a:t>String</a:t>
            </a:r>
          </a:p>
          <a:p>
            <a:pPr lvl="1"/>
            <a:r>
              <a:rPr lang="en-US" dirty="0" smtClean="0">
                <a:solidFill>
                  <a:srgbClr val="0070C0"/>
                </a:solidFill>
              </a:rPr>
              <a:t>replace(String before, String after): </a:t>
            </a:r>
            <a:r>
              <a:rPr lang="el-GR" dirty="0" smtClean="0"/>
              <a:t>αντικαθιστά το </a:t>
            </a:r>
            <a:r>
              <a:rPr lang="en-US" dirty="0" smtClean="0">
                <a:solidFill>
                  <a:srgbClr val="0070C0"/>
                </a:solidFill>
              </a:rPr>
              <a:t>before</a:t>
            </a:r>
            <a:r>
              <a:rPr lang="en-US" dirty="0" smtClean="0"/>
              <a:t> </a:t>
            </a:r>
            <a:r>
              <a:rPr lang="el-GR" dirty="0" smtClean="0"/>
              <a:t>με το </a:t>
            </a:r>
            <a:r>
              <a:rPr lang="en-US" dirty="0" smtClean="0">
                <a:solidFill>
                  <a:srgbClr val="0070C0"/>
                </a:solidFill>
              </a:rPr>
              <a:t>after</a:t>
            </a:r>
            <a:r>
              <a:rPr lang="en-US" dirty="0" smtClean="0"/>
              <a:t> </a:t>
            </a:r>
            <a:r>
              <a:rPr lang="el-GR" dirty="0" smtClean="0"/>
              <a:t>και </a:t>
            </a:r>
            <a:r>
              <a:rPr lang="el-GR" dirty="0" smtClean="0">
                <a:solidFill>
                  <a:srgbClr val="FF0000"/>
                </a:solidFill>
              </a:rPr>
              <a:t>επιστρέφει </a:t>
            </a:r>
            <a:r>
              <a:rPr lang="el-GR" dirty="0" smtClean="0"/>
              <a:t>το αλλαγμένο </a:t>
            </a:r>
            <a:r>
              <a:rPr lang="en-US" dirty="0" smtClean="0"/>
              <a:t>String</a:t>
            </a:r>
            <a:endParaRPr lang="en-US" dirty="0"/>
          </a:p>
        </p:txBody>
      </p:sp>
    </p:spTree>
    <p:extLst>
      <p:ext uri="{BB962C8B-B14F-4D97-AF65-F5344CB8AC3E}">
        <p14:creationId xmlns:p14="http://schemas.microsoft.com/office/powerpoint/2010/main" val="357624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432520"/>
            <a:ext cx="8229600" cy="4876800"/>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ReplaceTest1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s1 = </a:t>
            </a:r>
            <a:r>
              <a:rPr lang="en-US" b="1" dirty="0">
                <a:solidFill>
                  <a:schemeClr val="accent3">
                    <a:lumMod val="75000"/>
                  </a:schemeClr>
                </a:solidFill>
                <a:latin typeface="Courier New" pitchFamily="49" charset="0"/>
                <a:cs typeface="Courier New" pitchFamily="49" charset="0"/>
              </a:rPr>
              <a:t>"Is this a </a:t>
            </a:r>
            <a:r>
              <a:rPr lang="en-US" b="1" dirty="0" err="1">
                <a:solidFill>
                  <a:schemeClr val="accent3">
                    <a:lumMod val="75000"/>
                  </a:schemeClr>
                </a:solidFill>
                <a:latin typeface="Courier New" pitchFamily="49" charset="0"/>
                <a:cs typeface="Courier New" pitchFamily="49" charset="0"/>
              </a:rPr>
              <a:t>greek</a:t>
            </a:r>
            <a:r>
              <a:rPr lang="en-US" b="1" dirty="0">
                <a:solidFill>
                  <a:schemeClr val="accent3">
                    <a:lumMod val="75000"/>
                  </a:schemeClr>
                </a:solidFill>
                <a:latin typeface="Courier New" pitchFamily="49" charset="0"/>
                <a:cs typeface="Courier New" pitchFamily="49" charset="0"/>
              </a:rPr>
              <a:t> question?"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("Before:" + s1);</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s1 = </a:t>
            </a:r>
            <a:r>
              <a:rPr lang="en-US" b="1" dirty="0" err="1">
                <a:solidFill>
                  <a:srgbClr val="FF0000"/>
                </a:solidFill>
                <a:latin typeface="Courier New" pitchFamily="49" charset="0"/>
                <a:cs typeface="Courier New" pitchFamily="49" charset="0"/>
              </a:rPr>
              <a:t>s1.replace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("After:" + s1);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s2 = </a:t>
            </a:r>
            <a:r>
              <a:rPr lang="en-US" b="1" dirty="0">
                <a:solidFill>
                  <a:schemeClr val="accent3">
                    <a:lumMod val="75000"/>
                  </a:schemeClr>
                </a:solidFill>
                <a:latin typeface="Courier New" pitchFamily="49" charset="0"/>
                <a:cs typeface="Courier New" pitchFamily="49" charset="0"/>
              </a:rPr>
              <a:t>"This is not a question?"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("Before:" + s2);</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s2 = </a:t>
            </a:r>
            <a:r>
              <a:rPr lang="en-US" b="1" dirty="0" err="1">
                <a:solidFill>
                  <a:srgbClr val="FF0000"/>
                </a:solidFill>
                <a:latin typeface="Courier New" pitchFamily="49" charset="0"/>
                <a:cs typeface="Courier New" pitchFamily="49" charset="0"/>
              </a:rPr>
              <a:t>s2.replace</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("After:" + s2);</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s3</a:t>
            </a:r>
            <a:r>
              <a:rPr lang="en-US" b="1" dirty="0">
                <a:latin typeface="Courier New" pitchFamily="49" charset="0"/>
                <a:cs typeface="Courier New" pitchFamily="49" charset="0"/>
              </a:rPr>
              <a:t> = </a:t>
            </a:r>
            <a:r>
              <a:rPr lang="en-US" b="1" dirty="0">
                <a:solidFill>
                  <a:schemeClr val="accent3">
                    <a:lumMod val="75000"/>
                  </a:schemeClr>
                </a:solidFill>
                <a:latin typeface="Courier New" pitchFamily="49" charset="0"/>
                <a:cs typeface="Courier New" pitchFamily="49" charset="0"/>
              </a:rPr>
              <a:t>"20-5-2013"</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("Before:" + </a:t>
            </a:r>
            <a:r>
              <a:rPr lang="en-US" b="1" dirty="0" err="1">
                <a:latin typeface="Courier New" pitchFamily="49" charset="0"/>
                <a:cs typeface="Courier New" pitchFamily="49" charset="0"/>
              </a:rPr>
              <a:t>s3</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s3</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s3.replace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("After:" + </a:t>
            </a:r>
            <a:r>
              <a:rPr lang="en-US" b="1" dirty="0" err="1">
                <a:latin typeface="Courier New" pitchFamily="49" charset="0"/>
                <a:cs typeface="Courier New" pitchFamily="49" charset="0"/>
              </a:rPr>
              <a:t>s3</a:t>
            </a:r>
            <a:r>
              <a:rPr lang="en-US" b="1" dirty="0">
                <a:latin typeface="Courier New" pitchFamily="49" charset="0"/>
                <a:cs typeface="Courier New" pitchFamily="49" charset="0"/>
              </a:rPr>
              <a:t>);</a:t>
            </a:r>
          </a:p>
          <a:p>
            <a:pPr marL="0" indent="0">
              <a:buNone/>
            </a:pP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284404" y="2276872"/>
            <a:ext cx="2859596" cy="576064"/>
          </a:xfrm>
          <a:prstGeom prst="wedgeRectCallout">
            <a:avLst>
              <a:gd name="adj1" fmla="val -109933"/>
              <a:gd name="adj2" fmla="val 27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Αντικαθιστά το </a:t>
            </a:r>
            <a:r>
              <a:rPr lang="en-US" dirty="0" smtClean="0"/>
              <a:t>“?” </a:t>
            </a:r>
            <a:r>
              <a:rPr lang="el-GR" dirty="0" smtClean="0"/>
              <a:t>με </a:t>
            </a:r>
            <a:r>
              <a:rPr lang="en-US" dirty="0" smtClean="0"/>
              <a:t>“;”</a:t>
            </a:r>
            <a:endParaRPr lang="en-US" dirty="0"/>
          </a:p>
        </p:txBody>
      </p:sp>
      <p:sp>
        <p:nvSpPr>
          <p:cNvPr id="5" name="Rectangular Callout 4"/>
          <p:cNvSpPr/>
          <p:nvPr/>
        </p:nvSpPr>
        <p:spPr>
          <a:xfrm>
            <a:off x="6178962" y="3501008"/>
            <a:ext cx="2952328" cy="504056"/>
          </a:xfrm>
          <a:prstGeom prst="wedgeRectCallout">
            <a:avLst>
              <a:gd name="adj1" fmla="val -105369"/>
              <a:gd name="adj2" fmla="val 11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το </a:t>
            </a:r>
            <a:r>
              <a:rPr lang="en-US" dirty="0"/>
              <a:t>“?”</a:t>
            </a:r>
          </a:p>
        </p:txBody>
      </p:sp>
      <p:sp>
        <p:nvSpPr>
          <p:cNvPr id="7" name="Rectangular Callout 6"/>
          <p:cNvSpPr/>
          <p:nvPr/>
        </p:nvSpPr>
        <p:spPr>
          <a:xfrm>
            <a:off x="6012160" y="4581128"/>
            <a:ext cx="3072764" cy="576064"/>
          </a:xfrm>
          <a:prstGeom prst="wedgeRectCallout">
            <a:avLst>
              <a:gd name="adj1" fmla="val -101431"/>
              <a:gd name="adj2" fmla="val 27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Αντικαθιστά όλα τα </a:t>
            </a:r>
            <a:r>
              <a:rPr lang="en-US" dirty="0" smtClean="0"/>
              <a:t>“</a:t>
            </a:r>
            <a:r>
              <a:rPr lang="el-GR" dirty="0" smtClean="0"/>
              <a:t>-</a:t>
            </a:r>
            <a:r>
              <a:rPr lang="en-US" dirty="0" smtClean="0"/>
              <a:t>” </a:t>
            </a:r>
            <a:r>
              <a:rPr lang="el-GR" dirty="0" smtClean="0"/>
              <a:t>με </a:t>
            </a:r>
            <a:r>
              <a:rPr lang="en-US" dirty="0" smtClean="0"/>
              <a:t>“</a:t>
            </a:r>
            <a:r>
              <a:rPr lang="el-GR" dirty="0" smtClean="0"/>
              <a:t>/</a:t>
            </a:r>
            <a:r>
              <a:rPr lang="en-US" dirty="0" smtClean="0"/>
              <a:t>”</a:t>
            </a:r>
            <a:endParaRPr lang="en-US" dirty="0"/>
          </a:p>
        </p:txBody>
      </p:sp>
    </p:spTree>
    <p:extLst>
      <p:ext uri="{BB962C8B-B14F-4D97-AF65-F5344CB8AC3E}">
        <p14:creationId xmlns:p14="http://schemas.microsoft.com/office/powerpoint/2010/main" val="83316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a:t>
            </a:r>
            <a:r>
              <a:rPr lang="el-GR" dirty="0" smtClean="0"/>
              <a:t>και </a:t>
            </a:r>
            <a:r>
              <a:rPr lang="en-US" dirty="0" smtClean="0"/>
              <a:t>Replace</a:t>
            </a:r>
            <a:endParaRPr lang="en-US" dirty="0"/>
          </a:p>
        </p:txBody>
      </p:sp>
      <p:sp>
        <p:nvSpPr>
          <p:cNvPr id="3" name="Content Placeholder 2"/>
          <p:cNvSpPr>
            <a:spLocks noGrp="1"/>
          </p:cNvSpPr>
          <p:nvPr>
            <p:ph idx="1"/>
          </p:nvPr>
        </p:nvSpPr>
        <p:spPr/>
        <p:txBody>
          <a:bodyPr>
            <a:normAutofit lnSpcReduction="10000"/>
          </a:bodyPr>
          <a:lstStyle/>
          <a:p>
            <a:r>
              <a:rPr lang="el-GR" dirty="0" smtClean="0"/>
              <a:t>Υπάρχουν περιπτώσεις που θέλουμε να σπάσουμε ή να αντικαταστήσουμε με βάση κάτι πιο </a:t>
            </a:r>
            <a:r>
              <a:rPr lang="el-GR" dirty="0" smtClean="0">
                <a:solidFill>
                  <a:schemeClr val="accent6">
                    <a:lumMod val="75000"/>
                  </a:schemeClr>
                </a:solidFill>
              </a:rPr>
              <a:t>περίπλοκο</a:t>
            </a:r>
            <a:r>
              <a:rPr lang="el-GR" dirty="0" smtClean="0"/>
              <a:t> από ένα </a:t>
            </a:r>
            <a:r>
              <a:rPr lang="en-US" dirty="0" smtClean="0"/>
              <a:t>String</a:t>
            </a:r>
          </a:p>
          <a:p>
            <a:pPr lvl="1"/>
            <a:r>
              <a:rPr lang="el-GR" dirty="0" smtClean="0"/>
              <a:t>Π.χ., θέλουμε να σπάσουμε ένα </a:t>
            </a:r>
            <a:r>
              <a:rPr lang="en-US" dirty="0" smtClean="0"/>
              <a:t>String </a:t>
            </a:r>
            <a:r>
              <a:rPr lang="el-GR" dirty="0" smtClean="0"/>
              <a:t>ως προς </a:t>
            </a:r>
            <a:r>
              <a:rPr lang="en-US" dirty="0" smtClean="0">
                <a:solidFill>
                  <a:srgbClr val="0070C0"/>
                </a:solidFill>
              </a:rPr>
              <a:t>tabs</a:t>
            </a:r>
            <a:r>
              <a:rPr lang="en-US" dirty="0" smtClean="0"/>
              <a:t> </a:t>
            </a:r>
            <a:r>
              <a:rPr lang="el-GR" dirty="0" smtClean="0">
                <a:solidFill>
                  <a:srgbClr val="FF0000"/>
                </a:solidFill>
              </a:rPr>
              <a:t>ή</a:t>
            </a:r>
            <a:r>
              <a:rPr lang="el-GR" dirty="0" smtClean="0"/>
              <a:t> </a:t>
            </a:r>
            <a:r>
              <a:rPr lang="el-GR" dirty="0" smtClean="0">
                <a:solidFill>
                  <a:srgbClr val="0070C0"/>
                </a:solidFill>
              </a:rPr>
              <a:t>κενά</a:t>
            </a:r>
          </a:p>
          <a:p>
            <a:pPr lvl="1"/>
            <a:r>
              <a:rPr lang="el-GR" dirty="0" smtClean="0"/>
              <a:t>Π.χ., θέλουμε να σβήσουμε οτιδήποτε είναι </a:t>
            </a:r>
            <a:r>
              <a:rPr lang="el-GR" dirty="0" smtClean="0">
                <a:solidFill>
                  <a:srgbClr val="0070C0"/>
                </a:solidFill>
              </a:rPr>
              <a:t>ερωτηματικό, ελληνικό </a:t>
            </a:r>
            <a:r>
              <a:rPr lang="el-GR" dirty="0" smtClean="0">
                <a:solidFill>
                  <a:srgbClr val="FF0000"/>
                </a:solidFill>
              </a:rPr>
              <a:t>ή</a:t>
            </a:r>
            <a:r>
              <a:rPr lang="el-GR" dirty="0" smtClean="0"/>
              <a:t> </a:t>
            </a:r>
            <a:r>
              <a:rPr lang="el-GR" dirty="0" smtClean="0">
                <a:solidFill>
                  <a:srgbClr val="0070C0"/>
                </a:solidFill>
              </a:rPr>
              <a:t>αγγλικό</a:t>
            </a:r>
          </a:p>
          <a:p>
            <a:pPr lvl="1"/>
            <a:r>
              <a:rPr lang="el-GR" dirty="0" smtClean="0"/>
              <a:t>Π.χ., θέλουμε να σβήσουμε τις τελείες αλλά </a:t>
            </a:r>
            <a:r>
              <a:rPr lang="el-GR" dirty="0" smtClean="0">
                <a:solidFill>
                  <a:srgbClr val="FF0000"/>
                </a:solidFill>
              </a:rPr>
              <a:t>μόνο</a:t>
            </a:r>
            <a:r>
              <a:rPr lang="el-GR" dirty="0" smtClean="0"/>
              <a:t> αν είναι </a:t>
            </a:r>
            <a:r>
              <a:rPr lang="el-GR" dirty="0" smtClean="0">
                <a:solidFill>
                  <a:srgbClr val="0070C0"/>
                </a:solidFill>
              </a:rPr>
              <a:t>στο</a:t>
            </a:r>
            <a:r>
              <a:rPr lang="el-GR" dirty="0" smtClean="0"/>
              <a:t> </a:t>
            </a:r>
            <a:r>
              <a:rPr lang="el-GR" dirty="0" smtClean="0">
                <a:solidFill>
                  <a:srgbClr val="0070C0"/>
                </a:solidFill>
              </a:rPr>
              <a:t>τέλος του </a:t>
            </a:r>
            <a:r>
              <a:rPr lang="en-US" dirty="0" smtClean="0">
                <a:solidFill>
                  <a:srgbClr val="0070C0"/>
                </a:solidFill>
              </a:rPr>
              <a:t>String</a:t>
            </a:r>
            <a:r>
              <a:rPr lang="en-US" dirty="0" smtClean="0"/>
              <a:t>.</a:t>
            </a:r>
          </a:p>
          <a:p>
            <a:r>
              <a:rPr lang="el-GR" dirty="0" smtClean="0"/>
              <a:t>Για να προσδιορίσουμε τέτοιες περίπλοκες περιπτώσεις χρησιμοποιούμε </a:t>
            </a:r>
            <a:r>
              <a:rPr lang="el-GR" dirty="0" smtClean="0">
                <a:solidFill>
                  <a:schemeClr val="accent6">
                    <a:lumMod val="75000"/>
                  </a:schemeClr>
                </a:solidFill>
              </a:rPr>
              <a:t>κανονικές εκφράσεις</a:t>
            </a:r>
            <a:r>
              <a:rPr lang="el-GR" dirty="0" smtClean="0"/>
              <a:t> (</a:t>
            </a:r>
            <a:r>
              <a:rPr lang="en-US" dirty="0" smtClean="0">
                <a:solidFill>
                  <a:schemeClr val="accent6">
                    <a:lumMod val="75000"/>
                  </a:schemeClr>
                </a:solidFill>
              </a:rPr>
              <a:t>regular expressions</a:t>
            </a:r>
            <a:r>
              <a:rPr lang="en-US" dirty="0" smtClean="0"/>
              <a:t>)</a:t>
            </a:r>
            <a:endParaRPr lang="en-US" dirty="0"/>
          </a:p>
        </p:txBody>
      </p:sp>
    </p:spTree>
    <p:extLst>
      <p:ext uri="{BB962C8B-B14F-4D97-AF65-F5344CB8AC3E}">
        <p14:creationId xmlns:p14="http://schemas.microsoft.com/office/powerpoint/2010/main" val="311631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p:txBody>
          <a:bodyPr/>
          <a:lstStyle/>
          <a:p>
            <a:r>
              <a:rPr lang="el-GR" dirty="0" smtClean="0"/>
              <a:t>Ένας τρόπος να περιγράφουμε </a:t>
            </a:r>
            <a:r>
              <a:rPr lang="en-US" dirty="0" smtClean="0"/>
              <a:t>Strings </a:t>
            </a:r>
            <a:r>
              <a:rPr lang="el-GR" dirty="0" smtClean="0"/>
              <a:t>που έχουν ακολουθούν ένα </a:t>
            </a:r>
            <a:r>
              <a:rPr lang="el-GR" dirty="0" smtClean="0">
                <a:solidFill>
                  <a:schemeClr val="accent6">
                    <a:lumMod val="75000"/>
                  </a:schemeClr>
                </a:solidFill>
              </a:rPr>
              <a:t>κοινό μοτίβο</a:t>
            </a:r>
          </a:p>
          <a:p>
            <a:pPr lvl="1"/>
            <a:r>
              <a:rPr lang="el-GR" dirty="0" smtClean="0"/>
              <a:t>Έχετε ήδη χρησιμοποιήσει κανονικές εκφράσεις. Όταν γράφετε </a:t>
            </a:r>
            <a:r>
              <a:rPr lang="en-US" dirty="0" smtClean="0">
                <a:solidFill>
                  <a:srgbClr val="0070C0"/>
                </a:solidFill>
              </a:rPr>
              <a:t>“</a:t>
            </a:r>
            <a:r>
              <a:rPr lang="en-US" dirty="0" err="1" smtClean="0">
                <a:solidFill>
                  <a:srgbClr val="0070C0"/>
                </a:solidFill>
              </a:rPr>
              <a:t>ls</a:t>
            </a:r>
            <a:r>
              <a:rPr lang="en-US" dirty="0" smtClean="0">
                <a:solidFill>
                  <a:srgbClr val="0070C0"/>
                </a:solidFill>
              </a:rPr>
              <a:t> *.txt” </a:t>
            </a:r>
            <a:r>
              <a:rPr lang="el-GR" dirty="0" smtClean="0"/>
              <a:t>το </a:t>
            </a:r>
            <a:r>
              <a:rPr lang="en-US" dirty="0" smtClean="0">
                <a:solidFill>
                  <a:srgbClr val="0070C0"/>
                </a:solidFill>
              </a:rPr>
              <a:t>“*.txt”</a:t>
            </a:r>
            <a:r>
              <a:rPr lang="el-GR" dirty="0" smtClean="0">
                <a:solidFill>
                  <a:srgbClr val="0070C0"/>
                </a:solidFill>
              </a:rPr>
              <a:t> </a:t>
            </a:r>
            <a:r>
              <a:rPr lang="el-GR" dirty="0" smtClean="0"/>
              <a:t>είναι μια κανονική έκφραση που περιγράφει όλα τα </a:t>
            </a:r>
            <a:r>
              <a:rPr lang="en-US" dirty="0" smtClean="0"/>
              <a:t>Strings </a:t>
            </a:r>
            <a:r>
              <a:rPr lang="el-GR" dirty="0" smtClean="0"/>
              <a:t>που τελειώνουν σε </a:t>
            </a:r>
            <a:r>
              <a:rPr lang="en-US" dirty="0" smtClean="0">
                <a:solidFill>
                  <a:srgbClr val="0070C0"/>
                </a:solidFill>
              </a:rPr>
              <a:t>“.</a:t>
            </a:r>
            <a:r>
              <a:rPr lang="en-US" dirty="0">
                <a:solidFill>
                  <a:srgbClr val="0070C0"/>
                </a:solidFill>
              </a:rPr>
              <a:t>txt”</a:t>
            </a:r>
            <a:r>
              <a:rPr lang="el-GR" dirty="0">
                <a:solidFill>
                  <a:srgbClr val="0070C0"/>
                </a:solidFill>
              </a:rPr>
              <a:t> </a:t>
            </a:r>
            <a:endParaRPr lang="en-US" dirty="0" smtClean="0">
              <a:solidFill>
                <a:srgbClr val="0070C0"/>
              </a:solidFill>
            </a:endParaRPr>
          </a:p>
          <a:p>
            <a:r>
              <a:rPr lang="el-GR" dirty="0" smtClean="0"/>
              <a:t>Μια κανονική έκφραση λέμε ότι </a:t>
            </a:r>
            <a:r>
              <a:rPr lang="el-GR" dirty="0" smtClean="0">
                <a:solidFill>
                  <a:schemeClr val="accent6">
                    <a:lumMod val="75000"/>
                  </a:schemeClr>
                </a:solidFill>
              </a:rPr>
              <a:t>ταιριάζει (</a:t>
            </a:r>
            <a:r>
              <a:rPr lang="en-US" dirty="0" smtClean="0">
                <a:solidFill>
                  <a:schemeClr val="accent6">
                    <a:lumMod val="75000"/>
                  </a:schemeClr>
                </a:solidFill>
              </a:rPr>
              <a:t>matches)</a:t>
            </a:r>
            <a:r>
              <a:rPr lang="el-GR" dirty="0" smtClean="0">
                <a:solidFill>
                  <a:schemeClr val="accent6">
                    <a:lumMod val="75000"/>
                  </a:schemeClr>
                </a:solidFill>
              </a:rPr>
              <a:t> </a:t>
            </a:r>
            <a:r>
              <a:rPr lang="el-GR" dirty="0" smtClean="0"/>
              <a:t>με ένα </a:t>
            </a:r>
            <a:r>
              <a:rPr lang="en-US" dirty="0" smtClean="0"/>
              <a:t>string </a:t>
            </a:r>
            <a:r>
              <a:rPr lang="el-GR" dirty="0" smtClean="0"/>
              <a:t>όταν το </a:t>
            </a:r>
            <a:r>
              <a:rPr lang="en-US" dirty="0" smtClean="0"/>
              <a:t>string </a:t>
            </a:r>
            <a:r>
              <a:rPr lang="el-GR" dirty="0" smtClean="0"/>
              <a:t>περιγράφεται από το γενικό μοτίβο της κανονικής έκφρασης.</a:t>
            </a:r>
            <a:endParaRPr lang="el-GR" dirty="0"/>
          </a:p>
          <a:p>
            <a:pPr lvl="1"/>
            <a:endParaRPr lang="en-US" dirty="0"/>
          </a:p>
        </p:txBody>
      </p:sp>
    </p:spTree>
    <p:extLst>
      <p:ext uri="{BB962C8B-B14F-4D97-AF65-F5344CB8AC3E}">
        <p14:creationId xmlns:p14="http://schemas.microsoft.com/office/powerpoint/2010/main" val="24704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Κανονικές Εκφράσεις στη </a:t>
            </a:r>
            <a:r>
              <a:rPr lang="en-US" dirty="0" smtClean="0"/>
              <a:t>Java</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Μπορείτε να διαβάσετε μια περίληψη </a:t>
            </a:r>
            <a:r>
              <a:rPr lang="el-GR" dirty="0" smtClean="0">
                <a:hlinkClick r:id="rId2"/>
              </a:rPr>
              <a:t>στη σελίδα της </a:t>
            </a:r>
            <a:r>
              <a:rPr lang="en-US" dirty="0" smtClean="0">
                <a:hlinkClick r:id="rId2"/>
              </a:rPr>
              <a:t>Oracle</a:t>
            </a:r>
            <a:endParaRPr lang="en-US" dirty="0" smtClean="0"/>
          </a:p>
          <a:p>
            <a:r>
              <a:rPr lang="el-GR" dirty="0" smtClean="0"/>
              <a:t>Οι κανονικές εκφράσεις μπορούν να περιγράψουν πολλά πράγματα. Εμείς θα χρησιμοποιήσουμε κάποιες απλές εκφράσεις. </a:t>
            </a:r>
          </a:p>
          <a:p>
            <a:r>
              <a:rPr lang="el-GR" dirty="0" smtClean="0"/>
              <a:t>Παραδείγματα:</a:t>
            </a:r>
            <a:endParaRPr lang="en-US" dirty="0" smtClean="0"/>
          </a:p>
          <a:p>
            <a:pPr lvl="1"/>
            <a:r>
              <a:rPr lang="en-US" dirty="0" smtClean="0">
                <a:solidFill>
                  <a:schemeClr val="accent6">
                    <a:lumMod val="75000"/>
                  </a:schemeClr>
                </a:solidFill>
              </a:rPr>
              <a:t>[</a:t>
            </a:r>
            <a:r>
              <a:rPr lang="en-US" dirty="0" err="1" smtClean="0">
                <a:solidFill>
                  <a:schemeClr val="accent6">
                    <a:lumMod val="75000"/>
                  </a:schemeClr>
                </a:solidFill>
              </a:rPr>
              <a:t>abc</a:t>
            </a:r>
            <a:r>
              <a:rPr lang="en-US" dirty="0" smtClean="0">
                <a:solidFill>
                  <a:schemeClr val="accent6">
                    <a:lumMod val="75000"/>
                  </a:schemeClr>
                </a:solidFill>
              </a:rPr>
              <a:t>]: </a:t>
            </a:r>
            <a:r>
              <a:rPr lang="el-GR" dirty="0" smtClean="0"/>
              <a:t>ταιριάζει </a:t>
            </a:r>
            <a:r>
              <a:rPr lang="el-GR" dirty="0"/>
              <a:t>με </a:t>
            </a:r>
            <a:r>
              <a:rPr lang="en-US" dirty="0" smtClean="0"/>
              <a:t>a </a:t>
            </a:r>
            <a:r>
              <a:rPr lang="el-GR" dirty="0" smtClean="0"/>
              <a:t>ή </a:t>
            </a:r>
            <a:r>
              <a:rPr lang="en-US" dirty="0" smtClean="0"/>
              <a:t>b </a:t>
            </a:r>
            <a:r>
              <a:rPr lang="el-GR" dirty="0" smtClean="0"/>
              <a:t>ή </a:t>
            </a:r>
            <a:r>
              <a:rPr lang="en-US" dirty="0" smtClean="0"/>
              <a:t>c</a:t>
            </a:r>
          </a:p>
          <a:p>
            <a:pPr lvl="1"/>
            <a:r>
              <a:rPr lang="en-US" dirty="0" smtClean="0">
                <a:solidFill>
                  <a:schemeClr val="accent6">
                    <a:lumMod val="75000"/>
                  </a:schemeClr>
                </a:solidFill>
              </a:rPr>
              <a:t>^a</a:t>
            </a:r>
            <a:r>
              <a:rPr lang="en-US" dirty="0" smtClean="0"/>
              <a:t> : </a:t>
            </a:r>
            <a:r>
              <a:rPr lang="el-GR" dirty="0"/>
              <a:t>τ</a:t>
            </a:r>
            <a:r>
              <a:rPr lang="el-GR" dirty="0" smtClean="0"/>
              <a:t>αιριάζει με ένα </a:t>
            </a:r>
            <a:r>
              <a:rPr lang="en-US" dirty="0" smtClean="0"/>
              <a:t>a</a:t>
            </a:r>
            <a:r>
              <a:rPr lang="el-GR" dirty="0" smtClean="0"/>
              <a:t> που εμφανίζεται στην αρχή του </a:t>
            </a:r>
            <a:r>
              <a:rPr lang="en-US" dirty="0" smtClean="0"/>
              <a:t>String.</a:t>
            </a:r>
          </a:p>
          <a:p>
            <a:pPr lvl="1"/>
            <a:r>
              <a:rPr lang="en-US" dirty="0" smtClean="0">
                <a:solidFill>
                  <a:schemeClr val="accent6">
                    <a:lumMod val="75000"/>
                  </a:schemeClr>
                </a:solidFill>
              </a:rPr>
              <a:t>a$</a:t>
            </a:r>
            <a:r>
              <a:rPr lang="en-US" dirty="0" smtClean="0"/>
              <a:t>: </a:t>
            </a:r>
            <a:r>
              <a:rPr lang="el-GR" dirty="0"/>
              <a:t>τ</a:t>
            </a:r>
            <a:r>
              <a:rPr lang="el-GR" dirty="0" smtClean="0"/>
              <a:t>αιριάζει </a:t>
            </a:r>
            <a:r>
              <a:rPr lang="el-GR" dirty="0"/>
              <a:t>με ένα </a:t>
            </a:r>
            <a:r>
              <a:rPr lang="en-US" dirty="0"/>
              <a:t>a</a:t>
            </a:r>
            <a:r>
              <a:rPr lang="el-GR" dirty="0"/>
              <a:t> που εμφανίζεται </a:t>
            </a:r>
            <a:r>
              <a:rPr lang="el-GR" dirty="0" smtClean="0"/>
              <a:t>στο τέλος του </a:t>
            </a:r>
            <a:r>
              <a:rPr lang="en-US" dirty="0"/>
              <a:t>String </a:t>
            </a:r>
            <a:endParaRPr lang="en-US" dirty="0" smtClean="0"/>
          </a:p>
          <a:p>
            <a:pPr lvl="1"/>
            <a:r>
              <a:rPr lang="en-US" dirty="0" smtClean="0">
                <a:solidFill>
                  <a:schemeClr val="accent6">
                    <a:lumMod val="75000"/>
                  </a:schemeClr>
                </a:solidFill>
              </a:rPr>
              <a:t>\s </a:t>
            </a:r>
            <a:r>
              <a:rPr lang="el-GR" dirty="0" smtClean="0"/>
              <a:t>ή </a:t>
            </a:r>
            <a:r>
              <a:rPr lang="en-US" dirty="0" smtClean="0">
                <a:solidFill>
                  <a:schemeClr val="accent6">
                    <a:lumMod val="75000"/>
                  </a:schemeClr>
                </a:solidFill>
              </a:rPr>
              <a:t>\p{Space}</a:t>
            </a:r>
            <a:r>
              <a:rPr lang="en-US" dirty="0" smtClean="0"/>
              <a:t>: </a:t>
            </a:r>
            <a:r>
              <a:rPr lang="el-GR" dirty="0" smtClean="0"/>
              <a:t>ταιριάζει με οποιοδήποτε </a:t>
            </a:r>
            <a:r>
              <a:rPr lang="en-US" dirty="0" smtClean="0"/>
              <a:t>white space (</a:t>
            </a:r>
            <a:r>
              <a:rPr lang="el-GR" dirty="0" smtClean="0"/>
              <a:t>κενό, </a:t>
            </a:r>
            <a:r>
              <a:rPr lang="en-US" dirty="0" smtClean="0"/>
              <a:t>tab, </a:t>
            </a:r>
            <a:r>
              <a:rPr lang="el-GR" dirty="0" smtClean="0"/>
              <a:t>αλλαγή γραμμής)</a:t>
            </a:r>
          </a:p>
          <a:p>
            <a:pPr lvl="1"/>
            <a:r>
              <a:rPr lang="en-US" dirty="0">
                <a:solidFill>
                  <a:schemeClr val="accent6">
                    <a:lumMod val="75000"/>
                  </a:schemeClr>
                </a:solidFill>
              </a:rPr>
              <a:t>\</a:t>
            </a:r>
            <a:r>
              <a:rPr lang="en-US" dirty="0" smtClean="0">
                <a:solidFill>
                  <a:schemeClr val="accent6">
                    <a:lumMod val="75000"/>
                  </a:schemeClr>
                </a:solidFill>
              </a:rPr>
              <a:t>p{</a:t>
            </a:r>
            <a:r>
              <a:rPr lang="en-US" dirty="0" err="1" smtClean="0">
                <a:solidFill>
                  <a:schemeClr val="accent6">
                    <a:lumMod val="75000"/>
                  </a:schemeClr>
                </a:solidFill>
              </a:rPr>
              <a:t>Punct</a:t>
            </a:r>
            <a:r>
              <a:rPr lang="en-US" dirty="0" smtClean="0">
                <a:solidFill>
                  <a:schemeClr val="accent6">
                    <a:lumMod val="75000"/>
                  </a:schemeClr>
                </a:solidFill>
              </a:rPr>
              <a:t>}</a:t>
            </a:r>
            <a:r>
              <a:rPr lang="en-US" dirty="0" smtClean="0"/>
              <a:t>: </a:t>
            </a:r>
            <a:r>
              <a:rPr lang="el-GR" dirty="0" smtClean="0"/>
              <a:t>ταιριάζει όλα τα σημεία στίξης</a:t>
            </a:r>
          </a:p>
          <a:p>
            <a:pPr lvl="1"/>
            <a:r>
              <a:rPr lang="en-US" dirty="0" smtClean="0">
                <a:solidFill>
                  <a:schemeClr val="accent6">
                    <a:lumMod val="75000"/>
                  </a:schemeClr>
                </a:solidFill>
              </a:rPr>
              <a:t>a*</a:t>
            </a:r>
            <a:r>
              <a:rPr lang="en-US" dirty="0" smtClean="0"/>
              <a:t>: </a:t>
            </a:r>
            <a:r>
              <a:rPr lang="el-GR" dirty="0" smtClean="0"/>
              <a:t>ταιριάζει 0 ή παραπάνω εμφανίσεις του </a:t>
            </a:r>
            <a:r>
              <a:rPr lang="en-US" dirty="0" smtClean="0"/>
              <a:t>a</a:t>
            </a:r>
            <a:endParaRPr lang="el-GR" dirty="0" smtClean="0"/>
          </a:p>
          <a:p>
            <a:pPr lvl="1"/>
            <a:r>
              <a:rPr lang="en-US" dirty="0" smtClean="0">
                <a:solidFill>
                  <a:schemeClr val="accent6">
                    <a:lumMod val="75000"/>
                  </a:schemeClr>
                </a:solidFill>
              </a:rPr>
              <a:t>a+</a:t>
            </a:r>
            <a:r>
              <a:rPr lang="en-US" dirty="0" smtClean="0"/>
              <a:t>: </a:t>
            </a:r>
            <a:r>
              <a:rPr lang="el-GR" dirty="0" smtClean="0"/>
              <a:t>ταιριάζει 1 ή παραπάνω εμφανίσεις του </a:t>
            </a:r>
            <a:r>
              <a:rPr lang="en-US" dirty="0" smtClean="0"/>
              <a:t>a</a:t>
            </a:r>
            <a:endParaRPr lang="el-GR" dirty="0" smtClean="0"/>
          </a:p>
          <a:p>
            <a:endParaRPr lang="en-US" dirty="0" smtClean="0"/>
          </a:p>
          <a:p>
            <a:r>
              <a:rPr lang="el-GR" dirty="0" smtClean="0"/>
              <a:t>Για να </a:t>
            </a:r>
            <a:r>
              <a:rPr lang="el-GR" dirty="0" smtClean="0">
                <a:solidFill>
                  <a:srgbClr val="0070C0"/>
                </a:solidFill>
              </a:rPr>
              <a:t>χρησιμοποιήσουμε</a:t>
            </a:r>
            <a:r>
              <a:rPr lang="el-GR" dirty="0" smtClean="0"/>
              <a:t> τις κανονικές εκφράσεις τις μετατρέπουμε σε ένα </a:t>
            </a:r>
            <a:r>
              <a:rPr lang="en-US" dirty="0" smtClean="0">
                <a:solidFill>
                  <a:schemeClr val="accent6">
                    <a:lumMod val="75000"/>
                  </a:schemeClr>
                </a:solidFill>
              </a:rPr>
              <a:t>string</a:t>
            </a:r>
            <a:r>
              <a:rPr lang="en-US" dirty="0" smtClean="0"/>
              <a:t> </a:t>
            </a:r>
            <a:r>
              <a:rPr lang="el-GR" dirty="0" smtClean="0"/>
              <a:t>που δίνεται ως όρισμα στην </a:t>
            </a:r>
            <a:r>
              <a:rPr lang="en-US" dirty="0" smtClean="0">
                <a:solidFill>
                  <a:srgbClr val="0070C0"/>
                </a:solidFill>
              </a:rPr>
              <a:t>split</a:t>
            </a:r>
            <a:r>
              <a:rPr lang="en-US" dirty="0" smtClean="0"/>
              <a:t> </a:t>
            </a:r>
            <a:r>
              <a:rPr lang="el-GR" dirty="0" smtClean="0"/>
              <a:t>η την </a:t>
            </a:r>
            <a:r>
              <a:rPr lang="en-US" dirty="0" err="1" smtClean="0">
                <a:solidFill>
                  <a:srgbClr val="0070C0"/>
                </a:solidFill>
              </a:rPr>
              <a:t>replaceAll</a:t>
            </a:r>
            <a:r>
              <a:rPr lang="en-US" dirty="0" smtClean="0"/>
              <a:t>.</a:t>
            </a:r>
          </a:p>
          <a:p>
            <a:pPr lvl="1"/>
            <a:r>
              <a:rPr lang="el-GR" dirty="0" smtClean="0"/>
              <a:t>Π.χ. </a:t>
            </a:r>
            <a:r>
              <a:rPr lang="en-US" b="1" dirty="0" smtClean="0">
                <a:solidFill>
                  <a:schemeClr val="accent6">
                    <a:lumMod val="75000"/>
                  </a:schemeClr>
                </a:solidFill>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abc</a:t>
            </a:r>
            <a:r>
              <a:rPr lang="en-US" b="1" dirty="0" smtClean="0">
                <a:solidFill>
                  <a:schemeClr val="accent6">
                    <a:lumMod val="75000"/>
                  </a:schemeClr>
                </a:solidFill>
                <a:latin typeface="Courier New" pitchFamily="49" charset="0"/>
                <a:cs typeface="Courier New" pitchFamily="49" charset="0"/>
              </a:rPr>
              <a:t>]”</a:t>
            </a:r>
            <a:r>
              <a:rPr lang="en-US" dirty="0" smtClean="0"/>
              <a:t>, </a:t>
            </a:r>
            <a:r>
              <a:rPr lang="en-US" sz="2500" b="1" dirty="0">
                <a:solidFill>
                  <a:schemeClr val="accent6">
                    <a:lumMod val="75000"/>
                  </a:schemeClr>
                </a:solidFill>
                <a:latin typeface="Courier New" pitchFamily="49" charset="0"/>
                <a:cs typeface="Courier New" pitchFamily="49" charset="0"/>
              </a:rPr>
              <a:t>“^a”</a:t>
            </a:r>
            <a:r>
              <a:rPr lang="en-US" dirty="0" smtClean="0"/>
              <a:t>, </a:t>
            </a:r>
            <a:r>
              <a:rPr lang="en-US" sz="2500" b="1" dirty="0">
                <a:solidFill>
                  <a:schemeClr val="accent6">
                    <a:lumMod val="75000"/>
                  </a:schemeClr>
                </a:solidFill>
                <a:latin typeface="Courier New" pitchFamily="49" charset="0"/>
                <a:cs typeface="Courier New" pitchFamily="49" charset="0"/>
              </a:rPr>
              <a:t>“a$”</a:t>
            </a:r>
            <a:r>
              <a:rPr lang="en-US" dirty="0" smtClean="0"/>
              <a:t>, </a:t>
            </a:r>
            <a:r>
              <a:rPr lang="en-US" sz="2500" b="1" dirty="0">
                <a:solidFill>
                  <a:schemeClr val="accent6">
                    <a:lumMod val="75000"/>
                  </a:schemeClr>
                </a:solidFill>
                <a:latin typeface="Courier New" pitchFamily="49" charset="0"/>
                <a:cs typeface="Courier New" pitchFamily="49" charset="0"/>
              </a:rPr>
              <a:t>“\\s”</a:t>
            </a:r>
            <a:r>
              <a:rPr lang="en-US" dirty="0" smtClean="0"/>
              <a:t>, </a:t>
            </a:r>
            <a:r>
              <a:rPr lang="en-US" sz="2500" b="1" dirty="0">
                <a:solidFill>
                  <a:schemeClr val="accent6">
                    <a:lumMod val="75000"/>
                  </a:schemeClr>
                </a:solidFill>
                <a:latin typeface="Courier New" pitchFamily="49" charset="0"/>
                <a:cs typeface="Courier New" pitchFamily="49" charset="0"/>
              </a:rPr>
              <a:t>“\\p{Space}”</a:t>
            </a:r>
            <a:r>
              <a:rPr lang="en-US" dirty="0" smtClean="0"/>
              <a:t>, </a:t>
            </a:r>
            <a:r>
              <a:rPr lang="en-US" sz="2500" b="1" dirty="0">
                <a:solidFill>
                  <a:schemeClr val="accent6">
                    <a:lumMod val="75000"/>
                  </a:schemeClr>
                </a:solidFill>
                <a:latin typeface="Courier New" pitchFamily="49" charset="0"/>
                <a:cs typeface="Courier New" pitchFamily="49" charset="0"/>
              </a:rPr>
              <a:t>“\\p{</a:t>
            </a:r>
            <a:r>
              <a:rPr lang="en-US" sz="2500" b="1" dirty="0" err="1">
                <a:solidFill>
                  <a:schemeClr val="accent6">
                    <a:lumMod val="75000"/>
                  </a:schemeClr>
                </a:solidFill>
                <a:latin typeface="Courier New" pitchFamily="49" charset="0"/>
                <a:cs typeface="Courier New" pitchFamily="49" charset="0"/>
              </a:rPr>
              <a:t>Punct</a:t>
            </a:r>
            <a:r>
              <a:rPr lang="en-US" sz="2500" b="1" dirty="0">
                <a:solidFill>
                  <a:schemeClr val="accent6">
                    <a:lumMod val="75000"/>
                  </a:schemeClr>
                </a:solidFill>
                <a:latin typeface="Courier New" pitchFamily="49" charset="0"/>
                <a:cs typeface="Courier New" pitchFamily="49" charset="0"/>
              </a:rPr>
              <a:t>}”</a:t>
            </a:r>
          </a:p>
          <a:p>
            <a:pPr lvl="2"/>
            <a:r>
              <a:rPr lang="el-GR" dirty="0" smtClean="0"/>
              <a:t>Χρειαζόμαστε το </a:t>
            </a:r>
            <a:r>
              <a:rPr lang="en-US" b="1" dirty="0" smtClean="0">
                <a:solidFill>
                  <a:schemeClr val="accent6">
                    <a:lumMod val="75000"/>
                  </a:schemeClr>
                </a:solidFill>
              </a:rPr>
              <a:t>“\\”</a:t>
            </a:r>
            <a:r>
              <a:rPr lang="en-US" dirty="0" smtClean="0"/>
              <a:t> </a:t>
            </a:r>
            <a:r>
              <a:rPr lang="el-GR" dirty="0" smtClean="0"/>
              <a:t>ώστε να βάλουμε το </a:t>
            </a:r>
            <a:r>
              <a:rPr lang="el-GR" b="1" dirty="0" smtClean="0">
                <a:solidFill>
                  <a:srgbClr val="0070C0"/>
                </a:solidFill>
              </a:rPr>
              <a:t>\</a:t>
            </a:r>
            <a:r>
              <a:rPr lang="el-GR" dirty="0" smtClean="0"/>
              <a:t> μέσα στο </a:t>
            </a:r>
            <a:r>
              <a:rPr lang="en-US" dirty="0" smtClean="0"/>
              <a:t>string.</a:t>
            </a:r>
            <a:endParaRPr lang="en-US" dirty="0"/>
          </a:p>
        </p:txBody>
      </p:sp>
    </p:spTree>
    <p:extLst>
      <p:ext uri="{BB962C8B-B14F-4D97-AF65-F5344CB8AC3E}">
        <p14:creationId xmlns:p14="http://schemas.microsoft.com/office/powerpoint/2010/main" val="97777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WORLD</a:t>
            </a:r>
            <a:endParaRPr lang="en-US" dirty="0"/>
          </a:p>
        </p:txBody>
      </p:sp>
      <p:sp>
        <p:nvSpPr>
          <p:cNvPr id="5" name="Text Placeholder 4"/>
          <p:cNvSpPr>
            <a:spLocks noGrp="1"/>
          </p:cNvSpPr>
          <p:nvPr>
            <p:ph type="body" idx="1"/>
          </p:nvPr>
        </p:nvSpPr>
        <p:spPr/>
        <p:txBody>
          <a:bodyPr/>
          <a:lstStyle/>
          <a:p>
            <a:r>
              <a:rPr lang="el-GR" dirty="0" smtClean="0"/>
              <a:t>Το πρώτο μας πρόγραμμα σε </a:t>
            </a:r>
            <a:r>
              <a:rPr lang="en-US" dirty="0" smtClean="0"/>
              <a:t>Java</a:t>
            </a:r>
            <a:endParaRPr lang="en-US" dirty="0"/>
          </a:p>
        </p:txBody>
      </p:sp>
    </p:spTree>
    <p:extLst>
      <p:ext uri="{BB962C8B-B14F-4D97-AF65-F5344CB8AC3E}">
        <p14:creationId xmlns:p14="http://schemas.microsoft.com/office/powerpoint/2010/main" val="2203966871"/>
      </p:ext>
    </p:extLst>
  </p:cSld>
  <p:clrMapOvr>
    <a:masterClrMapping/>
  </p:clrMapOvr>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Παρένθεση</a:t>
            </a:r>
            <a:endParaRPr lang="en-US" dirty="0"/>
          </a:p>
        </p:txBody>
      </p:sp>
      <p:sp>
        <p:nvSpPr>
          <p:cNvPr id="3" name="Content Placeholder 2"/>
          <p:cNvSpPr>
            <a:spLocks noGrp="1"/>
          </p:cNvSpPr>
          <p:nvPr>
            <p:ph idx="1"/>
          </p:nvPr>
        </p:nvSpPr>
        <p:spPr/>
        <p:txBody>
          <a:bodyPr/>
          <a:lstStyle/>
          <a:p>
            <a:r>
              <a:rPr lang="el-GR" dirty="0" smtClean="0"/>
              <a:t>Ο χαρακτήρας </a:t>
            </a:r>
            <a:r>
              <a:rPr lang="el-GR" b="1" dirty="0" smtClean="0">
                <a:solidFill>
                  <a:schemeClr val="accent6">
                    <a:lumMod val="75000"/>
                  </a:schemeClr>
                </a:solidFill>
              </a:rPr>
              <a:t>\</a:t>
            </a:r>
            <a:r>
              <a:rPr lang="el-GR" dirty="0" smtClean="0"/>
              <a:t> λέγεται </a:t>
            </a:r>
            <a:r>
              <a:rPr lang="en-US" dirty="0" smtClean="0">
                <a:solidFill>
                  <a:schemeClr val="accent6">
                    <a:lumMod val="75000"/>
                  </a:schemeClr>
                </a:solidFill>
              </a:rPr>
              <a:t>escape character </a:t>
            </a:r>
            <a:endParaRPr lang="el-GR" dirty="0" smtClean="0">
              <a:solidFill>
                <a:schemeClr val="accent6">
                  <a:lumMod val="75000"/>
                </a:schemeClr>
              </a:solidFill>
            </a:endParaRPr>
          </a:p>
          <a:p>
            <a:pPr lvl="1"/>
            <a:r>
              <a:rPr lang="el-GR" dirty="0" smtClean="0"/>
              <a:t>Όταν τον συνδυάζουμε με άλλους χαρακτήρες παίρνει </a:t>
            </a:r>
            <a:r>
              <a:rPr lang="el-GR" dirty="0" smtClean="0">
                <a:solidFill>
                  <a:srgbClr val="0070C0"/>
                </a:solidFill>
              </a:rPr>
              <a:t>διαφορετικό νόημα </a:t>
            </a:r>
            <a:r>
              <a:rPr lang="el-GR" dirty="0" smtClean="0"/>
              <a:t>όταν είμαστε </a:t>
            </a:r>
            <a:r>
              <a:rPr lang="el-GR" dirty="0" smtClean="0">
                <a:solidFill>
                  <a:schemeClr val="accent6">
                    <a:lumMod val="75000"/>
                  </a:schemeClr>
                </a:solidFill>
              </a:rPr>
              <a:t>μέσα σε </a:t>
            </a:r>
            <a:r>
              <a:rPr lang="en-US" dirty="0" smtClean="0">
                <a:solidFill>
                  <a:schemeClr val="accent6">
                    <a:lumMod val="75000"/>
                  </a:schemeClr>
                </a:solidFill>
              </a:rPr>
              <a:t>String</a:t>
            </a:r>
            <a:endParaRPr lang="el-GR" dirty="0" smtClean="0">
              <a:solidFill>
                <a:schemeClr val="accent6">
                  <a:lumMod val="75000"/>
                </a:schemeClr>
              </a:solidFill>
            </a:endParaRPr>
          </a:p>
          <a:p>
            <a:pPr lvl="2"/>
            <a:r>
              <a:rPr lang="en-US" b="1" dirty="0" smtClean="0">
                <a:solidFill>
                  <a:srgbClr val="0070C0"/>
                </a:solidFill>
              </a:rPr>
              <a:t>\n</a:t>
            </a:r>
            <a:r>
              <a:rPr lang="en-US" dirty="0" smtClean="0"/>
              <a:t>: </a:t>
            </a:r>
            <a:r>
              <a:rPr lang="el-GR" dirty="0" smtClean="0"/>
              <a:t>αλλαγή γραμμής</a:t>
            </a:r>
            <a:endParaRPr lang="en-US" dirty="0" smtClean="0"/>
          </a:p>
          <a:p>
            <a:pPr lvl="2"/>
            <a:r>
              <a:rPr lang="en-US" b="1" dirty="0" smtClean="0">
                <a:solidFill>
                  <a:srgbClr val="0070C0"/>
                </a:solidFill>
              </a:rPr>
              <a:t>\t</a:t>
            </a:r>
            <a:r>
              <a:rPr lang="el-GR" dirty="0" smtClean="0"/>
              <a:t>: </a:t>
            </a:r>
            <a:r>
              <a:rPr lang="en-US" dirty="0" smtClean="0"/>
              <a:t>tab</a:t>
            </a:r>
          </a:p>
          <a:p>
            <a:pPr lvl="2"/>
            <a:r>
              <a:rPr lang="en-US" b="1" dirty="0" smtClean="0">
                <a:solidFill>
                  <a:srgbClr val="0070C0"/>
                </a:solidFill>
              </a:rPr>
              <a:t>\“</a:t>
            </a:r>
            <a:r>
              <a:rPr lang="en-US" dirty="0" smtClean="0"/>
              <a:t>: </a:t>
            </a:r>
            <a:r>
              <a:rPr lang="el-GR" dirty="0" smtClean="0"/>
              <a:t>ο χαρακτήρας </a:t>
            </a:r>
            <a:r>
              <a:rPr lang="en-US" b="1" dirty="0" smtClean="0">
                <a:solidFill>
                  <a:srgbClr val="0070C0"/>
                </a:solidFill>
              </a:rPr>
              <a:t>“</a:t>
            </a:r>
          </a:p>
          <a:p>
            <a:pPr lvl="2"/>
            <a:r>
              <a:rPr lang="en-US" b="1" dirty="0" smtClean="0">
                <a:solidFill>
                  <a:srgbClr val="0070C0"/>
                </a:solidFill>
              </a:rPr>
              <a:t>\\</a:t>
            </a:r>
            <a:r>
              <a:rPr lang="en-US" dirty="0" smtClean="0"/>
              <a:t>: </a:t>
            </a:r>
            <a:r>
              <a:rPr lang="el-GR" dirty="0" smtClean="0"/>
              <a:t>ο χαρακτήρας </a:t>
            </a:r>
            <a:r>
              <a:rPr lang="el-GR" b="1" dirty="0" smtClean="0">
                <a:solidFill>
                  <a:srgbClr val="0070C0"/>
                </a:solidFill>
              </a:rPr>
              <a:t>\</a:t>
            </a:r>
            <a:endParaRPr lang="en-US" b="1" dirty="0" smtClean="0">
              <a:solidFill>
                <a:srgbClr val="0070C0"/>
              </a:solidFill>
            </a:endParaRPr>
          </a:p>
        </p:txBody>
      </p:sp>
    </p:spTree>
    <p:extLst>
      <p:ext uri="{BB962C8B-B14F-4D97-AF65-F5344CB8AC3E}">
        <p14:creationId xmlns:p14="http://schemas.microsoft.com/office/powerpoint/2010/main" val="85234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6016" y="2348880"/>
            <a:ext cx="360040" cy="216024"/>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395536" y="1412776"/>
            <a:ext cx="8229600" cy="518457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SplitTest2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s1 = "</a:t>
            </a:r>
            <a:r>
              <a:rPr lang="en-US" sz="2700" b="1" dirty="0" err="1">
                <a:solidFill>
                  <a:schemeClr val="accent3">
                    <a:lumMod val="75000"/>
                  </a:schemeClr>
                </a:solidFill>
                <a:latin typeface="Courier New" pitchFamily="49" charset="0"/>
                <a:cs typeface="Courier New" pitchFamily="49" charset="0"/>
              </a:rPr>
              <a:t>sentense</a:t>
            </a:r>
            <a:r>
              <a:rPr lang="en-US" sz="2700" b="1" dirty="0">
                <a:solidFill>
                  <a:schemeClr val="accent3">
                    <a:lumMod val="75000"/>
                  </a:schemeClr>
                </a:solidFill>
                <a:latin typeface="Courier New" pitchFamily="49" charset="0"/>
                <a:cs typeface="Courier New" pitchFamily="49" charset="0"/>
              </a:rPr>
              <a:t> 1\</a:t>
            </a:r>
            <a:r>
              <a:rPr lang="en-US" sz="2700" b="1" dirty="0" err="1">
                <a:solidFill>
                  <a:schemeClr val="accent3">
                    <a:lumMod val="75000"/>
                  </a:schemeClr>
                </a:solidFill>
                <a:latin typeface="Courier New" pitchFamily="49" charset="0"/>
                <a:cs typeface="Courier New" pitchFamily="49" charset="0"/>
              </a:rPr>
              <a:t>tsentence</a:t>
            </a:r>
            <a:r>
              <a:rPr lang="en-US" sz="2700" b="1" dirty="0">
                <a:solidFill>
                  <a:schemeClr val="accent3">
                    <a:lumMod val="75000"/>
                  </a:schemeClr>
                </a:solidFill>
                <a:latin typeface="Courier New" pitchFamily="49" charset="0"/>
                <a:cs typeface="Courier New" pitchFamily="49" charset="0"/>
              </a:rPr>
              <a:t> 2</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a:t>
            </a:r>
            <a:r>
              <a:rPr lang="en-US" b="1" dirty="0">
                <a:solidFill>
                  <a:srgbClr val="FF0000"/>
                </a:solidFill>
                <a:latin typeface="Courier New" pitchFamily="49" charset="0"/>
                <a:cs typeface="Courier New" pitchFamily="49" charset="0"/>
              </a:rPr>
              <a:t>[] tokens = </a:t>
            </a:r>
            <a:r>
              <a:rPr lang="en-US" b="1" dirty="0" err="1">
                <a:solidFill>
                  <a:srgbClr val="FF0000"/>
                </a:solidFill>
                <a:latin typeface="Courier New" pitchFamily="49" charset="0"/>
                <a:cs typeface="Courier New" pitchFamily="49" charset="0"/>
              </a:rPr>
              <a:t>s1.split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"[\t ]"</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(String t: tokens){</a:t>
            </a: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tokens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s1.split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t: tokens){</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s2 =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To be or not to be? This is the question. The question we must face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a:t>
            </a:r>
            <a:r>
              <a:rPr lang="en-US" b="1" dirty="0">
                <a:solidFill>
                  <a:srgbClr val="FF0000"/>
                </a:solidFill>
                <a:latin typeface="Courier New" pitchFamily="49" charset="0"/>
                <a:cs typeface="Courier New" pitchFamily="49" charset="0"/>
              </a:rPr>
              <a:t>[] sentences = </a:t>
            </a:r>
            <a:r>
              <a:rPr lang="en-US" b="1" dirty="0" err="1">
                <a:solidFill>
                  <a:srgbClr val="FF0000"/>
                </a:solidFill>
                <a:latin typeface="Courier New" pitchFamily="49" charset="0"/>
                <a:cs typeface="Courier New" pitchFamily="49" charset="0"/>
              </a:rPr>
              <a:t>s2.split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s: sentences){</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s.trim</a:t>
            </a:r>
            <a:r>
              <a:rPr lang="en-US" b="1" dirty="0">
                <a:solidFill>
                  <a:srgbClr val="0070C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265811" y="2276872"/>
            <a:ext cx="2859596" cy="576064"/>
          </a:xfrm>
          <a:prstGeom prst="wedgeRectCallout">
            <a:avLst>
              <a:gd name="adj1" fmla="val -74530"/>
              <a:gd name="adj2" fmla="val -18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Split </a:t>
            </a:r>
            <a:r>
              <a:rPr lang="el-GR" dirty="0" smtClean="0"/>
              <a:t>στο </a:t>
            </a:r>
            <a:r>
              <a:rPr lang="en-US" dirty="0" smtClean="0"/>
              <a:t>tab </a:t>
            </a:r>
            <a:r>
              <a:rPr lang="el-GR" dirty="0" smtClean="0">
                <a:solidFill>
                  <a:srgbClr val="FF0000"/>
                </a:solidFill>
              </a:rPr>
              <a:t>και</a:t>
            </a:r>
            <a:r>
              <a:rPr lang="el-GR" dirty="0" smtClean="0"/>
              <a:t> το κενό </a:t>
            </a:r>
            <a:endParaRPr lang="en-US" dirty="0"/>
          </a:p>
        </p:txBody>
      </p:sp>
      <p:sp>
        <p:nvSpPr>
          <p:cNvPr id="5" name="Rectangular Callout 4"/>
          <p:cNvSpPr/>
          <p:nvPr/>
        </p:nvSpPr>
        <p:spPr>
          <a:xfrm>
            <a:off x="6265811" y="3212976"/>
            <a:ext cx="2401906" cy="504056"/>
          </a:xfrm>
          <a:prstGeom prst="wedgeRectCallout">
            <a:avLst>
              <a:gd name="adj1" fmla="val -128483"/>
              <a:gd name="adj2" fmla="val -2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 </a:t>
            </a:r>
            <a:r>
              <a:rPr lang="el-GR" dirty="0" smtClean="0"/>
              <a:t>σε οποιοδήποτε </a:t>
            </a:r>
            <a:r>
              <a:rPr lang="en-US" dirty="0" smtClean="0"/>
              <a:t>white space</a:t>
            </a:r>
            <a:endParaRPr lang="en-US" dirty="0"/>
          </a:p>
        </p:txBody>
      </p:sp>
      <p:sp>
        <p:nvSpPr>
          <p:cNvPr id="8" name="Rectangular Callout 7"/>
          <p:cNvSpPr/>
          <p:nvPr/>
        </p:nvSpPr>
        <p:spPr>
          <a:xfrm>
            <a:off x="6233020" y="5049180"/>
            <a:ext cx="2434698" cy="684076"/>
          </a:xfrm>
          <a:prstGeom prst="wedgeRectCallout">
            <a:avLst>
              <a:gd name="adj1" fmla="val -91915"/>
              <a:gd name="adj2" fmla="val -51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 </a:t>
            </a:r>
            <a:r>
              <a:rPr lang="el-GR" dirty="0" smtClean="0"/>
              <a:t>στο ερωτηματικό και την τελεία</a:t>
            </a:r>
            <a:endParaRPr lang="en-US" dirty="0"/>
          </a:p>
        </p:txBody>
      </p:sp>
    </p:spTree>
    <p:extLst>
      <p:ext uri="{BB962C8B-B14F-4D97-AF65-F5344CB8AC3E}">
        <p14:creationId xmlns:p14="http://schemas.microsoft.com/office/powerpoint/2010/main" val="150503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 y="97197"/>
            <a:ext cx="2858034" cy="901880"/>
          </a:xfrm>
        </p:spPr>
        <p:txBody>
          <a:bodyPr>
            <a:noAutofit/>
          </a:bodyPr>
          <a:lstStyle/>
          <a:p>
            <a:r>
              <a:rPr lang="el-GR" sz="3200" dirty="0" smtClean="0"/>
              <a:t>Παράδειγμα</a:t>
            </a:r>
            <a:endParaRPr lang="en-US" sz="3600" dirty="0"/>
          </a:p>
        </p:txBody>
      </p:sp>
      <p:sp>
        <p:nvSpPr>
          <p:cNvPr id="3" name="Content Placeholder 2"/>
          <p:cNvSpPr>
            <a:spLocks noGrp="1"/>
          </p:cNvSpPr>
          <p:nvPr>
            <p:ph idx="1"/>
          </p:nvPr>
        </p:nvSpPr>
        <p:spPr>
          <a:xfrm>
            <a:off x="1691680" y="836712"/>
            <a:ext cx="7231495" cy="6021288"/>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ReplaceTest2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a:t>
            </a:r>
            <a:r>
              <a:rPr lang="en-US" b="1" dirty="0">
                <a:solidFill>
                  <a:schemeClr val="accent3">
                    <a:lumMod val="75000"/>
                  </a:schemeClr>
                </a:solidFill>
                <a:latin typeface="Courier New" pitchFamily="49" charset="0"/>
                <a:cs typeface="Courier New" pitchFamily="49" charset="0"/>
              </a:rPr>
              <a:t>The cost is 99.99 dollars.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smtClean="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 = "</a:t>
            </a:r>
            <a:r>
              <a:rPr lang="en-US" b="1" dirty="0">
                <a:solidFill>
                  <a:schemeClr val="accent3">
                    <a:lumMod val="75000"/>
                  </a:schemeClr>
                </a:solidFill>
                <a:latin typeface="Courier New" pitchFamily="49" charset="0"/>
                <a:cs typeface="Courier New" pitchFamily="49" charset="0"/>
              </a:rPr>
              <a:t>\"Quoted (\"quote\") text\"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 = "</a:t>
            </a:r>
            <a:r>
              <a:rPr lang="en-US" b="1" dirty="0" err="1">
                <a:solidFill>
                  <a:schemeClr val="accent3">
                    <a:lumMod val="75000"/>
                  </a:schemeClr>
                </a:solidFill>
                <a:latin typeface="Courier New" pitchFamily="49" charset="0"/>
                <a:cs typeface="Courier New" pitchFamily="49" charset="0"/>
              </a:rPr>
              <a:t>What?Yes!No</a:t>
            </a:r>
            <a:r>
              <a:rPr lang="en-US" b="1" dirty="0">
                <a:solidFill>
                  <a:schemeClr val="accent3">
                    <a:lumMod val="75000"/>
                  </a:schemeClr>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//s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"\\p{Punct}"</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 </a:t>
            </a:r>
            <a:r>
              <a:rPr lang="el-GR" b="1" dirty="0" smtClean="0">
                <a:solidFill>
                  <a:srgbClr val="FF0000"/>
                </a:solidFill>
                <a:latin typeface="Courier New" pitchFamily="49" charset="0"/>
                <a:cs typeface="Courier New" pitchFamily="49" charset="0"/>
              </a:rPr>
              <a:t>εναλλακτικά</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chemeClr val="accent3">
                    <a:lumMod val="75000"/>
                  </a:schemeClr>
                </a:solidFill>
                <a:latin typeface="Courier New" pitchFamily="49" charset="0"/>
                <a:cs typeface="Courier New" pitchFamily="49" charset="0"/>
              </a:rPr>
              <a:t>Space: Tab:\</a:t>
            </a:r>
            <a:r>
              <a:rPr lang="en-US" b="1" dirty="0" err="1" smtClean="0">
                <a:solidFill>
                  <a:schemeClr val="accent3">
                    <a:lumMod val="75000"/>
                  </a:schemeClr>
                </a:solidFill>
                <a:latin typeface="Courier New" pitchFamily="49" charset="0"/>
                <a:cs typeface="Courier New" pitchFamily="49" charset="0"/>
              </a:rPr>
              <a:t>t:End</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“\\p{Space}"</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12595" y="1738592"/>
            <a:ext cx="2542202" cy="576064"/>
          </a:xfrm>
          <a:prstGeom prst="wedgeRectCallout">
            <a:avLst>
              <a:gd name="adj1" fmla="val 55237"/>
              <a:gd name="adj2" fmla="val 9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την τελεία στο </a:t>
            </a:r>
            <a:r>
              <a:rPr lang="el-GR" dirty="0" smtClean="0">
                <a:solidFill>
                  <a:srgbClr val="FF0000"/>
                </a:solidFill>
              </a:rPr>
              <a:t>τέλος</a:t>
            </a:r>
            <a:r>
              <a:rPr lang="el-GR" dirty="0" smtClean="0"/>
              <a:t> του </a:t>
            </a:r>
            <a:r>
              <a:rPr lang="en-US" dirty="0" smtClean="0"/>
              <a:t>String</a:t>
            </a:r>
            <a:endParaRPr lang="en-US" dirty="0"/>
          </a:p>
        </p:txBody>
      </p:sp>
      <p:sp>
        <p:nvSpPr>
          <p:cNvPr id="8" name="Rectangular Callout 7"/>
          <p:cNvSpPr/>
          <p:nvPr/>
        </p:nvSpPr>
        <p:spPr>
          <a:xfrm>
            <a:off x="0" y="3501008"/>
            <a:ext cx="2434698" cy="936104"/>
          </a:xfrm>
          <a:prstGeom prst="wedgeRectCallout">
            <a:avLst>
              <a:gd name="adj1" fmla="val 57693"/>
              <a:gd name="adj2" fmla="val 65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Αντικαθιστά τελεία, θαυμαστικό και ερωτηματικό με κενό.</a:t>
            </a:r>
            <a:endParaRPr lang="en-US" dirty="0"/>
          </a:p>
        </p:txBody>
      </p:sp>
      <p:sp>
        <p:nvSpPr>
          <p:cNvPr id="6" name="TextBox 5"/>
          <p:cNvSpPr txBox="1"/>
          <p:nvPr/>
        </p:nvSpPr>
        <p:spPr>
          <a:xfrm>
            <a:off x="4427984" y="395866"/>
            <a:ext cx="4716016" cy="646331"/>
          </a:xfrm>
          <a:prstGeom prst="rect">
            <a:avLst/>
          </a:prstGeom>
          <a:solidFill>
            <a:srgbClr val="92D050"/>
          </a:solidFill>
        </p:spPr>
        <p:txBody>
          <a:bodyPr wrap="square" rtlCol="0">
            <a:spAutoFit/>
          </a:bodyPr>
          <a:lstStyle/>
          <a:p>
            <a:r>
              <a:rPr lang="el-GR" dirty="0" smtClean="0"/>
              <a:t>Για να χρησιμοποιήσουμε την κανονική έκφραση χρειαζόμαστε την εντολή </a:t>
            </a:r>
            <a:r>
              <a:rPr lang="en-US" dirty="0" err="1" smtClean="0">
                <a:solidFill>
                  <a:srgbClr val="FF0000"/>
                </a:solidFill>
              </a:rPr>
              <a:t>replaceAll</a:t>
            </a:r>
            <a:endParaRPr lang="en-US" dirty="0">
              <a:solidFill>
                <a:srgbClr val="FF0000"/>
              </a:solidFill>
            </a:endParaRPr>
          </a:p>
        </p:txBody>
      </p:sp>
      <p:sp>
        <p:nvSpPr>
          <p:cNvPr id="9" name="Rectangular Callout 8"/>
          <p:cNvSpPr/>
          <p:nvPr/>
        </p:nvSpPr>
        <p:spPr>
          <a:xfrm>
            <a:off x="6284404" y="3652462"/>
            <a:ext cx="2859596" cy="576064"/>
          </a:xfrm>
          <a:prstGeom prst="wedgeRectCallout">
            <a:avLst>
              <a:gd name="adj1" fmla="val -72313"/>
              <a:gd name="adj2" fmla="val -624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a:t>
            </a:r>
            <a:r>
              <a:rPr lang="en-US" dirty="0" smtClean="0"/>
              <a:t>o ” </a:t>
            </a:r>
            <a:r>
              <a:rPr lang="el-GR" dirty="0" smtClean="0"/>
              <a:t>στο </a:t>
            </a:r>
            <a:r>
              <a:rPr lang="el-GR" dirty="0" smtClean="0">
                <a:solidFill>
                  <a:srgbClr val="FF0000"/>
                </a:solidFill>
              </a:rPr>
              <a:t>τέλος</a:t>
            </a:r>
            <a:r>
              <a:rPr lang="el-GR" dirty="0" smtClean="0"/>
              <a:t> του </a:t>
            </a:r>
            <a:r>
              <a:rPr lang="en-US" dirty="0" smtClean="0"/>
              <a:t>String</a:t>
            </a:r>
            <a:endParaRPr lang="en-US" dirty="0"/>
          </a:p>
        </p:txBody>
      </p:sp>
      <p:sp>
        <p:nvSpPr>
          <p:cNvPr id="10" name="Rectangular Callout 9"/>
          <p:cNvSpPr/>
          <p:nvPr/>
        </p:nvSpPr>
        <p:spPr>
          <a:xfrm>
            <a:off x="6284404" y="2870033"/>
            <a:ext cx="2859596" cy="576064"/>
          </a:xfrm>
          <a:prstGeom prst="wedgeRectCallout">
            <a:avLst>
              <a:gd name="adj1" fmla="val -67279"/>
              <a:gd name="adj2" fmla="val 19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a:t>
            </a:r>
            <a:r>
              <a:rPr lang="en-US" dirty="0" smtClean="0"/>
              <a:t>o “ </a:t>
            </a:r>
            <a:r>
              <a:rPr lang="el-GR" dirty="0" smtClean="0"/>
              <a:t>στην </a:t>
            </a:r>
            <a:r>
              <a:rPr lang="el-GR" dirty="0" smtClean="0">
                <a:solidFill>
                  <a:srgbClr val="FF0000"/>
                </a:solidFill>
              </a:rPr>
              <a:t>αρχή</a:t>
            </a:r>
            <a:r>
              <a:rPr lang="el-GR" dirty="0" smtClean="0"/>
              <a:t> του </a:t>
            </a:r>
            <a:r>
              <a:rPr lang="en-US" dirty="0" smtClean="0"/>
              <a:t>String</a:t>
            </a:r>
            <a:endParaRPr lang="en-US" dirty="0"/>
          </a:p>
        </p:txBody>
      </p:sp>
      <p:sp>
        <p:nvSpPr>
          <p:cNvPr id="11" name="Rectangular Callout 10"/>
          <p:cNvSpPr/>
          <p:nvPr/>
        </p:nvSpPr>
        <p:spPr>
          <a:xfrm>
            <a:off x="6284404" y="5229117"/>
            <a:ext cx="2859596" cy="576064"/>
          </a:xfrm>
          <a:prstGeom prst="wedgeRectCallout">
            <a:avLst>
              <a:gd name="adj1" fmla="val -60630"/>
              <a:gd name="adj2" fmla="val 60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τους</a:t>
            </a:r>
            <a:r>
              <a:rPr lang="en-US" dirty="0" smtClean="0"/>
              <a:t> whitespace</a:t>
            </a:r>
            <a:r>
              <a:rPr lang="el-GR" dirty="0" smtClean="0"/>
              <a:t> χαρακτήρες</a:t>
            </a:r>
            <a:endParaRPr lang="en-US" dirty="0"/>
          </a:p>
        </p:txBody>
      </p:sp>
      <p:sp>
        <p:nvSpPr>
          <p:cNvPr id="12" name="Rectangular Callout 11"/>
          <p:cNvSpPr/>
          <p:nvPr/>
        </p:nvSpPr>
        <p:spPr>
          <a:xfrm>
            <a:off x="7260" y="5054335"/>
            <a:ext cx="2427438" cy="1074730"/>
          </a:xfrm>
          <a:prstGeom prst="wedgeRectCallout">
            <a:avLst>
              <a:gd name="adj1" fmla="val 59332"/>
              <a:gd name="adj2" fmla="val -671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Εναλλακτικός τρόπος να αντικαταστήσουμε τα σημεία στίξεως με κενά. </a:t>
            </a:r>
            <a:endParaRPr lang="en-US" dirty="0"/>
          </a:p>
        </p:txBody>
      </p:sp>
    </p:spTree>
    <p:extLst>
      <p:ext uri="{BB962C8B-B14F-4D97-AF65-F5344CB8AC3E}">
        <p14:creationId xmlns:p14="http://schemas.microsoft.com/office/powerpoint/2010/main" val="201750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7231495" cy="6042285"/>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ReplaceTest</a:t>
            </a:r>
            <a:r>
              <a:rPr lang="el-GR" b="1" dirty="0" smtClean="0">
                <a:latin typeface="Courier New" pitchFamily="49" charset="0"/>
                <a:cs typeface="Courier New" pitchFamily="49" charset="0"/>
              </a:rPr>
              <a:t>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a:t>
            </a:r>
            <a:r>
              <a:rPr lang="en-US" b="1" dirty="0" smtClean="0">
                <a:latin typeface="Courier New" pitchFamily="49" charset="0"/>
                <a:cs typeface="Courier New" pitchFamily="49" charset="0"/>
              </a:rPr>
              <a:t>“</a:t>
            </a:r>
            <a:r>
              <a:rPr lang="en-US" b="1" dirty="0" smtClean="0">
                <a:solidFill>
                  <a:schemeClr val="accent3">
                    <a:lumMod val="75000"/>
                  </a:schemeClr>
                </a:solidFill>
                <a:latin typeface="Courier New" pitchFamily="49" charset="0"/>
                <a:cs typeface="Courier New" pitchFamily="49" charset="0"/>
              </a:rPr>
              <a:t>Hello...</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smtClean="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s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chemeClr val="accent3">
                    <a:lumMod val="75000"/>
                  </a:schemeClr>
                </a:solidFill>
                <a:latin typeface="Courier New" pitchFamily="49" charset="0"/>
                <a:cs typeface="Courier New" pitchFamily="49" charset="0"/>
              </a:rPr>
              <a:t>\"</a:t>
            </a:r>
            <a:r>
              <a:rPr lang="el-GR" b="1" dirty="0" smtClean="0">
                <a:solidFill>
                  <a:schemeClr val="accent3">
                    <a:lumMod val="75000"/>
                  </a:schemeClr>
                </a:solidFill>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Quoted </a:t>
            </a:r>
            <a:r>
              <a:rPr lang="en-US" b="1" dirty="0">
                <a:solidFill>
                  <a:schemeClr val="accent3">
                    <a:lumMod val="75000"/>
                  </a:schemeClr>
                </a:solidFill>
                <a:latin typeface="Courier New" pitchFamily="49" charset="0"/>
                <a:cs typeface="Courier New" pitchFamily="49" charset="0"/>
              </a:rPr>
              <a:t>(\"quote\") </a:t>
            </a:r>
            <a:r>
              <a:rPr lang="en-US" b="1" dirty="0" smtClean="0">
                <a:solidFill>
                  <a:schemeClr val="accent3">
                    <a:lumMod val="75000"/>
                  </a:schemeClr>
                </a:solidFill>
                <a:latin typeface="Courier New" pitchFamily="49" charset="0"/>
                <a:cs typeface="Courier New" pitchFamily="49" charset="0"/>
              </a:rPr>
              <a:t>text</a:t>
            </a:r>
            <a:r>
              <a:rPr lang="el-GR" b="1" dirty="0" smtClean="0">
                <a:solidFill>
                  <a:schemeClr val="accent3">
                    <a:lumMod val="75000"/>
                  </a:schemeClr>
                </a:solidFill>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words </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toLowerCase</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replaceAll</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replaceAll</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trim()</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.split();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5724128" y="908720"/>
            <a:ext cx="2082251" cy="432048"/>
          </a:xfrm>
          <a:prstGeom prst="wedgeRectCallout">
            <a:avLst>
              <a:gd name="adj1" fmla="val -122480"/>
              <a:gd name="adj2" fmla="val 170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Τι θα τυπώσει?</a:t>
            </a:r>
            <a:endParaRPr lang="en-US" dirty="0"/>
          </a:p>
        </p:txBody>
      </p:sp>
      <p:sp>
        <p:nvSpPr>
          <p:cNvPr id="5" name="TextBox 4"/>
          <p:cNvSpPr txBox="1"/>
          <p:nvPr/>
        </p:nvSpPr>
        <p:spPr>
          <a:xfrm>
            <a:off x="6681473" y="1484784"/>
            <a:ext cx="2434698" cy="646331"/>
          </a:xfrm>
          <a:prstGeom prst="rect">
            <a:avLst/>
          </a:prstGeom>
          <a:solidFill>
            <a:srgbClr val="92D050"/>
          </a:solidFill>
        </p:spPr>
        <p:txBody>
          <a:bodyPr wrap="square" rtlCol="0">
            <a:spAutoFit/>
          </a:bodyPr>
          <a:lstStyle/>
          <a:p>
            <a:pPr algn="ctr"/>
            <a:r>
              <a:rPr lang="el-GR" dirty="0"/>
              <a:t>Σβήνει </a:t>
            </a:r>
            <a:r>
              <a:rPr lang="el-GR" dirty="0">
                <a:solidFill>
                  <a:srgbClr val="FF0000"/>
                </a:solidFill>
              </a:rPr>
              <a:t>μία </a:t>
            </a:r>
            <a:r>
              <a:rPr lang="el-GR" dirty="0"/>
              <a:t>τελεία από το </a:t>
            </a:r>
            <a:r>
              <a:rPr lang="el-GR" dirty="0">
                <a:solidFill>
                  <a:srgbClr val="FF0000"/>
                </a:solidFill>
              </a:rPr>
              <a:t>τέλος</a:t>
            </a:r>
            <a:r>
              <a:rPr lang="el-GR" dirty="0"/>
              <a:t> του </a:t>
            </a:r>
            <a:r>
              <a:rPr lang="en-US" dirty="0"/>
              <a:t>String</a:t>
            </a:r>
          </a:p>
        </p:txBody>
      </p:sp>
      <p:sp>
        <p:nvSpPr>
          <p:cNvPr id="13" name="TextBox 12"/>
          <p:cNvSpPr txBox="1"/>
          <p:nvPr/>
        </p:nvSpPr>
        <p:spPr>
          <a:xfrm>
            <a:off x="6681473" y="2282571"/>
            <a:ext cx="2434698" cy="923330"/>
          </a:xfrm>
          <a:prstGeom prst="rect">
            <a:avLst/>
          </a:prstGeom>
          <a:solidFill>
            <a:schemeClr val="accent5">
              <a:lumMod val="60000"/>
              <a:lumOff val="40000"/>
            </a:schemeClr>
          </a:solidFill>
        </p:spPr>
        <p:txBody>
          <a:bodyPr wrap="square" rtlCol="0">
            <a:spAutoFit/>
          </a:bodyPr>
          <a:lstStyle/>
          <a:p>
            <a:r>
              <a:rPr lang="el-GR" dirty="0" smtClean="0"/>
              <a:t>Πως μπορούμε να σβήσουμε όλες τις τελείες?</a:t>
            </a:r>
            <a:endParaRPr lang="en-US" dirty="0"/>
          </a:p>
        </p:txBody>
      </p:sp>
      <p:sp>
        <p:nvSpPr>
          <p:cNvPr id="14" name="TextBox 13"/>
          <p:cNvSpPr txBox="1"/>
          <p:nvPr/>
        </p:nvSpPr>
        <p:spPr>
          <a:xfrm>
            <a:off x="0" y="2996952"/>
            <a:ext cx="6048671" cy="923330"/>
          </a:xfrm>
          <a:prstGeom prst="rect">
            <a:avLst/>
          </a:prstGeom>
          <a:solidFill>
            <a:schemeClr val="accent5">
              <a:lumMod val="60000"/>
              <a:lumOff val="40000"/>
            </a:schemeClr>
          </a:solidFill>
        </p:spPr>
        <p:txBody>
          <a:bodyPr wrap="square" rtlCol="0">
            <a:spAutoFit/>
          </a:bodyPr>
          <a:lstStyle/>
          <a:p>
            <a:r>
              <a:rPr lang="el-GR" dirty="0" smtClean="0"/>
              <a:t>Θέλουμε από το </a:t>
            </a:r>
            <a:r>
              <a:rPr lang="en-US" dirty="0" smtClean="0"/>
              <a:t>s </a:t>
            </a:r>
            <a:r>
              <a:rPr lang="el-GR" dirty="0" smtClean="0"/>
              <a:t>να αφαιρέσουμε τα αρχικά και τελικά </a:t>
            </a:r>
            <a:r>
              <a:rPr lang="en-US" dirty="0" smtClean="0"/>
              <a:t>“ </a:t>
            </a:r>
            <a:r>
              <a:rPr lang="el-GR" dirty="0" smtClean="0"/>
              <a:t>να αφαιρέσουμε αρχικά και τελικά κενά να μετατρέψουμε τα γράμματα σε μικρά και να το σπάσουμε σε λέξεις</a:t>
            </a:r>
            <a:endParaRPr lang="en-US" dirty="0"/>
          </a:p>
        </p:txBody>
      </p:sp>
      <p:sp>
        <p:nvSpPr>
          <p:cNvPr id="16" name="TextBox 15"/>
          <p:cNvSpPr txBox="1"/>
          <p:nvPr/>
        </p:nvSpPr>
        <p:spPr>
          <a:xfrm>
            <a:off x="4967791" y="5301208"/>
            <a:ext cx="4148379" cy="1200329"/>
          </a:xfrm>
          <a:prstGeom prst="rect">
            <a:avLst/>
          </a:prstGeom>
          <a:solidFill>
            <a:srgbClr val="92D050"/>
          </a:solidFill>
        </p:spPr>
        <p:txBody>
          <a:bodyPr wrap="square" rtlCol="0">
            <a:spAutoFit/>
          </a:bodyPr>
          <a:lstStyle/>
          <a:p>
            <a:r>
              <a:rPr lang="el-GR" dirty="0" smtClean="0"/>
              <a:t>Για να μην κάνουμε συνεχείς αναθέσεις των αποτελεσμάτων των μεθόδων βολεύει να κάνουμε αλυσιδωτές κλήσεις των μεθόδων.</a:t>
            </a:r>
            <a:endParaRPr lang="en-US" dirty="0"/>
          </a:p>
        </p:txBody>
      </p:sp>
    </p:spTree>
    <p:extLst>
      <p:ext uri="{BB962C8B-B14F-4D97-AF65-F5344CB8AC3E}">
        <p14:creationId xmlns:p14="http://schemas.microsoft.com/office/powerpoint/2010/main" val="292113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0" end="2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1" end="2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6" grpId="0" animBg="1"/>
    </p:bldLst>
  </p:timing>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StringTokenizer</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διαδικασία του να σπάμε ένα </a:t>
            </a:r>
            <a:r>
              <a:rPr lang="en-US" dirty="0" smtClean="0"/>
              <a:t>string </a:t>
            </a:r>
            <a:r>
              <a:rPr lang="el-GR" dirty="0" smtClean="0"/>
              <a:t>σε κομμάτια που χωρίζονται με κενά λέγεται </a:t>
            </a:r>
            <a:r>
              <a:rPr lang="en-US" dirty="0" smtClean="0">
                <a:solidFill>
                  <a:schemeClr val="accent6">
                    <a:lumMod val="75000"/>
                  </a:schemeClr>
                </a:solidFill>
              </a:rPr>
              <a:t>tokenization</a:t>
            </a:r>
            <a:r>
              <a:rPr lang="el-GR" dirty="0" smtClean="0">
                <a:solidFill>
                  <a:schemeClr val="accent6">
                    <a:lumMod val="75000"/>
                  </a:schemeClr>
                </a:solidFill>
              </a:rPr>
              <a:t> </a:t>
            </a:r>
            <a:r>
              <a:rPr lang="el-GR" dirty="0" smtClean="0"/>
              <a:t>και τα κομμάτια </a:t>
            </a:r>
            <a:r>
              <a:rPr lang="en-US" dirty="0" smtClean="0">
                <a:solidFill>
                  <a:schemeClr val="accent6">
                    <a:lumMod val="75000"/>
                  </a:schemeClr>
                </a:solidFill>
              </a:rPr>
              <a:t>tokens</a:t>
            </a:r>
            <a:r>
              <a:rPr lang="en-US" dirty="0" smtClean="0"/>
              <a:t>.</a:t>
            </a:r>
            <a:endParaRPr lang="el-GR" dirty="0" smtClean="0"/>
          </a:p>
          <a:p>
            <a:r>
              <a:rPr lang="el-GR" dirty="0" smtClean="0"/>
              <a:t>Η κλάση </a:t>
            </a:r>
            <a:r>
              <a:rPr lang="en-US" dirty="0" err="1" smtClean="0">
                <a:solidFill>
                  <a:srgbClr val="0070C0"/>
                </a:solidFill>
                <a:hlinkClick r:id="rId2"/>
              </a:rPr>
              <a:t>StringTokenizer</a:t>
            </a:r>
            <a:r>
              <a:rPr lang="en-US" dirty="0" smtClean="0">
                <a:solidFill>
                  <a:srgbClr val="0070C0"/>
                </a:solidFill>
              </a:rPr>
              <a:t> </a:t>
            </a:r>
            <a:r>
              <a:rPr lang="el-GR" dirty="0" smtClean="0"/>
              <a:t>κάνει και το </a:t>
            </a:r>
            <a:r>
              <a:rPr lang="en-US" dirty="0" smtClean="0"/>
              <a:t>tokenization </a:t>
            </a:r>
            <a:r>
              <a:rPr lang="el-GR" dirty="0" smtClean="0"/>
              <a:t>και μας επιτρέπει να διατρέχουμε τα </a:t>
            </a:r>
            <a:r>
              <a:rPr lang="en-US" dirty="0" smtClean="0"/>
              <a:t>tokens</a:t>
            </a:r>
            <a:endParaRPr lang="el-GR" dirty="0" smtClean="0"/>
          </a:p>
          <a:p>
            <a:pPr lvl="1"/>
            <a:r>
              <a:rPr lang="en-US" dirty="0" err="1" smtClean="0">
                <a:solidFill>
                  <a:srgbClr val="0070C0"/>
                </a:solidFill>
              </a:rPr>
              <a:t>StringTokenizer</a:t>
            </a:r>
            <a:r>
              <a:rPr lang="en-US" dirty="0" smtClean="0">
                <a:solidFill>
                  <a:srgbClr val="0070C0"/>
                </a:solidFill>
              </a:rPr>
              <a:t> </a:t>
            </a:r>
            <a:r>
              <a:rPr lang="en-US" dirty="0" err="1" smtClean="0">
                <a:solidFill>
                  <a:srgbClr val="0070C0"/>
                </a:solidFill>
              </a:rPr>
              <a:t>st</a:t>
            </a:r>
            <a:r>
              <a:rPr lang="en-US" dirty="0" smtClean="0">
                <a:solidFill>
                  <a:srgbClr val="0070C0"/>
                </a:solidFill>
              </a:rPr>
              <a:t> = new </a:t>
            </a:r>
            <a:r>
              <a:rPr lang="en-US" dirty="0" err="1" smtClean="0">
                <a:solidFill>
                  <a:srgbClr val="0070C0"/>
                </a:solidFill>
              </a:rPr>
              <a:t>StringTokenizer</a:t>
            </a:r>
            <a:r>
              <a:rPr lang="en-US" dirty="0" smtClean="0">
                <a:solidFill>
                  <a:srgbClr val="0070C0"/>
                </a:solidFill>
              </a:rPr>
              <a:t>(</a:t>
            </a:r>
            <a:r>
              <a:rPr lang="en-US" dirty="0" smtClean="0">
                <a:solidFill>
                  <a:schemeClr val="accent6">
                    <a:lumMod val="75000"/>
                  </a:schemeClr>
                </a:solidFill>
              </a:rPr>
              <a:t>s</a:t>
            </a:r>
            <a:r>
              <a:rPr lang="en-US" dirty="0" smtClean="0">
                <a:solidFill>
                  <a:srgbClr val="0070C0"/>
                </a:solidFill>
              </a:rPr>
              <a:t>)</a:t>
            </a:r>
            <a:r>
              <a:rPr lang="en-US" dirty="0" smtClean="0"/>
              <a:t>: </a:t>
            </a:r>
            <a:r>
              <a:rPr lang="el-GR" dirty="0" err="1" smtClean="0"/>
              <a:t>Δημιουργέι</a:t>
            </a:r>
            <a:r>
              <a:rPr lang="el-GR" dirty="0" smtClean="0"/>
              <a:t> ένα </a:t>
            </a:r>
            <a:r>
              <a:rPr lang="en-US" dirty="0" err="1" smtClean="0"/>
              <a:t>tokenizer</a:t>
            </a:r>
            <a:r>
              <a:rPr lang="en-US" dirty="0" smtClean="0"/>
              <a:t> </a:t>
            </a:r>
            <a:r>
              <a:rPr lang="el-GR" dirty="0" smtClean="0"/>
              <a:t>για το </a:t>
            </a:r>
            <a:r>
              <a:rPr lang="en-US" dirty="0" smtClean="0">
                <a:solidFill>
                  <a:schemeClr val="accent6">
                    <a:lumMod val="75000"/>
                  </a:schemeClr>
                </a:solidFill>
              </a:rPr>
              <a:t>String s</a:t>
            </a:r>
            <a:r>
              <a:rPr lang="en-US" dirty="0" smtClean="0"/>
              <a:t>, </a:t>
            </a:r>
            <a:r>
              <a:rPr lang="el-GR" dirty="0" smtClean="0"/>
              <a:t>με </a:t>
            </a:r>
            <a:r>
              <a:rPr lang="el-GR" dirty="0" smtClean="0">
                <a:solidFill>
                  <a:srgbClr val="0070C0"/>
                </a:solidFill>
              </a:rPr>
              <a:t>διαχωριστικό</a:t>
            </a:r>
            <a:r>
              <a:rPr lang="el-GR" dirty="0" smtClean="0"/>
              <a:t> (</a:t>
            </a:r>
            <a:r>
              <a:rPr lang="en-US" dirty="0" err="1" smtClean="0"/>
              <a:t>delimeter</a:t>
            </a:r>
            <a:r>
              <a:rPr lang="en-US" dirty="0" smtClean="0"/>
              <a:t>) </a:t>
            </a:r>
            <a:r>
              <a:rPr lang="el-GR" dirty="0" smtClean="0"/>
              <a:t>τους </a:t>
            </a:r>
            <a:r>
              <a:rPr lang="el-GR" dirty="0" smtClean="0">
                <a:solidFill>
                  <a:schemeClr val="accent6">
                    <a:lumMod val="75000"/>
                  </a:schemeClr>
                </a:solidFill>
              </a:rPr>
              <a:t>λευκούς χαρακτήρες (\</a:t>
            </a:r>
            <a:r>
              <a:rPr lang="en-US" dirty="0" smtClean="0">
                <a:solidFill>
                  <a:schemeClr val="accent6">
                    <a:lumMod val="75000"/>
                  </a:schemeClr>
                </a:solidFill>
              </a:rPr>
              <a:t>s)</a:t>
            </a:r>
            <a:endParaRPr lang="el-GR" dirty="0" smtClean="0">
              <a:solidFill>
                <a:schemeClr val="accent6">
                  <a:lumMod val="75000"/>
                </a:schemeClr>
              </a:solidFill>
            </a:endParaRPr>
          </a:p>
          <a:p>
            <a:pPr lvl="1"/>
            <a:r>
              <a:rPr lang="en-US" dirty="0" err="1" smtClean="0">
                <a:solidFill>
                  <a:srgbClr val="0070C0"/>
                </a:solidFill>
              </a:rPr>
              <a:t>nextToken</a:t>
            </a:r>
            <a:r>
              <a:rPr lang="en-US" dirty="0" smtClean="0">
                <a:solidFill>
                  <a:srgbClr val="0070C0"/>
                </a:solidFill>
              </a:rPr>
              <a:t>(): </a:t>
            </a:r>
            <a:r>
              <a:rPr lang="el-GR" dirty="0" smtClean="0"/>
              <a:t>επιστρέφει το επόμενο </a:t>
            </a:r>
            <a:r>
              <a:rPr lang="en-US" dirty="0" smtClean="0"/>
              <a:t>token</a:t>
            </a:r>
          </a:p>
          <a:p>
            <a:pPr lvl="1"/>
            <a:r>
              <a:rPr lang="en-US" dirty="0" err="1" smtClean="0">
                <a:solidFill>
                  <a:srgbClr val="0070C0"/>
                </a:solidFill>
              </a:rPr>
              <a:t>hasMoreTokens</a:t>
            </a:r>
            <a:r>
              <a:rPr lang="en-US" dirty="0" smtClean="0">
                <a:solidFill>
                  <a:srgbClr val="0070C0"/>
                </a:solidFill>
              </a:rPr>
              <a:t>(): </a:t>
            </a:r>
            <a:r>
              <a:rPr lang="el-GR" dirty="0" smtClean="0"/>
              <a:t>μας λέει αν έχουμε άλλα </a:t>
            </a:r>
            <a:r>
              <a:rPr lang="en-US" dirty="0" smtClean="0"/>
              <a:t>tokens</a:t>
            </a:r>
          </a:p>
          <a:p>
            <a:pPr lvl="1"/>
            <a:endParaRPr lang="en-US" dirty="0"/>
          </a:p>
          <a:p>
            <a:r>
              <a:rPr lang="el-GR" dirty="0" smtClean="0"/>
              <a:t>Θα μπορούσαμε να χρησιμοποιήσουμε και την </a:t>
            </a:r>
            <a:r>
              <a:rPr lang="en-US" dirty="0" smtClean="0">
                <a:solidFill>
                  <a:schemeClr val="accent6">
                    <a:lumMod val="75000"/>
                  </a:schemeClr>
                </a:solidFill>
              </a:rPr>
              <a:t>split</a:t>
            </a:r>
            <a:r>
              <a:rPr lang="en-US" dirty="0" smtClean="0"/>
              <a:t> </a:t>
            </a:r>
            <a:r>
              <a:rPr lang="el-GR" dirty="0" smtClean="0"/>
              <a:t>αλλά η </a:t>
            </a:r>
            <a:r>
              <a:rPr lang="en-US" dirty="0" err="1" smtClean="0">
                <a:solidFill>
                  <a:srgbClr val="0070C0"/>
                </a:solidFill>
              </a:rPr>
              <a:t>StringTokenizer</a:t>
            </a:r>
            <a:r>
              <a:rPr lang="en-US" dirty="0" smtClean="0">
                <a:solidFill>
                  <a:srgbClr val="0070C0"/>
                </a:solidFill>
              </a:rPr>
              <a:t> </a:t>
            </a:r>
            <a:r>
              <a:rPr lang="el-GR" dirty="0" smtClean="0"/>
              <a:t>χειρίζεται </a:t>
            </a:r>
            <a:r>
              <a:rPr lang="el-GR" dirty="0" smtClean="0">
                <a:solidFill>
                  <a:schemeClr val="accent6">
                    <a:lumMod val="75000"/>
                  </a:schemeClr>
                </a:solidFill>
              </a:rPr>
              <a:t>αυτόματα </a:t>
            </a:r>
            <a:r>
              <a:rPr lang="el-GR" dirty="0" smtClean="0"/>
              <a:t>τις διάφορες περιπτώσεις με </a:t>
            </a:r>
            <a:r>
              <a:rPr lang="en-US" dirty="0" smtClean="0"/>
              <a:t>white space</a:t>
            </a:r>
          </a:p>
          <a:p>
            <a:pPr lvl="1"/>
            <a:r>
              <a:rPr lang="el-GR" dirty="0" smtClean="0"/>
              <a:t>Π.χ. πολλαπλά κενά</a:t>
            </a:r>
            <a:endParaRPr lang="en-US" dirty="0"/>
          </a:p>
        </p:txBody>
      </p:sp>
    </p:spTree>
    <p:extLst>
      <p:ext uri="{BB962C8B-B14F-4D97-AF65-F5344CB8AC3E}">
        <p14:creationId xmlns:p14="http://schemas.microsoft.com/office/powerpoint/2010/main" val="400292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3968" y="2564904"/>
            <a:ext cx="316835"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395536" y="1412776"/>
            <a:ext cx="8229600" cy="518457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java.util.StringTokenizer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StringTokenizerTest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"Line with tab</a:t>
            </a:r>
            <a:r>
              <a:rPr lang="en-US" b="1" dirty="0">
                <a:solidFill>
                  <a:srgbClr val="FF0000"/>
                </a:solidFill>
                <a:latin typeface="Courier New" pitchFamily="49" charset="0"/>
                <a:cs typeface="Courier New" pitchFamily="49" charset="0"/>
              </a:rPr>
              <a:t>\t </a:t>
            </a:r>
            <a:r>
              <a:rPr lang="en-US" b="1" dirty="0">
                <a:latin typeface="Courier New" pitchFamily="49" charset="0"/>
                <a:cs typeface="Courier New" pitchFamily="49" charset="0"/>
              </a:rPr>
              <a:t>and space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("Split tokenization");</a:t>
            </a:r>
          </a:p>
          <a:p>
            <a:pPr marL="0" indent="0">
              <a:buNone/>
            </a:pPr>
            <a:r>
              <a:rPr lang="en-US" b="1" dirty="0">
                <a:latin typeface="Courier New" pitchFamily="49" charset="0"/>
                <a:cs typeface="Courier New" pitchFamily="49" charset="0"/>
              </a:rPr>
              <a:t>	</a:t>
            </a:r>
            <a:r>
              <a:rPr lang="en-US" b="1" dirty="0">
                <a:solidFill>
                  <a:srgbClr val="00B0F0"/>
                </a:solidFill>
                <a:latin typeface="Courier New" pitchFamily="49" charset="0"/>
                <a:cs typeface="Courier New" pitchFamily="49" charset="0"/>
              </a:rPr>
              <a:t>String[] </a:t>
            </a:r>
            <a:r>
              <a:rPr lang="en-US" b="1" dirty="0" err="1">
                <a:solidFill>
                  <a:srgbClr val="00B0F0"/>
                </a:solidFill>
                <a:latin typeface="Courier New" pitchFamily="49" charset="0"/>
                <a:cs typeface="Courier New" pitchFamily="49" charset="0"/>
              </a:rPr>
              <a:t>tokens1</a:t>
            </a:r>
            <a:r>
              <a:rPr lang="en-US" b="1" dirty="0">
                <a:solidFill>
                  <a:srgbClr val="00B0F0"/>
                </a:solidFill>
                <a:latin typeface="Courier New" pitchFamily="49" charset="0"/>
                <a:cs typeface="Courier New" pitchFamily="49" charset="0"/>
              </a:rPr>
              <a:t> = </a:t>
            </a:r>
            <a:r>
              <a:rPr lang="en-US" b="1" dirty="0" err="1">
                <a:solidFill>
                  <a:srgbClr val="00B0F0"/>
                </a:solidFill>
                <a:latin typeface="Courier New" pitchFamily="49" charset="0"/>
                <a:cs typeface="Courier New" pitchFamily="49" charset="0"/>
              </a:rPr>
              <a:t>s.split</a:t>
            </a:r>
            <a:r>
              <a:rPr lang="en-US" b="1" dirty="0">
                <a:solidFill>
                  <a:srgbClr val="00B0F0"/>
                </a:solidFill>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for (String t: </a:t>
            </a:r>
            <a:r>
              <a:rPr lang="en-US" b="1" dirty="0" err="1">
                <a:latin typeface="Courier New" pitchFamily="49" charset="0"/>
                <a:cs typeface="Courier New" pitchFamily="49" charset="0"/>
              </a:rPr>
              <a:t>tokens1</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a:t>
            </a:r>
          </a:p>
          <a:p>
            <a:pPr marL="0" indent="0">
              <a:buNone/>
            </a:pPr>
            <a:r>
              <a:rPr lang="en-US" b="1" dirty="0">
                <a:latin typeface="Courier New" pitchFamily="49" charset="0"/>
                <a:cs typeface="Courier New" pitchFamily="49" charset="0"/>
              </a:rPr>
              <a:t>	}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StringTokenizer</a:t>
            </a:r>
            <a:r>
              <a:rPr lang="en-US" b="1" dirty="0">
                <a:latin typeface="Courier New" pitchFamily="49" charset="0"/>
                <a:cs typeface="Courier New" pitchFamily="49" charset="0"/>
              </a:rPr>
              <a:t> tokenization");</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StringTokenizer</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tokens2</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StringTokenizer</a:t>
            </a:r>
            <a:r>
              <a:rPr lang="en-US" b="1" dirty="0">
                <a:solidFill>
                  <a:srgbClr val="FF0000"/>
                </a:solidFill>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while (</a:t>
            </a:r>
            <a:r>
              <a:rPr lang="en-US" b="1" dirty="0" err="1">
                <a:latin typeface="Courier New" pitchFamily="49" charset="0"/>
                <a:cs typeface="Courier New" pitchFamily="49" charset="0"/>
              </a:rPr>
              <a:t>tokens2.hasMoreTokens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tokens2.nextToken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089917" y="3453205"/>
            <a:ext cx="2859596" cy="360040"/>
          </a:xfrm>
          <a:prstGeom prst="wedgeRectCallout">
            <a:avLst>
              <a:gd name="adj1" fmla="val -74530"/>
              <a:gd name="adj2" fmla="val -18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Split </a:t>
            </a:r>
            <a:r>
              <a:rPr lang="el-GR" dirty="0" smtClean="0"/>
              <a:t>σε κενό και </a:t>
            </a:r>
            <a:r>
              <a:rPr lang="en-US" dirty="0" smtClean="0"/>
              <a:t>tab</a:t>
            </a:r>
            <a:endParaRPr lang="en-US" dirty="0"/>
          </a:p>
        </p:txBody>
      </p:sp>
      <p:sp>
        <p:nvSpPr>
          <p:cNvPr id="11" name="Rectangular Callout 10"/>
          <p:cNvSpPr/>
          <p:nvPr/>
        </p:nvSpPr>
        <p:spPr>
          <a:xfrm>
            <a:off x="3131840" y="4293096"/>
            <a:ext cx="5040560" cy="360040"/>
          </a:xfrm>
          <a:prstGeom prst="wedgeRectCallout">
            <a:avLst>
              <a:gd name="adj1" fmla="val -18952"/>
              <a:gd name="adj2" fmla="val -65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κενό </a:t>
            </a:r>
            <a:r>
              <a:rPr lang="en-US" dirty="0" smtClean="0"/>
              <a:t>token </a:t>
            </a:r>
            <a:r>
              <a:rPr lang="el-GR" dirty="0" smtClean="0"/>
              <a:t>όταν βρει το </a:t>
            </a:r>
            <a:r>
              <a:rPr lang="en-US" b="1" dirty="0" smtClean="0">
                <a:solidFill>
                  <a:srgbClr val="FF0000"/>
                </a:solidFill>
                <a:latin typeface="Courier New" pitchFamily="49" charset="0"/>
                <a:cs typeface="Courier New" pitchFamily="49" charset="0"/>
              </a:rPr>
              <a:t>“\t ”</a:t>
            </a:r>
            <a:endParaRPr lang="en-US" b="1" dirty="0">
              <a:solidFill>
                <a:srgbClr val="FF0000"/>
              </a:solidFill>
              <a:latin typeface="Courier New" pitchFamily="49" charset="0"/>
              <a:cs typeface="Courier New" pitchFamily="49" charset="0"/>
            </a:endParaRPr>
          </a:p>
        </p:txBody>
      </p:sp>
      <p:sp>
        <p:nvSpPr>
          <p:cNvPr id="12" name="Rectangular Callout 11"/>
          <p:cNvSpPr/>
          <p:nvPr/>
        </p:nvSpPr>
        <p:spPr>
          <a:xfrm>
            <a:off x="3347864" y="5949280"/>
            <a:ext cx="5040560" cy="360040"/>
          </a:xfrm>
          <a:prstGeom prst="wedgeRectCallout">
            <a:avLst>
              <a:gd name="adj1" fmla="val -18952"/>
              <a:gd name="adj2" fmla="val -65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Δεν</a:t>
            </a:r>
            <a:r>
              <a:rPr lang="el-GR" dirty="0" smtClean="0"/>
              <a:t> δημιουργεί κενό </a:t>
            </a:r>
            <a:r>
              <a:rPr lang="en-US" dirty="0" smtClean="0"/>
              <a:t>token </a:t>
            </a:r>
            <a:r>
              <a:rPr lang="el-GR" dirty="0" smtClean="0"/>
              <a:t>όταν βρει το </a:t>
            </a:r>
            <a:r>
              <a:rPr lang="en-US" b="1" dirty="0" smtClean="0">
                <a:solidFill>
                  <a:srgbClr val="FF0000"/>
                </a:solidFill>
                <a:latin typeface="Courier New" pitchFamily="49" charset="0"/>
                <a:cs typeface="Courier New" pitchFamily="49" charset="0"/>
              </a:rPr>
              <a:t>“\t ”</a:t>
            </a:r>
            <a:endParaRPr lang="en-US"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121144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StringTokenizer</a:t>
            </a:r>
            <a:endParaRPr lang="en-US" dirty="0"/>
          </a:p>
        </p:txBody>
      </p:sp>
      <p:sp>
        <p:nvSpPr>
          <p:cNvPr id="3" name="Content Placeholder 2"/>
          <p:cNvSpPr>
            <a:spLocks noGrp="1"/>
          </p:cNvSpPr>
          <p:nvPr>
            <p:ph idx="1"/>
          </p:nvPr>
        </p:nvSpPr>
        <p:spPr/>
        <p:txBody>
          <a:bodyPr>
            <a:normAutofit/>
          </a:bodyPr>
          <a:lstStyle/>
          <a:p>
            <a:r>
              <a:rPr lang="el-GR" dirty="0" err="1" smtClean="0"/>
              <a:t>Μπρούμε</a:t>
            </a:r>
            <a:r>
              <a:rPr lang="el-GR" dirty="0" smtClean="0"/>
              <a:t> να κάνουμε </a:t>
            </a:r>
            <a:r>
              <a:rPr lang="en-US" dirty="0" smtClean="0"/>
              <a:t>tokenization </a:t>
            </a:r>
            <a:r>
              <a:rPr lang="el-GR" dirty="0" smtClean="0"/>
              <a:t>και με διαφορετικά διαχωριστικά. Αυτά τα προσδιορίζουμε στον </a:t>
            </a:r>
            <a:r>
              <a:rPr lang="en-US" dirty="0" smtClean="0"/>
              <a:t>constructor. </a:t>
            </a:r>
            <a:endParaRPr lang="el-GR" dirty="0" smtClean="0"/>
          </a:p>
          <a:p>
            <a:pPr lvl="1"/>
            <a:r>
              <a:rPr lang="en-US" b="1" dirty="0" err="1" smtClean="0">
                <a:solidFill>
                  <a:srgbClr val="0070C0"/>
                </a:solidFill>
                <a:latin typeface="Courier New" panose="02070309020205020404" pitchFamily="49" charset="0"/>
                <a:cs typeface="Courier New" panose="02070309020205020404" pitchFamily="49" charset="0"/>
              </a:rPr>
              <a:t>StringTokenizer</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st</a:t>
            </a:r>
            <a:r>
              <a:rPr lang="en-US" b="1" dirty="0" smtClean="0">
                <a:solidFill>
                  <a:srgbClr val="0070C0"/>
                </a:solidFill>
                <a:latin typeface="Courier New" panose="02070309020205020404" pitchFamily="49" charset="0"/>
                <a:cs typeface="Courier New" panose="02070309020205020404" pitchFamily="49" charset="0"/>
              </a:rPr>
              <a:t> = </a:t>
            </a:r>
          </a:p>
          <a:p>
            <a:pPr marL="274320" lvl="1" indent="0">
              <a:buNone/>
            </a:pPr>
            <a:r>
              <a:rPr lang="en-US" b="1" dirty="0">
                <a:solidFill>
                  <a:srgbClr val="0070C0"/>
                </a:solidFill>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new </a:t>
            </a:r>
            <a:r>
              <a:rPr lang="en-US" b="1" dirty="0" err="1" smtClean="0">
                <a:solidFill>
                  <a:srgbClr val="0070C0"/>
                </a:solidFill>
                <a:latin typeface="Courier New" panose="02070309020205020404" pitchFamily="49" charset="0"/>
                <a:cs typeface="Courier New" panose="02070309020205020404" pitchFamily="49" charset="0"/>
              </a:rPr>
              <a:t>StringTokenizer</a:t>
            </a:r>
            <a:r>
              <a:rPr lang="en-US" b="1" dirty="0" smtClean="0">
                <a:solidFill>
                  <a:srgbClr val="0070C0"/>
                </a:solidFill>
                <a:latin typeface="Courier New" panose="02070309020205020404" pitchFamily="49" charset="0"/>
                <a:cs typeface="Courier New" panose="02070309020205020404" pitchFamily="49" charset="0"/>
              </a:rPr>
              <a:t>(</a:t>
            </a:r>
            <a:r>
              <a:rPr lang="en-US" b="1" dirty="0" smtClean="0">
                <a:solidFill>
                  <a:schemeClr val="accent6">
                    <a:lumMod val="75000"/>
                  </a:schemeClr>
                </a:solidFill>
                <a:latin typeface="Courier New" panose="02070309020205020404" pitchFamily="49" charset="0"/>
                <a:cs typeface="Courier New" panose="02070309020205020404" pitchFamily="49" charset="0"/>
              </a:rPr>
              <a:t>s,”.?!”</a:t>
            </a:r>
            <a:r>
              <a:rPr lang="en-US" b="1" dirty="0" smtClean="0">
                <a:solidFill>
                  <a:srgbClr val="0070C0"/>
                </a:solidFill>
                <a:latin typeface="Courier New" panose="02070309020205020404" pitchFamily="49" charset="0"/>
                <a:cs typeface="Courier New" panose="02070309020205020404" pitchFamily="49" charset="0"/>
              </a:rPr>
              <a:t>);</a:t>
            </a:r>
          </a:p>
          <a:p>
            <a:pPr lvl="2"/>
            <a:r>
              <a:rPr lang="el-GR" dirty="0" err="1" smtClean="0"/>
              <a:t>Δημιουργέι</a:t>
            </a:r>
            <a:r>
              <a:rPr lang="el-GR" dirty="0" smtClean="0"/>
              <a:t> ένα </a:t>
            </a:r>
            <a:r>
              <a:rPr lang="en-US" dirty="0" err="1" smtClean="0"/>
              <a:t>tokenizer</a:t>
            </a:r>
            <a:r>
              <a:rPr lang="en-US" dirty="0" smtClean="0"/>
              <a:t> </a:t>
            </a:r>
            <a:r>
              <a:rPr lang="el-GR" dirty="0" smtClean="0"/>
              <a:t>για το </a:t>
            </a:r>
            <a:r>
              <a:rPr lang="en-US" dirty="0" smtClean="0">
                <a:solidFill>
                  <a:schemeClr val="accent6">
                    <a:lumMod val="75000"/>
                  </a:schemeClr>
                </a:solidFill>
              </a:rPr>
              <a:t>String s</a:t>
            </a:r>
            <a:r>
              <a:rPr lang="en-US" dirty="0" smtClean="0"/>
              <a:t>, </a:t>
            </a:r>
            <a:r>
              <a:rPr lang="el-GR" dirty="0" smtClean="0"/>
              <a:t>με </a:t>
            </a:r>
            <a:r>
              <a:rPr lang="el-GR" dirty="0" smtClean="0">
                <a:solidFill>
                  <a:srgbClr val="0070C0"/>
                </a:solidFill>
              </a:rPr>
              <a:t>διαχωριστικό</a:t>
            </a:r>
            <a:r>
              <a:rPr lang="el-GR" dirty="0" smtClean="0"/>
              <a:t> (</a:t>
            </a:r>
            <a:r>
              <a:rPr lang="en-US" dirty="0" err="1" smtClean="0"/>
              <a:t>delimeter</a:t>
            </a:r>
            <a:r>
              <a:rPr lang="en-US" dirty="0" smtClean="0"/>
              <a:t>) </a:t>
            </a:r>
            <a:r>
              <a:rPr lang="el-GR" dirty="0" smtClean="0"/>
              <a:t>την</a:t>
            </a:r>
            <a:r>
              <a:rPr lang="el-GR" dirty="0" smtClean="0">
                <a:solidFill>
                  <a:schemeClr val="accent6">
                    <a:lumMod val="75000"/>
                  </a:schemeClr>
                </a:solidFill>
              </a:rPr>
              <a:t> τελεία, </a:t>
            </a:r>
            <a:r>
              <a:rPr lang="el-GR" dirty="0" smtClean="0"/>
              <a:t>το</a:t>
            </a:r>
            <a:r>
              <a:rPr lang="el-GR" dirty="0" smtClean="0">
                <a:solidFill>
                  <a:schemeClr val="accent6">
                    <a:lumMod val="75000"/>
                  </a:schemeClr>
                </a:solidFill>
              </a:rPr>
              <a:t> ερωτηματικό </a:t>
            </a:r>
            <a:r>
              <a:rPr lang="el-GR" dirty="0" smtClean="0"/>
              <a:t>και το </a:t>
            </a:r>
            <a:r>
              <a:rPr lang="el-GR" dirty="0" smtClean="0">
                <a:solidFill>
                  <a:schemeClr val="accent6">
                    <a:lumMod val="75000"/>
                  </a:schemeClr>
                </a:solidFill>
              </a:rPr>
              <a:t>θαυμαστικό</a:t>
            </a:r>
            <a:r>
              <a:rPr lang="el-GR" dirty="0" smtClean="0"/>
              <a:t>.</a:t>
            </a:r>
            <a:endParaRPr lang="en-US" dirty="0" smtClean="0"/>
          </a:p>
          <a:p>
            <a:pPr lvl="1"/>
            <a:endParaRPr lang="en-US" dirty="0"/>
          </a:p>
        </p:txBody>
      </p:sp>
    </p:spTree>
    <p:extLst>
      <p:ext uri="{BB962C8B-B14F-4D97-AF65-F5344CB8AC3E}">
        <p14:creationId xmlns:p14="http://schemas.microsoft.com/office/powerpoint/2010/main" val="196253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784976" cy="5256584"/>
          </a:xfrm>
          <a:ln w="28575">
            <a:solidFill>
              <a:srgbClr val="FF0000"/>
            </a:solidFill>
            <a:prstDash val="dash"/>
          </a:ln>
        </p:spPr>
        <p:txBody>
          <a:bodyPr>
            <a:noAutofit/>
          </a:bodyPr>
          <a:lstStyle/>
          <a:p>
            <a:pPr marL="0" indent="0">
              <a:buNone/>
            </a:pPr>
            <a:r>
              <a:rPr lang="en-US" sz="1800" b="1" dirty="0">
                <a:latin typeface="Courier New" pitchFamily="49" charset="0"/>
                <a:cs typeface="Courier New" pitchFamily="49" charset="0"/>
              </a:rPr>
              <a:t>import </a:t>
            </a:r>
            <a:r>
              <a:rPr lang="en-US" sz="1800" b="1" dirty="0" err="1">
                <a:latin typeface="Courier New" pitchFamily="49" charset="0"/>
                <a:cs typeface="Courier New" pitchFamily="49" charset="0"/>
              </a:rPr>
              <a:t>java.util.StringTokenizer</a:t>
            </a:r>
            <a:r>
              <a:rPr lang="en-US" sz="1800" b="1" dirty="0">
                <a:latin typeface="Courier New" pitchFamily="49" charset="0"/>
                <a:cs typeface="Courier New" pitchFamily="49" charset="0"/>
              </a:rPr>
              <a:t>;</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class StringTokenizerTest2</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String s = </a:t>
            </a:r>
            <a:r>
              <a:rPr lang="en-US" sz="1800" b="1" dirty="0" smtClean="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first sentence. The second! Third? And, finally, the last one.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(s);</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StringTokenizer</a:t>
            </a:r>
            <a:r>
              <a:rPr lang="en-US" sz="1800" b="1" dirty="0">
                <a:latin typeface="Courier New" pitchFamily="49" charset="0"/>
                <a:cs typeface="Courier New" pitchFamily="49" charset="0"/>
              </a:rPr>
              <a:t> tokens  = new </a:t>
            </a:r>
            <a:r>
              <a:rPr lang="en-US" sz="1800" b="1" dirty="0" err="1">
                <a:latin typeface="Courier New" pitchFamily="49" charset="0"/>
                <a:cs typeface="Courier New" pitchFamily="49" charset="0"/>
              </a:rPr>
              <a:t>StringTokenizer</a:t>
            </a:r>
            <a:r>
              <a:rPr lang="en-US" sz="1800" b="1" dirty="0">
                <a:latin typeface="Courier New" pitchFamily="49" charset="0"/>
                <a:cs typeface="Courier New" pitchFamily="49" charset="0"/>
              </a:rPr>
              <a:t>(s,".?!");</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r>
              <a:rPr lang="el-GR" sz="1800" b="1" dirty="0" smtClean="0">
                <a:latin typeface="Courier New" pitchFamily="49" charset="0"/>
                <a:cs typeface="Courier New" pitchFamily="49" charset="0"/>
              </a:rPr>
              <a:t>Τ</a:t>
            </a:r>
            <a:r>
              <a:rPr lang="en-US" sz="1800" b="1" dirty="0" err="1" smtClean="0">
                <a:latin typeface="Courier New" pitchFamily="49" charset="0"/>
                <a:cs typeface="Courier New" pitchFamily="49" charset="0"/>
              </a:rPr>
              <a:t>okenization</a:t>
            </a:r>
            <a:r>
              <a:rPr lang="en-US" sz="1800" b="1"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while (</a:t>
            </a:r>
            <a:r>
              <a:rPr lang="en-US" sz="1800" b="1" dirty="0" err="1">
                <a:latin typeface="Courier New" pitchFamily="49" charset="0"/>
                <a:cs typeface="Courier New" pitchFamily="49" charset="0"/>
              </a:rPr>
              <a:t>tokens.hasMoreTokens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tokens.nextToken</a:t>
            </a:r>
            <a:r>
              <a:rPr lang="en-US" sz="1800" b="1" dirty="0">
                <a:latin typeface="Courier New" pitchFamily="49" charset="0"/>
                <a:cs typeface="Courier New" pitchFamily="49" charset="0"/>
              </a:rPr>
              <a:t>().trim());</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p:txBody>
      </p:sp>
    </p:spTree>
    <p:extLst>
      <p:ext uri="{BB962C8B-B14F-4D97-AF65-F5344CB8AC3E}">
        <p14:creationId xmlns:p14="http://schemas.microsoft.com/office/powerpoint/2010/main" val="30529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StringBuilder</a:t>
            </a:r>
            <a:endParaRPr lang="en-US" dirty="0"/>
          </a:p>
        </p:txBody>
      </p:sp>
      <p:sp>
        <p:nvSpPr>
          <p:cNvPr id="3" name="Content Placeholder 2"/>
          <p:cNvSpPr>
            <a:spLocks noGrp="1"/>
          </p:cNvSpPr>
          <p:nvPr>
            <p:ph idx="1"/>
          </p:nvPr>
        </p:nvSpPr>
        <p:spPr>
          <a:xfrm>
            <a:off x="457200" y="1600200"/>
            <a:ext cx="8579296" cy="4876800"/>
          </a:xfrm>
        </p:spPr>
        <p:txBody>
          <a:bodyPr>
            <a:normAutofit fontScale="92500" lnSpcReduction="10000"/>
          </a:bodyPr>
          <a:lstStyle/>
          <a:p>
            <a:r>
              <a:rPr lang="el-GR" dirty="0" smtClean="0"/>
              <a:t>Τα </a:t>
            </a:r>
            <a:r>
              <a:rPr lang="en-US" dirty="0" smtClean="0"/>
              <a:t>Strings </a:t>
            </a:r>
            <a:r>
              <a:rPr lang="el-GR" dirty="0" smtClean="0"/>
              <a:t>είναι</a:t>
            </a:r>
            <a:r>
              <a:rPr lang="en-US" dirty="0" smtClean="0"/>
              <a:t> </a:t>
            </a:r>
            <a:r>
              <a:rPr lang="en-US" dirty="0" smtClean="0">
                <a:solidFill>
                  <a:schemeClr val="accent6">
                    <a:lumMod val="75000"/>
                  </a:schemeClr>
                </a:solidFill>
              </a:rPr>
              <a:t>immutable objects</a:t>
            </a:r>
            <a:r>
              <a:rPr lang="el-GR" dirty="0" smtClean="0"/>
              <a:t>. Αυτό σημαίνει ότι για να αλλάξουμε ένα </a:t>
            </a:r>
            <a:r>
              <a:rPr lang="en-US" dirty="0" smtClean="0"/>
              <a:t>String </a:t>
            </a:r>
            <a:r>
              <a:rPr lang="el-GR" dirty="0" smtClean="0"/>
              <a:t>πρέπει να το </a:t>
            </a:r>
            <a:r>
              <a:rPr lang="el-GR" dirty="0" err="1" smtClean="0">
                <a:solidFill>
                  <a:srgbClr val="0070C0"/>
                </a:solidFill>
              </a:rPr>
              <a:t>ξανα</a:t>
            </a:r>
            <a:r>
              <a:rPr lang="el-GR" dirty="0" smtClean="0">
                <a:solidFill>
                  <a:srgbClr val="0070C0"/>
                </a:solidFill>
              </a:rPr>
              <a:t>-δημιουργήσουμε</a:t>
            </a:r>
            <a:r>
              <a:rPr lang="el-GR" dirty="0" smtClean="0"/>
              <a:t> και να το </a:t>
            </a:r>
            <a:r>
              <a:rPr lang="el-GR" dirty="0" smtClean="0">
                <a:solidFill>
                  <a:srgbClr val="0070C0"/>
                </a:solidFill>
              </a:rPr>
              <a:t>αντιγράψουμε</a:t>
            </a:r>
          </a:p>
          <a:p>
            <a:r>
              <a:rPr lang="el-GR" dirty="0" smtClean="0"/>
              <a:t>Για τέτοιου είδους αλλαγές είναι καλύτερα να χρησιμοποιούμε το </a:t>
            </a:r>
            <a:r>
              <a:rPr lang="en-US" dirty="0" err="1" smtClean="0">
                <a:solidFill>
                  <a:schemeClr val="accent6">
                    <a:lumMod val="75000"/>
                  </a:schemeClr>
                </a:solidFill>
              </a:rPr>
              <a:t>StringBuilder</a:t>
            </a:r>
            <a:endParaRPr lang="en-US" dirty="0" smtClean="0">
              <a:solidFill>
                <a:schemeClr val="accent6">
                  <a:lumMod val="75000"/>
                </a:schemeClr>
              </a:solidFill>
            </a:endParaRPr>
          </a:p>
          <a:p>
            <a:pPr lvl="1"/>
            <a:r>
              <a:rPr lang="en-US" dirty="0" smtClean="0">
                <a:solidFill>
                  <a:srgbClr val="0070C0"/>
                </a:solidFill>
              </a:rPr>
              <a:t>append</a:t>
            </a:r>
            <a:r>
              <a:rPr lang="en-US" dirty="0" smtClean="0"/>
              <a:t>: </a:t>
            </a:r>
            <a:r>
              <a:rPr lang="el-GR" dirty="0" smtClean="0"/>
              <a:t>προσθέτει ένα </a:t>
            </a:r>
            <a:r>
              <a:rPr lang="en-US" dirty="0" smtClean="0"/>
              <a:t>String </a:t>
            </a:r>
            <a:r>
              <a:rPr lang="el-GR" dirty="0" smtClean="0"/>
              <a:t>στο τέλος</a:t>
            </a:r>
            <a:r>
              <a:rPr lang="en-US" dirty="0" smtClean="0"/>
              <a:t> </a:t>
            </a:r>
            <a:r>
              <a:rPr lang="el-GR" dirty="0" smtClean="0"/>
              <a:t>του υπάρχοντος. Παίρνει σαν όρισμα </a:t>
            </a:r>
            <a:r>
              <a:rPr lang="en-US" dirty="0" smtClean="0"/>
              <a:t>String </a:t>
            </a:r>
            <a:r>
              <a:rPr lang="el-GR" dirty="0" smtClean="0"/>
              <a:t>ή οποιοδήποτε πρωταρχικό τύπο.</a:t>
            </a:r>
            <a:r>
              <a:rPr lang="en-US" dirty="0" smtClean="0"/>
              <a:t> </a:t>
            </a:r>
            <a:r>
              <a:rPr lang="el-GR" dirty="0" smtClean="0"/>
              <a:t>Αν πάρει όρισμα κάποιο αντικείμενο καλείται αυτόματα η μέθοδος </a:t>
            </a:r>
            <a:r>
              <a:rPr lang="en-US" dirty="0" err="1" smtClean="0"/>
              <a:t>toString</a:t>
            </a:r>
            <a:r>
              <a:rPr lang="en-US" dirty="0" smtClean="0"/>
              <a:t> </a:t>
            </a:r>
            <a:r>
              <a:rPr lang="el-GR" dirty="0" smtClean="0"/>
              <a:t>του αντικειμένου.</a:t>
            </a:r>
          </a:p>
          <a:p>
            <a:pPr lvl="1"/>
            <a:r>
              <a:rPr lang="en-US" dirty="0" err="1" smtClean="0">
                <a:solidFill>
                  <a:srgbClr val="0070C0"/>
                </a:solidFill>
              </a:rPr>
              <a:t>toString</a:t>
            </a:r>
            <a:r>
              <a:rPr lang="en-US" dirty="0" smtClean="0">
                <a:solidFill>
                  <a:srgbClr val="0070C0"/>
                </a:solidFill>
              </a:rPr>
              <a:t>(): </a:t>
            </a:r>
            <a:r>
              <a:rPr lang="el-GR" dirty="0" smtClean="0"/>
              <a:t>επιστρέφει το τελικό </a:t>
            </a:r>
            <a:r>
              <a:rPr lang="en-US" dirty="0" smtClean="0"/>
              <a:t>String</a:t>
            </a:r>
            <a:endParaRPr lang="el-GR" dirty="0" smtClean="0"/>
          </a:p>
          <a:p>
            <a:endParaRPr lang="en-US" dirty="0" smtClean="0"/>
          </a:p>
          <a:p>
            <a:r>
              <a:rPr lang="el-GR" dirty="0" smtClean="0"/>
              <a:t>Πολύ βολικό για να δημιουργούμε </a:t>
            </a:r>
            <a:r>
              <a:rPr lang="en-US" dirty="0" smtClean="0"/>
              <a:t>String </a:t>
            </a:r>
            <a:r>
              <a:rPr lang="el-GR" dirty="0" smtClean="0">
                <a:solidFill>
                  <a:schemeClr val="accent6">
                    <a:lumMod val="75000"/>
                  </a:schemeClr>
                </a:solidFill>
              </a:rPr>
              <a:t>συνενώνοντας</a:t>
            </a:r>
            <a:r>
              <a:rPr lang="el-GR" dirty="0" smtClean="0"/>
              <a:t> πολλαπλά </a:t>
            </a:r>
            <a:r>
              <a:rPr lang="en-US" dirty="0" smtClean="0"/>
              <a:t>Strings.</a:t>
            </a:r>
            <a:endParaRPr lang="en-US" dirty="0"/>
          </a:p>
        </p:txBody>
      </p:sp>
    </p:spTree>
    <p:extLst>
      <p:ext uri="{BB962C8B-B14F-4D97-AF65-F5344CB8AC3E}">
        <p14:creationId xmlns:p14="http://schemas.microsoft.com/office/powerpoint/2010/main" val="379642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59" y="4229405"/>
            <a:ext cx="8496944" cy="1440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6" y="2348880"/>
            <a:ext cx="8496944" cy="1440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76672"/>
            <a:ext cx="8229600" cy="6000328"/>
          </a:xfrm>
          <a:ln w="28575">
            <a:solidFill>
              <a:srgbClr val="FF0000"/>
            </a:solidFill>
            <a:prstDash val="dash"/>
          </a:ln>
        </p:spPr>
        <p:txBody>
          <a:bodyPr>
            <a:normAutofit fontScale="62500" lnSpcReduction="20000"/>
          </a:bodyPr>
          <a:lstStyle/>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java.lang.StringBuilder</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StringBuilderTest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int N = 100000;</a:t>
            </a:r>
          </a:p>
          <a:p>
            <a:pPr marL="0" indent="0">
              <a:buNone/>
            </a:pP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for (int i = 0; i &lt; 100000; i ++){</a:t>
            </a:r>
          </a:p>
          <a:p>
            <a:pPr marL="0" indent="0">
              <a:buNone/>
            </a:pPr>
            <a:r>
              <a:rPr lang="en-US" b="1" dirty="0">
                <a:latin typeface="Courier New" pitchFamily="49" charset="0"/>
                <a:cs typeface="Courier New" pitchFamily="49" charset="0"/>
              </a:rPr>
              <a:t>			s = s + " " +i;</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StringBuilder</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sb</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StringBuilder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for (int i = 0; i &lt; 100000; i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sb.append</a:t>
            </a:r>
            <a:r>
              <a:rPr lang="en-US" b="1" dirty="0">
                <a:latin typeface="Courier New" pitchFamily="49" charset="0"/>
                <a:cs typeface="Courier New" pitchFamily="49" charset="0"/>
              </a:rPr>
              <a:t>(" " +i);</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sb.toString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4932040" y="620688"/>
            <a:ext cx="4211960" cy="646331"/>
          </a:xfrm>
          <a:prstGeom prst="rect">
            <a:avLst/>
          </a:prstGeom>
          <a:solidFill>
            <a:srgbClr val="FFC000"/>
          </a:solidFill>
        </p:spPr>
        <p:txBody>
          <a:bodyPr wrap="square" rtlCol="0">
            <a:spAutoFit/>
          </a:bodyPr>
          <a:lstStyle/>
          <a:p>
            <a:r>
              <a:rPr lang="el-GR" dirty="0" smtClean="0"/>
              <a:t>Θέλουμε να δημιουργήσουμε ένα </a:t>
            </a:r>
            <a:r>
              <a:rPr lang="en-US" dirty="0" smtClean="0"/>
              <a:t>String </a:t>
            </a:r>
            <a:r>
              <a:rPr lang="el-GR" dirty="0" smtClean="0"/>
              <a:t>με τους αριθμούς από το 1 ως το Ν</a:t>
            </a:r>
            <a:endParaRPr lang="en-US" dirty="0"/>
          </a:p>
        </p:txBody>
      </p:sp>
      <p:sp>
        <p:nvSpPr>
          <p:cNvPr id="8" name="TextBox 7"/>
          <p:cNvSpPr txBox="1"/>
          <p:nvPr/>
        </p:nvSpPr>
        <p:spPr>
          <a:xfrm>
            <a:off x="2853545" y="6021288"/>
            <a:ext cx="6275919" cy="646331"/>
          </a:xfrm>
          <a:prstGeom prst="rect">
            <a:avLst/>
          </a:prstGeom>
          <a:solidFill>
            <a:srgbClr val="FFC000"/>
          </a:solidFill>
        </p:spPr>
        <p:txBody>
          <a:bodyPr wrap="square" rtlCol="0">
            <a:spAutoFit/>
          </a:bodyPr>
          <a:lstStyle/>
          <a:p>
            <a:r>
              <a:rPr lang="el-GR" dirty="0" smtClean="0"/>
              <a:t>Ο μπλε κώδικας είναι </a:t>
            </a:r>
            <a:r>
              <a:rPr lang="el-GR" b="1" dirty="0" smtClean="0">
                <a:solidFill>
                  <a:srgbClr val="FF0000"/>
                </a:solidFill>
              </a:rPr>
              <a:t>πολύ</a:t>
            </a:r>
            <a:r>
              <a:rPr lang="el-GR" dirty="0" smtClean="0"/>
              <a:t> πιο γρήγορος από τον πράσινο </a:t>
            </a:r>
          </a:p>
          <a:p>
            <a:r>
              <a:rPr lang="el-GR" dirty="0" smtClean="0"/>
              <a:t>Ο πράσινος αντιγράφει το </a:t>
            </a:r>
            <a:r>
              <a:rPr lang="en-US" dirty="0" smtClean="0"/>
              <a:t>String </a:t>
            </a:r>
            <a:r>
              <a:rPr lang="el-GR" dirty="0" smtClean="0"/>
              <a:t>Ν φορές</a:t>
            </a:r>
            <a:endParaRPr lang="en-US" dirty="0"/>
          </a:p>
        </p:txBody>
      </p:sp>
    </p:spTree>
    <p:extLst>
      <p:ext uri="{BB962C8B-B14F-4D97-AF65-F5344CB8AC3E}">
        <p14:creationId xmlns:p14="http://schemas.microsoft.com/office/powerpoint/2010/main" val="245708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Δομή ενός απλού </a:t>
            </a:r>
            <a:r>
              <a:rPr lang="en-US" dirty="0" smtClean="0"/>
              <a:t>Java </a:t>
            </a:r>
            <a:r>
              <a:rPr lang="el-GR" dirty="0" smtClean="0"/>
              <a:t>προγράμματος</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l-GR" dirty="0" smtClean="0">
                <a:solidFill>
                  <a:srgbClr val="0070C0"/>
                </a:solidFill>
              </a:rPr>
              <a:t>όνομα</a:t>
            </a:r>
            <a:r>
              <a:rPr lang="el-GR" dirty="0" smtClean="0">
                <a:solidFill>
                  <a:schemeClr val="accent6">
                    <a:lumMod val="75000"/>
                  </a:schemeClr>
                </a:solidFill>
              </a:rPr>
              <a:t> </a:t>
            </a:r>
            <a:r>
              <a:rPr lang="el-GR" dirty="0" smtClean="0"/>
              <a:t>του αρχείου που κρατάει το πρόγραμμα είναι </a:t>
            </a:r>
            <a:r>
              <a:rPr lang="en-US" dirty="0" smtClean="0">
                <a:solidFill>
                  <a:srgbClr val="FF0000"/>
                </a:solidFill>
              </a:rPr>
              <a:t>X.java</a:t>
            </a:r>
            <a:r>
              <a:rPr lang="en-US" dirty="0" smtClean="0"/>
              <a:t> (</a:t>
            </a:r>
            <a:r>
              <a:rPr lang="el-GR" dirty="0" smtClean="0"/>
              <a:t>όπου </a:t>
            </a:r>
            <a:r>
              <a:rPr lang="el-GR" dirty="0" smtClean="0">
                <a:solidFill>
                  <a:srgbClr val="FF0000"/>
                </a:solidFill>
              </a:rPr>
              <a:t>Χ</a:t>
            </a:r>
            <a:r>
              <a:rPr lang="el-GR" dirty="0" smtClean="0"/>
              <a:t> το όνομα του προγράμματος)</a:t>
            </a:r>
          </a:p>
          <a:p>
            <a:pPr lvl="1"/>
            <a:r>
              <a:rPr lang="el-GR" dirty="0" smtClean="0"/>
              <a:t>Στο παράδειγμα</a:t>
            </a:r>
            <a:r>
              <a:rPr lang="en-US" dirty="0" smtClean="0"/>
              <a:t> </a:t>
            </a:r>
            <a:r>
              <a:rPr lang="el-GR" dirty="0" smtClean="0"/>
              <a:t>μας ονομάζουμε το πρόγραμμα μας: </a:t>
            </a:r>
            <a:r>
              <a:rPr lang="en-US" dirty="0" smtClean="0">
                <a:solidFill>
                  <a:srgbClr val="0070C0"/>
                </a:solidFill>
              </a:rPr>
              <a:t>HelloWorld.java</a:t>
            </a:r>
            <a:endParaRPr lang="el-GR" dirty="0" smtClean="0">
              <a:solidFill>
                <a:srgbClr val="0070C0"/>
              </a:solidFill>
            </a:endParaRPr>
          </a:p>
          <a:p>
            <a:r>
              <a:rPr lang="el-GR" dirty="0" smtClean="0"/>
              <a:t>Μέσα στο πρόγραμμα μας πρέπει να έχουμε μια </a:t>
            </a:r>
            <a:r>
              <a:rPr lang="el-GR" dirty="0" smtClean="0">
                <a:solidFill>
                  <a:schemeClr val="accent6">
                    <a:lumMod val="75000"/>
                  </a:schemeClr>
                </a:solidFill>
              </a:rPr>
              <a:t>κλάση</a:t>
            </a:r>
            <a:r>
              <a:rPr lang="el-GR" dirty="0" smtClean="0"/>
              <a:t> με το όνομα </a:t>
            </a:r>
            <a:r>
              <a:rPr lang="el-GR" dirty="0" smtClean="0">
                <a:solidFill>
                  <a:srgbClr val="FF0000"/>
                </a:solidFill>
              </a:rPr>
              <a:t>Χ</a:t>
            </a:r>
            <a:r>
              <a:rPr lang="el-GR" dirty="0" smtClean="0"/>
              <a:t>.</a:t>
            </a:r>
          </a:p>
          <a:p>
            <a:pPr lvl="1"/>
            <a:r>
              <a:rPr lang="en-US" b="1" dirty="0" smtClean="0">
                <a:solidFill>
                  <a:srgbClr val="0070C0"/>
                </a:solidFill>
                <a:latin typeface="Courier New" pitchFamily="49" charset="0"/>
                <a:cs typeface="Courier New" pitchFamily="49" charset="0"/>
              </a:rPr>
              <a:t>class X </a:t>
            </a:r>
            <a:r>
              <a:rPr lang="en-US" dirty="0"/>
              <a:t>(</a:t>
            </a:r>
            <a:r>
              <a:rPr lang="en-US" b="1" dirty="0" smtClean="0">
                <a:solidFill>
                  <a:srgbClr val="0070C0"/>
                </a:solidFill>
                <a:latin typeface="Courier New" pitchFamily="49" charset="0"/>
                <a:cs typeface="Courier New" pitchFamily="49" charset="0"/>
              </a:rPr>
              <a:t>class </a:t>
            </a:r>
            <a:r>
              <a:rPr lang="en-US" b="1" dirty="0" err="1" smtClean="0">
                <a:solidFill>
                  <a:srgbClr val="0070C0"/>
                </a:solidFill>
                <a:latin typeface="Courier New" pitchFamily="49" charset="0"/>
                <a:cs typeface="Courier New" pitchFamily="49" charset="0"/>
              </a:rPr>
              <a:t>HelloWorld</a:t>
            </a:r>
            <a:r>
              <a:rPr lang="en-US" b="1" dirty="0" smtClean="0">
                <a:solidFill>
                  <a:srgbClr val="0070C0"/>
                </a:solidFill>
                <a:latin typeface="Courier New" pitchFamily="49" charset="0"/>
                <a:cs typeface="Courier New" pitchFamily="49" charset="0"/>
              </a:rPr>
              <a:t> </a:t>
            </a:r>
            <a:r>
              <a:rPr lang="el-GR" dirty="0"/>
              <a:t>στο παράδειγμα μας)</a:t>
            </a:r>
            <a:endParaRPr lang="en-US" dirty="0"/>
          </a:p>
          <a:p>
            <a:r>
              <a:rPr lang="en-US" dirty="0" smtClean="0"/>
              <a:t>H </a:t>
            </a:r>
            <a:r>
              <a:rPr lang="el-GR" dirty="0" smtClean="0"/>
              <a:t>κλάση </a:t>
            </a:r>
            <a:r>
              <a:rPr lang="el-GR" dirty="0" smtClean="0">
                <a:solidFill>
                  <a:srgbClr val="FF0000"/>
                </a:solidFill>
              </a:rPr>
              <a:t>Χ</a:t>
            </a:r>
            <a:r>
              <a:rPr lang="el-GR" dirty="0" smtClean="0"/>
              <a:t> θα πρέπει να περιέχει μια </a:t>
            </a:r>
            <a:r>
              <a:rPr lang="el-GR" dirty="0" smtClean="0">
                <a:solidFill>
                  <a:schemeClr val="accent6">
                    <a:lumMod val="75000"/>
                  </a:schemeClr>
                </a:solidFill>
              </a:rPr>
              <a:t>μέθοδο</a:t>
            </a:r>
            <a:r>
              <a:rPr lang="el-GR" dirty="0" smtClean="0"/>
              <a:t> </a:t>
            </a:r>
            <a:r>
              <a:rPr lang="en-US" dirty="0" smtClean="0">
                <a:solidFill>
                  <a:srgbClr val="0070C0"/>
                </a:solidFill>
              </a:rPr>
              <a:t>main</a:t>
            </a:r>
            <a:r>
              <a:rPr lang="en-US" dirty="0" smtClean="0"/>
              <a:t> </a:t>
            </a:r>
            <a:r>
              <a:rPr lang="el-GR" dirty="0" smtClean="0"/>
              <a:t>η οποία είναι το </a:t>
            </a:r>
            <a:r>
              <a:rPr lang="el-GR" dirty="0" smtClean="0">
                <a:solidFill>
                  <a:schemeClr val="accent6">
                    <a:lumMod val="75000"/>
                  </a:schemeClr>
                </a:solidFill>
              </a:rPr>
              <a:t>σημείο εκκίνησης </a:t>
            </a:r>
            <a:r>
              <a:rPr lang="el-GR" dirty="0" smtClean="0"/>
              <a:t>του προγράμματος μας</a:t>
            </a:r>
          </a:p>
          <a:p>
            <a:pPr lvl="1"/>
            <a:r>
              <a:rPr lang="en-US" b="1" dirty="0">
                <a:solidFill>
                  <a:srgbClr val="FF0000"/>
                </a:solidFill>
                <a:latin typeface="Courier New" pitchFamily="49" charset="0"/>
                <a:cs typeface="Courier New" pitchFamily="49" charset="0"/>
              </a:rPr>
              <a:t>public static void </a:t>
            </a:r>
            <a:r>
              <a:rPr lang="en-US" b="1" dirty="0">
                <a:solidFill>
                  <a:srgbClr val="0070C0"/>
                </a:solidFill>
                <a:latin typeface="Courier New" pitchFamily="49" charset="0"/>
                <a:cs typeface="Courier New" pitchFamily="49" charset="0"/>
              </a:rPr>
              <a:t>main(String[] </a:t>
            </a:r>
            <a:r>
              <a:rPr lang="en-US" b="1" dirty="0" err="1">
                <a:solidFill>
                  <a:srgbClr val="0070C0"/>
                </a:solidFill>
                <a:latin typeface="Courier New" pitchFamily="49" charset="0"/>
                <a:cs typeface="Courier New" pitchFamily="49" charset="0"/>
              </a:rPr>
              <a:t>args</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1492518547"/>
      </p:ext>
    </p:extLst>
  </p:cSld>
  <p:clrMapOvr>
    <a:masterClrMapping/>
  </p:clrMapOvr>
  <p:timing>
    <p:tnLst>
      <p:par>
        <p:cTn id="1" dur="indefinite" restart="never" nodeType="tmRoot"/>
      </p:par>
    </p:tnLst>
  </p:timing>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6000328"/>
          </a:xfrm>
          <a:ln w="28575">
            <a:solidFill>
              <a:srgbClr val="FF0000"/>
            </a:solidFill>
            <a:prstDash val="dash"/>
          </a:ln>
        </p:spPr>
        <p:txBody>
          <a:bodyPr>
            <a:normAutofit/>
          </a:bodyPr>
          <a:lstStyle/>
          <a:p>
            <a:pPr marL="0" indent="0">
              <a:buNone/>
            </a:pPr>
            <a:r>
              <a:rPr lang="en-US" sz="2000" b="1" dirty="0">
                <a:solidFill>
                  <a:srgbClr val="FF0000"/>
                </a:solidFill>
                <a:latin typeface="Courier New" pitchFamily="49" charset="0"/>
                <a:cs typeface="Courier New" pitchFamily="49" charset="0"/>
              </a:rPr>
              <a:t>import </a:t>
            </a:r>
            <a:r>
              <a:rPr lang="en-US" sz="2000" b="1" dirty="0" err="1">
                <a:solidFill>
                  <a:srgbClr val="FF0000"/>
                </a:solidFill>
                <a:latin typeface="Courier New" pitchFamily="49" charset="0"/>
                <a:cs typeface="Courier New" pitchFamily="49" charset="0"/>
              </a:rPr>
              <a:t>java.lang.StringBuilder</a:t>
            </a:r>
            <a:r>
              <a:rPr lang="en-US" sz="2000" b="1" dirty="0">
                <a:solidFill>
                  <a:srgbClr val="FF0000"/>
                </a:solidFill>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class StringBuilderTest2</a:t>
            </a:r>
          </a:p>
          <a:p>
            <a:pPr marL="0" indent="0">
              <a:buNone/>
            </a:pP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public 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StringBuilder</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sb</a:t>
            </a:r>
            <a:r>
              <a:rPr lang="en-US" sz="2000" b="1" dirty="0">
                <a:latin typeface="Courier New" pitchFamily="49" charset="0"/>
                <a:cs typeface="Courier New" pitchFamily="49" charset="0"/>
              </a:rPr>
              <a:t> = new </a:t>
            </a:r>
            <a:r>
              <a:rPr lang="en-US" sz="2000" b="1" dirty="0" err="1">
                <a:latin typeface="Courier New" pitchFamily="49" charset="0"/>
                <a:cs typeface="Courier New" pitchFamily="49" charset="0"/>
              </a:rPr>
              <a:t>StringBuilder</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for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i</a:t>
            </a:r>
            <a:r>
              <a:rPr lang="en-US" sz="2000" b="1" dirty="0">
                <a:latin typeface="Courier New" pitchFamily="49" charset="0"/>
                <a:cs typeface="Courier New" pitchFamily="49" charset="0"/>
              </a:rPr>
              <a:t> = 0; </a:t>
            </a:r>
            <a:r>
              <a:rPr lang="en-US" sz="2000" b="1" dirty="0" err="1">
                <a:latin typeface="Courier New" pitchFamily="49" charset="0"/>
                <a:cs typeface="Courier New" pitchFamily="49" charset="0"/>
              </a:rPr>
              <a:t>i</a:t>
            </a:r>
            <a:r>
              <a:rPr lang="en-US" sz="2000" b="1" dirty="0">
                <a:latin typeface="Courier New" pitchFamily="49" charset="0"/>
                <a:cs typeface="Courier New" pitchFamily="49" charset="0"/>
              </a:rPr>
              <a:t> &lt; 10; </a:t>
            </a:r>
            <a:r>
              <a:rPr lang="en-US" sz="2000" b="1" dirty="0" err="1">
                <a:latin typeface="Courier New" pitchFamily="49" charset="0"/>
                <a:cs typeface="Courier New" pitchFamily="49" charset="0"/>
              </a:rPr>
              <a:t>i</a:t>
            </a: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Person p</a:t>
            </a:r>
            <a:r>
              <a:rPr lang="en-US" sz="2000" b="1" dirty="0">
                <a:latin typeface="Courier New" pitchFamily="49" charset="0"/>
                <a:cs typeface="Courier New" pitchFamily="49" charset="0"/>
              </a:rPr>
              <a:t> = new Person("Some Person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sb.append</a:t>
            </a:r>
            <a:r>
              <a:rPr lang="en-US" sz="2000" b="1" dirty="0">
                <a:latin typeface="Courier New" pitchFamily="49" charset="0"/>
                <a:cs typeface="Courier New" pitchFamily="49" charset="0"/>
              </a:rPr>
              <a:t>(</a:t>
            </a:r>
            <a:r>
              <a:rPr lang="en-US" sz="2000" b="1" dirty="0">
                <a:solidFill>
                  <a:srgbClr val="FF0000"/>
                </a:solidFill>
                <a:latin typeface="Courier New" pitchFamily="49" charset="0"/>
                <a:cs typeface="Courier New" pitchFamily="49" charset="0"/>
              </a:rPr>
              <a:t>p</a:t>
            </a:r>
            <a:r>
              <a:rPr lang="en-US" sz="2000" b="1" dirty="0">
                <a:latin typeface="Courier New" pitchFamily="49" charset="0"/>
                <a:cs typeface="Courier New" pitchFamily="49" charset="0"/>
              </a:rPr>
              <a:t>+"\n");</a:t>
            </a:r>
          </a:p>
          <a:p>
            <a:pPr marL="0" indent="0">
              <a:buNone/>
            </a:pP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String s = </a:t>
            </a:r>
            <a:r>
              <a:rPr lang="en-US" sz="2000" b="1" dirty="0" err="1">
                <a:latin typeface="Courier New" pitchFamily="49" charset="0"/>
                <a:cs typeface="Courier New" pitchFamily="49" charset="0"/>
              </a:rPr>
              <a:t>sb.toString</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System.out.println</a:t>
            </a:r>
            <a:r>
              <a:rPr lang="en-US" sz="2000" b="1" dirty="0">
                <a:latin typeface="Courier New" pitchFamily="49" charset="0"/>
                <a:cs typeface="Courier New" pitchFamily="49" charset="0"/>
              </a:rPr>
              <a:t>(s);</a:t>
            </a:r>
          </a:p>
          <a:p>
            <a:pPr marL="0" indent="0">
              <a:buNone/>
            </a:pP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a:t>
            </a:r>
          </a:p>
        </p:txBody>
      </p:sp>
      <p:sp>
        <p:nvSpPr>
          <p:cNvPr id="2" name="Rectangular Callout 1"/>
          <p:cNvSpPr/>
          <p:nvPr/>
        </p:nvSpPr>
        <p:spPr>
          <a:xfrm>
            <a:off x="6012160" y="4221088"/>
            <a:ext cx="3024336" cy="1368152"/>
          </a:xfrm>
          <a:prstGeom prst="wedgeRectCallout">
            <a:avLst>
              <a:gd name="adj1" fmla="val -59595"/>
              <a:gd name="adj2" fmla="val -90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Καλείται η μέθοδος </a:t>
            </a:r>
            <a:r>
              <a:rPr lang="en-US" dirty="0" err="1" smtClean="0"/>
              <a:t>toString</a:t>
            </a:r>
            <a:r>
              <a:rPr lang="en-US" dirty="0" smtClean="0"/>
              <a:t> </a:t>
            </a:r>
            <a:r>
              <a:rPr lang="el-GR" dirty="0" smtClean="0"/>
              <a:t>της </a:t>
            </a:r>
            <a:r>
              <a:rPr lang="en-US" dirty="0" smtClean="0"/>
              <a:t>Person </a:t>
            </a:r>
            <a:r>
              <a:rPr lang="el-GR" dirty="0" smtClean="0"/>
              <a:t>και συνενώνεται στο τέλος του υπάρχοντος </a:t>
            </a:r>
            <a:r>
              <a:rPr lang="en-US" dirty="0" smtClean="0"/>
              <a:t>String</a:t>
            </a:r>
            <a:endParaRPr lang="en-US" dirty="0"/>
          </a:p>
        </p:txBody>
      </p:sp>
    </p:spTree>
    <p:extLst>
      <p:ext uri="{BB962C8B-B14F-4D97-AF65-F5344CB8AC3E}">
        <p14:creationId xmlns:p14="http://schemas.microsoft.com/office/powerpoint/2010/main" val="192516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Παραδειγμα</a:t>
            </a:r>
            <a:endParaRPr lang="en-US" dirty="0"/>
          </a:p>
        </p:txBody>
      </p:sp>
      <p:sp>
        <p:nvSpPr>
          <p:cNvPr id="5" name="Text Placeholder 4"/>
          <p:cNvSpPr>
            <a:spLocks noGrp="1"/>
          </p:cNvSpPr>
          <p:nvPr>
            <p:ph type="body" idx="1"/>
          </p:nvPr>
        </p:nvSpPr>
        <p:spPr/>
        <p:txBody>
          <a:bodyPr/>
          <a:lstStyle/>
          <a:p>
            <a:r>
              <a:rPr lang="el-GR" dirty="0" smtClean="0"/>
              <a:t>Αρχεία – Επεξεργασία αλφαριθμητικών - Δομές</a:t>
            </a:r>
            <a:endParaRPr lang="en-US" dirty="0"/>
          </a:p>
        </p:txBody>
      </p:sp>
    </p:spTree>
    <p:extLst>
      <p:ext uri="{BB962C8B-B14F-4D97-AF65-F5344CB8AC3E}">
        <p14:creationId xmlns:p14="http://schemas.microsoft.com/office/powerpoint/2010/main" val="402764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Έχουμε ένα αρχείο </a:t>
            </a:r>
            <a:r>
              <a:rPr lang="en-US" dirty="0" smtClean="0">
                <a:solidFill>
                  <a:srgbClr val="0070C0"/>
                </a:solidFill>
              </a:rPr>
              <a:t>studentNames.txt</a:t>
            </a:r>
            <a:r>
              <a:rPr lang="el-GR" dirty="0" smtClean="0"/>
              <a:t> με τα ΑΜ και τα ονόματα των φοιτητών (</a:t>
            </a:r>
            <a:r>
              <a:rPr lang="en-US" dirty="0" smtClean="0"/>
              <a:t>tab-separated)</a:t>
            </a:r>
            <a:r>
              <a:rPr lang="el-GR" dirty="0" smtClean="0"/>
              <a:t> και ένα αρχείο </a:t>
            </a:r>
            <a:r>
              <a:rPr lang="en-US" dirty="0" smtClean="0">
                <a:solidFill>
                  <a:srgbClr val="0070C0"/>
                </a:solidFill>
              </a:rPr>
              <a:t>studentGrades.txt</a:t>
            </a:r>
            <a:r>
              <a:rPr lang="en-US" dirty="0" smtClean="0"/>
              <a:t> </a:t>
            </a:r>
            <a:r>
              <a:rPr lang="el-GR" dirty="0" smtClean="0"/>
              <a:t>με τα ΑΜ και βαθμό (για κάποια μαθήματα – ένα μάθημα ανά γραμμή). Τυπώστε σε ένα αρχείο ΑΜ, όνομα, βαθμό.</a:t>
            </a:r>
            <a:endParaRPr lang="en-US" dirty="0"/>
          </a:p>
        </p:txBody>
      </p:sp>
    </p:spTree>
    <p:extLst>
      <p:ext uri="{BB962C8B-B14F-4D97-AF65-F5344CB8AC3E}">
        <p14:creationId xmlns:p14="http://schemas.microsoft.com/office/powerpoint/2010/main" val="126862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424936" cy="6165304"/>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java.io.FileInputStream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java.util.HashMap</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Join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Scanner </a:t>
            </a:r>
            <a:r>
              <a:rPr lang="en-US" b="1" dirty="0" err="1">
                <a:latin typeface="Courier New" pitchFamily="49" charset="0"/>
                <a:cs typeface="Courier New" pitchFamily="49" charset="0"/>
              </a:rPr>
              <a:t>nameInputStream</a:t>
            </a:r>
            <a:r>
              <a:rPr lang="en-US" b="1" dirty="0">
                <a:latin typeface="Courier New" pitchFamily="49" charset="0"/>
                <a:cs typeface="Courier New" pitchFamily="49" charset="0"/>
              </a:rPr>
              <a:t> = null;</a:t>
            </a:r>
          </a:p>
          <a:p>
            <a:pPr marL="0" indent="0">
              <a:buNone/>
            </a:pPr>
            <a:r>
              <a:rPr lang="en-US" b="1" dirty="0" smtClean="0">
                <a:latin typeface="Courier New" pitchFamily="49" charset="0"/>
                <a:cs typeface="Courier New" pitchFamily="49" charset="0"/>
              </a:rPr>
              <a:t>        Scanner </a:t>
            </a:r>
            <a:r>
              <a:rPr lang="en-US" b="1" dirty="0" err="1">
                <a:latin typeface="Courier New" pitchFamily="49" charset="0"/>
                <a:cs typeface="Courier New" pitchFamily="49" charset="0"/>
              </a:rPr>
              <a:t>gradesInputStream</a:t>
            </a:r>
            <a:r>
              <a:rPr lang="en-US" b="1" dirty="0">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PrintWriter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outputStream</a:t>
            </a:r>
            <a:r>
              <a:rPr lang="en-US" b="1" dirty="0">
                <a:latin typeface="Courier New" pitchFamily="49" charset="0"/>
                <a:cs typeface="Courier New" pitchFamily="49" charset="0"/>
              </a:rPr>
              <a:t> = null;</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nameInputStream</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Scanner(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FileInputStream</a:t>
            </a:r>
            <a:r>
              <a:rPr lang="en-US" b="1" dirty="0">
                <a:latin typeface="Courier New" pitchFamily="49" charset="0"/>
                <a:cs typeface="Courier New" pitchFamily="49" charset="0"/>
              </a:rPr>
              <a:t>("studentNames.txt"));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gradesInputStream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Scanner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a:latin typeface="Courier New" pitchFamily="49" charset="0"/>
                <a:cs typeface="Courier New" pitchFamily="49" charset="0"/>
              </a:rPr>
              <a:t>FileInputStream</a:t>
            </a:r>
            <a:r>
              <a:rPr lang="en-US" b="1" dirty="0">
                <a:latin typeface="Courier New" pitchFamily="49" charset="0"/>
                <a:cs typeface="Courier New" pitchFamily="49" charset="0"/>
              </a:rPr>
              <a:t>("studentGrades.txt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outputStream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PrintWriter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a:latin typeface="Courier New" pitchFamily="49" charset="0"/>
                <a:cs typeface="Courier New" pitchFamily="49" charset="0"/>
              </a:rPr>
              <a:t>FileOutputStream</a:t>
            </a:r>
            <a:r>
              <a:rPr lang="en-US" b="1" dirty="0">
                <a:latin typeface="Courier New" pitchFamily="49" charset="0"/>
                <a:cs typeface="Courier New" pitchFamily="49" charset="0"/>
              </a:rPr>
              <a:t>("studentNamesGrades.txt"));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("Problem opening files.");</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9" name="Flowchart: Manual Operation 8"/>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10" name="TextBox 9"/>
          <p:cNvSpPr txBox="1"/>
          <p:nvPr/>
        </p:nvSpPr>
        <p:spPr>
          <a:xfrm>
            <a:off x="5724128" y="2780928"/>
            <a:ext cx="3240359" cy="923330"/>
          </a:xfrm>
          <a:prstGeom prst="rect">
            <a:avLst/>
          </a:prstGeom>
          <a:solidFill>
            <a:srgbClr val="92D050"/>
          </a:solidFill>
        </p:spPr>
        <p:txBody>
          <a:bodyPr wrap="square" rtlCol="0">
            <a:spAutoFit/>
          </a:bodyPr>
          <a:lstStyle/>
          <a:p>
            <a:r>
              <a:rPr lang="el-GR" dirty="0" smtClean="0"/>
              <a:t>Άνοιγμα των αρχείων εισόδου για διάβασμα και του αρχείου εξόδου για γράψιμο</a:t>
            </a:r>
            <a:endParaRPr lang="en-US" dirty="0"/>
          </a:p>
        </p:txBody>
      </p:sp>
    </p:spTree>
    <p:extLst>
      <p:ext uri="{BB962C8B-B14F-4D97-AF65-F5344CB8AC3E}">
        <p14:creationId xmlns:p14="http://schemas.microsoft.com/office/powerpoint/2010/main" val="179593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821" y="612019"/>
            <a:ext cx="8229600" cy="6057341"/>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HashMap</a:t>
            </a:r>
            <a:r>
              <a:rPr lang="en-US" b="1" dirty="0" smtClean="0">
                <a:solidFill>
                  <a:srgbClr val="FF0000"/>
                </a:solidFill>
                <a:latin typeface="Courier New" pitchFamily="49" charset="0"/>
                <a:cs typeface="Courier New" pitchFamily="49" charset="0"/>
              </a:rPr>
              <a:t>&lt;</a:t>
            </a:r>
            <a:r>
              <a:rPr lang="en-US" b="1" dirty="0" err="1" smtClean="0">
                <a:solidFill>
                  <a:srgbClr val="FF0000"/>
                </a:solidFill>
                <a:latin typeface="Courier New" pitchFamily="49" charset="0"/>
                <a:cs typeface="Courier New" pitchFamily="49" charset="0"/>
              </a:rPr>
              <a:t>Integer,String</a:t>
            </a:r>
            <a:r>
              <a:rPr lang="en-US" b="1" dirty="0">
                <a:solidFill>
                  <a:srgbClr val="FF0000"/>
                </a:solidFill>
                <a:latin typeface="Courier New" pitchFamily="49" charset="0"/>
                <a:cs typeface="Courier New" pitchFamily="49" charset="0"/>
              </a:rPr>
              <a:t>&gt; </a:t>
            </a:r>
            <a:r>
              <a:rPr lang="en-US" b="1" dirty="0" err="1">
                <a:solidFill>
                  <a:srgbClr val="FF0000"/>
                </a:solidFill>
                <a:latin typeface="Courier New" pitchFamily="49" charset="0"/>
                <a:cs typeface="Courier New" pitchFamily="49" charset="0"/>
              </a:rPr>
              <a:t>namesHash</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HashMap</a:t>
            </a:r>
            <a:r>
              <a:rPr lang="en-US" b="1" dirty="0">
                <a:solidFill>
                  <a:srgbClr val="FF0000"/>
                </a:solidFill>
                <a:latin typeface="Courier New" pitchFamily="49" charset="0"/>
                <a:cs typeface="Courier New" pitchFamily="49" charset="0"/>
              </a:rPr>
              <a:t>&lt;</a:t>
            </a:r>
            <a:r>
              <a:rPr lang="en-US" b="1" dirty="0" err="1">
                <a:solidFill>
                  <a:srgbClr val="FF0000"/>
                </a:solidFill>
                <a:latin typeface="Courier New" pitchFamily="49" charset="0"/>
                <a:cs typeface="Courier New" pitchFamily="49" charset="0"/>
              </a:rPr>
              <a:t>Integer,String</a:t>
            </a:r>
            <a:r>
              <a:rPr lang="en-US" b="1" dirty="0">
                <a:solidFill>
                  <a:srgbClr val="FF0000"/>
                </a:solidFill>
                <a:latin typeface="Courier New" pitchFamily="49" charset="0"/>
                <a:cs typeface="Courier New" pitchFamily="49" charset="0"/>
              </a:rPr>
              <a:t>&gt;();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while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nameInputStream.hasNextLine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line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nameInputStream.nextLine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a:t>
            </a:r>
            <a:r>
              <a:rPr lang="en-US" b="1" dirty="0">
                <a:solidFill>
                  <a:srgbClr val="0070C0"/>
                </a:solidFill>
                <a:latin typeface="Courier New" pitchFamily="49" charset="0"/>
                <a:cs typeface="Courier New" pitchFamily="49" charset="0"/>
              </a:rPr>
              <a:t>[] fields = </a:t>
            </a:r>
            <a:r>
              <a:rPr lang="en-US" b="1" dirty="0" err="1">
                <a:solidFill>
                  <a:srgbClr val="0070C0"/>
                </a:solidFill>
                <a:latin typeface="Courier New" pitchFamily="49" charset="0"/>
                <a:cs typeface="Courier New" pitchFamily="49" charset="0"/>
              </a:rPr>
              <a:t>line.split</a:t>
            </a:r>
            <a:r>
              <a:rPr lang="en-US" b="1" dirty="0">
                <a:solidFill>
                  <a:srgbClr val="0070C0"/>
                </a:solidFill>
                <a:latin typeface="Courier New" pitchFamily="49" charset="0"/>
                <a:cs typeface="Courier New" pitchFamily="49" charset="0"/>
              </a:rPr>
              <a:t>("\t");</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Integer </a:t>
            </a:r>
            <a:r>
              <a:rPr lang="en-US" b="1" dirty="0">
                <a:solidFill>
                  <a:srgbClr val="0070C0"/>
                </a:solidFill>
                <a:latin typeface="Courier New" pitchFamily="49" charset="0"/>
                <a:cs typeface="Courier New" pitchFamily="49" charset="0"/>
              </a:rPr>
              <a:t>AM = </a:t>
            </a:r>
            <a:r>
              <a:rPr lang="en-US" b="1" dirty="0" err="1">
                <a:solidFill>
                  <a:srgbClr val="0070C0"/>
                </a:solidFill>
                <a:latin typeface="Courier New" pitchFamily="49" charset="0"/>
                <a:cs typeface="Courier New" pitchFamily="49" charset="0"/>
              </a:rPr>
              <a:t>Integer.parseInt</a:t>
            </a:r>
            <a:r>
              <a:rPr lang="en-US" b="1" dirty="0">
                <a:solidFill>
                  <a:srgbClr val="0070C0"/>
                </a:solidFill>
                <a:latin typeface="Courier New" pitchFamily="49" charset="0"/>
                <a:cs typeface="Courier New" pitchFamily="49" charset="0"/>
              </a:rPr>
              <a:t>(fields[0]);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name = fields[1];</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namesHash.put</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AM,name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nameInputStream.close</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while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gradesInputStream.hasNextLine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a:latin typeface="Courier New" pitchFamily="49" charset="0"/>
                <a:cs typeface="Courier New" pitchFamily="49" charset="0"/>
              </a:rPr>
              <a:t>            </a:t>
            </a:r>
            <a:r>
              <a:rPr lang="en-US" b="1" smtClean="0">
                <a:latin typeface="Courier New" pitchFamily="49" charset="0"/>
                <a:cs typeface="Courier New" pitchFamily="49" charset="0"/>
              </a:rPr>
              <a:t>String line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gradesInputStream.nextLine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a:t>
            </a:r>
            <a:r>
              <a:rPr lang="en-US" b="1" dirty="0">
                <a:latin typeface="Courier New" pitchFamily="49" charset="0"/>
                <a:cs typeface="Courier New" pitchFamily="49" charset="0"/>
              </a:rPr>
              <a:t>[] fields = </a:t>
            </a:r>
            <a:r>
              <a:rPr lang="en-US" b="1" dirty="0" err="1">
                <a:latin typeface="Courier New" pitchFamily="49" charset="0"/>
                <a:cs typeface="Courier New" pitchFamily="49" charset="0"/>
              </a:rPr>
              <a:t>line.split</a:t>
            </a:r>
            <a:r>
              <a:rPr lang="en-US" b="1" dirty="0">
                <a:latin typeface="Courier New" pitchFamily="49" charset="0"/>
                <a:cs typeface="Courier New" pitchFamily="49" charset="0"/>
              </a:rPr>
              <a:t>("\t");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Integer </a:t>
            </a:r>
            <a:r>
              <a:rPr lang="en-US" b="1" dirty="0">
                <a:latin typeface="Courier New" pitchFamily="49" charset="0"/>
                <a:cs typeface="Courier New" pitchFamily="49" charset="0"/>
              </a:rPr>
              <a:t>AM = </a:t>
            </a:r>
            <a:r>
              <a:rPr lang="en-US" b="1" dirty="0" err="1">
                <a:latin typeface="Courier New" pitchFamily="49" charset="0"/>
                <a:cs typeface="Courier New" pitchFamily="49" charset="0"/>
              </a:rPr>
              <a:t>Integer.parseInt</a:t>
            </a:r>
            <a:r>
              <a:rPr lang="en-US" b="1" dirty="0">
                <a:latin typeface="Courier New" pitchFamily="49" charset="0"/>
                <a:cs typeface="Courier New" pitchFamily="49" charset="0"/>
              </a:rPr>
              <a:t>(fields[0]);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grade = fields[1</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 (!</a:t>
            </a:r>
            <a:r>
              <a:rPr lang="en-US" b="1" dirty="0" err="1" smtClean="0">
                <a:solidFill>
                  <a:srgbClr val="FF0000"/>
                </a:solidFill>
                <a:latin typeface="Courier New" pitchFamily="49" charset="0"/>
                <a:cs typeface="Courier New" pitchFamily="49" charset="0"/>
              </a:rPr>
              <a:t>nameHash.containsKey</a:t>
            </a:r>
            <a:r>
              <a:rPr lang="en-US" b="1" dirty="0" smtClean="0">
                <a:solidFill>
                  <a:srgbClr val="FF0000"/>
                </a:solidFill>
                <a:latin typeface="Courier New" pitchFamily="49" charset="0"/>
                <a:cs typeface="Courier New" pitchFamily="49" charset="0"/>
              </a:rPr>
              <a:t>(AM)){ continue;}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name = </a:t>
            </a:r>
            <a:r>
              <a:rPr lang="en-US" b="1" dirty="0" err="1">
                <a:solidFill>
                  <a:srgbClr val="FF0000"/>
                </a:solidFill>
                <a:latin typeface="Courier New" pitchFamily="49" charset="0"/>
                <a:cs typeface="Courier New" pitchFamily="49" charset="0"/>
              </a:rPr>
              <a:t>namesHash.get</a:t>
            </a:r>
            <a:r>
              <a:rPr lang="en-US" b="1" dirty="0">
                <a:solidFill>
                  <a:srgbClr val="FF0000"/>
                </a:solidFill>
                <a:latin typeface="Courier New" pitchFamily="49" charset="0"/>
                <a:cs typeface="Courier New" pitchFamily="49" charset="0"/>
              </a:rPr>
              <a:t>(AM)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outputStream.println</a:t>
            </a:r>
            <a:r>
              <a:rPr lang="en-US" b="1" dirty="0" smtClean="0">
                <a:latin typeface="Courier New" pitchFamily="49" charset="0"/>
                <a:cs typeface="Courier New" pitchFamily="49" charset="0"/>
              </a:rPr>
              <a:t>(AM</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t"+name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t"+grade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gradesInputStream.close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outputStream.close</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Flowchart: Manual Operation 4"/>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 name="Rectangle 1"/>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sp>
        <p:nvSpPr>
          <p:cNvPr id="7" name="TextBox 6"/>
          <p:cNvSpPr txBox="1"/>
          <p:nvPr/>
        </p:nvSpPr>
        <p:spPr>
          <a:xfrm>
            <a:off x="6096771" y="1628800"/>
            <a:ext cx="2805445" cy="830997"/>
          </a:xfrm>
          <a:prstGeom prst="rect">
            <a:avLst/>
          </a:prstGeom>
          <a:solidFill>
            <a:srgbClr val="92D050"/>
          </a:solidFill>
        </p:spPr>
        <p:txBody>
          <a:bodyPr wrap="square" rtlCol="0">
            <a:spAutoFit/>
          </a:bodyPr>
          <a:lstStyle/>
          <a:p>
            <a:r>
              <a:rPr lang="el-GR" sz="1600" dirty="0" smtClean="0"/>
              <a:t>Διάβασε τα ζεύγη ΑΜ, όνομα και βάλε τα σε ένα </a:t>
            </a:r>
            <a:r>
              <a:rPr lang="en-US" sz="1600" dirty="0" err="1" smtClean="0"/>
              <a:t>HashMap</a:t>
            </a:r>
            <a:r>
              <a:rPr lang="en-US" sz="1600" dirty="0" smtClean="0"/>
              <a:t> </a:t>
            </a:r>
            <a:r>
              <a:rPr lang="el-GR" sz="1600" dirty="0" smtClean="0"/>
              <a:t>με κλειδί το ΑΜ</a:t>
            </a:r>
            <a:endParaRPr lang="en-US" sz="1600" dirty="0"/>
          </a:p>
        </p:txBody>
      </p:sp>
      <p:sp>
        <p:nvSpPr>
          <p:cNvPr id="8" name="TextBox 7"/>
          <p:cNvSpPr txBox="1"/>
          <p:nvPr/>
        </p:nvSpPr>
        <p:spPr>
          <a:xfrm>
            <a:off x="3992653" y="2689716"/>
            <a:ext cx="5151347" cy="338554"/>
          </a:xfrm>
          <a:prstGeom prst="rect">
            <a:avLst/>
          </a:prstGeom>
          <a:solidFill>
            <a:schemeClr val="accent5">
              <a:lumMod val="60000"/>
              <a:lumOff val="40000"/>
            </a:schemeClr>
          </a:solidFill>
        </p:spPr>
        <p:txBody>
          <a:bodyPr wrap="none" rtlCol="0">
            <a:spAutoFit/>
          </a:bodyPr>
          <a:lstStyle/>
          <a:p>
            <a:r>
              <a:rPr lang="el-GR" sz="1600" dirty="0" smtClean="0"/>
              <a:t>Υποθέτουμε ότι το κάθε ΑΜ εμφανίζεται μόνο μία φορά</a:t>
            </a:r>
            <a:endParaRPr lang="en-US" sz="1600" dirty="0"/>
          </a:p>
        </p:txBody>
      </p:sp>
      <p:sp>
        <p:nvSpPr>
          <p:cNvPr id="9" name="TextBox 8"/>
          <p:cNvSpPr txBox="1"/>
          <p:nvPr/>
        </p:nvSpPr>
        <p:spPr>
          <a:xfrm>
            <a:off x="6228184" y="3356992"/>
            <a:ext cx="2910813" cy="1815882"/>
          </a:xfrm>
          <a:prstGeom prst="rect">
            <a:avLst/>
          </a:prstGeom>
          <a:solidFill>
            <a:srgbClr val="92D050"/>
          </a:solidFill>
        </p:spPr>
        <p:txBody>
          <a:bodyPr wrap="square" rtlCol="0">
            <a:spAutoFit/>
          </a:bodyPr>
          <a:lstStyle/>
          <a:p>
            <a:r>
              <a:rPr lang="el-GR" sz="1600" dirty="0" smtClean="0"/>
              <a:t>Διάβασε τα ζεύγη ΑΜ, βαθμός και έλεγξε αν το ΑΜ εμφανίζεται ως κλειδί στο </a:t>
            </a:r>
            <a:r>
              <a:rPr lang="en-US" sz="1600" dirty="0" err="1" smtClean="0"/>
              <a:t>HashMap</a:t>
            </a:r>
            <a:r>
              <a:rPr lang="el-GR" sz="1600" dirty="0" smtClean="0"/>
              <a:t>.</a:t>
            </a:r>
          </a:p>
          <a:p>
            <a:endParaRPr lang="el-GR" sz="1600" dirty="0" smtClean="0"/>
          </a:p>
          <a:p>
            <a:r>
              <a:rPr lang="el-GR" sz="1600" dirty="0" smtClean="0"/>
              <a:t>Αν ναι τύπωσε ΑΜ, όνομα και βαθμό στο αρχείο εξόδου</a:t>
            </a:r>
            <a:endParaRPr lang="en-US" sz="1600" dirty="0"/>
          </a:p>
        </p:txBody>
      </p:sp>
    </p:spTree>
    <p:extLst>
      <p:ext uri="{BB962C8B-B14F-4D97-AF65-F5344CB8AC3E}">
        <p14:creationId xmlns:p14="http://schemas.microsoft.com/office/powerpoint/2010/main" val="204621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a:t>24. </a:t>
            </a:r>
            <a:r>
              <a:rPr lang="el-GR" dirty="0" err="1" smtClean="0"/>
              <a:t>Στατικε</a:t>
            </a:r>
            <a:r>
              <a:rPr lang="el-GR" dirty="0" err="1"/>
              <a:t>Σ</a:t>
            </a:r>
            <a:r>
              <a:rPr lang="el-GR" dirty="0" smtClean="0"/>
              <a:t> </a:t>
            </a:r>
            <a:r>
              <a:rPr lang="el-GR" dirty="0" err="1" smtClean="0"/>
              <a:t>μεθοδοι</a:t>
            </a:r>
            <a:r>
              <a:rPr lang="el-GR" dirty="0" smtClean="0"/>
              <a:t> </a:t>
            </a:r>
            <a:r>
              <a:rPr lang="el-GR" dirty="0"/>
              <a:t>και </a:t>
            </a:r>
            <a:r>
              <a:rPr lang="el-GR" dirty="0" err="1" smtClean="0"/>
              <a:t>μεταβλητεΣ</a:t>
            </a:r>
            <a:r>
              <a:rPr lang="en-US" dirty="0"/>
              <a:t/>
            </a:r>
            <a:br>
              <a:rPr lang="en-US" dirty="0"/>
            </a:br>
            <a:r>
              <a:rPr lang="el-GR" dirty="0" err="1" smtClean="0"/>
              <a:t>ΕσωτερικεΣ</a:t>
            </a:r>
            <a:r>
              <a:rPr lang="el-GR" dirty="0" smtClean="0"/>
              <a:t> </a:t>
            </a:r>
            <a:r>
              <a:rPr lang="el-GR" dirty="0" err="1" smtClean="0"/>
              <a:t>κλασειΣ</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301055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Στατικές μέθοδοι</a:t>
            </a:r>
            <a:endParaRPr lang="en-US" dirty="0"/>
          </a:p>
        </p:txBody>
      </p:sp>
      <p:sp>
        <p:nvSpPr>
          <p:cNvPr id="5" name="Content Placeholder 4"/>
          <p:cNvSpPr>
            <a:spLocks noGrp="1"/>
          </p:cNvSpPr>
          <p:nvPr>
            <p:ph idx="1"/>
          </p:nvPr>
        </p:nvSpPr>
        <p:spPr/>
        <p:txBody>
          <a:bodyPr/>
          <a:lstStyle/>
          <a:p>
            <a:r>
              <a:rPr lang="el-GR" dirty="0" smtClean="0"/>
              <a:t>Τι σημαίνει το </a:t>
            </a:r>
            <a:r>
              <a:rPr lang="en-US" dirty="0" smtClean="0"/>
              <a:t>keyword </a:t>
            </a:r>
            <a:r>
              <a:rPr lang="en-US" dirty="0" smtClean="0">
                <a:solidFill>
                  <a:schemeClr val="accent6">
                    <a:lumMod val="75000"/>
                  </a:schemeClr>
                </a:solidFill>
              </a:rPr>
              <a:t>static</a:t>
            </a:r>
            <a:r>
              <a:rPr lang="en-US" dirty="0" smtClean="0"/>
              <a:t> </a:t>
            </a:r>
            <a:r>
              <a:rPr lang="el-GR" dirty="0" smtClean="0"/>
              <a:t>στον ορισμό της </a:t>
            </a:r>
            <a:r>
              <a:rPr lang="en-US" dirty="0" smtClean="0"/>
              <a:t>main </a:t>
            </a:r>
            <a:r>
              <a:rPr lang="el-GR" dirty="0" smtClean="0"/>
              <a:t>μεθόδου? Τι είναι μια </a:t>
            </a:r>
            <a:r>
              <a:rPr lang="el-GR" dirty="0" smtClean="0">
                <a:solidFill>
                  <a:srgbClr val="0070C0"/>
                </a:solidFill>
              </a:rPr>
              <a:t>στατική μέθοδος</a:t>
            </a:r>
            <a:r>
              <a:rPr lang="el-GR" dirty="0" smtClean="0"/>
              <a:t>?</a:t>
            </a:r>
          </a:p>
          <a:p>
            <a:r>
              <a:rPr lang="el-GR" dirty="0" smtClean="0"/>
              <a:t>Μια στατική μέθοδος μπορεί να κληθεί </a:t>
            </a:r>
            <a:r>
              <a:rPr lang="el-GR" dirty="0" smtClean="0">
                <a:solidFill>
                  <a:schemeClr val="accent6">
                    <a:lumMod val="75000"/>
                  </a:schemeClr>
                </a:solidFill>
              </a:rPr>
              <a:t>χωρίς αντικείμενο </a:t>
            </a:r>
            <a:r>
              <a:rPr lang="el-GR" dirty="0" smtClean="0"/>
              <a:t>της κλάσης, χρησιμοποιώντας κατευθείαν το όνομα της κλάσης</a:t>
            </a:r>
          </a:p>
          <a:p>
            <a:pPr lvl="1"/>
            <a:r>
              <a:rPr lang="el-GR" dirty="0" smtClean="0"/>
              <a:t>Η μέθοδος </a:t>
            </a:r>
            <a:r>
              <a:rPr lang="el-GR" dirty="0" smtClean="0">
                <a:solidFill>
                  <a:schemeClr val="accent6">
                    <a:lumMod val="75000"/>
                  </a:schemeClr>
                </a:solidFill>
              </a:rPr>
              <a:t>ανήκει στην κλάση</a:t>
            </a:r>
            <a:r>
              <a:rPr lang="el-GR" dirty="0" smtClean="0"/>
              <a:t> και όχι σε κάποιο συγκεκριμένο αντικείμενο.</a:t>
            </a:r>
          </a:p>
          <a:p>
            <a:pPr lvl="1"/>
            <a:r>
              <a:rPr lang="el-GR" dirty="0" smtClean="0"/>
              <a:t>Όταν καλούμε την συνάρτηση </a:t>
            </a:r>
            <a:r>
              <a:rPr lang="en-US" dirty="0" smtClean="0">
                <a:solidFill>
                  <a:srgbClr val="0070C0"/>
                </a:solidFill>
              </a:rPr>
              <a:t>main</a:t>
            </a:r>
            <a:r>
              <a:rPr lang="en-US" dirty="0" smtClean="0"/>
              <a:t> </a:t>
            </a:r>
            <a:r>
              <a:rPr lang="el-GR" dirty="0" smtClean="0"/>
              <a:t>κατά την εκτέλεση του προγράμματος δεν δημιουργούμε κάποιο αντικείμενο της κλάσης</a:t>
            </a:r>
          </a:p>
          <a:p>
            <a:pPr lvl="1"/>
            <a:r>
              <a:rPr lang="el-GR" dirty="0" smtClean="0"/>
              <a:t>Χρήσιμο για τον ορισμό </a:t>
            </a:r>
            <a:r>
              <a:rPr lang="el-GR" dirty="0" smtClean="0">
                <a:solidFill>
                  <a:srgbClr val="0070C0"/>
                </a:solidFill>
              </a:rPr>
              <a:t>βοηθητικών μεθόδων</a:t>
            </a:r>
          </a:p>
          <a:p>
            <a:endParaRPr lang="en-US" dirty="0"/>
          </a:p>
        </p:txBody>
      </p:sp>
    </p:spTree>
    <p:extLst>
      <p:ext uri="{BB962C8B-B14F-4D97-AF65-F5344CB8AC3E}">
        <p14:creationId xmlns:p14="http://schemas.microsoft.com/office/powerpoint/2010/main" val="284596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Ορισμός</a:t>
            </a:r>
          </a:p>
          <a:p>
            <a:endParaRPr lang="el-GR" dirty="0" smtClean="0"/>
          </a:p>
          <a:p>
            <a:endParaRPr lang="el-GR" dirty="0"/>
          </a:p>
          <a:p>
            <a:endParaRPr lang="en-US" dirty="0" smtClean="0"/>
          </a:p>
          <a:p>
            <a:endParaRPr lang="en-US" dirty="0" smtClean="0"/>
          </a:p>
          <a:p>
            <a:endParaRPr lang="en-US" dirty="0"/>
          </a:p>
          <a:p>
            <a:endParaRPr lang="en-US" dirty="0" smtClean="0"/>
          </a:p>
          <a:p>
            <a:r>
              <a:rPr lang="el-GR" dirty="0" smtClean="0"/>
              <a:t>Κλήση</a:t>
            </a:r>
          </a:p>
        </p:txBody>
      </p:sp>
      <p:sp>
        <p:nvSpPr>
          <p:cNvPr id="9" name="TextBox 8"/>
          <p:cNvSpPr txBox="1"/>
          <p:nvPr/>
        </p:nvSpPr>
        <p:spPr>
          <a:xfrm>
            <a:off x="827584" y="2189042"/>
            <a:ext cx="8186857" cy="2862322"/>
          </a:xfrm>
          <a:prstGeom prst="rect">
            <a:avLst/>
          </a:prstGeom>
          <a:noFill/>
          <a:ln w="28575">
            <a:solidFill>
              <a:srgbClr val="FF0000"/>
            </a:solidFill>
            <a:prstDash val="dash"/>
          </a:ln>
        </p:spPr>
        <p:txBody>
          <a:bodyPr wrap="none" rtlCol="0">
            <a:spAutoFit/>
          </a:bodyPr>
          <a:lstStyle/>
          <a:p>
            <a:r>
              <a:rPr lang="en-US" sz="2000" b="1" dirty="0" smtClean="0">
                <a:solidFill>
                  <a:srgbClr val="0070C0"/>
                </a:solidFill>
                <a:latin typeface="Courier New" pitchFamily="49" charset="0"/>
                <a:cs typeface="Courier New" pitchFamily="49" charset="0"/>
              </a:rPr>
              <a:t>class </a:t>
            </a:r>
            <a:r>
              <a:rPr lang="en-US" sz="2000" b="1" dirty="0" err="1" smtClean="0">
                <a:solidFill>
                  <a:srgbClr val="0070C0"/>
                </a:solidFill>
                <a:latin typeface="Courier New" pitchFamily="49" charset="0"/>
                <a:cs typeface="Courier New" pitchFamily="49" charset="0"/>
              </a:rPr>
              <a:t>myClass</a:t>
            </a:r>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a:t>
            </a:r>
          </a:p>
          <a:p>
            <a:r>
              <a:rPr lang="en-US" sz="2000" b="1" dirty="0" smtClean="0">
                <a:solidFill>
                  <a:srgbClr val="0070C0"/>
                </a:solidFill>
                <a:latin typeface="Courier New" pitchFamily="49" charset="0"/>
                <a:cs typeface="Courier New" pitchFamily="49" charset="0"/>
              </a:rPr>
              <a:t>	... </a:t>
            </a:r>
          </a:p>
          <a:p>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public </a:t>
            </a:r>
            <a:r>
              <a:rPr lang="en-US" sz="2000" b="1" dirty="0">
                <a:solidFill>
                  <a:srgbClr val="FF0000"/>
                </a:solidFill>
                <a:latin typeface="Courier New" pitchFamily="49" charset="0"/>
                <a:cs typeface="Courier New" pitchFamily="49" charset="0"/>
              </a:rPr>
              <a:t>static</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ReturnType</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methodName</a:t>
            </a:r>
            <a:r>
              <a:rPr lang="en-US" sz="2000" b="1" dirty="0">
                <a:solidFill>
                  <a:srgbClr val="0070C0"/>
                </a:solidFill>
                <a:latin typeface="Courier New" pitchFamily="49" charset="0"/>
                <a:cs typeface="Courier New" pitchFamily="49" charset="0"/>
              </a:rPr>
              <a:t>(arguments</a:t>
            </a:r>
            <a:r>
              <a:rPr lang="en-US" sz="2000" b="1" dirty="0" smtClean="0">
                <a:solidFill>
                  <a:srgbClr val="0070C0"/>
                </a:solidFill>
                <a:latin typeface="Courier New" pitchFamily="49" charset="0"/>
                <a:cs typeface="Courier New" pitchFamily="49" charset="0"/>
              </a:rPr>
              <a:t>)</a:t>
            </a:r>
          </a:p>
          <a:p>
            <a:r>
              <a:rPr lang="en-US"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 … }</a:t>
            </a:r>
          </a:p>
          <a:p>
            <a:endParaRPr lang="en-US" sz="2000" b="1" dirty="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a:t>
            </a:r>
          </a:p>
          <a:p>
            <a:r>
              <a:rPr lang="en-US" sz="2000" b="1" dirty="0">
                <a:solidFill>
                  <a:srgbClr val="0070C0"/>
                </a:solidFill>
                <a:latin typeface="Courier New" pitchFamily="49" charset="0"/>
                <a:cs typeface="Courier New" pitchFamily="49" charset="0"/>
              </a:rPr>
              <a:t>}</a:t>
            </a:r>
          </a:p>
        </p:txBody>
      </p:sp>
      <p:sp>
        <p:nvSpPr>
          <p:cNvPr id="10" name="TextBox 9"/>
          <p:cNvSpPr txBox="1"/>
          <p:nvPr/>
        </p:nvSpPr>
        <p:spPr>
          <a:xfrm>
            <a:off x="827583" y="5733256"/>
            <a:ext cx="8186857" cy="400110"/>
          </a:xfrm>
          <a:prstGeom prst="rect">
            <a:avLst/>
          </a:prstGeom>
          <a:noFill/>
          <a:ln w="28575">
            <a:solidFill>
              <a:srgbClr val="FF0000"/>
            </a:solidFill>
            <a:prstDash val="dash"/>
          </a:ln>
        </p:spPr>
        <p:txBody>
          <a:bodyPr wrap="square" rtlCol="0">
            <a:spAutoFit/>
          </a:bodyPr>
          <a:lstStyle/>
          <a:p>
            <a:r>
              <a:rPr lang="en-US" sz="2000" b="1" dirty="0" err="1" smtClean="0">
                <a:solidFill>
                  <a:srgbClr val="FF0000"/>
                </a:solidFill>
                <a:latin typeface="Courier New" pitchFamily="49" charset="0"/>
                <a:cs typeface="Courier New" pitchFamily="49" charset="0"/>
              </a:rPr>
              <a:t>myClass</a:t>
            </a:r>
            <a:r>
              <a:rPr lang="en-US" sz="2000" b="1" dirty="0" err="1" smtClean="0">
                <a:solidFill>
                  <a:srgbClr val="0070C0"/>
                </a:solidFill>
                <a:latin typeface="Courier New" pitchFamily="49" charset="0"/>
                <a:cs typeface="Courier New" pitchFamily="49" charset="0"/>
              </a:rPr>
              <a:t>.methodName</a:t>
            </a:r>
            <a:r>
              <a:rPr lang="en-US" sz="2000" b="1" dirty="0" smtClean="0">
                <a:solidFill>
                  <a:srgbClr val="0070C0"/>
                </a:solidFill>
                <a:latin typeface="Courier New" pitchFamily="49" charset="0"/>
                <a:cs typeface="Courier New" pitchFamily="49" charset="0"/>
              </a:rPr>
              <a:t>(arguments)</a:t>
            </a:r>
          </a:p>
        </p:txBody>
      </p:sp>
    </p:spTree>
    <p:extLst>
      <p:ext uri="{BB962C8B-B14F-4D97-AF65-F5344CB8AC3E}">
        <p14:creationId xmlns:p14="http://schemas.microsoft.com/office/powerpoint/2010/main" val="358760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907704" y="1776297"/>
            <a:ext cx="5561138" cy="2585323"/>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Auxiliary</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a:t>
            </a:r>
            <a:r>
              <a:rPr lang="en-US" b="1" dirty="0">
                <a:latin typeface="Courier New" pitchFamily="49" charset="0"/>
                <a:cs typeface="Courier New" pitchFamily="49" charset="0"/>
              </a:rPr>
              <a:t> int max(int x, int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(x &gt;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x;</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return y;</a:t>
            </a:r>
          </a:p>
          <a:p>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5" name="TextBox 4"/>
          <p:cNvSpPr txBox="1"/>
          <p:nvPr/>
        </p:nvSpPr>
        <p:spPr>
          <a:xfrm>
            <a:off x="1907704" y="4968633"/>
            <a:ext cx="5561138" cy="369332"/>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int m = </a:t>
            </a:r>
            <a:r>
              <a:rPr lang="en-US" b="1" dirty="0" err="1" smtClean="0">
                <a:solidFill>
                  <a:srgbClr val="FF0000"/>
                </a:solidFill>
                <a:latin typeface="Courier New" pitchFamily="49" charset="0"/>
                <a:cs typeface="Courier New" pitchFamily="49" charset="0"/>
              </a:rPr>
              <a:t>Auxiliary.max</a:t>
            </a:r>
            <a:r>
              <a:rPr lang="en-US" b="1" dirty="0" smtClean="0">
                <a:latin typeface="Courier New" pitchFamily="49" charset="0"/>
                <a:cs typeface="Courier New" pitchFamily="49" charset="0"/>
              </a:rPr>
              <a:t>(6,5)</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p:txBody>
      </p:sp>
      <p:sp>
        <p:nvSpPr>
          <p:cNvPr id="6" name="TextBox 5"/>
          <p:cNvSpPr txBox="1"/>
          <p:nvPr/>
        </p:nvSpPr>
        <p:spPr>
          <a:xfrm>
            <a:off x="283706" y="2060848"/>
            <a:ext cx="1061509" cy="369332"/>
          </a:xfrm>
          <a:prstGeom prst="rect">
            <a:avLst/>
          </a:prstGeom>
          <a:solidFill>
            <a:srgbClr val="92D050"/>
          </a:solidFill>
        </p:spPr>
        <p:txBody>
          <a:bodyPr wrap="none" rtlCol="0">
            <a:spAutoFit/>
          </a:bodyPr>
          <a:lstStyle/>
          <a:p>
            <a:r>
              <a:rPr lang="el-GR" dirty="0" smtClean="0"/>
              <a:t>Ορισμός</a:t>
            </a:r>
            <a:endParaRPr lang="en-US" dirty="0"/>
          </a:p>
        </p:txBody>
      </p:sp>
      <p:sp>
        <p:nvSpPr>
          <p:cNvPr id="7" name="TextBox 6"/>
          <p:cNvSpPr txBox="1"/>
          <p:nvPr/>
        </p:nvSpPr>
        <p:spPr>
          <a:xfrm>
            <a:off x="492096" y="4581128"/>
            <a:ext cx="853119" cy="369332"/>
          </a:xfrm>
          <a:prstGeom prst="rect">
            <a:avLst/>
          </a:prstGeom>
          <a:solidFill>
            <a:srgbClr val="92D050"/>
          </a:solidFill>
        </p:spPr>
        <p:txBody>
          <a:bodyPr wrap="none" rtlCol="0">
            <a:spAutoFit/>
          </a:bodyPr>
          <a:lstStyle/>
          <a:p>
            <a:r>
              <a:rPr lang="el-GR" dirty="0" smtClean="0"/>
              <a:t>Κλήση</a:t>
            </a:r>
            <a:endParaRPr lang="en-US" dirty="0"/>
          </a:p>
        </p:txBody>
      </p:sp>
      <p:sp>
        <p:nvSpPr>
          <p:cNvPr id="8" name="TextBox 7"/>
          <p:cNvSpPr txBox="1"/>
          <p:nvPr/>
        </p:nvSpPr>
        <p:spPr>
          <a:xfrm>
            <a:off x="1925010" y="5673789"/>
            <a:ext cx="6875472" cy="646331"/>
          </a:xfrm>
          <a:prstGeom prst="rect">
            <a:avLst/>
          </a:prstGeom>
          <a:solidFill>
            <a:schemeClr val="accent5">
              <a:lumMod val="60000"/>
              <a:lumOff val="40000"/>
            </a:schemeClr>
          </a:solidFill>
        </p:spPr>
        <p:txBody>
          <a:bodyPr wrap="none" rtlCol="0">
            <a:spAutoFit/>
          </a:bodyPr>
          <a:lstStyle/>
          <a:p>
            <a:r>
              <a:rPr lang="el-GR" dirty="0" smtClean="0"/>
              <a:t>Η κλήση της μεθόδου </a:t>
            </a:r>
            <a:r>
              <a:rPr lang="en-US" dirty="0" smtClean="0"/>
              <a:t>max </a:t>
            </a:r>
            <a:r>
              <a:rPr lang="el-GR" dirty="0" smtClean="0">
                <a:solidFill>
                  <a:srgbClr val="FF0000"/>
                </a:solidFill>
              </a:rPr>
              <a:t>δεν</a:t>
            </a:r>
            <a:r>
              <a:rPr lang="el-GR" dirty="0" smtClean="0"/>
              <a:t> χρειάζεται τον ορισμό αντικείμενου</a:t>
            </a:r>
          </a:p>
          <a:p>
            <a:r>
              <a:rPr lang="el-GR" dirty="0" smtClean="0"/>
              <a:t>Γίνεται χρησιμοποιώντας κατευθείαν το όνομα της κλάσης</a:t>
            </a:r>
            <a:endParaRPr lang="en-US" dirty="0"/>
          </a:p>
        </p:txBody>
      </p:sp>
    </p:spTree>
    <p:extLst>
      <p:ext uri="{BB962C8B-B14F-4D97-AF65-F5344CB8AC3E}">
        <p14:creationId xmlns:p14="http://schemas.microsoft.com/office/powerpoint/2010/main" val="109150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Παρένθεση</a:t>
            </a:r>
            <a:endParaRPr lang="en-US" dirty="0"/>
          </a:p>
        </p:txBody>
      </p:sp>
      <p:sp>
        <p:nvSpPr>
          <p:cNvPr id="3" name="Content Placeholder 2"/>
          <p:cNvSpPr>
            <a:spLocks noGrp="1"/>
          </p:cNvSpPr>
          <p:nvPr>
            <p:ph idx="1"/>
          </p:nvPr>
        </p:nvSpPr>
        <p:spPr/>
        <p:txBody>
          <a:bodyPr/>
          <a:lstStyle/>
          <a:p>
            <a:r>
              <a:rPr lang="el-GR" dirty="0" smtClean="0"/>
              <a:t>Ένας άλλος τρόπος να υλοποιήσετε το </a:t>
            </a:r>
            <a:r>
              <a:rPr lang="en-US" dirty="0" smtClean="0"/>
              <a:t>max </a:t>
            </a:r>
            <a:r>
              <a:rPr lang="el-GR" dirty="0" smtClean="0"/>
              <a:t>τελεστή</a:t>
            </a:r>
            <a:endParaRPr lang="en-US" dirty="0"/>
          </a:p>
        </p:txBody>
      </p:sp>
      <p:sp>
        <p:nvSpPr>
          <p:cNvPr id="4" name="TextBox 3"/>
          <p:cNvSpPr txBox="1"/>
          <p:nvPr/>
        </p:nvSpPr>
        <p:spPr>
          <a:xfrm>
            <a:off x="899592" y="2996952"/>
            <a:ext cx="6821098" cy="1200329"/>
          </a:xfrm>
          <a:prstGeom prst="rect">
            <a:avLst/>
          </a:prstGeom>
          <a:noFill/>
          <a:ln w="28575">
            <a:solidFill>
              <a:srgbClr val="0070C0"/>
            </a:solidFill>
            <a:prstDash val="dash"/>
          </a:ln>
        </p:spPr>
        <p:txBody>
          <a:bodyPr wrap="none" rtlCol="0">
            <a:spAutoFit/>
          </a:bodyPr>
          <a:lstStyle/>
          <a:p>
            <a:r>
              <a:rPr lang="en-US" sz="2400" b="1" dirty="0" smtClean="0">
                <a:latin typeface="Courier New" pitchFamily="49" charset="0"/>
                <a:cs typeface="Courier New" pitchFamily="49" charset="0"/>
              </a:rPr>
              <a:t>public </a:t>
            </a:r>
            <a:r>
              <a:rPr lang="en-US" sz="2400" b="1" dirty="0">
                <a:solidFill>
                  <a:srgbClr val="FF0000"/>
                </a:solidFill>
                <a:latin typeface="Courier New" pitchFamily="49" charset="0"/>
                <a:cs typeface="Courier New" pitchFamily="49" charset="0"/>
              </a:rPr>
              <a:t>static</a:t>
            </a:r>
            <a:r>
              <a:rPr lang="en-US" sz="2400" b="1" dirty="0">
                <a:latin typeface="Courier New" pitchFamily="49" charset="0"/>
                <a:cs typeface="Courier New" pitchFamily="49" charset="0"/>
              </a:rPr>
              <a:t> int max(int x, int y){</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return </a:t>
            </a:r>
            <a:r>
              <a:rPr lang="en-US" sz="2400" b="1" dirty="0" smtClean="0">
                <a:solidFill>
                  <a:srgbClr val="0070C0"/>
                </a:solidFill>
                <a:latin typeface="Courier New" pitchFamily="49" charset="0"/>
                <a:cs typeface="Courier New" pitchFamily="49" charset="0"/>
              </a:rPr>
              <a:t>(x&gt;y)? x: y</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a:t>
            </a:r>
          </a:p>
        </p:txBody>
      </p:sp>
      <p:sp>
        <p:nvSpPr>
          <p:cNvPr id="5" name="TextBox 4"/>
          <p:cNvSpPr txBox="1"/>
          <p:nvPr/>
        </p:nvSpPr>
        <p:spPr>
          <a:xfrm>
            <a:off x="539552" y="4509120"/>
            <a:ext cx="8424936" cy="1938992"/>
          </a:xfrm>
          <a:prstGeom prst="rect">
            <a:avLst/>
          </a:prstGeom>
          <a:solidFill>
            <a:schemeClr val="accent5">
              <a:lumMod val="60000"/>
              <a:lumOff val="40000"/>
            </a:schemeClr>
          </a:solidFill>
        </p:spPr>
        <p:txBody>
          <a:bodyPr wrap="square" rtlCol="0">
            <a:spAutoFit/>
          </a:bodyPr>
          <a:lstStyle/>
          <a:p>
            <a:r>
              <a:rPr lang="en-US" sz="2000" dirty="0" smtClean="0"/>
              <a:t>H </a:t>
            </a:r>
            <a:r>
              <a:rPr lang="el-GR" sz="2000" dirty="0" smtClean="0"/>
              <a:t>έκφραση:</a:t>
            </a:r>
          </a:p>
          <a:p>
            <a:endParaRPr lang="el-GR" sz="2000" dirty="0" smtClean="0"/>
          </a:p>
          <a:p>
            <a:r>
              <a:rPr lang="en-US" sz="2000" b="1" dirty="0" smtClean="0">
                <a:solidFill>
                  <a:srgbClr val="002060"/>
                </a:solidFill>
                <a:latin typeface="Courier New" pitchFamily="49" charset="0"/>
                <a:cs typeface="Courier New" pitchFamily="49" charset="0"/>
              </a:rPr>
              <a:t>condition</a:t>
            </a:r>
            <a:r>
              <a:rPr lang="en-US" sz="2000" b="1" dirty="0" smtClean="0">
                <a:solidFill>
                  <a:srgbClr val="FF0000"/>
                </a:solidFill>
                <a:latin typeface="Courier New" pitchFamily="49" charset="0"/>
                <a:cs typeface="Courier New" pitchFamily="49" charset="0"/>
              </a:rPr>
              <a:t> ? </a:t>
            </a:r>
            <a:r>
              <a:rPr lang="en-US" sz="2000" b="1" dirty="0" err="1" smtClean="0">
                <a:solidFill>
                  <a:srgbClr val="002060"/>
                </a:solidFill>
                <a:latin typeface="Courier New" pitchFamily="49" charset="0"/>
                <a:cs typeface="Courier New" pitchFamily="49" charset="0"/>
              </a:rPr>
              <a:t>value_if_true</a:t>
            </a:r>
            <a:r>
              <a:rPr lang="en-US" sz="2000" b="1" dirty="0" smtClean="0">
                <a:solidFill>
                  <a:srgbClr val="FF0000"/>
                </a:solidFill>
                <a:latin typeface="Courier New" pitchFamily="49" charset="0"/>
                <a:cs typeface="Courier New" pitchFamily="49" charset="0"/>
              </a:rPr>
              <a:t>: </a:t>
            </a:r>
            <a:r>
              <a:rPr lang="en-US" sz="2000" b="1" dirty="0" err="1" smtClean="0">
                <a:solidFill>
                  <a:srgbClr val="002060"/>
                </a:solidFill>
                <a:latin typeface="Courier New" pitchFamily="49" charset="0"/>
                <a:cs typeface="Courier New" pitchFamily="49" charset="0"/>
              </a:rPr>
              <a:t>value_if_false</a:t>
            </a:r>
            <a:endParaRPr lang="en-US" sz="2000" b="1" dirty="0" smtClean="0">
              <a:solidFill>
                <a:srgbClr val="002060"/>
              </a:solidFill>
              <a:latin typeface="Courier New" pitchFamily="49" charset="0"/>
              <a:cs typeface="Courier New" pitchFamily="49" charset="0"/>
            </a:endParaRPr>
          </a:p>
          <a:p>
            <a:endParaRPr lang="el-GR" sz="2000" dirty="0" smtClean="0"/>
          </a:p>
          <a:p>
            <a:r>
              <a:rPr lang="el-GR" sz="2000" dirty="0" smtClean="0"/>
              <a:t>επιστέφει μια τιμή ανάλογα με την αποτίμηση του </a:t>
            </a:r>
            <a:r>
              <a:rPr lang="en-US" sz="2000" dirty="0" smtClean="0"/>
              <a:t>condition </a:t>
            </a:r>
            <a:r>
              <a:rPr lang="el-GR" sz="2000" dirty="0" smtClean="0"/>
              <a:t>και είναι ένας γρήγορος τρόπος να υλοποιήσουμε ένα </a:t>
            </a:r>
            <a:r>
              <a:rPr lang="en-US" sz="2000" dirty="0" smtClean="0"/>
              <a:t>if </a:t>
            </a:r>
            <a:r>
              <a:rPr lang="el-GR" sz="2000" dirty="0" smtClean="0"/>
              <a:t>το οποίο </a:t>
            </a:r>
            <a:r>
              <a:rPr lang="el-GR" sz="2000" dirty="0" smtClean="0">
                <a:solidFill>
                  <a:srgbClr val="FF0000"/>
                </a:solidFill>
              </a:rPr>
              <a:t>επιστρέφει μία τιμή</a:t>
            </a:r>
          </a:p>
        </p:txBody>
      </p:sp>
    </p:spTree>
    <p:extLst>
      <p:ext uri="{BB962C8B-B14F-4D97-AF65-F5344CB8AC3E}">
        <p14:creationId xmlns:p14="http://schemas.microsoft.com/office/powerpoint/2010/main" val="223480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HelloWorld.java</a:t>
            </a:r>
            <a:endParaRPr lang="en-US" dirty="0"/>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81000" y="5562600"/>
            <a:ext cx="8267700" cy="830997"/>
          </a:xfrm>
          <a:prstGeom prst="rect">
            <a:avLst/>
          </a:prstGeom>
          <a:noFill/>
        </p:spPr>
        <p:txBody>
          <a:bodyPr wrap="square" rtlCol="0">
            <a:spAutoFit/>
          </a:bodyPr>
          <a:lstStyle/>
          <a:p>
            <a:r>
              <a:rPr lang="el-GR" sz="2400" dirty="0" smtClean="0"/>
              <a:t>Το </a:t>
            </a:r>
            <a:r>
              <a:rPr lang="el-GR" sz="2400" dirty="0" smtClean="0">
                <a:solidFill>
                  <a:srgbClr val="00B0F0"/>
                </a:solidFill>
              </a:rPr>
              <a:t>όνομα του </a:t>
            </a:r>
            <a:r>
              <a:rPr lang="en-US" sz="2400" dirty="0">
                <a:solidFill>
                  <a:srgbClr val="00B0F0"/>
                </a:solidFill>
              </a:rPr>
              <a:t>.java</a:t>
            </a:r>
            <a:r>
              <a:rPr lang="el-GR" sz="2400" dirty="0">
                <a:solidFill>
                  <a:srgbClr val="00B0F0"/>
                </a:solidFill>
              </a:rPr>
              <a:t> </a:t>
            </a:r>
            <a:r>
              <a:rPr lang="el-GR" sz="2400" dirty="0" smtClean="0">
                <a:solidFill>
                  <a:srgbClr val="00B0F0"/>
                </a:solidFill>
              </a:rPr>
              <a:t>αρχείου </a:t>
            </a:r>
            <a:r>
              <a:rPr lang="el-GR" sz="2400" dirty="0" smtClean="0"/>
              <a:t>και το </a:t>
            </a:r>
            <a:r>
              <a:rPr lang="el-GR" sz="2400" dirty="0" smtClean="0">
                <a:solidFill>
                  <a:srgbClr val="00B0F0"/>
                </a:solidFill>
              </a:rPr>
              <a:t>όνομα της κλάσης </a:t>
            </a:r>
            <a:r>
              <a:rPr lang="el-GR" sz="2400" dirty="0" smtClean="0"/>
              <a:t>(που περιέχει την μέθοδο </a:t>
            </a:r>
            <a:r>
              <a:rPr lang="en-US" sz="2400" dirty="0" smtClean="0"/>
              <a:t>main</a:t>
            </a:r>
            <a:r>
              <a:rPr lang="el-GR" sz="2400" dirty="0" smtClean="0"/>
              <a:t>) θα πρέπει να είναι πάντα τα </a:t>
            </a:r>
            <a:r>
              <a:rPr lang="el-GR" sz="2400" dirty="0" smtClean="0">
                <a:solidFill>
                  <a:srgbClr val="FF0000"/>
                </a:solidFill>
              </a:rPr>
              <a:t>ίδια</a:t>
            </a:r>
            <a:r>
              <a:rPr lang="el-GR" sz="2400" dirty="0" smtClean="0"/>
              <a:t>!</a:t>
            </a:r>
            <a:endParaRPr lang="en-US" sz="2400" dirty="0"/>
          </a:p>
        </p:txBody>
      </p:sp>
    </p:spTree>
    <p:extLst>
      <p:ext uri="{BB962C8B-B14F-4D97-AF65-F5344CB8AC3E}">
        <p14:creationId xmlns:p14="http://schemas.microsoft.com/office/powerpoint/2010/main" val="1301660287"/>
      </p:ext>
    </p:extLst>
  </p:cSld>
  <p:clrMapOvr>
    <a:masterClrMapping/>
  </p:clrMapOvr>
  <p:timing>
    <p:tnLst>
      <p:par>
        <p:cTn id="1" dur="indefinite" restart="never" nodeType="tmRoot"/>
      </p:par>
    </p:tnLst>
  </p:timing>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μεταβλητές</a:t>
            </a:r>
            <a:endParaRPr lang="en-US" dirty="0"/>
          </a:p>
        </p:txBody>
      </p:sp>
      <p:sp>
        <p:nvSpPr>
          <p:cNvPr id="3" name="Content Placeholder 2"/>
          <p:cNvSpPr>
            <a:spLocks noGrp="1"/>
          </p:cNvSpPr>
          <p:nvPr>
            <p:ph idx="1"/>
          </p:nvPr>
        </p:nvSpPr>
        <p:spPr/>
        <p:txBody>
          <a:bodyPr/>
          <a:lstStyle/>
          <a:p>
            <a:r>
              <a:rPr lang="el-GR" dirty="0" smtClean="0"/>
              <a:t>Παρόμοια με τις στατικές μεθόδους μπορούμε να ορίσουμε και </a:t>
            </a:r>
            <a:r>
              <a:rPr lang="el-GR" dirty="0" smtClean="0">
                <a:solidFill>
                  <a:schemeClr val="accent6">
                    <a:lumMod val="75000"/>
                  </a:schemeClr>
                </a:solidFill>
              </a:rPr>
              <a:t>στατικές μεταβλητές</a:t>
            </a:r>
          </a:p>
          <a:p>
            <a:pPr lvl="1"/>
            <a:r>
              <a:rPr lang="el-GR" dirty="0" smtClean="0"/>
              <a:t>Οι στατικές μεταβλητές </a:t>
            </a:r>
            <a:r>
              <a:rPr lang="el-GR" dirty="0" smtClean="0">
                <a:solidFill>
                  <a:schemeClr val="accent6">
                    <a:lumMod val="75000"/>
                  </a:schemeClr>
                </a:solidFill>
              </a:rPr>
              <a:t>ανήκουν στην κλάση </a:t>
            </a:r>
            <a:r>
              <a:rPr lang="el-GR" dirty="0" smtClean="0"/>
              <a:t>και όχι σε κάποιο συγκεκριμένο αντικείμενο και, εφόσον είναι </a:t>
            </a:r>
            <a:r>
              <a:rPr lang="en-US" dirty="0" smtClean="0"/>
              <a:t>public </a:t>
            </a:r>
            <a:r>
              <a:rPr lang="el-GR" dirty="0" smtClean="0"/>
              <a:t>μπορούμε να έχουμε πρόσβαση σε αυτές χρησιμοποιώντας το όνομα της κλάσης</a:t>
            </a:r>
            <a:r>
              <a:rPr lang="en-US" dirty="0" smtClean="0"/>
              <a:t> </a:t>
            </a:r>
            <a:r>
              <a:rPr lang="el-GR" dirty="0" smtClean="0">
                <a:solidFill>
                  <a:schemeClr val="accent6">
                    <a:lumMod val="75000"/>
                  </a:schemeClr>
                </a:solidFill>
              </a:rPr>
              <a:t>χωρίς</a:t>
            </a:r>
            <a:r>
              <a:rPr lang="el-GR" dirty="0" smtClean="0"/>
              <a:t> να έχουμε ορίσει κάποιο </a:t>
            </a:r>
            <a:r>
              <a:rPr lang="el-GR" dirty="0" smtClean="0">
                <a:solidFill>
                  <a:schemeClr val="accent6">
                    <a:lumMod val="75000"/>
                  </a:schemeClr>
                </a:solidFill>
              </a:rPr>
              <a:t>αντικείμενο</a:t>
            </a:r>
            <a:r>
              <a:rPr lang="el-GR" dirty="0" smtClean="0"/>
              <a:t>.</a:t>
            </a:r>
            <a:endParaRPr lang="en-US" dirty="0"/>
          </a:p>
        </p:txBody>
      </p:sp>
    </p:spTree>
    <p:extLst>
      <p:ext uri="{BB962C8B-B14F-4D97-AF65-F5344CB8AC3E}">
        <p14:creationId xmlns:p14="http://schemas.microsoft.com/office/powerpoint/2010/main" val="168711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Ορισμός</a:t>
            </a:r>
          </a:p>
          <a:p>
            <a:endParaRPr lang="el-GR" dirty="0" smtClean="0"/>
          </a:p>
          <a:p>
            <a:endParaRPr lang="el-GR" dirty="0"/>
          </a:p>
          <a:p>
            <a:endParaRPr lang="en-US" dirty="0" smtClean="0"/>
          </a:p>
          <a:p>
            <a:endParaRPr lang="en-US" dirty="0" smtClean="0"/>
          </a:p>
          <a:p>
            <a:endParaRPr lang="en-US" dirty="0"/>
          </a:p>
          <a:p>
            <a:endParaRPr lang="en-US" dirty="0" smtClean="0"/>
          </a:p>
          <a:p>
            <a:r>
              <a:rPr lang="el-GR" dirty="0" smtClean="0"/>
              <a:t>Κλήση</a:t>
            </a:r>
          </a:p>
        </p:txBody>
      </p:sp>
      <p:sp>
        <p:nvSpPr>
          <p:cNvPr id="9" name="TextBox 8"/>
          <p:cNvSpPr txBox="1"/>
          <p:nvPr/>
        </p:nvSpPr>
        <p:spPr>
          <a:xfrm>
            <a:off x="827584" y="2189042"/>
            <a:ext cx="8186857" cy="2862322"/>
          </a:xfrm>
          <a:prstGeom prst="rect">
            <a:avLst/>
          </a:prstGeom>
          <a:noFill/>
          <a:ln w="28575">
            <a:solidFill>
              <a:srgbClr val="FF0000"/>
            </a:solidFill>
            <a:prstDash val="dash"/>
          </a:ln>
        </p:spPr>
        <p:txBody>
          <a:bodyPr wrap="none" rtlCol="0">
            <a:spAutoFit/>
          </a:bodyPr>
          <a:lstStyle/>
          <a:p>
            <a:r>
              <a:rPr lang="en-US" sz="2000" b="1" dirty="0" smtClean="0">
                <a:solidFill>
                  <a:srgbClr val="0070C0"/>
                </a:solidFill>
                <a:latin typeface="Courier New" pitchFamily="49" charset="0"/>
                <a:cs typeface="Courier New" pitchFamily="49" charset="0"/>
              </a:rPr>
              <a:t>class </a:t>
            </a:r>
            <a:r>
              <a:rPr lang="en-US" sz="2000" b="1" dirty="0" err="1" smtClean="0">
                <a:solidFill>
                  <a:srgbClr val="0070C0"/>
                </a:solidFill>
                <a:latin typeface="Courier New" pitchFamily="49" charset="0"/>
                <a:cs typeface="Courier New" pitchFamily="49" charset="0"/>
              </a:rPr>
              <a:t>myClass</a:t>
            </a:r>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a:t>
            </a:r>
          </a:p>
          <a:p>
            <a:r>
              <a:rPr lang="en-US" sz="2000" b="1" dirty="0" smtClean="0">
                <a:solidFill>
                  <a:srgbClr val="0070C0"/>
                </a:solidFill>
                <a:latin typeface="Courier New" pitchFamily="49" charset="0"/>
                <a:cs typeface="Courier New" pitchFamily="49" charset="0"/>
              </a:rPr>
              <a:t>	public </a:t>
            </a:r>
            <a:r>
              <a:rPr lang="en-US" sz="2000" b="1" dirty="0" smtClean="0">
                <a:solidFill>
                  <a:srgbClr val="FF0000"/>
                </a:solidFill>
                <a:latin typeface="Courier New" pitchFamily="49" charset="0"/>
                <a:cs typeface="Courier New" pitchFamily="49" charset="0"/>
              </a:rPr>
              <a:t>static</a:t>
            </a:r>
            <a:r>
              <a:rPr lang="en-US" sz="2000" b="1" dirty="0" smtClean="0">
                <a:solidFill>
                  <a:srgbClr val="0070C0"/>
                </a:solidFill>
                <a:latin typeface="Courier New" pitchFamily="49" charset="0"/>
                <a:cs typeface="Courier New" pitchFamily="49" charset="0"/>
              </a:rPr>
              <a:t> Type </a:t>
            </a:r>
            <a:r>
              <a:rPr lang="en-US" sz="2000" b="1" dirty="0" err="1" smtClean="0">
                <a:solidFill>
                  <a:srgbClr val="0070C0"/>
                </a:solidFill>
                <a:latin typeface="Courier New" pitchFamily="49" charset="0"/>
                <a:cs typeface="Courier New" pitchFamily="49" charset="0"/>
              </a:rPr>
              <a:t>varName</a:t>
            </a:r>
            <a:r>
              <a:rPr lang="en-US" sz="2000" b="1" dirty="0" smtClean="0">
                <a:solidFill>
                  <a:srgbClr val="0070C0"/>
                </a:solidFill>
                <a:latin typeface="Courier New" pitchFamily="49" charset="0"/>
                <a:cs typeface="Courier New" pitchFamily="49" charset="0"/>
              </a:rPr>
              <a:t>;</a:t>
            </a:r>
          </a:p>
          <a:p>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public </a:t>
            </a:r>
            <a:r>
              <a:rPr lang="en-US" sz="2000" b="1" dirty="0">
                <a:solidFill>
                  <a:srgbClr val="FF0000"/>
                </a:solidFill>
                <a:latin typeface="Courier New" pitchFamily="49" charset="0"/>
                <a:cs typeface="Courier New" pitchFamily="49" charset="0"/>
              </a:rPr>
              <a:t>static</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ReturnType</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methodName</a:t>
            </a:r>
            <a:r>
              <a:rPr lang="en-US" sz="2000" b="1" dirty="0">
                <a:solidFill>
                  <a:srgbClr val="0070C0"/>
                </a:solidFill>
                <a:latin typeface="Courier New" pitchFamily="49" charset="0"/>
                <a:cs typeface="Courier New" pitchFamily="49" charset="0"/>
              </a:rPr>
              <a:t>(arguments</a:t>
            </a:r>
            <a:r>
              <a:rPr lang="en-US" sz="2000" b="1" dirty="0" smtClean="0">
                <a:solidFill>
                  <a:srgbClr val="0070C0"/>
                </a:solidFill>
                <a:latin typeface="Courier New" pitchFamily="49" charset="0"/>
                <a:cs typeface="Courier New" pitchFamily="49" charset="0"/>
              </a:rPr>
              <a:t>)</a:t>
            </a:r>
          </a:p>
          <a:p>
            <a:r>
              <a:rPr lang="en-US"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 … }</a:t>
            </a:r>
          </a:p>
          <a:p>
            <a:endParaRPr lang="en-US" sz="2000" b="1" dirty="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a:t>
            </a:r>
          </a:p>
          <a:p>
            <a:r>
              <a:rPr lang="en-US" sz="2000" b="1" dirty="0">
                <a:solidFill>
                  <a:srgbClr val="0070C0"/>
                </a:solidFill>
                <a:latin typeface="Courier New" pitchFamily="49" charset="0"/>
                <a:cs typeface="Courier New" pitchFamily="49" charset="0"/>
              </a:rPr>
              <a:t>}</a:t>
            </a:r>
          </a:p>
        </p:txBody>
      </p:sp>
      <p:sp>
        <p:nvSpPr>
          <p:cNvPr id="10" name="TextBox 9"/>
          <p:cNvSpPr txBox="1"/>
          <p:nvPr/>
        </p:nvSpPr>
        <p:spPr>
          <a:xfrm>
            <a:off x="827583" y="5733256"/>
            <a:ext cx="8186857" cy="400110"/>
          </a:xfrm>
          <a:prstGeom prst="rect">
            <a:avLst/>
          </a:prstGeom>
          <a:noFill/>
          <a:ln w="28575">
            <a:solidFill>
              <a:srgbClr val="FF0000"/>
            </a:solidFill>
            <a:prstDash val="dash"/>
          </a:ln>
        </p:spPr>
        <p:txBody>
          <a:bodyPr wrap="square" rtlCol="0">
            <a:spAutoFit/>
          </a:bodyPr>
          <a:lstStyle/>
          <a:p>
            <a:r>
              <a:rPr lang="en-US" sz="2000" b="1" dirty="0" smtClean="0">
                <a:solidFill>
                  <a:srgbClr val="FF0000"/>
                </a:solidFill>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myClass</a:t>
            </a:r>
            <a:r>
              <a:rPr lang="en-US" sz="2000" b="1" dirty="0" err="1" smtClean="0">
                <a:solidFill>
                  <a:srgbClr val="0070C0"/>
                </a:solidFill>
                <a:latin typeface="Courier New" pitchFamily="49" charset="0"/>
                <a:cs typeface="Courier New" pitchFamily="49" charset="0"/>
              </a:rPr>
              <a:t>.varName</a:t>
            </a:r>
            <a:r>
              <a:rPr lang="en-US" sz="2000" b="1" dirty="0" smtClean="0">
                <a:solidFill>
                  <a:srgbClr val="0070C0"/>
                </a:solidFill>
                <a:latin typeface="Courier New" pitchFamily="49" charset="0"/>
                <a:cs typeface="Courier New" pitchFamily="49" charset="0"/>
              </a:rPr>
              <a:t>…. ;</a:t>
            </a:r>
          </a:p>
        </p:txBody>
      </p:sp>
    </p:spTree>
    <p:extLst>
      <p:ext uri="{BB962C8B-B14F-4D97-AF65-F5344CB8AC3E}">
        <p14:creationId xmlns:p14="http://schemas.microsoft.com/office/powerpoint/2010/main" val="30573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925010" y="1626473"/>
            <a:ext cx="5561138" cy="3139321"/>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Auxiliary</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int factor = 2.0;</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a:t>
            </a:r>
            <a:r>
              <a:rPr lang="en-US" b="1" dirty="0">
                <a:latin typeface="Courier New" pitchFamily="49" charset="0"/>
                <a:cs typeface="Courier New" pitchFamily="49" charset="0"/>
              </a:rPr>
              <a:t> int max(int x, int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(x &gt;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x;</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return y;</a:t>
            </a:r>
          </a:p>
          <a:p>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5" name="TextBox 4"/>
          <p:cNvSpPr txBox="1"/>
          <p:nvPr/>
        </p:nvSpPr>
        <p:spPr>
          <a:xfrm>
            <a:off x="1907704" y="4968633"/>
            <a:ext cx="6120680" cy="646331"/>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int m =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Auxiliary.factor</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Auxiliary.max</a:t>
            </a:r>
            <a:r>
              <a:rPr lang="en-US" b="1" dirty="0" smtClean="0">
                <a:latin typeface="Courier New" pitchFamily="49" charset="0"/>
                <a:cs typeface="Courier New" pitchFamily="49" charset="0"/>
              </a:rPr>
              <a:t>(6,5)</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p:txBody>
      </p:sp>
      <p:sp>
        <p:nvSpPr>
          <p:cNvPr id="6" name="TextBox 5"/>
          <p:cNvSpPr txBox="1"/>
          <p:nvPr/>
        </p:nvSpPr>
        <p:spPr>
          <a:xfrm>
            <a:off x="283706" y="2060848"/>
            <a:ext cx="1061509" cy="369332"/>
          </a:xfrm>
          <a:prstGeom prst="rect">
            <a:avLst/>
          </a:prstGeom>
          <a:solidFill>
            <a:srgbClr val="92D050"/>
          </a:solidFill>
        </p:spPr>
        <p:txBody>
          <a:bodyPr wrap="none" rtlCol="0">
            <a:spAutoFit/>
          </a:bodyPr>
          <a:lstStyle/>
          <a:p>
            <a:r>
              <a:rPr lang="el-GR" dirty="0" smtClean="0"/>
              <a:t>Ορισμός</a:t>
            </a:r>
            <a:endParaRPr lang="en-US" dirty="0"/>
          </a:p>
        </p:txBody>
      </p:sp>
      <p:sp>
        <p:nvSpPr>
          <p:cNvPr id="7" name="TextBox 6"/>
          <p:cNvSpPr txBox="1"/>
          <p:nvPr/>
        </p:nvSpPr>
        <p:spPr>
          <a:xfrm>
            <a:off x="492096" y="4581128"/>
            <a:ext cx="853119" cy="369332"/>
          </a:xfrm>
          <a:prstGeom prst="rect">
            <a:avLst/>
          </a:prstGeom>
          <a:solidFill>
            <a:srgbClr val="92D050"/>
          </a:solidFill>
        </p:spPr>
        <p:txBody>
          <a:bodyPr wrap="none" rtlCol="0">
            <a:spAutoFit/>
          </a:bodyPr>
          <a:lstStyle/>
          <a:p>
            <a:r>
              <a:rPr lang="el-GR" dirty="0" smtClean="0"/>
              <a:t>Κλήση</a:t>
            </a:r>
            <a:endParaRPr lang="en-US" dirty="0"/>
          </a:p>
        </p:txBody>
      </p:sp>
    </p:spTree>
    <p:extLst>
      <p:ext uri="{BB962C8B-B14F-4D97-AF65-F5344CB8AC3E}">
        <p14:creationId xmlns:p14="http://schemas.microsoft.com/office/powerpoint/2010/main" val="38034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Σταθερές</a:t>
            </a:r>
            <a:endParaRPr lang="en-US" dirty="0"/>
          </a:p>
        </p:txBody>
      </p:sp>
      <p:sp>
        <p:nvSpPr>
          <p:cNvPr id="3" name="Content Placeholder 2"/>
          <p:cNvSpPr>
            <a:spLocks noGrp="1"/>
          </p:cNvSpPr>
          <p:nvPr>
            <p:ph idx="1"/>
          </p:nvPr>
        </p:nvSpPr>
        <p:spPr/>
        <p:txBody>
          <a:bodyPr/>
          <a:lstStyle/>
          <a:p>
            <a:r>
              <a:rPr lang="el-GR" dirty="0" smtClean="0"/>
              <a:t>Οι στατικές μεταβλητές πολλές φορές χρησιμοποιούνται για να ορίσουμε </a:t>
            </a:r>
            <a:r>
              <a:rPr lang="el-GR" dirty="0" smtClean="0">
                <a:solidFill>
                  <a:schemeClr val="accent6">
                    <a:lumMod val="75000"/>
                  </a:schemeClr>
                </a:solidFill>
              </a:rPr>
              <a:t>σταθερές</a:t>
            </a:r>
            <a:r>
              <a:rPr lang="en-US" dirty="0" smtClean="0"/>
              <a:t>.</a:t>
            </a:r>
          </a:p>
          <a:p>
            <a:pPr lvl="1"/>
            <a:r>
              <a:rPr lang="el-GR" dirty="0" smtClean="0"/>
              <a:t>Τις ορίζουμε σε μία κλάση και μπορούμε να τις χρησιμοποιούμε σε διάφορα σημεία στο πρόγραμμα.</a:t>
            </a:r>
          </a:p>
          <a:p>
            <a:pPr lvl="1"/>
            <a:endParaRPr lang="el-GR" dirty="0" smtClean="0"/>
          </a:p>
          <a:p>
            <a:r>
              <a:rPr lang="el-GR" dirty="0" smtClean="0"/>
              <a:t>Για να προσδιορίσουμε ότι μία μεταβλητή είναι σταθερά μπορούμε να χρησιμοποιήσουμε το </a:t>
            </a:r>
            <a:r>
              <a:rPr lang="en-US" dirty="0" smtClean="0"/>
              <a:t>keyword </a:t>
            </a:r>
            <a:r>
              <a:rPr lang="en-US" dirty="0" smtClean="0">
                <a:solidFill>
                  <a:srgbClr val="FF0000"/>
                </a:solidFill>
              </a:rPr>
              <a:t>final</a:t>
            </a:r>
            <a:r>
              <a:rPr lang="en-US" dirty="0" smtClean="0"/>
              <a:t>.</a:t>
            </a:r>
            <a:endParaRPr lang="en-US" dirty="0"/>
          </a:p>
        </p:txBody>
      </p:sp>
    </p:spTree>
    <p:extLst>
      <p:ext uri="{BB962C8B-B14F-4D97-AF65-F5344CB8AC3E}">
        <p14:creationId xmlns:p14="http://schemas.microsoft.com/office/powerpoint/2010/main" val="288977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925010" y="1626473"/>
            <a:ext cx="5698996" cy="2308324"/>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Circle</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final</a:t>
            </a:r>
            <a:r>
              <a:rPr lang="en-US" b="1" dirty="0" smtClean="0">
                <a:latin typeface="Courier New" pitchFamily="49" charset="0"/>
                <a:cs typeface="Courier New" pitchFamily="49" charset="0"/>
              </a:rPr>
              <a:t> double PI = 3.14;</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area(double r){</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PI*r*r;</a:t>
            </a:r>
          </a:p>
          <a:p>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5" name="TextBox 4"/>
          <p:cNvSpPr txBox="1"/>
          <p:nvPr/>
        </p:nvSpPr>
        <p:spPr>
          <a:xfrm>
            <a:off x="1925010" y="4968633"/>
            <a:ext cx="6480720" cy="646331"/>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int </a:t>
            </a:r>
            <a:r>
              <a:rPr lang="en-US" b="1" dirty="0" err="1" smtClean="0">
                <a:latin typeface="Courier New" pitchFamily="49" charset="0"/>
                <a:cs typeface="Courier New" pitchFamily="49" charset="0"/>
              </a:rPr>
              <a:t>unitCircleArea</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Circle.area</a:t>
            </a:r>
            <a:r>
              <a:rPr lang="en-US" b="1" dirty="0" smtClean="0">
                <a:latin typeface="Courier New" pitchFamily="49" charset="0"/>
                <a:cs typeface="Courier New" pitchFamily="49" charset="0"/>
              </a:rPr>
              <a:t>(1);</a:t>
            </a: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(“PI value is” + </a:t>
            </a:r>
            <a:r>
              <a:rPr lang="en-US" b="1" dirty="0" err="1" smtClean="0">
                <a:solidFill>
                  <a:srgbClr val="FF0000"/>
                </a:solidFill>
                <a:latin typeface="Courier New" pitchFamily="49" charset="0"/>
                <a:cs typeface="Courier New" pitchFamily="49" charset="0"/>
              </a:rPr>
              <a:t>Circle.PI</a:t>
            </a:r>
            <a:r>
              <a:rPr lang="en-US" b="1" dirty="0" smtClean="0">
                <a:latin typeface="Courier New" pitchFamily="49" charset="0"/>
                <a:cs typeface="Courier New" pitchFamily="49" charset="0"/>
              </a:rPr>
              <a:t>);</a:t>
            </a:r>
          </a:p>
        </p:txBody>
      </p:sp>
      <p:sp>
        <p:nvSpPr>
          <p:cNvPr id="6" name="TextBox 5"/>
          <p:cNvSpPr txBox="1"/>
          <p:nvPr/>
        </p:nvSpPr>
        <p:spPr>
          <a:xfrm>
            <a:off x="283706" y="2060848"/>
            <a:ext cx="1061509" cy="369332"/>
          </a:xfrm>
          <a:prstGeom prst="rect">
            <a:avLst/>
          </a:prstGeom>
          <a:solidFill>
            <a:srgbClr val="92D050"/>
          </a:solidFill>
        </p:spPr>
        <p:txBody>
          <a:bodyPr wrap="none" rtlCol="0">
            <a:spAutoFit/>
          </a:bodyPr>
          <a:lstStyle/>
          <a:p>
            <a:r>
              <a:rPr lang="el-GR" dirty="0" smtClean="0"/>
              <a:t>Ορισμός</a:t>
            </a:r>
            <a:endParaRPr lang="en-US" dirty="0"/>
          </a:p>
        </p:txBody>
      </p:sp>
      <p:sp>
        <p:nvSpPr>
          <p:cNvPr id="7" name="TextBox 6"/>
          <p:cNvSpPr txBox="1"/>
          <p:nvPr/>
        </p:nvSpPr>
        <p:spPr>
          <a:xfrm>
            <a:off x="492096" y="4581128"/>
            <a:ext cx="853119" cy="369332"/>
          </a:xfrm>
          <a:prstGeom prst="rect">
            <a:avLst/>
          </a:prstGeom>
          <a:solidFill>
            <a:srgbClr val="92D050"/>
          </a:solidFill>
        </p:spPr>
        <p:txBody>
          <a:bodyPr wrap="none" rtlCol="0">
            <a:spAutoFit/>
          </a:bodyPr>
          <a:lstStyle/>
          <a:p>
            <a:r>
              <a:rPr lang="el-GR" dirty="0" smtClean="0"/>
              <a:t>Κλήση</a:t>
            </a:r>
            <a:endParaRPr lang="en-US" dirty="0"/>
          </a:p>
        </p:txBody>
      </p:sp>
    </p:spTree>
    <p:extLst>
      <p:ext uri="{BB962C8B-B14F-4D97-AF65-F5344CB8AC3E}">
        <p14:creationId xmlns:p14="http://schemas.microsoft.com/office/powerpoint/2010/main" val="255599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μέθοδοι</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ορίζουμε μια </a:t>
            </a:r>
            <a:r>
              <a:rPr lang="el-GR" dirty="0" smtClean="0">
                <a:solidFill>
                  <a:schemeClr val="accent6">
                    <a:lumMod val="75000"/>
                  </a:schemeClr>
                </a:solidFill>
              </a:rPr>
              <a:t>στατική μέθοδο </a:t>
            </a:r>
            <a:r>
              <a:rPr lang="el-GR" dirty="0" smtClean="0"/>
              <a:t>μέσα σε μία κλάση, </a:t>
            </a:r>
            <a:r>
              <a:rPr lang="el-GR" dirty="0" smtClean="0">
                <a:solidFill>
                  <a:srgbClr val="FF0000"/>
                </a:solidFill>
              </a:rPr>
              <a:t>δεν</a:t>
            </a:r>
            <a:r>
              <a:rPr lang="el-GR" dirty="0" smtClean="0"/>
              <a:t> μπορούμε να χρησιμοποιούμε </a:t>
            </a:r>
            <a:r>
              <a:rPr lang="el-GR" dirty="0" smtClean="0">
                <a:solidFill>
                  <a:srgbClr val="0070C0"/>
                </a:solidFill>
              </a:rPr>
              <a:t>μη στατικά πεδία</a:t>
            </a:r>
            <a:r>
              <a:rPr lang="el-GR" dirty="0" smtClean="0"/>
              <a:t>, ή να καλούμε </a:t>
            </a:r>
            <a:r>
              <a:rPr lang="el-GR" dirty="0" smtClean="0">
                <a:solidFill>
                  <a:srgbClr val="0070C0"/>
                </a:solidFill>
              </a:rPr>
              <a:t>μη στατικές μεθόδους</a:t>
            </a:r>
            <a:r>
              <a:rPr lang="el-GR" dirty="0" smtClean="0"/>
              <a:t>.</a:t>
            </a:r>
          </a:p>
          <a:p>
            <a:pPr lvl="1"/>
            <a:r>
              <a:rPr lang="el-GR" dirty="0" smtClean="0"/>
              <a:t>Μη στατικά πεδία και μη στατικές μέθοδοι συσχετίζονται με ένα </a:t>
            </a:r>
            <a:r>
              <a:rPr lang="el-GR" dirty="0" smtClean="0">
                <a:solidFill>
                  <a:schemeClr val="accent6">
                    <a:lumMod val="75000"/>
                  </a:schemeClr>
                </a:solidFill>
              </a:rPr>
              <a:t>αντικείμενο</a:t>
            </a:r>
            <a:r>
              <a:rPr lang="el-GR" dirty="0" smtClean="0"/>
              <a:t>. Εφόσον μπορούμε να καλέσουμε μια στατική μέθοδο χωρίς αντικείμενο, δεν μπορούμε μέσα σε αυτή να χρησιμοποιούμε μη στατικά πεδία ή μεθόδους.</a:t>
            </a:r>
          </a:p>
          <a:p>
            <a:pPr lvl="1"/>
            <a:r>
              <a:rPr lang="el-GR" dirty="0" smtClean="0"/>
              <a:t>Σκεφτείτε ότι για κάθε χρήση μιας μεθόδου ή μιας μεταβλητής μπορούμε να βάλουμε το </a:t>
            </a:r>
            <a:r>
              <a:rPr lang="en-US" dirty="0" smtClean="0">
                <a:solidFill>
                  <a:schemeClr val="accent6">
                    <a:lumMod val="75000"/>
                  </a:schemeClr>
                </a:solidFill>
              </a:rPr>
              <a:t>this</a:t>
            </a:r>
            <a:r>
              <a:rPr lang="en-US" dirty="0" smtClean="0"/>
              <a:t> </a:t>
            </a:r>
            <a:r>
              <a:rPr lang="el-GR" dirty="0" smtClean="0"/>
              <a:t>μπροστά. Αν δεν υπάρχει αντικείμενο η αναφορά </a:t>
            </a:r>
            <a:r>
              <a:rPr lang="en-US" dirty="0" smtClean="0"/>
              <a:t>this </a:t>
            </a:r>
            <a:r>
              <a:rPr lang="el-GR" dirty="0" smtClean="0"/>
              <a:t>δεν ορίζεται</a:t>
            </a:r>
          </a:p>
          <a:p>
            <a:r>
              <a:rPr lang="el-GR" dirty="0" smtClean="0"/>
              <a:t>Αν θέλουμε να καλέσουμε μια μη στατική μέθοδο θα πρέπει να ορίσουμε ένα </a:t>
            </a:r>
            <a:r>
              <a:rPr lang="el-GR" dirty="0" smtClean="0">
                <a:solidFill>
                  <a:srgbClr val="0070C0"/>
                </a:solidFill>
              </a:rPr>
              <a:t>αντικείμενο</a:t>
            </a:r>
            <a:r>
              <a:rPr lang="el-GR" dirty="0" smtClean="0"/>
              <a:t> μέσα στην στατική μέθοδο</a:t>
            </a:r>
            <a:endParaRPr lang="en-US" dirty="0"/>
          </a:p>
        </p:txBody>
      </p:sp>
    </p:spTree>
    <p:extLst>
      <p:ext uri="{BB962C8B-B14F-4D97-AF65-F5344CB8AC3E}">
        <p14:creationId xmlns:p14="http://schemas.microsoft.com/office/powerpoint/2010/main" val="118758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251248"/>
            <a:ext cx="8229600" cy="541811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Auxiliary2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x; </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Auxiliary2(</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this.x</a:t>
            </a:r>
            <a:r>
              <a:rPr lang="en-US" b="1" dirty="0">
                <a:latin typeface="Courier New" pitchFamily="49" charset="0"/>
                <a:cs typeface="Courier New" pitchFamily="49" charset="0"/>
              </a:rPr>
              <a:t> = x;</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a:t>
            </a:r>
            <a:r>
              <a:rPr lang="en-US" b="1" dirty="0">
                <a:latin typeface="Courier New" pitchFamily="49" charset="0"/>
                <a:cs typeface="Courier New" pitchFamily="49" charset="0"/>
              </a:rPr>
              <a:t> = 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max(){</a:t>
            </a:r>
          </a:p>
          <a:p>
            <a:pPr marL="0" indent="0">
              <a:buNone/>
            </a:pPr>
            <a:r>
              <a:rPr lang="en-US" b="1" dirty="0">
                <a:latin typeface="Courier New" pitchFamily="49" charset="0"/>
                <a:cs typeface="Courier New" pitchFamily="49" charset="0"/>
              </a:rPr>
              <a:t>		return (x&gt;y)? x: 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min(){</a:t>
            </a:r>
          </a:p>
          <a:p>
            <a:pPr marL="0" indent="0">
              <a:buNone/>
            </a:pPr>
            <a:r>
              <a:rPr lang="en-US" b="1" dirty="0">
                <a:latin typeface="Courier New" pitchFamily="49" charset="0"/>
                <a:cs typeface="Courier New" pitchFamily="49" charset="0"/>
              </a:rPr>
              <a:t>		return (x&gt;y)? y: x;</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static double </a:t>
            </a:r>
            <a:r>
              <a:rPr lang="en-US" b="1" dirty="0" err="1">
                <a:latin typeface="Courier New" pitchFamily="49" charset="0"/>
                <a:cs typeface="Courier New" pitchFamily="49" charset="0"/>
              </a:rPr>
              <a:t>maxToMin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Auxiliary2 aux = new Auxiliary2(</a:t>
            </a:r>
            <a:r>
              <a:rPr lang="en-US" b="1" dirty="0" err="1">
                <a:solidFill>
                  <a:srgbClr val="FF0000"/>
                </a:solidFill>
                <a:latin typeface="Courier New" pitchFamily="49" charset="0"/>
                <a:cs typeface="Courier New" pitchFamily="49" charset="0"/>
              </a:rPr>
              <a:t>x,y</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((double)</a:t>
            </a:r>
            <a:r>
              <a:rPr lang="en-US" b="1" dirty="0" err="1">
                <a:latin typeface="Courier New" pitchFamily="49" charset="0"/>
                <a:cs typeface="Courier New" pitchFamily="49" charset="0"/>
              </a:rPr>
              <a:t>aux.max</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aux.min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86418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μεταβλητές</a:t>
            </a:r>
            <a:endParaRPr lang="en-US" dirty="0"/>
          </a:p>
        </p:txBody>
      </p:sp>
      <p:sp>
        <p:nvSpPr>
          <p:cNvPr id="3" name="Content Placeholder 2"/>
          <p:cNvSpPr>
            <a:spLocks noGrp="1"/>
          </p:cNvSpPr>
          <p:nvPr>
            <p:ph idx="1"/>
          </p:nvPr>
        </p:nvSpPr>
        <p:spPr/>
        <p:txBody>
          <a:bodyPr/>
          <a:lstStyle/>
          <a:p>
            <a:r>
              <a:rPr lang="el-GR" dirty="0" smtClean="0"/>
              <a:t>Εκτός από σταθερές μπορούμε να ορίσουμε στατικές μεταβλητές όταν θέλουμε διαφορετικά αντικείμενα να </a:t>
            </a:r>
            <a:r>
              <a:rPr lang="el-GR" dirty="0" smtClean="0">
                <a:solidFill>
                  <a:schemeClr val="accent6">
                    <a:lumMod val="75000"/>
                  </a:schemeClr>
                </a:solidFill>
              </a:rPr>
              <a:t>επικοινωνούν</a:t>
            </a:r>
            <a:r>
              <a:rPr lang="el-GR" dirty="0" smtClean="0"/>
              <a:t> μέσω μιας μεταβλητής</a:t>
            </a:r>
          </a:p>
          <a:p>
            <a:pPr lvl="1"/>
            <a:r>
              <a:rPr lang="el-GR" dirty="0" smtClean="0"/>
              <a:t>Υπάρχει μόνο </a:t>
            </a:r>
            <a:r>
              <a:rPr lang="el-GR" dirty="0" smtClean="0">
                <a:solidFill>
                  <a:srgbClr val="0070C0"/>
                </a:solidFill>
              </a:rPr>
              <a:t>ένα αντίγραφο </a:t>
            </a:r>
            <a:r>
              <a:rPr lang="el-GR" dirty="0" smtClean="0"/>
              <a:t>μιας στατικής μεταβλητής, άρα όταν το αλλάζει ένα αντικείμενο την αλλαγή την </a:t>
            </a:r>
            <a:r>
              <a:rPr lang="el-GR" dirty="0" smtClean="0">
                <a:solidFill>
                  <a:schemeClr val="accent6">
                    <a:lumMod val="75000"/>
                  </a:schemeClr>
                </a:solidFill>
              </a:rPr>
              <a:t>βλέπουν</a:t>
            </a:r>
            <a:r>
              <a:rPr lang="el-GR" dirty="0" smtClean="0"/>
              <a:t> και όλα τα άλλα αντικείμενα της κλάσης.</a:t>
            </a:r>
          </a:p>
          <a:p>
            <a:r>
              <a:rPr lang="el-GR" dirty="0" smtClean="0">
                <a:solidFill>
                  <a:schemeClr val="accent6">
                    <a:lumMod val="75000"/>
                  </a:schemeClr>
                </a:solidFill>
              </a:rPr>
              <a:t>Παράδειγμα</a:t>
            </a:r>
            <a:r>
              <a:rPr lang="el-GR" dirty="0" smtClean="0"/>
              <a:t>: Στο πρόγραμμα </a:t>
            </a:r>
            <a:r>
              <a:rPr lang="en-US" dirty="0" err="1" smtClean="0">
                <a:solidFill>
                  <a:srgbClr val="0070C0"/>
                </a:solidFill>
              </a:rPr>
              <a:t>TakeTurns</a:t>
            </a:r>
            <a:r>
              <a:rPr lang="en-US" dirty="0" smtClean="0">
                <a:solidFill>
                  <a:srgbClr val="0070C0"/>
                </a:solidFill>
              </a:rPr>
              <a:t> </a:t>
            </a:r>
            <a:r>
              <a:rPr lang="el-GR" dirty="0" smtClean="0"/>
              <a:t>δείχνουμε πως μπορούμε να χρησιμοποιήσουμε στατικές μεταβλητές για να επικοινωνούν μεταξύ τους τα αντικείμενα.</a:t>
            </a:r>
            <a:endParaRPr lang="en-US" dirty="0"/>
          </a:p>
        </p:txBody>
      </p:sp>
    </p:spTree>
    <p:extLst>
      <p:ext uri="{BB962C8B-B14F-4D97-AF65-F5344CB8AC3E}">
        <p14:creationId xmlns:p14="http://schemas.microsoft.com/office/powerpoint/2010/main" val="259277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096" y="404664"/>
            <a:ext cx="8733481" cy="6340197"/>
          </a:xfrm>
          <a:prstGeom prst="rect">
            <a:avLst/>
          </a:prstGeom>
          <a:noFill/>
          <a:ln w="28575">
            <a:solidFill>
              <a:srgbClr val="0070C0"/>
            </a:solidFill>
            <a:prstDash val="dash"/>
          </a:ln>
        </p:spPr>
        <p:txBody>
          <a:bodyPr wrap="none" rtlCol="0">
            <a:spAutoFit/>
          </a:bodyPr>
          <a:lstStyle/>
          <a:p>
            <a:r>
              <a:rPr lang="en-US" sz="1400" b="1" dirty="0">
                <a:latin typeface="Courier New" panose="02070309020205020404" pitchFamily="49" charset="0"/>
                <a:cs typeface="Courier New" panose="02070309020205020404" pitchFamily="49" charset="0"/>
              </a:rPr>
              <a:t>class </a:t>
            </a:r>
            <a:r>
              <a:rPr lang="en-US" sz="1400" b="1" dirty="0" err="1">
                <a:latin typeface="Courier New" panose="02070309020205020404" pitchFamily="49" charset="0"/>
                <a:cs typeface="Courier New" panose="02070309020205020404" pitchFamily="49" charset="0"/>
              </a:rPr>
              <a:t>TakeTurns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private </a:t>
            </a:r>
            <a:r>
              <a:rPr lang="en-US" sz="1400" b="1" dirty="0">
                <a:solidFill>
                  <a:srgbClr val="FF0000"/>
                </a:solidFill>
                <a:latin typeface="Courier New" panose="02070309020205020404" pitchFamily="49" charset="0"/>
                <a:cs typeface="Courier New" panose="02070309020205020404" pitchFamily="49" charset="0"/>
              </a:rPr>
              <a:t>static</a:t>
            </a:r>
            <a:r>
              <a:rPr lang="en-US" sz="1400" b="1" dirty="0">
                <a:latin typeface="Courier New" panose="02070309020205020404" pitchFamily="49" charset="0"/>
                <a:cs typeface="Courier New" panose="02070309020205020404" pitchFamily="49" charset="0"/>
              </a:rPr>
              <a:t> int </a:t>
            </a:r>
            <a:r>
              <a:rPr lang="en-US" sz="1400" b="1" dirty="0">
                <a:solidFill>
                  <a:srgbClr val="FF0000"/>
                </a:solidFill>
                <a:latin typeface="Courier New" panose="02070309020205020404" pitchFamily="49" charset="0"/>
                <a:cs typeface="Courier New" panose="02070309020205020404" pitchFamily="49" charset="0"/>
              </a:rPr>
              <a:t>players</a:t>
            </a:r>
            <a:r>
              <a:rPr lang="en-US" sz="1400" b="1" dirty="0">
                <a:latin typeface="Courier New" panose="02070309020205020404" pitchFamily="49" charset="0"/>
                <a:cs typeface="Courier New" panose="02070309020205020404" pitchFamily="49" charset="0"/>
              </a:rPr>
              <a:t> = 0;</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private </a:t>
            </a:r>
            <a:r>
              <a:rPr lang="en-US" sz="1400" b="1" dirty="0">
                <a:solidFill>
                  <a:srgbClr val="FF0000"/>
                </a:solidFill>
                <a:latin typeface="Courier New" panose="02070309020205020404" pitchFamily="49" charset="0"/>
                <a:cs typeface="Courier New" panose="02070309020205020404" pitchFamily="49" charset="0"/>
              </a:rPr>
              <a:t>static</a:t>
            </a:r>
            <a:r>
              <a:rPr lang="en-US" sz="1400" b="1" dirty="0">
                <a:latin typeface="Courier New" panose="02070309020205020404" pitchFamily="49" charset="0"/>
                <a:cs typeface="Courier New" panose="02070309020205020404" pitchFamily="49" charset="0"/>
              </a:rPr>
              <a:t> int </a:t>
            </a:r>
            <a:r>
              <a:rPr lang="en-US" sz="1400" b="1" dirty="0">
                <a:solidFill>
                  <a:srgbClr val="FF0000"/>
                </a:solidFill>
                <a:latin typeface="Courier New" panose="02070309020205020404" pitchFamily="49" charset="0"/>
                <a:cs typeface="Courier New" panose="02070309020205020404" pitchFamily="49" charset="0"/>
              </a:rPr>
              <a:t>rounds</a:t>
            </a:r>
            <a:r>
              <a:rPr lang="en-US" sz="1400" b="1" dirty="0">
                <a:latin typeface="Courier New" panose="02070309020205020404" pitchFamily="49" charset="0"/>
                <a:cs typeface="Courier New" panose="02070309020205020404" pitchFamily="49" charset="0"/>
              </a:rPr>
              <a:t> = 0;</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private </a:t>
            </a:r>
            <a:r>
              <a:rPr lang="en-US" sz="1400" b="1" dirty="0">
                <a:latin typeface="Courier New" panose="02070309020205020404" pitchFamily="49" charset="0"/>
                <a:cs typeface="Courier New" panose="02070309020205020404" pitchFamily="49" charset="0"/>
              </a:rPr>
              <a:t>int </a:t>
            </a:r>
            <a:r>
              <a:rPr lang="en-US" sz="1400" b="1" dirty="0">
                <a:solidFill>
                  <a:srgbClr val="0070C0"/>
                </a:solidFill>
                <a:latin typeface="Courier New" panose="02070309020205020404" pitchFamily="49" charset="0"/>
                <a:cs typeface="Courier New" panose="02070309020205020404" pitchFamily="49" charset="0"/>
              </a:rPr>
              <a:t>id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public </a:t>
            </a:r>
            <a:r>
              <a:rPr lang="en-US" sz="1400" b="1" dirty="0" err="1">
                <a:latin typeface="Courier New" panose="02070309020205020404" pitchFamily="49" charset="0"/>
                <a:cs typeface="Courier New" panose="02070309020205020404" pitchFamily="49" charset="0"/>
              </a:rPr>
              <a:t>TakeTurns</a:t>
            </a:r>
            <a:r>
              <a:rPr lang="en-US" sz="1400" b="1" dirty="0">
                <a:latin typeface="Courier New" panose="02070309020205020404" pitchFamily="49" charset="0"/>
                <a:cs typeface="Courier New" panose="02070309020205020404" pitchFamily="49" charset="0"/>
              </a:rPr>
              <a:t>(int i){</a:t>
            </a:r>
          </a:p>
          <a:p>
            <a:r>
              <a:rPr lang="el-GR"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id = i;</a:t>
            </a:r>
          </a:p>
          <a:p>
            <a:r>
              <a:rPr lang="en-US" sz="1400" b="1" dirty="0">
                <a:latin typeface="Courier New" panose="02070309020205020404" pitchFamily="49" charset="0"/>
                <a:cs typeface="Courier New" panose="02070309020205020404" pitchFamily="49" charset="0"/>
              </a:rPr>
              <a:t>	players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public </a:t>
            </a:r>
            <a:r>
              <a:rPr lang="en-US" sz="1400" b="1" dirty="0">
                <a:latin typeface="Courier New" panose="02070309020205020404" pitchFamily="49" charset="0"/>
                <a:cs typeface="Courier New" panose="02070309020205020404" pitchFamily="49" charset="0"/>
              </a:rPr>
              <a:t>void play(){</a:t>
            </a:r>
          </a:p>
          <a:p>
            <a:r>
              <a:rPr lang="en-US" sz="1400" b="1" dirty="0">
                <a:latin typeface="Courier New" panose="02070309020205020404" pitchFamily="49" charset="0"/>
                <a:cs typeface="Courier New" panose="02070309020205020404" pitchFamily="49" charset="0"/>
              </a:rPr>
              <a:t>	if (</a:t>
            </a:r>
            <a:r>
              <a:rPr lang="en-US" sz="1400" b="1" dirty="0" err="1">
                <a:solidFill>
                  <a:srgbClr val="FF0000"/>
                </a:solidFill>
                <a:latin typeface="Courier New" panose="02070309020205020404" pitchFamily="49" charset="0"/>
                <a:cs typeface="Courier New" panose="02070309020205020404" pitchFamily="49" charset="0"/>
              </a:rPr>
              <a:t>rounds%players</a:t>
            </a:r>
            <a:r>
              <a:rPr lang="en-US" sz="1400" b="1" dirty="0">
                <a:solidFill>
                  <a:srgbClr val="FF0000"/>
                </a:solidFill>
                <a:latin typeface="Courier New" panose="02070309020205020404" pitchFamily="49" charset="0"/>
                <a:cs typeface="Courier New" panose="02070309020205020404" pitchFamily="49" charset="0"/>
              </a:rPr>
              <a:t> == id</a:t>
            </a:r>
            <a:r>
              <a:rPr lang="en-US" sz="1400" b="1" dirty="0">
                <a:latin typeface="Courier New" panose="02070309020205020404" pitchFamily="49" charset="0"/>
                <a:cs typeface="Courier New" panose="02070309020205020404" pitchFamily="49" charset="0"/>
              </a:rPr>
              <a:t>){</a:t>
            </a:r>
          </a:p>
          <a:p>
            <a:r>
              <a:rPr lang="el-GR"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("Round "+ rounds + " Player " + id + " played");</a:t>
            </a:r>
          </a:p>
          <a:p>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rounds </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public </a:t>
            </a:r>
            <a:r>
              <a:rPr lang="en-US" sz="1400" b="1" dirty="0">
                <a:latin typeface="Courier New" panose="02070309020205020404" pitchFamily="49" charset="0"/>
                <a:cs typeface="Courier New" panose="02070309020205020404" pitchFamily="49" charset="0"/>
              </a:rPr>
              <a:t>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TakeTurns</a:t>
            </a:r>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player0</a:t>
            </a:r>
            <a:r>
              <a:rPr lang="en-US" sz="1400" b="1" dirty="0">
                <a:solidFill>
                  <a:srgbClr val="0070C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new </a:t>
            </a:r>
            <a:r>
              <a:rPr lang="en-US" sz="1400" b="1" dirty="0" err="1">
                <a:latin typeface="Courier New" panose="02070309020205020404" pitchFamily="49" charset="0"/>
                <a:cs typeface="Courier New" panose="02070309020205020404" pitchFamily="49" charset="0"/>
              </a:rPr>
              <a:t>TakeTurns</a:t>
            </a:r>
            <a:r>
              <a:rPr lang="en-US" sz="1400" b="1" dirty="0">
                <a:latin typeface="Courier New" panose="02070309020205020404" pitchFamily="49" charset="0"/>
                <a:cs typeface="Courier New" panose="02070309020205020404" pitchFamily="49" charset="0"/>
              </a:rPr>
              <a:t>(0);</a:t>
            </a:r>
          </a:p>
          <a:p>
            <a:r>
              <a:rPr lang="en-US" sz="1400" b="1" dirty="0">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TakeTurns</a:t>
            </a:r>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player1</a:t>
            </a:r>
            <a:r>
              <a:rPr lang="en-US" sz="1400" b="1" dirty="0">
                <a:latin typeface="Courier New" panose="02070309020205020404" pitchFamily="49" charset="0"/>
                <a:cs typeface="Courier New" panose="02070309020205020404" pitchFamily="49" charset="0"/>
              </a:rPr>
              <a:t> = new </a:t>
            </a:r>
            <a:r>
              <a:rPr lang="en-US" sz="1400" b="1" dirty="0" err="1">
                <a:latin typeface="Courier New" panose="02070309020205020404" pitchFamily="49" charset="0"/>
                <a:cs typeface="Courier New" panose="02070309020205020404" pitchFamily="49" charset="0"/>
              </a:rPr>
              <a:t>TakeTurns</a:t>
            </a:r>
            <a:r>
              <a:rPr lang="en-US" sz="1400" b="1" dirty="0">
                <a:latin typeface="Courier New" panose="02070309020205020404" pitchFamily="49" charset="0"/>
                <a:cs typeface="Courier New" panose="02070309020205020404" pitchFamily="49" charset="0"/>
              </a:rPr>
              <a:t>(1);</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for (int i = 0; i &lt; 10; i ++){</a:t>
            </a:r>
          </a:p>
          <a:p>
            <a:r>
              <a:rPr lang="el-GR"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player0.play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player1.play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p:txBody>
      </p:sp>
      <p:sp>
        <p:nvSpPr>
          <p:cNvPr id="5" name="TextBox 4"/>
          <p:cNvSpPr txBox="1"/>
          <p:nvPr/>
        </p:nvSpPr>
        <p:spPr>
          <a:xfrm>
            <a:off x="4644008" y="548680"/>
            <a:ext cx="4499992" cy="923330"/>
          </a:xfrm>
          <a:prstGeom prst="rect">
            <a:avLst/>
          </a:prstGeom>
          <a:solidFill>
            <a:srgbClr val="92D050"/>
          </a:solidFill>
        </p:spPr>
        <p:txBody>
          <a:bodyPr wrap="square" rtlCol="0">
            <a:spAutoFit/>
          </a:bodyPr>
          <a:lstStyle/>
          <a:p>
            <a:r>
              <a:rPr lang="el-GR" dirty="0" smtClean="0"/>
              <a:t>Τα αντικείμενα </a:t>
            </a:r>
            <a:r>
              <a:rPr lang="en-US" dirty="0" err="1" smtClean="0"/>
              <a:t>player0</a:t>
            </a:r>
            <a:r>
              <a:rPr lang="en-US" dirty="0" smtClean="0"/>
              <a:t> </a:t>
            </a:r>
            <a:r>
              <a:rPr lang="el-GR" dirty="0" smtClean="0"/>
              <a:t>και </a:t>
            </a:r>
            <a:r>
              <a:rPr lang="en-US" dirty="0" err="1" smtClean="0"/>
              <a:t>player1</a:t>
            </a:r>
            <a:r>
              <a:rPr lang="en-US" dirty="0" smtClean="0"/>
              <a:t> </a:t>
            </a:r>
            <a:r>
              <a:rPr lang="el-GR" dirty="0" smtClean="0"/>
              <a:t>βλέπουν τις </a:t>
            </a:r>
            <a:r>
              <a:rPr lang="el-GR" dirty="0" smtClean="0">
                <a:solidFill>
                  <a:srgbClr val="FF0000"/>
                </a:solidFill>
              </a:rPr>
              <a:t>ίδιες</a:t>
            </a:r>
            <a:r>
              <a:rPr lang="el-GR" dirty="0" smtClean="0"/>
              <a:t> μεταβλητές </a:t>
            </a:r>
            <a:r>
              <a:rPr lang="en-US" dirty="0" smtClean="0">
                <a:solidFill>
                  <a:srgbClr val="FF0000"/>
                </a:solidFill>
              </a:rPr>
              <a:t>players</a:t>
            </a:r>
            <a:r>
              <a:rPr lang="en-US" dirty="0" smtClean="0"/>
              <a:t> </a:t>
            </a:r>
            <a:r>
              <a:rPr lang="el-GR" dirty="0" smtClean="0"/>
              <a:t>και </a:t>
            </a:r>
            <a:r>
              <a:rPr lang="en-US" dirty="0" smtClean="0">
                <a:solidFill>
                  <a:srgbClr val="FF0000"/>
                </a:solidFill>
              </a:rPr>
              <a:t>rounds</a:t>
            </a:r>
            <a:r>
              <a:rPr lang="el-GR" dirty="0" smtClean="0"/>
              <a:t>, αλλά </a:t>
            </a:r>
            <a:r>
              <a:rPr lang="el-GR" dirty="0" smtClean="0">
                <a:solidFill>
                  <a:srgbClr val="0070C0"/>
                </a:solidFill>
              </a:rPr>
              <a:t>διαφορετική </a:t>
            </a:r>
            <a:r>
              <a:rPr lang="el-GR" dirty="0" smtClean="0"/>
              <a:t>μεταβλητή </a:t>
            </a:r>
            <a:r>
              <a:rPr lang="en-US" dirty="0" smtClean="0">
                <a:solidFill>
                  <a:srgbClr val="0070C0"/>
                </a:solidFill>
              </a:rPr>
              <a:t>id</a:t>
            </a:r>
            <a:endParaRPr lang="en-US" dirty="0">
              <a:solidFill>
                <a:srgbClr val="0070C0"/>
              </a:solidFill>
            </a:endParaRPr>
          </a:p>
        </p:txBody>
      </p:sp>
      <p:sp>
        <p:nvSpPr>
          <p:cNvPr id="6" name="TextBox 5"/>
          <p:cNvSpPr txBox="1"/>
          <p:nvPr/>
        </p:nvSpPr>
        <p:spPr>
          <a:xfrm>
            <a:off x="3917889" y="3666895"/>
            <a:ext cx="5226111" cy="369332"/>
          </a:xfrm>
          <a:prstGeom prst="rect">
            <a:avLst/>
          </a:prstGeom>
          <a:solidFill>
            <a:srgbClr val="92D050"/>
          </a:solidFill>
        </p:spPr>
        <p:txBody>
          <a:bodyPr wrap="none" rtlCol="0">
            <a:spAutoFit/>
          </a:bodyPr>
          <a:lstStyle/>
          <a:p>
            <a:r>
              <a:rPr lang="el-GR" dirty="0" smtClean="0"/>
              <a:t>Ο κάθε παίχτης παίζει μόνο όταν είναι η </a:t>
            </a:r>
            <a:r>
              <a:rPr lang="el-GR" dirty="0" smtClean="0">
                <a:solidFill>
                  <a:srgbClr val="FF0000"/>
                </a:solidFill>
              </a:rPr>
              <a:t>σειρά</a:t>
            </a:r>
            <a:r>
              <a:rPr lang="el-GR" dirty="0" smtClean="0"/>
              <a:t> του</a:t>
            </a:r>
            <a:endParaRPr lang="en-US" dirty="0"/>
          </a:p>
        </p:txBody>
      </p:sp>
    </p:spTree>
    <p:extLst>
      <p:ext uri="{BB962C8B-B14F-4D97-AF65-F5344CB8AC3E}">
        <p14:creationId xmlns:p14="http://schemas.microsoft.com/office/powerpoint/2010/main" val="63148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μέθοδοι και μεταβλητές</a:t>
            </a:r>
            <a:endParaRPr lang="en-US" dirty="0"/>
          </a:p>
        </p:txBody>
      </p:sp>
      <p:sp>
        <p:nvSpPr>
          <p:cNvPr id="3" name="Content Placeholder 2"/>
          <p:cNvSpPr>
            <a:spLocks noGrp="1"/>
          </p:cNvSpPr>
          <p:nvPr>
            <p:ph idx="1"/>
          </p:nvPr>
        </p:nvSpPr>
        <p:spPr/>
        <p:txBody>
          <a:bodyPr/>
          <a:lstStyle/>
          <a:p>
            <a:r>
              <a:rPr lang="el-GR" dirty="0" smtClean="0"/>
              <a:t>Έχετε ήδη χρησιμοποιήσει στατικές μεθόδους και μεταβλητές σε διάφορες περιπτώσεις</a:t>
            </a:r>
          </a:p>
          <a:p>
            <a:endParaRPr lang="el-GR" dirty="0"/>
          </a:p>
          <a:p>
            <a:r>
              <a:rPr lang="el-GR" dirty="0" smtClean="0">
                <a:solidFill>
                  <a:schemeClr val="accent6">
                    <a:lumMod val="75000"/>
                  </a:schemeClr>
                </a:solidFill>
              </a:rPr>
              <a:t>Παραδείγματα</a:t>
            </a:r>
          </a:p>
          <a:p>
            <a:pPr lvl="1"/>
            <a:r>
              <a:rPr lang="en-US" dirty="0" err="1" smtClean="0">
                <a:solidFill>
                  <a:srgbClr val="0070C0"/>
                </a:solidFill>
              </a:rPr>
              <a:t>System.out</a:t>
            </a:r>
            <a:r>
              <a:rPr lang="en-US" dirty="0" smtClean="0"/>
              <a:t>: </a:t>
            </a:r>
            <a:r>
              <a:rPr lang="el-GR" dirty="0" smtClean="0"/>
              <a:t>στατικό πεδίο της κλάσης </a:t>
            </a:r>
            <a:r>
              <a:rPr lang="en-US" dirty="0" smtClean="0">
                <a:solidFill>
                  <a:srgbClr val="0070C0"/>
                </a:solidFill>
              </a:rPr>
              <a:t>System</a:t>
            </a:r>
            <a:r>
              <a:rPr lang="en-US" dirty="0" smtClean="0"/>
              <a:t>, </a:t>
            </a:r>
            <a:r>
              <a:rPr lang="el-GR" dirty="0" smtClean="0"/>
              <a:t>το οποίο κρατάει ένα </a:t>
            </a:r>
            <a:r>
              <a:rPr lang="en-US" dirty="0" err="1" smtClean="0"/>
              <a:t>PrintStream</a:t>
            </a:r>
            <a:r>
              <a:rPr lang="en-US" dirty="0" smtClean="0"/>
              <a:t> </a:t>
            </a:r>
            <a:r>
              <a:rPr lang="el-GR" dirty="0" smtClean="0"/>
              <a:t>με το οποίο μπορούμε</a:t>
            </a:r>
            <a:r>
              <a:rPr lang="en-US" dirty="0" smtClean="0"/>
              <a:t> </a:t>
            </a:r>
            <a:r>
              <a:rPr lang="el-GR" dirty="0" smtClean="0"/>
              <a:t>γράψουμε στην οθόνη.</a:t>
            </a:r>
          </a:p>
          <a:p>
            <a:pPr lvl="1"/>
            <a:r>
              <a:rPr lang="en-US" dirty="0" smtClean="0">
                <a:solidFill>
                  <a:srgbClr val="0070C0"/>
                </a:solidFill>
              </a:rPr>
              <a:t>System.in</a:t>
            </a:r>
            <a:r>
              <a:rPr lang="en-US" dirty="0" smtClean="0"/>
              <a:t>: </a:t>
            </a:r>
            <a:r>
              <a:rPr lang="el-GR" dirty="0"/>
              <a:t>στατικό πεδίο της κλάσης </a:t>
            </a:r>
            <a:r>
              <a:rPr lang="en-US" dirty="0">
                <a:solidFill>
                  <a:srgbClr val="0070C0"/>
                </a:solidFill>
              </a:rPr>
              <a:t>System</a:t>
            </a:r>
            <a:r>
              <a:rPr lang="en-US" dirty="0"/>
              <a:t>, </a:t>
            </a:r>
            <a:r>
              <a:rPr lang="el-GR" dirty="0"/>
              <a:t>το οποίο κρατάει ένα </a:t>
            </a:r>
            <a:r>
              <a:rPr lang="en-US" dirty="0" err="1" smtClean="0"/>
              <a:t>FileInputStream</a:t>
            </a:r>
            <a:r>
              <a:rPr lang="en-US" dirty="0" smtClean="0"/>
              <a:t> </a:t>
            </a:r>
            <a:r>
              <a:rPr lang="el-GR" dirty="0" smtClean="0"/>
              <a:t>που συνδέεται με το πληκτρολόγιο.</a:t>
            </a:r>
            <a:endParaRPr lang="en-US" dirty="0" smtClean="0"/>
          </a:p>
          <a:p>
            <a:pPr lvl="1"/>
            <a:r>
              <a:rPr lang="en-US" dirty="0" err="1" smtClean="0">
                <a:solidFill>
                  <a:srgbClr val="0070C0"/>
                </a:solidFill>
              </a:rPr>
              <a:t>System.exit</a:t>
            </a:r>
            <a:r>
              <a:rPr lang="en-US" dirty="0" smtClean="0">
                <a:solidFill>
                  <a:srgbClr val="0070C0"/>
                </a:solidFill>
              </a:rPr>
              <a:t>()</a:t>
            </a:r>
            <a:r>
              <a:rPr lang="en-US" dirty="0" smtClean="0"/>
              <a:t>: </a:t>
            </a:r>
            <a:r>
              <a:rPr lang="el-GR" dirty="0" smtClean="0"/>
              <a:t>στατική μέθοδος της </a:t>
            </a:r>
            <a:r>
              <a:rPr lang="el-GR" dirty="0"/>
              <a:t>κλάσης </a:t>
            </a:r>
            <a:r>
              <a:rPr lang="en-US" dirty="0">
                <a:solidFill>
                  <a:srgbClr val="0070C0"/>
                </a:solidFill>
              </a:rPr>
              <a:t>System</a:t>
            </a:r>
          </a:p>
        </p:txBody>
      </p:sp>
    </p:spTree>
    <p:extLst>
      <p:ext uri="{BB962C8B-B14F-4D97-AF65-F5344CB8AC3E}">
        <p14:creationId xmlns:p14="http://schemas.microsoft.com/office/powerpoint/2010/main" val="318276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Μεταγλώττιση – </a:t>
            </a:r>
            <a:r>
              <a:rPr lang="en-US" dirty="0" smtClean="0"/>
              <a:t>Compiling</a:t>
            </a:r>
            <a:endParaRPr lang="en-US" dirty="0"/>
          </a:p>
        </p:txBody>
      </p:sp>
      <p:pic>
        <p:nvPicPr>
          <p:cNvPr id="7" name="Content Placeholder 6"/>
          <p:cNvPicPr>
            <a:picLocks noGrp="1" noChangeAspect="1"/>
          </p:cNvPicPr>
          <p:nvPr>
            <p:ph idx="1"/>
          </p:nvPr>
        </p:nvPicPr>
        <p:blipFill rotWithShape="1">
          <a:blip r:embed="rId2"/>
          <a:srcRect l="1852" t="3908" r="40106" b="30316"/>
          <a:stretch/>
        </p:blipFill>
        <p:spPr>
          <a:xfrm>
            <a:off x="4689231" y="3932507"/>
            <a:ext cx="4454769" cy="2839603"/>
          </a:xfrm>
          <a:prstGeom prst="rect">
            <a:avLst/>
          </a:prstGeom>
        </p:spPr>
      </p:pic>
      <p:sp>
        <p:nvSpPr>
          <p:cNvPr id="8" name="TextBox 7"/>
          <p:cNvSpPr txBox="1"/>
          <p:nvPr/>
        </p:nvSpPr>
        <p:spPr>
          <a:xfrm>
            <a:off x="344772" y="3139878"/>
            <a:ext cx="4344459" cy="461665"/>
          </a:xfrm>
          <a:prstGeom prst="rect">
            <a:avLst/>
          </a:prstGeom>
          <a:noFill/>
          <a:ln>
            <a:solidFill>
              <a:srgbClr val="FF0000"/>
            </a:solidFill>
          </a:ln>
        </p:spPr>
        <p:txBody>
          <a:bodyPr wrap="none" rtlCol="0">
            <a:spAutoFit/>
          </a:bodyPr>
          <a:lstStyle/>
          <a:p>
            <a:pPr marL="285750" indent="-285750">
              <a:buFont typeface="Wingdings" pitchFamily="2" charset="2"/>
              <a:buChar char="Ø"/>
            </a:pPr>
            <a:r>
              <a:rPr lang="en-US" sz="2400" b="1" dirty="0" err="1">
                <a:solidFill>
                  <a:srgbClr val="FF0000"/>
                </a:solidFill>
                <a:latin typeface="Courier New" pitchFamily="49" charset="0"/>
                <a:cs typeface="Courier New" pitchFamily="49" charset="0"/>
              </a:rPr>
              <a:t>j</a:t>
            </a:r>
            <a:r>
              <a:rPr lang="en-US" sz="2400" b="1" dirty="0" err="1" smtClean="0">
                <a:solidFill>
                  <a:srgbClr val="FF0000"/>
                </a:solidFill>
                <a:latin typeface="Courier New" pitchFamily="49" charset="0"/>
                <a:cs typeface="Courier New" pitchFamily="49" charset="0"/>
              </a:rPr>
              <a:t>avac</a:t>
            </a:r>
            <a:r>
              <a:rPr lang="en-US" sz="2400" b="1" dirty="0" smtClean="0">
                <a:solidFill>
                  <a:srgbClr val="FF000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HelloWorld.java</a:t>
            </a:r>
          </a:p>
        </p:txBody>
      </p:sp>
      <p:sp>
        <p:nvSpPr>
          <p:cNvPr id="9" name="TextBox 8"/>
          <p:cNvSpPr txBox="1"/>
          <p:nvPr/>
        </p:nvSpPr>
        <p:spPr>
          <a:xfrm>
            <a:off x="31766" y="1580869"/>
            <a:ext cx="6966459" cy="954107"/>
          </a:xfrm>
          <a:prstGeom prst="rect">
            <a:avLst/>
          </a:prstGeom>
          <a:noFill/>
        </p:spPr>
        <p:txBody>
          <a:bodyPr wrap="none" rtlCol="0">
            <a:spAutoFit/>
          </a:bodyPr>
          <a:lstStyle/>
          <a:p>
            <a:r>
              <a:rPr lang="el-GR" sz="2800" dirty="0" smtClean="0"/>
              <a:t>Η μεταγλώττιση γίνεται με την εντολή </a:t>
            </a:r>
            <a:r>
              <a:rPr lang="en-US" sz="2800" dirty="0" err="1" smtClean="0">
                <a:solidFill>
                  <a:srgbClr val="FF0000"/>
                </a:solidFill>
              </a:rPr>
              <a:t>javac</a:t>
            </a:r>
            <a:endParaRPr lang="en-US" sz="2800" dirty="0" smtClean="0">
              <a:solidFill>
                <a:srgbClr val="FF0000"/>
              </a:solidFill>
            </a:endParaRPr>
          </a:p>
          <a:p>
            <a:pPr marL="457200" indent="-457200">
              <a:buFont typeface="Arial" panose="020B0604020202020204" pitchFamily="34" charset="0"/>
              <a:buChar char="•"/>
            </a:pPr>
            <a:r>
              <a:rPr lang="en-US" sz="2800" dirty="0" err="1" smtClean="0"/>
              <a:t>javac</a:t>
            </a:r>
            <a:r>
              <a:rPr lang="en-US" sz="2800" dirty="0" smtClean="0"/>
              <a:t> &lt;</a:t>
            </a:r>
            <a:r>
              <a:rPr lang="el-GR" sz="2800" dirty="0" smtClean="0"/>
              <a:t> </a:t>
            </a:r>
            <a:r>
              <a:rPr lang="el-GR" sz="2800" dirty="0" smtClean="0">
                <a:solidFill>
                  <a:srgbClr val="0070C0"/>
                </a:solidFill>
              </a:rPr>
              <a:t>.</a:t>
            </a:r>
            <a:r>
              <a:rPr lang="en-US" sz="2800" dirty="0" smtClean="0">
                <a:solidFill>
                  <a:srgbClr val="0070C0"/>
                </a:solidFill>
              </a:rPr>
              <a:t>java </a:t>
            </a:r>
            <a:r>
              <a:rPr lang="el-GR" sz="2800" dirty="0" smtClean="0">
                <a:solidFill>
                  <a:srgbClr val="0070C0"/>
                </a:solidFill>
              </a:rPr>
              <a:t>αρχείο</a:t>
            </a:r>
            <a:r>
              <a:rPr lang="el-GR" sz="2800" dirty="0" smtClean="0"/>
              <a:t>&gt;</a:t>
            </a:r>
            <a:endParaRPr lang="en-US" sz="2800" dirty="0"/>
          </a:p>
        </p:txBody>
      </p:sp>
      <p:sp>
        <p:nvSpPr>
          <p:cNvPr id="10" name="TextBox 9"/>
          <p:cNvSpPr txBox="1"/>
          <p:nvPr/>
        </p:nvSpPr>
        <p:spPr>
          <a:xfrm>
            <a:off x="29308" y="2591846"/>
            <a:ext cx="739305" cy="461665"/>
          </a:xfrm>
          <a:prstGeom prst="rect">
            <a:avLst/>
          </a:prstGeom>
          <a:noFill/>
        </p:spPr>
        <p:txBody>
          <a:bodyPr wrap="none" rtlCol="0">
            <a:spAutoFit/>
          </a:bodyPr>
          <a:lstStyle/>
          <a:p>
            <a:r>
              <a:rPr lang="el-GR" sz="2400" dirty="0" smtClean="0"/>
              <a:t>Π.χ.</a:t>
            </a:r>
            <a:endParaRPr lang="en-US" sz="2400" dirty="0"/>
          </a:p>
        </p:txBody>
      </p:sp>
      <p:sp>
        <p:nvSpPr>
          <p:cNvPr id="11" name="TextBox 10"/>
          <p:cNvSpPr txBox="1"/>
          <p:nvPr/>
        </p:nvSpPr>
        <p:spPr>
          <a:xfrm>
            <a:off x="42543" y="4013481"/>
            <a:ext cx="4529457" cy="2677656"/>
          </a:xfrm>
          <a:prstGeom prst="rect">
            <a:avLst/>
          </a:prstGeom>
          <a:noFill/>
        </p:spPr>
        <p:txBody>
          <a:bodyPr wrap="square" rtlCol="0">
            <a:spAutoFit/>
          </a:bodyPr>
          <a:lstStyle/>
          <a:p>
            <a:r>
              <a:rPr lang="el-GR" sz="2400" dirty="0" smtClean="0"/>
              <a:t>Το αποτέλεσμα είναι η δημιουργία ενός </a:t>
            </a:r>
            <a:r>
              <a:rPr lang="en-US" sz="2400" dirty="0" smtClean="0">
                <a:solidFill>
                  <a:srgbClr val="0070C0"/>
                </a:solidFill>
              </a:rPr>
              <a:t>.class </a:t>
            </a:r>
            <a:r>
              <a:rPr lang="el-GR" sz="2400" dirty="0" smtClean="0">
                <a:solidFill>
                  <a:srgbClr val="0070C0"/>
                </a:solidFill>
              </a:rPr>
              <a:t>αρχείου </a:t>
            </a:r>
            <a:r>
              <a:rPr lang="el-GR" sz="2400" dirty="0" smtClean="0"/>
              <a:t>που περιέχει τον ενδιάμεσο κώδικα (</a:t>
            </a:r>
            <a:r>
              <a:rPr lang="en-US" sz="2400" dirty="0" smtClean="0"/>
              <a:t>bytecode </a:t>
            </a:r>
            <a:r>
              <a:rPr lang="el-GR" sz="2400" dirty="0" smtClean="0"/>
              <a:t>)</a:t>
            </a:r>
          </a:p>
          <a:p>
            <a:endParaRPr lang="el-GR" sz="2400" dirty="0"/>
          </a:p>
          <a:p>
            <a:r>
              <a:rPr lang="el-GR" sz="2400" dirty="0" smtClean="0"/>
              <a:t>Το αρχείο </a:t>
            </a:r>
            <a:r>
              <a:rPr lang="en-US" sz="2400" b="1" dirty="0" err="1">
                <a:solidFill>
                  <a:srgbClr val="0070C0"/>
                </a:solidFill>
                <a:latin typeface="Courier New" pitchFamily="49" charset="0"/>
                <a:cs typeface="Courier New" pitchFamily="49" charset="0"/>
              </a:rPr>
              <a:t>HelloWorld.class</a:t>
            </a:r>
            <a:r>
              <a:rPr lang="en-US" sz="2400" dirty="0" smtClean="0"/>
              <a:t> </a:t>
            </a:r>
            <a:r>
              <a:rPr lang="el-GR" sz="2400" dirty="0" smtClean="0"/>
              <a:t>στο παράδειγμα μας</a:t>
            </a:r>
            <a:endParaRPr lang="en-US" sz="2400" dirty="0"/>
          </a:p>
        </p:txBody>
      </p:sp>
    </p:spTree>
    <p:extLst>
      <p:ext uri="{BB962C8B-B14F-4D97-AF65-F5344CB8AC3E}">
        <p14:creationId xmlns:p14="http://schemas.microsoft.com/office/powerpoint/2010/main" val="3201864660"/>
      </p:ext>
    </p:extLst>
  </p:cSld>
  <p:clrMapOvr>
    <a:masterClrMapping/>
  </p:clrMapOvr>
  <p:timing>
    <p:tnLst>
      <p:par>
        <p:cTn id="1" dur="indefinite" restart="never" nodeType="tmRoot"/>
      </p:par>
    </p:tnLst>
  </p:timing>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Περιβάλλουσες κλάσεις</a:t>
            </a:r>
            <a:endParaRPr lang="en-US" dirty="0"/>
          </a:p>
        </p:txBody>
      </p:sp>
      <p:sp>
        <p:nvSpPr>
          <p:cNvPr id="3" name="Content Placeholder 2"/>
          <p:cNvSpPr>
            <a:spLocks noGrp="1"/>
          </p:cNvSpPr>
          <p:nvPr>
            <p:ph idx="1"/>
          </p:nvPr>
        </p:nvSpPr>
        <p:spPr>
          <a:xfrm>
            <a:off x="179512" y="1600200"/>
            <a:ext cx="8856984" cy="5069160"/>
          </a:xfrm>
        </p:spPr>
        <p:txBody>
          <a:bodyPr>
            <a:normAutofit fontScale="85000" lnSpcReduction="10000"/>
          </a:bodyPr>
          <a:lstStyle/>
          <a:p>
            <a:r>
              <a:rPr lang="el-GR" dirty="0" smtClean="0"/>
              <a:t>Οι </a:t>
            </a:r>
            <a:r>
              <a:rPr lang="en-US" dirty="0" smtClean="0"/>
              <a:t>wrapper classes </a:t>
            </a:r>
            <a:r>
              <a:rPr lang="en-US" dirty="0" smtClean="0">
                <a:solidFill>
                  <a:schemeClr val="accent6">
                    <a:lumMod val="75000"/>
                  </a:schemeClr>
                </a:solidFill>
              </a:rPr>
              <a:t>Integer</a:t>
            </a:r>
            <a:r>
              <a:rPr lang="en-US" dirty="0" smtClean="0"/>
              <a:t>, </a:t>
            </a:r>
            <a:r>
              <a:rPr lang="en-US" dirty="0" smtClean="0">
                <a:solidFill>
                  <a:schemeClr val="accent6">
                    <a:lumMod val="75000"/>
                  </a:schemeClr>
                </a:solidFill>
              </a:rPr>
              <a:t>Double</a:t>
            </a:r>
            <a:r>
              <a:rPr lang="en-US" dirty="0" smtClean="0"/>
              <a:t>, </a:t>
            </a:r>
            <a:r>
              <a:rPr lang="en-US" dirty="0" smtClean="0">
                <a:solidFill>
                  <a:schemeClr val="accent6">
                    <a:lumMod val="75000"/>
                  </a:schemeClr>
                </a:solidFill>
              </a:rPr>
              <a:t>Boolean</a:t>
            </a:r>
            <a:r>
              <a:rPr lang="en-US" dirty="0" smtClean="0"/>
              <a:t> </a:t>
            </a:r>
            <a:r>
              <a:rPr lang="el-GR" dirty="0" smtClean="0"/>
              <a:t>και </a:t>
            </a:r>
            <a:r>
              <a:rPr lang="en-US" dirty="0" smtClean="0">
                <a:solidFill>
                  <a:schemeClr val="accent6">
                    <a:lumMod val="75000"/>
                  </a:schemeClr>
                </a:solidFill>
              </a:rPr>
              <a:t>Character</a:t>
            </a:r>
            <a:r>
              <a:rPr lang="en-US" dirty="0" smtClean="0"/>
              <a:t> </a:t>
            </a:r>
            <a:r>
              <a:rPr lang="el-GR" dirty="0" smtClean="0"/>
              <a:t>έχουν πολλές στατικές μεθόδους και στατικά πεδία που μας βοηθάνε να χειριζόμαστε τους βασικούς τύπους.</a:t>
            </a:r>
            <a:endParaRPr lang="en-US" dirty="0" smtClean="0"/>
          </a:p>
          <a:p>
            <a:pPr lvl="1"/>
            <a:r>
              <a:rPr lang="en-US" dirty="0" err="1" smtClean="0">
                <a:solidFill>
                  <a:srgbClr val="0070C0"/>
                </a:solidFill>
              </a:rPr>
              <a:t>Integer.</a:t>
            </a:r>
            <a:r>
              <a:rPr lang="en-US" dirty="0" err="1" smtClean="0">
                <a:solidFill>
                  <a:schemeClr val="accent6">
                    <a:lumMod val="75000"/>
                  </a:schemeClr>
                </a:solidFill>
              </a:rPr>
              <a:t>parseInt</a:t>
            </a:r>
            <a:r>
              <a:rPr lang="en-US" dirty="0" smtClean="0">
                <a:solidFill>
                  <a:srgbClr val="0070C0"/>
                </a:solidFill>
              </a:rPr>
              <a:t>(String)</a:t>
            </a:r>
            <a:r>
              <a:rPr lang="en-US" dirty="0" smtClean="0"/>
              <a:t>:</a:t>
            </a:r>
            <a:r>
              <a:rPr lang="el-GR" dirty="0" smtClean="0"/>
              <a:t> Μετατρέπει ένα </a:t>
            </a:r>
            <a:r>
              <a:rPr lang="en-US" dirty="0" smtClean="0"/>
              <a:t>String </a:t>
            </a:r>
            <a:r>
              <a:rPr lang="el-GR" dirty="0" smtClean="0"/>
              <a:t>σε </a:t>
            </a:r>
            <a:r>
              <a:rPr lang="en-US" dirty="0" smtClean="0"/>
              <a:t>int.</a:t>
            </a:r>
          </a:p>
          <a:p>
            <a:pPr lvl="2"/>
            <a:r>
              <a:rPr lang="el-GR" dirty="0" smtClean="0"/>
              <a:t>Αντίστοιχα: </a:t>
            </a:r>
            <a:r>
              <a:rPr lang="en-US" dirty="0" err="1" smtClean="0">
                <a:solidFill>
                  <a:srgbClr val="0070C0"/>
                </a:solidFill>
              </a:rPr>
              <a:t>Double.</a:t>
            </a:r>
            <a:r>
              <a:rPr lang="en-US" dirty="0" err="1" smtClean="0">
                <a:solidFill>
                  <a:schemeClr val="accent6">
                    <a:lumMod val="75000"/>
                  </a:schemeClr>
                </a:solidFill>
              </a:rPr>
              <a:t>parseDouble</a:t>
            </a:r>
            <a:r>
              <a:rPr lang="en-US" dirty="0" smtClean="0">
                <a:solidFill>
                  <a:srgbClr val="0070C0"/>
                </a:solidFill>
              </a:rPr>
              <a:t>(String)</a:t>
            </a:r>
            <a:r>
              <a:rPr lang="en-US" dirty="0" smtClean="0"/>
              <a:t>, </a:t>
            </a:r>
            <a:r>
              <a:rPr lang="en-US" dirty="0" err="1" smtClean="0">
                <a:solidFill>
                  <a:srgbClr val="0070C0"/>
                </a:solidFill>
              </a:rPr>
              <a:t>Boolean.</a:t>
            </a:r>
            <a:r>
              <a:rPr lang="en-US" dirty="0" err="1" smtClean="0">
                <a:solidFill>
                  <a:schemeClr val="accent6">
                    <a:lumMod val="75000"/>
                  </a:schemeClr>
                </a:solidFill>
              </a:rPr>
              <a:t>parseBoolean</a:t>
            </a:r>
            <a:r>
              <a:rPr lang="en-US" dirty="0" smtClean="0">
                <a:solidFill>
                  <a:srgbClr val="0070C0"/>
                </a:solidFill>
              </a:rPr>
              <a:t>(String)</a:t>
            </a:r>
          </a:p>
          <a:p>
            <a:pPr lvl="1"/>
            <a:endParaRPr lang="el-GR" dirty="0" smtClean="0">
              <a:solidFill>
                <a:srgbClr val="0070C0"/>
              </a:solidFill>
            </a:endParaRPr>
          </a:p>
          <a:p>
            <a:pPr lvl="1"/>
            <a:r>
              <a:rPr lang="en-US" dirty="0" err="1" smtClean="0">
                <a:solidFill>
                  <a:srgbClr val="0070C0"/>
                </a:solidFill>
              </a:rPr>
              <a:t>Integer.</a:t>
            </a:r>
            <a:r>
              <a:rPr lang="en-US" dirty="0" err="1" smtClean="0">
                <a:solidFill>
                  <a:schemeClr val="accent6">
                    <a:lumMod val="75000"/>
                  </a:schemeClr>
                </a:solidFill>
              </a:rPr>
              <a:t>MAX_VALUE</a:t>
            </a:r>
            <a:r>
              <a:rPr lang="en-US" dirty="0" smtClean="0"/>
              <a:t>, </a:t>
            </a:r>
            <a:r>
              <a:rPr lang="en-US" dirty="0" err="1" smtClean="0">
                <a:solidFill>
                  <a:srgbClr val="0070C0"/>
                </a:solidFill>
              </a:rPr>
              <a:t>Integer.</a:t>
            </a:r>
            <a:r>
              <a:rPr lang="en-US" dirty="0" err="1" smtClean="0">
                <a:solidFill>
                  <a:schemeClr val="accent6">
                    <a:lumMod val="75000"/>
                  </a:schemeClr>
                </a:solidFill>
              </a:rPr>
              <a:t>MIN_VALUE</a:t>
            </a:r>
            <a:r>
              <a:rPr lang="el-GR" dirty="0" smtClean="0"/>
              <a:t>: Μέγιστη και ελάχιστη τιμή ενός ακεραίου</a:t>
            </a:r>
            <a:endParaRPr lang="en-US" dirty="0" smtClean="0"/>
          </a:p>
          <a:p>
            <a:pPr lvl="2"/>
            <a:r>
              <a:rPr lang="el-GR" dirty="0" smtClean="0"/>
              <a:t>Αντίστοιχα: </a:t>
            </a:r>
            <a:r>
              <a:rPr lang="en-US" dirty="0" err="1" smtClean="0">
                <a:solidFill>
                  <a:srgbClr val="0070C0"/>
                </a:solidFill>
              </a:rPr>
              <a:t>Double.</a:t>
            </a:r>
            <a:r>
              <a:rPr lang="en-US" dirty="0" err="1" smtClean="0">
                <a:solidFill>
                  <a:schemeClr val="accent6">
                    <a:lumMod val="75000"/>
                  </a:schemeClr>
                </a:solidFill>
              </a:rPr>
              <a:t>MAX_VALUE</a:t>
            </a:r>
            <a:r>
              <a:rPr lang="en-US" dirty="0" smtClean="0">
                <a:solidFill>
                  <a:srgbClr val="0070C0"/>
                </a:solidFill>
              </a:rPr>
              <a:t>,</a:t>
            </a:r>
            <a:r>
              <a:rPr lang="en-US" dirty="0" smtClean="0"/>
              <a:t> </a:t>
            </a:r>
            <a:r>
              <a:rPr lang="en-US" dirty="0" err="1" smtClean="0">
                <a:solidFill>
                  <a:srgbClr val="0070C0"/>
                </a:solidFill>
              </a:rPr>
              <a:t>Double.</a:t>
            </a:r>
            <a:r>
              <a:rPr lang="en-US" dirty="0" err="1" smtClean="0">
                <a:solidFill>
                  <a:schemeClr val="accent6">
                    <a:lumMod val="75000"/>
                  </a:schemeClr>
                </a:solidFill>
              </a:rPr>
              <a:t>MIN_VALUE</a:t>
            </a:r>
            <a:endParaRPr lang="en-US" dirty="0">
              <a:solidFill>
                <a:schemeClr val="accent6">
                  <a:lumMod val="75000"/>
                </a:schemeClr>
              </a:solidFill>
            </a:endParaRPr>
          </a:p>
          <a:p>
            <a:pPr lvl="1"/>
            <a:endParaRPr lang="el-GR" dirty="0" smtClean="0">
              <a:solidFill>
                <a:srgbClr val="0070C0"/>
              </a:solidFill>
            </a:endParaRPr>
          </a:p>
          <a:p>
            <a:pPr lvl="1"/>
            <a:r>
              <a:rPr lang="en-US" dirty="0" err="1" smtClean="0">
                <a:solidFill>
                  <a:srgbClr val="0070C0"/>
                </a:solidFill>
              </a:rPr>
              <a:t>Character.</a:t>
            </a:r>
            <a:r>
              <a:rPr lang="en-US" dirty="0" err="1" smtClean="0">
                <a:solidFill>
                  <a:schemeClr val="accent6">
                    <a:lumMod val="75000"/>
                  </a:schemeClr>
                </a:solidFill>
              </a:rPr>
              <a:t>isDigit</a:t>
            </a:r>
            <a:r>
              <a:rPr lang="en-US" dirty="0" smtClean="0">
                <a:solidFill>
                  <a:srgbClr val="0070C0"/>
                </a:solidFill>
              </a:rPr>
              <a:t>(char)</a:t>
            </a:r>
            <a:r>
              <a:rPr lang="el-GR" dirty="0" smtClean="0"/>
              <a:t>: επιστρέφει </a:t>
            </a:r>
            <a:r>
              <a:rPr lang="en-US" dirty="0" smtClean="0"/>
              <a:t>true </a:t>
            </a:r>
            <a:r>
              <a:rPr lang="el-GR" dirty="0" smtClean="0"/>
              <a:t>αν ο χαρακτήρας είναι ένα ψηφίο</a:t>
            </a:r>
            <a:endParaRPr lang="en-US" dirty="0" smtClean="0"/>
          </a:p>
          <a:p>
            <a:pPr lvl="2"/>
            <a:r>
              <a:rPr lang="el-GR" dirty="0" smtClean="0"/>
              <a:t>Παρόμοια: </a:t>
            </a:r>
            <a:r>
              <a:rPr lang="en-US" dirty="0" err="1" smtClean="0">
                <a:solidFill>
                  <a:srgbClr val="0070C0"/>
                </a:solidFill>
              </a:rPr>
              <a:t>Character.</a:t>
            </a:r>
            <a:r>
              <a:rPr lang="en-US" dirty="0" err="1" smtClean="0">
                <a:solidFill>
                  <a:schemeClr val="accent6">
                    <a:lumMod val="75000"/>
                  </a:schemeClr>
                </a:solidFill>
              </a:rPr>
              <a:t>isLetter</a:t>
            </a:r>
            <a:r>
              <a:rPr lang="en-US" dirty="0" smtClean="0">
                <a:solidFill>
                  <a:srgbClr val="0070C0"/>
                </a:solidFill>
              </a:rPr>
              <a:t>(char)</a:t>
            </a:r>
            <a:r>
              <a:rPr lang="en-US" dirty="0" smtClean="0"/>
              <a:t>, </a:t>
            </a:r>
            <a:r>
              <a:rPr lang="en-US" dirty="0" err="1" smtClean="0">
                <a:solidFill>
                  <a:srgbClr val="0070C0"/>
                </a:solidFill>
              </a:rPr>
              <a:t>Character.</a:t>
            </a:r>
            <a:r>
              <a:rPr lang="en-US" dirty="0" err="1" smtClean="0">
                <a:solidFill>
                  <a:schemeClr val="accent6">
                    <a:lumMod val="75000"/>
                  </a:schemeClr>
                </a:solidFill>
              </a:rPr>
              <a:t>isLetterOrDigit</a:t>
            </a:r>
            <a:r>
              <a:rPr lang="en-US" dirty="0" smtClean="0">
                <a:solidFill>
                  <a:srgbClr val="0070C0"/>
                </a:solidFill>
              </a:rPr>
              <a:t>(), </a:t>
            </a:r>
            <a:r>
              <a:rPr lang="en-US" dirty="0" err="1" smtClean="0">
                <a:solidFill>
                  <a:srgbClr val="0070C0"/>
                </a:solidFill>
              </a:rPr>
              <a:t>Character.</a:t>
            </a:r>
            <a:r>
              <a:rPr lang="en-US" dirty="0" err="1" smtClean="0">
                <a:solidFill>
                  <a:schemeClr val="accent6">
                    <a:lumMod val="75000"/>
                  </a:schemeClr>
                </a:solidFill>
              </a:rPr>
              <a:t>isWhiteSpace</a:t>
            </a:r>
            <a:r>
              <a:rPr lang="en-US" dirty="0" smtClean="0">
                <a:solidFill>
                  <a:srgbClr val="0070C0"/>
                </a:solidFill>
              </a:rPr>
              <a:t>(char)</a:t>
            </a:r>
          </a:p>
          <a:p>
            <a:endParaRPr lang="el-GR" dirty="0" smtClean="0"/>
          </a:p>
          <a:p>
            <a:r>
              <a:rPr lang="el-GR" dirty="0" smtClean="0"/>
              <a:t>Οι κλάσεις αυτές έχουν και μη στατικές μεθόδους.</a:t>
            </a:r>
            <a:endParaRPr lang="en-US" dirty="0"/>
          </a:p>
        </p:txBody>
      </p:sp>
    </p:spTree>
    <p:extLst>
      <p:ext uri="{BB962C8B-B14F-4D97-AF65-F5344CB8AC3E}">
        <p14:creationId xmlns:p14="http://schemas.microsoft.com/office/powerpoint/2010/main" val="257208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κλάση </a:t>
            </a:r>
            <a:r>
              <a:rPr lang="en-US" dirty="0" smtClean="0">
                <a:hlinkClick r:id="rId2"/>
              </a:rPr>
              <a:t>Math</a:t>
            </a:r>
            <a:endParaRPr lang="en-US" dirty="0"/>
          </a:p>
        </p:txBody>
      </p:sp>
      <p:sp>
        <p:nvSpPr>
          <p:cNvPr id="3" name="Content Placeholder 2"/>
          <p:cNvSpPr>
            <a:spLocks noGrp="1"/>
          </p:cNvSpPr>
          <p:nvPr>
            <p:ph idx="1"/>
          </p:nvPr>
        </p:nvSpPr>
        <p:spPr/>
        <p:txBody>
          <a:bodyPr>
            <a:normAutofit lnSpcReduction="10000"/>
          </a:bodyPr>
          <a:lstStyle/>
          <a:p>
            <a:r>
              <a:rPr lang="el-GR" dirty="0" smtClean="0"/>
              <a:t>Μία κλάση με πολλές στατικές μεθόδους και στατικά πεδία για </a:t>
            </a:r>
            <a:r>
              <a:rPr lang="el-GR" dirty="0" smtClean="0">
                <a:solidFill>
                  <a:schemeClr val="accent6">
                    <a:lumMod val="75000"/>
                  </a:schemeClr>
                </a:solidFill>
              </a:rPr>
              <a:t>μαθηματικούς υπολογισμούς</a:t>
            </a:r>
          </a:p>
          <a:p>
            <a:r>
              <a:rPr lang="el-GR" dirty="0" smtClean="0"/>
              <a:t>Παραδείγματα</a:t>
            </a:r>
          </a:p>
          <a:p>
            <a:pPr lvl="1"/>
            <a:r>
              <a:rPr lang="en-US" dirty="0" smtClean="0">
                <a:solidFill>
                  <a:srgbClr val="0070C0"/>
                </a:solidFill>
              </a:rPr>
              <a:t>min</a:t>
            </a:r>
            <a:r>
              <a:rPr lang="el-GR" dirty="0" smtClean="0"/>
              <a:t>: </a:t>
            </a:r>
            <a:r>
              <a:rPr lang="el-GR" dirty="0"/>
              <a:t>επιστρέφει το </a:t>
            </a:r>
            <a:r>
              <a:rPr lang="el-GR" dirty="0" smtClean="0"/>
              <a:t>ελάχιστο δύο </a:t>
            </a:r>
            <a:r>
              <a:rPr lang="el-GR" dirty="0"/>
              <a:t>αριθμών</a:t>
            </a:r>
            <a:endParaRPr lang="en-US" dirty="0" smtClean="0"/>
          </a:p>
          <a:p>
            <a:pPr lvl="1"/>
            <a:r>
              <a:rPr lang="en-US" dirty="0" smtClean="0">
                <a:solidFill>
                  <a:srgbClr val="0070C0"/>
                </a:solidFill>
              </a:rPr>
              <a:t>max</a:t>
            </a:r>
            <a:r>
              <a:rPr lang="el-GR" dirty="0" smtClean="0"/>
              <a:t>: επιστρέφει το μέγιστο δύο αριθμών</a:t>
            </a:r>
            <a:endParaRPr lang="en-US" dirty="0" smtClean="0"/>
          </a:p>
          <a:p>
            <a:pPr lvl="1"/>
            <a:r>
              <a:rPr lang="en-US" dirty="0" smtClean="0">
                <a:solidFill>
                  <a:srgbClr val="0070C0"/>
                </a:solidFill>
              </a:rPr>
              <a:t>abs</a:t>
            </a:r>
            <a:r>
              <a:rPr lang="el-GR" dirty="0" smtClean="0"/>
              <a:t>: επιστρέφει την απόλυτη τιμή</a:t>
            </a:r>
            <a:endParaRPr lang="en-US" dirty="0" smtClean="0"/>
          </a:p>
          <a:p>
            <a:pPr lvl="1"/>
            <a:r>
              <a:rPr lang="en-US" dirty="0" err="1" smtClean="0">
                <a:solidFill>
                  <a:srgbClr val="0070C0"/>
                </a:solidFill>
              </a:rPr>
              <a:t>pow</a:t>
            </a:r>
            <a:r>
              <a:rPr lang="en-US" dirty="0" smtClean="0">
                <a:solidFill>
                  <a:srgbClr val="0070C0"/>
                </a:solidFill>
              </a:rPr>
              <a:t>(</a:t>
            </a:r>
            <a:r>
              <a:rPr lang="en-US" dirty="0" err="1" smtClean="0">
                <a:solidFill>
                  <a:srgbClr val="0070C0"/>
                </a:solidFill>
              </a:rPr>
              <a:t>x,y</a:t>
            </a:r>
            <a:r>
              <a:rPr lang="en-US" dirty="0" smtClean="0">
                <a:solidFill>
                  <a:srgbClr val="0070C0"/>
                </a:solidFill>
              </a:rPr>
              <a:t>)</a:t>
            </a:r>
            <a:r>
              <a:rPr lang="en-US" dirty="0" smtClean="0"/>
              <a:t>:</a:t>
            </a:r>
            <a:r>
              <a:rPr lang="el-GR" dirty="0" smtClean="0"/>
              <a:t> υψώνει το </a:t>
            </a:r>
            <a:r>
              <a:rPr lang="en-US" dirty="0" smtClean="0"/>
              <a:t>x </a:t>
            </a:r>
            <a:r>
              <a:rPr lang="el-GR" dirty="0" smtClean="0"/>
              <a:t>στην </a:t>
            </a:r>
            <a:r>
              <a:rPr lang="en-US" dirty="0" smtClean="0"/>
              <a:t>y </a:t>
            </a:r>
            <a:r>
              <a:rPr lang="el-GR" dirty="0" err="1" smtClean="0"/>
              <a:t>δυναμη</a:t>
            </a:r>
            <a:endParaRPr lang="en-US" dirty="0" smtClean="0"/>
          </a:p>
          <a:p>
            <a:pPr lvl="1"/>
            <a:r>
              <a:rPr lang="en-US" dirty="0" smtClean="0">
                <a:solidFill>
                  <a:srgbClr val="0070C0"/>
                </a:solidFill>
              </a:rPr>
              <a:t>floor/ceil</a:t>
            </a:r>
            <a:r>
              <a:rPr lang="el-GR" dirty="0" smtClean="0"/>
              <a:t>: επιστρέφει τον μεγαλύτερο/μικρότερο ακέραιο που είναι μικρότερος/</a:t>
            </a:r>
            <a:r>
              <a:rPr lang="el-GR" dirty="0" err="1" smtClean="0"/>
              <a:t>μεγαλυτερος</a:t>
            </a:r>
            <a:r>
              <a:rPr lang="el-GR" dirty="0" smtClean="0"/>
              <a:t> από το όρισμα</a:t>
            </a:r>
            <a:endParaRPr lang="en-US" dirty="0" smtClean="0"/>
          </a:p>
          <a:p>
            <a:pPr lvl="1"/>
            <a:r>
              <a:rPr lang="en-US" dirty="0" err="1" smtClean="0">
                <a:solidFill>
                  <a:srgbClr val="0070C0"/>
                </a:solidFill>
              </a:rPr>
              <a:t>sqrt</a:t>
            </a:r>
            <a:r>
              <a:rPr lang="el-GR" dirty="0" smtClean="0"/>
              <a:t>: επιστρέφει την τετραγωνική ρίζα ενός αριθμού</a:t>
            </a:r>
            <a:endParaRPr lang="en-US" dirty="0" smtClean="0"/>
          </a:p>
          <a:p>
            <a:pPr lvl="1"/>
            <a:r>
              <a:rPr lang="en-US" dirty="0" smtClean="0">
                <a:solidFill>
                  <a:srgbClr val="0070C0"/>
                </a:solidFill>
              </a:rPr>
              <a:t>PI</a:t>
            </a:r>
            <a:r>
              <a:rPr lang="el-GR" dirty="0" smtClean="0"/>
              <a:t>: ο αριθμός π</a:t>
            </a:r>
            <a:endParaRPr lang="en-US" dirty="0" smtClean="0"/>
          </a:p>
          <a:p>
            <a:pPr lvl="1"/>
            <a:r>
              <a:rPr lang="en-US" dirty="0" smtClean="0">
                <a:solidFill>
                  <a:srgbClr val="0070C0"/>
                </a:solidFill>
              </a:rPr>
              <a:t>E</a:t>
            </a:r>
            <a:r>
              <a:rPr lang="en-US" dirty="0" smtClean="0"/>
              <a:t>: </a:t>
            </a:r>
            <a:r>
              <a:rPr lang="el-GR" dirty="0" smtClean="0"/>
              <a:t>Η βάση των φυσικών λογαρίθμων</a:t>
            </a:r>
            <a:endParaRPr lang="en-US" dirty="0"/>
          </a:p>
        </p:txBody>
      </p:sp>
    </p:spTree>
    <p:extLst>
      <p:ext uri="{BB962C8B-B14F-4D97-AF65-F5344CB8AC3E}">
        <p14:creationId xmlns:p14="http://schemas.microsoft.com/office/powerpoint/2010/main" val="234592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Συμπερασματικά</a:t>
            </a:r>
            <a:endParaRPr lang="en-US" dirty="0"/>
          </a:p>
        </p:txBody>
      </p:sp>
      <p:sp>
        <p:nvSpPr>
          <p:cNvPr id="3" name="Content Placeholder 2"/>
          <p:cNvSpPr>
            <a:spLocks noGrp="1"/>
          </p:cNvSpPr>
          <p:nvPr>
            <p:ph idx="1"/>
          </p:nvPr>
        </p:nvSpPr>
        <p:spPr/>
        <p:txBody>
          <a:bodyPr/>
          <a:lstStyle/>
          <a:p>
            <a:r>
              <a:rPr lang="el-GR" dirty="0" smtClean="0"/>
              <a:t>Στατικές μεθόδους και πεδία συνήθως ορίζουμε όταν θέλουμε μια </a:t>
            </a:r>
            <a:r>
              <a:rPr lang="el-GR" dirty="0" smtClean="0">
                <a:solidFill>
                  <a:srgbClr val="0070C0"/>
                </a:solidFill>
              </a:rPr>
              <a:t>βοηθητική συλλογή </a:t>
            </a:r>
            <a:r>
              <a:rPr lang="el-GR" dirty="0" smtClean="0"/>
              <a:t>από σταθερές και μεθόδους (παρόμοια με την κλάση </a:t>
            </a:r>
            <a:r>
              <a:rPr lang="en-US" dirty="0" smtClean="0"/>
              <a:t>Math </a:t>
            </a:r>
            <a:r>
              <a:rPr lang="el-GR" dirty="0" smtClean="0"/>
              <a:t>της </a:t>
            </a:r>
            <a:r>
              <a:rPr lang="en-US" dirty="0" smtClean="0"/>
              <a:t>Java).</a:t>
            </a:r>
          </a:p>
          <a:p>
            <a:r>
              <a:rPr lang="el-GR" dirty="0" smtClean="0"/>
              <a:t>Μια στατική μέθοδο που μπορείτε να ορίσετε για κάθε κλάση είναι η </a:t>
            </a:r>
            <a:r>
              <a:rPr lang="en-US" dirty="0" smtClean="0">
                <a:solidFill>
                  <a:schemeClr val="accent6">
                    <a:lumMod val="75000"/>
                  </a:schemeClr>
                </a:solidFill>
              </a:rPr>
              <a:t>main</a:t>
            </a:r>
            <a:r>
              <a:rPr lang="en-US" dirty="0" smtClean="0"/>
              <a:t>, </a:t>
            </a:r>
            <a:r>
              <a:rPr lang="el-GR" dirty="0" smtClean="0"/>
              <a:t>ώστε να </a:t>
            </a:r>
            <a:r>
              <a:rPr lang="el-GR" dirty="0" smtClean="0">
                <a:solidFill>
                  <a:srgbClr val="0070C0"/>
                </a:solidFill>
              </a:rPr>
              <a:t>τεστάρετε</a:t>
            </a:r>
            <a:r>
              <a:rPr lang="el-GR" dirty="0" smtClean="0"/>
              <a:t> μια συγκεκριμένη κλάση.</a:t>
            </a:r>
            <a:endParaRPr lang="en-US" dirty="0"/>
          </a:p>
        </p:txBody>
      </p:sp>
    </p:spTree>
    <p:extLst>
      <p:ext uri="{BB962C8B-B14F-4D97-AF65-F5344CB8AC3E}">
        <p14:creationId xmlns:p14="http://schemas.microsoft.com/office/powerpoint/2010/main" val="208251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ΕΣωΤΕΡΙΚΕΣ</a:t>
            </a:r>
            <a:r>
              <a:rPr lang="el-GR" dirty="0" smtClean="0"/>
              <a:t> ΚΛΑΣΕΙΣ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0317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Εσωτερικές κλάσεις	</a:t>
            </a:r>
            <a:endParaRPr lang="en-US" dirty="0"/>
          </a:p>
        </p:txBody>
      </p:sp>
      <p:sp>
        <p:nvSpPr>
          <p:cNvPr id="5" name="Content Placeholder 4"/>
          <p:cNvSpPr>
            <a:spLocks noGrp="1"/>
          </p:cNvSpPr>
          <p:nvPr>
            <p:ph idx="1"/>
          </p:nvPr>
        </p:nvSpPr>
        <p:spPr/>
        <p:txBody>
          <a:bodyPr/>
          <a:lstStyle/>
          <a:p>
            <a:r>
              <a:rPr lang="el-GR" dirty="0" smtClean="0"/>
              <a:t>Μπορούμε να ορίσουμε μια κλάση μέσα στον ορισμό μιας άλλης κλάσης</a:t>
            </a:r>
            <a:endParaRPr lang="en-US" dirty="0"/>
          </a:p>
        </p:txBody>
      </p:sp>
      <p:sp>
        <p:nvSpPr>
          <p:cNvPr id="6" name="TextBox 5"/>
          <p:cNvSpPr txBox="1"/>
          <p:nvPr/>
        </p:nvSpPr>
        <p:spPr>
          <a:xfrm>
            <a:off x="899592" y="2763484"/>
            <a:ext cx="4237057" cy="286232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class Shape</a:t>
            </a:r>
          </a:p>
          <a:p>
            <a:r>
              <a:rPr lang="en-US" b="1" dirty="0" smtClean="0">
                <a:solidFill>
                  <a:srgbClr val="0070C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class Point</a:t>
            </a:r>
          </a:p>
          <a:p>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a:t>
            </a:r>
          </a:p>
          <a:p>
            <a:r>
              <a:rPr lang="en-US" b="1" dirty="0">
                <a:solidFill>
                  <a:srgbClr val="FF0000"/>
                </a:solidFill>
                <a:latin typeface="Courier New" pitchFamily="49" charset="0"/>
                <a:cs typeface="Courier New" pitchFamily="49" charset="0"/>
              </a:rPr>
              <a:t>	</a:t>
            </a:r>
            <a:endParaRPr lang="en-US" b="1" dirty="0" smtClean="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		&lt;Code for Point&gt;</a:t>
            </a:r>
            <a:endParaRPr lang="en-US" b="1" dirty="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	&lt;Code for Shape&gt;</a:t>
            </a:r>
          </a:p>
          <a:p>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7" name="TextBox 6"/>
          <p:cNvSpPr txBox="1"/>
          <p:nvPr/>
        </p:nvSpPr>
        <p:spPr>
          <a:xfrm>
            <a:off x="5364088" y="2763484"/>
            <a:ext cx="3456384" cy="3416320"/>
          </a:xfrm>
          <a:prstGeom prst="rect">
            <a:avLst/>
          </a:prstGeom>
          <a:solidFill>
            <a:srgbClr val="92D050"/>
          </a:solidFill>
        </p:spPr>
        <p:txBody>
          <a:bodyPr wrap="square" rtlCol="0">
            <a:spAutoFit/>
          </a:bodyPr>
          <a:lstStyle/>
          <a:p>
            <a:r>
              <a:rPr lang="el-GR" dirty="0" smtClean="0"/>
              <a:t>Γιατί να το κάνουμε αυτό?</a:t>
            </a:r>
          </a:p>
          <a:p>
            <a:endParaRPr lang="el-GR" dirty="0"/>
          </a:p>
          <a:p>
            <a:pPr marL="285750" indent="-285750">
              <a:buFont typeface="Arial" pitchFamily="34" charset="0"/>
              <a:buChar char="•"/>
            </a:pPr>
            <a:r>
              <a:rPr lang="el-GR" dirty="0" smtClean="0"/>
              <a:t>Η κλάση </a:t>
            </a:r>
            <a:r>
              <a:rPr lang="en-US" dirty="0" smtClean="0">
                <a:solidFill>
                  <a:srgbClr val="0070C0"/>
                </a:solidFill>
              </a:rPr>
              <a:t>Point</a:t>
            </a:r>
            <a:r>
              <a:rPr lang="en-US" dirty="0" smtClean="0"/>
              <a:t> </a:t>
            </a:r>
            <a:r>
              <a:rPr lang="el-GR" dirty="0" smtClean="0"/>
              <a:t>μπορεί να είναι χρήσιμη </a:t>
            </a:r>
            <a:r>
              <a:rPr lang="el-GR" dirty="0" smtClean="0">
                <a:solidFill>
                  <a:srgbClr val="FF0000"/>
                </a:solidFill>
              </a:rPr>
              <a:t>μόνο</a:t>
            </a:r>
            <a:r>
              <a:rPr lang="el-GR" dirty="0" smtClean="0"/>
              <a:t> για την </a:t>
            </a:r>
            <a:r>
              <a:rPr lang="en-US" dirty="0" smtClean="0">
                <a:solidFill>
                  <a:srgbClr val="0070C0"/>
                </a:solidFill>
              </a:rPr>
              <a:t>Shape</a:t>
            </a:r>
          </a:p>
          <a:p>
            <a:pPr marL="285750" indent="-285750">
              <a:buFont typeface="Arial" pitchFamily="34" charset="0"/>
              <a:buChar char="•"/>
            </a:pPr>
            <a:r>
              <a:rPr lang="el-GR" dirty="0" smtClean="0"/>
              <a:t>Μας επιτρέπει να ορίσουμε </a:t>
            </a:r>
            <a:r>
              <a:rPr lang="el-GR" dirty="0" smtClean="0">
                <a:solidFill>
                  <a:srgbClr val="FF0000"/>
                </a:solidFill>
              </a:rPr>
              <a:t>άλλη </a:t>
            </a:r>
            <a:r>
              <a:rPr lang="en-US" dirty="0" smtClean="0">
                <a:solidFill>
                  <a:srgbClr val="0070C0"/>
                </a:solidFill>
              </a:rPr>
              <a:t>Point</a:t>
            </a:r>
            <a:r>
              <a:rPr lang="en-US" dirty="0" smtClean="0">
                <a:solidFill>
                  <a:srgbClr val="FF0000"/>
                </a:solidFill>
              </a:rPr>
              <a:t> </a:t>
            </a:r>
            <a:r>
              <a:rPr lang="el-GR" dirty="0" smtClean="0"/>
              <a:t>σε άλλο σημείο</a:t>
            </a:r>
          </a:p>
          <a:p>
            <a:pPr marL="285750" indent="-285750">
              <a:buFont typeface="Arial" pitchFamily="34" charset="0"/>
              <a:buChar char="•"/>
            </a:pPr>
            <a:endParaRPr lang="el-GR" dirty="0"/>
          </a:p>
          <a:p>
            <a:pPr marL="285750" indent="-285750">
              <a:buFont typeface="Arial" pitchFamily="34" charset="0"/>
              <a:buChar char="•"/>
            </a:pPr>
            <a:r>
              <a:rPr lang="el-GR" dirty="0" smtClean="0"/>
              <a:t>Η </a:t>
            </a:r>
            <a:r>
              <a:rPr lang="en-US" dirty="0" smtClean="0">
                <a:solidFill>
                  <a:srgbClr val="0070C0"/>
                </a:solidFill>
              </a:rPr>
              <a:t>Point</a:t>
            </a:r>
            <a:r>
              <a:rPr lang="en-US" dirty="0" smtClean="0"/>
              <a:t> </a:t>
            </a:r>
            <a:r>
              <a:rPr lang="el-GR" dirty="0" smtClean="0"/>
              <a:t>και η </a:t>
            </a:r>
            <a:r>
              <a:rPr lang="en-US" dirty="0" smtClean="0">
                <a:solidFill>
                  <a:srgbClr val="0070C0"/>
                </a:solidFill>
              </a:rPr>
              <a:t>Shape</a:t>
            </a:r>
            <a:r>
              <a:rPr lang="en-US" dirty="0" smtClean="0"/>
              <a:t> </a:t>
            </a:r>
            <a:r>
              <a:rPr lang="el-GR" dirty="0" smtClean="0"/>
              <a:t>έχουν η μία </a:t>
            </a:r>
            <a:r>
              <a:rPr lang="el-GR" dirty="0" smtClean="0">
                <a:solidFill>
                  <a:srgbClr val="FF0000"/>
                </a:solidFill>
              </a:rPr>
              <a:t>πρόσβαση στα ιδιωτικά πεδία και μεθόδους </a:t>
            </a:r>
            <a:r>
              <a:rPr lang="el-GR" dirty="0" smtClean="0"/>
              <a:t>της άλλης</a:t>
            </a:r>
          </a:p>
        </p:txBody>
      </p:sp>
    </p:spTree>
    <p:extLst>
      <p:ext uri="{BB962C8B-B14F-4D97-AF65-F5344CB8AC3E}">
        <p14:creationId xmlns:p14="http://schemas.microsoft.com/office/powerpoint/2010/main" val="398300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l-GR" dirty="0" smtClean="0"/>
              <a:t>25. </a:t>
            </a:r>
            <a:r>
              <a:rPr lang="en-US" dirty="0"/>
              <a:t>Graphical User Interfaces (GUI)</a:t>
            </a:r>
            <a:br>
              <a:rPr lang="en-US" dirty="0"/>
            </a:br>
            <a:r>
              <a:rPr lang="en-US" dirty="0" smtClean="0"/>
              <a:t>SWING</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333462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a:t>
            </a:r>
            <a:endParaRPr lang="en-US" dirty="0"/>
          </a:p>
        </p:txBody>
      </p:sp>
      <p:sp>
        <p:nvSpPr>
          <p:cNvPr id="3" name="Content Placeholder 2"/>
          <p:cNvSpPr>
            <a:spLocks noGrp="1"/>
          </p:cNvSpPr>
          <p:nvPr>
            <p:ph idx="1"/>
          </p:nvPr>
        </p:nvSpPr>
        <p:spPr/>
        <p:txBody>
          <a:bodyPr/>
          <a:lstStyle/>
          <a:p>
            <a:r>
              <a:rPr lang="el-GR" dirty="0" smtClean="0"/>
              <a:t>Τα </a:t>
            </a:r>
            <a:r>
              <a:rPr lang="en-US" dirty="0" smtClean="0">
                <a:solidFill>
                  <a:schemeClr val="accent6">
                    <a:lumMod val="75000"/>
                  </a:schemeClr>
                </a:solidFill>
              </a:rPr>
              <a:t>GUIs</a:t>
            </a:r>
            <a:r>
              <a:rPr lang="en-US" dirty="0" smtClean="0"/>
              <a:t> </a:t>
            </a:r>
            <a:r>
              <a:rPr lang="el-GR" dirty="0" smtClean="0"/>
              <a:t>(</a:t>
            </a:r>
            <a:r>
              <a:rPr lang="en-US" dirty="0" smtClean="0">
                <a:solidFill>
                  <a:schemeClr val="accent6">
                    <a:lumMod val="75000"/>
                  </a:schemeClr>
                </a:solidFill>
              </a:rPr>
              <a:t>Graphical User Interfaces</a:t>
            </a:r>
            <a:r>
              <a:rPr lang="en-US" dirty="0" smtClean="0"/>
              <a:t>) </a:t>
            </a:r>
            <a:r>
              <a:rPr lang="el-GR" dirty="0" smtClean="0"/>
              <a:t>είναι τα συνηθισμένα </a:t>
            </a:r>
            <a:r>
              <a:rPr lang="en-US" dirty="0" smtClean="0"/>
              <a:t>interfaces </a:t>
            </a:r>
            <a:r>
              <a:rPr lang="el-GR" dirty="0" smtClean="0"/>
              <a:t>που χρησιμοποιούν παράθυρα, κουμπιά, </a:t>
            </a:r>
            <a:r>
              <a:rPr lang="en-US" dirty="0" smtClean="0"/>
              <a:t>menus, </a:t>
            </a:r>
            <a:r>
              <a:rPr lang="el-GR" dirty="0" smtClean="0"/>
              <a:t>κλπ</a:t>
            </a:r>
            <a:endParaRPr lang="en-US" dirty="0" smtClean="0"/>
          </a:p>
          <a:p>
            <a:r>
              <a:rPr lang="en-US" dirty="0" smtClean="0"/>
              <a:t>H </a:t>
            </a:r>
            <a:r>
              <a:rPr lang="en-US" dirty="0" smtClean="0">
                <a:solidFill>
                  <a:schemeClr val="accent6">
                    <a:lumMod val="75000"/>
                  </a:schemeClr>
                </a:solidFill>
              </a:rPr>
              <a:t>Swing</a:t>
            </a:r>
            <a:r>
              <a:rPr lang="en-US" dirty="0" smtClean="0"/>
              <a:t> </a:t>
            </a:r>
            <a:r>
              <a:rPr lang="el-GR" dirty="0" smtClean="0"/>
              <a:t>είναι η βιβλιοθήκη της </a:t>
            </a:r>
            <a:r>
              <a:rPr lang="en-US" dirty="0" smtClean="0"/>
              <a:t>Java </a:t>
            </a:r>
            <a:r>
              <a:rPr lang="el-GR" dirty="0" smtClean="0"/>
              <a:t>για τον προγραμματισμό τέτοιων </a:t>
            </a:r>
            <a:r>
              <a:rPr lang="en-US" dirty="0" smtClean="0"/>
              <a:t>interfaces.</a:t>
            </a:r>
          </a:p>
          <a:p>
            <a:pPr lvl="1"/>
            <a:r>
              <a:rPr lang="en-US" dirty="0" smtClean="0"/>
              <a:t>H </a:t>
            </a:r>
            <a:r>
              <a:rPr lang="el-GR" dirty="0" smtClean="0"/>
              <a:t>μετεξέλιξη του </a:t>
            </a:r>
            <a:r>
              <a:rPr lang="en-US" dirty="0" smtClean="0">
                <a:solidFill>
                  <a:schemeClr val="accent6">
                    <a:lumMod val="75000"/>
                  </a:schemeClr>
                </a:solidFill>
              </a:rPr>
              <a:t>AWT</a:t>
            </a:r>
            <a:r>
              <a:rPr lang="en-US" dirty="0" smtClean="0"/>
              <a:t> (</a:t>
            </a:r>
            <a:r>
              <a:rPr lang="en-US" dirty="0" smtClean="0">
                <a:solidFill>
                  <a:schemeClr val="accent6">
                    <a:lumMod val="75000"/>
                  </a:schemeClr>
                </a:solidFill>
              </a:rPr>
              <a:t>Abstract Window Toolkit</a:t>
            </a:r>
            <a:r>
              <a:rPr lang="en-US" dirty="0" smtClean="0"/>
              <a:t>) </a:t>
            </a:r>
            <a:r>
              <a:rPr lang="el-GR" dirty="0" smtClean="0"/>
              <a:t>το οποίο ήταν το πρώτο αλλά όχι τόσο επιτυχημένο πακέτο της </a:t>
            </a:r>
            <a:r>
              <a:rPr lang="en-US" dirty="0" smtClean="0"/>
              <a:t>Java </a:t>
            </a:r>
            <a:r>
              <a:rPr lang="el-GR" dirty="0" smtClean="0"/>
              <a:t>για </a:t>
            </a:r>
            <a:r>
              <a:rPr lang="en-US" dirty="0" smtClean="0"/>
              <a:t>GUI.</a:t>
            </a:r>
            <a:endParaRPr lang="en-US" dirty="0"/>
          </a:p>
        </p:txBody>
      </p:sp>
    </p:spTree>
    <p:extLst>
      <p:ext uri="{BB962C8B-B14F-4D97-AF65-F5344CB8AC3E}">
        <p14:creationId xmlns:p14="http://schemas.microsoft.com/office/powerpoint/2010/main" val="164796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driven programming</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Το </a:t>
            </a:r>
            <a:r>
              <a:rPr lang="en-US" dirty="0" smtClean="0"/>
              <a:t>Swing </a:t>
            </a:r>
            <a:r>
              <a:rPr lang="el-GR" dirty="0" smtClean="0"/>
              <a:t>ακολουθεί το μοντέλο του </a:t>
            </a:r>
            <a:r>
              <a:rPr lang="en-US" dirty="0" smtClean="0">
                <a:solidFill>
                  <a:schemeClr val="accent6">
                    <a:lumMod val="75000"/>
                  </a:schemeClr>
                </a:solidFill>
              </a:rPr>
              <a:t>event-driven programming</a:t>
            </a:r>
          </a:p>
          <a:p>
            <a:pPr lvl="1"/>
            <a:r>
              <a:rPr lang="el-GR" dirty="0" smtClean="0"/>
              <a:t>Υπάρχουν κάποια αντικείμενα που </a:t>
            </a:r>
            <a:r>
              <a:rPr lang="el-GR" dirty="0" smtClean="0">
                <a:solidFill>
                  <a:schemeClr val="accent6">
                    <a:lumMod val="75000"/>
                  </a:schemeClr>
                </a:solidFill>
              </a:rPr>
              <a:t>πυροδοτούν</a:t>
            </a:r>
            <a:r>
              <a:rPr lang="el-GR" dirty="0" smtClean="0"/>
              <a:t> </a:t>
            </a:r>
            <a:r>
              <a:rPr lang="el-GR" dirty="0" smtClean="0">
                <a:solidFill>
                  <a:srgbClr val="0070C0"/>
                </a:solidFill>
              </a:rPr>
              <a:t>συμβάντα</a:t>
            </a:r>
            <a:r>
              <a:rPr lang="el-GR" dirty="0" smtClean="0"/>
              <a:t> (</a:t>
            </a:r>
            <a:r>
              <a:rPr lang="en-US" dirty="0" smtClean="0"/>
              <a:t>firing an event)</a:t>
            </a:r>
          </a:p>
          <a:p>
            <a:pPr lvl="1"/>
            <a:r>
              <a:rPr lang="el-GR" dirty="0" smtClean="0"/>
              <a:t>Υπάρχουν κάποια άλλα αντικείμενα που είναι </a:t>
            </a:r>
            <a:r>
              <a:rPr lang="el-GR" dirty="0" smtClean="0">
                <a:solidFill>
                  <a:srgbClr val="0070C0"/>
                </a:solidFill>
              </a:rPr>
              <a:t>ακροατές</a:t>
            </a:r>
            <a:r>
              <a:rPr lang="el-GR" dirty="0" smtClean="0"/>
              <a:t> </a:t>
            </a:r>
            <a:r>
              <a:rPr lang="en-US" dirty="0" smtClean="0"/>
              <a:t>(</a:t>
            </a:r>
            <a:r>
              <a:rPr lang="en-US" dirty="0" smtClean="0">
                <a:solidFill>
                  <a:srgbClr val="0070C0"/>
                </a:solidFill>
              </a:rPr>
              <a:t>listeners</a:t>
            </a:r>
            <a:r>
              <a:rPr lang="en-US" dirty="0" smtClean="0"/>
              <a:t>) </a:t>
            </a:r>
            <a:r>
              <a:rPr lang="el-GR" dirty="0" smtClean="0"/>
              <a:t>για συμβάντα.</a:t>
            </a:r>
          </a:p>
          <a:p>
            <a:pPr lvl="1"/>
            <a:r>
              <a:rPr lang="el-GR" dirty="0" smtClean="0"/>
              <a:t>Αν προκληθεί ένα συμβάν υπάρχουν ειδικοί </a:t>
            </a:r>
            <a:r>
              <a:rPr lang="el-GR" dirty="0" smtClean="0">
                <a:solidFill>
                  <a:srgbClr val="0070C0"/>
                </a:solidFill>
              </a:rPr>
              <a:t>χειριστές</a:t>
            </a:r>
            <a:r>
              <a:rPr lang="el-GR" dirty="0" smtClean="0"/>
              <a:t> του συμβάντος (</a:t>
            </a:r>
            <a:r>
              <a:rPr lang="en-US" dirty="0" smtClean="0">
                <a:solidFill>
                  <a:srgbClr val="0070C0"/>
                </a:solidFill>
              </a:rPr>
              <a:t>event handlers</a:t>
            </a:r>
            <a:r>
              <a:rPr lang="en-US" dirty="0" smtClean="0"/>
              <a:t>)</a:t>
            </a:r>
            <a:r>
              <a:rPr lang="el-GR" dirty="0" smtClean="0"/>
              <a:t> – μέθοδοι που χειρίζονται ένα συμβάν</a:t>
            </a:r>
            <a:endParaRPr lang="en-US" dirty="0" smtClean="0"/>
          </a:p>
          <a:p>
            <a:pPr lvl="1"/>
            <a:r>
              <a:rPr lang="el-GR" dirty="0" smtClean="0"/>
              <a:t>Το </a:t>
            </a:r>
            <a:r>
              <a:rPr lang="el-GR" dirty="0" smtClean="0">
                <a:solidFill>
                  <a:srgbClr val="0070C0"/>
                </a:solidFill>
              </a:rPr>
              <a:t>συμβάν</a:t>
            </a:r>
            <a:r>
              <a:rPr lang="el-GR" dirty="0" smtClean="0"/>
              <a:t> (</a:t>
            </a:r>
            <a:r>
              <a:rPr lang="en-US" dirty="0" smtClean="0">
                <a:solidFill>
                  <a:srgbClr val="0070C0"/>
                </a:solidFill>
              </a:rPr>
              <a:t>event</a:t>
            </a:r>
            <a:r>
              <a:rPr lang="en-US" dirty="0" smtClean="0"/>
              <a:t>) </a:t>
            </a:r>
            <a:r>
              <a:rPr lang="el-GR" dirty="0" smtClean="0"/>
              <a:t>είναι κι αυτό ένα αντικείμενο το οποίο  </a:t>
            </a:r>
            <a:r>
              <a:rPr lang="el-GR" dirty="0" smtClean="0">
                <a:solidFill>
                  <a:schemeClr val="accent6">
                    <a:lumMod val="75000"/>
                  </a:schemeClr>
                </a:solidFill>
              </a:rPr>
              <a:t>μεταφέρει πληροφορία </a:t>
            </a:r>
            <a:r>
              <a:rPr lang="el-GR" dirty="0" smtClean="0"/>
              <a:t>μεταξύ του αντικειμένου που προκαλεί το συμβάν και του ακροατή.</a:t>
            </a:r>
          </a:p>
          <a:p>
            <a:r>
              <a:rPr lang="el-GR" dirty="0" smtClean="0"/>
              <a:t>Σας θυμίζουν κάτι όλα αυτά?</a:t>
            </a:r>
          </a:p>
          <a:p>
            <a:pPr lvl="1"/>
            <a:r>
              <a:rPr lang="el-GR" dirty="0" smtClean="0"/>
              <a:t>Πολύ παρόμοιες αρχές υπάρχουν στην δημιουργία και τον χειρισμό </a:t>
            </a:r>
            <a:r>
              <a:rPr lang="el-GR" dirty="0" smtClean="0">
                <a:solidFill>
                  <a:srgbClr val="0070C0"/>
                </a:solidFill>
              </a:rPr>
              <a:t>εξαιρέσεων</a:t>
            </a:r>
            <a:r>
              <a:rPr lang="el-GR" dirty="0" smtClean="0"/>
              <a:t>. </a:t>
            </a:r>
            <a:endParaRPr lang="en-US" dirty="0"/>
          </a:p>
        </p:txBody>
      </p:sp>
    </p:spTree>
    <p:extLst>
      <p:ext uri="{BB962C8B-B14F-4D97-AF65-F5344CB8AC3E}">
        <p14:creationId xmlns:p14="http://schemas.microsoft.com/office/powerpoint/2010/main" val="120727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a:t>
            </a:r>
            <a:endParaRPr lang="en-US" dirty="0"/>
          </a:p>
        </p:txBody>
      </p:sp>
      <p:sp>
        <p:nvSpPr>
          <p:cNvPr id="3" name="Content Placeholder 2"/>
          <p:cNvSpPr>
            <a:spLocks noGrp="1"/>
          </p:cNvSpPr>
          <p:nvPr>
            <p:ph idx="1"/>
          </p:nvPr>
        </p:nvSpPr>
        <p:spPr>
          <a:xfrm>
            <a:off x="457200" y="1600200"/>
            <a:ext cx="8229600" cy="3412976"/>
          </a:xfrm>
        </p:spPr>
        <p:txBody>
          <a:bodyPr>
            <a:normAutofit fontScale="77500" lnSpcReduction="20000"/>
          </a:bodyPr>
          <a:lstStyle/>
          <a:p>
            <a:r>
              <a:rPr lang="el-GR" dirty="0" smtClean="0"/>
              <a:t>Στην </a:t>
            </a:r>
            <a:r>
              <a:rPr lang="en-US" dirty="0" smtClean="0"/>
              <a:t>Swing </a:t>
            </a:r>
            <a:r>
              <a:rPr lang="el-GR" dirty="0" smtClean="0"/>
              <a:t>βιβλιοθήκη ένα </a:t>
            </a:r>
            <a:r>
              <a:rPr lang="en-US" dirty="0" smtClean="0"/>
              <a:t>GUI </a:t>
            </a:r>
            <a:r>
              <a:rPr lang="el-GR" dirty="0" smtClean="0"/>
              <a:t>αποτελείται από πολλά στοιχεία/συστατικά (</a:t>
            </a:r>
            <a:r>
              <a:rPr lang="en-US" dirty="0" smtClean="0">
                <a:solidFill>
                  <a:schemeClr val="accent6">
                    <a:lumMod val="75000"/>
                  </a:schemeClr>
                </a:solidFill>
              </a:rPr>
              <a:t>components</a:t>
            </a:r>
            <a:r>
              <a:rPr lang="en-US" dirty="0" smtClean="0"/>
              <a:t>)</a:t>
            </a:r>
            <a:r>
              <a:rPr lang="el-GR" dirty="0" smtClean="0"/>
              <a:t>  </a:t>
            </a:r>
          </a:p>
          <a:p>
            <a:pPr lvl="1"/>
            <a:r>
              <a:rPr lang="el-GR" dirty="0" smtClean="0"/>
              <a:t>π.χ. παράθυρα, κουμπιά, μενού, κουτιά εισαγωγής κειμένου, κλπ.</a:t>
            </a:r>
          </a:p>
          <a:p>
            <a:r>
              <a:rPr lang="el-GR" dirty="0" smtClean="0"/>
              <a:t>Τα </a:t>
            </a:r>
            <a:r>
              <a:rPr lang="en-US" dirty="0" smtClean="0"/>
              <a:t>components </a:t>
            </a:r>
            <a:r>
              <a:rPr lang="el-GR" dirty="0" smtClean="0"/>
              <a:t>αυτά </a:t>
            </a:r>
            <a:r>
              <a:rPr lang="el-GR" dirty="0" smtClean="0">
                <a:solidFill>
                  <a:srgbClr val="0070C0"/>
                </a:solidFill>
              </a:rPr>
              <a:t>πυροδοτούν συμβάντα</a:t>
            </a:r>
          </a:p>
          <a:p>
            <a:pPr lvl="1"/>
            <a:r>
              <a:rPr lang="el-GR" dirty="0" smtClean="0"/>
              <a:t>Π.χ. το πάτημα ενός κουμπιού, η εισαγωγή κειμένου, η επιλογή σε ένα μενού, κλπ</a:t>
            </a:r>
          </a:p>
          <a:p>
            <a:r>
              <a:rPr lang="el-GR" dirty="0" smtClean="0"/>
              <a:t>Τα συμβάντα αυτά τα χειρίζονται τα </a:t>
            </a:r>
            <a:r>
              <a:rPr lang="el-GR" dirty="0" smtClean="0">
                <a:solidFill>
                  <a:schemeClr val="accent6">
                    <a:lumMod val="75000"/>
                  </a:schemeClr>
                </a:solidFill>
              </a:rPr>
              <a:t>αντικείμενα-ακροατές</a:t>
            </a:r>
            <a:r>
              <a:rPr lang="el-GR" dirty="0" smtClean="0"/>
              <a:t>, που έχουν ειδικές μεθόδους γι αυτά</a:t>
            </a:r>
          </a:p>
          <a:p>
            <a:pPr lvl="1"/>
            <a:r>
              <a:rPr lang="el-GR" dirty="0" smtClean="0"/>
              <a:t>Τι γίνεται όταν πατάμε ένα κουμπί, όταν κάνουμε μια επιλογή κλπ</a:t>
            </a:r>
          </a:p>
          <a:p>
            <a:r>
              <a:rPr lang="el-GR" dirty="0" smtClean="0"/>
              <a:t>Όλο το πρόγραμμα κυλάει ως μια αλληλουχία από </a:t>
            </a:r>
            <a:r>
              <a:rPr lang="el-GR" dirty="0" smtClean="0">
                <a:solidFill>
                  <a:schemeClr val="accent6">
                    <a:lumMod val="75000"/>
                  </a:schemeClr>
                </a:solidFill>
              </a:rPr>
              <a:t>συμβάντα</a:t>
            </a:r>
            <a:r>
              <a:rPr lang="el-GR" dirty="0" smtClean="0"/>
              <a:t> και τον </a:t>
            </a:r>
            <a:r>
              <a:rPr lang="el-GR" dirty="0" smtClean="0">
                <a:solidFill>
                  <a:srgbClr val="0070C0"/>
                </a:solidFill>
              </a:rPr>
              <a:t>χειρισμό</a:t>
            </a:r>
            <a:r>
              <a:rPr lang="el-GR" dirty="0" smtClean="0"/>
              <a:t> των ακροατών.</a:t>
            </a:r>
            <a:endParaRPr lang="en-US" dirty="0"/>
          </a:p>
        </p:txBody>
      </p:sp>
      <p:sp>
        <p:nvSpPr>
          <p:cNvPr id="4" name="Rectangle 3"/>
          <p:cNvSpPr/>
          <p:nvPr/>
        </p:nvSpPr>
        <p:spPr>
          <a:xfrm>
            <a:off x="1691680" y="5373216"/>
            <a:ext cx="1368152" cy="7200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Component</a:t>
            </a:r>
            <a:endParaRPr lang="en-US" dirty="0">
              <a:solidFill>
                <a:schemeClr val="tx1"/>
              </a:solidFill>
            </a:endParaRPr>
          </a:p>
        </p:txBody>
      </p:sp>
      <p:cxnSp>
        <p:nvCxnSpPr>
          <p:cNvPr id="6" name="Straight Arrow Connector 5"/>
          <p:cNvCxnSpPr>
            <a:stCxn id="4" idx="3"/>
          </p:cNvCxnSpPr>
          <p:nvPr/>
        </p:nvCxnSpPr>
        <p:spPr>
          <a:xfrm>
            <a:off x="3059832" y="573325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211960" y="5445224"/>
            <a:ext cx="1152128" cy="5760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a:t>
            </a:r>
            <a:endParaRPr lang="en-US" dirty="0"/>
          </a:p>
        </p:txBody>
      </p:sp>
      <p:cxnSp>
        <p:nvCxnSpPr>
          <p:cNvPr id="9" name="Straight Arrow Connector 8"/>
          <p:cNvCxnSpPr>
            <a:stCxn id="7" idx="3"/>
          </p:cNvCxnSpPr>
          <p:nvPr/>
        </p:nvCxnSpPr>
        <p:spPr>
          <a:xfrm>
            <a:off x="5364088" y="5733256"/>
            <a:ext cx="93610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00192" y="5373216"/>
            <a:ext cx="1224136"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Listener</a:t>
            </a:r>
            <a:endParaRPr lang="en-US" dirty="0">
              <a:solidFill>
                <a:schemeClr val="tx1"/>
              </a:solidFill>
            </a:endParaRPr>
          </a:p>
        </p:txBody>
      </p:sp>
    </p:spTree>
    <p:extLst>
      <p:ext uri="{BB962C8B-B14F-4D97-AF65-F5344CB8AC3E}">
        <p14:creationId xmlns:p14="http://schemas.microsoft.com/office/powerpoint/2010/main" val="96476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537" y="5622899"/>
            <a:ext cx="540060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5534" y="4797152"/>
            <a:ext cx="770485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5535" y="4237216"/>
            <a:ext cx="597536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1484784"/>
            <a:ext cx="374441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JFrame</a:t>
            </a:r>
            <a:endParaRPr lang="en-US" dirty="0"/>
          </a:p>
        </p:txBody>
      </p:sp>
      <p:sp>
        <p:nvSpPr>
          <p:cNvPr id="3" name="Content Placeholder 2"/>
          <p:cNvSpPr>
            <a:spLocks noGrp="1"/>
          </p:cNvSpPr>
          <p:nvPr>
            <p:ph idx="1"/>
          </p:nvPr>
        </p:nvSpPr>
        <p:spPr>
          <a:xfrm>
            <a:off x="457200" y="1484784"/>
            <a:ext cx="8229600" cy="5256584"/>
          </a:xfrm>
          <a:ln w="28575">
            <a:solidFill>
              <a:srgbClr val="FF0000"/>
            </a:solidFill>
            <a:prstDash val="dash"/>
          </a:ln>
        </p:spPr>
        <p:txBody>
          <a:bodyPr>
            <a:normAutofit fontScale="62500" lnSpcReduction="20000"/>
          </a:bodyPr>
          <a:lstStyle/>
          <a:p>
            <a:pPr marL="0" indent="0">
              <a:buNone/>
            </a:pPr>
            <a:r>
              <a:rPr lang="en-US" b="1" dirty="0" smtClean="0">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javax.swing</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JFrameDemo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setDefaultCloseOperation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4" name="TextBox 3"/>
          <p:cNvSpPr txBox="1"/>
          <p:nvPr/>
        </p:nvSpPr>
        <p:spPr>
          <a:xfrm>
            <a:off x="3923928" y="727829"/>
            <a:ext cx="5157438" cy="646331"/>
          </a:xfrm>
          <a:prstGeom prst="rect">
            <a:avLst/>
          </a:prstGeom>
          <a:solidFill>
            <a:srgbClr val="92D050"/>
          </a:solidFill>
        </p:spPr>
        <p:txBody>
          <a:bodyPr wrap="none" rtlCol="0">
            <a:spAutoFit/>
          </a:bodyPr>
          <a:lstStyle/>
          <a:p>
            <a:r>
              <a:rPr lang="el-GR" dirty="0" smtClean="0"/>
              <a:t>Το </a:t>
            </a:r>
            <a:r>
              <a:rPr lang="en-US" dirty="0" err="1" smtClean="0"/>
              <a:t>JFrame</a:t>
            </a:r>
            <a:r>
              <a:rPr lang="en-US" dirty="0" smtClean="0"/>
              <a:t> </a:t>
            </a:r>
            <a:r>
              <a:rPr lang="el-GR" dirty="0" smtClean="0"/>
              <a:t>ορίζει ένα βασικό απλό παράθυρο.</a:t>
            </a:r>
          </a:p>
          <a:p>
            <a:r>
              <a:rPr lang="el-GR" dirty="0" smtClean="0"/>
              <a:t>Ο παρακάτω κώδικας δημιουργεί ένα παράθυρο</a:t>
            </a:r>
            <a:endParaRPr lang="en-US" dirty="0"/>
          </a:p>
        </p:txBody>
      </p:sp>
      <p:sp>
        <p:nvSpPr>
          <p:cNvPr id="7" name="Rectangular Callout 6"/>
          <p:cNvSpPr/>
          <p:nvPr/>
        </p:nvSpPr>
        <p:spPr>
          <a:xfrm>
            <a:off x="6370899" y="2492896"/>
            <a:ext cx="2808312" cy="1296144"/>
          </a:xfrm>
          <a:prstGeom prst="wedgeRectCallout">
            <a:avLst>
              <a:gd name="adj1" fmla="val -50217"/>
              <a:gd name="adj2" fmla="val 84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Καθορίζει το μέγεθος (πλάτος, ύψος) του παραθύρου μετρημένο σε </a:t>
            </a:r>
            <a:r>
              <a:rPr lang="en-US" dirty="0"/>
              <a:t>pixels</a:t>
            </a:r>
          </a:p>
        </p:txBody>
      </p:sp>
      <p:sp>
        <p:nvSpPr>
          <p:cNvPr id="10" name="Rectangular Callout 9"/>
          <p:cNvSpPr/>
          <p:nvPr/>
        </p:nvSpPr>
        <p:spPr>
          <a:xfrm>
            <a:off x="6335688" y="5561856"/>
            <a:ext cx="2745678" cy="1107504"/>
          </a:xfrm>
          <a:prstGeom prst="wedgeRectCallout">
            <a:avLst>
              <a:gd name="adj1" fmla="val -41815"/>
              <a:gd name="adj2" fmla="val -6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Καθορίζει </a:t>
            </a:r>
            <a:r>
              <a:rPr lang="el-GR" dirty="0" smtClean="0"/>
              <a:t>τι κάνει το παράθυρο όταν πατάμε το κουμπί για κλείσιμο</a:t>
            </a:r>
            <a:endParaRPr lang="en-US" dirty="0"/>
          </a:p>
        </p:txBody>
      </p:sp>
      <p:sp>
        <p:nvSpPr>
          <p:cNvPr id="11" name="Rectangular Callout 10"/>
          <p:cNvSpPr/>
          <p:nvPr/>
        </p:nvSpPr>
        <p:spPr>
          <a:xfrm>
            <a:off x="2411760" y="6093296"/>
            <a:ext cx="3024336" cy="432048"/>
          </a:xfrm>
          <a:prstGeom prst="wedgeRectCallout">
            <a:avLst>
              <a:gd name="adj1" fmla="val -8467"/>
              <a:gd name="adj2" fmla="val -96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Κάνει το παράθυρο ορατό</a:t>
            </a:r>
            <a:endParaRPr lang="en-US" dirty="0"/>
          </a:p>
        </p:txBody>
      </p:sp>
    </p:spTree>
    <p:extLst>
      <p:ext uri="{BB962C8B-B14F-4D97-AF65-F5344CB8AC3E}">
        <p14:creationId xmlns:p14="http://schemas.microsoft.com/office/powerpoint/2010/main" val="63688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Εκτέλεση - </a:t>
            </a:r>
            <a:r>
              <a:rPr lang="en-US" dirty="0" smtClean="0"/>
              <a:t>Running</a:t>
            </a:r>
            <a:endParaRPr lang="en-US" dirty="0"/>
          </a:p>
        </p:txBody>
      </p:sp>
      <p:sp>
        <p:nvSpPr>
          <p:cNvPr id="3" name="Content Placeholder 2"/>
          <p:cNvSpPr>
            <a:spLocks noGrp="1"/>
          </p:cNvSpPr>
          <p:nvPr>
            <p:ph idx="1"/>
          </p:nvPr>
        </p:nvSpPr>
        <p:spPr/>
        <p:txBody>
          <a:bodyPr/>
          <a:lstStyle/>
          <a:p>
            <a:r>
              <a:rPr lang="el-GR" dirty="0" smtClean="0"/>
              <a:t>Η εκτέλεση του κώδικα γίνεται με την εντολή </a:t>
            </a:r>
            <a:r>
              <a:rPr lang="en-US" dirty="0" smtClean="0">
                <a:solidFill>
                  <a:srgbClr val="FF0000"/>
                </a:solidFill>
              </a:rPr>
              <a:t>java</a:t>
            </a:r>
          </a:p>
          <a:p>
            <a:pPr lvl="1"/>
            <a:r>
              <a:rPr lang="en-US" dirty="0" smtClean="0"/>
              <a:t>java &lt;</a:t>
            </a:r>
            <a:r>
              <a:rPr lang="el-GR" dirty="0" smtClean="0"/>
              <a:t>όνομα</a:t>
            </a:r>
            <a:r>
              <a:rPr lang="en-US" dirty="0" smtClean="0"/>
              <a:t> </a:t>
            </a:r>
            <a:r>
              <a:rPr lang="el-GR" dirty="0" smtClean="0"/>
              <a:t>αρχείου</a:t>
            </a:r>
            <a:r>
              <a:rPr lang="en-US" dirty="0" smtClean="0"/>
              <a:t> </a:t>
            </a:r>
            <a:r>
              <a:rPr lang="el-GR" dirty="0" smtClean="0"/>
              <a:t>χωρίς επίθεμα&gt;</a:t>
            </a:r>
            <a:endParaRPr lang="en-US" dirty="0"/>
          </a:p>
        </p:txBody>
      </p:sp>
      <p:sp>
        <p:nvSpPr>
          <p:cNvPr id="4" name="TextBox 3"/>
          <p:cNvSpPr txBox="1"/>
          <p:nvPr/>
        </p:nvSpPr>
        <p:spPr>
          <a:xfrm>
            <a:off x="1676400" y="2971800"/>
            <a:ext cx="3238387" cy="461665"/>
          </a:xfrm>
          <a:prstGeom prst="rect">
            <a:avLst/>
          </a:prstGeom>
          <a:noFill/>
          <a:ln>
            <a:solidFill>
              <a:srgbClr val="FF0000"/>
            </a:solidFill>
          </a:ln>
        </p:spPr>
        <p:txBody>
          <a:bodyPr wrap="none" rtlCol="0">
            <a:spAutoFit/>
          </a:bodyPr>
          <a:lstStyle/>
          <a:p>
            <a:pPr marL="285750" indent="-285750">
              <a:buFont typeface="Wingdings" pitchFamily="2" charset="2"/>
              <a:buChar char="Ø"/>
            </a:pPr>
            <a:r>
              <a:rPr lang="en-US" sz="2400" b="1" dirty="0" smtClean="0">
                <a:solidFill>
                  <a:srgbClr val="FF0000"/>
                </a:solidFill>
                <a:latin typeface="Courier New" pitchFamily="49" charset="0"/>
                <a:cs typeface="Courier New" pitchFamily="49" charset="0"/>
              </a:rPr>
              <a:t>java</a:t>
            </a:r>
            <a:r>
              <a:rPr lang="en-US" sz="2400" b="1" dirty="0" smtClean="0">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HelloWorld</a:t>
            </a:r>
            <a:endParaRPr lang="en-US" sz="2400" b="1" dirty="0">
              <a:solidFill>
                <a:srgbClr val="0070C0"/>
              </a:solidFill>
              <a:latin typeface="Courier New" pitchFamily="49" charset="0"/>
              <a:cs typeface="Courier New" pitchFamily="49" charset="0"/>
            </a:endParaRPr>
          </a:p>
        </p:txBody>
      </p:sp>
      <p:pic>
        <p:nvPicPr>
          <p:cNvPr id="5" name="Picture 4"/>
          <p:cNvPicPr>
            <a:picLocks noChangeAspect="1"/>
          </p:cNvPicPr>
          <p:nvPr/>
        </p:nvPicPr>
        <p:blipFill rotWithShape="1">
          <a:blip r:embed="rId2"/>
          <a:srcRect l="2500" t="4445" r="39500" b="67398"/>
          <a:stretch/>
        </p:blipFill>
        <p:spPr>
          <a:xfrm>
            <a:off x="914400" y="4038600"/>
            <a:ext cx="7541640" cy="2059464"/>
          </a:xfrm>
          <a:prstGeom prst="rect">
            <a:avLst/>
          </a:prstGeom>
        </p:spPr>
      </p:pic>
      <p:sp>
        <p:nvSpPr>
          <p:cNvPr id="6" name="Rectangular Callout 5"/>
          <p:cNvSpPr/>
          <p:nvPr/>
        </p:nvSpPr>
        <p:spPr>
          <a:xfrm>
            <a:off x="6133987" y="2971800"/>
            <a:ext cx="2781413" cy="461665"/>
          </a:xfrm>
          <a:prstGeom prst="wedgeRectCallout">
            <a:avLst>
              <a:gd name="adj1" fmla="val -92948"/>
              <a:gd name="adj2" fmla="val 1002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Χωρίς</a:t>
            </a:r>
            <a:r>
              <a:rPr lang="el-GR" sz="2000" dirty="0" smtClean="0"/>
              <a:t> </a:t>
            </a:r>
            <a:r>
              <a:rPr lang="el-GR" sz="2000" dirty="0" smtClean="0">
                <a:solidFill>
                  <a:srgbClr val="FF0000"/>
                </a:solidFill>
              </a:rPr>
              <a:t>κανένα</a:t>
            </a:r>
            <a:r>
              <a:rPr lang="el-GR" sz="2000" dirty="0" smtClean="0"/>
              <a:t> </a:t>
            </a:r>
            <a:r>
              <a:rPr lang="el-GR" sz="2000" dirty="0" smtClean="0">
                <a:solidFill>
                  <a:schemeClr val="tx1"/>
                </a:solidFill>
              </a:rPr>
              <a:t>επίθεμα!</a:t>
            </a:r>
            <a:endParaRPr lang="en-US" sz="2000" dirty="0">
              <a:solidFill>
                <a:schemeClr val="tx1"/>
              </a:solidFill>
            </a:endParaRPr>
          </a:p>
        </p:txBody>
      </p:sp>
    </p:spTree>
    <p:extLst>
      <p:ext uri="{BB962C8B-B14F-4D97-AF65-F5344CB8AC3E}">
        <p14:creationId xmlns:p14="http://schemas.microsoft.com/office/powerpoint/2010/main" val="649705255"/>
      </p:ext>
    </p:extLst>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JFrame</a:t>
            </a:r>
            <a:endParaRPr lang="en-US" dirty="0"/>
          </a:p>
        </p:txBody>
      </p:sp>
      <p:sp>
        <p:nvSpPr>
          <p:cNvPr id="3" name="Content Placeholder 2"/>
          <p:cNvSpPr>
            <a:spLocks noGrp="1"/>
          </p:cNvSpPr>
          <p:nvPr>
            <p:ph idx="1"/>
          </p:nvPr>
        </p:nvSpPr>
        <p:spPr/>
        <p:txBody>
          <a:bodyPr>
            <a:normAutofit fontScale="92500"/>
          </a:bodyPr>
          <a:lstStyle/>
          <a:p>
            <a:r>
              <a:rPr lang="el-GR" dirty="0" smtClean="0"/>
              <a:t>Επιλογές για το </a:t>
            </a:r>
            <a:r>
              <a:rPr lang="en-US" dirty="0" err="1" smtClean="0">
                <a:solidFill>
                  <a:srgbClr val="0070C0"/>
                </a:solidFill>
              </a:rPr>
              <a:t>setDefaultCloseOperation</a:t>
            </a:r>
            <a:r>
              <a:rPr lang="en-US" dirty="0" smtClean="0"/>
              <a:t>:</a:t>
            </a:r>
          </a:p>
          <a:p>
            <a:pPr lvl="1"/>
            <a:r>
              <a:rPr lang="en-US" dirty="0" smtClean="0">
                <a:solidFill>
                  <a:schemeClr val="accent6">
                    <a:lumMod val="75000"/>
                  </a:schemeClr>
                </a:solidFill>
              </a:rPr>
              <a:t>EXIT_ON_CLOSE</a:t>
            </a:r>
            <a:r>
              <a:rPr lang="en-US" dirty="0" smtClean="0"/>
              <a:t>: </a:t>
            </a:r>
            <a:r>
              <a:rPr lang="el-GR" dirty="0" smtClean="0"/>
              <a:t>Καλεί την </a:t>
            </a:r>
            <a:r>
              <a:rPr lang="en-US" dirty="0" err="1" smtClean="0"/>
              <a:t>Sytem.exit</a:t>
            </a:r>
            <a:r>
              <a:rPr lang="en-US" dirty="0" smtClean="0"/>
              <a:t>()</a:t>
            </a:r>
            <a:r>
              <a:rPr lang="el-GR" dirty="0" smtClean="0"/>
              <a:t> και σταματάει το πρόγραμμα. </a:t>
            </a:r>
          </a:p>
          <a:p>
            <a:pPr lvl="1"/>
            <a:r>
              <a:rPr lang="en-US" dirty="0" smtClean="0">
                <a:solidFill>
                  <a:schemeClr val="accent6">
                    <a:lumMod val="75000"/>
                  </a:schemeClr>
                </a:solidFill>
              </a:rPr>
              <a:t>DO_NOTHING_ON_CLOSE</a:t>
            </a:r>
            <a:r>
              <a:rPr lang="en-US" dirty="0" smtClean="0"/>
              <a:t>: </a:t>
            </a:r>
            <a:r>
              <a:rPr lang="el-GR" dirty="0" smtClean="0"/>
              <a:t>δεν κάνει τίποτα, ουσιαστικά δεν μας επιτρέπει να κλείσουμε το παράθυρο</a:t>
            </a:r>
          </a:p>
          <a:p>
            <a:pPr lvl="1"/>
            <a:r>
              <a:rPr lang="en-US" dirty="0" smtClean="0">
                <a:solidFill>
                  <a:schemeClr val="accent6">
                    <a:lumMod val="75000"/>
                  </a:schemeClr>
                </a:solidFill>
              </a:rPr>
              <a:t>HIDE_ON_CLOSE</a:t>
            </a:r>
            <a:r>
              <a:rPr lang="en-US" dirty="0" smtClean="0"/>
              <a:t>: </a:t>
            </a:r>
            <a:r>
              <a:rPr lang="el-GR" dirty="0" smtClean="0"/>
              <a:t>Κρύβει το παράθυρο αλλά δεν σταματάει το πρόγραμμα.</a:t>
            </a:r>
          </a:p>
          <a:p>
            <a:r>
              <a:rPr lang="el-GR" dirty="0" smtClean="0"/>
              <a:t>Άλλες μέθοδοι:</a:t>
            </a:r>
          </a:p>
          <a:p>
            <a:pPr lvl="1"/>
            <a:r>
              <a:rPr lang="en-US" dirty="0" smtClean="0">
                <a:solidFill>
                  <a:srgbClr val="0070C0"/>
                </a:solidFill>
              </a:rPr>
              <a:t>add</a:t>
            </a:r>
            <a:r>
              <a:rPr lang="en-US" dirty="0" smtClean="0"/>
              <a:t>: </a:t>
            </a:r>
            <a:r>
              <a:rPr lang="el-GR" dirty="0" smtClean="0"/>
              <a:t>προσθέτει ένα συστατικό (</a:t>
            </a:r>
            <a:r>
              <a:rPr lang="en-US" dirty="0" smtClean="0"/>
              <a:t>component) </a:t>
            </a:r>
            <a:r>
              <a:rPr lang="el-GR" dirty="0" smtClean="0"/>
              <a:t>στο παράθυρο (π.χ. ένα κουμπί)</a:t>
            </a:r>
          </a:p>
          <a:p>
            <a:pPr lvl="1"/>
            <a:r>
              <a:rPr lang="en-US" dirty="0" err="1" smtClean="0">
                <a:solidFill>
                  <a:srgbClr val="0070C0"/>
                </a:solidFill>
              </a:rPr>
              <a:t>setTitle</a:t>
            </a:r>
            <a:r>
              <a:rPr lang="en-US" dirty="0" smtClean="0">
                <a:solidFill>
                  <a:srgbClr val="0070C0"/>
                </a:solidFill>
              </a:rPr>
              <a:t>(String): </a:t>
            </a:r>
            <a:r>
              <a:rPr lang="el-GR" dirty="0" smtClean="0"/>
              <a:t>δίνει ένα όνομα στο παράθυρο που δημιουργούμε.</a:t>
            </a:r>
            <a:endParaRPr lang="en-US" dirty="0"/>
          </a:p>
        </p:txBody>
      </p:sp>
    </p:spTree>
    <p:extLst>
      <p:ext uri="{BB962C8B-B14F-4D97-AF65-F5344CB8AC3E}">
        <p14:creationId xmlns:p14="http://schemas.microsoft.com/office/powerpoint/2010/main" val="371396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Ετικέτες</a:t>
            </a:r>
            <a:endParaRPr lang="en-US" dirty="0"/>
          </a:p>
        </p:txBody>
      </p:sp>
      <p:sp>
        <p:nvSpPr>
          <p:cNvPr id="3" name="Content Placeholder 2"/>
          <p:cNvSpPr>
            <a:spLocks noGrp="1"/>
          </p:cNvSpPr>
          <p:nvPr>
            <p:ph idx="1"/>
          </p:nvPr>
        </p:nvSpPr>
        <p:spPr/>
        <p:txBody>
          <a:bodyPr>
            <a:normAutofit fontScale="92500"/>
          </a:bodyPr>
          <a:lstStyle/>
          <a:p>
            <a:r>
              <a:rPr lang="el-GR" dirty="0" smtClean="0"/>
              <a:t>Αφού έχουμε φτιάξει το βασικό παράθυρο μπορούμε πλέον να αρχίσουμε να </a:t>
            </a:r>
            <a:r>
              <a:rPr lang="el-GR" dirty="0" smtClean="0">
                <a:solidFill>
                  <a:schemeClr val="accent6">
                    <a:lumMod val="75000"/>
                  </a:schemeClr>
                </a:solidFill>
              </a:rPr>
              <a:t>προσθέτουμε</a:t>
            </a:r>
            <a:r>
              <a:rPr lang="el-GR" dirty="0" smtClean="0"/>
              <a:t> συστατικά (</a:t>
            </a:r>
            <a:r>
              <a:rPr lang="en-US" dirty="0" smtClean="0">
                <a:solidFill>
                  <a:srgbClr val="0070C0"/>
                </a:solidFill>
              </a:rPr>
              <a:t>components</a:t>
            </a:r>
            <a:r>
              <a:rPr lang="en-US" dirty="0" smtClean="0"/>
              <a:t>)</a:t>
            </a:r>
          </a:p>
          <a:p>
            <a:r>
              <a:rPr lang="el-GR" dirty="0" smtClean="0"/>
              <a:t>Μπορούμε να προσθέσουμε ένα (σύντομο) κείμενο στο παράθυρο μας προσθέτοντας μια </a:t>
            </a:r>
            <a:r>
              <a:rPr lang="el-GR" dirty="0" smtClean="0">
                <a:solidFill>
                  <a:schemeClr val="accent6">
                    <a:lumMod val="75000"/>
                  </a:schemeClr>
                </a:solidFill>
              </a:rPr>
              <a:t>ετικέτα</a:t>
            </a:r>
            <a:r>
              <a:rPr lang="el-GR" dirty="0" smtClean="0"/>
              <a:t> (</a:t>
            </a:r>
            <a:r>
              <a:rPr lang="en-US" dirty="0" smtClean="0">
                <a:solidFill>
                  <a:schemeClr val="accent6">
                    <a:lumMod val="75000"/>
                  </a:schemeClr>
                </a:solidFill>
              </a:rPr>
              <a:t>label</a:t>
            </a:r>
            <a:r>
              <a:rPr lang="en-US" dirty="0" smtClean="0"/>
              <a:t>)</a:t>
            </a:r>
          </a:p>
          <a:p>
            <a:r>
              <a:rPr lang="en-US" dirty="0" err="1" smtClean="0">
                <a:solidFill>
                  <a:srgbClr val="FF0000"/>
                </a:solidFill>
              </a:rPr>
              <a:t>JLabel</a:t>
            </a:r>
            <a:r>
              <a:rPr lang="en-US" dirty="0" smtClean="0"/>
              <a:t> class: </a:t>
            </a:r>
            <a:r>
              <a:rPr lang="el-GR" dirty="0" smtClean="0"/>
              <a:t>μας επιτρέπει να δημιουργήσουμε μια ετικέτα με συγκεκριμένο κείμενο</a:t>
            </a:r>
          </a:p>
          <a:p>
            <a:pPr lvl="1"/>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greeting = new </a:t>
            </a:r>
            <a:r>
              <a:rPr lang="en-US" b="1" dirty="0" err="1" smtClean="0">
                <a:solidFill>
                  <a:srgbClr val="0070C0"/>
                </a:solidFill>
                <a:latin typeface="Courier New" pitchFamily="49" charset="0"/>
                <a:cs typeface="Courier New" pitchFamily="49" charset="0"/>
              </a:rPr>
              <a:t>J</a:t>
            </a:r>
            <a:r>
              <a:rPr lang="en-US" b="1" dirty="0" err="1">
                <a:solidFill>
                  <a:srgbClr val="0070C0"/>
                </a:solidFill>
                <a:latin typeface="Courier New" pitchFamily="49" charset="0"/>
                <a:cs typeface="Courier New" pitchFamily="49" charset="0"/>
              </a:rPr>
              <a:t>L</a:t>
            </a:r>
            <a:r>
              <a:rPr lang="en-US" b="1" dirty="0" err="1" smtClean="0">
                <a:solidFill>
                  <a:srgbClr val="0070C0"/>
                </a:solidFill>
                <a:latin typeface="Courier New" pitchFamily="49" charset="0"/>
                <a:cs typeface="Courier New" pitchFamily="49" charset="0"/>
              </a:rPr>
              <a:t>abel</a:t>
            </a:r>
            <a:r>
              <a:rPr lang="en-US" b="1" dirty="0" smtClean="0">
                <a:solidFill>
                  <a:srgbClr val="0070C0"/>
                </a:solidFill>
                <a:latin typeface="Courier New" pitchFamily="49" charset="0"/>
                <a:cs typeface="Courier New" pitchFamily="49" charset="0"/>
              </a:rPr>
              <a:t>(“Hello World!”);</a:t>
            </a:r>
          </a:p>
          <a:p>
            <a:r>
              <a:rPr lang="el-GR" dirty="0" smtClean="0"/>
              <a:t>Αφού δημιουργήσουμε την ετικέτα θα πρέπει να την </a:t>
            </a:r>
            <a:r>
              <a:rPr lang="el-GR" dirty="0" smtClean="0">
                <a:solidFill>
                  <a:schemeClr val="accent6">
                    <a:lumMod val="75000"/>
                  </a:schemeClr>
                </a:solidFill>
              </a:rPr>
              <a:t>προσθέσουμε</a:t>
            </a:r>
            <a:r>
              <a:rPr lang="el-GR" dirty="0" smtClean="0"/>
              <a:t> μέσα στο παράθυρο μας.</a:t>
            </a:r>
          </a:p>
          <a:p>
            <a:pPr lvl="1"/>
            <a:r>
              <a:rPr lang="el-GR" dirty="0" smtClean="0"/>
              <a:t>Καλούμε την μέθοδο </a:t>
            </a:r>
            <a:r>
              <a:rPr lang="en-US" dirty="0" smtClean="0">
                <a:solidFill>
                  <a:srgbClr val="FF0000"/>
                </a:solidFill>
              </a:rPr>
              <a:t>add</a:t>
            </a:r>
            <a:r>
              <a:rPr lang="en-US" dirty="0" smtClean="0"/>
              <a:t> </a:t>
            </a:r>
            <a:r>
              <a:rPr lang="el-GR" dirty="0" smtClean="0"/>
              <a:t>της </a:t>
            </a:r>
            <a:r>
              <a:rPr lang="en-US" dirty="0" err="1" smtClean="0">
                <a:solidFill>
                  <a:srgbClr val="FF0000"/>
                </a:solidFill>
              </a:rPr>
              <a:t>JFrame</a:t>
            </a:r>
            <a:endParaRPr lang="en-US" dirty="0">
              <a:solidFill>
                <a:srgbClr val="FF0000"/>
              </a:solidFill>
            </a:endParaRPr>
          </a:p>
        </p:txBody>
      </p:sp>
    </p:spTree>
    <p:extLst>
      <p:ext uri="{BB962C8B-B14F-4D97-AF65-F5344CB8AC3E}">
        <p14:creationId xmlns:p14="http://schemas.microsoft.com/office/powerpoint/2010/main" val="85915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9526" y="869834"/>
            <a:ext cx="5110006" cy="306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4" y="4725144"/>
            <a:ext cx="770485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72336"/>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javax.swing.JLabel</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JLabelDemo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firstWindow.setDefaultCloseOperation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JLabel</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label = new </a:t>
            </a:r>
            <a:r>
              <a:rPr lang="en-US" b="1" dirty="0" err="1">
                <a:solidFill>
                  <a:srgbClr val="FF0000"/>
                </a:solidFill>
                <a:latin typeface="Courier New" pitchFamily="49" charset="0"/>
                <a:cs typeface="Courier New" pitchFamily="49" charset="0"/>
              </a:rPr>
              <a:t>JLabel</a:t>
            </a:r>
            <a:r>
              <a:rPr lang="en-US" b="1" dirty="0">
                <a:solidFill>
                  <a:srgbClr val="FF0000"/>
                </a:solidFill>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firstWindow.</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(label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firstWindow.setVisible</a:t>
            </a:r>
            <a:r>
              <a:rPr lang="en-US" b="1" dirty="0" smtClean="0">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5827280" y="424556"/>
            <a:ext cx="2311787" cy="369332"/>
          </a:xfrm>
          <a:prstGeom prst="rect">
            <a:avLst/>
          </a:prstGeom>
          <a:solidFill>
            <a:srgbClr val="92D050"/>
          </a:solidFill>
        </p:spPr>
        <p:txBody>
          <a:bodyPr wrap="none" rtlCol="0">
            <a:spAutoFit/>
          </a:bodyPr>
          <a:lstStyle/>
          <a:p>
            <a:r>
              <a:rPr lang="el-GR" dirty="0" smtClean="0"/>
              <a:t>Παράθυρο με ετικέτα</a:t>
            </a:r>
            <a:endParaRPr lang="en-US" dirty="0"/>
          </a:p>
        </p:txBody>
      </p:sp>
      <p:sp>
        <p:nvSpPr>
          <p:cNvPr id="12" name="Rectangular Callout 11"/>
          <p:cNvSpPr/>
          <p:nvPr/>
        </p:nvSpPr>
        <p:spPr>
          <a:xfrm>
            <a:off x="3779912" y="5949280"/>
            <a:ext cx="4161518" cy="612648"/>
          </a:xfrm>
          <a:prstGeom prst="wedgeRectCallout">
            <a:avLst>
              <a:gd name="adj1" fmla="val 20200"/>
              <a:gd name="adj2" fmla="val -10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της ετικέτας με την κλάση </a:t>
            </a:r>
            <a:r>
              <a:rPr lang="en-US" dirty="0" err="1" smtClean="0">
                <a:solidFill>
                  <a:srgbClr val="FF0000"/>
                </a:solidFill>
              </a:rPr>
              <a:t>JLabel</a:t>
            </a:r>
            <a:r>
              <a:rPr lang="en-US" dirty="0" smtClean="0">
                <a:solidFill>
                  <a:srgbClr val="FF0000"/>
                </a:solidFill>
              </a:rPr>
              <a:t> </a:t>
            </a:r>
            <a:r>
              <a:rPr lang="el-GR" dirty="0" smtClean="0"/>
              <a:t>και προσθήκη στο παράθυρο</a:t>
            </a:r>
            <a:endParaRPr lang="en-US" dirty="0"/>
          </a:p>
        </p:txBody>
      </p:sp>
    </p:spTree>
    <p:extLst>
      <p:ext uri="{BB962C8B-B14F-4D97-AF65-F5344CB8AC3E}">
        <p14:creationId xmlns:p14="http://schemas.microsoft.com/office/powerpoint/2010/main" val="209663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Κουμπιά</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Ένα άλλο </a:t>
            </a:r>
            <a:r>
              <a:rPr lang="en-US" dirty="0" smtClean="0"/>
              <a:t>component </a:t>
            </a:r>
            <a:r>
              <a:rPr lang="el-GR" dirty="0" smtClean="0"/>
              <a:t>για ένα γραφικό περιβάλλον είναι τα </a:t>
            </a:r>
            <a:r>
              <a:rPr lang="el-GR" dirty="0" smtClean="0">
                <a:solidFill>
                  <a:schemeClr val="accent6">
                    <a:lumMod val="75000"/>
                  </a:schemeClr>
                </a:solidFill>
              </a:rPr>
              <a:t>κουμπιά</a:t>
            </a:r>
            <a:r>
              <a:rPr lang="en-US" dirty="0" smtClean="0"/>
              <a:t>.</a:t>
            </a:r>
          </a:p>
          <a:p>
            <a:r>
              <a:rPr lang="el-GR" dirty="0" smtClean="0"/>
              <a:t>Δημιουργούμε κουμπιά με την κλάση </a:t>
            </a:r>
            <a:r>
              <a:rPr lang="en-US" dirty="0" err="1" smtClean="0">
                <a:solidFill>
                  <a:srgbClr val="FF0000"/>
                </a:solidFill>
              </a:rPr>
              <a:t>JButton</a:t>
            </a:r>
            <a:r>
              <a:rPr lang="en-US" dirty="0" smtClean="0"/>
              <a:t>.</a:t>
            </a:r>
          </a:p>
          <a:p>
            <a:pPr lvl="1"/>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button = new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(“click me”);</a:t>
            </a:r>
          </a:p>
          <a:p>
            <a:pPr lvl="1"/>
            <a:r>
              <a:rPr lang="el-GR" dirty="0" smtClean="0"/>
              <a:t>Το κείμενο στον </a:t>
            </a:r>
            <a:r>
              <a:rPr lang="en-US" dirty="0" smtClean="0"/>
              <a:t>constructor </a:t>
            </a:r>
            <a:r>
              <a:rPr lang="el-GR" dirty="0" smtClean="0"/>
              <a:t>είναι αυτό που εμφανίζεται </a:t>
            </a:r>
            <a:r>
              <a:rPr lang="el-GR" dirty="0" smtClean="0">
                <a:solidFill>
                  <a:schemeClr val="accent6">
                    <a:lumMod val="75000"/>
                  </a:schemeClr>
                </a:solidFill>
              </a:rPr>
              <a:t>πάνω</a:t>
            </a:r>
            <a:r>
              <a:rPr lang="el-GR" dirty="0" smtClean="0"/>
              <a:t> στο κουμπί.</a:t>
            </a:r>
          </a:p>
          <a:p>
            <a:r>
              <a:rPr lang="el-GR" dirty="0" smtClean="0"/>
              <a:t>Για να ξέρουμε τι κάνει το κουμπί όταν πατηθεί θα πρέπει να συνδέσουμε το κουμπί με ένα </a:t>
            </a:r>
            <a:r>
              <a:rPr lang="el-GR" dirty="0" smtClean="0">
                <a:solidFill>
                  <a:schemeClr val="accent6">
                    <a:lumMod val="75000"/>
                  </a:schemeClr>
                </a:solidFill>
              </a:rPr>
              <a:t>ακροατή</a:t>
            </a:r>
            <a:r>
              <a:rPr lang="el-GR" dirty="0" smtClean="0"/>
              <a:t>.</a:t>
            </a:r>
          </a:p>
          <a:p>
            <a:pPr lvl="1"/>
            <a:r>
              <a:rPr lang="el-GR" dirty="0" smtClean="0"/>
              <a:t>Ο ακροατής είναι ένα αντικείμενο μιας κλάσης που υλοποιεί το </a:t>
            </a:r>
            <a:r>
              <a:rPr lang="en-US" dirty="0" smtClean="0">
                <a:solidFill>
                  <a:srgbClr val="FF0000"/>
                </a:solidFill>
              </a:rPr>
              <a:t>interface </a:t>
            </a:r>
            <a:r>
              <a:rPr lang="en-US" dirty="0" err="1" smtClean="0">
                <a:solidFill>
                  <a:srgbClr val="FF0000"/>
                </a:solidFill>
              </a:rPr>
              <a:t>ActionListener</a:t>
            </a:r>
            <a:r>
              <a:rPr lang="en-US" dirty="0" smtClean="0">
                <a:solidFill>
                  <a:srgbClr val="FF0000"/>
                </a:solidFill>
              </a:rPr>
              <a:t> </a:t>
            </a:r>
            <a:r>
              <a:rPr lang="el-GR" dirty="0" smtClean="0"/>
              <a:t>η οποία έχει την μέθοδο</a:t>
            </a:r>
          </a:p>
          <a:p>
            <a:pPr lvl="2"/>
            <a:r>
              <a:rPr lang="en-US" b="1" dirty="0" err="1" smtClean="0">
                <a:solidFill>
                  <a:srgbClr val="0070C0"/>
                </a:solidFill>
                <a:latin typeface="Courier New" pitchFamily="49" charset="0"/>
                <a:cs typeface="Courier New" pitchFamily="49" charset="0"/>
              </a:rPr>
              <a:t>actionPerformed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ActionEvent</a:t>
            </a:r>
            <a:r>
              <a:rPr lang="en-US" b="1" dirty="0" smtClean="0">
                <a:solidFill>
                  <a:srgbClr val="0070C0"/>
                </a:solidFill>
                <a:latin typeface="Courier New" pitchFamily="49" charset="0"/>
                <a:cs typeface="Courier New" pitchFamily="49" charset="0"/>
              </a:rPr>
              <a:t> e)</a:t>
            </a:r>
            <a:r>
              <a:rPr lang="en-US" dirty="0" smtClean="0"/>
              <a:t>: </a:t>
            </a:r>
            <a:r>
              <a:rPr lang="el-GR" dirty="0" smtClean="0"/>
              <a:t>χειρίζεται ένα συμβάν</a:t>
            </a:r>
          </a:p>
          <a:p>
            <a:pPr lvl="1"/>
            <a:r>
              <a:rPr lang="el-GR" dirty="0" smtClean="0"/>
              <a:t>Αφού δημιουργήσουμε το αντικείμενο του ακροατή το </a:t>
            </a:r>
            <a:r>
              <a:rPr lang="el-GR" dirty="0" smtClean="0">
                <a:solidFill>
                  <a:schemeClr val="accent6">
                    <a:lumMod val="75000"/>
                  </a:schemeClr>
                </a:solidFill>
              </a:rPr>
              <a:t>συνδέουμε (καταχωρούμε)</a:t>
            </a:r>
            <a:r>
              <a:rPr lang="el-GR" dirty="0" smtClean="0"/>
              <a:t> με το </a:t>
            </a:r>
            <a:r>
              <a:rPr lang="el-GR" dirty="0" smtClean="0">
                <a:solidFill>
                  <a:schemeClr val="accent6">
                    <a:lumMod val="75000"/>
                  </a:schemeClr>
                </a:solidFill>
              </a:rPr>
              <a:t>κουμπί</a:t>
            </a:r>
            <a:r>
              <a:rPr lang="el-GR" dirty="0" smtClean="0"/>
              <a:t> χρησιμοποιώντας την μέθοδο της </a:t>
            </a:r>
            <a:r>
              <a:rPr lang="en-US" dirty="0" err="1" smtClean="0">
                <a:solidFill>
                  <a:srgbClr val="FF0000"/>
                </a:solidFill>
              </a:rPr>
              <a:t>JButton</a:t>
            </a:r>
            <a:r>
              <a:rPr lang="en-US" dirty="0" smtClean="0"/>
              <a:t>:</a:t>
            </a:r>
          </a:p>
          <a:p>
            <a:pPr lvl="2"/>
            <a:r>
              <a:rPr lang="en-US" sz="2100" b="1" dirty="0" err="1">
                <a:solidFill>
                  <a:srgbClr val="0070C0"/>
                </a:solidFill>
                <a:latin typeface="Courier New" pitchFamily="49" charset="0"/>
                <a:cs typeface="Courier New" pitchFamily="49" charset="0"/>
              </a:rPr>
              <a:t>addActionListener</a:t>
            </a:r>
            <a:r>
              <a:rPr lang="en-US" sz="2100" b="1" dirty="0">
                <a:solidFill>
                  <a:srgbClr val="0070C0"/>
                </a:solidFill>
                <a:latin typeface="Courier New" pitchFamily="49" charset="0"/>
                <a:cs typeface="Courier New" pitchFamily="49" charset="0"/>
              </a:rPr>
              <a:t>(</a:t>
            </a:r>
            <a:r>
              <a:rPr lang="en-US" sz="2100" b="1" dirty="0" err="1">
                <a:solidFill>
                  <a:srgbClr val="0070C0"/>
                </a:solidFill>
                <a:latin typeface="Courier New" pitchFamily="49" charset="0"/>
                <a:cs typeface="Courier New" pitchFamily="49" charset="0"/>
              </a:rPr>
              <a:t>ActionListener</a:t>
            </a:r>
            <a:r>
              <a:rPr lang="en-US" sz="2100" b="1" dirty="0">
                <a:solidFill>
                  <a:srgbClr val="0070C0"/>
                </a:solidFill>
                <a:latin typeface="Courier New" pitchFamily="49" charset="0"/>
                <a:cs typeface="Courier New" pitchFamily="49" charset="0"/>
              </a:rPr>
              <a:t>)</a:t>
            </a:r>
            <a:endParaRPr lang="el-GR" sz="2100" b="1" dirty="0">
              <a:solidFill>
                <a:srgbClr val="0070C0"/>
              </a:solidFill>
              <a:latin typeface="Courier New" pitchFamily="49" charset="0"/>
              <a:cs typeface="Courier New" pitchFamily="49" charset="0"/>
            </a:endParaRPr>
          </a:p>
          <a:p>
            <a:pPr lvl="2"/>
            <a:endParaRPr lang="el-GR" dirty="0" smtClean="0"/>
          </a:p>
          <a:p>
            <a:endParaRPr lang="en-US" dirty="0"/>
          </a:p>
        </p:txBody>
      </p:sp>
    </p:spTree>
    <p:extLst>
      <p:ext uri="{BB962C8B-B14F-4D97-AF65-F5344CB8AC3E}">
        <p14:creationId xmlns:p14="http://schemas.microsoft.com/office/powerpoint/2010/main" val="426618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5534" y="872716"/>
            <a:ext cx="511000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8098" y="5373216"/>
            <a:ext cx="511000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0306" y="4221088"/>
            <a:ext cx="770485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4" y="4725144"/>
            <a:ext cx="7704858"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7233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import </a:t>
            </a:r>
            <a:r>
              <a:rPr lang="en-US" b="1" dirty="0" err="1">
                <a:solidFill>
                  <a:srgbClr val="0070C0"/>
                </a:solidFill>
                <a:latin typeface="Courier New" pitchFamily="49" charset="0"/>
                <a:cs typeface="Courier New" pitchFamily="49" charset="0"/>
              </a:rPr>
              <a:t>javax.swing.JButton</a:t>
            </a:r>
            <a:r>
              <a:rPr lang="en-US" b="1" dirty="0">
                <a:solidFill>
                  <a:srgbClr val="0070C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ButtonDemo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firstWindow.setDefaultCloseOperation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JFrame.DO_NOTHING_ON_CLOSE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("Click to end program.");</a:t>
            </a:r>
          </a:p>
          <a:p>
            <a:pPr marL="0" indent="0">
              <a:buNone/>
            </a:pPr>
            <a:r>
              <a:rPr lang="en-US" b="1" dirty="0">
                <a:solidFill>
                  <a:srgbClr val="FF0000"/>
                </a:solidFill>
                <a:latin typeface="Courier New" pitchFamily="49" charset="0"/>
                <a:cs typeface="Courier New" pitchFamily="49" charset="0"/>
              </a:rPr>
              <a:t>        </a:t>
            </a:r>
            <a:endParaRPr lang="el-GR" b="1" dirty="0" smtClean="0">
              <a:solidFill>
                <a:srgbClr val="FF0000"/>
              </a:solidFill>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EndingListener</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buttonEar</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EndingListener</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latin typeface="Courier New" pitchFamily="49" charset="0"/>
                <a:cs typeface="Courier New" pitchFamily="49" charset="0"/>
              </a:rPr>
              <a:t>endButton.</a:t>
            </a:r>
            <a:r>
              <a:rPr lang="en-US" b="1" dirty="0" err="1">
                <a:solidFill>
                  <a:srgbClr val="0070C0"/>
                </a:solidFill>
                <a:latin typeface="Courier New" pitchFamily="49" charset="0"/>
                <a:cs typeface="Courier New" pitchFamily="49" charset="0"/>
              </a:rPr>
              <a:t>addActionListener</a:t>
            </a:r>
            <a:r>
              <a:rPr lang="en-US" b="1" dirty="0">
                <a:solidFill>
                  <a:srgbClr val="0070C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buttonEar</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firstWindow.</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Rectangular Callout 5"/>
          <p:cNvSpPr/>
          <p:nvPr/>
        </p:nvSpPr>
        <p:spPr>
          <a:xfrm>
            <a:off x="5902624" y="5553236"/>
            <a:ext cx="3241376" cy="576064"/>
          </a:xfrm>
          <a:prstGeom prst="wedgeRectCallout">
            <a:avLst>
              <a:gd name="adj1" fmla="val -29532"/>
              <a:gd name="adj2" fmla="val -112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και </a:t>
            </a:r>
            <a:r>
              <a:rPr lang="el-GR" dirty="0" smtClean="0">
                <a:solidFill>
                  <a:srgbClr val="FF0000"/>
                </a:solidFill>
              </a:rPr>
              <a:t>καταχώριση</a:t>
            </a:r>
            <a:r>
              <a:rPr lang="el-GR" dirty="0" smtClean="0"/>
              <a:t> του ακροατή στο κουμπί</a:t>
            </a:r>
            <a:endParaRPr lang="en-US" dirty="0"/>
          </a:p>
        </p:txBody>
      </p:sp>
      <p:sp>
        <p:nvSpPr>
          <p:cNvPr id="8" name="TextBox 7"/>
          <p:cNvSpPr txBox="1"/>
          <p:nvPr/>
        </p:nvSpPr>
        <p:spPr>
          <a:xfrm>
            <a:off x="5827280" y="424556"/>
            <a:ext cx="2337884" cy="369332"/>
          </a:xfrm>
          <a:prstGeom prst="rect">
            <a:avLst/>
          </a:prstGeom>
          <a:solidFill>
            <a:srgbClr val="92D050"/>
          </a:solidFill>
        </p:spPr>
        <p:txBody>
          <a:bodyPr wrap="none" rtlCol="0">
            <a:spAutoFit/>
          </a:bodyPr>
          <a:lstStyle/>
          <a:p>
            <a:r>
              <a:rPr lang="el-GR" dirty="0" smtClean="0"/>
              <a:t>Παράθυρο με κουμπί</a:t>
            </a:r>
            <a:endParaRPr lang="en-US" dirty="0"/>
          </a:p>
        </p:txBody>
      </p:sp>
      <p:sp>
        <p:nvSpPr>
          <p:cNvPr id="9" name="Rectangular Callout 8"/>
          <p:cNvSpPr/>
          <p:nvPr/>
        </p:nvSpPr>
        <p:spPr>
          <a:xfrm>
            <a:off x="6408712" y="2741047"/>
            <a:ext cx="2735288" cy="594864"/>
          </a:xfrm>
          <a:prstGeom prst="wedgeRectCallout">
            <a:avLst>
              <a:gd name="adj1" fmla="val -8363"/>
              <a:gd name="adj2" fmla="val 193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κουμπιού με την κλάση </a:t>
            </a:r>
            <a:r>
              <a:rPr lang="en-US" dirty="0" err="1" smtClean="0">
                <a:solidFill>
                  <a:srgbClr val="FF0000"/>
                </a:solidFill>
              </a:rPr>
              <a:t>JButton</a:t>
            </a:r>
            <a:endParaRPr lang="en-US" dirty="0"/>
          </a:p>
        </p:txBody>
      </p:sp>
      <p:sp>
        <p:nvSpPr>
          <p:cNvPr id="12" name="Rectangular Callout 11"/>
          <p:cNvSpPr/>
          <p:nvPr/>
        </p:nvSpPr>
        <p:spPr>
          <a:xfrm>
            <a:off x="3347864" y="6129300"/>
            <a:ext cx="2574096" cy="612648"/>
          </a:xfrm>
          <a:prstGeom prst="wedgeRectCallout">
            <a:avLst>
              <a:gd name="adj1" fmla="val 20200"/>
              <a:gd name="adj2" fmla="val -10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Προσθήκη κουμπιού στο παράθυρο</a:t>
            </a:r>
            <a:endParaRPr lang="en-US" dirty="0"/>
          </a:p>
        </p:txBody>
      </p:sp>
    </p:spTree>
    <p:extLst>
      <p:ext uri="{BB962C8B-B14F-4D97-AF65-F5344CB8AC3E}">
        <p14:creationId xmlns:p14="http://schemas.microsoft.com/office/powerpoint/2010/main" val="400628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3268960"/>
          </a:xfrm>
          <a:ln w="28575">
            <a:solidFill>
              <a:srgbClr val="FF0000"/>
            </a:solidFill>
            <a:prstDash val="dash"/>
          </a:ln>
        </p:spPr>
        <p:txBody>
          <a:bodyPr>
            <a:normAutofit fontScale="62500" lnSpcReduction="20000"/>
          </a:bodyPr>
          <a:lstStyle/>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java.awt.event.ActionListener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java.awt.event.ActionEvent</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EndingListener</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void </a:t>
            </a:r>
            <a:r>
              <a:rPr lang="en-US" b="1" dirty="0" err="1">
                <a:solidFill>
                  <a:srgbClr val="0070C0"/>
                </a:solidFill>
                <a:latin typeface="Courier New" pitchFamily="49" charset="0"/>
                <a:cs typeface="Courier New" pitchFamily="49" charset="0"/>
              </a:rPr>
              <a:t>actionPerformed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ActionEvent</a:t>
            </a:r>
            <a:r>
              <a:rPr lang="en-US" b="1" dirty="0">
                <a:solidFill>
                  <a:srgbClr val="0070C0"/>
                </a:solidFill>
                <a:latin typeface="Courier New" pitchFamily="49" charset="0"/>
                <a:cs typeface="Courier New" pitchFamily="49" charset="0"/>
              </a:rPr>
              <a:t> 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2454559" y="3284984"/>
            <a:ext cx="6660232" cy="646331"/>
          </a:xfrm>
          <a:prstGeom prst="rect">
            <a:avLst/>
          </a:prstGeom>
          <a:solidFill>
            <a:schemeClr val="accent5">
              <a:lumMod val="60000"/>
              <a:lumOff val="40000"/>
            </a:schemeClr>
          </a:solidFill>
        </p:spPr>
        <p:txBody>
          <a:bodyPr wrap="square" rtlCol="0">
            <a:spAutoFit/>
          </a:bodyPr>
          <a:lstStyle/>
          <a:p>
            <a:r>
              <a:rPr lang="el-GR" dirty="0" smtClean="0"/>
              <a:t>Ένας ακροατής υλοποιεί το </a:t>
            </a:r>
            <a:r>
              <a:rPr lang="en-US" dirty="0" smtClean="0">
                <a:solidFill>
                  <a:srgbClr val="FF0000"/>
                </a:solidFill>
              </a:rPr>
              <a:t>interface </a:t>
            </a:r>
            <a:r>
              <a:rPr lang="en-US" dirty="0" err="1" smtClean="0">
                <a:solidFill>
                  <a:srgbClr val="FF0000"/>
                </a:solidFill>
              </a:rPr>
              <a:t>ActionListener</a:t>
            </a:r>
            <a:r>
              <a:rPr lang="en-US" dirty="0" smtClean="0">
                <a:solidFill>
                  <a:srgbClr val="FF0000"/>
                </a:solidFill>
              </a:rPr>
              <a:t> </a:t>
            </a:r>
            <a:r>
              <a:rPr lang="el-GR" dirty="0" smtClean="0"/>
              <a:t>και πρέπει να υλοποιεί την</a:t>
            </a:r>
            <a:r>
              <a:rPr lang="en-US" dirty="0" smtClean="0"/>
              <a:t> </a:t>
            </a:r>
            <a:r>
              <a:rPr lang="el-GR" dirty="0" smtClean="0"/>
              <a:t>μέθοδο </a:t>
            </a:r>
            <a:r>
              <a:rPr lang="en-US" dirty="0" err="1" smtClean="0">
                <a:solidFill>
                  <a:srgbClr val="FF0000"/>
                </a:solidFill>
              </a:rPr>
              <a:t>actionPerformed</a:t>
            </a:r>
            <a:r>
              <a:rPr lang="en-US" dirty="0" smtClean="0">
                <a:solidFill>
                  <a:srgbClr val="FF0000"/>
                </a:solidFill>
              </a:rPr>
              <a:t>(</a:t>
            </a:r>
            <a:r>
              <a:rPr lang="en-US" dirty="0" err="1" smtClean="0">
                <a:solidFill>
                  <a:srgbClr val="FF0000"/>
                </a:solidFill>
              </a:rPr>
              <a:t>ActionEvent</a:t>
            </a:r>
            <a:r>
              <a:rPr lang="en-US" dirty="0" smtClean="0">
                <a:solidFill>
                  <a:srgbClr val="FF0000"/>
                </a:solidFill>
              </a:rPr>
              <a:t>)</a:t>
            </a:r>
            <a:endParaRPr lang="en-US" dirty="0">
              <a:solidFill>
                <a:srgbClr val="FF0000"/>
              </a:solidFill>
            </a:endParaRPr>
          </a:p>
        </p:txBody>
      </p:sp>
      <p:sp>
        <p:nvSpPr>
          <p:cNvPr id="6" name="TextBox 5"/>
          <p:cNvSpPr txBox="1"/>
          <p:nvPr/>
        </p:nvSpPr>
        <p:spPr>
          <a:xfrm>
            <a:off x="539552" y="4293096"/>
            <a:ext cx="7704856" cy="2308324"/>
          </a:xfrm>
          <a:prstGeom prst="rect">
            <a:avLst/>
          </a:prstGeom>
          <a:noFill/>
        </p:spPr>
        <p:txBody>
          <a:bodyPr wrap="square" rtlCol="0">
            <a:spAutoFit/>
          </a:bodyPr>
          <a:lstStyle/>
          <a:p>
            <a:r>
              <a:rPr lang="el-GR" dirty="0" smtClean="0"/>
              <a:t>Όταν πατάμε το κουμπί στο </a:t>
            </a:r>
            <a:r>
              <a:rPr lang="en-US" dirty="0" smtClean="0"/>
              <a:t>GUI </a:t>
            </a:r>
            <a:r>
              <a:rPr lang="el-GR" dirty="0" smtClean="0"/>
              <a:t>καλείται η μέθοδος </a:t>
            </a:r>
            <a:r>
              <a:rPr lang="en-US" dirty="0" err="1" smtClean="0">
                <a:solidFill>
                  <a:srgbClr val="0070C0"/>
                </a:solidFill>
              </a:rPr>
              <a:t>actionPerfomed</a:t>
            </a:r>
            <a:r>
              <a:rPr lang="en-US" dirty="0" smtClean="0"/>
              <a:t>  </a:t>
            </a:r>
            <a:r>
              <a:rPr lang="el-GR" dirty="0" smtClean="0"/>
              <a:t>του </a:t>
            </a:r>
            <a:r>
              <a:rPr lang="el-GR" dirty="0" smtClean="0">
                <a:solidFill>
                  <a:schemeClr val="accent6">
                    <a:lumMod val="75000"/>
                  </a:schemeClr>
                </a:solidFill>
              </a:rPr>
              <a:t>ακροατή</a:t>
            </a:r>
            <a:r>
              <a:rPr lang="el-GR" dirty="0" smtClean="0"/>
              <a:t> που έχουμε </a:t>
            </a:r>
            <a:r>
              <a:rPr lang="el-GR" dirty="0" smtClean="0">
                <a:solidFill>
                  <a:schemeClr val="accent6">
                    <a:lumMod val="75000"/>
                  </a:schemeClr>
                </a:solidFill>
              </a:rPr>
              <a:t>καταχωρίσει</a:t>
            </a:r>
            <a:r>
              <a:rPr lang="el-GR" dirty="0" smtClean="0"/>
              <a:t> για το κουμπί</a:t>
            </a:r>
          </a:p>
          <a:p>
            <a:endParaRPr lang="el-GR" dirty="0"/>
          </a:p>
          <a:p>
            <a:r>
              <a:rPr lang="el-GR" dirty="0" smtClean="0"/>
              <a:t>Η κλήση της </a:t>
            </a:r>
            <a:r>
              <a:rPr lang="en-US" dirty="0" err="1">
                <a:solidFill>
                  <a:srgbClr val="0070C0"/>
                </a:solidFill>
              </a:rPr>
              <a:t>a</a:t>
            </a:r>
            <a:r>
              <a:rPr lang="en-US" dirty="0" err="1" smtClean="0">
                <a:solidFill>
                  <a:srgbClr val="0070C0"/>
                </a:solidFill>
              </a:rPr>
              <a:t>ctionPerformed</a:t>
            </a:r>
            <a:r>
              <a:rPr lang="en-US" dirty="0" smtClean="0">
                <a:solidFill>
                  <a:srgbClr val="0070C0"/>
                </a:solidFill>
              </a:rPr>
              <a:t> </a:t>
            </a:r>
            <a:r>
              <a:rPr lang="el-GR" dirty="0" smtClean="0"/>
              <a:t>από τον </a:t>
            </a:r>
            <a:r>
              <a:rPr lang="en-US" dirty="0" err="1" smtClean="0">
                <a:solidFill>
                  <a:srgbClr val="0070C0"/>
                </a:solidFill>
              </a:rPr>
              <a:t>ActionListener</a:t>
            </a:r>
            <a:r>
              <a:rPr lang="en-US" dirty="0" smtClean="0">
                <a:solidFill>
                  <a:srgbClr val="0070C0"/>
                </a:solidFill>
              </a:rPr>
              <a:t> </a:t>
            </a:r>
            <a:r>
              <a:rPr lang="el-GR" dirty="0" smtClean="0"/>
              <a:t>γίνεται </a:t>
            </a:r>
            <a:r>
              <a:rPr lang="el-GR" dirty="0" smtClean="0">
                <a:solidFill>
                  <a:schemeClr val="accent6">
                    <a:lumMod val="75000"/>
                  </a:schemeClr>
                </a:solidFill>
              </a:rPr>
              <a:t>αυτόματα</a:t>
            </a:r>
            <a:r>
              <a:rPr lang="el-GR" dirty="0" smtClean="0"/>
              <a:t> μέσω της βιβλιοθήκης </a:t>
            </a:r>
            <a:r>
              <a:rPr lang="en-US" dirty="0" smtClean="0"/>
              <a:t>Swing, </a:t>
            </a:r>
            <a:r>
              <a:rPr lang="el-GR" dirty="0" smtClean="0"/>
              <a:t>δεν την κάνει ο προγραμματιστής </a:t>
            </a:r>
          </a:p>
          <a:p>
            <a:endParaRPr lang="el-GR" dirty="0"/>
          </a:p>
          <a:p>
            <a:r>
              <a:rPr lang="el-GR" dirty="0" smtClean="0"/>
              <a:t>Η παράμετρος </a:t>
            </a:r>
            <a:r>
              <a:rPr lang="en-US" dirty="0" err="1" smtClean="0">
                <a:solidFill>
                  <a:srgbClr val="0070C0"/>
                </a:solidFill>
              </a:rPr>
              <a:t>ActionEvent</a:t>
            </a:r>
            <a:r>
              <a:rPr lang="en-US" dirty="0" smtClean="0">
                <a:solidFill>
                  <a:srgbClr val="0070C0"/>
                </a:solidFill>
              </a:rPr>
              <a:t> </a:t>
            </a:r>
            <a:r>
              <a:rPr lang="el-GR" dirty="0" smtClean="0"/>
              <a:t>περιέχει πληροφορία σχετικά με το συμβάν που μπορεί να χρησιμοποιηθεί.</a:t>
            </a:r>
            <a:endParaRPr lang="en-US" dirty="0"/>
          </a:p>
        </p:txBody>
      </p:sp>
    </p:spTree>
    <p:extLst>
      <p:ext uri="{BB962C8B-B14F-4D97-AF65-F5344CB8AC3E}">
        <p14:creationId xmlns:p14="http://schemas.microsoft.com/office/powerpoint/2010/main" val="203978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4" y="5229200"/>
            <a:ext cx="6912770"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4" y="1556792"/>
            <a:ext cx="511000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620688"/>
            <a:ext cx="8229600" cy="585631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FirstWindow</a:t>
            </a:r>
            <a:r>
              <a:rPr lang="en-US" b="1" dirty="0">
                <a:solidFill>
                  <a:srgbClr val="FF0000"/>
                </a:solidFill>
                <a:latin typeface="Courier New" pitchFamily="49" charset="0"/>
                <a:cs typeface="Courier New" pitchFamily="49" charset="0"/>
              </a:rPr>
              <a:t> extends </a:t>
            </a:r>
            <a:r>
              <a:rPr lang="en-US" b="1" dirty="0" err="1">
                <a:solidFill>
                  <a:srgbClr val="FF0000"/>
                </a:solidFill>
                <a:latin typeface="Courier New" pitchFamily="49" charset="0"/>
                <a:cs typeface="Courier New" pitchFamily="49" charset="0"/>
              </a:rPr>
              <a:t>JFrame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super(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setTitle</a:t>
            </a:r>
            <a:r>
              <a:rPr lang="en-US" b="1" dirty="0">
                <a:latin typeface="Courier New" pitchFamily="49" charset="0"/>
                <a:cs typeface="Courier New" pitchFamily="49" charset="0"/>
              </a:rPr>
              <a:t>("First Window Class");</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setDefaultCloseOperation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JFrame.DO_NOTHING_ON_CLOSE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("Click to end program.");</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endButton.addActionListener</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EndingListener</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add(</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4572000" y="404664"/>
            <a:ext cx="4499992" cy="923330"/>
          </a:xfrm>
          <a:prstGeom prst="rect">
            <a:avLst/>
          </a:prstGeom>
          <a:solidFill>
            <a:srgbClr val="92D050"/>
          </a:solidFill>
        </p:spPr>
        <p:txBody>
          <a:bodyPr wrap="square" rtlCol="0">
            <a:spAutoFit/>
          </a:bodyPr>
          <a:lstStyle/>
          <a:p>
            <a:r>
              <a:rPr lang="el-GR" dirty="0" smtClean="0"/>
              <a:t>Πιο σωστός τρόπος να ορίσουμε το παράθυρο μας ως ένα τύπο παράθυρου που επεκτείνει την κλάση </a:t>
            </a:r>
            <a:r>
              <a:rPr lang="en-US" dirty="0" err="1" smtClean="0"/>
              <a:t>JFrame</a:t>
            </a:r>
            <a:endParaRPr lang="en-US" dirty="0"/>
          </a:p>
        </p:txBody>
      </p:sp>
      <p:sp>
        <p:nvSpPr>
          <p:cNvPr id="8" name="TextBox 7"/>
          <p:cNvSpPr txBox="1"/>
          <p:nvPr/>
        </p:nvSpPr>
        <p:spPr>
          <a:xfrm>
            <a:off x="2291814" y="5805264"/>
            <a:ext cx="6772336" cy="646331"/>
          </a:xfrm>
          <a:prstGeom prst="rect">
            <a:avLst/>
          </a:prstGeom>
          <a:solidFill>
            <a:srgbClr val="92D050"/>
          </a:solidFill>
        </p:spPr>
        <p:txBody>
          <a:bodyPr wrap="square" rtlCol="0">
            <a:spAutoFit/>
          </a:bodyPr>
          <a:lstStyle/>
          <a:p>
            <a:r>
              <a:rPr lang="el-GR" dirty="0" smtClean="0"/>
              <a:t>Η δημιουργία του </a:t>
            </a:r>
            <a:r>
              <a:rPr lang="en-US" dirty="0" err="1" smtClean="0"/>
              <a:t>ActionListener</a:t>
            </a:r>
            <a:r>
              <a:rPr lang="en-US" dirty="0" smtClean="0"/>
              <a:t> </a:t>
            </a:r>
            <a:r>
              <a:rPr lang="el-GR" dirty="0" smtClean="0"/>
              <a:t>γίνεται ως ανώνυμο αντικείμενο μιας και δεν θα το χρησιμοποιήσουμε ποτέ άμεσα</a:t>
            </a:r>
            <a:endParaRPr lang="en-US" dirty="0"/>
          </a:p>
        </p:txBody>
      </p:sp>
    </p:spTree>
    <p:extLst>
      <p:ext uri="{BB962C8B-B14F-4D97-AF65-F5344CB8AC3E}">
        <p14:creationId xmlns:p14="http://schemas.microsoft.com/office/powerpoint/2010/main" val="190320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2664296"/>
          </a:xfrm>
          <a:ln w="28575">
            <a:solidFill>
              <a:srgbClr val="0070C0"/>
            </a:solidFill>
            <a:prstDash val="dash"/>
          </a:ln>
        </p:spPr>
        <p:txBody>
          <a:bodyPr>
            <a:normAutofit fontScale="62500" lnSpcReduction="20000"/>
          </a:bodyPr>
          <a:lstStyle/>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DemoButtonWindow</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w = new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a:t>
            </a:r>
            <a:r>
              <a:rPr lang="en-US" b="1" dirty="0" err="1">
                <a:solidFill>
                  <a:srgbClr val="FF0000"/>
                </a:solidFill>
                <a:latin typeface="Courier New" pitchFamily="49" charset="0"/>
                <a:cs typeface="Courier New" pitchFamily="49" charset="0"/>
              </a:rPr>
              <a:t>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5536" y="4509120"/>
            <a:ext cx="8424936" cy="1200329"/>
          </a:xfrm>
          <a:prstGeom prst="rect">
            <a:avLst/>
          </a:prstGeom>
          <a:solidFill>
            <a:srgbClr val="92D050"/>
          </a:solidFill>
        </p:spPr>
        <p:txBody>
          <a:bodyPr wrap="square" rtlCol="0">
            <a:spAutoFit/>
          </a:bodyPr>
          <a:lstStyle/>
          <a:p>
            <a:r>
              <a:rPr lang="el-GR" dirty="0" smtClean="0"/>
              <a:t>Εδώ δημιουργούμε το παράθυρο μας</a:t>
            </a:r>
          </a:p>
          <a:p>
            <a:endParaRPr lang="el-GR" dirty="0"/>
          </a:p>
          <a:p>
            <a:r>
              <a:rPr lang="el-GR" dirty="0" smtClean="0"/>
              <a:t>Αυτό είναι και το σωστό σημείο να αποφασίσουμε αν το παράθυρο θα είναι </a:t>
            </a:r>
            <a:r>
              <a:rPr lang="en-US" dirty="0" smtClean="0"/>
              <a:t>visible </a:t>
            </a:r>
            <a:r>
              <a:rPr lang="el-GR" dirty="0" smtClean="0"/>
              <a:t>ή όχι.</a:t>
            </a:r>
            <a:endParaRPr lang="en-US" dirty="0"/>
          </a:p>
        </p:txBody>
      </p:sp>
    </p:spTree>
    <p:extLst>
      <p:ext uri="{BB962C8B-B14F-4D97-AF65-F5344CB8AC3E}">
        <p14:creationId xmlns:p14="http://schemas.microsoft.com/office/powerpoint/2010/main" val="307465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Πολλά συστατικά</a:t>
            </a:r>
            <a:endParaRPr lang="en-US" dirty="0"/>
          </a:p>
        </p:txBody>
      </p:sp>
      <p:sp>
        <p:nvSpPr>
          <p:cNvPr id="3" name="Content Placeholder 2"/>
          <p:cNvSpPr>
            <a:spLocks noGrp="1"/>
          </p:cNvSpPr>
          <p:nvPr>
            <p:ph idx="1"/>
          </p:nvPr>
        </p:nvSpPr>
        <p:spPr/>
        <p:txBody>
          <a:bodyPr/>
          <a:lstStyle/>
          <a:p>
            <a:r>
              <a:rPr lang="el-GR" dirty="0" smtClean="0"/>
              <a:t>Αν θέλουμε να βάλουμε </a:t>
            </a:r>
            <a:r>
              <a:rPr lang="el-GR" dirty="0" smtClean="0">
                <a:solidFill>
                  <a:schemeClr val="accent6">
                    <a:lumMod val="75000"/>
                  </a:schemeClr>
                </a:solidFill>
              </a:rPr>
              <a:t>πολλά</a:t>
            </a:r>
            <a:r>
              <a:rPr lang="el-GR" dirty="0" smtClean="0"/>
              <a:t> </a:t>
            </a:r>
            <a:r>
              <a:rPr lang="en-US" dirty="0" smtClean="0"/>
              <a:t>components </a:t>
            </a:r>
            <a:r>
              <a:rPr lang="el-GR" dirty="0" smtClean="0"/>
              <a:t>μέσα στο παράθυρο μας</a:t>
            </a:r>
            <a:r>
              <a:rPr lang="en-US" dirty="0" smtClean="0"/>
              <a:t> </a:t>
            </a:r>
            <a:r>
              <a:rPr lang="el-GR" dirty="0" smtClean="0"/>
              <a:t>τότε θα πρέπει να προσδιορίσουμε </a:t>
            </a:r>
            <a:r>
              <a:rPr lang="el-GR" dirty="0" smtClean="0">
                <a:solidFill>
                  <a:schemeClr val="accent6">
                    <a:lumMod val="75000"/>
                  </a:schemeClr>
                </a:solidFill>
              </a:rPr>
              <a:t>που</a:t>
            </a:r>
            <a:r>
              <a:rPr lang="el-GR" dirty="0" smtClean="0"/>
              <a:t> θα τοποθετηθούν αλλιώς θα μπούνε το ένα πάνω στο άλλο.</a:t>
            </a:r>
          </a:p>
          <a:p>
            <a:r>
              <a:rPr lang="el-GR" dirty="0" smtClean="0"/>
              <a:t>Αυτό γίνεται με την εντολή </a:t>
            </a:r>
            <a:r>
              <a:rPr lang="en-US" dirty="0" err="1" smtClean="0">
                <a:solidFill>
                  <a:srgbClr val="0070C0"/>
                </a:solidFill>
              </a:rPr>
              <a:t>setLayout</a:t>
            </a:r>
            <a:r>
              <a:rPr lang="en-US" dirty="0" smtClean="0">
                <a:solidFill>
                  <a:srgbClr val="0070C0"/>
                </a:solidFill>
              </a:rPr>
              <a:t> </a:t>
            </a:r>
            <a:r>
              <a:rPr lang="el-GR" dirty="0" smtClean="0"/>
              <a:t>που καθορίζει την τοποθέτηση μέσα στο παράθυρο</a:t>
            </a:r>
          </a:p>
          <a:p>
            <a:pPr lvl="1"/>
            <a:r>
              <a:rPr lang="el-GR" dirty="0" smtClean="0"/>
              <a:t>Αυτό μπορεί να γίνει με διαφορετικούς τρόπους</a:t>
            </a:r>
          </a:p>
        </p:txBody>
      </p:sp>
    </p:spTree>
    <p:extLst>
      <p:ext uri="{BB962C8B-B14F-4D97-AF65-F5344CB8AC3E}">
        <p14:creationId xmlns:p14="http://schemas.microsoft.com/office/powerpoint/2010/main" val="418966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FlowLayout</a:t>
            </a:r>
            <a:endParaRPr lang="en-US" dirty="0"/>
          </a:p>
        </p:txBody>
      </p:sp>
      <p:sp>
        <p:nvSpPr>
          <p:cNvPr id="3" name="Content Placeholder 2"/>
          <p:cNvSpPr>
            <a:spLocks noGrp="1"/>
          </p:cNvSpPr>
          <p:nvPr>
            <p:ph idx="1"/>
          </p:nvPr>
        </p:nvSpPr>
        <p:spPr/>
        <p:txBody>
          <a:bodyPr/>
          <a:lstStyle/>
          <a:p>
            <a:r>
              <a:rPr lang="el-GR" dirty="0" smtClean="0"/>
              <a:t>Απλά τοποθετεί τα </a:t>
            </a:r>
            <a:r>
              <a:rPr lang="en-US" dirty="0" smtClean="0"/>
              <a:t>components </a:t>
            </a:r>
            <a:r>
              <a:rPr lang="el-GR" dirty="0" smtClean="0"/>
              <a:t>το ένα μετά το άλλο από τα αριστερά προς τα δεξιά</a:t>
            </a:r>
          </a:p>
          <a:p>
            <a:r>
              <a:rPr lang="el-GR" dirty="0" smtClean="0"/>
              <a:t>Καλούμε την εντολή</a:t>
            </a: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setLayout</a:t>
            </a:r>
            <a:r>
              <a:rPr lang="en-US" b="1" dirty="0" smtClean="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FlowLayout</a:t>
            </a:r>
            <a:r>
              <a:rPr lang="en-US" b="1" dirty="0" smtClean="0">
                <a:solidFill>
                  <a:srgbClr val="0070C0"/>
                </a:solidFill>
                <a:latin typeface="Courier New" pitchFamily="49" charset="0"/>
                <a:cs typeface="Courier New" pitchFamily="49" charset="0"/>
              </a:rPr>
              <a:t>());</a:t>
            </a:r>
          </a:p>
          <a:p>
            <a:pPr marL="274320" lvl="1" indent="0">
              <a:buNone/>
            </a:pPr>
            <a:r>
              <a:rPr lang="en-US" dirty="0" smtClean="0"/>
              <a:t>(</a:t>
            </a:r>
            <a:r>
              <a:rPr lang="el-GR" dirty="0" smtClean="0"/>
              <a:t>Πρέπει να έχουμε κάνει </a:t>
            </a:r>
            <a:r>
              <a:rPr lang="en-US" dirty="0" smtClean="0">
                <a:solidFill>
                  <a:schemeClr val="accent6">
                    <a:lumMod val="75000"/>
                  </a:schemeClr>
                </a:solidFill>
              </a:rPr>
              <a:t>import </a:t>
            </a:r>
            <a:r>
              <a:rPr lang="en-US" dirty="0" err="1" smtClean="0">
                <a:solidFill>
                  <a:schemeClr val="accent6">
                    <a:lumMod val="75000"/>
                  </a:schemeClr>
                </a:solidFill>
              </a:rPr>
              <a:t>java.awt.FlowLayout</a:t>
            </a:r>
            <a:r>
              <a:rPr lang="en-US" dirty="0" smtClean="0"/>
              <a:t>)</a:t>
            </a:r>
          </a:p>
          <a:p>
            <a:r>
              <a:rPr lang="el-GR" dirty="0" smtClean="0"/>
              <a:t>Μετά προσθέτουμε κανονικά τα </a:t>
            </a:r>
            <a:r>
              <a:rPr lang="en-US" dirty="0" smtClean="0"/>
              <a:t>components</a:t>
            </a:r>
            <a:r>
              <a:rPr lang="el-GR" dirty="0" smtClean="0"/>
              <a:t> με την </a:t>
            </a:r>
            <a:r>
              <a:rPr lang="en-US" dirty="0" smtClean="0">
                <a:solidFill>
                  <a:srgbClr val="0070C0"/>
                </a:solidFill>
              </a:rPr>
              <a:t>add</a:t>
            </a:r>
            <a:r>
              <a:rPr lang="en-US" dirty="0" smtClean="0"/>
              <a:t>.</a:t>
            </a:r>
            <a:endParaRPr lang="en-US" dirty="0"/>
          </a:p>
        </p:txBody>
      </p:sp>
    </p:spTree>
    <p:extLst>
      <p:ext uri="{BB962C8B-B14F-4D97-AF65-F5344CB8AC3E}">
        <p14:creationId xmlns:p14="http://schemas.microsoft.com/office/powerpoint/2010/main" val="64947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438400"/>
            <a:ext cx="3429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6002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1066800" y="5715000"/>
            <a:ext cx="5324919" cy="461665"/>
          </a:xfrm>
          <a:prstGeom prst="rect">
            <a:avLst/>
          </a:prstGeom>
          <a:solidFill>
            <a:srgbClr val="92D050"/>
          </a:solidFill>
        </p:spPr>
        <p:txBody>
          <a:bodyPr wrap="none" rtlCol="0">
            <a:spAutoFit/>
          </a:bodyPr>
          <a:lstStyle/>
          <a:p>
            <a:r>
              <a:rPr lang="el-GR" sz="2400" dirty="0" smtClean="0"/>
              <a:t>Λέξεις σε </a:t>
            </a:r>
            <a:r>
              <a:rPr lang="el-GR" sz="2400" dirty="0" smtClean="0">
                <a:solidFill>
                  <a:srgbClr val="FF0000"/>
                </a:solidFill>
              </a:rPr>
              <a:t>κόκκινο</a:t>
            </a:r>
            <a:r>
              <a:rPr lang="el-GR" sz="2400" dirty="0" smtClean="0"/>
              <a:t>: </a:t>
            </a:r>
            <a:r>
              <a:rPr lang="el-GR" sz="2400" dirty="0" smtClean="0">
                <a:solidFill>
                  <a:srgbClr val="0070C0"/>
                </a:solidFill>
              </a:rPr>
              <a:t>δεσμευμένες</a:t>
            </a:r>
            <a:r>
              <a:rPr lang="el-GR" sz="2400" dirty="0" smtClean="0"/>
              <a:t> λέξεις</a:t>
            </a:r>
            <a:endParaRPr lang="en-US" sz="2400" dirty="0"/>
          </a:p>
        </p:txBody>
      </p:sp>
    </p:spTree>
    <p:extLst>
      <p:ext uri="{BB962C8B-B14F-4D97-AF65-F5344CB8AC3E}">
        <p14:creationId xmlns:p14="http://schemas.microsoft.com/office/powerpoint/2010/main" val="1261219463"/>
      </p:ext>
    </p:extLst>
  </p:cSld>
  <p:clrMapOvr>
    <a:masterClrMapping/>
  </p:clrMapOvr>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BorderLayout</a:t>
            </a:r>
            <a:endParaRPr lang="en-US" dirty="0"/>
          </a:p>
        </p:txBody>
      </p:sp>
      <p:sp>
        <p:nvSpPr>
          <p:cNvPr id="3" name="Content Placeholder 2"/>
          <p:cNvSpPr>
            <a:spLocks noGrp="1"/>
          </p:cNvSpPr>
          <p:nvPr>
            <p:ph idx="1"/>
          </p:nvPr>
        </p:nvSpPr>
        <p:spPr>
          <a:xfrm>
            <a:off x="457200" y="1600200"/>
            <a:ext cx="8229600" cy="2836912"/>
          </a:xfrm>
        </p:spPr>
        <p:txBody>
          <a:bodyPr>
            <a:normAutofit fontScale="85000" lnSpcReduction="20000"/>
          </a:bodyPr>
          <a:lstStyle/>
          <a:p>
            <a:r>
              <a:rPr lang="el-GR" dirty="0" smtClean="0"/>
              <a:t>Στην περίπτωση αυτή ο χώρος χωρίζεται σε πέντε περιοχές: </a:t>
            </a:r>
            <a:r>
              <a:rPr lang="en-US" dirty="0" smtClean="0"/>
              <a:t>North, South, East, West Center</a:t>
            </a:r>
            <a:endParaRPr lang="el-GR" dirty="0" smtClean="0"/>
          </a:p>
          <a:p>
            <a:r>
              <a:rPr lang="el-GR" dirty="0"/>
              <a:t>Καλούμε την εντολή</a:t>
            </a:r>
          </a:p>
          <a:p>
            <a:pPr marL="0" indent="0">
              <a:buNone/>
            </a:pP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setLayout</a:t>
            </a:r>
            <a:r>
              <a:rPr lang="en-US" b="1" dirty="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BorderLayout</a:t>
            </a:r>
            <a:r>
              <a:rPr lang="en-US" b="1" dirty="0">
                <a:solidFill>
                  <a:srgbClr val="0070C0"/>
                </a:solidFill>
                <a:latin typeface="Courier New" pitchFamily="49" charset="0"/>
                <a:cs typeface="Courier New" pitchFamily="49" charset="0"/>
              </a:rPr>
              <a:t>());</a:t>
            </a:r>
          </a:p>
          <a:p>
            <a:pPr marL="274320" lvl="1" indent="0">
              <a:buNone/>
            </a:pPr>
            <a:r>
              <a:rPr lang="en-US" dirty="0"/>
              <a:t>(</a:t>
            </a:r>
            <a:r>
              <a:rPr lang="el-GR" dirty="0" err="1"/>
              <a:t>Πρεπει</a:t>
            </a:r>
            <a:r>
              <a:rPr lang="el-GR" dirty="0"/>
              <a:t> να έχουμε κάνει </a:t>
            </a:r>
            <a:r>
              <a:rPr lang="en-US" dirty="0" smtClean="0">
                <a:solidFill>
                  <a:schemeClr val="accent6">
                    <a:lumMod val="75000"/>
                  </a:schemeClr>
                </a:solidFill>
              </a:rPr>
              <a:t>import </a:t>
            </a:r>
            <a:r>
              <a:rPr lang="en-US" dirty="0" err="1" smtClean="0">
                <a:solidFill>
                  <a:schemeClr val="accent6">
                    <a:lumMod val="75000"/>
                  </a:schemeClr>
                </a:solidFill>
              </a:rPr>
              <a:t>java.awt.BorderLayout</a:t>
            </a:r>
            <a:r>
              <a:rPr lang="en-US" dirty="0"/>
              <a:t>)</a:t>
            </a:r>
          </a:p>
          <a:p>
            <a:r>
              <a:rPr lang="el-GR" dirty="0"/>
              <a:t>Μετά </a:t>
            </a:r>
            <a:r>
              <a:rPr lang="el-GR" dirty="0" smtClean="0"/>
              <a:t>όταν προσθέτουμε τα </a:t>
            </a:r>
            <a:r>
              <a:rPr lang="en-US" dirty="0"/>
              <a:t>components</a:t>
            </a:r>
            <a:r>
              <a:rPr lang="el-GR" dirty="0"/>
              <a:t> με την </a:t>
            </a:r>
            <a:r>
              <a:rPr lang="en-US" dirty="0" smtClean="0"/>
              <a:t>add</a:t>
            </a:r>
            <a:r>
              <a:rPr lang="el-GR" dirty="0" smtClean="0"/>
              <a:t>, προσδιορίζουμε την περιοχή στην οποία θα προστεθούν</a:t>
            </a:r>
            <a:r>
              <a:rPr lang="en-US" dirty="0" smtClean="0"/>
              <a:t>.</a:t>
            </a:r>
            <a:endParaRPr lang="el-GR" dirty="0" smtClean="0"/>
          </a:p>
          <a:p>
            <a:pPr lvl="1"/>
            <a:r>
              <a:rPr lang="el-GR" dirty="0" smtClean="0"/>
              <a:t>Π.χ., </a:t>
            </a:r>
            <a:r>
              <a:rPr lang="en-US" b="1" dirty="0" smtClean="0">
                <a:solidFill>
                  <a:srgbClr val="0070C0"/>
                </a:solidFill>
                <a:latin typeface="Courier New" pitchFamily="49" charset="0"/>
                <a:cs typeface="Courier New" pitchFamily="49" charset="0"/>
              </a:rPr>
              <a:t>add(label, </a:t>
            </a:r>
            <a:r>
              <a:rPr lang="en-US" b="1" dirty="0" err="1" smtClean="0">
                <a:solidFill>
                  <a:srgbClr val="0070C0"/>
                </a:solidFill>
                <a:latin typeface="Courier New" pitchFamily="49" charset="0"/>
                <a:cs typeface="Courier New" pitchFamily="49" charset="0"/>
              </a:rPr>
              <a:t>BorderLayout.CENTER</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endParaRPr lang="en-US" dirty="0"/>
          </a:p>
        </p:txBody>
      </p:sp>
      <p:sp>
        <p:nvSpPr>
          <p:cNvPr id="40" name="Rectangle 39"/>
          <p:cNvSpPr/>
          <p:nvPr/>
        </p:nvSpPr>
        <p:spPr>
          <a:xfrm>
            <a:off x="2555776" y="4509120"/>
            <a:ext cx="424847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55776" y="4509120"/>
            <a:ext cx="42484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North</a:t>
            </a:r>
            <a:endParaRPr lang="en-US" dirty="0"/>
          </a:p>
        </p:txBody>
      </p:sp>
      <p:sp>
        <p:nvSpPr>
          <p:cNvPr id="42" name="Rectangle 41"/>
          <p:cNvSpPr/>
          <p:nvPr/>
        </p:nvSpPr>
        <p:spPr>
          <a:xfrm>
            <a:off x="2555776" y="6165304"/>
            <a:ext cx="4248472"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South</a:t>
            </a:r>
            <a:endParaRPr lang="en-US" dirty="0"/>
          </a:p>
        </p:txBody>
      </p:sp>
      <p:sp>
        <p:nvSpPr>
          <p:cNvPr id="43" name="Rectangle 42"/>
          <p:cNvSpPr/>
          <p:nvPr/>
        </p:nvSpPr>
        <p:spPr>
          <a:xfrm>
            <a:off x="6012160" y="5013176"/>
            <a:ext cx="792088" cy="1152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East</a:t>
            </a:r>
            <a:endParaRPr lang="en-US" dirty="0"/>
          </a:p>
        </p:txBody>
      </p:sp>
      <p:sp>
        <p:nvSpPr>
          <p:cNvPr id="44" name="Rectangle 43"/>
          <p:cNvSpPr/>
          <p:nvPr/>
        </p:nvSpPr>
        <p:spPr>
          <a:xfrm>
            <a:off x="2555776" y="5013176"/>
            <a:ext cx="792088" cy="115212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West</a:t>
            </a:r>
            <a:endParaRPr lang="en-US" dirty="0"/>
          </a:p>
        </p:txBody>
      </p:sp>
      <p:sp>
        <p:nvSpPr>
          <p:cNvPr id="45" name="Rectangle 44"/>
          <p:cNvSpPr/>
          <p:nvPr/>
        </p:nvSpPr>
        <p:spPr>
          <a:xfrm>
            <a:off x="3347864" y="5013176"/>
            <a:ext cx="2664296" cy="1152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Center</a:t>
            </a:r>
            <a:endParaRPr lang="en-US" dirty="0"/>
          </a:p>
        </p:txBody>
      </p:sp>
    </p:spTree>
    <p:extLst>
      <p:ext uri="{BB962C8B-B14F-4D97-AF65-F5344CB8AC3E}">
        <p14:creationId xmlns:p14="http://schemas.microsoft.com/office/powerpoint/2010/main" val="357108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GridLayout</a:t>
            </a:r>
            <a:endParaRPr lang="en-US" dirty="0"/>
          </a:p>
        </p:txBody>
      </p:sp>
      <p:sp>
        <p:nvSpPr>
          <p:cNvPr id="3" name="Content Placeholder 2"/>
          <p:cNvSpPr>
            <a:spLocks noGrp="1"/>
          </p:cNvSpPr>
          <p:nvPr>
            <p:ph idx="1"/>
          </p:nvPr>
        </p:nvSpPr>
        <p:spPr>
          <a:xfrm>
            <a:off x="457200" y="1600200"/>
            <a:ext cx="8229600" cy="3232956"/>
          </a:xfrm>
        </p:spPr>
        <p:txBody>
          <a:bodyPr>
            <a:normAutofit fontScale="92500" lnSpcReduction="10000"/>
          </a:bodyPr>
          <a:lstStyle/>
          <a:p>
            <a:r>
              <a:rPr lang="el-GR" dirty="0" smtClean="0"/>
              <a:t>Στην περίπτωση αυτή ορίζουμε ένα πλέγμα με </a:t>
            </a:r>
            <a:r>
              <a:rPr lang="en-US" dirty="0" smtClean="0"/>
              <a:t>n </a:t>
            </a:r>
            <a:r>
              <a:rPr lang="el-GR" dirty="0" smtClean="0"/>
              <a:t>γραμμές και </a:t>
            </a:r>
            <a:r>
              <a:rPr lang="en-US" dirty="0" smtClean="0"/>
              <a:t>m </a:t>
            </a:r>
            <a:r>
              <a:rPr lang="el-GR" dirty="0" smtClean="0"/>
              <a:t>στήλες και αυτό γεμίζει από τα αριστερά προς τα δεξιά και από πάνω προς τα κάτω</a:t>
            </a:r>
          </a:p>
          <a:p>
            <a:r>
              <a:rPr lang="el-GR" dirty="0"/>
              <a:t>Καλούμε την εντολή</a:t>
            </a:r>
          </a:p>
          <a:p>
            <a:pPr marL="0" indent="0">
              <a:buNone/>
            </a:pP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setLayout</a:t>
            </a:r>
            <a:r>
              <a:rPr lang="en-US" b="1" dirty="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GridLayout</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n,m</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274320" lvl="1" indent="0">
              <a:buNone/>
            </a:pPr>
            <a:r>
              <a:rPr lang="en-US" dirty="0"/>
              <a:t>(</a:t>
            </a:r>
            <a:r>
              <a:rPr lang="el-GR" dirty="0" err="1"/>
              <a:t>Πρεπει</a:t>
            </a:r>
            <a:r>
              <a:rPr lang="el-GR" dirty="0"/>
              <a:t> να έχουμε κάνει </a:t>
            </a:r>
            <a:r>
              <a:rPr lang="en-US" dirty="0">
                <a:solidFill>
                  <a:schemeClr val="accent6">
                    <a:lumMod val="75000"/>
                  </a:schemeClr>
                </a:solidFill>
              </a:rPr>
              <a:t>include </a:t>
            </a:r>
            <a:r>
              <a:rPr lang="en-US" dirty="0" err="1" smtClean="0">
                <a:solidFill>
                  <a:schemeClr val="accent6">
                    <a:lumMod val="75000"/>
                  </a:schemeClr>
                </a:solidFill>
              </a:rPr>
              <a:t>java.awt.GridLayout</a:t>
            </a:r>
            <a:r>
              <a:rPr lang="en-US" dirty="0"/>
              <a:t>)</a:t>
            </a:r>
          </a:p>
          <a:p>
            <a:r>
              <a:rPr lang="el-GR" dirty="0"/>
              <a:t>Μετά προσθέτουμε κανονικά τα </a:t>
            </a:r>
            <a:r>
              <a:rPr lang="en-US" dirty="0"/>
              <a:t>components</a:t>
            </a:r>
            <a:r>
              <a:rPr lang="el-GR" dirty="0"/>
              <a:t> με την </a:t>
            </a:r>
            <a:r>
              <a:rPr lang="en-US" dirty="0">
                <a:solidFill>
                  <a:srgbClr val="0070C0"/>
                </a:solidFill>
              </a:rPr>
              <a:t>add</a:t>
            </a:r>
            <a:r>
              <a:rPr lang="en-US" dirty="0" smtClean="0"/>
              <a:t>.</a:t>
            </a:r>
            <a:endParaRPr lang="en-US" dirty="0"/>
          </a:p>
        </p:txBody>
      </p:sp>
      <p:sp>
        <p:nvSpPr>
          <p:cNvPr id="13" name="Rectangle 12"/>
          <p:cNvSpPr/>
          <p:nvPr/>
        </p:nvSpPr>
        <p:spPr>
          <a:xfrm>
            <a:off x="2699792" y="4653136"/>
            <a:ext cx="424847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699792" y="537321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609329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07904" y="4653136"/>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14670" y="4653136"/>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8144" y="4653136"/>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7584" y="5373216"/>
            <a:ext cx="1056700" cy="369332"/>
          </a:xfrm>
          <a:prstGeom prst="rect">
            <a:avLst/>
          </a:prstGeom>
          <a:solidFill>
            <a:srgbClr val="92D050"/>
          </a:solidFill>
        </p:spPr>
        <p:txBody>
          <a:bodyPr wrap="none" rtlCol="0">
            <a:spAutoFit/>
          </a:bodyPr>
          <a:lstStyle/>
          <a:p>
            <a:r>
              <a:rPr lang="en-US" dirty="0" smtClean="0"/>
              <a:t>Grid 3x4</a:t>
            </a:r>
            <a:endParaRPr lang="en-US" dirty="0"/>
          </a:p>
        </p:txBody>
      </p:sp>
    </p:spTree>
    <p:extLst>
      <p:ext uri="{BB962C8B-B14F-4D97-AF65-F5344CB8AC3E}">
        <p14:creationId xmlns:p14="http://schemas.microsoft.com/office/powerpoint/2010/main" val="85600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Δημιουργείστε ένα παράθυρο με τρία κουμπιά:</a:t>
            </a:r>
          </a:p>
          <a:p>
            <a:pPr lvl="1"/>
            <a:r>
              <a:rPr lang="el-GR" dirty="0" smtClean="0"/>
              <a:t>Το ένα κάνει το χρώμα του παραθύρου μπλε, το άλλο κόκκινο και το τρίτο κλείνει το παράθυρο.</a:t>
            </a:r>
            <a:endParaRPr lang="en-US" dirty="0" smtClean="0"/>
          </a:p>
          <a:p>
            <a:pPr lvl="1"/>
            <a:r>
              <a:rPr lang="el-GR" dirty="0" smtClean="0"/>
              <a:t>Κώδικας: </a:t>
            </a:r>
            <a:r>
              <a:rPr lang="en-US" dirty="0" err="1" smtClean="0">
                <a:solidFill>
                  <a:schemeClr val="accent6">
                    <a:lumMod val="75000"/>
                  </a:schemeClr>
                </a:solidFill>
              </a:rPr>
              <a:t>MultiButtonWindow</a:t>
            </a:r>
            <a:endParaRPr lang="en-US" dirty="0">
              <a:solidFill>
                <a:schemeClr val="accent6">
                  <a:lumMod val="75000"/>
                </a:schemeClr>
              </a:solidFill>
            </a:endParaRPr>
          </a:p>
        </p:txBody>
      </p:sp>
    </p:spTree>
    <p:extLst>
      <p:ext uri="{BB962C8B-B14F-4D97-AF65-F5344CB8AC3E}">
        <p14:creationId xmlns:p14="http://schemas.microsoft.com/office/powerpoint/2010/main" val="189891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90464" y="6093296"/>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024" y="4797152"/>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90465" y="5445224"/>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04664"/>
            <a:ext cx="8424936" cy="6336704"/>
          </a:xfrm>
          <a:ln w="28575">
            <a:solidFill>
              <a:schemeClr val="accent1"/>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javax.swing.JLabel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java.awt.Color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java.awt.FlowLayout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java.awt.event.ActionListener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java.awt.event.ActionEvent</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MultiButtonWindow</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extends </a:t>
            </a:r>
            <a:r>
              <a:rPr lang="en-US" b="1" dirty="0" err="1">
                <a:solidFill>
                  <a:srgbClr val="0070C0"/>
                </a:solidFill>
                <a:latin typeface="Courier New" pitchFamily="49" charset="0"/>
                <a:cs typeface="Courier New" pitchFamily="49" charset="0"/>
              </a:rPr>
              <a:t>JFrame</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static final int HEIGHT = 200;</a:t>
            </a: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a:latin typeface="Courier New" pitchFamily="49" charset="0"/>
                <a:cs typeface="Courier New" pitchFamily="49" charset="0"/>
              </a:rPr>
              <a:t>MultiButtonWindow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 "Multi-Color");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setDefaultCloseOperation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setLayout</a:t>
            </a:r>
            <a:r>
              <a:rPr lang="en-US" b="1" dirty="0" smtClean="0">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FlowLayout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label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JLabel</a:t>
            </a:r>
            <a:r>
              <a:rPr lang="en-US" b="1" dirty="0">
                <a:latin typeface="Courier New" pitchFamily="49" charset="0"/>
                <a:cs typeface="Courier New" pitchFamily="49" charset="0"/>
              </a:rPr>
              <a:t>("Pick A Color</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add(label</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blueButton</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("Red</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redButton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("Exit");</a:t>
            </a:r>
          </a:p>
          <a:p>
            <a:pPr marL="0" indent="0">
              <a:buNone/>
            </a:pP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Flowchart: Manual Operation 3"/>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5" name="Rectangular Callout 4"/>
          <p:cNvSpPr/>
          <p:nvPr/>
        </p:nvSpPr>
        <p:spPr>
          <a:xfrm>
            <a:off x="3995936" y="908720"/>
            <a:ext cx="3456384" cy="612648"/>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κλάση υλοποιεί τον ακροατή </a:t>
            </a:r>
            <a:r>
              <a:rPr lang="el-GR" dirty="0" smtClean="0">
                <a:solidFill>
                  <a:srgbClr val="002060"/>
                </a:solidFill>
              </a:rPr>
              <a:t>και</a:t>
            </a:r>
            <a:r>
              <a:rPr lang="el-GR" dirty="0" smtClean="0">
                <a:solidFill>
                  <a:srgbClr val="0070C0"/>
                </a:solidFill>
              </a:rPr>
              <a:t> </a:t>
            </a:r>
            <a:r>
              <a:rPr lang="el-GR" dirty="0" smtClean="0"/>
              <a:t>την </a:t>
            </a:r>
            <a:r>
              <a:rPr lang="en-US" dirty="0" err="1" smtClean="0">
                <a:solidFill>
                  <a:srgbClr val="002060"/>
                </a:solidFill>
              </a:rPr>
              <a:t>actionPerformed</a:t>
            </a:r>
            <a:r>
              <a:rPr lang="en-US" dirty="0" smtClean="0">
                <a:solidFill>
                  <a:srgbClr val="002060"/>
                </a:solidFill>
              </a:rPr>
              <a:t> </a:t>
            </a:r>
            <a:r>
              <a:rPr lang="el-GR" dirty="0" err="1" smtClean="0"/>
              <a:t>μεθοδο</a:t>
            </a:r>
            <a:endParaRPr lang="en-US" dirty="0"/>
          </a:p>
        </p:txBody>
      </p:sp>
      <p:sp>
        <p:nvSpPr>
          <p:cNvPr id="7" name="Rectangular Callout 6"/>
          <p:cNvSpPr/>
          <p:nvPr/>
        </p:nvSpPr>
        <p:spPr>
          <a:xfrm>
            <a:off x="5148064" y="2780928"/>
            <a:ext cx="3312368" cy="612648"/>
          </a:xfrm>
          <a:prstGeom prst="wedgeRectCallout">
            <a:avLst>
              <a:gd name="adj1" fmla="val -65380"/>
              <a:gd name="adj2" fmla="val 35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Ορίζουμε τα χαρακτηριστικά του βασικού παραθύρου</a:t>
            </a:r>
            <a:endParaRPr lang="en-US" dirty="0"/>
          </a:p>
        </p:txBody>
      </p:sp>
      <p:sp>
        <p:nvSpPr>
          <p:cNvPr id="11" name="Rectangular Callout 10"/>
          <p:cNvSpPr/>
          <p:nvPr/>
        </p:nvSpPr>
        <p:spPr>
          <a:xfrm>
            <a:off x="6156176" y="4077072"/>
            <a:ext cx="2736304" cy="2448272"/>
          </a:xfrm>
          <a:prstGeom prst="wedgeRectCallout">
            <a:avLst>
              <a:gd name="adj1" fmla="val -104984"/>
              <a:gd name="adj2" fmla="val 4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τρία κουμπιά και τα προσθέτουμε στο </a:t>
            </a:r>
            <a:r>
              <a:rPr lang="en-US" dirty="0" smtClean="0"/>
              <a:t>frame</a:t>
            </a:r>
            <a:endParaRPr lang="el-GR" dirty="0" smtClean="0"/>
          </a:p>
          <a:p>
            <a:pPr algn="ctr"/>
            <a:endParaRPr lang="el-GR" dirty="0"/>
          </a:p>
          <a:p>
            <a:pPr algn="ctr"/>
            <a:r>
              <a:rPr lang="el-GR" dirty="0" smtClean="0"/>
              <a:t>Ο ακροατής των κουμπιών είναι το </a:t>
            </a:r>
            <a:r>
              <a:rPr lang="el-GR" dirty="0" smtClean="0">
                <a:solidFill>
                  <a:srgbClr val="FF0000"/>
                </a:solidFill>
              </a:rPr>
              <a:t>ίδιο </a:t>
            </a:r>
            <a:r>
              <a:rPr lang="el-GR" dirty="0" smtClean="0"/>
              <a:t>το αντικείμενο</a:t>
            </a:r>
            <a:r>
              <a:rPr lang="en-US" dirty="0" smtClean="0"/>
              <a:t> (</a:t>
            </a:r>
            <a:r>
              <a:rPr lang="en-US" dirty="0" smtClean="0">
                <a:solidFill>
                  <a:srgbClr val="FF0000"/>
                </a:solidFill>
              </a:rPr>
              <a:t>this</a:t>
            </a:r>
            <a:r>
              <a:rPr lang="en-US" dirty="0" smtClean="0"/>
              <a:t>)</a:t>
            </a:r>
            <a:endParaRPr lang="en-US" dirty="0"/>
          </a:p>
        </p:txBody>
      </p:sp>
    </p:spTree>
    <p:extLst>
      <p:ext uri="{BB962C8B-B14F-4D97-AF65-F5344CB8AC3E}">
        <p14:creationId xmlns:p14="http://schemas.microsoft.com/office/powerpoint/2010/main" val="237666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760640"/>
          </a:xfrm>
          <a:ln w="28575">
            <a:solidFill>
              <a:srgbClr val="0070C0"/>
            </a:solidFill>
            <a:prstDash val="dash"/>
          </a:ln>
        </p:spPr>
        <p:txBody>
          <a:bodyPr>
            <a:normAutofit fontScale="47500" lnSpcReduction="20000"/>
          </a:bodyPr>
          <a:lstStyle/>
          <a:p>
            <a:pPr marL="0" indent="0">
              <a:buNone/>
            </a:pPr>
            <a:endParaRPr lang="en-US" b="1" dirty="0">
              <a:latin typeface="Courier New" pitchFamily="49" charset="0"/>
              <a:cs typeface="Courier New" pitchFamily="49" charset="0"/>
            </a:endParaRP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sz="2900" b="1" dirty="0">
                <a:latin typeface="Courier New" pitchFamily="49" charset="0"/>
                <a:cs typeface="Courier New" pitchFamily="49" charset="0"/>
              </a:rPr>
              <a:t>public void </a:t>
            </a:r>
            <a:r>
              <a:rPr lang="en-US" sz="2900" b="1" dirty="0" err="1">
                <a:solidFill>
                  <a:srgbClr val="FF0000"/>
                </a:solidFill>
                <a:latin typeface="Courier New" pitchFamily="49" charset="0"/>
                <a:cs typeface="Courier New" pitchFamily="49" charset="0"/>
              </a:rPr>
              <a:t>actionPerformed</a:t>
            </a:r>
            <a:r>
              <a:rPr lang="en-US" sz="2900" b="1" dirty="0">
                <a:latin typeface="Courier New" pitchFamily="49" charset="0"/>
                <a:cs typeface="Courier New" pitchFamily="49" charset="0"/>
              </a:rPr>
              <a:t>(</a:t>
            </a:r>
            <a:r>
              <a:rPr lang="en-US" sz="2900" b="1" dirty="0" err="1">
                <a:latin typeface="Courier New" pitchFamily="49" charset="0"/>
                <a:cs typeface="Courier New" pitchFamily="49" charset="0"/>
              </a:rPr>
              <a:t>ActionEvent</a:t>
            </a:r>
            <a:r>
              <a:rPr lang="en-US" sz="2900" b="1" dirty="0">
                <a:latin typeface="Courier New" pitchFamily="49" charset="0"/>
                <a:cs typeface="Courier New" pitchFamily="49" charset="0"/>
              </a:rPr>
              <a:t> e)</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String </a:t>
            </a:r>
            <a:r>
              <a:rPr lang="en-US" sz="2900" b="1" dirty="0" err="1" smtClean="0">
                <a:latin typeface="Courier New" pitchFamily="49" charset="0"/>
                <a:cs typeface="Courier New" pitchFamily="49" charset="0"/>
              </a:rPr>
              <a:t>buttonType</a:t>
            </a:r>
            <a:r>
              <a:rPr lang="en-US" sz="2900" b="1" dirty="0" smtClean="0">
                <a:latin typeface="Courier New" pitchFamily="49" charset="0"/>
                <a:cs typeface="Courier New" pitchFamily="49" charset="0"/>
              </a:rPr>
              <a:t> </a:t>
            </a:r>
            <a:r>
              <a:rPr lang="en-US" sz="2900" b="1" dirty="0">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e.getActionCommand</a:t>
            </a:r>
            <a:r>
              <a:rPr lang="en-US" sz="2900" b="1" dirty="0">
                <a:latin typeface="Courier New" pitchFamily="49" charset="0"/>
                <a:cs typeface="Courier New" pitchFamily="49" charset="0"/>
              </a:rPr>
              <a:t>( );</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switch </a:t>
            </a:r>
            <a:r>
              <a:rPr lang="en-US" sz="2900" b="1" dirty="0">
                <a:latin typeface="Courier New" pitchFamily="49" charset="0"/>
                <a:cs typeface="Courier New" pitchFamily="49" charset="0"/>
              </a:rPr>
              <a:t>(</a:t>
            </a:r>
            <a:r>
              <a:rPr lang="en-US" sz="2900" b="1" dirty="0" err="1">
                <a:latin typeface="Courier New" pitchFamily="49" charset="0"/>
                <a:cs typeface="Courier New" pitchFamily="49" charset="0"/>
              </a:rPr>
              <a:t>buttonType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"Blue"</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a:solidFill>
                  <a:srgbClr val="FF0000"/>
                </a:solidFill>
                <a:latin typeface="Courier New" pitchFamily="49" charset="0"/>
                <a:cs typeface="Courier New" pitchFamily="49" charset="0"/>
              </a:rPr>
              <a:t>getContentPane</a:t>
            </a:r>
            <a:r>
              <a:rPr lang="en-US" sz="2900" b="1" dirty="0">
                <a:solidFill>
                  <a:srgbClr val="FF0000"/>
                </a:solidFill>
                <a:latin typeface="Courier New" pitchFamily="49" charset="0"/>
                <a:cs typeface="Courier New" pitchFamily="49" charset="0"/>
              </a:rPr>
              <a:t>().</a:t>
            </a:r>
            <a:r>
              <a:rPr lang="en-US" sz="2900" b="1" dirty="0" err="1">
                <a:solidFill>
                  <a:srgbClr val="FF0000"/>
                </a:solidFill>
                <a:latin typeface="Courier New" pitchFamily="49" charset="0"/>
                <a:cs typeface="Courier New" pitchFamily="49" charset="0"/>
              </a:rPr>
              <a:t>setBackground</a:t>
            </a:r>
            <a:r>
              <a:rPr lang="en-US" sz="2900" b="1" dirty="0">
                <a:latin typeface="Courier New" pitchFamily="49" charset="0"/>
                <a:cs typeface="Courier New" pitchFamily="49" charset="0"/>
              </a:rPr>
              <a:t>(</a:t>
            </a:r>
            <a:r>
              <a:rPr lang="en-US" sz="2900" b="1" dirty="0" err="1">
                <a:solidFill>
                  <a:srgbClr val="0070C0"/>
                </a:solidFill>
                <a:latin typeface="Courier New" pitchFamily="49" charset="0"/>
                <a:cs typeface="Courier New" pitchFamily="49" charset="0"/>
              </a:rPr>
              <a:t>Color.BLUE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break</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"Red"</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err="1">
                <a:solidFill>
                  <a:srgbClr val="FF0000"/>
                </a:solidFill>
                <a:latin typeface="Courier New" pitchFamily="49" charset="0"/>
                <a:cs typeface="Courier New" pitchFamily="49" charset="0"/>
              </a:rPr>
              <a:t>getContentPane</a:t>
            </a:r>
            <a:r>
              <a:rPr lang="en-US" sz="2900" b="1" dirty="0">
                <a:solidFill>
                  <a:srgbClr val="FF0000"/>
                </a:solidFill>
                <a:latin typeface="Courier New" pitchFamily="49" charset="0"/>
                <a:cs typeface="Courier New" pitchFamily="49" charset="0"/>
              </a:rPr>
              <a:t>().</a:t>
            </a:r>
            <a:r>
              <a:rPr lang="en-US" sz="2900" b="1" dirty="0" err="1">
                <a:solidFill>
                  <a:srgbClr val="FF0000"/>
                </a:solidFill>
                <a:latin typeface="Courier New" pitchFamily="49" charset="0"/>
                <a:cs typeface="Courier New" pitchFamily="49" charset="0"/>
              </a:rPr>
              <a:t>setBackground</a:t>
            </a:r>
            <a:r>
              <a:rPr lang="en-US" sz="2900" b="1" dirty="0">
                <a:latin typeface="Courier New" pitchFamily="49" charset="0"/>
                <a:cs typeface="Courier New" pitchFamily="49" charset="0"/>
              </a:rPr>
              <a:t>(</a:t>
            </a:r>
            <a:r>
              <a:rPr lang="en-US" sz="2900" b="1" dirty="0" err="1">
                <a:solidFill>
                  <a:srgbClr val="0070C0"/>
                </a:solidFill>
                <a:latin typeface="Courier New" pitchFamily="49" charset="0"/>
                <a:cs typeface="Courier New" pitchFamily="49" charset="0"/>
              </a:rPr>
              <a:t>Color.RED</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break</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"Exit"</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System.exit</a:t>
            </a:r>
            <a:r>
              <a:rPr lang="en-US" sz="2900" b="1" dirty="0">
                <a:latin typeface="Courier New" pitchFamily="49" charset="0"/>
                <a:cs typeface="Courier New" pitchFamily="49" charset="0"/>
              </a:rPr>
              <a:t>(0);</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r>
              <a:rPr lang="en-US" sz="2900" b="1" dirty="0" smtClean="0">
                <a:latin typeface="Courier New" pitchFamily="49" charset="0"/>
                <a:cs typeface="Courier New" pitchFamily="49" charset="0"/>
              </a:rPr>
              <a:t>    }</a:t>
            </a:r>
            <a:endParaRPr lang="el-GR" sz="2900" b="1" dirty="0" smtClean="0">
              <a:latin typeface="Courier New" pitchFamily="49" charset="0"/>
              <a:cs typeface="Courier New" pitchFamily="49" charset="0"/>
            </a:endParaRPr>
          </a:p>
          <a:p>
            <a:pPr marL="0" indent="0">
              <a:buNone/>
            </a:pPr>
            <a:endParaRPr lang="el-GR" sz="2900" b="1" dirty="0">
              <a:latin typeface="Courier New" pitchFamily="49" charset="0"/>
              <a:cs typeface="Courier New" pitchFamily="49" charset="0"/>
            </a:endParaRPr>
          </a:p>
          <a:p>
            <a:pPr marL="0" indent="0">
              <a:buNone/>
            </a:pPr>
            <a:r>
              <a:rPr lang="el-GR" sz="2900" b="1" dirty="0">
                <a:latin typeface="Courier New" pitchFamily="49" charset="0"/>
                <a:cs typeface="Courier New" pitchFamily="49" charset="0"/>
              </a:rPr>
              <a:t> </a:t>
            </a:r>
            <a:r>
              <a:rPr lang="el-GR" sz="2900" b="1" dirty="0" smtClean="0">
                <a:latin typeface="Courier New" pitchFamily="49" charset="0"/>
                <a:cs typeface="Courier New" pitchFamily="49" charset="0"/>
              </a:rPr>
              <a:t>   </a:t>
            </a: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a:latin typeface="Courier New" pitchFamily="49" charset="0"/>
                <a:cs typeface="Courier New" pitchFamily="49" charset="0"/>
              </a:rPr>
              <a:t>static void main(String[] </a:t>
            </a:r>
            <a:r>
              <a:rPr lang="en-US" sz="2900" b="1" dirty="0" err="1">
                <a:latin typeface="Courier New" pitchFamily="49" charset="0"/>
                <a:cs typeface="Courier New" pitchFamily="49" charset="0"/>
              </a:rPr>
              <a:t>args</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smtClean="0">
                <a:latin typeface="Courier New" pitchFamily="49" charset="0"/>
                <a:cs typeface="Courier New" pitchFamily="49" charset="0"/>
              </a:rPr>
              <a:t>MultiButtonWindow</a:t>
            </a:r>
            <a:r>
              <a:rPr lang="en-US" sz="2900" b="1" dirty="0" smtClean="0">
                <a:latin typeface="Courier New" pitchFamily="49" charset="0"/>
                <a:cs typeface="Courier New" pitchFamily="49" charset="0"/>
              </a:rPr>
              <a:t> </a:t>
            </a:r>
            <a:r>
              <a:rPr lang="en-US" sz="2900" b="1" dirty="0">
                <a:latin typeface="Courier New" pitchFamily="49" charset="0"/>
                <a:cs typeface="Courier New" pitchFamily="49" charset="0"/>
              </a:rPr>
              <a:t>w = new </a:t>
            </a:r>
            <a:r>
              <a:rPr lang="en-US" sz="2900" b="1" dirty="0" err="1">
                <a:latin typeface="Courier New" pitchFamily="49" charset="0"/>
                <a:cs typeface="Courier New" pitchFamily="49" charset="0"/>
              </a:rPr>
              <a:t>MultiButtonWindow</a:t>
            </a:r>
            <a:r>
              <a:rPr lang="en-US" sz="2900" b="1" dirty="0">
                <a:latin typeface="Courier New" pitchFamily="49" charset="0"/>
                <a:cs typeface="Courier New" pitchFamily="49" charset="0"/>
              </a:rPr>
              <a:t>();</a:t>
            </a:r>
          </a:p>
          <a:p>
            <a:pPr marL="0" indent="0">
              <a:buNone/>
            </a:pPr>
            <a:r>
              <a:rPr lang="en-US" sz="2900" b="1" dirty="0" smtClean="0">
                <a:latin typeface="Courier New" pitchFamily="49" charset="0"/>
                <a:cs typeface="Courier New" pitchFamily="49" charset="0"/>
              </a:rPr>
              <a:t>	</a:t>
            </a:r>
            <a:r>
              <a:rPr lang="en-US" sz="2900" b="1" dirty="0" err="1" smtClean="0">
                <a:latin typeface="Courier New" pitchFamily="49" charset="0"/>
                <a:cs typeface="Courier New" pitchFamily="49" charset="0"/>
              </a:rPr>
              <a:t>w.setVisible</a:t>
            </a:r>
            <a:r>
              <a:rPr lang="en-US" sz="2900" b="1" dirty="0" smtClean="0">
                <a:latin typeface="Courier New" pitchFamily="49" charset="0"/>
                <a:cs typeface="Courier New" pitchFamily="49" charset="0"/>
              </a:rPr>
              <a:t>(true</a:t>
            </a:r>
            <a:r>
              <a:rPr lang="en-US" sz="2900" b="1" dirty="0">
                <a:latin typeface="Courier New" pitchFamily="49" charset="0"/>
                <a:cs typeface="Courier New" pitchFamily="49" charset="0"/>
              </a:rPr>
              <a:t>);    </a:t>
            </a: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a:t>
            </a:r>
            <a:endParaRPr lang="en-US" sz="2900" b="1" dirty="0">
              <a:latin typeface="Courier New" pitchFamily="49" charset="0"/>
              <a:cs typeface="Courier New" pitchFamily="49" charset="0"/>
            </a:endParaRP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p:txBody>
      </p:sp>
      <p:sp>
        <p:nvSpPr>
          <p:cNvPr id="4" name="Rectangular Callout 3"/>
          <p:cNvSpPr/>
          <p:nvPr/>
        </p:nvSpPr>
        <p:spPr>
          <a:xfrm>
            <a:off x="5796136" y="332656"/>
            <a:ext cx="3347864" cy="1080119"/>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μέθοδος </a:t>
            </a:r>
            <a:r>
              <a:rPr lang="en-US" dirty="0" err="1" smtClean="0">
                <a:solidFill>
                  <a:srgbClr val="002060"/>
                </a:solidFill>
              </a:rPr>
              <a:t>actionPerformed</a:t>
            </a:r>
            <a:r>
              <a:rPr lang="en-US" dirty="0" smtClean="0">
                <a:solidFill>
                  <a:srgbClr val="002060"/>
                </a:solidFill>
              </a:rPr>
              <a:t> </a:t>
            </a:r>
            <a:r>
              <a:rPr lang="el-GR" dirty="0" smtClean="0"/>
              <a:t>που καλείται όταν πατηθούν τα κουμπιά (μιας και το αντικείμενο είναι και ακροατής)</a:t>
            </a:r>
            <a:endParaRPr lang="en-US" dirty="0"/>
          </a:p>
        </p:txBody>
      </p:sp>
      <p:sp>
        <p:nvSpPr>
          <p:cNvPr id="5" name="Rectangular Callout 4"/>
          <p:cNvSpPr/>
          <p:nvPr/>
        </p:nvSpPr>
        <p:spPr>
          <a:xfrm>
            <a:off x="6876256" y="1556792"/>
            <a:ext cx="2267744" cy="1800200"/>
          </a:xfrm>
          <a:prstGeom prst="wedgeRectCallout">
            <a:avLst>
              <a:gd name="adj1" fmla="val -88910"/>
              <a:gd name="adj2" fmla="val -36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err="1" smtClean="0"/>
              <a:t>actionCommand</a:t>
            </a:r>
            <a:r>
              <a:rPr lang="en-US" dirty="0" smtClean="0"/>
              <a:t> String, </a:t>
            </a:r>
            <a:r>
              <a:rPr lang="el-GR" dirty="0" smtClean="0"/>
              <a:t>το οποίο αν δεν το έχουμε αλλάξει είναι το όνομα του κουμπιού</a:t>
            </a:r>
            <a:r>
              <a:rPr lang="en-US" dirty="0" smtClean="0"/>
              <a:t> </a:t>
            </a:r>
            <a:endParaRPr lang="en-US" dirty="0"/>
          </a:p>
        </p:txBody>
      </p:sp>
      <p:sp>
        <p:nvSpPr>
          <p:cNvPr id="6" name="Rectangular Callout 5"/>
          <p:cNvSpPr/>
          <p:nvPr/>
        </p:nvSpPr>
        <p:spPr>
          <a:xfrm>
            <a:off x="3959424" y="3573016"/>
            <a:ext cx="5184576" cy="1080120"/>
          </a:xfrm>
          <a:prstGeom prst="wedgeRectCallout">
            <a:avLst>
              <a:gd name="adj1" fmla="val -44303"/>
              <a:gd name="adj2" fmla="val -6350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a:t>
            </a:r>
            <a:r>
              <a:rPr lang="en-US" b="1" dirty="0" err="1" smtClean="0">
                <a:solidFill>
                  <a:srgbClr val="002060"/>
                </a:solidFill>
                <a:latin typeface="Courier New" pitchFamily="49" charset="0"/>
                <a:cs typeface="Courier New" pitchFamily="49" charset="0"/>
              </a:rPr>
              <a:t>getContentPane</a:t>
            </a:r>
            <a:r>
              <a:rPr lang="en-US" b="1" dirty="0" smtClean="0">
                <a:solidFill>
                  <a:srgbClr val="002060"/>
                </a:solidFill>
                <a:latin typeface="Courier New" pitchFamily="49" charset="0"/>
                <a:cs typeface="Courier New" pitchFamily="49" charset="0"/>
              </a:rPr>
              <a:t> </a:t>
            </a:r>
            <a:r>
              <a:rPr lang="el-GR" dirty="0"/>
              <a:t>μας δίνει πρόσβαση στα </a:t>
            </a:r>
            <a:r>
              <a:rPr lang="el-GR" dirty="0" err="1"/>
              <a:t>χαρακτηριστικα</a:t>
            </a:r>
            <a:r>
              <a:rPr lang="el-GR" dirty="0"/>
              <a:t> του </a:t>
            </a:r>
            <a:r>
              <a:rPr lang="en-US" dirty="0"/>
              <a:t>frame. </a:t>
            </a:r>
            <a:endParaRPr lang="en-US" dirty="0" smtClean="0"/>
          </a:p>
          <a:p>
            <a:r>
              <a:rPr lang="el-GR" dirty="0" smtClean="0"/>
              <a:t>Η </a:t>
            </a:r>
            <a:r>
              <a:rPr lang="en-US" b="1" dirty="0" err="1" smtClean="0">
                <a:solidFill>
                  <a:srgbClr val="002060"/>
                </a:solidFill>
                <a:latin typeface="Courier New" pitchFamily="49" charset="0"/>
                <a:cs typeface="Courier New" pitchFamily="49" charset="0"/>
              </a:rPr>
              <a:t>setBackground</a:t>
            </a:r>
            <a:r>
              <a:rPr lang="en-US" b="1" dirty="0" smtClean="0">
                <a:solidFill>
                  <a:srgbClr val="002060"/>
                </a:solidFill>
                <a:latin typeface="Courier New" pitchFamily="49" charset="0"/>
                <a:cs typeface="Courier New" pitchFamily="49" charset="0"/>
              </a:rPr>
              <a:t> </a:t>
            </a:r>
            <a:r>
              <a:rPr lang="el-GR" dirty="0"/>
              <a:t>αλλάζει το χρώμα του </a:t>
            </a:r>
            <a:r>
              <a:rPr lang="en-US" dirty="0"/>
              <a:t>frame</a:t>
            </a:r>
            <a:r>
              <a:rPr lang="el-GR" dirty="0"/>
              <a:t> </a:t>
            </a:r>
            <a:endParaRPr lang="en-US" dirty="0"/>
          </a:p>
        </p:txBody>
      </p:sp>
      <p:sp>
        <p:nvSpPr>
          <p:cNvPr id="2" name="Rectangular Callout 1"/>
          <p:cNvSpPr/>
          <p:nvPr/>
        </p:nvSpPr>
        <p:spPr>
          <a:xfrm>
            <a:off x="4427984" y="5877272"/>
            <a:ext cx="3816424" cy="612648"/>
          </a:xfrm>
          <a:prstGeom prst="wedgeRectCallout">
            <a:avLst>
              <a:gd name="adj1" fmla="val -62648"/>
              <a:gd name="adj2" fmla="val -103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του παραθύρου</a:t>
            </a:r>
            <a:endParaRPr lang="en-US" dirty="0"/>
          </a:p>
        </p:txBody>
      </p:sp>
      <p:grpSp>
        <p:nvGrpSpPr>
          <p:cNvPr id="7" name="Group 6"/>
          <p:cNvGrpSpPr/>
          <p:nvPr/>
        </p:nvGrpSpPr>
        <p:grpSpPr>
          <a:xfrm>
            <a:off x="2736575" y="548680"/>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11" name="Rectangular Callout 10"/>
          <p:cNvSpPr/>
          <p:nvPr/>
        </p:nvSpPr>
        <p:spPr>
          <a:xfrm>
            <a:off x="0" y="2348880"/>
            <a:ext cx="1619672" cy="1584176"/>
          </a:xfrm>
          <a:prstGeom prst="wedgeRectCallout">
            <a:avLst>
              <a:gd name="adj1" fmla="val 55327"/>
              <a:gd name="adj2" fmla="val -1611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αποτέλεσμα του κάθε διαφορετικού κουμπιού.</a:t>
            </a:r>
            <a:endParaRPr lang="en-US" dirty="0"/>
          </a:p>
        </p:txBody>
      </p:sp>
    </p:spTree>
    <p:extLst>
      <p:ext uri="{BB962C8B-B14F-4D97-AF65-F5344CB8AC3E}">
        <p14:creationId xmlns:p14="http://schemas.microsoft.com/office/powerpoint/2010/main" val="127510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Αξιοσημείωτα</a:t>
            </a:r>
            <a:endParaRPr lang="en-US" dirty="0"/>
          </a:p>
        </p:txBody>
      </p:sp>
      <p:sp>
        <p:nvSpPr>
          <p:cNvPr id="3" name="Content Placeholder 2"/>
          <p:cNvSpPr>
            <a:spLocks noGrp="1"/>
          </p:cNvSpPr>
          <p:nvPr>
            <p:ph idx="1"/>
          </p:nvPr>
        </p:nvSpPr>
        <p:spPr/>
        <p:txBody>
          <a:bodyPr>
            <a:normAutofit fontScale="85000" lnSpcReduction="10000"/>
          </a:bodyPr>
          <a:lstStyle/>
          <a:p>
            <a:r>
              <a:rPr lang="en-US" sz="2400" b="1" dirty="0">
                <a:solidFill>
                  <a:srgbClr val="0070C0"/>
                </a:solidFill>
                <a:latin typeface="Courier New" pitchFamily="49" charset="0"/>
                <a:cs typeface="Courier New" pitchFamily="49" charset="0"/>
              </a:rPr>
              <a:t>public class </a:t>
            </a:r>
            <a:r>
              <a:rPr lang="en-US" sz="2400" b="1" dirty="0" err="1">
                <a:solidFill>
                  <a:srgbClr val="0070C0"/>
                </a:solidFill>
                <a:latin typeface="Courier New" pitchFamily="49" charset="0"/>
                <a:cs typeface="Courier New" pitchFamily="49" charset="0"/>
              </a:rPr>
              <a:t>MultiButtonWindow</a:t>
            </a:r>
            <a:r>
              <a:rPr lang="en-US" sz="2400" b="1" dirty="0">
                <a:solidFill>
                  <a:srgbClr val="0070C0"/>
                </a:solidFill>
                <a:latin typeface="Courier New" pitchFamily="49" charset="0"/>
                <a:cs typeface="Courier New" pitchFamily="49" charset="0"/>
              </a:rPr>
              <a:t> </a:t>
            </a:r>
            <a:endParaRPr lang="en-US" sz="2400" b="1" dirty="0" smtClean="0">
              <a:solidFill>
                <a:srgbClr val="0070C0"/>
              </a:solidFill>
              <a:latin typeface="Courier New" pitchFamily="49" charset="0"/>
              <a:cs typeface="Courier New" pitchFamily="49" charset="0"/>
            </a:endParaRPr>
          </a:p>
          <a:p>
            <a:pPr marL="0" indent="0">
              <a:buNone/>
            </a:pP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extends </a:t>
            </a:r>
            <a:r>
              <a:rPr lang="en-US" sz="2400" b="1" dirty="0" err="1">
                <a:solidFill>
                  <a:srgbClr val="0070C0"/>
                </a:solidFill>
                <a:latin typeface="Courier New" pitchFamily="49" charset="0"/>
                <a:cs typeface="Courier New" pitchFamily="49" charset="0"/>
              </a:rPr>
              <a:t>JFrame</a:t>
            </a:r>
            <a:r>
              <a:rPr lang="en-US" sz="2400" b="1" dirty="0">
                <a:solidFill>
                  <a:srgbClr val="0070C0"/>
                </a:solidFill>
                <a:latin typeface="Courier New" pitchFamily="49" charset="0"/>
                <a:cs typeface="Courier New" pitchFamily="49" charset="0"/>
              </a:rPr>
              <a:t> </a:t>
            </a:r>
            <a:endParaRPr lang="en-US" sz="2400" b="1" dirty="0" smtClean="0">
              <a:solidFill>
                <a:srgbClr val="0070C0"/>
              </a:solidFill>
              <a:latin typeface="Courier New" pitchFamily="49" charset="0"/>
              <a:cs typeface="Courier New" pitchFamily="49" charset="0"/>
            </a:endParaRPr>
          </a:p>
          <a:p>
            <a:pPr marL="0" indent="0">
              <a:buNone/>
            </a:pP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implements </a:t>
            </a:r>
            <a:r>
              <a:rPr lang="en-US" sz="2400" b="1" dirty="0" err="1" smtClean="0">
                <a:solidFill>
                  <a:srgbClr val="0070C0"/>
                </a:solidFill>
                <a:latin typeface="Courier New" pitchFamily="49" charset="0"/>
                <a:cs typeface="Courier New" pitchFamily="49" charset="0"/>
              </a:rPr>
              <a:t>ActionListener</a:t>
            </a:r>
            <a:endParaRPr lang="el-GR" sz="2400" b="1" dirty="0" smtClean="0">
              <a:solidFill>
                <a:srgbClr val="0070C0"/>
              </a:solidFill>
              <a:latin typeface="Courier New" pitchFamily="49" charset="0"/>
              <a:cs typeface="Courier New" pitchFamily="49" charset="0"/>
            </a:endParaRPr>
          </a:p>
          <a:p>
            <a:pPr lvl="1"/>
            <a:r>
              <a:rPr lang="el-GR" dirty="0" smtClean="0"/>
              <a:t>Μπορούμε να κάνουμε τον </a:t>
            </a:r>
            <a:r>
              <a:rPr lang="el-GR" dirty="0" smtClean="0">
                <a:solidFill>
                  <a:schemeClr val="accent6">
                    <a:lumMod val="75000"/>
                  </a:schemeClr>
                </a:solidFill>
              </a:rPr>
              <a:t>ακροατή</a:t>
            </a:r>
            <a:r>
              <a:rPr lang="el-GR" dirty="0" smtClean="0"/>
              <a:t> να είναι </a:t>
            </a:r>
            <a:r>
              <a:rPr lang="el-GR" dirty="0" smtClean="0">
                <a:solidFill>
                  <a:schemeClr val="accent6">
                    <a:lumMod val="75000"/>
                  </a:schemeClr>
                </a:solidFill>
              </a:rPr>
              <a:t>το ίδιο το παράθυρο</a:t>
            </a:r>
            <a:r>
              <a:rPr lang="el-GR" dirty="0" smtClean="0"/>
              <a:t>, αυτό θα αναλάβει να υλοποιήσει τη μέθοδο </a:t>
            </a:r>
            <a:r>
              <a:rPr lang="en-US" dirty="0" err="1" smtClean="0">
                <a:solidFill>
                  <a:srgbClr val="0070C0"/>
                </a:solidFill>
              </a:rPr>
              <a:t>actionPerformed</a:t>
            </a:r>
            <a:r>
              <a:rPr lang="en-US" dirty="0" smtClean="0"/>
              <a:t>.</a:t>
            </a:r>
            <a:endParaRPr lang="el-GR" dirty="0" smtClean="0"/>
          </a:p>
          <a:p>
            <a:pPr lvl="1"/>
            <a:r>
              <a:rPr lang="el-GR" dirty="0" smtClean="0"/>
              <a:t>Όταν καταχωρούμε τον ακροατή:</a:t>
            </a:r>
          </a:p>
          <a:p>
            <a:pPr marL="274320" lvl="1" indent="0">
              <a:buNone/>
            </a:pPr>
            <a:r>
              <a:rPr lang="el-GR" dirty="0" smtClean="0"/>
              <a:t>	</a:t>
            </a:r>
            <a:r>
              <a:rPr lang="en-US" b="1" dirty="0" err="1" smtClean="0">
                <a:solidFill>
                  <a:srgbClr val="0070C0"/>
                </a:solidFill>
                <a:latin typeface="Courier New" pitchFamily="49" charset="0"/>
                <a:cs typeface="Courier New" pitchFamily="49" charset="0"/>
              </a:rPr>
              <a:t>blueButton.addActionListener</a:t>
            </a:r>
            <a:r>
              <a:rPr lang="en-US" b="1" dirty="0" smtClean="0">
                <a:solidFill>
                  <a:srgbClr val="0070C0"/>
                </a:solidFill>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this</a:t>
            </a:r>
            <a:r>
              <a:rPr lang="en-US" b="1" dirty="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sz="2400" b="1" dirty="0" smtClean="0">
              <a:solidFill>
                <a:srgbClr val="0070C0"/>
              </a:solidFill>
              <a:latin typeface="Courier New" pitchFamily="49" charset="0"/>
              <a:cs typeface="Courier New" pitchFamily="49" charset="0"/>
            </a:endParaRPr>
          </a:p>
          <a:p>
            <a:r>
              <a:rPr lang="en-US" sz="2400" b="1" dirty="0" err="1" smtClean="0">
                <a:solidFill>
                  <a:srgbClr val="0070C0"/>
                </a:solidFill>
                <a:latin typeface="Courier New" pitchFamily="49" charset="0"/>
                <a:cs typeface="Courier New" pitchFamily="49" charset="0"/>
              </a:rPr>
              <a:t>getContentPane</a:t>
            </a:r>
            <a:r>
              <a:rPr lang="en-US" sz="2400" b="1" dirty="0">
                <a:solidFill>
                  <a:srgbClr val="0070C0"/>
                </a:solidFill>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setBackground</a:t>
            </a:r>
            <a:r>
              <a:rPr lang="en-US" sz="2400" b="1" dirty="0">
                <a:solidFill>
                  <a:srgbClr val="0070C0"/>
                </a:solidFill>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Color.BLUE</a:t>
            </a:r>
            <a:r>
              <a:rPr lang="en-US" sz="2400" b="1" dirty="0">
                <a:solidFill>
                  <a:srgbClr val="0070C0"/>
                </a:solidFill>
                <a:latin typeface="Courier New" pitchFamily="49" charset="0"/>
                <a:cs typeface="Courier New" pitchFamily="49" charset="0"/>
              </a:rPr>
              <a:t>);</a:t>
            </a:r>
          </a:p>
          <a:p>
            <a:pPr lvl="1"/>
            <a:r>
              <a:rPr lang="el-GR" dirty="0" smtClean="0"/>
              <a:t>Αλλάζει το </a:t>
            </a:r>
            <a:r>
              <a:rPr lang="en-US" dirty="0" smtClean="0"/>
              <a:t>background </a:t>
            </a:r>
            <a:r>
              <a:rPr lang="el-GR" dirty="0" smtClean="0"/>
              <a:t>χρώμα του παραθύρου</a:t>
            </a:r>
            <a:r>
              <a:rPr lang="en-US" dirty="0" smtClean="0"/>
              <a:t>. H </a:t>
            </a:r>
            <a:r>
              <a:rPr lang="el-GR" dirty="0" smtClean="0"/>
              <a:t>κλάση </a:t>
            </a:r>
            <a:r>
              <a:rPr lang="en-US" dirty="0" smtClean="0">
                <a:solidFill>
                  <a:schemeClr val="accent6">
                    <a:lumMod val="75000"/>
                  </a:schemeClr>
                </a:solidFill>
              </a:rPr>
              <a:t>Color</a:t>
            </a:r>
            <a:r>
              <a:rPr lang="en-US" dirty="0" smtClean="0"/>
              <a:t> </a:t>
            </a:r>
            <a:r>
              <a:rPr lang="el-GR" dirty="0" smtClean="0"/>
              <a:t>μας δίνει τα χρώματα</a:t>
            </a:r>
          </a:p>
          <a:p>
            <a:endParaRPr lang="en-US" sz="2400" b="1" dirty="0" smtClean="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String </a:t>
            </a:r>
            <a:r>
              <a:rPr lang="en-US" sz="2400" b="1" dirty="0" err="1">
                <a:solidFill>
                  <a:srgbClr val="0070C0"/>
                </a:solidFill>
                <a:latin typeface="Courier New" pitchFamily="49" charset="0"/>
                <a:cs typeface="Courier New" pitchFamily="49" charset="0"/>
              </a:rPr>
              <a:t>buttonType</a:t>
            </a:r>
            <a:r>
              <a:rPr lang="en-US" sz="2400" b="1" dirty="0">
                <a:solidFill>
                  <a:srgbClr val="0070C0"/>
                </a:solidFill>
                <a:latin typeface="Courier New" pitchFamily="49" charset="0"/>
                <a:cs typeface="Courier New" pitchFamily="49" charset="0"/>
              </a:rPr>
              <a:t> = </a:t>
            </a:r>
            <a:r>
              <a:rPr lang="en-US" sz="2400" b="1" dirty="0" err="1">
                <a:solidFill>
                  <a:srgbClr val="0070C0"/>
                </a:solidFill>
                <a:latin typeface="Courier New" pitchFamily="49" charset="0"/>
                <a:cs typeface="Courier New" pitchFamily="49" charset="0"/>
              </a:rPr>
              <a:t>e.getActionCommand</a:t>
            </a:r>
            <a:r>
              <a:rPr lang="en-US" sz="2400" b="1" dirty="0">
                <a:solidFill>
                  <a:srgbClr val="0070C0"/>
                </a:solidFill>
                <a:latin typeface="Courier New" pitchFamily="49" charset="0"/>
                <a:cs typeface="Courier New" pitchFamily="49" charset="0"/>
              </a:rPr>
              <a:t>();</a:t>
            </a:r>
            <a:endParaRPr lang="el-GR" sz="2400" b="1" dirty="0">
              <a:solidFill>
                <a:srgbClr val="0070C0"/>
              </a:solidFill>
              <a:latin typeface="Courier New" pitchFamily="49" charset="0"/>
              <a:cs typeface="Courier New" pitchFamily="49" charset="0"/>
            </a:endParaRPr>
          </a:p>
          <a:p>
            <a:pPr lvl="1"/>
            <a:r>
              <a:rPr lang="el-GR" dirty="0" smtClean="0"/>
              <a:t>Με την εντολή αυτή παίρνουμε το </a:t>
            </a:r>
            <a:r>
              <a:rPr lang="en-US" dirty="0" smtClean="0"/>
              <a:t>String </a:t>
            </a:r>
            <a:r>
              <a:rPr lang="el-GR" dirty="0" smtClean="0"/>
              <a:t>το οποίο δώσαμε σαν τίτλο στο κουμπί</a:t>
            </a:r>
            <a:endParaRPr lang="en-US" dirty="0"/>
          </a:p>
        </p:txBody>
      </p:sp>
    </p:spTree>
    <p:extLst>
      <p:ext uri="{BB962C8B-B14F-4D97-AF65-F5344CB8AC3E}">
        <p14:creationId xmlns:p14="http://schemas.microsoft.com/office/powerpoint/2010/main" val="315304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actionCommand</a:t>
            </a:r>
            <a:endParaRPr lang="en-US" dirty="0"/>
          </a:p>
        </p:txBody>
      </p:sp>
      <p:sp>
        <p:nvSpPr>
          <p:cNvPr id="3" name="Content Placeholder 2"/>
          <p:cNvSpPr>
            <a:spLocks noGrp="1"/>
          </p:cNvSpPr>
          <p:nvPr>
            <p:ph idx="1"/>
          </p:nvPr>
        </p:nvSpPr>
        <p:spPr>
          <a:xfrm>
            <a:off x="179512" y="1600200"/>
            <a:ext cx="8712968" cy="4876800"/>
          </a:xfrm>
        </p:spPr>
        <p:txBody>
          <a:bodyPr>
            <a:normAutofit/>
          </a:bodyPr>
          <a:lstStyle/>
          <a:p>
            <a:r>
              <a:rPr lang="el-GR" dirty="0" smtClean="0"/>
              <a:t>Ένα </a:t>
            </a:r>
            <a:r>
              <a:rPr lang="en-US" dirty="0" smtClean="0"/>
              <a:t>String </a:t>
            </a:r>
            <a:r>
              <a:rPr lang="el-GR" dirty="0" smtClean="0"/>
              <a:t>πεδίο που κρατάει πληροφορία για το συμβάν</a:t>
            </a:r>
          </a:p>
          <a:p>
            <a:pPr lvl="1"/>
            <a:r>
              <a:rPr lang="el-GR" dirty="0" smtClean="0"/>
              <a:t>Αν δεν αλλάξουμε κάτι αυτό είναι το όνομα του κουμπιού</a:t>
            </a:r>
          </a:p>
          <a:p>
            <a:r>
              <a:rPr lang="el-GR" dirty="0" smtClean="0"/>
              <a:t>Μπορούμε να διαβάσουμε το </a:t>
            </a:r>
            <a:r>
              <a:rPr lang="en-US" dirty="0" smtClean="0"/>
              <a:t>String </a:t>
            </a:r>
            <a:r>
              <a:rPr lang="el-GR" dirty="0" smtClean="0"/>
              <a:t>με την εντολή </a:t>
            </a:r>
            <a:r>
              <a:rPr lang="en-US" dirty="0" err="1" smtClean="0">
                <a:solidFill>
                  <a:schemeClr val="accent6">
                    <a:lumMod val="75000"/>
                  </a:schemeClr>
                </a:solidFill>
              </a:rPr>
              <a:t>getActionCommand</a:t>
            </a:r>
            <a:r>
              <a:rPr lang="en-US" dirty="0" smtClean="0"/>
              <a:t>.</a:t>
            </a:r>
          </a:p>
          <a:p>
            <a:r>
              <a:rPr lang="el-GR" dirty="0" smtClean="0"/>
              <a:t>Μπορούμε να θέσουμε μια τιμή στο </a:t>
            </a:r>
            <a:r>
              <a:rPr lang="en-US" dirty="0" smtClean="0"/>
              <a:t>String </a:t>
            </a:r>
            <a:r>
              <a:rPr lang="el-GR" dirty="0" smtClean="0"/>
              <a:t>με την εντολή </a:t>
            </a:r>
            <a:r>
              <a:rPr lang="en-US" dirty="0" err="1" smtClean="0">
                <a:solidFill>
                  <a:schemeClr val="accent6">
                    <a:lumMod val="75000"/>
                  </a:schemeClr>
                </a:solidFill>
              </a:rPr>
              <a:t>setActionCommand</a:t>
            </a:r>
            <a:r>
              <a:rPr lang="en-US" dirty="0" smtClean="0">
                <a:solidFill>
                  <a:schemeClr val="accent6">
                    <a:lumMod val="75000"/>
                  </a:schemeClr>
                </a:solidFill>
              </a:rPr>
              <a:t>(String)</a:t>
            </a:r>
          </a:p>
          <a:p>
            <a:r>
              <a:rPr lang="el-GR" dirty="0" smtClean="0"/>
              <a:t>Π.χ. </a:t>
            </a:r>
            <a:r>
              <a:rPr lang="en-US" sz="2400" b="1" dirty="0" err="1" smtClean="0">
                <a:solidFill>
                  <a:srgbClr val="0070C0"/>
                </a:solidFill>
                <a:latin typeface="Courier New" pitchFamily="49" charset="0"/>
                <a:cs typeface="Courier New" pitchFamily="49" charset="0"/>
              </a:rPr>
              <a:t>redButton.setActionCommand</a:t>
            </a:r>
            <a:r>
              <a:rPr lang="en-US" sz="2400" b="1" dirty="0" smtClean="0">
                <a:solidFill>
                  <a:srgbClr val="0070C0"/>
                </a:solidFill>
                <a:latin typeface="Courier New" pitchFamily="49" charset="0"/>
                <a:cs typeface="Courier New" pitchFamily="49" charset="0"/>
              </a:rPr>
              <a:t>(“</a:t>
            </a:r>
            <a:r>
              <a:rPr lang="en-US" sz="2400" b="1" dirty="0" err="1" smtClean="0">
                <a:solidFill>
                  <a:srgbClr val="0070C0"/>
                </a:solidFill>
                <a:latin typeface="Courier New" pitchFamily="49" charset="0"/>
                <a:cs typeface="Courier New" pitchFamily="49" charset="0"/>
              </a:rPr>
              <a:t>RedButtonClick</a:t>
            </a:r>
            <a:r>
              <a:rPr lang="en-US" sz="2400"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37007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Χρώματα</a:t>
            </a:r>
            <a:endParaRPr lang="en-US" dirty="0"/>
          </a:p>
        </p:txBody>
      </p:sp>
      <p:sp>
        <p:nvSpPr>
          <p:cNvPr id="3" name="Content Placeholder 2"/>
          <p:cNvSpPr>
            <a:spLocks noGrp="1"/>
          </p:cNvSpPr>
          <p:nvPr>
            <p:ph idx="1"/>
          </p:nvPr>
        </p:nvSpPr>
        <p:spPr/>
        <p:txBody>
          <a:bodyPr/>
          <a:lstStyle/>
          <a:p>
            <a:r>
              <a:rPr lang="el-GR" dirty="0" smtClean="0"/>
              <a:t>Μπορούμε να ορίσουμε τα δικά μας χρώματα με την </a:t>
            </a:r>
            <a:r>
              <a:rPr lang="en-US" dirty="0" smtClean="0">
                <a:solidFill>
                  <a:schemeClr val="accent6">
                    <a:lumMod val="75000"/>
                  </a:schemeClr>
                </a:solidFill>
              </a:rPr>
              <a:t>RGB</a:t>
            </a:r>
            <a:r>
              <a:rPr lang="en-US" dirty="0" smtClean="0"/>
              <a:t> </a:t>
            </a:r>
            <a:r>
              <a:rPr lang="el-GR" dirty="0" smtClean="0"/>
              <a:t>σύμβαση</a:t>
            </a:r>
            <a:endParaRPr lang="en-US" dirty="0" smtClean="0"/>
          </a:p>
          <a:p>
            <a:pPr lvl="1"/>
            <a:r>
              <a:rPr lang="en-US" b="1" dirty="0" smtClean="0">
                <a:solidFill>
                  <a:srgbClr val="0070C0"/>
                </a:solidFill>
                <a:latin typeface="Courier New" pitchFamily="49" charset="0"/>
                <a:cs typeface="Courier New" pitchFamily="49" charset="0"/>
              </a:rPr>
              <a:t>Color </a:t>
            </a:r>
            <a:r>
              <a:rPr lang="en-US" b="1" dirty="0" err="1" smtClean="0">
                <a:solidFill>
                  <a:srgbClr val="0070C0"/>
                </a:solidFill>
                <a:latin typeface="Courier New" pitchFamily="49" charset="0"/>
                <a:cs typeface="Courier New" pitchFamily="49" charset="0"/>
              </a:rPr>
              <a:t>myColor</a:t>
            </a:r>
            <a:r>
              <a:rPr lang="en-US" b="1" dirty="0" smtClean="0">
                <a:solidFill>
                  <a:srgbClr val="0070C0"/>
                </a:solidFill>
                <a:latin typeface="Courier New" pitchFamily="49" charset="0"/>
                <a:cs typeface="Courier New" pitchFamily="49" charset="0"/>
              </a:rPr>
              <a:t> = new Color(200,100,4);</a:t>
            </a:r>
            <a:endParaRPr lang="el-GR" b="1" dirty="0" smtClean="0">
              <a:solidFill>
                <a:srgbClr val="0070C0"/>
              </a:solidFill>
              <a:latin typeface="Courier New" pitchFamily="49" charset="0"/>
              <a:cs typeface="Courier New" pitchFamily="49" charset="0"/>
            </a:endParaRPr>
          </a:p>
          <a:p>
            <a:pPr lvl="1"/>
            <a:r>
              <a:rPr lang="el-GR" dirty="0"/>
              <a:t>Τα ορίσματα </a:t>
            </a:r>
            <a:r>
              <a:rPr lang="el-GR" dirty="0" err="1"/>
              <a:t>ειανι</a:t>
            </a:r>
            <a:r>
              <a:rPr lang="el-GR" dirty="0"/>
              <a:t> οι </a:t>
            </a:r>
            <a:r>
              <a:rPr lang="en-US" dirty="0"/>
              <a:t>RGB </a:t>
            </a:r>
            <a:r>
              <a:rPr lang="el-GR" dirty="0" smtClean="0"/>
              <a:t>(</a:t>
            </a:r>
            <a:r>
              <a:rPr lang="en-US" dirty="0" smtClean="0">
                <a:solidFill>
                  <a:schemeClr val="accent6">
                    <a:lumMod val="75000"/>
                  </a:schemeClr>
                </a:solidFill>
              </a:rPr>
              <a:t>Red, Green, Blue</a:t>
            </a:r>
            <a:r>
              <a:rPr lang="en-US" dirty="0" smtClean="0"/>
              <a:t>) </a:t>
            </a:r>
            <a:r>
              <a:rPr lang="el-GR" dirty="0" smtClean="0"/>
              <a:t>τιμές</a:t>
            </a:r>
            <a:endParaRPr lang="el-GR" dirty="0"/>
          </a:p>
          <a:p>
            <a:pPr lvl="1"/>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140526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JPanel</a:t>
            </a:r>
            <a:endParaRPr lang="en-US" dirty="0"/>
          </a:p>
        </p:txBody>
      </p:sp>
      <p:sp>
        <p:nvSpPr>
          <p:cNvPr id="3" name="Content Placeholder 2"/>
          <p:cNvSpPr>
            <a:spLocks noGrp="1"/>
          </p:cNvSpPr>
          <p:nvPr>
            <p:ph idx="1"/>
          </p:nvPr>
        </p:nvSpPr>
        <p:spPr>
          <a:xfrm>
            <a:off x="457200" y="1600199"/>
            <a:ext cx="8003232" cy="2355763"/>
          </a:xfrm>
        </p:spPr>
        <p:txBody>
          <a:bodyPr>
            <a:normAutofit fontScale="77500" lnSpcReduction="20000"/>
          </a:bodyPr>
          <a:lstStyle/>
          <a:p>
            <a:r>
              <a:rPr lang="en-US" dirty="0" smtClean="0"/>
              <a:t>To </a:t>
            </a:r>
            <a:r>
              <a:rPr lang="en-US" dirty="0" smtClean="0">
                <a:solidFill>
                  <a:schemeClr val="accent6">
                    <a:lumMod val="75000"/>
                  </a:schemeClr>
                </a:solidFill>
              </a:rPr>
              <a:t>panel</a:t>
            </a:r>
            <a:r>
              <a:rPr lang="en-US" dirty="0" smtClean="0"/>
              <a:t> </a:t>
            </a:r>
            <a:r>
              <a:rPr lang="el-GR" dirty="0" smtClean="0"/>
              <a:t>(τομέας) είναι ένας </a:t>
            </a:r>
            <a:r>
              <a:rPr lang="en-US" dirty="0" smtClean="0">
                <a:solidFill>
                  <a:schemeClr val="accent6">
                    <a:lumMod val="75000"/>
                  </a:schemeClr>
                </a:solidFill>
              </a:rPr>
              <a:t>container</a:t>
            </a:r>
          </a:p>
          <a:p>
            <a:pPr lvl="1"/>
            <a:r>
              <a:rPr lang="el-GR" dirty="0" smtClean="0"/>
              <a:t>Μέσα σε ένα </a:t>
            </a:r>
            <a:r>
              <a:rPr lang="en-US" dirty="0" smtClean="0"/>
              <a:t>container </a:t>
            </a:r>
            <a:r>
              <a:rPr lang="el-GR" dirty="0" smtClean="0"/>
              <a:t>μπορούμε να βάλουμε </a:t>
            </a:r>
            <a:r>
              <a:rPr lang="en-US" dirty="0" smtClean="0"/>
              <a:t>components </a:t>
            </a:r>
            <a:r>
              <a:rPr lang="el-GR" dirty="0" smtClean="0"/>
              <a:t>και να ορίσουμε χειρισμό συμβάντων.</a:t>
            </a:r>
            <a:endParaRPr lang="en-US" dirty="0" smtClean="0"/>
          </a:p>
          <a:p>
            <a:r>
              <a:rPr lang="el-GR" dirty="0" smtClean="0"/>
              <a:t>Τα </a:t>
            </a:r>
            <a:r>
              <a:rPr lang="en-US" dirty="0" smtClean="0"/>
              <a:t>panels </a:t>
            </a:r>
            <a:r>
              <a:rPr lang="el-GR" dirty="0" smtClean="0"/>
              <a:t>κατά μία έννοια ορίζουν ένα </a:t>
            </a:r>
            <a:r>
              <a:rPr lang="el-GR" dirty="0" smtClean="0">
                <a:solidFill>
                  <a:srgbClr val="0070C0"/>
                </a:solidFill>
              </a:rPr>
              <a:t>παράθυρο μέσα στο παράθυρο</a:t>
            </a:r>
          </a:p>
          <a:p>
            <a:pPr lvl="1"/>
            <a:r>
              <a:rPr lang="el-GR" dirty="0" smtClean="0"/>
              <a:t>Το </a:t>
            </a:r>
            <a:r>
              <a:rPr lang="en-US" dirty="0" smtClean="0"/>
              <a:t>panel </a:t>
            </a:r>
            <a:r>
              <a:rPr lang="el-GR" dirty="0" smtClean="0"/>
              <a:t>έχει κι αυτό το δικό του </a:t>
            </a:r>
            <a:r>
              <a:rPr lang="en-US" dirty="0" smtClean="0"/>
              <a:t>layout</a:t>
            </a:r>
            <a:r>
              <a:rPr lang="el-GR" dirty="0" smtClean="0"/>
              <a:t> και τοποθετούμε μέσα σε αυτό συστατικά. </a:t>
            </a:r>
            <a:endParaRPr lang="en-US" dirty="0" smtClean="0"/>
          </a:p>
          <a:p>
            <a:pPr lvl="1"/>
            <a:r>
              <a:rPr lang="el-GR" dirty="0" smtClean="0"/>
              <a:t>Π.χ., ο παρακάτω κώδικας εκτελείται μέσα σε ένα </a:t>
            </a:r>
            <a:r>
              <a:rPr lang="en-US" dirty="0" err="1" smtClean="0"/>
              <a:t>JFrame</a:t>
            </a:r>
            <a:r>
              <a:rPr lang="en-US" dirty="0" smtClean="0"/>
              <a:t>. </a:t>
            </a:r>
            <a:endParaRPr lang="en-US" dirty="0"/>
          </a:p>
        </p:txBody>
      </p:sp>
      <p:sp>
        <p:nvSpPr>
          <p:cNvPr id="4" name="Content Placeholder 2"/>
          <p:cNvSpPr txBox="1">
            <a:spLocks/>
          </p:cNvSpPr>
          <p:nvPr/>
        </p:nvSpPr>
        <p:spPr>
          <a:xfrm>
            <a:off x="1907704" y="4005064"/>
            <a:ext cx="4536504" cy="2713397"/>
          </a:xfrm>
          <a:prstGeom prst="rect">
            <a:avLst/>
          </a:prstGeom>
          <a:ln w="28575">
            <a:solidFill>
              <a:srgbClr val="FF000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b="1" dirty="0" err="1" smtClean="0">
                <a:latin typeface="Courier New" pitchFamily="49" charset="0"/>
                <a:cs typeface="Courier New" pitchFamily="49" charset="0"/>
              </a:rPr>
              <a:t>setLayout</a:t>
            </a:r>
            <a:r>
              <a:rPr lang="en-US" sz="1600" b="1" dirty="0" smtClean="0">
                <a:latin typeface="Courier New" pitchFamily="49" charset="0"/>
                <a:cs typeface="Courier New" pitchFamily="49" charset="0"/>
              </a:rPr>
              <a:t>(new </a:t>
            </a:r>
            <a:r>
              <a:rPr lang="en-US" sz="1600" b="1" dirty="0" err="1" smtClean="0">
                <a:latin typeface="Courier New" pitchFamily="49" charset="0"/>
                <a:cs typeface="Courier New" pitchFamily="49" charset="0"/>
              </a:rPr>
              <a:t>BorderLayout</a:t>
            </a:r>
            <a:r>
              <a:rPr lang="en-US" sz="1600" b="1" dirty="0" smtClean="0">
                <a:latin typeface="Courier New" pitchFamily="49" charset="0"/>
                <a:cs typeface="Courier New" pitchFamily="49" charset="0"/>
              </a:rPr>
              <a:t>());</a:t>
            </a:r>
          </a:p>
          <a:p>
            <a:pPr marL="0" indent="0">
              <a:buNone/>
            </a:pPr>
            <a:endParaRPr lang="en-US" sz="1600" b="1" dirty="0" smtClean="0">
              <a:latin typeface="Courier New" pitchFamily="49" charset="0"/>
              <a:cs typeface="Courier New" pitchFamily="49" charset="0"/>
            </a:endParaRPr>
          </a:p>
          <a:p>
            <a:pPr marL="0" indent="0">
              <a:buNone/>
            </a:pPr>
            <a:r>
              <a:rPr lang="en-US" sz="1600" b="1" dirty="0" err="1" smtClean="0">
                <a:latin typeface="Courier New" pitchFamily="49" charset="0"/>
                <a:cs typeface="Courier New" pitchFamily="49" charset="0"/>
              </a:rPr>
              <a:t>JPanel</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buttonPanel</a:t>
            </a:r>
            <a:r>
              <a:rPr lang="en-US" sz="1600" b="1" dirty="0" smtClean="0">
                <a:latin typeface="Courier New" pitchFamily="49" charset="0"/>
                <a:cs typeface="Courier New" pitchFamily="49" charset="0"/>
              </a:rPr>
              <a:t> = new </a:t>
            </a:r>
            <a:r>
              <a:rPr lang="en-US" sz="1600" b="1" dirty="0" err="1" smtClean="0">
                <a:latin typeface="Courier New" pitchFamily="49" charset="0"/>
                <a:cs typeface="Courier New" pitchFamily="49" charset="0"/>
              </a:rPr>
              <a:t>JPanel</a:t>
            </a:r>
            <a:r>
              <a:rPr lang="en-US" sz="1600" b="1" dirty="0" smtClean="0">
                <a:latin typeface="Courier New" pitchFamily="49" charset="0"/>
                <a:cs typeface="Courier New" pitchFamily="49" charset="0"/>
              </a:rPr>
              <a:t>();</a:t>
            </a:r>
          </a:p>
          <a:p>
            <a:pPr marL="0" indent="0">
              <a:buNone/>
            </a:pPr>
            <a:r>
              <a:rPr lang="en-US" sz="1600" b="1" dirty="0" err="1" smtClean="0">
                <a:solidFill>
                  <a:srgbClr val="0070C0"/>
                </a:solidFill>
                <a:latin typeface="Courier New" pitchFamily="49" charset="0"/>
                <a:cs typeface="Courier New" pitchFamily="49" charset="0"/>
              </a:rPr>
              <a:t>buttonPanel.setLayout</a:t>
            </a:r>
            <a:r>
              <a:rPr lang="en-US" sz="1600" b="1" dirty="0" smtClean="0">
                <a:latin typeface="Courier New" pitchFamily="49" charset="0"/>
                <a:cs typeface="Courier New" pitchFamily="49" charset="0"/>
              </a:rPr>
              <a:t>(new </a:t>
            </a:r>
            <a:r>
              <a:rPr lang="en-US" sz="1600" b="1" dirty="0" err="1" smtClean="0">
                <a:latin typeface="Courier New" pitchFamily="49" charset="0"/>
                <a:cs typeface="Courier New" pitchFamily="49" charset="0"/>
              </a:rPr>
              <a:t>FlowLayout</a:t>
            </a:r>
            <a:r>
              <a:rPr lang="en-US" sz="1600" b="1" dirty="0" smtClean="0">
                <a:latin typeface="Courier New" pitchFamily="49" charset="0"/>
                <a:cs typeface="Courier New" pitchFamily="49" charset="0"/>
              </a:rPr>
              <a:t>());</a:t>
            </a:r>
          </a:p>
          <a:p>
            <a:pPr marL="0" indent="0">
              <a:buNone/>
            </a:pPr>
            <a:endParaRPr lang="en-US" sz="1600" b="1" dirty="0">
              <a:latin typeface="Courier New" pitchFamily="49" charset="0"/>
              <a:cs typeface="Courier New" pitchFamily="49" charset="0"/>
            </a:endParaRPr>
          </a:p>
          <a:p>
            <a:pPr marL="0" indent="0">
              <a:buNone/>
            </a:pPr>
            <a:r>
              <a:rPr lang="en-US" sz="1600" b="1" dirty="0" err="1" smtClean="0">
                <a:latin typeface="Courier New" pitchFamily="49" charset="0"/>
                <a:cs typeface="Courier New" pitchFamily="49" charset="0"/>
              </a:rPr>
              <a:t>JButton</a:t>
            </a:r>
            <a:r>
              <a:rPr lang="en-US" sz="1600" b="1" dirty="0" smtClean="0">
                <a:latin typeface="Courier New" pitchFamily="49" charset="0"/>
                <a:cs typeface="Courier New" pitchFamily="49" charset="0"/>
              </a:rPr>
              <a:t> button1 = new </a:t>
            </a:r>
            <a:r>
              <a:rPr lang="en-US" sz="1600" b="1" dirty="0" err="1" smtClean="0">
                <a:latin typeface="Courier New" pitchFamily="49" charset="0"/>
                <a:cs typeface="Courier New" pitchFamily="49" charset="0"/>
              </a:rPr>
              <a:t>JButton</a:t>
            </a:r>
            <a:r>
              <a:rPr lang="en-US" sz="1600" b="1" dirty="0" smtClean="0">
                <a:latin typeface="Courier New" pitchFamily="49" charset="0"/>
                <a:cs typeface="Courier New" pitchFamily="49" charset="0"/>
              </a:rPr>
              <a:t>(“one”);</a:t>
            </a:r>
          </a:p>
          <a:p>
            <a:pPr marL="0" indent="0">
              <a:buNone/>
            </a:pPr>
            <a:r>
              <a:rPr lang="en-US" sz="1600" b="1" dirty="0" err="1" smtClean="0">
                <a:solidFill>
                  <a:srgbClr val="0070C0"/>
                </a:solidFill>
                <a:latin typeface="Courier New" pitchFamily="49" charset="0"/>
                <a:cs typeface="Courier New" pitchFamily="49" charset="0"/>
              </a:rPr>
              <a:t>buttonPanel.add</a:t>
            </a:r>
            <a:r>
              <a:rPr lang="en-US" sz="1600" b="1" dirty="0" smtClean="0">
                <a:latin typeface="Courier New" pitchFamily="49" charset="0"/>
                <a:cs typeface="Courier New" pitchFamily="49" charset="0"/>
              </a:rPr>
              <a:t>(button1);</a:t>
            </a:r>
          </a:p>
          <a:p>
            <a:pPr marL="0" indent="0">
              <a:buNone/>
            </a:pPr>
            <a:endParaRPr lang="en-US" sz="1600" b="1" dirty="0" smtClean="0">
              <a:latin typeface="Courier New" pitchFamily="49" charset="0"/>
              <a:cs typeface="Courier New" pitchFamily="49" charset="0"/>
            </a:endParaRPr>
          </a:p>
          <a:p>
            <a:pPr marL="0" indent="0">
              <a:buNone/>
            </a:pPr>
            <a:r>
              <a:rPr lang="en-US" sz="1600" b="1" dirty="0" err="1">
                <a:latin typeface="Courier New" pitchFamily="49" charset="0"/>
                <a:cs typeface="Courier New" pitchFamily="49" charset="0"/>
              </a:rPr>
              <a:t>JButton</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button2 </a:t>
            </a:r>
            <a:r>
              <a:rPr lang="en-US" sz="1600" b="1" dirty="0">
                <a:latin typeface="Courier New" pitchFamily="49" charset="0"/>
                <a:cs typeface="Courier New" pitchFamily="49" charset="0"/>
              </a:rPr>
              <a:t>= new </a:t>
            </a:r>
            <a:r>
              <a:rPr lang="en-US" sz="1600" b="1" dirty="0" err="1">
                <a:latin typeface="Courier New" pitchFamily="49" charset="0"/>
                <a:cs typeface="Courier New" pitchFamily="49" charset="0"/>
              </a:rPr>
              <a:t>JButton</a:t>
            </a:r>
            <a:r>
              <a:rPr lang="en-US" sz="1600" b="1" dirty="0" smtClean="0">
                <a:latin typeface="Courier New" pitchFamily="49" charset="0"/>
                <a:cs typeface="Courier New" pitchFamily="49" charset="0"/>
              </a:rPr>
              <a:t>(“two”);</a:t>
            </a:r>
            <a:endParaRPr lang="en-US" sz="1600" b="1" dirty="0">
              <a:latin typeface="Courier New" pitchFamily="49" charset="0"/>
              <a:cs typeface="Courier New" pitchFamily="49" charset="0"/>
            </a:endParaRPr>
          </a:p>
          <a:p>
            <a:pPr marL="0" indent="0">
              <a:buNone/>
            </a:pPr>
            <a:r>
              <a:rPr lang="en-US" sz="1600" b="1" dirty="0" err="1" smtClean="0">
                <a:solidFill>
                  <a:srgbClr val="0070C0"/>
                </a:solidFill>
                <a:latin typeface="Courier New" pitchFamily="49" charset="0"/>
                <a:cs typeface="Courier New" pitchFamily="49" charset="0"/>
              </a:rPr>
              <a:t>buttonPanel.add</a:t>
            </a:r>
            <a:r>
              <a:rPr lang="en-US" sz="1600" b="1" dirty="0" smtClean="0">
                <a:latin typeface="Courier New" pitchFamily="49" charset="0"/>
                <a:cs typeface="Courier New" pitchFamily="49" charset="0"/>
              </a:rPr>
              <a:t>(button2);</a:t>
            </a:r>
            <a:endParaRPr lang="en-US" sz="1600" b="1" dirty="0">
              <a:latin typeface="Courier New" pitchFamily="49" charset="0"/>
              <a:cs typeface="Courier New" pitchFamily="49" charset="0"/>
            </a:endParaRPr>
          </a:p>
          <a:p>
            <a:pPr marL="0" indent="0">
              <a:buNone/>
            </a:pPr>
            <a:endParaRPr lang="en-US" sz="1600" b="1" dirty="0" smtClean="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add(</a:t>
            </a:r>
            <a:r>
              <a:rPr lang="en-US" sz="1600" b="1" dirty="0" err="1" smtClean="0">
                <a:latin typeface="Courier New" pitchFamily="49" charset="0"/>
                <a:cs typeface="Courier New" pitchFamily="49" charset="0"/>
              </a:rPr>
              <a:t>buttonPanel</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BorderLayout.SOUTH</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113437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Θα δημιουργήσουμε ένα παράθυρο με τρία </a:t>
            </a:r>
            <a:r>
              <a:rPr lang="en-US" dirty="0" smtClean="0"/>
              <a:t>panels </a:t>
            </a:r>
            <a:r>
              <a:rPr lang="el-GR" dirty="0" smtClean="0"/>
              <a:t>το κάθε </a:t>
            </a:r>
            <a:r>
              <a:rPr lang="en-US" dirty="0" smtClean="0"/>
              <a:t>panel </a:t>
            </a:r>
            <a:r>
              <a:rPr lang="el-GR" dirty="0" smtClean="0"/>
              <a:t>θα παίρνει διαφορετικό χρώμα με ένα διαφορετικό κουμπί.</a:t>
            </a:r>
            <a:endParaRPr lang="en-US" dirty="0"/>
          </a:p>
        </p:txBody>
      </p:sp>
      <p:sp>
        <p:nvSpPr>
          <p:cNvPr id="4" name="Rectangle 3"/>
          <p:cNvSpPr/>
          <p:nvPr/>
        </p:nvSpPr>
        <p:spPr>
          <a:xfrm>
            <a:off x="2267744" y="3284984"/>
            <a:ext cx="4824536"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9570" y="5877272"/>
            <a:ext cx="1008112"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a:t>
            </a:r>
            <a:endParaRPr lang="en-US" dirty="0"/>
          </a:p>
        </p:txBody>
      </p:sp>
      <p:sp>
        <p:nvSpPr>
          <p:cNvPr id="6" name="Rectangle 5"/>
          <p:cNvSpPr/>
          <p:nvPr/>
        </p:nvSpPr>
        <p:spPr>
          <a:xfrm>
            <a:off x="4211960" y="5862833"/>
            <a:ext cx="100811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White</a:t>
            </a:r>
            <a:endParaRPr lang="en-US" dirty="0">
              <a:solidFill>
                <a:schemeClr val="tx1"/>
              </a:solidFill>
            </a:endParaRPr>
          </a:p>
        </p:txBody>
      </p:sp>
      <p:sp>
        <p:nvSpPr>
          <p:cNvPr id="8" name="Rectangle 7"/>
          <p:cNvSpPr/>
          <p:nvPr/>
        </p:nvSpPr>
        <p:spPr>
          <a:xfrm>
            <a:off x="5508104" y="5849652"/>
            <a:ext cx="1008112" cy="36004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a:t>
            </a:r>
            <a:endParaRPr lang="en-US" dirty="0"/>
          </a:p>
        </p:txBody>
      </p:sp>
      <p:sp>
        <p:nvSpPr>
          <p:cNvPr id="9" name="Rectangle 8"/>
          <p:cNvSpPr/>
          <p:nvPr/>
        </p:nvSpPr>
        <p:spPr>
          <a:xfrm>
            <a:off x="5472100" y="3310087"/>
            <a:ext cx="1584176"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74750" y="3310087"/>
            <a:ext cx="159735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1837" y="3314511"/>
            <a:ext cx="1582913" cy="23762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76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6002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600200"/>
            <a:ext cx="1905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9" name="Rectangular Callout 8"/>
          <p:cNvSpPr/>
          <p:nvPr/>
        </p:nvSpPr>
        <p:spPr>
          <a:xfrm>
            <a:off x="304800" y="685802"/>
            <a:ext cx="1371600" cy="745671"/>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την κλάση</a:t>
            </a:r>
            <a:endParaRPr lang="en-US" dirty="0">
              <a:solidFill>
                <a:schemeClr val="tx1"/>
              </a:solidFill>
            </a:endParaRPr>
          </a:p>
        </p:txBody>
      </p:sp>
      <p:sp>
        <p:nvSpPr>
          <p:cNvPr id="10" name="Rectangular Callout 9"/>
          <p:cNvSpPr/>
          <p:nvPr/>
        </p:nvSpPr>
        <p:spPr>
          <a:xfrm>
            <a:off x="3200400" y="914402"/>
            <a:ext cx="2895600" cy="517071"/>
          </a:xfrm>
          <a:prstGeom prst="wedgeRectCallout">
            <a:avLst>
              <a:gd name="adj1" fmla="val -50157"/>
              <a:gd name="adj2" fmla="val 13332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Όνομα της κλάσης</a:t>
            </a:r>
            <a:endParaRPr lang="en-US" dirty="0">
              <a:solidFill>
                <a:schemeClr val="tx1"/>
              </a:solidFill>
            </a:endParaRPr>
          </a:p>
        </p:txBody>
      </p:sp>
    </p:spTree>
    <p:extLst>
      <p:ext uri="{BB962C8B-B14F-4D97-AF65-F5344CB8AC3E}">
        <p14:creationId xmlns:p14="http://schemas.microsoft.com/office/powerpoint/2010/main" val="3044577296"/>
      </p:ext>
    </p:extLst>
  </p:cSld>
  <p:clrMapOvr>
    <a:masterClrMapping/>
  </p:clrMapOvr>
  <p:timing>
    <p:tnLst>
      <p:par>
        <p:cTn id="1" dur="indefinite" restart="never" nodeType="tmRoot"/>
      </p:par>
    </p:tnLst>
  </p:timing>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6192688"/>
          </a:xfrm>
          <a:ln w="28575">
            <a:solidFill>
              <a:schemeClr val="accent1"/>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javax.swing.JPanel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java.awt.BorderLayout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java.awt.GridLayout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java.awt.FlowLayout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java.awt.Color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java.awt.event.ActionListener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java.awt.event.ActionEvent</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 </a:t>
            </a:r>
            <a:r>
              <a:rPr lang="en-US" b="1" dirty="0" err="1">
                <a:solidFill>
                  <a:srgbClr val="0070C0"/>
                </a:solidFill>
                <a:latin typeface="Courier New" pitchFamily="49" charset="0"/>
                <a:cs typeface="Courier New" pitchFamily="49" charset="0"/>
              </a:rPr>
              <a:t>JFrame</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redPanel</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whitePanel</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bluePanel</a:t>
            </a:r>
            <a:r>
              <a:rPr lang="en-US" b="1" dirty="0">
                <a:solidFill>
                  <a:srgbClr val="0070C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super("Panel Demonstration");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setDefaultCloseOperation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setLayout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BorderLayout</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Flowchart: Manual Operation 3"/>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5" name="Rectangular Callout 4"/>
          <p:cNvSpPr/>
          <p:nvPr/>
        </p:nvSpPr>
        <p:spPr>
          <a:xfrm>
            <a:off x="5436096" y="1916832"/>
            <a:ext cx="3456384" cy="612648"/>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κλάση υλοποιεί τον ακροατή και την </a:t>
            </a:r>
            <a:r>
              <a:rPr lang="en-US" dirty="0" err="1" smtClean="0"/>
              <a:t>actionPerformed</a:t>
            </a:r>
            <a:r>
              <a:rPr lang="en-US" dirty="0" smtClean="0"/>
              <a:t> </a:t>
            </a:r>
            <a:r>
              <a:rPr lang="el-GR" dirty="0" err="1" smtClean="0"/>
              <a:t>μεθοδο</a:t>
            </a:r>
            <a:endParaRPr lang="en-US" dirty="0"/>
          </a:p>
        </p:txBody>
      </p:sp>
      <p:sp>
        <p:nvSpPr>
          <p:cNvPr id="6" name="Rectangular Callout 5"/>
          <p:cNvSpPr/>
          <p:nvPr/>
        </p:nvSpPr>
        <p:spPr>
          <a:xfrm>
            <a:off x="4644008" y="3939417"/>
            <a:ext cx="2880320" cy="612648"/>
          </a:xfrm>
          <a:prstGeom prst="wedgeRectCallout">
            <a:avLst>
              <a:gd name="adj1" fmla="val -65051"/>
              <a:gd name="adj2" fmla="val -15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Δηλώνουμε τα τρία πάνελ με τα τρία χρώματα</a:t>
            </a:r>
            <a:endParaRPr lang="en-US" dirty="0"/>
          </a:p>
        </p:txBody>
      </p:sp>
      <p:sp>
        <p:nvSpPr>
          <p:cNvPr id="7" name="Rectangular Callout 6"/>
          <p:cNvSpPr/>
          <p:nvPr/>
        </p:nvSpPr>
        <p:spPr>
          <a:xfrm>
            <a:off x="5580112" y="5085184"/>
            <a:ext cx="3312368" cy="612648"/>
          </a:xfrm>
          <a:prstGeom prst="wedgeRectCallout">
            <a:avLst>
              <a:gd name="adj1" fmla="val -65380"/>
              <a:gd name="adj2" fmla="val 35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Ορίζουμε τα χαρακτηριστικά του βασικού παραθύρου</a:t>
            </a:r>
            <a:endParaRPr lang="en-US" dirty="0"/>
          </a:p>
        </p:txBody>
      </p:sp>
    </p:spTree>
    <p:extLst>
      <p:ext uri="{BB962C8B-B14F-4D97-AF65-F5344CB8AC3E}">
        <p14:creationId xmlns:p14="http://schemas.microsoft.com/office/powerpoint/2010/main" val="212263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36812"/>
            <a:ext cx="8229600" cy="4824536"/>
          </a:xfrm>
          <a:ln w="28575">
            <a:solidFill>
              <a:srgbClr val="0070C0"/>
            </a:solidFill>
            <a:prstDash val="dash"/>
          </a:ln>
        </p:spPr>
        <p:txBody>
          <a:bodyPr>
            <a:normAutofit fontScale="55000" lnSpcReduction="20000"/>
          </a:bodyPr>
          <a:lstStyle/>
          <a:p>
            <a:pPr marL="0" indent="0">
              <a:buNone/>
            </a:pP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JPanel</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JPanel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setLayout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new</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GridLayout</a:t>
            </a:r>
            <a:r>
              <a:rPr lang="en-US" b="1" dirty="0">
                <a:solidFill>
                  <a:srgbClr val="FF0000"/>
                </a:solidFill>
                <a:latin typeface="Courier New" pitchFamily="49" charset="0"/>
                <a:cs typeface="Courier New" pitchFamily="49" charset="0"/>
              </a:rPr>
              <a:t>(1, 3));</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redPanel.setBackground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redPanel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whitePanel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bluePanel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add(</a:t>
            </a:r>
            <a:r>
              <a:rPr lang="en-US" b="1" dirty="0" err="1">
                <a:solidFill>
                  <a:schemeClr val="accent6">
                    <a:lumMod val="75000"/>
                  </a:schemeClr>
                </a:solidFill>
                <a:latin typeface="Courier New" pitchFamily="49" charset="0"/>
                <a:cs typeface="Courier New" pitchFamily="49" charset="0"/>
              </a:rPr>
              <a:t>biggerPanel</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BorderLayout.CENTER</a:t>
            </a:r>
            <a:r>
              <a:rPr lang="en-US" b="1" dirty="0">
                <a:solidFill>
                  <a:schemeClr val="accent6">
                    <a:lumMod val="75000"/>
                  </a:schemeClr>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grpSp>
        <p:nvGrpSpPr>
          <p:cNvPr id="2" name="Group 1"/>
          <p:cNvGrpSpPr/>
          <p:nvPr/>
        </p:nvGrpSpPr>
        <p:grpSpPr>
          <a:xfrm>
            <a:off x="2672071" y="1033247"/>
            <a:ext cx="2592288" cy="468627"/>
            <a:chOff x="3203848" y="332656"/>
            <a:chExt cx="2592288" cy="468627"/>
          </a:xfrm>
        </p:grpSpPr>
        <p:sp>
          <p:nvSpPr>
            <p:cNvPr id="4" name="Flowchart: Manual Operation 3"/>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6" name="Rectangular Callout 5"/>
          <p:cNvSpPr/>
          <p:nvPr/>
        </p:nvSpPr>
        <p:spPr>
          <a:xfrm>
            <a:off x="5615608" y="838415"/>
            <a:ext cx="3528392" cy="865251"/>
          </a:xfrm>
          <a:prstGeom prst="wedgeRectCallout">
            <a:avLst>
              <a:gd name="adj1" fmla="val -56930"/>
              <a:gd name="adj2" fmla="val 6838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ένα μεγάλο πάνελ που θα κρατάει τα τρία χρωματιστά πάνελ</a:t>
            </a:r>
            <a:endParaRPr lang="en-US" dirty="0"/>
          </a:p>
        </p:txBody>
      </p:sp>
      <p:sp>
        <p:nvSpPr>
          <p:cNvPr id="7" name="Rectangular Callout 6"/>
          <p:cNvSpPr/>
          <p:nvPr/>
        </p:nvSpPr>
        <p:spPr>
          <a:xfrm>
            <a:off x="5633931" y="5596179"/>
            <a:ext cx="3132348" cy="612648"/>
          </a:xfrm>
          <a:prstGeom prst="wedgeRectCallout">
            <a:avLst>
              <a:gd name="adj1" fmla="val -50464"/>
              <a:gd name="adj2" fmla="val -10452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Βάζουμε το μεγάλο πάνελ στο κέντρο του παραθύρου</a:t>
            </a:r>
            <a:endParaRPr lang="en-US" dirty="0"/>
          </a:p>
        </p:txBody>
      </p:sp>
      <p:sp>
        <p:nvSpPr>
          <p:cNvPr id="8" name="Rectangular Callout 7"/>
          <p:cNvSpPr/>
          <p:nvPr/>
        </p:nvSpPr>
        <p:spPr>
          <a:xfrm>
            <a:off x="6660232" y="2564904"/>
            <a:ext cx="1944216" cy="2160240"/>
          </a:xfrm>
          <a:prstGeom prst="wedgeRectCallout">
            <a:avLst>
              <a:gd name="adj1" fmla="val -75704"/>
              <a:gd name="adj2" fmla="val -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χρωματιστά πάνελ και τα προσθέτουμε στο μεγάλο πάνελ </a:t>
            </a:r>
            <a:endParaRPr lang="en-US" dirty="0"/>
          </a:p>
        </p:txBody>
      </p:sp>
      <p:sp>
        <p:nvSpPr>
          <p:cNvPr id="9" name="Flowchart: Manual Operation 8"/>
          <p:cNvSpPr/>
          <p:nvPr/>
        </p:nvSpPr>
        <p:spPr>
          <a:xfrm>
            <a:off x="2641172" y="5902503"/>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Tree>
    <p:extLst>
      <p:ext uri="{BB962C8B-B14F-4D97-AF65-F5344CB8AC3E}">
        <p14:creationId xmlns:p14="http://schemas.microsoft.com/office/powerpoint/2010/main" val="54558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63499"/>
            <a:ext cx="8229600" cy="5616624"/>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JPanel</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buttonPanel</a:t>
            </a:r>
            <a:r>
              <a:rPr lang="en-US" b="1" dirty="0" smtClean="0">
                <a:solidFill>
                  <a:schemeClr val="accent6">
                    <a:lumMod val="75000"/>
                  </a:schemeClr>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JPanel</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Color.LIGHT_GRAY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setLayout</a:t>
            </a:r>
            <a:r>
              <a:rPr lang="en-US" b="1" dirty="0" smtClean="0">
                <a:latin typeface="Courier New" pitchFamily="49" charset="0"/>
                <a:cs typeface="Courier New" pitchFamily="49" charset="0"/>
              </a:rPr>
              <a:t>(new </a:t>
            </a:r>
            <a:r>
              <a:rPr lang="en-US" b="1" dirty="0" err="1" smtClean="0">
                <a:solidFill>
                  <a:srgbClr val="FF0000"/>
                </a:solidFill>
                <a:latin typeface="Courier New" pitchFamily="49" charset="0"/>
                <a:cs typeface="Courier New" pitchFamily="49" charset="0"/>
              </a:rPr>
              <a:t>FlowLayout</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("Red");</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redButton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("White");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whiteButton.setBackground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Color.WHITE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whiteButton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("Blue");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blueButton.setBackground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blueButton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add(</a:t>
            </a:r>
            <a:r>
              <a:rPr lang="en-US" b="1" dirty="0" err="1" smtClean="0">
                <a:solidFill>
                  <a:schemeClr val="accent6">
                    <a:lumMod val="75000"/>
                  </a:schemeClr>
                </a:solidFill>
                <a:latin typeface="Courier New" pitchFamily="49" charset="0"/>
                <a:cs typeface="Courier New" pitchFamily="49" charset="0"/>
              </a:rPr>
              <a:t>buttonPanel</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BorderLayout.SOUTH</a:t>
            </a:r>
            <a:r>
              <a:rPr lang="en-US" b="1" dirty="0" smtClean="0">
                <a:solidFill>
                  <a:schemeClr val="accent6">
                    <a:lumMod val="75000"/>
                  </a:schemeClr>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 τέλος του </a:t>
            </a:r>
            <a:r>
              <a:rPr lang="en-US" b="1" dirty="0" smtClean="0">
                <a:latin typeface="Courier New" pitchFamily="49" charset="0"/>
                <a:cs typeface="Courier New" pitchFamily="49" charset="0"/>
              </a:rPr>
              <a:t>constructor</a:t>
            </a: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5615608" y="405789"/>
            <a:ext cx="3528392" cy="865251"/>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ένα πάνελ που θα κρατάει τα τρία κουμπιά</a:t>
            </a:r>
            <a:endParaRPr lang="en-US" dirty="0"/>
          </a:p>
        </p:txBody>
      </p:sp>
      <p:sp>
        <p:nvSpPr>
          <p:cNvPr id="5" name="Rectangular Callout 4"/>
          <p:cNvSpPr/>
          <p:nvPr/>
        </p:nvSpPr>
        <p:spPr>
          <a:xfrm>
            <a:off x="5373486" y="5733256"/>
            <a:ext cx="3744416" cy="612648"/>
          </a:xfrm>
          <a:prstGeom prst="wedgeRectCallout">
            <a:avLst>
              <a:gd name="adj1" fmla="val -46103"/>
              <a:gd name="adj2" fmla="val -7609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Βάζουμε το πάνελ με τα κουμπιά στον πάτο του παραθύρου</a:t>
            </a:r>
            <a:endParaRPr lang="en-US" dirty="0"/>
          </a:p>
        </p:txBody>
      </p:sp>
      <p:sp>
        <p:nvSpPr>
          <p:cNvPr id="6" name="Rectangular Callout 5"/>
          <p:cNvSpPr/>
          <p:nvPr/>
        </p:nvSpPr>
        <p:spPr>
          <a:xfrm>
            <a:off x="6709455" y="2204864"/>
            <a:ext cx="1944216" cy="2448272"/>
          </a:xfrm>
          <a:prstGeom prst="wedgeRectCallout">
            <a:avLst>
              <a:gd name="adj1" fmla="val -75704"/>
              <a:gd name="adj2" fmla="val -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τρία κουμπιά και τα προσθέτουμε στο πάνελ </a:t>
            </a:r>
          </a:p>
          <a:p>
            <a:pPr algn="ctr"/>
            <a:endParaRPr lang="el-GR" dirty="0"/>
          </a:p>
          <a:p>
            <a:pPr algn="ctr"/>
            <a:r>
              <a:rPr lang="el-GR" dirty="0" smtClean="0"/>
              <a:t>Ο ακροατής των κουμπιών είναι το </a:t>
            </a:r>
            <a:r>
              <a:rPr lang="el-GR" dirty="0" smtClean="0">
                <a:solidFill>
                  <a:srgbClr val="FF0000"/>
                </a:solidFill>
              </a:rPr>
              <a:t>ίδιο </a:t>
            </a:r>
            <a:r>
              <a:rPr lang="el-GR" dirty="0" smtClean="0"/>
              <a:t>το αντικείμενο</a:t>
            </a:r>
            <a:endParaRPr lang="en-US" dirty="0"/>
          </a:p>
        </p:txBody>
      </p:sp>
      <p:grpSp>
        <p:nvGrpSpPr>
          <p:cNvPr id="7" name="Group 6"/>
          <p:cNvGrpSpPr/>
          <p:nvPr/>
        </p:nvGrpSpPr>
        <p:grpSpPr>
          <a:xfrm>
            <a:off x="2736575" y="440093"/>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10" name="Flowchart: Manual Operation 9"/>
          <p:cNvSpPr/>
          <p:nvPr/>
        </p:nvSpPr>
        <p:spPr>
          <a:xfrm>
            <a:off x="2740700" y="645333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Tree>
    <p:extLst>
      <p:ext uri="{BB962C8B-B14F-4D97-AF65-F5344CB8AC3E}">
        <p14:creationId xmlns:p14="http://schemas.microsoft.com/office/powerpoint/2010/main" val="390367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760640"/>
          </a:xfrm>
          <a:ln w="28575">
            <a:solidFill>
              <a:srgbClr val="0070C0"/>
            </a:solidFill>
            <a:prstDash val="dash"/>
          </a:ln>
        </p:spPr>
        <p:txBody>
          <a:bodyPr>
            <a:normAutofit fontScale="55000" lnSpcReduction="20000"/>
          </a:bodyPr>
          <a:lstStyle/>
          <a:p>
            <a:pPr marL="0" indent="0">
              <a:buNone/>
            </a:pPr>
            <a:endParaRPr lang="en-US" b="1" dirty="0">
              <a:latin typeface="Courier New" pitchFamily="49" charset="0"/>
              <a:cs typeface="Courier New" pitchFamily="49" charset="0"/>
            </a:endParaRP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buttonString</a:t>
            </a:r>
            <a:r>
              <a:rPr lang="en-US" b="1" dirty="0">
                <a:latin typeface="Courier New" pitchFamily="49" charset="0"/>
                <a:cs typeface="Courier New" pitchFamily="49" charset="0"/>
              </a:rPr>
              <a:t> = </a:t>
            </a:r>
            <a:r>
              <a:rPr lang="en-US" b="1" dirty="0" err="1">
                <a:solidFill>
                  <a:srgbClr val="0070C0"/>
                </a:solidFill>
                <a:latin typeface="Courier New" pitchFamily="49" charset="0"/>
                <a:cs typeface="Courier New" pitchFamily="49" charset="0"/>
              </a:rPr>
              <a:t>e.getActionCommand</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("Red"))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redPanel.</a:t>
            </a:r>
            <a:r>
              <a:rPr lang="en-US"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Color.RED</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("White"))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Color.WHITE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("Blue"))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Color.BLUE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("Unexpected error.");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gui</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gui.setVisible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5796136" y="332656"/>
            <a:ext cx="3347864" cy="1080119"/>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συνάρτηση </a:t>
            </a:r>
            <a:r>
              <a:rPr lang="en-US" dirty="0" err="1" smtClean="0">
                <a:solidFill>
                  <a:srgbClr val="002060"/>
                </a:solidFill>
              </a:rPr>
              <a:t>actionPerformed</a:t>
            </a:r>
            <a:r>
              <a:rPr lang="en-US" dirty="0" smtClean="0">
                <a:solidFill>
                  <a:srgbClr val="002060"/>
                </a:solidFill>
              </a:rPr>
              <a:t> </a:t>
            </a:r>
            <a:r>
              <a:rPr lang="el-GR" dirty="0" smtClean="0"/>
              <a:t>που καλείται όταν πατηθούν τα κουμπιά (μιας και το αντικείμενο είναι και ακροατής)</a:t>
            </a:r>
            <a:endParaRPr lang="en-US" dirty="0"/>
          </a:p>
        </p:txBody>
      </p:sp>
      <p:sp>
        <p:nvSpPr>
          <p:cNvPr id="5" name="Rectangular Callout 4"/>
          <p:cNvSpPr/>
          <p:nvPr/>
        </p:nvSpPr>
        <p:spPr>
          <a:xfrm>
            <a:off x="6732240" y="1556792"/>
            <a:ext cx="2411760" cy="1800200"/>
          </a:xfrm>
          <a:prstGeom prst="wedgeRectCallout">
            <a:avLst>
              <a:gd name="adj1" fmla="val -64796"/>
              <a:gd name="adj2" fmla="val -31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err="1" smtClean="0"/>
              <a:t>actionCommand</a:t>
            </a:r>
            <a:r>
              <a:rPr lang="en-US" dirty="0" smtClean="0"/>
              <a:t> String, </a:t>
            </a:r>
            <a:r>
              <a:rPr lang="el-GR" dirty="0" smtClean="0"/>
              <a:t>το οποίο αν δεν το έχουμε αλλάξει είναι το όνομα του κουμπιού</a:t>
            </a:r>
            <a:r>
              <a:rPr lang="en-US" dirty="0" smtClean="0"/>
              <a:t> </a:t>
            </a:r>
            <a:endParaRPr lang="en-US" dirty="0"/>
          </a:p>
        </p:txBody>
      </p:sp>
      <p:sp>
        <p:nvSpPr>
          <p:cNvPr id="6" name="Rectangular Callout 5"/>
          <p:cNvSpPr/>
          <p:nvPr/>
        </p:nvSpPr>
        <p:spPr>
          <a:xfrm>
            <a:off x="5940152" y="4077073"/>
            <a:ext cx="3203848" cy="720080"/>
          </a:xfrm>
          <a:prstGeom prst="wedgeRectCallout">
            <a:avLst>
              <a:gd name="adj1" fmla="val -40331"/>
              <a:gd name="adj2" fmla="val -15530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αποτέλεσμα του κάθε διαφορετικού κουμπιού.</a:t>
            </a:r>
            <a:endParaRPr lang="en-US" dirty="0"/>
          </a:p>
        </p:txBody>
      </p:sp>
      <p:sp>
        <p:nvSpPr>
          <p:cNvPr id="2" name="Rectangular Callout 1"/>
          <p:cNvSpPr/>
          <p:nvPr/>
        </p:nvSpPr>
        <p:spPr>
          <a:xfrm>
            <a:off x="4427984" y="5877272"/>
            <a:ext cx="3816424" cy="612648"/>
          </a:xfrm>
          <a:prstGeom prst="wedgeRectCallout">
            <a:avLst>
              <a:gd name="adj1" fmla="val -62883"/>
              <a:gd name="adj2" fmla="val -131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του παραθύρου</a:t>
            </a:r>
            <a:endParaRPr lang="en-US" dirty="0"/>
          </a:p>
        </p:txBody>
      </p:sp>
      <p:grpSp>
        <p:nvGrpSpPr>
          <p:cNvPr id="7" name="Group 6"/>
          <p:cNvGrpSpPr/>
          <p:nvPr/>
        </p:nvGrpSpPr>
        <p:grpSpPr>
          <a:xfrm>
            <a:off x="2736575" y="548680"/>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Tree>
    <p:extLst>
      <p:ext uri="{BB962C8B-B14F-4D97-AF65-F5344CB8AC3E}">
        <p14:creationId xmlns:p14="http://schemas.microsoft.com/office/powerpoint/2010/main" val="164983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actionCommand</a:t>
            </a:r>
            <a:endParaRPr lang="en-US" dirty="0"/>
          </a:p>
        </p:txBody>
      </p:sp>
      <p:sp>
        <p:nvSpPr>
          <p:cNvPr id="3" name="Content Placeholder 2"/>
          <p:cNvSpPr>
            <a:spLocks noGrp="1"/>
          </p:cNvSpPr>
          <p:nvPr>
            <p:ph idx="1"/>
          </p:nvPr>
        </p:nvSpPr>
        <p:spPr>
          <a:xfrm>
            <a:off x="179512" y="1600200"/>
            <a:ext cx="8712968" cy="4876800"/>
          </a:xfrm>
        </p:spPr>
        <p:txBody>
          <a:bodyPr>
            <a:normAutofit/>
          </a:bodyPr>
          <a:lstStyle/>
          <a:p>
            <a:r>
              <a:rPr lang="el-GR" dirty="0" smtClean="0"/>
              <a:t>Ένα </a:t>
            </a:r>
            <a:r>
              <a:rPr lang="en-US" dirty="0" smtClean="0"/>
              <a:t>String </a:t>
            </a:r>
            <a:r>
              <a:rPr lang="el-GR" dirty="0" smtClean="0"/>
              <a:t>πεδίο που κρατάει πληροφορία για το συμβάν</a:t>
            </a:r>
          </a:p>
          <a:p>
            <a:pPr lvl="1"/>
            <a:r>
              <a:rPr lang="el-GR" dirty="0" smtClean="0"/>
              <a:t>Αν δεν αλλάξουμε κάτι αυτό είναι το όνομα του κουμπιού</a:t>
            </a:r>
          </a:p>
          <a:p>
            <a:r>
              <a:rPr lang="el-GR" dirty="0" smtClean="0"/>
              <a:t>Μπορούμε να διαβάσουμε το </a:t>
            </a:r>
            <a:r>
              <a:rPr lang="en-US" dirty="0" smtClean="0"/>
              <a:t>String </a:t>
            </a:r>
            <a:r>
              <a:rPr lang="el-GR" dirty="0" smtClean="0"/>
              <a:t>με την εντολή </a:t>
            </a:r>
            <a:r>
              <a:rPr lang="en-US" dirty="0" err="1" smtClean="0">
                <a:solidFill>
                  <a:schemeClr val="accent6">
                    <a:lumMod val="75000"/>
                  </a:schemeClr>
                </a:solidFill>
              </a:rPr>
              <a:t>getActionCommand</a:t>
            </a:r>
            <a:r>
              <a:rPr lang="en-US" dirty="0" smtClean="0"/>
              <a:t>.</a:t>
            </a:r>
          </a:p>
          <a:p>
            <a:r>
              <a:rPr lang="el-GR" dirty="0" smtClean="0"/>
              <a:t>Μπορούμε να θέσουμε μια τιμή στο </a:t>
            </a:r>
            <a:r>
              <a:rPr lang="en-US" dirty="0" smtClean="0"/>
              <a:t>String </a:t>
            </a:r>
            <a:r>
              <a:rPr lang="el-GR" dirty="0" smtClean="0"/>
              <a:t>με την εντολή </a:t>
            </a:r>
            <a:r>
              <a:rPr lang="en-US" dirty="0" err="1" smtClean="0">
                <a:solidFill>
                  <a:schemeClr val="accent6">
                    <a:lumMod val="75000"/>
                  </a:schemeClr>
                </a:solidFill>
              </a:rPr>
              <a:t>setActionCommand</a:t>
            </a:r>
            <a:r>
              <a:rPr lang="en-US" dirty="0" smtClean="0">
                <a:solidFill>
                  <a:schemeClr val="accent6">
                    <a:lumMod val="75000"/>
                  </a:schemeClr>
                </a:solidFill>
              </a:rPr>
              <a:t>(String)</a:t>
            </a:r>
          </a:p>
          <a:p>
            <a:r>
              <a:rPr lang="el-GR" dirty="0" smtClean="0"/>
              <a:t>Π.χ. </a:t>
            </a:r>
            <a:r>
              <a:rPr lang="en-US" sz="2400" b="1" dirty="0" err="1" smtClean="0">
                <a:solidFill>
                  <a:srgbClr val="0070C0"/>
                </a:solidFill>
                <a:latin typeface="Courier New" pitchFamily="49" charset="0"/>
                <a:cs typeface="Courier New" pitchFamily="49" charset="0"/>
              </a:rPr>
              <a:t>redButton.setActionCommand</a:t>
            </a:r>
            <a:r>
              <a:rPr lang="en-US" sz="2400" b="1" dirty="0" smtClean="0">
                <a:solidFill>
                  <a:srgbClr val="0070C0"/>
                </a:solidFill>
                <a:latin typeface="Courier New" pitchFamily="49" charset="0"/>
                <a:cs typeface="Courier New" pitchFamily="49" charset="0"/>
              </a:rPr>
              <a:t>(“</a:t>
            </a:r>
            <a:r>
              <a:rPr lang="en-US" sz="2400" b="1" dirty="0" err="1" smtClean="0">
                <a:solidFill>
                  <a:srgbClr val="0070C0"/>
                </a:solidFill>
                <a:latin typeface="Courier New" pitchFamily="49" charset="0"/>
                <a:cs typeface="Courier New" pitchFamily="49" charset="0"/>
              </a:rPr>
              <a:t>RedButtonClick</a:t>
            </a:r>
            <a:r>
              <a:rPr lang="en-US" sz="2400"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51645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Drop-down menus</a:t>
            </a:r>
            <a:r>
              <a:rPr lang="en-US" dirty="0" smtClean="0"/>
              <a:t>:</a:t>
            </a:r>
          </a:p>
          <a:p>
            <a:pPr lvl="1"/>
            <a:r>
              <a:rPr lang="en-US" b="1" dirty="0" err="1" smtClean="0">
                <a:solidFill>
                  <a:srgbClr val="0070C0"/>
                </a:solidFill>
                <a:latin typeface="Courier New" panose="02070309020205020404" pitchFamily="49" charset="0"/>
                <a:cs typeface="Courier New" panose="02070309020205020404" pitchFamily="49" charset="0"/>
              </a:rPr>
              <a:t>JMenuItem</a:t>
            </a:r>
            <a:r>
              <a:rPr lang="en-US" dirty="0" smtClean="0"/>
              <a:t>: </a:t>
            </a:r>
            <a:r>
              <a:rPr lang="el-GR" dirty="0" smtClean="0"/>
              <a:t>κρατάει μία από τις επιλογές του </a:t>
            </a:r>
            <a:r>
              <a:rPr lang="en-US" dirty="0" smtClean="0"/>
              <a:t>menu</a:t>
            </a:r>
          </a:p>
          <a:p>
            <a:pPr lvl="1"/>
            <a:r>
              <a:rPr lang="en-US" b="1" dirty="0" err="1">
                <a:solidFill>
                  <a:srgbClr val="0070C0"/>
                </a:solidFill>
                <a:latin typeface="Courier New" panose="02070309020205020404" pitchFamily="49" charset="0"/>
                <a:cs typeface="Courier New" panose="02070309020205020404" pitchFamily="49" charset="0"/>
              </a:rPr>
              <a:t>JMenu</a:t>
            </a:r>
            <a:r>
              <a:rPr lang="en-US" dirty="0" smtClean="0"/>
              <a:t>: </a:t>
            </a:r>
            <a:r>
              <a:rPr lang="el-GR" dirty="0" smtClean="0"/>
              <a:t>κρατάει όλα τα </a:t>
            </a:r>
            <a:r>
              <a:rPr lang="en-US" dirty="0" err="1" smtClean="0"/>
              <a:t>JMenuItems</a:t>
            </a:r>
            <a:endParaRPr lang="en-US" dirty="0" smtClean="0"/>
          </a:p>
          <a:p>
            <a:pPr lvl="1"/>
            <a:r>
              <a:rPr lang="en-US" b="1" dirty="0" err="1">
                <a:solidFill>
                  <a:srgbClr val="0070C0"/>
                </a:solidFill>
                <a:latin typeface="Courier New" panose="02070309020205020404" pitchFamily="49" charset="0"/>
                <a:cs typeface="Courier New" panose="02070309020205020404" pitchFamily="49" charset="0"/>
              </a:rPr>
              <a:t>JMenuBar</a:t>
            </a:r>
            <a:r>
              <a:rPr lang="en-US" dirty="0" smtClean="0"/>
              <a:t>: </a:t>
            </a:r>
            <a:r>
              <a:rPr lang="el-GR" dirty="0" smtClean="0"/>
              <a:t>κρατάει το </a:t>
            </a:r>
            <a:r>
              <a:rPr lang="en-US" dirty="0" err="1" smtClean="0"/>
              <a:t>Jmenu</a:t>
            </a:r>
            <a:endParaRPr lang="en-US" dirty="0" smtClean="0"/>
          </a:p>
          <a:p>
            <a:pPr lvl="1"/>
            <a:r>
              <a:rPr lang="en-US" b="1" dirty="0" err="1">
                <a:solidFill>
                  <a:srgbClr val="0070C0"/>
                </a:solidFill>
                <a:latin typeface="Courier New" panose="02070309020205020404" pitchFamily="49" charset="0"/>
                <a:cs typeface="Courier New" panose="02070309020205020404" pitchFamily="49" charset="0"/>
              </a:rPr>
              <a:t>setJMenuBar</a:t>
            </a:r>
            <a:r>
              <a:rPr lang="en-US" b="1" dirty="0">
                <a:solidFill>
                  <a:srgbClr val="0070C0"/>
                </a:solidFill>
                <a:latin typeface="Courier New" panose="02070309020205020404" pitchFamily="49" charset="0"/>
                <a:cs typeface="Courier New" panose="02070309020205020404" pitchFamily="49" charset="0"/>
              </a:rPr>
              <a:t>(</a:t>
            </a:r>
            <a:r>
              <a:rPr lang="en-US" b="1" dirty="0" err="1">
                <a:solidFill>
                  <a:srgbClr val="0070C0"/>
                </a:solidFill>
                <a:latin typeface="Courier New" panose="02070309020205020404" pitchFamily="49" charset="0"/>
                <a:cs typeface="Courier New" panose="02070309020205020404" pitchFamily="49" charset="0"/>
              </a:rPr>
              <a:t>JMenu</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θέτει το </a:t>
            </a:r>
            <a:r>
              <a:rPr lang="en-US" dirty="0" smtClean="0"/>
              <a:t>menu </a:t>
            </a:r>
            <a:r>
              <a:rPr lang="el-GR" dirty="0" smtClean="0"/>
              <a:t>στην κορυφή του </a:t>
            </a:r>
            <a:r>
              <a:rPr lang="en-US" dirty="0" err="1" smtClean="0"/>
              <a:t>JFrame</a:t>
            </a:r>
            <a:r>
              <a:rPr lang="en-US" dirty="0" smtClean="0"/>
              <a:t>. </a:t>
            </a:r>
            <a:r>
              <a:rPr lang="el-GR" dirty="0" smtClean="0"/>
              <a:t>Μπορούμε να χρησιμοποιήσουμε και τη γνωστή εντολή </a:t>
            </a:r>
            <a:r>
              <a:rPr lang="en-US" b="1" dirty="0">
                <a:solidFill>
                  <a:srgbClr val="0070C0"/>
                </a:solidFill>
                <a:latin typeface="Courier New" panose="02070309020205020404" pitchFamily="49" charset="0"/>
                <a:cs typeface="Courier New" panose="02070309020205020404" pitchFamily="49" charset="0"/>
              </a:rPr>
              <a:t>add</a:t>
            </a:r>
            <a:r>
              <a:rPr lang="en-US" dirty="0" smtClean="0"/>
              <a:t>.</a:t>
            </a:r>
          </a:p>
        </p:txBody>
      </p:sp>
    </p:spTree>
    <p:extLst>
      <p:ext uri="{BB962C8B-B14F-4D97-AF65-F5344CB8AC3E}">
        <p14:creationId xmlns:p14="http://schemas.microsoft.com/office/powerpoint/2010/main" val="401037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867"/>
            <a:ext cx="8229600" cy="990600"/>
          </a:xfrm>
        </p:spPr>
        <p:txBody>
          <a:bodyPr/>
          <a:lstStyle/>
          <a:p>
            <a:r>
              <a:rPr lang="el-GR" dirty="0" smtClean="0"/>
              <a:t>Παράδειγμα</a:t>
            </a:r>
            <a:endParaRPr lang="en-US" dirty="0"/>
          </a:p>
        </p:txBody>
      </p:sp>
      <p:sp>
        <p:nvSpPr>
          <p:cNvPr id="4" name="TextBox 3"/>
          <p:cNvSpPr txBox="1"/>
          <p:nvPr/>
        </p:nvSpPr>
        <p:spPr>
          <a:xfrm>
            <a:off x="1033264" y="1471254"/>
            <a:ext cx="8003232" cy="4801314"/>
          </a:xfrm>
          <a:prstGeom prst="rect">
            <a:avLst/>
          </a:prstGeom>
          <a:noFill/>
          <a:ln w="28575">
            <a:solidFill>
              <a:srgbClr val="FF0000"/>
            </a:solidFill>
            <a:prstDash val="dash"/>
          </a:ln>
        </p:spPr>
        <p:txBody>
          <a:bodyPr wrap="square" rtlCol="0">
            <a:spAutoFit/>
          </a:bodyPr>
          <a:lstStyle/>
          <a:p>
            <a:r>
              <a:rPr lang="el-GR" dirty="0"/>
              <a:t>	</a:t>
            </a:r>
            <a:r>
              <a:rPr lang="el-GR" dirty="0" smtClean="0"/>
              <a:t>  </a:t>
            </a:r>
            <a:r>
              <a:rPr lang="en-US" b="1" dirty="0" err="1" smtClean="0">
                <a:solidFill>
                  <a:schemeClr val="accent6">
                    <a:lumMod val="75000"/>
                  </a:schemeClr>
                </a:solidFill>
                <a:latin typeface="Courier New" pitchFamily="49" charset="0"/>
                <a:cs typeface="Courier New" pitchFamily="49" charset="0"/>
              </a:rPr>
              <a:t>JMenu</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colorMenu</a:t>
            </a:r>
            <a:r>
              <a:rPr lang="en-US" b="1" dirty="0">
                <a:solidFill>
                  <a:schemeClr val="accent6">
                    <a:lumMod val="75000"/>
                  </a:schemeClr>
                </a:solidFill>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JMenu</a:t>
            </a:r>
            <a:r>
              <a:rPr lang="en-US" b="1" dirty="0">
                <a:solidFill>
                  <a:schemeClr val="accent6">
                    <a:lumMod val="75000"/>
                  </a:schemeClr>
                </a:solidFill>
                <a:latin typeface="Courier New" pitchFamily="49" charset="0"/>
                <a:cs typeface="Courier New" pitchFamily="49" charset="0"/>
              </a:rPr>
              <a:t>("Add Colors");</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("Red");</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redChoice.addActionListener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redChoice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("White");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whiteChoice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("Blue");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blueChoice.addActionListener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blueChoice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JMenuBar</a:t>
            </a:r>
            <a:r>
              <a:rPr lang="en-US" b="1" dirty="0">
                <a:solidFill>
                  <a:schemeClr val="accent6">
                    <a:lumMod val="75000"/>
                  </a:schemeClr>
                </a:solidFill>
                <a:latin typeface="Courier New" pitchFamily="49" charset="0"/>
                <a:cs typeface="Courier New" pitchFamily="49" charset="0"/>
              </a:rPr>
              <a:t> bar = new </a:t>
            </a:r>
            <a:r>
              <a:rPr lang="en-US" b="1" dirty="0" err="1">
                <a:solidFill>
                  <a:schemeClr val="accent6">
                    <a:lumMod val="75000"/>
                  </a:schemeClr>
                </a:solidFill>
                <a:latin typeface="Courier New" pitchFamily="49" charset="0"/>
                <a:cs typeface="Courier New" pitchFamily="49" charset="0"/>
              </a:rPr>
              <a:t>JMenuBar</a:t>
            </a:r>
            <a:r>
              <a:rPr lang="en-US" b="1" dirty="0">
                <a:solidFill>
                  <a:schemeClr val="accent6">
                    <a:lumMod val="75000"/>
                  </a:schemeClr>
                </a:solidFill>
                <a:latin typeface="Courier New" pitchFamily="49" charset="0"/>
                <a:cs typeface="Courier New" pitchFamily="49" charset="0"/>
              </a:rPr>
              <a:t>( );</a:t>
            </a:r>
          </a:p>
          <a:p>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bar.add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colorMenu</a:t>
            </a:r>
            <a:r>
              <a:rPr lang="en-US" b="1" dirty="0">
                <a:solidFill>
                  <a:schemeClr val="accent6">
                    <a:lumMod val="75000"/>
                  </a:schemeClr>
                </a:solidFill>
                <a:latin typeface="Courier New" pitchFamily="49" charset="0"/>
                <a:cs typeface="Courier New" pitchFamily="49" charset="0"/>
              </a:rPr>
              <a:t>);</a:t>
            </a:r>
          </a:p>
          <a:p>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setJMenuBar</a:t>
            </a:r>
            <a:r>
              <a:rPr lang="en-US" b="1" dirty="0">
                <a:solidFill>
                  <a:schemeClr val="accent6">
                    <a:lumMod val="75000"/>
                  </a:schemeClr>
                </a:solidFill>
                <a:latin typeface="Courier New" pitchFamily="49" charset="0"/>
                <a:cs typeface="Courier New" pitchFamily="49" charset="0"/>
              </a:rPr>
              <a:t>(bar);</a:t>
            </a:r>
          </a:p>
        </p:txBody>
      </p:sp>
      <p:sp>
        <p:nvSpPr>
          <p:cNvPr id="5" name="Rectangular Callout 4"/>
          <p:cNvSpPr/>
          <p:nvPr/>
        </p:nvSpPr>
        <p:spPr>
          <a:xfrm>
            <a:off x="7236296" y="616392"/>
            <a:ext cx="2016224" cy="612648"/>
          </a:xfrm>
          <a:prstGeom prst="wedgeRectCallout">
            <a:avLst>
              <a:gd name="adj1" fmla="val -80905"/>
              <a:gd name="adj2" fmla="val 6878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a:t>
            </a:r>
            <a:r>
              <a:rPr lang="en-US" dirty="0" smtClean="0"/>
              <a:t>drop-down menu</a:t>
            </a:r>
            <a:endParaRPr lang="en-US" dirty="0"/>
          </a:p>
        </p:txBody>
      </p:sp>
      <p:sp>
        <p:nvSpPr>
          <p:cNvPr id="6" name="Rectangular Callout 5"/>
          <p:cNvSpPr/>
          <p:nvPr/>
        </p:nvSpPr>
        <p:spPr>
          <a:xfrm>
            <a:off x="0" y="2780928"/>
            <a:ext cx="2016224" cy="1656184"/>
          </a:xfrm>
          <a:prstGeom prst="wedgeRectCallout">
            <a:avLst>
              <a:gd name="adj1" fmla="val 57038"/>
              <a:gd name="adj2" fmla="val 5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τις επιλογές του μενού και τις προσθέτει στο μενού</a:t>
            </a:r>
            <a:endParaRPr lang="en-US" dirty="0"/>
          </a:p>
        </p:txBody>
      </p:sp>
      <p:sp>
        <p:nvSpPr>
          <p:cNvPr id="7" name="Rectangular Callout 6"/>
          <p:cNvSpPr/>
          <p:nvPr/>
        </p:nvSpPr>
        <p:spPr>
          <a:xfrm>
            <a:off x="5737718" y="5805264"/>
            <a:ext cx="3298778" cy="934608"/>
          </a:xfrm>
          <a:prstGeom prst="wedgeRectCallout">
            <a:avLst>
              <a:gd name="adj1" fmla="val -74747"/>
              <a:gd name="adj2" fmla="val -3313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a:t>
            </a:r>
            <a:r>
              <a:rPr lang="en-US" dirty="0" smtClean="0"/>
              <a:t>menu</a:t>
            </a:r>
            <a:r>
              <a:rPr lang="el-GR" dirty="0" smtClean="0"/>
              <a:t> </a:t>
            </a:r>
            <a:r>
              <a:rPr lang="en-US" dirty="0" smtClean="0"/>
              <a:t>bar </a:t>
            </a:r>
            <a:r>
              <a:rPr lang="el-GR" dirty="0" smtClean="0"/>
              <a:t>στην κορυφή του παραθύρου και προσθέτει το </a:t>
            </a:r>
            <a:r>
              <a:rPr lang="en-US" dirty="0" smtClean="0"/>
              <a:t>menu </a:t>
            </a:r>
            <a:r>
              <a:rPr lang="el-GR" dirty="0" smtClean="0"/>
              <a:t>σε αυτό </a:t>
            </a:r>
            <a:endParaRPr lang="en-US" dirty="0"/>
          </a:p>
        </p:txBody>
      </p:sp>
    </p:spTree>
    <p:extLst>
      <p:ext uri="{BB962C8B-B14F-4D97-AF65-F5344CB8AC3E}">
        <p14:creationId xmlns:p14="http://schemas.microsoft.com/office/powerpoint/2010/main" val="3781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a:t>
            </a:r>
            <a:endParaRPr lang="en-US" dirty="0"/>
          </a:p>
        </p:txBody>
      </p:sp>
      <p:sp>
        <p:nvSpPr>
          <p:cNvPr id="3" name="Content Placeholder 2"/>
          <p:cNvSpPr>
            <a:spLocks noGrp="1"/>
          </p:cNvSpPr>
          <p:nvPr>
            <p:ph idx="1"/>
          </p:nvPr>
        </p:nvSpPr>
        <p:spPr/>
        <p:txBody>
          <a:bodyPr/>
          <a:lstStyle/>
          <a:p>
            <a:r>
              <a:rPr lang="el-GR" dirty="0" smtClean="0"/>
              <a:t>Μπορούμε να δημιουργήσουμε ένα πεδίο κειμένου με την κλάση </a:t>
            </a:r>
            <a:r>
              <a:rPr lang="en-US" b="1" dirty="0" err="1">
                <a:solidFill>
                  <a:srgbClr val="0070C0"/>
                </a:solidFill>
                <a:latin typeface="Courier New" panose="02070309020205020404" pitchFamily="49" charset="0"/>
                <a:cs typeface="Courier New" panose="02070309020205020404" pitchFamily="49" charset="0"/>
              </a:rPr>
              <a:t>JTextField</a:t>
            </a:r>
            <a:r>
              <a:rPr lang="en-US" dirty="0" smtClean="0"/>
              <a:t>.</a:t>
            </a:r>
          </a:p>
          <a:p>
            <a:pPr lvl="1"/>
            <a:r>
              <a:rPr lang="en-US" dirty="0" smtClean="0"/>
              <a:t>To </a:t>
            </a:r>
            <a:r>
              <a:rPr lang="en-US" dirty="0" err="1" smtClean="0"/>
              <a:t>JTextField</a:t>
            </a:r>
            <a:r>
              <a:rPr lang="en-US" dirty="0"/>
              <a:t> </a:t>
            </a:r>
            <a:r>
              <a:rPr lang="el-GR" dirty="0" smtClean="0"/>
              <a:t>δημιουργεί ένα </a:t>
            </a:r>
            <a:r>
              <a:rPr lang="en-US" dirty="0" smtClean="0">
                <a:solidFill>
                  <a:schemeClr val="accent6">
                    <a:lumMod val="75000"/>
                  </a:schemeClr>
                </a:solidFill>
              </a:rPr>
              <a:t>text box </a:t>
            </a:r>
            <a:r>
              <a:rPr lang="el-GR" dirty="0" smtClean="0"/>
              <a:t>μίας γραμμής</a:t>
            </a:r>
          </a:p>
          <a:p>
            <a:pPr lvl="1"/>
            <a:r>
              <a:rPr lang="en-US" b="1" dirty="0" err="1">
                <a:solidFill>
                  <a:srgbClr val="0070C0"/>
                </a:solidFill>
                <a:latin typeface="Courier New" panose="02070309020205020404" pitchFamily="49" charset="0"/>
                <a:cs typeface="Courier New" panose="02070309020205020404" pitchFamily="49" charset="0"/>
              </a:rPr>
              <a:t>getText</a:t>
            </a:r>
            <a:r>
              <a:rPr lang="en-US" b="1" dirty="0">
                <a:solidFill>
                  <a:srgbClr val="0070C0"/>
                </a:solidFill>
                <a:latin typeface="Courier New" panose="02070309020205020404" pitchFamily="49" charset="0"/>
                <a:cs typeface="Courier New" panose="02070309020205020404" pitchFamily="49" charset="0"/>
              </a:rPr>
              <a:t>()</a:t>
            </a:r>
            <a:r>
              <a:rPr lang="en-US" dirty="0"/>
              <a:t>: </a:t>
            </a:r>
            <a:r>
              <a:rPr lang="el-GR" dirty="0"/>
              <a:t>με την εντολή αυτή </a:t>
            </a:r>
            <a:r>
              <a:rPr lang="el-GR" dirty="0">
                <a:solidFill>
                  <a:schemeClr val="accent6">
                    <a:lumMod val="75000"/>
                  </a:schemeClr>
                </a:solidFill>
              </a:rPr>
              <a:t>διαβάζουμε</a:t>
            </a:r>
            <a:r>
              <a:rPr lang="el-GR" dirty="0"/>
              <a:t> το κείμενο που δόθηκε σαν είσοδος στο </a:t>
            </a:r>
            <a:r>
              <a:rPr lang="en-US" dirty="0"/>
              <a:t>text box</a:t>
            </a:r>
            <a:r>
              <a:rPr lang="el-GR" dirty="0"/>
              <a:t>.</a:t>
            </a:r>
          </a:p>
          <a:p>
            <a:pPr lvl="1"/>
            <a:r>
              <a:rPr lang="en-US" b="1" dirty="0" err="1">
                <a:solidFill>
                  <a:srgbClr val="0070C0"/>
                </a:solidFill>
                <a:latin typeface="Courier New" panose="02070309020205020404" pitchFamily="49" charset="0"/>
                <a:cs typeface="Courier New" panose="02070309020205020404" pitchFamily="49" charset="0"/>
              </a:rPr>
              <a:t>setText</a:t>
            </a:r>
            <a:r>
              <a:rPr lang="en-US" b="1" dirty="0">
                <a:solidFill>
                  <a:srgbClr val="0070C0"/>
                </a:solidFill>
                <a:latin typeface="Courier New" panose="02070309020205020404" pitchFamily="49" charset="0"/>
                <a:cs typeface="Courier New" panose="02070309020205020404" pitchFamily="49" charset="0"/>
              </a:rPr>
              <a:t>(String)</a:t>
            </a:r>
            <a:r>
              <a:rPr lang="el-GR" dirty="0"/>
              <a:t>: με την εντολή αυτή </a:t>
            </a:r>
            <a:r>
              <a:rPr lang="el-GR" dirty="0">
                <a:solidFill>
                  <a:schemeClr val="accent6">
                    <a:lumMod val="75000"/>
                  </a:schemeClr>
                </a:solidFill>
              </a:rPr>
              <a:t>θέτουμε</a:t>
            </a:r>
            <a:r>
              <a:rPr lang="el-GR" dirty="0"/>
              <a:t> το κείμενο στο </a:t>
            </a:r>
            <a:r>
              <a:rPr lang="en-US" dirty="0"/>
              <a:t>text box</a:t>
            </a:r>
            <a:r>
              <a:rPr lang="en-US" dirty="0" smtClean="0"/>
              <a:t>.</a:t>
            </a:r>
          </a:p>
          <a:p>
            <a:r>
              <a:rPr lang="el-GR" dirty="0" smtClean="0"/>
              <a:t>Για ένα πεδίο κειμένου μεγαλύτερο από μία γραμμή μπορούμε να χρησιμοποιήσουμε την κλάση </a:t>
            </a:r>
            <a:r>
              <a:rPr lang="en-US" dirty="0" err="1" smtClean="0">
                <a:solidFill>
                  <a:schemeClr val="accent6">
                    <a:lumMod val="75000"/>
                  </a:schemeClr>
                </a:solidFill>
              </a:rPr>
              <a:t>JTextArea</a:t>
            </a:r>
            <a:endParaRPr lang="en-US" dirty="0">
              <a:solidFill>
                <a:schemeClr val="accent6">
                  <a:lumMod val="75000"/>
                </a:schemeClr>
              </a:solidFill>
            </a:endParaRPr>
          </a:p>
        </p:txBody>
      </p:sp>
    </p:spTree>
    <p:extLst>
      <p:ext uri="{BB962C8B-B14F-4D97-AF65-F5344CB8AC3E}">
        <p14:creationId xmlns:p14="http://schemas.microsoft.com/office/powerpoint/2010/main" val="64974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5704818"/>
            <a:ext cx="84249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5229200"/>
            <a:ext cx="84249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32656"/>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268760"/>
            <a:ext cx="8229600" cy="2620888"/>
          </a:xfrm>
          <a:ln w="28575">
            <a:solidFill>
              <a:srgbClr val="FF0000"/>
            </a:solidFill>
            <a:prstDash val="dash"/>
          </a:ln>
        </p:spPr>
        <p:txBody>
          <a:bodyPr>
            <a:normAutofit fontScale="55000" lnSpcReduction="20000"/>
          </a:bodyPr>
          <a:lstStyle/>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JTextField</a:t>
            </a:r>
            <a:r>
              <a:rPr lang="en-US" b="1" dirty="0" smtClean="0">
                <a:solidFill>
                  <a:srgbClr val="0070C0"/>
                </a:solidFill>
                <a:latin typeface="Courier New" pitchFamily="49" charset="0"/>
                <a:cs typeface="Courier New" pitchFamily="49" charset="0"/>
              </a:rPr>
              <a:t> name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JTextField</a:t>
            </a:r>
            <a:r>
              <a:rPr lang="en-US" b="1" dirty="0">
                <a:solidFill>
                  <a:srgbClr val="0070C0"/>
                </a:solidFill>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NUMBER_OF_CHAR</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namePanel.add</a:t>
            </a:r>
            <a:r>
              <a:rPr lang="en-US" b="1" dirty="0">
                <a:latin typeface="Courier New" pitchFamily="49" charset="0"/>
                <a:cs typeface="Courier New" pitchFamily="49" charset="0"/>
              </a:rPr>
              <a:t>(name, </a:t>
            </a:r>
            <a:r>
              <a:rPr lang="en-US" b="1" dirty="0" err="1">
                <a:latin typeface="Courier New" pitchFamily="49" charset="0"/>
                <a:cs typeface="Courier New" pitchFamily="49" charset="0"/>
              </a:rPr>
              <a:t>BorderLayout.SOUTH</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actionButton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("Click 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actionButton.addActionListener</a:t>
            </a:r>
            <a:r>
              <a:rPr lang="en-US" b="1" dirty="0">
                <a:latin typeface="Courier New" pitchFamily="49" charset="0"/>
                <a:cs typeface="Courier New" pitchFamily="49" charset="0"/>
              </a:rPr>
              <a:t>(this);</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buttonPanel.add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clearButton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("Clear");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clearButton.addActionListener</a:t>
            </a:r>
            <a:r>
              <a:rPr lang="en-US" b="1" dirty="0">
                <a:latin typeface="Courier New" pitchFamily="49" charset="0"/>
                <a:cs typeface="Courier New" pitchFamily="49" charset="0"/>
              </a:rPr>
              <a:t>(this);</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buttonPanel.add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clearButton</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p:txBody>
      </p:sp>
      <p:sp>
        <p:nvSpPr>
          <p:cNvPr id="4" name="TextBox 3"/>
          <p:cNvSpPr txBox="1"/>
          <p:nvPr/>
        </p:nvSpPr>
        <p:spPr>
          <a:xfrm>
            <a:off x="467544" y="4077072"/>
            <a:ext cx="8280920" cy="2631490"/>
          </a:xfrm>
          <a:prstGeom prst="rect">
            <a:avLst/>
          </a:prstGeom>
          <a:noFill/>
          <a:ln w="28575">
            <a:solidFill>
              <a:srgbClr val="0070C0"/>
            </a:solidFill>
            <a:prstDash val="dash"/>
          </a:ln>
        </p:spPr>
        <p:txBody>
          <a:bodyPr wrap="square" rtlCol="0">
            <a:spAutoFit/>
          </a:bodyPr>
          <a:lstStyle/>
          <a:p>
            <a:r>
              <a:rPr lang="en-US" sz="1500" dirty="0"/>
              <a:t> </a:t>
            </a:r>
            <a:r>
              <a:rPr lang="en-US" sz="1500" b="1" dirty="0">
                <a:latin typeface="Courier New" pitchFamily="49" charset="0"/>
                <a:cs typeface="Courier New" pitchFamily="49" charset="0"/>
              </a:rPr>
              <a:t>public void </a:t>
            </a:r>
            <a:r>
              <a:rPr lang="en-US" sz="1500" b="1" dirty="0" err="1">
                <a:latin typeface="Courier New" pitchFamily="49" charset="0"/>
                <a:cs typeface="Courier New" pitchFamily="49" charset="0"/>
              </a:rPr>
              <a:t>actionPerformed</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ActionEvent</a:t>
            </a:r>
            <a:r>
              <a:rPr lang="en-US" sz="1500" b="1" dirty="0">
                <a:latin typeface="Courier New" pitchFamily="49" charset="0"/>
                <a:cs typeface="Courier New" pitchFamily="49" charset="0"/>
              </a:rPr>
              <a:t> e)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String </a:t>
            </a:r>
            <a:r>
              <a:rPr lang="en-US" sz="1500" b="1" dirty="0" err="1">
                <a:latin typeface="Courier New" pitchFamily="49" charset="0"/>
                <a:cs typeface="Courier New" pitchFamily="49" charset="0"/>
              </a:rPr>
              <a:t>actionCommand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e.getActionCommand</a:t>
            </a:r>
            <a:r>
              <a:rPr lang="en-US" sz="1500" b="1" dirty="0">
                <a:latin typeface="Courier New" pitchFamily="49" charset="0"/>
                <a:cs typeface="Courier New" pitchFamily="49" charset="0"/>
              </a:rPr>
              <a:t>( );</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if (</a:t>
            </a:r>
            <a:r>
              <a:rPr lang="en-US" sz="1500" b="1" dirty="0" err="1">
                <a:latin typeface="Courier New" pitchFamily="49" charset="0"/>
                <a:cs typeface="Courier New" pitchFamily="49" charset="0"/>
              </a:rPr>
              <a:t>actionCommand.equals</a:t>
            </a:r>
            <a:r>
              <a:rPr lang="en-US" sz="1500" b="1" dirty="0">
                <a:latin typeface="Courier New" pitchFamily="49" charset="0"/>
                <a:cs typeface="Courier New" pitchFamily="49" charset="0"/>
              </a:rPr>
              <a:t>("Click 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("Hello " + </a:t>
            </a:r>
            <a:r>
              <a:rPr lang="en-US" sz="1500" b="1" dirty="0" err="1">
                <a:solidFill>
                  <a:srgbClr val="FF0000"/>
                </a:solidFill>
                <a:latin typeface="Courier New" pitchFamily="49" charset="0"/>
                <a:cs typeface="Courier New" pitchFamily="49" charset="0"/>
              </a:rPr>
              <a:t>name.getText</a:t>
            </a:r>
            <a:r>
              <a:rPr lang="en-US" sz="1500" b="1" dirty="0">
                <a:solidFill>
                  <a:srgbClr val="FF0000"/>
                </a:solidFill>
                <a:latin typeface="Courier New" pitchFamily="49" charset="0"/>
                <a:cs typeface="Courier New" pitchFamily="49" charset="0"/>
              </a:rPr>
              <a:t>( ));</a:t>
            </a:r>
          </a:p>
          <a:p>
            <a:r>
              <a:rPr lang="en-US" sz="1500" b="1" dirty="0">
                <a:latin typeface="Courier New" pitchFamily="49" charset="0"/>
                <a:cs typeface="Courier New" pitchFamily="49" charset="0"/>
              </a:rPr>
              <a:t>        else if (</a:t>
            </a:r>
            <a:r>
              <a:rPr lang="en-US" sz="1500" b="1" dirty="0" err="1">
                <a:latin typeface="Courier New" pitchFamily="49" charset="0"/>
                <a:cs typeface="Courier New" pitchFamily="49" charset="0"/>
              </a:rPr>
              <a:t>actionCommand.equals</a:t>
            </a:r>
            <a:r>
              <a:rPr lang="en-US" sz="1500" b="1" dirty="0">
                <a:latin typeface="Courier New" pitchFamily="49" charset="0"/>
                <a:cs typeface="Courier New" pitchFamily="49" charset="0"/>
              </a:rPr>
              <a:t>("Clear"))</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else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("Unexpected error.");</a:t>
            </a: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9340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Windows</a:t>
            </a:r>
            <a:endParaRPr lang="en-US" dirty="0"/>
          </a:p>
        </p:txBody>
      </p:sp>
      <p:sp>
        <p:nvSpPr>
          <p:cNvPr id="3" name="Content Placeholder 2"/>
          <p:cNvSpPr>
            <a:spLocks noGrp="1"/>
          </p:cNvSpPr>
          <p:nvPr>
            <p:ph idx="1"/>
          </p:nvPr>
        </p:nvSpPr>
        <p:spPr/>
        <p:txBody>
          <a:bodyPr/>
          <a:lstStyle/>
          <a:p>
            <a:r>
              <a:rPr lang="el-GR" dirty="0" smtClean="0"/>
              <a:t>Αν θέλουμε να δημιουργήσουμε παράθυρα διαλόγου μπορούμε να χρησιμοποιήσουμε την κλάση </a:t>
            </a:r>
            <a:r>
              <a:rPr lang="en-US" dirty="0" err="1" smtClean="0">
                <a:solidFill>
                  <a:schemeClr val="accent6">
                    <a:lumMod val="75000"/>
                  </a:schemeClr>
                </a:solidFill>
              </a:rPr>
              <a:t>JOptionPane</a:t>
            </a:r>
            <a:endParaRPr lang="en-US" dirty="0" smtClean="0">
              <a:solidFill>
                <a:schemeClr val="accent6">
                  <a:lumMod val="75000"/>
                </a:schemeClr>
              </a:solidFill>
            </a:endParaRPr>
          </a:p>
          <a:p>
            <a:pPr lvl="1"/>
            <a:r>
              <a:rPr lang="el-GR" dirty="0" smtClean="0"/>
              <a:t>Πετάει (</a:t>
            </a:r>
            <a:r>
              <a:rPr lang="en-US" dirty="0" smtClean="0"/>
              <a:t>pops up) </a:t>
            </a:r>
            <a:r>
              <a:rPr lang="el-GR" dirty="0" smtClean="0"/>
              <a:t>ένα παράθυρο το οποίο μπορεί να μας ζητάει είσοδο, ή να ζητάει επιβεβαίωση.</a:t>
            </a:r>
          </a:p>
          <a:p>
            <a:pPr lvl="1"/>
            <a:r>
              <a:rPr lang="el-GR" dirty="0" smtClean="0"/>
              <a:t>Η δημιουργία και η διαχείριση των παραθύρων γίνεται με </a:t>
            </a:r>
            <a:r>
              <a:rPr lang="el-GR" dirty="0" smtClean="0">
                <a:solidFill>
                  <a:srgbClr val="0070C0"/>
                </a:solidFill>
              </a:rPr>
              <a:t>στατικές μεθόδους</a:t>
            </a:r>
            <a:r>
              <a:rPr lang="el-GR" dirty="0" smtClean="0"/>
              <a:t>.</a:t>
            </a:r>
            <a:endParaRPr lang="en-US" dirty="0"/>
          </a:p>
        </p:txBody>
      </p:sp>
    </p:spTree>
    <p:extLst>
      <p:ext uri="{BB962C8B-B14F-4D97-AF65-F5344CB8AC3E}">
        <p14:creationId xmlns:p14="http://schemas.microsoft.com/office/powerpoint/2010/main" val="166483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Μάθημα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παρακολούθηση και συμμετοχή βοηθάνε στην κατανόηση.</a:t>
            </a:r>
          </a:p>
          <a:p>
            <a:r>
              <a:rPr lang="el-GR" dirty="0" smtClean="0"/>
              <a:t>Κάνετε ερωτήσεις. Καμία ερώτηση δεν είναι «χαζή». </a:t>
            </a:r>
          </a:p>
          <a:p>
            <a:r>
              <a:rPr lang="el-GR" dirty="0" smtClean="0"/>
              <a:t>Κάτι που ξέρει πολύς κόσμος αν δεν το έχετε διδαχτεί δεν είναι απαραίτητο να το ξέρετε. Ρωτήστε να το εξηγήσουμε.</a:t>
            </a:r>
          </a:p>
          <a:p>
            <a:r>
              <a:rPr lang="el-GR" dirty="0" smtClean="0"/>
              <a:t> Αν κάτι είναι δυσνόητο ζητήστε να το επαναλάβουμε ή να δώσουμε παραδείγματα.</a:t>
            </a:r>
          </a:p>
          <a:p>
            <a:r>
              <a:rPr lang="el-GR" dirty="0" smtClean="0"/>
              <a:t>Χρησιμοποιείστε τα εργαστήρια για να καταλάβετε καλύτερα.</a:t>
            </a:r>
          </a:p>
          <a:p>
            <a:r>
              <a:rPr lang="el-GR" dirty="0" smtClean="0"/>
              <a:t>Χρησιμοποιήστε τα φροντιστήρια για να κάνετε ερωτήσεις για τις ασκήσεις και για θέματα που δεν έχετε καταλάβει.</a:t>
            </a:r>
          </a:p>
        </p:txBody>
      </p:sp>
    </p:spTree>
    <p:extLst>
      <p:ext uri="{BB962C8B-B14F-4D97-AF65-F5344CB8AC3E}">
        <p14:creationId xmlns:p14="http://schemas.microsoft.com/office/powerpoint/2010/main" val="42312246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4196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20574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0665" y="28194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0665" y="4044042"/>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9" name="TextBox 8"/>
          <p:cNvSpPr txBox="1"/>
          <p:nvPr/>
        </p:nvSpPr>
        <p:spPr>
          <a:xfrm>
            <a:off x="329294" y="4953000"/>
            <a:ext cx="7519307" cy="1754326"/>
          </a:xfrm>
          <a:prstGeom prst="rect">
            <a:avLst/>
          </a:prstGeom>
          <a:noFill/>
        </p:spPr>
        <p:txBody>
          <a:bodyPr wrap="square" rtlCol="0">
            <a:spAutoFit/>
          </a:bodyPr>
          <a:lstStyle/>
          <a:p>
            <a:r>
              <a:rPr lang="el-GR" dirty="0" smtClean="0"/>
              <a:t>Τα άγκιστρα { … } ορίζουν ένα </a:t>
            </a:r>
            <a:r>
              <a:rPr lang="el-GR" dirty="0" smtClean="0">
                <a:solidFill>
                  <a:schemeClr val="accent6">
                    <a:lumMod val="75000"/>
                  </a:schemeClr>
                </a:solidFill>
              </a:rPr>
              <a:t>λογικό </a:t>
            </a:r>
            <a:r>
              <a:rPr lang="en-US" dirty="0" smtClean="0">
                <a:solidFill>
                  <a:schemeClr val="accent6">
                    <a:lumMod val="75000"/>
                  </a:schemeClr>
                </a:solidFill>
              </a:rPr>
              <a:t>block </a:t>
            </a:r>
            <a:r>
              <a:rPr lang="el-GR" dirty="0" smtClean="0"/>
              <a:t>του κώδικα</a:t>
            </a:r>
          </a:p>
          <a:p>
            <a:pPr marL="285750" indent="-285750">
              <a:buFont typeface="Arial" pitchFamily="34" charset="0"/>
              <a:buChar char="•"/>
            </a:pPr>
            <a:r>
              <a:rPr lang="el-GR" dirty="0" smtClean="0"/>
              <a:t>Αυτό μπορεί να είναι </a:t>
            </a:r>
            <a:r>
              <a:rPr lang="el-GR" dirty="0" smtClean="0">
                <a:solidFill>
                  <a:srgbClr val="0070C0"/>
                </a:solidFill>
              </a:rPr>
              <a:t>μία κλάση</a:t>
            </a:r>
            <a:r>
              <a:rPr lang="el-GR" dirty="0" smtClean="0"/>
              <a:t>, </a:t>
            </a:r>
            <a:r>
              <a:rPr lang="el-GR" dirty="0" smtClean="0">
                <a:solidFill>
                  <a:srgbClr val="0070C0"/>
                </a:solidFill>
              </a:rPr>
              <a:t>μία συνάρτηση</a:t>
            </a:r>
            <a:r>
              <a:rPr lang="el-GR" dirty="0" smtClean="0"/>
              <a:t>, </a:t>
            </a:r>
            <a:r>
              <a:rPr lang="el-GR" dirty="0" smtClean="0">
                <a:solidFill>
                  <a:srgbClr val="0070C0"/>
                </a:solidFill>
              </a:rPr>
              <a:t>ένα </a:t>
            </a:r>
            <a:r>
              <a:rPr lang="en-US" dirty="0" smtClean="0">
                <a:solidFill>
                  <a:srgbClr val="0070C0"/>
                </a:solidFill>
              </a:rPr>
              <a:t>if statement</a:t>
            </a:r>
          </a:p>
          <a:p>
            <a:pPr marL="285750" indent="-285750">
              <a:buFont typeface="Arial" pitchFamily="34" charset="0"/>
              <a:buChar char="•"/>
            </a:pPr>
            <a:r>
              <a:rPr lang="el-GR" dirty="0" smtClean="0"/>
              <a:t>Οι μεταβλητές που ορίζουμε μέσα σε ένα λογικό </a:t>
            </a:r>
            <a:r>
              <a:rPr lang="en-US" dirty="0" smtClean="0"/>
              <a:t>block, </a:t>
            </a:r>
            <a:r>
              <a:rPr lang="el-GR" dirty="0" smtClean="0"/>
              <a:t>έχουν </a:t>
            </a:r>
            <a:r>
              <a:rPr lang="el-GR" dirty="0" smtClean="0">
                <a:solidFill>
                  <a:schemeClr val="accent6">
                    <a:lumMod val="75000"/>
                  </a:schemeClr>
                </a:solidFill>
              </a:rPr>
              <a:t>εμβέλεια</a:t>
            </a:r>
            <a:r>
              <a:rPr lang="el-GR" dirty="0" smtClean="0"/>
              <a:t> μέσα στο </a:t>
            </a:r>
            <a:r>
              <a:rPr lang="en-US" dirty="0" smtClean="0"/>
              <a:t>block</a:t>
            </a:r>
          </a:p>
          <a:p>
            <a:pPr marL="285750" indent="-285750">
              <a:buFont typeface="Arial" pitchFamily="34" charset="0"/>
              <a:buChar char="•"/>
            </a:pPr>
            <a:r>
              <a:rPr lang="el-GR" dirty="0" smtClean="0"/>
              <a:t>Αντίστοιχο των </a:t>
            </a:r>
            <a:r>
              <a:rPr lang="en-US" dirty="0" smtClean="0"/>
              <a:t>tabs </a:t>
            </a:r>
            <a:r>
              <a:rPr lang="el-GR" dirty="0" smtClean="0"/>
              <a:t>στην </a:t>
            </a:r>
            <a:r>
              <a:rPr lang="en-US" dirty="0" smtClean="0"/>
              <a:t>Python, </a:t>
            </a:r>
            <a:r>
              <a:rPr lang="el-GR" dirty="0" smtClean="0"/>
              <a:t>εδώ δεν χρειάζονται αλλά είναι καλό να τα βάζουμε για να διαβάζεται ο κώδικας πιο εύκολα.</a:t>
            </a:r>
            <a:endParaRPr lang="en-US" dirty="0"/>
          </a:p>
        </p:txBody>
      </p:sp>
    </p:spTree>
    <p:extLst>
      <p:ext uri="{BB962C8B-B14F-4D97-AF65-F5344CB8AC3E}">
        <p14:creationId xmlns:p14="http://schemas.microsoft.com/office/powerpoint/2010/main" val="1835102500"/>
      </p:ext>
    </p:extLst>
  </p:cSld>
  <p:clrMapOvr>
    <a:masterClrMapping/>
  </p:clrMapOvr>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3717032"/>
            <a:ext cx="50405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6856" y="548680"/>
            <a:ext cx="8229600" cy="6192688"/>
          </a:xfrm>
          <a:ln w="28575">
            <a:solidFill>
              <a:srgbClr val="0070C0"/>
            </a:solidFill>
            <a:prstDash val="dash"/>
          </a:ln>
        </p:spPr>
        <p:txBody>
          <a:bodyPr>
            <a:normAutofit fontScale="55000" lnSpcReduction="20000"/>
          </a:bodyPr>
          <a:lstStyle/>
          <a:p>
            <a:pPr marL="0" indent="0">
              <a:buNone/>
            </a:pPr>
            <a:r>
              <a:rPr lang="en-US" dirty="0">
                <a:solidFill>
                  <a:srgbClr val="FF0000"/>
                </a:solidFill>
              </a:rPr>
              <a:t>i</a:t>
            </a:r>
            <a:r>
              <a:rPr lang="en-US" b="1" dirty="0">
                <a:solidFill>
                  <a:srgbClr val="FF0000"/>
                </a:solidFill>
                <a:latin typeface="Courier New" pitchFamily="49" charset="0"/>
                <a:cs typeface="Courier New" pitchFamily="49" charset="0"/>
              </a:rPr>
              <a:t>mport </a:t>
            </a:r>
            <a:r>
              <a:rPr lang="en-US" b="1" dirty="0" err="1">
                <a:solidFill>
                  <a:srgbClr val="FF0000"/>
                </a:solidFill>
                <a:latin typeface="Courier New" pitchFamily="49" charset="0"/>
                <a:cs typeface="Courier New" pitchFamily="49" charset="0"/>
              </a:rPr>
              <a:t>javax.swing.JOptionPane</a:t>
            </a:r>
            <a:r>
              <a:rPr lang="en-US" b="1" dirty="0">
                <a:solidFill>
                  <a:srgbClr val="FF0000"/>
                </a:solidFill>
                <a:latin typeface="Courier New" pitchFamily="49" charset="0"/>
                <a:cs typeface="Courier New" pitchFamily="49" charset="0"/>
              </a:rPr>
              <a:t>;</a:t>
            </a:r>
          </a:p>
          <a:p>
            <a:pPr marL="0" indent="0">
              <a:buNone/>
            </a:pP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PopUpDemo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done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while </a:t>
            </a:r>
            <a:r>
              <a:rPr lang="en-US" b="1" dirty="0">
                <a:latin typeface="Courier New" pitchFamily="49" charset="0"/>
                <a:cs typeface="Courier New" pitchFamily="49" charset="0"/>
              </a:rPr>
              <a:t>(!done){</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classes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JOptionPane.showInputDialog</a:t>
            </a:r>
            <a:r>
              <a:rPr lang="en-US" b="1" dirty="0">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"Enter number of classes"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students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JOptionPane.showInputDialog</a:t>
            </a:r>
            <a:r>
              <a:rPr lang="en-US" b="1" dirty="0">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"Enter number of students"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totalStudents</a:t>
            </a:r>
            <a:r>
              <a:rPr lang="en-US" b="1" dirty="0">
                <a:latin typeface="Courier New" pitchFamily="49" charset="0"/>
                <a:cs typeface="Courier New" pitchFamily="49" charset="0"/>
              </a:rPr>
              <a:t> =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Integer.parseInt</a:t>
            </a:r>
            <a:r>
              <a:rPr lang="en-US" b="1" dirty="0" smtClean="0">
                <a:latin typeface="Courier New" pitchFamily="49" charset="0"/>
                <a:cs typeface="Courier New" pitchFamily="49" charset="0"/>
              </a:rPr>
              <a:t>(classes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Integer.parseInt</a:t>
            </a:r>
            <a:r>
              <a:rPr lang="en-US" b="1" dirty="0">
                <a:latin typeface="Courier New" pitchFamily="49" charset="0"/>
                <a:cs typeface="Courier New" pitchFamily="49" charset="0"/>
              </a:rPr>
              <a:t>(students);</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JOptionPane.showMessageDialog</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null</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Total number of students = "+</a:t>
            </a:r>
            <a:r>
              <a:rPr lang="en-US" b="1" dirty="0" err="1">
                <a:solidFill>
                  <a:schemeClr val="accent3">
                    <a:lumMod val="75000"/>
                  </a:schemeClr>
                </a:solidFill>
                <a:latin typeface="Courier New" pitchFamily="49" charset="0"/>
                <a:cs typeface="Courier New" pitchFamily="49" charset="0"/>
              </a:rPr>
              <a:t>totalStudents</a:t>
            </a:r>
            <a:r>
              <a:rPr lang="en-US" b="1" dirty="0">
                <a:latin typeface="Courier New" pitchFamily="49" charset="0"/>
                <a:cs typeface="Courier New" pitchFamily="49" charset="0"/>
              </a:rPr>
              <a:t>);</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answer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JOptionPane.showConfirmDialog</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null</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Continue?"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Confirm"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JOptionPane.YES_NO_OPTION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done </a:t>
            </a:r>
            <a:r>
              <a:rPr lang="en-US" b="1" dirty="0">
                <a:latin typeface="Courier New" pitchFamily="49" charset="0"/>
                <a:cs typeface="Courier New" pitchFamily="49" charset="0"/>
              </a:rPr>
              <a:t>= (answer == </a:t>
            </a:r>
            <a:r>
              <a:rPr lang="en-US" b="1" dirty="0" err="1">
                <a:solidFill>
                  <a:srgbClr val="FF0000"/>
                </a:solidFill>
                <a:latin typeface="Courier New" pitchFamily="49" charset="0"/>
                <a:cs typeface="Courier New" pitchFamily="49" charset="0"/>
              </a:rPr>
              <a:t>JOptionPane.NO_OPTION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System.exit</a:t>
            </a:r>
            <a:r>
              <a:rPr lang="en-US" b="1" dirty="0" smtClean="0">
                <a:solidFill>
                  <a:srgbClr val="FF0000"/>
                </a:solidFill>
                <a:latin typeface="Courier New" pitchFamily="49" charset="0"/>
                <a:cs typeface="Courier New" pitchFamily="49" charset="0"/>
              </a:rPr>
              <a:t>(0</a:t>
            </a:r>
            <a:r>
              <a:rPr lang="en-US" b="1" dirty="0">
                <a:solidFill>
                  <a:srgbClr val="FF00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5148064" y="908720"/>
            <a:ext cx="3816424" cy="1224136"/>
          </a:xfrm>
          <a:prstGeom prst="wedgeRectCallout">
            <a:avLst>
              <a:gd name="adj1" fmla="val -63992"/>
              <a:gd name="adj2" fmla="val 65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Εμφανίζει ένα παράθυρο διαλόγου που ζητάει από τον χρήστη να δώσει είσοδο. </a:t>
            </a:r>
          </a:p>
          <a:p>
            <a:pPr algn="ctr"/>
            <a:r>
              <a:rPr lang="el-GR" sz="1600" dirty="0" smtClean="0"/>
              <a:t>Η είσοδος αποθηκεύεται στο </a:t>
            </a:r>
            <a:r>
              <a:rPr lang="en-US" sz="1600" dirty="0" smtClean="0"/>
              <a:t>String </a:t>
            </a:r>
            <a:r>
              <a:rPr lang="el-GR" sz="1600" dirty="0" smtClean="0"/>
              <a:t>που επιστρέφεται</a:t>
            </a:r>
            <a:endParaRPr lang="en-US" sz="1600" dirty="0"/>
          </a:p>
        </p:txBody>
      </p:sp>
      <p:sp>
        <p:nvSpPr>
          <p:cNvPr id="5" name="Rectangular Callout 4"/>
          <p:cNvSpPr/>
          <p:nvPr/>
        </p:nvSpPr>
        <p:spPr>
          <a:xfrm>
            <a:off x="5948588" y="4161589"/>
            <a:ext cx="3069315" cy="432048"/>
          </a:xfrm>
          <a:prstGeom prst="wedgeRectCallout">
            <a:avLst>
              <a:gd name="adj1" fmla="val -77223"/>
              <a:gd name="adj2" fmla="val -53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Εμφανίζει ένα παράθυρο που τυπώνει ένα μήνυμα</a:t>
            </a:r>
            <a:endParaRPr lang="en-US" sz="1400" dirty="0"/>
          </a:p>
        </p:txBody>
      </p:sp>
      <p:sp>
        <p:nvSpPr>
          <p:cNvPr id="7" name="Rectangular Callout 6"/>
          <p:cNvSpPr/>
          <p:nvPr/>
        </p:nvSpPr>
        <p:spPr>
          <a:xfrm>
            <a:off x="5436096" y="3465004"/>
            <a:ext cx="3600400" cy="468052"/>
          </a:xfrm>
          <a:prstGeom prst="wedgeRectCallout">
            <a:avLst>
              <a:gd name="adj1" fmla="val -56631"/>
              <a:gd name="adj2" fmla="val 2621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αντικείμενο </a:t>
            </a:r>
            <a:r>
              <a:rPr lang="el-GR" sz="1100" dirty="0" smtClean="0"/>
              <a:t>(</a:t>
            </a:r>
            <a:r>
              <a:rPr lang="en-US" sz="1400" dirty="0" smtClean="0"/>
              <a:t>component) </a:t>
            </a:r>
            <a:r>
              <a:rPr lang="el-GR" sz="1400" dirty="0" smtClean="0"/>
              <a:t>που είναι πατέρας του </a:t>
            </a:r>
            <a:r>
              <a:rPr lang="en-US" sz="1400" dirty="0" smtClean="0"/>
              <a:t>pop-up, null </a:t>
            </a:r>
            <a:r>
              <a:rPr lang="el-GR" sz="1400" dirty="0" smtClean="0"/>
              <a:t>η </a:t>
            </a:r>
            <a:r>
              <a:rPr lang="en-US" sz="1400" dirty="0" smtClean="0"/>
              <a:t>default </a:t>
            </a:r>
            <a:r>
              <a:rPr lang="el-GR" sz="1400" dirty="0" smtClean="0"/>
              <a:t>τιμή</a:t>
            </a:r>
            <a:endParaRPr lang="en-US" sz="1400" dirty="0"/>
          </a:p>
        </p:txBody>
      </p:sp>
      <p:sp>
        <p:nvSpPr>
          <p:cNvPr id="8" name="Rectangular Callout 7"/>
          <p:cNvSpPr/>
          <p:nvPr/>
        </p:nvSpPr>
        <p:spPr>
          <a:xfrm>
            <a:off x="5255568" y="4869160"/>
            <a:ext cx="3708920" cy="288032"/>
          </a:xfrm>
          <a:prstGeom prst="wedgeRectCallout">
            <a:avLst>
              <a:gd name="adj1" fmla="val -79944"/>
              <a:gd name="adj2" fmla="val -49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Εμφανίζει ένα παράθυρο επιβεβαίωσης</a:t>
            </a:r>
            <a:endParaRPr lang="en-US" sz="1400" dirty="0"/>
          </a:p>
        </p:txBody>
      </p:sp>
      <p:sp>
        <p:nvSpPr>
          <p:cNvPr id="9" name="Rectangular Callout 8"/>
          <p:cNvSpPr/>
          <p:nvPr/>
        </p:nvSpPr>
        <p:spPr>
          <a:xfrm>
            <a:off x="-15065" y="4516165"/>
            <a:ext cx="1202689" cy="504056"/>
          </a:xfrm>
          <a:prstGeom prst="wedgeRectCallout">
            <a:avLst>
              <a:gd name="adj1" fmla="val 69986"/>
              <a:gd name="adj2" fmla="val 3526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Η ερώτηση στο χρήστη</a:t>
            </a:r>
            <a:endParaRPr lang="en-US" sz="1400" dirty="0"/>
          </a:p>
        </p:txBody>
      </p:sp>
      <p:sp>
        <p:nvSpPr>
          <p:cNvPr id="10" name="Rectangular Callout 9"/>
          <p:cNvSpPr/>
          <p:nvPr/>
        </p:nvSpPr>
        <p:spPr>
          <a:xfrm>
            <a:off x="-15065" y="5020221"/>
            <a:ext cx="1202689" cy="504055"/>
          </a:xfrm>
          <a:prstGeom prst="wedgeRectCallout">
            <a:avLst>
              <a:gd name="adj1" fmla="val 70481"/>
              <a:gd name="adj2" fmla="val -1354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Τίτλος παραθύρου</a:t>
            </a:r>
            <a:endParaRPr lang="en-US" sz="1400" dirty="0"/>
          </a:p>
        </p:txBody>
      </p:sp>
      <p:sp>
        <p:nvSpPr>
          <p:cNvPr id="11" name="Rectangular Callout 10"/>
          <p:cNvSpPr/>
          <p:nvPr/>
        </p:nvSpPr>
        <p:spPr>
          <a:xfrm>
            <a:off x="5255568" y="5236244"/>
            <a:ext cx="2340768" cy="288032"/>
          </a:xfrm>
          <a:prstGeom prst="wedgeRectCallout">
            <a:avLst>
              <a:gd name="adj1" fmla="val -72745"/>
              <a:gd name="adj2" fmla="val 1366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Τύπος επιβεβαίωσης</a:t>
            </a:r>
            <a:endParaRPr lang="en-US" sz="1400" dirty="0"/>
          </a:p>
        </p:txBody>
      </p:sp>
      <p:sp>
        <p:nvSpPr>
          <p:cNvPr id="12" name="Rectangular Callout 11"/>
          <p:cNvSpPr/>
          <p:nvPr/>
        </p:nvSpPr>
        <p:spPr>
          <a:xfrm>
            <a:off x="3203848" y="6021288"/>
            <a:ext cx="2340768" cy="461665"/>
          </a:xfrm>
          <a:prstGeom prst="wedgeRectCallout">
            <a:avLst>
              <a:gd name="adj1" fmla="val -13590"/>
              <a:gd name="adj2" fmla="val -102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Σταθερά για την επιλογή</a:t>
            </a:r>
            <a:endParaRPr lang="en-US" sz="1400" dirty="0" smtClean="0"/>
          </a:p>
          <a:p>
            <a:pPr algn="ctr"/>
            <a:r>
              <a:rPr lang="en-US" sz="1400" dirty="0" smtClean="0"/>
              <a:t>(YES_OPTION </a:t>
            </a:r>
            <a:r>
              <a:rPr lang="el-GR" sz="1400" dirty="0" smtClean="0"/>
              <a:t>για ΝΑΙ)</a:t>
            </a:r>
            <a:endParaRPr lang="en-US" sz="1400" dirty="0"/>
          </a:p>
        </p:txBody>
      </p:sp>
      <p:sp>
        <p:nvSpPr>
          <p:cNvPr id="13" name="TextBox 12"/>
          <p:cNvSpPr txBox="1"/>
          <p:nvPr/>
        </p:nvSpPr>
        <p:spPr>
          <a:xfrm>
            <a:off x="6022828" y="5663871"/>
            <a:ext cx="3147015" cy="830997"/>
          </a:xfrm>
          <a:prstGeom prst="rect">
            <a:avLst/>
          </a:prstGeom>
          <a:solidFill>
            <a:srgbClr val="92D050"/>
          </a:solidFill>
        </p:spPr>
        <p:txBody>
          <a:bodyPr wrap="none" rtlCol="0">
            <a:spAutoFit/>
          </a:bodyPr>
          <a:lstStyle/>
          <a:p>
            <a:r>
              <a:rPr lang="el-GR" sz="1600" dirty="0" smtClean="0"/>
              <a:t>Άλλοι τύποι επιβεβαίωσης:</a:t>
            </a:r>
          </a:p>
          <a:p>
            <a:pPr marL="285750" indent="-285750">
              <a:buFont typeface="Arial" pitchFamily="34" charset="0"/>
              <a:buChar char="•"/>
            </a:pPr>
            <a:r>
              <a:rPr lang="en-US" sz="1600" dirty="0" smtClean="0"/>
              <a:t>OK_CANCEL_OPTION</a:t>
            </a:r>
          </a:p>
          <a:p>
            <a:pPr marL="285750" indent="-285750">
              <a:buFont typeface="Arial" pitchFamily="34" charset="0"/>
              <a:buChar char="•"/>
            </a:pPr>
            <a:r>
              <a:rPr lang="en-US" sz="1600" dirty="0" smtClean="0"/>
              <a:t>YES_NO_CANCEL_OPTION</a:t>
            </a:r>
            <a:endParaRPr lang="en-US" sz="1600" dirty="0"/>
          </a:p>
        </p:txBody>
      </p:sp>
    </p:spTree>
    <p:extLst>
      <p:ext uri="{BB962C8B-B14F-4D97-AF65-F5344CB8AC3E}">
        <p14:creationId xmlns:p14="http://schemas.microsoft.com/office/powerpoint/2010/main" val="226746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934" y="5445224"/>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504" y="4077072"/>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04" y="3501008"/>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Icons</a:t>
            </a:r>
            <a:endParaRPr lang="en-US" dirty="0"/>
          </a:p>
        </p:txBody>
      </p:sp>
      <p:sp>
        <p:nvSpPr>
          <p:cNvPr id="3" name="Content Placeholder 2"/>
          <p:cNvSpPr>
            <a:spLocks noGrp="1"/>
          </p:cNvSpPr>
          <p:nvPr>
            <p:ph idx="1"/>
          </p:nvPr>
        </p:nvSpPr>
        <p:spPr/>
        <p:txBody>
          <a:bodyPr>
            <a:normAutofit/>
          </a:bodyPr>
          <a:lstStyle/>
          <a:p>
            <a:r>
              <a:rPr lang="el-GR" dirty="0" smtClean="0"/>
              <a:t>Μπορούμε να βάλουμε μέσα στο </a:t>
            </a:r>
            <a:r>
              <a:rPr lang="en-US" smtClean="0"/>
              <a:t>GUI </a:t>
            </a:r>
            <a:r>
              <a:rPr lang="el-GR" smtClean="0"/>
              <a:t>μας </a:t>
            </a:r>
            <a:r>
              <a:rPr lang="el-GR" dirty="0" smtClean="0"/>
              <a:t>και εικονίδια</a:t>
            </a:r>
          </a:p>
          <a:p>
            <a:r>
              <a:rPr lang="el-GR" dirty="0" smtClean="0"/>
              <a:t>Παράδειγμα</a:t>
            </a:r>
          </a:p>
        </p:txBody>
      </p:sp>
      <p:sp>
        <p:nvSpPr>
          <p:cNvPr id="4" name="TextBox 3"/>
          <p:cNvSpPr txBox="1"/>
          <p:nvPr/>
        </p:nvSpPr>
        <p:spPr>
          <a:xfrm>
            <a:off x="107504" y="3212976"/>
            <a:ext cx="8552341" cy="2862322"/>
          </a:xfrm>
          <a:prstGeom prst="rect">
            <a:avLst/>
          </a:prstGeom>
          <a:noFill/>
          <a:ln w="28575">
            <a:solidFill>
              <a:srgbClr val="FF0000"/>
            </a:solidFill>
            <a:prstDash val="dash"/>
          </a:ln>
        </p:spPr>
        <p:txBody>
          <a:bodyPr wrap="none" rtlCol="0">
            <a:spAutoFit/>
          </a:bodyPr>
          <a:lstStyle/>
          <a:p>
            <a:r>
              <a:rPr lang="el-GR" b="1" dirty="0" smtClean="0">
                <a:latin typeface="Courier New" pitchFamily="49" charset="0"/>
                <a:cs typeface="Courier New" pitchFamily="49" charset="0"/>
              </a:rPr>
              <a:t>       </a:t>
            </a:r>
          </a:p>
          <a:p>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ImageIcon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dukeIcon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ImageIcon</a:t>
            </a:r>
            <a:r>
              <a:rPr lang="en-US" b="1" dirty="0">
                <a:solidFill>
                  <a:srgbClr val="0070C0"/>
                </a:solidFill>
                <a:latin typeface="Courier New" pitchFamily="49" charset="0"/>
                <a:cs typeface="Courier New" pitchFamily="49" charset="0"/>
              </a:rPr>
              <a:t>("duke_waving.gif</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dukeLabel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JLabel</a:t>
            </a:r>
            <a:r>
              <a:rPr lang="en-US" b="1" dirty="0">
                <a:solidFill>
                  <a:srgbClr val="0070C0"/>
                </a:solidFill>
                <a:latin typeface="Courier New" pitchFamily="49" charset="0"/>
                <a:cs typeface="Courier New" pitchFamily="49" charset="0"/>
              </a:rPr>
              <a:t>("Mood check");</a:t>
            </a: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dukeLabel.setIcon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dukeIcon</a:t>
            </a:r>
            <a:r>
              <a:rPr lang="en-US" b="1" dirty="0" smtClean="0">
                <a:solidFill>
                  <a:srgbClr val="0070C0"/>
                </a:solidFill>
                <a:latin typeface="Courier New" pitchFamily="49" charset="0"/>
                <a:cs typeface="Courier New" pitchFamily="49" charset="0"/>
              </a:rPr>
              <a:t>);</a:t>
            </a:r>
          </a:p>
          <a:p>
            <a:endParaRPr lang="en-US" b="1" dirty="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	</a:t>
            </a:r>
          </a:p>
          <a:p>
            <a:r>
              <a:rPr lang="el-GR"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ImageIcon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happyIcon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ImageIcon</a:t>
            </a:r>
            <a:r>
              <a:rPr lang="en-US" b="1" dirty="0">
                <a:solidFill>
                  <a:srgbClr val="0070C0"/>
                </a:solidFill>
                <a:latin typeface="Courier New" pitchFamily="49" charset="0"/>
                <a:cs typeface="Courier New" pitchFamily="49" charset="0"/>
              </a:rPr>
              <a:t>("smiley.gif</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happyButton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("Happy");</a:t>
            </a: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happyButton.setIcon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happyIcon</a:t>
            </a:r>
            <a:r>
              <a:rPr lang="en-US" b="1" dirty="0">
                <a:solidFill>
                  <a:srgbClr val="0070C0"/>
                </a:solidFill>
                <a:latin typeface="Courier New" pitchFamily="49" charset="0"/>
                <a:cs typeface="Courier New" pitchFamily="49" charset="0"/>
              </a:rPr>
              <a:t>);</a:t>
            </a:r>
          </a:p>
          <a:p>
            <a:endParaRPr lang="en-US" dirty="0">
              <a:solidFill>
                <a:srgbClr val="0070C0"/>
              </a:solidFill>
            </a:endParaRPr>
          </a:p>
        </p:txBody>
      </p:sp>
      <p:sp>
        <p:nvSpPr>
          <p:cNvPr id="6" name="Rectangular Callout 5"/>
          <p:cNvSpPr/>
          <p:nvPr/>
        </p:nvSpPr>
        <p:spPr>
          <a:xfrm>
            <a:off x="3779912" y="2924944"/>
            <a:ext cx="4464496" cy="4686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εικονίδιο από μία εικόνα</a:t>
            </a:r>
            <a:endParaRPr lang="en-US" dirty="0"/>
          </a:p>
        </p:txBody>
      </p:sp>
      <p:sp>
        <p:nvSpPr>
          <p:cNvPr id="7" name="Rectangular Callout 6"/>
          <p:cNvSpPr/>
          <p:nvPr/>
        </p:nvSpPr>
        <p:spPr>
          <a:xfrm>
            <a:off x="2555776" y="4409821"/>
            <a:ext cx="4464496" cy="468632"/>
          </a:xfrm>
          <a:prstGeom prst="wedgeRectCallout">
            <a:avLst>
              <a:gd name="adj1" fmla="val -31757"/>
              <a:gd name="adj2" fmla="val -67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Προσθέτει το εικονίδιο σε ένα </a:t>
            </a:r>
            <a:r>
              <a:rPr lang="en-US" dirty="0" smtClean="0"/>
              <a:t>label</a:t>
            </a:r>
            <a:endParaRPr lang="en-US" dirty="0"/>
          </a:p>
        </p:txBody>
      </p:sp>
      <p:sp>
        <p:nvSpPr>
          <p:cNvPr id="11" name="Rectangular Callout 10"/>
          <p:cNvSpPr/>
          <p:nvPr/>
        </p:nvSpPr>
        <p:spPr>
          <a:xfrm>
            <a:off x="2411760" y="5840982"/>
            <a:ext cx="4464496" cy="468632"/>
          </a:xfrm>
          <a:prstGeom prst="wedgeRectCallout">
            <a:avLst>
              <a:gd name="adj1" fmla="val -31757"/>
              <a:gd name="adj2" fmla="val -67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Προσθέτει το εικονίδιο σε ένα </a:t>
            </a:r>
            <a:r>
              <a:rPr lang="en-US" dirty="0" smtClean="0"/>
              <a:t>button</a:t>
            </a:r>
            <a:endParaRPr lang="en-US" dirty="0"/>
          </a:p>
        </p:txBody>
      </p:sp>
    </p:spTree>
    <p:extLst>
      <p:ext uri="{BB962C8B-B14F-4D97-AF65-F5344CB8AC3E}">
        <p14:creationId xmlns:p14="http://schemas.microsoft.com/office/powerpoint/2010/main" val="282188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Στο πρόγραμμα μας ορίσαμε την κλάση που δημιουργεί το παράθυρο (</a:t>
            </a:r>
            <a:r>
              <a:rPr lang="en-US" dirty="0" smtClean="0">
                <a:solidFill>
                  <a:schemeClr val="accent6">
                    <a:lumMod val="75000"/>
                  </a:schemeClr>
                </a:solidFill>
              </a:rPr>
              <a:t>extends </a:t>
            </a:r>
            <a:r>
              <a:rPr lang="en-US" dirty="0" err="1" smtClean="0">
                <a:solidFill>
                  <a:schemeClr val="accent6">
                    <a:lumMod val="75000"/>
                  </a:schemeClr>
                </a:solidFill>
              </a:rPr>
              <a:t>JFrame</a:t>
            </a:r>
            <a:r>
              <a:rPr lang="en-US" dirty="0" smtClean="0"/>
              <a:t>) </a:t>
            </a:r>
            <a:r>
              <a:rPr lang="el-GR" dirty="0" smtClean="0"/>
              <a:t>να είναι και ο ακροατής (</a:t>
            </a:r>
            <a:r>
              <a:rPr lang="en-US" dirty="0" smtClean="0">
                <a:solidFill>
                  <a:srgbClr val="0070C0"/>
                </a:solidFill>
              </a:rPr>
              <a:t>implements </a:t>
            </a:r>
            <a:r>
              <a:rPr lang="en-US" dirty="0" err="1" smtClean="0">
                <a:solidFill>
                  <a:srgbClr val="0070C0"/>
                </a:solidFill>
              </a:rPr>
              <a:t>ActionListener</a:t>
            </a:r>
            <a:r>
              <a:rPr lang="en-US" dirty="0" smtClean="0"/>
              <a:t>) </a:t>
            </a:r>
            <a:r>
              <a:rPr lang="el-GR" dirty="0" smtClean="0"/>
              <a:t>των συμβάντων μέσα στο παράθυρο.</a:t>
            </a:r>
            <a:endParaRPr lang="en-US" dirty="0" smtClean="0"/>
          </a:p>
          <a:p>
            <a:pPr lvl="1"/>
            <a:r>
              <a:rPr lang="el-GR" dirty="0" smtClean="0"/>
              <a:t>Αυτό είναι μια βολική λύση γιατί όλος ο κώδικας είναι στο </a:t>
            </a:r>
            <a:r>
              <a:rPr lang="el-GR" dirty="0" smtClean="0">
                <a:solidFill>
                  <a:schemeClr val="accent6">
                    <a:lumMod val="75000"/>
                  </a:schemeClr>
                </a:solidFill>
              </a:rPr>
              <a:t>ίδιο </a:t>
            </a:r>
            <a:r>
              <a:rPr lang="el-GR" dirty="0" smtClean="0"/>
              <a:t>σημείο</a:t>
            </a:r>
          </a:p>
          <a:p>
            <a:pPr lvl="1"/>
            <a:r>
              <a:rPr lang="el-GR" dirty="0" smtClean="0"/>
              <a:t>Έχει το πρόβλημα ότι έχουμε </a:t>
            </a:r>
            <a:r>
              <a:rPr lang="el-GR" dirty="0" smtClean="0">
                <a:solidFill>
                  <a:schemeClr val="accent6">
                    <a:lumMod val="75000"/>
                  </a:schemeClr>
                </a:solidFill>
              </a:rPr>
              <a:t>μία μόνο </a:t>
            </a:r>
            <a:r>
              <a:rPr lang="el-GR" dirty="0" smtClean="0"/>
              <a:t>μέθοδο </a:t>
            </a:r>
            <a:r>
              <a:rPr lang="en-US" dirty="0" err="1" smtClean="0">
                <a:solidFill>
                  <a:srgbClr val="0070C0"/>
                </a:solidFill>
              </a:rPr>
              <a:t>actionPerformed</a:t>
            </a:r>
            <a:r>
              <a:rPr lang="en-US" dirty="0" smtClean="0">
                <a:solidFill>
                  <a:srgbClr val="0070C0"/>
                </a:solidFill>
              </a:rPr>
              <a:t> </a:t>
            </a:r>
            <a:r>
              <a:rPr lang="el-GR" dirty="0" smtClean="0"/>
              <a:t>στην οποία θα πρέπει να ξεχωρίσουμε όλες τις περιπτώσεις.</a:t>
            </a:r>
          </a:p>
          <a:p>
            <a:endParaRPr lang="el-GR" dirty="0" smtClean="0"/>
          </a:p>
          <a:p>
            <a:r>
              <a:rPr lang="el-GR" dirty="0" smtClean="0"/>
              <a:t>Πιο βολικό να έχουμε ένα </a:t>
            </a:r>
            <a:r>
              <a:rPr lang="el-GR" dirty="0" smtClean="0">
                <a:solidFill>
                  <a:schemeClr val="accent6">
                    <a:lumMod val="75000"/>
                  </a:schemeClr>
                </a:solidFill>
              </a:rPr>
              <a:t>διαφορετικό</a:t>
            </a:r>
            <a:r>
              <a:rPr lang="el-GR" dirty="0" smtClean="0"/>
              <a:t> </a:t>
            </a:r>
            <a:r>
              <a:rPr lang="en-US" dirty="0" err="1" smtClean="0">
                <a:solidFill>
                  <a:srgbClr val="0070C0"/>
                </a:solidFill>
              </a:rPr>
              <a:t>ActionListener</a:t>
            </a:r>
            <a:r>
              <a:rPr lang="en-US" dirty="0" smtClean="0">
                <a:solidFill>
                  <a:srgbClr val="0070C0"/>
                </a:solidFill>
              </a:rPr>
              <a:t> </a:t>
            </a:r>
            <a:r>
              <a:rPr lang="el-GR" dirty="0" smtClean="0"/>
              <a:t>για κάθε διαφορετικό συμβάν</a:t>
            </a:r>
          </a:p>
          <a:p>
            <a:pPr lvl="1"/>
            <a:r>
              <a:rPr lang="el-GR" dirty="0" smtClean="0">
                <a:solidFill>
                  <a:schemeClr val="accent6">
                    <a:lumMod val="75000"/>
                  </a:schemeClr>
                </a:solidFill>
              </a:rPr>
              <a:t>Προβλήματα</a:t>
            </a:r>
            <a:r>
              <a:rPr lang="el-GR" dirty="0" smtClean="0"/>
              <a:t>: </a:t>
            </a:r>
          </a:p>
          <a:p>
            <a:pPr lvl="2"/>
            <a:r>
              <a:rPr lang="el-GR" dirty="0" smtClean="0"/>
              <a:t>Θα πρέπει να ορίσουμε </a:t>
            </a:r>
            <a:r>
              <a:rPr lang="el-GR" dirty="0" smtClean="0">
                <a:solidFill>
                  <a:srgbClr val="0070C0"/>
                </a:solidFill>
              </a:rPr>
              <a:t>πολλαπλές κλάσεις </a:t>
            </a:r>
            <a:r>
              <a:rPr lang="el-GR" dirty="0" smtClean="0"/>
              <a:t>ακροατών σε πολλαπλά αρχεία </a:t>
            </a:r>
          </a:p>
          <a:p>
            <a:pPr lvl="2"/>
            <a:r>
              <a:rPr lang="el-GR" dirty="0" smtClean="0"/>
              <a:t>Θα πρέπει να περνάμε σαν παραμέτρους τα στοιχεία που θέλουμε να αλλάξουμε. </a:t>
            </a:r>
          </a:p>
        </p:txBody>
      </p:sp>
    </p:spTree>
    <p:extLst>
      <p:ext uri="{BB962C8B-B14F-4D97-AF65-F5344CB8AC3E}">
        <p14:creationId xmlns:p14="http://schemas.microsoft.com/office/powerpoint/2010/main" val="425994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fontScale="92500"/>
          </a:bodyPr>
          <a:lstStyle/>
          <a:p>
            <a:r>
              <a:rPr lang="el-GR" dirty="0" smtClean="0">
                <a:solidFill>
                  <a:srgbClr val="0070C0"/>
                </a:solidFill>
              </a:rPr>
              <a:t>Λύση</a:t>
            </a:r>
            <a:r>
              <a:rPr lang="el-GR" dirty="0" smtClean="0"/>
              <a:t>: Να ορίσουμε τους ακροατές που χρειάζεται το παράθυρο μας ως </a:t>
            </a:r>
            <a:r>
              <a:rPr lang="el-GR" dirty="0" smtClean="0">
                <a:solidFill>
                  <a:schemeClr val="accent6">
                    <a:lumMod val="75000"/>
                  </a:schemeClr>
                </a:solidFill>
              </a:rPr>
              <a:t>εσωτερικές κλάσεις</a:t>
            </a:r>
          </a:p>
          <a:p>
            <a:pPr lvl="1"/>
            <a:endParaRPr lang="en-US" dirty="0" smtClean="0"/>
          </a:p>
          <a:p>
            <a:r>
              <a:rPr lang="el-GR" dirty="0" smtClean="0">
                <a:solidFill>
                  <a:srgbClr val="0070C0"/>
                </a:solidFill>
              </a:rPr>
              <a:t>Υπενθύμιση</a:t>
            </a:r>
            <a:r>
              <a:rPr lang="el-GR" dirty="0" smtClean="0"/>
              <a:t>: μια εσωτερική κλάση ορίζεται μέσα σε μία άλλη κλάση και την βλέπει μόνο η κλάση που την ορίζει</a:t>
            </a:r>
          </a:p>
          <a:p>
            <a:endParaRPr lang="el-GR" dirty="0"/>
          </a:p>
          <a:p>
            <a:r>
              <a:rPr lang="el-GR" dirty="0" smtClean="0">
                <a:solidFill>
                  <a:schemeClr val="accent6">
                    <a:lumMod val="75000"/>
                  </a:schemeClr>
                </a:solidFill>
              </a:rPr>
              <a:t>Πλεονεκτήματα</a:t>
            </a:r>
            <a:r>
              <a:rPr lang="el-GR" dirty="0" smtClean="0"/>
              <a:t>:</a:t>
            </a:r>
            <a:endParaRPr lang="en-US" dirty="0"/>
          </a:p>
          <a:p>
            <a:pPr lvl="1"/>
            <a:r>
              <a:rPr lang="el-GR" dirty="0" smtClean="0"/>
              <a:t>Οι κλάσεις είναι πλέον </a:t>
            </a:r>
            <a:r>
              <a:rPr lang="el-GR" dirty="0" smtClean="0">
                <a:solidFill>
                  <a:srgbClr val="0070C0"/>
                </a:solidFill>
              </a:rPr>
              <a:t>τοπικές</a:t>
            </a:r>
            <a:r>
              <a:rPr lang="el-GR" dirty="0" smtClean="0"/>
              <a:t> στον κώδικα που τις καλεί, μπορούμε να επαναχρησιμοποιούμε τα ίδια ονόματα</a:t>
            </a:r>
          </a:p>
          <a:p>
            <a:pPr lvl="1"/>
            <a:r>
              <a:rPr lang="el-GR" dirty="0" smtClean="0"/>
              <a:t>Οι κλάσεις έχουν πρόσβαση σε </a:t>
            </a:r>
            <a:r>
              <a:rPr lang="el-GR" dirty="0" smtClean="0">
                <a:solidFill>
                  <a:srgbClr val="0070C0"/>
                </a:solidFill>
              </a:rPr>
              <a:t>ιδιωτικά πεδία</a:t>
            </a:r>
            <a:endParaRPr lang="en-US" dirty="0">
              <a:solidFill>
                <a:srgbClr val="0070C0"/>
              </a:solidFill>
            </a:endParaRPr>
          </a:p>
        </p:txBody>
      </p:sp>
    </p:spTree>
    <p:extLst>
      <p:ext uri="{BB962C8B-B14F-4D97-AF65-F5344CB8AC3E}">
        <p14:creationId xmlns:p14="http://schemas.microsoft.com/office/powerpoint/2010/main" val="277153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6165" y="1988840"/>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699" y="4725144"/>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3356992"/>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863499"/>
            <a:ext cx="8568952" cy="5616624"/>
          </a:xfrm>
          <a:ln w="28575">
            <a:solidFill>
              <a:srgbClr val="0070C0"/>
            </a:solidFill>
            <a:prstDash val="dash"/>
          </a:ln>
        </p:spPr>
        <p:txBody>
          <a:bodyPr>
            <a:normAutofit fontScale="62500" lnSpcReduction="20000"/>
          </a:bodyPr>
          <a:lstStyle/>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("Red");</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RedListener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redButton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("White");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whiteButton.setBackground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Color.WHITE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WhiteListener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whiteButton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("Blue");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blueButton.setBackground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BlueListener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blueButton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06819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6590" y="5373216"/>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6590" y="3717032"/>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6165" y="2132856"/>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6472" y="788397"/>
            <a:ext cx="8229600" cy="5760640"/>
          </a:xfrm>
          <a:ln w="28575">
            <a:solidFill>
              <a:srgbClr val="0070C0"/>
            </a:solidFill>
            <a:prstDash val="dash"/>
          </a:ln>
        </p:spPr>
        <p:txBody>
          <a:bodyPr>
            <a:normAutofit fontScale="55000" lnSpcReduction="20000"/>
          </a:bodyPr>
          <a:lstStyle/>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private class </a:t>
            </a:r>
            <a:r>
              <a:rPr lang="en-US" b="1" dirty="0" err="1" smtClean="0">
                <a:latin typeface="Courier New" pitchFamily="49" charset="0"/>
                <a:cs typeface="Courier New" pitchFamily="49" charset="0"/>
              </a:rPr>
              <a:t>RedListener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redPanel.</a:t>
            </a:r>
            <a:r>
              <a:rPr lang="en-US" b="1" dirty="0" err="1" smtClean="0">
                <a:solidFill>
                  <a:schemeClr val="accent6">
                    <a:lumMod val="75000"/>
                  </a:schemeClr>
                </a:solidFill>
                <a:latin typeface="Courier New" pitchFamily="49" charset="0"/>
                <a:cs typeface="Courier New" pitchFamily="49" charset="0"/>
              </a:rPr>
              <a:t>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class </a:t>
            </a:r>
            <a:r>
              <a:rPr lang="en-US" b="1" dirty="0" err="1" smtClean="0">
                <a:latin typeface="Courier New" pitchFamily="49" charset="0"/>
                <a:cs typeface="Courier New" pitchFamily="49" charset="0"/>
              </a:rPr>
              <a:t>WhiteListener</a:t>
            </a: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Color.WHITE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class </a:t>
            </a:r>
            <a:r>
              <a:rPr lang="en-US" b="1" dirty="0" err="1" smtClean="0">
                <a:latin typeface="Courier New" pitchFamily="49" charset="0"/>
                <a:cs typeface="Courier New" pitchFamily="49" charset="0"/>
              </a:rPr>
              <a:t>BlueListener</a:t>
            </a: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Color.BLUE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10" name="TextBox 9"/>
          <p:cNvSpPr txBox="1"/>
          <p:nvPr/>
        </p:nvSpPr>
        <p:spPr>
          <a:xfrm>
            <a:off x="3059832" y="603731"/>
            <a:ext cx="4844531" cy="369332"/>
          </a:xfrm>
          <a:prstGeom prst="rect">
            <a:avLst/>
          </a:prstGeom>
          <a:solidFill>
            <a:schemeClr val="accent6">
              <a:lumMod val="75000"/>
            </a:schemeClr>
          </a:solidFill>
        </p:spPr>
        <p:txBody>
          <a:bodyPr wrap="none" rtlCol="0">
            <a:spAutoFit/>
          </a:bodyPr>
          <a:lstStyle/>
          <a:p>
            <a:r>
              <a:rPr lang="el-GR" dirty="0" smtClean="0">
                <a:solidFill>
                  <a:schemeClr val="bg1"/>
                </a:solidFill>
              </a:rPr>
              <a:t>Ορισμός των εσωτερικών κλάσεων-ακροατών</a:t>
            </a:r>
            <a:endParaRPr lang="en-US" dirty="0">
              <a:solidFill>
                <a:schemeClr val="bg1"/>
              </a:solidFill>
            </a:endParaRPr>
          </a:p>
        </p:txBody>
      </p:sp>
      <p:sp>
        <p:nvSpPr>
          <p:cNvPr id="11" name="TextBox 10"/>
          <p:cNvSpPr txBox="1"/>
          <p:nvPr/>
        </p:nvSpPr>
        <p:spPr>
          <a:xfrm>
            <a:off x="4421272" y="5877272"/>
            <a:ext cx="4680520" cy="646331"/>
          </a:xfrm>
          <a:prstGeom prst="rect">
            <a:avLst/>
          </a:prstGeom>
          <a:solidFill>
            <a:srgbClr val="92D050"/>
          </a:solidFill>
        </p:spPr>
        <p:txBody>
          <a:bodyPr wrap="square" rtlCol="0">
            <a:spAutoFit/>
          </a:bodyPr>
          <a:lstStyle/>
          <a:p>
            <a:r>
              <a:rPr lang="el-GR" dirty="0" smtClean="0"/>
              <a:t>Οι εσωτερικές κλάσεις έχουν πρόσβαση στα ιδιωτικά αντικείμενα πάνελ</a:t>
            </a:r>
            <a:endParaRPr lang="en-US" dirty="0"/>
          </a:p>
        </p:txBody>
      </p:sp>
    </p:spTree>
    <p:extLst>
      <p:ext uri="{BB962C8B-B14F-4D97-AF65-F5344CB8AC3E}">
        <p14:creationId xmlns:p14="http://schemas.microsoft.com/office/powerpoint/2010/main" val="139196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25143"/>
            <a:ext cx="8712968" cy="151216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Ανώνυμες κλάσεις</a:t>
            </a:r>
            <a:endParaRPr lang="en-US" dirty="0"/>
          </a:p>
        </p:txBody>
      </p:sp>
      <p:sp>
        <p:nvSpPr>
          <p:cNvPr id="3" name="Content Placeholder 2"/>
          <p:cNvSpPr>
            <a:spLocks noGrp="1"/>
          </p:cNvSpPr>
          <p:nvPr>
            <p:ph idx="1"/>
          </p:nvPr>
        </p:nvSpPr>
        <p:spPr>
          <a:xfrm>
            <a:off x="323528" y="1600200"/>
            <a:ext cx="8712968" cy="5141168"/>
          </a:xfrm>
        </p:spPr>
        <p:txBody>
          <a:bodyPr>
            <a:normAutofit fontScale="77500" lnSpcReduction="20000"/>
          </a:bodyPr>
          <a:lstStyle/>
          <a:p>
            <a:r>
              <a:rPr lang="el-GR" dirty="0" smtClean="0"/>
              <a:t>Τα αντικείμενα-ακροατές είναι </a:t>
            </a:r>
            <a:r>
              <a:rPr lang="el-GR" dirty="0" smtClean="0">
                <a:solidFill>
                  <a:schemeClr val="accent6">
                    <a:lumMod val="75000"/>
                  </a:schemeClr>
                </a:solidFill>
              </a:rPr>
              <a:t>ανώνυμα</a:t>
            </a:r>
            <a:r>
              <a:rPr lang="el-GR" dirty="0" smtClean="0"/>
              <a:t> αντικείμενα</a:t>
            </a:r>
          </a:p>
          <a:p>
            <a:pPr lvl="1"/>
            <a:r>
              <a:rPr lang="en-US" b="1" dirty="0" err="1">
                <a:solidFill>
                  <a:srgbClr val="0070C0"/>
                </a:solidFill>
                <a:latin typeface="Courier New" pitchFamily="49" charset="0"/>
                <a:cs typeface="Courier New" pitchFamily="49" charset="0"/>
              </a:rPr>
              <a:t>redButton.addActionListener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RedListener</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endParaRPr lang="en-US" dirty="0" smtClean="0"/>
          </a:p>
          <a:p>
            <a:r>
              <a:rPr lang="el-GR" dirty="0" smtClean="0"/>
              <a:t>Μπορούμε να κάνουμε τον κώδικα ακόμη πιο συνοπτικό ορίζοντας μια </a:t>
            </a:r>
            <a:r>
              <a:rPr lang="el-GR" dirty="0" smtClean="0">
                <a:solidFill>
                  <a:schemeClr val="accent6">
                    <a:lumMod val="75000"/>
                  </a:schemeClr>
                </a:solidFill>
              </a:rPr>
              <a:t>ανώνυμη κλάση</a:t>
            </a:r>
          </a:p>
          <a:p>
            <a:pPr lvl="1"/>
            <a:r>
              <a:rPr lang="el-GR" dirty="0" smtClean="0"/>
              <a:t>Ο ορισμός της κλάσης γίνεται εκεί που τον χρειαζόμαστε μόνο</a:t>
            </a:r>
            <a:r>
              <a:rPr lang="en-US" dirty="0" smtClean="0"/>
              <a:t> </a:t>
            </a:r>
            <a:r>
              <a:rPr lang="el-GR" dirty="0" smtClean="0"/>
              <a:t>και </a:t>
            </a:r>
            <a:r>
              <a:rPr lang="el-GR" dirty="0" smtClean="0">
                <a:solidFill>
                  <a:srgbClr val="FF0000"/>
                </a:solidFill>
              </a:rPr>
              <a:t>υλοποιεί ένα </a:t>
            </a:r>
            <a:r>
              <a:rPr lang="en-US" dirty="0" smtClean="0">
                <a:solidFill>
                  <a:srgbClr val="FF0000"/>
                </a:solidFill>
              </a:rPr>
              <a:t>Interface</a:t>
            </a:r>
            <a:endParaRPr lang="el-GR" dirty="0" smtClean="0">
              <a:solidFill>
                <a:srgbClr val="FF0000"/>
              </a:solidFill>
            </a:endParaRPr>
          </a:p>
          <a:p>
            <a:pPr lvl="1"/>
            <a:r>
              <a:rPr lang="el-GR" dirty="0" smtClean="0"/>
              <a:t>Δεν συνίσταται αλλά μπορεί να το συναντήσετε σε κώδικα που δημιουργείται από </a:t>
            </a:r>
            <a:r>
              <a:rPr lang="en-US" dirty="0" smtClean="0"/>
              <a:t>IDEs</a:t>
            </a:r>
          </a:p>
          <a:p>
            <a:pPr lvl="1"/>
            <a:endParaRPr lang="en-US" dirty="0" smtClean="0"/>
          </a:p>
          <a:p>
            <a:pPr marL="274320" lvl="1" indent="0">
              <a:buNone/>
            </a:pPr>
            <a:r>
              <a:rPr lang="el-GR" dirty="0" smtClean="0"/>
              <a:t> </a:t>
            </a:r>
            <a:r>
              <a:rPr lang="en-US" b="1" dirty="0" err="1">
                <a:solidFill>
                  <a:srgbClr val="0070C0"/>
                </a:solidFill>
                <a:latin typeface="Courier New" pitchFamily="49" charset="0"/>
                <a:cs typeface="Courier New" pitchFamily="49" charset="0"/>
              </a:rPr>
              <a:t>redButton.addActionListener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smtClean="0">
                <a:solidFill>
                  <a:srgbClr val="FF0000"/>
                </a:solidFill>
                <a:latin typeface="Courier New" pitchFamily="49" charset="0"/>
                <a:cs typeface="Courier New" pitchFamily="49" charset="0"/>
              </a:rPr>
              <a:t>ActionListener</a:t>
            </a:r>
            <a:r>
              <a:rPr lang="en-US" b="1" dirty="0" smtClean="0">
                <a:solidFill>
                  <a:srgbClr val="FF0000"/>
                </a:solidFill>
                <a:latin typeface="Courier New" pitchFamily="49" charset="0"/>
                <a:cs typeface="Courier New" pitchFamily="49" charset="0"/>
              </a:rPr>
              <a:t>()</a:t>
            </a:r>
          </a:p>
          <a:p>
            <a:pPr marL="274320" lvl="1" indent="0">
              <a:buNone/>
            </a:pPr>
            <a:r>
              <a:rPr lang="en-US" b="1" dirty="0">
                <a:solidFill>
                  <a:srgbClr val="FF000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void </a:t>
            </a:r>
            <a:r>
              <a:rPr lang="en-US" b="1" dirty="0" err="1" smtClean="0">
                <a:solidFill>
                  <a:schemeClr val="accent6">
                    <a:lumMod val="75000"/>
                  </a:schemeClr>
                </a:solidFill>
                <a:latin typeface="Courier New" pitchFamily="49" charset="0"/>
                <a:cs typeface="Courier New" pitchFamily="49" charset="0"/>
              </a:rPr>
              <a:t>actionPerformed</a:t>
            </a:r>
            <a:r>
              <a:rPr lang="en-US" b="1" dirty="0" smtClean="0">
                <a:solidFill>
                  <a:schemeClr val="accent6">
                    <a:lumMod val="75000"/>
                  </a:schemeClr>
                </a:solidFill>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ActionEvent</a:t>
            </a:r>
            <a:r>
              <a:rPr lang="en-US" b="1" dirty="0" smtClean="0">
                <a:solidFill>
                  <a:schemeClr val="accent6">
                    <a:lumMod val="75000"/>
                  </a:schemeClr>
                </a:solidFill>
                <a:latin typeface="Courier New" pitchFamily="49" charset="0"/>
                <a:cs typeface="Courier New" pitchFamily="49" charset="0"/>
              </a:rPr>
              <a:t> e){</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redPanel.setBackground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Color.RED</a:t>
            </a:r>
            <a:r>
              <a:rPr lang="en-US" b="1" dirty="0">
                <a:solidFill>
                  <a:schemeClr val="accent6">
                    <a:lumMod val="75000"/>
                  </a:schemeClr>
                </a:solidFill>
                <a:latin typeface="Courier New" pitchFamily="49" charset="0"/>
                <a:cs typeface="Courier New" pitchFamily="49" charset="0"/>
              </a:rPr>
              <a:t>);</a:t>
            </a:r>
          </a:p>
          <a:p>
            <a:pPr marL="274320" lvl="1" indent="0">
              <a:buNone/>
            </a:pPr>
            <a:r>
              <a:rPr lang="en-US"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a:t>
            </a:r>
          </a:p>
          <a:p>
            <a:pPr marL="274320" lvl="1" indent="0">
              <a:buNone/>
            </a:pPr>
            <a:r>
              <a:rPr lang="en-US" b="1" dirty="0" smtClean="0">
                <a:solidFill>
                  <a:srgbClr val="0070C0"/>
                </a:solidFill>
                <a:latin typeface="Courier New" pitchFamily="49" charset="0"/>
                <a:cs typeface="Courier New" pitchFamily="49" charset="0"/>
              </a:rPr>
              <a:t>);</a:t>
            </a:r>
            <a:endParaRPr lang="el-GR" b="1" dirty="0">
              <a:solidFill>
                <a:srgbClr val="0070C0"/>
              </a:solidFill>
              <a:latin typeface="Courier New" pitchFamily="49" charset="0"/>
              <a:cs typeface="Courier New" pitchFamily="49" charset="0"/>
            </a:endParaRPr>
          </a:p>
          <a:p>
            <a:pPr lvl="1"/>
            <a:endParaRPr lang="en-US" dirty="0"/>
          </a:p>
        </p:txBody>
      </p:sp>
      <p:sp>
        <p:nvSpPr>
          <p:cNvPr id="5" name="TextBox 4"/>
          <p:cNvSpPr txBox="1"/>
          <p:nvPr/>
        </p:nvSpPr>
        <p:spPr>
          <a:xfrm>
            <a:off x="4695633" y="6114377"/>
            <a:ext cx="4214359" cy="646331"/>
          </a:xfrm>
          <a:prstGeom prst="rect">
            <a:avLst/>
          </a:prstGeom>
          <a:solidFill>
            <a:srgbClr val="92D050"/>
          </a:solidFill>
        </p:spPr>
        <p:txBody>
          <a:bodyPr wrap="none" rtlCol="0">
            <a:spAutoFit/>
          </a:bodyPr>
          <a:lstStyle/>
          <a:p>
            <a:r>
              <a:rPr lang="el-GR" dirty="0" smtClean="0"/>
              <a:t>Ο ορισμός της κλάσης</a:t>
            </a:r>
          </a:p>
          <a:p>
            <a:r>
              <a:rPr lang="el-GR" dirty="0" smtClean="0"/>
              <a:t>Χρησιμοποιούμε το </a:t>
            </a:r>
            <a:r>
              <a:rPr lang="el-GR" dirty="0" smtClean="0">
                <a:solidFill>
                  <a:srgbClr val="FF0000"/>
                </a:solidFill>
              </a:rPr>
              <a:t>όνομα του </a:t>
            </a: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128999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p:txBody>
          <a:bodyPr/>
          <a:lstStyle/>
          <a:p>
            <a:r>
              <a:rPr lang="el-GR" dirty="0" smtClean="0"/>
              <a:t>Η </a:t>
            </a:r>
            <a:r>
              <a:rPr lang="en-US" dirty="0" smtClean="0"/>
              <a:t>eclipse (</a:t>
            </a:r>
            <a:r>
              <a:rPr lang="el-GR" dirty="0" smtClean="0"/>
              <a:t>αλλά και άλλα </a:t>
            </a:r>
            <a:r>
              <a:rPr lang="en-US" dirty="0" smtClean="0"/>
              <a:t>IDEs) </a:t>
            </a:r>
            <a:r>
              <a:rPr lang="el-GR" dirty="0" smtClean="0"/>
              <a:t>μας δίνει πολλά έτοιμα εργαλεία για την δημιουργία </a:t>
            </a:r>
            <a:r>
              <a:rPr lang="en-US" dirty="0" smtClean="0"/>
              <a:t>GUIs</a:t>
            </a:r>
          </a:p>
          <a:p>
            <a:r>
              <a:rPr lang="el-GR" dirty="0" smtClean="0"/>
              <a:t>Εγκαταστήσετε το </a:t>
            </a:r>
            <a:r>
              <a:rPr lang="en-US" dirty="0" smtClean="0"/>
              <a:t>plug-in </a:t>
            </a:r>
            <a:r>
              <a:rPr lang="en-US" dirty="0" smtClean="0">
                <a:solidFill>
                  <a:schemeClr val="accent6">
                    <a:lumMod val="75000"/>
                  </a:schemeClr>
                </a:solidFill>
              </a:rPr>
              <a:t>Windows Builder Pro</a:t>
            </a:r>
          </a:p>
          <a:p>
            <a:endParaRPr lang="en-US" dirty="0">
              <a:solidFill>
                <a:srgbClr val="0070C0"/>
              </a:solidFill>
            </a:endParaRPr>
          </a:p>
          <a:p>
            <a:r>
              <a:rPr lang="el-GR" dirty="0" smtClean="0">
                <a:solidFill>
                  <a:srgbClr val="0070C0"/>
                </a:solidFill>
              </a:rPr>
              <a:t>Παράδειγμα: </a:t>
            </a:r>
            <a:r>
              <a:rPr lang="el-GR" dirty="0" smtClean="0"/>
              <a:t>Δημιουργήστε μια αριθμομηχανή</a:t>
            </a:r>
            <a:r>
              <a:rPr lang="el-GR"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349161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a:t>
            </a:r>
            <a:endParaRPr lang="en-US" dirty="0"/>
          </a:p>
        </p:txBody>
      </p:sp>
      <p:sp>
        <p:nvSpPr>
          <p:cNvPr id="4" name="Rectangle 3"/>
          <p:cNvSpPr/>
          <p:nvPr/>
        </p:nvSpPr>
        <p:spPr>
          <a:xfrm>
            <a:off x="2987824" y="1700808"/>
            <a:ext cx="360040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31840" y="1772816"/>
            <a:ext cx="33843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31840" y="2564904"/>
            <a:ext cx="3384376"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7092280" y="1700808"/>
            <a:ext cx="1728192" cy="828672"/>
          </a:xfrm>
          <a:prstGeom prst="wedgeRectCallout">
            <a:avLst>
              <a:gd name="adj1" fmla="val -74366"/>
              <a:gd name="adj2" fmla="val 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Textbox </a:t>
            </a:r>
            <a:r>
              <a:rPr lang="el-GR" dirty="0" smtClean="0"/>
              <a:t>για να εκτυπώνει το αποτέλεσμα</a:t>
            </a:r>
            <a:endParaRPr lang="en-US" dirty="0"/>
          </a:p>
        </p:txBody>
      </p:sp>
      <p:cxnSp>
        <p:nvCxnSpPr>
          <p:cNvPr id="11" name="Straight Connector 10"/>
          <p:cNvCxnSpPr/>
          <p:nvPr/>
        </p:nvCxnSpPr>
        <p:spPr>
          <a:xfrm>
            <a:off x="3995936" y="256490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2"/>
          </p:cNvCxnSpPr>
          <p:nvPr/>
        </p:nvCxnSpPr>
        <p:spPr>
          <a:xfrm>
            <a:off x="4824028" y="2557016"/>
            <a:ext cx="0" cy="3104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52120" y="256490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31840" y="3310401"/>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06594" y="4077072"/>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06594" y="4869160"/>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72118" y="2728715"/>
            <a:ext cx="356188" cy="461665"/>
          </a:xfrm>
          <a:prstGeom prst="rect">
            <a:avLst/>
          </a:prstGeom>
          <a:noFill/>
        </p:spPr>
        <p:txBody>
          <a:bodyPr wrap="none" rtlCol="0">
            <a:spAutoFit/>
          </a:bodyPr>
          <a:lstStyle/>
          <a:p>
            <a:r>
              <a:rPr lang="el-GR" sz="2400" dirty="0" smtClean="0"/>
              <a:t>1</a:t>
            </a:r>
            <a:endParaRPr lang="en-US" sz="2400" dirty="0"/>
          </a:p>
        </p:txBody>
      </p:sp>
      <p:sp>
        <p:nvSpPr>
          <p:cNvPr id="30" name="TextBox 29"/>
          <p:cNvSpPr txBox="1"/>
          <p:nvPr/>
        </p:nvSpPr>
        <p:spPr>
          <a:xfrm>
            <a:off x="4264814" y="2732551"/>
            <a:ext cx="356188" cy="461665"/>
          </a:xfrm>
          <a:prstGeom prst="rect">
            <a:avLst/>
          </a:prstGeom>
          <a:noFill/>
        </p:spPr>
        <p:txBody>
          <a:bodyPr wrap="none" rtlCol="0">
            <a:spAutoFit/>
          </a:bodyPr>
          <a:lstStyle/>
          <a:p>
            <a:r>
              <a:rPr lang="el-GR" sz="2400" dirty="0" smtClean="0"/>
              <a:t>2</a:t>
            </a:r>
            <a:endParaRPr lang="en-US" sz="2400" dirty="0"/>
          </a:p>
        </p:txBody>
      </p:sp>
      <p:sp>
        <p:nvSpPr>
          <p:cNvPr id="31" name="TextBox 30"/>
          <p:cNvSpPr txBox="1"/>
          <p:nvPr/>
        </p:nvSpPr>
        <p:spPr>
          <a:xfrm>
            <a:off x="5004048" y="2732551"/>
            <a:ext cx="356188" cy="461665"/>
          </a:xfrm>
          <a:prstGeom prst="rect">
            <a:avLst/>
          </a:prstGeom>
          <a:noFill/>
        </p:spPr>
        <p:txBody>
          <a:bodyPr wrap="none" rtlCol="0">
            <a:spAutoFit/>
          </a:bodyPr>
          <a:lstStyle/>
          <a:p>
            <a:r>
              <a:rPr lang="el-GR" sz="2400" dirty="0" smtClean="0"/>
              <a:t>3</a:t>
            </a:r>
            <a:endParaRPr lang="en-US" sz="2400" dirty="0"/>
          </a:p>
        </p:txBody>
      </p:sp>
      <p:sp>
        <p:nvSpPr>
          <p:cNvPr id="32" name="TextBox 31"/>
          <p:cNvSpPr txBox="1"/>
          <p:nvPr/>
        </p:nvSpPr>
        <p:spPr>
          <a:xfrm>
            <a:off x="3372118" y="3522203"/>
            <a:ext cx="356188" cy="461665"/>
          </a:xfrm>
          <a:prstGeom prst="rect">
            <a:avLst/>
          </a:prstGeom>
          <a:noFill/>
        </p:spPr>
        <p:txBody>
          <a:bodyPr wrap="none" rtlCol="0">
            <a:spAutoFit/>
          </a:bodyPr>
          <a:lstStyle/>
          <a:p>
            <a:r>
              <a:rPr lang="el-GR" sz="2400" dirty="0" smtClean="0"/>
              <a:t>4</a:t>
            </a:r>
            <a:endParaRPr lang="en-US" sz="2400" dirty="0"/>
          </a:p>
        </p:txBody>
      </p:sp>
      <p:sp>
        <p:nvSpPr>
          <p:cNvPr id="33" name="TextBox 32"/>
          <p:cNvSpPr txBox="1"/>
          <p:nvPr/>
        </p:nvSpPr>
        <p:spPr>
          <a:xfrm>
            <a:off x="4264814" y="3522203"/>
            <a:ext cx="356188" cy="461665"/>
          </a:xfrm>
          <a:prstGeom prst="rect">
            <a:avLst/>
          </a:prstGeom>
          <a:noFill/>
        </p:spPr>
        <p:txBody>
          <a:bodyPr wrap="none" rtlCol="0">
            <a:spAutoFit/>
          </a:bodyPr>
          <a:lstStyle/>
          <a:p>
            <a:r>
              <a:rPr lang="el-GR" sz="2400" dirty="0" smtClean="0"/>
              <a:t>5</a:t>
            </a:r>
            <a:endParaRPr lang="en-US" sz="2400" dirty="0"/>
          </a:p>
        </p:txBody>
      </p:sp>
      <p:sp>
        <p:nvSpPr>
          <p:cNvPr id="34" name="TextBox 33"/>
          <p:cNvSpPr txBox="1"/>
          <p:nvPr/>
        </p:nvSpPr>
        <p:spPr>
          <a:xfrm>
            <a:off x="5004048" y="3522203"/>
            <a:ext cx="356188" cy="461665"/>
          </a:xfrm>
          <a:prstGeom prst="rect">
            <a:avLst/>
          </a:prstGeom>
          <a:noFill/>
        </p:spPr>
        <p:txBody>
          <a:bodyPr wrap="none" rtlCol="0">
            <a:spAutoFit/>
          </a:bodyPr>
          <a:lstStyle/>
          <a:p>
            <a:r>
              <a:rPr lang="el-GR" sz="2400" dirty="0" smtClean="0"/>
              <a:t>6</a:t>
            </a:r>
            <a:endParaRPr lang="en-US" sz="2400" dirty="0"/>
          </a:p>
        </p:txBody>
      </p:sp>
      <p:sp>
        <p:nvSpPr>
          <p:cNvPr id="35" name="TextBox 34"/>
          <p:cNvSpPr txBox="1"/>
          <p:nvPr/>
        </p:nvSpPr>
        <p:spPr>
          <a:xfrm>
            <a:off x="3407435" y="4293096"/>
            <a:ext cx="356188" cy="461665"/>
          </a:xfrm>
          <a:prstGeom prst="rect">
            <a:avLst/>
          </a:prstGeom>
          <a:noFill/>
        </p:spPr>
        <p:txBody>
          <a:bodyPr wrap="none" rtlCol="0">
            <a:spAutoFit/>
          </a:bodyPr>
          <a:lstStyle/>
          <a:p>
            <a:r>
              <a:rPr lang="el-GR" sz="2400" dirty="0" smtClean="0"/>
              <a:t>7</a:t>
            </a:r>
            <a:endParaRPr lang="en-US" sz="2400" dirty="0"/>
          </a:p>
        </p:txBody>
      </p:sp>
      <p:sp>
        <p:nvSpPr>
          <p:cNvPr id="36" name="TextBox 35"/>
          <p:cNvSpPr txBox="1"/>
          <p:nvPr/>
        </p:nvSpPr>
        <p:spPr>
          <a:xfrm>
            <a:off x="4272339" y="4293095"/>
            <a:ext cx="356188" cy="461665"/>
          </a:xfrm>
          <a:prstGeom prst="rect">
            <a:avLst/>
          </a:prstGeom>
          <a:noFill/>
        </p:spPr>
        <p:txBody>
          <a:bodyPr wrap="none" rtlCol="0">
            <a:spAutoFit/>
          </a:bodyPr>
          <a:lstStyle/>
          <a:p>
            <a:r>
              <a:rPr lang="el-GR" sz="2400" dirty="0" smtClean="0"/>
              <a:t>8</a:t>
            </a:r>
            <a:endParaRPr lang="en-US" sz="2400" dirty="0"/>
          </a:p>
        </p:txBody>
      </p:sp>
      <p:sp>
        <p:nvSpPr>
          <p:cNvPr id="37" name="TextBox 36"/>
          <p:cNvSpPr txBox="1"/>
          <p:nvPr/>
        </p:nvSpPr>
        <p:spPr>
          <a:xfrm>
            <a:off x="5004048" y="4293094"/>
            <a:ext cx="356188" cy="461665"/>
          </a:xfrm>
          <a:prstGeom prst="rect">
            <a:avLst/>
          </a:prstGeom>
          <a:noFill/>
        </p:spPr>
        <p:txBody>
          <a:bodyPr wrap="none" rtlCol="0">
            <a:spAutoFit/>
          </a:bodyPr>
          <a:lstStyle/>
          <a:p>
            <a:r>
              <a:rPr lang="el-GR" sz="2400" dirty="0" smtClean="0"/>
              <a:t>9</a:t>
            </a:r>
            <a:endParaRPr lang="en-US" sz="2400" dirty="0"/>
          </a:p>
        </p:txBody>
      </p:sp>
      <p:sp>
        <p:nvSpPr>
          <p:cNvPr id="38" name="TextBox 37"/>
          <p:cNvSpPr txBox="1"/>
          <p:nvPr/>
        </p:nvSpPr>
        <p:spPr>
          <a:xfrm>
            <a:off x="4264814" y="5013176"/>
            <a:ext cx="356188" cy="461665"/>
          </a:xfrm>
          <a:prstGeom prst="rect">
            <a:avLst/>
          </a:prstGeom>
          <a:noFill/>
        </p:spPr>
        <p:txBody>
          <a:bodyPr wrap="none" rtlCol="0">
            <a:spAutoFit/>
          </a:bodyPr>
          <a:lstStyle/>
          <a:p>
            <a:r>
              <a:rPr lang="el-GR" sz="2400" dirty="0" smtClean="0"/>
              <a:t>0</a:t>
            </a:r>
            <a:endParaRPr lang="en-US" sz="2400" dirty="0"/>
          </a:p>
        </p:txBody>
      </p:sp>
      <p:sp>
        <p:nvSpPr>
          <p:cNvPr id="39" name="TextBox 38"/>
          <p:cNvSpPr txBox="1"/>
          <p:nvPr/>
        </p:nvSpPr>
        <p:spPr>
          <a:xfrm>
            <a:off x="3372118" y="5013175"/>
            <a:ext cx="407484" cy="461665"/>
          </a:xfrm>
          <a:prstGeom prst="rect">
            <a:avLst/>
          </a:prstGeom>
          <a:noFill/>
        </p:spPr>
        <p:txBody>
          <a:bodyPr wrap="none" rtlCol="0">
            <a:spAutoFit/>
          </a:bodyPr>
          <a:lstStyle/>
          <a:p>
            <a:r>
              <a:rPr lang="en-US" sz="2400" dirty="0"/>
              <a:t>C</a:t>
            </a:r>
          </a:p>
        </p:txBody>
      </p:sp>
      <p:sp>
        <p:nvSpPr>
          <p:cNvPr id="40" name="TextBox 39"/>
          <p:cNvSpPr txBox="1"/>
          <p:nvPr/>
        </p:nvSpPr>
        <p:spPr>
          <a:xfrm>
            <a:off x="4978400" y="5013176"/>
            <a:ext cx="364202" cy="461665"/>
          </a:xfrm>
          <a:prstGeom prst="rect">
            <a:avLst/>
          </a:prstGeom>
          <a:noFill/>
        </p:spPr>
        <p:txBody>
          <a:bodyPr wrap="none" rtlCol="0">
            <a:spAutoFit/>
          </a:bodyPr>
          <a:lstStyle/>
          <a:p>
            <a:r>
              <a:rPr lang="en-US" sz="2400" dirty="0" smtClean="0"/>
              <a:t>=</a:t>
            </a:r>
            <a:endParaRPr lang="en-US" sz="2400" dirty="0"/>
          </a:p>
        </p:txBody>
      </p:sp>
      <p:sp>
        <p:nvSpPr>
          <p:cNvPr id="41" name="TextBox 40"/>
          <p:cNvSpPr txBox="1"/>
          <p:nvPr/>
        </p:nvSpPr>
        <p:spPr>
          <a:xfrm>
            <a:off x="5868144" y="2728714"/>
            <a:ext cx="364202" cy="461665"/>
          </a:xfrm>
          <a:prstGeom prst="rect">
            <a:avLst/>
          </a:prstGeom>
          <a:noFill/>
        </p:spPr>
        <p:txBody>
          <a:bodyPr wrap="none" rtlCol="0">
            <a:spAutoFit/>
          </a:bodyPr>
          <a:lstStyle/>
          <a:p>
            <a:r>
              <a:rPr lang="en-US" sz="2400" dirty="0" smtClean="0"/>
              <a:t>+</a:t>
            </a:r>
            <a:endParaRPr lang="en-US" sz="2400" dirty="0"/>
          </a:p>
        </p:txBody>
      </p:sp>
      <p:sp>
        <p:nvSpPr>
          <p:cNvPr id="42" name="TextBox 41"/>
          <p:cNvSpPr txBox="1"/>
          <p:nvPr/>
        </p:nvSpPr>
        <p:spPr>
          <a:xfrm>
            <a:off x="5868144" y="3522203"/>
            <a:ext cx="287258" cy="461665"/>
          </a:xfrm>
          <a:prstGeom prst="rect">
            <a:avLst/>
          </a:prstGeom>
          <a:noFill/>
        </p:spPr>
        <p:txBody>
          <a:bodyPr wrap="none" rtlCol="0">
            <a:spAutoFit/>
          </a:bodyPr>
          <a:lstStyle/>
          <a:p>
            <a:r>
              <a:rPr lang="en-US" sz="2400" dirty="0" smtClean="0"/>
              <a:t>-</a:t>
            </a:r>
            <a:endParaRPr lang="en-US" sz="2400" dirty="0"/>
          </a:p>
        </p:txBody>
      </p:sp>
      <p:sp>
        <p:nvSpPr>
          <p:cNvPr id="43" name="TextBox 42"/>
          <p:cNvSpPr txBox="1"/>
          <p:nvPr/>
        </p:nvSpPr>
        <p:spPr>
          <a:xfrm>
            <a:off x="5897799" y="4368278"/>
            <a:ext cx="304892" cy="461665"/>
          </a:xfrm>
          <a:prstGeom prst="rect">
            <a:avLst/>
          </a:prstGeom>
          <a:noFill/>
        </p:spPr>
        <p:txBody>
          <a:bodyPr wrap="none" rtlCol="0">
            <a:spAutoFit/>
          </a:bodyPr>
          <a:lstStyle/>
          <a:p>
            <a:r>
              <a:rPr lang="en-US" sz="2400" dirty="0" smtClean="0"/>
              <a:t>*</a:t>
            </a:r>
            <a:endParaRPr lang="en-US" sz="2400" dirty="0"/>
          </a:p>
        </p:txBody>
      </p:sp>
      <p:sp>
        <p:nvSpPr>
          <p:cNvPr id="44" name="TextBox 43"/>
          <p:cNvSpPr txBox="1"/>
          <p:nvPr/>
        </p:nvSpPr>
        <p:spPr>
          <a:xfrm>
            <a:off x="5897799" y="5013176"/>
            <a:ext cx="269626" cy="461665"/>
          </a:xfrm>
          <a:prstGeom prst="rect">
            <a:avLst/>
          </a:prstGeom>
          <a:noFill/>
        </p:spPr>
        <p:txBody>
          <a:bodyPr wrap="none" rtlCol="0">
            <a:spAutoFit/>
          </a:bodyPr>
          <a:lstStyle/>
          <a:p>
            <a:r>
              <a:rPr lang="en-US" sz="2400" dirty="0" smtClean="0"/>
              <a:t>/</a:t>
            </a:r>
            <a:endParaRPr lang="en-US" sz="2400" dirty="0"/>
          </a:p>
        </p:txBody>
      </p:sp>
      <p:sp>
        <p:nvSpPr>
          <p:cNvPr id="45" name="Rectangular Callout 44"/>
          <p:cNvSpPr/>
          <p:nvPr/>
        </p:nvSpPr>
        <p:spPr>
          <a:xfrm>
            <a:off x="19018" y="2033917"/>
            <a:ext cx="2464750" cy="1046198"/>
          </a:xfrm>
          <a:prstGeom prst="wedgeRectCallout">
            <a:avLst>
              <a:gd name="adj1" fmla="val 66964"/>
              <a:gd name="adj2" fmla="val 4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αποτελέσματα εμφανίζονται στην κορυφή τα πλήκτρα από κάτω</a:t>
            </a:r>
            <a:endParaRPr lang="en-US" dirty="0"/>
          </a:p>
        </p:txBody>
      </p:sp>
      <p:sp>
        <p:nvSpPr>
          <p:cNvPr id="46" name="TextBox 45"/>
          <p:cNvSpPr txBox="1"/>
          <p:nvPr/>
        </p:nvSpPr>
        <p:spPr>
          <a:xfrm>
            <a:off x="32026" y="3766950"/>
            <a:ext cx="2824790" cy="1754326"/>
          </a:xfrm>
          <a:prstGeom prst="rect">
            <a:avLst/>
          </a:prstGeom>
          <a:solidFill>
            <a:schemeClr val="accent6">
              <a:lumMod val="75000"/>
            </a:schemeClr>
          </a:solidFill>
        </p:spPr>
        <p:txBody>
          <a:bodyPr wrap="square" rtlCol="0">
            <a:spAutoFit/>
          </a:bodyPr>
          <a:lstStyle/>
          <a:p>
            <a:r>
              <a:rPr lang="el-GR" dirty="0" smtClean="0"/>
              <a:t>Χρειαζόμαστε ένα </a:t>
            </a:r>
            <a:r>
              <a:rPr lang="en-US" dirty="0" smtClean="0"/>
              <a:t>border layout </a:t>
            </a:r>
            <a:r>
              <a:rPr lang="el-GR" dirty="0" smtClean="0"/>
              <a:t>για να βάλουμε το </a:t>
            </a:r>
            <a:r>
              <a:rPr lang="en-US" dirty="0" smtClean="0"/>
              <a:t>textbox </a:t>
            </a:r>
            <a:r>
              <a:rPr lang="el-GR" dirty="0" smtClean="0"/>
              <a:t>στην κορυφή.</a:t>
            </a:r>
          </a:p>
          <a:p>
            <a:r>
              <a:rPr lang="el-GR" dirty="0" smtClean="0"/>
              <a:t>Στο κέντρο θα βάλουμε </a:t>
            </a:r>
            <a:r>
              <a:rPr lang="el-GR" smtClean="0"/>
              <a:t>τα κουμπιά. </a:t>
            </a:r>
            <a:r>
              <a:rPr lang="el-GR" dirty="0" smtClean="0"/>
              <a:t>Βάζουμε ένα </a:t>
            </a:r>
            <a:r>
              <a:rPr lang="en-US" dirty="0" smtClean="0"/>
              <a:t>panel </a:t>
            </a:r>
            <a:r>
              <a:rPr lang="el-GR" dirty="0" smtClean="0"/>
              <a:t>με </a:t>
            </a:r>
            <a:r>
              <a:rPr lang="en-US" dirty="0" smtClean="0"/>
              <a:t>grid layout</a:t>
            </a:r>
            <a:endParaRPr lang="en-US" dirty="0"/>
          </a:p>
        </p:txBody>
      </p:sp>
      <p:sp>
        <p:nvSpPr>
          <p:cNvPr id="47" name="Rectangular Callout 46"/>
          <p:cNvSpPr/>
          <p:nvPr/>
        </p:nvSpPr>
        <p:spPr>
          <a:xfrm>
            <a:off x="7102904" y="3464424"/>
            <a:ext cx="1728192" cy="828672"/>
          </a:xfrm>
          <a:prstGeom prst="wedgeRectCallout">
            <a:avLst>
              <a:gd name="adj1" fmla="val -74366"/>
              <a:gd name="adj2" fmla="val 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Κουμπιά για καθένα από τα πλήκτρα</a:t>
            </a:r>
            <a:endParaRPr lang="en-US" dirty="0"/>
          </a:p>
        </p:txBody>
      </p:sp>
    </p:spTree>
    <p:extLst>
      <p:ext uri="{BB962C8B-B14F-4D97-AF65-F5344CB8AC3E}">
        <p14:creationId xmlns:p14="http://schemas.microsoft.com/office/powerpoint/2010/main" val="49168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 μίας διαφάνειας στο </a:t>
            </a:r>
            <a:r>
              <a:rPr lang="en-US" dirty="0" smtClean="0"/>
              <a:t>Eclipse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Eclipse </a:t>
            </a:r>
            <a:r>
              <a:rPr lang="el-GR" dirty="0" smtClean="0"/>
              <a:t>οργανώνει τον κώδικα σε </a:t>
            </a:r>
            <a:r>
              <a:rPr lang="en-US" dirty="0" smtClean="0">
                <a:solidFill>
                  <a:schemeClr val="accent6">
                    <a:lumMod val="75000"/>
                  </a:schemeClr>
                </a:solidFill>
              </a:rPr>
              <a:t>projects</a:t>
            </a:r>
            <a:r>
              <a:rPr lang="en-US" dirty="0" smtClean="0"/>
              <a:t>.</a:t>
            </a:r>
          </a:p>
          <a:p>
            <a:r>
              <a:rPr lang="el-GR" dirty="0" smtClean="0"/>
              <a:t>Οι </a:t>
            </a:r>
            <a:r>
              <a:rPr lang="el-GR" dirty="0" smtClean="0">
                <a:solidFill>
                  <a:srgbClr val="0070C0"/>
                </a:solidFill>
              </a:rPr>
              <a:t>κλάσεις</a:t>
            </a:r>
            <a:r>
              <a:rPr lang="el-GR" dirty="0" smtClean="0"/>
              <a:t> στη συνέχεια προστίθενται μέσα στο </a:t>
            </a:r>
            <a:r>
              <a:rPr lang="en-US" dirty="0" smtClean="0"/>
              <a:t>project.</a:t>
            </a:r>
          </a:p>
          <a:p>
            <a:pPr marL="182880" lvl="1">
              <a:buClr>
                <a:schemeClr val="accent6"/>
              </a:buClr>
            </a:pPr>
            <a:r>
              <a:rPr lang="el-GR" sz="3000" dirty="0"/>
              <a:t>Πρέπει να έχετε εγκαταστήσει το </a:t>
            </a:r>
            <a:r>
              <a:rPr lang="en-US" sz="3000" dirty="0"/>
              <a:t>plugin </a:t>
            </a:r>
            <a:r>
              <a:rPr lang="en-US" sz="3000" dirty="0">
                <a:solidFill>
                  <a:schemeClr val="accent6">
                    <a:lumMod val="75000"/>
                  </a:schemeClr>
                </a:solidFill>
              </a:rPr>
              <a:t>Windows Builder Pro</a:t>
            </a:r>
            <a:r>
              <a:rPr lang="en-US" sz="3000" dirty="0"/>
              <a:t>. </a:t>
            </a:r>
            <a:endParaRPr lang="en-US" sz="3000" dirty="0" smtClean="0"/>
          </a:p>
          <a:p>
            <a:r>
              <a:rPr lang="el-GR" dirty="0" smtClean="0"/>
              <a:t>Για να φτιάξετε ένα </a:t>
            </a:r>
            <a:r>
              <a:rPr lang="en-US" dirty="0" smtClean="0"/>
              <a:t>GUI </a:t>
            </a:r>
            <a:endParaRPr lang="el-GR" dirty="0" smtClean="0"/>
          </a:p>
          <a:p>
            <a:pPr lvl="1"/>
            <a:r>
              <a:rPr lang="en-US" dirty="0"/>
              <a:t>A</a:t>
            </a:r>
            <a:r>
              <a:rPr lang="el-GR" dirty="0" err="1" smtClean="0"/>
              <a:t>ρχικά</a:t>
            </a:r>
            <a:r>
              <a:rPr lang="el-GR" dirty="0" smtClean="0"/>
              <a:t> πρέπει να φτιάξετε ένα </a:t>
            </a:r>
            <a:r>
              <a:rPr lang="en-US" dirty="0" smtClean="0"/>
              <a:t>Java Project</a:t>
            </a:r>
          </a:p>
          <a:p>
            <a:pPr lvl="1"/>
            <a:r>
              <a:rPr lang="el-GR" dirty="0" smtClean="0"/>
              <a:t>Συνέχεια προσθέτετε στο </a:t>
            </a:r>
            <a:r>
              <a:rPr lang="en-US" dirty="0" smtClean="0"/>
              <a:t>project. </a:t>
            </a:r>
            <a:r>
              <a:rPr lang="el-GR" dirty="0" smtClean="0"/>
              <a:t>Επιλέξετε </a:t>
            </a:r>
            <a:r>
              <a:rPr lang="en-US" dirty="0" smtClean="0">
                <a:solidFill>
                  <a:schemeClr val="accent6">
                    <a:lumMod val="75000"/>
                  </a:schemeClr>
                </a:solidFill>
              </a:rPr>
              <a:t>Other&gt;</a:t>
            </a:r>
            <a:r>
              <a:rPr lang="en-US" dirty="0" err="1" smtClean="0">
                <a:solidFill>
                  <a:schemeClr val="accent6">
                    <a:lumMod val="75000"/>
                  </a:schemeClr>
                </a:solidFill>
              </a:rPr>
              <a:t>WindowsBuilder</a:t>
            </a:r>
            <a:r>
              <a:rPr lang="en-US" dirty="0" smtClean="0">
                <a:solidFill>
                  <a:schemeClr val="accent6">
                    <a:lumMod val="75000"/>
                  </a:schemeClr>
                </a:solidFill>
              </a:rPr>
              <a:t>&gt;SWING&gt;</a:t>
            </a:r>
            <a:r>
              <a:rPr lang="en-US" dirty="0" smtClean="0">
                <a:solidFill>
                  <a:srgbClr val="0070C0"/>
                </a:solidFill>
              </a:rPr>
              <a:t>Application Window</a:t>
            </a:r>
            <a:r>
              <a:rPr lang="en-US" dirty="0" smtClean="0"/>
              <a:t>.</a:t>
            </a:r>
          </a:p>
          <a:p>
            <a:r>
              <a:rPr lang="el-GR" dirty="0" smtClean="0"/>
              <a:t>Στη συνέχεια θα έχετε ένα </a:t>
            </a:r>
            <a:r>
              <a:rPr lang="el-GR" dirty="0" smtClean="0">
                <a:solidFill>
                  <a:srgbClr val="0070C0"/>
                </a:solidFill>
              </a:rPr>
              <a:t>μενού</a:t>
            </a:r>
            <a:r>
              <a:rPr lang="el-GR" dirty="0" smtClean="0"/>
              <a:t> από τα διάφορα </a:t>
            </a:r>
            <a:r>
              <a:rPr lang="en-US" dirty="0" smtClean="0"/>
              <a:t>components </a:t>
            </a:r>
            <a:r>
              <a:rPr lang="el-GR" dirty="0" smtClean="0"/>
              <a:t>τα οποία μπορείτε να προσθέτετε στο στην εφαρμογή σας.</a:t>
            </a:r>
          </a:p>
          <a:p>
            <a:pPr lvl="1"/>
            <a:r>
              <a:rPr lang="el-GR" dirty="0" smtClean="0"/>
              <a:t>Μπορείτε να δουλεύετε είτε με το </a:t>
            </a:r>
            <a:r>
              <a:rPr lang="en-US" dirty="0" smtClean="0">
                <a:solidFill>
                  <a:schemeClr val="accent6">
                    <a:lumMod val="75000"/>
                  </a:schemeClr>
                </a:solidFill>
              </a:rPr>
              <a:t>Design</a:t>
            </a:r>
            <a:r>
              <a:rPr lang="en-US" dirty="0" smtClean="0"/>
              <a:t> </a:t>
            </a:r>
            <a:r>
              <a:rPr lang="el-GR" dirty="0" smtClean="0"/>
              <a:t>είτε με τον </a:t>
            </a:r>
            <a:r>
              <a:rPr lang="en-US" dirty="0" smtClean="0">
                <a:solidFill>
                  <a:schemeClr val="accent6">
                    <a:lumMod val="75000"/>
                  </a:schemeClr>
                </a:solidFill>
              </a:rPr>
              <a:t>Source</a:t>
            </a:r>
            <a:r>
              <a:rPr lang="en-US" dirty="0" smtClean="0"/>
              <a:t> </a:t>
            </a:r>
            <a:r>
              <a:rPr lang="el-GR" dirty="0" smtClean="0"/>
              <a:t>κώδικα</a:t>
            </a:r>
            <a:endParaRPr lang="en-US" dirty="0"/>
          </a:p>
        </p:txBody>
      </p:sp>
    </p:spTree>
    <p:extLst>
      <p:ext uri="{BB962C8B-B14F-4D97-AF65-F5344CB8AC3E}">
        <p14:creationId xmlns:p14="http://schemas.microsoft.com/office/powerpoint/2010/main" val="16223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Tree>
    <p:extLst>
      <p:ext uri="{BB962C8B-B14F-4D97-AF65-F5344CB8AC3E}">
        <p14:creationId xmlns:p14="http://schemas.microsoft.com/office/powerpoint/2010/main" val="4111325214"/>
      </p:ext>
    </p:extLst>
  </p:cSld>
  <p:clrMapOvr>
    <a:masterClrMapping/>
  </p:clrMapOvr>
  <p:timing>
    <p:tnLst>
      <p:par>
        <p:cTn id="1" dur="indefinite" restart="never" nodeType="tmRoot"/>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833" b="4644"/>
          <a:stretch/>
        </p:blipFill>
        <p:spPr bwMode="auto">
          <a:xfrm>
            <a:off x="13590" y="262825"/>
            <a:ext cx="9130410" cy="662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27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lstStyle/>
          <a:p>
            <a:r>
              <a:rPr lang="el-GR" dirty="0" smtClean="0"/>
              <a:t>Τα </a:t>
            </a:r>
            <a:r>
              <a:rPr lang="en-US" dirty="0" smtClean="0"/>
              <a:t>IDEs </a:t>
            </a:r>
            <a:r>
              <a:rPr lang="el-GR" dirty="0" smtClean="0"/>
              <a:t>μας επιτρέπουν να διαχωρίζουμε το </a:t>
            </a:r>
            <a:r>
              <a:rPr lang="en-US" dirty="0" smtClean="0">
                <a:solidFill>
                  <a:schemeClr val="accent6">
                    <a:lumMod val="75000"/>
                  </a:schemeClr>
                </a:solidFill>
              </a:rPr>
              <a:t>design</a:t>
            </a:r>
            <a:r>
              <a:rPr lang="en-US" dirty="0" smtClean="0"/>
              <a:t> </a:t>
            </a:r>
            <a:r>
              <a:rPr lang="el-GR" dirty="0" smtClean="0"/>
              <a:t>από τον </a:t>
            </a:r>
            <a:r>
              <a:rPr lang="el-GR" dirty="0" smtClean="0">
                <a:solidFill>
                  <a:srgbClr val="0070C0"/>
                </a:solidFill>
              </a:rPr>
              <a:t>κώδικα</a:t>
            </a:r>
          </a:p>
          <a:p>
            <a:pPr lvl="1"/>
            <a:r>
              <a:rPr lang="el-GR" dirty="0" smtClean="0"/>
              <a:t>Το πλεονέκτημα είναι ότι έχουμε ένα </a:t>
            </a:r>
            <a:r>
              <a:rPr lang="en-US" dirty="0" smtClean="0">
                <a:solidFill>
                  <a:schemeClr val="accent6">
                    <a:lumMod val="75000"/>
                  </a:schemeClr>
                </a:solidFill>
              </a:rPr>
              <a:t>WYSIWYG</a:t>
            </a:r>
            <a:r>
              <a:rPr lang="en-US" dirty="0" smtClean="0"/>
              <a:t> interface </a:t>
            </a:r>
            <a:r>
              <a:rPr lang="el-GR" dirty="0" smtClean="0"/>
              <a:t>με το οποίο μπορούμε να σχεδιάσουμε το </a:t>
            </a:r>
            <a:r>
              <a:rPr lang="en-US" dirty="0" smtClean="0"/>
              <a:t>GUI</a:t>
            </a:r>
          </a:p>
          <a:p>
            <a:pPr lvl="1"/>
            <a:r>
              <a:rPr lang="el-GR" dirty="0" smtClean="0"/>
              <a:t>Το μειονέκτημα είναι ότι δημιουργείται πολύς κώδικας </a:t>
            </a:r>
            <a:r>
              <a:rPr lang="el-GR" dirty="0" smtClean="0">
                <a:solidFill>
                  <a:srgbClr val="0070C0"/>
                </a:solidFill>
              </a:rPr>
              <a:t>αυτόματα</a:t>
            </a:r>
            <a:r>
              <a:rPr lang="el-GR" dirty="0" smtClean="0"/>
              <a:t> ο οποίος δεν είναι πάντα όπως τον θέλουμε</a:t>
            </a:r>
            <a:r>
              <a:rPr lang="en-US" dirty="0" smtClean="0"/>
              <a:t>.</a:t>
            </a:r>
          </a:p>
          <a:p>
            <a:pPr lvl="1"/>
            <a:endParaRPr lang="en-US" dirty="0"/>
          </a:p>
          <a:p>
            <a:r>
              <a:rPr lang="el-GR" dirty="0" smtClean="0"/>
              <a:t>Ο </a:t>
            </a:r>
            <a:r>
              <a:rPr lang="el-GR" dirty="0" smtClean="0">
                <a:solidFill>
                  <a:srgbClr val="0070C0"/>
                </a:solidFill>
              </a:rPr>
              <a:t>διαχωρισμός</a:t>
            </a:r>
            <a:r>
              <a:rPr lang="el-GR" dirty="0" smtClean="0"/>
              <a:t> του σχεδιαστικού κομματιού από τις πράξεις που εκτελούν είναι γενικά μια καλή προγραμματιστική πρακτική.</a:t>
            </a:r>
          </a:p>
          <a:p>
            <a:pPr lvl="1"/>
            <a:endParaRPr lang="el-GR" dirty="0"/>
          </a:p>
          <a:p>
            <a:pPr lvl="1"/>
            <a:endParaRPr lang="en-US" dirty="0"/>
          </a:p>
        </p:txBody>
      </p:sp>
    </p:spTree>
    <p:extLst>
      <p:ext uri="{BB962C8B-B14F-4D97-AF65-F5344CB8AC3E}">
        <p14:creationId xmlns:p14="http://schemas.microsoft.com/office/powerpoint/2010/main" val="209023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normAutofit/>
          </a:bodyPr>
          <a:lstStyle/>
          <a:p>
            <a:r>
              <a:rPr lang="el-GR" sz="2400" dirty="0" smtClean="0"/>
              <a:t>Η δημιουργία ενός κουμπιού δημιουργεί αυτό τον κώδικα</a:t>
            </a:r>
          </a:p>
          <a:p>
            <a:endParaRPr lang="el-GR" sz="2400" dirty="0"/>
          </a:p>
          <a:p>
            <a:endParaRPr lang="el-GR" sz="2400" dirty="0" smtClean="0"/>
          </a:p>
          <a:p>
            <a:r>
              <a:rPr lang="el-GR" sz="2400" dirty="0" smtClean="0"/>
              <a:t>Αν πατήσουμε πάνω στο κουμπί (</a:t>
            </a:r>
            <a:r>
              <a:rPr lang="en-US" sz="2400" dirty="0" smtClean="0"/>
              <a:t>double-click) </a:t>
            </a:r>
            <a:r>
              <a:rPr lang="el-GR" sz="2400" dirty="0" smtClean="0"/>
              <a:t>δημιουργείται ο ακροατής του κουμπιού αυτόματα ως μια </a:t>
            </a:r>
            <a:r>
              <a:rPr lang="el-GR" sz="2400" dirty="0" smtClean="0">
                <a:solidFill>
                  <a:schemeClr val="accent6">
                    <a:lumMod val="75000"/>
                  </a:schemeClr>
                </a:solidFill>
              </a:rPr>
              <a:t>ανώνυμη κλάση</a:t>
            </a:r>
          </a:p>
        </p:txBody>
      </p:sp>
      <p:sp>
        <p:nvSpPr>
          <p:cNvPr id="4" name="TextBox 3"/>
          <p:cNvSpPr txBox="1"/>
          <p:nvPr/>
        </p:nvSpPr>
        <p:spPr>
          <a:xfrm>
            <a:off x="2153207" y="2241687"/>
            <a:ext cx="5147563" cy="646331"/>
          </a:xfrm>
          <a:prstGeom prst="rect">
            <a:avLst/>
          </a:prstGeom>
          <a:noFill/>
          <a:ln w="28575">
            <a:solidFill>
              <a:srgbClr val="FF0000"/>
            </a:solidFill>
            <a:prstDash val="dash"/>
          </a:ln>
        </p:spPr>
        <p:txBody>
          <a:bodyPr wrap="non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smtClean="0">
                <a:solidFill>
                  <a:srgbClr val="0070C0"/>
                </a:solidFill>
                <a:latin typeface="Courier New" pitchFamily="49" charset="0"/>
                <a:cs typeface="Courier New" pitchFamily="49" charset="0"/>
              </a:rPr>
              <a:t>panel.add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
        <p:nvSpPr>
          <p:cNvPr id="5" name="TextBox 4"/>
          <p:cNvSpPr txBox="1"/>
          <p:nvPr/>
        </p:nvSpPr>
        <p:spPr>
          <a:xfrm>
            <a:off x="611560" y="4619758"/>
            <a:ext cx="8098716" cy="1754326"/>
          </a:xfrm>
          <a:prstGeom prst="rect">
            <a:avLst/>
          </a:prstGeom>
          <a:noFill/>
          <a:ln w="28575">
            <a:solidFill>
              <a:srgbClr val="FF0000"/>
            </a:solidFill>
            <a:prstDash val="dash"/>
          </a:ln>
        </p:spPr>
        <p:txBody>
          <a:bodyPr wrap="squar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a:solidFill>
                  <a:srgbClr val="0070C0"/>
                </a:solidFill>
                <a:latin typeface="Courier New" pitchFamily="49" charset="0"/>
                <a:cs typeface="Courier New" pitchFamily="49" charset="0"/>
              </a:rPr>
              <a:t>button_6.addActionListener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ActionListener</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void </a:t>
            </a:r>
            <a:r>
              <a:rPr lang="en-US" b="1" dirty="0" err="1">
                <a:solidFill>
                  <a:schemeClr val="accent6">
                    <a:lumMod val="75000"/>
                  </a:schemeClr>
                </a:solidFill>
                <a:latin typeface="Courier New" pitchFamily="49" charset="0"/>
                <a:cs typeface="Courier New" pitchFamily="49" charset="0"/>
              </a:rPr>
              <a:t>actionPerformed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ActionEvent</a:t>
            </a:r>
            <a:r>
              <a:rPr lang="en-US" b="1" dirty="0">
                <a:solidFill>
                  <a:schemeClr val="accent6">
                    <a:lumMod val="75000"/>
                  </a:schemeClr>
                </a:solidFill>
                <a:latin typeface="Courier New" pitchFamily="49" charset="0"/>
                <a:cs typeface="Courier New" pitchFamily="49" charset="0"/>
              </a:rPr>
              <a:t> e) {</a:t>
            </a:r>
          </a:p>
          <a:p>
            <a:r>
              <a:rPr lang="el-GR" b="1" dirty="0" smtClean="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endParaRPr lang="en-US" b="1" dirty="0">
              <a:solidFill>
                <a:schemeClr val="accent6">
                  <a:lumMod val="75000"/>
                </a:schemeClr>
              </a:solidFill>
              <a:latin typeface="Courier New" pitchFamily="49" charset="0"/>
              <a:cs typeface="Courier New" pitchFamily="49" charset="0"/>
            </a:endParaRPr>
          </a:p>
          <a:p>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r>
              <a:rPr lang="en-US" b="1" dirty="0" err="1">
                <a:solidFill>
                  <a:srgbClr val="0070C0"/>
                </a:solidFill>
                <a:latin typeface="Courier New" pitchFamily="49" charset="0"/>
                <a:cs typeface="Courier New" pitchFamily="49" charset="0"/>
              </a:rPr>
              <a:t>panel.add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359084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724" y="5445224"/>
            <a:ext cx="83867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normAutofit/>
          </a:bodyPr>
          <a:lstStyle/>
          <a:p>
            <a:r>
              <a:rPr lang="el-GR" sz="2400" dirty="0" smtClean="0"/>
              <a:t>Η δημιουργία ενός κουμπιού δημιουργεί αυτό τον κώδικα</a:t>
            </a:r>
          </a:p>
          <a:p>
            <a:endParaRPr lang="el-GR" sz="2400" dirty="0"/>
          </a:p>
          <a:p>
            <a:endParaRPr lang="el-GR" sz="2400" dirty="0" smtClean="0"/>
          </a:p>
          <a:p>
            <a:r>
              <a:rPr lang="el-GR" sz="2400" dirty="0" smtClean="0"/>
              <a:t>Αν πατήσουμε πάνω στο κουμπί (</a:t>
            </a:r>
            <a:r>
              <a:rPr lang="en-US" sz="2400" dirty="0" smtClean="0"/>
              <a:t>double-click) </a:t>
            </a:r>
            <a:r>
              <a:rPr lang="el-GR" sz="2400" dirty="0" smtClean="0"/>
              <a:t>δημιουργείται ο ακροατής του κουμπιού αυτόματα ως μια </a:t>
            </a:r>
            <a:r>
              <a:rPr lang="el-GR" sz="2400" dirty="0" smtClean="0">
                <a:solidFill>
                  <a:schemeClr val="accent6">
                    <a:lumMod val="75000"/>
                  </a:schemeClr>
                </a:solidFill>
              </a:rPr>
              <a:t>ανώνυμη κλάση</a:t>
            </a:r>
          </a:p>
          <a:p>
            <a:pPr lvl="1"/>
            <a:r>
              <a:rPr lang="el-GR" sz="2000" dirty="0" smtClean="0"/>
              <a:t>Εμείς συμπληρώνουμε τον κώδικα </a:t>
            </a:r>
            <a:endParaRPr lang="en-US" sz="2000" dirty="0"/>
          </a:p>
        </p:txBody>
      </p:sp>
      <p:sp>
        <p:nvSpPr>
          <p:cNvPr id="4" name="TextBox 3"/>
          <p:cNvSpPr txBox="1"/>
          <p:nvPr/>
        </p:nvSpPr>
        <p:spPr>
          <a:xfrm>
            <a:off x="2153207" y="2241687"/>
            <a:ext cx="5147563" cy="646331"/>
          </a:xfrm>
          <a:prstGeom prst="rect">
            <a:avLst/>
          </a:prstGeom>
          <a:noFill/>
          <a:ln w="28575">
            <a:solidFill>
              <a:srgbClr val="FF0000"/>
            </a:solidFill>
            <a:prstDash val="dash"/>
          </a:ln>
        </p:spPr>
        <p:txBody>
          <a:bodyPr wrap="non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smtClean="0">
                <a:solidFill>
                  <a:srgbClr val="0070C0"/>
                </a:solidFill>
                <a:latin typeface="Courier New" pitchFamily="49" charset="0"/>
                <a:cs typeface="Courier New" pitchFamily="49" charset="0"/>
              </a:rPr>
              <a:t>panel.add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
        <p:nvSpPr>
          <p:cNvPr id="5" name="TextBox 4"/>
          <p:cNvSpPr txBox="1"/>
          <p:nvPr/>
        </p:nvSpPr>
        <p:spPr>
          <a:xfrm>
            <a:off x="611560" y="4619758"/>
            <a:ext cx="8098716" cy="2031325"/>
          </a:xfrm>
          <a:prstGeom prst="rect">
            <a:avLst/>
          </a:prstGeom>
          <a:noFill/>
          <a:ln w="28575">
            <a:solidFill>
              <a:srgbClr val="FF0000"/>
            </a:solidFill>
            <a:prstDash val="dash"/>
          </a:ln>
        </p:spPr>
        <p:txBody>
          <a:bodyPr wrap="squar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a:solidFill>
                  <a:srgbClr val="0070C0"/>
                </a:solidFill>
                <a:latin typeface="Courier New" pitchFamily="49" charset="0"/>
                <a:cs typeface="Courier New" pitchFamily="49" charset="0"/>
              </a:rPr>
              <a:t>button_6.addActionListener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ActionListener</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void </a:t>
            </a:r>
            <a:r>
              <a:rPr lang="en-US" b="1" dirty="0" err="1">
                <a:solidFill>
                  <a:schemeClr val="accent6">
                    <a:lumMod val="75000"/>
                  </a:schemeClr>
                </a:solidFill>
                <a:latin typeface="Courier New" pitchFamily="49" charset="0"/>
                <a:cs typeface="Courier New" pitchFamily="49" charset="0"/>
              </a:rPr>
              <a:t>actionPerformed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ActionEvent</a:t>
            </a:r>
            <a:r>
              <a:rPr lang="en-US" b="1" dirty="0">
                <a:solidFill>
                  <a:schemeClr val="accent6">
                    <a:lumMod val="75000"/>
                  </a:schemeClr>
                </a:solidFill>
                <a:latin typeface="Courier New" pitchFamily="49" charset="0"/>
                <a:cs typeface="Courier New" pitchFamily="49" charset="0"/>
              </a:rPr>
              <a:t> e) {</a:t>
            </a:r>
          </a:p>
          <a:p>
            <a:r>
              <a:rPr lang="el-GR" b="1" dirty="0" smtClean="0">
                <a:solidFill>
                  <a:srgbClr val="0070C0"/>
                </a:solidFill>
                <a:latin typeface="Courier New" pitchFamily="49" charset="0"/>
                <a:cs typeface="Courier New" pitchFamily="49" charset="0"/>
              </a:rPr>
              <a:t>	</a:t>
            </a:r>
            <a:r>
              <a:rPr lang="en-US" b="1" dirty="0" err="1" smtClean="0">
                <a:solidFill>
                  <a:srgbClr val="002060"/>
                </a:solidFill>
                <a:latin typeface="Courier New" pitchFamily="49" charset="0"/>
                <a:cs typeface="Courier New" pitchFamily="49" charset="0"/>
              </a:rPr>
              <a:t>textField.setText</a:t>
            </a:r>
            <a:r>
              <a:rPr lang="en-US" b="1" dirty="0" smtClean="0">
                <a:solidFill>
                  <a:srgbClr val="002060"/>
                </a:solidFill>
                <a:latin typeface="Courier New" pitchFamily="49" charset="0"/>
                <a:cs typeface="Courier New" pitchFamily="49" charset="0"/>
              </a:rPr>
              <a:t>(</a:t>
            </a:r>
            <a:r>
              <a:rPr lang="en-US" b="1" dirty="0" err="1" smtClean="0">
                <a:solidFill>
                  <a:srgbClr val="002060"/>
                </a:solidFill>
                <a:latin typeface="Courier New" pitchFamily="49" charset="0"/>
                <a:cs typeface="Courier New" pitchFamily="49" charset="0"/>
              </a:rPr>
              <a:t>textField.getText</a:t>
            </a:r>
            <a:r>
              <a:rPr lang="en-US" b="1" dirty="0">
                <a:solidFill>
                  <a:srgbClr val="002060"/>
                </a:solidFill>
                <a:latin typeface="Courier New" pitchFamily="49" charset="0"/>
                <a:cs typeface="Courier New" pitchFamily="49" charset="0"/>
              </a:rPr>
              <a:t>()+"0");</a:t>
            </a:r>
          </a:p>
          <a:p>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endParaRPr lang="en-US" b="1" dirty="0">
              <a:solidFill>
                <a:schemeClr val="accent6">
                  <a:lumMod val="75000"/>
                </a:schemeClr>
              </a:solidFill>
              <a:latin typeface="Courier New" pitchFamily="49" charset="0"/>
              <a:cs typeface="Courier New" pitchFamily="49" charset="0"/>
            </a:endParaRPr>
          </a:p>
          <a:p>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r>
              <a:rPr lang="en-US" b="1" dirty="0" err="1">
                <a:solidFill>
                  <a:srgbClr val="0070C0"/>
                </a:solidFill>
                <a:latin typeface="Courier New" pitchFamily="49" charset="0"/>
                <a:cs typeface="Courier New" pitchFamily="49" charset="0"/>
              </a:rPr>
              <a:t>panel.add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40608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ΕΠΙΣΚΟΠΗΣΗ</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554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4869160"/>
            <a:ext cx="7704856" cy="720080"/>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512" y="4365104"/>
            <a:ext cx="7704856" cy="50405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9512" y="2708920"/>
            <a:ext cx="7704856" cy="1656184"/>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9512" y="1484784"/>
            <a:ext cx="7704856" cy="194421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l-GR" dirty="0" smtClean="0"/>
              <a:t>Θέματα που καλύψαμε</a:t>
            </a:r>
            <a:endParaRPr lang="en-US" dirty="0"/>
          </a:p>
        </p:txBody>
      </p:sp>
      <p:sp>
        <p:nvSpPr>
          <p:cNvPr id="6" name="Content Placeholder 5"/>
          <p:cNvSpPr>
            <a:spLocks noGrp="1"/>
          </p:cNvSpPr>
          <p:nvPr>
            <p:ph idx="1"/>
          </p:nvPr>
        </p:nvSpPr>
        <p:spPr/>
        <p:txBody>
          <a:bodyPr>
            <a:normAutofit fontScale="92500" lnSpcReduction="20000"/>
          </a:bodyPr>
          <a:lstStyle/>
          <a:p>
            <a:r>
              <a:rPr lang="el-GR" dirty="0" smtClean="0"/>
              <a:t>Γενικές έννοιες αντικειμενοστραφούς προγραμματισμού</a:t>
            </a:r>
            <a:endParaRPr lang="en-US" dirty="0" smtClean="0"/>
          </a:p>
          <a:p>
            <a:r>
              <a:rPr lang="el-GR" dirty="0" smtClean="0"/>
              <a:t>Βασικά στοιχεία </a:t>
            </a:r>
            <a:r>
              <a:rPr lang="en-US" dirty="0" smtClean="0"/>
              <a:t>Java</a:t>
            </a:r>
          </a:p>
          <a:p>
            <a:r>
              <a:rPr lang="el-GR" dirty="0"/>
              <a:t>Κλάσεις και </a:t>
            </a:r>
            <a:r>
              <a:rPr lang="el-GR" dirty="0" smtClean="0"/>
              <a:t>αντικείμενα</a:t>
            </a:r>
          </a:p>
          <a:p>
            <a:pPr lvl="1"/>
            <a:r>
              <a:rPr lang="el-GR" dirty="0" smtClean="0"/>
              <a:t>Πεδία, μέθοδοι, δημιουργοί, αναφορές</a:t>
            </a:r>
          </a:p>
          <a:p>
            <a:r>
              <a:rPr lang="el-GR" dirty="0" smtClean="0"/>
              <a:t>Σύνθεση και συνάθροιση αντικειμένων</a:t>
            </a:r>
          </a:p>
          <a:p>
            <a:pPr lvl="1"/>
            <a:r>
              <a:rPr lang="el-GR" dirty="0" smtClean="0"/>
              <a:t>Πώς να φτιάχνουμε μεγαλύτερες κλάσεις με μικρότερα αντικείμενα - σχεδίαση</a:t>
            </a:r>
          </a:p>
          <a:p>
            <a:r>
              <a:rPr lang="el-GR" dirty="0" smtClean="0"/>
              <a:t>Κληρονομικότητα, Πολυμορφισμός</a:t>
            </a:r>
          </a:p>
          <a:p>
            <a:r>
              <a:rPr lang="el-GR" dirty="0" smtClean="0"/>
              <a:t>Συλλογές δεδομένων</a:t>
            </a:r>
          </a:p>
          <a:p>
            <a:r>
              <a:rPr lang="el-GR" dirty="0" smtClean="0"/>
              <a:t>Εξαιρέσεις, </a:t>
            </a:r>
            <a:r>
              <a:rPr lang="en-US" dirty="0" smtClean="0"/>
              <a:t>I/O</a:t>
            </a:r>
            <a:r>
              <a:rPr lang="el-GR" dirty="0" smtClean="0"/>
              <a:t> με αρχεία</a:t>
            </a:r>
            <a:endParaRPr lang="en-US" dirty="0" smtClean="0"/>
          </a:p>
          <a:p>
            <a:r>
              <a:rPr lang="el-GR" dirty="0" smtClean="0"/>
              <a:t>Γραφικά περιβάλλοντα</a:t>
            </a:r>
            <a:endParaRPr lang="el-GR" dirty="0"/>
          </a:p>
          <a:p>
            <a:endParaRPr lang="en-US" dirty="0" smtClean="0"/>
          </a:p>
          <a:p>
            <a:endParaRPr lang="en-US" dirty="0"/>
          </a:p>
        </p:txBody>
      </p:sp>
      <p:sp>
        <p:nvSpPr>
          <p:cNvPr id="4" name="Rectangle 3"/>
          <p:cNvSpPr/>
          <p:nvPr/>
        </p:nvSpPr>
        <p:spPr>
          <a:xfrm>
            <a:off x="179512" y="2708920"/>
            <a:ext cx="7704856"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68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2" grpId="0" animBg="1"/>
      <p:bldP spid="4" grpId="0" animBg="1"/>
    </p:bldLst>
  </p:timing>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Αν και το μάθημα έγινε σε </a:t>
            </a:r>
            <a:r>
              <a:rPr lang="en-US" dirty="0" smtClean="0"/>
              <a:t>Java, </a:t>
            </a:r>
            <a:r>
              <a:rPr lang="el-GR" dirty="0" smtClean="0"/>
              <a:t>οι </a:t>
            </a:r>
            <a:r>
              <a:rPr lang="el-GR" dirty="0" smtClean="0">
                <a:solidFill>
                  <a:schemeClr val="accent6">
                    <a:lumMod val="75000"/>
                  </a:schemeClr>
                </a:solidFill>
              </a:rPr>
              <a:t>βασικές αρχές </a:t>
            </a:r>
            <a:r>
              <a:rPr lang="el-GR" dirty="0"/>
              <a:t>είναι </a:t>
            </a:r>
            <a:r>
              <a:rPr lang="el-GR" dirty="0" smtClean="0"/>
              <a:t>οι ίδιες και για άλλες αντικειμενοστραφείς γλώσσες, και μπορείτε να μάθετε πολύ γρήγορα μια οποιαδήποτε </a:t>
            </a:r>
            <a:r>
              <a:rPr lang="el-GR" dirty="0" smtClean="0">
                <a:solidFill>
                  <a:srgbClr val="0070C0"/>
                </a:solidFill>
              </a:rPr>
              <a:t>άλλη γλώσσα προγραμματισμού</a:t>
            </a:r>
          </a:p>
          <a:p>
            <a:pPr lvl="1"/>
            <a:r>
              <a:rPr lang="el-GR" dirty="0" smtClean="0"/>
              <a:t>Μπορείτε να μάθετε </a:t>
            </a:r>
            <a:r>
              <a:rPr lang="en-US" dirty="0" smtClean="0">
                <a:solidFill>
                  <a:schemeClr val="accent6">
                    <a:lumMod val="75000"/>
                  </a:schemeClr>
                </a:solidFill>
              </a:rPr>
              <a:t>C#</a:t>
            </a:r>
            <a:r>
              <a:rPr lang="en-US" dirty="0" smtClean="0"/>
              <a:t> </a:t>
            </a:r>
            <a:r>
              <a:rPr lang="el-GR" dirty="0" smtClean="0"/>
              <a:t>σε μια βδομάδα</a:t>
            </a:r>
          </a:p>
          <a:p>
            <a:pPr lvl="1"/>
            <a:r>
              <a:rPr lang="en-US" dirty="0" smtClean="0"/>
              <a:t>H </a:t>
            </a:r>
            <a:r>
              <a:rPr lang="en-US" dirty="0" smtClean="0">
                <a:solidFill>
                  <a:schemeClr val="accent6">
                    <a:lumMod val="75000"/>
                  </a:schemeClr>
                </a:solidFill>
              </a:rPr>
              <a:t>C++ </a:t>
            </a:r>
            <a:r>
              <a:rPr lang="el-GR" dirty="0" smtClean="0"/>
              <a:t>είναι λίγο πιο μπερδεμένη γιατί πρέπει να κάνετε μόνοι σας τη διαχείριση μνήμης αλλά με τις βασικές αρχές που ξέρετε μπορείτε να την μάθετε γρήγορα.</a:t>
            </a:r>
          </a:p>
          <a:p>
            <a:pPr lvl="1"/>
            <a:endParaRPr lang="en-US" dirty="0"/>
          </a:p>
        </p:txBody>
      </p:sp>
    </p:spTree>
    <p:extLst>
      <p:ext uri="{BB962C8B-B14F-4D97-AF65-F5344CB8AC3E}">
        <p14:creationId xmlns:p14="http://schemas.microsoft.com/office/powerpoint/2010/main" val="265338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Εξετάσεις</a:t>
            </a:r>
            <a:endParaRPr lang="en-US" dirty="0"/>
          </a:p>
        </p:txBody>
      </p:sp>
      <p:sp>
        <p:nvSpPr>
          <p:cNvPr id="3" name="Content Placeholder 2"/>
          <p:cNvSpPr>
            <a:spLocks noGrp="1"/>
          </p:cNvSpPr>
          <p:nvPr>
            <p:ph idx="1"/>
          </p:nvPr>
        </p:nvSpPr>
        <p:spPr/>
        <p:txBody>
          <a:bodyPr/>
          <a:lstStyle/>
          <a:p>
            <a:r>
              <a:rPr lang="el-GR" dirty="0" smtClean="0"/>
              <a:t>Οι εξετάσεις θα είναι με ανοιχτά βιβλία και σημειώσεις</a:t>
            </a:r>
          </a:p>
          <a:p>
            <a:r>
              <a:rPr lang="el-GR" dirty="0" smtClean="0"/>
              <a:t>Οι ερωτήσεις θα είναι στο πνεύμα των εργαστηρίων και των ασκήσεων</a:t>
            </a:r>
          </a:p>
          <a:p>
            <a:pPr lvl="1"/>
            <a:r>
              <a:rPr lang="el-GR" dirty="0" smtClean="0"/>
              <a:t>Κατά κύριο λόγο θα είναι προγραμματιστικές, αλλά μπορεί να ζητηθεί να ονομάσετε ένα μηχανισμό, ή να εξηγήσετε γιατί συμβαίνει κάτι</a:t>
            </a:r>
          </a:p>
          <a:p>
            <a:pPr lvl="1"/>
            <a:endParaRPr lang="el-GR" dirty="0"/>
          </a:p>
          <a:p>
            <a:r>
              <a:rPr lang="el-GR" dirty="0" smtClean="0"/>
              <a:t>Καλή επιτυχία!</a:t>
            </a:r>
            <a:endParaRPr lang="en-US" dirty="0"/>
          </a:p>
        </p:txBody>
      </p:sp>
    </p:spTree>
    <p:extLst>
      <p:ext uri="{BB962C8B-B14F-4D97-AF65-F5344CB8AC3E}">
        <p14:creationId xmlns:p14="http://schemas.microsoft.com/office/powerpoint/2010/main" val="110843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914400" y="2362200"/>
            <a:ext cx="2514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5486402"/>
            <a:ext cx="5853782" cy="461665"/>
          </a:xfrm>
          <a:prstGeom prst="rect">
            <a:avLst/>
          </a:prstGeom>
          <a:noFill/>
        </p:spPr>
        <p:txBody>
          <a:bodyPr wrap="none" rtlCol="0">
            <a:spAutoFit/>
          </a:bodyPr>
          <a:lstStyle/>
          <a:p>
            <a:r>
              <a:rPr lang="en-US" sz="2400" dirty="0" smtClean="0">
                <a:solidFill>
                  <a:srgbClr val="FF0000"/>
                </a:solidFill>
              </a:rPr>
              <a:t>public, static</a:t>
            </a:r>
            <a:r>
              <a:rPr lang="en-US" sz="2400" dirty="0" smtClean="0"/>
              <a:t>: </a:t>
            </a:r>
            <a:r>
              <a:rPr lang="el-GR" sz="2400" dirty="0" smtClean="0"/>
              <a:t>θα τα εξηγήσουμε αργότερα</a:t>
            </a:r>
            <a:endParaRPr lang="en-US" sz="2400" dirty="0"/>
          </a:p>
        </p:txBody>
      </p:sp>
    </p:spTree>
    <p:extLst>
      <p:ext uri="{BB962C8B-B14F-4D97-AF65-F5344CB8AC3E}">
        <p14:creationId xmlns:p14="http://schemas.microsoft.com/office/powerpoint/2010/main" val="29859918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3429000" y="23622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486402"/>
            <a:ext cx="5493555" cy="830997"/>
          </a:xfrm>
          <a:prstGeom prst="rect">
            <a:avLst/>
          </a:prstGeom>
          <a:noFill/>
        </p:spPr>
        <p:txBody>
          <a:bodyPr wrap="none" rtlCol="0">
            <a:spAutoFit/>
          </a:bodyPr>
          <a:lstStyle/>
          <a:p>
            <a:r>
              <a:rPr lang="el-GR" sz="2400" dirty="0" smtClean="0"/>
              <a:t>Το τι επιστρέφει η μέθοδος</a:t>
            </a:r>
          </a:p>
          <a:p>
            <a:r>
              <a:rPr lang="en-US" sz="2400" dirty="0" smtClean="0">
                <a:solidFill>
                  <a:srgbClr val="FF0000"/>
                </a:solidFill>
              </a:rPr>
              <a:t>void</a:t>
            </a:r>
            <a:r>
              <a:rPr lang="en-US" sz="2400" dirty="0" smtClean="0"/>
              <a:t>: H </a:t>
            </a:r>
            <a:r>
              <a:rPr lang="el-GR" sz="2400" dirty="0" smtClean="0"/>
              <a:t>μέθοδος δεν επιστρέφει </a:t>
            </a:r>
            <a:r>
              <a:rPr lang="el-GR" sz="2400" dirty="0" smtClean="0">
                <a:solidFill>
                  <a:srgbClr val="0070C0"/>
                </a:solidFill>
              </a:rPr>
              <a:t>τίποτα</a:t>
            </a:r>
            <a:r>
              <a:rPr lang="el-GR" sz="2400" dirty="0" smtClean="0"/>
              <a:t>.</a:t>
            </a:r>
            <a:endParaRPr lang="en-US" sz="2400" dirty="0"/>
          </a:p>
        </p:txBody>
      </p:sp>
    </p:spTree>
    <p:extLst>
      <p:ext uri="{BB962C8B-B14F-4D97-AF65-F5344CB8AC3E}">
        <p14:creationId xmlns:p14="http://schemas.microsoft.com/office/powerpoint/2010/main" val="23532078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4343400" y="2362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486402"/>
            <a:ext cx="8534400" cy="1200329"/>
          </a:xfrm>
          <a:prstGeom prst="rect">
            <a:avLst/>
          </a:prstGeom>
          <a:noFill/>
        </p:spPr>
        <p:txBody>
          <a:bodyPr wrap="square" rtlCol="0">
            <a:spAutoFit/>
          </a:bodyPr>
          <a:lstStyle/>
          <a:p>
            <a:r>
              <a:rPr lang="el-GR" sz="2400" dirty="0" smtClean="0"/>
              <a:t>Το όνομα της μεθόδου</a:t>
            </a:r>
          </a:p>
          <a:p>
            <a:pPr marL="342900" indent="-342900">
              <a:buFont typeface="Arial" pitchFamily="34" charset="0"/>
              <a:buChar char="•"/>
            </a:pPr>
            <a:r>
              <a:rPr lang="en-US" sz="2400" dirty="0" smtClean="0">
                <a:solidFill>
                  <a:srgbClr val="FF0000"/>
                </a:solidFill>
              </a:rPr>
              <a:t>main</a:t>
            </a:r>
            <a:r>
              <a:rPr lang="en-US" sz="2400" dirty="0" smtClean="0"/>
              <a:t>: </a:t>
            </a:r>
            <a:r>
              <a:rPr lang="el-GR" sz="2400" dirty="0" smtClean="0"/>
              <a:t>ειδική περίπτωση που σηματοδοτεί το </a:t>
            </a:r>
            <a:r>
              <a:rPr lang="el-GR" sz="2400" dirty="0" smtClean="0">
                <a:solidFill>
                  <a:srgbClr val="0070C0"/>
                </a:solidFill>
              </a:rPr>
              <a:t>σημείο εκκίνησης </a:t>
            </a:r>
            <a:r>
              <a:rPr lang="el-GR" sz="2400" dirty="0" smtClean="0"/>
              <a:t>του προγράμματος.</a:t>
            </a:r>
            <a:endParaRPr lang="en-US" sz="2400" dirty="0"/>
          </a:p>
        </p:txBody>
      </p:sp>
    </p:spTree>
    <p:extLst>
      <p:ext uri="{BB962C8B-B14F-4D97-AF65-F5344CB8AC3E}">
        <p14:creationId xmlns:p14="http://schemas.microsoft.com/office/powerpoint/2010/main" val="40278754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5334000" y="23622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029202"/>
            <a:ext cx="8534400" cy="1200329"/>
          </a:xfrm>
          <a:prstGeom prst="rect">
            <a:avLst/>
          </a:prstGeom>
          <a:noFill/>
        </p:spPr>
        <p:txBody>
          <a:bodyPr wrap="square" rtlCol="0">
            <a:spAutoFit/>
          </a:bodyPr>
          <a:lstStyle/>
          <a:p>
            <a:r>
              <a:rPr lang="el-GR" sz="2400" dirty="0" smtClean="0">
                <a:solidFill>
                  <a:srgbClr val="FF0000"/>
                </a:solidFill>
              </a:rPr>
              <a:t>Ορίσματα</a:t>
            </a:r>
            <a:r>
              <a:rPr lang="el-GR" sz="2400" dirty="0" smtClean="0"/>
              <a:t> της μεθόδου</a:t>
            </a:r>
          </a:p>
          <a:p>
            <a:pPr marL="342900" indent="-342900">
              <a:buFont typeface="Arial" pitchFamily="34" charset="0"/>
              <a:buChar char="•"/>
            </a:pPr>
            <a:r>
              <a:rPr lang="el-GR" sz="2400" dirty="0" smtClean="0"/>
              <a:t>Ένας </a:t>
            </a:r>
            <a:r>
              <a:rPr lang="el-GR" sz="2400" dirty="0" smtClean="0">
                <a:solidFill>
                  <a:srgbClr val="0070C0"/>
                </a:solidFill>
              </a:rPr>
              <a:t>πίνακας</a:t>
            </a:r>
            <a:r>
              <a:rPr lang="el-GR" sz="2400" dirty="0" smtClean="0"/>
              <a:t> από </a:t>
            </a:r>
            <a:r>
              <a:rPr lang="en-US" sz="2400" dirty="0" smtClean="0">
                <a:solidFill>
                  <a:schemeClr val="accent6">
                    <a:lumMod val="75000"/>
                  </a:schemeClr>
                </a:solidFill>
              </a:rPr>
              <a:t>Strings</a:t>
            </a:r>
            <a:r>
              <a:rPr lang="en-US" sz="2400" dirty="0" smtClean="0"/>
              <a:t> </a:t>
            </a:r>
            <a:r>
              <a:rPr lang="el-GR" sz="2400" dirty="0" smtClean="0"/>
              <a:t>που αντιστοιχούν στις </a:t>
            </a:r>
            <a:r>
              <a:rPr lang="el-GR" sz="2400" dirty="0" smtClean="0">
                <a:solidFill>
                  <a:srgbClr val="0070C0"/>
                </a:solidFill>
              </a:rPr>
              <a:t>παραμέτρους</a:t>
            </a:r>
            <a:r>
              <a:rPr lang="el-GR" sz="2400" dirty="0" smtClean="0"/>
              <a:t> με τις οποίες τρέχουμε το πρόγραμμα.</a:t>
            </a:r>
          </a:p>
        </p:txBody>
      </p:sp>
    </p:spTree>
    <p:extLst>
      <p:ext uri="{BB962C8B-B14F-4D97-AF65-F5344CB8AC3E}">
        <p14:creationId xmlns:p14="http://schemas.microsoft.com/office/powerpoint/2010/main" val="26335364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2362200"/>
            <a:ext cx="1143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381001" y="5029201"/>
            <a:ext cx="85344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B050"/>
                </a:solidFill>
              </a:rPr>
              <a:t>String</a:t>
            </a:r>
            <a:r>
              <a:rPr lang="en-US" sz="2400" dirty="0" smtClean="0"/>
              <a:t>: </a:t>
            </a:r>
            <a:r>
              <a:rPr lang="el-GR" sz="2400" dirty="0" smtClean="0"/>
              <a:t>κλάση που χειρίζεται τα </a:t>
            </a:r>
            <a:r>
              <a:rPr lang="el-GR" sz="2400" dirty="0" smtClean="0">
                <a:solidFill>
                  <a:srgbClr val="0070C0"/>
                </a:solidFill>
              </a:rPr>
              <a:t>αλφαριθμητικά</a:t>
            </a:r>
            <a:r>
              <a:rPr lang="en-US" sz="2400" dirty="0" smtClean="0"/>
              <a:t>.</a:t>
            </a:r>
          </a:p>
          <a:p>
            <a:pPr marL="342900" indent="-342900">
              <a:buFont typeface="Arial" pitchFamily="34" charset="0"/>
              <a:buChar char="•"/>
            </a:pPr>
            <a:r>
              <a:rPr lang="el-GR" sz="2400" dirty="0" smtClean="0"/>
              <a:t>Στη </a:t>
            </a:r>
            <a:r>
              <a:rPr lang="en-US" sz="2400" dirty="0" smtClean="0"/>
              <a:t>Java </a:t>
            </a:r>
            <a:r>
              <a:rPr lang="el-GR" sz="2400" dirty="0" smtClean="0"/>
              <a:t>χρειάζεται να ορίσουμε τον </a:t>
            </a:r>
            <a:r>
              <a:rPr lang="el-GR" sz="2400" dirty="0" smtClean="0">
                <a:solidFill>
                  <a:schemeClr val="accent6">
                    <a:lumMod val="75000"/>
                  </a:schemeClr>
                </a:solidFill>
              </a:rPr>
              <a:t>τύπο </a:t>
            </a:r>
            <a:r>
              <a:rPr lang="el-GR" sz="2400" dirty="0" smtClean="0"/>
              <a:t>της κάθε </a:t>
            </a:r>
            <a:r>
              <a:rPr lang="el-GR" sz="2400" dirty="0" smtClean="0">
                <a:solidFill>
                  <a:srgbClr val="0070C0"/>
                </a:solidFill>
              </a:rPr>
              <a:t>μεταβλητής</a:t>
            </a:r>
          </a:p>
          <a:p>
            <a:pPr marL="342900" indent="-342900">
              <a:buFont typeface="Arial" pitchFamily="34" charset="0"/>
              <a:buChar char="•"/>
            </a:pPr>
            <a:r>
              <a:rPr lang="en-US" sz="2400" dirty="0" smtClean="0">
                <a:solidFill>
                  <a:schemeClr val="accent6">
                    <a:lumMod val="75000"/>
                  </a:schemeClr>
                </a:solidFill>
              </a:rPr>
              <a:t>Strongly typed language</a:t>
            </a:r>
            <a:endParaRPr lang="en-US" sz="2400" dirty="0">
              <a:solidFill>
                <a:schemeClr val="accent6">
                  <a:lumMod val="75000"/>
                </a:schemeClr>
              </a:solidFill>
            </a:endParaRPr>
          </a:p>
        </p:txBody>
      </p:sp>
      <p:sp>
        <p:nvSpPr>
          <p:cNvPr id="8" name="Rectangular Callout 7"/>
          <p:cNvSpPr/>
          <p:nvPr/>
        </p:nvSpPr>
        <p:spPr>
          <a:xfrm>
            <a:off x="4572000" y="914400"/>
            <a:ext cx="2209800" cy="612648"/>
          </a:xfrm>
          <a:prstGeom prst="wedgeRectCallout">
            <a:avLst>
              <a:gd name="adj1" fmla="val 10120"/>
              <a:gd name="adj2" fmla="val 1851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κλάση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17971602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00200"/>
            <a:ext cx="85344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57400" y="4038600"/>
            <a:ext cx="29718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4267200"/>
          </a:xfrm>
          <a:ln w="28575">
            <a:solidFill>
              <a:schemeClr val="accent1"/>
            </a:solidFill>
            <a:prstDash val="dash"/>
          </a:ln>
        </p:spPr>
        <p:txBody>
          <a:bodyPr>
            <a:normAutofit fontScale="85000" lnSpcReduction="20000"/>
          </a:bodyPr>
          <a:lstStyle/>
          <a:p>
            <a:pPr marL="0" indent="0">
              <a:buNone/>
            </a:pPr>
            <a:r>
              <a:rPr lang="en-US" b="1" dirty="0" smtClean="0">
                <a:solidFill>
                  <a:schemeClr val="accent5">
                    <a:lumMod val="60000"/>
                    <a:lumOff val="40000"/>
                  </a:schemeClr>
                </a:solidFill>
                <a:latin typeface="Courier New" pitchFamily="49" charset="0"/>
                <a:cs typeface="Courier New" pitchFamily="49" charset="0"/>
              </a:rPr>
              <a:t>/**</a:t>
            </a:r>
          </a:p>
          <a:p>
            <a:pPr marL="0" indent="0">
              <a:buNone/>
            </a:pPr>
            <a:r>
              <a:rPr lang="en-US" b="1" dirty="0">
                <a:solidFill>
                  <a:schemeClr val="accent5">
                    <a:lumMod val="60000"/>
                    <a:lumOff val="40000"/>
                  </a:schemeClr>
                </a:solidFill>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A class that prints a message “hello world”</a:t>
            </a:r>
          </a:p>
          <a:p>
            <a:pPr marL="0" indent="0">
              <a:buNone/>
            </a:pPr>
            <a:r>
              <a:rPr lang="en-US" b="1" dirty="0">
                <a:solidFill>
                  <a:schemeClr val="accent5">
                    <a:lumMod val="60000"/>
                    <a:lumOff val="40000"/>
                  </a:schemeClr>
                </a:solidFill>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itle 3"/>
          <p:cNvSpPr>
            <a:spLocks noGrp="1"/>
          </p:cNvSpPr>
          <p:nvPr>
            <p:ph type="title"/>
          </p:nvPr>
        </p:nvSpPr>
        <p:spPr/>
        <p:txBody>
          <a:bodyPr/>
          <a:lstStyle/>
          <a:p>
            <a:r>
              <a:rPr lang="el-GR" dirty="0" smtClean="0">
                <a:solidFill>
                  <a:srgbClr val="FF0000"/>
                </a:solidFill>
              </a:rPr>
              <a:t>Σχόλια!</a:t>
            </a:r>
            <a:endParaRPr lang="en-US" dirty="0">
              <a:solidFill>
                <a:srgbClr val="FF0000"/>
              </a:solidFill>
            </a:endParaRPr>
          </a:p>
        </p:txBody>
      </p:sp>
    </p:spTree>
    <p:extLst>
      <p:ext uri="{BB962C8B-B14F-4D97-AF65-F5344CB8AC3E}">
        <p14:creationId xmlns:p14="http://schemas.microsoft.com/office/powerpoint/2010/main" val="11231047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8714" y="3592286"/>
            <a:ext cx="304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09600" y="5486400"/>
            <a:ext cx="5271636" cy="369332"/>
          </a:xfrm>
          <a:prstGeom prst="rect">
            <a:avLst/>
          </a:prstGeom>
          <a:noFill/>
        </p:spPr>
        <p:txBody>
          <a:bodyPr wrap="none" rtlCol="0">
            <a:spAutoFit/>
          </a:bodyPr>
          <a:lstStyle/>
          <a:p>
            <a:r>
              <a:rPr lang="el-GR" dirty="0" smtClean="0"/>
              <a:t>Κάθε εντολή στη </a:t>
            </a:r>
            <a:r>
              <a:rPr lang="en-US" dirty="0" smtClean="0"/>
              <a:t>Java </a:t>
            </a:r>
            <a:r>
              <a:rPr lang="el-GR" dirty="0" smtClean="0"/>
              <a:t>πρέπει να τερματίζει με το </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9038529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8600" y="3657600"/>
            <a:ext cx="13716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57400" y="3657600"/>
            <a:ext cx="19812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457200" y="5486400"/>
            <a:ext cx="2895600" cy="914400"/>
          </a:xfrm>
          <a:prstGeom prst="wedgeRectCallout">
            <a:avLst>
              <a:gd name="adj1" fmla="val 37842"/>
              <a:gd name="adj2" fmla="val -211418"/>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Αντικείμενο </a:t>
            </a:r>
            <a:r>
              <a:rPr lang="en-US" b="1" dirty="0" err="1" smtClean="0">
                <a:solidFill>
                  <a:srgbClr val="FF0000"/>
                </a:solidFill>
                <a:latin typeface="Courier New" panose="02070309020205020404" pitchFamily="49" charset="0"/>
                <a:cs typeface="Courier New" panose="02070309020205020404" pitchFamily="49" charset="0"/>
              </a:rPr>
              <a:t>System.out</a:t>
            </a:r>
            <a:endParaRPr lang="el-GR" b="1" dirty="0" smtClean="0">
              <a:solidFill>
                <a:srgbClr val="FF0000"/>
              </a:solidFill>
              <a:latin typeface="Courier New" panose="02070309020205020404" pitchFamily="49" charset="0"/>
              <a:cs typeface="Courier New" panose="02070309020205020404" pitchFamily="49" charset="0"/>
            </a:endParaRPr>
          </a:p>
          <a:p>
            <a:r>
              <a:rPr lang="el-GR" dirty="0" smtClean="0">
                <a:solidFill>
                  <a:schemeClr val="tx1"/>
                </a:solidFill>
              </a:rPr>
              <a:t>Ορίζει το </a:t>
            </a:r>
            <a:r>
              <a:rPr lang="el-GR" dirty="0">
                <a:solidFill>
                  <a:srgbClr val="FF0000"/>
                </a:solidFill>
              </a:rPr>
              <a:t>ρεύμα </a:t>
            </a:r>
            <a:r>
              <a:rPr lang="el-GR" dirty="0" smtClean="0">
                <a:solidFill>
                  <a:srgbClr val="FF0000"/>
                </a:solidFill>
              </a:rPr>
              <a:t>εξόδου</a:t>
            </a:r>
            <a:endParaRPr lang="en-US" dirty="0">
              <a:solidFill>
                <a:srgbClr val="FF0000"/>
              </a:solidFill>
            </a:endParaRPr>
          </a:p>
        </p:txBody>
      </p:sp>
      <p:sp>
        <p:nvSpPr>
          <p:cNvPr id="7" name="Rectangular Callout 6"/>
          <p:cNvSpPr/>
          <p:nvPr/>
        </p:nvSpPr>
        <p:spPr>
          <a:xfrm>
            <a:off x="4419600" y="5486400"/>
            <a:ext cx="4267200" cy="914400"/>
          </a:xfrm>
          <a:prstGeom prst="wedgeRectCallout">
            <a:avLst>
              <a:gd name="adj1" fmla="val -50529"/>
              <a:gd name="adj2" fmla="val -20535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Μέθοδος</a:t>
            </a:r>
            <a:r>
              <a:rPr lang="el-GR" dirty="0" smtClean="0">
                <a:solidFill>
                  <a:schemeClr val="tx1"/>
                </a:solidFill>
              </a:rPr>
              <a:t> </a:t>
            </a:r>
            <a:r>
              <a:rPr lang="en-US" b="1" dirty="0" err="1">
                <a:solidFill>
                  <a:srgbClr val="FF0000"/>
                </a:solidFill>
                <a:latin typeface="Courier New" panose="02070309020205020404" pitchFamily="49" charset="0"/>
                <a:cs typeface="Courier New" panose="02070309020205020404" pitchFamily="49" charset="0"/>
              </a:rPr>
              <a:t>println</a:t>
            </a:r>
            <a:r>
              <a:rPr lang="en-US" dirty="0" smtClean="0">
                <a:solidFill>
                  <a:schemeClr val="tx1"/>
                </a:solidFill>
              </a:rPr>
              <a:t>:</a:t>
            </a:r>
          </a:p>
          <a:p>
            <a:r>
              <a:rPr lang="el-GR" dirty="0" smtClean="0">
                <a:solidFill>
                  <a:schemeClr val="tx1"/>
                </a:solidFill>
              </a:rPr>
              <a:t>Τυπώνει το </a:t>
            </a:r>
            <a:r>
              <a:rPr lang="en-US" dirty="0" smtClean="0">
                <a:solidFill>
                  <a:schemeClr val="tx1"/>
                </a:solidFill>
              </a:rPr>
              <a:t>String </a:t>
            </a:r>
            <a:r>
              <a:rPr lang="el-GR" dirty="0" smtClean="0">
                <a:solidFill>
                  <a:schemeClr val="tx1"/>
                </a:solidFill>
              </a:rPr>
              <a:t>αντικείμενο</a:t>
            </a:r>
            <a:r>
              <a:rPr lang="en-US" dirty="0" smtClean="0">
                <a:solidFill>
                  <a:schemeClr val="tx1"/>
                </a:solidFill>
              </a:rPr>
              <a:t> </a:t>
            </a:r>
            <a:r>
              <a:rPr lang="el-GR" dirty="0" smtClean="0">
                <a:solidFill>
                  <a:schemeClr val="tx1"/>
                </a:solidFill>
              </a:rPr>
              <a:t>που δίνεται ως όρισμα και αλλάζει γραμμή</a:t>
            </a:r>
            <a:endParaRPr lang="en-US" dirty="0">
              <a:solidFill>
                <a:schemeClr val="tx1"/>
              </a:solidFill>
            </a:endParaRPr>
          </a:p>
        </p:txBody>
      </p:sp>
    </p:spTree>
    <p:extLst>
      <p:ext uri="{BB962C8B-B14F-4D97-AF65-F5344CB8AC3E}">
        <p14:creationId xmlns:p14="http://schemas.microsoft.com/office/powerpoint/2010/main" val="1913524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50635</Words>
  <Application>Microsoft Office PowerPoint</Application>
  <PresentationFormat>On-screen Show (4:3)</PresentationFormat>
  <Paragraphs>14544</Paragraphs>
  <Slides>917</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917</vt:i4>
      </vt:variant>
    </vt:vector>
  </HeadingPairs>
  <TitlesOfParts>
    <vt:vector size="921" baseType="lpstr">
      <vt:lpstr>Clarity</vt:lpstr>
      <vt:lpstr>Bitmap Image</vt:lpstr>
      <vt:lpstr>Clip</vt:lpstr>
      <vt:lpstr>Microsoft ClipArt Gallery</vt:lpstr>
      <vt:lpstr>ΤΕΧΝΙΚΕΣ Αντικειμενοστραφουσ προγραμματισμου</vt:lpstr>
      <vt:lpstr>0. ΕΙΣΑΓΩΓΗ - ΔΙΑΔΙΚΑΣΤΙΚΑ</vt:lpstr>
      <vt:lpstr>Συστάσεις</vt:lpstr>
      <vt:lpstr>Συστάσεις</vt:lpstr>
      <vt:lpstr>Γενικές πληροφορίες </vt:lpstr>
      <vt:lpstr>eCourse</vt:lpstr>
      <vt:lpstr>Βαθμολογία</vt:lpstr>
      <vt:lpstr>Αλγόριθμος Βαθμολογίας</vt:lpstr>
      <vt:lpstr>Μάθημα</vt:lpstr>
      <vt:lpstr>Συμπεριφορά</vt:lpstr>
      <vt:lpstr>Στόχοι του μαθήματος</vt:lpstr>
      <vt:lpstr>Ύλη που θα καλύψουμε</vt:lpstr>
      <vt:lpstr>Βιβλιογραφία -Εύδοξος</vt:lpstr>
      <vt:lpstr>Βιβλιογραφία</vt:lpstr>
      <vt:lpstr>Βιβλιογραφία</vt:lpstr>
      <vt:lpstr>1. ΕΙΣΑΓΩΓΗ ΣΤΟΝ ΑΝΤΙΚΕΙΜΕΝΟΣΤΡΑΦΗ ΠΡΟΓΡΑΜΜΑΤΙΣΜΟ</vt:lpstr>
      <vt:lpstr>Λίγο Ιστορία</vt:lpstr>
      <vt:lpstr>Γλώσσες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Προγραμματιστικά Παραδείγματα (paradigms)</vt:lpstr>
      <vt:lpstr>Δομημένος Προγραμματισμός</vt:lpstr>
      <vt:lpstr>Διαδικασιακός Προγραμματισμός</vt:lpstr>
      <vt:lpstr>Κοινά Δεδομένα</vt:lpstr>
      <vt:lpstr>Απόκρυψη δεδομένων</vt:lpstr>
      <vt:lpstr>Περιορισμοί του διαδικασιακού προγραμματισμού</vt:lpstr>
      <vt:lpstr>Παράδειγμα</vt:lpstr>
      <vt:lpstr>Αντικειμενοστραφής προγραμματισμός</vt:lpstr>
      <vt:lpstr>Αντικείμενο</vt:lpstr>
      <vt:lpstr>Παράδειγμα</vt:lpstr>
      <vt:lpstr>Κλάσεις</vt:lpstr>
      <vt:lpstr>Παράδειγμα</vt:lpstr>
      <vt:lpstr>Κλάσεις και Αντικείμενα</vt:lpstr>
      <vt:lpstr>Ενθυλάκωση</vt:lpstr>
      <vt:lpstr>Κληρονομικότητα</vt:lpstr>
      <vt:lpstr>Πολυμορφισμός</vt:lpstr>
      <vt:lpstr>Αφηρημένοι Τύποι Δεδομένων</vt:lpstr>
      <vt:lpstr>Η εξέλιξη του προγραμματισμού</vt:lpstr>
      <vt:lpstr>Διαδικασιακός vs. Αντικειμενοστραφής Προγραμματισμός</vt:lpstr>
      <vt:lpstr>PowerPoint Presentation</vt:lpstr>
      <vt:lpstr>Διαδικασιακή αναπαράσταση</vt:lpstr>
      <vt:lpstr>Αντικειμενοστραφής αναπαράσταση</vt:lpstr>
      <vt:lpstr>Πλεονεκτήματα αντικειμενοστραφούς προγραμματισμού</vt:lpstr>
      <vt:lpstr>Παράδειγμα: Πωλήσεις</vt:lpstr>
      <vt:lpstr>Διάγραμμα κλάσεων</vt:lpstr>
      <vt:lpstr>Αλλαγή των απαιτήσεων</vt:lpstr>
      <vt:lpstr>2. ΕΙΣΑΓΩΓΗ ΣΤΙΣ ΕΝΝΟΙΕΣ ΤΗΣ ΚΛΑΣΗΣ ΚΑΙ ΤΟΥ ΑΝΤΙΚΕΙΜΕΝΟΥ</vt:lpstr>
      <vt:lpstr>Η εξέλιξη των γλωσσών προγραμματισμού</vt:lpstr>
      <vt:lpstr>Αντικειμενοστραφής Προγραμματισμός</vt:lpstr>
      <vt:lpstr>Αντικείμενο</vt:lpstr>
      <vt:lpstr>Κλάση</vt:lpstr>
      <vt:lpstr>Πρακτικά στον κώδικα</vt:lpstr>
      <vt:lpstr>Δημιουργώντας φως</vt:lpstr>
      <vt:lpstr>Πλεονεκτήματα Αντικειμενοσταφούς</vt:lpstr>
      <vt:lpstr>Παράδειγμα</vt:lpstr>
      <vt:lpstr>Παράδειγμα</vt:lpstr>
      <vt:lpstr>Υλοποίηση</vt:lpstr>
      <vt:lpstr>Αντικειμενοστραφής Σχεδίαση</vt:lpstr>
      <vt:lpstr>Απόκρυψη - Ενθυλάκωση</vt:lpstr>
      <vt:lpstr>Παράδειγμα 2</vt:lpstr>
      <vt:lpstr>Παράδειγμα 2</vt:lpstr>
      <vt:lpstr>Υλοποίηση </vt:lpstr>
      <vt:lpstr>Αφηρημένοι τύποι δεδομένων</vt:lpstr>
      <vt:lpstr>Παράδειγμα 3 </vt:lpstr>
      <vt:lpstr>Παράδειγμα 3 </vt:lpstr>
      <vt:lpstr>Υλοποίηση</vt:lpstr>
      <vt:lpstr>Παράδειγμα 4</vt:lpstr>
      <vt:lpstr>Μία λύση</vt:lpstr>
      <vt:lpstr>Κληρονομικότητα</vt:lpstr>
      <vt:lpstr>3. ΕΙΣΑΓΩΓΗ ΣΤΗΝ JAVA</vt:lpstr>
      <vt:lpstr>Ιστορία</vt:lpstr>
      <vt:lpstr>Ιστορία</vt:lpstr>
      <vt:lpstr>Ιστορία</vt:lpstr>
      <vt:lpstr>“architecture-neutral and portable”</vt:lpstr>
      <vt:lpstr>PowerPoint Presentation</vt:lpstr>
      <vt:lpstr>PowerPoint Presentation</vt:lpstr>
      <vt:lpstr>Java και το Internet</vt:lpstr>
      <vt:lpstr>Java Applets</vt:lpstr>
      <vt:lpstr>"simple, object-oriented and familiar"</vt:lpstr>
      <vt:lpstr>HELLO WORLD</vt:lpstr>
      <vt:lpstr>Δομή ενός απλού Java προγράμματος</vt:lpstr>
      <vt:lpstr>File HelloWorld.java</vt:lpstr>
      <vt:lpstr>Μεταγλώττιση – Compiling</vt:lpstr>
      <vt:lpstr>Εκτέλεση - Running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Σχόλια!</vt:lpstr>
      <vt:lpstr>PowerPoint Presentation</vt:lpstr>
      <vt:lpstr>PowerPoint Presentation</vt:lpstr>
      <vt:lpstr>PowerPoint Presentation</vt:lpstr>
      <vt:lpstr>Programming Style</vt:lpstr>
      <vt:lpstr>Παράδειγμα 2 </vt:lpstr>
      <vt:lpstr>Division.java</vt:lpstr>
      <vt:lpstr>Division.java</vt:lpstr>
      <vt:lpstr>Πρωταρχικοί τύποι</vt:lpstr>
      <vt:lpstr>Πρωταρχικοί τύποι</vt:lpstr>
      <vt:lpstr>Division.java</vt:lpstr>
      <vt:lpstr>Division.java</vt:lpstr>
      <vt:lpstr>Αναθέσεις </vt:lpstr>
      <vt:lpstr>Division.java</vt:lpstr>
      <vt:lpstr>Strings</vt:lpstr>
      <vt:lpstr>Escape sequences</vt:lpstr>
      <vt:lpstr>4. ΕΙΣΑΓΩΓΗ ΣΤΗΝ JAVA II</vt:lpstr>
      <vt:lpstr>HelloWorld.java</vt:lpstr>
      <vt:lpstr>Division.java</vt:lpstr>
      <vt:lpstr>Ρεύματα εισόδου/εξόδου</vt:lpstr>
      <vt:lpstr>Είσοδος &amp; Έξοδος</vt:lpstr>
      <vt:lpstr>Έξοδος</vt:lpstr>
      <vt:lpstr>Είσοδος</vt:lpstr>
      <vt:lpstr>Παράδειγμα</vt:lpstr>
      <vt:lpstr>Παράδειγμα</vt:lpstr>
      <vt:lpstr>Λογικοί τελεστές</vt:lpstr>
      <vt:lpstr>Έλεγχος ισότητας για Strings</vt:lpstr>
      <vt:lpstr>Βρόγχοι – Το if-then Statement</vt:lpstr>
      <vt:lpstr>PowerPoint Presentation</vt:lpstr>
      <vt:lpstr>PowerPoint Presentation</vt:lpstr>
      <vt:lpstr>PowerPoint Presentation</vt:lpstr>
      <vt:lpstr>Βρόγχοι – Το if-then-else Statement</vt:lpstr>
      <vt:lpstr>PowerPoint Presentation</vt:lpstr>
      <vt:lpstr>PowerPoint Presentation</vt:lpstr>
      <vt:lpstr>Προσοχή!</vt:lpstr>
      <vt:lpstr>Επαναλήψεις - While statement</vt:lpstr>
      <vt:lpstr>Παράδειγμα</vt:lpstr>
      <vt:lpstr>Επαναλήψεις – for statement</vt:lpstr>
      <vt:lpstr>Παράδειγμα</vt:lpstr>
      <vt:lpstr>Παράδειγμα</vt:lpstr>
      <vt:lpstr>Το Do-While statement</vt:lpstr>
      <vt:lpstr>Παράδειγμα</vt:lpstr>
      <vt:lpstr>PowerPoint Presentation</vt:lpstr>
      <vt:lpstr>PowerPoint Presentation</vt:lpstr>
      <vt:lpstr>Επαναλήψεις - While statement</vt:lpstr>
      <vt:lpstr>Οι εντολές break και continue</vt:lpstr>
      <vt:lpstr>Οι εντολές break και continue</vt:lpstr>
      <vt:lpstr>Παράδειγμα</vt:lpstr>
      <vt:lpstr>PowerPoint Presentation</vt:lpstr>
      <vt:lpstr>PowerPoint Presentation</vt:lpstr>
      <vt:lpstr>PowerPoint Presentation</vt:lpstr>
      <vt:lpstr>Εμβέλεια (scope) μεταβλητών</vt:lpstr>
      <vt:lpstr>Παράδειγμα με το scope μεταβλητών</vt:lpstr>
      <vt:lpstr>PowerPoint Presentation</vt:lpstr>
      <vt:lpstr>Το if-else statement</vt:lpstr>
      <vt:lpstr>Switch statement</vt:lpstr>
      <vt:lpstr>Παράδειγμα</vt:lpstr>
      <vt:lpstr>PowerPoint Presentation</vt:lpstr>
      <vt:lpstr>5. ΚΛΑΣΕΙΣ ΚΑΙ ΑΝΤΙΚΕΙΜΕΝΑ στην Java  </vt:lpstr>
      <vt:lpstr>ΚΛΑΣΕΙΣ ΚΑΙ ΑΝΤΙΚΕΙΜΕΝΑ</vt:lpstr>
      <vt:lpstr>Κλάση</vt:lpstr>
      <vt:lpstr>Πρακτικά στον κώδικα</vt:lpstr>
      <vt:lpstr>Γενική μορφή της κλάσης</vt:lpstr>
      <vt:lpstr>Δημιουργία αντικειμένων</vt:lpstr>
      <vt:lpstr>Κλήση μεθόδων</vt:lpstr>
      <vt:lpstr>Κλήση μεθόδων</vt:lpstr>
      <vt:lpstr>ΥΠΑΡΧΟΥΣΕΣ ΚΛΑΣΕΙΣ</vt:lpstr>
      <vt:lpstr>Strings</vt:lpstr>
      <vt:lpstr>String  αντικείμενα</vt:lpstr>
      <vt:lpstr>String μέθοδοι</vt:lpstr>
      <vt:lpstr>Παράδειγμα</vt:lpstr>
      <vt:lpstr>Αμετάβλητα </vt:lpstr>
      <vt:lpstr>Ισότητα String</vt:lpstr>
      <vt:lpstr>Εξήγηση</vt:lpstr>
      <vt:lpstr>Αντικείμενα</vt:lpstr>
      <vt:lpstr>Εξήγηση</vt:lpstr>
      <vt:lpstr>String  σταθερές </vt:lpstr>
      <vt:lpstr>Scanner</vt:lpstr>
      <vt:lpstr>Wrapper classes</vt:lpstr>
      <vt:lpstr>Παράδειγμα</vt:lpstr>
      <vt:lpstr>ΠΙΝΑΚΕΣ</vt:lpstr>
      <vt:lpstr>Πίνακες</vt:lpstr>
      <vt:lpstr>Πίνακες</vt:lpstr>
      <vt:lpstr>Πρόσβαση των στοιχείων του πίνακα</vt:lpstr>
      <vt:lpstr>Πίνακες </vt:lpstr>
      <vt:lpstr>Διατρέχοντας ένα πίνακα</vt:lpstr>
      <vt:lpstr>Παράδειγμα</vt:lpstr>
      <vt:lpstr>PowerPoint Presentation</vt:lpstr>
      <vt:lpstr>Πολυδιάστατοι πίνακες</vt:lpstr>
      <vt:lpstr>Πίνακες </vt:lpstr>
      <vt:lpstr>Αρχικοποίηση πινάκων</vt:lpstr>
      <vt:lpstr>PowerPoint Presentation</vt:lpstr>
      <vt:lpstr>PowerPoint Presentation</vt:lpstr>
      <vt:lpstr>PowerPoint Presentation</vt:lpstr>
      <vt:lpstr>Παράδειγμα με strings και πίνακες</vt:lpstr>
      <vt:lpstr>PowerPoint Presentation</vt:lpstr>
      <vt:lpstr>H κλάση ArrayList</vt:lpstr>
      <vt:lpstr>ArrayList</vt:lpstr>
      <vt:lpstr>Παράδειγμα</vt:lpstr>
      <vt:lpstr>PowerPoint Presentation</vt:lpstr>
      <vt:lpstr>6. ΔΗΜΙΟΥΡΓΩΝΤΑΣ ΔΙΚΕΣ ΜΑΣ ΚΛΑΣΕΙΣ ΚΑΙ ΑΝΤΙΚΕΙΜΕΝΑ</vt:lpstr>
      <vt:lpstr>Μαθήματα από το πρώτο εργαστήριο</vt:lpstr>
      <vt:lpstr>Μαθήματα από το πρώτο εργαστήριο</vt:lpstr>
      <vt:lpstr>Μαθήματα από το πρώτο εργαστήριο</vt:lpstr>
      <vt:lpstr>Μαθήματα από το πρώτο εργαστήριο</vt:lpstr>
      <vt:lpstr>ΔΗΜΙΟΥΡΓΩΝΤΑΣ ΔΙΚΕΣ ΜΑΣ ΚΛΑΣΕΙΣ ΚΑΙ ΑΝΤΙΚΕΙΜΕΝΑ</vt:lpstr>
      <vt:lpstr>Hello World</vt:lpstr>
      <vt:lpstr>Hello World Revisited</vt:lpstr>
      <vt:lpstr>Κλάσεις και αντικείμενα</vt:lpstr>
      <vt:lpstr>Τα keywords Public/Private</vt:lpstr>
      <vt:lpstr>Παράδειγμα</vt:lpstr>
      <vt:lpstr>MovingCar</vt:lpstr>
      <vt:lpstr>Μέθοδοι</vt:lpstr>
      <vt:lpstr>Παράδειγμα 2</vt:lpstr>
      <vt:lpstr>Παράμετροι</vt:lpstr>
      <vt:lpstr>PowerPoint Presentation</vt:lpstr>
      <vt:lpstr>PowerPoint Presentation</vt:lpstr>
      <vt:lpstr>Τοπικές μεταβλητές</vt:lpstr>
      <vt:lpstr>Μέθοδοι που επιστρέφουν τιμές</vt:lpstr>
      <vt:lpstr>Παράδειγμα</vt:lpstr>
      <vt:lpstr>PowerPoint Presentation</vt:lpstr>
      <vt:lpstr>Η εντολή return</vt:lpstr>
      <vt:lpstr>PowerPoint Presentation</vt:lpstr>
      <vt:lpstr>Η εντολή return</vt:lpstr>
      <vt:lpstr>PowerPoint Presentation</vt:lpstr>
      <vt:lpstr>7. ΚΛΑΣΕΙΣ ΚΑΙ ΑΝΤΙΚΕΙΜΕΝΑ - ΜΕΘΟΔΟΙ</vt:lpstr>
      <vt:lpstr>Παράδειγμα 1</vt:lpstr>
      <vt:lpstr>MovingCar</vt:lpstr>
      <vt:lpstr>Παράδειγμα 2</vt:lpstr>
      <vt:lpstr>PowerPoint Presentation</vt:lpstr>
      <vt:lpstr>PowerPoint Presentation</vt:lpstr>
      <vt:lpstr>Τύποι παραμέτρων και ορισμάτων</vt:lpstr>
      <vt:lpstr>Πέρασμα παραμέτρων</vt:lpstr>
      <vt:lpstr>Παράδειγμα 3</vt:lpstr>
      <vt:lpstr>PowerPoint Presentation</vt:lpstr>
      <vt:lpstr>Η εντολή return</vt:lpstr>
      <vt:lpstr>PowerPoint Presentation</vt:lpstr>
      <vt:lpstr>O τύπος μιας μεθόδου</vt:lpstr>
      <vt:lpstr>PowerPoint Presentation</vt:lpstr>
      <vt:lpstr>PowerPoint Presentation</vt:lpstr>
      <vt:lpstr>Η εντολή return</vt:lpstr>
      <vt:lpstr>Η εντολή return</vt:lpstr>
      <vt:lpstr>Παράδειγμα 4</vt:lpstr>
      <vt:lpstr>PowerPoint Presentation</vt:lpstr>
      <vt:lpstr>PowerPoint Presentation</vt:lpstr>
      <vt:lpstr>Παράδειγμα 4</vt:lpstr>
      <vt:lpstr>Υλοποίηση</vt:lpstr>
      <vt:lpstr>PowerPoint Presentation</vt:lpstr>
      <vt:lpstr>Public/Private</vt:lpstr>
      <vt:lpstr>Ενθυλάκωση</vt:lpstr>
      <vt:lpstr>Accessor and Mutator methods</vt:lpstr>
      <vt:lpstr>PowerPoint Presentation</vt:lpstr>
      <vt:lpstr>PowerPoint Presentation</vt:lpstr>
      <vt:lpstr>PowerPoint Presentation</vt:lpstr>
      <vt:lpstr>Τοπικές μεταβλητές</vt:lpstr>
      <vt:lpstr>PowerPoint Presentation</vt:lpstr>
      <vt:lpstr>Παράδειγμα </vt:lpstr>
      <vt:lpstr>8. Constructors – ΥΠΕΡΦΟΡΤΩΣΗ –  ΑΝΤΙΚΕΙΜΕΝΑ ΩΣ ΠΑΡΑΜΕΤΡΟΙ</vt:lpstr>
      <vt:lpstr>Μαθήματα από το lab</vt:lpstr>
      <vt:lpstr>Ενθυλάκωση</vt:lpstr>
      <vt:lpstr>Accessor and Mutator methods</vt:lpstr>
      <vt:lpstr>PowerPoint Presentation</vt:lpstr>
      <vt:lpstr>PowerPoint Presentation</vt:lpstr>
      <vt:lpstr>Constructors (Δημιουργοί)</vt:lpstr>
      <vt:lpstr>Constructors (Δημιουργοί)</vt:lpstr>
      <vt:lpstr>Παράδειγμα</vt:lpstr>
      <vt:lpstr>Μια συνομιλία</vt:lpstr>
      <vt:lpstr>Παράδειγμα </vt:lpstr>
      <vt:lpstr>Παράδειγμα</vt:lpstr>
      <vt:lpstr>PowerPoint Presentation</vt:lpstr>
      <vt:lpstr>Υπερφόρτωση</vt:lpstr>
      <vt:lpstr>PowerPoint Presentation</vt:lpstr>
      <vt:lpstr>Υπερφόρτωση Δημιουργών</vt:lpstr>
      <vt:lpstr>PowerPoint Presentation</vt:lpstr>
      <vt:lpstr>PowerPoint Presentation</vt:lpstr>
      <vt:lpstr>Υπερφόρτωση – Προσοχή Ι</vt:lpstr>
      <vt:lpstr>PowerPoint Presentation</vt:lpstr>
      <vt:lpstr>Υπερφόρτωση – Προσοχή ΙΙ</vt:lpstr>
      <vt:lpstr>PowerPoint Presentation</vt:lpstr>
      <vt:lpstr>Υπερφόρτωση – Προσοχή ΙΙΙ</vt:lpstr>
      <vt:lpstr>PowerPoint Presentation</vt:lpstr>
      <vt:lpstr>PowerPoint Presentation</vt:lpstr>
      <vt:lpstr>Ασάφεια</vt:lpstr>
      <vt:lpstr>Αντικείμενα ως ορίσματα</vt:lpstr>
      <vt:lpstr>Παράδειγμα</vt:lpstr>
      <vt:lpstr>PowerPoint Presentation</vt:lpstr>
      <vt:lpstr>PowerPoint Presentation</vt:lpstr>
      <vt:lpstr>Παράδειγμα</vt:lpstr>
      <vt:lpstr>PowerPoint Presentation</vt:lpstr>
      <vt:lpstr>9. Constructors -   equals – toString -  ΑΝΤΙΚΕΙΜΕΝΑ ΩΣ ΠΑΡΑΜΕΤΡΟΙ</vt:lpstr>
      <vt:lpstr>Constructors (Δημιουργοί)</vt:lpstr>
      <vt:lpstr>Παράδειγμα</vt:lpstr>
      <vt:lpstr>PowerPoint Presentation</vt:lpstr>
      <vt:lpstr>PowerPoint Presentation</vt:lpstr>
      <vt:lpstr>Παράδειγμα</vt:lpstr>
      <vt:lpstr>Παραδείγματα</vt:lpstr>
      <vt:lpstr>PowerPoint Presentation</vt:lpstr>
      <vt:lpstr>Guest List</vt:lpstr>
      <vt:lpstr>Υπερφόρτωση (Overloading)</vt:lpstr>
      <vt:lpstr>PowerPoint Presentation</vt:lpstr>
      <vt:lpstr>Υπογραφή μεθόδου</vt:lpstr>
      <vt:lpstr>PowerPoint Presentation</vt:lpstr>
      <vt:lpstr>Υπερφόρτωση - Προσοχή</vt:lpstr>
      <vt:lpstr>Δυο ειδικές μέθοδοι</vt:lpstr>
      <vt:lpstr>Παράδειγμα</vt:lpstr>
      <vt:lpstr>toString()</vt:lpstr>
      <vt:lpstr>toString()</vt:lpstr>
      <vt:lpstr>PowerPoint Presentation</vt:lpstr>
      <vt:lpstr>Παράδειγμα</vt:lpstr>
      <vt:lpstr>PowerPoint Presentation</vt:lpstr>
      <vt:lpstr>PowerPoint Presentation</vt:lpstr>
      <vt:lpstr>toString και equals</vt:lpstr>
      <vt:lpstr>Αντικείμενα ως ορίσματα</vt:lpstr>
      <vt:lpstr>Παράδειγμα</vt:lpstr>
      <vt:lpstr>PowerPoint Presentation</vt:lpstr>
      <vt:lpstr>Αντικείμενα μέσα σε αντικείμενα</vt:lpstr>
      <vt:lpstr>PowerPoint Presentation</vt:lpstr>
      <vt:lpstr>PowerPoint Presentation</vt:lpstr>
      <vt:lpstr>Κώδικας σε πολλά αρχεία</vt:lpstr>
      <vt:lpstr>10. ΑΝΤΙΚΕΙΜΕΝΑ ΩΣ ΟΡΙΣΜΑΤΑ</vt:lpstr>
      <vt:lpstr>Αντικείμενα ως ορίσματα</vt:lpstr>
      <vt:lpstr>Παράδειγμα</vt:lpstr>
      <vt:lpstr>PowerPoint Presentation</vt:lpstr>
      <vt:lpstr>Αντικείμενα μέσα σε αντικείμενα</vt:lpstr>
      <vt:lpstr>PowerPoint Presentation</vt:lpstr>
      <vt:lpstr>PowerPoint Presentation</vt:lpstr>
      <vt:lpstr>PowerPoint Presentation</vt:lpstr>
      <vt:lpstr>Η εντολή exit</vt:lpstr>
      <vt:lpstr>PowerPoint Presentation</vt:lpstr>
      <vt:lpstr>PowerPoint Presentation</vt:lpstr>
      <vt:lpstr>Κώδικας σε πολλά αρχεία</vt:lpstr>
      <vt:lpstr>Παράδειγμα</vt:lpstr>
      <vt:lpstr>PowerPoint Presentation</vt:lpstr>
      <vt:lpstr>PowerPoint Presentation</vt:lpstr>
      <vt:lpstr>11. ΑΝΤΙΚΕΙΜΕΝΑ ΜΕ ΠΙΝΑΚΕΣ. Constructors. ΥΛΟΠΟΙΗΣΗ ΣΤΟΙΒΑΣ</vt:lpstr>
      <vt:lpstr>PowerPoint Presentation</vt:lpstr>
      <vt:lpstr>Μαθήματα από το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Εμβέλεια μεταβλητών</vt:lpstr>
      <vt:lpstr>Παράδειγμα</vt:lpstr>
      <vt:lpstr>PowerPoint Presentation</vt:lpstr>
      <vt:lpstr>Η μέθοδος multiplyWith</vt:lpstr>
      <vt:lpstr>Η μέθοδος equals</vt:lpstr>
      <vt:lpstr>Κλάσεις και αντικείμενα</vt:lpstr>
      <vt:lpstr>Κλάσεις και αντικείμενα</vt:lpstr>
      <vt:lpstr>Η εντολή exit</vt:lpstr>
      <vt:lpstr>Παράδειγμα ADT: Στοίβα (Stack)</vt:lpstr>
      <vt:lpstr>Υλοποίηση</vt:lpstr>
      <vt:lpstr>PowerPoint Presentation</vt:lpstr>
      <vt:lpstr>Εφαρμογές</vt:lpstr>
      <vt:lpstr>PowerPoint Presentation</vt:lpstr>
      <vt:lpstr>Επεκτάσεις</vt:lpstr>
      <vt:lpstr>PowerPoint Presentation</vt:lpstr>
      <vt:lpstr>13. ΑΝΑΦΟΡΕΣ ΕΠΙΣΤΡΟΦΗ ΑΝΑΦΟΡΩΝ Copy Constructor Deep and Shallow Copies</vt:lpstr>
      <vt:lpstr>ΑΝΑΦΟΡΕΣ</vt:lpstr>
      <vt:lpstr>new</vt:lpstr>
      <vt:lpstr>Η μνήμη του υπολογιστή</vt:lpstr>
      <vt:lpstr>Αποθήκευση μεταβλητών</vt:lpstr>
      <vt:lpstr>Αποθήκευση μεταβλητών πρωταρχικού τύπου</vt:lpstr>
      <vt:lpstr>Αποθήκευση αντικειμένων</vt:lpstr>
      <vt:lpstr>Αποθήκευση αντικειμένων</vt:lpstr>
      <vt:lpstr>Παράδειγμα - πινάκες</vt:lpstr>
      <vt:lpstr>Παράδειγμα - πινάκες</vt:lpstr>
      <vt:lpstr>Παράδειγμα - πινάκες</vt:lpstr>
      <vt:lpstr>Παράδειγμα - πινάκες</vt:lpstr>
      <vt:lpstr>Αντικείμενα κλάσεων</vt:lpstr>
      <vt:lpstr>PowerPoint Presentation</vt:lpstr>
      <vt:lpstr>Παράδειγμα</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Equals</vt:lpstr>
      <vt:lpstr>Αντικείμενα ως παράμετροι</vt:lpstr>
      <vt:lpstr>Παράδειγμα</vt:lpstr>
      <vt:lpstr>Εξήγηση</vt:lpstr>
      <vt:lpstr>Εξήγηση</vt:lpstr>
      <vt:lpstr>Εξήγηση</vt:lpstr>
      <vt:lpstr>ΣΤΟΙΒΑ ΚΑΙ ΣΩΡΟΣ</vt:lpstr>
      <vt:lpstr>Διαχείριση μνήμης από το JVM</vt:lpstr>
      <vt:lpstr>Stack</vt:lpstr>
      <vt:lpstr>Παράδειγμα</vt:lpstr>
      <vt:lpstr>Παράδειγμα</vt:lpstr>
      <vt:lpstr>Παράδειγμα</vt:lpstr>
      <vt:lpstr>Παράδειγμα</vt:lpstr>
      <vt:lpstr>Παράδειγμα</vt:lpstr>
      <vt:lpstr>Παράδειγμα</vt:lpstr>
      <vt:lpstr>Heap</vt:lpstr>
      <vt:lpstr>PowerPoint Presentation</vt:lpstr>
      <vt:lpstr>Παράδειγμα</vt:lpstr>
      <vt:lpstr>Παράδειγμα</vt:lpstr>
      <vt:lpstr>Kλήση μεθόδου από αντικείμενο</vt:lpstr>
      <vt:lpstr>Εξέλιξη του προγράμματος</vt:lpstr>
      <vt:lpstr>Εξέλιξη του προγράμματος</vt:lpstr>
      <vt:lpstr>Εξέλιξη του προγράμματος</vt:lpstr>
      <vt:lpstr>Αντικείμενα ως παράμετροι</vt:lpstr>
      <vt:lpstr>PowerPoint Presentation</vt:lpstr>
      <vt:lpstr>Παράδειγμα</vt:lpstr>
      <vt:lpstr>Εξέλιξη του προγράμματος</vt:lpstr>
      <vt:lpstr>Εξέλιξη του προγράμματος</vt:lpstr>
      <vt:lpstr>Εξέλιξη του προγράμματος</vt:lpstr>
      <vt:lpstr>Εξέλιξη του προγράμματος</vt:lpstr>
      <vt:lpstr>Μια άλλη υλοποίηση της copier</vt:lpstr>
      <vt:lpstr>Εξέλιξη του προγράμματος</vt:lpstr>
      <vt:lpstr>Εξέλιξη του προγράμματος</vt:lpstr>
      <vt:lpstr>Εξέλιξη του προγράμματος</vt:lpstr>
      <vt:lpstr>Μια ακόμη υλοποίηση της copier</vt:lpstr>
      <vt:lpstr>Εξέλιξη του προγράμματος</vt:lpstr>
      <vt:lpstr>Εξέλιξη του προγράμματος</vt:lpstr>
      <vt:lpstr>Εξέλιξη του προγράμματος</vt:lpstr>
      <vt:lpstr>Αλλαγή παραμέτρων</vt:lpstr>
      <vt:lpstr>PowerPoint Presentation</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Άλλο ένα παράδειγμα</vt:lpstr>
      <vt:lpstr>Εξέλιξη του προγράμματος</vt:lpstr>
      <vt:lpstr>Εξέλιξη του προγράμματος</vt:lpstr>
      <vt:lpstr>Εξέλιξη του προγράμματος</vt:lpstr>
      <vt:lpstr>String Interning</vt:lpstr>
      <vt:lpstr>Ισότητα String</vt:lpstr>
      <vt:lpstr>String Interning</vt:lpstr>
      <vt:lpstr>String Interning</vt:lpstr>
      <vt:lpstr>Equals</vt:lpstr>
      <vt:lpstr>Παράδειγμα</vt:lpstr>
      <vt:lpstr>Εξήγηση</vt:lpstr>
      <vt:lpstr>PowerPoint Presentation</vt:lpstr>
      <vt:lpstr>Εξέλιξη του προγράμματος</vt:lpstr>
      <vt:lpstr>Εξέλιξη του προγράμματος</vt:lpstr>
      <vt:lpstr>Εξέλιξη του προγράμματος</vt:lpstr>
      <vt:lpstr>13. ΑΝΑΦΟΡΕΣ ΕΠΙΣΤΡΟΦΗ ΑΝΑΦΟΡΩΝ Copy Constructor Deep and Shallow Copies</vt:lpstr>
      <vt:lpstr>PowerPoint Presentation</vt:lpstr>
      <vt:lpstr>Dereferencing</vt:lpstr>
      <vt:lpstr>Dereferencing</vt:lpstr>
      <vt:lpstr>Dereferencing</vt:lpstr>
      <vt:lpstr>Dereferencing</vt:lpstr>
      <vt:lpstr>PowerPoint Presentation</vt:lpstr>
      <vt:lpstr>Dereferencing</vt:lpstr>
      <vt:lpstr>Dereferencing</vt:lpstr>
      <vt:lpstr>Dereferencing</vt:lpstr>
      <vt:lpstr>PowerPoint Presentation</vt:lpstr>
      <vt:lpstr>Αντικείμενα μέσα σε αντικείμενα</vt:lpstr>
      <vt:lpstr>Σχέσεις μεταξύ κλάσεων</vt:lpstr>
      <vt:lpstr>Σχέσεις κλάσεων</vt:lpstr>
      <vt:lpstr>Επιστροφή αντικειμένων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Παράδειγμα</vt:lpstr>
      <vt:lpstr>Εξέλιξη του προγράμματος</vt:lpstr>
      <vt:lpstr>Εξέλιξη του προγράμματος</vt:lpstr>
      <vt:lpstr>Εξέλιξη του προγράμματος</vt:lpstr>
      <vt:lpstr>Εξέλιξη του προγράμματος</vt:lpstr>
      <vt:lpstr>Εξέλιξη του προγράμματος</vt:lpstr>
      <vt:lpstr>Δημιουργία αντιγράφων</vt:lpstr>
      <vt:lpstr>PowerPoint Presentation</vt:lpstr>
      <vt:lpstr>Ρηχά Αντίγραφα</vt:lpstr>
      <vt:lpstr>Ρηχά Αντίγραφα</vt:lpstr>
      <vt:lpstr>Ρηχά Αντίγραφα</vt:lpstr>
      <vt:lpstr>Βαθύ αντίγραφο</vt:lpstr>
      <vt:lpstr>Βαθύ αντίγραφο</vt:lpstr>
      <vt:lpstr>Παραδείγματα</vt:lpstr>
      <vt:lpstr>Copy Constructor</vt:lpstr>
      <vt:lpstr>Copy Constructor για την Car</vt:lpstr>
      <vt:lpstr>Φωλιασμένος Copy Constructor</vt:lpstr>
      <vt:lpstr>Παράδειγμα</vt:lpstr>
      <vt:lpstr>PowerPoint Presentation</vt:lpstr>
      <vt:lpstr>Φωλιασμένη equals</vt:lpstr>
      <vt:lpstr>Φωλιασμένη toString()</vt:lpstr>
      <vt:lpstr>Πίνακες από αντικείμενα</vt:lpstr>
      <vt:lpstr>Παράδειγμα</vt:lpstr>
      <vt:lpstr>Παράδειγμα</vt:lpstr>
      <vt:lpstr>Παράδειγμα</vt:lpstr>
      <vt:lpstr>Παράδειγμα</vt:lpstr>
      <vt:lpstr>Πίνακες από πίνακες</vt:lpstr>
      <vt:lpstr>Παράδειγμα</vt:lpstr>
      <vt:lpstr>Παράδειγμα</vt:lpstr>
      <vt:lpstr>Παράδειγμα</vt:lpstr>
      <vt:lpstr>Παράδειγμα</vt:lpstr>
      <vt:lpstr>Παράδειγμα</vt:lpstr>
      <vt:lpstr>Παράδειγμα</vt:lpstr>
      <vt:lpstr>Παράδειγμα</vt:lpstr>
      <vt:lpstr>Πίνακες από πίνακες</vt:lpstr>
      <vt:lpstr>Παράδειγμα</vt:lpstr>
      <vt:lpstr>14. ΣΥΝΘΕΣΗ ΑΝΤΙΚΕΙΜΕΝΩΝ ΥΛΟΠΟΙΗΣΗ ΣΤΟΙΒΑΣ</vt:lpstr>
      <vt:lpstr>PowerPoint Presentation</vt:lpstr>
      <vt:lpstr>Εκτέλεση</vt:lpstr>
      <vt:lpstr>Εκτέλεση</vt:lpstr>
      <vt:lpstr>Εκτέλεση</vt:lpstr>
      <vt:lpstr>Αντικείμενα μέσα σε αντικείμενα</vt:lpstr>
      <vt:lpstr>Παράδειγμα</vt:lpstr>
      <vt:lpstr>Στοίβα</vt:lpstr>
      <vt:lpstr>Στοίβα</vt:lpstr>
      <vt:lpstr>Στοίβα</vt:lpstr>
      <vt:lpstr>Στοίβα</vt:lpstr>
      <vt:lpstr>Στοίβα</vt:lpstr>
      <vt:lpstr>Στοίβα</vt:lpstr>
      <vt:lpstr>Στοίβα</vt:lpstr>
      <vt:lpstr>Στοίβα - Υλοποίηση</vt:lpstr>
      <vt:lpstr>Στοίβα - Υλοποίηση</vt:lpstr>
      <vt:lpstr>PowerPoint Presentation</vt:lpstr>
      <vt:lpstr>PowerPoint Presentation</vt:lpstr>
      <vt:lpstr>Μέθοδος toString()</vt:lpstr>
      <vt:lpstr>PowerPoint Presentation</vt:lpstr>
      <vt:lpstr>Στοίβα - Υλοποίηση</vt:lpstr>
      <vt:lpstr>PowerPoint Presentation</vt:lpstr>
      <vt:lpstr>PowerPoint Presentation</vt:lpstr>
      <vt:lpstr>PowerPoint Presentation</vt:lpstr>
      <vt:lpstr>PowerPoint Presentation</vt:lpstr>
      <vt:lpstr>Σχέσεις μεταξύ κλάσεων</vt:lpstr>
      <vt:lpstr>H UML γλώσσα</vt:lpstr>
      <vt:lpstr>Σχέσεις κλάσεων</vt:lpstr>
      <vt:lpstr>Σχέση συνάθροισης – Aggregation</vt:lpstr>
      <vt:lpstr>Σχέση σύνθεσης – Composition </vt:lpstr>
      <vt:lpstr>UML διαγράμματα</vt:lpstr>
      <vt:lpstr>Aggregation and Composition</vt:lpstr>
      <vt:lpstr>Προσοχή!</vt:lpstr>
      <vt:lpstr>15. ΣΥΝΘΕΣΗ ΑΝΤΙΚΕΙΜΕΝΩΝ ΠΑΡΑΔΕΙΓΜΑ: ΤΜΗΜΑ ΠΑΝΕΠΙΣΤΗΜΙΟΥ</vt:lpstr>
      <vt:lpstr>Μεγάλο παράδειγμα</vt:lpstr>
      <vt:lpstr>Μεγάλο Παράδειγμα</vt:lpstr>
      <vt:lpstr>Κλάσεις μέθοδοι και πεδία</vt:lpstr>
      <vt:lpstr>Κλάσεις μέθοδοι και πεδία</vt:lpstr>
      <vt:lpstr>Κλάση Professor</vt:lpstr>
      <vt:lpstr>Κλάση Student</vt:lpstr>
      <vt:lpstr>Κλάση Course</vt:lpstr>
      <vt:lpstr>Κλάση Department</vt:lpstr>
      <vt:lpstr>Κλάση StudentRecord</vt:lpstr>
      <vt:lpstr>UML διάγραμμα</vt:lpstr>
      <vt:lpstr>Αποθήκευση φοιτητών</vt:lpstr>
      <vt:lpstr>ArrayList</vt:lpstr>
      <vt:lpstr>ArrayList</vt:lpstr>
      <vt:lpstr>ArrayList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Σχέσεις κλάσεων</vt:lpstr>
      <vt:lpstr>PowerPoint Presentation</vt:lpstr>
      <vt:lpstr>PowerPoint Presentation</vt:lpstr>
      <vt:lpstr>16. ΕΙΣΑΓΩΓΗ ΣΤΗΝ ΚΛΗΡΟΝΟΜΙΚΟΤΗΤΑ</vt:lpstr>
      <vt:lpstr>Παράδειγμα</vt:lpstr>
      <vt:lpstr>Κληρονομικότητα</vt:lpstr>
      <vt:lpstr>Κληρονομικότητα</vt:lpstr>
      <vt:lpstr>Κληρονομικότητα</vt:lpstr>
      <vt:lpstr>Ιεραρχία κλάσεων (Class Hierarchy)</vt:lpstr>
      <vt:lpstr>A Class Hierarchy</vt:lpstr>
      <vt:lpstr>Παράδειγμα</vt:lpstr>
      <vt:lpstr>Ορολογία</vt:lpstr>
      <vt:lpstr>Συντακτικό</vt:lpstr>
      <vt:lpstr>PowerPoint Presentation</vt:lpstr>
      <vt:lpstr>PowerPoint Presentation</vt:lpstr>
      <vt:lpstr>PowerPoint Presentation</vt:lpstr>
      <vt:lpstr>Constructor</vt:lpstr>
      <vt:lpstr>PowerPoint Presentation</vt:lpstr>
      <vt:lpstr>PowerPoint Presentation</vt:lpstr>
      <vt:lpstr>PowerPoint Presentation</vt:lpstr>
      <vt:lpstr>PowerPoint Presentation</vt:lpstr>
      <vt:lpstr>PowerPoint Presentation</vt:lpstr>
      <vt:lpstr>Constructor this</vt:lpstr>
      <vt:lpstr>PowerPoint Presentation</vt:lpstr>
      <vt:lpstr>Κληρονομικότητα και ενθυλάκωση</vt:lpstr>
      <vt:lpstr>PowerPoint Presentation</vt:lpstr>
      <vt:lpstr>Υπέρβαση μεθόδων (method overriding)</vt:lpstr>
      <vt:lpstr>PowerPoint Presentation</vt:lpstr>
      <vt:lpstr>PowerPoint Presentation</vt:lpstr>
      <vt:lpstr>PowerPoint Presentation</vt:lpstr>
      <vt:lpstr>PowerPoint Presentation</vt:lpstr>
      <vt:lpstr>super</vt:lpstr>
      <vt:lpstr>Παράδειγμα χρήσης</vt:lpstr>
      <vt:lpstr>Πολλαπλοί τύποι</vt:lpstr>
      <vt:lpstr>PowerPoint Presentation</vt:lpstr>
      <vt:lpstr>PowerPoint Presentation</vt:lpstr>
      <vt:lpstr>PowerPoint Presentation</vt:lpstr>
      <vt:lpstr>17. ΚληρονομικOτητα ΠολυμορφισμΟΣ –  Late Binding</vt:lpstr>
      <vt:lpstr>Κληρονομικότητα</vt:lpstr>
      <vt:lpstr>Κληρονομικότητα</vt:lpstr>
      <vt:lpstr>Παράδειγμα</vt:lpstr>
      <vt:lpstr>Ιεραρχία κλάσεων</vt:lpstr>
      <vt:lpstr>PowerPoint Presentation</vt:lpstr>
      <vt:lpstr>PowerPoint Presentation</vt:lpstr>
      <vt:lpstr>PowerPoint Presentation</vt:lpstr>
      <vt:lpstr>PowerPoint Presentation</vt:lpstr>
      <vt:lpstr>Constructor</vt:lpstr>
      <vt:lpstr>PowerPoint Presentation</vt:lpstr>
      <vt:lpstr>PowerPoint Presentation</vt:lpstr>
      <vt:lpstr>Πολλαπλοί τύποι</vt:lpstr>
      <vt:lpstr>PowerPoint Presentation</vt:lpstr>
      <vt:lpstr>UML διάγραμμα</vt:lpstr>
      <vt:lpstr>Protected μέλη</vt:lpstr>
      <vt:lpstr>Employee</vt:lpstr>
      <vt:lpstr>PowerPoint Presentation</vt:lpstr>
      <vt:lpstr>Employee</vt:lpstr>
      <vt:lpstr>PowerPoint Presentation</vt:lpstr>
      <vt:lpstr>Υπέρβαση μεθόδων (method overriding)</vt:lpstr>
      <vt:lpstr>PowerPoint Presentation</vt:lpstr>
      <vt:lpstr>PowerPoint Presentation</vt:lpstr>
      <vt:lpstr>PowerPoint Presentation</vt:lpstr>
      <vt:lpstr>PowerPoint Presentation</vt:lpstr>
      <vt:lpstr>Παράδειγμα </vt:lpstr>
      <vt:lpstr>Υπέρβαση και αλλαγή επιστρεφόμενου τύπου</vt:lpstr>
      <vt:lpstr>PowerPoint Presentation</vt:lpstr>
      <vt:lpstr>PowerPoint Presentation</vt:lpstr>
      <vt:lpstr>PowerPoint Presentation</vt:lpstr>
      <vt:lpstr>toString και equals</vt:lpstr>
      <vt:lpstr>equals</vt:lpstr>
      <vt:lpstr>Overriding equals</vt:lpstr>
      <vt:lpstr>Downcasting</vt:lpstr>
      <vt:lpstr>Downcasting</vt:lpstr>
      <vt:lpstr>Downcasting</vt:lpstr>
      <vt:lpstr>PowerPoint Presentation</vt:lpstr>
      <vt:lpstr>Upcasting</vt:lpstr>
      <vt:lpstr>PowerPoint Presentation</vt:lpstr>
      <vt:lpstr>PowerPoint Presentation</vt:lpstr>
      <vt:lpstr>PowerPoint Presentation</vt:lpstr>
      <vt:lpstr>Late Binding (καθυστερημένη δέσμευση)</vt:lpstr>
      <vt:lpstr>Παράδειγμα</vt:lpstr>
      <vt:lpstr>PowerPoint Presentation</vt:lpstr>
      <vt:lpstr>PowerPoint Presentation</vt:lpstr>
      <vt:lpstr>PowerPoint Presentation</vt:lpstr>
      <vt:lpstr>18. ΠολυμορφισμΟΣ ΑφηρημΕΝΕΣ ΚΛΑΣΕΙΣ Interfaces  </vt:lpstr>
      <vt:lpstr>Κληρονομικότητα</vt:lpstr>
      <vt:lpstr>PowerPoint Presentation</vt:lpstr>
      <vt:lpstr>PowerPoint Presentation</vt:lpstr>
      <vt:lpstr>PowerPoint Presentation</vt:lpstr>
      <vt:lpstr>Late Binding (καθυστερημένη δέσμευση)</vt:lpstr>
      <vt:lpstr>Παράδειγμα</vt:lpstr>
      <vt:lpstr>PowerPoint Presentation</vt:lpstr>
      <vt:lpstr>PowerPoint Presentation</vt:lpstr>
      <vt:lpstr>PowerPoint Presentation</vt:lpstr>
      <vt:lpstr>Ένα διαφορετικό  πρόβλημα</vt:lpstr>
      <vt:lpstr>Αφηρημένες μέθοδοι</vt:lpstr>
      <vt:lpstr>Αφηρημένες κλάσεις</vt:lpstr>
      <vt:lpstr>PowerPoint Presentation</vt:lpstr>
      <vt:lpstr>PowerPoint Presentation</vt:lpstr>
      <vt:lpstr>PowerPoint Presentation</vt:lpstr>
      <vt:lpstr>PowerPoint Presentation</vt:lpstr>
      <vt:lpstr>PowerPoint Presentation</vt:lpstr>
      <vt:lpstr>PowerPoint Presentation</vt:lpstr>
      <vt:lpstr>Αφηρημένες κλάσεις</vt:lpstr>
      <vt:lpstr>Interfaces</vt:lpstr>
      <vt:lpstr>Παραδείγματα </vt:lpstr>
      <vt:lpstr>Interfaces</vt:lpstr>
      <vt:lpstr>Παραδείγματα </vt:lpstr>
      <vt:lpstr>Interfaces</vt:lpstr>
      <vt:lpstr>Interfaces vs αφηρημένες κλάσεις</vt:lpstr>
      <vt:lpstr>Αφηρημένοι Τύποι Δεδομένων</vt:lpstr>
      <vt:lpstr>Παράδειγμα: Το interface myComparable</vt:lpstr>
      <vt:lpstr>Interface myComparable</vt:lpstr>
      <vt:lpstr>Εφαρμογή</vt:lpstr>
      <vt:lpstr>PowerPoint Presentation</vt:lpstr>
      <vt:lpstr>PowerPoint Presentation</vt:lpstr>
      <vt:lpstr>Επέκταση </vt:lpstr>
      <vt:lpstr>19. ΠΑΡΑΔΕΙΓΜΑΤΑ ΚΛΗΡΟΝΟΜΙΚΟΤΗΤΑΣ</vt:lpstr>
      <vt:lpstr>Κληρονομικότητα</vt:lpstr>
      <vt:lpstr>Late Binding</vt:lpstr>
      <vt:lpstr>Αφηρημένες κλάσεις</vt:lpstr>
      <vt:lpstr>Αφηρημένες κλάσεις</vt:lpstr>
      <vt:lpstr>Interfaces</vt:lpstr>
      <vt:lpstr>Βρείτε τα λάθη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Ένα μεγάλο παράδειγμα</vt:lpstr>
      <vt:lpstr>Λεπτομέρειες</vt:lpstr>
      <vt:lpstr>PowerPoint Presentation</vt:lpstr>
      <vt:lpstr>Σχεδιασμός</vt:lpstr>
      <vt:lpstr>PowerPoint Presentation</vt:lpstr>
      <vt:lpstr>PowerPoint Presentation</vt:lpstr>
      <vt:lpstr>PowerPoint Presentation</vt:lpstr>
      <vt:lpstr>PowerPoint Presentation</vt:lpstr>
      <vt:lpstr>Quiz</vt:lpstr>
      <vt:lpstr>Λύση Quiz</vt:lpstr>
      <vt:lpstr>Από το προηγούμενο lab</vt:lpstr>
      <vt:lpstr>PowerPoint Presentation</vt:lpstr>
      <vt:lpstr>Παράδειγμα κληρονομικότητας</vt:lpstr>
      <vt:lpstr>PowerPoint Presentation</vt:lpstr>
      <vt:lpstr>PowerPoint Presentation</vt:lpstr>
      <vt:lpstr>PowerPoint Presentation</vt:lpstr>
      <vt:lpstr>PowerPoint Presentation</vt:lpstr>
      <vt:lpstr>20. ΓΕΝΙΚΕΥΜΕΝΕΣ (ΠΑΡΑΜΕΤΡΟΠΟΙΗΜΕΝΕΣ) ΚΛΑΣΕΙΣ</vt:lpstr>
      <vt:lpstr>Stack</vt:lpstr>
      <vt:lpstr>PowerPoint Presentation</vt:lpstr>
      <vt:lpstr>PowerPoint Presentation</vt:lpstr>
      <vt:lpstr>Stack</vt:lpstr>
      <vt:lpstr>PowerPoint Presentation</vt:lpstr>
      <vt:lpstr>PowerPoint Presentation</vt:lpstr>
      <vt:lpstr>Stack</vt:lpstr>
      <vt:lpstr>PowerPoint Presentation</vt:lpstr>
      <vt:lpstr>PowerPoint Presentation</vt:lpstr>
      <vt:lpstr>PowerPoint Presentation</vt:lpstr>
      <vt:lpstr>Γενικευμένες (Generic) κλάσεις</vt:lpstr>
      <vt:lpstr>Ένα πολύ απλό παράδειγμα</vt:lpstr>
      <vt:lpstr>Γενικευμένη Στοίβα</vt:lpstr>
      <vt:lpstr>PowerPoint Presentation</vt:lpstr>
      <vt:lpstr>PowerPoint Presentation</vt:lpstr>
      <vt:lpstr>PowerPoint Presentation</vt:lpstr>
      <vt:lpstr>Πολλαπλές παράμετροι</vt:lpstr>
      <vt:lpstr>Παγίδες</vt:lpstr>
      <vt:lpstr>Γενικευμένες κλάσεις με περιορισμούς</vt:lpstr>
      <vt:lpstr>Γενικευμένες κλάσεις με περιορισμούς</vt:lpstr>
      <vt:lpstr>Γενικευμένες κλάσεις με περιορισμούς</vt:lpstr>
      <vt:lpstr>Γενικευμένες κλάσεις με περιορισμούς</vt:lpstr>
      <vt:lpstr>Γενικευμένες κλάσεις και κληρονομικότητα</vt:lpstr>
      <vt:lpstr>Wildcard</vt:lpstr>
      <vt:lpstr>21. ΣΥΛΛΟΓΕΣ</vt:lpstr>
      <vt:lpstr>ArrayList</vt:lpstr>
      <vt:lpstr>Η ιεραρχία</vt:lpstr>
      <vt:lpstr>ArrayList (JavaDocs link)</vt:lpstr>
      <vt:lpstr>HashSet (JavaDocs link)</vt:lpstr>
      <vt:lpstr>Παράδειγμα I</vt:lpstr>
      <vt:lpstr>PowerPoint Presentation</vt:lpstr>
      <vt:lpstr>HashMap (JavaDocs link)</vt:lpstr>
      <vt:lpstr>Παράδειγμα ΙI</vt:lpstr>
      <vt:lpstr>PowerPoint Presentation</vt:lpstr>
      <vt:lpstr>PowerPoint Presentation</vt:lpstr>
      <vt:lpstr>Παράδειγμα ΙIΙ</vt:lpstr>
      <vt:lpstr>PowerPoint Presentation</vt:lpstr>
      <vt:lpstr>Iterators</vt:lpstr>
      <vt:lpstr>PowerPoint Presentation</vt:lpstr>
      <vt:lpstr>PowerPoint Presentation</vt:lpstr>
      <vt:lpstr>PowerPoint Presentation</vt:lpstr>
      <vt:lpstr>ListIterator&lt;T&gt;</vt:lpstr>
      <vt:lpstr>PowerPoint Presentation</vt:lpstr>
      <vt:lpstr>PowerPoint Presentation</vt:lpstr>
      <vt:lpstr>PowerPoint Presentation</vt:lpstr>
      <vt:lpstr>Χρήση των συλλογών</vt:lpstr>
      <vt:lpstr>Παραδείγματα</vt:lpstr>
      <vt:lpstr>Χρήση δομών</vt:lpstr>
      <vt:lpstr>Περίπλοκες δομές</vt:lpstr>
      <vt:lpstr>Παράδειγμα</vt:lpstr>
      <vt:lpstr>Υλοποίηση</vt:lpstr>
      <vt:lpstr>Διαφορετική υλοποίηση</vt:lpstr>
      <vt:lpstr>PowerPoint Presentation</vt:lpstr>
      <vt:lpstr>Χρονική πολυπλοκότητα</vt:lpstr>
      <vt:lpstr>PowerPoint Presentation</vt:lpstr>
      <vt:lpstr>22. ΕξαιρΕσεις</vt:lpstr>
      <vt:lpstr>Εξαιρέσεις</vt:lpstr>
      <vt:lpstr>Ένα απλό παράδειγμα</vt:lpstr>
      <vt:lpstr>PowerPoint Presentation</vt:lpstr>
      <vt:lpstr>Μηχανισμός try-throw-catch</vt:lpstr>
      <vt:lpstr>Το try block</vt:lpstr>
      <vt:lpstr>Η εντολή throw</vt:lpstr>
      <vt:lpstr>Η κλάση Exception</vt:lpstr>
      <vt:lpstr>Το catch block</vt:lpstr>
      <vt:lpstr>Try-throw-catch</vt:lpstr>
      <vt:lpstr>PowerPoint Presentation</vt:lpstr>
      <vt:lpstr>Εξειδικευμένες εξαιρέσεις</vt:lpstr>
      <vt:lpstr>Παράδειγμα</vt:lpstr>
      <vt:lpstr>Παράδειγμα</vt:lpstr>
      <vt:lpstr>PowerPoint Presentation</vt:lpstr>
      <vt:lpstr>PowerPoint Presentation</vt:lpstr>
      <vt:lpstr>PowerPoint Presentation</vt:lpstr>
      <vt:lpstr>Ορίζοντας Exceptions</vt:lpstr>
      <vt:lpstr>Εξαιρέσεις με επιπλέον πληροφορία</vt:lpstr>
      <vt:lpstr>PowerPoint Presentation</vt:lpstr>
      <vt:lpstr>PowerPoint Presentation</vt:lpstr>
      <vt:lpstr>Πολλαπλά catch blocks</vt:lpstr>
      <vt:lpstr>PowerPoint Presentation</vt:lpstr>
      <vt:lpstr>PowerPoint Presentation</vt:lpstr>
      <vt:lpstr>Προσοχή</vt:lpstr>
      <vt:lpstr>PowerPoint Presentation</vt:lpstr>
      <vt:lpstr>Μέθοδοι που πετάνε εξαιρέσεις</vt:lpstr>
      <vt:lpstr>Μέθοδος που πετάει εξαίρεση</vt:lpstr>
      <vt:lpstr>Μέθοδος που πετάει εξαίρεση</vt:lpstr>
      <vt:lpstr>PowerPoint Presentation</vt:lpstr>
      <vt:lpstr>Catch or Declare</vt:lpstr>
      <vt:lpstr>PowerPoint Presentation</vt:lpstr>
      <vt:lpstr>Τύποι Εξαιρέσεων</vt:lpstr>
      <vt:lpstr>PowerPoint Presentation</vt:lpstr>
      <vt:lpstr>PowerPoint Presentation</vt:lpstr>
      <vt:lpstr>Χρήση εξαιρέσεων σε βρόχους</vt:lpstr>
      <vt:lpstr>Χρήση Εξαιρέσεων</vt:lpstr>
      <vt:lpstr>Προσοχή</vt:lpstr>
      <vt:lpstr>23. ΑρχεΙα ΕπεξεργασΙα αλφαριθμητικΩν</vt:lpstr>
      <vt:lpstr>ΑΡχεια</vt:lpstr>
      <vt:lpstr>Ρεύματα</vt:lpstr>
      <vt:lpstr>Βασικά ρεύματα εισόδου/εξόδου</vt:lpstr>
      <vt:lpstr>Παράδειγμα</vt:lpstr>
      <vt:lpstr>Αρχεία</vt:lpstr>
      <vt:lpstr>Ρεύμα εξόδου σε αρχεία</vt:lpstr>
      <vt:lpstr>Παράδειγμα</vt:lpstr>
      <vt:lpstr>FileNotFoundException</vt:lpstr>
      <vt:lpstr>FileNotFoundException</vt:lpstr>
      <vt:lpstr>Εγγραφή σε αρχείο</vt:lpstr>
      <vt:lpstr>PrintWriter</vt:lpstr>
      <vt:lpstr>PowerPoint Presentation</vt:lpstr>
      <vt:lpstr>PowerPoint Presentation</vt:lpstr>
      <vt:lpstr>Προσάρτηση σε αρχείο</vt:lpstr>
      <vt:lpstr>Διάβασμα από αρχείο κειμένου</vt:lpstr>
      <vt:lpstr>PowerPoint Presentation</vt:lpstr>
      <vt:lpstr>Scanner</vt:lpstr>
      <vt:lpstr>PowerPoint Presentation</vt:lpstr>
      <vt:lpstr>PowerPoint Presentation</vt:lpstr>
      <vt:lpstr>H κλάση File</vt:lpstr>
      <vt:lpstr>STRING PROCESSING</vt:lpstr>
      <vt:lpstr>Strings</vt:lpstr>
      <vt:lpstr>toLowerCase, trim</vt:lpstr>
      <vt:lpstr>Παράδειγμα</vt:lpstr>
      <vt:lpstr>split</vt:lpstr>
      <vt:lpstr>PowerPoint Presentation</vt:lpstr>
      <vt:lpstr>replace</vt:lpstr>
      <vt:lpstr>Παράδειγμα</vt:lpstr>
      <vt:lpstr>Split και Replace</vt:lpstr>
      <vt:lpstr>Regular Expressions</vt:lpstr>
      <vt:lpstr>Κανονικές Εκφράσεις στη Java</vt:lpstr>
      <vt:lpstr>Παρένθεση</vt:lpstr>
      <vt:lpstr>Παράδειγμα</vt:lpstr>
      <vt:lpstr>Παράδειγμα</vt:lpstr>
      <vt:lpstr>PowerPoint Presentation</vt:lpstr>
      <vt:lpstr>StringTokenizer</vt:lpstr>
      <vt:lpstr>Παράδειγμα</vt:lpstr>
      <vt:lpstr>StringTokenizer</vt:lpstr>
      <vt:lpstr>PowerPoint Presentation</vt:lpstr>
      <vt:lpstr>StringBuilder</vt:lpstr>
      <vt:lpstr>PowerPoint Presentation</vt:lpstr>
      <vt:lpstr>PowerPoint Presentation</vt:lpstr>
      <vt:lpstr>Παραδειγμα</vt:lpstr>
      <vt:lpstr>Παράδειγμα</vt:lpstr>
      <vt:lpstr>PowerPoint Presentation</vt:lpstr>
      <vt:lpstr>PowerPoint Presentation</vt:lpstr>
      <vt:lpstr>24. ΣτατικεΣ μεθοδοι και μεταβλητεΣ ΕσωτερικεΣ κλασειΣ</vt:lpstr>
      <vt:lpstr>Στατικές μέθοδοι</vt:lpstr>
      <vt:lpstr>Συντακτικό</vt:lpstr>
      <vt:lpstr>Παράδειγμα</vt:lpstr>
      <vt:lpstr>Παρένθεση</vt:lpstr>
      <vt:lpstr>Στατικές μεταβλητές</vt:lpstr>
      <vt:lpstr>Συντακτικό</vt:lpstr>
      <vt:lpstr>Παράδειγμα</vt:lpstr>
      <vt:lpstr>Σταθερές</vt:lpstr>
      <vt:lpstr>Παράδειγμα</vt:lpstr>
      <vt:lpstr>Στατικές μέθοδοι</vt:lpstr>
      <vt:lpstr>Παράδειγμα</vt:lpstr>
      <vt:lpstr>Στατικές μεταβλητές</vt:lpstr>
      <vt:lpstr>PowerPoint Presentation</vt:lpstr>
      <vt:lpstr>Στατικές μέθοδοι και μεταβλητές</vt:lpstr>
      <vt:lpstr>Περιβάλλουσες κλάσεις</vt:lpstr>
      <vt:lpstr>Η κλάση Math</vt:lpstr>
      <vt:lpstr>Συμπερασματικά</vt:lpstr>
      <vt:lpstr>ΕΣωΤΕΡΙΚΕΣ ΚΛΑΣΕΙΣ</vt:lpstr>
      <vt:lpstr>Εσωτερικές κλάσεις </vt:lpstr>
      <vt:lpstr>25. Graphical User Interfaces (GUI) SWING</vt:lpstr>
      <vt:lpstr>Swing</vt:lpstr>
      <vt:lpstr>Event driven programming</vt:lpstr>
      <vt:lpstr>Swing</vt:lpstr>
      <vt:lpstr>JFrame</vt:lpstr>
      <vt:lpstr>JFrame</vt:lpstr>
      <vt:lpstr>Ετικέτες</vt:lpstr>
      <vt:lpstr>PowerPoint Presentation</vt:lpstr>
      <vt:lpstr>Κουμπιά</vt:lpstr>
      <vt:lpstr>PowerPoint Presentation</vt:lpstr>
      <vt:lpstr>PowerPoint Presentation</vt:lpstr>
      <vt:lpstr>PowerPoint Presentation</vt:lpstr>
      <vt:lpstr>PowerPoint Presentation</vt:lpstr>
      <vt:lpstr>Πολλά συστατικά</vt:lpstr>
      <vt:lpstr>FlowLayout</vt:lpstr>
      <vt:lpstr>BorderLayout</vt:lpstr>
      <vt:lpstr>GridLayout</vt:lpstr>
      <vt:lpstr>Παράδειγμα</vt:lpstr>
      <vt:lpstr>PowerPoint Presentation</vt:lpstr>
      <vt:lpstr>PowerPoint Presentation</vt:lpstr>
      <vt:lpstr>Αξιοσημείωτα</vt:lpstr>
      <vt:lpstr>actionCommand</vt:lpstr>
      <vt:lpstr>Χρώματα</vt:lpstr>
      <vt:lpstr>JPanel</vt:lpstr>
      <vt:lpstr>Παράδειγμα</vt:lpstr>
      <vt:lpstr>PowerPoint Presentation</vt:lpstr>
      <vt:lpstr>PowerPoint Presentation</vt:lpstr>
      <vt:lpstr>PowerPoint Presentation</vt:lpstr>
      <vt:lpstr>PowerPoint Presentation</vt:lpstr>
      <vt:lpstr>actionCommand</vt:lpstr>
      <vt:lpstr>Menu</vt:lpstr>
      <vt:lpstr>Παράδειγμα</vt:lpstr>
      <vt:lpstr>Text Box</vt:lpstr>
      <vt:lpstr>Παράδειγμα</vt:lpstr>
      <vt:lpstr>Pop-up Windows</vt:lpstr>
      <vt:lpstr>PowerPoint Presentation</vt:lpstr>
      <vt:lpstr>Icons</vt:lpstr>
      <vt:lpstr>Ακροατές</vt:lpstr>
      <vt:lpstr>Ακροατές</vt:lpstr>
      <vt:lpstr>PowerPoint Presentation</vt:lpstr>
      <vt:lpstr>PowerPoint Presentation</vt:lpstr>
      <vt:lpstr>Ανώνυμες κλάσεις</vt:lpstr>
      <vt:lpstr>Eclipse</vt:lpstr>
      <vt:lpstr>Σχεδιασμός</vt:lpstr>
      <vt:lpstr>Εισαγωγή μίας διαφάνειας στο Eclipse</vt:lpstr>
      <vt:lpstr>PowerPoint Presentation</vt:lpstr>
      <vt:lpstr>Δημιουργία κώδικα</vt:lpstr>
      <vt:lpstr>Δημιουργία κώδικα</vt:lpstr>
      <vt:lpstr>Δημιουργία κώδικα</vt:lpstr>
      <vt:lpstr>ΕΠΙΣΚΟΠΗΣΗ</vt:lpstr>
      <vt:lpstr>Θέματα που καλύψαμε</vt:lpstr>
      <vt:lpstr>Αντικειμενοστραφής  Προγραμματισμός</vt:lpstr>
      <vt:lpstr>Εξετάσεις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ΤΕΧΝΙΚΕΣ Αντικειμενοστραφουσ προγραμματισμου</dc:title>
  <dc:creator>tsap</dc:creator>
  <cp:lastModifiedBy>tsap</cp:lastModifiedBy>
  <cp:revision>98</cp:revision>
  <dcterms:created xsi:type="dcterms:W3CDTF">2013-02-10T16:19:38Z</dcterms:created>
  <dcterms:modified xsi:type="dcterms:W3CDTF">2015-06-03T08:24:12Z</dcterms:modified>
</cp:coreProperties>
</file>