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4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://www-users.cs.umn.edu/~kumar/dmbook/index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hyperlink" Target="http://www.mmds.org/" TargetMode="External"/><Relationship Id="rId4" Type="http://schemas.openxmlformats.org/officeDocument/2006/relationships/hyperlink" Target="http://forum.myquant.cn/uploads/default/original/1X/2065c4d1964e26331996cfa23d12acd185e3d7b6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/>
          <a:lstStyle/>
          <a:p>
            <a:r>
              <a:rPr lang="el-GR" dirty="0" smtClean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</a:t>
            </a:r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(ελληνικά)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65657"/>
          </a:xfrm>
        </p:spPr>
        <p:txBody>
          <a:bodyPr>
            <a:normAutofit fontScale="850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.-N. Tan, M. Steinbach and V. Kumar, Introduction to Data Mining Addison Wesley, 2006,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Β. Βερύκιος και Σ. </a:t>
            </a:r>
            <a:r>
              <a:rPr lang="el-GR" sz="2800" i="1" dirty="0" err="1">
                <a:solidFill>
                  <a:schemeClr val="accent6">
                    <a:lumMod val="75000"/>
                  </a:schemeClr>
                </a:solidFill>
              </a:rPr>
              <a:t>Σουραβλάς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, Εκδόσεις </a:t>
            </a:r>
            <a:r>
              <a:rPr lang="el-GR" sz="2800" i="1" dirty="0" err="1">
                <a:solidFill>
                  <a:schemeClr val="accent6">
                    <a:lumMod val="75000"/>
                  </a:schemeClr>
                </a:solidFill>
              </a:rPr>
              <a:t>Τζιόλα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 (2010).  </a:t>
            </a:r>
            <a:endParaRPr lang="el-GR" sz="2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80" lvl="1">
              <a:buClr>
                <a:schemeClr val="accent6"/>
              </a:buClr>
            </a:pP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</a:rPr>
              <a:t>Rajaraman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, J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D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Ullman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sz="2800" i="1">
                <a:solidFill>
                  <a:schemeClr val="accent6">
                    <a:lumMod val="75000"/>
                  </a:schemeClr>
                </a:solidFill>
              </a:rPr>
              <a:t>Εξόρυξη από Μεγάλα Σύνολα Δεδομένων, ΕΚΔΟΣΕΙΣ ΝΕΩΝ ΤΕΧΝΟΛΟΓΙΩΝ, </a:t>
            </a:r>
            <a:r>
              <a:rPr lang="el-GR" sz="2800" i="1" smtClean="0">
                <a:solidFill>
                  <a:schemeClr val="accent6">
                    <a:lumMod val="75000"/>
                  </a:schemeClr>
                </a:solidFill>
              </a:rPr>
              <a:t>2014</a:t>
            </a:r>
            <a:endParaRPr lang="el-GR" sz="2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182880" lvl="1">
              <a:buClr>
                <a:schemeClr val="accent6"/>
              </a:buClr>
            </a:pPr>
            <a:r>
              <a:rPr lang="el-GR" sz="2800" i="1" dirty="0"/>
              <a:t>Μ. </a:t>
            </a:r>
            <a:r>
              <a:rPr lang="el-GR" sz="2800" i="1" dirty="0" err="1"/>
              <a:t>Βαζιργιάννης</a:t>
            </a:r>
            <a:r>
              <a:rPr lang="el-GR" sz="2800" i="1" dirty="0"/>
              <a:t> και Μ. </a:t>
            </a:r>
            <a:r>
              <a:rPr lang="el-GR" sz="2800" i="1" dirty="0" err="1"/>
              <a:t>Χαλκίδη</a:t>
            </a:r>
            <a:r>
              <a:rPr lang="el-GR" sz="2800" i="1" dirty="0"/>
              <a:t>, Εξόρυξη Γνώσης από Βάσεις Δεδομένων. </a:t>
            </a:r>
            <a:r>
              <a:rPr lang="el-GR" sz="2800" i="1" dirty="0" err="1"/>
              <a:t>Τυποθήτω</a:t>
            </a:r>
            <a:r>
              <a:rPr lang="el-GR" sz="2800" i="1" dirty="0"/>
              <a:t>, Νοέμβριος 2003</a:t>
            </a:r>
          </a:p>
          <a:p>
            <a:pPr marL="182880" lvl="1">
              <a:buClr>
                <a:schemeClr val="accent6"/>
              </a:buClr>
            </a:pPr>
            <a:r>
              <a:rPr lang="en-US" sz="2800" i="1" dirty="0" smtClean="0"/>
              <a:t>M</a:t>
            </a:r>
            <a:r>
              <a:rPr lang="en-US" sz="2800" i="1" dirty="0"/>
              <a:t>. H. Dunham, Data Mining, </a:t>
            </a:r>
            <a:r>
              <a:rPr lang="el-GR" sz="2800" i="1" dirty="0"/>
              <a:t>Εισαγωγικά και Προηγμένα Θέματα Εξόρυξης Γνώσης από Δεδομένα.  Επιμέλεια Ελληνικής Έκδοσης: Β. Βερύκιος και Γ. Θεοδωρίδης. Εκδόσεις Νέων Τεχνολογιών, 2004. </a:t>
            </a:r>
          </a:p>
        </p:txBody>
      </p:sp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9782" name="Picture 6" descr="book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1" y="1619654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3" name="Rectangle 7"/>
          <p:cNvSpPr>
            <a:spLocks noChangeArrowheads="1"/>
          </p:cNvSpPr>
          <p:nvPr/>
        </p:nvSpPr>
        <p:spPr bwMode="auto">
          <a:xfrm>
            <a:off x="2257505" y="1373300"/>
            <a:ext cx="609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4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10" y="2636911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2257505" y="4022868"/>
            <a:ext cx="518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l-GR" dirty="0" smtClean="0"/>
              <a:t>Βιβλιογραφία 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7" y="4706208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23728" y="5749946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Hand, </a:t>
            </a:r>
            <a:r>
              <a:rPr lang="en-US" dirty="0" err="1" smtClean="0">
                <a:solidFill>
                  <a:prstClr val="black"/>
                </a:solidFill>
              </a:rPr>
              <a:t>Mannila</a:t>
            </a:r>
            <a:r>
              <a:rPr lang="en-US" dirty="0" smtClean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n-US" dirty="0" smtClean="0"/>
              <a:t>Online </a:t>
            </a:r>
            <a:r>
              <a:rPr lang="el-GR" dirty="0" smtClean="0"/>
              <a:t>βιβλία (αγγλικά)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33056"/>
            <a:ext cx="1845267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3808" y="5088211"/>
            <a:ext cx="518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Toby </a:t>
            </a:r>
            <a:r>
              <a:rPr lang="en-US" dirty="0" err="1" smtClean="0">
                <a:solidFill>
                  <a:prstClr val="black"/>
                </a:solidFill>
              </a:rPr>
              <a:t>Segaran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Programming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Collective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Intelligence</a:t>
            </a:r>
            <a:r>
              <a:rPr lang="el-GR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.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Building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Smart Web 2.0 Applications 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096552"/>
            <a:ext cx="53870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Anand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Rajaraman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Jeff Ullman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and Jure </a:t>
            </a:r>
            <a:r>
              <a:rPr lang="en-US" dirty="0" err="1" smtClean="0">
                <a:solidFill>
                  <a:prstClr val="black"/>
                </a:solidFill>
              </a:rPr>
              <a:t>Leskovec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u="sng" dirty="0" smtClean="0">
                <a:solidFill>
                  <a:prstClr val="black"/>
                </a:solidFill>
                <a:hlinkClick r:id="rId5"/>
              </a:rPr>
              <a:t>Mining </a:t>
            </a:r>
            <a:r>
              <a:rPr lang="en-US" u="sng" dirty="0">
                <a:solidFill>
                  <a:prstClr val="black"/>
                </a:solidFill>
                <a:hlinkClick r:id="rId5"/>
              </a:rPr>
              <a:t>Massive </a:t>
            </a:r>
            <a:r>
              <a:rPr lang="en-US" u="sng" dirty="0" smtClean="0">
                <a:solidFill>
                  <a:prstClr val="black"/>
                </a:solidFill>
                <a:hlinkClick r:id="rId5"/>
              </a:rPr>
              <a:t>Datasets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l-GR" dirty="0" smtClean="0">
              <a:solidFill>
                <a:prstClr val="black"/>
              </a:solidFill>
            </a:endParaRPr>
          </a:p>
          <a:p>
            <a:r>
              <a:rPr lang="el-GR" dirty="0" smtClean="0">
                <a:solidFill>
                  <a:prstClr val="black"/>
                </a:solidFill>
              </a:rPr>
              <a:t>Διατίθεται </a:t>
            </a:r>
            <a:r>
              <a:rPr lang="el-GR" dirty="0">
                <a:solidFill>
                  <a:prstClr val="black"/>
                </a:solidFill>
              </a:rPr>
              <a:t>δωρεάν </a:t>
            </a:r>
            <a:r>
              <a:rPr lang="en-US" dirty="0">
                <a:solidFill>
                  <a:prstClr val="black"/>
                </a:solidFill>
              </a:rPr>
              <a:t>online</a:t>
            </a:r>
            <a:r>
              <a:rPr lang="el-G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373300"/>
            <a:ext cx="1656184" cy="238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Εκτός από βιβλία θα χρησιμοποιήσουμε υλικό και από δημοσιευμένα άρθρα</a:t>
            </a:r>
          </a:p>
          <a:p>
            <a:endParaRPr lang="el-GR" dirty="0" smtClean="0"/>
          </a:p>
          <a:p>
            <a:r>
              <a:rPr lang="el-GR" dirty="0" smtClean="0"/>
              <a:t>Για τις διαφάνειες θα δανειστούμε από πολλές πηγές</a:t>
            </a:r>
          </a:p>
          <a:p>
            <a:pPr lvl="1"/>
            <a:r>
              <a:rPr lang="el-GR" dirty="0" smtClean="0"/>
              <a:t>Εξόρυξη δεδομένων, Ε. </a:t>
            </a:r>
            <a:r>
              <a:rPr lang="el-GR" dirty="0" err="1" smtClean="0"/>
              <a:t>Πιτρουρά</a:t>
            </a:r>
            <a:endParaRPr lang="el-GR" dirty="0" smtClean="0"/>
          </a:p>
          <a:p>
            <a:pPr lvl="1"/>
            <a:r>
              <a:rPr lang="en-US" dirty="0" smtClean="0"/>
              <a:t>Data Mining</a:t>
            </a:r>
            <a:r>
              <a:rPr lang="el-GR" dirty="0" smtClean="0"/>
              <a:t>, </a:t>
            </a:r>
            <a:r>
              <a:rPr lang="en-US" dirty="0" smtClean="0"/>
              <a:t>E. Terzi</a:t>
            </a:r>
          </a:p>
          <a:p>
            <a:pPr lvl="1"/>
            <a:r>
              <a:rPr lang="en-US" dirty="0" smtClean="0"/>
              <a:t>Data Mining, </a:t>
            </a:r>
            <a:r>
              <a:rPr lang="en-US" dirty="0" err="1" smtClean="0"/>
              <a:t>Aris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n-US" dirty="0" smtClean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J. Han and M. </a:t>
            </a:r>
            <a:r>
              <a:rPr lang="en-US" dirty="0" err="1"/>
              <a:t>Kamber</a:t>
            </a:r>
            <a:r>
              <a:rPr lang="en-US" dirty="0"/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/>
              <a:t>, Morgan Kaufmann, 2006</a:t>
            </a:r>
            <a:endParaRPr lang="el-GR" dirty="0"/>
          </a:p>
          <a:p>
            <a:pPr lvl="1"/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Ερωτηματολόγιο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Σύντομο ερωτηματολόγιο για να δω τι ξέρετε</a:t>
            </a:r>
          </a:p>
          <a:p>
            <a:pPr lvl="1"/>
            <a:r>
              <a:rPr lang="el-GR" dirty="0" smtClean="0"/>
              <a:t>Χρησιμεύει για να πάρω μια ιδέα του τι κενά μπορεί να χρειαστεί </a:t>
            </a:r>
            <a:r>
              <a:rPr lang="el-GR" smtClean="0"/>
              <a:t>να καλύψουμε.</a:t>
            </a:r>
            <a:endParaRPr lang="en-US" dirty="0" smtClean="0"/>
          </a:p>
          <a:p>
            <a:pPr lvl="1"/>
            <a:r>
              <a:rPr lang="el-GR" dirty="0" smtClean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Ποιός είμαι εγώ:</a:t>
            </a:r>
          </a:p>
          <a:p>
            <a:pPr lvl="1"/>
            <a:r>
              <a:rPr lang="en-US" dirty="0" smtClean="0"/>
              <a:t>Email: tsap@cs.uoi.gr</a:t>
            </a:r>
            <a:endParaRPr lang="el-GR" dirty="0" smtClean="0"/>
          </a:p>
          <a:p>
            <a:pPr lvl="1"/>
            <a:r>
              <a:rPr lang="el-GR" dirty="0" smtClean="0"/>
              <a:t>Γραφείο: Β.3</a:t>
            </a:r>
          </a:p>
          <a:p>
            <a:pPr lvl="1"/>
            <a:r>
              <a:rPr lang="el-GR" dirty="0" smtClean="0"/>
              <a:t>Προτιμώμενες ώρες γραφείου: </a:t>
            </a:r>
            <a:r>
              <a:rPr lang="en-US" dirty="0" smtClean="0"/>
              <a:t>11</a:t>
            </a:r>
            <a:r>
              <a:rPr lang="el-GR" dirty="0" smtClean="0"/>
              <a:t>:00</a:t>
            </a:r>
            <a:r>
              <a:rPr lang="en-US" dirty="0" smtClean="0"/>
              <a:t>-18</a:t>
            </a:r>
            <a:r>
              <a:rPr lang="el-GR" dirty="0" smtClean="0"/>
              <a:t>:00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Ενδιαφέροντα</a:t>
            </a:r>
            <a:endParaRPr lang="el-GR" dirty="0"/>
          </a:p>
          <a:p>
            <a:pPr lvl="2"/>
            <a:r>
              <a:rPr lang="en-US" dirty="0" smtClean="0"/>
              <a:t>Web mining, Social networks, User Generated Content</a:t>
            </a:r>
          </a:p>
          <a:p>
            <a:pPr lvl="2"/>
            <a:r>
              <a:rPr lang="en-US" dirty="0" smtClean="0"/>
              <a:t>Mobile applications, Mining of mobile data.</a:t>
            </a:r>
          </a:p>
          <a:p>
            <a:pPr lvl="2"/>
            <a:r>
              <a:rPr lang="en-US" dirty="0" smtClean="0"/>
              <a:t>Bioinformatics</a:t>
            </a:r>
            <a:endParaRPr lang="el-GR" dirty="0" smtClean="0"/>
          </a:p>
          <a:p>
            <a:pPr lvl="2"/>
            <a:r>
              <a:rPr lang="el-GR" dirty="0" smtClean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 smtClean="0"/>
          </a:p>
          <a:p>
            <a:pPr lvl="2"/>
            <a:endParaRPr lang="el-GR" dirty="0" smtClean="0"/>
          </a:p>
          <a:p>
            <a:pPr lvl="2"/>
            <a:endParaRPr lang="el-GR" dirty="0" smtClean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Συμπληρώστε τη φόρμα με τα στοιχεία σας για την</a:t>
            </a:r>
            <a:r>
              <a:rPr lang="en-US" dirty="0"/>
              <a:t> email </a:t>
            </a:r>
            <a:r>
              <a:rPr lang="el-GR" dirty="0"/>
              <a:t>λίστα του μαθήματος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Διαλεξεις: Πέμπτη 1</a:t>
            </a:r>
            <a:r>
              <a:rPr lang="el-GR" dirty="0"/>
              <a:t>0</a:t>
            </a:r>
            <a:r>
              <a:rPr lang="el-GR" dirty="0" smtClean="0"/>
              <a:t>:00 – 1</a:t>
            </a:r>
            <a:r>
              <a:rPr lang="el-GR" dirty="0"/>
              <a:t>3</a:t>
            </a:r>
            <a:r>
              <a:rPr lang="el-GR" dirty="0" smtClean="0"/>
              <a:t>:00</a:t>
            </a:r>
            <a:r>
              <a:rPr lang="en-US" dirty="0" smtClean="0"/>
              <a:t>, </a:t>
            </a:r>
            <a:r>
              <a:rPr lang="el-GR" dirty="0" smtClean="0"/>
              <a:t>αίθουσα Ι2 </a:t>
            </a:r>
          </a:p>
          <a:p>
            <a:pPr lvl="1"/>
            <a:r>
              <a:rPr lang="el-GR" dirty="0" smtClean="0"/>
              <a:t>Οι διαφάνειες θα είναι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 smtClean="0"/>
              <a:t>, αλλά η διάλεξη θα γίνεται στα ελληνικά.</a:t>
            </a:r>
          </a:p>
          <a:p>
            <a:pPr lvl="1"/>
            <a:r>
              <a:rPr lang="el-GR" dirty="0" smtClean="0"/>
              <a:t>Θα έχουμε και κάποια επιπλέον μαθήματα/αναπληρώσεις κάποιες εβδομάδες.</a:t>
            </a:r>
          </a:p>
          <a:p>
            <a:pPr lvl="2"/>
            <a:r>
              <a:rPr lang="el-GR" dirty="0" smtClean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 smtClean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 smtClean="0"/>
              <a:t>Θα δημιουργηθεί και μια σελίδα στο </a:t>
            </a:r>
            <a:r>
              <a:rPr lang="en-US" dirty="0" err="1" smtClean="0"/>
              <a:t>ecourse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Βαθμολογία:</a:t>
            </a:r>
            <a:endParaRPr lang="en-US" dirty="0" smtClean="0"/>
          </a:p>
          <a:p>
            <a:pPr lvl="1"/>
            <a:r>
              <a:rPr lang="el-GR" dirty="0" smtClean="0"/>
              <a:t>Το μάθημα θα έχει </a:t>
            </a:r>
            <a:r>
              <a:rPr lang="el-GR" dirty="0" smtClean="0">
                <a:solidFill>
                  <a:srgbClr val="0070C0"/>
                </a:solidFill>
              </a:rPr>
              <a:t>4 εργασίες</a:t>
            </a:r>
            <a:r>
              <a:rPr lang="el-GR" sz="2500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Μπορεί να υπάρχει προσωπική εξέταση.</a:t>
            </a:r>
          </a:p>
          <a:p>
            <a:pPr lvl="1"/>
            <a:r>
              <a:rPr lang="el-GR" dirty="0"/>
              <a:t>Οι εργασίες είναι </a:t>
            </a:r>
            <a:r>
              <a:rPr lang="el-GR" dirty="0" smtClean="0">
                <a:solidFill>
                  <a:srgbClr val="FF0000"/>
                </a:solidFill>
              </a:rPr>
              <a:t>απαλλακτικές</a:t>
            </a:r>
            <a:r>
              <a:rPr lang="el-GR" dirty="0" smtClean="0"/>
              <a:t>. Δεν υπάρχει τελική εξέταση ούτε τον Ιανουάριο ούτε τον Σεπτέμβριο.</a:t>
            </a:r>
          </a:p>
          <a:p>
            <a:pPr lvl="1"/>
            <a:r>
              <a:rPr lang="el-GR" dirty="0" smtClean="0"/>
              <a:t>Πολιτική για καθυστερημένες εργασίες:</a:t>
            </a:r>
          </a:p>
          <a:p>
            <a:pPr lvl="2"/>
            <a:r>
              <a:rPr lang="el-GR" dirty="0" smtClean="0"/>
              <a:t>Μία μέρα καθυστέρηση -10%, δύο μέρες -20%, τρεις μέρες -40%, τέσσερεις μέρες -70%, πέντε μέρες -100%.  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 smtClean="0"/>
              <a:t>: </a:t>
            </a:r>
            <a:r>
              <a:rPr lang="el-GR" dirty="0" smtClean="0"/>
              <a:t>Έχετε 4 </a:t>
            </a:r>
            <a:r>
              <a:rPr lang="en-US" dirty="0" smtClean="0"/>
              <a:t>free passes </a:t>
            </a:r>
            <a:r>
              <a:rPr lang="el-GR" dirty="0" smtClean="0"/>
              <a:t>τα οποία μπορείτε να χρησιμοποιήσετε </a:t>
            </a:r>
            <a:r>
              <a:rPr lang="el-GR" dirty="0"/>
              <a:t>όποτε θέλετε για </a:t>
            </a:r>
            <a:r>
              <a:rPr lang="el-GR" dirty="0" smtClean="0"/>
              <a:t>να καθυστερήσετε την παράδοση μιας εργασίας. Το κάθε </a:t>
            </a:r>
            <a:r>
              <a:rPr lang="en-US" dirty="0" smtClean="0"/>
              <a:t>pass </a:t>
            </a:r>
            <a:r>
              <a:rPr lang="el-GR" dirty="0" smtClean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 smtClean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Αλγοριθμικές</a:t>
            </a:r>
            <a:r>
              <a:rPr lang="el-GR" dirty="0" smtClean="0"/>
              <a:t>: </a:t>
            </a:r>
            <a:r>
              <a:rPr lang="el-GR" dirty="0"/>
              <a:t>Θα σας ζητηθεί να σχεδιάσετε ένα </a:t>
            </a:r>
            <a:r>
              <a:rPr lang="el-GR" dirty="0" smtClean="0"/>
              <a:t>μια λύση για ένα πρόβλημα.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 smtClean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: Στις κάποιες ερωτήσεις θα πρέπει να παραδώσετε μία αναφορά. Η αναφορά αυτή μετράει ένα </a:t>
            </a:r>
            <a:r>
              <a:rPr lang="el-GR" dirty="0" smtClean="0">
                <a:solidFill>
                  <a:srgbClr val="FF0000"/>
                </a:solidFill>
              </a:rPr>
              <a:t>σημαντικό ποσοστό </a:t>
            </a:r>
            <a:r>
              <a:rPr lang="el-GR" dirty="0" smtClean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Προγραμματισμός</a:t>
            </a:r>
            <a:r>
              <a:rPr lang="en-US" dirty="0" smtClean="0"/>
              <a:t>: </a:t>
            </a:r>
            <a:r>
              <a:rPr lang="el-GR" dirty="0" smtClean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 smtClean="0"/>
              <a:t>Πρέπει να αποφεύγετε δαπανηρές λειτουργίες.</a:t>
            </a:r>
          </a:p>
          <a:p>
            <a:pPr lvl="1"/>
            <a:r>
              <a:rPr lang="el-GR" dirty="0" smtClean="0"/>
              <a:t>Πρέπει να χρησιμοποιείτε τις κατάλληλες δομές.</a:t>
            </a:r>
          </a:p>
          <a:p>
            <a:pPr lvl="1"/>
            <a:r>
              <a:rPr lang="el-GR" dirty="0" smtClean="0"/>
              <a:t>Πρέπει να προσπαθείτε να χρησιμοποιείτε λίγη μνήμη.</a:t>
            </a:r>
          </a:p>
          <a:p>
            <a:pPr lvl="1"/>
            <a:r>
              <a:rPr lang="el-GR" dirty="0" smtClean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 smtClean="0"/>
              <a:t>: γνώση βασικών αλγορίθμων (π.χ., </a:t>
            </a:r>
            <a:r>
              <a:rPr lang="en-US" dirty="0" smtClean="0"/>
              <a:t>sorting), </a:t>
            </a:r>
            <a:r>
              <a:rPr lang="el-GR" dirty="0" smtClean="0"/>
              <a:t>και σχεδίασης αλγορίθμων</a:t>
            </a:r>
            <a:r>
              <a:rPr lang="en-US" dirty="0" smtClean="0"/>
              <a:t> (</a:t>
            </a:r>
            <a:r>
              <a:rPr lang="en-US" dirty="0"/>
              <a:t>greedy algorithms, dynamic </a:t>
            </a:r>
            <a:r>
              <a:rPr lang="en-US" dirty="0" smtClean="0"/>
              <a:t>programming)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 smtClean="0"/>
              <a:t>: χρήση βασικών δομών δεδομένων.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Προγραμματισμός</a:t>
            </a:r>
            <a:r>
              <a:rPr lang="el-GR" dirty="0" smtClean="0"/>
              <a:t>: γρήγορο </a:t>
            </a:r>
            <a:r>
              <a:rPr lang="en-US" dirty="0" smtClean="0"/>
              <a:t>prototyping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τρέχετε πειράματα (οποιαδήποτε γλώσσα)</a:t>
            </a:r>
            <a:r>
              <a:rPr lang="en-US" dirty="0" smtClean="0"/>
              <a:t>; </a:t>
            </a:r>
            <a:r>
              <a:rPr lang="en-US" dirty="0" err="1" smtClean="0"/>
              <a:t>matlab</a:t>
            </a:r>
            <a:endParaRPr lang="el-GR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 smtClean="0"/>
              <a:t>: Γνώσεις πιθανοτήτων.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 smtClean="0"/>
              <a:t>: βασικές έννοιες γραφημάτων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 smtClean="0"/>
              <a:t>: πίνακες, διανύσματα, </a:t>
            </a:r>
            <a:r>
              <a:rPr lang="el-GR" dirty="0" err="1" smtClean="0"/>
              <a:t>ιδιοδιανύσματα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Python</a:t>
            </a:r>
            <a:r>
              <a:rPr lang="en-US" dirty="0" smtClean="0"/>
              <a:t>: </a:t>
            </a:r>
            <a:r>
              <a:rPr lang="el-GR" dirty="0" smtClean="0"/>
              <a:t>Φέτος θα χρησιμοποιήσουμε κάποια εργαλεία </a:t>
            </a:r>
            <a:r>
              <a:rPr lang="en-US" dirty="0" smtClean="0"/>
              <a:t>python </a:t>
            </a:r>
            <a:r>
              <a:rPr lang="el-GR" dirty="0" smtClean="0"/>
              <a:t>για την επεξεργασία δεδομένων.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 smtClean="0"/>
              <a:t>Να καταλάβετε το </a:t>
            </a:r>
            <a:r>
              <a:rPr lang="el-GR" dirty="0" smtClean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 smtClean="0"/>
              <a:t>που μπορείτε να λύσετε χρησιμοποιώντας τεχνικές </a:t>
            </a:r>
            <a:r>
              <a:rPr lang="en-US" dirty="0" smtClean="0"/>
              <a:t>data mining.</a:t>
            </a:r>
            <a:endParaRPr lang="el-GR" dirty="0" smtClean="0"/>
          </a:p>
          <a:p>
            <a:r>
              <a:rPr lang="el-GR" dirty="0" smtClean="0"/>
              <a:t>Να καταλάβετε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 smtClean="0"/>
              <a:t> και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 smtClean="0"/>
              <a:t> πίσω από τους αλγόριθμους και τις τεχνικές</a:t>
            </a:r>
          </a:p>
          <a:p>
            <a:r>
              <a:rPr lang="el-GR" dirty="0" smtClean="0"/>
              <a:t>Να αποκτήσετε ένα σύνολο από </a:t>
            </a:r>
            <a:r>
              <a:rPr lang="el-GR" dirty="0" smtClean="0">
                <a:solidFill>
                  <a:srgbClr val="0070C0"/>
                </a:solidFill>
              </a:rPr>
              <a:t>εργαλεία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toolbox</a:t>
            </a:r>
            <a:r>
              <a:rPr lang="en-US" dirty="0" smtClean="0"/>
              <a:t>) </a:t>
            </a:r>
            <a:r>
              <a:rPr lang="el-GR" dirty="0" smtClean="0"/>
              <a:t>για εξόρυξη δεδομένων.</a:t>
            </a:r>
          </a:p>
          <a:p>
            <a:r>
              <a:rPr lang="el-GR" dirty="0" smtClean="0"/>
              <a:t>Να παίξετε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 smtClean="0"/>
              <a:t>και να δείτε κάποια ενδιαφέροντα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προβλήματα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(ελπίζω).</a:t>
            </a:r>
            <a:endParaRPr lang="en-US" dirty="0" smtClean="0"/>
          </a:p>
          <a:p>
            <a:r>
              <a:rPr lang="el-GR" dirty="0" smtClean="0"/>
              <a:t>Να μάθετε κάτι </a:t>
            </a:r>
            <a:r>
              <a:rPr lang="el-GR" dirty="0" smtClean="0">
                <a:solidFill>
                  <a:srgbClr val="0070C0"/>
                </a:solidFill>
              </a:rPr>
              <a:t>ενδιαφέρον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παρακολούθηση και συμμετοχή είναι απαραίτητες</a:t>
            </a:r>
          </a:p>
          <a:p>
            <a:pPr lvl="1"/>
            <a:r>
              <a:rPr lang="el-GR" dirty="0" smtClean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 smtClean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 smtClean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 smtClean="0"/>
          </a:p>
          <a:p>
            <a:r>
              <a:rPr lang="el-GR" dirty="0" smtClean="0"/>
              <a:t>Για τα εργαλεία που θα χρησιμοποιήσουμε θα προσπαθήσω να κάνουμε ένα ξεχωριστό φροντιστήριο.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Κάποιο υποσύνολο από τα παρακάτω</a:t>
            </a:r>
            <a:endParaRPr lang="en-US" dirty="0" smtClean="0"/>
          </a:p>
          <a:p>
            <a:pPr lvl="1"/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and association rules (</a:t>
            </a:r>
            <a:r>
              <a:rPr lang="el-GR" dirty="0" smtClean="0"/>
              <a:t>συσχετισμοί)</a:t>
            </a:r>
            <a:endParaRPr lang="en-US" dirty="0" smtClean="0"/>
          </a:p>
          <a:p>
            <a:pPr lvl="1"/>
            <a:r>
              <a:rPr lang="en-US" dirty="0" smtClean="0"/>
              <a:t>Definitions and Computation of Similarity</a:t>
            </a:r>
          </a:p>
          <a:p>
            <a:pPr lvl="1"/>
            <a:r>
              <a:rPr lang="en-US" dirty="0" smtClean="0"/>
              <a:t>Clustering (</a:t>
            </a:r>
            <a:r>
              <a:rPr lang="el-GR" dirty="0" err="1" smtClean="0"/>
              <a:t>συσταδ</a:t>
            </a:r>
            <a:r>
              <a:rPr lang="en-US" dirty="0" smtClean="0"/>
              <a:t>i</a:t>
            </a:r>
            <a:r>
              <a:rPr lang="el-GR" dirty="0" err="1" smtClean="0"/>
              <a:t>οποίηση</a:t>
            </a:r>
            <a:r>
              <a:rPr lang="el-GR" dirty="0" smtClean="0"/>
              <a:t>), </a:t>
            </a:r>
            <a:r>
              <a:rPr lang="en-US" dirty="0" smtClean="0"/>
              <a:t>co-clustering, compression</a:t>
            </a:r>
          </a:p>
          <a:p>
            <a:pPr lvl="1"/>
            <a:r>
              <a:rPr lang="en-US" dirty="0" smtClean="0"/>
              <a:t>Classification</a:t>
            </a:r>
            <a:r>
              <a:rPr lang="el-GR" dirty="0" smtClean="0"/>
              <a:t> (κατηγοριοποίηση)</a:t>
            </a:r>
            <a:endParaRPr lang="en-US" dirty="0" smtClean="0"/>
          </a:p>
          <a:p>
            <a:pPr lvl="1"/>
            <a:r>
              <a:rPr lang="en-US" dirty="0" smtClean="0"/>
              <a:t>Dimensionality Reduction</a:t>
            </a:r>
            <a:endParaRPr lang="el-GR" dirty="0" smtClean="0"/>
          </a:p>
          <a:p>
            <a:pPr lvl="1"/>
            <a:r>
              <a:rPr lang="en-US" dirty="0" smtClean="0"/>
              <a:t>Ranking (</a:t>
            </a:r>
            <a:r>
              <a:rPr lang="el-GR" dirty="0" err="1" smtClean="0"/>
              <a:t>ιεραρχηση</a:t>
            </a:r>
            <a:r>
              <a:rPr lang="el-GR" dirty="0" smtClean="0"/>
              <a:t>/ταξινόμηση)</a:t>
            </a:r>
          </a:p>
          <a:p>
            <a:pPr lvl="1"/>
            <a:r>
              <a:rPr lang="en-US" dirty="0" smtClean="0"/>
              <a:t>Recommendation systems</a:t>
            </a:r>
          </a:p>
          <a:p>
            <a:pPr lvl="1"/>
            <a:r>
              <a:rPr lang="en-US" dirty="0" smtClean="0"/>
              <a:t>Graph Analysis</a:t>
            </a:r>
            <a:endParaRPr lang="el-GR" dirty="0" smtClean="0"/>
          </a:p>
          <a:p>
            <a:pPr lvl="1"/>
            <a:r>
              <a:rPr lang="en-US" dirty="0"/>
              <a:t>Covering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Map-Reduce tools</a:t>
            </a:r>
          </a:p>
          <a:p>
            <a:pPr lvl="1"/>
            <a:r>
              <a:rPr lang="en-US" dirty="0" smtClean="0"/>
              <a:t>Time-series analysis</a:t>
            </a:r>
          </a:p>
          <a:p>
            <a:pPr lvl="1"/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1006</Words>
  <Application>Microsoft Office PowerPoint</Application>
  <PresentationFormat>On-screen Show (4:3)</PresentationFormat>
  <Paragraphs>115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(ελληνικά)</vt:lpstr>
      <vt:lpstr>Βιβλιογραφία (αγγλικά)</vt:lpstr>
      <vt:lpstr>Online βιβλία (αγγλικά)</vt:lpstr>
      <vt:lpstr>Υλικό</vt:lpstr>
      <vt:lpstr>Ερωτηματολόγιο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Panayiotis Tsaparas</cp:lastModifiedBy>
  <cp:revision>28</cp:revision>
  <dcterms:created xsi:type="dcterms:W3CDTF">2012-10-01T18:38:39Z</dcterms:created>
  <dcterms:modified xsi:type="dcterms:W3CDTF">2015-10-05T15:12:51Z</dcterms:modified>
</cp:coreProperties>
</file>