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1"/>
  </p:notesMasterIdLst>
  <p:sldIdLst>
    <p:sldId id="369" r:id="rId2"/>
    <p:sldId id="550" r:id="rId3"/>
    <p:sldId id="551" r:id="rId4"/>
    <p:sldId id="566" r:id="rId5"/>
    <p:sldId id="642" r:id="rId6"/>
    <p:sldId id="643" r:id="rId7"/>
    <p:sldId id="644" r:id="rId8"/>
    <p:sldId id="645" r:id="rId9"/>
    <p:sldId id="646" r:id="rId10"/>
    <p:sldId id="748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745" r:id="rId19"/>
    <p:sldId id="746" r:id="rId20"/>
    <p:sldId id="654" r:id="rId21"/>
    <p:sldId id="655" r:id="rId22"/>
    <p:sldId id="656" r:id="rId23"/>
    <p:sldId id="657" r:id="rId24"/>
    <p:sldId id="658" r:id="rId25"/>
    <p:sldId id="659" r:id="rId26"/>
    <p:sldId id="691" r:id="rId27"/>
    <p:sldId id="692" r:id="rId28"/>
    <p:sldId id="693" r:id="rId29"/>
    <p:sldId id="694" r:id="rId30"/>
    <p:sldId id="695" r:id="rId31"/>
    <p:sldId id="696" r:id="rId32"/>
    <p:sldId id="697" r:id="rId33"/>
    <p:sldId id="698" r:id="rId34"/>
    <p:sldId id="699" r:id="rId35"/>
    <p:sldId id="700" r:id="rId36"/>
    <p:sldId id="701" r:id="rId37"/>
    <p:sldId id="702" r:id="rId38"/>
    <p:sldId id="703" r:id="rId39"/>
    <p:sldId id="704" r:id="rId40"/>
    <p:sldId id="705" r:id="rId41"/>
    <p:sldId id="706" r:id="rId42"/>
    <p:sldId id="707" r:id="rId43"/>
    <p:sldId id="708" r:id="rId44"/>
    <p:sldId id="709" r:id="rId45"/>
    <p:sldId id="710" r:id="rId46"/>
    <p:sldId id="711" r:id="rId47"/>
    <p:sldId id="712" r:id="rId48"/>
    <p:sldId id="713" r:id="rId49"/>
    <p:sldId id="714" r:id="rId50"/>
    <p:sldId id="743" r:id="rId51"/>
    <p:sldId id="715" r:id="rId52"/>
    <p:sldId id="744" r:id="rId53"/>
    <p:sldId id="716" r:id="rId54"/>
    <p:sldId id="717" r:id="rId55"/>
    <p:sldId id="718" r:id="rId56"/>
    <p:sldId id="719" r:id="rId57"/>
    <p:sldId id="742" r:id="rId58"/>
    <p:sldId id="720" r:id="rId59"/>
    <p:sldId id="721" r:id="rId60"/>
    <p:sldId id="723" r:id="rId61"/>
    <p:sldId id="724" r:id="rId62"/>
    <p:sldId id="725" r:id="rId63"/>
    <p:sldId id="726" r:id="rId64"/>
    <p:sldId id="728" r:id="rId65"/>
    <p:sldId id="727" r:id="rId66"/>
    <p:sldId id="729" r:id="rId67"/>
    <p:sldId id="730" r:id="rId68"/>
    <p:sldId id="731" r:id="rId69"/>
    <p:sldId id="732" r:id="rId70"/>
    <p:sldId id="733" r:id="rId71"/>
    <p:sldId id="734" r:id="rId72"/>
    <p:sldId id="735" r:id="rId73"/>
    <p:sldId id="736" r:id="rId74"/>
    <p:sldId id="737" r:id="rId75"/>
    <p:sldId id="738" r:id="rId76"/>
    <p:sldId id="739" r:id="rId77"/>
    <p:sldId id="740" r:id="rId78"/>
    <p:sldId id="747" r:id="rId79"/>
    <p:sldId id="74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EF8511"/>
    <a:srgbClr val="0DD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9" autoAdjust="0"/>
    <p:restoredTop sz="94676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26003D-493D-4EBE-8E15-AC9E2D08745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68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2CEC10-E40B-4857-9019-A41FC3A2ABD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42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3BBFFC-6947-47A2-A979-6198A6ED9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416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838448-2B09-4E27-931D-CB37E05169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98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DC0CB0-21C9-4FFB-9D53-B3866B0386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499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5986E-B1FA-45C4-9D6B-966326293DC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099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086600" cy="1752600"/>
          </a:xfrm>
        </p:spPr>
        <p:txBody>
          <a:bodyPr/>
          <a:lstStyle/>
          <a:p>
            <a:r>
              <a:rPr lang="en-US" dirty="0" smtClean="0"/>
              <a:t>The EM Algorithm</a:t>
            </a:r>
          </a:p>
          <a:p>
            <a:r>
              <a:rPr lang="en-US" smtClean="0"/>
              <a:t>Clustering Evaluation</a:t>
            </a:r>
            <a:endParaRPr lang="en-US" dirty="0" smtClean="0"/>
          </a:p>
          <a:p>
            <a:r>
              <a:rPr lang="en-US" dirty="0" smtClean="0"/>
              <a:t>Sequence segmentation</a:t>
            </a:r>
          </a:p>
        </p:txBody>
      </p:sp>
    </p:spTree>
    <p:extLst>
      <p:ext uri="{BB962C8B-B14F-4D97-AF65-F5344CB8AC3E}">
        <p14:creationId xmlns:p14="http://schemas.microsoft.com/office/powerpoint/2010/main" val="39740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Find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most likely parameters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given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data</a:t>
                </a:r>
                <a:r>
                  <a:rPr lang="en-US" dirty="0" smtClean="0"/>
                  <a:t>. Given the data observations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,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that maximizes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|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pPr lvl="1"/>
                <a:r>
                  <a:rPr lang="en-US" dirty="0" smtClean="0"/>
                  <a:t>Problem: We do not know how to compute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Using Bayes Rule: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𝜃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𝜃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If </a:t>
                </a:r>
                <a:r>
                  <a:rPr lang="en-US" dirty="0" smtClean="0"/>
                  <a:t>we have no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prior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information</a:t>
                </a:r>
                <a:r>
                  <a:rPr lang="en-US" dirty="0" smtClean="0"/>
                  <a:t> about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  <a:r>
                  <a:rPr lang="en-US" dirty="0" smtClean="0"/>
                  <a:t>we can assume </a:t>
                </a:r>
                <a:r>
                  <a:rPr lang="en-US" dirty="0" err="1" smtClean="0"/>
                  <a:t>uniform.</a:t>
                </a:r>
                <a:r>
                  <a:rPr lang="en-US" dirty="0" err="1" smtClean="0"/>
                  <a:t>Maximizing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is the same as </a:t>
                </a:r>
                <a:r>
                  <a:rPr lang="en-US" dirty="0" smtClean="0"/>
                  <a:t>maximizing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𝑋</m:t>
                        </m:r>
                      </m:e>
                      <m:e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1852" b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4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have </a:t>
                </a:r>
                <a:r>
                  <a:rPr lang="en-US" dirty="0" smtClean="0"/>
                  <a:t>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of values and 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fit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aussian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model to the </a:t>
                </a:r>
                <a:r>
                  <a:rPr lang="en-US" dirty="0" smtClean="0"/>
                  <a:t>data</a:t>
                </a:r>
              </a:p>
              <a:p>
                <a:pPr lvl="1"/>
                <a:r>
                  <a:rPr lang="en-US" dirty="0" smtClean="0"/>
                  <a:t>Our parameter set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𝜃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 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𝜎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B0F0"/>
                  </a:solidFill>
                </a:endParaRPr>
              </a:p>
              <a:p>
                <a:r>
                  <a:rPr lang="en-US" dirty="0" smtClean="0"/>
                  <a:t>Probability of observing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given the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𝜃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Probability of observing all points (assume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independence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want to find the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that maximize 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|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625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362200" y="3048000"/>
                <a:ext cx="3276600" cy="781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0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3048000"/>
                <a:ext cx="3276600" cy="7816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600198" y="44958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8" y="44958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Maximum Likelihood Estimation (MLE)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as a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called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It is usually easier to work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Log-Likelihood</a:t>
                </a:r>
                <a:r>
                  <a:rPr lang="en-US" dirty="0" smtClean="0"/>
                  <a:t> function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</a:p>
              <a:p>
                <a:pPr lvl="1"/>
                <a:r>
                  <a:rPr lang="en-US" dirty="0" smtClean="0"/>
                  <a:t>Find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𝐿𝐿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267200"/>
              </a:xfrm>
              <a:blipFill rotWithShape="1">
                <a:blip r:embed="rId2"/>
                <a:stretch>
                  <a:fillRect l="-815" t="-2286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𝜃</m:t>
                      </m:r>
                      <m:r>
                        <a:rPr lang="en-US" sz="20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rad>
                              <m:r>
                                <a:rPr lang="en-US" sz="20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5595257" cy="9326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𝐿𝐿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func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886200"/>
                <a:ext cx="5595257" cy="9326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03" y="5724844"/>
                <a:ext cx="2006768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33" y="5745576"/>
                <a:ext cx="2748124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746152" y="6377727"/>
            <a:ext cx="160813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Mean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99514" y="6377727"/>
            <a:ext cx="192443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Sample Variance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0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987425"/>
            <a:ext cx="84248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that you have the heights of people from Greece and China and the distribution looks like the figure below (dramatization)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3406"/>
            <a:ext cx="6324600" cy="351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5181600" cy="2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of Gaussians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case the data is the result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0070C0"/>
                </a:solidFill>
              </a:rPr>
              <a:t>two Gaussians </a:t>
            </a:r>
          </a:p>
          <a:p>
            <a:pPr lvl="1"/>
            <a:r>
              <a:rPr lang="en-US" dirty="0" smtClean="0"/>
              <a:t>One for Greek people, and one for Chinese people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 smtClean="0">
                <a:solidFill>
                  <a:srgbClr val="0070C0"/>
                </a:solidFill>
              </a:rPr>
              <a:t>for each value </a:t>
            </a:r>
            <a:r>
              <a:rPr lang="en-US" dirty="0" smtClean="0"/>
              <a:t>which </a:t>
            </a:r>
            <a:r>
              <a:rPr lang="en-US" dirty="0"/>
              <a:t>G</a:t>
            </a:r>
            <a:r>
              <a:rPr lang="en-US" dirty="0" smtClean="0"/>
              <a:t>aussian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 likely to have generated it </a:t>
            </a:r>
            <a:r>
              <a:rPr lang="en-US" dirty="0" smtClean="0"/>
              <a:t>will give us a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3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generated according to the following process:</a:t>
                </a:r>
              </a:p>
              <a:p>
                <a:pPr lvl="1"/>
                <a:r>
                  <a:rPr lang="en-US" dirty="0" smtClean="0"/>
                  <a:t>First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select the nationality</a:t>
                </a:r>
              </a:p>
              <a:p>
                <a:pPr lvl="2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 select Greece,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select China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1)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Given the nationality,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generate the point </a:t>
                </a:r>
                <a:r>
                  <a:rPr lang="en-US" dirty="0" smtClean="0"/>
                  <a:t>from the corresponding Gaussian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~ </m:t>
                    </m:r>
                    <m:r>
                      <a:rPr lang="en-US" i="1" dirty="0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if Greece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~ </m:t>
                    </m:r>
                    <m:r>
                      <a:rPr lang="en-US" i="1" dirty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if </a:t>
                </a:r>
                <a:r>
                  <a:rPr lang="en-US" dirty="0" smtClean="0"/>
                  <a:t>China</a:t>
                </a:r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056196" y="3657600"/>
            <a:ext cx="5087803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can also thing of this as a </a:t>
            </a:r>
            <a:r>
              <a:rPr lang="en-US" dirty="0" smtClean="0">
                <a:solidFill>
                  <a:srgbClr val="FF0000"/>
                </a:solidFill>
              </a:rPr>
              <a:t>Hidden Variable </a:t>
            </a:r>
            <a:r>
              <a:rPr lang="en-US" dirty="0" smtClean="0"/>
              <a:t>Z that takes two values: Greece and China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Greek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 smtClean="0"/>
                  <a:t>: parameters 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4810" y="5334000"/>
                <a:ext cx="4242636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4717" r="-57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6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117662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117661"/>
            <a:ext cx="914400" cy="3918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83468" y="2117660"/>
            <a:ext cx="917331" cy="3918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dirty="0"/>
                  <a:t>: parameters </a:t>
                </a:r>
                <a:r>
                  <a:rPr lang="en-US" dirty="0" smtClean="0"/>
                  <a:t>of the China distribution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8823"/>
                <a:ext cx="420814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065" r="-578" b="-241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: parameters of the Greek </a:t>
                </a:r>
                <a:r>
                  <a:rPr lang="en-US" dirty="0" smtClean="0"/>
                  <a:t>distribution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652" y="2738508"/>
                <a:ext cx="4242636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6349" r="-430" b="-22222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4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5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0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39886" y="2057400"/>
            <a:ext cx="979714" cy="39188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2057400"/>
            <a:ext cx="1828800" cy="391885"/>
          </a:xfrm>
          <a:prstGeom prst="rect">
            <a:avLst/>
          </a:prstGeom>
          <a:solidFill>
            <a:srgbClr val="FFCC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Our </a:t>
                </a:r>
                <a:r>
                  <a:rPr lang="en-US" dirty="0"/>
                  <a:t>model has the following </a:t>
                </a:r>
                <a:r>
                  <a:rPr lang="en-US" dirty="0" smtClean="0"/>
                  <a:t>parameters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Θ</m:t>
                      </m:r>
                      <m:r>
                        <a:rPr lang="en-US" i="1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For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we have: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 err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 dirty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For all values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𝑋</m:t>
                    </m:r>
                    <m:r>
                      <a:rPr lang="en-US" i="1" dirty="0">
                        <a:latin typeface="Cambria Math"/>
                      </a:rPr>
                      <m:t> = 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Θ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We want to estimate the parameters 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Likelihood of the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090" y="2743589"/>
            <a:ext cx="2236510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Mixture probabilities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743589"/>
            <a:ext cx="2595582" cy="369332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Distribution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</p:spPr>
            <p:txBody>
              <a:bodyPr/>
              <a:lstStyle/>
              <a:p>
                <a:r>
                  <a:rPr lang="en-US" dirty="0" smtClean="0"/>
                  <a:t>Once we have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solidFill>
                          <a:srgbClr val="0070C0"/>
                        </a:solidFill>
                        <a:latin typeface="Cambria Math"/>
                      </a:rPr>
                      <m:t>Θ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we can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estimate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for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</a:p>
              <a:p>
                <a:pPr lvl="1"/>
                <a:r>
                  <a:rPr lang="en-US" dirty="0" smtClean="0"/>
                  <a:t>This is the probability that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belongs to the Greek or the Chinese population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 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876800"/>
              </a:xfrm>
              <a:blipFill rotWithShape="0">
                <a:blip r:embed="rId2"/>
                <a:stretch>
                  <a:fillRect l="-945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ular Callout 3"/>
              <p:cNvSpPr/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Given from the Gaussian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Greek</a:t>
                </a:r>
                <a:endParaRPr lang="en-US" dirty="0"/>
              </a:p>
            </p:txBody>
          </p:sp>
        </mc:Choice>
        <mc:Fallback xmlns=""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886200"/>
                <a:ext cx="3429000" cy="612648"/>
              </a:xfrm>
              <a:prstGeom prst="wedgeRoundRectCallout">
                <a:avLst>
                  <a:gd name="adj1" fmla="val -64560"/>
                  <a:gd name="adj2" fmla="val 61207"/>
                  <a:gd name="adj3" fmla="val 16667"/>
                </a:avLst>
              </a:prstGeom>
              <a:blipFill rotWithShape="1">
                <a:blip r:embed="rId3"/>
                <a:stretch>
                  <a:fillRect t="-5172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5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 (Expectation Maximization)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Initialize the values of the parameters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to some random values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E-Step</a:t>
                </a:r>
                <a:r>
                  <a:rPr lang="en-US" dirty="0" smtClean="0"/>
                  <a:t>: Given the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estimate</a:t>
                </a:r>
                <a:r>
                  <a:rPr lang="en-US" dirty="0" smtClean="0"/>
                  <a:t> the membership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𝐺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/>
                          </a:rPr>
                          <m:t>𝐶</m:t>
                        </m:r>
                      </m:e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M-Step</a:t>
                </a:r>
                <a:r>
                  <a:rPr lang="en-US" dirty="0" smtClean="0"/>
                  <a:t>: Compute the parameter values that (in expectation)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 </a:t>
                </a:r>
                <a:r>
                  <a:rPr lang="en-US" dirty="0" smtClean="0"/>
                  <a:t>the data likelihood</a:t>
                </a:r>
              </a:p>
              <a:p>
                <a:pPr marL="274320" lvl="1" indent="0">
                  <a:buNone/>
                </a:pPr>
                <a:endParaRPr lang="en-US" dirty="0" smtClean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2667000"/>
              </a:xfrm>
              <a:blipFill rotWithShape="1">
                <a:blip r:embed="rId2"/>
                <a:stretch>
                  <a:fillRect l="-815" t="-3661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19300" y="5090377"/>
                <a:ext cx="2739404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00" y="5090377"/>
                <a:ext cx="2739404" cy="8485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19112" y="4231156"/>
                <a:ext cx="208409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𝐶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2" y="4231156"/>
                <a:ext cx="2084097" cy="84856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302922" y="4241811"/>
                <a:ext cx="210012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𝐺</m:t>
                          </m:r>
                          <m:r>
                            <a:rPr lang="en-US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4241811"/>
                <a:ext cx="2100127" cy="8485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02922" y="5129557"/>
                <a:ext cx="2763449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5129557"/>
                <a:ext cx="2763449" cy="84856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19112" y="5942040"/>
                <a:ext cx="3569567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12" y="5942040"/>
                <a:ext cx="3569567" cy="84856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02922" y="5955831"/>
                <a:ext cx="3593612" cy="848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𝐺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𝐺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22" y="5955831"/>
                <a:ext cx="3593612" cy="8485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360370" y="5383243"/>
                <a:ext cx="1783630" cy="64633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MLE Estimates</a:t>
                </a: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/>
                  <a:t>’s were fixed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370" y="5383243"/>
                <a:ext cx="1783630" cy="646331"/>
              </a:xfrm>
              <a:prstGeom prst="rect">
                <a:avLst/>
              </a:prstGeom>
              <a:blipFill rotWithShape="1">
                <a:blip r:embed="rId9"/>
                <a:stretch>
                  <a:fillRect l="-2373" t="-3704" r="-1695" b="-1296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131771" y="4433391"/>
            <a:ext cx="2012229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population in G,C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to 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E-Step</a:t>
            </a:r>
            <a:r>
              <a:rPr lang="en-US" dirty="0" smtClean="0"/>
              <a:t>: Assignment of points to clusters </a:t>
            </a:r>
          </a:p>
          <a:p>
            <a:pPr lvl="1"/>
            <a:r>
              <a:rPr lang="en-US" dirty="0" smtClean="0"/>
              <a:t>K-means: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hard</a:t>
            </a:r>
            <a:r>
              <a:rPr lang="en-US" dirty="0" smtClean="0"/>
              <a:t> assignment, EM: </a:t>
            </a:r>
            <a:r>
              <a:rPr lang="en-US" dirty="0" smtClean="0">
                <a:solidFill>
                  <a:srgbClr val="00B0F0"/>
                </a:solidFill>
              </a:rPr>
              <a:t>soft </a:t>
            </a:r>
            <a:r>
              <a:rPr lang="en-US" dirty="0" smtClean="0"/>
              <a:t>assignment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M-Step</a:t>
            </a:r>
            <a:r>
              <a:rPr lang="en-US" dirty="0" smtClean="0"/>
              <a:t>: Computation of centroids</a:t>
            </a:r>
          </a:p>
          <a:p>
            <a:pPr lvl="1"/>
            <a:r>
              <a:rPr lang="en-US" dirty="0" smtClean="0"/>
              <a:t>K-means assumes common fixed variance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spherical clusters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EM: can change the variance for different clusters or different dimensions (</a:t>
            </a:r>
            <a:r>
              <a:rPr lang="en-US" dirty="0" smtClean="0">
                <a:solidFill>
                  <a:srgbClr val="00B0F0"/>
                </a:solidFill>
              </a:rPr>
              <a:t>ellipsoid clusters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the variance is fixed then both minimize the same error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592138"/>
            <a:ext cx="7358063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2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9263"/>
            <a:ext cx="7815263" cy="595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5250"/>
            <a:ext cx="407035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5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 Evaluation</a:t>
            </a:r>
            <a:endParaRPr lang="en-US" dirty="0"/>
          </a:p>
        </p:txBody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How do we </a:t>
            </a:r>
            <a:r>
              <a:rPr lang="en-US" sz="2400" dirty="0"/>
              <a:t>evaluate the “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goodness</a:t>
            </a:r>
            <a:r>
              <a:rPr lang="en-US" sz="2400" dirty="0"/>
              <a:t>” of the resulting clusters?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But “</a:t>
            </a:r>
            <a:r>
              <a:rPr lang="en-US" sz="2400" dirty="0" smtClean="0">
                <a:solidFill>
                  <a:srgbClr val="0070C0"/>
                </a:solidFill>
              </a:rPr>
              <a:t>clustering lies in </a:t>
            </a:r>
            <a:r>
              <a:rPr lang="en-US" sz="2400" dirty="0">
                <a:solidFill>
                  <a:srgbClr val="0070C0"/>
                </a:solidFill>
              </a:rPr>
              <a:t>the eye of the beholder</a:t>
            </a:r>
            <a:r>
              <a:rPr lang="en-US" sz="2400" dirty="0"/>
              <a:t>”! 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Then why do we want to evaluate them?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avoid finding patterns in noise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To compare </a:t>
            </a:r>
            <a:r>
              <a:rPr lang="en-US" sz="2000" dirty="0" err="1" smtClean="0"/>
              <a:t>clusterings</a:t>
            </a:r>
            <a:r>
              <a:rPr lang="en-US" sz="2000" dirty="0" smtClean="0"/>
              <a:t>, or clustering </a:t>
            </a:r>
            <a:r>
              <a:rPr lang="en-US" sz="2000" dirty="0"/>
              <a:t>algorithms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To compare against a “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ground truth</a:t>
            </a:r>
            <a:r>
              <a:rPr lang="en-US" sz="2000" dirty="0" smtClean="0"/>
              <a:t>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88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Clusters found in Random Data</a:t>
            </a:r>
          </a:p>
        </p:txBody>
      </p:sp>
      <p:pic>
        <p:nvPicPr>
          <p:cNvPr id="16578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6480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7860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3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Random Points</a:t>
            </a:r>
          </a:p>
        </p:txBody>
      </p:sp>
      <p:grpSp>
        <p:nvGrpSpPr>
          <p:cNvPr id="1657861" name="Group 5"/>
          <p:cNvGrpSpPr>
            <a:grpSpLocks/>
          </p:cNvGrpSpPr>
          <p:nvPr/>
        </p:nvGrpSpPr>
        <p:grpSpPr bwMode="auto">
          <a:xfrm>
            <a:off x="152400" y="4038600"/>
            <a:ext cx="4113213" cy="2743200"/>
            <a:chOff x="96" y="2304"/>
            <a:chExt cx="2591" cy="1728"/>
          </a:xfrm>
        </p:grpSpPr>
        <p:pic>
          <p:nvPicPr>
            <p:cNvPr id="165786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3" name="Text Box 7"/>
            <p:cNvSpPr txBox="1">
              <a:spLocks noChangeArrowheads="1"/>
            </p:cNvSpPr>
            <p:nvPr/>
          </p:nvSpPr>
          <p:spPr bwMode="auto">
            <a:xfrm>
              <a:off x="96" y="264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K-means</a:t>
              </a:r>
            </a:p>
          </p:txBody>
        </p:sp>
      </p:grpSp>
      <p:grpSp>
        <p:nvGrpSpPr>
          <p:cNvPr id="1657864" name="Group 8"/>
          <p:cNvGrpSpPr>
            <a:grpSpLocks/>
          </p:cNvGrpSpPr>
          <p:nvPr/>
        </p:nvGrpSpPr>
        <p:grpSpPr bwMode="auto">
          <a:xfrm>
            <a:off x="4116388" y="1371600"/>
            <a:ext cx="4494212" cy="2743200"/>
            <a:chOff x="2593" y="624"/>
            <a:chExt cx="2831" cy="1728"/>
          </a:xfrm>
        </p:grpSpPr>
        <p:pic>
          <p:nvPicPr>
            <p:cNvPr id="165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62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6" name="Text Box 10"/>
            <p:cNvSpPr txBox="1">
              <a:spLocks noChangeArrowheads="1"/>
            </p:cNvSpPr>
            <p:nvPr/>
          </p:nvSpPr>
          <p:spPr bwMode="auto">
            <a:xfrm>
              <a:off x="4704" y="1200"/>
              <a:ext cx="7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DBSCAN</a:t>
              </a:r>
            </a:p>
          </p:txBody>
        </p:sp>
      </p:grpSp>
      <p:grpSp>
        <p:nvGrpSpPr>
          <p:cNvPr id="1657867" name="Group 11"/>
          <p:cNvGrpSpPr>
            <a:grpSpLocks/>
          </p:cNvGrpSpPr>
          <p:nvPr/>
        </p:nvGrpSpPr>
        <p:grpSpPr bwMode="auto">
          <a:xfrm>
            <a:off x="4116388" y="4038600"/>
            <a:ext cx="4799012" cy="2743200"/>
            <a:chOff x="2593" y="2304"/>
            <a:chExt cx="3023" cy="1728"/>
          </a:xfrm>
        </p:grpSpPr>
        <p:pic>
          <p:nvPicPr>
            <p:cNvPr id="1657868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3" y="2304"/>
              <a:ext cx="2303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57869" name="Text Box 13"/>
            <p:cNvSpPr txBox="1">
              <a:spLocks noChangeArrowheads="1"/>
            </p:cNvSpPr>
            <p:nvPr/>
          </p:nvSpPr>
          <p:spPr bwMode="auto">
            <a:xfrm>
              <a:off x="4800" y="2640"/>
              <a:ext cx="81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Complete 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3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257800"/>
          </a:xfrm>
        </p:spPr>
        <p:txBody>
          <a:bodyPr/>
          <a:lstStyle/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</a:t>
            </a:r>
            <a:r>
              <a:rPr lang="en-US" sz="2000" dirty="0">
                <a:solidFill>
                  <a:srgbClr val="FF99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clustering tendency</a:t>
            </a:r>
            <a:r>
              <a:rPr lang="en-US" sz="2000" dirty="0"/>
              <a:t> of a set of data, i.e., distinguishing whether non-random structure actually exists in the data. 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a cluster analysis to externally known results, e.g., to externally given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labels</a:t>
            </a:r>
            <a:r>
              <a:rPr lang="en-US" sz="2000" dirty="0"/>
              <a:t>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Evaluating how well the results of a cluster analysis fit the data </a:t>
            </a:r>
            <a:r>
              <a:rPr lang="en-US" sz="2000" i="1" dirty="0"/>
              <a:t>without</a:t>
            </a:r>
            <a:r>
              <a:rPr lang="en-US" sz="2000" dirty="0"/>
              <a:t> reference to external information. </a:t>
            </a:r>
          </a:p>
          <a:p>
            <a:pPr marL="990600" lvl="1" indent="-533400">
              <a:buSzTx/>
              <a:buFont typeface="Arial" charset="0"/>
              <a:buNone/>
            </a:pPr>
            <a:r>
              <a:rPr lang="en-US" sz="1800" dirty="0"/>
              <a:t>	- Use only the data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Comparing the results of two different sets of cluster analyses to determine which is better.</a:t>
            </a:r>
          </a:p>
          <a:p>
            <a:pPr marL="533400" indent="-533400">
              <a:buSzTx/>
              <a:buFont typeface="Monotype Sorts" pitchFamily="2" charset="2"/>
              <a:buAutoNum type="arabicPeriod"/>
            </a:pPr>
            <a:r>
              <a:rPr lang="en-US" sz="2000" dirty="0"/>
              <a:t>Determining the </a:t>
            </a:r>
            <a:r>
              <a:rPr lang="en-US" sz="2000" dirty="0">
                <a:solidFill>
                  <a:srgbClr val="0070C0"/>
                </a:solidFill>
              </a:rPr>
              <a:t>‘correct’ number of clusters</a:t>
            </a:r>
            <a:r>
              <a:rPr lang="en-US" sz="2000" dirty="0"/>
              <a:t>.</a:t>
            </a:r>
          </a:p>
          <a:p>
            <a:pPr marL="533400" indent="-533400"/>
            <a:endParaRPr lang="en-US" sz="2000" dirty="0"/>
          </a:p>
          <a:p>
            <a:pPr marL="533400" indent="-533400">
              <a:buFont typeface="Monotype Sorts" pitchFamily="2" charset="2"/>
              <a:buNone/>
            </a:pPr>
            <a:r>
              <a:rPr lang="en-US" sz="2400" dirty="0"/>
              <a:t>	</a:t>
            </a:r>
            <a:r>
              <a:rPr lang="en-US" sz="2000" dirty="0"/>
              <a:t>For 2, 3, and 4, we can further distinguish whether we want to evaluate the entire clustering or just individual clusters. 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5888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Different Aspects of Cluster Validation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7370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88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349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8950" y="1524000"/>
            <a:ext cx="83185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 general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grouping</a:t>
            </a:r>
            <a:r>
              <a:rPr lang="en-US" sz="2400" dirty="0" smtClean="0"/>
              <a:t> of </a:t>
            </a:r>
            <a:r>
              <a:rPr lang="en-US" sz="2400" dirty="0"/>
              <a:t>objects such that the objects in a </a:t>
            </a:r>
            <a:r>
              <a:rPr lang="en-US" sz="2400" dirty="0">
                <a:solidFill>
                  <a:srgbClr val="0070C0"/>
                </a:solidFill>
              </a:rPr>
              <a:t>group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cluster</a:t>
            </a:r>
            <a:r>
              <a:rPr lang="en-US" sz="2400" dirty="0" smtClean="0"/>
              <a:t>) are similar </a:t>
            </a:r>
            <a:r>
              <a:rPr lang="en-US" sz="2400" dirty="0"/>
              <a:t>(or related) to one another and different from (or unrelated to) the objects in other groups</a:t>
            </a:r>
          </a:p>
        </p:txBody>
      </p:sp>
      <p:grpSp>
        <p:nvGrpSpPr>
          <p:cNvPr id="1534982" name="Group 6"/>
          <p:cNvGrpSpPr>
            <a:grpSpLocks/>
          </p:cNvGrpSpPr>
          <p:nvPr/>
        </p:nvGrpSpPr>
        <p:grpSpPr bwMode="auto">
          <a:xfrm>
            <a:off x="3276600" y="3951288"/>
            <a:ext cx="3048000" cy="2678112"/>
            <a:chOff x="2160" y="2544"/>
            <a:chExt cx="1920" cy="1687"/>
          </a:xfrm>
        </p:grpSpPr>
        <p:sp>
          <p:nvSpPr>
            <p:cNvPr id="1534983" name="Line 7"/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4" name="Line 8"/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5" name="Freeform 9"/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6" name="AutoShape 10"/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7" name="AutoShape 11"/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8" name="AutoShape 12"/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89" name="AutoShape 13"/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0" name="AutoShape 14"/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1" name="AutoShape 15"/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2" name="AutoShape 16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3" name="AutoShape 17"/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4" name="AutoShape 18"/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5" name="AutoShape 19"/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6" name="AutoShape 20"/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7" name="AutoShape 21"/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8" name="AutoShape 22"/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4999" name="AutoShape 23"/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0" name="AutoShape 24"/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1" name="AutoShape 25"/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2" name="AutoShape 26"/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3" name="AutoShape 27"/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4" name="AutoShape 28"/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5" name="AutoShape 29"/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6" name="AutoShape 30"/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7" name="AutoShape 31"/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08" name="AutoShape 32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09" name="Group 33"/>
          <p:cNvGrpSpPr>
            <a:grpSpLocks/>
          </p:cNvGrpSpPr>
          <p:nvPr/>
        </p:nvGrpSpPr>
        <p:grpSpPr bwMode="auto">
          <a:xfrm>
            <a:off x="5257800" y="3048000"/>
            <a:ext cx="3048000" cy="2514600"/>
            <a:chOff x="3312" y="1584"/>
            <a:chExt cx="1920" cy="1584"/>
          </a:xfrm>
        </p:grpSpPr>
        <p:sp>
          <p:nvSpPr>
            <p:cNvPr id="1535010" name="Line 34"/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1" name="AutoShape 35"/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Inter-cluster distances are maximized</a:t>
              </a:r>
            </a:p>
          </p:txBody>
        </p:sp>
      </p:grpSp>
      <p:grpSp>
        <p:nvGrpSpPr>
          <p:cNvPr id="1535012" name="Group 36"/>
          <p:cNvGrpSpPr>
            <a:grpSpLocks/>
          </p:cNvGrpSpPr>
          <p:nvPr/>
        </p:nvGrpSpPr>
        <p:grpSpPr bwMode="auto">
          <a:xfrm>
            <a:off x="2895600" y="4038600"/>
            <a:ext cx="3276600" cy="2286000"/>
            <a:chOff x="1824" y="2208"/>
            <a:chExt cx="2064" cy="1440"/>
          </a:xfrm>
        </p:grpSpPr>
        <p:sp>
          <p:nvSpPr>
            <p:cNvPr id="1535013" name="Oval 37"/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4" name="Oval 38"/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5015" name="Oval 39"/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5016" name="Group 40"/>
          <p:cNvGrpSpPr>
            <a:grpSpLocks/>
          </p:cNvGrpSpPr>
          <p:nvPr/>
        </p:nvGrpSpPr>
        <p:grpSpPr bwMode="auto">
          <a:xfrm>
            <a:off x="1295400" y="3352800"/>
            <a:ext cx="2286000" cy="1676400"/>
            <a:chOff x="816" y="1776"/>
            <a:chExt cx="1440" cy="1056"/>
          </a:xfrm>
        </p:grpSpPr>
        <p:sp>
          <p:nvSpPr>
            <p:cNvPr id="1535017" name="Line 41"/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5018" name="AutoShape 42"/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000" b="0">
                  <a:latin typeface="Tahoma" pitchFamily="34" charset="0"/>
                </a:rPr>
                <a:t>Intra-cluster distances are minimized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61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200" dirty="0"/>
              <a:t>Numerical measures that are applied to judge various aspects of cluster validity, are classified into the following three types.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External Index:</a:t>
            </a:r>
            <a:r>
              <a:rPr lang="en-US" sz="2000" dirty="0"/>
              <a:t> Used to measure the extent to which cluster labels match </a:t>
            </a:r>
            <a:r>
              <a:rPr lang="en-US" sz="2000" dirty="0">
                <a:solidFill>
                  <a:srgbClr val="00B0F0"/>
                </a:solidFill>
              </a:rPr>
              <a:t>externally supplied class labels</a:t>
            </a:r>
            <a:r>
              <a:rPr lang="en-US" sz="2000" dirty="0"/>
              <a:t>.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entropy, precision, recall</a:t>
            </a:r>
            <a:endParaRPr lang="en-US" sz="1600" dirty="0"/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Internal Index:</a:t>
            </a:r>
            <a:r>
              <a:rPr lang="en-US" sz="2000" dirty="0"/>
              <a:t>  Used to measure the goodness of a clustering structure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n-US" sz="2000" dirty="0"/>
              <a:t> </a:t>
            </a:r>
            <a:r>
              <a:rPr lang="en-US" sz="2000" dirty="0" smtClean="0"/>
              <a:t>reference to </a:t>
            </a:r>
            <a:r>
              <a:rPr lang="en-US" sz="2000" dirty="0"/>
              <a:t>external information.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 smtClean="0"/>
              <a:t>E.g., Sum </a:t>
            </a:r>
            <a:r>
              <a:rPr lang="en-US" sz="1600" dirty="0"/>
              <a:t>of Squared Error (SSE)</a:t>
            </a:r>
          </a:p>
          <a:p>
            <a:pPr marL="742950" lvl="1" indent="-285750"/>
            <a:r>
              <a:rPr lang="en-US" sz="2000" dirty="0">
                <a:solidFill>
                  <a:srgbClr val="FF0000"/>
                </a:solidFill>
              </a:rPr>
              <a:t>Relative Index:</a:t>
            </a:r>
            <a:r>
              <a:rPr lang="en-US" sz="2000" dirty="0"/>
              <a:t> Used to compare two different </a:t>
            </a:r>
            <a:r>
              <a:rPr lang="en-US" sz="2000" dirty="0" err="1"/>
              <a:t>clusterings</a:t>
            </a:r>
            <a:r>
              <a:rPr lang="en-US" sz="2000" dirty="0"/>
              <a:t> or clusters. </a:t>
            </a:r>
          </a:p>
          <a:p>
            <a:pPr marL="1143000" lvl="2" indent="-228600">
              <a:lnSpc>
                <a:spcPct val="80000"/>
              </a:lnSpc>
            </a:pPr>
            <a:r>
              <a:rPr lang="en-US" sz="1600" dirty="0"/>
              <a:t>Often an external or internal index is used for this function, e.g., SSE or entropy</a:t>
            </a:r>
          </a:p>
          <a:p>
            <a:pPr marL="342900" indent="-342900"/>
            <a:r>
              <a:rPr lang="en-US" sz="2200" dirty="0"/>
              <a:t>Sometimes these are referred to as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criteria </a:t>
            </a:r>
            <a:r>
              <a:rPr lang="en-US" sz="2200" dirty="0"/>
              <a:t>instead of </a:t>
            </a:r>
            <a:r>
              <a:rPr lang="en-US" sz="2200" dirty="0">
                <a:solidFill>
                  <a:srgbClr val="00B0F0"/>
                </a:solidFill>
              </a:rPr>
              <a:t>indices</a:t>
            </a:r>
          </a:p>
          <a:p>
            <a:pPr marL="742950" lvl="1" indent="-285750"/>
            <a:r>
              <a:rPr lang="en-US" sz="1800" dirty="0"/>
              <a:t>However, sometimes criterion is the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general strategy </a:t>
            </a:r>
            <a:r>
              <a:rPr lang="en-US" sz="1800" dirty="0"/>
              <a:t>and index is the </a:t>
            </a:r>
            <a:r>
              <a:rPr lang="en-US" sz="1800" dirty="0">
                <a:solidFill>
                  <a:srgbClr val="00B0F0"/>
                </a:solidFill>
              </a:rPr>
              <a:t>numerical measure </a:t>
            </a:r>
            <a:r>
              <a:rPr lang="en-US" sz="1800" dirty="0"/>
              <a:t>that implements the criterion.</a:t>
            </a:r>
          </a:p>
        </p:txBody>
      </p:sp>
      <p:sp>
        <p:nvSpPr>
          <p:cNvPr id="165990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Measures of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7369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533400" indent="-533400"/>
            <a:r>
              <a:rPr lang="en-US" sz="2400" dirty="0"/>
              <a:t>Two matrices </a:t>
            </a:r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B0F0"/>
                </a:solidFill>
              </a:rPr>
              <a:t>Distance</a:t>
            </a:r>
            <a:r>
              <a:rPr lang="en-US" sz="1800" dirty="0" smtClean="0"/>
              <a:t>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</a:t>
            </a:r>
            <a:r>
              <a:rPr lang="en-US" sz="1600" dirty="0" smtClean="0"/>
              <a:t>the similarity or distance of the associated </a:t>
            </a:r>
            <a:r>
              <a:rPr lang="en-US" sz="1600" dirty="0"/>
              <a:t>pair of </a:t>
            </a:r>
            <a:r>
              <a:rPr lang="en-US" sz="1600" dirty="0" smtClean="0"/>
              <a:t>points</a:t>
            </a:r>
            <a:endParaRPr lang="en-US" sz="1800" dirty="0"/>
          </a:p>
          <a:p>
            <a:pPr marL="990600" lvl="1" indent="-533400"/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Incidence” Matrix</a:t>
            </a:r>
          </a:p>
          <a:p>
            <a:pPr marL="1371600" lvl="2" indent="-457200"/>
            <a:r>
              <a:rPr lang="en-US" sz="1600" dirty="0"/>
              <a:t>One row and one column for each data point</a:t>
            </a:r>
          </a:p>
          <a:p>
            <a:pPr marL="1371600" lvl="2" indent="-457200"/>
            <a:r>
              <a:rPr lang="en-US" sz="1600" dirty="0"/>
              <a:t>An entry is 1 if the associated pair of points belong to the same cluster</a:t>
            </a:r>
          </a:p>
          <a:p>
            <a:pPr marL="1371600" lvl="2" indent="-457200"/>
            <a:r>
              <a:rPr lang="en-US" sz="1600" dirty="0"/>
              <a:t>An entry is 0 if the associated pair of points belongs to different clusters</a:t>
            </a:r>
          </a:p>
          <a:p>
            <a:pPr marL="533400" indent="-533400"/>
            <a:r>
              <a:rPr lang="en-US" sz="2400" dirty="0"/>
              <a:t>Compute the </a:t>
            </a:r>
            <a:r>
              <a:rPr lang="en-US" sz="2400" dirty="0">
                <a:solidFill>
                  <a:srgbClr val="FF0000"/>
                </a:solidFill>
              </a:rPr>
              <a:t>correlation </a:t>
            </a:r>
            <a:r>
              <a:rPr lang="en-US" sz="2400" dirty="0"/>
              <a:t>between the two matrices</a:t>
            </a:r>
          </a:p>
          <a:p>
            <a:pPr marL="990600" lvl="1" indent="-533400"/>
            <a:r>
              <a:rPr lang="en-US" sz="1800" dirty="0"/>
              <a:t>Since the matrices are symmetric, only the correlation between </a:t>
            </a:r>
            <a:br>
              <a:rPr lang="en-US" sz="1800" dirty="0"/>
            </a:br>
            <a:r>
              <a:rPr lang="en-US" sz="1800" dirty="0"/>
              <a:t>n(n-1) / 2 entries needs to be calculated.</a:t>
            </a:r>
          </a:p>
          <a:p>
            <a:pPr marL="533400" indent="-533400"/>
            <a:r>
              <a:rPr lang="en-US" sz="2400" dirty="0">
                <a:solidFill>
                  <a:srgbClr val="FF0000"/>
                </a:solidFill>
              </a:rPr>
              <a:t>High </a:t>
            </a:r>
            <a:r>
              <a:rPr lang="en-US" sz="2400" dirty="0" smtClean="0"/>
              <a:t>correlation (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sz="2400" dirty="0" smtClean="0"/>
              <a:t> for similarity, </a:t>
            </a:r>
            <a:r>
              <a:rPr lang="en-US" sz="2400" dirty="0" smtClean="0">
                <a:solidFill>
                  <a:srgbClr val="00B0F0"/>
                </a:solidFill>
              </a:rPr>
              <a:t>negative</a:t>
            </a:r>
            <a:r>
              <a:rPr lang="en-US" sz="2400" dirty="0" smtClean="0"/>
              <a:t> for distance) indicates </a:t>
            </a:r>
            <a:r>
              <a:rPr lang="en-US" sz="2400" dirty="0"/>
              <a:t>that points that belong to the same cluster are close to each other. </a:t>
            </a:r>
          </a:p>
          <a:p>
            <a:pPr marL="533400" indent="-533400"/>
            <a:r>
              <a:rPr lang="en-US" sz="2400" dirty="0"/>
              <a:t>Not a good measure for some density or contiguity based clusters.</a:t>
            </a:r>
            <a:endParaRPr lang="en-US" sz="2000" dirty="0"/>
          </a:p>
        </p:txBody>
      </p:sp>
      <p:sp>
        <p:nvSpPr>
          <p:cNvPr id="166093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600" dirty="0"/>
              <a:t>Measuring Cluster Validity Via Correlation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24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3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Cluster Validity Via Correlation</a:t>
            </a:r>
          </a:p>
        </p:txBody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Correlation of incidence and proximity matrices for the K-means clusterings of the following two data sets. </a:t>
            </a:r>
          </a:p>
          <a:p>
            <a:endParaRPr lang="en-US"/>
          </a:p>
        </p:txBody>
      </p:sp>
      <p:pic>
        <p:nvPicPr>
          <p:cNvPr id="1661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3156857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1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3124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1958" name="Text Box 6"/>
          <p:cNvSpPr txBox="1">
            <a:spLocks noChangeArrowheads="1"/>
          </p:cNvSpPr>
          <p:nvPr/>
        </p:nvSpPr>
        <p:spPr bwMode="auto">
          <a:xfrm>
            <a:off x="1295400" y="5998029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-0.9235</a:t>
            </a:r>
          </a:p>
        </p:txBody>
      </p:sp>
      <p:sp>
        <p:nvSpPr>
          <p:cNvPr id="1661959" name="Text Box 7"/>
          <p:cNvSpPr txBox="1">
            <a:spLocks noChangeArrowheads="1"/>
          </p:cNvSpPr>
          <p:nvPr/>
        </p:nvSpPr>
        <p:spPr bwMode="auto">
          <a:xfrm>
            <a:off x="5030788" y="5943600"/>
            <a:ext cx="236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Corr</a:t>
            </a:r>
            <a:r>
              <a:rPr lang="en-US" sz="2000" b="1" dirty="0">
                <a:solidFill>
                  <a:srgbClr val="FF0000"/>
                </a:solidFill>
              </a:rPr>
              <a:t> = -0.5810</a:t>
            </a:r>
          </a:p>
        </p:txBody>
      </p:sp>
    </p:spTree>
    <p:extLst>
      <p:ext uri="{BB962C8B-B14F-4D97-AF65-F5344CB8AC3E}">
        <p14:creationId xmlns:p14="http://schemas.microsoft.com/office/powerpoint/2010/main" val="19813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922" y="1550020"/>
            <a:ext cx="8458200" cy="5079380"/>
          </a:xfrm>
        </p:spPr>
        <p:txBody>
          <a:bodyPr/>
          <a:lstStyle/>
          <a:p>
            <a:pPr marL="342900" indent="-342900"/>
            <a:r>
              <a:rPr lang="en-US" sz="2600" dirty="0"/>
              <a:t>Order the 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</a:rPr>
              <a:t>similarity</a:t>
            </a:r>
            <a:r>
              <a:rPr lang="en-US" sz="2600" dirty="0"/>
              <a:t> matrix with respect to cluster labels and inspect visually.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231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Similarity Matrix for Cluster Validation</a:t>
            </a:r>
          </a:p>
        </p:txBody>
      </p:sp>
      <p:pic>
        <p:nvPicPr>
          <p:cNvPr id="1662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2" y="27432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29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56" y="2514600"/>
            <a:ext cx="4268788" cy="320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𝑗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1−</m:t>
                      </m:r>
                      <m:f>
                        <m:f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𝑚𝑖𝑛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943010"/>
                <a:ext cx="3190361" cy="6730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9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5344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pic>
        <p:nvPicPr>
          <p:cNvPr id="166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4005" name="Text Box 5"/>
          <p:cNvSpPr txBox="1">
            <a:spLocks noChangeArrowheads="1"/>
          </p:cNvSpPr>
          <p:nvPr/>
        </p:nvSpPr>
        <p:spPr bwMode="auto">
          <a:xfrm>
            <a:off x="3124200" y="5638800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DBSCAN</a:t>
            </a:r>
          </a:p>
        </p:txBody>
      </p:sp>
      <p:pic>
        <p:nvPicPr>
          <p:cNvPr id="16640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93" y="2544763"/>
            <a:ext cx="36560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0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620963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50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610600" cy="12192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50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8" y="1752600"/>
            <a:ext cx="8229600" cy="4876800"/>
          </a:xfrm>
        </p:spPr>
        <p:txBody>
          <a:bodyPr/>
          <a:lstStyle/>
          <a:p>
            <a:r>
              <a:rPr lang="en-US" dirty="0"/>
              <a:t>Clusters in random data are not so crisp</a:t>
            </a:r>
          </a:p>
          <a:p>
            <a:endParaRPr lang="en-US" dirty="0"/>
          </a:p>
        </p:txBody>
      </p:sp>
      <p:sp>
        <p:nvSpPr>
          <p:cNvPr id="1665029" name="Text Box 5"/>
          <p:cNvSpPr txBox="1">
            <a:spLocks noChangeArrowheads="1"/>
          </p:cNvSpPr>
          <p:nvPr/>
        </p:nvSpPr>
        <p:spPr bwMode="auto">
          <a:xfrm>
            <a:off x="3505200" y="58213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K-means</a:t>
            </a:r>
          </a:p>
        </p:txBody>
      </p:sp>
      <p:pic>
        <p:nvPicPr>
          <p:cNvPr id="1665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6162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</a:p>
        </p:txBody>
      </p:sp>
      <p:sp>
        <p:nvSpPr>
          <p:cNvPr id="166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Clusters in random data are not so crisp</a:t>
            </a:r>
          </a:p>
          <a:p>
            <a:endParaRPr lang="en-US"/>
          </a:p>
        </p:txBody>
      </p:sp>
      <p:pic>
        <p:nvPicPr>
          <p:cNvPr id="1666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6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387600"/>
            <a:ext cx="365601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4" name="Text Box 6"/>
          <p:cNvSpPr txBox="1">
            <a:spLocks noChangeArrowheads="1"/>
          </p:cNvSpPr>
          <p:nvPr/>
        </p:nvSpPr>
        <p:spPr bwMode="auto">
          <a:xfrm>
            <a:off x="3505200" y="5592763"/>
            <a:ext cx="289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Complete Link</a:t>
            </a:r>
          </a:p>
        </p:txBody>
      </p:sp>
    </p:spTree>
    <p:extLst>
      <p:ext uri="{BB962C8B-B14F-4D97-AF65-F5344CB8AC3E}">
        <p14:creationId xmlns:p14="http://schemas.microsoft.com/office/powerpoint/2010/main" val="17865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533400"/>
            <a:ext cx="8526463" cy="990600"/>
          </a:xfrm>
        </p:spPr>
        <p:txBody>
          <a:bodyPr>
            <a:noAutofit/>
          </a:bodyPr>
          <a:lstStyle/>
          <a:p>
            <a:r>
              <a:rPr lang="en-US" sz="3600" dirty="0"/>
              <a:t>Using Similarity Matrix for Cluster Validation</a:t>
            </a:r>
            <a:endParaRPr lang="en-US" sz="4400" dirty="0"/>
          </a:p>
        </p:txBody>
      </p:sp>
      <p:pic>
        <p:nvPicPr>
          <p:cNvPr id="166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228600" y="1981200"/>
            <a:ext cx="48006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7076" name="Text Box 4"/>
          <p:cNvSpPr txBox="1">
            <a:spLocks noChangeArrowheads="1"/>
          </p:cNvSpPr>
          <p:nvPr/>
        </p:nvSpPr>
        <p:spPr bwMode="auto">
          <a:xfrm>
            <a:off x="3429000" y="4953000"/>
            <a:ext cx="289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DBSCAN</a:t>
            </a:r>
          </a:p>
        </p:txBody>
      </p:sp>
      <p:pic>
        <p:nvPicPr>
          <p:cNvPr id="1667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259263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524431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Clusters in more complicated figures are not well separated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technique can only be used for small datasets since it requires a quadratic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Internal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Index</a:t>
            </a:r>
            <a:r>
              <a:rPr lang="en-US" sz="2400" dirty="0"/>
              <a:t>:  Used to measure the goodness of a clustering structure without </a:t>
            </a:r>
            <a:r>
              <a:rPr lang="en-US" sz="2400" dirty="0" smtClean="0"/>
              <a:t>reference to </a:t>
            </a:r>
            <a:r>
              <a:rPr lang="en-US" sz="2400" dirty="0"/>
              <a:t>external information</a:t>
            </a:r>
          </a:p>
          <a:p>
            <a:pPr marL="742950" lvl="1" indent="-285750"/>
            <a:r>
              <a:rPr lang="en-US" sz="2000" dirty="0" smtClean="0"/>
              <a:t>Example: SSE</a:t>
            </a:r>
            <a:endParaRPr lang="en-US" sz="2000" dirty="0"/>
          </a:p>
          <a:p>
            <a:pPr marL="342900" indent="-342900"/>
            <a:r>
              <a:rPr lang="en-US" sz="2400" dirty="0"/>
              <a:t>SSE is good for comparing two </a:t>
            </a:r>
            <a:r>
              <a:rPr lang="en-US" sz="2400" dirty="0" err="1"/>
              <a:t>clusterings</a:t>
            </a:r>
            <a:r>
              <a:rPr lang="en-US" sz="2400" dirty="0"/>
              <a:t> or two clusters (average SSE).</a:t>
            </a:r>
          </a:p>
          <a:p>
            <a:pPr marL="342900" indent="-342900"/>
            <a:r>
              <a:rPr lang="en-US" sz="2400" dirty="0"/>
              <a:t>Can also be used to estimate the number of clusters</a:t>
            </a:r>
          </a:p>
          <a:p>
            <a:pPr marL="342900" indent="-342900">
              <a:buFont typeface="Monotype Sorts" pitchFamily="2" charset="2"/>
              <a:buNone/>
            </a:pPr>
            <a:endParaRPr lang="en-US" sz="2400" dirty="0"/>
          </a:p>
          <a:p>
            <a:pPr marL="342900" indent="-342900"/>
            <a:endParaRPr lang="en-US" sz="2400" dirty="0"/>
          </a:p>
        </p:txBody>
      </p:sp>
      <p:sp>
        <p:nvSpPr>
          <p:cNvPr id="1668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Internal Measures: SSE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4800600" y="41910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68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839787" y="4267200"/>
            <a:ext cx="36560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“right”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Typical approach: find a “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knee</a:t>
            </a:r>
            <a:r>
              <a:rPr lang="en-US" dirty="0" smtClean="0"/>
              <a:t>” in an internal measure curve.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Question: why not the k that </a:t>
            </a:r>
            <a:r>
              <a:rPr lang="en-US" dirty="0" smtClean="0">
                <a:solidFill>
                  <a:srgbClr val="FF0000"/>
                </a:solidFill>
              </a:rPr>
              <a:t>minimizes</a:t>
            </a:r>
            <a:r>
              <a:rPr lang="en-US" dirty="0" smtClean="0"/>
              <a:t> the SSE?</a:t>
            </a:r>
          </a:p>
          <a:p>
            <a:pPr lvl="1"/>
            <a:r>
              <a:rPr lang="en-US" dirty="0" smtClean="0"/>
              <a:t>Forward reference: minimize a measure, but with a “</a:t>
            </a:r>
            <a:r>
              <a:rPr lang="en-US" dirty="0" smtClean="0">
                <a:solidFill>
                  <a:srgbClr val="00B0F0"/>
                </a:solidFill>
              </a:rPr>
              <a:t>simple</a:t>
            </a:r>
            <a:r>
              <a:rPr lang="en-US" dirty="0" smtClean="0"/>
              <a:t>” clustering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Desirable property</a:t>
            </a:r>
            <a:r>
              <a:rPr lang="en-US" dirty="0" smtClean="0"/>
              <a:t>: the clustering algorithm does not require the number of clusters to be specified (e.g., DBSCAN)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2514600" y="2057400"/>
            <a:ext cx="36560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2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Clustering Algorithms</a:t>
            </a:r>
          </a:p>
        </p:txBody>
      </p:sp>
      <p:sp>
        <p:nvSpPr>
          <p:cNvPr id="1591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K-means and its variants</a:t>
            </a:r>
          </a:p>
          <a:p>
            <a:pPr lvl="4"/>
            <a:endParaRPr lang="en-US" dirty="0"/>
          </a:p>
          <a:p>
            <a:r>
              <a:rPr lang="en-US" dirty="0"/>
              <a:t>Hierarchical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DBSCAN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2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Measures: SSE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SSE curve for a more complicated data set</a:t>
            </a:r>
          </a:p>
          <a:p>
            <a:endParaRPr lang="en-US" dirty="0"/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5" t="18518" r="12798" b="20370"/>
          <a:stretch>
            <a:fillRect/>
          </a:stretch>
        </p:blipFill>
        <p:spPr bwMode="auto">
          <a:xfrm>
            <a:off x="533400" y="2909888"/>
            <a:ext cx="4343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25" name="Text Box 5"/>
          <p:cNvSpPr txBox="1">
            <a:spLocks noChangeArrowheads="1"/>
          </p:cNvSpPr>
          <p:nvPr/>
        </p:nvSpPr>
        <p:spPr bwMode="auto">
          <a:xfrm>
            <a:off x="4495800" y="5805488"/>
            <a:ext cx="426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SSE of clusters found using K-means</a:t>
            </a:r>
          </a:p>
        </p:txBody>
      </p:sp>
      <p:pic>
        <p:nvPicPr>
          <p:cNvPr id="1669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28888"/>
            <a:ext cx="4259263" cy="319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7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69741"/>
            <a:ext cx="8458200" cy="54864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dirty="0">
                <a:solidFill>
                  <a:srgbClr val="FF0000"/>
                </a:solidFill>
              </a:rPr>
              <a:t>Cluster Cohesion</a:t>
            </a:r>
            <a:r>
              <a:rPr lang="en-US" dirty="0">
                <a:solidFill>
                  <a:srgbClr val="FF9900"/>
                </a:solidFill>
              </a:rPr>
              <a:t>:</a:t>
            </a:r>
            <a:r>
              <a:rPr lang="en-US" dirty="0"/>
              <a:t> Measures how closely related are objects in a cluster</a:t>
            </a:r>
          </a:p>
          <a:p>
            <a:pPr marL="342900" indent="-342900">
              <a:spcBef>
                <a:spcPct val="0"/>
              </a:spcBef>
            </a:pPr>
            <a:r>
              <a:rPr lang="en-US" dirty="0" smtClean="0">
                <a:solidFill>
                  <a:srgbClr val="FF0000"/>
                </a:solidFill>
              </a:rPr>
              <a:t>Cluster </a:t>
            </a:r>
            <a:r>
              <a:rPr lang="en-US" dirty="0">
                <a:solidFill>
                  <a:srgbClr val="FF0000"/>
                </a:solidFill>
              </a:rPr>
              <a:t>Separation</a:t>
            </a:r>
            <a:r>
              <a:rPr lang="en-US" dirty="0"/>
              <a:t>: Measure how distinct or well-separated a cluster is from other clusters</a:t>
            </a:r>
          </a:p>
          <a:p>
            <a:pPr marL="342900" indent="-342900"/>
            <a:r>
              <a:rPr lang="en-US" sz="2400" dirty="0"/>
              <a:t>Example: Squared Error</a:t>
            </a:r>
          </a:p>
          <a:p>
            <a:pPr marL="742950" lvl="1" indent="-285750"/>
            <a:r>
              <a:rPr lang="en-US" sz="2000" dirty="0"/>
              <a:t>Cohesion is measured by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within cluster sum of squares </a:t>
            </a:r>
            <a:r>
              <a:rPr lang="en-US" sz="2000" dirty="0"/>
              <a:t>(SSE)</a:t>
            </a:r>
          </a:p>
          <a:p>
            <a:pPr marL="742950" lvl="1" indent="-285750"/>
            <a:endParaRPr lang="en-US" sz="2000" dirty="0"/>
          </a:p>
          <a:p>
            <a:pPr marL="742950" lvl="1" indent="-285750"/>
            <a:endParaRPr lang="en-US" sz="2000" dirty="0"/>
          </a:p>
          <a:p>
            <a:pPr marL="742950" lvl="1" indent="-285750"/>
            <a:r>
              <a:rPr lang="en-US" sz="2000" dirty="0"/>
              <a:t>Separation is measured by the </a:t>
            </a:r>
            <a:r>
              <a:rPr lang="en-US" sz="2000" dirty="0">
                <a:solidFill>
                  <a:srgbClr val="0070C0"/>
                </a:solidFill>
              </a:rPr>
              <a:t>between cluster sum of squares</a:t>
            </a:r>
          </a:p>
          <a:p>
            <a:pPr marL="742950" lvl="1" indent="-285750"/>
            <a:endParaRPr lang="en-US" sz="2000" dirty="0"/>
          </a:p>
          <a:p>
            <a:pPr marL="822960" lvl="3" indent="0">
              <a:buNone/>
            </a:pPr>
            <a:endParaRPr lang="en-US" dirty="0"/>
          </a:p>
          <a:p>
            <a:pPr lvl="3"/>
            <a:r>
              <a:rPr lang="en-US" sz="1800" dirty="0" smtClean="0"/>
              <a:t>Where </a:t>
            </a:r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r>
              <a:rPr lang="en-US" sz="1800" dirty="0" smtClean="0"/>
              <a:t> </a:t>
            </a:r>
            <a:r>
              <a:rPr lang="en-US" sz="1800" dirty="0"/>
              <a:t>is the size of cluster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smtClean="0"/>
              <a:t>, c the overall mean</a:t>
            </a:r>
            <a:endParaRPr lang="en-US" sz="1800" dirty="0"/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3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915400" cy="990600"/>
          </a:xfrm>
        </p:spPr>
        <p:txBody>
          <a:bodyPr>
            <a:noAutofit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graphicFrame>
        <p:nvGraphicFramePr>
          <p:cNvPr id="1673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875574"/>
              </p:ext>
            </p:extLst>
          </p:nvPr>
        </p:nvGraphicFramePr>
        <p:xfrm>
          <a:off x="1752601" y="4038601"/>
          <a:ext cx="2666999" cy="67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Εξίσωση" r:id="rId3" imgW="1346040" imgH="368280" progId="Equation.3">
                  <p:embed/>
                </p:oleObj>
              </mc:Choice>
              <mc:Fallback>
                <p:oleObj name="Εξίσωση" r:id="rId3" imgW="13460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4038601"/>
                        <a:ext cx="2666999" cy="6753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73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155620"/>
              </p:ext>
            </p:extLst>
          </p:nvPr>
        </p:nvGraphicFramePr>
        <p:xfrm>
          <a:off x="1752600" y="5105400"/>
          <a:ext cx="2514600" cy="672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Εξίσωση" r:id="rId5" imgW="1282680" imgH="342720" progId="Equation.3">
                  <p:embed/>
                </p:oleObj>
              </mc:Choice>
              <mc:Fallback>
                <p:oleObj name="Εξίσωση" r:id="rId5" imgW="1282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2514600" cy="672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462817" y="4082534"/>
            <a:ext cx="26811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small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8465" y="5394385"/>
            <a:ext cx="265553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want this to be large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06392"/>
              </p:ext>
            </p:extLst>
          </p:nvPr>
        </p:nvGraphicFramePr>
        <p:xfrm>
          <a:off x="1703388" y="6121400"/>
          <a:ext cx="26130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Εξίσωση" r:id="rId7" imgW="1333440" imgH="380880" progId="Equation.3">
                  <p:embed/>
                </p:oleObj>
              </mc:Choice>
              <mc:Fallback>
                <p:oleObj name="Εξίσωση" r:id="rId7" imgW="1333440" imgH="3808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6121400"/>
                        <a:ext cx="26130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1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8457" y="1408113"/>
            <a:ext cx="8458200" cy="5334000"/>
          </a:xfrm>
        </p:spPr>
        <p:txBody>
          <a:bodyPr/>
          <a:lstStyle/>
          <a:p>
            <a:pPr marL="342900" indent="-342900">
              <a:spcBef>
                <a:spcPct val="0"/>
              </a:spcBef>
            </a:pPr>
            <a:r>
              <a:rPr lang="en-US" sz="2200" dirty="0"/>
              <a:t>A proximity graph based approach can also be used for cohesion and separation.</a:t>
            </a:r>
          </a:p>
          <a:p>
            <a:pPr marL="742950" lvl="1" indent="-285750"/>
            <a:r>
              <a:rPr lang="en-US" sz="1800" dirty="0"/>
              <a:t>Cluster cohesion is the sum of the weight of all links within a cluster.</a:t>
            </a:r>
          </a:p>
          <a:p>
            <a:pPr marL="742950" lvl="1" indent="-285750"/>
            <a:r>
              <a:rPr lang="en-US" sz="1800" dirty="0"/>
              <a:t>Cluster separation is the sum of the weights between nodes in the cluster and nodes outside the cluster.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756" y="457200"/>
            <a:ext cx="8452644" cy="9906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Internal Measures: Cohesion and Separation</a:t>
            </a:r>
          </a:p>
        </p:txBody>
      </p:sp>
      <p:sp>
        <p:nvSpPr>
          <p:cNvPr id="1675268" name="Freeform 4" descr="5%"/>
          <p:cNvSpPr>
            <a:spLocks/>
          </p:cNvSpPr>
          <p:nvPr/>
        </p:nvSpPr>
        <p:spPr bwMode="auto">
          <a:xfrm rot="-5400000">
            <a:off x="3815557" y="37885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69" name="Oval 5"/>
          <p:cNvSpPr>
            <a:spLocks noChangeArrowheads="1"/>
          </p:cNvSpPr>
          <p:nvPr/>
        </p:nvSpPr>
        <p:spPr bwMode="auto">
          <a:xfrm rot="-5400000">
            <a:off x="5105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0" name="Oval 6"/>
          <p:cNvSpPr>
            <a:spLocks noChangeArrowheads="1"/>
          </p:cNvSpPr>
          <p:nvPr/>
        </p:nvSpPr>
        <p:spPr bwMode="auto">
          <a:xfrm rot="-5400000">
            <a:off x="5029200" y="3946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1" name="Oval 7"/>
          <p:cNvSpPr>
            <a:spLocks noChangeArrowheads="1"/>
          </p:cNvSpPr>
          <p:nvPr/>
        </p:nvSpPr>
        <p:spPr bwMode="auto">
          <a:xfrm rot="-5400000">
            <a:off x="4191000" y="44037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2" name="Oval 8"/>
          <p:cNvSpPr>
            <a:spLocks noChangeArrowheads="1"/>
          </p:cNvSpPr>
          <p:nvPr/>
        </p:nvSpPr>
        <p:spPr bwMode="auto">
          <a:xfrm rot="-5400000">
            <a:off x="5256213" y="42497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3" name="Freeform 9" descr="5%"/>
          <p:cNvSpPr>
            <a:spLocks/>
          </p:cNvSpPr>
          <p:nvPr/>
        </p:nvSpPr>
        <p:spPr bwMode="auto">
          <a:xfrm rot="5400000" flipV="1">
            <a:off x="6705600" y="3641725"/>
            <a:ext cx="1828800" cy="1676400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4" name="Oval 10"/>
          <p:cNvSpPr>
            <a:spLocks noChangeArrowheads="1"/>
          </p:cNvSpPr>
          <p:nvPr/>
        </p:nvSpPr>
        <p:spPr bwMode="auto">
          <a:xfrm rot="5400000" flipV="1">
            <a:off x="82296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5" name="Oval 11"/>
          <p:cNvSpPr>
            <a:spLocks noChangeArrowheads="1"/>
          </p:cNvSpPr>
          <p:nvPr/>
        </p:nvSpPr>
        <p:spPr bwMode="auto">
          <a:xfrm rot="5400000" flipV="1">
            <a:off x="6869113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6" name="Oval 12"/>
          <p:cNvSpPr>
            <a:spLocks noChangeArrowheads="1"/>
          </p:cNvSpPr>
          <p:nvPr/>
        </p:nvSpPr>
        <p:spPr bwMode="auto">
          <a:xfrm rot="5400000" flipV="1">
            <a:off x="7391400" y="47085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7" name="Oval 13"/>
          <p:cNvSpPr>
            <a:spLocks noChangeArrowheads="1"/>
          </p:cNvSpPr>
          <p:nvPr/>
        </p:nvSpPr>
        <p:spPr bwMode="auto">
          <a:xfrm rot="5400000" flipV="1">
            <a:off x="7391400" y="3717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78" name="Line 14"/>
          <p:cNvSpPr>
            <a:spLocks noChangeShapeType="1"/>
          </p:cNvSpPr>
          <p:nvPr/>
        </p:nvSpPr>
        <p:spPr bwMode="auto">
          <a:xfrm>
            <a:off x="5181600" y="4708525"/>
            <a:ext cx="22098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79" name="Line 15"/>
          <p:cNvSpPr>
            <a:spLocks noChangeShapeType="1"/>
          </p:cNvSpPr>
          <p:nvPr/>
        </p:nvSpPr>
        <p:spPr bwMode="auto">
          <a:xfrm flipV="1">
            <a:off x="5181600" y="4175125"/>
            <a:ext cx="1676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0" name="Line 16"/>
          <p:cNvSpPr>
            <a:spLocks noChangeShapeType="1"/>
          </p:cNvSpPr>
          <p:nvPr/>
        </p:nvSpPr>
        <p:spPr bwMode="auto">
          <a:xfrm flipV="1">
            <a:off x="5181600" y="3794125"/>
            <a:ext cx="2209800" cy="914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1" name="Line 17"/>
          <p:cNvSpPr>
            <a:spLocks noChangeShapeType="1"/>
          </p:cNvSpPr>
          <p:nvPr/>
        </p:nvSpPr>
        <p:spPr bwMode="auto">
          <a:xfrm flipV="1">
            <a:off x="5181600" y="4175125"/>
            <a:ext cx="30480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2" name="Line 18"/>
          <p:cNvSpPr>
            <a:spLocks noChangeShapeType="1"/>
          </p:cNvSpPr>
          <p:nvPr/>
        </p:nvSpPr>
        <p:spPr bwMode="auto">
          <a:xfrm>
            <a:off x="5334000" y="4327525"/>
            <a:ext cx="2057400" cy="457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3" name="Line 19"/>
          <p:cNvSpPr>
            <a:spLocks noChangeShapeType="1"/>
          </p:cNvSpPr>
          <p:nvPr/>
        </p:nvSpPr>
        <p:spPr bwMode="auto">
          <a:xfrm flipV="1">
            <a:off x="5334000" y="4175125"/>
            <a:ext cx="1524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4" name="Line 20"/>
          <p:cNvSpPr>
            <a:spLocks noChangeShapeType="1"/>
          </p:cNvSpPr>
          <p:nvPr/>
        </p:nvSpPr>
        <p:spPr bwMode="auto">
          <a:xfrm flipV="1">
            <a:off x="5334000" y="3794125"/>
            <a:ext cx="2057400" cy="533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5" name="Line 21"/>
          <p:cNvSpPr>
            <a:spLocks noChangeShapeType="1"/>
          </p:cNvSpPr>
          <p:nvPr/>
        </p:nvSpPr>
        <p:spPr bwMode="auto">
          <a:xfrm flipV="1">
            <a:off x="5334000" y="4175125"/>
            <a:ext cx="28956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6" name="Line 22"/>
          <p:cNvSpPr>
            <a:spLocks noChangeShapeType="1"/>
          </p:cNvSpPr>
          <p:nvPr/>
        </p:nvSpPr>
        <p:spPr bwMode="auto">
          <a:xfrm>
            <a:off x="4267200" y="4403725"/>
            <a:ext cx="31242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7" name="Line 23"/>
          <p:cNvSpPr>
            <a:spLocks noChangeShapeType="1"/>
          </p:cNvSpPr>
          <p:nvPr/>
        </p:nvSpPr>
        <p:spPr bwMode="auto">
          <a:xfrm flipV="1">
            <a:off x="4267200" y="4175125"/>
            <a:ext cx="39624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8" name="Line 24"/>
          <p:cNvSpPr>
            <a:spLocks noChangeShapeType="1"/>
          </p:cNvSpPr>
          <p:nvPr/>
        </p:nvSpPr>
        <p:spPr bwMode="auto">
          <a:xfrm flipV="1">
            <a:off x="4267200" y="3794125"/>
            <a:ext cx="3124200" cy="609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89" name="Line 25"/>
          <p:cNvSpPr>
            <a:spLocks noChangeShapeType="1"/>
          </p:cNvSpPr>
          <p:nvPr/>
        </p:nvSpPr>
        <p:spPr bwMode="auto">
          <a:xfrm flipV="1">
            <a:off x="4267200" y="4175125"/>
            <a:ext cx="25908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0" name="Line 26"/>
          <p:cNvSpPr>
            <a:spLocks noChangeShapeType="1"/>
          </p:cNvSpPr>
          <p:nvPr/>
        </p:nvSpPr>
        <p:spPr bwMode="auto">
          <a:xfrm>
            <a:off x="5105400" y="3946525"/>
            <a:ext cx="2286000" cy="838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1" name="Line 27"/>
          <p:cNvSpPr>
            <a:spLocks noChangeShapeType="1"/>
          </p:cNvSpPr>
          <p:nvPr/>
        </p:nvSpPr>
        <p:spPr bwMode="auto">
          <a:xfrm>
            <a:off x="5105400" y="3946525"/>
            <a:ext cx="17526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2" name="Line 28"/>
          <p:cNvSpPr>
            <a:spLocks noChangeShapeType="1"/>
          </p:cNvSpPr>
          <p:nvPr/>
        </p:nvSpPr>
        <p:spPr bwMode="auto">
          <a:xfrm flipV="1">
            <a:off x="5105400" y="3794125"/>
            <a:ext cx="2286000" cy="1524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3" name="Line 29"/>
          <p:cNvSpPr>
            <a:spLocks noChangeShapeType="1"/>
          </p:cNvSpPr>
          <p:nvPr/>
        </p:nvSpPr>
        <p:spPr bwMode="auto">
          <a:xfrm>
            <a:off x="5105400" y="3946525"/>
            <a:ext cx="3124200" cy="2286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4" name="Freeform 30" descr="5%"/>
          <p:cNvSpPr>
            <a:spLocks/>
          </p:cNvSpPr>
          <p:nvPr/>
        </p:nvSpPr>
        <p:spPr bwMode="auto">
          <a:xfrm rot="-5400000">
            <a:off x="843757" y="3940968"/>
            <a:ext cx="1828800" cy="1382713"/>
          </a:xfrm>
          <a:custGeom>
            <a:avLst/>
            <a:gdLst>
              <a:gd name="T0" fmla="*/ 433 w 598"/>
              <a:gd name="T1" fmla="*/ 69 h 652"/>
              <a:gd name="T2" fmla="*/ 248 w 598"/>
              <a:gd name="T3" fmla="*/ 0 h 652"/>
              <a:gd name="T4" fmla="*/ 152 w 598"/>
              <a:gd name="T5" fmla="*/ 34 h 652"/>
              <a:gd name="T6" fmla="*/ 125 w 598"/>
              <a:gd name="T7" fmla="*/ 96 h 652"/>
              <a:gd name="T8" fmla="*/ 70 w 598"/>
              <a:gd name="T9" fmla="*/ 172 h 652"/>
              <a:gd name="T10" fmla="*/ 49 w 598"/>
              <a:gd name="T11" fmla="*/ 178 h 652"/>
              <a:gd name="T12" fmla="*/ 29 w 598"/>
              <a:gd name="T13" fmla="*/ 220 h 652"/>
              <a:gd name="T14" fmla="*/ 15 w 598"/>
              <a:gd name="T15" fmla="*/ 261 h 652"/>
              <a:gd name="T16" fmla="*/ 29 w 598"/>
              <a:gd name="T17" fmla="*/ 384 h 652"/>
              <a:gd name="T18" fmla="*/ 97 w 598"/>
              <a:gd name="T19" fmla="*/ 412 h 652"/>
              <a:gd name="T20" fmla="*/ 77 w 598"/>
              <a:gd name="T21" fmla="*/ 487 h 652"/>
              <a:gd name="T22" fmla="*/ 104 w 598"/>
              <a:gd name="T23" fmla="*/ 617 h 652"/>
              <a:gd name="T24" fmla="*/ 166 w 598"/>
              <a:gd name="T25" fmla="*/ 645 h 652"/>
              <a:gd name="T26" fmla="*/ 186 w 598"/>
              <a:gd name="T27" fmla="*/ 652 h 652"/>
              <a:gd name="T28" fmla="*/ 241 w 598"/>
              <a:gd name="T29" fmla="*/ 604 h 652"/>
              <a:gd name="T30" fmla="*/ 351 w 598"/>
              <a:gd name="T31" fmla="*/ 652 h 652"/>
              <a:gd name="T32" fmla="*/ 447 w 598"/>
              <a:gd name="T33" fmla="*/ 590 h 652"/>
              <a:gd name="T34" fmla="*/ 522 w 598"/>
              <a:gd name="T35" fmla="*/ 542 h 652"/>
              <a:gd name="T36" fmla="*/ 570 w 598"/>
              <a:gd name="T37" fmla="*/ 446 h 652"/>
              <a:gd name="T38" fmla="*/ 536 w 598"/>
              <a:gd name="T39" fmla="*/ 391 h 652"/>
              <a:gd name="T40" fmla="*/ 563 w 598"/>
              <a:gd name="T41" fmla="*/ 350 h 652"/>
              <a:gd name="T42" fmla="*/ 598 w 598"/>
              <a:gd name="T43" fmla="*/ 288 h 652"/>
              <a:gd name="T44" fmla="*/ 584 w 598"/>
              <a:gd name="T45" fmla="*/ 192 h 652"/>
              <a:gd name="T46" fmla="*/ 447 w 598"/>
              <a:gd name="T47" fmla="*/ 96 h 652"/>
              <a:gd name="T48" fmla="*/ 433 w 598"/>
              <a:gd name="T49" fmla="*/ 69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98" h="652">
                <a:moveTo>
                  <a:pt x="433" y="69"/>
                </a:moveTo>
                <a:cubicBezTo>
                  <a:pt x="379" y="31"/>
                  <a:pt x="310" y="21"/>
                  <a:pt x="248" y="0"/>
                </a:cubicBezTo>
                <a:cubicBezTo>
                  <a:pt x="195" y="7"/>
                  <a:pt x="192" y="10"/>
                  <a:pt x="152" y="34"/>
                </a:cubicBezTo>
                <a:cubicBezTo>
                  <a:pt x="144" y="57"/>
                  <a:pt x="132" y="73"/>
                  <a:pt x="125" y="96"/>
                </a:cubicBezTo>
                <a:cubicBezTo>
                  <a:pt x="133" y="189"/>
                  <a:pt x="154" y="159"/>
                  <a:pt x="70" y="172"/>
                </a:cubicBezTo>
                <a:cubicBezTo>
                  <a:pt x="63" y="173"/>
                  <a:pt x="56" y="176"/>
                  <a:pt x="49" y="178"/>
                </a:cubicBezTo>
                <a:cubicBezTo>
                  <a:pt x="29" y="209"/>
                  <a:pt x="39" y="188"/>
                  <a:pt x="29" y="220"/>
                </a:cubicBezTo>
                <a:cubicBezTo>
                  <a:pt x="25" y="234"/>
                  <a:pt x="15" y="261"/>
                  <a:pt x="15" y="261"/>
                </a:cubicBezTo>
                <a:cubicBezTo>
                  <a:pt x="18" y="302"/>
                  <a:pt x="0" y="355"/>
                  <a:pt x="29" y="384"/>
                </a:cubicBezTo>
                <a:cubicBezTo>
                  <a:pt x="46" y="401"/>
                  <a:pt x="97" y="412"/>
                  <a:pt x="97" y="412"/>
                </a:cubicBezTo>
                <a:cubicBezTo>
                  <a:pt x="92" y="438"/>
                  <a:pt x="84" y="462"/>
                  <a:pt x="77" y="487"/>
                </a:cubicBezTo>
                <a:cubicBezTo>
                  <a:pt x="79" y="523"/>
                  <a:pt x="71" y="585"/>
                  <a:pt x="104" y="617"/>
                </a:cubicBezTo>
                <a:cubicBezTo>
                  <a:pt x="121" y="634"/>
                  <a:pt x="144" y="638"/>
                  <a:pt x="166" y="645"/>
                </a:cubicBezTo>
                <a:cubicBezTo>
                  <a:pt x="173" y="647"/>
                  <a:pt x="186" y="652"/>
                  <a:pt x="186" y="652"/>
                </a:cubicBezTo>
                <a:cubicBezTo>
                  <a:pt x="214" y="643"/>
                  <a:pt x="224" y="628"/>
                  <a:pt x="241" y="604"/>
                </a:cubicBezTo>
                <a:cubicBezTo>
                  <a:pt x="276" y="626"/>
                  <a:pt x="311" y="642"/>
                  <a:pt x="351" y="652"/>
                </a:cubicBezTo>
                <a:cubicBezTo>
                  <a:pt x="400" y="644"/>
                  <a:pt x="419" y="631"/>
                  <a:pt x="447" y="590"/>
                </a:cubicBezTo>
                <a:cubicBezTo>
                  <a:pt x="467" y="531"/>
                  <a:pt x="403" y="553"/>
                  <a:pt x="522" y="542"/>
                </a:cubicBezTo>
                <a:cubicBezTo>
                  <a:pt x="555" y="520"/>
                  <a:pt x="557" y="482"/>
                  <a:pt x="570" y="446"/>
                </a:cubicBezTo>
                <a:cubicBezTo>
                  <a:pt x="561" y="418"/>
                  <a:pt x="562" y="408"/>
                  <a:pt x="536" y="391"/>
                </a:cubicBezTo>
                <a:cubicBezTo>
                  <a:pt x="512" y="355"/>
                  <a:pt x="529" y="362"/>
                  <a:pt x="563" y="350"/>
                </a:cubicBezTo>
                <a:cubicBezTo>
                  <a:pt x="595" y="303"/>
                  <a:pt x="586" y="325"/>
                  <a:pt x="598" y="288"/>
                </a:cubicBezTo>
                <a:cubicBezTo>
                  <a:pt x="596" y="271"/>
                  <a:pt x="597" y="218"/>
                  <a:pt x="584" y="192"/>
                </a:cubicBezTo>
                <a:cubicBezTo>
                  <a:pt x="560" y="146"/>
                  <a:pt x="494" y="112"/>
                  <a:pt x="447" y="96"/>
                </a:cubicBezTo>
                <a:cubicBezTo>
                  <a:pt x="437" y="93"/>
                  <a:pt x="438" y="78"/>
                  <a:pt x="433" y="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chemeClr val="tx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295" name="Oval 31"/>
          <p:cNvSpPr>
            <a:spLocks noChangeArrowheads="1"/>
          </p:cNvSpPr>
          <p:nvPr/>
        </p:nvSpPr>
        <p:spPr bwMode="auto">
          <a:xfrm rot="-5400000">
            <a:off x="2133600" y="4860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6" name="Oval 32"/>
          <p:cNvSpPr>
            <a:spLocks noChangeArrowheads="1"/>
          </p:cNvSpPr>
          <p:nvPr/>
        </p:nvSpPr>
        <p:spPr bwMode="auto">
          <a:xfrm rot="-5400000">
            <a:off x="2057400" y="40989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7" name="Oval 33"/>
          <p:cNvSpPr>
            <a:spLocks noChangeArrowheads="1"/>
          </p:cNvSpPr>
          <p:nvPr/>
        </p:nvSpPr>
        <p:spPr bwMode="auto">
          <a:xfrm rot="-5400000">
            <a:off x="1219200" y="4556125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8" name="Oval 34"/>
          <p:cNvSpPr>
            <a:spLocks noChangeArrowheads="1"/>
          </p:cNvSpPr>
          <p:nvPr/>
        </p:nvSpPr>
        <p:spPr bwMode="auto">
          <a:xfrm rot="-5400000">
            <a:off x="2284413" y="4402138"/>
            <a:ext cx="76200" cy="762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5299" name="Line 35"/>
          <p:cNvSpPr>
            <a:spLocks noChangeShapeType="1"/>
          </p:cNvSpPr>
          <p:nvPr/>
        </p:nvSpPr>
        <p:spPr bwMode="auto">
          <a:xfrm flipV="1">
            <a:off x="1295400" y="4175125"/>
            <a:ext cx="7620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0" name="Line 36"/>
          <p:cNvSpPr>
            <a:spLocks noChangeShapeType="1"/>
          </p:cNvSpPr>
          <p:nvPr/>
        </p:nvSpPr>
        <p:spPr bwMode="auto">
          <a:xfrm flipH="1" flipV="1">
            <a:off x="2057400" y="4175125"/>
            <a:ext cx="76200" cy="685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1" name="Line 37"/>
          <p:cNvSpPr>
            <a:spLocks noChangeShapeType="1"/>
          </p:cNvSpPr>
          <p:nvPr/>
        </p:nvSpPr>
        <p:spPr bwMode="auto">
          <a:xfrm>
            <a:off x="1295400" y="4556125"/>
            <a:ext cx="8382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2" name="Line 38"/>
          <p:cNvSpPr>
            <a:spLocks noChangeShapeType="1"/>
          </p:cNvSpPr>
          <p:nvPr/>
        </p:nvSpPr>
        <p:spPr bwMode="auto">
          <a:xfrm flipH="1" flipV="1">
            <a:off x="2057400" y="4175125"/>
            <a:ext cx="228600" cy="3048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3" name="Line 39"/>
          <p:cNvSpPr>
            <a:spLocks noChangeShapeType="1"/>
          </p:cNvSpPr>
          <p:nvPr/>
        </p:nvSpPr>
        <p:spPr bwMode="auto">
          <a:xfrm flipH="1">
            <a:off x="1295400" y="4479925"/>
            <a:ext cx="990600" cy="762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4" name="Line 40"/>
          <p:cNvSpPr>
            <a:spLocks noChangeShapeType="1"/>
          </p:cNvSpPr>
          <p:nvPr/>
        </p:nvSpPr>
        <p:spPr bwMode="auto">
          <a:xfrm flipH="1">
            <a:off x="2133600" y="4479925"/>
            <a:ext cx="152400" cy="381000"/>
          </a:xfrm>
          <a:prstGeom prst="line">
            <a:avLst/>
          </a:prstGeom>
          <a:noFill/>
          <a:ln w="635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5305" name="Rectangle 41"/>
          <p:cNvSpPr>
            <a:spLocks noChangeArrowheads="1"/>
          </p:cNvSpPr>
          <p:nvPr/>
        </p:nvSpPr>
        <p:spPr bwMode="auto">
          <a:xfrm>
            <a:off x="1143000" y="5699125"/>
            <a:ext cx="120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cohesion</a:t>
            </a:r>
          </a:p>
        </p:txBody>
      </p:sp>
      <p:sp>
        <p:nvSpPr>
          <p:cNvPr id="1675306" name="Rectangle 42"/>
          <p:cNvSpPr>
            <a:spLocks noChangeArrowheads="1"/>
          </p:cNvSpPr>
          <p:nvPr/>
        </p:nvSpPr>
        <p:spPr bwMode="auto">
          <a:xfrm>
            <a:off x="5181600" y="5699125"/>
            <a:ext cx="137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86198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measures – caveats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measures have the problem that the clustering algorithm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did not set out to optimize this measure</a:t>
            </a:r>
            <a:r>
              <a:rPr lang="en-US" dirty="0" smtClean="0"/>
              <a:t>, so it is will not necessarily do well with respect to the measure.</a:t>
            </a:r>
          </a:p>
          <a:p>
            <a:endParaRPr lang="en-US" dirty="0" smtClean="0"/>
          </a:p>
          <a:p>
            <a:r>
              <a:rPr lang="en-US" dirty="0" smtClean="0"/>
              <a:t>An internal measure can also be used as an objective function for clustering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9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35151"/>
            <a:ext cx="8458200" cy="5094249"/>
          </a:xfrm>
        </p:spPr>
        <p:txBody>
          <a:bodyPr/>
          <a:lstStyle/>
          <a:p>
            <a:pPr marL="533400" indent="-533400"/>
            <a:r>
              <a:rPr lang="en-US" sz="2400" dirty="0"/>
              <a:t>Need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framework</a:t>
            </a:r>
            <a:r>
              <a:rPr lang="en-US" sz="2400" dirty="0"/>
              <a:t> to interpret any measure. </a:t>
            </a:r>
          </a:p>
          <a:p>
            <a:pPr marL="990600" lvl="1" indent="-533400"/>
            <a:r>
              <a:rPr lang="en-US" sz="1800" dirty="0"/>
              <a:t>For example, if our measure of evaluation has the value, 10, is that good, fair, or poor?</a:t>
            </a:r>
          </a:p>
          <a:p>
            <a:pPr marL="533400" indent="-53340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Statistics</a:t>
            </a:r>
            <a:r>
              <a:rPr lang="en-US" sz="2400" dirty="0"/>
              <a:t> provide a framework for cluster validity</a:t>
            </a:r>
          </a:p>
          <a:p>
            <a:pPr marL="990600" lvl="1" indent="-533400"/>
            <a:r>
              <a:rPr lang="en-US" sz="1800" dirty="0"/>
              <a:t>The more </a:t>
            </a:r>
            <a:r>
              <a:rPr lang="en-US" sz="1800" dirty="0" smtClean="0"/>
              <a:t>“</a:t>
            </a:r>
            <a:r>
              <a:rPr lang="en-US" sz="1800" dirty="0" smtClean="0">
                <a:solidFill>
                  <a:srgbClr val="0070C0"/>
                </a:solidFill>
              </a:rPr>
              <a:t>non-random</a:t>
            </a:r>
            <a:r>
              <a:rPr lang="en-US" sz="1800" dirty="0" smtClean="0"/>
              <a:t>” </a:t>
            </a:r>
            <a:r>
              <a:rPr lang="en-US" sz="1800" dirty="0"/>
              <a:t>a clustering result is, the more likely it represents valid structure in the data</a:t>
            </a:r>
          </a:p>
          <a:p>
            <a:pPr marL="990600" lvl="1" indent="-533400"/>
            <a:r>
              <a:rPr lang="en-US" sz="1800" dirty="0"/>
              <a:t>Can compare the values of an index that result from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random</a:t>
            </a:r>
            <a:r>
              <a:rPr lang="en-US" sz="1800" dirty="0"/>
              <a:t> data or </a:t>
            </a:r>
            <a:r>
              <a:rPr lang="en-US" sz="1800" dirty="0" err="1"/>
              <a:t>clusterings</a:t>
            </a:r>
            <a:r>
              <a:rPr lang="en-US" sz="1800" dirty="0"/>
              <a:t> to those of a clustering result.</a:t>
            </a:r>
          </a:p>
          <a:p>
            <a:pPr marL="1371600" lvl="2" indent="-457200"/>
            <a:r>
              <a:rPr lang="en-US" sz="1600" dirty="0"/>
              <a:t>If the value of the index is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unlikely</a:t>
            </a:r>
            <a:r>
              <a:rPr lang="en-US" sz="1600" dirty="0"/>
              <a:t>, then the cluster results are valid</a:t>
            </a:r>
          </a:p>
          <a:p>
            <a:pPr marL="533400" indent="-533400"/>
            <a:r>
              <a:rPr lang="en-US" sz="2400" dirty="0" smtClean="0"/>
              <a:t>For </a:t>
            </a:r>
            <a:r>
              <a:rPr lang="en-US" sz="2400" dirty="0"/>
              <a:t>comparing the results of two different sets of cluster analyses, a framework is less necessary.</a:t>
            </a:r>
          </a:p>
          <a:p>
            <a:pPr marL="990600" lvl="1" indent="-533400"/>
            <a:r>
              <a:rPr lang="en-US" sz="1800" dirty="0"/>
              <a:t>However, there is the question of whether the difference between two index values is </a:t>
            </a:r>
            <a:r>
              <a:rPr lang="en-US" sz="1800" dirty="0">
                <a:solidFill>
                  <a:srgbClr val="0070C0"/>
                </a:solidFill>
              </a:rPr>
              <a:t>significant</a:t>
            </a:r>
          </a:p>
          <a:p>
            <a:pPr marL="533400" indent="-533400"/>
            <a:endParaRPr lang="en-US" sz="2000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 for Cluster Validity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872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0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6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624" y="1447800"/>
            <a:ext cx="8458200" cy="5334000"/>
          </a:xfrm>
        </p:spPr>
        <p:txBody>
          <a:bodyPr/>
          <a:lstStyle/>
          <a:p>
            <a:pPr marL="342900" indent="-342900"/>
            <a:r>
              <a:rPr lang="en-US" sz="3200" dirty="0"/>
              <a:t>Example</a:t>
            </a:r>
          </a:p>
          <a:p>
            <a:pPr marL="742950" lvl="1" indent="-285750"/>
            <a:r>
              <a:rPr lang="en-US" sz="2000" dirty="0"/>
              <a:t>Compare SSE of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0.005</a:t>
            </a:r>
            <a:r>
              <a:rPr lang="en-US" sz="2000" dirty="0"/>
              <a:t> against three clusters in random data</a:t>
            </a:r>
          </a:p>
          <a:p>
            <a:pPr marL="742950" lvl="1" indent="-285750"/>
            <a:r>
              <a:rPr lang="en-US" sz="2000" dirty="0"/>
              <a:t>Histogram </a:t>
            </a:r>
            <a:r>
              <a:rPr lang="en-US" sz="2000" dirty="0" smtClean="0"/>
              <a:t>of SSE for </a:t>
            </a:r>
            <a:r>
              <a:rPr lang="en-US" sz="2000" dirty="0"/>
              <a:t>three clusters </a:t>
            </a:r>
            <a:r>
              <a:rPr lang="en-US" sz="2000" dirty="0" smtClean="0"/>
              <a:t>in 500 </a:t>
            </a:r>
            <a:r>
              <a:rPr lang="en-US" sz="2000" dirty="0"/>
              <a:t>random data sets </a:t>
            </a:r>
            <a:r>
              <a:rPr lang="en-US" sz="2000" dirty="0" smtClean="0"/>
              <a:t>of </a:t>
            </a:r>
            <a:r>
              <a:rPr lang="en-US" sz="2000" dirty="0" smtClean="0">
                <a:solidFill>
                  <a:srgbClr val="0070C0"/>
                </a:solidFill>
              </a:rPr>
              <a:t>100 random </a:t>
            </a:r>
            <a:r>
              <a:rPr lang="en-US" sz="2000" dirty="0">
                <a:solidFill>
                  <a:srgbClr val="0070C0"/>
                </a:solidFill>
              </a:rPr>
              <a:t>points distributed in the range 0.2 – 0.8 </a:t>
            </a:r>
            <a:r>
              <a:rPr lang="en-US" sz="2000" dirty="0"/>
              <a:t>for x and </a:t>
            </a:r>
            <a:r>
              <a:rPr lang="en-US" sz="2000" dirty="0" smtClean="0"/>
              <a:t>y</a:t>
            </a:r>
          </a:p>
          <a:p>
            <a:pPr marL="1017270" lvl="2" indent="-285750"/>
            <a:r>
              <a:rPr lang="en-US" sz="1600" dirty="0" smtClean="0"/>
              <a:t>Value 0.005 is very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unlikely</a:t>
            </a:r>
          </a:p>
          <a:p>
            <a:pPr marL="742950" lvl="1" indent="-285750">
              <a:buFont typeface="Arial" charset="0"/>
              <a:buNone/>
            </a:pPr>
            <a:endParaRPr lang="en-US" sz="20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Framework for SSE</a:t>
            </a:r>
            <a:endParaRPr lang="en-US" sz="5400" dirty="0"/>
          </a:p>
        </p:txBody>
      </p:sp>
      <p:grpSp>
        <p:nvGrpSpPr>
          <p:cNvPr id="1671172" name="Group 4"/>
          <p:cNvGrpSpPr>
            <a:grpSpLocks/>
          </p:cNvGrpSpPr>
          <p:nvPr/>
        </p:nvGrpSpPr>
        <p:grpSpPr bwMode="auto">
          <a:xfrm>
            <a:off x="762000" y="3429000"/>
            <a:ext cx="7848600" cy="3124200"/>
            <a:chOff x="288" y="1488"/>
            <a:chExt cx="4944" cy="1968"/>
          </a:xfrm>
        </p:grpSpPr>
        <p:pic>
          <p:nvPicPr>
            <p:cNvPr id="1671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0"/>
            <a:stretch>
              <a:fillRect/>
            </a:stretch>
          </p:blipFill>
          <p:spPr bwMode="auto">
            <a:xfrm>
              <a:off x="2543" y="1536"/>
              <a:ext cx="2689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7117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10" t="4759"/>
            <a:stretch>
              <a:fillRect/>
            </a:stretch>
          </p:blipFill>
          <p:spPr bwMode="auto">
            <a:xfrm>
              <a:off x="288" y="1488"/>
              <a:ext cx="2401" cy="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71175" name="Rectangle 7"/>
            <p:cNvSpPr>
              <a:spLocks noChangeArrowheads="1"/>
            </p:cNvSpPr>
            <p:nvPr/>
          </p:nvSpPr>
          <p:spPr bwMode="auto">
            <a:xfrm>
              <a:off x="912" y="1872"/>
              <a:ext cx="960" cy="96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3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8198" y="1522412"/>
            <a:ext cx="8458200" cy="4954588"/>
          </a:xfrm>
        </p:spPr>
        <p:txBody>
          <a:bodyPr/>
          <a:lstStyle/>
          <a:p>
            <a:pPr marL="342900" indent="-342900"/>
            <a:r>
              <a:rPr lang="en-US" sz="2600" dirty="0"/>
              <a:t>Correlation of incidence and proximity matrices for the K-means </a:t>
            </a:r>
            <a:r>
              <a:rPr lang="en-US" sz="2600" dirty="0" err="1"/>
              <a:t>clusterings</a:t>
            </a:r>
            <a:r>
              <a:rPr lang="en-US" sz="2600" dirty="0"/>
              <a:t> of the following two data sets. </a:t>
            </a:r>
          </a:p>
          <a:p>
            <a:pPr marL="342900" indent="-342900"/>
            <a:endParaRPr lang="en-US" sz="2600" dirty="0"/>
          </a:p>
        </p:txBody>
      </p:sp>
      <p:sp>
        <p:nvSpPr>
          <p:cNvPr id="1672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686800" cy="1066800"/>
          </a:xfrm>
        </p:spPr>
        <p:txBody>
          <a:bodyPr>
            <a:noAutofit/>
          </a:bodyPr>
          <a:lstStyle/>
          <a:p>
            <a:r>
              <a:rPr lang="en-US" dirty="0"/>
              <a:t>Statistical Framework for Correlation</a:t>
            </a:r>
          </a:p>
        </p:txBody>
      </p:sp>
      <p:pic>
        <p:nvPicPr>
          <p:cNvPr id="1672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2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9588"/>
            <a:ext cx="30432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2198" name="Text Box 6"/>
          <p:cNvSpPr txBox="1">
            <a:spLocks noChangeArrowheads="1"/>
          </p:cNvSpPr>
          <p:nvPr/>
        </p:nvSpPr>
        <p:spPr bwMode="auto">
          <a:xfrm>
            <a:off x="6858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-0.9235</a:t>
            </a:r>
          </a:p>
        </p:txBody>
      </p:sp>
      <p:sp>
        <p:nvSpPr>
          <p:cNvPr id="1672199" name="Text Box 7"/>
          <p:cNvSpPr txBox="1">
            <a:spLocks noChangeArrowheads="1"/>
          </p:cNvSpPr>
          <p:nvPr/>
        </p:nvSpPr>
        <p:spPr bwMode="auto">
          <a:xfrm>
            <a:off x="3429000" y="57150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Corr = -0.5810</a:t>
            </a:r>
          </a:p>
        </p:txBody>
      </p:sp>
      <p:pic>
        <p:nvPicPr>
          <p:cNvPr id="1672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656013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5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p-value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measurement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v</a:t>
            </a:r>
            <a:r>
              <a:rPr lang="en-US" dirty="0" smtClean="0"/>
              <a:t> (e.g., the SSE value)</a:t>
            </a:r>
          </a:p>
          <a:p>
            <a:r>
              <a:rPr lang="en-US" dirty="0" smtClean="0"/>
              <a:t>..and we have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measurements on </a:t>
            </a:r>
            <a:r>
              <a:rPr lang="en-US" dirty="0" smtClean="0">
                <a:solidFill>
                  <a:srgbClr val="0070C0"/>
                </a:solidFill>
              </a:rPr>
              <a:t>random datasets</a:t>
            </a:r>
          </a:p>
          <a:p>
            <a:r>
              <a:rPr lang="en-US" dirty="0" smtClean="0"/>
              <a:t>…the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empirical p-value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fraction</a:t>
            </a:r>
            <a:r>
              <a:rPr lang="en-US" dirty="0" smtClean="0"/>
              <a:t> of measurements in the random data that have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 equal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than value </a:t>
            </a:r>
            <a:r>
              <a:rPr lang="en-US" dirty="0" smtClean="0">
                <a:solidFill>
                  <a:srgbClr val="00B050"/>
                </a:solidFill>
              </a:rPr>
              <a:t>v </a:t>
            </a:r>
            <a:r>
              <a:rPr lang="en-US" dirty="0" smtClean="0"/>
              <a:t>(or greater or equal if we want to maximize) </a:t>
            </a:r>
          </a:p>
          <a:p>
            <a:pPr lvl="1"/>
            <a:r>
              <a:rPr lang="en-US" dirty="0" smtClean="0"/>
              <a:t>i.e., the value in the random dataset is </a:t>
            </a:r>
            <a:r>
              <a:rPr lang="en-US" dirty="0" smtClean="0">
                <a:solidFill>
                  <a:srgbClr val="00B0F0"/>
                </a:solidFill>
              </a:rPr>
              <a:t>at least as good </a:t>
            </a:r>
            <a:r>
              <a:rPr lang="en-US" dirty="0" smtClean="0"/>
              <a:t>as that in the real data</a:t>
            </a:r>
          </a:p>
          <a:p>
            <a:pPr lvl="1"/>
            <a:endParaRPr lang="en-US" dirty="0"/>
          </a:p>
          <a:p>
            <a:r>
              <a:rPr lang="en-US" dirty="0" smtClean="0"/>
              <a:t>We usually require that </a:t>
            </a:r>
            <a:r>
              <a:rPr lang="en-US" dirty="0" smtClean="0">
                <a:solidFill>
                  <a:srgbClr val="FF0000"/>
                </a:solidFill>
              </a:rPr>
              <a:t>p-value ≤ 0.05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Hard question</a:t>
            </a:r>
            <a:r>
              <a:rPr lang="en-US" dirty="0" smtClean="0"/>
              <a:t>: what is the right notion of a random dataset?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Measures for Clustering Validity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Assume that the data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labeled</a:t>
            </a:r>
            <a:r>
              <a:rPr lang="en-US" dirty="0" smtClean="0"/>
              <a:t> with some class labels</a:t>
            </a:r>
          </a:p>
          <a:p>
            <a:pPr lvl="1"/>
            <a:r>
              <a:rPr lang="en-US" dirty="0" smtClean="0"/>
              <a:t>E.g., </a:t>
            </a:r>
            <a:r>
              <a:rPr lang="en-US" dirty="0" smtClean="0">
                <a:solidFill>
                  <a:srgbClr val="0070C0"/>
                </a:solidFill>
              </a:rPr>
              <a:t>documents</a:t>
            </a:r>
            <a:r>
              <a:rPr lang="en-US" dirty="0" smtClean="0"/>
              <a:t> are classified into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topics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people</a:t>
            </a:r>
            <a:r>
              <a:rPr lang="en-US" dirty="0" smtClean="0"/>
              <a:t> classified according to their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income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politicians</a:t>
            </a:r>
            <a:r>
              <a:rPr lang="en-US" dirty="0" smtClean="0"/>
              <a:t> classified according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political party.</a:t>
            </a:r>
          </a:p>
          <a:p>
            <a:pPr lvl="1"/>
            <a:r>
              <a:rPr lang="en-US" dirty="0"/>
              <a:t>This is called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“ground truth”</a:t>
            </a:r>
          </a:p>
          <a:p>
            <a:r>
              <a:rPr lang="en-US" dirty="0" smtClean="0"/>
              <a:t>In this case we want the clusters to be </a:t>
            </a:r>
            <a:r>
              <a:rPr lang="en-US" dirty="0" smtClean="0">
                <a:solidFill>
                  <a:srgbClr val="0070C0"/>
                </a:solidFill>
              </a:rPr>
              <a:t>homogeneous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with respect to classes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cluster </a:t>
            </a:r>
            <a:r>
              <a:rPr lang="en-US" dirty="0" smtClean="0"/>
              <a:t>should contain elements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mostly one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Each class </a:t>
            </a:r>
            <a:r>
              <a:rPr lang="en-US" dirty="0" smtClean="0"/>
              <a:t>should ideally be assigned to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single cluster</a:t>
            </a:r>
          </a:p>
          <a:p>
            <a:r>
              <a:rPr lang="en-US" dirty="0" smtClean="0"/>
              <a:t>This does not always make sense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r>
              <a:rPr lang="en-US" dirty="0" smtClean="0"/>
              <a:t> is not the same as </a:t>
            </a:r>
            <a:r>
              <a:rPr lang="en-US" dirty="0" smtClean="0">
                <a:solidFill>
                  <a:srgbClr val="0070C0"/>
                </a:solidFill>
              </a:rPr>
              <a:t>classification</a:t>
            </a:r>
          </a:p>
          <a:p>
            <a:pPr lvl="1"/>
            <a:r>
              <a:rPr lang="en-US" dirty="0" smtClean="0"/>
              <a:t>…but this is what people use most of the time</a:t>
            </a:r>
          </a:p>
        </p:txBody>
      </p:sp>
    </p:spTree>
    <p:extLst>
      <p:ext uri="{BB962C8B-B14F-4D97-AF65-F5344CB8AC3E}">
        <p14:creationId xmlns:p14="http://schemas.microsoft.com/office/powerpoint/2010/main" val="2621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= number of points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= 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= points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/>
                  <a:t>points in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coming from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= probability of element from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to be assigned in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4495800" cy="5029200"/>
              </a:xfrm>
              <a:blipFill rotWithShape="1">
                <a:blip r:embed="rId2"/>
                <a:stretch>
                  <a:fillRect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926301"/>
                  </p:ext>
                </p:extLst>
              </p:nvPr>
            </p:nvGraphicFramePr>
            <p:xfrm>
              <a:off x="5105400" y="1143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458016"/>
                  </p:ext>
                </p:extLst>
              </p:nvPr>
            </p:nvGraphicFramePr>
            <p:xfrm>
              <a:off x="5105400" y="40386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100000" r="-243478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100000" r="-141727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100000" r="-42754" b="-2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100000" b="-271765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02381" r="-243478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02381" r="-141727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02381" r="-42754" b="-1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02381" b="-175000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298824" r="-243478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298824" r="-141727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298824" r="-42754" b="-7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298824" b="-7294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725" t="-546774" r="-2434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99281" t="-546774" r="-141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301449" t="-546774" r="-42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938983" t="-5467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990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 Models and the EM Algorithm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Entropy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 smtClean="0"/>
                  <a:t>  </a:t>
                </a:r>
              </a:p>
              <a:p>
                <a:pPr lvl="2"/>
                <a:r>
                  <a:rPr lang="en-US" dirty="0" smtClean="0"/>
                  <a:t>Highest when uniform, zero when single class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Purity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a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)= 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62200"/>
                <a:ext cx="6248400" cy="4038600"/>
              </a:xfrm>
              <a:blipFill rotWithShape="1">
                <a:blip r:embed="rId2"/>
                <a:stretch>
                  <a:fillRect l="-1268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2592998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621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 with respect to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class j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𝑃𝑟𝑒𝑐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𝑅𝑒𝑐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438400"/>
                <a:ext cx="8229600" cy="4114800"/>
              </a:xfrm>
              <a:blipFill rotWithShape="1">
                <a:blip r:embed="rId2"/>
                <a:stretch>
                  <a:fillRect l="-963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6318976"/>
                  </p:ext>
                </p:extLst>
              </p:nvPr>
            </p:nvGraphicFramePr>
            <p:xfrm>
              <a:off x="5334000" y="3810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2381" r="-24460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2381" r="-146377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102381" r="-45324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102381" r="-6780" b="-2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0000" r="-24460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0000" r="-146377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200000" r="-45324" b="-1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200000" r="-6780" b="-1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3571" r="-24460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3571" r="-146377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303571" r="-45324" b="-77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303571" r="-6780" b="-7738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38095" r="-24460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38095" r="-146377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0000" t="-538095" r="-45324" b="-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942373" t="-538095" r="-6780" b="-31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123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33612"/>
            <a:ext cx="8229600" cy="990600"/>
          </a:xfrm>
        </p:spPr>
        <p:txBody>
          <a:bodyPr/>
          <a:lstStyle/>
          <a:p>
            <a:r>
              <a:rPr lang="en-US" dirty="0" smtClean="0"/>
              <a:t>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Assign to cluster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the class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Precision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cluster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 smtClean="0"/>
                  <a:t>Of the </a:t>
                </a:r>
                <a:r>
                  <a:rPr lang="en-US" b="0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b="0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𝑃𝑟𝑒𝑐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Recall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cluster i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Of the 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clustering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𝑅𝑒𝑐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F-measure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Harmonic Mean </a:t>
                </a:r>
                <a:r>
                  <a:rPr lang="en-US" dirty="0" smtClean="0"/>
                  <a:t>of Precision and Recall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743200"/>
                <a:ext cx="8229600" cy="4114800"/>
              </a:xfrm>
              <a:blipFill rotWithShape="1">
                <a:blip r:embed="rId2"/>
                <a:stretch>
                  <a:fillRect l="-593" t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13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dirty="0" smtClean="0">
                                    <a:latin typeface="Cambria Math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724513"/>
                  </p:ext>
                </p:extLst>
              </p:nvPr>
            </p:nvGraphicFramePr>
            <p:xfrm>
              <a:off x="5410200" y="304800"/>
              <a:ext cx="37338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3615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01176" r="-245324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101176" r="-147101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101176" r="-46043" b="-27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101176" r="-8475" b="-275294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203571" r="-245324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203571" r="-147101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203571" r="-46043" b="-1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203571" r="-8475" b="-178571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300000" r="-245324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300000" r="-147101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300000" r="-46043" b="-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300000" r="-8475" b="-76471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548387" r="-245324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449" t="-548387" r="-147101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99281" t="-548387" r="-46043" b="-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940678" t="-548387" r="-8475" b="-48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152400" y="1995577"/>
            <a:ext cx="5144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Precision/Recall for clusters and </a:t>
            </a:r>
            <a:r>
              <a:rPr lang="en-US" sz="2000" dirty="0" err="1" smtClean="0">
                <a:solidFill>
                  <a:srgbClr val="C00000"/>
                </a:solidFill>
              </a:rPr>
              <a:t>clusterings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6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and bad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0292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90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85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81000" y="19812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101176" r="-2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101176" r="-1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101176" r="-73188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101176" r="-4124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203571" r="-2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203571" r="-1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203571" r="-73188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203571" r="-4124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300000" r="-2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300000" r="-1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174" t="-300000" r="-73188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2165" t="-300000" r="-4124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449" t="-548387" r="-2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0000" t="-548387" r="-1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685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(0.94, 0.81, 0.85)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(0.94, 0.81, 0.85</a:t>
            </a:r>
            <a:r>
              <a:rPr lang="en-US" dirty="0" smtClean="0"/>
              <a:t>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0.86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(0.85, 0.9, 0.85)  </a:t>
            </a:r>
          </a:p>
          <a:p>
            <a:r>
              <a:rPr lang="en-US" dirty="0"/>
              <a:t>	</a:t>
            </a:r>
            <a:r>
              <a:rPr lang="en-US" dirty="0" smtClean="0"/>
              <a:t>- overall 0.87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30828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Purity</a:t>
            </a:r>
            <a:r>
              <a:rPr lang="en-US" dirty="0" smtClean="0"/>
              <a:t>: (0.38, 0.38,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Precision</a:t>
            </a:r>
            <a:r>
              <a:rPr lang="en-US" dirty="0" smtClean="0"/>
              <a:t>: </a:t>
            </a:r>
            <a:r>
              <a:rPr lang="en-US" dirty="0"/>
              <a:t>(0.38, 0.38, 0.38)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– overall 0.38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Recall</a:t>
            </a:r>
            <a:r>
              <a:rPr lang="en-US" dirty="0" smtClean="0"/>
              <a:t>: (0.35, 0.42, 0.38) </a:t>
            </a:r>
          </a:p>
          <a:p>
            <a:r>
              <a:rPr lang="en-US" dirty="0"/>
              <a:t>	</a:t>
            </a:r>
            <a:r>
              <a:rPr lang="en-US" dirty="0" smtClean="0"/>
              <a:t>– overall 0.39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clustering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kumimoji="0" lang="en-US" sz="1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77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165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38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35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590800"/>
              <a:ext cx="3962400" cy="24384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43064"/>
                    <a:gridCol w="843064"/>
                    <a:gridCol w="843064"/>
                    <a:gridCol w="843064"/>
                    <a:gridCol w="590144"/>
                  </a:tblGrid>
                  <a:tr h="51435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1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Class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chemeClr val="accent6">
                            <a:lumMod val="75000"/>
                          </a:schemeClr>
                        </a:solid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1</a:t>
                          </a:r>
                          <a:endParaRPr lang="en-US" sz="1200" dirty="0"/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101176" r="-271942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101176" r="-1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101176" r="-73913" b="-2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101176" r="-5155" b="-289412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2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203571" r="-271942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203571" r="-1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203571" r="-73913" b="-1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203571" r="-5155" b="-192857"/>
                          </a:stretch>
                        </a:blipFill>
                      </a:tcPr>
                    </a:tc>
                  </a:tr>
                  <a:tr h="514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Cluster 3</a:t>
                          </a:r>
                          <a:endParaRPr lang="en-US" sz="1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300000" r="-271942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300000" r="-1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02174" t="-300000" r="-73913" b="-905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572165" t="-300000" r="-5155" b="-90588"/>
                          </a:stretch>
                        </a:blipFill>
                      </a:tcPr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pPr algn="ctr"/>
                          <a:endParaRPr lang="en-US" sz="12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719" t="-548387" r="-271942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2174" t="-548387" r="-173913" b="-2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300</a:t>
                          </a:r>
                          <a:endParaRPr lang="en-US" sz="1800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6019800" y="3581400"/>
            <a:ext cx="1992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Cluster 1: </a:t>
            </a:r>
          </a:p>
          <a:p>
            <a:pPr lvl="1"/>
            <a:r>
              <a:rPr lang="en-US" dirty="0" smtClean="0"/>
              <a:t>Purity: 1</a:t>
            </a:r>
          </a:p>
          <a:p>
            <a:pPr lvl="1"/>
            <a:r>
              <a:rPr lang="en-US" dirty="0" smtClean="0"/>
              <a:t>Precision: 1</a:t>
            </a:r>
          </a:p>
          <a:p>
            <a:pPr lvl="1"/>
            <a:r>
              <a:rPr lang="en-US" dirty="0" smtClean="0"/>
              <a:t>Recall: 0.35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External Measures of Cluster Validity: Entropy and Purity</a:t>
            </a:r>
          </a:p>
        </p:txBody>
      </p:sp>
      <p:graphicFrame>
        <p:nvGraphicFramePr>
          <p:cNvPr id="1677315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1600200"/>
          <a:ext cx="77533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Bitmap Image" r:id="rId3" imgW="9304826" imgH="6119390" progId="Paint.Picture">
                  <p:embed/>
                </p:oleObj>
              </mc:Choice>
              <mc:Fallback>
                <p:oleObj name="Bitmap Image" r:id="rId3" imgW="9304826" imgH="61193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864"/>
                      <a:stretch>
                        <a:fillRect/>
                      </a:stretch>
                    </p:blipFill>
                    <p:spPr bwMode="auto">
                      <a:xfrm>
                        <a:off x="533400" y="1600200"/>
                        <a:ext cx="775335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5105400"/>
          </a:xfrm>
        </p:spPr>
        <p:txBody>
          <a:bodyPr/>
          <a:lstStyle/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“The validation of clustering structures is the most difficult and frustrating part of cluster analysis. </a:t>
            </a:r>
          </a:p>
          <a:p>
            <a:pPr marL="342900" indent="-342900">
              <a:lnSpc>
                <a:spcPts val="3200"/>
              </a:lnSpc>
              <a:spcBef>
                <a:spcPts val="800"/>
              </a:spcBef>
              <a:spcAft>
                <a:spcPts val="800"/>
              </a:spcAft>
              <a:buSzPct val="85000"/>
              <a:buFont typeface="Monotype Sorts" pitchFamily="2" charset="2"/>
              <a:buNone/>
            </a:pPr>
            <a:r>
              <a:rPr lang="en-US" dirty="0"/>
              <a:t>   Without a strong effort in this direction, cluster analysis will remain a black art accessible only to those true believers who have experience and great courage.”</a:t>
            </a:r>
          </a:p>
          <a:p>
            <a:pPr marL="342900" indent="-342900">
              <a:spcBef>
                <a:spcPct val="0"/>
              </a:spcBef>
              <a:buSzPct val="85000"/>
            </a:pPr>
            <a:endParaRPr lang="en-US" dirty="0"/>
          </a:p>
          <a:p>
            <a:pPr marL="342900" indent="-342900">
              <a:spcBef>
                <a:spcPct val="0"/>
              </a:spcBef>
              <a:buSzPct val="85000"/>
              <a:buFont typeface="Monotype Sorts" pitchFamily="2" charset="2"/>
              <a:buNone/>
            </a:pPr>
            <a:r>
              <a:rPr lang="en-US" i="1" dirty="0"/>
              <a:t>Algorithms for Clustering Data</a:t>
            </a:r>
            <a:r>
              <a:rPr lang="en-US" dirty="0"/>
              <a:t>, Jain and </a:t>
            </a:r>
            <a:r>
              <a:rPr lang="en-US" dirty="0" err="1"/>
              <a:t>Dubes</a:t>
            </a:r>
            <a:endParaRPr lang="en-US" dirty="0"/>
          </a:p>
        </p:txBody>
      </p:sp>
      <p:sp>
        <p:nvSpPr>
          <p:cNvPr id="167833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Comment on Cluster Validity</a:t>
            </a:r>
          </a:p>
        </p:txBody>
      </p:sp>
    </p:spTree>
    <p:extLst>
      <p:ext uri="{BB962C8B-B14F-4D97-AF65-F5344CB8AC3E}">
        <p14:creationId xmlns:p14="http://schemas.microsoft.com/office/powerpoint/2010/main" val="37494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Sequence Segmentation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Sequential data </a:t>
            </a:r>
            <a:r>
              <a:rPr lang="en-US" dirty="0" smtClean="0"/>
              <a:t>(or </a:t>
            </a:r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) refers to data that appear in a specific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order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order defines a </a:t>
            </a:r>
            <a:r>
              <a:rPr lang="en-US" dirty="0" smtClean="0">
                <a:solidFill>
                  <a:srgbClr val="0070C0"/>
                </a:solidFill>
              </a:rPr>
              <a:t>time axis</a:t>
            </a:r>
            <a:r>
              <a:rPr lang="en-US" dirty="0" smtClean="0"/>
              <a:t>, that differentiates this data from other cases we have seen so far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The price of a stock (or of many stocks) over time</a:t>
            </a:r>
          </a:p>
          <a:p>
            <a:pPr lvl="1"/>
            <a:r>
              <a:rPr lang="en-US" dirty="0" smtClean="0"/>
              <a:t>Environmental data (pressure, temperature, precipitation </a:t>
            </a:r>
            <a:r>
              <a:rPr lang="en-US" dirty="0" err="1" smtClean="0"/>
              <a:t>etc</a:t>
            </a:r>
            <a:r>
              <a:rPr lang="en-US" dirty="0" smtClean="0"/>
              <a:t>) over time</a:t>
            </a:r>
          </a:p>
          <a:p>
            <a:pPr lvl="1"/>
            <a:r>
              <a:rPr lang="en-US" dirty="0" smtClean="0"/>
              <a:t>The sequence of queries in a search engine, or the frequency of a single query over time</a:t>
            </a:r>
          </a:p>
          <a:p>
            <a:pPr lvl="1"/>
            <a:r>
              <a:rPr lang="en-US" dirty="0" smtClean="0"/>
              <a:t>The words in a document as they appear in order</a:t>
            </a:r>
          </a:p>
          <a:p>
            <a:pPr lvl="1"/>
            <a:r>
              <a:rPr lang="en-US" dirty="0" smtClean="0"/>
              <a:t>A DNA sequence of nucleotides</a:t>
            </a:r>
          </a:p>
          <a:p>
            <a:pPr lvl="1"/>
            <a:r>
              <a:rPr lang="en-US" dirty="0" smtClean="0"/>
              <a:t>Event occurrences in a log over time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Time series</a:t>
            </a:r>
            <a:r>
              <a:rPr lang="en-US" dirty="0" smtClean="0"/>
              <a:t>: usually we assume that we have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vector of numeric values</a:t>
            </a:r>
            <a:r>
              <a:rPr lang="en-US" dirty="0" smtClean="0"/>
              <a:t> that </a:t>
            </a:r>
            <a:r>
              <a:rPr lang="en-US" dirty="0" smtClean="0">
                <a:solidFill>
                  <a:srgbClr val="0070C0"/>
                </a:solidFill>
              </a:rPr>
              <a:t>change over time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Time-series data</a:t>
            </a:r>
            <a:endParaRPr lang="en-US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1749425"/>
          <a:ext cx="4038600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Bitmap Image" r:id="rId4" imgW="5687219" imgH="5334745" progId="Paint.Picture">
                  <p:embed/>
                </p:oleObj>
              </mc:Choice>
              <mc:Fallback>
                <p:oleObj name="Bitmap Image" r:id="rId4" imgW="5687219" imgH="533474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49425"/>
                        <a:ext cx="4038600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427538" y="1557338"/>
            <a:ext cx="4537075" cy="4248150"/>
          </a:xfrm>
          <a:noFill/>
        </p:spPr>
      </p:pic>
      <p:sp>
        <p:nvSpPr>
          <p:cNvPr id="1029" name="Rectangle 19"/>
          <p:cNvSpPr>
            <a:spLocks noChangeArrowheads="1"/>
          </p:cNvSpPr>
          <p:nvPr/>
        </p:nvSpPr>
        <p:spPr bwMode="auto">
          <a:xfrm>
            <a:off x="457200" y="5983288"/>
            <a:ext cx="72104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latin typeface="Calibri" pitchFamily="34" charset="0"/>
              </a:rPr>
              <a:t>Financial time series, process monitoring…</a:t>
            </a:r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3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clustering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order to understand our data, we will assume that there is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generative process </a:t>
            </a:r>
            <a:r>
              <a:rPr lang="en-US" dirty="0" smtClean="0"/>
              <a:t>(a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dirty="0" smtClean="0"/>
              <a:t>) that creates/describes the data, and we will try to find the model that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 fits </a:t>
            </a:r>
            <a:r>
              <a:rPr lang="en-US" dirty="0" smtClean="0"/>
              <a:t>the data.</a:t>
            </a:r>
          </a:p>
          <a:p>
            <a:pPr lvl="1"/>
            <a:r>
              <a:rPr lang="en-US" dirty="0" smtClean="0"/>
              <a:t>Models of different complexity can be defined, but we will assume that our model is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from which data points are sampled</a:t>
            </a:r>
          </a:p>
          <a:p>
            <a:pPr lvl="1"/>
            <a:r>
              <a:rPr lang="en-US" dirty="0" smtClean="0"/>
              <a:t>Example: the data is the height of all people in Greece</a:t>
            </a:r>
          </a:p>
          <a:p>
            <a:endParaRPr lang="en-US" dirty="0" smtClean="0"/>
          </a:p>
          <a:p>
            <a:r>
              <a:rPr lang="en-US" dirty="0" smtClean="0"/>
              <a:t>In most cases, a single distribution is not good enough to describe all data points: different parts of the data follow a different distribution</a:t>
            </a:r>
          </a:p>
          <a:p>
            <a:pPr lvl="1"/>
            <a:r>
              <a:rPr lang="en-US" dirty="0" smtClean="0"/>
              <a:t>Example: the data is the height of all people in Greece and China</a:t>
            </a:r>
          </a:p>
          <a:p>
            <a:pPr lvl="1"/>
            <a:r>
              <a:rPr lang="en-US" dirty="0" smtClean="0"/>
              <a:t>We need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mixture model</a:t>
            </a:r>
          </a:p>
          <a:p>
            <a:pPr lvl="1"/>
            <a:r>
              <a:rPr lang="en-US" dirty="0" smtClean="0"/>
              <a:t>Different distributions correspond to different clusters in the data.</a:t>
            </a:r>
          </a:p>
        </p:txBody>
      </p:sp>
    </p:spTree>
    <p:extLst>
      <p:ext uri="{BB962C8B-B14F-4D97-AF65-F5344CB8AC3E}">
        <p14:creationId xmlns:p14="http://schemas.microsoft.com/office/powerpoint/2010/main" val="771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addition of the time axis defines new sets of problems</a:t>
            </a:r>
          </a:p>
          <a:p>
            <a:pPr lvl="1"/>
            <a:r>
              <a:rPr lang="en-US" dirty="0" smtClean="0"/>
              <a:t>Discovering periodic patterns in time series</a:t>
            </a:r>
          </a:p>
          <a:p>
            <a:pPr lvl="1"/>
            <a:r>
              <a:rPr lang="en-US" dirty="0" smtClean="0"/>
              <a:t>Defining similarity between time series</a:t>
            </a:r>
          </a:p>
          <a:p>
            <a:pPr lvl="1"/>
            <a:r>
              <a:rPr lang="en-US" dirty="0"/>
              <a:t>Finding bursts, or </a:t>
            </a:r>
            <a:r>
              <a:rPr lang="en-US" dirty="0" smtClean="0"/>
              <a:t>outliers</a:t>
            </a:r>
          </a:p>
          <a:p>
            <a:pPr lvl="1"/>
            <a:endParaRPr lang="en-US" dirty="0"/>
          </a:p>
          <a:p>
            <a:r>
              <a:rPr lang="en-US" dirty="0" smtClean="0"/>
              <a:t>Also, some existing problems need to be revisited taking sequential order into account</a:t>
            </a:r>
          </a:p>
          <a:p>
            <a:pPr lvl="1"/>
            <a:r>
              <a:rPr lang="en-US" dirty="0" smtClean="0"/>
              <a:t>Association rules and Frequent </a:t>
            </a:r>
            <a:r>
              <a:rPr lang="en-US" dirty="0" err="1" smtClean="0"/>
              <a:t>Itemsets</a:t>
            </a:r>
            <a:r>
              <a:rPr lang="en-US" dirty="0" smtClean="0"/>
              <a:t> in sequential data</a:t>
            </a:r>
          </a:p>
          <a:p>
            <a:pPr lvl="1"/>
            <a:r>
              <a:rPr lang="en-US" dirty="0" smtClean="0"/>
              <a:t>Summarization and Clustering: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Sequence Segmentation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41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Segmentation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Goal: discover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 </a:t>
            </a:r>
            <a:r>
              <a:rPr lang="en-US" dirty="0" smtClean="0"/>
              <a:t>in the sequence and provide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concise summary</a:t>
            </a:r>
          </a:p>
          <a:p>
            <a:endParaRPr lang="en-US" dirty="0"/>
          </a:p>
          <a:p>
            <a:r>
              <a:rPr lang="en-US" dirty="0" smtClean="0"/>
              <a:t>Given a sequence </a:t>
            </a:r>
            <a:r>
              <a:rPr lang="en-US" dirty="0" smtClean="0">
                <a:solidFill>
                  <a:srgbClr val="00B0F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segment</a:t>
            </a:r>
            <a:r>
              <a:rPr lang="en-US" dirty="0" smtClean="0"/>
              <a:t> it into </a:t>
            </a:r>
            <a:r>
              <a:rPr lang="en-US" dirty="0" smtClean="0">
                <a:solidFill>
                  <a:srgbClr val="00B0F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contiguous</a:t>
            </a:r>
            <a:r>
              <a:rPr lang="en-US" dirty="0" smtClean="0"/>
              <a:t> segments that are as </a:t>
            </a:r>
            <a:r>
              <a:rPr lang="en-US" dirty="0" smtClean="0">
                <a:solidFill>
                  <a:srgbClr val="FF0000"/>
                </a:solidFill>
              </a:rPr>
              <a:t>homogeneous</a:t>
            </a:r>
            <a:r>
              <a:rPr lang="en-US" dirty="0" smtClean="0"/>
              <a:t> as possible</a:t>
            </a:r>
          </a:p>
          <a:p>
            <a:endParaRPr lang="en-US" dirty="0"/>
          </a:p>
          <a:p>
            <a:r>
              <a:rPr lang="en-US" dirty="0" smtClean="0"/>
              <a:t>Similar to </a:t>
            </a:r>
            <a:r>
              <a:rPr lang="en-US" dirty="0" smtClean="0">
                <a:solidFill>
                  <a:srgbClr val="0070C0"/>
                </a:solidFill>
              </a:rPr>
              <a:t>clustering</a:t>
            </a:r>
            <a:r>
              <a:rPr lang="en-US" dirty="0" smtClean="0"/>
              <a:t> but now we require the  points in the cluster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contiguous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Commonly used for summarization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histograms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70C0"/>
                </a:solidFill>
              </a:rPr>
              <a:t>databases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19459" name="Line 188"/>
          <p:cNvSpPr>
            <a:spLocks noChangeShapeType="1"/>
          </p:cNvSpPr>
          <p:nvPr/>
        </p:nvSpPr>
        <p:spPr bwMode="auto">
          <a:xfrm>
            <a:off x="1116013" y="5326063"/>
            <a:ext cx="714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60"/>
          <p:cNvGrpSpPr>
            <a:grpSpLocks/>
          </p:cNvGrpSpPr>
          <p:nvPr/>
        </p:nvGrpSpPr>
        <p:grpSpPr bwMode="auto">
          <a:xfrm>
            <a:off x="755650" y="4029075"/>
            <a:ext cx="7704138" cy="2424113"/>
            <a:chOff x="476" y="2538"/>
            <a:chExt cx="4853" cy="1527"/>
          </a:xfrm>
        </p:grpSpPr>
        <p:grpSp>
          <p:nvGrpSpPr>
            <p:cNvPr id="19572" name="Group 127"/>
            <p:cNvGrpSpPr>
              <a:grpSpLocks/>
            </p:cNvGrpSpPr>
            <p:nvPr/>
          </p:nvGrpSpPr>
          <p:grpSpPr bwMode="auto">
            <a:xfrm>
              <a:off x="703" y="3808"/>
              <a:ext cx="226" cy="136"/>
              <a:chOff x="431" y="1752"/>
              <a:chExt cx="226" cy="136"/>
            </a:xfrm>
          </p:grpSpPr>
          <p:sp>
            <p:nvSpPr>
              <p:cNvPr id="19677" name="Line 12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12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3" name="Group 130"/>
            <p:cNvGrpSpPr>
              <a:grpSpLocks/>
            </p:cNvGrpSpPr>
            <p:nvPr/>
          </p:nvGrpSpPr>
          <p:grpSpPr bwMode="auto">
            <a:xfrm>
              <a:off x="929" y="3808"/>
              <a:ext cx="226" cy="136"/>
              <a:chOff x="431" y="1752"/>
              <a:chExt cx="226" cy="136"/>
            </a:xfrm>
          </p:grpSpPr>
          <p:sp>
            <p:nvSpPr>
              <p:cNvPr id="19675" name="Line 13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6" name="Line 13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4" name="Group 133"/>
            <p:cNvGrpSpPr>
              <a:grpSpLocks/>
            </p:cNvGrpSpPr>
            <p:nvPr/>
          </p:nvGrpSpPr>
          <p:grpSpPr bwMode="auto">
            <a:xfrm>
              <a:off x="1156" y="3808"/>
              <a:ext cx="226" cy="136"/>
              <a:chOff x="431" y="1752"/>
              <a:chExt cx="226" cy="136"/>
            </a:xfrm>
          </p:grpSpPr>
          <p:sp>
            <p:nvSpPr>
              <p:cNvPr id="19673" name="Line 13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4" name="Line 13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5" name="Group 136"/>
            <p:cNvGrpSpPr>
              <a:grpSpLocks/>
            </p:cNvGrpSpPr>
            <p:nvPr/>
          </p:nvGrpSpPr>
          <p:grpSpPr bwMode="auto">
            <a:xfrm>
              <a:off x="1383" y="3808"/>
              <a:ext cx="226" cy="136"/>
              <a:chOff x="431" y="1752"/>
              <a:chExt cx="226" cy="136"/>
            </a:xfrm>
          </p:grpSpPr>
          <p:sp>
            <p:nvSpPr>
              <p:cNvPr id="19671" name="Line 13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2" name="Line 13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6" name="Group 139"/>
            <p:cNvGrpSpPr>
              <a:grpSpLocks/>
            </p:cNvGrpSpPr>
            <p:nvPr/>
          </p:nvGrpSpPr>
          <p:grpSpPr bwMode="auto">
            <a:xfrm>
              <a:off x="1610" y="3808"/>
              <a:ext cx="226" cy="136"/>
              <a:chOff x="431" y="1752"/>
              <a:chExt cx="226" cy="136"/>
            </a:xfrm>
          </p:grpSpPr>
          <p:sp>
            <p:nvSpPr>
              <p:cNvPr id="19669" name="Line 14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0" name="Line 14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7" name="Group 142"/>
            <p:cNvGrpSpPr>
              <a:grpSpLocks/>
            </p:cNvGrpSpPr>
            <p:nvPr/>
          </p:nvGrpSpPr>
          <p:grpSpPr bwMode="auto">
            <a:xfrm>
              <a:off x="1837" y="3808"/>
              <a:ext cx="226" cy="136"/>
              <a:chOff x="431" y="1752"/>
              <a:chExt cx="226" cy="136"/>
            </a:xfrm>
          </p:grpSpPr>
          <p:sp>
            <p:nvSpPr>
              <p:cNvPr id="19667" name="Line 14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8" name="Line 14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8" name="Group 145"/>
            <p:cNvGrpSpPr>
              <a:grpSpLocks/>
            </p:cNvGrpSpPr>
            <p:nvPr/>
          </p:nvGrpSpPr>
          <p:grpSpPr bwMode="auto">
            <a:xfrm>
              <a:off x="2063" y="3808"/>
              <a:ext cx="226" cy="136"/>
              <a:chOff x="431" y="1752"/>
              <a:chExt cx="226" cy="136"/>
            </a:xfrm>
          </p:grpSpPr>
          <p:sp>
            <p:nvSpPr>
              <p:cNvPr id="19665" name="Line 14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6" name="Line 14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79" name="Group 148"/>
            <p:cNvGrpSpPr>
              <a:grpSpLocks/>
            </p:cNvGrpSpPr>
            <p:nvPr/>
          </p:nvGrpSpPr>
          <p:grpSpPr bwMode="auto">
            <a:xfrm>
              <a:off x="2290" y="3808"/>
              <a:ext cx="226" cy="136"/>
              <a:chOff x="431" y="1752"/>
              <a:chExt cx="226" cy="136"/>
            </a:xfrm>
          </p:grpSpPr>
          <p:sp>
            <p:nvSpPr>
              <p:cNvPr id="19663" name="Line 14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4" name="Line 15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0" name="Group 151"/>
            <p:cNvGrpSpPr>
              <a:grpSpLocks/>
            </p:cNvGrpSpPr>
            <p:nvPr/>
          </p:nvGrpSpPr>
          <p:grpSpPr bwMode="auto">
            <a:xfrm>
              <a:off x="2517" y="3808"/>
              <a:ext cx="226" cy="136"/>
              <a:chOff x="431" y="1752"/>
              <a:chExt cx="226" cy="136"/>
            </a:xfrm>
          </p:grpSpPr>
          <p:sp>
            <p:nvSpPr>
              <p:cNvPr id="19661" name="Line 15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2" name="Line 15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1" name="Group 154"/>
            <p:cNvGrpSpPr>
              <a:grpSpLocks/>
            </p:cNvGrpSpPr>
            <p:nvPr/>
          </p:nvGrpSpPr>
          <p:grpSpPr bwMode="auto">
            <a:xfrm>
              <a:off x="2744" y="3808"/>
              <a:ext cx="226" cy="136"/>
              <a:chOff x="431" y="1752"/>
              <a:chExt cx="226" cy="136"/>
            </a:xfrm>
          </p:grpSpPr>
          <p:sp>
            <p:nvSpPr>
              <p:cNvPr id="19659" name="Line 15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0" name="Line 15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2" name="Group 157"/>
            <p:cNvGrpSpPr>
              <a:grpSpLocks/>
            </p:cNvGrpSpPr>
            <p:nvPr/>
          </p:nvGrpSpPr>
          <p:grpSpPr bwMode="auto">
            <a:xfrm>
              <a:off x="2971" y="3808"/>
              <a:ext cx="226" cy="136"/>
              <a:chOff x="431" y="1752"/>
              <a:chExt cx="226" cy="136"/>
            </a:xfrm>
          </p:grpSpPr>
          <p:sp>
            <p:nvSpPr>
              <p:cNvPr id="19657" name="Line 15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8" name="Line 15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3" name="Group 160"/>
            <p:cNvGrpSpPr>
              <a:grpSpLocks/>
            </p:cNvGrpSpPr>
            <p:nvPr/>
          </p:nvGrpSpPr>
          <p:grpSpPr bwMode="auto">
            <a:xfrm>
              <a:off x="3197" y="3808"/>
              <a:ext cx="226" cy="136"/>
              <a:chOff x="431" y="1752"/>
              <a:chExt cx="226" cy="136"/>
            </a:xfrm>
          </p:grpSpPr>
          <p:sp>
            <p:nvSpPr>
              <p:cNvPr id="19655" name="Line 16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6" name="Line 16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4" name="Group 163"/>
            <p:cNvGrpSpPr>
              <a:grpSpLocks/>
            </p:cNvGrpSpPr>
            <p:nvPr/>
          </p:nvGrpSpPr>
          <p:grpSpPr bwMode="auto">
            <a:xfrm>
              <a:off x="3424" y="3808"/>
              <a:ext cx="226" cy="136"/>
              <a:chOff x="431" y="1752"/>
              <a:chExt cx="226" cy="136"/>
            </a:xfrm>
          </p:grpSpPr>
          <p:sp>
            <p:nvSpPr>
              <p:cNvPr id="19653" name="Line 16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4" name="Line 16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5" name="Group 166"/>
            <p:cNvGrpSpPr>
              <a:grpSpLocks/>
            </p:cNvGrpSpPr>
            <p:nvPr/>
          </p:nvGrpSpPr>
          <p:grpSpPr bwMode="auto">
            <a:xfrm>
              <a:off x="3651" y="3808"/>
              <a:ext cx="226" cy="136"/>
              <a:chOff x="431" y="1752"/>
              <a:chExt cx="226" cy="136"/>
            </a:xfrm>
          </p:grpSpPr>
          <p:sp>
            <p:nvSpPr>
              <p:cNvPr id="19651" name="Line 16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2" name="Line 16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6" name="Group 169"/>
            <p:cNvGrpSpPr>
              <a:grpSpLocks/>
            </p:cNvGrpSpPr>
            <p:nvPr/>
          </p:nvGrpSpPr>
          <p:grpSpPr bwMode="auto">
            <a:xfrm>
              <a:off x="3878" y="3808"/>
              <a:ext cx="226" cy="136"/>
              <a:chOff x="431" y="1752"/>
              <a:chExt cx="226" cy="136"/>
            </a:xfrm>
          </p:grpSpPr>
          <p:sp>
            <p:nvSpPr>
              <p:cNvPr id="19649" name="Line 17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0" name="Line 17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7" name="Group 172"/>
            <p:cNvGrpSpPr>
              <a:grpSpLocks/>
            </p:cNvGrpSpPr>
            <p:nvPr/>
          </p:nvGrpSpPr>
          <p:grpSpPr bwMode="auto">
            <a:xfrm>
              <a:off x="4105" y="3808"/>
              <a:ext cx="226" cy="136"/>
              <a:chOff x="431" y="1752"/>
              <a:chExt cx="226" cy="136"/>
            </a:xfrm>
          </p:grpSpPr>
          <p:sp>
            <p:nvSpPr>
              <p:cNvPr id="19647" name="Line 17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8" name="Line 17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8" name="Group 175"/>
            <p:cNvGrpSpPr>
              <a:grpSpLocks/>
            </p:cNvGrpSpPr>
            <p:nvPr/>
          </p:nvGrpSpPr>
          <p:grpSpPr bwMode="auto">
            <a:xfrm>
              <a:off x="4331" y="3808"/>
              <a:ext cx="226" cy="136"/>
              <a:chOff x="431" y="1752"/>
              <a:chExt cx="226" cy="136"/>
            </a:xfrm>
          </p:grpSpPr>
          <p:sp>
            <p:nvSpPr>
              <p:cNvPr id="19645" name="Line 17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6" name="Line 17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89" name="Group 178"/>
            <p:cNvGrpSpPr>
              <a:grpSpLocks/>
            </p:cNvGrpSpPr>
            <p:nvPr/>
          </p:nvGrpSpPr>
          <p:grpSpPr bwMode="auto">
            <a:xfrm>
              <a:off x="4558" y="3808"/>
              <a:ext cx="226" cy="136"/>
              <a:chOff x="431" y="1752"/>
              <a:chExt cx="226" cy="136"/>
            </a:xfrm>
          </p:grpSpPr>
          <p:sp>
            <p:nvSpPr>
              <p:cNvPr id="19643" name="Line 17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4" name="Line 18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590" name="Group 181"/>
            <p:cNvGrpSpPr>
              <a:grpSpLocks/>
            </p:cNvGrpSpPr>
            <p:nvPr/>
          </p:nvGrpSpPr>
          <p:grpSpPr bwMode="auto">
            <a:xfrm>
              <a:off x="4785" y="3808"/>
              <a:ext cx="226" cy="136"/>
              <a:chOff x="431" y="1752"/>
              <a:chExt cx="226" cy="136"/>
            </a:xfrm>
          </p:grpSpPr>
          <p:sp>
            <p:nvSpPr>
              <p:cNvPr id="19641" name="Line 18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2" name="Line 18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91" name="Line 184"/>
            <p:cNvSpPr>
              <a:spLocks noChangeShapeType="1"/>
            </p:cNvSpPr>
            <p:nvPr/>
          </p:nvSpPr>
          <p:spPr bwMode="auto">
            <a:xfrm>
              <a:off x="5012" y="3898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85"/>
            <p:cNvSpPr>
              <a:spLocks noChangeShapeType="1"/>
            </p:cNvSpPr>
            <p:nvPr/>
          </p:nvSpPr>
          <p:spPr bwMode="auto">
            <a:xfrm flipV="1">
              <a:off x="703" y="3612"/>
              <a:ext cx="0" cy="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86"/>
            <p:cNvSpPr>
              <a:spLocks noChangeShapeType="1"/>
            </p:cNvSpPr>
            <p:nvPr/>
          </p:nvSpPr>
          <p:spPr bwMode="auto">
            <a:xfrm>
              <a:off x="703" y="361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87"/>
            <p:cNvSpPr>
              <a:spLocks noChangeShapeType="1"/>
            </p:cNvSpPr>
            <p:nvPr/>
          </p:nvSpPr>
          <p:spPr bwMode="auto">
            <a:xfrm flipV="1">
              <a:off x="703" y="333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89"/>
            <p:cNvSpPr>
              <a:spLocks noChangeShapeType="1"/>
            </p:cNvSpPr>
            <p:nvPr/>
          </p:nvSpPr>
          <p:spPr bwMode="auto">
            <a:xfrm flipV="1">
              <a:off x="703" y="3067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90"/>
            <p:cNvSpPr>
              <a:spLocks noChangeShapeType="1"/>
            </p:cNvSpPr>
            <p:nvPr/>
          </p:nvSpPr>
          <p:spPr bwMode="auto">
            <a:xfrm>
              <a:off x="703" y="3083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91"/>
            <p:cNvSpPr>
              <a:spLocks noChangeShapeType="1"/>
            </p:cNvSpPr>
            <p:nvPr/>
          </p:nvSpPr>
          <p:spPr bwMode="auto">
            <a:xfrm flipV="1">
              <a:off x="703" y="2810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92"/>
            <p:cNvSpPr>
              <a:spLocks noChangeShapeType="1"/>
            </p:cNvSpPr>
            <p:nvPr/>
          </p:nvSpPr>
          <p:spPr bwMode="auto">
            <a:xfrm>
              <a:off x="703" y="281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93"/>
            <p:cNvSpPr>
              <a:spLocks noChangeShapeType="1"/>
            </p:cNvSpPr>
            <p:nvPr/>
          </p:nvSpPr>
          <p:spPr bwMode="auto">
            <a:xfrm flipV="1">
              <a:off x="703" y="2538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Oval 194"/>
            <p:cNvSpPr>
              <a:spLocks noChangeArrowheads="1"/>
            </p:cNvSpPr>
            <p:nvPr/>
          </p:nvSpPr>
          <p:spPr bwMode="auto">
            <a:xfrm>
              <a:off x="793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1" name="Oval 195"/>
            <p:cNvSpPr>
              <a:spLocks noChangeArrowheads="1"/>
            </p:cNvSpPr>
            <p:nvPr/>
          </p:nvSpPr>
          <p:spPr bwMode="auto">
            <a:xfrm>
              <a:off x="884" y="3203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2" name="Oval 196"/>
            <p:cNvSpPr>
              <a:spLocks noChangeArrowheads="1"/>
            </p:cNvSpPr>
            <p:nvPr/>
          </p:nvSpPr>
          <p:spPr bwMode="auto">
            <a:xfrm>
              <a:off x="974" y="347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3" name="Oval 197"/>
            <p:cNvSpPr>
              <a:spLocks noChangeArrowheads="1"/>
            </p:cNvSpPr>
            <p:nvPr/>
          </p:nvSpPr>
          <p:spPr bwMode="auto">
            <a:xfrm>
              <a:off x="1065" y="3399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4" name="Oval 198"/>
            <p:cNvSpPr>
              <a:spLocks noChangeArrowheads="1"/>
            </p:cNvSpPr>
            <p:nvPr/>
          </p:nvSpPr>
          <p:spPr bwMode="auto">
            <a:xfrm>
              <a:off x="1201" y="349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5" name="Oval 199"/>
            <p:cNvSpPr>
              <a:spLocks noChangeArrowheads="1"/>
            </p:cNvSpPr>
            <p:nvPr/>
          </p:nvSpPr>
          <p:spPr bwMode="auto">
            <a:xfrm>
              <a:off x="1292" y="3128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6" name="Oval 200"/>
            <p:cNvSpPr>
              <a:spLocks noChangeArrowheads="1"/>
            </p:cNvSpPr>
            <p:nvPr/>
          </p:nvSpPr>
          <p:spPr bwMode="auto">
            <a:xfrm>
              <a:off x="1383" y="340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7" name="Oval 201"/>
            <p:cNvSpPr>
              <a:spLocks noChangeArrowheads="1"/>
            </p:cNvSpPr>
            <p:nvPr/>
          </p:nvSpPr>
          <p:spPr bwMode="auto">
            <a:xfrm>
              <a:off x="1518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8" name="Oval 202"/>
            <p:cNvSpPr>
              <a:spLocks noChangeArrowheads="1"/>
            </p:cNvSpPr>
            <p:nvPr/>
          </p:nvSpPr>
          <p:spPr bwMode="auto">
            <a:xfrm>
              <a:off x="1655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09" name="Oval 203"/>
            <p:cNvSpPr>
              <a:spLocks noChangeArrowheads="1"/>
            </p:cNvSpPr>
            <p:nvPr/>
          </p:nvSpPr>
          <p:spPr bwMode="auto">
            <a:xfrm>
              <a:off x="1745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0" name="Oval 204"/>
            <p:cNvSpPr>
              <a:spLocks noChangeArrowheads="1"/>
            </p:cNvSpPr>
            <p:nvPr/>
          </p:nvSpPr>
          <p:spPr bwMode="auto">
            <a:xfrm>
              <a:off x="1881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1" name="Oval 205"/>
            <p:cNvSpPr>
              <a:spLocks noChangeArrowheads="1"/>
            </p:cNvSpPr>
            <p:nvPr/>
          </p:nvSpPr>
          <p:spPr bwMode="auto">
            <a:xfrm>
              <a:off x="1972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2" name="Oval 206"/>
            <p:cNvSpPr>
              <a:spLocks noChangeArrowheads="1"/>
            </p:cNvSpPr>
            <p:nvPr/>
          </p:nvSpPr>
          <p:spPr bwMode="auto">
            <a:xfrm>
              <a:off x="2108" y="338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3" name="Oval 207"/>
            <p:cNvSpPr>
              <a:spLocks noChangeArrowheads="1"/>
            </p:cNvSpPr>
            <p:nvPr/>
          </p:nvSpPr>
          <p:spPr bwMode="auto">
            <a:xfrm>
              <a:off x="2199" y="352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4" name="Oval 208"/>
            <p:cNvSpPr>
              <a:spLocks noChangeArrowheads="1"/>
            </p:cNvSpPr>
            <p:nvPr/>
          </p:nvSpPr>
          <p:spPr bwMode="auto">
            <a:xfrm>
              <a:off x="233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5" name="Oval 209"/>
            <p:cNvSpPr>
              <a:spLocks noChangeArrowheads="1"/>
            </p:cNvSpPr>
            <p:nvPr/>
          </p:nvSpPr>
          <p:spPr bwMode="auto">
            <a:xfrm>
              <a:off x="2426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6" name="Oval 210"/>
            <p:cNvSpPr>
              <a:spLocks noChangeArrowheads="1"/>
            </p:cNvSpPr>
            <p:nvPr/>
          </p:nvSpPr>
          <p:spPr bwMode="auto">
            <a:xfrm>
              <a:off x="2562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7" name="Oval 211"/>
            <p:cNvSpPr>
              <a:spLocks noChangeArrowheads="1"/>
            </p:cNvSpPr>
            <p:nvPr/>
          </p:nvSpPr>
          <p:spPr bwMode="auto">
            <a:xfrm>
              <a:off x="2652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8" name="Oval 212"/>
            <p:cNvSpPr>
              <a:spLocks noChangeArrowheads="1"/>
            </p:cNvSpPr>
            <p:nvPr/>
          </p:nvSpPr>
          <p:spPr bwMode="auto">
            <a:xfrm>
              <a:off x="2788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19" name="Oval 213"/>
            <p:cNvSpPr>
              <a:spLocks noChangeArrowheads="1"/>
            </p:cNvSpPr>
            <p:nvPr/>
          </p:nvSpPr>
          <p:spPr bwMode="auto">
            <a:xfrm>
              <a:off x="2879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0" name="Oval 214"/>
            <p:cNvSpPr>
              <a:spLocks noChangeArrowheads="1"/>
            </p:cNvSpPr>
            <p:nvPr/>
          </p:nvSpPr>
          <p:spPr bwMode="auto">
            <a:xfrm>
              <a:off x="3015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1" name="Oval 215"/>
            <p:cNvSpPr>
              <a:spLocks noChangeArrowheads="1"/>
            </p:cNvSpPr>
            <p:nvPr/>
          </p:nvSpPr>
          <p:spPr bwMode="auto">
            <a:xfrm>
              <a:off x="3107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2" name="Oval 216"/>
            <p:cNvSpPr>
              <a:spLocks noChangeArrowheads="1"/>
            </p:cNvSpPr>
            <p:nvPr/>
          </p:nvSpPr>
          <p:spPr bwMode="auto">
            <a:xfrm>
              <a:off x="3243" y="3566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3" name="Oval 217"/>
            <p:cNvSpPr>
              <a:spLocks noChangeArrowheads="1"/>
            </p:cNvSpPr>
            <p:nvPr/>
          </p:nvSpPr>
          <p:spPr bwMode="auto">
            <a:xfrm>
              <a:off x="3333" y="370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4" name="Oval 218"/>
            <p:cNvSpPr>
              <a:spLocks noChangeArrowheads="1"/>
            </p:cNvSpPr>
            <p:nvPr/>
          </p:nvSpPr>
          <p:spPr bwMode="auto">
            <a:xfrm>
              <a:off x="346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5" name="Oval 219"/>
            <p:cNvSpPr>
              <a:spLocks noChangeArrowheads="1"/>
            </p:cNvSpPr>
            <p:nvPr/>
          </p:nvSpPr>
          <p:spPr bwMode="auto">
            <a:xfrm>
              <a:off x="3560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6" name="Oval 220"/>
            <p:cNvSpPr>
              <a:spLocks noChangeArrowheads="1"/>
            </p:cNvSpPr>
            <p:nvPr/>
          </p:nvSpPr>
          <p:spPr bwMode="auto">
            <a:xfrm>
              <a:off x="3696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7" name="Oval 221"/>
            <p:cNvSpPr>
              <a:spLocks noChangeArrowheads="1"/>
            </p:cNvSpPr>
            <p:nvPr/>
          </p:nvSpPr>
          <p:spPr bwMode="auto">
            <a:xfrm>
              <a:off x="378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8" name="Oval 222"/>
            <p:cNvSpPr>
              <a:spLocks noChangeArrowheads="1"/>
            </p:cNvSpPr>
            <p:nvPr/>
          </p:nvSpPr>
          <p:spPr bwMode="auto">
            <a:xfrm>
              <a:off x="3922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29" name="Oval 223"/>
            <p:cNvSpPr>
              <a:spLocks noChangeArrowheads="1"/>
            </p:cNvSpPr>
            <p:nvPr/>
          </p:nvSpPr>
          <p:spPr bwMode="auto">
            <a:xfrm>
              <a:off x="401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0" name="Oval 224"/>
            <p:cNvSpPr>
              <a:spLocks noChangeArrowheads="1"/>
            </p:cNvSpPr>
            <p:nvPr/>
          </p:nvSpPr>
          <p:spPr bwMode="auto">
            <a:xfrm>
              <a:off x="4149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1" name="Oval 225"/>
            <p:cNvSpPr>
              <a:spLocks noChangeArrowheads="1"/>
            </p:cNvSpPr>
            <p:nvPr/>
          </p:nvSpPr>
          <p:spPr bwMode="auto">
            <a:xfrm>
              <a:off x="4241" y="2931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2" name="Oval 226"/>
            <p:cNvSpPr>
              <a:spLocks noChangeArrowheads="1"/>
            </p:cNvSpPr>
            <p:nvPr/>
          </p:nvSpPr>
          <p:spPr bwMode="auto">
            <a:xfrm>
              <a:off x="4377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3" name="Oval 227"/>
            <p:cNvSpPr>
              <a:spLocks noChangeArrowheads="1"/>
            </p:cNvSpPr>
            <p:nvPr/>
          </p:nvSpPr>
          <p:spPr bwMode="auto">
            <a:xfrm>
              <a:off x="4467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4" name="Oval 228"/>
            <p:cNvSpPr>
              <a:spLocks noChangeArrowheads="1"/>
            </p:cNvSpPr>
            <p:nvPr/>
          </p:nvSpPr>
          <p:spPr bwMode="auto">
            <a:xfrm>
              <a:off x="4603" y="2795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5" name="Oval 229"/>
            <p:cNvSpPr>
              <a:spLocks noChangeArrowheads="1"/>
            </p:cNvSpPr>
            <p:nvPr/>
          </p:nvSpPr>
          <p:spPr bwMode="auto">
            <a:xfrm>
              <a:off x="4694" y="2930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636" name="Text Box 230"/>
            <p:cNvSpPr txBox="1">
              <a:spLocks noChangeArrowheads="1"/>
            </p:cNvSpPr>
            <p:nvPr/>
          </p:nvSpPr>
          <p:spPr bwMode="auto">
            <a:xfrm>
              <a:off x="5012" y="3853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Comic Sans MS" pitchFamily="66" charset="0"/>
                </a:rPr>
                <a:t>t</a:t>
              </a:r>
            </a:p>
          </p:txBody>
        </p:sp>
        <p:sp>
          <p:nvSpPr>
            <p:cNvPr id="19637" name="Text Box 231"/>
            <p:cNvSpPr txBox="1">
              <a:spLocks noChangeArrowheads="1"/>
            </p:cNvSpPr>
            <p:nvPr/>
          </p:nvSpPr>
          <p:spPr bwMode="auto">
            <a:xfrm>
              <a:off x="476" y="2538"/>
              <a:ext cx="3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19638" name="Line 232"/>
            <p:cNvSpPr>
              <a:spLocks noChangeShapeType="1"/>
            </p:cNvSpPr>
            <p:nvPr/>
          </p:nvSpPr>
          <p:spPr bwMode="auto">
            <a:xfrm>
              <a:off x="147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Line 233"/>
            <p:cNvSpPr>
              <a:spLocks noChangeShapeType="1"/>
            </p:cNvSpPr>
            <p:nvPr/>
          </p:nvSpPr>
          <p:spPr bwMode="auto">
            <a:xfrm>
              <a:off x="2290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Line 234"/>
            <p:cNvSpPr>
              <a:spLocks noChangeShapeType="1"/>
            </p:cNvSpPr>
            <p:nvPr/>
          </p:nvSpPr>
          <p:spPr bwMode="auto">
            <a:xfrm>
              <a:off x="3424" y="2795"/>
              <a:ext cx="0" cy="1089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361"/>
          <p:cNvGrpSpPr>
            <a:grpSpLocks/>
          </p:cNvGrpSpPr>
          <p:nvPr/>
        </p:nvGrpSpPr>
        <p:grpSpPr bwMode="auto">
          <a:xfrm>
            <a:off x="1116013" y="4581525"/>
            <a:ext cx="6551612" cy="1223963"/>
            <a:chOff x="703" y="2886"/>
            <a:chExt cx="4127" cy="771"/>
          </a:xfrm>
        </p:grpSpPr>
        <p:sp>
          <p:nvSpPr>
            <p:cNvPr id="19567" name="Line 235"/>
            <p:cNvSpPr>
              <a:spLocks noChangeShapeType="1"/>
            </p:cNvSpPr>
            <p:nvPr/>
          </p:nvSpPr>
          <p:spPr bwMode="auto">
            <a:xfrm>
              <a:off x="703" y="3385"/>
              <a:ext cx="771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236"/>
            <p:cNvSpPr>
              <a:spLocks noChangeShapeType="1"/>
            </p:cNvSpPr>
            <p:nvPr/>
          </p:nvSpPr>
          <p:spPr bwMode="auto">
            <a:xfrm>
              <a:off x="1474" y="3475"/>
              <a:ext cx="81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237"/>
            <p:cNvSpPr>
              <a:spLocks noChangeShapeType="1"/>
            </p:cNvSpPr>
            <p:nvPr/>
          </p:nvSpPr>
          <p:spPr bwMode="auto">
            <a:xfrm>
              <a:off x="2290" y="3657"/>
              <a:ext cx="1134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238"/>
            <p:cNvSpPr>
              <a:spLocks noChangeShapeType="1"/>
            </p:cNvSpPr>
            <p:nvPr/>
          </p:nvSpPr>
          <p:spPr bwMode="auto">
            <a:xfrm>
              <a:off x="3424" y="2886"/>
              <a:ext cx="1406" cy="0"/>
            </a:xfrm>
            <a:prstGeom prst="line">
              <a:avLst/>
            </a:prstGeom>
            <a:noFill/>
            <a:ln w="25400">
              <a:solidFill>
                <a:srgbClr val="0066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241"/>
            <p:cNvSpPr>
              <a:spLocks noChangeShapeType="1"/>
            </p:cNvSpPr>
            <p:nvPr/>
          </p:nvSpPr>
          <p:spPr bwMode="auto">
            <a:xfrm>
              <a:off x="1292" y="3158"/>
              <a:ext cx="0" cy="22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27" name="Text Box 350"/>
          <p:cNvSpPr txBox="1">
            <a:spLocks noChangeArrowheads="1"/>
          </p:cNvSpPr>
          <p:nvPr/>
        </p:nvSpPr>
        <p:spPr bwMode="auto">
          <a:xfrm>
            <a:off x="7956550" y="36449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Comic Sans MS" pitchFamily="66" charset="0"/>
              </a:rPr>
              <a:t>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5650" y="1557338"/>
            <a:ext cx="7561263" cy="2232025"/>
            <a:chOff x="755650" y="1557338"/>
            <a:chExt cx="7561263" cy="2232025"/>
          </a:xfrm>
        </p:grpSpPr>
        <p:grpSp>
          <p:nvGrpSpPr>
            <p:cNvPr id="19462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9565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6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3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9563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4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4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9561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2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5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9559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0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6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19557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8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7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19555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6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8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19553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4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69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19551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2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0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19549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0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1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19547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8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2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19545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6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3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19543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4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4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19541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5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19539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6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19537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7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19535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8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19533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79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19531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480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19529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1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2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3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4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5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6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7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8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499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0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1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2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3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4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5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6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7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8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09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0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1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2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3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4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5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6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7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8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19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0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1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2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3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4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5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6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528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843096" y="3930134"/>
            <a:ext cx="330090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Segmentation into 4 segments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80162" y="4948535"/>
            <a:ext cx="2763838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Homogeneity</a:t>
            </a:r>
            <a:r>
              <a:rPr lang="en-US" dirty="0" smtClean="0"/>
              <a:t>: points are close to the mean value (</a:t>
            </a:r>
            <a:r>
              <a:rPr lang="en-US" dirty="0" smtClean="0">
                <a:solidFill>
                  <a:srgbClr val="FF0000"/>
                </a:solidFill>
              </a:rPr>
              <a:t>small error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Basic definitions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2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i-FI" dirty="0" smtClean="0"/>
                  <a:t>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/>
                  <a:t>: an ordered set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fi-FI" dirty="0" smtClean="0"/>
                  <a:t>-dimensional real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fi-FI" dirty="0" smtClean="0"/>
              </a:p>
              <a:p>
                <a:endParaRPr lang="fi-FI" dirty="0" smtClean="0"/>
              </a:p>
              <a:p>
                <a:r>
                  <a:rPr lang="fi-FI" dirty="0" smtClean="0"/>
                  <a:t>A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-segmentation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: a partition of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dirty="0" smtClean="0"/>
                  <a:t> into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dirty="0" smtClean="0"/>
                  <a:t> contiguous segments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fi-FI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. </a:t>
                </a:r>
              </a:p>
              <a:p>
                <a:pPr lvl="1"/>
                <a:r>
                  <a:rPr lang="fi-FI" dirty="0" smtClean="0"/>
                  <a:t>Each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𝑠</m:t>
                    </m:r>
                    <m:r>
                      <a:rPr lang="en-US" b="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∈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fi-FI" dirty="0" smtClean="0"/>
                  <a:t> is represented by a single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fi-FI" dirty="0" smtClean="0"/>
                  <a:t>(the </a:t>
                </a:r>
                <a:r>
                  <a:rPr lang="fi-FI" dirty="0" smtClean="0">
                    <a:solidFill>
                      <a:srgbClr val="FF0000"/>
                    </a:solidFill>
                  </a:rPr>
                  <a:t>representative </a:t>
                </a:r>
                <a:r>
                  <a:rPr lang="fi-FI" dirty="0" smtClean="0"/>
                  <a:t>of the segment -- same as the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centroid</a:t>
                </a:r>
                <a:r>
                  <a:rPr lang="fi-FI" dirty="0" smtClean="0"/>
                  <a:t> of a cluster)</a:t>
                </a:r>
                <a:endParaRPr lang="fi-FI" sz="2800" dirty="0"/>
              </a:p>
              <a:p>
                <a:endParaRPr lang="fi-FI" sz="2800" dirty="0" smtClean="0">
                  <a:solidFill>
                    <a:srgbClr val="FF0000"/>
                  </a:solidFill>
                </a:endParaRPr>
              </a:p>
              <a:p>
                <a:r>
                  <a:rPr lang="fi-FI" sz="2800" dirty="0" smtClean="0">
                    <a:solidFill>
                      <a:srgbClr val="FF0000"/>
                    </a:solidFill>
                  </a:rPr>
                  <a:t>Error</a:t>
                </a:r>
                <a:r>
                  <a:rPr lang="fi-FI" sz="2800" dirty="0" smtClean="0"/>
                  <a:t> </a:t>
                </a:r>
                <a:r>
                  <a:rPr lang="fi-FI" sz="2800" dirty="0" smtClean="0">
                    <a:solidFill>
                      <a:srgbClr val="0066FF"/>
                    </a:solidFill>
                  </a:rPr>
                  <a:t>E(S)</a:t>
                </a:r>
                <a:r>
                  <a:rPr lang="fi-FI" sz="2800" dirty="0" smtClean="0"/>
                  <a:t>: The error of replacing individual points with representatives</a:t>
                </a:r>
              </a:p>
              <a:p>
                <a:pPr lvl="1"/>
                <a:r>
                  <a:rPr lang="fi-FI" sz="2400" dirty="0" smtClean="0"/>
                  <a:t>Different error functions, define different representatives.</a:t>
                </a:r>
              </a:p>
              <a:p>
                <a:endParaRPr lang="fi-FI" sz="2800" dirty="0" smtClean="0"/>
              </a:p>
              <a:p>
                <a:r>
                  <a:rPr lang="fi-FI" sz="2800" dirty="0" smtClean="0"/>
                  <a:t>Sum of Squares Error (SSE):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𝑆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fi-FI" dirty="0" smtClean="0"/>
              </a:p>
              <a:p>
                <a:r>
                  <a:rPr lang="fi-FI" dirty="0" smtClean="0"/>
                  <a:t>Representative of segment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fi-FI" dirty="0" smtClean="0">
                    <a:solidFill>
                      <a:srgbClr val="00B0F0"/>
                    </a:solidFill>
                  </a:rPr>
                  <a:t> </a:t>
                </a:r>
                <a:r>
                  <a:rPr lang="fi-FI" dirty="0" smtClean="0"/>
                  <a:t>with SSE: </a:t>
                </a:r>
                <a:r>
                  <a:rPr lang="fi-FI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mean</a:t>
                </a:r>
                <a:r>
                  <a:rPr lang="fi-FI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endParaRPr lang="fi-FI" sz="2800" dirty="0" smtClean="0"/>
              </a:p>
              <a:p>
                <a:endParaRPr lang="fi-FI" sz="2200" dirty="0" smtClean="0"/>
              </a:p>
            </p:txBody>
          </p:sp>
        </mc:Choice>
        <mc:Fallback xmlns="">
          <p:sp>
            <p:nvSpPr>
              <p:cNvPr id="20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1750" b="-1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0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The K-segmentation problem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Similar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-means clustering</a:t>
                </a:r>
                <a:r>
                  <a:rPr lang="en-US" dirty="0" smtClean="0"/>
                  <a:t>, but now we need the points in the clusters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respect the order of the sequence</a:t>
                </a:r>
                <a:r>
                  <a:rPr lang="en-US" dirty="0" smtClean="0"/>
                  <a:t>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This actually makes the problem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easier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8313" y="3355975"/>
                <a:ext cx="8229600" cy="3097213"/>
              </a:xfrm>
              <a:blipFill rotWithShape="1">
                <a:blip r:embed="rId3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Rectangle 4"/>
              <p:cNvSpPr>
                <a:spLocks noChangeArrowheads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Given a sequence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 of length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and a value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, </a:t>
                </a:r>
                <a:r>
                  <a:rPr lang="fi-FI" sz="2800" dirty="0">
                    <a:solidFill>
                      <a:schemeClr val="bg1"/>
                    </a:solidFill>
                    <a:latin typeface="Calibri" pitchFamily="34" charset="0"/>
                  </a:rPr>
                  <a:t>find a </a:t>
                </a:r>
                <a14:m>
                  <m:oMath xmlns:m="http://schemas.openxmlformats.org/officeDocument/2006/math">
                    <m:r>
                      <a:rPr lang="fi-FI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fi-FI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-segmentation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𝑆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{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>
                        <a:solidFill>
                          <a:schemeClr val="accent2"/>
                        </a:solidFill>
                        <a:latin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schemeClr val="accent2"/>
                        </a:solidFill>
                        <a:latin typeface="Cambria Math"/>
                      </a:rPr>
                      <m:t>, …,</m:t>
                    </m:r>
                    <m:r>
                      <a:rPr lang="en-US" sz="2800" i="1" dirty="0" err="1" smtClean="0">
                        <a:solidFill>
                          <a:schemeClr val="accent2"/>
                        </a:solidFill>
                        <a:latin typeface="Cambria Math"/>
                      </a:rPr>
                      <m:t>𝑠</m:t>
                    </m:r>
                    <m:r>
                      <a:rPr lang="en-US" sz="2800" i="1" baseline="-25000" dirty="0" err="1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r>
                      <a:rPr lang="en-US" sz="28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}</m:t>
                    </m:r>
                    <m:r>
                      <a:rPr lang="en-US" sz="28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of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T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such that the</a:t>
                </a:r>
                <a:r>
                  <a:rPr lang="en-US" sz="2800" dirty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accent2"/>
                    </a:solidFill>
                    <a:latin typeface="Calibri" pitchFamily="34" charset="0"/>
                  </a:rPr>
                  <a:t>SSE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error </a:t>
                </a:r>
                <a:r>
                  <a:rPr lang="en-US" sz="2800" dirty="0" smtClean="0">
                    <a:solidFill>
                      <a:schemeClr val="accent2"/>
                    </a:solidFill>
                    <a:latin typeface="Calibri" pitchFamily="34" charset="0"/>
                  </a:rPr>
                  <a:t>E</a:t>
                </a:r>
                <a:r>
                  <a:rPr lang="en-US" sz="2800" dirty="0" smtClean="0">
                    <a:latin typeface="Calibri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Calibri" pitchFamily="34" charset="0"/>
                  </a:rPr>
                  <a:t>is </a:t>
                </a:r>
                <a:r>
                  <a:rPr lang="en-US" sz="2800" dirty="0">
                    <a:solidFill>
                      <a:schemeClr val="bg1"/>
                    </a:solidFill>
                    <a:latin typeface="Calibri" pitchFamily="34" charset="0"/>
                  </a:rPr>
                  <a:t>minimized.</a:t>
                </a:r>
              </a:p>
            </p:txBody>
          </p:sp>
        </mc:Choice>
        <mc:Fallback xmlns="">
          <p:sp>
            <p:nvSpPr>
              <p:cNvPr id="2048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773238"/>
                <a:ext cx="8291513" cy="1427162"/>
              </a:xfrm>
              <a:prstGeom prst="rect">
                <a:avLst/>
              </a:prstGeom>
              <a:blipFill rotWithShape="1">
                <a:blip r:embed="rId4"/>
                <a:stretch>
                  <a:fillRect l="-588" t="-3846" r="-515" b="-854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3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Observation: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-segmentation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is defined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=0,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always. </a:t>
                </a:r>
              </a:p>
              <a:p>
                <a:pPr lvl="1"/>
                <a:r>
                  <a:rPr lang="en-US" dirty="0" smtClean="0"/>
                  <a:t>We only need to specify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𝐾</m:t>
                        </m:r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8" name="Group 127"/>
          <p:cNvGrpSpPr/>
          <p:nvPr/>
        </p:nvGrpSpPr>
        <p:grpSpPr>
          <a:xfrm>
            <a:off x="759266" y="2628985"/>
            <a:ext cx="7704138" cy="2691667"/>
            <a:chOff x="723547" y="3059905"/>
            <a:chExt cx="7704138" cy="2691667"/>
          </a:xfrm>
        </p:grpSpPr>
        <p:sp>
          <p:nvSpPr>
            <p:cNvPr id="4" name="Line 188"/>
            <p:cNvSpPr>
              <a:spLocks noChangeShapeType="1"/>
            </p:cNvSpPr>
            <p:nvPr/>
          </p:nvSpPr>
          <p:spPr bwMode="auto">
            <a:xfrm>
              <a:off x="1116013" y="434498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360"/>
            <p:cNvGrpSpPr>
              <a:grpSpLocks/>
            </p:cNvGrpSpPr>
            <p:nvPr/>
          </p:nvGrpSpPr>
          <p:grpSpPr bwMode="auto">
            <a:xfrm>
              <a:off x="723547" y="3059905"/>
              <a:ext cx="7704138" cy="2424113"/>
              <a:chOff x="476" y="2538"/>
              <a:chExt cx="4853" cy="1527"/>
            </a:xfrm>
          </p:grpSpPr>
          <p:grpSp>
            <p:nvGrpSpPr>
              <p:cNvPr id="6" name="Group 127"/>
              <p:cNvGrpSpPr>
                <a:grpSpLocks/>
              </p:cNvGrpSpPr>
              <p:nvPr/>
            </p:nvGrpSpPr>
            <p:grpSpPr bwMode="auto">
              <a:xfrm>
                <a:off x="703" y="3808"/>
                <a:ext cx="226" cy="136"/>
                <a:chOff x="431" y="1752"/>
                <a:chExt cx="226" cy="136"/>
              </a:xfrm>
            </p:grpSpPr>
            <p:sp>
              <p:nvSpPr>
                <p:cNvPr id="111" name="Line 12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2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30"/>
              <p:cNvGrpSpPr>
                <a:grpSpLocks/>
              </p:cNvGrpSpPr>
              <p:nvPr/>
            </p:nvGrpSpPr>
            <p:grpSpPr bwMode="auto">
              <a:xfrm>
                <a:off x="929" y="3808"/>
                <a:ext cx="226" cy="136"/>
                <a:chOff x="431" y="1752"/>
                <a:chExt cx="226" cy="136"/>
              </a:xfrm>
            </p:grpSpPr>
            <p:sp>
              <p:nvSpPr>
                <p:cNvPr id="109" name="Line 13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3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133"/>
              <p:cNvGrpSpPr>
                <a:grpSpLocks/>
              </p:cNvGrpSpPr>
              <p:nvPr/>
            </p:nvGrpSpPr>
            <p:grpSpPr bwMode="auto">
              <a:xfrm>
                <a:off x="1156" y="3808"/>
                <a:ext cx="226" cy="136"/>
                <a:chOff x="431" y="1752"/>
                <a:chExt cx="226" cy="136"/>
              </a:xfrm>
            </p:grpSpPr>
            <p:sp>
              <p:nvSpPr>
                <p:cNvPr id="107" name="Line 13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3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36"/>
              <p:cNvGrpSpPr>
                <a:grpSpLocks/>
              </p:cNvGrpSpPr>
              <p:nvPr/>
            </p:nvGrpSpPr>
            <p:grpSpPr bwMode="auto">
              <a:xfrm>
                <a:off x="1383" y="3808"/>
                <a:ext cx="226" cy="136"/>
                <a:chOff x="431" y="1752"/>
                <a:chExt cx="226" cy="136"/>
              </a:xfrm>
            </p:grpSpPr>
            <p:sp>
              <p:nvSpPr>
                <p:cNvPr id="105" name="Line 13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3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39"/>
              <p:cNvGrpSpPr>
                <a:grpSpLocks/>
              </p:cNvGrpSpPr>
              <p:nvPr/>
            </p:nvGrpSpPr>
            <p:grpSpPr bwMode="auto">
              <a:xfrm>
                <a:off x="1610" y="3808"/>
                <a:ext cx="226" cy="136"/>
                <a:chOff x="431" y="1752"/>
                <a:chExt cx="226" cy="136"/>
              </a:xfrm>
            </p:grpSpPr>
            <p:sp>
              <p:nvSpPr>
                <p:cNvPr id="103" name="Line 14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2"/>
              <p:cNvGrpSpPr>
                <a:grpSpLocks/>
              </p:cNvGrpSpPr>
              <p:nvPr/>
            </p:nvGrpSpPr>
            <p:grpSpPr bwMode="auto">
              <a:xfrm>
                <a:off x="1837" y="3808"/>
                <a:ext cx="226" cy="136"/>
                <a:chOff x="431" y="1752"/>
                <a:chExt cx="226" cy="136"/>
              </a:xfrm>
            </p:grpSpPr>
            <p:sp>
              <p:nvSpPr>
                <p:cNvPr id="101" name="Line 14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4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45"/>
              <p:cNvGrpSpPr>
                <a:grpSpLocks/>
              </p:cNvGrpSpPr>
              <p:nvPr/>
            </p:nvGrpSpPr>
            <p:grpSpPr bwMode="auto">
              <a:xfrm>
                <a:off x="2063" y="3808"/>
                <a:ext cx="226" cy="136"/>
                <a:chOff x="431" y="1752"/>
                <a:chExt cx="226" cy="136"/>
              </a:xfrm>
            </p:grpSpPr>
            <p:sp>
              <p:nvSpPr>
                <p:cNvPr id="99" name="Line 14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4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48"/>
              <p:cNvGrpSpPr>
                <a:grpSpLocks/>
              </p:cNvGrpSpPr>
              <p:nvPr/>
            </p:nvGrpSpPr>
            <p:grpSpPr bwMode="auto">
              <a:xfrm>
                <a:off x="2290" y="3808"/>
                <a:ext cx="226" cy="136"/>
                <a:chOff x="431" y="1752"/>
                <a:chExt cx="226" cy="136"/>
              </a:xfrm>
            </p:grpSpPr>
            <p:sp>
              <p:nvSpPr>
                <p:cNvPr id="97" name="Line 14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51"/>
              <p:cNvGrpSpPr>
                <a:grpSpLocks/>
              </p:cNvGrpSpPr>
              <p:nvPr/>
            </p:nvGrpSpPr>
            <p:grpSpPr bwMode="auto">
              <a:xfrm>
                <a:off x="2517" y="3808"/>
                <a:ext cx="226" cy="136"/>
                <a:chOff x="431" y="1752"/>
                <a:chExt cx="226" cy="136"/>
              </a:xfrm>
            </p:grpSpPr>
            <p:sp>
              <p:nvSpPr>
                <p:cNvPr id="95" name="Line 15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54"/>
              <p:cNvGrpSpPr>
                <a:grpSpLocks/>
              </p:cNvGrpSpPr>
              <p:nvPr/>
            </p:nvGrpSpPr>
            <p:grpSpPr bwMode="auto">
              <a:xfrm>
                <a:off x="2744" y="3808"/>
                <a:ext cx="226" cy="136"/>
                <a:chOff x="431" y="1752"/>
                <a:chExt cx="226" cy="136"/>
              </a:xfrm>
            </p:grpSpPr>
            <p:sp>
              <p:nvSpPr>
                <p:cNvPr id="93" name="Line 155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6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7"/>
              <p:cNvGrpSpPr>
                <a:grpSpLocks/>
              </p:cNvGrpSpPr>
              <p:nvPr/>
            </p:nvGrpSpPr>
            <p:grpSpPr bwMode="auto">
              <a:xfrm>
                <a:off x="2971" y="3808"/>
                <a:ext cx="226" cy="136"/>
                <a:chOff x="431" y="1752"/>
                <a:chExt cx="226" cy="136"/>
              </a:xfrm>
            </p:grpSpPr>
            <p:sp>
              <p:nvSpPr>
                <p:cNvPr id="91" name="Line 158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59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60"/>
              <p:cNvGrpSpPr>
                <a:grpSpLocks/>
              </p:cNvGrpSpPr>
              <p:nvPr/>
            </p:nvGrpSpPr>
            <p:grpSpPr bwMode="auto">
              <a:xfrm>
                <a:off x="3197" y="3808"/>
                <a:ext cx="226" cy="136"/>
                <a:chOff x="431" y="1752"/>
                <a:chExt cx="226" cy="136"/>
              </a:xfrm>
            </p:grpSpPr>
            <p:sp>
              <p:nvSpPr>
                <p:cNvPr id="89" name="Line 161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2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63"/>
              <p:cNvGrpSpPr>
                <a:grpSpLocks/>
              </p:cNvGrpSpPr>
              <p:nvPr/>
            </p:nvGrpSpPr>
            <p:grpSpPr bwMode="auto">
              <a:xfrm>
                <a:off x="3424" y="3808"/>
                <a:ext cx="226" cy="136"/>
                <a:chOff x="431" y="1752"/>
                <a:chExt cx="226" cy="136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66"/>
              <p:cNvGrpSpPr>
                <a:grpSpLocks/>
              </p:cNvGrpSpPr>
              <p:nvPr/>
            </p:nvGrpSpPr>
            <p:grpSpPr bwMode="auto">
              <a:xfrm>
                <a:off x="3651" y="3808"/>
                <a:ext cx="226" cy="136"/>
                <a:chOff x="431" y="1752"/>
                <a:chExt cx="226" cy="136"/>
              </a:xfrm>
            </p:grpSpPr>
            <p:sp>
              <p:nvSpPr>
                <p:cNvPr id="85" name="Line 167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8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69"/>
              <p:cNvGrpSpPr>
                <a:grpSpLocks/>
              </p:cNvGrpSpPr>
              <p:nvPr/>
            </p:nvGrpSpPr>
            <p:grpSpPr bwMode="auto">
              <a:xfrm>
                <a:off x="3878" y="3808"/>
                <a:ext cx="226" cy="136"/>
                <a:chOff x="431" y="1752"/>
                <a:chExt cx="226" cy="136"/>
              </a:xfrm>
            </p:grpSpPr>
            <p:sp>
              <p:nvSpPr>
                <p:cNvPr id="83" name="Line 170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1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2"/>
              <p:cNvGrpSpPr>
                <a:grpSpLocks/>
              </p:cNvGrpSpPr>
              <p:nvPr/>
            </p:nvGrpSpPr>
            <p:grpSpPr bwMode="auto">
              <a:xfrm>
                <a:off x="4105" y="3808"/>
                <a:ext cx="226" cy="136"/>
                <a:chOff x="431" y="1752"/>
                <a:chExt cx="226" cy="136"/>
              </a:xfrm>
            </p:grpSpPr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75"/>
              <p:cNvGrpSpPr>
                <a:grpSpLocks/>
              </p:cNvGrpSpPr>
              <p:nvPr/>
            </p:nvGrpSpPr>
            <p:grpSpPr bwMode="auto">
              <a:xfrm>
                <a:off x="4331" y="3808"/>
                <a:ext cx="226" cy="136"/>
                <a:chOff x="431" y="1752"/>
                <a:chExt cx="226" cy="136"/>
              </a:xfrm>
            </p:grpSpPr>
            <p:sp>
              <p:nvSpPr>
                <p:cNvPr id="79" name="Line 176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7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78"/>
              <p:cNvGrpSpPr>
                <a:grpSpLocks/>
              </p:cNvGrpSpPr>
              <p:nvPr/>
            </p:nvGrpSpPr>
            <p:grpSpPr bwMode="auto">
              <a:xfrm>
                <a:off x="4558" y="3808"/>
                <a:ext cx="226" cy="136"/>
                <a:chOff x="431" y="1752"/>
                <a:chExt cx="226" cy="136"/>
              </a:xfrm>
            </p:grpSpPr>
            <p:sp>
              <p:nvSpPr>
                <p:cNvPr id="77" name="Line 179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80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81"/>
              <p:cNvGrpSpPr>
                <a:grpSpLocks/>
              </p:cNvGrpSpPr>
              <p:nvPr/>
            </p:nvGrpSpPr>
            <p:grpSpPr bwMode="auto">
              <a:xfrm>
                <a:off x="4785" y="3808"/>
                <a:ext cx="226" cy="136"/>
                <a:chOff x="431" y="1752"/>
                <a:chExt cx="226" cy="136"/>
              </a:xfrm>
            </p:grpSpPr>
            <p:sp>
              <p:nvSpPr>
                <p:cNvPr id="75" name="Line 182"/>
                <p:cNvSpPr>
                  <a:spLocks noChangeShapeType="1"/>
                </p:cNvSpPr>
                <p:nvPr/>
              </p:nvSpPr>
              <p:spPr bwMode="auto">
                <a:xfrm>
                  <a:off x="431" y="1842"/>
                  <a:ext cx="2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3"/>
                <p:cNvSpPr>
                  <a:spLocks noChangeShapeType="1"/>
                </p:cNvSpPr>
                <p:nvPr/>
              </p:nvSpPr>
              <p:spPr bwMode="auto">
                <a:xfrm>
                  <a:off x="657" y="175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" name="Line 184"/>
              <p:cNvSpPr>
                <a:spLocks noChangeShapeType="1"/>
              </p:cNvSpPr>
              <p:nvPr/>
            </p:nvSpPr>
            <p:spPr bwMode="auto">
              <a:xfrm>
                <a:off x="5012" y="3898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85"/>
              <p:cNvSpPr>
                <a:spLocks noChangeShapeType="1"/>
              </p:cNvSpPr>
              <p:nvPr/>
            </p:nvSpPr>
            <p:spPr bwMode="auto">
              <a:xfrm flipV="1">
                <a:off x="703" y="3612"/>
                <a:ext cx="0" cy="3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86"/>
              <p:cNvSpPr>
                <a:spLocks noChangeShapeType="1"/>
              </p:cNvSpPr>
              <p:nvPr/>
            </p:nvSpPr>
            <p:spPr bwMode="auto">
              <a:xfrm>
                <a:off x="703" y="3612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87"/>
              <p:cNvSpPr>
                <a:spLocks noChangeShapeType="1"/>
              </p:cNvSpPr>
              <p:nvPr/>
            </p:nvSpPr>
            <p:spPr bwMode="auto">
              <a:xfrm flipV="1">
                <a:off x="703" y="3339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89"/>
              <p:cNvSpPr>
                <a:spLocks noChangeShapeType="1"/>
              </p:cNvSpPr>
              <p:nvPr/>
            </p:nvSpPr>
            <p:spPr bwMode="auto">
              <a:xfrm flipV="1">
                <a:off x="703" y="3067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0"/>
              <p:cNvSpPr>
                <a:spLocks noChangeShapeType="1"/>
              </p:cNvSpPr>
              <p:nvPr/>
            </p:nvSpPr>
            <p:spPr bwMode="auto">
              <a:xfrm>
                <a:off x="703" y="3083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1"/>
              <p:cNvSpPr>
                <a:spLocks noChangeShapeType="1"/>
              </p:cNvSpPr>
              <p:nvPr/>
            </p:nvSpPr>
            <p:spPr bwMode="auto">
              <a:xfrm flipV="1">
                <a:off x="703" y="2810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92"/>
              <p:cNvSpPr>
                <a:spLocks noChangeShapeType="1"/>
              </p:cNvSpPr>
              <p:nvPr/>
            </p:nvSpPr>
            <p:spPr bwMode="auto">
              <a:xfrm>
                <a:off x="703" y="2810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93"/>
              <p:cNvSpPr>
                <a:spLocks noChangeShapeType="1"/>
              </p:cNvSpPr>
              <p:nvPr/>
            </p:nvSpPr>
            <p:spPr bwMode="auto">
              <a:xfrm flipV="1">
                <a:off x="703" y="2538"/>
                <a:ext cx="0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194"/>
              <p:cNvSpPr>
                <a:spLocks noChangeArrowheads="1"/>
              </p:cNvSpPr>
              <p:nvPr/>
            </p:nvSpPr>
            <p:spPr bwMode="auto">
              <a:xfrm>
                <a:off x="793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5" name="Oval 195"/>
              <p:cNvSpPr>
                <a:spLocks noChangeArrowheads="1"/>
              </p:cNvSpPr>
              <p:nvPr/>
            </p:nvSpPr>
            <p:spPr bwMode="auto">
              <a:xfrm>
                <a:off x="884" y="3203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196"/>
              <p:cNvSpPr>
                <a:spLocks noChangeArrowheads="1"/>
              </p:cNvSpPr>
              <p:nvPr/>
            </p:nvSpPr>
            <p:spPr bwMode="auto">
              <a:xfrm>
                <a:off x="974" y="347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7" name="Oval 197"/>
              <p:cNvSpPr>
                <a:spLocks noChangeArrowheads="1"/>
              </p:cNvSpPr>
              <p:nvPr/>
            </p:nvSpPr>
            <p:spPr bwMode="auto">
              <a:xfrm>
                <a:off x="1065" y="3399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" name="Oval 198"/>
              <p:cNvSpPr>
                <a:spLocks noChangeArrowheads="1"/>
              </p:cNvSpPr>
              <p:nvPr/>
            </p:nvSpPr>
            <p:spPr bwMode="auto">
              <a:xfrm>
                <a:off x="1201" y="349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" name="Oval 199"/>
              <p:cNvSpPr>
                <a:spLocks noChangeArrowheads="1"/>
              </p:cNvSpPr>
              <p:nvPr/>
            </p:nvSpPr>
            <p:spPr bwMode="auto">
              <a:xfrm>
                <a:off x="1292" y="3128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0" name="Oval 200"/>
              <p:cNvSpPr>
                <a:spLocks noChangeArrowheads="1"/>
              </p:cNvSpPr>
              <p:nvPr/>
            </p:nvSpPr>
            <p:spPr bwMode="auto">
              <a:xfrm>
                <a:off x="1383" y="340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201"/>
              <p:cNvSpPr>
                <a:spLocks noChangeArrowheads="1"/>
              </p:cNvSpPr>
              <p:nvPr/>
            </p:nvSpPr>
            <p:spPr bwMode="auto">
              <a:xfrm>
                <a:off x="1518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2" name="Oval 202"/>
              <p:cNvSpPr>
                <a:spLocks noChangeArrowheads="1"/>
              </p:cNvSpPr>
              <p:nvPr/>
            </p:nvSpPr>
            <p:spPr bwMode="auto">
              <a:xfrm>
                <a:off x="1655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203"/>
              <p:cNvSpPr>
                <a:spLocks noChangeArrowheads="1"/>
              </p:cNvSpPr>
              <p:nvPr/>
            </p:nvSpPr>
            <p:spPr bwMode="auto">
              <a:xfrm>
                <a:off x="1745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4" name="Oval 204"/>
              <p:cNvSpPr>
                <a:spLocks noChangeArrowheads="1"/>
              </p:cNvSpPr>
              <p:nvPr/>
            </p:nvSpPr>
            <p:spPr bwMode="auto">
              <a:xfrm>
                <a:off x="1881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5" name="Oval 205"/>
              <p:cNvSpPr>
                <a:spLocks noChangeArrowheads="1"/>
              </p:cNvSpPr>
              <p:nvPr/>
            </p:nvSpPr>
            <p:spPr bwMode="auto">
              <a:xfrm>
                <a:off x="1972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" name="Oval 206"/>
              <p:cNvSpPr>
                <a:spLocks noChangeArrowheads="1"/>
              </p:cNvSpPr>
              <p:nvPr/>
            </p:nvSpPr>
            <p:spPr bwMode="auto">
              <a:xfrm>
                <a:off x="2108" y="338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" name="Oval 207"/>
              <p:cNvSpPr>
                <a:spLocks noChangeArrowheads="1"/>
              </p:cNvSpPr>
              <p:nvPr/>
            </p:nvSpPr>
            <p:spPr bwMode="auto">
              <a:xfrm>
                <a:off x="2199" y="352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" name="Oval 208"/>
              <p:cNvSpPr>
                <a:spLocks noChangeArrowheads="1"/>
              </p:cNvSpPr>
              <p:nvPr/>
            </p:nvSpPr>
            <p:spPr bwMode="auto">
              <a:xfrm>
                <a:off x="233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9" name="Oval 209"/>
              <p:cNvSpPr>
                <a:spLocks noChangeArrowheads="1"/>
              </p:cNvSpPr>
              <p:nvPr/>
            </p:nvSpPr>
            <p:spPr bwMode="auto">
              <a:xfrm>
                <a:off x="2426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0" name="Oval 210"/>
              <p:cNvSpPr>
                <a:spLocks noChangeArrowheads="1"/>
              </p:cNvSpPr>
              <p:nvPr/>
            </p:nvSpPr>
            <p:spPr bwMode="auto">
              <a:xfrm>
                <a:off x="2562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1" name="Oval 211"/>
              <p:cNvSpPr>
                <a:spLocks noChangeArrowheads="1"/>
              </p:cNvSpPr>
              <p:nvPr/>
            </p:nvSpPr>
            <p:spPr bwMode="auto">
              <a:xfrm>
                <a:off x="2652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2" name="Oval 212"/>
              <p:cNvSpPr>
                <a:spLocks noChangeArrowheads="1"/>
              </p:cNvSpPr>
              <p:nvPr/>
            </p:nvSpPr>
            <p:spPr bwMode="auto">
              <a:xfrm>
                <a:off x="2788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3" name="Oval 213"/>
              <p:cNvSpPr>
                <a:spLocks noChangeArrowheads="1"/>
              </p:cNvSpPr>
              <p:nvPr/>
            </p:nvSpPr>
            <p:spPr bwMode="auto">
              <a:xfrm>
                <a:off x="2879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4" name="Oval 214"/>
              <p:cNvSpPr>
                <a:spLocks noChangeArrowheads="1"/>
              </p:cNvSpPr>
              <p:nvPr/>
            </p:nvSpPr>
            <p:spPr bwMode="auto">
              <a:xfrm>
                <a:off x="3015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5" name="Oval 215"/>
              <p:cNvSpPr>
                <a:spLocks noChangeArrowheads="1"/>
              </p:cNvSpPr>
              <p:nvPr/>
            </p:nvSpPr>
            <p:spPr bwMode="auto">
              <a:xfrm>
                <a:off x="3107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6" name="Oval 216"/>
              <p:cNvSpPr>
                <a:spLocks noChangeArrowheads="1"/>
              </p:cNvSpPr>
              <p:nvPr/>
            </p:nvSpPr>
            <p:spPr bwMode="auto">
              <a:xfrm>
                <a:off x="3243" y="3566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7" name="Oval 217"/>
              <p:cNvSpPr>
                <a:spLocks noChangeArrowheads="1"/>
              </p:cNvSpPr>
              <p:nvPr/>
            </p:nvSpPr>
            <p:spPr bwMode="auto">
              <a:xfrm>
                <a:off x="3333" y="3702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8" name="Oval 218"/>
              <p:cNvSpPr>
                <a:spLocks noChangeArrowheads="1"/>
              </p:cNvSpPr>
              <p:nvPr/>
            </p:nvSpPr>
            <p:spPr bwMode="auto">
              <a:xfrm>
                <a:off x="346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59" name="Oval 219"/>
              <p:cNvSpPr>
                <a:spLocks noChangeArrowheads="1"/>
              </p:cNvSpPr>
              <p:nvPr/>
            </p:nvSpPr>
            <p:spPr bwMode="auto">
              <a:xfrm>
                <a:off x="3560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0" name="Oval 220"/>
              <p:cNvSpPr>
                <a:spLocks noChangeArrowheads="1"/>
              </p:cNvSpPr>
              <p:nvPr/>
            </p:nvSpPr>
            <p:spPr bwMode="auto">
              <a:xfrm>
                <a:off x="3696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1" name="Oval 221"/>
              <p:cNvSpPr>
                <a:spLocks noChangeArrowheads="1"/>
              </p:cNvSpPr>
              <p:nvPr/>
            </p:nvSpPr>
            <p:spPr bwMode="auto">
              <a:xfrm>
                <a:off x="378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2" name="Oval 222"/>
              <p:cNvSpPr>
                <a:spLocks noChangeArrowheads="1"/>
              </p:cNvSpPr>
              <p:nvPr/>
            </p:nvSpPr>
            <p:spPr bwMode="auto">
              <a:xfrm>
                <a:off x="3922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3" name="Oval 223"/>
              <p:cNvSpPr>
                <a:spLocks noChangeArrowheads="1"/>
              </p:cNvSpPr>
              <p:nvPr/>
            </p:nvSpPr>
            <p:spPr bwMode="auto">
              <a:xfrm>
                <a:off x="401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4" name="Oval 224"/>
              <p:cNvSpPr>
                <a:spLocks noChangeArrowheads="1"/>
              </p:cNvSpPr>
              <p:nvPr/>
            </p:nvSpPr>
            <p:spPr bwMode="auto">
              <a:xfrm>
                <a:off x="4149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5" name="Oval 225"/>
              <p:cNvSpPr>
                <a:spLocks noChangeArrowheads="1"/>
              </p:cNvSpPr>
              <p:nvPr/>
            </p:nvSpPr>
            <p:spPr bwMode="auto">
              <a:xfrm>
                <a:off x="4241" y="2931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6" name="Oval 226"/>
              <p:cNvSpPr>
                <a:spLocks noChangeArrowheads="1"/>
              </p:cNvSpPr>
              <p:nvPr/>
            </p:nvSpPr>
            <p:spPr bwMode="auto">
              <a:xfrm>
                <a:off x="4377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7" name="Oval 227"/>
              <p:cNvSpPr>
                <a:spLocks noChangeArrowheads="1"/>
              </p:cNvSpPr>
              <p:nvPr/>
            </p:nvSpPr>
            <p:spPr bwMode="auto">
              <a:xfrm>
                <a:off x="4467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8" name="Oval 228"/>
              <p:cNvSpPr>
                <a:spLocks noChangeArrowheads="1"/>
              </p:cNvSpPr>
              <p:nvPr/>
            </p:nvSpPr>
            <p:spPr bwMode="auto">
              <a:xfrm>
                <a:off x="4603" y="2795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69" name="Oval 229"/>
              <p:cNvSpPr>
                <a:spLocks noChangeArrowheads="1"/>
              </p:cNvSpPr>
              <p:nvPr/>
            </p:nvSpPr>
            <p:spPr bwMode="auto">
              <a:xfrm>
                <a:off x="4694" y="2930"/>
                <a:ext cx="46" cy="4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0" name="Text Box 230"/>
              <p:cNvSpPr txBox="1">
                <a:spLocks noChangeArrowheads="1"/>
              </p:cNvSpPr>
              <p:nvPr/>
            </p:nvSpPr>
            <p:spPr bwMode="auto">
              <a:xfrm>
                <a:off x="5012" y="3853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Comic Sans MS" pitchFamily="66" charset="0"/>
                  </a:rPr>
                  <a:t>t</a:t>
                </a:r>
              </a:p>
            </p:txBody>
          </p:sp>
          <p:sp>
            <p:nvSpPr>
              <p:cNvPr id="71" name="Text Box 231"/>
              <p:cNvSpPr txBox="1">
                <a:spLocks noChangeArrowheads="1"/>
              </p:cNvSpPr>
              <p:nvPr/>
            </p:nvSpPr>
            <p:spPr bwMode="auto">
              <a:xfrm>
                <a:off x="476" y="2538"/>
                <a:ext cx="31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Comic Sans MS" pitchFamily="66" charset="0"/>
                  </a:rPr>
                  <a:t>R</a:t>
                </a:r>
              </a:p>
            </p:txBody>
          </p:sp>
          <p:sp>
            <p:nvSpPr>
              <p:cNvPr id="72" name="Line 232"/>
              <p:cNvSpPr>
                <a:spLocks noChangeShapeType="1"/>
              </p:cNvSpPr>
              <p:nvPr/>
            </p:nvSpPr>
            <p:spPr bwMode="auto">
              <a:xfrm>
                <a:off x="1474" y="2809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233"/>
              <p:cNvSpPr>
                <a:spLocks noChangeShapeType="1"/>
              </p:cNvSpPr>
              <p:nvPr/>
            </p:nvSpPr>
            <p:spPr bwMode="auto">
              <a:xfrm>
                <a:off x="2290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234"/>
              <p:cNvSpPr>
                <a:spLocks noChangeShapeType="1"/>
              </p:cNvSpPr>
              <p:nvPr/>
            </p:nvSpPr>
            <p:spPr bwMode="auto">
              <a:xfrm>
                <a:off x="3424" y="2795"/>
                <a:ext cx="0" cy="108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" name="Group 361"/>
            <p:cNvGrpSpPr>
              <a:grpSpLocks/>
            </p:cNvGrpSpPr>
            <p:nvPr/>
          </p:nvGrpSpPr>
          <p:grpSpPr bwMode="auto">
            <a:xfrm>
              <a:off x="1116013" y="3600450"/>
              <a:ext cx="6551612" cy="1223963"/>
              <a:chOff x="703" y="2886"/>
              <a:chExt cx="4127" cy="771"/>
            </a:xfrm>
          </p:grpSpPr>
          <p:sp>
            <p:nvSpPr>
              <p:cNvPr id="114" name="Line 235"/>
              <p:cNvSpPr>
                <a:spLocks noChangeShapeType="1"/>
              </p:cNvSpPr>
              <p:nvPr/>
            </p:nvSpPr>
            <p:spPr bwMode="auto">
              <a:xfrm>
                <a:off x="703" y="3385"/>
                <a:ext cx="771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236"/>
              <p:cNvSpPr>
                <a:spLocks noChangeShapeType="1"/>
              </p:cNvSpPr>
              <p:nvPr/>
            </p:nvSpPr>
            <p:spPr bwMode="auto">
              <a:xfrm>
                <a:off x="1474" y="3475"/>
                <a:ext cx="81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237"/>
              <p:cNvSpPr>
                <a:spLocks noChangeShapeType="1"/>
              </p:cNvSpPr>
              <p:nvPr/>
            </p:nvSpPr>
            <p:spPr bwMode="auto">
              <a:xfrm>
                <a:off x="2290" y="3657"/>
                <a:ext cx="1134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238"/>
              <p:cNvSpPr>
                <a:spLocks noChangeShapeType="1"/>
              </p:cNvSpPr>
              <p:nvPr/>
            </p:nvSpPr>
            <p:spPr bwMode="auto">
              <a:xfrm>
                <a:off x="3424" y="2886"/>
                <a:ext cx="1406" cy="0"/>
              </a:xfrm>
              <a:prstGeom prst="line">
                <a:avLst/>
              </a:prstGeom>
              <a:noFill/>
              <a:ln w="25400">
                <a:solidFill>
                  <a:srgbClr val="0066FF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241"/>
              <p:cNvSpPr>
                <a:spLocks noChangeShapeType="1"/>
              </p:cNvSpPr>
              <p:nvPr/>
            </p:nvSpPr>
            <p:spPr bwMode="auto">
              <a:xfrm>
                <a:off x="1292" y="3158"/>
                <a:ext cx="0" cy="227"/>
              </a:xfrm>
              <a:prstGeom prst="line">
                <a:avLst/>
              </a:prstGeom>
              <a:noFill/>
              <a:ln w="349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>
              <a:off x="1066800" y="3525836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234"/>
            <p:cNvSpPr>
              <a:spLocks noChangeShapeType="1"/>
            </p:cNvSpPr>
            <p:nvPr/>
          </p:nvSpPr>
          <p:spPr bwMode="auto">
            <a:xfrm>
              <a:off x="7566907" y="3492500"/>
              <a:ext cx="0" cy="17287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732" y="5335071"/>
                  <a:ext cx="504561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694" y="5351462"/>
                  <a:ext cx="504561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0713" y="5334954"/>
                  <a:ext cx="504561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0938" y="5351462"/>
                  <a:ext cx="504561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b="0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2981" y="5351462"/>
                  <a:ext cx="504561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865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 smtClean="0"/>
              <a:t>Optimal solution for the k-segmentation problem</a:t>
            </a:r>
            <a:endParaRPr lang="en-US" sz="3600" dirty="0" smtClean="0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323850" y="1816100"/>
            <a:ext cx="8291513" cy="13843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</a:pPr>
            <a:r>
              <a:rPr lang="fi-FI" sz="2400" dirty="0">
                <a:solidFill>
                  <a:schemeClr val="bg1"/>
                </a:solidFill>
                <a:latin typeface="Calibri" pitchFamily="34" charset="0"/>
              </a:rPr>
              <a:t>[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Bellman’61</a:t>
            </a:r>
            <a:r>
              <a:rPr lang="fi-FI" sz="2800" dirty="0">
                <a:latin typeface="Calibri" pitchFamily="34" charset="0"/>
              </a:rPr>
              <a:t>:</a:t>
            </a:r>
            <a:r>
              <a:rPr lang="fi-FI" sz="2800" dirty="0" smtClean="0"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The </a:t>
            </a:r>
            <a:r>
              <a:rPr lang="fi-FI" sz="2800" dirty="0" smtClean="0">
                <a:latin typeface="Calibri" pitchFamily="34" charset="0"/>
              </a:rPr>
              <a:t>K-segmentation </a:t>
            </a:r>
            <a:r>
              <a:rPr lang="fi-FI" sz="2800" dirty="0">
                <a:latin typeface="Calibri" pitchFamily="34" charset="0"/>
              </a:rPr>
              <a:t>problem can be solved optimally using a standard </a:t>
            </a:r>
            <a:r>
              <a:rPr lang="fi-FI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dynamic programming</a:t>
            </a:r>
            <a:r>
              <a:rPr lang="fi-FI" sz="28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fi-FI" sz="2800" dirty="0">
                <a:latin typeface="Calibri" pitchFamily="34" charset="0"/>
              </a:rPr>
              <a:t>algorithm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3429000"/>
            <a:ext cx="8229600" cy="3124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Dynamic Programming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Construct the solution of the problem by using solutions to problems of smaller size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recursion</a:t>
            </a:r>
          </a:p>
          <a:p>
            <a:pPr lvl="1"/>
            <a:r>
              <a:rPr lang="en-US" dirty="0" smtClean="0"/>
              <a:t>Build the solution </a:t>
            </a:r>
            <a:r>
              <a:rPr lang="en-US" dirty="0" smtClean="0">
                <a:solidFill>
                  <a:srgbClr val="0070C0"/>
                </a:solidFill>
              </a:rPr>
              <a:t>bottom up </a:t>
            </a:r>
            <a:r>
              <a:rPr lang="en-US" dirty="0" smtClean="0"/>
              <a:t>from smaller to larger instances</a:t>
            </a:r>
          </a:p>
          <a:p>
            <a:pPr lvl="2"/>
            <a:r>
              <a:rPr lang="en-US" dirty="0" smtClean="0"/>
              <a:t>Define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dynamic programming table </a:t>
            </a:r>
            <a:r>
              <a:rPr lang="en-US" dirty="0" smtClean="0"/>
              <a:t>that stores the solutions to the sub-problems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42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of thumb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optimization problems where </a:t>
            </a:r>
            <a:r>
              <a:rPr lang="en-US" dirty="0" smtClean="0">
                <a:solidFill>
                  <a:srgbClr val="FF0000"/>
                </a:solidFill>
              </a:rPr>
              <a:t>order</a:t>
            </a:r>
            <a:r>
              <a:rPr lang="en-US" dirty="0" smtClean="0"/>
              <a:t> is involved can be solved optimally in polynomial time using dynamic programming. </a:t>
            </a:r>
          </a:p>
          <a:p>
            <a:pPr lvl="1"/>
            <a:r>
              <a:rPr lang="en-US" dirty="0" smtClean="0"/>
              <a:t>The polynomial exponent may be large though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Recursion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Terminology: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b="0" dirty="0" smtClean="0">
                    <a:solidFill>
                      <a:srgbClr val="0070C0"/>
                    </a:solidFill>
                    <a:latin typeface="Cambria Math"/>
                  </a:rPr>
                  <a:t>: </a:t>
                </a:r>
                <a:r>
                  <a:rPr lang="en-US" dirty="0"/>
                  <a:t>subsequence </a:t>
                </a:r>
                <a14:m>
                  <m:oMath xmlns:m="http://schemas.openxmlformats.org/officeDocument/2006/math"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{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1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>
                        <a:solidFill>
                          <a:srgbClr val="0066FF"/>
                        </a:solidFill>
                        <a:latin typeface="Cambria Math"/>
                      </a:rPr>
                      <m:t>2</m:t>
                    </m:r>
                    <m:r>
                      <a:rPr lang="fi-FI" i="1" dirty="0">
                        <a:solidFill>
                          <a:srgbClr val="0066FF"/>
                        </a:solidFill>
                        <a:latin typeface="Cambria Math"/>
                      </a:rPr>
                      <m:t>,…,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𝑛</m:t>
                    </m:r>
                    <m:r>
                      <a:rPr lang="fi-FI" i="1" dirty="0" smtClean="0">
                        <a:solidFill>
                          <a:srgbClr val="0066FF"/>
                        </a:solidFill>
                        <a:latin typeface="Cambria Math"/>
                      </a:rPr>
                      <m:t>} </m:t>
                    </m:r>
                  </m:oMath>
                </a14:m>
                <a:r>
                  <a:rPr lang="fi-FI" sz="2500" dirty="0"/>
                  <a:t>for </a:t>
                </a:r>
                <a14:m>
                  <m:oMath xmlns:m="http://schemas.openxmlformats.org/officeDocument/2006/math"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sz="25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fi-FI" sz="25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[1,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],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 smtClean="0"/>
                  <a:t>: error of optimal segmentation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subsequence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segments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𝐾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Dynamic Programming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Recursion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rgbClr val="0070C0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pPr marL="274320" lvl="1" indent="0">
                  <a:buNone/>
                </a:pPr>
                <a:endParaRPr lang="en-US" dirty="0" smtClean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763000" cy="3886200"/>
              </a:xfrm>
              <a:blipFill rotWithShape="1">
                <a:blip r:embed="rId2"/>
                <a:stretch>
                  <a:fillRect l="-626" t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6934200" y="3738031"/>
            <a:ext cx="533400" cy="31242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91200" y="5715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of k-</a:t>
            </a:r>
            <a:r>
              <a:rPr lang="en-US" dirty="0" err="1" smtClean="0"/>
              <a:t>th</a:t>
            </a:r>
            <a:r>
              <a:rPr lang="en-US" dirty="0" smtClean="0"/>
              <a:t> </a:t>
            </a:r>
            <a:r>
              <a:rPr lang="en-US" dirty="0"/>
              <a:t>(last) </a:t>
            </a:r>
            <a:r>
              <a:rPr lang="en-US" dirty="0" smtClean="0"/>
              <a:t>segment when the last segment is [</a:t>
            </a:r>
            <a:r>
              <a:rPr lang="en-US" dirty="0" err="1" smtClean="0"/>
              <a:t>j+1,n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 rot="16200000">
            <a:off x="4161366" y="4203697"/>
            <a:ext cx="533400" cy="2192867"/>
          </a:xfrm>
          <a:prstGeom prst="lef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31633" y="5715000"/>
            <a:ext cx="219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of optimal segmentation S[</a:t>
            </a:r>
            <a:r>
              <a:rPr lang="en-US" dirty="0" err="1" smtClean="0"/>
              <a:t>1,j</a:t>
            </a:r>
            <a:r>
              <a:rPr lang="en-US" dirty="0" smtClean="0"/>
              <a:t>] with k-1 segments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Minimum over all possible placements of the last boundary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467" y="5728857"/>
                <a:ext cx="2857500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919" t="-3974" r="-234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16200000">
            <a:off x="2019300" y="4465216"/>
            <a:ext cx="533400" cy="1676400"/>
          </a:xfrm>
          <a:prstGeom prst="leftBrac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042146" y="3531481"/>
            <a:ext cx="1523998" cy="4014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055692" y="2735271"/>
            <a:ext cx="3796454" cy="7938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Two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 smtClean="0"/>
                      <m:t>dimensional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table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𝐾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1…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Fill the table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top to bottom</a:t>
                </a:r>
                <a:r>
                  <a:rPr lang="en-US" dirty="0" smtClean="0"/>
                  <a:t>,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left to right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5105400"/>
              </a:xfrm>
              <a:blipFill rotWithShape="1">
                <a:blip r:embed="rId2"/>
                <a:stretch>
                  <a:fillRect l="-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69249" y="2349290"/>
            <a:ext cx="4182897" cy="2393591"/>
            <a:chOff x="6253262" y="5045736"/>
            <a:chExt cx="2509738" cy="1355064"/>
          </a:xfrm>
        </p:grpSpPr>
        <p:sp>
          <p:nvSpPr>
            <p:cNvPr id="5" name="Rectangle 4"/>
            <p:cNvSpPr/>
            <p:nvPr/>
          </p:nvSpPr>
          <p:spPr>
            <a:xfrm>
              <a:off x="6477000" y="5257800"/>
              <a:ext cx="2286000" cy="1143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477000" y="54864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477000" y="59436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77000" y="57150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477000" y="6172200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705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934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2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391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6200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8486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772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3058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534400" y="52578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534400" y="5045736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77000" y="5049362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3262" y="5264248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1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56528" y="6191627"/>
              <a:ext cx="228600" cy="209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table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566144" y="3529147"/>
            <a:ext cx="381001" cy="403799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80255" y="3565948"/>
            <a:ext cx="39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k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71587" y="234928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85146" y="3132209"/>
            <a:ext cx="380998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4145" y="3132209"/>
            <a:ext cx="381001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423146" y="3132209"/>
            <a:ext cx="380999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55692" y="3132209"/>
            <a:ext cx="367454" cy="3969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 dirty="0" err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sz="2400" i="1">
                          <a:solidFill>
                            <a:srgbClr val="C00000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2" y="2425584"/>
                <a:ext cx="321081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>
            <a:stCxn id="27" idx="3"/>
          </p:cNvCxnSpPr>
          <p:nvPr/>
        </p:nvCxnSpPr>
        <p:spPr>
          <a:xfrm>
            <a:off x="3653547" y="2656417"/>
            <a:ext cx="2103097" cy="1074629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471145" y="4338930"/>
            <a:ext cx="381001" cy="40379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7661646" y="4742881"/>
            <a:ext cx="0" cy="1581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2032" y="6324600"/>
            <a:ext cx="3441968" cy="369332"/>
          </a:xfrm>
          <a:prstGeom prst="rect">
            <a:avLst/>
          </a:prstGeom>
          <a:solidFill>
            <a:srgbClr val="FF3B3B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Error of optimal K-segmentation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7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6" grpId="0" animBg="1"/>
      <p:bldP spid="23" grpId="0" animBg="1"/>
      <p:bldP spid="24" grpId="0"/>
      <p:bldP spid="25" grpId="0"/>
      <p:bldP spid="30" grpId="0" animBg="1"/>
      <p:bldP spid="32" grpId="0" animBg="1"/>
      <p:bldP spid="33" grpId="0" animBg="1"/>
      <p:bldP spid="34" grpId="0" animBg="1"/>
      <p:bldP spid="27" grpId="0"/>
      <p:bldP spid="35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:r>
                  <a:rPr lang="en-US" dirty="0" smtClean="0"/>
                  <a:t>the data </a:t>
                </a:r>
                <a:r>
                  <a:rPr lang="en-US" dirty="0"/>
                  <a:t>is the height </a:t>
                </a:r>
                <a:r>
                  <a:rPr lang="en-US" dirty="0" smtClean="0"/>
                  <a:t>of all </a:t>
                </a:r>
                <a:r>
                  <a:rPr lang="en-US" dirty="0"/>
                  <a:t>people in Greece</a:t>
                </a:r>
              </a:p>
              <a:p>
                <a:pPr lvl="1"/>
                <a:r>
                  <a:rPr lang="en-US" dirty="0"/>
                  <a:t>Experience has shown that this data follows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Gaussian</a:t>
                </a:r>
                <a:r>
                  <a:rPr lang="en-US" dirty="0"/>
                  <a:t> (Normal) distribution</a:t>
                </a:r>
              </a:p>
              <a:p>
                <a:pPr lvl="1"/>
                <a:r>
                  <a:rPr lang="en-US" dirty="0"/>
                  <a:t>Reminder: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Normal distribution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mean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= standard deviation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00600"/>
              </a:xfrm>
              <a:blipFill rotWithShape="0">
                <a:blip r:embed="rId2"/>
                <a:stretch>
                  <a:fillRect l="-963" t="-1398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𝜋</m:t>
                              </m:r>
                            </m:e>
                          </m:rad>
                          <m:r>
                            <a:rPr lang="en-US" sz="2400" b="0" i="1" smtClean="0">
                              <a:latin typeface="Cambria Math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048682"/>
                <a:ext cx="3581400" cy="91480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33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500707" y="1664732"/>
            <a:ext cx="473848" cy="2389742"/>
            <a:chOff x="5500707" y="1664732"/>
            <a:chExt cx="473848" cy="23897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0707" y="16647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333122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5384546" y="2383839"/>
            <a:ext cx="31506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5934436" y="202247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18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15" grpId="0" animBg="1"/>
      <p:bldP spid="17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356244" y="1654198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5140654" y="165913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7009289" y="5208861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4283869" cy="142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601545" y="2374899"/>
            <a:ext cx="47937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1051904" y="2000423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5957101" y="19907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2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Where should we place boundary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?</a:t>
                </a:r>
                <a:endParaRPr lang="en-US" sz="20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0" y="6261179"/>
                <a:ext cx="4508863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488" t="-6061" r="-54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03469" y="4480296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/>
              <p:cNvSpPr txBox="1"/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≤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  <a:ea typeface="Cambria Math"/>
                                </a:rPr>
                                <m:t>n</m:t>
                              </m:r>
                              <m:r>
                                <a:rPr lang="en-US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lim>
                          </m:limLow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𝑗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+1,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</m:d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7" name="TextBox 1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48" y="4218770"/>
                <a:ext cx="5059757" cy="20788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0" name="Group 169"/>
          <p:cNvGrpSpPr/>
          <p:nvPr/>
        </p:nvGrpSpPr>
        <p:grpSpPr>
          <a:xfrm>
            <a:off x="4995440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349320" y="5214248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180805" y="3040577"/>
            <a:ext cx="786363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78473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7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/>
          <p:cNvSpPr/>
          <p:nvPr/>
        </p:nvSpPr>
        <p:spPr>
          <a:xfrm>
            <a:off x="5722143" y="4867366"/>
            <a:ext cx="3221959" cy="6829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5722143" y="5564928"/>
            <a:ext cx="1923378" cy="3269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30" y="1822449"/>
            <a:ext cx="7561263" cy="2232025"/>
            <a:chOff x="755650" y="1557338"/>
            <a:chExt cx="7561263" cy="2232025"/>
          </a:xfrm>
        </p:grpSpPr>
        <p:grpSp>
          <p:nvGrpSpPr>
            <p:cNvPr id="5" name="Group 247"/>
            <p:cNvGrpSpPr>
              <a:grpSpLocks/>
            </p:cNvGrpSpPr>
            <p:nvPr/>
          </p:nvGrpSpPr>
          <p:grpSpPr bwMode="auto">
            <a:xfrm>
              <a:off x="1116013" y="3573463"/>
              <a:ext cx="358775" cy="215900"/>
              <a:chOff x="431" y="1752"/>
              <a:chExt cx="226" cy="136"/>
            </a:xfrm>
          </p:grpSpPr>
          <p:sp>
            <p:nvSpPr>
              <p:cNvPr id="107" name="Line 24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4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50"/>
            <p:cNvGrpSpPr>
              <a:grpSpLocks/>
            </p:cNvGrpSpPr>
            <p:nvPr/>
          </p:nvGrpSpPr>
          <p:grpSpPr bwMode="auto">
            <a:xfrm>
              <a:off x="1474788" y="3573463"/>
              <a:ext cx="358775" cy="215900"/>
              <a:chOff x="431" y="1752"/>
              <a:chExt cx="226" cy="136"/>
            </a:xfrm>
          </p:grpSpPr>
          <p:sp>
            <p:nvSpPr>
              <p:cNvPr id="105" name="Line 25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5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53"/>
            <p:cNvGrpSpPr>
              <a:grpSpLocks/>
            </p:cNvGrpSpPr>
            <p:nvPr/>
          </p:nvGrpSpPr>
          <p:grpSpPr bwMode="auto">
            <a:xfrm>
              <a:off x="1835150" y="3573463"/>
              <a:ext cx="358775" cy="215900"/>
              <a:chOff x="431" y="1752"/>
              <a:chExt cx="226" cy="136"/>
            </a:xfrm>
          </p:grpSpPr>
          <p:sp>
            <p:nvSpPr>
              <p:cNvPr id="103" name="Line 25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5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56"/>
            <p:cNvGrpSpPr>
              <a:grpSpLocks/>
            </p:cNvGrpSpPr>
            <p:nvPr/>
          </p:nvGrpSpPr>
          <p:grpSpPr bwMode="auto">
            <a:xfrm>
              <a:off x="2195513" y="3573463"/>
              <a:ext cx="358775" cy="215900"/>
              <a:chOff x="431" y="1752"/>
              <a:chExt cx="226" cy="136"/>
            </a:xfrm>
          </p:grpSpPr>
          <p:sp>
            <p:nvSpPr>
              <p:cNvPr id="101" name="Line 25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5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59"/>
            <p:cNvGrpSpPr>
              <a:grpSpLocks/>
            </p:cNvGrpSpPr>
            <p:nvPr/>
          </p:nvGrpSpPr>
          <p:grpSpPr bwMode="auto">
            <a:xfrm>
              <a:off x="2555875" y="3573463"/>
              <a:ext cx="358775" cy="215900"/>
              <a:chOff x="431" y="1752"/>
              <a:chExt cx="226" cy="136"/>
            </a:xfrm>
          </p:grpSpPr>
          <p:sp>
            <p:nvSpPr>
              <p:cNvPr id="99" name="Line 26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6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62"/>
            <p:cNvGrpSpPr>
              <a:grpSpLocks/>
            </p:cNvGrpSpPr>
            <p:nvPr/>
          </p:nvGrpSpPr>
          <p:grpSpPr bwMode="auto">
            <a:xfrm>
              <a:off x="2916238" y="3573463"/>
              <a:ext cx="358775" cy="215900"/>
              <a:chOff x="431" y="1752"/>
              <a:chExt cx="226" cy="136"/>
            </a:xfrm>
          </p:grpSpPr>
          <p:sp>
            <p:nvSpPr>
              <p:cNvPr id="97" name="Line 26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6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3275013" y="3573463"/>
              <a:ext cx="358775" cy="215900"/>
              <a:chOff x="431" y="1752"/>
              <a:chExt cx="226" cy="136"/>
            </a:xfrm>
          </p:grpSpPr>
          <p:sp>
            <p:nvSpPr>
              <p:cNvPr id="95" name="Line 26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6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268"/>
            <p:cNvGrpSpPr>
              <a:grpSpLocks/>
            </p:cNvGrpSpPr>
            <p:nvPr/>
          </p:nvGrpSpPr>
          <p:grpSpPr bwMode="auto">
            <a:xfrm>
              <a:off x="3635375" y="3573463"/>
              <a:ext cx="358775" cy="215900"/>
              <a:chOff x="431" y="1752"/>
              <a:chExt cx="226" cy="136"/>
            </a:xfrm>
          </p:grpSpPr>
          <p:sp>
            <p:nvSpPr>
              <p:cNvPr id="93" name="Line 26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7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271"/>
            <p:cNvGrpSpPr>
              <a:grpSpLocks/>
            </p:cNvGrpSpPr>
            <p:nvPr/>
          </p:nvGrpSpPr>
          <p:grpSpPr bwMode="auto">
            <a:xfrm>
              <a:off x="3995738" y="3573463"/>
              <a:ext cx="358775" cy="215900"/>
              <a:chOff x="431" y="1752"/>
              <a:chExt cx="226" cy="136"/>
            </a:xfrm>
          </p:grpSpPr>
          <p:sp>
            <p:nvSpPr>
              <p:cNvPr id="91" name="Line 27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27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274"/>
            <p:cNvGrpSpPr>
              <a:grpSpLocks/>
            </p:cNvGrpSpPr>
            <p:nvPr/>
          </p:nvGrpSpPr>
          <p:grpSpPr bwMode="auto">
            <a:xfrm>
              <a:off x="4356100" y="3573463"/>
              <a:ext cx="358775" cy="215900"/>
              <a:chOff x="431" y="1752"/>
              <a:chExt cx="226" cy="136"/>
            </a:xfrm>
          </p:grpSpPr>
          <p:sp>
            <p:nvSpPr>
              <p:cNvPr id="89" name="Line 275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76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277"/>
            <p:cNvGrpSpPr>
              <a:grpSpLocks/>
            </p:cNvGrpSpPr>
            <p:nvPr/>
          </p:nvGrpSpPr>
          <p:grpSpPr bwMode="auto">
            <a:xfrm>
              <a:off x="4716463" y="3573463"/>
              <a:ext cx="358775" cy="215900"/>
              <a:chOff x="431" y="1752"/>
              <a:chExt cx="226" cy="136"/>
            </a:xfrm>
          </p:grpSpPr>
          <p:sp>
            <p:nvSpPr>
              <p:cNvPr id="87" name="Line 278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79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280"/>
            <p:cNvGrpSpPr>
              <a:grpSpLocks/>
            </p:cNvGrpSpPr>
            <p:nvPr/>
          </p:nvGrpSpPr>
          <p:grpSpPr bwMode="auto">
            <a:xfrm>
              <a:off x="5075238" y="3573463"/>
              <a:ext cx="358775" cy="215900"/>
              <a:chOff x="431" y="1752"/>
              <a:chExt cx="226" cy="136"/>
            </a:xfrm>
          </p:grpSpPr>
          <p:sp>
            <p:nvSpPr>
              <p:cNvPr id="85" name="Line 281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82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283"/>
            <p:cNvGrpSpPr>
              <a:grpSpLocks/>
            </p:cNvGrpSpPr>
            <p:nvPr/>
          </p:nvGrpSpPr>
          <p:grpSpPr bwMode="auto">
            <a:xfrm>
              <a:off x="5435600" y="3573463"/>
              <a:ext cx="358775" cy="215900"/>
              <a:chOff x="431" y="1752"/>
              <a:chExt cx="226" cy="136"/>
            </a:xfrm>
          </p:grpSpPr>
          <p:sp>
            <p:nvSpPr>
              <p:cNvPr id="83" name="Line 284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85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286"/>
            <p:cNvGrpSpPr>
              <a:grpSpLocks/>
            </p:cNvGrpSpPr>
            <p:nvPr/>
          </p:nvGrpSpPr>
          <p:grpSpPr bwMode="auto">
            <a:xfrm>
              <a:off x="5795963" y="3573463"/>
              <a:ext cx="358775" cy="215900"/>
              <a:chOff x="431" y="1752"/>
              <a:chExt cx="226" cy="136"/>
            </a:xfrm>
          </p:grpSpPr>
          <p:sp>
            <p:nvSpPr>
              <p:cNvPr id="81" name="Line 287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88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289"/>
            <p:cNvGrpSpPr>
              <a:grpSpLocks/>
            </p:cNvGrpSpPr>
            <p:nvPr/>
          </p:nvGrpSpPr>
          <p:grpSpPr bwMode="auto">
            <a:xfrm>
              <a:off x="6156325" y="3573463"/>
              <a:ext cx="358775" cy="215900"/>
              <a:chOff x="431" y="1752"/>
              <a:chExt cx="226" cy="136"/>
            </a:xfrm>
          </p:grpSpPr>
          <p:sp>
            <p:nvSpPr>
              <p:cNvPr id="79" name="Line 290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91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92"/>
            <p:cNvGrpSpPr>
              <a:grpSpLocks/>
            </p:cNvGrpSpPr>
            <p:nvPr/>
          </p:nvGrpSpPr>
          <p:grpSpPr bwMode="auto">
            <a:xfrm>
              <a:off x="6516688" y="3573463"/>
              <a:ext cx="358775" cy="215900"/>
              <a:chOff x="431" y="1752"/>
              <a:chExt cx="226" cy="136"/>
            </a:xfrm>
          </p:grpSpPr>
          <p:sp>
            <p:nvSpPr>
              <p:cNvPr id="77" name="Line 293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94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95"/>
            <p:cNvGrpSpPr>
              <a:grpSpLocks/>
            </p:cNvGrpSpPr>
            <p:nvPr/>
          </p:nvGrpSpPr>
          <p:grpSpPr bwMode="auto">
            <a:xfrm>
              <a:off x="6875463" y="3573463"/>
              <a:ext cx="358775" cy="215900"/>
              <a:chOff x="431" y="1752"/>
              <a:chExt cx="226" cy="136"/>
            </a:xfrm>
          </p:grpSpPr>
          <p:sp>
            <p:nvSpPr>
              <p:cNvPr id="75" name="Line 296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97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98"/>
            <p:cNvGrpSpPr>
              <a:grpSpLocks/>
            </p:cNvGrpSpPr>
            <p:nvPr/>
          </p:nvGrpSpPr>
          <p:grpSpPr bwMode="auto">
            <a:xfrm>
              <a:off x="7235825" y="3573463"/>
              <a:ext cx="358775" cy="215900"/>
              <a:chOff x="431" y="1752"/>
              <a:chExt cx="226" cy="136"/>
            </a:xfrm>
          </p:grpSpPr>
          <p:sp>
            <p:nvSpPr>
              <p:cNvPr id="73" name="Line 299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300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301"/>
            <p:cNvGrpSpPr>
              <a:grpSpLocks/>
            </p:cNvGrpSpPr>
            <p:nvPr/>
          </p:nvGrpSpPr>
          <p:grpSpPr bwMode="auto">
            <a:xfrm>
              <a:off x="7596188" y="3573463"/>
              <a:ext cx="358775" cy="215900"/>
              <a:chOff x="431" y="1752"/>
              <a:chExt cx="226" cy="136"/>
            </a:xfrm>
          </p:grpSpPr>
          <p:sp>
            <p:nvSpPr>
              <p:cNvPr id="71" name="Line 302"/>
              <p:cNvSpPr>
                <a:spLocks noChangeShapeType="1"/>
              </p:cNvSpPr>
              <p:nvPr/>
            </p:nvSpPr>
            <p:spPr bwMode="auto">
              <a:xfrm>
                <a:off x="431" y="1842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03"/>
              <p:cNvSpPr>
                <a:spLocks noChangeShapeType="1"/>
              </p:cNvSpPr>
              <p:nvPr/>
            </p:nvSpPr>
            <p:spPr bwMode="auto">
              <a:xfrm>
                <a:off x="657" y="1752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Line 304"/>
            <p:cNvSpPr>
              <a:spLocks noChangeShapeType="1"/>
            </p:cNvSpPr>
            <p:nvPr/>
          </p:nvSpPr>
          <p:spPr bwMode="auto">
            <a:xfrm>
              <a:off x="7956550" y="371633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5"/>
            <p:cNvSpPr>
              <a:spLocks noChangeShapeType="1"/>
            </p:cNvSpPr>
            <p:nvPr/>
          </p:nvSpPr>
          <p:spPr bwMode="auto">
            <a:xfrm flipV="1">
              <a:off x="1116013" y="3262313"/>
              <a:ext cx="0" cy="479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06"/>
            <p:cNvSpPr>
              <a:spLocks noChangeShapeType="1"/>
            </p:cNvSpPr>
            <p:nvPr/>
          </p:nvSpPr>
          <p:spPr bwMode="auto">
            <a:xfrm>
              <a:off x="1116013" y="3262313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07"/>
            <p:cNvSpPr>
              <a:spLocks noChangeShapeType="1"/>
            </p:cNvSpPr>
            <p:nvPr/>
          </p:nvSpPr>
          <p:spPr bwMode="auto">
            <a:xfrm flipV="1">
              <a:off x="1116013" y="28289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08"/>
            <p:cNvSpPr>
              <a:spLocks noChangeShapeType="1"/>
            </p:cNvSpPr>
            <p:nvPr/>
          </p:nvSpPr>
          <p:spPr bwMode="auto">
            <a:xfrm>
              <a:off x="1116013" y="28543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09"/>
            <p:cNvSpPr>
              <a:spLocks noChangeShapeType="1"/>
            </p:cNvSpPr>
            <p:nvPr/>
          </p:nvSpPr>
          <p:spPr bwMode="auto">
            <a:xfrm flipV="1">
              <a:off x="1116013" y="23971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10"/>
            <p:cNvSpPr>
              <a:spLocks noChangeShapeType="1"/>
            </p:cNvSpPr>
            <p:nvPr/>
          </p:nvSpPr>
          <p:spPr bwMode="auto">
            <a:xfrm>
              <a:off x="1116013" y="2422525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11"/>
            <p:cNvSpPr>
              <a:spLocks noChangeShapeType="1"/>
            </p:cNvSpPr>
            <p:nvPr/>
          </p:nvSpPr>
          <p:spPr bwMode="auto">
            <a:xfrm flipV="1">
              <a:off x="1116013" y="19891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2"/>
            <p:cNvSpPr>
              <a:spLocks noChangeShapeType="1"/>
            </p:cNvSpPr>
            <p:nvPr/>
          </p:nvSpPr>
          <p:spPr bwMode="auto">
            <a:xfrm>
              <a:off x="1116013" y="1989138"/>
              <a:ext cx="714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3"/>
            <p:cNvSpPr>
              <a:spLocks noChangeShapeType="1"/>
            </p:cNvSpPr>
            <p:nvPr/>
          </p:nvSpPr>
          <p:spPr bwMode="auto">
            <a:xfrm flipV="1">
              <a:off x="1116013" y="1557338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14"/>
            <p:cNvSpPr>
              <a:spLocks noChangeArrowheads="1"/>
            </p:cNvSpPr>
            <p:nvPr/>
          </p:nvSpPr>
          <p:spPr bwMode="auto">
            <a:xfrm>
              <a:off x="1258888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315"/>
            <p:cNvSpPr>
              <a:spLocks noChangeArrowheads="1"/>
            </p:cNvSpPr>
            <p:nvPr/>
          </p:nvSpPr>
          <p:spPr bwMode="auto">
            <a:xfrm>
              <a:off x="1403350" y="26130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316"/>
            <p:cNvSpPr>
              <a:spLocks noChangeArrowheads="1"/>
            </p:cNvSpPr>
            <p:nvPr/>
          </p:nvSpPr>
          <p:spPr bwMode="auto">
            <a:xfrm>
              <a:off x="1546225" y="30448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317"/>
            <p:cNvSpPr>
              <a:spLocks noChangeArrowheads="1"/>
            </p:cNvSpPr>
            <p:nvPr/>
          </p:nvSpPr>
          <p:spPr bwMode="auto">
            <a:xfrm>
              <a:off x="1690688" y="292417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318"/>
            <p:cNvSpPr>
              <a:spLocks noChangeArrowheads="1"/>
            </p:cNvSpPr>
            <p:nvPr/>
          </p:nvSpPr>
          <p:spPr bwMode="auto">
            <a:xfrm>
              <a:off x="1906588" y="3068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319"/>
            <p:cNvSpPr>
              <a:spLocks noChangeArrowheads="1"/>
            </p:cNvSpPr>
            <p:nvPr/>
          </p:nvSpPr>
          <p:spPr bwMode="auto">
            <a:xfrm>
              <a:off x="2051050" y="24939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320"/>
            <p:cNvSpPr>
              <a:spLocks noChangeArrowheads="1"/>
            </p:cNvSpPr>
            <p:nvPr/>
          </p:nvSpPr>
          <p:spPr bwMode="auto">
            <a:xfrm>
              <a:off x="2195513" y="29257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321"/>
            <p:cNvSpPr>
              <a:spLocks noChangeArrowheads="1"/>
            </p:cNvSpPr>
            <p:nvPr/>
          </p:nvSpPr>
          <p:spPr bwMode="auto">
            <a:xfrm>
              <a:off x="2409825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322"/>
            <p:cNvSpPr>
              <a:spLocks noChangeArrowheads="1"/>
            </p:cNvSpPr>
            <p:nvPr/>
          </p:nvSpPr>
          <p:spPr bwMode="auto">
            <a:xfrm>
              <a:off x="2627313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323"/>
            <p:cNvSpPr>
              <a:spLocks noChangeArrowheads="1"/>
            </p:cNvSpPr>
            <p:nvPr/>
          </p:nvSpPr>
          <p:spPr bwMode="auto">
            <a:xfrm>
              <a:off x="2770188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" name="Oval 324"/>
            <p:cNvSpPr>
              <a:spLocks noChangeArrowheads="1"/>
            </p:cNvSpPr>
            <p:nvPr/>
          </p:nvSpPr>
          <p:spPr bwMode="auto">
            <a:xfrm>
              <a:off x="2986088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" name="Oval 325"/>
            <p:cNvSpPr>
              <a:spLocks noChangeArrowheads="1"/>
            </p:cNvSpPr>
            <p:nvPr/>
          </p:nvSpPr>
          <p:spPr bwMode="auto">
            <a:xfrm>
              <a:off x="3130550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326"/>
            <p:cNvSpPr>
              <a:spLocks noChangeArrowheads="1"/>
            </p:cNvSpPr>
            <p:nvPr/>
          </p:nvSpPr>
          <p:spPr bwMode="auto">
            <a:xfrm>
              <a:off x="3346450" y="2901950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327"/>
            <p:cNvSpPr>
              <a:spLocks noChangeArrowheads="1"/>
            </p:cNvSpPr>
            <p:nvPr/>
          </p:nvSpPr>
          <p:spPr bwMode="auto">
            <a:xfrm>
              <a:off x="3490913" y="3116263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328"/>
            <p:cNvSpPr>
              <a:spLocks noChangeArrowheads="1"/>
            </p:cNvSpPr>
            <p:nvPr/>
          </p:nvSpPr>
          <p:spPr bwMode="auto">
            <a:xfrm>
              <a:off x="37068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329"/>
            <p:cNvSpPr>
              <a:spLocks noChangeArrowheads="1"/>
            </p:cNvSpPr>
            <p:nvPr/>
          </p:nvSpPr>
          <p:spPr bwMode="auto">
            <a:xfrm>
              <a:off x="3851275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330"/>
            <p:cNvSpPr>
              <a:spLocks noChangeArrowheads="1"/>
            </p:cNvSpPr>
            <p:nvPr/>
          </p:nvSpPr>
          <p:spPr bwMode="auto">
            <a:xfrm>
              <a:off x="4067175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Oval 331"/>
            <p:cNvSpPr>
              <a:spLocks noChangeArrowheads="1"/>
            </p:cNvSpPr>
            <p:nvPr/>
          </p:nvSpPr>
          <p:spPr bwMode="auto">
            <a:xfrm>
              <a:off x="4210050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Oval 332"/>
            <p:cNvSpPr>
              <a:spLocks noChangeArrowheads="1"/>
            </p:cNvSpPr>
            <p:nvPr/>
          </p:nvSpPr>
          <p:spPr bwMode="auto">
            <a:xfrm>
              <a:off x="4425950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3" name="Oval 333"/>
            <p:cNvSpPr>
              <a:spLocks noChangeArrowheads="1"/>
            </p:cNvSpPr>
            <p:nvPr/>
          </p:nvSpPr>
          <p:spPr bwMode="auto">
            <a:xfrm>
              <a:off x="457041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4" name="Oval 334"/>
            <p:cNvSpPr>
              <a:spLocks noChangeArrowheads="1"/>
            </p:cNvSpPr>
            <p:nvPr/>
          </p:nvSpPr>
          <p:spPr bwMode="auto">
            <a:xfrm>
              <a:off x="478631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Oval 335"/>
            <p:cNvSpPr>
              <a:spLocks noChangeArrowheads="1"/>
            </p:cNvSpPr>
            <p:nvPr/>
          </p:nvSpPr>
          <p:spPr bwMode="auto">
            <a:xfrm>
              <a:off x="4932363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336"/>
            <p:cNvSpPr>
              <a:spLocks noChangeArrowheads="1"/>
            </p:cNvSpPr>
            <p:nvPr/>
          </p:nvSpPr>
          <p:spPr bwMode="auto">
            <a:xfrm>
              <a:off x="5148263" y="31892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337"/>
            <p:cNvSpPr>
              <a:spLocks noChangeArrowheads="1"/>
            </p:cNvSpPr>
            <p:nvPr/>
          </p:nvSpPr>
          <p:spPr bwMode="auto">
            <a:xfrm>
              <a:off x="5291138" y="340518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338"/>
            <p:cNvSpPr>
              <a:spLocks noChangeArrowheads="1"/>
            </p:cNvSpPr>
            <p:nvPr/>
          </p:nvSpPr>
          <p:spPr bwMode="auto">
            <a:xfrm>
              <a:off x="5507038" y="1965325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339"/>
            <p:cNvSpPr>
              <a:spLocks noChangeArrowheads="1"/>
            </p:cNvSpPr>
            <p:nvPr/>
          </p:nvSpPr>
          <p:spPr bwMode="auto">
            <a:xfrm>
              <a:off x="5651500" y="2179638"/>
              <a:ext cx="73025" cy="730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340"/>
            <p:cNvSpPr>
              <a:spLocks noChangeArrowheads="1"/>
            </p:cNvSpPr>
            <p:nvPr/>
          </p:nvSpPr>
          <p:spPr bwMode="auto">
            <a:xfrm>
              <a:off x="5867400" y="1965325"/>
              <a:ext cx="73025" cy="730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Oval 341"/>
            <p:cNvSpPr>
              <a:spLocks noChangeArrowheads="1"/>
            </p:cNvSpPr>
            <p:nvPr/>
          </p:nvSpPr>
          <p:spPr bwMode="auto">
            <a:xfrm>
              <a:off x="60118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Oval 342"/>
            <p:cNvSpPr>
              <a:spLocks noChangeArrowheads="1"/>
            </p:cNvSpPr>
            <p:nvPr/>
          </p:nvSpPr>
          <p:spPr bwMode="auto">
            <a:xfrm>
              <a:off x="6226175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Oval 343"/>
            <p:cNvSpPr>
              <a:spLocks noChangeArrowheads="1"/>
            </p:cNvSpPr>
            <p:nvPr/>
          </p:nvSpPr>
          <p:spPr bwMode="auto">
            <a:xfrm>
              <a:off x="63722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Oval 344"/>
            <p:cNvSpPr>
              <a:spLocks noChangeArrowheads="1"/>
            </p:cNvSpPr>
            <p:nvPr/>
          </p:nvSpPr>
          <p:spPr bwMode="auto">
            <a:xfrm>
              <a:off x="658653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Oval 345"/>
            <p:cNvSpPr>
              <a:spLocks noChangeArrowheads="1"/>
            </p:cNvSpPr>
            <p:nvPr/>
          </p:nvSpPr>
          <p:spPr bwMode="auto">
            <a:xfrm>
              <a:off x="6732588" y="21812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Oval 346"/>
            <p:cNvSpPr>
              <a:spLocks noChangeArrowheads="1"/>
            </p:cNvSpPr>
            <p:nvPr/>
          </p:nvSpPr>
          <p:spPr bwMode="auto">
            <a:xfrm>
              <a:off x="6948488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Oval 347"/>
            <p:cNvSpPr>
              <a:spLocks noChangeArrowheads="1"/>
            </p:cNvSpPr>
            <p:nvPr/>
          </p:nvSpPr>
          <p:spPr bwMode="auto">
            <a:xfrm>
              <a:off x="7091363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8" name="Oval 348"/>
            <p:cNvSpPr>
              <a:spLocks noChangeArrowheads="1"/>
            </p:cNvSpPr>
            <p:nvPr/>
          </p:nvSpPr>
          <p:spPr bwMode="auto">
            <a:xfrm>
              <a:off x="7307263" y="1965325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9" name="Oval 349"/>
            <p:cNvSpPr>
              <a:spLocks noChangeArrowheads="1"/>
            </p:cNvSpPr>
            <p:nvPr/>
          </p:nvSpPr>
          <p:spPr bwMode="auto">
            <a:xfrm>
              <a:off x="7451725" y="2179638"/>
              <a:ext cx="73025" cy="730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0" name="Text Box 351"/>
            <p:cNvSpPr txBox="1">
              <a:spLocks noChangeArrowheads="1"/>
            </p:cNvSpPr>
            <p:nvPr/>
          </p:nvSpPr>
          <p:spPr bwMode="auto">
            <a:xfrm>
              <a:off x="755650" y="1557338"/>
              <a:ext cx="5032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5761831" y="2158999"/>
            <a:ext cx="181769" cy="2158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371430" y="1295400"/>
            <a:ext cx="11464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th</a:t>
            </a:r>
            <a:r>
              <a:rPr lang="en-US" dirty="0" smtClean="0"/>
              <a:t> point</a:t>
            </a:r>
            <a:endParaRPr lang="en-US" dirty="0"/>
          </a:p>
        </p:txBody>
      </p:sp>
      <p:cxnSp>
        <p:nvCxnSpPr>
          <p:cNvPr id="113" name="Straight Arrow Connector 112"/>
          <p:cNvCxnSpPr>
            <a:stCxn id="111" idx="1"/>
            <a:endCxn id="110" idx="0"/>
          </p:cNvCxnSpPr>
          <p:nvPr/>
        </p:nvCxnSpPr>
        <p:spPr>
          <a:xfrm flipH="1">
            <a:off x="5852716" y="1480066"/>
            <a:ext cx="518714" cy="678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6371430" y="899067"/>
            <a:ext cx="69121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 = 3</a:t>
            </a:r>
            <a:endParaRPr lang="en-US" dirty="0"/>
          </a:p>
        </p:txBody>
      </p:sp>
      <p:sp>
        <p:nvSpPr>
          <p:cNvPr id="115" name="TextBox 114"/>
          <p:cNvSpPr txBox="1"/>
          <p:nvPr/>
        </p:nvSpPr>
        <p:spPr>
          <a:xfrm>
            <a:off x="19032" y="4301520"/>
            <a:ext cx="3416320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Optimal segmentation S[</a:t>
            </a:r>
            <a:r>
              <a:rPr lang="en-US" sz="2000" dirty="0" err="1" smtClean="0"/>
              <a:t>1:n</a:t>
            </a:r>
            <a:r>
              <a:rPr lang="en-US" sz="2000" dirty="0" smtClean="0"/>
              <a:t>]</a:t>
            </a:r>
            <a:endParaRPr lang="en-US" sz="2000" dirty="0"/>
          </a:p>
        </p:txBody>
      </p:sp>
      <p:sp>
        <p:nvSpPr>
          <p:cNvPr id="117" name="Rectangle 116"/>
          <p:cNvSpPr/>
          <p:nvPr/>
        </p:nvSpPr>
        <p:spPr>
          <a:xfrm>
            <a:off x="5697649" y="4867366"/>
            <a:ext cx="3246453" cy="13659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5697649" y="520886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697649" y="5891847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697649" y="5550353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697649" y="6233340"/>
            <a:ext cx="32464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022294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6334917" y="4867366"/>
            <a:ext cx="12022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6671585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996230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endCxn id="117" idx="2"/>
          </p:cNvCxnSpPr>
          <p:nvPr/>
        </p:nvCxnSpPr>
        <p:spPr>
          <a:xfrm>
            <a:off x="7320875" y="4867366"/>
            <a:ext cx="1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764552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7970166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8294811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8619457" y="4867366"/>
            <a:ext cx="0" cy="136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8619457" y="4550575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5697649" y="4555992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379908" y="4876999"/>
            <a:ext cx="324645" cy="31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7647901" y="5550354"/>
            <a:ext cx="322265" cy="341493"/>
          </a:xfrm>
          <a:prstGeom prst="rect">
            <a:avLst/>
          </a:prstGeom>
          <a:solidFill>
            <a:srgbClr val="EF85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/>
          <p:cNvSpPr txBox="1"/>
          <p:nvPr/>
        </p:nvSpPr>
        <p:spPr>
          <a:xfrm>
            <a:off x="5374966" y="5238010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5379908" y="5564928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384546" y="5891847"/>
            <a:ext cx="32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625676" y="4527498"/>
            <a:ext cx="411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</a:t>
            </a:r>
            <a:endParaRPr lang="en-US" b="1" dirty="0">
              <a:solidFill>
                <a:srgbClr val="EF8511"/>
              </a:solidFill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180805" y="1664732"/>
            <a:ext cx="473848" cy="2394442"/>
            <a:chOff x="5537054" y="1660032"/>
            <a:chExt cx="473848" cy="2394442"/>
          </a:xfrm>
        </p:grpSpPr>
        <p:cxnSp>
          <p:nvCxnSpPr>
            <p:cNvPr id="165" name="Straight Connector 164"/>
            <p:cNvCxnSpPr/>
            <p:nvPr/>
          </p:nvCxnSpPr>
          <p:spPr>
            <a:xfrm>
              <a:off x="5722143" y="2038349"/>
              <a:ext cx="0" cy="20161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7054" y="1660032"/>
                  <a:ext cx="47384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2" name="Group 171"/>
          <p:cNvGrpSpPr/>
          <p:nvPr/>
        </p:nvGrpSpPr>
        <p:grpSpPr>
          <a:xfrm>
            <a:off x="3159145" y="1639018"/>
            <a:ext cx="473848" cy="2409622"/>
            <a:chOff x="5140654" y="1659138"/>
            <a:chExt cx="473848" cy="2409622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5377578" y="2052635"/>
              <a:ext cx="0" cy="2016125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0654" y="1659138"/>
                  <a:ext cx="47384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3" name="Rectangle 172"/>
          <p:cNvSpPr/>
          <p:nvPr/>
        </p:nvSpPr>
        <p:spPr>
          <a:xfrm>
            <a:off x="6692545" y="5223435"/>
            <a:ext cx="322265" cy="3414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/>
          <p:nvPr/>
        </p:nvCxnSpPr>
        <p:spPr>
          <a:xfrm>
            <a:off x="1077911" y="3225798"/>
            <a:ext cx="2339182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1065926" y="2000424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951191" y="1992485"/>
            <a:ext cx="0" cy="20161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5374966" y="2374898"/>
            <a:ext cx="705952" cy="1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3396069" y="3581400"/>
            <a:ext cx="196412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135" idx="1"/>
            <a:endCxn id="173" idx="3"/>
          </p:cNvCxnSpPr>
          <p:nvPr/>
        </p:nvCxnSpPr>
        <p:spPr>
          <a:xfrm rot="10800000">
            <a:off x="7014811" y="5394183"/>
            <a:ext cx="633091" cy="326919"/>
          </a:xfrm>
          <a:prstGeom prst="bentConnector3">
            <a:avLst>
              <a:gd name="adj1" fmla="val 50000"/>
            </a:avLst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cell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[3,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stores the error of the optimal solution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-segmentation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[1,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44" y="4876999"/>
                <a:ext cx="4570237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/>
              <p:cNvSpPr txBox="1"/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the cell (or in a different table) we also store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position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−3</m:t>
                    </m:r>
                  </m:oMath>
                </a14:m>
                <a:r>
                  <a:rPr lang="en-US" dirty="0" smtClean="0"/>
                  <a:t>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boundary</a:t>
                </a:r>
                <a:r>
                  <a:rPr lang="en-US" dirty="0" smtClean="0"/>
                  <a:t> so we can trace back the segmentation</a:t>
                </a:r>
                <a:endParaRPr lang="en-US" dirty="0"/>
              </a:p>
            </p:txBody>
          </p:sp>
        </mc:Choice>
        <mc:Fallback xmlns="">
          <p:sp>
            <p:nvSpPr>
              <p:cNvPr id="154" name="TextBox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99" y="5721100"/>
                <a:ext cx="4570237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067" t="-3311" r="-533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" name="TextBox 154"/>
          <p:cNvSpPr txBox="1"/>
          <p:nvPr/>
        </p:nvSpPr>
        <p:spPr>
          <a:xfrm>
            <a:off x="6603682" y="4527498"/>
            <a:ext cx="55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F8511"/>
                </a:solidFill>
              </a:rPr>
              <a:t>n-3</a:t>
            </a:r>
            <a:endParaRPr lang="en-US" b="1" dirty="0">
              <a:solidFill>
                <a:srgbClr val="EF8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Dynamic-programming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: Sequence </a:t>
            </a:r>
            <a:r>
              <a:rPr lang="en-US" b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, length </a:t>
            </a:r>
            <a:r>
              <a:rPr lang="en-US" b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  <a:r>
              <a:rPr lang="en-US" dirty="0" smtClean="0"/>
              <a:t> segments, error function </a:t>
            </a:r>
            <a:r>
              <a:rPr lang="en-US" b="1" dirty="0" smtClean="0">
                <a:solidFill>
                  <a:schemeClr val="accent1"/>
                </a:solidFill>
              </a:rPr>
              <a:t>E()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accent1"/>
              </a:solidFill>
            </a:endParaRPr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 smtClean="0">
                <a:solidFill>
                  <a:schemeClr val="accent1"/>
                </a:solidFill>
              </a:rPr>
              <a:t>i=1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N </a:t>
            </a:r>
            <a:r>
              <a:rPr lang="en-US" dirty="0"/>
              <a:t>//Initialize first </a:t>
            </a:r>
            <a:r>
              <a:rPr lang="en-US" dirty="0" smtClean="0"/>
              <a:t>row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1,i</a:t>
            </a:r>
            <a:r>
              <a:rPr lang="en-US" b="1" dirty="0" smtClean="0">
                <a:solidFill>
                  <a:schemeClr val="accent1"/>
                </a:solidFill>
              </a:rPr>
              <a:t>]=E(T[1…i])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//Error when everything is in one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=1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 </a:t>
            </a:r>
            <a:r>
              <a:rPr lang="en-US" dirty="0"/>
              <a:t>// Initialize </a:t>
            </a:r>
            <a:r>
              <a:rPr lang="en-US" dirty="0" smtClean="0"/>
              <a:t>diagonal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2"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A[</a:t>
            </a:r>
            <a:r>
              <a:rPr lang="en-US" b="1" dirty="0" err="1" smtClean="0">
                <a:solidFill>
                  <a:schemeClr val="accent1"/>
                </a:solidFill>
              </a:rPr>
              <a:t>k,k</a:t>
            </a:r>
            <a:r>
              <a:rPr lang="en-US" b="1" dirty="0" smtClean="0">
                <a:solidFill>
                  <a:schemeClr val="accent1"/>
                </a:solidFill>
              </a:rPr>
              <a:t>] = 0 </a:t>
            </a:r>
            <a:r>
              <a:rPr lang="en-US" dirty="0" smtClean="0"/>
              <a:t>// Error when each point in its own cluster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For </a:t>
            </a:r>
            <a:r>
              <a:rPr lang="en-US" b="1" dirty="0">
                <a:solidFill>
                  <a:schemeClr val="accent1"/>
                </a:solidFill>
              </a:rPr>
              <a:t>k</a:t>
            </a:r>
            <a:r>
              <a:rPr lang="en-US" b="1" dirty="0" smtClean="0">
                <a:solidFill>
                  <a:schemeClr val="accent1"/>
                </a:solidFill>
              </a:rPr>
              <a:t>=2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chemeClr val="accent1"/>
                </a:solidFill>
              </a:rPr>
              <a:t>K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sz="2400" dirty="0" smtClean="0"/>
              <a:t>For </a:t>
            </a:r>
            <a:r>
              <a:rPr lang="en-US" sz="2400" b="1" dirty="0" smtClean="0">
                <a:solidFill>
                  <a:schemeClr val="accent1"/>
                </a:solidFill>
              </a:rPr>
              <a:t>i=</a:t>
            </a:r>
            <a:r>
              <a:rPr lang="en-US" sz="2400" b="1" dirty="0" err="1" smtClean="0">
                <a:solidFill>
                  <a:schemeClr val="accent1"/>
                </a:solidFill>
              </a:rPr>
              <a:t>k+1</a:t>
            </a:r>
            <a:r>
              <a:rPr lang="en-US" sz="2400" dirty="0" smtClean="0"/>
              <a:t> to </a:t>
            </a:r>
            <a:r>
              <a:rPr lang="en-US" sz="2400" b="1" dirty="0">
                <a:solidFill>
                  <a:schemeClr val="accent1"/>
                </a:solidFill>
              </a:rPr>
              <a:t>N</a:t>
            </a:r>
            <a:endParaRPr lang="en-US" sz="2400" b="1" dirty="0" smtClean="0">
              <a:solidFill>
                <a:schemeClr val="accent1"/>
              </a:solidFill>
            </a:endParaRPr>
          </a:p>
          <a:p>
            <a:pPr lvl="3">
              <a:defRPr/>
            </a:pPr>
            <a:r>
              <a:rPr lang="en-US" sz="2400" b="1" dirty="0" smtClean="0">
                <a:solidFill>
                  <a:schemeClr val="accent1"/>
                </a:solidFill>
              </a:rPr>
              <a:t>A[</a:t>
            </a:r>
            <a:r>
              <a:rPr lang="en-US" sz="2400" b="1" dirty="0" err="1" smtClean="0">
                <a:solidFill>
                  <a:schemeClr val="accent1"/>
                </a:solidFill>
              </a:rPr>
              <a:t>k,i</a:t>
            </a:r>
            <a:r>
              <a:rPr lang="en-US" sz="2400" b="1" dirty="0" smtClean="0">
                <a:solidFill>
                  <a:schemeClr val="accent1"/>
                </a:solidFill>
              </a:rPr>
              <a:t>] = </a:t>
            </a:r>
            <a:r>
              <a:rPr lang="en-US" sz="2400" b="1" dirty="0" err="1" smtClean="0">
                <a:solidFill>
                  <a:schemeClr val="accent1"/>
                </a:solidFill>
              </a:rPr>
              <a:t>min</a:t>
            </a:r>
            <a:r>
              <a:rPr lang="en-US" sz="2400" b="1" baseline="-25000" dirty="0" err="1" smtClean="0">
                <a:solidFill>
                  <a:schemeClr val="accent1"/>
                </a:solidFill>
              </a:rPr>
              <a:t>j</a:t>
            </a:r>
            <a:r>
              <a:rPr lang="en-US" sz="2400" b="1" baseline="-25000" dirty="0" smtClean="0">
                <a:solidFill>
                  <a:schemeClr val="accent1"/>
                </a:solidFill>
              </a:rPr>
              <a:t>&lt;i</a:t>
            </a:r>
            <a:r>
              <a:rPr lang="en-US" sz="2400" b="1" dirty="0" smtClean="0">
                <a:solidFill>
                  <a:schemeClr val="accent1"/>
                </a:solidFill>
              </a:rPr>
              <a:t>{A[k-</a:t>
            </a:r>
            <a:r>
              <a:rPr lang="en-US" sz="2400" b="1" dirty="0" err="1" smtClean="0">
                <a:solidFill>
                  <a:schemeClr val="accent1"/>
                </a:solidFill>
              </a:rPr>
              <a:t>1,j</a:t>
            </a:r>
            <a:r>
              <a:rPr lang="en-US" sz="2400" b="1" dirty="0" smtClean="0">
                <a:solidFill>
                  <a:schemeClr val="accent1"/>
                </a:solidFill>
              </a:rPr>
              <a:t>]+E(T[</a:t>
            </a:r>
            <a:r>
              <a:rPr lang="en-US" sz="2400" b="1" dirty="0" err="1">
                <a:solidFill>
                  <a:schemeClr val="accent1"/>
                </a:solidFill>
              </a:rPr>
              <a:t>j</a:t>
            </a:r>
            <a:r>
              <a:rPr lang="en-US" sz="2400" b="1" dirty="0" err="1" smtClean="0">
                <a:solidFill>
                  <a:schemeClr val="accent1"/>
                </a:solidFill>
              </a:rPr>
              <a:t>+1</a:t>
            </a:r>
            <a:r>
              <a:rPr lang="en-US" sz="2400" b="1" dirty="0" smtClean="0">
                <a:solidFill>
                  <a:schemeClr val="accent1"/>
                </a:solidFill>
              </a:rPr>
              <a:t>…i])}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 recover the actual segmentation (not just the optimal cost) store also the minimizing values </a:t>
            </a:r>
            <a:r>
              <a:rPr lang="en-US" b="1" dirty="0">
                <a:solidFill>
                  <a:schemeClr val="accent1"/>
                </a:solidFill>
              </a:rPr>
              <a:t>j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86000"/>
            <a:ext cx="7620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What is the complexity?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NK</a:t>
                </a:r>
                <a:r>
                  <a:rPr lang="en-US" dirty="0" smtClean="0"/>
                  <a:t> cells to fill</a:t>
                </a:r>
              </a:p>
              <a:p>
                <a:r>
                  <a:rPr lang="en-US" dirty="0" smtClean="0"/>
                  <a:t>Computation per cell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1,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j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  <a:ea typeface="Cambria Math"/>
                              </a:rPr>
                              <m:t>n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𝑆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+1≤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+1,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boundaries</a:t>
                </a:r>
                <a:r>
                  <a:rPr lang="en-US" sz="2600" dirty="0" smtClean="0"/>
                  <a:t> to check per cell</a:t>
                </a:r>
              </a:p>
              <a:p>
                <a:pPr lvl="2"/>
                <a:r>
                  <a:rPr lang="en-US" sz="2600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sz="2600" dirty="0" smtClean="0"/>
                  <a:t> to compute the second term </a:t>
                </a:r>
                <a:r>
                  <a:rPr lang="en-US" sz="2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per checked boundary</a:t>
                </a:r>
              </a:p>
              <a:p>
                <a:r>
                  <a:rPr lang="en-US" dirty="0" smtClean="0">
                    <a:solidFill>
                      <a:srgbClr val="00B0F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B0F0"/>
                    </a:solidFill>
                  </a:rPr>
                  <a:t>3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K)</a:t>
                </a:r>
                <a:r>
                  <a:rPr lang="en-US" dirty="0" smtClean="0"/>
                  <a:t> in the naïve computation</a:t>
                </a:r>
                <a:endParaRPr lang="en-US" i="1" dirty="0">
                  <a:latin typeface="Cambria Math"/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We can avoid the last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O(N)</a:t>
                </a:r>
                <a:r>
                  <a:rPr lang="en-US" dirty="0" smtClean="0"/>
                  <a:t> factor by observing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+1≤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We can compute in constant time by </a:t>
                </a:r>
                <a:r>
                  <a:rPr lang="en-US" dirty="0" err="1" smtClean="0"/>
                  <a:t>precomputing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partial sums</a:t>
                </a:r>
              </a:p>
              <a:p>
                <a:pPr lvl="1"/>
                <a:r>
                  <a:rPr lang="en-US" dirty="0" err="1" smtClean="0"/>
                  <a:t>Precompute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nary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1≤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≤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for all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n = </a:t>
                </a:r>
                <a:r>
                  <a:rPr lang="en-US" dirty="0" err="1" smtClean="0">
                    <a:solidFill>
                      <a:srgbClr val="00B0F0"/>
                    </a:solidFill>
                  </a:rPr>
                  <a:t>1..N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Algorithm Complexity: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O(N</a:t>
                </a:r>
                <a:r>
                  <a:rPr lang="en-US" baseline="30000" dirty="0" smtClean="0">
                    <a:solidFill>
                      <a:srgbClr val="0070C0"/>
                    </a:solidFill>
                  </a:rPr>
                  <a:t>2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K)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0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Heuristics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Top-down greedy </a:t>
            </a:r>
            <a:r>
              <a:rPr lang="fi-FI" dirty="0"/>
              <a:t>(TD): </a:t>
            </a:r>
            <a:r>
              <a:rPr lang="fi-FI" dirty="0">
                <a:solidFill>
                  <a:srgbClr val="0066FF"/>
                </a:solidFill>
              </a:rPr>
              <a:t>O(NK)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Introduce </a:t>
            </a:r>
            <a:r>
              <a:rPr lang="fi-FI" dirty="0" smtClean="0"/>
              <a:t>boundaries one at the time so </a:t>
            </a:r>
            <a:r>
              <a:rPr lang="fi-FI" dirty="0"/>
              <a:t>that you get the largest decrease in error, until K segments are created.</a:t>
            </a:r>
          </a:p>
          <a:p>
            <a:pPr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Bottom-up greedy </a:t>
            </a:r>
            <a:r>
              <a:rPr lang="fi-FI" dirty="0" smtClean="0"/>
              <a:t>(BU): </a:t>
            </a:r>
            <a:r>
              <a:rPr lang="fi-FI" dirty="0" smtClean="0">
                <a:solidFill>
                  <a:srgbClr val="0066FF"/>
                </a:solidFill>
              </a:rPr>
              <a:t>O(NlogN)</a:t>
            </a:r>
          </a:p>
          <a:p>
            <a:pPr lvl="1">
              <a:lnSpc>
                <a:spcPct val="90000"/>
              </a:lnSpc>
            </a:pPr>
            <a:r>
              <a:rPr lang="fi-FI" dirty="0"/>
              <a:t>Merge adjacent points each time selecting the two points that cause the smallest increase in the error until K segments</a:t>
            </a:r>
          </a:p>
          <a:p>
            <a:pPr lvl="1">
              <a:lnSpc>
                <a:spcPct val="90000"/>
              </a:lnSpc>
            </a:pPr>
            <a:endParaRPr lang="fi-FI" dirty="0" smtClean="0"/>
          </a:p>
          <a:p>
            <a:pPr>
              <a:lnSpc>
                <a:spcPct val="90000"/>
              </a:lnSpc>
            </a:pP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Local Search </a:t>
            </a:r>
            <a:r>
              <a:rPr lang="fi-FI" dirty="0" smtClean="0"/>
              <a:t>Heuristics: </a:t>
            </a:r>
            <a:r>
              <a:rPr lang="fi-FI" dirty="0" smtClean="0">
                <a:solidFill>
                  <a:srgbClr val="0066FF"/>
                </a:solidFill>
              </a:rPr>
              <a:t>O(NKI)</a:t>
            </a:r>
          </a:p>
          <a:p>
            <a:pPr lvl="1">
              <a:lnSpc>
                <a:spcPct val="90000"/>
              </a:lnSpc>
            </a:pPr>
            <a:r>
              <a:rPr lang="fi-FI" dirty="0" smtClean="0"/>
              <a:t>Assign the breakpoints randomly and then move them so that you reduce the error</a:t>
            </a:r>
          </a:p>
        </p:txBody>
      </p:sp>
    </p:spTree>
    <p:extLst>
      <p:ext uri="{BB962C8B-B14F-4D97-AF65-F5344CB8AC3E}">
        <p14:creationId xmlns:p14="http://schemas.microsoft.com/office/powerpoint/2010/main" val="314907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Local Search </a:t>
            </a:r>
            <a:r>
              <a:rPr lang="en-US" dirty="0" smtClean="0"/>
              <a:t>refers to a class of heuristic optimization algorithms where we start with some solution and we try to reach an optimum by iteratively improving the solution with small (local) changes</a:t>
            </a:r>
          </a:p>
          <a:p>
            <a:pPr lvl="1"/>
            <a:r>
              <a:rPr lang="en-US" dirty="0" smtClean="0"/>
              <a:t>Each solution has a set of </a:t>
            </a:r>
            <a:r>
              <a:rPr lang="en-US" dirty="0" smtClean="0">
                <a:solidFill>
                  <a:srgbClr val="0070C0"/>
                </a:solidFill>
              </a:rPr>
              <a:t>neighboring solutions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 set of solutions that can be created with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allowed</a:t>
            </a:r>
            <a:r>
              <a:rPr lang="en-US" dirty="0" smtClean="0"/>
              <a:t> local changes.</a:t>
            </a:r>
          </a:p>
          <a:p>
            <a:pPr lvl="1"/>
            <a:r>
              <a:rPr lang="en-US" dirty="0" smtClean="0"/>
              <a:t>Usually we move to the best of the neighboring solutions, or one that improves our optimization function</a:t>
            </a:r>
          </a:p>
          <a:p>
            <a:r>
              <a:rPr lang="en-US" dirty="0" smtClean="0"/>
              <a:t>Local Search algorithms are surprisingly effective</a:t>
            </a:r>
          </a:p>
          <a:p>
            <a:pPr lvl="1"/>
            <a:r>
              <a:rPr lang="en-US" dirty="0" smtClean="0"/>
              <a:t>For some problems they yield optimal solutions or solutions with good approximation bounds</a:t>
            </a:r>
          </a:p>
          <a:p>
            <a:r>
              <a:rPr lang="en-US" dirty="0" smtClean="0"/>
              <a:t>They have been studied extensively</a:t>
            </a:r>
          </a:p>
          <a:p>
            <a:pPr lvl="1"/>
            <a:r>
              <a:rPr lang="en-US" smtClean="0"/>
              <a:t>Simulated Annealing</a:t>
            </a:r>
            <a:endParaRPr lang="en-US" dirty="0" smtClean="0"/>
          </a:p>
          <a:p>
            <a:pPr lvl="1"/>
            <a:r>
              <a:rPr lang="en-US" dirty="0" smtClean="0"/>
              <a:t>Taboo 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time series analysis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signal processing techniques is common for defining similarity between series</a:t>
            </a:r>
          </a:p>
          <a:p>
            <a:pPr lvl="1"/>
            <a:r>
              <a:rPr lang="en-US" dirty="0" smtClean="0"/>
              <a:t>Fast Fourier Transform</a:t>
            </a:r>
          </a:p>
          <a:p>
            <a:pPr lvl="1"/>
            <a:r>
              <a:rPr lang="en-US" dirty="0" smtClean="0"/>
              <a:t>Wavelets</a:t>
            </a:r>
          </a:p>
          <a:p>
            <a:pPr lvl="1"/>
            <a:endParaRPr lang="en-US" dirty="0"/>
          </a:p>
          <a:p>
            <a:r>
              <a:rPr lang="en-US" dirty="0" smtClean="0"/>
              <a:t>Rich literature in the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What is a model?</a:t>
                </a:r>
              </a:p>
              <a:p>
                <a:pPr lvl="1"/>
                <a:r>
                  <a:rPr lang="en-US" dirty="0" smtClean="0"/>
                  <a:t>A Gaussian distribution is fully defined by the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and the standard deviation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define our model as the pair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This is a general principle: a model is defined as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vector of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2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want to find the normal distribution that best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fits our data</a:t>
                </a:r>
              </a:p>
              <a:p>
                <a:pPr lvl="1"/>
                <a:r>
                  <a:rPr lang="en-US" dirty="0"/>
                  <a:t>Find the best values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𝜎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But what does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best fit </a:t>
                </a:r>
                <a:r>
                  <a:rPr lang="en-US" dirty="0" smtClean="0"/>
                  <a:t>mean?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4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10095</TotalTime>
  <Words>6063</Words>
  <Application>Microsoft Office PowerPoint</Application>
  <PresentationFormat>On-screen Show (4:3)</PresentationFormat>
  <Paragraphs>788</Paragraphs>
  <Slides>79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2" baseType="lpstr">
      <vt:lpstr>Clarity</vt:lpstr>
      <vt:lpstr>Εξίσωση</vt:lpstr>
      <vt:lpstr>Bitmap Image</vt:lpstr>
      <vt:lpstr>DATA MINING LECTURE 9</vt:lpstr>
      <vt:lpstr>CLUSTERING</vt:lpstr>
      <vt:lpstr>What is a Clustering?</vt:lpstr>
      <vt:lpstr>Clustering Algorithms</vt:lpstr>
      <vt:lpstr>Mixture Models and the EM Algorithm</vt:lpstr>
      <vt:lpstr>Model-based clustering</vt:lpstr>
      <vt:lpstr>Gaussian Distribution</vt:lpstr>
      <vt:lpstr>Gaussian Model</vt:lpstr>
      <vt:lpstr>Fitting the model</vt:lpstr>
      <vt:lpstr>Maximum Likelihood Estimation (MLE)</vt:lpstr>
      <vt:lpstr>Maximum Likelihood Estimation (MLE)</vt:lpstr>
      <vt:lpstr>Maximum Likelihood Estimation (MLE)</vt:lpstr>
      <vt:lpstr>PowerPoint Presentation</vt:lpstr>
      <vt:lpstr>Mixture of Gaussians</vt:lpstr>
      <vt:lpstr>Mixture of Gaussians</vt:lpstr>
      <vt:lpstr>Mixture model</vt:lpstr>
      <vt:lpstr>Mixture Model</vt:lpstr>
      <vt:lpstr>Mixture Model</vt:lpstr>
      <vt:lpstr>Mixture Model</vt:lpstr>
      <vt:lpstr>Mixture Models</vt:lpstr>
      <vt:lpstr>EM (Expectation Maximization) Algorithm</vt:lpstr>
      <vt:lpstr>Relationship to K-means</vt:lpstr>
      <vt:lpstr>PowerPoint Presentation</vt:lpstr>
      <vt:lpstr>PowerPoint Presentation</vt:lpstr>
      <vt:lpstr>PowerPoint Presentation</vt:lpstr>
      <vt:lpstr>CLUSTERING Evaluation</vt:lpstr>
      <vt:lpstr>Clustering Evaluation</vt:lpstr>
      <vt:lpstr>Clusters found in Random Data</vt:lpstr>
      <vt:lpstr>Different Aspects of Cluster Validation</vt:lpstr>
      <vt:lpstr>Measures of Cluster Validity</vt:lpstr>
      <vt:lpstr>Measuring Cluster Validity Via Correlation</vt:lpstr>
      <vt:lpstr>Measuring Cluster Validity Via Correlation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Using Similarity Matrix for Cluster Validation</vt:lpstr>
      <vt:lpstr>Internal Measures: SSE</vt:lpstr>
      <vt:lpstr>Estimating the “right” number of clusters</vt:lpstr>
      <vt:lpstr>Internal Measures: SSE</vt:lpstr>
      <vt:lpstr>Internal Measures: Cohesion and Separation</vt:lpstr>
      <vt:lpstr>Internal Measures: Cohesion and Separation</vt:lpstr>
      <vt:lpstr>Internal measures – caveats </vt:lpstr>
      <vt:lpstr>Framework for Cluster Validity</vt:lpstr>
      <vt:lpstr>Statistical Framework for SSE</vt:lpstr>
      <vt:lpstr>Statistical Framework for Correlation</vt:lpstr>
      <vt:lpstr>Empirical p-value</vt:lpstr>
      <vt:lpstr>External Measures for Clustering Validity</vt:lpstr>
      <vt:lpstr>Confusion matrix</vt:lpstr>
      <vt:lpstr>Measures</vt:lpstr>
      <vt:lpstr>Measures</vt:lpstr>
      <vt:lpstr>Measures</vt:lpstr>
      <vt:lpstr>Good and bad clustering</vt:lpstr>
      <vt:lpstr>Another clustering</vt:lpstr>
      <vt:lpstr>External Measures of Cluster Validity: Entropy and Purity</vt:lpstr>
      <vt:lpstr>Final Comment on Cluster Validity</vt:lpstr>
      <vt:lpstr>Sequence Segmentation</vt:lpstr>
      <vt:lpstr>Sequential data</vt:lpstr>
      <vt:lpstr>Time-series data</vt:lpstr>
      <vt:lpstr>Time series analysis</vt:lpstr>
      <vt:lpstr>Sequence Segmentation</vt:lpstr>
      <vt:lpstr>Example</vt:lpstr>
      <vt:lpstr>Basic definitions</vt:lpstr>
      <vt:lpstr>The K-segmentation problem</vt:lpstr>
      <vt:lpstr>Basic Definitions</vt:lpstr>
      <vt:lpstr>Optimal solution for the k-segmentation problem</vt:lpstr>
      <vt:lpstr>Rule of thumb</vt:lpstr>
      <vt:lpstr>Dynamic Programming Recursion</vt:lpstr>
      <vt:lpstr>Dynamic programming table</vt:lpstr>
      <vt:lpstr>Example</vt:lpstr>
      <vt:lpstr>Example</vt:lpstr>
      <vt:lpstr>Example</vt:lpstr>
      <vt:lpstr>Example</vt:lpstr>
      <vt:lpstr>Example</vt:lpstr>
      <vt:lpstr>Dynamic-programming algorithm</vt:lpstr>
      <vt:lpstr>Algorithm Complexity</vt:lpstr>
      <vt:lpstr>Heuristics</vt:lpstr>
      <vt:lpstr>Local Search Heuristics</vt:lpstr>
      <vt:lpstr>Other time series analysis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381</cp:revision>
  <dcterms:created xsi:type="dcterms:W3CDTF">2011-10-17T19:46:53Z</dcterms:created>
  <dcterms:modified xsi:type="dcterms:W3CDTF">2015-11-26T10:56:06Z</dcterms:modified>
</cp:coreProperties>
</file>