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7"/>
  </p:notesMasterIdLst>
  <p:sldIdLst>
    <p:sldId id="369" r:id="rId2"/>
    <p:sldId id="896" r:id="rId3"/>
    <p:sldId id="897" r:id="rId4"/>
    <p:sldId id="958" r:id="rId5"/>
    <p:sldId id="898" r:id="rId6"/>
    <p:sldId id="900" r:id="rId7"/>
    <p:sldId id="901" r:id="rId8"/>
    <p:sldId id="902" r:id="rId9"/>
    <p:sldId id="903" r:id="rId10"/>
    <p:sldId id="904" r:id="rId11"/>
    <p:sldId id="905" r:id="rId12"/>
    <p:sldId id="906" r:id="rId13"/>
    <p:sldId id="907" r:id="rId14"/>
    <p:sldId id="908" r:id="rId15"/>
    <p:sldId id="909" r:id="rId16"/>
    <p:sldId id="910" r:id="rId17"/>
    <p:sldId id="911" r:id="rId18"/>
    <p:sldId id="912" r:id="rId19"/>
    <p:sldId id="913" r:id="rId20"/>
    <p:sldId id="914" r:id="rId21"/>
    <p:sldId id="916" r:id="rId22"/>
    <p:sldId id="917" r:id="rId23"/>
    <p:sldId id="918" r:id="rId24"/>
    <p:sldId id="919" r:id="rId25"/>
    <p:sldId id="920" r:id="rId26"/>
    <p:sldId id="921" r:id="rId27"/>
    <p:sldId id="960" r:id="rId28"/>
    <p:sldId id="961" r:id="rId29"/>
    <p:sldId id="963" r:id="rId30"/>
    <p:sldId id="959" r:id="rId31"/>
    <p:sldId id="926" r:id="rId32"/>
    <p:sldId id="927" r:id="rId33"/>
    <p:sldId id="925" r:id="rId34"/>
    <p:sldId id="928" r:id="rId35"/>
    <p:sldId id="929" r:id="rId36"/>
    <p:sldId id="930" r:id="rId37"/>
    <p:sldId id="931" r:id="rId38"/>
    <p:sldId id="933" r:id="rId39"/>
    <p:sldId id="934" r:id="rId40"/>
    <p:sldId id="939" r:id="rId41"/>
    <p:sldId id="940" r:id="rId42"/>
    <p:sldId id="941" r:id="rId43"/>
    <p:sldId id="942" r:id="rId44"/>
    <p:sldId id="943" r:id="rId45"/>
    <p:sldId id="944" r:id="rId46"/>
    <p:sldId id="946" r:id="rId47"/>
    <p:sldId id="947" r:id="rId48"/>
    <p:sldId id="949" r:id="rId49"/>
    <p:sldId id="950" r:id="rId50"/>
    <p:sldId id="964" r:id="rId51"/>
    <p:sldId id="966" r:id="rId52"/>
    <p:sldId id="965" r:id="rId53"/>
    <p:sldId id="956" r:id="rId54"/>
    <p:sldId id="957" r:id="rId55"/>
    <p:sldId id="487" r:id="rId56"/>
    <p:sldId id="488" r:id="rId57"/>
    <p:sldId id="504" r:id="rId58"/>
    <p:sldId id="508" r:id="rId59"/>
    <p:sldId id="509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505" r:id="rId69"/>
    <p:sldId id="506" r:id="rId70"/>
    <p:sldId id="498" r:id="rId71"/>
    <p:sldId id="499" r:id="rId72"/>
    <p:sldId id="775" r:id="rId73"/>
    <p:sldId id="776" r:id="rId74"/>
    <p:sldId id="777" r:id="rId75"/>
    <p:sldId id="763" r:id="rId76"/>
    <p:sldId id="765" r:id="rId77"/>
    <p:sldId id="779" r:id="rId78"/>
    <p:sldId id="780" r:id="rId79"/>
    <p:sldId id="783" r:id="rId80"/>
    <p:sldId id="895" r:id="rId81"/>
    <p:sldId id="784" r:id="rId82"/>
    <p:sldId id="785" r:id="rId83"/>
    <p:sldId id="786" r:id="rId84"/>
    <p:sldId id="787" r:id="rId85"/>
    <p:sldId id="788" r:id="rId86"/>
    <p:sldId id="789" r:id="rId87"/>
    <p:sldId id="790" r:id="rId88"/>
    <p:sldId id="791" r:id="rId89"/>
    <p:sldId id="792" r:id="rId90"/>
    <p:sldId id="793" r:id="rId91"/>
    <p:sldId id="794" r:id="rId92"/>
    <p:sldId id="795" r:id="rId93"/>
    <p:sldId id="796" r:id="rId94"/>
    <p:sldId id="797" r:id="rId95"/>
    <p:sldId id="798" r:id="rId96"/>
    <p:sldId id="799" r:id="rId97"/>
    <p:sldId id="801" r:id="rId98"/>
    <p:sldId id="802" r:id="rId99"/>
    <p:sldId id="803" r:id="rId100"/>
    <p:sldId id="804" r:id="rId101"/>
    <p:sldId id="805" r:id="rId102"/>
    <p:sldId id="806" r:id="rId103"/>
    <p:sldId id="807" r:id="rId104"/>
    <p:sldId id="888" r:id="rId105"/>
    <p:sldId id="889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17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16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30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92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32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67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34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03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20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56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22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33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23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35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24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25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26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99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27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50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28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70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29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1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vldb/vldb94.html" TargetMode="External"/><Relationship Id="rId2" Type="http://schemas.openxmlformats.org/officeDocument/2006/relationships/hyperlink" Target="http://www.informatik.uni-trier.de/~ley/db/conf/sigmod/sigmod9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7.doc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Word_97_-_2003_Document6.doc"/><Relationship Id="rId5" Type="http://schemas.openxmlformats.org/officeDocument/2006/relationships/oleObject" Target="../embeddings/Microsoft_Office_Word_97_-_2003_Document5.doc"/><Relationship Id="rId4" Type="http://schemas.openxmlformats.org/officeDocument/2006/relationships/oleObject" Target="../embeddings/Microsoft_Office_Word_97_-_2003_Document4.doc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Microsoft_Office_Word_97_-_2003_Document10.doc"/><Relationship Id="rId4" Type="http://schemas.openxmlformats.org/officeDocument/2006/relationships/oleObject" Target="../embeddings/Microsoft_Office_Word_97_-_2003_Document9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Office_Word_97_-_2003_Document12.doc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Microsoft_Office_Excel_97-2003_Worksheet15.xls"/><Relationship Id="rId4" Type="http://schemas.openxmlformats.org/officeDocument/2006/relationships/oleObject" Target="../embeddings/Microsoft_Office_Excel_97-2003_Worksheet14.xls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43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 and Association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Frequent </a:t>
            </a:r>
            <a:r>
              <a:rPr lang="en-US" dirty="0" err="1" smtClean="0"/>
              <a:t>Itemsets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</a:t>
            </a:r>
            <a:r>
              <a:rPr lang="en-US" dirty="0" smtClean="0"/>
              <a:t>Market basket data, threshold </a:t>
            </a:r>
            <a:r>
              <a:rPr lang="en-US" i="1" dirty="0" err="1">
                <a:solidFill>
                  <a:srgbClr val="FF000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</a:t>
            </a:r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 smtClean="0">
                <a:solidFill>
                  <a:srgbClr val="FF0000"/>
                </a:solidFill>
                <a:cs typeface="Arial" pitchFamily="34" charset="0"/>
              </a:rPr>
              <a:t>minsup</a:t>
            </a:r>
            <a:endParaRPr lang="en-US" i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Problem parameters: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 (size): </a:t>
            </a:r>
            <a:r>
              <a:rPr lang="en-US" dirty="0" smtClean="0">
                <a:cs typeface="Arial" pitchFamily="34" charset="0"/>
              </a:rPr>
              <a:t>number of transactions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Wallmart</a:t>
            </a:r>
            <a:r>
              <a:rPr lang="en-US" dirty="0" smtClean="0">
                <a:cs typeface="Arial" pitchFamily="34" charset="0"/>
              </a:rPr>
              <a:t>: billions of baskets per year</a:t>
            </a:r>
          </a:p>
          <a:p>
            <a:pPr lvl="2"/>
            <a:r>
              <a:rPr lang="en-US" dirty="0" smtClean="0">
                <a:cs typeface="Arial" pitchFamily="34" charset="0"/>
              </a:rPr>
              <a:t>Web: billions of pages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(dimension): </a:t>
            </a:r>
            <a:r>
              <a:rPr lang="en-US" dirty="0" smtClean="0">
                <a:cs typeface="Arial" pitchFamily="34" charset="0"/>
              </a:rPr>
              <a:t>number of (distinct) items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Wallmart</a:t>
            </a:r>
            <a:r>
              <a:rPr lang="en-US" dirty="0" smtClean="0">
                <a:cs typeface="Arial" pitchFamily="34" charset="0"/>
              </a:rPr>
              <a:t> sells more than 100,000 items</a:t>
            </a:r>
          </a:p>
          <a:p>
            <a:pPr lvl="2"/>
            <a:r>
              <a:rPr lang="en-US" dirty="0" smtClean="0">
                <a:cs typeface="Arial" pitchFamily="34" charset="0"/>
              </a:rPr>
              <a:t>Web: billions of words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</a:t>
            </a:r>
            <a:r>
              <a:rPr lang="en-US" dirty="0" smtClean="0">
                <a:cs typeface="Arial" pitchFamily="34" charset="0"/>
              </a:rPr>
              <a:t>: max size of a basket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M:</a:t>
            </a:r>
            <a:r>
              <a:rPr lang="en-US" dirty="0" smtClean="0">
                <a:cs typeface="Arial" pitchFamily="34" charset="0"/>
              </a:rPr>
              <a:t> Number of possible </a:t>
            </a:r>
            <a:r>
              <a:rPr lang="en-US" dirty="0" err="1" smtClean="0">
                <a:cs typeface="Arial" pitchFamily="34" charset="0"/>
              </a:rPr>
              <a:t>itemsets</a:t>
            </a:r>
            <a:r>
              <a:rPr lang="en-US" dirty="0">
                <a:cs typeface="Arial" pitchFamily="34" charset="0"/>
              </a:rPr>
              <a:t>.</a:t>
            </a:r>
            <a:endParaRPr lang="en-US" baseline="30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295400" y="6040021"/>
                <a:ext cx="1182440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M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40021"/>
                <a:ext cx="1182440" cy="4369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00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100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xmlns="" val="21959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101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xmlns="" val="2482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102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C6600"/>
                </a:solidFill>
              </a:rPr>
              <a:t>Proof</a:t>
            </a:r>
            <a:r>
              <a:rPr lang="en-US" dirty="0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There is an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Nothing in the negative border is frequent in the whole.</a:t>
            </a:r>
          </a:p>
          <a:p>
            <a:pPr marL="609600" indent="-609600"/>
            <a:r>
              <a:rPr lang="en-US" dirty="0"/>
              <a:t>Let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be a </a:t>
            </a:r>
            <a:r>
              <a:rPr lang="en-US" dirty="0">
                <a:solidFill>
                  <a:srgbClr val="33CC33"/>
                </a:solidFill>
              </a:rPr>
              <a:t>smallest</a:t>
            </a:r>
            <a:r>
              <a:rPr lang="en-US" dirty="0"/>
              <a:t> subset of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  that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frequent</a:t>
            </a:r>
            <a:r>
              <a:rPr lang="en-US" dirty="0"/>
              <a:t> in the sample.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frequent in the whole (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is frequent + </a:t>
            </a:r>
            <a:r>
              <a:rPr lang="en-US" dirty="0">
                <a:solidFill>
                  <a:srgbClr val="FF0000"/>
                </a:solidFill>
              </a:rPr>
              <a:t>monotonicity</a:t>
            </a:r>
            <a:r>
              <a:rPr lang="en-US" dirty="0"/>
              <a:t>).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xmlns="" val="226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478366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p:oleObj spid="_x0000_s117791" name="Visio" r:id="rId3" imgW="9807210" imgH="7407125" progId="">
              <p:embed/>
            </p:oleObj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</p:spTree>
    <p:extLst>
      <p:ext uri="{BB962C8B-B14F-4D97-AF65-F5344CB8AC3E}">
        <p14:creationId xmlns:p14="http://schemas.microsoft.com/office/powerpoint/2010/main" xmlns="" val="384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p:oleObj spid="_x0000_s140295" r:id="rId3" imgW="9811512" imgH="7395972" progId="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3599" y="5943600"/>
            <a:ext cx="302622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233491"/>
            <a:ext cx="340722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all possible </a:t>
            </a:r>
            <a:r>
              <a:rPr lang="en-US" dirty="0" err="1" smtClean="0">
                <a:solidFill>
                  <a:srgbClr val="FF0000"/>
                </a:solidFill>
              </a:rPr>
              <a:t>itemsets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their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6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A Naïve Algorithm</a:t>
            </a:r>
            <a:endParaRPr lang="en-US" dirty="0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3322"/>
            <a:ext cx="8839200" cy="326487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Brute-force</a:t>
            </a:r>
            <a:r>
              <a:rPr lang="en-US" dirty="0"/>
              <a:t> </a:t>
            </a:r>
            <a:r>
              <a:rPr lang="en-US" dirty="0" smtClean="0"/>
              <a:t>approach: Every </a:t>
            </a:r>
            <a:r>
              <a:rPr lang="en-US" dirty="0" err="1" smtClean="0"/>
              <a:t>itemset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candidate 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lattice, and scan the data for each candidate to compute the </a:t>
            </a:r>
            <a:r>
              <a:rPr lang="en-US" dirty="0"/>
              <a:t>support </a:t>
            </a:r>
            <a:endParaRPr lang="en-US" dirty="0" smtClean="0"/>
          </a:p>
          <a:p>
            <a:pPr lvl="1"/>
            <a:r>
              <a:rPr lang="en-US" dirty="0" smtClean="0"/>
              <a:t>Time Complexity </a:t>
            </a:r>
            <a:r>
              <a:rPr lang="en-US" dirty="0"/>
              <a:t>~ O(</a:t>
            </a:r>
            <a:r>
              <a:rPr lang="en-US" dirty="0" err="1"/>
              <a:t>NMw</a:t>
            </a:r>
            <a:r>
              <a:rPr lang="en-US" dirty="0"/>
              <a:t>) </a:t>
            </a:r>
            <a:r>
              <a:rPr lang="en-US" dirty="0" smtClean="0"/>
              <a:t>, Space Complexity ~ O(d)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Scan the data, and for each transaction generate all possible </a:t>
            </a:r>
            <a:r>
              <a:rPr lang="en-US" dirty="0" err="1" smtClean="0"/>
              <a:t>itemsets</a:t>
            </a:r>
            <a:r>
              <a:rPr lang="en-US" dirty="0" smtClean="0"/>
              <a:t>. Keep a count for each </a:t>
            </a:r>
            <a:r>
              <a:rPr lang="en-US" dirty="0" err="1" smtClean="0"/>
              <a:t>itemset</a:t>
            </a:r>
            <a:r>
              <a:rPr lang="en-US" dirty="0" smtClean="0"/>
              <a:t> in the data.</a:t>
            </a:r>
          </a:p>
          <a:p>
            <a:pPr lvl="1"/>
            <a:r>
              <a:rPr lang="en-US" dirty="0"/>
              <a:t>Time Complexity ~ </a:t>
            </a:r>
            <a:r>
              <a:rPr lang="en-US" dirty="0" smtClean="0"/>
              <a:t>O(</a:t>
            </a:r>
            <a:r>
              <a:rPr lang="en-US" dirty="0" err="1" smtClean="0"/>
              <a:t>N2</a:t>
            </a:r>
            <a:r>
              <a:rPr lang="en-US" baseline="30000" dirty="0" err="1" smtClean="0"/>
              <a:t>w</a:t>
            </a:r>
            <a:r>
              <a:rPr lang="en-US" dirty="0"/>
              <a:t>) , Space Complexity ~ O(M)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Expensive </a:t>
            </a:r>
            <a:r>
              <a:rPr lang="en-US" dirty="0">
                <a:solidFill>
                  <a:srgbClr val="FF0000"/>
                </a:solidFill>
              </a:rPr>
              <a:t>since M = 2</a:t>
            </a:r>
            <a:r>
              <a:rPr lang="en-US" baseline="30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!!!</a:t>
            </a:r>
          </a:p>
          <a:p>
            <a:pPr lvl="1"/>
            <a:r>
              <a:rPr lang="en-US" dirty="0" smtClean="0"/>
              <a:t>No solution that considers all candidates is acceptable!</a:t>
            </a:r>
            <a:endParaRPr lang="en-US" dirty="0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6859454"/>
              </p:ext>
            </p:extLst>
          </p:nvPr>
        </p:nvGraphicFramePr>
        <p:xfrm>
          <a:off x="2743200" y="4732496"/>
          <a:ext cx="5867400" cy="2148950"/>
        </p:xfrm>
        <a:graphic>
          <a:graphicData uri="http://schemas.openxmlformats.org/presentationml/2006/ole">
            <p:oleObj spid="_x0000_s141319" name="Visio" r:id="rId3" imgW="7643978" imgH="27443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609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00E3-F3D2-4395-A097-E00BDFEA346C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09928"/>
            <a:ext cx="8839200" cy="4614672"/>
          </a:xfrm>
        </p:spPr>
        <p:txBody>
          <a:bodyPr/>
          <a:lstStyle/>
          <a:p>
            <a:r>
              <a:rPr lang="en-US" dirty="0"/>
              <a:t>Typically, data is kept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flat files </a:t>
            </a:r>
            <a:r>
              <a:rPr lang="en-US" dirty="0"/>
              <a:t>rather than in a database system.</a:t>
            </a:r>
          </a:p>
          <a:p>
            <a:pPr lvl="1"/>
            <a:r>
              <a:rPr lang="en-US" dirty="0"/>
              <a:t>Stored </a:t>
            </a:r>
            <a:r>
              <a:rPr lang="en-US" dirty="0">
                <a:solidFill>
                  <a:srgbClr val="FF0000"/>
                </a:solidFill>
              </a:rPr>
              <a:t>on disk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Stored basket-by-basket.</a:t>
            </a:r>
          </a:p>
          <a:p>
            <a:pPr lvl="1"/>
            <a:r>
              <a:rPr lang="en-US" dirty="0" smtClean="0"/>
              <a:t>We can expand a baskets </a:t>
            </a:r>
            <a:r>
              <a:rPr lang="en-US" dirty="0"/>
              <a:t>into pairs, triples, etc. as </a:t>
            </a:r>
            <a:r>
              <a:rPr lang="en-US" dirty="0" smtClean="0"/>
              <a:t>we read the data.</a:t>
            </a:r>
            <a:endParaRPr lang="en-US" dirty="0"/>
          </a:p>
          <a:p>
            <a:pPr lvl="2"/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 nested </a:t>
            </a:r>
            <a:r>
              <a:rPr lang="en-US" dirty="0" smtClean="0"/>
              <a:t>loops, or recursion </a:t>
            </a:r>
            <a:r>
              <a:rPr lang="en-US" dirty="0"/>
              <a:t>to generate all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of size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/>
              <a:t>Data is </a:t>
            </a:r>
            <a:r>
              <a:rPr lang="en-US" dirty="0" smtClean="0">
                <a:solidFill>
                  <a:srgbClr val="0070C0"/>
                </a:solidFill>
              </a:rPr>
              <a:t>too large</a:t>
            </a:r>
            <a:r>
              <a:rPr lang="en-US" dirty="0" smtClean="0"/>
              <a:t> to be loaded in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file: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0 1 2 3 4 5 6 7 8 9 10 11 12 13 14 15 16 17 18 19 20 21 22 23 24 25 26 27 28 29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30 31 32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33 34 35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36 37 38 39 40 41 42 43 44 45 46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38 39 47 48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38 39 48 49 50 51 52 53 54 55 56 57 58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32 41 59 60 61 62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3 39 48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63 64 65 66 67 68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32 69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48 70 71 72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39 73 74 75 76 77 78 79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36 38 39 41 48 79 80 81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82 83 84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41 85 86 87 88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39 48 89 90 91 92 93 94 95 96 97 98 99 100 101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36 38 39 48 89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39 41 102 103 104 105 106 107 108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38 39 41 109 110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39 111 112 113 114 115 116 117 118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119 120 121 122 123 124 125 126 127 128 129 130 131 132 133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48 134 135 136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39 48 137 138 139 140 141 142 143 144 145 146 147 148 149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39 150 151 152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38 39 56 153 154 155 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800601" y="2471738"/>
            <a:ext cx="434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items </a:t>
            </a:r>
            <a:r>
              <a:rPr lang="en-US" dirty="0" smtClean="0"/>
              <a:t>are positive integers, and each basket corresponds to a line in the file of space-separated integers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30F4-8C1C-4F43-AD57-032FFA1567E2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– (2)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true cost of mining disk-resident data is usually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disk I/O’s</a:t>
            </a:r>
            <a:r>
              <a:rPr lang="en-US" dirty="0"/>
              <a:t>.</a:t>
            </a:r>
          </a:p>
          <a:p>
            <a:r>
              <a:rPr lang="en-US" dirty="0"/>
              <a:t>In practice, association-rule algorithms read the data in </a:t>
            </a:r>
            <a:r>
              <a:rPr lang="en-US" dirty="0">
                <a:solidFill>
                  <a:srgbClr val="0070C0"/>
                </a:solidFill>
              </a:rPr>
              <a:t>passes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–  all baskets read in turn.</a:t>
            </a:r>
          </a:p>
          <a:p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we measure the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by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passes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 algorithm takes.</a:t>
            </a:r>
          </a:p>
        </p:txBody>
      </p:sp>
    </p:spTree>
    <p:extLst>
      <p:ext uri="{BB962C8B-B14F-4D97-AF65-F5344CB8AC3E}">
        <p14:creationId xmlns:p14="http://schemas.microsoft.com/office/powerpoint/2010/main" xmlns="" val="1914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20D-405B-40FD-9AD0-9E04A7866E06}" type="slidenum">
              <a:rPr lang="en-US"/>
              <a:pPr/>
              <a:t>16</a:t>
            </a:fld>
            <a:endParaRPr 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Bottleneck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many frequent-</a:t>
            </a:r>
            <a:r>
              <a:rPr lang="en-US" dirty="0" err="1"/>
              <a:t>itemset</a:t>
            </a:r>
            <a:r>
              <a:rPr lang="en-US" dirty="0"/>
              <a:t> algorithms,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main memory</a:t>
            </a:r>
            <a:r>
              <a:rPr lang="en-US" dirty="0"/>
              <a:t> is the critical resource.</a:t>
            </a:r>
          </a:p>
          <a:p>
            <a:pPr lvl="1"/>
            <a:r>
              <a:rPr lang="en-US" dirty="0"/>
              <a:t>As we read baskets, we need to count something, e.g., occurrences of pairs.</a:t>
            </a:r>
          </a:p>
          <a:p>
            <a:pPr lvl="1"/>
            <a:r>
              <a:rPr lang="en-US" dirty="0"/>
              <a:t>The number of different things we can count is limited by main memory.</a:t>
            </a:r>
          </a:p>
          <a:p>
            <a:pPr lvl="1"/>
            <a:r>
              <a:rPr lang="en-US" dirty="0"/>
              <a:t>Swapping counts in/out is </a:t>
            </a:r>
            <a:r>
              <a:rPr lang="en-US" dirty="0" smtClean="0"/>
              <a:t>too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5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Principle</a:t>
            </a:r>
            <a:endParaRPr lang="en-GB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ea typeface="DejaVu LGC Sans" charset="0"/>
                <a:cs typeface="DejaVu LGC Sans" charset="0"/>
              </a:rPr>
              <a:t>principle (Main observation):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subsets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never exceeds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of its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anti-monotone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property of support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529681" y="4267200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81" y="4267200"/>
                <a:ext cx="434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2112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3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p:oleObj spid="_x0000_s142346" r:id="rId3" imgW="9866478" imgH="7377618" progId="">
                <p:embed/>
              </p:oleObj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p:oleObj spid="_x0000_s142347" r:id="rId4" imgW="9866478" imgH="7377618" progId="">
                <p:embed/>
              </p:oleObj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it all started…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Agrawal, Tomasz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Imielinski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Arun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N. Swami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Mining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Association Rules </a:t>
            </a:r>
            <a:r>
              <a:rPr lang="en-US" dirty="0"/>
              <a:t>between Sets of Items in Large Databases. </a:t>
            </a:r>
            <a:r>
              <a:rPr lang="en-US" dirty="0">
                <a:hlinkClick r:id="rId2" action="ppaction://hlinkfile"/>
              </a:rPr>
              <a:t>SIGMOD Conference 1993</a:t>
            </a:r>
            <a:r>
              <a:rPr lang="en-US" dirty="0"/>
              <a:t>: 207-216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Agrawal</a:t>
            </a:r>
            <a:r>
              <a:rPr lang="en-US" dirty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Ramakrishnan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Srikant</a:t>
            </a:r>
            <a:r>
              <a:rPr lang="en-US" dirty="0" smtClean="0"/>
              <a:t>: </a:t>
            </a:r>
            <a:r>
              <a:rPr lang="en-US" dirty="0"/>
              <a:t>Fast Algorithms for </a:t>
            </a:r>
            <a:r>
              <a:rPr lang="en-US" dirty="0">
                <a:solidFill>
                  <a:srgbClr val="FF0000"/>
                </a:solidFill>
              </a:rPr>
              <a:t>Mining Association Rules </a:t>
            </a:r>
            <a:r>
              <a:rPr lang="en-US" dirty="0"/>
              <a:t>in Large Databases. </a:t>
            </a:r>
            <a:r>
              <a:rPr lang="en-US" dirty="0">
                <a:hlinkClick r:id="rId3" action="ppaction://hlinkfile"/>
              </a:rPr>
              <a:t>VLDB 1994</a:t>
            </a:r>
            <a:r>
              <a:rPr lang="en-US" dirty="0"/>
              <a:t>: </a:t>
            </a:r>
            <a:r>
              <a:rPr lang="en-US" dirty="0" smtClean="0"/>
              <a:t>487-499</a:t>
            </a:r>
          </a:p>
          <a:p>
            <a:endParaRPr lang="en-US" dirty="0"/>
          </a:p>
          <a:p>
            <a:r>
              <a:rPr lang="en-US" dirty="0" smtClean="0"/>
              <a:t>These two papers are credited with the birth of Data Mining</a:t>
            </a:r>
          </a:p>
          <a:p>
            <a:r>
              <a:rPr lang="en-US" dirty="0" smtClean="0"/>
              <a:t>For a long time people were fascinated with </a:t>
            </a:r>
            <a:r>
              <a:rPr lang="en-US" dirty="0" smtClean="0">
                <a:solidFill>
                  <a:srgbClr val="FF0000"/>
                </a:solidFill>
              </a:rPr>
              <a:t>Association Rules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Frequent </a:t>
            </a:r>
            <a:r>
              <a:rPr lang="en-US" dirty="0" err="1" smtClean="0">
                <a:solidFill>
                  <a:srgbClr val="FF0000"/>
                </a:solidFill>
              </a:rPr>
              <a:t>Itemsets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Some people (in industry and academia) still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267200"/>
            <a:ext cx="762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3276600"/>
            <a:ext cx="7620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Srikant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029" y="1535804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993" y="1299083"/>
            <a:ext cx="465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70C0"/>
                </a:solidFill>
              </a:rPr>
              <a:t>candidate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21629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3314700"/>
            <a:ext cx="1295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8229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1</a:t>
            </a:r>
            <a:r>
              <a:rPr lang="en-GB" sz="2800" b="1" dirty="0" smtClean="0">
                <a:ea typeface="DejaVu LGC Sans" charset="0"/>
                <a:cs typeface="DejaVu LGC Sans" charset="0"/>
              </a:rPr>
              <a:t>,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= all items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While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not empty</a:t>
            </a:r>
          </a:p>
          <a:p>
            <a:pPr marL="971550" lvl="1" indent="-514350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database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put them into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b="1" baseline="-25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Generate the 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</a:t>
            </a:r>
            <a:r>
              <a:rPr lang="en-GB" sz="2800" b="1" i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size </a:t>
            </a: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 using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endParaRPr lang="en-GB" sz="2800" dirty="0">
              <a:solidFill>
                <a:srgbClr val="00B05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25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Apriori</a:t>
            </a:r>
            <a:r>
              <a:rPr lang="en-US" dirty="0"/>
              <a:t> </a:t>
            </a:r>
            <a:r>
              <a:rPr lang="en-US" dirty="0" smtClean="0"/>
              <a:t>principle: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of size </a:t>
            </a:r>
            <a:r>
              <a:rPr lang="en-US" dirty="0">
                <a:solidFill>
                  <a:srgbClr val="00B050"/>
                </a:solidFill>
              </a:rPr>
              <a:t>k+1</a:t>
            </a:r>
            <a:r>
              <a:rPr lang="en-US" dirty="0"/>
              <a:t> is candidate to be frequent only if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of its subsets of size 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US" dirty="0"/>
              <a:t> are known to be </a:t>
            </a:r>
            <a:r>
              <a:rPr lang="en-US" dirty="0" smtClean="0"/>
              <a:t>frequent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Candidate generation:</a:t>
            </a:r>
          </a:p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 </a:t>
            </a:r>
            <a:r>
              <a:rPr lang="en-US" dirty="0" err="1" smtClean="0"/>
              <a:t>itemsets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k = 1</a:t>
            </a:r>
            <a:r>
              <a:rPr lang="en-US" dirty="0" smtClean="0"/>
              <a:t>, take the all pairs of frequent items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k &gt; 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join</a:t>
            </a:r>
            <a:r>
              <a:rPr lang="en-US" dirty="0" smtClean="0"/>
              <a:t> pairs of </a:t>
            </a:r>
            <a:r>
              <a:rPr lang="en-US" dirty="0" err="1" smtClean="0"/>
              <a:t>itemsets</a:t>
            </a:r>
            <a:r>
              <a:rPr lang="en-US" dirty="0" smtClean="0"/>
              <a:t> that differ by just one item</a:t>
            </a:r>
          </a:p>
          <a:p>
            <a:pPr lvl="1"/>
            <a:r>
              <a:rPr lang="en-US" dirty="0" smtClean="0"/>
              <a:t>For each generated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</a:t>
            </a:r>
            <a:r>
              <a:rPr lang="en-US" dirty="0" err="1" smtClean="0"/>
              <a:t>itemset</a:t>
            </a:r>
            <a:r>
              <a:rPr lang="en-US" dirty="0" smtClean="0"/>
              <a:t> ensure that </a:t>
            </a:r>
            <a:r>
              <a:rPr lang="en-US" dirty="0" smtClean="0">
                <a:solidFill>
                  <a:srgbClr val="FF0000"/>
                </a:solidFill>
              </a:rPr>
              <a:t>all subsets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</a:t>
            </a:r>
            <a:r>
              <a:rPr lang="en-US" sz="2400" dirty="0" err="1" smtClean="0"/>
              <a:t>k+1</a:t>
            </a:r>
            <a:r>
              <a:rPr lang="en-US" sz="2400" dirty="0" smtClean="0"/>
              <a:t>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that </a:t>
            </a:r>
            <a:r>
              <a:rPr lang="en-US" sz="2400" dirty="0" smtClean="0">
                <a:solidFill>
                  <a:srgbClr val="FF0000"/>
                </a:solidFill>
              </a:rPr>
              <a:t>share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first k-1 items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63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k+1,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first k-1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4038600" y="5334000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19600" y="5415280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k+1,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first k-1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4041321" y="5786120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22321" y="5867400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5400" y="5122139"/>
            <a:ext cx="300595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 we missing something?</a:t>
            </a:r>
          </a:p>
          <a:p>
            <a:r>
              <a:rPr lang="en-US" dirty="0" smtClean="0"/>
              <a:t>What about this candidate?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0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r>
              <a:rPr lang="en-US" dirty="0" smtClean="0"/>
              <a:t> in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 smtClean="0">
                <a:solidFill>
                  <a:srgbClr val="008000"/>
                </a:solidFill>
                <a:ea typeface="DejaVu LGC Sans" charset="0"/>
                <a:cs typeface="DejaVu LGC Sans" charset="0"/>
              </a:rPr>
              <a:t>‏</a:t>
            </a:r>
            <a:endParaRPr lang="en-GB" sz="2400" i="1" dirty="0">
              <a:solidFill>
                <a:srgbClr val="008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q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705600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624078"/>
              </p:ext>
            </p:extLst>
          </p:nvPr>
        </p:nvGraphicFramePr>
        <p:xfrm>
          <a:off x="591415" y="36576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942064"/>
              </p:ext>
            </p:extLst>
          </p:nvPr>
        </p:nvGraphicFramePr>
        <p:xfrm>
          <a:off x="3258415" y="3646714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93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705600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446969"/>
              </p:ext>
            </p:extLst>
          </p:nvPr>
        </p:nvGraphicFramePr>
        <p:xfrm>
          <a:off x="457200" y="35814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323432"/>
              </p:ext>
            </p:extLst>
          </p:nvPr>
        </p:nvGraphicFramePr>
        <p:xfrm>
          <a:off x="3120196" y="35814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185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202692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093165" y="4648200"/>
            <a:ext cx="2457450" cy="1071563"/>
            <a:chOff x="3908" y="1533"/>
            <a:chExt cx="1548" cy="67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0070C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2501628"/>
              </p:ext>
            </p:extLst>
          </p:nvPr>
        </p:nvGraphicFramePr>
        <p:xfrm>
          <a:off x="304800" y="3657600"/>
          <a:ext cx="2590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28247"/>
              </p:ext>
            </p:extLst>
          </p:nvPr>
        </p:nvGraphicFramePr>
        <p:xfrm>
          <a:off x="3124200" y="3657600"/>
          <a:ext cx="2743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91755" y="2841159"/>
            <a:ext cx="190789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={</a:t>
            </a:r>
            <a:r>
              <a:rPr lang="en-US" sz="2800" dirty="0" err="1" smtClean="0">
                <a:solidFill>
                  <a:srgbClr val="0070C0"/>
                </a:solidFill>
              </a:rPr>
              <a:t>abcd</a:t>
            </a:r>
            <a:r>
              <a:rPr lang="en-US" sz="2800" dirty="0" smtClean="0">
                <a:solidFill>
                  <a:srgbClr val="0070C0"/>
                </a:solidFill>
              </a:rPr>
              <a:t>}</a:t>
            </a:r>
            <a:endParaRPr lang="en-US" sz="2800" dirty="0">
              <a:solidFill>
                <a:srgbClr val="0070C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92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202692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1755" y="2841159"/>
            <a:ext cx="188064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={</a:t>
            </a:r>
            <a:r>
              <a:rPr lang="en-US" sz="2800" dirty="0" err="1" smtClean="0">
                <a:solidFill>
                  <a:srgbClr val="0070C0"/>
                </a:solidFill>
              </a:rPr>
              <a:t>abcd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</a:t>
            </a:r>
            <a:r>
              <a:rPr lang="en-US" sz="2800" dirty="0" err="1" smtClean="0">
                <a:solidFill>
                  <a:srgbClr val="0070C0"/>
                </a:solidFill>
              </a:rPr>
              <a:t>acde</a:t>
            </a:r>
            <a:r>
              <a:rPr lang="en-US" sz="2800" dirty="0" smtClean="0">
                <a:solidFill>
                  <a:srgbClr val="0070C0"/>
                </a:solidFill>
              </a:rPr>
              <a:t>}</a:t>
            </a:r>
            <a:endParaRPr lang="en-US" sz="2800" dirty="0">
              <a:solidFill>
                <a:srgbClr val="0070C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6277315" y="4495006"/>
            <a:ext cx="2527300" cy="1071563"/>
            <a:chOff x="3908" y="1533"/>
            <a:chExt cx="1592" cy="675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75" cy="234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8514292"/>
              </p:ext>
            </p:extLst>
          </p:nvPr>
        </p:nvGraphicFramePr>
        <p:xfrm>
          <a:off x="304800" y="3677920"/>
          <a:ext cx="243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673820"/>
              </p:ext>
            </p:extLst>
          </p:nvPr>
        </p:nvGraphicFramePr>
        <p:xfrm>
          <a:off x="3048000" y="3657600"/>
          <a:ext cx="243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43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3631-2BA3-4C83-A630-72903D62E1A2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Market-Basket Data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large set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/>
              <a:t>, e.g., things sold in a supermarket.</a:t>
            </a:r>
          </a:p>
          <a:p>
            <a:r>
              <a:rPr lang="en-US" dirty="0"/>
              <a:t>A large set of </a:t>
            </a:r>
            <a:r>
              <a:rPr lang="en-US" dirty="0">
                <a:solidFill>
                  <a:srgbClr val="0070C0"/>
                </a:solidFill>
              </a:rPr>
              <a:t>baskets</a:t>
            </a:r>
            <a:r>
              <a:rPr lang="en-US" dirty="0"/>
              <a:t>, each of which is a small </a:t>
            </a:r>
            <a:r>
              <a:rPr lang="en-US" dirty="0" smtClean="0"/>
              <a:t>subset </a:t>
            </a:r>
            <a:r>
              <a:rPr lang="en-US" dirty="0"/>
              <a:t>of the items, e.g., the things one customer buys on one </a:t>
            </a:r>
            <a:r>
              <a:rPr lang="en-US" dirty="0" smtClean="0"/>
              <a:t>day.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8337915"/>
              </p:ext>
            </p:extLst>
          </p:nvPr>
        </p:nvGraphicFramePr>
        <p:xfrm>
          <a:off x="2895600" y="4343400"/>
          <a:ext cx="4308475" cy="2401887"/>
        </p:xfrm>
        <a:graphic>
          <a:graphicData uri="http://schemas.openxmlformats.org/presentationml/2006/ole">
            <p:oleObj spid="_x0000_s137224" name="Document" r:id="rId3" imgW="3583344" imgH="2001419" progId="Word.Documen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886200"/>
            <a:ext cx="490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 smtClean="0"/>
              <a:t>: {Bread, Milk, Diaper, Beer, Eggs, Coke}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007" y="5175011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Baskets</a:t>
            </a:r>
            <a:r>
              <a:rPr lang="en-US" dirty="0" smtClean="0"/>
              <a:t>: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3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04800" y="1900238"/>
          <a:ext cx="2289175" cy="2498725"/>
        </p:xfrm>
        <a:graphic>
          <a:graphicData uri="http://schemas.openxmlformats.org/presentationml/2006/ole">
            <p:oleObj spid="_x0000_s152582" r:id="rId4" imgW="2289048" imgH="2494788" progId="Word.Document.8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8338" y="2698750"/>
          <a:ext cx="3327400" cy="2128838"/>
        </p:xfrm>
        <a:graphic>
          <a:graphicData uri="http://schemas.openxmlformats.org/presentationml/2006/ole">
            <p:oleObj spid="_x0000_s152583" r:id="rId5" imgW="3328416" imgH="2008632" progId="Word.Document.8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/>
          </p:nvPr>
        </p:nvGraphicFramePr>
        <p:xfrm>
          <a:off x="4876800" y="5100638"/>
          <a:ext cx="3800475" cy="842962"/>
        </p:xfrm>
        <a:graphic>
          <a:graphicData uri="http://schemas.openxmlformats.org/presentationml/2006/ole">
            <p:oleObj spid="_x0000_s152584" name="Document" r:id="rId6" imgW="3130620" imgH="841113" progId="Word.Document.8">
              <p:embed/>
            </p:oleObj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824038"/>
            <a:ext cx="2244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 (1-itemsets)‏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2551113"/>
            <a:ext cx="3127375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Pairs (2-itemsets)‏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(No need to generate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candidates involving Coke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or Eggs)‏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4567238"/>
            <a:ext cx="2457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Triplets (3-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45672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25098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32621" y="1524000"/>
            <a:ext cx="1355156" cy="371513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= 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If every subset is considered, 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= 6 + 15 + 20 =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41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With support-based pruning,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= 6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+ 6 + 1 = 13</a:t>
                </a:r>
              </a:p>
            </p:txBody>
          </p:sp>
        </mc:Choice>
        <mc:Fallback>
          <p:sp>
            <p:nvSpPr>
              <p:cNvPr id="2049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blipFill rotWithShape="1">
                <a:blip r:embed="rId7"/>
                <a:stretch>
                  <a:fillRect l="-1220" t="-380" r="-457"/>
                </a:stretch>
              </a:blip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156868" y="3810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4331" y="5867400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this triplet has all subsets to be frequent</a:t>
            </a:r>
          </a:p>
          <a:p>
            <a:r>
              <a:rPr lang="en-US" dirty="0" smtClean="0"/>
              <a:t>But it is below the </a:t>
            </a:r>
            <a:r>
              <a:rPr lang="en-US" dirty="0" err="1" smtClean="0"/>
              <a:t>minsup</a:t>
            </a:r>
            <a:r>
              <a:rPr lang="en-US" dirty="0" smtClean="0"/>
              <a:t> threshold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593637" y="1095149"/>
          <a:ext cx="2444750" cy="1466850"/>
        </p:xfrm>
        <a:graphic>
          <a:graphicData uri="http://schemas.openxmlformats.org/presentationml/2006/ole">
            <p:oleObj spid="_x0000_s152585" name="Document" r:id="rId8" imgW="3359338" imgH="2015504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7132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Are we done? Are all the candidates valid?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Pruning step: </a:t>
            </a:r>
          </a:p>
          <a:p>
            <a:pPr lvl="1"/>
            <a:r>
              <a:rPr lang="en-US" dirty="0" smtClean="0"/>
              <a:t>For each candidate (</a:t>
            </a:r>
            <a:r>
              <a:rPr lang="en-US" dirty="0" err="1" smtClean="0"/>
              <a:t>k+1</a:t>
            </a:r>
            <a:r>
              <a:rPr lang="en-US" dirty="0" smtClean="0"/>
              <a:t>)-</a:t>
            </a:r>
            <a:r>
              <a:rPr lang="en-US" dirty="0" err="1" smtClean="0"/>
              <a:t>itemset</a:t>
            </a:r>
            <a:r>
              <a:rPr lang="en-US" dirty="0" smtClean="0"/>
              <a:t> create all subset k-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Remove a candidate if it contains a subset k-</a:t>
            </a:r>
            <a:r>
              <a:rPr lang="en-US" dirty="0" err="1" smtClean="0"/>
              <a:t>itemset</a:t>
            </a:r>
            <a:r>
              <a:rPr lang="en-US" dirty="0" smtClean="0"/>
              <a:t> that is not frequent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7800" y="2286000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191000" y="2718415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0" y="2799695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3576935"/>
            <a:ext cx="29915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this a valid candidate?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267200"/>
            <a:ext cx="643317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No. Subsets (1,3,5) and (2,3,5) should also be frequent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69155" y="5040868"/>
            <a:ext cx="17748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Apriori</a:t>
            </a:r>
            <a:r>
              <a:rPr lang="en-US" dirty="0" smtClean="0">
                <a:solidFill>
                  <a:srgbClr val="0070C0"/>
                </a:solidFill>
              </a:rPr>
              <a:t> principle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8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5772" y="1445236"/>
            <a:ext cx="5756727" cy="5114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endParaRPr lang="en-GB" sz="2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from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2900" indent="-342900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  <a:endParaRPr lang="en-GB" sz="2000" b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Pruning: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kept since all subset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in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i="1" dirty="0" smtClean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removed because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176169" y="4115707"/>
            <a:ext cx="2527300" cy="1071563"/>
            <a:chOff x="3908" y="1533"/>
            <a:chExt cx="1592" cy="675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75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6007" y="5226956"/>
            <a:ext cx="2814637" cy="825500"/>
            <a:chOff x="6146007" y="5226956"/>
            <a:chExt cx="2814637" cy="825500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6469857" y="5226956"/>
              <a:ext cx="584200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7050882" y="5231718"/>
              <a:ext cx="204787" cy="44767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7655719" y="5231718"/>
              <a:ext cx="669925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146007" y="5684156"/>
              <a:ext cx="6794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6833394" y="5684156"/>
              <a:ext cx="638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7508082" y="5684156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8143082" y="5679393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7520782" y="5231718"/>
              <a:ext cx="166687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61907" y="5933393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6292057" y="1371600"/>
            <a:ext cx="2457450" cy="1071563"/>
            <a:chOff x="3908" y="1533"/>
            <a:chExt cx="1548" cy="675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0070C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6298407" y="2501898"/>
            <a:ext cx="2814637" cy="828674"/>
            <a:chOff x="3889" y="2233"/>
            <a:chExt cx="1773" cy="522"/>
          </a:xfrm>
        </p:grpSpPr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abc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</a:t>
              </a: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bcd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85732" y="3311749"/>
            <a:ext cx="2250963" cy="380767"/>
            <a:chOff x="6485732" y="3311749"/>
            <a:chExt cx="2250963" cy="380767"/>
          </a:xfrm>
        </p:grpSpPr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6485732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7150100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7782719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8411257" y="3324216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5105" y="4747191"/>
            <a:ext cx="647700" cy="505507"/>
            <a:chOff x="3619500" y="6047693"/>
            <a:chExt cx="647700" cy="50550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619500" y="6047693"/>
              <a:ext cx="647700" cy="4710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57600" y="6052456"/>
              <a:ext cx="609600" cy="5007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9763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828800"/>
          <a:ext cx="3317875" cy="1992313"/>
        </p:xfrm>
        <a:graphic>
          <a:graphicData uri="http://schemas.openxmlformats.org/presentationml/2006/ole">
            <p:oleObj spid="_x0000_s144398" name="Document" r:id="rId3" imgW="3335528" imgH="2007586" progId="Word.Document.8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49325" y="3429000"/>
          <a:ext cx="3317875" cy="1992313"/>
        </p:xfrm>
        <a:graphic>
          <a:graphicData uri="http://schemas.openxmlformats.org/presentationml/2006/ole">
            <p:oleObj spid="_x0000_s144399" name="Document" r:id="rId4" imgW="3335528" imgH="2007586" progId="Word.Document.8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19500" y="2362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0" y="34290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72100" y="3002272"/>
          <a:ext cx="3316288" cy="1992313"/>
        </p:xfrm>
        <a:graphic>
          <a:graphicData uri="http://schemas.openxmlformats.org/presentationml/2006/ole">
            <p:oleObj spid="_x0000_s144400" name="Document" r:id="rId5" imgW="3335528" imgH="2007586" progId="Word.Document.8">
              <p:embed/>
            </p:oleObj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462486" y="3539670"/>
            <a:ext cx="0" cy="685800"/>
          </a:xfrm>
          <a:prstGeom prst="line">
            <a:avLst/>
          </a:prstGeom>
          <a:noFill/>
          <a:ln w="9360">
            <a:solidFill>
              <a:srgbClr val="008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12646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Bread,Diaper</a:t>
            </a:r>
            <a:r>
              <a:rPr lang="en-US" dirty="0" smtClean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650" y="449579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Bread,Milk</a:t>
            </a:r>
            <a:r>
              <a:rPr lang="en-US" dirty="0" smtClean="0"/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616" y="4864099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smtClean="0">
                <a:solidFill>
                  <a:srgbClr val="00B050"/>
                </a:solidFill>
              </a:rPr>
              <a:t>Diaper, Milk</a:t>
            </a:r>
            <a:r>
              <a:rPr lang="en-US" dirty="0" smtClean="0"/>
              <a:t>}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467600" y="41274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67600" y="44957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467600" y="4866163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</p:spTree>
    <p:extLst>
      <p:ext uri="{BB962C8B-B14F-4D97-AF65-F5344CB8AC3E}">
        <p14:creationId xmlns:p14="http://schemas.microsoft.com/office/powerpoint/2010/main" xmlns="" val="35082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3058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We have all frequent k-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</a:t>
            </a: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1: </a:t>
            </a:r>
            <a:r>
              <a:rPr lang="en-GB" sz="24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‏</a:t>
            </a:r>
            <a:endParaRPr lang="en-GB" sz="24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DejaVu LGC Sans" charset="0"/>
                <a:cs typeface="DejaVu LGC Sans" charset="0"/>
              </a:rPr>
              <a:t>Create set 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by joining frequent k-</a:t>
            </a:r>
            <a:r>
              <a:rPr lang="en-GB" sz="24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that share the first k-1 items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</a:t>
            </a: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2:</a:t>
            </a:r>
            <a:r>
              <a:rPr lang="en-GB" sz="24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prune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Remove from </a:t>
            </a:r>
            <a:r>
              <a:rPr lang="en-GB" sz="24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that contain a subset  k-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that is not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6039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the set of </a:t>
            </a:r>
            <a:r>
              <a:rPr lang="en-US" sz="2400" dirty="0" smtClean="0">
                <a:solidFill>
                  <a:srgbClr val="0070C0"/>
                </a:solidFill>
              </a:rPr>
              <a:t>candidate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, we need to compute the support and 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Scan the data, and use a </a:t>
            </a:r>
            <a:r>
              <a:rPr lang="en-US" sz="2400" dirty="0" smtClean="0">
                <a:solidFill>
                  <a:srgbClr val="FF0000"/>
                </a:solidFill>
              </a:rPr>
              <a:t>hash structure </a:t>
            </a:r>
            <a:r>
              <a:rPr lang="en-US" sz="2400" dirty="0" smtClean="0"/>
              <a:t>to keep a counter for each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that appears in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95400" y="3581400"/>
          <a:ext cx="6824663" cy="2911475"/>
        </p:xfrm>
        <a:graphic>
          <a:graphicData uri="http://schemas.openxmlformats.org/presentationml/2006/ole">
            <p:oleObj spid="_x0000_s145414" name="Visio" r:id="rId3" imgW="7643978" imgH="3191008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3962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44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hash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dictionary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hash table</a:t>
            </a:r>
            <a:r>
              <a:rPr lang="en-US" dirty="0" smtClean="0"/>
              <a:t>) that stores the candidate </a:t>
            </a:r>
            <a:r>
              <a:rPr lang="en-US" dirty="0" err="1" smtClean="0"/>
              <a:t>itemsets</a:t>
            </a:r>
            <a:r>
              <a:rPr lang="en-US" dirty="0" smtClean="0"/>
              <a:t> as keys, and the number of appearances as the value.</a:t>
            </a:r>
          </a:p>
          <a:p>
            <a:pPr lvl="1"/>
            <a:r>
              <a:rPr lang="en-US" dirty="0" smtClean="0"/>
              <a:t>Initialize with zero</a:t>
            </a:r>
          </a:p>
          <a:p>
            <a:r>
              <a:rPr lang="en-US" dirty="0" smtClean="0"/>
              <a:t>Increment the counter for each </a:t>
            </a:r>
            <a:r>
              <a:rPr lang="en-US" dirty="0" err="1" smtClean="0"/>
              <a:t>itemset</a:t>
            </a:r>
            <a:r>
              <a:rPr lang="en-US" dirty="0" smtClean="0"/>
              <a:t> that you see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8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67917" y="1828800"/>
            <a:ext cx="413238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</a:t>
            </a:r>
            <a:r>
              <a:rPr lang="en-US" sz="1800" dirty="0" smtClean="0"/>
              <a:t>15 </a:t>
            </a:r>
            <a:r>
              <a:rPr lang="en-US" sz="1800" dirty="0"/>
              <a:t>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b="1" baseline="-25000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= {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4 5}, {1 2 4}, {4 5 7}, {1 2 5}, {4 5 8},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9}, {1 3 6}, {2 3 4}, </a:t>
            </a: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5 6 7}, {3 4 5},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3 5 6}, {3 5 7}, {6 8 9}, {3 6 7}, {3 6 8</a:t>
            </a:r>
            <a:r>
              <a:rPr lang="en-US" sz="1800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70C0"/>
                </a:solidFill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Hash table stores the counts of the candidate </a:t>
            </a:r>
            <a:r>
              <a:rPr lang="en-US" dirty="0" err="1" smtClean="0"/>
              <a:t>itemsets</a:t>
            </a:r>
            <a:r>
              <a:rPr lang="en-US" dirty="0" smtClean="0"/>
              <a:t> as they have been computed so far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7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 new 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50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 new 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0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3631-2BA3-4C83-A630-72903D62E1A2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Goal: find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combinations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of items (</a:t>
            </a:r>
            <a:r>
              <a:rPr lang="en-GB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that occur </a:t>
            </a:r>
            <a:r>
              <a:rPr lang="en-GB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frequently</a:t>
            </a:r>
          </a:p>
          <a:p>
            <a:pPr lvl="1"/>
            <a:r>
              <a:rPr lang="en-GB" dirty="0" smtClean="0">
                <a:ea typeface="DejaVu LGC Sans" charset="0"/>
                <a:cs typeface="DejaVu LGC Sans" charset="0"/>
              </a:rPr>
              <a:t>Called</a:t>
            </a:r>
            <a:r>
              <a:rPr lang="en-GB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endParaRPr lang="en-GB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0919968"/>
              </p:ext>
            </p:extLst>
          </p:nvPr>
        </p:nvGraphicFramePr>
        <p:xfrm>
          <a:off x="439738" y="3685470"/>
          <a:ext cx="4308475" cy="2401887"/>
        </p:xfrm>
        <a:graphic>
          <a:graphicData uri="http://schemas.openxmlformats.org/presentationml/2006/ole">
            <p:oleObj spid="_x0000_s151559" name="Document" r:id="rId3" imgW="3583344" imgH="2001419" progId="Word.Document.8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4627563" y="4300728"/>
                <a:ext cx="4516437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Examples of frequent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itemsets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000" dirty="0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 ≥ 3</a:t>
                </a:r>
                <a:endParaRPr lang="en-GB" sz="2000" dirty="0"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endParaRPr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3" y="4300728"/>
                <a:ext cx="4516437" cy="402291"/>
              </a:xfrm>
              <a:prstGeom prst="rect">
                <a:avLst/>
              </a:prstGeom>
              <a:blipFill rotWithShape="0">
                <a:blip r:embed="rId4"/>
                <a:stretch>
                  <a:fillRect l="-1484" t="-7692" r="-1080" b="-2923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27562" y="4784683"/>
            <a:ext cx="2438402" cy="1941173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{Bread}: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{Milk} 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{Diaper} 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{Beer}: 3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 Beer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: 3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: 3</a:t>
            </a:r>
            <a:endParaRPr lang="en-GB" sz="2000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627562" y="3085305"/>
                <a:ext cx="43640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a typeface="DejaVu LGC Sans" charset="0"/>
                    <a:cs typeface="DejaVu LGC Sans" charset="0"/>
                  </a:rPr>
                  <a:t>Support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Cambria Math"/>
                  </a:rPr>
                  <a:t>: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 number of transactions that contain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itemset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/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  <a:t>I</a:t>
                </a:r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62" y="3085305"/>
                <a:ext cx="436403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095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11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3213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3213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983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983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3060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3060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737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737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975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975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873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All</a:t>
              </a:r>
            </a:p>
            <a:p>
              <a:r>
                <a:rPr lang="en-US" sz="1800" dirty="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612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720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689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670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746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frequent </a:t>
            </a:r>
            <a:r>
              <a:rPr lang="en-US" dirty="0" err="1" smtClean="0"/>
              <a:t>itemset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4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4201-68E8-4D97-8B94-A398402A87CF}" type="slidenum">
              <a:rPr lang="en-US"/>
              <a:pPr/>
              <a:t>41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A-Priori for All Frequent Itemsets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pass</a:t>
            </a:r>
            <a:r>
              <a:rPr lang="en-US" dirty="0"/>
              <a:t> for each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Needs room in main memory to count each candidate </a:t>
            </a:r>
            <a:r>
              <a:rPr lang="en-US" i="1" dirty="0"/>
              <a:t>k</a:t>
            </a:r>
            <a:r>
              <a:rPr lang="en-US" dirty="0"/>
              <a:t> -set.</a:t>
            </a:r>
          </a:p>
          <a:p>
            <a:r>
              <a:rPr lang="en-US" dirty="0"/>
              <a:t>For typical market-basket data and reasonable support (e.g., 1%),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= 2 </a:t>
            </a:r>
            <a:r>
              <a:rPr lang="en-US" dirty="0"/>
              <a:t>requires the most memory.</a:t>
            </a:r>
          </a:p>
        </p:txBody>
      </p:sp>
    </p:spTree>
    <p:extLst>
      <p:ext uri="{BB962C8B-B14F-4D97-AF65-F5344CB8AC3E}">
        <p14:creationId xmlns:p14="http://schemas.microsoft.com/office/powerpoint/2010/main" xmlns="" val="121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42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1721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Counts of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</a:t>
            </a:r>
          </a:p>
          <a:p>
            <a:r>
              <a:rPr lang="en-US" dirty="0"/>
              <a:t> frequent</a:t>
            </a:r>
          </a:p>
          <a:p>
            <a:r>
              <a:rPr lang="en-US" dirty="0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9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DFF2-FBE2-42A0-ABC8-61B3F07198E3}" type="slidenum">
              <a:rPr lang="en-US"/>
              <a:pPr/>
              <a:t>43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Details of Main-Memory Counting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458200" cy="44958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Two approaches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Count all pairs, using a </a:t>
            </a:r>
            <a:r>
              <a:rPr lang="en-US" dirty="0" smtClean="0"/>
              <a:t>“triangular matrix” = one dimensional array that stores the lower diagonal.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Keep a table of triples [</a:t>
            </a:r>
            <a:r>
              <a:rPr lang="en-US" i="1" dirty="0"/>
              <a:t>i</a:t>
            </a:r>
            <a:r>
              <a:rPr lang="en-US" dirty="0"/>
              <a:t>,</a:t>
            </a:r>
            <a:r>
              <a:rPr lang="en-US" i="1" dirty="0"/>
              <a:t> j</a:t>
            </a:r>
            <a:r>
              <a:rPr lang="en-US" dirty="0"/>
              <a:t>,</a:t>
            </a:r>
            <a:r>
              <a:rPr lang="en-US" i="1" dirty="0"/>
              <a:t> c</a:t>
            </a:r>
            <a:r>
              <a:rPr lang="en-US" dirty="0"/>
              <a:t>] = “the count of the pair of items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is </a:t>
            </a:r>
            <a:r>
              <a:rPr lang="en-US" i="1" dirty="0"/>
              <a:t>c</a:t>
            </a:r>
            <a:r>
              <a:rPr lang="en-US" dirty="0"/>
              <a:t>.”</a:t>
            </a:r>
          </a:p>
          <a:p>
            <a:r>
              <a:rPr lang="en-US" dirty="0"/>
              <a:t>(1) requires only 4 bytes/pair.</a:t>
            </a:r>
          </a:p>
          <a:p>
            <a:pPr marL="990600" lvl="1" indent="-533400"/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: always assume integers are 4 bytes.</a:t>
            </a:r>
          </a:p>
          <a:p>
            <a:r>
              <a:rPr lang="en-US" dirty="0"/>
              <a:t>(2) requires 12 </a:t>
            </a:r>
            <a:r>
              <a:rPr lang="en-US" dirty="0" smtClean="0"/>
              <a:t>bytes/pair, </a:t>
            </a:r>
            <a:r>
              <a:rPr lang="en-US" dirty="0"/>
              <a:t>but only for those pairs with count &gt; 0.</a:t>
            </a:r>
          </a:p>
        </p:txBody>
      </p:sp>
    </p:spTree>
    <p:extLst>
      <p:ext uri="{BB962C8B-B14F-4D97-AF65-F5344CB8AC3E}">
        <p14:creationId xmlns:p14="http://schemas.microsoft.com/office/powerpoint/2010/main" xmlns="" val="5457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F9B-CF2F-4E57-82F0-747D44124326}" type="slidenum">
              <a:rPr lang="en-US"/>
              <a:pPr/>
              <a:t>44</a:t>
            </a:fld>
            <a:endParaRPr lang="en-US"/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1219200" y="685800"/>
            <a:ext cx="3352800" cy="3352800"/>
          </a:xfrm>
          <a:prstGeom prst="rtTriangl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4 per pair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371600" y="5259388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Method (1)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Method (2)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5181600" y="685800"/>
            <a:ext cx="3352800" cy="3352800"/>
          </a:xfrm>
          <a:prstGeom prst="rtTriangl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12 per</a:t>
            </a:r>
          </a:p>
          <a:p>
            <a:pPr algn="ctr"/>
            <a:r>
              <a:rPr lang="en-US" sz="1800"/>
              <a:t>occurring pair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7239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63246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400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5791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53340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Oval 16"/>
          <p:cNvSpPr>
            <a:spLocks noChangeArrowheads="1"/>
          </p:cNvSpPr>
          <p:nvPr/>
        </p:nvSpPr>
        <p:spPr bwMode="auto">
          <a:xfrm>
            <a:off x="5334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6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7152-CE0B-4C4C-AF00-C0E56C7821A0}" type="slidenum">
              <a:rPr lang="en-US"/>
              <a:pPr/>
              <a:t>45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Triangular-Matrix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Number items 1, 2,…</a:t>
            </a:r>
          </a:p>
          <a:p>
            <a:pPr lvl="1"/>
            <a:r>
              <a:rPr lang="en-US" dirty="0"/>
              <a:t>Requires table of size O(</a:t>
            </a:r>
            <a:r>
              <a:rPr lang="en-US" i="1" dirty="0"/>
              <a:t>n</a:t>
            </a:r>
            <a:r>
              <a:rPr lang="en-US" dirty="0"/>
              <a:t>) to convert item names to consecutive integers.</a:t>
            </a:r>
          </a:p>
          <a:p>
            <a:r>
              <a:rPr lang="en-US" dirty="0"/>
              <a:t>Count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only if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dirty="0"/>
              <a:t> &lt; </a:t>
            </a:r>
            <a:r>
              <a:rPr lang="en-US" i="1" dirty="0"/>
              <a:t>j</a:t>
            </a:r>
            <a:r>
              <a:rPr lang="en-US" dirty="0"/>
              <a:t>. </a:t>
            </a:r>
          </a:p>
          <a:p>
            <a:r>
              <a:rPr lang="en-US" dirty="0"/>
              <a:t>Keep pairs in the order </a:t>
            </a:r>
            <a:r>
              <a:rPr lang="en-US" dirty="0">
                <a:solidFill>
                  <a:srgbClr val="009900"/>
                </a:solidFill>
              </a:rPr>
              <a:t>{1,2}, {1,3},…, {1,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 {2,3}, {2,4},…,{2,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 {3,4},…, {3,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},…{</a:t>
            </a:r>
            <a:r>
              <a:rPr lang="en-US" i="1" dirty="0">
                <a:solidFill>
                  <a:srgbClr val="009900"/>
                </a:solidFill>
              </a:rPr>
              <a:t>n </a:t>
            </a:r>
            <a:r>
              <a:rPr lang="en-US" dirty="0">
                <a:solidFill>
                  <a:srgbClr val="009900"/>
                </a:solidFill>
              </a:rPr>
              <a:t>-1,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}</a:t>
            </a:r>
            <a:r>
              <a:rPr lang="en-US" dirty="0" smtClean="0"/>
              <a:t>.</a:t>
            </a:r>
          </a:p>
          <a:p>
            <a:r>
              <a:rPr lang="en-US" dirty="0"/>
              <a:t>Find pair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at the position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33CC33"/>
                </a:solidFill>
              </a:rPr>
              <a:t>	(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dirty="0">
                <a:solidFill>
                  <a:srgbClr val="33CC33"/>
                </a:solidFill>
              </a:rPr>
              <a:t> –1)(</a:t>
            </a:r>
            <a:r>
              <a:rPr lang="en-US" i="1" dirty="0">
                <a:solidFill>
                  <a:srgbClr val="33CC33"/>
                </a:solidFill>
              </a:rPr>
              <a:t>n</a:t>
            </a:r>
            <a:r>
              <a:rPr lang="en-US" dirty="0">
                <a:solidFill>
                  <a:srgbClr val="33CC33"/>
                </a:solidFill>
              </a:rPr>
              <a:t> –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i="1" dirty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/2) + </a:t>
            </a:r>
            <a:r>
              <a:rPr lang="en-US" i="1" dirty="0">
                <a:solidFill>
                  <a:srgbClr val="33CC33"/>
                </a:solidFill>
              </a:rPr>
              <a:t>j</a:t>
            </a:r>
            <a:r>
              <a:rPr lang="en-US" dirty="0">
                <a:solidFill>
                  <a:srgbClr val="33CC33"/>
                </a:solidFill>
              </a:rPr>
              <a:t> – 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Total number of pairs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–1)/2; total bytes about 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3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7C9B-A138-4B10-99B6-B592FE936291}" type="slidenum">
              <a:rPr lang="en-US"/>
              <a:pPr/>
              <a:t>46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of Approach #2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Total bytes used is about </a:t>
            </a:r>
            <a:r>
              <a:rPr lang="en-US" dirty="0" err="1">
                <a:solidFill>
                  <a:srgbClr val="00B050"/>
                </a:solidFill>
              </a:rPr>
              <a:t>12</a:t>
            </a:r>
            <a:r>
              <a:rPr lang="en-US" i="1" dirty="0" err="1">
                <a:solidFill>
                  <a:srgbClr val="00B050"/>
                </a:solidFill>
              </a:rPr>
              <a:t>p</a:t>
            </a:r>
            <a:r>
              <a:rPr lang="en-US" dirty="0"/>
              <a:t>, where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 is the number of pairs that actually occur.</a:t>
            </a:r>
          </a:p>
          <a:p>
            <a:pPr lvl="1"/>
            <a:r>
              <a:rPr lang="en-US" dirty="0"/>
              <a:t>Beats triangular matrix if </a:t>
            </a:r>
            <a:r>
              <a:rPr lang="en-US" dirty="0" smtClean="0">
                <a:solidFill>
                  <a:srgbClr val="FF0000"/>
                </a:solidFill>
              </a:rPr>
              <a:t>no more than1/3 </a:t>
            </a:r>
            <a:r>
              <a:rPr lang="en-US" dirty="0"/>
              <a:t>of possible pairs actually occur.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require extra space for retrieval structure, e.g., a hash table.</a:t>
            </a:r>
          </a:p>
        </p:txBody>
      </p:sp>
    </p:spTree>
    <p:extLst>
      <p:ext uri="{BB962C8B-B14F-4D97-AF65-F5344CB8AC3E}">
        <p14:creationId xmlns:p14="http://schemas.microsoft.com/office/powerpoint/2010/main" xmlns="" val="21835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071F-2B30-436A-AAC7-B5ED3DE97E79}" type="slidenum">
              <a:rPr lang="en-US"/>
              <a:pPr/>
              <a:t>47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A-Priori Using Triangular Matrix for Counts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357446" y="2438400"/>
            <a:ext cx="1019908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err="1" smtClean="0"/>
              <a:t>Freq</a:t>
            </a:r>
            <a:r>
              <a:rPr lang="el-GR" sz="2000" dirty="0" smtClean="0"/>
              <a:t>-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quent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items  </a:t>
            </a:r>
            <a:endParaRPr lang="en-US" sz="2000" dirty="0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191000" y="31242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562600" y="3657600"/>
            <a:ext cx="11721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Counts of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</a:t>
            </a:r>
          </a:p>
          <a:p>
            <a:r>
              <a:rPr lang="en-US" dirty="0"/>
              <a:t> frequent</a:t>
            </a:r>
          </a:p>
          <a:p>
            <a:r>
              <a:rPr lang="en-US" dirty="0"/>
              <a:t>   items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4008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40366" y="2438400"/>
            <a:ext cx="732692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/>
              <a:t>Old  </a:t>
            </a:r>
          </a:p>
          <a:p>
            <a:pPr algn="ctr"/>
            <a:r>
              <a:rPr lang="en-US" sz="2000" dirty="0" smtClean="0"/>
              <a:t>  item  </a:t>
            </a:r>
            <a:endParaRPr lang="el-GR" sz="2000" dirty="0" smtClean="0"/>
          </a:p>
          <a:p>
            <a:pPr algn="ctr"/>
            <a:r>
              <a:rPr lang="en-US" sz="2000" dirty="0" smtClean="0"/>
              <a:t>#</a:t>
            </a:r>
            <a:r>
              <a:rPr lang="en-US" sz="2000" dirty="0"/>
              <a:t>’s  </a:t>
            </a:r>
          </a:p>
        </p:txBody>
      </p:sp>
    </p:spTree>
    <p:extLst>
      <p:ext uri="{BB962C8B-B14F-4D97-AF65-F5344CB8AC3E}">
        <p14:creationId xmlns:p14="http://schemas.microsoft.com/office/powerpoint/2010/main" xmlns="" val="22838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6002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Given a set of transactions, find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US" sz="2400" dirty="0"/>
              <a:t>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3032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>
            <p:extLst/>
          </p:nvPr>
        </p:nvGraphicFramePr>
        <p:xfrm>
          <a:off x="228600" y="3657600"/>
          <a:ext cx="4343400" cy="2532063"/>
        </p:xfrm>
        <a:graphic>
          <a:graphicData uri="http://schemas.openxmlformats.org/presentationml/2006/ole">
            <p:oleObj spid="_x0000_s147462" name="Document" r:id="rId3" imgW="3433292" imgH="1998228" progId="Word.Document.8">
              <p:embed/>
            </p:oleObj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2607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Example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870325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{Diaper} </a:t>
            </a:r>
            <a:r>
              <a:rPr lang="en-US" sz="1800" b="0" dirty="0">
                <a:sym typeface="Symbol" pitchFamily="18" charset="2"/>
              </a:rPr>
              <a:t> {Beer},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{Milk, Bread}  {</a:t>
            </a:r>
            <a:r>
              <a:rPr lang="en-US" sz="1800" b="0" dirty="0" err="1">
                <a:sym typeface="Symbol" pitchFamily="18" charset="2"/>
              </a:rPr>
              <a:t>Eggs,Coke</a:t>
            </a:r>
            <a:r>
              <a:rPr lang="en-US" sz="1800" b="0" dirty="0">
                <a:sym typeface="Symbol" pitchFamily="18" charset="2"/>
              </a:rPr>
              <a:t>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5165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/>
              <a:t>Implication means </a:t>
            </a:r>
            <a:r>
              <a:rPr lang="en-US" sz="2000" b="0" dirty="0">
                <a:solidFill>
                  <a:srgbClr val="0070C0"/>
                </a:solidFill>
              </a:rPr>
              <a:t>co-occurrence, not causality</a:t>
            </a:r>
            <a:r>
              <a:rPr lang="en-US" sz="20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549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BC83-6294-4095-8659-926C0C6EDDEB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Market-Baskets – (2)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876800"/>
          </a:xfrm>
        </p:spPr>
        <p:txBody>
          <a:bodyPr/>
          <a:lstStyle/>
          <a:p>
            <a:r>
              <a:rPr lang="en-US" dirty="0" smtClean="0"/>
              <a:t>Really, </a:t>
            </a:r>
            <a:r>
              <a:rPr lang="en-US" dirty="0"/>
              <a:t>a general </a:t>
            </a:r>
            <a:r>
              <a:rPr lang="en-US" dirty="0" smtClean="0"/>
              <a:t>many-to-many </a:t>
            </a:r>
            <a:r>
              <a:rPr lang="en-US" dirty="0"/>
              <a:t>mapping (association) between two kinds of </a:t>
            </a:r>
            <a:r>
              <a:rPr lang="en-US" dirty="0" smtClean="0"/>
              <a:t>things, where the one (the </a:t>
            </a:r>
            <a:r>
              <a:rPr lang="en-US" dirty="0" smtClean="0">
                <a:solidFill>
                  <a:srgbClr val="0070C0"/>
                </a:solidFill>
              </a:rPr>
              <a:t>baskets</a:t>
            </a:r>
            <a:r>
              <a:rPr lang="en-US" dirty="0" smtClean="0"/>
              <a:t>) is a set of the other (the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But we ask about connections among “items,” not “baskets.”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technology focuses on </a:t>
            </a:r>
            <a:r>
              <a:rPr lang="en-US" dirty="0" smtClean="0">
                <a:solidFill>
                  <a:srgbClr val="009900"/>
                </a:solidFill>
              </a:rPr>
              <a:t>common/frequent </a:t>
            </a:r>
            <a:r>
              <a:rPr lang="en-US" dirty="0">
                <a:solidFill>
                  <a:srgbClr val="009900"/>
                </a:solidFill>
              </a:rPr>
              <a:t>events</a:t>
            </a:r>
            <a:r>
              <a:rPr lang="en-US" dirty="0"/>
              <a:t>, not rare events (“long tail”).</a:t>
            </a:r>
          </a:p>
        </p:txBody>
      </p:sp>
    </p:spTree>
    <p:extLst>
      <p:ext uri="{BB962C8B-B14F-4D97-AF65-F5344CB8AC3E}">
        <p14:creationId xmlns:p14="http://schemas.microsoft.com/office/powerpoint/2010/main" xmlns="" val="4084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Association Rules</a:t>
            </a:r>
            <a:endParaRPr lang="en-US" sz="3600" dirty="0"/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690054" y="3427086"/>
            <a:ext cx="3276600" cy="2179589"/>
            <a:chOff x="3070" y="2304"/>
            <a:chExt cx="2498" cy="1731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070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794" y="2641"/>
            <a:ext cx="1711" cy="239"/>
          </p:xfrm>
          <a:graphic>
            <a:graphicData uri="http://schemas.openxmlformats.org/presentationml/2006/ole">
              <p:oleObj spid="_x0000_s153606" name="Εξίσωση" r:id="rId3" imgW="1434960" imgH="203040" progId="Equation.3">
                <p:embed/>
              </p:oleObj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070" y="3034"/>
            <a:ext cx="2460" cy="445"/>
          </p:xfrm>
          <a:graphic>
            <a:graphicData uri="http://schemas.openxmlformats.org/presentationml/2006/ole">
              <p:oleObj spid="_x0000_s153607" name="Equation" r:id="rId4" imgW="4318000" imgH="787400" progId="Equation.3">
                <p:embed/>
              </p:oleObj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093" y="3595"/>
            <a:ext cx="2475" cy="440"/>
          </p:xfrm>
          <a:graphic>
            <a:graphicData uri="http://schemas.openxmlformats.org/presentationml/2006/ole">
              <p:oleObj spid="_x0000_s153608" name="Equation" r:id="rId5" imgW="4470400" imgH="787400" progId="Equation.3">
                <p:embed/>
              </p:oleObj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5" y="1295400"/>
            <a:ext cx="53997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 smtClean="0"/>
              <a:t>         </a:t>
            </a:r>
            <a:r>
              <a:rPr lang="en-US" sz="1800" b="0" dirty="0" smtClean="0">
                <a:solidFill>
                  <a:srgbClr val="00B050"/>
                </a:solidFill>
              </a:rPr>
              <a:t>X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1800" b="0" dirty="0">
                <a:sym typeface="Symbol" pitchFamily="18" charset="2"/>
              </a:rPr>
              <a:t> and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1800" b="0" dirty="0">
                <a:sym typeface="Symbol" pitchFamily="18" charset="2"/>
              </a:rPr>
              <a:t>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1200150" lvl="2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600" b="0" dirty="0" smtClean="0"/>
              <a:t>{</a:t>
            </a:r>
            <a:r>
              <a:rPr lang="en-US" sz="1600" b="0" dirty="0"/>
              <a:t>Milk, Diaper} </a:t>
            </a:r>
            <a:r>
              <a:rPr lang="en-US" sz="1600" b="0" dirty="0">
                <a:sym typeface="Symbol" pitchFamily="18" charset="2"/>
              </a:rPr>
              <a:t> {Beer}</a:t>
            </a:r>
            <a:r>
              <a:rPr lang="en-US" sz="1600" b="0" dirty="0"/>
              <a:t> 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Rule Evaluation Metrics</a:t>
            </a:r>
            <a:endParaRPr lang="en-US" sz="2000" b="1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sz="1600" b="0" dirty="0">
                <a:solidFill>
                  <a:srgbClr val="00B050"/>
                </a:solidFill>
              </a:rPr>
              <a:t>X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=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</a:t>
            </a:r>
            <a:r>
              <a:rPr lang="en-US" sz="1600" dirty="0">
                <a:solidFill>
                  <a:srgbClr val="00B050"/>
                </a:solidFill>
              </a:rPr>
              <a:t>X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/>
              <a:t>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 smtClean="0"/>
              <a:t>How </a:t>
            </a:r>
            <a:r>
              <a:rPr lang="en-US" sz="1600" b="0" dirty="0"/>
              <a:t>often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/>
              <a:t> appears </a:t>
            </a:r>
            <a:r>
              <a:rPr lang="en-US" sz="1600" b="0" dirty="0"/>
              <a:t>in transactions </a:t>
            </a:r>
            <a:r>
              <a:rPr lang="en-US" sz="1600" b="0" dirty="0" smtClean="0"/>
              <a:t>that contain </a:t>
            </a:r>
            <a:r>
              <a:rPr lang="en-US" sz="1600" b="0" dirty="0" smtClean="0">
                <a:solidFill>
                  <a:srgbClr val="00B050"/>
                </a:solidFill>
              </a:rPr>
              <a:t>X</a:t>
            </a:r>
            <a:r>
              <a:rPr lang="en-US" sz="1600" b="0" dirty="0" smtClean="0"/>
              <a:t> =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conditional probability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P(Y|X)</a:t>
            </a:r>
            <a:r>
              <a:rPr lang="en-US" sz="1600" dirty="0" smtClean="0"/>
              <a:t>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 smtClean="0"/>
              <a:t> </a:t>
            </a:r>
            <a:r>
              <a:rPr lang="en-US" sz="1600" dirty="0"/>
              <a:t>occurs given that </a:t>
            </a:r>
            <a:r>
              <a:rPr lang="en-US" sz="1600" dirty="0" smtClean="0">
                <a:solidFill>
                  <a:srgbClr val="00B050"/>
                </a:solidFill>
              </a:rPr>
              <a:t>X</a:t>
            </a:r>
            <a:r>
              <a:rPr lang="en-US" sz="1600" dirty="0" smtClean="0"/>
              <a:t> </a:t>
            </a:r>
            <a:r>
              <a:rPr lang="en-US" sz="1600" dirty="0"/>
              <a:t>has occurred</a:t>
            </a:r>
            <a:r>
              <a:rPr lang="en-US" sz="1600" dirty="0" smtClean="0"/>
              <a:t>.</a:t>
            </a:r>
          </a:p>
          <a:p>
            <a:pPr marL="2286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534479" y="1365703"/>
          <a:ext cx="3587750" cy="2152650"/>
        </p:xfrm>
        <a:graphic>
          <a:graphicData uri="http://schemas.openxmlformats.org/presentationml/2006/ole">
            <p:oleObj spid="_x0000_s153609" name="Document" r:id="rId6" imgW="3359338" imgH="2015504" progId="Word.Documen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5" y="5480237"/>
            <a:ext cx="8447315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Problem Definition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Input:</a:t>
            </a:r>
            <a:r>
              <a:rPr lang="en-US" dirty="0" smtClean="0"/>
              <a:t> Market-basket data,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minconf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values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rules with items in I having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≥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/>
              <a:t>≥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minconf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65385"/>
            <a:ext cx="8610600" cy="4876800"/>
          </a:xfrm>
        </p:spPr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 </a:t>
            </a:r>
            <a:r>
              <a:rPr lang="en-US" dirty="0" err="1">
                <a:solidFill>
                  <a:srgbClr val="00B0F0"/>
                </a:solidFill>
              </a:rPr>
              <a:t>minsup</a:t>
            </a:r>
            <a:endParaRPr lang="en-US" dirty="0">
              <a:solidFill>
                <a:srgbClr val="00B0F0"/>
              </a:solidFill>
            </a:endParaRPr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</a:t>
            </a:r>
            <a:r>
              <a:rPr lang="en-US" dirty="0">
                <a:solidFill>
                  <a:srgbClr val="00B0F0"/>
                </a:solidFill>
              </a:rPr>
              <a:t>high confidence </a:t>
            </a:r>
            <a:r>
              <a:rPr lang="en-US" dirty="0"/>
              <a:t>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00B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552" y="4614400"/>
            <a:ext cx="4022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 smtClean="0"/>
              <a:t>E.g., Rule</a:t>
            </a:r>
            <a:r>
              <a:rPr lang="en-US" sz="2400" dirty="0"/>
              <a:t>:</a:t>
            </a:r>
            <a:r>
              <a:rPr lang="en-US" sz="2400" dirty="0" smtClean="0">
                <a:solidFill>
                  <a:srgbClr val="0070C0"/>
                </a:solidFill>
              </a:rPr>
              <a:t> 	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</a:t>
            </a:r>
            <a:r>
              <a:rPr lang="en-US" sz="2400" dirty="0" smtClean="0">
                <a:solidFill>
                  <a:srgbClr val="00B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83863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BCD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 ACD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 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ABD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ABC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</a:t>
            </a:r>
            <a:endParaRPr lang="en-US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AD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AB 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AC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	 </a:t>
            </a:r>
          </a:p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ABC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ABD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 B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ACD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BCD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732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Candidate rules: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211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anti-monotonicity</a:t>
            </a:r>
            <a:endParaRPr lang="en-US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In general, confidence does not have an anti-monotone </a:t>
            </a:r>
            <a:r>
              <a:rPr lang="en-US" dirty="0" smtClean="0">
                <a:sym typeface="Symbol" pitchFamily="18" charset="2"/>
              </a:rPr>
              <a:t>property with respect to the size of the </a:t>
            </a:r>
            <a:r>
              <a:rPr lang="en-US" dirty="0" err="1" smtClean="0">
                <a:sym typeface="Symbol" pitchFamily="18" charset="2"/>
              </a:rPr>
              <a:t>itemset</a:t>
            </a:r>
            <a:r>
              <a:rPr lang="en-US" dirty="0" smtClean="0">
                <a:sym typeface="Symbol" pitchFamily="18" charset="2"/>
              </a:rPr>
              <a:t>: 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c(ABC D) </a:t>
            </a:r>
            <a:r>
              <a:rPr lang="en-US" dirty="0">
                <a:sym typeface="Symbol" pitchFamily="18" charset="2"/>
              </a:rPr>
              <a:t>can be larger or smaller than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 D)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But confidence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</a:t>
            </a:r>
            <a:r>
              <a:rPr lang="en-US" dirty="0" smtClean="0">
                <a:sym typeface="Symbol" pitchFamily="18" charset="2"/>
              </a:rPr>
              <a:t>rule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monotone</a:t>
            </a:r>
            <a:r>
              <a:rPr lang="en-US" dirty="0" smtClean="0">
                <a:sym typeface="Symbol" pitchFamily="18" charset="2"/>
              </a:rPr>
              <a:t> with respect to the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LHS</a:t>
            </a:r>
            <a:r>
              <a:rPr lang="en-US" dirty="0" smtClean="0">
                <a:sym typeface="Symbol" pitchFamily="18" charset="2"/>
              </a:rPr>
              <a:t> of the rule)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</a:t>
            </a:r>
            <a:r>
              <a:rPr lang="en-US" dirty="0">
                <a:sym typeface="Symbol" pitchFamily="18" charset="2"/>
              </a:rPr>
              <a:t>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c(ABC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98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p:oleObj spid="_x0000_s149514" name="Visio" r:id="rId3" imgW="8671306" imgH="4782859" progId="">
              <p:embed/>
            </p:oleObj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185591" y="6203950"/>
            <a:ext cx="4958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latin typeface="+mj-lt"/>
              </a:rPr>
              <a:t>Lattice of </a:t>
            </a:r>
            <a:r>
              <a:rPr lang="en-US" sz="2400" b="0" dirty="0" smtClean="0">
                <a:solidFill>
                  <a:srgbClr val="CC3300"/>
                </a:solidFill>
                <a:latin typeface="+mj-lt"/>
              </a:rPr>
              <a:t>rules created by the </a:t>
            </a:r>
            <a:r>
              <a:rPr lang="en-US" sz="2400" b="0" dirty="0" smtClean="0">
                <a:solidFill>
                  <a:srgbClr val="FF0000"/>
                </a:solidFill>
                <a:latin typeface="+mj-lt"/>
              </a:rPr>
              <a:t>RHS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p:oleObj spid="_x0000_s149515" name="Visio" r:id="rId4" imgW="8778510" imgH="4949675" progId="">
                <p:embed/>
              </p:oleObj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xmlns="" val="2159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/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p:oleObj spid="_x0000_s150534" name="Visio" r:id="rId3" imgW="2777760" imgH="23207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10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p:oleObj spid="_x0000_s31810" name="Equation" r:id="rId4" imgW="1409700" imgH="838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p:oleObj spid="_x0000_s39998" name="Visio" r:id="rId3" imgW="9807210" imgH="7407125" progId="">
              <p:embed/>
            </p:oleObj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</a:t>
            </a:r>
            <a:r>
              <a:rPr lang="en-US" sz="2000" dirty="0">
                <a:solidFill>
                  <a:srgbClr val="FF0000"/>
                </a:solidFill>
              </a:rPr>
              <a:t>supersets</a:t>
            </a:r>
            <a:r>
              <a:rPr lang="en-US" sz="2000" dirty="0"/>
              <a:t>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696" y="633744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Maximal</a:t>
            </a:r>
            <a:r>
              <a:rPr lang="en-US" dirty="0" smtClean="0"/>
              <a:t>: no </a:t>
            </a:r>
            <a:r>
              <a:rPr lang="en-US" smtClean="0"/>
              <a:t>superset has this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p:oleObj spid="_x0000_s41021" name="Visio" r:id="rId3" imgW="9807210" imgH="7407125" progId="">
              <p:embed/>
            </p:oleObj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</a:t>
            </a:r>
            <a:r>
              <a:rPr lang="en-US" sz="2000" dirty="0" smtClean="0">
                <a:solidFill>
                  <a:srgbClr val="FF0000"/>
                </a:solidFill>
              </a:rPr>
              <a:t>subsets</a:t>
            </a:r>
            <a:r>
              <a:rPr lang="en-US" sz="2000" dirty="0" smtClean="0"/>
              <a:t>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no subset has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Border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 Border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endParaRPr lang="en-US" dirty="0" smtClean="0"/>
          </a:p>
          <a:p>
            <a:r>
              <a:rPr lang="en-US" dirty="0" smtClean="0"/>
              <a:t>Either the positive, or the negative border is sufficient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7B6-3FC3-4005-AFD3-48C7D2D10079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–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Items </a:t>
            </a:r>
            <a:r>
              <a:rPr lang="en-US" dirty="0"/>
              <a:t>= products; </a:t>
            </a:r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sets of products someone bought in one trip to the store.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>
                <a:solidFill>
                  <a:srgbClr val="33CC33"/>
                </a:solidFill>
              </a:rPr>
              <a:t>application</a:t>
            </a:r>
            <a:r>
              <a:rPr lang="en-US" dirty="0"/>
              <a:t>: given that many people buy beer and diapers together:</a:t>
            </a:r>
          </a:p>
          <a:p>
            <a:pPr lvl="1"/>
            <a:r>
              <a:rPr lang="en-US" dirty="0"/>
              <a:t>Run a sale on diapers; raise price of beer.</a:t>
            </a:r>
          </a:p>
          <a:p>
            <a:r>
              <a:rPr lang="en-US" dirty="0"/>
              <a:t>Only useful if many buy diapers &amp; beer.</a:t>
            </a:r>
          </a:p>
        </p:txBody>
      </p:sp>
    </p:spTree>
    <p:extLst>
      <p:ext uri="{BB962C8B-B14F-4D97-AF65-F5344CB8AC3E}">
        <p14:creationId xmlns:p14="http://schemas.microsoft.com/office/powerpoint/2010/main" xmlns="" val="42386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closed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</a:t>
            </a:r>
            <a:r>
              <a:rPr lang="en-US" sz="2400" dirty="0"/>
              <a:t>support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p:oleObj spid="_x0000_s34007" name="Worksheet" r:id="rId3" imgW="1988871" imgH="1744914" progId="Excel.Sheet.8">
              <p:embed/>
            </p:oleObj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413503903"/>
              </p:ext>
            </p:extLst>
          </p:nvPr>
        </p:nvGraphicFramePr>
        <p:xfrm>
          <a:off x="3784600" y="2819400"/>
          <a:ext cx="2157413" cy="3265488"/>
        </p:xfrm>
        <a:graphic>
          <a:graphicData uri="http://schemas.openxmlformats.org/presentationml/2006/ole">
            <p:oleObj spid="_x0000_s34008" name="Worksheet" r:id="rId4" imgW="2152710" imgH="3257550" progId="Excel.Sheet.8">
              <p:embed/>
            </p:oleObj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87209006"/>
              </p:ext>
            </p:extLst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p:oleObj spid="_x0000_s34009" name="Worksheet" r:id="rId5" imgW="2152710" imgH="178108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p:oleObj spid="_x0000_s34946" name="Worksheet" r:id="rId3" imgW="1638000" imgH="1974240" progId="Excel.Sheet.8">
              <p:embed/>
            </p:oleObj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p:oleObj spid="_x0000_s34947" name="VISIO" r:id="rId4" imgW="10120884" imgH="7392924" progId="">
              <p:embed/>
            </p:oleObj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p:oleObj spid="_x0000_s35906" name="VISIO" r:id="rId3" imgW="10169652" imgH="7367016" progId="">
              <p:embed/>
            </p:oleObj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p:oleObj spid="_x0000_s36930" name="Visio" r:id="rId3" imgW="6603848" imgH="615798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rule algorithms tend to produce too many rules </a:t>
            </a:r>
            <a:r>
              <a:rPr lang="en-US" dirty="0" smtClean="0"/>
              <a:t>but many </a:t>
            </a:r>
            <a:r>
              <a:rPr lang="en-US" dirty="0"/>
              <a:t>of them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uninteresting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redundant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Redundant</a:t>
            </a:r>
            <a:r>
              <a:rPr lang="en-US" dirty="0"/>
              <a:t> if {A,B,C} </a:t>
            </a:r>
            <a:r>
              <a:rPr lang="en-US" dirty="0">
                <a:sym typeface="Symbol" pitchFamily="18" charset="2"/>
              </a:rPr>
              <a:t> {D} and </a:t>
            </a:r>
            <a:r>
              <a:rPr lang="en-US" dirty="0"/>
              <a:t>{A,B} </a:t>
            </a:r>
            <a:r>
              <a:rPr lang="en-US" dirty="0">
                <a:sym typeface="Symbol" pitchFamily="18" charset="2"/>
              </a:rPr>
              <a:t> {D}  </a:t>
            </a:r>
            <a:r>
              <a:rPr lang="en-US" dirty="0" smtClean="0">
                <a:sym typeface="Symbol" pitchFamily="18" charset="2"/>
              </a:rPr>
              <a:t>have </a:t>
            </a:r>
            <a:r>
              <a:rPr lang="en-US" dirty="0">
                <a:sym typeface="Symbol" pitchFamily="18" charset="2"/>
              </a:rPr>
              <a:t>same support &amp; </a:t>
            </a:r>
            <a:r>
              <a:rPr lang="en-US" dirty="0" smtClean="0">
                <a:sym typeface="Symbol" pitchFamily="18" charset="2"/>
              </a:rPr>
              <a:t>confidence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Summarization techniques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Uninteresting</a:t>
            </a:r>
            <a:r>
              <a:rPr lang="en-US" dirty="0" smtClean="0">
                <a:sym typeface="Symbol" pitchFamily="18" charset="2"/>
              </a:rPr>
              <a:t>, if the pattern that is revealed does not offer useful information.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Interestingness measures</a:t>
            </a:r>
            <a:r>
              <a:rPr lang="en-US" dirty="0" smtClean="0">
                <a:sym typeface="Symbol" pitchFamily="18" charset="2"/>
              </a:rPr>
              <a:t>: a hard problem to define</a:t>
            </a:r>
            <a:endParaRPr lang="en-US" dirty="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Interestingness measures </a:t>
            </a:r>
            <a:r>
              <a:rPr lang="en-US" dirty="0"/>
              <a:t>can be used to prune/rank the derived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Subjective</a:t>
            </a:r>
            <a:r>
              <a:rPr lang="en-US" dirty="0" smtClean="0"/>
              <a:t> measures: require human analyst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dirty="0" smtClean="0"/>
              <a:t> measures: rely on the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xmlns="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</a:t>
            </a:r>
            <a:r>
              <a:rPr lang="en-US" sz="2400" dirty="0">
                <a:solidFill>
                  <a:srgbClr val="00B050"/>
                </a:solidFill>
              </a:rPr>
              <a:t>X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 Y</a:t>
            </a:r>
            <a:r>
              <a:rPr lang="en-US" sz="2400" dirty="0">
                <a:sym typeface="Symbol" pitchFamily="18" charset="2"/>
              </a:rPr>
              <a:t>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rgbClr val="FF0000"/>
                </a:solidFill>
              </a:rPr>
              <a:t>contingency table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/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96732" t="-1449" r="-18758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15000" t="-1449" r="-105000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101449" r="-29932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204412" r="-29932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rgbClr val="CC0000"/>
                </a:solidFill>
              </a:rPr>
              <a:t>Contingency table</a:t>
            </a:r>
            <a:r>
              <a:rPr lang="en-US" sz="2000" b="0" dirty="0">
                <a:sym typeface="Symbol" pitchFamily="18" charset="2"/>
              </a:rPr>
              <a:t> for </a:t>
            </a:r>
            <a:r>
              <a:rPr lang="en-US" sz="2400" b="0" dirty="0">
                <a:solidFill>
                  <a:srgbClr val="00B050"/>
                </a:solidFill>
              </a:rPr>
              <a:t>X </a:t>
            </a:r>
            <a:r>
              <a:rPr lang="en-US" sz="2400" b="0" dirty="0">
                <a:solidFill>
                  <a:srgbClr val="00B050"/>
                </a:solidFill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9"/>
            <a:ext cx="4114800" cy="1570038"/>
            <a:chOff x="1152" y="3024"/>
            <a:chExt cx="2592" cy="989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 dirty="0" err="1"/>
                <a:t>f</a:t>
              </a:r>
              <a:r>
                <a:rPr lang="en-US" sz="2000" b="0" baseline="-25000" dirty="0" err="1"/>
                <a:t>11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10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rgbClr val="0070C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 dirty="0"/>
              <a:t> support, confidence, lift, </a:t>
            </a:r>
            <a:r>
              <a:rPr lang="en-US" sz="2400" b="0" dirty="0" err="1"/>
              <a:t>Gini</a:t>
            </a:r>
            <a:r>
              <a:rPr lang="en-US" sz="2400" b="0" dirty="0"/>
              <a:t>,</a:t>
            </a:r>
            <a:br>
              <a:rPr lang="en-US" sz="2400" b="0" dirty="0"/>
            </a:br>
            <a:r>
              <a:rPr lang="en-US" sz="2400" b="0" dirty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appears in tuple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appears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does not appear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does not appear in tuple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blipFill rotWithShape="1">
                <a:blip r:embed="rId3"/>
                <a:stretch>
                  <a:fillRect t="-2488" r="-307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0687908"/>
              </p:ext>
            </p:extLst>
          </p:nvPr>
        </p:nvGraphicFramePr>
        <p:xfrm>
          <a:off x="16764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810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91297" name="Text Box 33"/>
              <p:cNvSpPr txBox="1">
                <a:spLocks noChangeArrowheads="1"/>
              </p:cNvSpPr>
              <p:nvPr/>
            </p:nvSpPr>
            <p:spPr bwMode="auto">
              <a:xfrm>
                <a:off x="685800" y="3946524"/>
                <a:ext cx="7391400" cy="2800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 smtClean="0">
                    <a:latin typeface="Tahoma" pitchFamily="34" charset="0"/>
                  </a:rPr>
                  <a:t/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</a:rPr>
                  <a:t>Association Rule: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</a:rPr>
                  <a:t>Tea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sz="2400" b="0" dirty="0" smtClean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Coffee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b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</a:br>
                <a:r>
                  <a:rPr lang="en-US" sz="2000" b="0" dirty="0" smtClean="0">
                    <a:latin typeface="Tahoma" pitchFamily="34" charset="0"/>
                  </a:rPr>
                  <a:t>Confidence</a:t>
                </a:r>
                <a:r>
                  <a:rPr lang="en-US" sz="2000" b="0" dirty="0">
                    <a:latin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Tea</m:t>
                    </m:r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0.75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>
                    <a:latin typeface="Tahoma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Coffee</m:t>
                    </m:r>
                    <m:r>
                      <a:rPr lang="en-US" sz="2000" b="0" i="1" dirty="0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0.9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b="0" dirty="0">
                    <a:latin typeface="Tahoma" pitchFamily="34" charset="0"/>
                    <a:sym typeface="Symbol" pitchFamily="18" charset="2"/>
                  </a:rPr>
                  <a:t> Although confidence is high, rule is misleading</a:t>
                </a:r>
              </a:p>
              <a:p>
                <a:pPr marL="342900" indent="-342900">
                  <a:spcBef>
                    <a:spcPct val="5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</a:rPr>
                          <m:t>Tea</m:t>
                        </m:r>
                      </m:e>
                    </m:acc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0.9375</m:t>
                    </m:r>
                  </m:oMath>
                </a14:m>
                <a:endParaRPr lang="en-US" sz="2000" b="0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29129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946524"/>
                <a:ext cx="7391400" cy="2800254"/>
              </a:xfrm>
              <a:prstGeom prst="rect">
                <a:avLst/>
              </a:prstGeom>
              <a:blipFill rotWithShape="1">
                <a:blip r:embed="rId2"/>
                <a:stretch>
                  <a:fillRect l="-908" t="-1957" b="-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3581400" y="2119700"/>
            <a:ext cx="2819400" cy="39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1796534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30" y="2486297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but not</a:t>
            </a:r>
            <a:r>
              <a:rPr lang="en-US" dirty="0" smtClean="0"/>
              <a:t> tea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609491" y="2809463"/>
            <a:ext cx="2795239" cy="186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799" y="320126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3605560" y="3352800"/>
            <a:ext cx="2795239" cy="1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765" y="106679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tea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5486400" y="1389965"/>
            <a:ext cx="916365" cy="1200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7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(B)</a:t>
            </a:r>
          </a:p>
          <a:p>
            <a:pPr lvl="1"/>
            <a:r>
              <a:rPr lang="en-US" dirty="0"/>
              <a:t>420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420/1000 = 0.42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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(B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xmlns="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bike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&lt;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445E-1D70-4349-AF68-7380A2D078D8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Web pages; </a:t>
            </a:r>
            <a:r>
              <a:rPr lang="en-US" dirty="0">
                <a:solidFill>
                  <a:srgbClr val="CC6600"/>
                </a:solidFill>
              </a:rPr>
              <a:t>items</a:t>
            </a:r>
            <a:r>
              <a:rPr lang="en-US" dirty="0"/>
              <a:t> = words.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application: </a:t>
            </a:r>
            <a:r>
              <a:rPr lang="en-US" dirty="0" smtClean="0"/>
              <a:t>Unusual </a:t>
            </a:r>
            <a:r>
              <a:rPr lang="en-US" dirty="0"/>
              <a:t>words appearing together in a large number of documents, e.g., “Brad” and “Angelina,” may indicate an interesting relationship.</a:t>
            </a:r>
          </a:p>
        </p:txBody>
      </p:sp>
    </p:spTree>
    <p:extLst>
      <p:ext uri="{BB962C8B-B14F-4D97-AF65-F5344CB8AC3E}">
        <p14:creationId xmlns:p14="http://schemas.microsoft.com/office/powerpoint/2010/main" xmlns="" val="42661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9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that take into account statistical dependence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Lift/Interest/PMI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Lift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Interest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>
                    <a:solidFill>
                      <a:srgbClr val="00B0F0"/>
                    </a:solidFill>
                  </a:rPr>
                  <a:t>text mining </a:t>
                </a:r>
                <a:r>
                  <a:rPr lang="en-US" dirty="0"/>
                  <a:t>it is called: </a:t>
                </a:r>
                <a:r>
                  <a:rPr lang="en-US" dirty="0" err="1">
                    <a:solidFill>
                      <a:srgbClr val="FF0000"/>
                    </a:solidFill>
                  </a:rPr>
                  <a:t>Pointwise</a:t>
                </a:r>
                <a:r>
                  <a:rPr lang="en-US" dirty="0">
                    <a:solidFill>
                      <a:srgbClr val="FF0000"/>
                    </a:solidFill>
                  </a:rPr>
                  <a:t> Mutual Information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Piatesky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-Shapiro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All these measures measure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 from independence</a:t>
                </a:r>
              </a:p>
              <a:p>
                <a:pPr lvl="1"/>
                <a:r>
                  <a:rPr lang="en-US" dirty="0" smtClean="0"/>
                  <a:t>The higher, the better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345567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1806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0.15/(0.9*0.2)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59" y="381000"/>
            <a:ext cx="8229600" cy="9906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9878468"/>
              </p:ext>
            </p:extLst>
          </p:nvPr>
        </p:nvGraphicFramePr>
        <p:xfrm>
          <a:off x="152400" y="1371600"/>
          <a:ext cx="4572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108"/>
                <a:gridCol w="1055077"/>
                <a:gridCol w="896815"/>
                <a:gridCol w="1143000"/>
              </a:tblGrid>
              <a:tr h="2930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of, the</a:t>
                      </a:r>
                      <a:endParaRPr lang="en-US" sz="1600" dirty="0"/>
                    </a:p>
                  </a:txBody>
                  <a:tcPr/>
                </a:tc>
              </a:tr>
              <a:tr h="506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of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34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was creating a document by picking words randomly, </a:t>
            </a:r>
            <a:r>
              <a:rPr lang="en-US" dirty="0" smtClean="0">
                <a:solidFill>
                  <a:srgbClr val="0070C0"/>
                </a:solidFill>
              </a:rPr>
              <a:t>(of, the) </a:t>
            </a:r>
            <a:r>
              <a:rPr lang="en-US" dirty="0" smtClean="0"/>
              <a:t>have more or less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probability of appearing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347254"/>
              </p:ext>
            </p:extLst>
          </p:nvPr>
        </p:nvGraphicFramePr>
        <p:xfrm>
          <a:off x="152400" y="3200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hong</m:t>
                          </m:r>
                          <m:r>
                            <a:rPr lang="en-US" sz="2000" i="0" dirty="0" err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kong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hong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kong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14828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hong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kong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always only together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317892"/>
              </p:ext>
            </p:extLst>
          </p:nvPr>
        </p:nvGraphicFramePr>
        <p:xfrm>
          <a:off x="76200" y="5029200"/>
          <a:ext cx="5791200" cy="914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8875"/>
                <a:gridCol w="1143000"/>
                <a:gridCol w="1295400"/>
                <a:gridCol w="2063925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obama</m:t>
                          </m:r>
                          <m: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karagounis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obama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karagounis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25" y="5977087"/>
            <a:ext cx="837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obama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karagounis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never together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29545" y="2691125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199" y="4524866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Positive 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02" y="6336268"/>
            <a:ext cx="223651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Negative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Drawbacks of Lift/Interest/Mutual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376230"/>
              </p:ext>
            </p:extLst>
          </p:nvPr>
        </p:nvGraphicFramePr>
        <p:xfrm>
          <a:off x="2179320" y="18288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honk, </a:t>
                      </a:r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0.0001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0.0001∗0.0001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642773"/>
              </p:ext>
            </p:extLst>
          </p:nvPr>
        </p:nvGraphicFramePr>
        <p:xfrm>
          <a:off x="2107268" y="3962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0.2∗0.2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00282" y="5943600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Rare</a:t>
            </a:r>
            <a:r>
              <a:rPr lang="en-US" sz="2000" dirty="0" smtClean="0"/>
              <a:t> co-occurrences are deemed more interesting.</a:t>
            </a:r>
          </a:p>
          <a:p>
            <a:r>
              <a:rPr lang="en-US" sz="2000" dirty="0" smtClean="0"/>
              <a:t>But this is not always what we want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68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xmlns="" val="3042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356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356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492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231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339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308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289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365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3700" y="1027330"/>
            <a:ext cx="3924300" cy="522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3886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frequent pairs is usually the most expensive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76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46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  pairs of</a:t>
            </a:r>
          </a:p>
          <a:p>
            <a:r>
              <a:rPr lang="en-US"/>
              <a:t> frequent</a:t>
            </a:r>
          </a:p>
          <a:p>
            <a:r>
              <a:rPr lang="en-US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77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6324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err="1" smtClean="0"/>
              <a:t>Apriori</a:t>
            </a:r>
            <a:r>
              <a:rPr lang="en-US" dirty="0"/>
              <a:t>, most memory is idle.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memory to </a:t>
            </a:r>
            <a:r>
              <a:rPr lang="en-US" dirty="0" smtClean="0"/>
              <a:t>keep a hash table where </a:t>
            </a:r>
            <a:r>
              <a:rPr lang="en-US" dirty="0">
                <a:solidFill>
                  <a:srgbClr val="0070C0"/>
                </a:solidFill>
              </a:rPr>
              <a:t>pairs of items </a:t>
            </a:r>
            <a:r>
              <a:rPr lang="en-US" dirty="0"/>
              <a:t>are </a:t>
            </a:r>
            <a:r>
              <a:rPr lang="en-US" dirty="0" smtClean="0"/>
              <a:t>hashed. </a:t>
            </a:r>
          </a:p>
          <a:p>
            <a:r>
              <a:rPr lang="en-US" dirty="0"/>
              <a:t>The hash table keeps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just counts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number of pairs hashed in each bucket, not </a:t>
            </a:r>
            <a:r>
              <a:rPr lang="en-US" dirty="0"/>
              <a:t>the pairs themselves.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16764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29400" y="17526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10400" y="49450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xmlns="" val="2618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78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smtClean="0"/>
              <a:t>Memory organization:</a:t>
            </a:r>
          </a:p>
          <a:p>
            <a:pPr lvl="2"/>
            <a:r>
              <a:rPr lang="en-US" sz="2400" dirty="0"/>
              <a:t>Space to count each item.</a:t>
            </a:r>
          </a:p>
          <a:p>
            <a:pPr lvl="3"/>
            <a:r>
              <a:rPr lang="en-US" sz="2000" dirty="0"/>
              <a:t>One (typically) 4-byte integer per item.</a:t>
            </a:r>
          </a:p>
          <a:p>
            <a:pPr lvl="2"/>
            <a:r>
              <a:rPr lang="en-US" sz="2400" dirty="0"/>
              <a:t>Use the rest of the space for as many integers, representing buckets, as we can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748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79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17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xmlns="" val="406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3F61-69A4-47D3-8542-76C6ECD146C0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sentences; </a:t>
            </a:r>
            <a:r>
              <a:rPr lang="en-US" dirty="0">
                <a:solidFill>
                  <a:srgbClr val="CC6600"/>
                </a:solidFill>
              </a:rPr>
              <a:t>items</a:t>
            </a:r>
            <a:r>
              <a:rPr lang="en-US" dirty="0"/>
              <a:t> = documents containing those sentences.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application: </a:t>
            </a:r>
            <a:r>
              <a:rPr lang="en-US" dirty="0" smtClean="0"/>
              <a:t>Items </a:t>
            </a:r>
            <a:r>
              <a:rPr lang="en-US" dirty="0"/>
              <a:t>that appear together too often could represent plagiarism.</a:t>
            </a:r>
          </a:p>
          <a:p>
            <a:r>
              <a:rPr lang="en-US" dirty="0"/>
              <a:t>Notice items do not have to be “in” baskets.</a:t>
            </a:r>
          </a:p>
        </p:txBody>
      </p:sp>
    </p:spTree>
    <p:extLst>
      <p:ext uri="{BB962C8B-B14F-4D97-AF65-F5344CB8AC3E}">
        <p14:creationId xmlns:p14="http://schemas.microsoft.com/office/powerpoint/2010/main" xmlns="" val="1995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80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20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221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2"/>
          </p:cNvCxnSpPr>
          <p:nvPr/>
        </p:nvCxnSpPr>
        <p:spPr>
          <a:xfrm>
            <a:off x="3238500" y="3238500"/>
            <a:ext cx="22412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6918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08412" y="35814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3930" y="39243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3930" y="42672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03930" y="45720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12895" y="48768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3930" y="51816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29000" y="3581400"/>
            <a:ext cx="24384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3600" y="3396734"/>
            <a:ext cx="168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Bucket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81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15400" cy="4572000"/>
          </a:xfrm>
        </p:spPr>
        <p:txBody>
          <a:bodyPr>
            <a:normAutofit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pair of </a:t>
            </a:r>
            <a:r>
              <a:rPr lang="en-US" dirty="0">
                <a:latin typeface="Courier New" pitchFamily="49" charset="0"/>
              </a:rPr>
              <a:t>items in the basket) </a:t>
            </a:r>
            <a:r>
              <a:rPr lang="en-US" sz="2800" dirty="0">
                <a:latin typeface="Courier New" pitchFamily="49" charset="0"/>
              </a:rPr>
              <a:t>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the count for </a:t>
            </a:r>
            <a:r>
              <a:rPr lang="en-US" sz="2800" dirty="0" smtClean="0">
                <a:latin typeface="Courier New" pitchFamily="49" charset="0"/>
              </a:rPr>
              <a:t>that bucket</a:t>
            </a:r>
            <a:endParaRPr lang="en-US" sz="2800" dirty="0">
              <a:latin typeface="Courier New" pitchFamily="49" charset="0"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958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82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 smtClean="0"/>
              <a:t>threshold.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</a:t>
            </a:r>
            <a:r>
              <a:rPr lang="en-US" dirty="0" smtClean="0"/>
              <a:t>frequent.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cannot use the hash table to eliminate any member of this </a:t>
            </a:r>
            <a:r>
              <a:rPr lang="en-US" dirty="0" smtClean="0"/>
              <a:t>bucket.</a:t>
            </a:r>
          </a:p>
          <a:p>
            <a:r>
              <a:rPr lang="en-US" dirty="0" smtClean="0"/>
              <a:t>Even </a:t>
            </a:r>
            <a:r>
              <a:rPr lang="en-US" dirty="0"/>
              <a:t>without any frequent pair, a bucket can be </a:t>
            </a:r>
            <a:r>
              <a:rPr lang="en-US" dirty="0" smtClean="0"/>
              <a:t>frequent.</a:t>
            </a:r>
          </a:p>
          <a:p>
            <a:pPr lvl="1"/>
            <a:r>
              <a:rPr lang="en-US" dirty="0" smtClean="0"/>
              <a:t>Again</a:t>
            </a:r>
            <a:r>
              <a:rPr lang="en-US" dirty="0"/>
              <a:t>, nothing in the bucket can be eliminated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</a:t>
            </a:r>
            <a:r>
              <a:rPr lang="en-US" dirty="0"/>
              <a:t>in the best case, the count for a  bucket is </a:t>
            </a:r>
            <a:r>
              <a:rPr lang="en-US" dirty="0" smtClean="0"/>
              <a:t>  less </a:t>
            </a:r>
            <a:r>
              <a:rPr lang="en-US" dirty="0"/>
              <a:t>than the support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</a:t>
            </a:r>
            <a:r>
              <a:rPr lang="en-US" dirty="0" smtClean="0"/>
              <a:t>items.</a:t>
            </a:r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Pass 2 (frequent pairs), we only count pairs that hash to frequent buckets.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83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the buckets 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bit-vector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means the bucket is frequent; 0 means it is not.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4-byte</a:t>
            </a:r>
            <a:r>
              <a:rPr lang="en-US" dirty="0" smtClean="0"/>
              <a:t> </a:t>
            </a:r>
            <a:r>
              <a:rPr lang="en-US" dirty="0"/>
              <a:t>integers are replaced by bits, so the bit-vector requires </a:t>
            </a:r>
            <a:r>
              <a:rPr lang="en-US" dirty="0">
                <a:solidFill>
                  <a:srgbClr val="0070C0"/>
                </a:solidFill>
              </a:rPr>
              <a:t>1/32</a:t>
            </a:r>
            <a:r>
              <a:rPr lang="en-US" dirty="0"/>
              <a:t> of memory.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find </a:t>
            </a:r>
            <a:r>
              <a:rPr lang="en-US" dirty="0"/>
              <a:t>which items are frequent and list them for the second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as with </a:t>
            </a:r>
            <a:r>
              <a:rPr lang="en-US" dirty="0" err="1" smtClean="0"/>
              <a:t>Apriori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9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85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Notice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xmlns="" val="1368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86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(Or Most) Frequent </a:t>
            </a:r>
            <a:r>
              <a:rPr lang="en-US" dirty="0" err="1"/>
              <a:t>Itemsets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less than </a:t>
            </a:r>
            <a:r>
              <a:rPr lang="en-US" dirty="0"/>
              <a:t>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2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87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 dirty="0"/>
              <a:t>Take a </a:t>
            </a:r>
            <a:r>
              <a:rPr lang="en-US" dirty="0">
                <a:solidFill>
                  <a:srgbClr val="0070C0"/>
                </a:solidFill>
              </a:rPr>
              <a:t>random sample </a:t>
            </a:r>
            <a:r>
              <a:rPr lang="en-US" dirty="0"/>
              <a:t>of the market baskets.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A</a:t>
            </a:r>
            <a:r>
              <a:rPr lang="en-US" dirty="0" err="1" smtClean="0"/>
              <a:t>priori</a:t>
            </a:r>
            <a:r>
              <a:rPr lang="en-US" dirty="0" smtClean="0"/>
              <a:t> </a:t>
            </a:r>
            <a:r>
              <a:rPr lang="en-US" dirty="0"/>
              <a:t>or one of its improvements (for sets of all sizes, not just pairs)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main memory</a:t>
            </a:r>
            <a:r>
              <a:rPr lang="en-US" dirty="0"/>
              <a:t>, so you don’t pay for disk I/O each time you increase the size of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Make sure the sample is such that there is enough </a:t>
            </a:r>
            <a:r>
              <a:rPr lang="en-US" dirty="0"/>
              <a:t>space for counts.</a:t>
            </a:r>
          </a:p>
        </p:txBody>
      </p:sp>
    </p:spTree>
    <p:extLst>
      <p:ext uri="{BB962C8B-B14F-4D97-AF65-F5344CB8AC3E}">
        <p14:creationId xmlns:p14="http://schemas.microsoft.com/office/powerpoint/2010/main" xmlns="" val="2616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88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xmlns="" val="385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89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dirty="0"/>
              <a:t>Use as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dirty="0"/>
              <a:t> threshold a suitable, </a:t>
            </a:r>
            <a:r>
              <a:rPr lang="en-US" dirty="0">
                <a:solidFill>
                  <a:srgbClr val="0070C0"/>
                </a:solidFill>
              </a:rPr>
              <a:t>scaled-back</a:t>
            </a:r>
            <a:r>
              <a:rPr lang="en-US" dirty="0"/>
              <a:t> number.</a:t>
            </a:r>
          </a:p>
          <a:p>
            <a:pPr lvl="1"/>
            <a:r>
              <a:rPr lang="en-US" dirty="0"/>
              <a:t>E.g., if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1/100</a:t>
            </a:r>
            <a:r>
              <a:rPr lang="en-US" dirty="0"/>
              <a:t> of the baskets, use  </a:t>
            </a: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/100</a:t>
            </a:r>
            <a:r>
              <a:rPr lang="en-US" dirty="0"/>
              <a:t> as your support threshold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en-US" dirty="0"/>
              <a:t> of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You could stop here (single pass)</a:t>
            </a:r>
          </a:p>
          <a:p>
            <a:pPr lvl="1"/>
            <a:r>
              <a:rPr lang="en-US" dirty="0" smtClean="0"/>
              <a:t>What could be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2" y="175054"/>
            <a:ext cx="8280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Definitions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31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178" y="1143000"/>
                <a:ext cx="9137822" cy="5486400"/>
              </a:xfrm>
              <a:noFill/>
              <a:ln/>
            </p:spPr>
            <p:txBody>
              <a:bodyPr>
                <a:noAutofit/>
              </a:bodyPr>
              <a:lstStyle/>
              <a:p>
                <a:pPr marL="342900" indent="-342900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2950" lvl="1" indent="-285750"/>
                <a:r>
                  <a:rPr lang="en-US" dirty="0"/>
                  <a:t>A collection of one or more items</a:t>
                </a:r>
              </a:p>
              <a:p>
                <a:pPr marL="1143000" lvl="2" indent="-228600"/>
                <a:r>
                  <a:rPr lang="en-US" dirty="0"/>
                  <a:t>Example: {Milk, Bread, Diaper}</a:t>
                </a:r>
              </a:p>
              <a:p>
                <a:pPr marL="742950" lvl="1" indent="-28575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k-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43000" lvl="2" indent="-228600"/>
                <a:r>
                  <a:rPr lang="en-US" dirty="0"/>
                  <a:t>An </a:t>
                </a:r>
                <a:r>
                  <a:rPr lang="en-US" dirty="0" err="1"/>
                  <a:t>itemset</a:t>
                </a:r>
                <a:r>
                  <a:rPr lang="en-US" dirty="0"/>
                  <a:t> that contains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  <a:r>
                  <a:rPr lang="en-US" dirty="0"/>
                  <a:t> items</a:t>
                </a:r>
                <a:endParaRPr lang="en-US" b="1" dirty="0"/>
              </a:p>
              <a:p>
                <a:pPr marL="342900" indent="-342900"/>
                <a:r>
                  <a:rPr lang="en-US" dirty="0">
                    <a:solidFill>
                      <a:srgbClr val="0070C0"/>
                    </a:solidFill>
                  </a:rPr>
                  <a:t>Support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smtClean="0">
                    <a:solidFill>
                      <a:srgbClr val="0070C0"/>
                    </a:solidFill>
                    <a:sym typeface="Symbol" pitchFamily="18" charset="2"/>
                  </a:rPr>
                  <a:t>s)</a:t>
                </a:r>
                <a:endParaRPr lang="en-US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pPr marL="742950" lvl="1" indent="-285750"/>
                <a:r>
                  <a:rPr lang="en-US" b="1" dirty="0" smtClean="0"/>
                  <a:t>Count</a:t>
                </a:r>
                <a:r>
                  <a:rPr lang="en-US" dirty="0" smtClean="0"/>
                  <a:t>: Frequency </a:t>
                </a:r>
                <a:r>
                  <a:rPr lang="en-US" dirty="0"/>
                  <a:t>of occurrence of an </a:t>
                </a:r>
                <a:r>
                  <a:rPr lang="en-US" dirty="0" err="1"/>
                  <a:t>itemset</a:t>
                </a:r>
                <a:endParaRPr lang="en-US" dirty="0"/>
              </a:p>
              <a:p>
                <a:pPr marL="1017270" lvl="2" indent="-285750"/>
                <a:r>
                  <a:rPr lang="en-US" sz="1800" dirty="0"/>
                  <a:t>E.g.   </a:t>
                </a:r>
                <a:r>
                  <a:rPr lang="en-US" sz="1800" dirty="0" smtClean="0">
                    <a:solidFill>
                      <a:srgbClr val="0070C0"/>
                    </a:solidFill>
                    <a:sym typeface="Symbol" pitchFamily="18" charset="2"/>
                  </a:rPr>
                  <a:t>s({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Milk, </a:t>
                </a:r>
                <a:r>
                  <a:rPr lang="en-US" sz="1800" dirty="0" err="1">
                    <a:solidFill>
                      <a:srgbClr val="0070C0"/>
                    </a:solidFill>
                    <a:sym typeface="Symbol" pitchFamily="18" charset="2"/>
                  </a:rPr>
                  <a:t>Bread,Diaper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}) </a:t>
                </a:r>
                <a:r>
                  <a:rPr lang="en-US" sz="1800" dirty="0">
                    <a:sym typeface="Symbol" pitchFamily="18" charset="2"/>
                  </a:rPr>
                  <a:t>= 2 </a:t>
                </a:r>
                <a:endParaRPr lang="en-US" sz="2400" b="1" dirty="0"/>
              </a:p>
              <a:p>
                <a:pPr marL="742950" lvl="1" indent="-285750"/>
                <a:r>
                  <a:rPr lang="en-US" b="1" dirty="0" smtClean="0"/>
                  <a:t>Fraction</a:t>
                </a:r>
                <a:r>
                  <a:rPr lang="en-US" dirty="0" smtClean="0"/>
                  <a:t>: Fraction </a:t>
                </a:r>
                <a:r>
                  <a:rPr lang="en-US" dirty="0"/>
                  <a:t>of transactions that contain an </a:t>
                </a:r>
                <a:r>
                  <a:rPr lang="en-US" dirty="0" err="1"/>
                  <a:t>itemset</a:t>
                </a:r>
                <a:endParaRPr lang="en-US" dirty="0"/>
              </a:p>
              <a:p>
                <a:pPr marL="1017270" lvl="2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s({Milk, Bread, Diaper}) </a:t>
                </a:r>
                <a:r>
                  <a:rPr lang="en-US" sz="1800" dirty="0"/>
                  <a:t>= </a:t>
                </a:r>
                <a:r>
                  <a:rPr lang="en-US" sz="1800" dirty="0" smtClean="0"/>
                  <a:t>40%</a:t>
                </a:r>
                <a:endParaRPr lang="en-US" sz="1800" dirty="0"/>
              </a:p>
              <a:p>
                <a:pPr marL="342900" indent="-342900"/>
                <a:r>
                  <a:rPr lang="en-US" dirty="0">
                    <a:solidFill>
                      <a:srgbClr val="FF0000"/>
                    </a:solidFill>
                  </a:rPr>
                  <a:t>Frequent </a:t>
                </a:r>
                <a:r>
                  <a:rPr lang="en-US" dirty="0" err="1">
                    <a:solidFill>
                      <a:srgbClr val="FF0000"/>
                    </a:solidFill>
                  </a:rPr>
                  <a:t>Itemset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/>
                <a:r>
                  <a:rPr lang="en-US" dirty="0"/>
                  <a:t>An </a:t>
                </a:r>
                <a:r>
                  <a:rPr lang="en-US" dirty="0" err="1"/>
                  <a:t>itemset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whose support is </a:t>
                </a:r>
                <a:r>
                  <a:rPr lang="en-US" dirty="0" smtClean="0"/>
                  <a:t>greater </a:t>
                </a:r>
                <a:r>
                  <a:rPr lang="en-US" dirty="0"/>
                  <a:t>than or equal to a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minsup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smtClean="0"/>
                  <a:t>threshold,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minsup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/>
                <a:endParaRPr lang="en-US" dirty="0"/>
              </a:p>
            </p:txBody>
          </p:sp>
        </mc:Choice>
        <mc:Fallback>
          <p:sp>
            <p:nvSpPr>
              <p:cNvPr id="123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178" y="1143000"/>
                <a:ext cx="9137822" cy="5486400"/>
              </a:xfrm>
              <a:blipFill rotWithShape="0">
                <a:blip r:embed="rId3"/>
                <a:stretch>
                  <a:fillRect l="-867" t="-1222" b="-26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xmlns="" val="2848570364"/>
              </p:ext>
            </p:extLst>
          </p:nvPr>
        </p:nvGraphicFramePr>
        <p:xfrm>
          <a:off x="5480222" y="1447800"/>
          <a:ext cx="3657600" cy="2195513"/>
        </p:xfrm>
        <a:graphic>
          <a:graphicData uri="http://schemas.openxmlformats.org/presentationml/2006/ole">
            <p:oleObj spid="_x0000_s139271" name="Document" r:id="rId4" imgW="3359338" imgH="2015504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59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90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rgbClr val="00B0F0"/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/125</a:t>
            </a:r>
            <a:r>
              <a:rPr lang="en-US" dirty="0"/>
              <a:t>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xmlns="" val="5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91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First pass</a:t>
            </a:r>
            <a:r>
              <a:rPr lang="en-US" dirty="0" smtClean="0"/>
              <a:t>: Break the data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  <a:r>
              <a:rPr lang="en-US" dirty="0" smtClean="0"/>
              <a:t> that can be processed in main memory. </a:t>
            </a:r>
          </a:p>
          <a:p>
            <a:r>
              <a:rPr lang="en-US" dirty="0" smtClean="0"/>
              <a:t>Read one chunk at the time</a:t>
            </a:r>
          </a:p>
          <a:p>
            <a:pPr lvl="1"/>
            <a:r>
              <a:rPr lang="en-US" dirty="0" smtClean="0"/>
              <a:t>Find all frequent </a:t>
            </a:r>
            <a:r>
              <a:rPr lang="en-US" dirty="0" err="1" smtClean="0"/>
              <a:t>itemsets</a:t>
            </a:r>
            <a:r>
              <a:rPr lang="en-US" dirty="0" smtClean="0"/>
              <a:t> for each chunk.</a:t>
            </a:r>
          </a:p>
          <a:p>
            <a:pPr lvl="1"/>
            <a:r>
              <a:rPr lang="en-US" dirty="0"/>
              <a:t>Threshold = </a:t>
            </a:r>
            <a:r>
              <a:rPr lang="en-US" dirty="0">
                <a:solidFill>
                  <a:srgbClr val="00B0F0"/>
                </a:solidFill>
              </a:rPr>
              <a:t>s/number of </a:t>
            </a:r>
            <a:r>
              <a:rPr lang="en-US" dirty="0" smtClean="0">
                <a:solidFill>
                  <a:srgbClr val="00B0F0"/>
                </a:solidFill>
              </a:rPr>
              <a:t>chunks</a:t>
            </a:r>
            <a:endParaRPr lang="en-US" dirty="0">
              <a:solidFill>
                <a:srgbClr val="00B0F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if it is found to be frequent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dirty="0" smtClean="0"/>
              <a:t>one </a:t>
            </a:r>
            <a:r>
              <a:rPr lang="en-US" dirty="0"/>
              <a:t>or more </a:t>
            </a:r>
            <a:r>
              <a:rPr lang="en-US" dirty="0" smtClean="0"/>
              <a:t>chunks of </a:t>
            </a:r>
            <a:r>
              <a:rPr lang="en-US" dirty="0"/>
              <a:t>the baskets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83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92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 pass</a:t>
            </a:r>
            <a:r>
              <a:rPr lang="en-US" dirty="0" smtClean="0"/>
              <a:t>: </a:t>
            </a:r>
            <a:r>
              <a:rPr lang="en-US" dirty="0"/>
              <a:t>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93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This idea lends itself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distributed data mining</a:t>
            </a:r>
            <a:r>
              <a:rPr lang="en-US" dirty="0"/>
              <a:t>.</a:t>
            </a:r>
          </a:p>
          <a:p>
            <a:r>
              <a:rPr lang="en-US" dirty="0"/>
              <a:t>If baskets are distributed among many nodes, compute frequent </a:t>
            </a:r>
            <a:r>
              <a:rPr lang="en-US" dirty="0" err="1"/>
              <a:t>itemsets</a:t>
            </a:r>
            <a:r>
              <a:rPr lang="en-US" dirty="0"/>
              <a:t> at each node, then distribute the candidates from each node.</a:t>
            </a:r>
          </a:p>
          <a:p>
            <a:r>
              <a:rPr lang="en-US" dirty="0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xmlns="" val="4016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94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/125 </a:t>
            </a:r>
            <a:r>
              <a:rPr lang="en-US" dirty="0"/>
              <a:t>as the support threshold rather than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/100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xmlns="" val="3874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95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 dirty="0"/>
              <a:t>Add to the </a:t>
            </a:r>
            <a:r>
              <a:rPr lang="en-US" dirty="0" err="1"/>
              <a:t>itemsets</a:t>
            </a:r>
            <a:r>
              <a:rPr lang="en-US" dirty="0"/>
              <a:t> that are frequent in the sample the </a:t>
            </a:r>
            <a:r>
              <a:rPr lang="en-US" dirty="0">
                <a:solidFill>
                  <a:srgbClr val="00B0F0"/>
                </a:solidFill>
              </a:rPr>
              <a:t>negative border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is in the negative border if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deemed frequent in the sample, but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 subsets </a:t>
            </a:r>
            <a:r>
              <a:rPr lang="en-US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xmlns="" val="317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96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ABCD</a:t>
            </a:r>
            <a:r>
              <a:rPr lang="en-US" dirty="0"/>
              <a:t>  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 frequent </a:t>
            </a:r>
            <a:r>
              <a:rPr lang="en-US" dirty="0"/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All of </a:t>
            </a:r>
            <a:r>
              <a:rPr lang="en-US" i="1" dirty="0">
                <a:solidFill>
                  <a:srgbClr val="00B0F0"/>
                </a:solidFill>
              </a:rPr>
              <a:t>ABC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i="1" dirty="0">
                <a:solidFill>
                  <a:srgbClr val="00B0F0"/>
                </a:solidFill>
              </a:rPr>
              <a:t> BCD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i="1" dirty="0">
                <a:solidFill>
                  <a:srgbClr val="00B0F0"/>
                </a:solidFill>
              </a:rPr>
              <a:t>ACD</a:t>
            </a:r>
            <a:r>
              <a:rPr lang="en-US" dirty="0"/>
              <a:t>, and </a:t>
            </a:r>
            <a:r>
              <a:rPr lang="en-US" i="1" dirty="0">
                <a:solidFill>
                  <a:srgbClr val="00B0F0"/>
                </a:solidFill>
              </a:rPr>
              <a:t>ABD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are.</a:t>
            </a:r>
          </a:p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 dirty="0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 dirty="0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xmlns="" val="10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97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xmlns="" val="374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98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second pass, count all candidate frequent </a:t>
            </a:r>
            <a:r>
              <a:rPr lang="en-US" dirty="0" err="1"/>
              <a:t>itemsets</a:t>
            </a:r>
            <a:r>
              <a:rPr lang="en-US" dirty="0"/>
              <a:t> from the first pass, and also count their negative border.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negative border </a:t>
            </a:r>
            <a:r>
              <a:rPr lang="en-US" dirty="0"/>
              <a:t>turns out to be frequent, then the candidates found to be frequent in the whole data are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</a:t>
            </a:r>
            <a:r>
              <a:rPr lang="en-US" dirty="0"/>
              <a:t>the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5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99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 dirty="0"/>
              <a:t>What if we find that something in the negative border is actually frequent?</a:t>
            </a:r>
          </a:p>
          <a:p>
            <a:pPr lvl="1"/>
            <a:r>
              <a:rPr lang="en-US" dirty="0"/>
              <a:t>We must start over again!</a:t>
            </a:r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choose the support threshold so the probability of failure is low, while the number of </a:t>
            </a:r>
            <a:r>
              <a:rPr lang="en-US" dirty="0" err="1"/>
              <a:t>itemsets</a:t>
            </a:r>
            <a:r>
              <a:rPr lang="en-US" dirty="0"/>
              <a:t>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xmlns="" val="2340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9982</TotalTime>
  <Words>5626</Words>
  <Application>Microsoft Office PowerPoint</Application>
  <PresentationFormat>On-screen Show (4:3)</PresentationFormat>
  <Paragraphs>1223</Paragraphs>
  <Slides>105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Clarity</vt:lpstr>
      <vt:lpstr>Document</vt:lpstr>
      <vt:lpstr>Visio</vt:lpstr>
      <vt:lpstr>Microsoft Office Word 97 - 2003 Document</vt:lpstr>
      <vt:lpstr>Εξίσωση</vt:lpstr>
      <vt:lpstr>Equation</vt:lpstr>
      <vt:lpstr>Worksheet</vt:lpstr>
      <vt:lpstr>VISIO</vt:lpstr>
      <vt:lpstr>DATA MINING LECTURE 4</vt:lpstr>
      <vt:lpstr>This is how it all started…</vt:lpstr>
      <vt:lpstr>Market-Basket Data</vt:lpstr>
      <vt:lpstr>Frequent itemsets</vt:lpstr>
      <vt:lpstr>Market-Baskets – (2)</vt:lpstr>
      <vt:lpstr>Applications – (1)</vt:lpstr>
      <vt:lpstr>Applications – (2)</vt:lpstr>
      <vt:lpstr>Applications – (3)</vt:lpstr>
      <vt:lpstr>Definitions</vt:lpstr>
      <vt:lpstr>Mining Frequent Itemsets task</vt:lpstr>
      <vt:lpstr>The itemset lattice</vt:lpstr>
      <vt:lpstr>A Naïve Algorithm</vt:lpstr>
      <vt:lpstr>Computation Model</vt:lpstr>
      <vt:lpstr>Example file: retail</vt:lpstr>
      <vt:lpstr>Computation Model – (2)</vt:lpstr>
      <vt:lpstr>Main-Memory Bottleneck</vt:lpstr>
      <vt:lpstr>Slide 17</vt:lpstr>
      <vt:lpstr>Illustration of the Apriori principle</vt:lpstr>
      <vt:lpstr>Illustration of the Apriori principle</vt:lpstr>
      <vt:lpstr>Slide 20</vt:lpstr>
      <vt:lpstr>Candidate Generation</vt:lpstr>
      <vt:lpstr>Slide 22</vt:lpstr>
      <vt:lpstr>Slide 23</vt:lpstr>
      <vt:lpstr>Slide 24</vt:lpstr>
      <vt:lpstr>Generating Candidates Ck+1 in SQL</vt:lpstr>
      <vt:lpstr>Slide 26</vt:lpstr>
      <vt:lpstr>Slide 27</vt:lpstr>
      <vt:lpstr>Slide 28</vt:lpstr>
      <vt:lpstr>Slide 29</vt:lpstr>
      <vt:lpstr>Slide 30</vt:lpstr>
      <vt:lpstr>Generate Candidates Ck+1</vt:lpstr>
      <vt:lpstr>Slide 32</vt:lpstr>
      <vt:lpstr>Example II</vt:lpstr>
      <vt:lpstr>Slide 34</vt:lpstr>
      <vt:lpstr>Computing Frequent Itemsets</vt:lpstr>
      <vt:lpstr>A simple hash structure</vt:lpstr>
      <vt:lpstr>Example</vt:lpstr>
      <vt:lpstr>Example</vt:lpstr>
      <vt:lpstr>Example</vt:lpstr>
      <vt:lpstr>The frequent itemset algorithm</vt:lpstr>
      <vt:lpstr>A-Priori for All Frequent Itemsets</vt:lpstr>
      <vt:lpstr>Picture of A-Priori</vt:lpstr>
      <vt:lpstr>Details of Main-Memory Counting</vt:lpstr>
      <vt:lpstr>Slide 44</vt:lpstr>
      <vt:lpstr>Triangular-Matrix Approach</vt:lpstr>
      <vt:lpstr>Details of Approach #2</vt:lpstr>
      <vt:lpstr>A-Priori Using Triangular Matrix for Counts</vt:lpstr>
      <vt:lpstr>ASSOCIATION RULES</vt:lpstr>
      <vt:lpstr>Association Rule Mining</vt:lpstr>
      <vt:lpstr>Mining Association Rules</vt:lpstr>
      <vt:lpstr>Mining Association Rules</vt:lpstr>
      <vt:lpstr>Association Rule anti-monotonicity</vt:lpstr>
      <vt:lpstr>Rule Generation for Apriori Algorithm</vt:lpstr>
      <vt:lpstr>Rule Generation for APriori Algorithm</vt:lpstr>
      <vt:lpstr>RESULT  POST-PROCESSING</vt:lpstr>
      <vt:lpstr>Compact Representation of Frequent Itemsets</vt:lpstr>
      <vt:lpstr>Maximal Frequent Itemsets</vt:lpstr>
      <vt:lpstr>Negative Border</vt:lpstr>
      <vt:lpstr>Border</vt:lpstr>
      <vt:lpstr>Closed Itemsets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Another Example</vt:lpstr>
      <vt:lpstr>Drawbacks of Lift/Interest/Mutual Information</vt:lpstr>
      <vt:lpstr>ALTERNATIVE FREQUENT ITEMSET COMPUTATION</vt:lpstr>
      <vt:lpstr>Slide 75</vt:lpstr>
      <vt:lpstr>Picture of A-Priori</vt:lpstr>
      <vt:lpstr>PCY Algorithm</vt:lpstr>
      <vt:lpstr>Needed Extensions</vt:lpstr>
      <vt:lpstr>Picture of PCY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 in less than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Slide 102</vt:lpstr>
      <vt:lpstr>Example</vt:lpstr>
      <vt:lpstr>FREQUENT ITEMSET RESEARCH</vt:lpstr>
      <vt:lpstr>Slide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faculty</cp:lastModifiedBy>
  <cp:revision>310</cp:revision>
  <dcterms:created xsi:type="dcterms:W3CDTF">2011-10-17T19:46:53Z</dcterms:created>
  <dcterms:modified xsi:type="dcterms:W3CDTF">2015-10-22T11:07:12Z</dcterms:modified>
</cp:coreProperties>
</file>