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7"/>
  </p:notesMasterIdLst>
  <p:sldIdLst>
    <p:sldId id="369" r:id="rId2"/>
    <p:sldId id="454" r:id="rId3"/>
    <p:sldId id="455" r:id="rId4"/>
    <p:sldId id="491" r:id="rId5"/>
    <p:sldId id="492" r:id="rId6"/>
    <p:sldId id="493" r:id="rId7"/>
    <p:sldId id="501" r:id="rId8"/>
    <p:sldId id="494" r:id="rId9"/>
    <p:sldId id="502" r:id="rId10"/>
    <p:sldId id="503" r:id="rId11"/>
    <p:sldId id="504" r:id="rId12"/>
    <p:sldId id="511" r:id="rId13"/>
    <p:sldId id="512" r:id="rId14"/>
    <p:sldId id="505" r:id="rId15"/>
    <p:sldId id="507" r:id="rId16"/>
    <p:sldId id="508" r:id="rId17"/>
    <p:sldId id="509" r:id="rId18"/>
    <p:sldId id="513" r:id="rId19"/>
    <p:sldId id="497" r:id="rId20"/>
    <p:sldId id="498" r:id="rId21"/>
    <p:sldId id="499" r:id="rId22"/>
    <p:sldId id="514" r:id="rId23"/>
    <p:sldId id="515" r:id="rId24"/>
    <p:sldId id="516" r:id="rId25"/>
    <p:sldId id="50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6175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5" y="4342191"/>
            <a:ext cx="5030391" cy="411540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93" tIns="44945" rIns="89893" bIns="4494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20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6175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5" y="4342191"/>
            <a:ext cx="5030391" cy="411540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93" tIns="44945" rIns="89893" bIns="4494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23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8825" cy="3427413"/>
          </a:xfrm>
          <a:ln/>
        </p:spPr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5030391" cy="4115405"/>
          </a:xfrm>
        </p:spPr>
        <p:txBody>
          <a:bodyPr lIns="89893" tIns="44945" rIns="89893" bIns="4494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4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8825" cy="3427413"/>
          </a:xfrm>
          <a:ln/>
        </p:spPr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5030391" cy="4115405"/>
          </a:xfrm>
        </p:spPr>
        <p:txBody>
          <a:bodyPr lIns="89893" tIns="44945" rIns="89893" bIns="4494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20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8825" cy="3427413"/>
          </a:xfrm>
          <a:ln/>
        </p:spPr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5030391" cy="4115405"/>
          </a:xfrm>
        </p:spPr>
        <p:txBody>
          <a:bodyPr lIns="89893" tIns="44945" rIns="89893" bIns="4494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267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8825" cy="3427413"/>
          </a:xfrm>
          <a:ln/>
        </p:spPr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5030391" cy="4115405"/>
          </a:xfrm>
        </p:spPr>
        <p:txBody>
          <a:bodyPr lIns="89893" tIns="44945" rIns="89893" bIns="4494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947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8825" cy="3427413"/>
          </a:xfrm>
          <a:ln/>
        </p:spPr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5030391" cy="4115405"/>
          </a:xfrm>
        </p:spPr>
        <p:txBody>
          <a:bodyPr lIns="89893" tIns="44945" rIns="89893" bIns="44945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25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8825" cy="3427413"/>
          </a:xfrm>
          <a:ln/>
        </p:spPr>
      </p:sp>
      <p:sp>
        <p:nvSpPr>
          <p:cNvPr id="79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5030391" cy="4115405"/>
          </a:xfrm>
        </p:spPr>
        <p:txBody>
          <a:bodyPr lIns="89893" tIns="44945" rIns="89893" bIns="4494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191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8825" cy="3427413"/>
          </a:xfrm>
          <a:ln/>
        </p:spPr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5030391" cy="4115405"/>
          </a:xfrm>
        </p:spPr>
        <p:txBody>
          <a:bodyPr lIns="89893" tIns="44945" rIns="89893" bIns="4494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74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80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1163" y="1143000"/>
            <a:ext cx="408305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43000"/>
            <a:ext cx="408305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4142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t>10/21/2015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Microsoft_Word_97_-_2003_Document1.doc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br>
              <a:rPr lang="en-US" dirty="0" smtClean="0"/>
            </a:br>
            <a:r>
              <a:rPr lang="en-US" dirty="0" smtClean="0"/>
              <a:t>LECTURE 2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is data?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1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Relational Data </a:t>
            </a:r>
            <a:endParaRPr lang="en-US" dirty="0"/>
          </a:p>
        </p:txBody>
      </p:sp>
      <p:sp>
        <p:nvSpPr>
          <p:cNvPr id="77107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that consists of a collection of records, each of which consists of a </a:t>
            </a:r>
            <a:r>
              <a:rPr lang="en-US" dirty="0">
                <a:solidFill>
                  <a:srgbClr val="FF0000"/>
                </a:solidFill>
              </a:rPr>
              <a:t>fixed set </a:t>
            </a:r>
            <a:r>
              <a:rPr lang="en-US" dirty="0" smtClean="0"/>
              <a:t>of both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numeric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70C0"/>
                </a:solidFill>
              </a:rPr>
              <a:t>categorical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attributes 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719087"/>
              </p:ext>
            </p:extLst>
          </p:nvPr>
        </p:nvGraphicFramePr>
        <p:xfrm>
          <a:off x="433754" y="3505200"/>
          <a:ext cx="8100645" cy="2123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57235"/>
                <a:gridCol w="1157235"/>
                <a:gridCol w="1157235"/>
                <a:gridCol w="1157235"/>
                <a:gridCol w="1157235"/>
                <a:gridCol w="1157235"/>
                <a:gridCol w="115723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Zip Code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Age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Marital Status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Income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Income Bracket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Refund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1129842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45221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2342345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45223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Married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1234542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45221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Divorced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1243535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45224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25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Relational Data </a:t>
            </a:r>
            <a:endParaRPr lang="en-US" dirty="0"/>
          </a:p>
        </p:txBody>
      </p:sp>
      <p:sp>
        <p:nvSpPr>
          <p:cNvPr id="77107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that consists of a collection of records, each of which consists of a </a:t>
            </a:r>
            <a:r>
              <a:rPr lang="en-US" dirty="0">
                <a:solidFill>
                  <a:srgbClr val="FF0000"/>
                </a:solidFill>
              </a:rPr>
              <a:t>fixed set </a:t>
            </a:r>
            <a:r>
              <a:rPr lang="en-US" dirty="0" smtClean="0"/>
              <a:t>of both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numeric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70C0"/>
                </a:solidFill>
              </a:rPr>
              <a:t>categorical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attributes 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716192"/>
              </p:ext>
            </p:extLst>
          </p:nvPr>
        </p:nvGraphicFramePr>
        <p:xfrm>
          <a:off x="433754" y="3505200"/>
          <a:ext cx="8100645" cy="2123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57235"/>
                <a:gridCol w="1157235"/>
                <a:gridCol w="1157235"/>
                <a:gridCol w="1157235"/>
                <a:gridCol w="1157235"/>
                <a:gridCol w="1157235"/>
                <a:gridCol w="115723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Zip Code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Age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Marital Status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Income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Income Bracket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Refund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1129842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45221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2342345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45223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Married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1234542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45221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Divorced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1243535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45224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-13018" y="5931683"/>
            <a:ext cx="87511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Boolean attributes </a:t>
            </a:r>
            <a:r>
              <a:rPr lang="en-US" dirty="0" smtClean="0"/>
              <a:t>can be thought as both numeric and categorical</a:t>
            </a:r>
          </a:p>
          <a:p>
            <a:r>
              <a:rPr lang="en-US" dirty="0" smtClean="0"/>
              <a:t>When appearing together with other attributes they make more sense as </a:t>
            </a:r>
            <a:r>
              <a:rPr lang="en-US" dirty="0" smtClean="0">
                <a:solidFill>
                  <a:srgbClr val="0070C0"/>
                </a:solidFill>
              </a:rPr>
              <a:t>categorical</a:t>
            </a:r>
          </a:p>
          <a:p>
            <a:r>
              <a:rPr lang="en-US" dirty="0" smtClean="0"/>
              <a:t>They are often represented as numeric though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81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data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Tab or Comma separated</a:t>
            </a:r>
            <a:r>
              <a:rPr lang="en-US" dirty="0" smtClean="0"/>
              <a:t> files (TSV/CSV),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Excel </a:t>
            </a:r>
            <a:r>
              <a:rPr lang="en-US" dirty="0" smtClean="0"/>
              <a:t>sheets, </a:t>
            </a:r>
            <a:r>
              <a:rPr lang="en-US" dirty="0" smtClean="0">
                <a:solidFill>
                  <a:srgbClr val="0070C0"/>
                </a:solidFill>
              </a:rPr>
              <a:t>relational tables</a:t>
            </a:r>
          </a:p>
          <a:p>
            <a:pPr lvl="1"/>
            <a:r>
              <a:rPr lang="en-US" dirty="0" smtClean="0"/>
              <a:t>Assumes a strict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schema</a:t>
            </a:r>
            <a:r>
              <a:rPr lang="en-US" dirty="0" smtClean="0"/>
              <a:t> and relatively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dense</a:t>
            </a:r>
            <a:r>
              <a:rPr lang="en-US" dirty="0" smtClean="0"/>
              <a:t> data</a:t>
            </a:r>
          </a:p>
          <a:p>
            <a:r>
              <a:rPr lang="en-US" dirty="0" smtClean="0"/>
              <a:t>Flat file with </a:t>
            </a:r>
            <a:r>
              <a:rPr lang="en-US" dirty="0" smtClean="0">
                <a:solidFill>
                  <a:srgbClr val="0070C0"/>
                </a:solidFill>
              </a:rPr>
              <a:t>triplets</a:t>
            </a:r>
            <a:r>
              <a:rPr lang="en-US" dirty="0" smtClean="0"/>
              <a:t> (record id, attribute, attribute value)</a:t>
            </a:r>
          </a:p>
          <a:p>
            <a:pPr lvl="1"/>
            <a:r>
              <a:rPr lang="en-US" dirty="0" smtClean="0"/>
              <a:t>A very flexible data format, allows multiple values for the same attribute (e.g., phone number)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JSON, XML format</a:t>
            </a:r>
          </a:p>
          <a:p>
            <a:pPr lvl="1"/>
            <a:r>
              <a:rPr lang="en-US" dirty="0" smtClean="0"/>
              <a:t>Standards for data description that are more flexible than relational tables</a:t>
            </a:r>
          </a:p>
          <a:p>
            <a:pPr lvl="1"/>
            <a:r>
              <a:rPr lang="en-US" dirty="0" smtClean="0"/>
              <a:t>There exist parsers for reading such data.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73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990600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52400" y="1175120"/>
            <a:ext cx="4191000" cy="553047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6400" b="1" dirty="0" smtClean="0">
                <a:latin typeface="+mj-lt"/>
                <a:cs typeface="Courier New" panose="02070309020205020404" pitchFamily="49" charset="0"/>
              </a:rPr>
              <a:t>JSON EXAMPLE – Record of a person</a:t>
            </a: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5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5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5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"John",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5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"Smith",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5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isAlive</a:t>
            </a: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true,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"age": 25,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"address": {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sz="5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streetAddress</a:t>
            </a: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"21 2nd Street",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"city": "New York",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"state": "NY",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sz="5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postalCode</a:t>
            </a: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"10021-3100"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},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5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phoneNumbers</a:t>
            </a: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[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"type": "home",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"number": "212 555-1234"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},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"type": "office",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"number": "646 555-4567"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],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"children": [],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"spouse": null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343400" y="838200"/>
            <a:ext cx="4724400" cy="58674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pPr marL="0" lvl="0" indent="0">
              <a:buClr>
                <a:srgbClr val="F79646"/>
              </a:buClr>
              <a:buNone/>
            </a:pPr>
            <a:r>
              <a:rPr lang="en-US" sz="6400" b="1" dirty="0" smtClean="0">
                <a:solidFill>
                  <a:prstClr val="black"/>
                </a:solidFill>
                <a:cs typeface="Courier New" panose="02070309020205020404" pitchFamily="49" charset="0"/>
              </a:rPr>
              <a:t>XML EXAMPLE </a:t>
            </a:r>
            <a:r>
              <a:rPr lang="en-US" sz="6400" b="1" dirty="0">
                <a:solidFill>
                  <a:prstClr val="black"/>
                </a:solidFill>
                <a:cs typeface="Courier New" panose="02070309020205020404" pitchFamily="49" charset="0"/>
              </a:rPr>
              <a:t>– Record of a person</a:t>
            </a: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5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5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&gt;John&lt;/</a:t>
            </a:r>
            <a:r>
              <a:rPr lang="en-US" sz="5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5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&gt;Smith&lt;/</a:t>
            </a:r>
            <a:r>
              <a:rPr lang="en-US" sz="5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&lt;age&gt;25&lt;/age&gt;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&lt;address&gt;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5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streetAddress</a:t>
            </a: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&gt;21 2nd Street&lt;/</a:t>
            </a:r>
            <a:r>
              <a:rPr lang="en-US" sz="5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streetAddress</a:t>
            </a: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&lt;city&gt;New York&lt;/city&gt;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&lt;state&gt;NY&lt;/state&gt;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5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postalCode</a:t>
            </a: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&gt;10021&lt;/</a:t>
            </a:r>
            <a:r>
              <a:rPr lang="en-US" sz="5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postalCode</a:t>
            </a: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&lt;/address&gt;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5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phoneNumbers</a:t>
            </a: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5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phoneNumber</a:t>
            </a: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&lt;type&gt;home&lt;/type&gt;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&lt;number&gt;212 555-1234&lt;/number&gt;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en-US" sz="5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phoneNumber</a:t>
            </a: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5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phoneNumber</a:t>
            </a: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&lt;type&gt;fax&lt;/type&gt;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&lt;number&gt;646 555-4567&lt;/number&gt;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en-US" sz="5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phoneNumber</a:t>
            </a: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&lt;/</a:t>
            </a:r>
            <a:r>
              <a:rPr lang="en-US" sz="5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phoneNumbers</a:t>
            </a: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&lt;gender&gt;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&lt;type&gt;male&lt;/type&gt;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&lt;/gender&gt;</a:t>
            </a:r>
          </a:p>
          <a:p>
            <a:pPr marL="0" indent="0">
              <a:buNone/>
            </a:pPr>
            <a:r>
              <a:rPr lang="en-US" sz="5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&lt;/person&gt;</a:t>
            </a:r>
          </a:p>
        </p:txBody>
      </p:sp>
    </p:spTree>
    <p:extLst>
      <p:ext uri="{BB962C8B-B14F-4D97-AF65-F5344CB8AC3E}">
        <p14:creationId xmlns:p14="http://schemas.microsoft.com/office/powerpoint/2010/main" val="239232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record </a:t>
            </a:r>
            <a:r>
              <a:rPr lang="en-US" dirty="0" smtClean="0"/>
              <a:t>is </a:t>
            </a:r>
            <a:r>
              <a:rPr lang="en-US" dirty="0"/>
              <a:t>a </a:t>
            </a:r>
            <a:r>
              <a:rPr lang="en-US" dirty="0">
                <a:solidFill>
                  <a:srgbClr val="0070C0"/>
                </a:solidFill>
              </a:rPr>
              <a:t>set of </a:t>
            </a:r>
            <a:r>
              <a:rPr lang="en-US" dirty="0" smtClean="0">
                <a:solidFill>
                  <a:srgbClr val="0070C0"/>
                </a:solidFill>
              </a:rPr>
              <a:t>items</a:t>
            </a:r>
            <a:r>
              <a:rPr lang="en-US" dirty="0"/>
              <a:t> </a:t>
            </a:r>
            <a:r>
              <a:rPr lang="en-US" dirty="0" smtClean="0"/>
              <a:t>from a space of possible items</a:t>
            </a:r>
          </a:p>
          <a:p>
            <a:r>
              <a:rPr lang="en-US" dirty="0" smtClean="0"/>
              <a:t>Example: Transaction data</a:t>
            </a:r>
          </a:p>
          <a:p>
            <a:pPr lvl="1"/>
            <a:r>
              <a:rPr lang="en-US" dirty="0" smtClean="0"/>
              <a:t>Also called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arket-basket data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89954"/>
              </p:ext>
            </p:extLst>
          </p:nvPr>
        </p:nvGraphicFramePr>
        <p:xfrm>
          <a:off x="2362200" y="3886200"/>
          <a:ext cx="4419600" cy="222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7696"/>
                <a:gridCol w="38119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Bread, Coke, Milk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Beer, Bread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Beer, Coke, Diaper, Milk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Beer,</a:t>
                      </a:r>
                      <a:r>
                        <a:rPr lang="en-US" baseline="0" dirty="0" smtClean="0"/>
                        <a:t> Bread, Diaper, Milk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Coke,</a:t>
                      </a:r>
                      <a:r>
                        <a:rPr lang="en-US" baseline="0" dirty="0" smtClean="0"/>
                        <a:t> Diaper, Milk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5517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record </a:t>
            </a:r>
            <a:r>
              <a:rPr lang="en-US" dirty="0" smtClean="0"/>
              <a:t>is </a:t>
            </a:r>
            <a:r>
              <a:rPr lang="en-US" dirty="0"/>
              <a:t>a </a:t>
            </a:r>
            <a:r>
              <a:rPr lang="en-US" dirty="0">
                <a:solidFill>
                  <a:srgbClr val="0070C0"/>
                </a:solidFill>
              </a:rPr>
              <a:t>set of </a:t>
            </a:r>
            <a:r>
              <a:rPr lang="en-US" dirty="0" smtClean="0">
                <a:solidFill>
                  <a:srgbClr val="0070C0"/>
                </a:solidFill>
              </a:rPr>
              <a:t>items</a:t>
            </a:r>
            <a:r>
              <a:rPr lang="en-US" dirty="0"/>
              <a:t> </a:t>
            </a:r>
            <a:r>
              <a:rPr lang="en-US" dirty="0" smtClean="0"/>
              <a:t>from a space of possible items</a:t>
            </a:r>
          </a:p>
          <a:p>
            <a:r>
              <a:rPr lang="en-US" dirty="0" smtClean="0"/>
              <a:t>Example: Document data</a:t>
            </a:r>
          </a:p>
          <a:p>
            <a:pPr lvl="1"/>
            <a:r>
              <a:rPr lang="en-US" dirty="0" smtClean="0"/>
              <a:t>Also called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bag-of-words </a:t>
            </a:r>
            <a:r>
              <a:rPr lang="en-US" dirty="0" smtClean="0"/>
              <a:t>representation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479796"/>
              </p:ext>
            </p:extLst>
          </p:nvPr>
        </p:nvGraphicFramePr>
        <p:xfrm>
          <a:off x="2362200" y="3886200"/>
          <a:ext cx="4419600" cy="148336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9144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Doc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the, dog, followed</a:t>
                      </a:r>
                      <a:r>
                        <a:rPr lang="en-US" baseline="0" dirty="0" smtClean="0"/>
                        <a:t>, the, cat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the, cat,</a:t>
                      </a:r>
                      <a:r>
                        <a:rPr lang="en-US" baseline="0" dirty="0" smtClean="0"/>
                        <a:t> chased, the, cat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the, man, walked, the,</a:t>
                      </a:r>
                      <a:r>
                        <a:rPr lang="en-US" baseline="0" dirty="0" smtClean="0"/>
                        <a:t> dog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0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534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Vector representation of market-basket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34400" cy="4876800"/>
          </a:xfrm>
        </p:spPr>
        <p:txBody>
          <a:bodyPr/>
          <a:lstStyle/>
          <a:p>
            <a:r>
              <a:rPr lang="en-US" dirty="0" smtClean="0"/>
              <a:t>Market-basket data can be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represented</a:t>
            </a:r>
            <a:r>
              <a:rPr lang="en-US" dirty="0" smtClean="0"/>
              <a:t>, or </a:t>
            </a:r>
            <a:r>
              <a:rPr lang="en-US" dirty="0" smtClean="0">
                <a:solidFill>
                  <a:srgbClr val="C00000"/>
                </a:solidFill>
              </a:rPr>
              <a:t>thought of</a:t>
            </a:r>
            <a:r>
              <a:rPr lang="en-US" dirty="0" smtClean="0"/>
              <a:t>, as </a:t>
            </a:r>
            <a:r>
              <a:rPr lang="en-US" dirty="0" smtClean="0">
                <a:solidFill>
                  <a:srgbClr val="0070C0"/>
                </a:solidFill>
              </a:rPr>
              <a:t>numeric vector data</a:t>
            </a:r>
          </a:p>
          <a:p>
            <a:pPr lvl="1"/>
            <a:r>
              <a:rPr lang="en-US" dirty="0" smtClean="0"/>
              <a:t>The vector is defined over the set 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all possible items</a:t>
            </a:r>
          </a:p>
          <a:p>
            <a:pPr lvl="1"/>
            <a:r>
              <a:rPr lang="en-US" dirty="0" smtClean="0"/>
              <a:t>The values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binary</a:t>
            </a:r>
            <a:r>
              <a:rPr lang="en-US" dirty="0" smtClean="0"/>
              <a:t> (the item appears or not in the set)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503677"/>
              </p:ext>
            </p:extLst>
          </p:nvPr>
        </p:nvGraphicFramePr>
        <p:xfrm>
          <a:off x="228600" y="4038600"/>
          <a:ext cx="4419600" cy="222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7696"/>
                <a:gridCol w="38119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Bread, Coke, Milk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Beer, Bread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Beer, Coke, Diaper, Milk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Beer,</a:t>
                      </a:r>
                      <a:r>
                        <a:rPr lang="en-US" baseline="0" dirty="0" smtClean="0"/>
                        <a:t> Bread, Diaper, Milk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Coke,</a:t>
                      </a:r>
                      <a:r>
                        <a:rPr lang="en-US" baseline="0" dirty="0" smtClean="0"/>
                        <a:t> Diaper, Milk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070257"/>
              </p:ext>
            </p:extLst>
          </p:nvPr>
        </p:nvGraphicFramePr>
        <p:xfrm>
          <a:off x="5181600" y="3581399"/>
          <a:ext cx="3247291" cy="26822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972"/>
                <a:gridCol w="510828"/>
                <a:gridCol w="533400"/>
                <a:gridCol w="533400"/>
                <a:gridCol w="533400"/>
                <a:gridCol w="580291"/>
              </a:tblGrid>
              <a:tr h="828041">
                <a:tc>
                  <a:txBody>
                    <a:bodyPr/>
                    <a:lstStyle/>
                    <a:p>
                      <a:r>
                        <a:rPr lang="en-US" dirty="0" smtClean="0"/>
                        <a:t>TID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Bread</a:t>
                      </a:r>
                      <a:endParaRPr lang="en-US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Coke</a:t>
                      </a:r>
                      <a:endParaRPr lang="en-US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Milk</a:t>
                      </a:r>
                      <a:endParaRPr lang="en-US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Beer</a:t>
                      </a:r>
                      <a:endParaRPr lang="en-US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Diaper</a:t>
                      </a:r>
                      <a:endParaRPr lang="en-US" dirty="0"/>
                    </a:p>
                  </a:txBody>
                  <a:tcPr vert="vert27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6399014"/>
            <a:ext cx="664797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Sparsity</a:t>
            </a:r>
            <a:r>
              <a:rPr lang="en-US" dirty="0" smtClean="0"/>
              <a:t>: Most entries are zero. Most baskets contain few 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77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Vector representation of document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34400" cy="4876800"/>
          </a:xfrm>
        </p:spPr>
        <p:txBody>
          <a:bodyPr/>
          <a:lstStyle/>
          <a:p>
            <a:r>
              <a:rPr lang="en-US" dirty="0" smtClean="0"/>
              <a:t>Document data can be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represented</a:t>
            </a:r>
            <a:r>
              <a:rPr lang="en-US" dirty="0" smtClean="0"/>
              <a:t>, or </a:t>
            </a:r>
            <a:r>
              <a:rPr lang="en-US" dirty="0" smtClean="0">
                <a:solidFill>
                  <a:srgbClr val="C00000"/>
                </a:solidFill>
              </a:rPr>
              <a:t>thought of</a:t>
            </a:r>
            <a:r>
              <a:rPr lang="en-US" dirty="0" smtClean="0"/>
              <a:t>, as </a:t>
            </a:r>
            <a:r>
              <a:rPr lang="en-US" dirty="0" smtClean="0">
                <a:solidFill>
                  <a:srgbClr val="0070C0"/>
                </a:solidFill>
              </a:rPr>
              <a:t>numeric vector data</a:t>
            </a:r>
          </a:p>
          <a:p>
            <a:pPr lvl="1"/>
            <a:r>
              <a:rPr lang="en-US" dirty="0" smtClean="0"/>
              <a:t>The vector is defined over the set 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all possible words</a:t>
            </a:r>
          </a:p>
          <a:p>
            <a:pPr lvl="1"/>
            <a:r>
              <a:rPr lang="en-US" dirty="0" smtClean="0"/>
              <a:t>The values are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counts</a:t>
            </a:r>
            <a:r>
              <a:rPr lang="en-US" dirty="0" smtClean="0"/>
              <a:t> (number of times a word appears in the document)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570905"/>
              </p:ext>
            </p:extLst>
          </p:nvPr>
        </p:nvGraphicFramePr>
        <p:xfrm>
          <a:off x="5029200" y="3886200"/>
          <a:ext cx="3886201" cy="201676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664636"/>
                <a:gridCol w="478364"/>
                <a:gridCol w="457200"/>
                <a:gridCol w="457200"/>
                <a:gridCol w="457200"/>
                <a:gridCol w="457200"/>
                <a:gridCol w="457200"/>
                <a:gridCol w="457201"/>
              </a:tblGrid>
              <a:tr h="904240">
                <a:tc>
                  <a:txBody>
                    <a:bodyPr/>
                    <a:lstStyle/>
                    <a:p>
                      <a:r>
                        <a:rPr lang="en-US" dirty="0" smtClean="0"/>
                        <a:t>Doc Id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follows</a:t>
                      </a:r>
                      <a:endParaRPr lang="en-US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chases</a:t>
                      </a:r>
                      <a:endParaRPr lang="en-US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</a:t>
                      </a:r>
                      <a:endParaRPr lang="en-US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walks</a:t>
                      </a:r>
                      <a:endParaRPr lang="en-US" dirty="0"/>
                    </a:p>
                  </a:txBody>
                  <a:tcPr vert="vert27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371037"/>
              </p:ext>
            </p:extLst>
          </p:nvPr>
        </p:nvGraphicFramePr>
        <p:xfrm>
          <a:off x="164123" y="4419600"/>
          <a:ext cx="4419600" cy="148336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9144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Doc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the, dog, follows</a:t>
                      </a:r>
                      <a:r>
                        <a:rPr lang="en-US" baseline="0" dirty="0" smtClean="0"/>
                        <a:t>, the, cat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the, cat,</a:t>
                      </a:r>
                      <a:r>
                        <a:rPr lang="en-US" baseline="0" dirty="0" smtClean="0"/>
                        <a:t> chases, the, cat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the, man, walks, the,</a:t>
                      </a:r>
                      <a:r>
                        <a:rPr lang="en-US" baseline="0" dirty="0" smtClean="0"/>
                        <a:t> dog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6399014"/>
            <a:ext cx="780213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Sparsity</a:t>
            </a:r>
            <a:r>
              <a:rPr lang="en-US" dirty="0" smtClean="0"/>
              <a:t>: Most entries are zero. Most documents contain few of the words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683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data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6108"/>
          </a:xfrm>
        </p:spPr>
        <p:txBody>
          <a:bodyPr/>
          <a:lstStyle/>
          <a:p>
            <a:r>
              <a:rPr lang="en-US" dirty="0" smtClean="0"/>
              <a:t>Usually set data is stored in flat files</a:t>
            </a:r>
          </a:p>
          <a:p>
            <a:pPr lvl="1"/>
            <a:r>
              <a:rPr lang="en-US" dirty="0" smtClean="0"/>
              <a:t>One line per set</a:t>
            </a:r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492369" y="4899714"/>
            <a:ext cx="8229600" cy="160659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I heard so many good things about this place so I was pretty juiced to try it.  I'm from Cali and I heard Shake Shack is comparable to IN-N-OUT and I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gotta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say,  Shake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Shake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wins hands down.    Surprisingly, the line was short and we waited about 10 MIN. to order.  I ordered a regular cheeseburger, fries and a black/white shake.  So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yummerz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.   I love the location too!  It's in the middle of the city and the view is breathtaking.   Definitely one of my favorite places to eat in NYC.</a:t>
            </a:r>
          </a:p>
          <a:p>
            <a:pPr>
              <a:buClr>
                <a:schemeClr val="tx1"/>
              </a:buClr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I'm from California and I must say, Shake Shack is better than IN-N-OUT, all day,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err'day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. </a:t>
            </a:r>
          </a:p>
        </p:txBody>
      </p:sp>
      <p:sp>
        <p:nvSpPr>
          <p:cNvPr id="5" name="Content Placeholder 2"/>
          <p:cNvSpPr>
            <a:spLocks noGrp="1"/>
          </p:cNvSpPr>
          <p:nvPr/>
        </p:nvSpPr>
        <p:spPr>
          <a:xfrm>
            <a:off x="568569" y="2819400"/>
            <a:ext cx="8153400" cy="1905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0 1 2 3 4 5 6 7 8 9 10 11 12 13 14 15 16 17 18 19 20 21 22 23 24 25 26 27 28 29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30 31 32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33 34 35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36 37 38 39 40 41 42 43 44 45 46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38 39 47 48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38 39 48 49 50 51 52 53 54 55 56 57 58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32 41 59 60 61 62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3 39 48 </a:t>
            </a:r>
          </a:p>
        </p:txBody>
      </p:sp>
    </p:spTree>
    <p:extLst>
      <p:ext uri="{BB962C8B-B14F-4D97-AF65-F5344CB8AC3E}">
        <p14:creationId xmlns:p14="http://schemas.microsoft.com/office/powerpoint/2010/main" val="126708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Data </a:t>
            </a:r>
          </a:p>
        </p:txBody>
      </p:sp>
      <p:sp>
        <p:nvSpPr>
          <p:cNvPr id="79053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Genomic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sequence</a:t>
            </a:r>
            <a:r>
              <a:rPr lang="en-US" dirty="0"/>
              <a:t> </a:t>
            </a:r>
            <a:r>
              <a:rPr lang="en-US" dirty="0" smtClean="0"/>
              <a:t>data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Data is a long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ordered</a:t>
            </a:r>
            <a:r>
              <a:rPr lang="en-US" dirty="0" smtClean="0"/>
              <a:t> string</a:t>
            </a:r>
            <a:endParaRPr lang="en-US" dirty="0"/>
          </a:p>
        </p:txBody>
      </p:sp>
      <p:graphicFrame>
        <p:nvGraphicFramePr>
          <p:cNvPr id="790532" name="Object 4"/>
          <p:cNvGraphicFramePr>
            <a:graphicFrameLocks noChangeAspect="1"/>
          </p:cNvGraphicFramePr>
          <p:nvPr>
            <p:extLst/>
          </p:nvPr>
        </p:nvGraphicFramePr>
        <p:xfrm>
          <a:off x="2209800" y="2133600"/>
          <a:ext cx="4278313" cy="365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8" name="VISIO" r:id="rId4" imgW="2330196" imgH="1991868" progId="">
                  <p:embed/>
                </p:oleObj>
              </mc:Choice>
              <mc:Fallback>
                <p:oleObj name="VISIO" r:id="rId4" imgW="2330196" imgH="199186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133600"/>
                        <a:ext cx="4278313" cy="365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697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Data Mining?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Data mining is the use 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efficient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techniques for the analysis 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very large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collections of data and the extraction 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useful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and possibly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unexpected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patterns in data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endParaRPr lang="en-US" dirty="0" smtClean="0"/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“Data mining is the analysis of (often large) observational data sets to find</a:t>
            </a:r>
            <a:r>
              <a:rPr lang="en-US" dirty="0"/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unsuspected</a:t>
            </a:r>
            <a:r>
              <a:rPr lang="en-US" dirty="0"/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relationships</a:t>
            </a:r>
            <a:r>
              <a:rPr lang="en-US" dirty="0"/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and to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summarize</a:t>
            </a:r>
            <a:r>
              <a:rPr lang="en-US" dirty="0"/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the data in novel ways that are both</a:t>
            </a:r>
            <a:r>
              <a:rPr lang="en-US" dirty="0"/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understandable and useful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to the data analyst” (Hand, Mannila, Smyth)</a:t>
            </a:r>
          </a:p>
          <a:p>
            <a:endParaRPr lang="en-US" dirty="0" smtClean="0"/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“Data mining is the discovery 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models</a:t>
            </a:r>
            <a:r>
              <a:rPr lang="en-US" dirty="0" smtClean="0"/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for data” (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Rajaraman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Ullman)</a:t>
            </a:r>
          </a:p>
          <a:p>
            <a:pPr lvl="1"/>
            <a:r>
              <a:rPr lang="en-US" sz="2100" dirty="0"/>
              <a:t>We can have the following types of models</a:t>
            </a:r>
          </a:p>
          <a:p>
            <a:pPr lvl="2"/>
            <a:r>
              <a:rPr lang="en-US" sz="2100" dirty="0"/>
              <a:t>Models that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explain</a:t>
            </a:r>
            <a:r>
              <a:rPr lang="en-US" dirty="0" smtClean="0"/>
              <a:t> the data (e.g., a single function)</a:t>
            </a:r>
          </a:p>
          <a:p>
            <a:pPr lvl="2"/>
            <a:r>
              <a:rPr lang="en-US" dirty="0" smtClean="0"/>
              <a:t>Models that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predict</a:t>
            </a:r>
            <a:r>
              <a:rPr lang="en-US" dirty="0" smtClean="0"/>
              <a:t> the future data instances.</a:t>
            </a:r>
          </a:p>
          <a:p>
            <a:pPr lvl="2"/>
            <a:r>
              <a:rPr lang="en-US" dirty="0" smtClean="0"/>
              <a:t>Models that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summarize</a:t>
            </a:r>
            <a:r>
              <a:rPr lang="en-US" dirty="0" smtClean="0"/>
              <a:t> the data</a:t>
            </a:r>
          </a:p>
          <a:p>
            <a:pPr lvl="2"/>
            <a:r>
              <a:rPr lang="en-US" dirty="0" smtClean="0"/>
              <a:t>Models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extract</a:t>
            </a:r>
            <a:r>
              <a:rPr lang="en-US" dirty="0" smtClean="0"/>
              <a:t> the most prominent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features</a:t>
            </a:r>
            <a:r>
              <a:rPr lang="en-US" dirty="0" smtClean="0"/>
              <a:t> of the data.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7385186"/>
              </p:ext>
            </p:extLst>
          </p:nvPr>
        </p:nvGraphicFramePr>
        <p:xfrm>
          <a:off x="7924800" y="457200"/>
          <a:ext cx="89553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0" name="Clip" r:id="rId3" imgW="1089050" imgH="1175004" progId="MS_ClipArt_Gallery.2">
                  <p:embed/>
                </p:oleObj>
              </mc:Choice>
              <mc:Fallback>
                <p:oleObj name="Clip" r:id="rId3" imgW="1089050" imgH="1175004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457200"/>
                        <a:ext cx="895537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989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/>
          <a:lstStyle/>
          <a:p>
            <a:r>
              <a:rPr lang="en-US" dirty="0" smtClean="0"/>
              <a:t>Time series</a:t>
            </a:r>
          </a:p>
          <a:p>
            <a:pPr lvl="1"/>
            <a:r>
              <a:rPr lang="en-US" dirty="0" smtClean="0"/>
              <a:t>Sequence of ordered (over “time”) numeric values.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667000"/>
            <a:ext cx="5438078" cy="403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25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Graph Data </a:t>
            </a:r>
          </a:p>
        </p:txBody>
      </p:sp>
      <p:sp>
        <p:nvSpPr>
          <p:cNvPr id="783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52766" y="1565518"/>
            <a:ext cx="8229600" cy="2360858"/>
          </a:xfrm>
        </p:spPr>
        <p:txBody>
          <a:bodyPr>
            <a:normAutofit/>
          </a:bodyPr>
          <a:lstStyle/>
          <a:p>
            <a:r>
              <a:rPr lang="en-US" dirty="0" smtClean="0"/>
              <a:t>Graph data: </a:t>
            </a:r>
            <a:r>
              <a:rPr lang="en-US" dirty="0"/>
              <a:t>a collection of </a:t>
            </a:r>
            <a:r>
              <a:rPr lang="en-US" dirty="0">
                <a:solidFill>
                  <a:srgbClr val="FF9900"/>
                </a:solidFill>
              </a:rPr>
              <a:t>entities</a:t>
            </a:r>
            <a:r>
              <a:rPr lang="en-US" dirty="0"/>
              <a:t> </a:t>
            </a:r>
            <a:r>
              <a:rPr lang="en-US" dirty="0" smtClean="0"/>
              <a:t>and their </a:t>
            </a:r>
            <a:r>
              <a:rPr lang="en-US" dirty="0" smtClean="0">
                <a:solidFill>
                  <a:srgbClr val="0070C0"/>
                </a:solidFill>
              </a:rPr>
              <a:t>pairwise relationships</a:t>
            </a:r>
            <a:r>
              <a:rPr lang="en-US" dirty="0" smtClean="0"/>
              <a:t>. Examples:</a:t>
            </a:r>
          </a:p>
          <a:p>
            <a:pPr lvl="1"/>
            <a:r>
              <a:rPr lang="en-US" dirty="0" smtClean="0"/>
              <a:t>Web pages and hyperlinks</a:t>
            </a:r>
          </a:p>
          <a:p>
            <a:pPr lvl="1"/>
            <a:r>
              <a:rPr lang="en-US" dirty="0" smtClean="0"/>
              <a:t>Facebook users and friendships</a:t>
            </a:r>
          </a:p>
          <a:p>
            <a:pPr lvl="1"/>
            <a:r>
              <a:rPr lang="en-US" dirty="0" smtClean="0"/>
              <a:t>The connections between brain neurons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33290" y="4334063"/>
            <a:ext cx="381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this case the data consists of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pairs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r>
              <a:rPr lang="en-US" sz="2400" dirty="0" smtClean="0"/>
              <a:t>Who links to whom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5562600" y="3121025"/>
            <a:ext cx="3314700" cy="3694112"/>
            <a:chOff x="5434013" y="2687638"/>
            <a:chExt cx="3314700" cy="3694112"/>
          </a:xfrm>
        </p:grpSpPr>
        <p:sp>
          <p:nvSpPr>
            <p:cNvPr id="7" name="Oval 4"/>
            <p:cNvSpPr>
              <a:spLocks noChangeArrowheads="1"/>
            </p:cNvSpPr>
            <p:nvPr/>
          </p:nvSpPr>
          <p:spPr bwMode="auto">
            <a:xfrm>
              <a:off x="5578475" y="4056063"/>
              <a:ext cx="287338" cy="287337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5"/>
            <p:cNvSpPr>
              <a:spLocks noChangeArrowheads="1"/>
            </p:cNvSpPr>
            <p:nvPr/>
          </p:nvSpPr>
          <p:spPr bwMode="auto">
            <a:xfrm>
              <a:off x="7089775" y="3119438"/>
              <a:ext cx="287338" cy="287337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8386763" y="4271963"/>
              <a:ext cx="287337" cy="287337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6154738" y="5567363"/>
              <a:ext cx="287337" cy="287337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8"/>
            <p:cNvSpPr>
              <a:spLocks noChangeArrowheads="1"/>
            </p:cNvSpPr>
            <p:nvPr/>
          </p:nvSpPr>
          <p:spPr bwMode="auto">
            <a:xfrm>
              <a:off x="7810500" y="5711825"/>
              <a:ext cx="287338" cy="287338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5434013" y="4271963"/>
              <a:ext cx="309562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1</a:t>
              </a:r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7089775" y="2687638"/>
              <a:ext cx="309563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2</a:t>
              </a:r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8439150" y="4575175"/>
              <a:ext cx="30956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3</a:t>
              </a: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7862888" y="6015038"/>
              <a:ext cx="309562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4</a:t>
              </a:r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6134100" y="5942013"/>
              <a:ext cx="309563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5</a:t>
              </a:r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 flipV="1">
              <a:off x="5865813" y="3335338"/>
              <a:ext cx="1223962" cy="7921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7378700" y="3335338"/>
              <a:ext cx="1008063" cy="10080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5865813" y="4198938"/>
              <a:ext cx="2449512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 flipV="1">
              <a:off x="8026400" y="4559300"/>
              <a:ext cx="431800" cy="11525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6442075" y="5711825"/>
              <a:ext cx="1368425" cy="1444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624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Adjacency matrix</a:t>
            </a:r>
          </a:p>
          <a:p>
            <a:pPr lvl="1"/>
            <a:r>
              <a:rPr lang="en-US" dirty="0" smtClean="0"/>
              <a:t>Very sparse, very wasteful, but useful conceptually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333816" y="2590800"/>
            <a:ext cx="3314700" cy="3694112"/>
            <a:chOff x="5434013" y="2687638"/>
            <a:chExt cx="3314700" cy="3694112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5578475" y="4056063"/>
              <a:ext cx="287338" cy="287337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7089775" y="3119438"/>
              <a:ext cx="287338" cy="287337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8386763" y="4271963"/>
              <a:ext cx="287337" cy="287337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6154738" y="5567363"/>
              <a:ext cx="287337" cy="287337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7810500" y="5711825"/>
              <a:ext cx="287338" cy="287338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5434013" y="4271963"/>
              <a:ext cx="309562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1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7089775" y="2687638"/>
              <a:ext cx="309563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2</a:t>
              </a: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8439150" y="4575175"/>
              <a:ext cx="30956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3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7862888" y="6015038"/>
              <a:ext cx="309562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4</a:t>
              </a: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6134100" y="5942013"/>
              <a:ext cx="309563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5</a:t>
              </a: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5865813" y="3335338"/>
              <a:ext cx="1223962" cy="7921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7378700" y="3335338"/>
              <a:ext cx="1008063" cy="10080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5865813" y="4198938"/>
              <a:ext cx="2449512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V="1">
              <a:off x="8026400" y="4559300"/>
              <a:ext cx="431800" cy="11525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6442075" y="5711825"/>
              <a:ext cx="1368425" cy="1444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20" name="Object 4"/>
          <p:cNvGraphicFramePr>
            <a:graphicFrameLocks noChangeAspect="1"/>
          </p:cNvGraphicFramePr>
          <p:nvPr/>
        </p:nvGraphicFramePr>
        <p:xfrm>
          <a:off x="1187450" y="3335338"/>
          <a:ext cx="3313113" cy="268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7" name="Equation" r:id="rId3" imgW="1409700" imgH="1143000" progId="Equation.3">
                  <p:embed/>
                </p:oleObj>
              </mc:Choice>
              <mc:Fallback>
                <p:oleObj name="Equation" r:id="rId3" imgW="14097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335338"/>
                        <a:ext cx="3313113" cy="2686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56795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Adjacency list</a:t>
            </a:r>
          </a:p>
          <a:p>
            <a:pPr lvl="1"/>
            <a:r>
              <a:rPr lang="en-US" dirty="0" smtClean="0"/>
              <a:t>Not so easy to maintain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333816" y="2590800"/>
            <a:ext cx="3314700" cy="3694112"/>
            <a:chOff x="5434013" y="2687638"/>
            <a:chExt cx="3314700" cy="3694112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5578475" y="4056063"/>
              <a:ext cx="287338" cy="287337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7089775" y="3119438"/>
              <a:ext cx="287338" cy="287337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8386763" y="4271963"/>
              <a:ext cx="287337" cy="287337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6154738" y="5567363"/>
              <a:ext cx="287337" cy="287337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7810500" y="5711825"/>
              <a:ext cx="287338" cy="287338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5434013" y="4271963"/>
              <a:ext cx="309562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1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7089775" y="2687638"/>
              <a:ext cx="309563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2</a:t>
              </a: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8439150" y="4575175"/>
              <a:ext cx="30956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3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7862888" y="6015038"/>
              <a:ext cx="309562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4</a:t>
              </a: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6134100" y="5942013"/>
              <a:ext cx="309563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5</a:t>
              </a: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5865813" y="3335338"/>
              <a:ext cx="1223962" cy="7921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7378700" y="3335338"/>
              <a:ext cx="1008063" cy="10080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5865813" y="4198938"/>
              <a:ext cx="2449512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V="1">
              <a:off x="8026400" y="4559300"/>
              <a:ext cx="431800" cy="11525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6442075" y="5711825"/>
              <a:ext cx="1368425" cy="1444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115616" y="3335338"/>
            <a:ext cx="178125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1: [2, 3]</a:t>
            </a:r>
          </a:p>
          <a:p>
            <a:r>
              <a:rPr lang="en-US" sz="2800" dirty="0" smtClean="0"/>
              <a:t>2: [1, 3]</a:t>
            </a:r>
          </a:p>
          <a:p>
            <a:r>
              <a:rPr lang="en-US" sz="2800" dirty="0" smtClean="0"/>
              <a:t>3: [1, 2, 4]</a:t>
            </a:r>
          </a:p>
          <a:p>
            <a:r>
              <a:rPr lang="en-US" sz="2800" dirty="0" smtClean="0"/>
              <a:t>4: [3, 5]</a:t>
            </a:r>
          </a:p>
          <a:p>
            <a:r>
              <a:rPr lang="en-US" sz="2800" dirty="0" smtClean="0"/>
              <a:t>5: [4]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04080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of pairs</a:t>
            </a:r>
          </a:p>
          <a:p>
            <a:pPr lvl="1"/>
            <a:r>
              <a:rPr lang="en-US" dirty="0" smtClean="0"/>
              <a:t>The simplest and most efficient representation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333816" y="2590800"/>
            <a:ext cx="3314700" cy="3694112"/>
            <a:chOff x="5434013" y="2687638"/>
            <a:chExt cx="3314700" cy="3694112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5578475" y="4056063"/>
              <a:ext cx="287338" cy="287337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7089775" y="3119438"/>
              <a:ext cx="287338" cy="287337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8386763" y="4271963"/>
              <a:ext cx="287337" cy="287337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6154738" y="5567363"/>
              <a:ext cx="287337" cy="287337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7810500" y="5711825"/>
              <a:ext cx="287338" cy="287338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5434013" y="4271963"/>
              <a:ext cx="309562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1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7089775" y="2687638"/>
              <a:ext cx="309563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2</a:t>
              </a: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8439150" y="4575175"/>
              <a:ext cx="30956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3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7862888" y="6015038"/>
              <a:ext cx="309562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4</a:t>
              </a: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6134100" y="5942013"/>
              <a:ext cx="309563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5</a:t>
              </a: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5865813" y="3335338"/>
              <a:ext cx="1223962" cy="7921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7378700" y="3335338"/>
              <a:ext cx="1008063" cy="10080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5865813" y="4198938"/>
              <a:ext cx="2449512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V="1">
              <a:off x="8026400" y="4559300"/>
              <a:ext cx="431800" cy="11525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6442075" y="5711825"/>
              <a:ext cx="1368425" cy="1444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115616" y="3335338"/>
            <a:ext cx="85792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(1,2)</a:t>
            </a:r>
          </a:p>
          <a:p>
            <a:r>
              <a:rPr lang="en-US" sz="2800" dirty="0" smtClean="0"/>
              <a:t>(2,3)</a:t>
            </a:r>
          </a:p>
          <a:p>
            <a:r>
              <a:rPr lang="en-US" sz="2800" dirty="0" smtClean="0"/>
              <a:t>(1,3)</a:t>
            </a:r>
          </a:p>
          <a:p>
            <a:r>
              <a:rPr lang="en-US" sz="2800" dirty="0" smtClean="0"/>
              <a:t>(3,4)</a:t>
            </a:r>
          </a:p>
          <a:p>
            <a:r>
              <a:rPr lang="en-US" sz="2800" dirty="0" smtClean="0"/>
              <a:t>(4,5)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26987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data: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Numeric data</a:t>
            </a:r>
            <a:r>
              <a:rPr lang="en-US" dirty="0" smtClean="0"/>
              <a:t>: Each object is a point in a multidimensional space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Categorical data</a:t>
            </a:r>
            <a:r>
              <a:rPr lang="en-US" dirty="0" smtClean="0"/>
              <a:t>: Each object is a vector of categorical values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Set data</a:t>
            </a:r>
            <a:r>
              <a:rPr lang="en-US" dirty="0" smtClean="0"/>
              <a:t>: Each object is a set of values (with or without counts)</a:t>
            </a:r>
          </a:p>
          <a:p>
            <a:pPr lvl="1"/>
            <a:r>
              <a:rPr lang="en-US" dirty="0" smtClean="0"/>
              <a:t>Sets can also be represented as binary vectors, or vectors of counts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Ordered sequences</a:t>
            </a:r>
            <a:r>
              <a:rPr lang="en-US" dirty="0" smtClean="0"/>
              <a:t>: Each object is an ordered sequence of values.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Graph data: </a:t>
            </a:r>
            <a:r>
              <a:rPr lang="en-US" dirty="0" smtClean="0"/>
              <a:t>A collection of pairwise relationships</a:t>
            </a:r>
          </a:p>
        </p:txBody>
      </p:sp>
    </p:spTree>
    <p:extLst>
      <p:ext uri="{BB962C8B-B14F-4D97-AF65-F5344CB8AC3E}">
        <p14:creationId xmlns:p14="http://schemas.microsoft.com/office/powerpoint/2010/main" val="209172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data mining?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Really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huge</a:t>
            </a:r>
            <a:r>
              <a:rPr lang="en-US" dirty="0" smtClean="0"/>
              <a:t> amounts 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complex</a:t>
            </a:r>
            <a:r>
              <a:rPr lang="en-US" dirty="0" smtClean="0"/>
              <a:t> data generated from multiple sources and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interconnected</a:t>
            </a:r>
            <a:r>
              <a:rPr lang="en-US" dirty="0" smtClean="0"/>
              <a:t> in different ways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Scientific</a:t>
            </a:r>
            <a:r>
              <a:rPr lang="en-US" dirty="0" smtClean="0"/>
              <a:t> data from different disciplines</a:t>
            </a:r>
          </a:p>
          <a:p>
            <a:pPr lvl="2"/>
            <a:r>
              <a:rPr lang="en-US" dirty="0" smtClean="0"/>
              <a:t>Weather, astronomy, physics, biological microarrays, genomics</a:t>
            </a:r>
          </a:p>
          <a:p>
            <a:pPr lvl="1"/>
            <a:r>
              <a:rPr lang="en-US" dirty="0" smtClean="0"/>
              <a:t>Huge </a:t>
            </a:r>
            <a:r>
              <a:rPr lang="en-US" dirty="0" smtClean="0">
                <a:solidFill>
                  <a:srgbClr val="0070C0"/>
                </a:solidFill>
              </a:rPr>
              <a:t>text</a:t>
            </a:r>
            <a:r>
              <a:rPr lang="en-US" dirty="0" smtClean="0"/>
              <a:t> collections</a:t>
            </a:r>
          </a:p>
          <a:p>
            <a:pPr lvl="2"/>
            <a:r>
              <a:rPr lang="en-US" dirty="0" smtClean="0"/>
              <a:t>The Web, scientific articles, news, tweets, </a:t>
            </a:r>
            <a:r>
              <a:rPr lang="en-US" dirty="0" err="1" smtClean="0"/>
              <a:t>facebook</a:t>
            </a:r>
            <a:r>
              <a:rPr lang="en-US" dirty="0" smtClean="0"/>
              <a:t> postings.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Transaction </a:t>
            </a:r>
            <a:r>
              <a:rPr lang="en-US" dirty="0"/>
              <a:t>data</a:t>
            </a:r>
          </a:p>
          <a:p>
            <a:pPr lvl="2"/>
            <a:r>
              <a:rPr lang="en-US" dirty="0" smtClean="0"/>
              <a:t>Retail store records, credit card records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Behavioral</a:t>
            </a:r>
            <a:r>
              <a:rPr lang="en-US" dirty="0" smtClean="0"/>
              <a:t> data</a:t>
            </a:r>
          </a:p>
          <a:p>
            <a:pPr lvl="2"/>
            <a:r>
              <a:rPr lang="en-US" dirty="0" smtClean="0"/>
              <a:t>Mobile phone data, query logs, browsing behavior, ad clicks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Networked</a:t>
            </a:r>
            <a:r>
              <a:rPr lang="en-US" dirty="0" smtClean="0"/>
              <a:t> data</a:t>
            </a:r>
          </a:p>
          <a:p>
            <a:pPr lvl="2"/>
            <a:r>
              <a:rPr lang="en-US" dirty="0" smtClean="0"/>
              <a:t>The Web, Social Networks, IM networks, email network, biological networks.</a:t>
            </a:r>
          </a:p>
          <a:p>
            <a:pPr lvl="1"/>
            <a:r>
              <a:rPr lang="en-US" dirty="0" smtClean="0"/>
              <a:t>All these types of data can be </a:t>
            </a:r>
            <a:r>
              <a:rPr lang="en-US" dirty="0" smtClean="0">
                <a:solidFill>
                  <a:srgbClr val="0070C0"/>
                </a:solidFill>
              </a:rPr>
              <a:t>combined</a:t>
            </a:r>
            <a:r>
              <a:rPr lang="en-US" dirty="0" smtClean="0"/>
              <a:t> in many ways</a:t>
            </a:r>
          </a:p>
          <a:p>
            <a:pPr lvl="2"/>
            <a:r>
              <a:rPr lang="en-US" dirty="0" smtClean="0"/>
              <a:t>Facebook has a network, text, images, user behavior, ad transactions.</a:t>
            </a:r>
          </a:p>
          <a:p>
            <a:r>
              <a:rPr lang="en-US" dirty="0" smtClean="0"/>
              <a:t>We need to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analyze</a:t>
            </a:r>
            <a:r>
              <a:rPr lang="en-US" dirty="0" smtClean="0"/>
              <a:t> this data to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extract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knowledge</a:t>
            </a:r>
          </a:p>
          <a:p>
            <a:pPr lvl="1"/>
            <a:r>
              <a:rPr lang="en-US" dirty="0" smtClean="0"/>
              <a:t>Knowledge can be used for </a:t>
            </a:r>
            <a:r>
              <a:rPr lang="en-US" dirty="0" smtClean="0">
                <a:solidFill>
                  <a:srgbClr val="0070C0"/>
                </a:solidFill>
              </a:rPr>
              <a:t>commercial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0070C0"/>
                </a:solidFill>
              </a:rPr>
              <a:t>scientific</a:t>
            </a:r>
            <a:r>
              <a:rPr lang="en-US" dirty="0" smtClean="0"/>
              <a:t> purposes.</a:t>
            </a:r>
          </a:p>
          <a:p>
            <a:pPr lvl="1"/>
            <a:r>
              <a:rPr lang="en-US" dirty="0" smtClean="0"/>
              <a:t>Our solutions should </a:t>
            </a:r>
            <a:r>
              <a:rPr lang="en-US" dirty="0" smtClean="0">
                <a:solidFill>
                  <a:srgbClr val="FF0000"/>
                </a:solidFill>
              </a:rPr>
              <a:t>scale </a:t>
            </a:r>
            <a:r>
              <a:rPr lang="en-US" dirty="0" smtClean="0"/>
              <a:t>to the size of the data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3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24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358775"/>
            <a:ext cx="8280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What is </a:t>
            </a:r>
            <a:r>
              <a:rPr lang="en-US" dirty="0"/>
              <a:t>Data?</a:t>
            </a:r>
          </a:p>
        </p:txBody>
      </p:sp>
      <p:sp>
        <p:nvSpPr>
          <p:cNvPr id="649225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71600"/>
            <a:ext cx="4343400" cy="5334000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Collection of data </a:t>
            </a:r>
            <a:r>
              <a:rPr lang="en-US" sz="2000" dirty="0">
                <a:solidFill>
                  <a:srgbClr val="0070C0"/>
                </a:solidFill>
              </a:rPr>
              <a:t>objects</a:t>
            </a:r>
            <a:r>
              <a:rPr lang="en-US" sz="2000" dirty="0"/>
              <a:t> and their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attributes</a:t>
            </a:r>
          </a:p>
          <a:p>
            <a:pPr lvl="4"/>
            <a:endParaRPr lang="en-US" sz="1600" dirty="0"/>
          </a:p>
          <a:p>
            <a:r>
              <a:rPr lang="en-US" sz="2000" dirty="0"/>
              <a:t>An attribute is a property or characteristic of an object</a:t>
            </a:r>
          </a:p>
          <a:p>
            <a:pPr lvl="1"/>
            <a:r>
              <a:rPr lang="en-US" sz="1800" dirty="0"/>
              <a:t>Examples: </a:t>
            </a:r>
            <a:r>
              <a:rPr lang="en-US" sz="1800" dirty="0" smtClean="0"/>
              <a:t>name, date of birth, height, occupation.</a:t>
            </a:r>
            <a:endParaRPr lang="en-US" sz="1800" dirty="0"/>
          </a:p>
          <a:p>
            <a:pPr lvl="1"/>
            <a:r>
              <a:rPr lang="en-US" sz="1800" dirty="0"/>
              <a:t>Attribute is also known as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variable</a:t>
            </a:r>
            <a:r>
              <a:rPr lang="en-US" sz="1800" dirty="0"/>
              <a:t>,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field</a:t>
            </a:r>
            <a:r>
              <a:rPr lang="en-US" sz="1800" dirty="0"/>
              <a:t>,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characteristic</a:t>
            </a:r>
            <a:r>
              <a:rPr lang="en-US" sz="1800" dirty="0"/>
              <a:t>, or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feature</a:t>
            </a:r>
          </a:p>
          <a:p>
            <a:endParaRPr lang="en-US" sz="2000" dirty="0" smtClean="0"/>
          </a:p>
          <a:p>
            <a:r>
              <a:rPr lang="en-US" sz="2000" dirty="0" smtClean="0"/>
              <a:t>For each object the attributes take some </a:t>
            </a:r>
            <a:r>
              <a:rPr lang="en-US" sz="2000" dirty="0" smtClean="0">
                <a:solidFill>
                  <a:srgbClr val="0070C0"/>
                </a:solidFill>
              </a:rPr>
              <a:t>values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collection of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attribute-value pairs</a:t>
            </a:r>
            <a:r>
              <a:rPr lang="en-US" sz="2000" dirty="0" smtClean="0"/>
              <a:t> describes a specific </a:t>
            </a:r>
            <a:r>
              <a:rPr lang="en-US" sz="2000" dirty="0"/>
              <a:t>object</a:t>
            </a:r>
          </a:p>
          <a:p>
            <a:pPr lvl="1"/>
            <a:r>
              <a:rPr lang="en-US" sz="1800" dirty="0"/>
              <a:t>Object is also known as </a:t>
            </a:r>
            <a:r>
              <a:rPr lang="en-US" sz="1800" dirty="0">
                <a:solidFill>
                  <a:srgbClr val="0070C0"/>
                </a:solidFill>
              </a:rPr>
              <a:t>record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70C0"/>
                </a:solidFill>
              </a:rPr>
              <a:t>point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70C0"/>
                </a:solidFill>
              </a:rPr>
              <a:t>case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70C0"/>
                </a:solidFill>
              </a:rPr>
              <a:t>sample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70C0"/>
                </a:solidFill>
              </a:rPr>
              <a:t>entity</a:t>
            </a:r>
            <a:r>
              <a:rPr lang="en-US" sz="1800" dirty="0"/>
              <a:t>, or </a:t>
            </a:r>
            <a:r>
              <a:rPr lang="en-US" sz="1800" dirty="0">
                <a:solidFill>
                  <a:srgbClr val="0070C0"/>
                </a:solidFill>
              </a:rPr>
              <a:t>instance</a:t>
            </a:r>
          </a:p>
          <a:p>
            <a:pPr lvl="4"/>
            <a:endParaRPr lang="en-US" sz="1600" dirty="0"/>
          </a:p>
        </p:txBody>
      </p:sp>
      <p:grpSp>
        <p:nvGrpSpPr>
          <p:cNvPr id="649232" name="Group 16"/>
          <p:cNvGrpSpPr>
            <a:grpSpLocks/>
          </p:cNvGrpSpPr>
          <p:nvPr/>
        </p:nvGrpSpPr>
        <p:grpSpPr bwMode="auto">
          <a:xfrm>
            <a:off x="5638800" y="990600"/>
            <a:ext cx="3513138" cy="4191000"/>
            <a:chOff x="3403" y="1104"/>
            <a:chExt cx="2213" cy="2640"/>
          </a:xfrm>
        </p:grpSpPr>
        <p:graphicFrame>
          <p:nvGraphicFramePr>
            <p:cNvPr id="649226" name="Object 10"/>
            <p:cNvGraphicFramePr>
              <a:graphicFrameLocks noChangeAspect="1"/>
            </p:cNvGraphicFramePr>
            <p:nvPr/>
          </p:nvGraphicFramePr>
          <p:xfrm>
            <a:off x="3403" y="1378"/>
            <a:ext cx="2213" cy="2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99" name="Document" r:id="rId4" imgW="5405628" imgH="5779008" progId="Word.Document.8">
                    <p:embed/>
                  </p:oleObj>
                </mc:Choice>
                <mc:Fallback>
                  <p:oleObj name="Document" r:id="rId4" imgW="5405628" imgH="5779008" progId="Word.Documen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3" y="1378"/>
                          <a:ext cx="2213" cy="23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9228" name="AutoShape 12"/>
            <p:cNvSpPr>
              <a:spLocks/>
            </p:cNvSpPr>
            <p:nvPr/>
          </p:nvSpPr>
          <p:spPr bwMode="auto">
            <a:xfrm rot="5400000">
              <a:off x="4340" y="240"/>
              <a:ext cx="240" cy="1968"/>
            </a:xfrm>
            <a:prstGeom prst="leftBrace">
              <a:avLst>
                <a:gd name="adj1" fmla="val 68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49230" name="Text Box 14"/>
          <p:cNvSpPr txBox="1">
            <a:spLocks noChangeArrowheads="1"/>
          </p:cNvSpPr>
          <p:nvPr/>
        </p:nvSpPr>
        <p:spPr bwMode="auto">
          <a:xfrm>
            <a:off x="6477000" y="457200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Attributes</a:t>
            </a:r>
          </a:p>
        </p:txBody>
      </p:sp>
      <p:sp>
        <p:nvSpPr>
          <p:cNvPr id="649231" name="AutoShape 15"/>
          <p:cNvSpPr>
            <a:spLocks/>
          </p:cNvSpPr>
          <p:nvPr/>
        </p:nvSpPr>
        <p:spPr bwMode="auto">
          <a:xfrm>
            <a:off x="5257800" y="1905000"/>
            <a:ext cx="381000" cy="3124200"/>
          </a:xfrm>
          <a:prstGeom prst="leftBrace">
            <a:avLst>
              <a:gd name="adj1" fmla="val 68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33" name="Text Box 17"/>
          <p:cNvSpPr txBox="1">
            <a:spLocks noChangeArrowheads="1"/>
          </p:cNvSpPr>
          <p:nvPr/>
        </p:nvSpPr>
        <p:spPr bwMode="auto">
          <a:xfrm>
            <a:off x="4288631" y="3021012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0000"/>
                </a:solidFill>
              </a:rPr>
              <a:t>Objects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19100" y="5387092"/>
            <a:ext cx="42498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Size (</a:t>
            </a:r>
            <a:r>
              <a:rPr lang="en-US" dirty="0" smtClean="0">
                <a:solidFill>
                  <a:srgbClr val="0070C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): </a:t>
            </a:r>
            <a:r>
              <a:rPr lang="en-US" dirty="0" smtClean="0"/>
              <a:t>Number of objects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Dimensionality (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: Number of attributes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Sparsity</a:t>
            </a:r>
            <a:r>
              <a:rPr lang="en-US" dirty="0" smtClean="0"/>
              <a:t>: Number of populated </a:t>
            </a:r>
          </a:p>
          <a:p>
            <a:r>
              <a:rPr lang="en-US" dirty="0"/>
              <a:t>	</a:t>
            </a:r>
            <a:r>
              <a:rPr lang="en-US" dirty="0" smtClean="0"/>
              <a:t>object-attribute pairs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87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7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Attributes </a:t>
            </a:r>
          </a:p>
        </p:txBody>
      </p:sp>
      <p:sp>
        <p:nvSpPr>
          <p:cNvPr id="651274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There are different types of attributes</a:t>
            </a:r>
          </a:p>
          <a:p>
            <a:pPr marL="749300" lvl="1"/>
            <a:r>
              <a:rPr lang="en-US" dirty="0">
                <a:solidFill>
                  <a:srgbClr val="FF0000"/>
                </a:solidFill>
              </a:rPr>
              <a:t>Numeric</a:t>
            </a:r>
            <a:endParaRPr lang="en-US" dirty="0"/>
          </a:p>
          <a:p>
            <a:pPr marL="1257300" lvl="2" indent="-393700"/>
            <a:r>
              <a:rPr lang="en-US" dirty="0"/>
              <a:t>Examples: dates, temperature, time, length, value, count.</a:t>
            </a:r>
          </a:p>
          <a:p>
            <a:pPr marL="1257300" lvl="2" indent="-393700"/>
            <a:r>
              <a:rPr lang="en-US" dirty="0">
                <a:solidFill>
                  <a:srgbClr val="0070C0"/>
                </a:solidFill>
              </a:rPr>
              <a:t>Discrete</a:t>
            </a:r>
            <a:r>
              <a:rPr lang="en-US" dirty="0"/>
              <a:t> (counts) vs </a:t>
            </a:r>
            <a:r>
              <a:rPr lang="en-US" dirty="0">
                <a:solidFill>
                  <a:srgbClr val="0070C0"/>
                </a:solidFill>
              </a:rPr>
              <a:t>Continuous</a:t>
            </a:r>
            <a:r>
              <a:rPr lang="en-US" dirty="0"/>
              <a:t> (temperature)</a:t>
            </a:r>
          </a:p>
          <a:p>
            <a:pPr marL="1257300" lvl="2" indent="-393700"/>
            <a:r>
              <a:rPr lang="en-US" dirty="0"/>
              <a:t>Special case: </a:t>
            </a:r>
            <a:r>
              <a:rPr lang="en-US" dirty="0">
                <a:solidFill>
                  <a:srgbClr val="0070C0"/>
                </a:solidFill>
              </a:rPr>
              <a:t>Binary/Boolean</a:t>
            </a:r>
            <a:r>
              <a:rPr lang="en-US" dirty="0"/>
              <a:t> attributes (yes/no, exists/not exists)</a:t>
            </a:r>
          </a:p>
          <a:p>
            <a:pPr marL="749300" lvl="1"/>
            <a:r>
              <a:rPr lang="en-US" dirty="0" smtClean="0">
                <a:solidFill>
                  <a:srgbClr val="FF0000"/>
                </a:solidFill>
              </a:rPr>
              <a:t>Categorical </a:t>
            </a:r>
            <a:endParaRPr lang="en-US" dirty="0"/>
          </a:p>
          <a:p>
            <a:pPr marL="1257300" lvl="2" indent="-393700"/>
            <a:r>
              <a:rPr lang="en-US" dirty="0"/>
              <a:t>Examples: </a:t>
            </a:r>
            <a:r>
              <a:rPr lang="en-US" dirty="0" smtClean="0"/>
              <a:t>eye </a:t>
            </a:r>
            <a:r>
              <a:rPr lang="en-US" dirty="0"/>
              <a:t>color, zip </a:t>
            </a:r>
            <a:r>
              <a:rPr lang="en-US" dirty="0" smtClean="0"/>
              <a:t>codes, strings, </a:t>
            </a:r>
            <a:r>
              <a:rPr lang="en-US" dirty="0"/>
              <a:t>rankings (</a:t>
            </a:r>
            <a:r>
              <a:rPr lang="en-US" dirty="0" err="1"/>
              <a:t>e.g</a:t>
            </a:r>
            <a:r>
              <a:rPr lang="en-US" dirty="0"/>
              <a:t>, good, fair, bad), </a:t>
            </a:r>
            <a:r>
              <a:rPr lang="en-US" dirty="0" smtClean="0"/>
              <a:t>height </a:t>
            </a:r>
            <a:r>
              <a:rPr lang="en-US" dirty="0"/>
              <a:t>in {tall, medium, short}</a:t>
            </a:r>
            <a:endParaRPr lang="en-US" dirty="0" smtClean="0"/>
          </a:p>
          <a:p>
            <a:pPr marL="1257300" lvl="2" indent="-393700"/>
            <a:r>
              <a:rPr lang="en-US" dirty="0" smtClean="0">
                <a:solidFill>
                  <a:srgbClr val="0070C0"/>
                </a:solidFill>
              </a:rPr>
              <a:t>Nominal</a:t>
            </a:r>
            <a:r>
              <a:rPr lang="en-US" dirty="0" smtClean="0"/>
              <a:t> (no order or comparison)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Ordinal</a:t>
            </a:r>
            <a:r>
              <a:rPr lang="en-US" dirty="0" smtClean="0"/>
              <a:t> (order but not comparable)</a:t>
            </a:r>
            <a:endParaRPr lang="en-US" dirty="0"/>
          </a:p>
          <a:p>
            <a:pPr marL="749300"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17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 Relational Data</a:t>
            </a:r>
            <a:endParaRPr lang="en-US" dirty="0"/>
          </a:p>
        </p:txBody>
      </p:sp>
      <p:sp>
        <p:nvSpPr>
          <p:cNvPr id="769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18500" cy="3124200"/>
          </a:xfrm>
        </p:spPr>
        <p:txBody>
          <a:bodyPr/>
          <a:lstStyle/>
          <a:p>
            <a:r>
              <a:rPr lang="en-US" sz="2400" dirty="0"/>
              <a:t>If data objects have the same </a:t>
            </a:r>
            <a:r>
              <a:rPr lang="en-US" sz="2400" dirty="0">
                <a:solidFill>
                  <a:srgbClr val="FF0000"/>
                </a:solidFill>
              </a:rPr>
              <a:t>fixed set </a:t>
            </a:r>
            <a:r>
              <a:rPr lang="en-US" sz="2400" dirty="0"/>
              <a:t>of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numeric attributes</a:t>
            </a:r>
            <a:r>
              <a:rPr lang="en-US" sz="2400" dirty="0"/>
              <a:t>, then the data objects can be thought of as </a:t>
            </a:r>
            <a:r>
              <a:rPr lang="en-US" sz="2400" dirty="0" smtClean="0">
                <a:solidFill>
                  <a:srgbClr val="0070C0"/>
                </a:solidFill>
              </a:rPr>
              <a:t>points/vectors</a:t>
            </a:r>
            <a:r>
              <a:rPr lang="en-US" sz="2400" dirty="0" smtClean="0"/>
              <a:t> </a:t>
            </a:r>
            <a:r>
              <a:rPr lang="en-US" sz="2400" dirty="0"/>
              <a:t>in a multi-dimensional space, where each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dimension</a:t>
            </a:r>
            <a:r>
              <a:rPr lang="en-US" sz="2400" dirty="0"/>
              <a:t> represents a distinct attribute </a:t>
            </a:r>
          </a:p>
          <a:p>
            <a:pPr lvl="4"/>
            <a:endParaRPr lang="en-US" sz="1800" dirty="0"/>
          </a:p>
          <a:p>
            <a:r>
              <a:rPr lang="en-US" sz="2400" dirty="0"/>
              <a:t>Such data set can be represented by an </a:t>
            </a:r>
            <a:r>
              <a:rPr lang="en-US" sz="2400" dirty="0" smtClean="0">
                <a:solidFill>
                  <a:srgbClr val="0070C0"/>
                </a:solidFill>
              </a:rPr>
              <a:t>n-by-d </a:t>
            </a:r>
            <a:r>
              <a:rPr lang="en-US" sz="2400" dirty="0" smtClean="0">
                <a:solidFill>
                  <a:srgbClr val="FF0000"/>
                </a:solidFill>
              </a:rPr>
              <a:t>data matrix</a:t>
            </a:r>
            <a:r>
              <a:rPr lang="en-US" sz="2400" dirty="0"/>
              <a:t>, where there are </a:t>
            </a:r>
            <a:r>
              <a:rPr lang="en-US" sz="2400" dirty="0" smtClean="0">
                <a:solidFill>
                  <a:srgbClr val="0070C0"/>
                </a:solidFill>
              </a:rPr>
              <a:t>n</a:t>
            </a:r>
            <a:r>
              <a:rPr lang="en-US" sz="2400" dirty="0" smtClean="0"/>
              <a:t> rows</a:t>
            </a:r>
            <a:r>
              <a:rPr lang="en-US" sz="2400" dirty="0"/>
              <a:t>, one for each object, and </a:t>
            </a:r>
            <a:r>
              <a:rPr lang="en-US" sz="2400" dirty="0" smtClean="0">
                <a:solidFill>
                  <a:srgbClr val="0070C0"/>
                </a:solidFill>
              </a:rPr>
              <a:t>d</a:t>
            </a:r>
            <a:r>
              <a:rPr lang="en-US" sz="2400" dirty="0" smtClean="0"/>
              <a:t> </a:t>
            </a:r>
            <a:r>
              <a:rPr lang="en-US" sz="2400" dirty="0"/>
              <a:t>columns, one for each attribute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488377"/>
              </p:ext>
            </p:extLst>
          </p:nvPr>
        </p:nvGraphicFramePr>
        <p:xfrm>
          <a:off x="1492250" y="5029200"/>
          <a:ext cx="6096000" cy="148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Temperature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Humidity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Pressure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072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95600"/>
            <a:ext cx="4953000" cy="3505199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For </a:t>
            </a:r>
            <a:r>
              <a:rPr lang="en-US" dirty="0" smtClean="0">
                <a:solidFill>
                  <a:srgbClr val="7030A0"/>
                </a:solidFill>
              </a:rPr>
              <a:t>small dimensions </a:t>
            </a:r>
            <a:r>
              <a:rPr lang="en-US" dirty="0" smtClean="0"/>
              <a:t>we can </a:t>
            </a:r>
            <a:r>
              <a:rPr lang="en-US" dirty="0" smtClean="0">
                <a:solidFill>
                  <a:srgbClr val="0070C0"/>
                </a:solidFill>
              </a:rPr>
              <a:t>plot</a:t>
            </a:r>
            <a:r>
              <a:rPr lang="en-US" dirty="0" smtClean="0"/>
              <a:t> the data</a:t>
            </a:r>
          </a:p>
          <a:p>
            <a:pPr lvl="1"/>
            <a:r>
              <a:rPr lang="en-US" dirty="0" smtClean="0"/>
              <a:t>We can use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geometric analogues</a:t>
            </a:r>
            <a:r>
              <a:rPr lang="en-US" dirty="0" smtClean="0"/>
              <a:t> to define concepts like </a:t>
            </a:r>
            <a:r>
              <a:rPr lang="en-US" dirty="0" smtClean="0">
                <a:solidFill>
                  <a:srgbClr val="0070C0"/>
                </a:solidFill>
              </a:rPr>
              <a:t>distance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0070C0"/>
                </a:solidFill>
              </a:rPr>
              <a:t>similarity</a:t>
            </a:r>
          </a:p>
          <a:p>
            <a:pPr lvl="1"/>
            <a:r>
              <a:rPr lang="en-US" dirty="0" smtClean="0"/>
              <a:t>We can use </a:t>
            </a:r>
            <a:r>
              <a:rPr lang="en-US" dirty="0" smtClean="0">
                <a:solidFill>
                  <a:srgbClr val="FF0000"/>
                </a:solidFill>
              </a:rPr>
              <a:t>linear algebra </a:t>
            </a:r>
            <a:r>
              <a:rPr lang="en-US" dirty="0" smtClean="0"/>
              <a:t>to process the </a:t>
            </a:r>
            <a:r>
              <a:rPr lang="en-US" dirty="0" smtClean="0">
                <a:solidFill>
                  <a:srgbClr val="0070C0"/>
                </a:solidFill>
              </a:rPr>
              <a:t>data matrix</a:t>
            </a:r>
            <a:endParaRPr lang="en-US" dirty="0">
              <a:solidFill>
                <a:srgbClr val="0070C0"/>
              </a:solidFill>
            </a:endParaRPr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5621215" y="2925518"/>
            <a:ext cx="3048000" cy="2678113"/>
            <a:chOff x="2160" y="2544"/>
            <a:chExt cx="1920" cy="1687"/>
          </a:xfrm>
        </p:grpSpPr>
        <p:sp>
          <p:nvSpPr>
            <p:cNvPr id="5" name="Line 7"/>
            <p:cNvSpPr>
              <a:spLocks noChangeShapeType="1"/>
            </p:cNvSpPr>
            <p:nvPr/>
          </p:nvSpPr>
          <p:spPr bwMode="auto">
            <a:xfrm>
              <a:off x="2736" y="2544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8"/>
            <p:cNvSpPr>
              <a:spLocks noChangeShapeType="1"/>
            </p:cNvSpPr>
            <p:nvPr/>
          </p:nvSpPr>
          <p:spPr bwMode="auto">
            <a:xfrm>
              <a:off x="2736" y="369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9"/>
            <p:cNvSpPr>
              <a:spLocks/>
            </p:cNvSpPr>
            <p:nvPr/>
          </p:nvSpPr>
          <p:spPr bwMode="auto">
            <a:xfrm>
              <a:off x="2226" y="3696"/>
              <a:ext cx="510" cy="535"/>
            </a:xfrm>
            <a:custGeom>
              <a:avLst/>
              <a:gdLst>
                <a:gd name="T0" fmla="*/ 510 w 510"/>
                <a:gd name="T1" fmla="*/ 0 h 535"/>
                <a:gd name="T2" fmla="*/ 0 w 510"/>
                <a:gd name="T3" fmla="*/ 535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10" h="535">
                  <a:moveTo>
                    <a:pt x="510" y="0"/>
                  </a:moveTo>
                  <a:lnTo>
                    <a:pt x="0" y="535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10"/>
            <p:cNvSpPr>
              <a:spLocks noChangeArrowheads="1"/>
            </p:cNvSpPr>
            <p:nvPr/>
          </p:nvSpPr>
          <p:spPr bwMode="auto">
            <a:xfrm>
              <a:off x="3264" y="2880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11"/>
            <p:cNvSpPr>
              <a:spLocks noChangeArrowheads="1"/>
            </p:cNvSpPr>
            <p:nvPr/>
          </p:nvSpPr>
          <p:spPr bwMode="auto">
            <a:xfrm>
              <a:off x="3408" y="2880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12"/>
            <p:cNvSpPr>
              <a:spLocks noChangeArrowheads="1"/>
            </p:cNvSpPr>
            <p:nvPr/>
          </p:nvSpPr>
          <p:spPr bwMode="auto">
            <a:xfrm>
              <a:off x="3360" y="2736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13"/>
            <p:cNvSpPr>
              <a:spLocks noChangeArrowheads="1"/>
            </p:cNvSpPr>
            <p:nvPr/>
          </p:nvSpPr>
          <p:spPr bwMode="auto">
            <a:xfrm>
              <a:off x="3360" y="3024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AutoShape 14"/>
            <p:cNvSpPr>
              <a:spLocks noChangeArrowheads="1"/>
            </p:cNvSpPr>
            <p:nvPr/>
          </p:nvSpPr>
          <p:spPr bwMode="auto">
            <a:xfrm>
              <a:off x="3600" y="2880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AutoShape 15"/>
            <p:cNvSpPr>
              <a:spLocks noChangeArrowheads="1"/>
            </p:cNvSpPr>
            <p:nvPr/>
          </p:nvSpPr>
          <p:spPr bwMode="auto">
            <a:xfrm>
              <a:off x="3504" y="2784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AutoShape 16"/>
            <p:cNvSpPr>
              <a:spLocks noChangeArrowheads="1"/>
            </p:cNvSpPr>
            <p:nvPr/>
          </p:nvSpPr>
          <p:spPr bwMode="auto">
            <a:xfrm>
              <a:off x="3168" y="2736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AutoShape 17"/>
            <p:cNvSpPr>
              <a:spLocks noChangeArrowheads="1"/>
            </p:cNvSpPr>
            <p:nvPr/>
          </p:nvSpPr>
          <p:spPr bwMode="auto">
            <a:xfrm>
              <a:off x="3504" y="2976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utoShape 18"/>
            <p:cNvSpPr>
              <a:spLocks noChangeArrowheads="1"/>
            </p:cNvSpPr>
            <p:nvPr/>
          </p:nvSpPr>
          <p:spPr bwMode="auto">
            <a:xfrm>
              <a:off x="3168" y="2976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AutoShape 19"/>
            <p:cNvSpPr>
              <a:spLocks noChangeArrowheads="1"/>
            </p:cNvSpPr>
            <p:nvPr/>
          </p:nvSpPr>
          <p:spPr bwMode="auto">
            <a:xfrm>
              <a:off x="2160" y="3264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AutoShape 20"/>
            <p:cNvSpPr>
              <a:spLocks noChangeArrowheads="1"/>
            </p:cNvSpPr>
            <p:nvPr/>
          </p:nvSpPr>
          <p:spPr bwMode="auto">
            <a:xfrm>
              <a:off x="2304" y="3312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AutoShape 21"/>
            <p:cNvSpPr>
              <a:spLocks noChangeArrowheads="1"/>
            </p:cNvSpPr>
            <p:nvPr/>
          </p:nvSpPr>
          <p:spPr bwMode="auto">
            <a:xfrm>
              <a:off x="2304" y="3456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AutoShape 22"/>
            <p:cNvSpPr>
              <a:spLocks noChangeArrowheads="1"/>
            </p:cNvSpPr>
            <p:nvPr/>
          </p:nvSpPr>
          <p:spPr bwMode="auto">
            <a:xfrm>
              <a:off x="2448" y="3312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utoShape 23"/>
            <p:cNvSpPr>
              <a:spLocks noChangeArrowheads="1"/>
            </p:cNvSpPr>
            <p:nvPr/>
          </p:nvSpPr>
          <p:spPr bwMode="auto">
            <a:xfrm>
              <a:off x="2352" y="3168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AutoShape 24"/>
            <p:cNvSpPr>
              <a:spLocks noChangeArrowheads="1"/>
            </p:cNvSpPr>
            <p:nvPr/>
          </p:nvSpPr>
          <p:spPr bwMode="auto">
            <a:xfrm>
              <a:off x="2448" y="3456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AutoShape 25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AutoShape 26"/>
            <p:cNvSpPr>
              <a:spLocks noChangeArrowheads="1"/>
            </p:cNvSpPr>
            <p:nvPr/>
          </p:nvSpPr>
          <p:spPr bwMode="auto">
            <a:xfrm>
              <a:off x="3504" y="3552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AutoShape 27"/>
            <p:cNvSpPr>
              <a:spLocks noChangeArrowheads="1"/>
            </p:cNvSpPr>
            <p:nvPr/>
          </p:nvSpPr>
          <p:spPr bwMode="auto">
            <a:xfrm>
              <a:off x="3792" y="3600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utoShape 28"/>
            <p:cNvSpPr>
              <a:spLocks noChangeArrowheads="1"/>
            </p:cNvSpPr>
            <p:nvPr/>
          </p:nvSpPr>
          <p:spPr bwMode="auto">
            <a:xfrm>
              <a:off x="3648" y="3696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AutoShape 29"/>
            <p:cNvSpPr>
              <a:spLocks noChangeArrowheads="1"/>
            </p:cNvSpPr>
            <p:nvPr/>
          </p:nvSpPr>
          <p:spPr bwMode="auto">
            <a:xfrm>
              <a:off x="3504" y="3792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AutoShape 30"/>
            <p:cNvSpPr>
              <a:spLocks noChangeArrowheads="1"/>
            </p:cNvSpPr>
            <p:nvPr/>
          </p:nvSpPr>
          <p:spPr bwMode="auto">
            <a:xfrm>
              <a:off x="3696" y="3792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AutoShape 31"/>
            <p:cNvSpPr>
              <a:spLocks noChangeArrowheads="1"/>
            </p:cNvSpPr>
            <p:nvPr/>
          </p:nvSpPr>
          <p:spPr bwMode="auto">
            <a:xfrm flipV="1">
              <a:off x="3504" y="3648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AutoShape 32"/>
            <p:cNvSpPr>
              <a:spLocks noChangeArrowheads="1"/>
            </p:cNvSpPr>
            <p:nvPr/>
          </p:nvSpPr>
          <p:spPr bwMode="auto">
            <a:xfrm>
              <a:off x="3696" y="3504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" name="Content Placeholder 2"/>
          <p:cNvSpPr txBox="1">
            <a:spLocks/>
          </p:cNvSpPr>
          <p:nvPr/>
        </p:nvSpPr>
        <p:spPr>
          <a:xfrm>
            <a:off x="609600" y="1752600"/>
            <a:ext cx="8229600" cy="1055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Thinking of numeric data as </a:t>
            </a:r>
            <a:r>
              <a:rPr lang="en-US" dirty="0" smtClean="0">
                <a:solidFill>
                  <a:srgbClr val="0070C0"/>
                </a:solidFill>
              </a:rPr>
              <a:t>points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0070C0"/>
                </a:solidFill>
              </a:rPr>
              <a:t>vectors</a:t>
            </a:r>
            <a:r>
              <a:rPr lang="en-US" dirty="0" smtClean="0"/>
              <a:t> is very convenient</a:t>
            </a:r>
          </a:p>
        </p:txBody>
      </p:sp>
    </p:spTree>
    <p:extLst>
      <p:ext uri="{BB962C8B-B14F-4D97-AF65-F5344CB8AC3E}">
        <p14:creationId xmlns:p14="http://schemas.microsoft.com/office/powerpoint/2010/main" val="1633730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Categorical Relational Data </a:t>
            </a:r>
            <a:endParaRPr lang="en-US" dirty="0"/>
          </a:p>
        </p:txBody>
      </p:sp>
      <p:sp>
        <p:nvSpPr>
          <p:cNvPr id="77107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that consists of a collection of records, each of which consists of a </a:t>
            </a:r>
            <a:r>
              <a:rPr lang="en-US" dirty="0">
                <a:solidFill>
                  <a:srgbClr val="FF0000"/>
                </a:solidFill>
              </a:rPr>
              <a:t>fixed set </a:t>
            </a:r>
            <a:r>
              <a:rPr lang="en-US" dirty="0"/>
              <a:t>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categorical </a:t>
            </a:r>
            <a:r>
              <a:rPr lang="en-US" dirty="0" smtClean="0"/>
              <a:t>attributes 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700985"/>
              </p:ext>
            </p:extLst>
          </p:nvPr>
        </p:nvGraphicFramePr>
        <p:xfrm>
          <a:off x="1524000" y="3276600"/>
          <a:ext cx="6096000" cy="2123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Zip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Marital 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Income Bracket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1129842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45221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2342345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45223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Married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1234542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45221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Divorced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1243535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45224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77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Relational Data </a:t>
            </a:r>
            <a:endParaRPr lang="en-US" dirty="0"/>
          </a:p>
        </p:txBody>
      </p:sp>
      <p:sp>
        <p:nvSpPr>
          <p:cNvPr id="77107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that consists of a collection of records, each of which consists of a </a:t>
            </a:r>
            <a:r>
              <a:rPr lang="en-US" dirty="0">
                <a:solidFill>
                  <a:srgbClr val="FF0000"/>
                </a:solidFill>
              </a:rPr>
              <a:t>fixed set </a:t>
            </a:r>
            <a:r>
              <a:rPr lang="en-US" dirty="0" smtClean="0"/>
              <a:t>of both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numeric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70C0"/>
                </a:solidFill>
              </a:rPr>
              <a:t>categorical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attributes 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091939"/>
              </p:ext>
            </p:extLst>
          </p:nvPr>
        </p:nvGraphicFramePr>
        <p:xfrm>
          <a:off x="433754" y="3505200"/>
          <a:ext cx="7262448" cy="2123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0408"/>
                <a:gridCol w="1210408"/>
                <a:gridCol w="1210408"/>
                <a:gridCol w="1210408"/>
                <a:gridCol w="1210408"/>
                <a:gridCol w="121040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Zip Code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Age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Marital Status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Income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Income Bracket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1129842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45221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2342345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45223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Married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1234542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45221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Divorced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1243535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45224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791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7727</TotalTime>
  <Words>1945</Words>
  <Application>Microsoft Office PowerPoint</Application>
  <PresentationFormat>On-screen Show (4:3)</PresentationFormat>
  <Paragraphs>476</Paragraphs>
  <Slides>25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Clarity</vt:lpstr>
      <vt:lpstr>Clip</vt:lpstr>
      <vt:lpstr>Document</vt:lpstr>
      <vt:lpstr>VISIO</vt:lpstr>
      <vt:lpstr>Equation</vt:lpstr>
      <vt:lpstr>DATA MINING LECTURE 2</vt:lpstr>
      <vt:lpstr>What is Data Mining?</vt:lpstr>
      <vt:lpstr>Why do we need data mining?</vt:lpstr>
      <vt:lpstr>What is Data?</vt:lpstr>
      <vt:lpstr>Types of Attributes </vt:lpstr>
      <vt:lpstr>Numeric Relational Data</vt:lpstr>
      <vt:lpstr>Numeric data</vt:lpstr>
      <vt:lpstr>Categorical Relational Data </vt:lpstr>
      <vt:lpstr>Mixed Relational Data </vt:lpstr>
      <vt:lpstr>Mixed Relational Data </vt:lpstr>
      <vt:lpstr>Mixed Relational Data </vt:lpstr>
      <vt:lpstr>Physical data storage</vt:lpstr>
      <vt:lpstr>Examples</vt:lpstr>
      <vt:lpstr>Set data</vt:lpstr>
      <vt:lpstr>Set data</vt:lpstr>
      <vt:lpstr>Vector representation of market-basket data</vt:lpstr>
      <vt:lpstr>Vector representation of document data</vt:lpstr>
      <vt:lpstr>Physical data storage</vt:lpstr>
      <vt:lpstr>Ordered Data </vt:lpstr>
      <vt:lpstr>Ordered Data</vt:lpstr>
      <vt:lpstr>Graph Data </vt:lpstr>
      <vt:lpstr>Representation</vt:lpstr>
      <vt:lpstr>Representation</vt:lpstr>
      <vt:lpstr>Representation</vt:lpstr>
      <vt:lpstr>Types of data: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244</cp:revision>
  <dcterms:created xsi:type="dcterms:W3CDTF">2011-10-17T19:46:53Z</dcterms:created>
  <dcterms:modified xsi:type="dcterms:W3CDTF">2015-10-21T10:49:25Z</dcterms:modified>
</cp:coreProperties>
</file>