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sldIdLst>
    <p:sldId id="674" r:id="rId2"/>
    <p:sldId id="1078" r:id="rId3"/>
    <p:sldId id="1079" r:id="rId4"/>
    <p:sldId id="1080" r:id="rId5"/>
    <p:sldId id="1081" r:id="rId6"/>
    <p:sldId id="1024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48" r:id="rId22"/>
    <p:sldId id="1049" r:id="rId23"/>
    <p:sldId id="1050" r:id="rId24"/>
    <p:sldId id="1018" r:id="rId25"/>
    <p:sldId id="1022" r:id="rId26"/>
    <p:sldId id="1023" r:id="rId27"/>
    <p:sldId id="1051" r:id="rId28"/>
    <p:sldId id="1052" r:id="rId29"/>
    <p:sldId id="1053" r:id="rId30"/>
    <p:sldId id="1054" r:id="rId31"/>
    <p:sldId id="1055" r:id="rId32"/>
    <p:sldId id="1056" r:id="rId33"/>
    <p:sldId id="1057" r:id="rId34"/>
    <p:sldId id="1058" r:id="rId35"/>
    <p:sldId id="1059" r:id="rId36"/>
    <p:sldId id="1060" r:id="rId37"/>
    <p:sldId id="1061" r:id="rId38"/>
    <p:sldId id="1062" r:id="rId39"/>
    <p:sldId id="1063" r:id="rId40"/>
    <p:sldId id="1064" r:id="rId41"/>
    <p:sldId id="1065" r:id="rId42"/>
    <p:sldId id="1066" r:id="rId43"/>
    <p:sldId id="1067" r:id="rId44"/>
    <p:sldId id="1068" r:id="rId45"/>
    <p:sldId id="1069" r:id="rId46"/>
    <p:sldId id="1070" r:id="rId47"/>
    <p:sldId id="1083" r:id="rId48"/>
    <p:sldId id="1084" r:id="rId49"/>
    <p:sldId id="1086" r:id="rId50"/>
    <p:sldId id="1087" r:id="rId51"/>
    <p:sldId id="1082" r:id="rId52"/>
    <p:sldId id="1071" r:id="rId53"/>
    <p:sldId id="1072" r:id="rId54"/>
    <p:sldId id="1073" r:id="rId55"/>
    <p:sldId id="1074" r:id="rId56"/>
    <p:sldId id="1075" r:id="rId57"/>
    <p:sldId id="1076" r:id="rId58"/>
    <p:sldId id="1088" r:id="rId59"/>
    <p:sldId id="108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13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Absorbing Random walks</a:t>
            </a:r>
          </a:p>
          <a:p>
            <a:endParaRPr lang="en-US" b="1" dirty="0"/>
          </a:p>
          <a:p>
            <a:r>
              <a:rPr lang="en-US" b="1" smtClean="0"/>
              <a:t>Coverage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 to compute the absorption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remove outgoing edges.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some nodes have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 opinions for an issue,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dirty="0" smtClean="0"/>
              <a:t>, to which opinion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nodes 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96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the product.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have a friend who has the product.</a:t>
            </a:r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if  for 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 </a:t>
                </a:r>
                <a:r>
                  <a:rPr lang="en-US" dirty="0" smtClean="0"/>
                  <a:t>has a neighbor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application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en-US" dirty="0" smtClean="0"/>
              <a:t> (with coupons) to give to </a:t>
            </a:r>
            <a:r>
              <a:rPr lang="en-US" dirty="0" smtClean="0">
                <a:solidFill>
                  <a:srgbClr val="0070C0"/>
                </a:solidFill>
              </a:rPr>
              <a:t>customers</a:t>
            </a:r>
            <a:r>
              <a:rPr lang="en-US" dirty="0" smtClean="0"/>
              <a:t> of a store: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0070C0"/>
                </a:solidFill>
              </a:rPr>
              <a:t>for every customer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to contain a product bought by the customer</a:t>
            </a:r>
            <a:r>
              <a:rPr lang="en-US" dirty="0" smtClean="0"/>
              <a:t> (this is a small store)</a:t>
            </a:r>
          </a:p>
          <a:p>
            <a:r>
              <a:rPr lang="en-US" dirty="0" smtClean="0"/>
              <a:t>How can we model this as a </a:t>
            </a:r>
            <a:r>
              <a:rPr lang="en-US" dirty="0" smtClean="0">
                <a:solidFill>
                  <a:srgbClr val="FF0000"/>
                </a:solidFill>
              </a:rPr>
              <a:t>set cover problem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1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3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subsets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 at most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such that the number of covered elements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finding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After many </a:t>
                </a:r>
                <a:r>
                  <a:rPr lang="en-US" dirty="0" err="1" smtClean="0"/>
                  <a:t>many</a:t>
                </a:r>
                <a:r>
                  <a:rPr lang="en-US" dirty="0" smtClean="0"/>
                  <a:t> steps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>
                    <a:solidFill>
                      <a:srgbClr val="0066FF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/>
                  <a:t>the probabilities converge (updating the probabilities does not change the numbers)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converged probabilities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3"/>
                <a:stretch>
                  <a:fillRect l="-929" t="-358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(combinatorial) optimization 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</a:t>
            </a:r>
            <a:r>
              <a:rPr lang="en-US" dirty="0" smtClean="0"/>
              <a:t>: input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(U,</a:t>
            </a:r>
            <a:r>
              <a:rPr lang="en-US" b="1" dirty="0" smtClean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</a:t>
            </a:r>
            <a:r>
              <a:rPr lang="en-US" dirty="0" smtClean="0"/>
              <a:t>universe of elements and the set collection,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coverage: </a:t>
            </a:r>
            <a:r>
              <a:rPr lang="en-US" dirty="0" smtClean="0"/>
              <a:t>input </a:t>
            </a:r>
            <a:r>
              <a:rPr lang="en-US" dirty="0" smtClean="0">
                <a:solidFill>
                  <a:srgbClr val="00B0F0"/>
                </a:solidFill>
              </a:rPr>
              <a:t>X </a:t>
            </a:r>
            <a:r>
              <a:rPr lang="en-US" dirty="0">
                <a:solidFill>
                  <a:srgbClr val="00B0F0"/>
                </a:solidFill>
              </a:rPr>
              <a:t>= </a:t>
            </a:r>
            <a:r>
              <a:rPr lang="en-US" dirty="0">
                <a:solidFill>
                  <a:srgbClr val="00B0F0"/>
                </a:solidFill>
              </a:rPr>
              <a:t>(U,</a:t>
            </a:r>
            <a:r>
              <a:rPr lang="en-US" b="1" dirty="0">
                <a:solidFill>
                  <a:srgbClr val="00B0F0"/>
                </a:solidFill>
              </a:rPr>
              <a:t>S</a:t>
            </a:r>
            <a:r>
              <a:rPr lang="en-US" dirty="0" smtClean="0">
                <a:solidFill>
                  <a:srgbClr val="00B0F0"/>
                </a:solidFill>
              </a:rPr>
              <a:t>,K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times worse</a:t>
                </a:r>
                <a:r>
                  <a:rPr lang="en-US" dirty="0" smtClean="0"/>
                  <a:t> than the optimal.</a:t>
                </a:r>
              </a:p>
              <a:p>
                <a:endParaRPr lang="en-US" b="0" i="1" dirty="0" smtClean="0">
                  <a:solidFill>
                    <a:srgbClr val="00B0F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/>
                  <a:t>In simple words: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</a:t>
                </a:r>
                <a:r>
                  <a:rPr lang="en-US" dirty="0" smtClean="0"/>
                  <a:t>achieves </a:t>
                </a:r>
                <a:r>
                  <a:rPr lang="en-US" dirty="0">
                    <a:solidFill>
                      <a:srgbClr val="0070C0"/>
                    </a:solidFill>
                  </a:rPr>
                  <a:t>at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percent </a:t>
                </a:r>
                <a:r>
                  <a:rPr lang="en-US" dirty="0" smtClean="0"/>
                  <a:t>of what the optimal achieves.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constant (e.g.,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=0.5)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200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Any </a:t>
                </a:r>
                <a:r>
                  <a:rPr lang="en-US" dirty="0">
                    <a:solidFill>
                      <a:srgbClr val="FF0000"/>
                    </a:solidFill>
                  </a:rPr>
                  <a:t>algorithm </a:t>
                </a:r>
                <a:r>
                  <a:rPr lang="en-US" dirty="0"/>
                  <a:t>for set cover has approximation </a:t>
                </a:r>
                <a:r>
                  <a:rPr lang="en-US" dirty="0" smtClean="0"/>
                  <a:t>ratio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set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/>
                  <a:t> with the largest cardinality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/|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|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  <a:sym typeface="Symbol"/>
                      </a:rPr>
                      <m:t>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𝐴𝐿𝐺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 ≤ 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/>
                      </a:rPr>
                      <m:t> ≤ 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𝑂𝑃𝑇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true for any algorithm.</a:t>
                </a:r>
              </a:p>
              <a:p>
                <a:r>
                  <a:rPr lang="en-US" dirty="0" smtClean="0"/>
                  <a:t>Not a good bound since it may be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err="1">
                        <a:solidFill>
                          <a:schemeClr val="accent1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>
                        <a:solidFill>
                          <a:schemeClr val="accent1"/>
                        </a:solidFill>
                        <a:latin typeface="Cambria Math"/>
                      </a:rPr>
                      <m:t>𝑚𝑎𝑥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|=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876800"/>
              </a:xfrm>
              <a:blipFill rotWithShape="1">
                <a:blip r:embed="rId2"/>
                <a:stretch>
                  <a:fillRect l="-982" t="-1250" r="-1895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the most natural algorithm for Set Cover?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: each time add to the collection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smtClean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that covers the most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remaining uncovered</a:t>
                </a:r>
                <a:r>
                  <a:rPr lang="en-US" dirty="0" smtClean="0"/>
                  <a:t> elements.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/>
                  <a:t> 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1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5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the random walk used by the </a:t>
            </a:r>
            <a:r>
              <a:rPr lang="en-US" dirty="0" smtClean="0">
                <a:solidFill>
                  <a:srgbClr val="FF0000"/>
                </a:solidFill>
              </a:rPr>
              <a:t>PageRank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At every step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a step of the random walk</a:t>
            </a:r>
            <a:r>
              <a:rPr lang="en-US" dirty="0" smtClean="0"/>
              <a:t> (follow a random link)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>
                <a:solidFill>
                  <a:srgbClr val="0070C0"/>
                </a:solidFill>
              </a:rPr>
              <a:t>1-α</a:t>
            </a:r>
            <a:r>
              <a:rPr lang="el-GR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restart the random walk </a:t>
            </a:r>
            <a:r>
              <a:rPr lang="en-US" dirty="0" smtClean="0"/>
              <a:t>from a randomly selected node.</a:t>
            </a:r>
          </a:p>
          <a:p>
            <a:r>
              <a:rPr lang="en-US" dirty="0" smtClean="0"/>
              <a:t>The effect of the restart is that paths followed are never too long.</a:t>
            </a:r>
          </a:p>
          <a:p>
            <a:pPr lvl="1"/>
            <a:r>
              <a:rPr lang="en-US" dirty="0" smtClean="0"/>
              <a:t>In expectation paths have length </a:t>
            </a:r>
            <a:r>
              <a:rPr lang="en-US" dirty="0" smtClean="0">
                <a:solidFill>
                  <a:srgbClr val="0070C0"/>
                </a:solidFill>
              </a:rPr>
              <a:t>1/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endParaRPr lang="el-GR" dirty="0"/>
          </a:p>
          <a:p>
            <a:r>
              <a:rPr lang="en-US" dirty="0" smtClean="0"/>
              <a:t>Restarts can also be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specific node </a:t>
            </a:r>
            <a:r>
              <a:rPr lang="en-US" dirty="0"/>
              <a:t>i</a:t>
            </a:r>
            <a:r>
              <a:rPr lang="en-US" dirty="0" smtClean="0"/>
              <a:t>n the graph (always start the random walk from there)</a:t>
            </a:r>
          </a:p>
          <a:p>
            <a:r>
              <a:rPr lang="en-US" dirty="0" smtClean="0"/>
              <a:t>What is the effect of that?</a:t>
            </a:r>
          </a:p>
          <a:p>
            <a:pPr lvl="1"/>
            <a:r>
              <a:rPr lang="en-US" dirty="0" smtClean="0"/>
              <a:t>The nodes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to the starting node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higher probability</a:t>
            </a:r>
            <a:r>
              <a:rPr lang="en-US" dirty="0" smtClean="0"/>
              <a:t> to be visited.</a:t>
            </a:r>
          </a:p>
          <a:p>
            <a:pPr lvl="1"/>
            <a:r>
              <a:rPr lang="en-US" dirty="0" smtClean="0"/>
              <a:t>The probability defines a notion of </a:t>
            </a:r>
            <a:r>
              <a:rPr lang="en-US" dirty="0" smtClean="0">
                <a:solidFill>
                  <a:srgbClr val="FF0000"/>
                </a:solidFill>
              </a:rPr>
              <a:t>proximity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between the starting node and all the other nodes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2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0237"/>
            <a:ext cx="2895600" cy="39943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Selecting Coke first forces us to pick coffee as well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Milk and Beer cover more customers together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2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approximation ratio is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tight</a:t>
                </a:r>
                <a:r>
                  <a:rPr lang="en-US" dirty="0" smtClean="0"/>
                  <a:t> up to a constant </a:t>
                </a:r>
              </a:p>
              <a:p>
                <a:pPr lvl="1"/>
                <a:r>
                  <a:rPr lang="en-US" dirty="0" smtClean="0"/>
                  <a:t>Tight means that we can find a counter example with this ratio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807" t="-3748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38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3738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31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3738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0" y="53340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53340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53340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09800" y="52578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47900" y="59436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4686" y="5334000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OPT(X) = 2</a:t>
            </a:r>
          </a:p>
          <a:p>
            <a:r>
              <a:rPr lang="en-US" sz="2400" dirty="0" smtClean="0"/>
              <a:t>GREEDY(X) = </a:t>
            </a:r>
            <a:r>
              <a:rPr lang="en-US" sz="2400" dirty="0" err="1" smtClean="0"/>
              <a:t>logN</a:t>
            </a:r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=</a:t>
            </a:r>
            <a:r>
              <a:rPr lang="en-US" sz="2400" dirty="0" err="1" smtClean="0">
                <a:sym typeface="Symbol"/>
              </a:rPr>
              <a:t>½logN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reasonable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/>
                  <a:t>The 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collection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If</a:t>
                </a:r>
                <a:r>
                  <a:rPr lang="en-US" dirty="0" smtClean="0"/>
                  <a:t> we want to optimizes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under cardinality constraints (size of set at most K),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Then, </a:t>
                </a:r>
                <a:r>
                  <a:rPr lang="en-US" dirty="0" smtClean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</a:t>
                </a:r>
                <a:r>
                  <a:rPr lang="en-US" dirty="0" smtClean="0"/>
                  <a:t>that each time adds to the solution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 smtClean="0"/>
                  <a:t>, the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89316" cy="4876800"/>
              </a:xfrm>
              <a:blipFill rotWithShape="1">
                <a:blip r:embed="rId2"/>
                <a:stretch>
                  <a:fillRect l="-1372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34398" y="6019800"/>
            <a:ext cx="55365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True for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monotone and submodular set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elements </a:t>
            </a:r>
            <a:r>
              <a:rPr lang="en-US" dirty="0" smtClean="0"/>
              <a:t>so that you </a:t>
            </a:r>
            <a:r>
              <a:rPr lang="en-US" dirty="0" smtClean="0">
                <a:solidFill>
                  <a:srgbClr val="0070C0"/>
                </a:solidFill>
              </a:rPr>
              <a:t>hit</a:t>
            </a:r>
            <a:r>
              <a:rPr lang="en-US" dirty="0" smtClean="0"/>
              <a:t> all the sets (the same as the set cover, reversing the roles)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vertices from </a:t>
            </a:r>
            <a:r>
              <a:rPr lang="en-US" dirty="0"/>
              <a:t>a graph </a:t>
            </a:r>
            <a:r>
              <a:rPr lang="en-US" dirty="0" smtClean="0"/>
              <a:t>such that you </a:t>
            </a:r>
            <a:r>
              <a:rPr lang="en-US" dirty="0" smtClean="0">
                <a:solidFill>
                  <a:srgbClr val="0070C0"/>
                </a:solidFill>
              </a:rPr>
              <a:t>cover all edges </a:t>
            </a:r>
            <a:r>
              <a:rPr lang="en-US" dirty="0" smtClean="0"/>
              <a:t>(for every edge an endpoint of the edge is in the set)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2-approximation algorithm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</a:t>
            </a:r>
            <a:r>
              <a:rPr lang="en-US" dirty="0" smtClean="0">
                <a:solidFill>
                  <a:srgbClr val="0070C0"/>
                </a:solidFill>
              </a:rPr>
              <a:t>set of edges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0070C0"/>
                </a:solidFill>
              </a:rPr>
              <a:t>cover all vertices</a:t>
            </a:r>
            <a:r>
              <a:rPr lang="en-US" dirty="0" smtClean="0"/>
              <a:t> (for every vertex, there is one edge that has as endpoint this vertex)</a:t>
            </a:r>
          </a:p>
          <a:p>
            <a:pPr lvl="1"/>
            <a:r>
              <a:rPr lang="en-US" dirty="0" smtClean="0"/>
              <a:t>There is a </a:t>
            </a:r>
            <a:r>
              <a:rPr lang="en-US" dirty="0" smtClean="0">
                <a:solidFill>
                  <a:srgbClr val="FF0000"/>
                </a:solidFill>
              </a:rPr>
              <a:t>polynomial algorithm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8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Recommendation Systems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smtClean="0"/>
              <a:t>Singular </a:t>
            </a:r>
            <a:r>
              <a:rPr lang="en-US" dirty="0" smtClean="0"/>
              <a:t>Value Decomposition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Link Analysis Ranking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5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16971</TotalTime>
  <Words>4824</Words>
  <Application>Microsoft Office PowerPoint</Application>
  <PresentationFormat>On-screen Show (4:3)</PresentationFormat>
  <Paragraphs>626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Clarity</vt:lpstr>
      <vt:lpstr>DATA MINING LECTURE 13</vt:lpstr>
      <vt:lpstr>Random Walks on Graphs</vt:lpstr>
      <vt:lpstr>Random walk</vt:lpstr>
      <vt:lpstr>Stationary distribution</vt:lpstr>
      <vt:lpstr>Random walk with Restarts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Opinion formation</vt:lpstr>
      <vt:lpstr>Example</vt:lpstr>
      <vt:lpstr>Example</vt:lpstr>
      <vt:lpstr>Hitting time</vt:lpstr>
      <vt:lpstr>Transductive learning</vt:lpstr>
      <vt:lpstr>Implementation details</vt:lpstr>
      <vt:lpstr>Coverage</vt:lpstr>
      <vt:lpstr>Example</vt:lpstr>
      <vt:lpstr>Example</vt:lpstr>
      <vt:lpstr>Example</vt:lpstr>
      <vt:lpstr>Dominating set</vt:lpstr>
      <vt:lpstr>Set Cover</vt:lpstr>
      <vt:lpstr>An application of Set Cover</vt:lpstr>
      <vt:lpstr>Applications</vt:lpstr>
      <vt:lpstr>Applications</vt:lpstr>
      <vt:lpstr>Applications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Approximation ratio of GREEDY</vt:lpstr>
      <vt:lpstr>Maximum Coverage</vt:lpstr>
      <vt:lpstr>Approximation Ratio for Max-K Coverage</vt:lpstr>
      <vt:lpstr>Proof of approximation ratio</vt:lpstr>
      <vt:lpstr>Optimizing submodular functions</vt:lpstr>
      <vt:lpstr>Other variants of Set Cover</vt:lpstr>
      <vt:lpstr>OverVIEW</vt:lpstr>
      <vt:lpstr>Class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629</cp:revision>
  <dcterms:created xsi:type="dcterms:W3CDTF">2011-10-17T19:46:53Z</dcterms:created>
  <dcterms:modified xsi:type="dcterms:W3CDTF">2016-01-15T10:52:46Z</dcterms:modified>
</cp:coreProperties>
</file>