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0"/>
  </p:notesMasterIdLst>
  <p:sldIdLst>
    <p:sldId id="674" r:id="rId2"/>
    <p:sldId id="1177" r:id="rId3"/>
    <p:sldId id="1050" r:id="rId4"/>
    <p:sldId id="1053" r:id="rId5"/>
    <p:sldId id="1052" r:id="rId6"/>
    <p:sldId id="1054" r:id="rId7"/>
    <p:sldId id="961" r:id="rId8"/>
    <p:sldId id="963" r:id="rId9"/>
    <p:sldId id="964" r:id="rId10"/>
    <p:sldId id="1055" r:id="rId11"/>
    <p:sldId id="1115" r:id="rId12"/>
    <p:sldId id="1149" r:id="rId13"/>
    <p:sldId id="1150" r:id="rId14"/>
    <p:sldId id="1151" r:id="rId15"/>
    <p:sldId id="1152" r:id="rId16"/>
    <p:sldId id="1153" r:id="rId17"/>
    <p:sldId id="1154" r:id="rId18"/>
    <p:sldId id="1155" r:id="rId19"/>
    <p:sldId id="1178" r:id="rId20"/>
    <p:sldId id="1117" r:id="rId21"/>
    <p:sldId id="1118" r:id="rId22"/>
    <p:sldId id="1146" r:id="rId23"/>
    <p:sldId id="1147" r:id="rId24"/>
    <p:sldId id="1121" r:id="rId25"/>
    <p:sldId id="1026" r:id="rId26"/>
    <p:sldId id="1033" r:id="rId27"/>
    <p:sldId id="1027" r:id="rId28"/>
    <p:sldId id="1034" r:id="rId29"/>
    <p:sldId id="1028" r:id="rId30"/>
    <p:sldId id="1030" r:id="rId31"/>
    <p:sldId id="1029" r:id="rId32"/>
    <p:sldId id="1031" r:id="rId33"/>
    <p:sldId id="1032" r:id="rId34"/>
    <p:sldId id="1124" r:id="rId35"/>
    <p:sldId id="1125" r:id="rId36"/>
    <p:sldId id="1126" r:id="rId37"/>
    <p:sldId id="1127" r:id="rId38"/>
    <p:sldId id="1129" r:id="rId39"/>
    <p:sldId id="1130" r:id="rId40"/>
    <p:sldId id="1131" r:id="rId41"/>
    <p:sldId id="1132" r:id="rId42"/>
    <p:sldId id="1133" r:id="rId43"/>
    <p:sldId id="1134" r:id="rId44"/>
    <p:sldId id="1135" r:id="rId45"/>
    <p:sldId id="1136" r:id="rId46"/>
    <p:sldId id="1137" r:id="rId47"/>
    <p:sldId id="1138" r:id="rId48"/>
    <p:sldId id="1148" r:id="rId49"/>
    <p:sldId id="1140" r:id="rId50"/>
    <p:sldId id="1142" r:id="rId51"/>
    <p:sldId id="1143" r:id="rId52"/>
    <p:sldId id="1144" r:id="rId53"/>
    <p:sldId id="1145" r:id="rId54"/>
    <p:sldId id="1094" r:id="rId55"/>
    <p:sldId id="1095" r:id="rId56"/>
    <p:sldId id="1096" r:id="rId57"/>
    <p:sldId id="1097" r:id="rId58"/>
    <p:sldId id="1098" r:id="rId59"/>
    <p:sldId id="1099" r:id="rId60"/>
    <p:sldId id="1100" r:id="rId61"/>
    <p:sldId id="1101" r:id="rId62"/>
    <p:sldId id="1102" r:id="rId63"/>
    <p:sldId id="1179" r:id="rId64"/>
    <p:sldId id="1180" r:id="rId65"/>
    <p:sldId id="1181" r:id="rId66"/>
    <p:sldId id="1182" r:id="rId67"/>
    <p:sldId id="1183" r:id="rId68"/>
    <p:sldId id="1184" r:id="rId69"/>
    <p:sldId id="1185" r:id="rId70"/>
    <p:sldId id="1186" r:id="rId71"/>
    <p:sldId id="1103" r:id="rId72"/>
    <p:sldId id="1104" r:id="rId73"/>
    <p:sldId id="1105" r:id="rId74"/>
    <p:sldId id="999" r:id="rId75"/>
    <p:sldId id="1000" r:id="rId76"/>
    <p:sldId id="1001" r:id="rId77"/>
    <p:sldId id="1002" r:id="rId78"/>
    <p:sldId id="1003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127" autoAdjust="0"/>
  </p:normalViewPr>
  <p:slideViewPr>
    <p:cSldViewPr>
      <p:cViewPr varScale="1">
        <p:scale>
          <a:sx n="65" d="100"/>
          <a:sy n="65" d="100"/>
        </p:scale>
        <p:origin x="111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4" Type="http://schemas.openxmlformats.org/officeDocument/2006/relationships/image" Target="../media/image7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197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52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56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57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58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59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60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62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6695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71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3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C1255-4E4F-4114-A0E9-1049DC7C2E2E}" type="slidenum">
              <a:rPr lang="en-US"/>
              <a:pPr/>
              <a:t>75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9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76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77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7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png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11" Type="http://schemas.openxmlformats.org/officeDocument/2006/relationships/image" Target="../media/image56.png"/><Relationship Id="rId5" Type="http://schemas.openxmlformats.org/officeDocument/2006/relationships/image" Target="../media/image8.wmf"/><Relationship Id="rId15" Type="http://schemas.openxmlformats.org/officeDocument/2006/relationships/image" Target="../media/image60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1.png"/><Relationship Id="rId1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68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71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4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9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21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12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Link Analysis Ranking</a:t>
            </a:r>
            <a:endParaRPr lang="el-GR" b="1" dirty="0" smtClean="0"/>
          </a:p>
          <a:p>
            <a:r>
              <a:rPr lang="en-US" b="1" dirty="0" smtClean="0"/>
              <a:t>PageRank -- Random walks</a:t>
            </a:r>
          </a:p>
          <a:p>
            <a:r>
              <a:rPr lang="en-US" b="1" dirty="0" smtClean="0"/>
              <a:t>HITS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  <a:blipFill rotWithShape="0">
                <a:blip r:embed="rId2"/>
                <a:stretch>
                  <a:fillRect l="-1452" t="-2520" r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 of the nodes in the graph as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 smtClean="0"/>
              <a:t> of capacity of 1 liter.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163390" y="3443100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distribute a liter of liquid equally to all containers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5520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8116296" y="210252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2044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2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3" name="TextBox 32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20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7458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4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4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system will reach an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 smtClean="0"/>
              <a:t> state where the amount of liquid in each node remains constant.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825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amount of liquid in each node determines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 smtClean="0"/>
              <a:t> of the node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 smtClean="0"/>
              <a:t>means large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 smtClean="0"/>
              <a:t>from nodes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 smtClean="0"/>
              <a:t>of liquid.</a:t>
            </a:r>
          </a:p>
          <a:p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612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  <a:blipFill rotWithShape="0">
                <a:blip r:embed="rId2"/>
                <a:stretch>
                  <a:fillRect l="-1371" t="-3322" r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05400" y="5877272"/>
                <a:ext cx="4038600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877272"/>
                <a:ext cx="40386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179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number of complex systems can be modeled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r>
              <a:rPr lang="en-US" dirty="0" smtClean="0"/>
              <a:t> (graphs).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Web</a:t>
            </a:r>
          </a:p>
          <a:p>
            <a:pPr lvl="1"/>
            <a:r>
              <a:rPr lang="en-US" dirty="0" smtClean="0"/>
              <a:t>(Online) Social Networks</a:t>
            </a:r>
          </a:p>
          <a:p>
            <a:pPr lvl="1"/>
            <a:r>
              <a:rPr lang="en-US" dirty="0" smtClean="0"/>
              <a:t>Biological systems</a:t>
            </a:r>
          </a:p>
          <a:p>
            <a:pPr lvl="1"/>
            <a:r>
              <a:rPr lang="en-US" dirty="0" smtClean="0"/>
              <a:t>Communication networks (internet, email)</a:t>
            </a:r>
          </a:p>
          <a:p>
            <a:pPr lvl="1"/>
            <a:r>
              <a:rPr lang="en-US" dirty="0" smtClean="0"/>
              <a:t>The Economy</a:t>
            </a:r>
          </a:p>
          <a:p>
            <a:r>
              <a:rPr lang="en-US" dirty="0"/>
              <a:t>We cannot truly understand </a:t>
            </a:r>
            <a:r>
              <a:rPr lang="en-US" dirty="0" smtClean="0"/>
              <a:t>such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systems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Data mining for networks is a very popular area</a:t>
            </a:r>
          </a:p>
          <a:p>
            <a:pPr lvl="1"/>
            <a:r>
              <a:rPr lang="en-US" dirty="0" smtClean="0"/>
              <a:t>Applications to the </a:t>
            </a:r>
            <a:r>
              <a:rPr lang="en-US" dirty="0" smtClean="0">
                <a:solidFill>
                  <a:srgbClr val="FF0000"/>
                </a:solidFill>
              </a:rPr>
              <a:t>Web</a:t>
            </a:r>
            <a:r>
              <a:rPr lang="en-US" dirty="0" smtClean="0"/>
              <a:t> is one of the success stories for network data mining.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1062" y="5053426"/>
                <a:ext cx="2438400" cy="83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" y="5053426"/>
                <a:ext cx="2438400" cy="8392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PageRank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simple way to compute the weights is by iteratively updating the weights</a:t>
            </a:r>
          </a:p>
          <a:p>
            <a:r>
              <a:rPr lang="en-US" dirty="0" smtClean="0"/>
              <a:t>PageRank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3200400"/>
                <a:ext cx="6525344" cy="222881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Repeat: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Until the weights do not change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00400"/>
                <a:ext cx="6525344" cy="2228815"/>
              </a:xfrm>
              <a:prstGeom prst="rect">
                <a:avLst/>
              </a:prstGeom>
              <a:blipFill rotWithShape="1">
                <a:blip r:embed="rId2"/>
                <a:stretch>
                  <a:fillRect l="-1674" b="-566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t="-1818" r="-401835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t="-1818" r="-298182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t="-1818" r="-20091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t="-1818" r="-99091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t="-1818" b="-5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the weight as a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: there is constant amount of it in the graph, but it moves around until it stabilizes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r="-40183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r="-298182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r="-200917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r="-99091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the weight as a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: there is constant amount of it in the graph, but it moves around until it stabilizes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algorithm defines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on the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 smtClean="0"/>
                  <a:t> one 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 smtClean="0"/>
                  <a:t> to the destination of the edge</a:t>
                </a:r>
              </a:p>
              <a:p>
                <a:pPr lvl="2"/>
                <a:r>
                  <a:rPr lang="en-US" sz="2400" dirty="0" smtClean="0"/>
                  <a:t>Repeat.</a:t>
                </a:r>
                <a:endParaRPr lang="el-GR" sz="2400" dirty="0" smtClean="0"/>
              </a:p>
              <a:p>
                <a:pPr lvl="1"/>
                <a:endParaRPr lang="el-GR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815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</a:t>
            </a:r>
            <a:r>
              <a:rPr lang="en-US" sz="3000" dirty="0" smtClean="0"/>
              <a:t>Manually curated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Web Directories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96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4164606" y="5858116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equations are the same as those for the PageRank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24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8392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A Markov chain describes a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sz="2000" dirty="0" smtClean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000" dirty="0"/>
                  <a:t>    according to a transition probability </a:t>
                </a:r>
                <a:r>
                  <a:rPr lang="en-US" sz="20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sz="2000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1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1600" dirty="0" smtClean="0">
                    <a:solidFill>
                      <a:srgbClr val="0070C0"/>
                    </a:solidFill>
                  </a:rPr>
                  <a:t> =</a:t>
                </a:r>
                <a:r>
                  <a:rPr lang="en-US" sz="1600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1600" dirty="0" smtClean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1600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1600" dirty="0" smtClean="0"/>
                  <a:t>when at state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/>
                  <a:t> has the property that the entries of all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2000" dirty="0" smtClean="0"/>
                  <a:t>     A </a:t>
                </a:r>
                <a:r>
                  <a:rPr lang="en-US" sz="2000" dirty="0"/>
                  <a:t>matrix with this property is called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sz="2000" dirty="0" smtClean="0"/>
                  <a:t>: The </a:t>
                </a:r>
                <a:r>
                  <a:rPr lang="en-US" sz="2000" dirty="0"/>
                  <a:t>vector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that stores the probability of being at </a:t>
                </a:r>
                <a:r>
                  <a:rPr lang="en-US" sz="2000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after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000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6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000" dirty="0" smtClean="0"/>
                  <a:t>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next state </a:t>
                </a:r>
                <a:r>
                  <a:rPr lang="en-US" sz="2000" dirty="0" smtClean="0"/>
                  <a:t>of the chain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2000" dirty="0" smtClean="0"/>
                  <a:t> and not on the past of the process (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000" dirty="0" smtClean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1800" dirty="0" smtClean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After infinite steps 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converges </a:t>
                </a:r>
                <a:r>
                  <a:rPr lang="en-US" sz="2000" dirty="0"/>
                  <a:t>to a </a:t>
                </a:r>
                <a:r>
                  <a:rPr lang="en-US" sz="20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2000" dirty="0"/>
                  <a:t> distribution </a:t>
                </a:r>
                <a:r>
                  <a:rPr lang="en-US" sz="2000" dirty="0" smtClean="0"/>
                  <a:t>if </a:t>
                </a:r>
                <a:r>
                  <a:rPr lang="en-US" sz="2000" dirty="0"/>
                  <a:t>the chain is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irreducible</a:t>
                </a:r>
                <a:r>
                  <a:rPr lang="en-US" sz="2000" dirty="0"/>
                  <a:t> and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839200" cy="5486400"/>
              </a:xfrm>
              <a:blipFill rotWithShape="1">
                <a:blip r:embed="rId3"/>
                <a:stretch>
                  <a:fillRect l="-345" t="-2111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8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</a:t>
                </a:r>
                <a:r>
                  <a:rPr lang="en-US" dirty="0" smtClean="0"/>
                  <a:t>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99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FF33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t using a vector-matrix </a:t>
                </a:r>
                <a:r>
                  <a:rPr lang="en-US" dirty="0" smtClean="0"/>
                  <a:t>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8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9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6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3"/>
                <a:stretch>
                  <a:fillRect l="-786" t="-3465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Information Retrieval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But</a:t>
            </a:r>
            <a:r>
              <a:rPr lang="en-US" sz="2600" dirty="0"/>
              <a:t>: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things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, web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spam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, etc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971233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971233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085" r="-611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is the left eigenvector of transition matrix P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815" t="-1983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0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4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/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4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5" name="Equation" r:id="rId6" imgW="1231560" imgH="457200" progId="Equation.3">
                  <p:embed/>
                </p:oleObj>
              </mc:Choice>
              <mc:Fallback>
                <p:oleObj name="Equation" r:id="rId6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96745"/>
              </p:ext>
            </p:extLst>
          </p:nvPr>
        </p:nvGraphicFramePr>
        <p:xfrm>
          <a:off x="304800" y="3657600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Εξίσωση" r:id="rId4" imgW="4343400" imgH="1143000" progId="Equation.3">
                  <p:embed/>
                </p:oleObj>
              </mc:Choice>
              <mc:Fallback>
                <p:oleObj name="Εξίσωση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524000"/>
                <a:ext cx="8229600" cy="471338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Add a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sz="2400" dirty="0" smtClean="0"/>
                  <a:t>to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/>
                  <a:t> with </a:t>
                </a:r>
                <a:r>
                  <a:rPr lang="en-US" sz="2400" dirty="0" err="1" smtClean="0"/>
                  <a:t>prob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fi-FI" sz="2400" dirty="0" smtClean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T</a:t>
                </a:r>
                <a:r>
                  <a:rPr lang="en-US" sz="2000" dirty="0" smtClean="0">
                    <a:cs typeface="Times New Roman" pitchFamily="18" charset="0"/>
                  </a:rPr>
                  <a:t>ypically, to a uniform vector</a:t>
                </a:r>
              </a:p>
              <a:p>
                <a:pPr lvl="1"/>
                <a:r>
                  <a:rPr lang="en-US" sz="2000" dirty="0" smtClean="0">
                    <a:cs typeface="Times New Roman" pitchFamily="18" charset="0"/>
                  </a:rPr>
                  <a:t>Guarantees irreducibility, convergence</a:t>
                </a:r>
                <a:r>
                  <a:rPr lang="en-US" sz="2000" dirty="0" smtClean="0">
                    <a:latin typeface="Tahoma" pitchFamily="34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/>
                  <a:t>You can think of the random jump 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sz="2400" dirty="0"/>
                  <a:t> of the random walk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524000"/>
                <a:ext cx="8229600" cy="4713387"/>
              </a:xfrm>
              <a:blipFill rotWithShape="1">
                <a:blip r:embed="rId6"/>
                <a:stretch>
                  <a:fillRect l="-667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228600" y="5950892"/>
                <a:ext cx="61386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’’ = (1−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/>
                      </a:rPr>
                      <m:t>’ +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𝑢𝑣</m:t>
                    </m:r>
                    <m:r>
                      <a:rPr lang="en-US" sz="2000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,  where u is the vector of all 1s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950892"/>
                <a:ext cx="613860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99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935310" y="6257835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881563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cs typeface="Times New Roman" pitchFamily="18" charset="0"/>
                  </a:rPr>
                  <a:t>Rank according to the stationary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= 0.15  </m:t>
                    </m:r>
                  </m:oMath>
                </a14:m>
                <a:r>
                  <a:rPr lang="en-US" sz="2000" dirty="0"/>
                  <a:t>in most </a:t>
                </a:r>
                <a:r>
                  <a:rPr lang="en-US" sz="2000" dirty="0" smtClean="0"/>
                  <a:t>cases</a:t>
                </a:r>
                <a:endParaRPr lang="en-US" sz="2000" dirty="0" smtClean="0">
                  <a:cs typeface="Times New Roman" pitchFamily="18" charset="0"/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Random Surfer model</a:t>
                </a:r>
              </a:p>
              <a:p>
                <a:pPr lvl="1"/>
                <a:r>
                  <a:rPr lang="en-US" sz="2000" dirty="0" smtClean="0"/>
                  <a:t>Start with a random page</a:t>
                </a:r>
                <a:endParaRPr lang="en-US" sz="2000" dirty="0"/>
              </a:p>
              <a:p>
                <a:pPr lvl="1"/>
                <a:r>
                  <a:rPr lang="en-US" sz="2000" dirty="0" smtClean="0">
                    <a:cs typeface="Times New Roman" pitchFamily="18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follow one of the links in the page</a:t>
                </a:r>
                <a:endParaRPr lang="en-US" sz="2000" dirty="0">
                  <a:cs typeface="Times New Roman" pitchFamily="18" charset="0"/>
                </a:endParaRPr>
              </a:p>
              <a:p>
                <a:pPr lvl="1"/>
                <a:r>
                  <a:rPr lang="en-US" sz="2000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restart from a random page</a:t>
                </a:r>
                <a:endParaRPr lang="en-US" sz="2000" dirty="0">
                  <a:cs typeface="Times New Roman" pitchFamily="18" charset="0"/>
                </a:endParaRPr>
              </a:p>
              <a:p>
                <a:endParaRPr lang="el-GR" sz="2400" dirty="0" smtClean="0">
                  <a:cs typeface="Times New Roman" pitchFamily="18" charset="0"/>
                </a:endParaRPr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881563" cy="4800600"/>
              </a:xfrm>
              <a:blipFill rotWithShape="1">
                <a:blip r:embed="rId3"/>
                <a:stretch>
                  <a:fillRect l="-999" t="-889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the jump vector</a:t>
                </a:r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dirty="0" smtClean="0"/>
                  <a:t>Explanation: When you start a random walk:</a:t>
                </a:r>
              </a:p>
              <a:p>
                <a:pPr lvl="1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you will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dirty="0" smtClean="0"/>
                  <a:t> immediately</a:t>
                </a:r>
              </a:p>
              <a:p>
                <a:pPr lvl="1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you will do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one step </a:t>
                </a:r>
                <a:r>
                  <a:rPr lang="en-US" dirty="0" smtClean="0"/>
                  <a:t>and then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</a:p>
              <a:p>
                <a:pPr lvl="1"/>
                <a:r>
                  <a:rPr lang="en-US" dirty="0" smtClean="0"/>
                  <a:t>With probability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you will do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two steps </a:t>
                </a:r>
                <a:r>
                  <a:rPr lang="en-US" dirty="0" smtClean="0"/>
                  <a:t>and then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</a:p>
              <a:p>
                <a:pPr lvl="1"/>
                <a:r>
                  <a:rPr lang="en-US" dirty="0" err="1" smtClean="0"/>
                  <a:t>Etc</a:t>
                </a:r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Conclusion: you are not likely to walk very far</a:t>
                </a:r>
              </a:p>
              <a:p>
                <a:pPr lvl="1"/>
                <a:r>
                  <a:rPr lang="en-US" dirty="0" smtClean="0"/>
                  <a:t>On average the random walk restarts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steps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593" t="-1601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61999" y="2057400"/>
                <a:ext cx="7847789" cy="1777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=(1−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++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⋯=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−(1−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:endParaRPr lang="en-US" dirty="0">
                  <a:ea typeface="Cambria Math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2057400"/>
                <a:ext cx="7847789" cy="1777987"/>
              </a:xfrm>
              <a:prstGeom prst="rect">
                <a:avLst/>
              </a:prstGeom>
              <a:blipFill rotWithShape="0">
                <a:blip r:embed="rId3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This changes the stationary distribution. When starting from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, nodes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have higher probability</a:t>
                </a:r>
                <a:endParaRPr lang="en-US" dirty="0" smtClean="0"/>
              </a:p>
              <a:p>
                <a:r>
                  <a:rPr lang="en-US" dirty="0" smtClean="0"/>
                  <a:t>Jump/Restart vector: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 smtClean="0"/>
                  <a:t>, we can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bias</a:t>
                </a:r>
                <a:r>
                  <a:rPr lang="en-US" dirty="0" smtClean="0"/>
                  <a:t> the random walk towards the nodes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Always restart to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pPr lvl="3"/>
                <a:r>
                  <a:rPr lang="en-US" b="0" dirty="0" smtClean="0"/>
                  <a:t>E.g., the hom</a:t>
                </a:r>
                <a:r>
                  <a:rPr lang="en-US" dirty="0" smtClean="0"/>
                  <a:t>e page of a user</a:t>
                </a:r>
                <a:endParaRPr lang="en-US" b="0" dirty="0" smtClean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 smtClean="0"/>
                  <a:t>Pagerank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Restart to nodes about a specific topic</a:t>
                </a:r>
              </a:p>
              <a:p>
                <a:pPr lvl="3"/>
                <a:r>
                  <a:rPr lang="en-US" b="0" dirty="0" smtClean="0"/>
                  <a:t>E.g., Greek pages, University home </a:t>
                </a:r>
                <a:r>
                  <a:rPr lang="en-US" b="0" dirty="0" smtClean="0"/>
                  <a:t>pages</a:t>
                </a:r>
                <a:endParaRPr lang="en-US" dirty="0"/>
              </a:p>
              <a:p>
                <a:pPr lvl="3"/>
                <a:r>
                  <a:rPr lang="en-US" b="0" dirty="0" smtClean="0"/>
                  <a:t>Anti-spam</a:t>
                </a:r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r="-74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dirty="0" smtClean="0"/>
              <a:t>(the </a:t>
            </a:r>
            <a:r>
              <a:rPr lang="en-US" dirty="0" smtClean="0">
                <a:solidFill>
                  <a:srgbClr val="0070C0"/>
                </a:solidFill>
              </a:rPr>
              <a:t>Google</a:t>
            </a:r>
            <a:r>
              <a:rPr lang="en-US" dirty="0" smtClean="0"/>
              <a:t> era): using the web graph</a:t>
            </a:r>
          </a:p>
          <a:p>
            <a:pPr lvl="1"/>
            <a:r>
              <a:rPr lang="en-US" dirty="0" smtClean="0"/>
              <a:t>Sift 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 smtClean="0"/>
              <a:t>It is not only important that a page is relevant, but that it is also important on the web</a:t>
            </a:r>
          </a:p>
          <a:p>
            <a:r>
              <a:rPr lang="en-US" dirty="0" smtClean="0"/>
              <a:t>For example, what kind of results would we like to get for the query 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graphs, the stationary distribution is </a:t>
            </a:r>
            <a:r>
              <a:rPr lang="en-US" dirty="0" smtClean="0">
                <a:solidFill>
                  <a:srgbClr val="0070C0"/>
                </a:solidFill>
              </a:rPr>
              <a:t>proportional to the degrees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Thus in this case a random walk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0070C0"/>
                </a:solidFill>
              </a:rPr>
              <a:t>no longer true </a:t>
            </a:r>
            <a:r>
              <a:rPr lang="en-US" dirty="0" smtClean="0"/>
              <a:t>if we 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Store the graph in adjacency list, or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5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6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22608"/>
              </p:ext>
            </p:extLst>
          </p:nvPr>
        </p:nvGraphicFramePr>
        <p:xfrm>
          <a:off x="4479925" y="3586163"/>
          <a:ext cx="1914525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7" name="Εξίσωση" r:id="rId8" imgW="914400" imgH="723600" progId="Equation.3">
                  <p:embed/>
                </p:oleObj>
              </mc:Choice>
              <mc:Fallback>
                <p:oleObj name="Εξίσωση" r:id="rId8" imgW="9144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3586163"/>
                        <a:ext cx="1914525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431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P’’ = </a:t>
            </a:r>
            <a:r>
              <a:rPr lang="en-US" dirty="0" smtClean="0">
                <a:solidFill>
                  <a:srgbClr val="0066FF"/>
                </a:solidFill>
              </a:rPr>
              <a:t>(1-</a:t>
            </a:r>
            <a:r>
              <a:rPr lang="el-GR" dirty="0" smtClean="0">
                <a:solidFill>
                  <a:srgbClr val="0066FF"/>
                </a:solidFill>
              </a:rPr>
              <a:t>α)</a:t>
            </a:r>
            <a:r>
              <a:rPr lang="en-US" dirty="0" smtClean="0">
                <a:solidFill>
                  <a:srgbClr val="0066FF"/>
                </a:solidFill>
              </a:rPr>
              <a:t>P</a:t>
            </a:r>
            <a:r>
              <a:rPr lang="en-US" dirty="0">
                <a:solidFill>
                  <a:srgbClr val="0066FF"/>
                </a:solidFill>
              </a:rPr>
              <a:t>’ + </a:t>
            </a:r>
            <a:r>
              <a:rPr lang="en-US" dirty="0" smtClean="0">
                <a:solidFill>
                  <a:srgbClr val="0066FF"/>
                </a:solidFill>
              </a:rPr>
              <a:t>α</a:t>
            </a:r>
            <a:r>
              <a:rPr lang="en-US" dirty="0" err="1" smtClean="0">
                <a:solidFill>
                  <a:srgbClr val="0066FF"/>
                </a:solidFill>
              </a:rPr>
              <a:t>uv</a:t>
            </a:r>
            <a:r>
              <a:rPr lang="en-US" baseline="30000" dirty="0" err="1" smtClean="0">
                <a:solidFill>
                  <a:srgbClr val="0066FF"/>
                </a:solidFill>
              </a:rPr>
              <a:t>T</a:t>
            </a:r>
            <a:r>
              <a:rPr lang="en-US" dirty="0"/>
              <a:t>,  where </a:t>
            </a:r>
            <a:r>
              <a:rPr lang="en-US" dirty="0">
                <a:solidFill>
                  <a:srgbClr val="0066FF"/>
                </a:solidFill>
              </a:rPr>
              <a:t>u</a:t>
            </a:r>
            <a:r>
              <a:rPr lang="en-US" dirty="0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anchor text 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</a:t>
            </a:r>
            <a:r>
              <a:rPr lang="en-US" dirty="0" err="1" smtClean="0"/>
              <a:t>Pagerank</a:t>
            </a:r>
            <a:r>
              <a:rPr lang="en-US" dirty="0" smtClean="0"/>
              <a:t>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196007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</a:t>
            </a:r>
            <a:r>
              <a:rPr lang="en-US" sz="2800" dirty="0" smtClean="0"/>
              <a:t>of a page on </a:t>
            </a:r>
            <a:r>
              <a:rPr lang="en-US" sz="2800" dirty="0"/>
              <a:t>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7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8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smtClean="0"/>
              <a:t>Analysis Ranking</a:t>
            </a: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 smtClean="0"/>
              <a:t>in order to determine the </a:t>
            </a:r>
            <a:r>
              <a:rPr lang="en-US" dirty="0" smtClean="0">
                <a:solidFill>
                  <a:srgbClr val="0070C0"/>
                </a:solidFill>
              </a:rPr>
              <a:t>relative importance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Applications: Ranking on graphs (Web, Twitter, FB,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 smtClean="0"/>
              <a:t>: An edge from node </a:t>
            </a:r>
            <a:r>
              <a:rPr lang="en-US" dirty="0" smtClean="0">
                <a:solidFill>
                  <a:srgbClr val="FF3B3B"/>
                </a:solidFill>
              </a:rPr>
              <a:t>p </a:t>
            </a:r>
            <a:r>
              <a:rPr lang="en-US" dirty="0"/>
              <a:t>to </a:t>
            </a:r>
            <a:r>
              <a:rPr lang="en-US" dirty="0" smtClean="0"/>
              <a:t>node </a:t>
            </a:r>
            <a:r>
              <a:rPr lang="en-US" dirty="0" smtClean="0">
                <a:solidFill>
                  <a:srgbClr val="FF3B3B"/>
                </a:solidFill>
              </a:rPr>
              <a:t>q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 smtClean="0"/>
              <a:t>Node </a:t>
            </a:r>
            <a:r>
              <a:rPr lang="en-US" dirty="0" smtClean="0">
                <a:solidFill>
                  <a:srgbClr val="FF3B3B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 smtClean="0">
                <a:solidFill>
                  <a:srgbClr val="0070C0"/>
                </a:solidFill>
              </a:rPr>
              <a:t>recommends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70C0"/>
                </a:solidFill>
              </a:rPr>
              <a:t>authority/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 smtClean="0">
                <a:solidFill>
                  <a:srgbClr val="0070C0"/>
                </a:solidFill>
              </a:rPr>
              <a:t>/importance</a:t>
            </a:r>
            <a:r>
              <a:rPr lang="en-US" dirty="0" smtClean="0"/>
              <a:t> of node </a:t>
            </a:r>
            <a:r>
              <a:rPr lang="en-US" dirty="0" smtClean="0">
                <a:solidFill>
                  <a:srgbClr val="FF3B3B"/>
                </a:solidFill>
              </a:rPr>
              <a:t>q</a:t>
            </a:r>
            <a:endParaRPr lang="en-US" dirty="0">
              <a:solidFill>
                <a:srgbClr val="FF3B3B"/>
              </a:solidFill>
            </a:endParaRPr>
          </a:p>
          <a:p>
            <a:pPr lvl="1"/>
            <a:r>
              <a:rPr lang="en-US" dirty="0"/>
              <a:t>U</a:t>
            </a:r>
            <a:r>
              <a:rPr lang="en-US" dirty="0" smtClean="0"/>
              <a:t>se the graph </a:t>
            </a:r>
            <a:r>
              <a:rPr lang="en-US" dirty="0"/>
              <a:t>of </a:t>
            </a:r>
            <a:r>
              <a:rPr lang="en-US" dirty="0" smtClean="0"/>
              <a:t>recommendations to assign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authority value </a:t>
            </a:r>
            <a:r>
              <a:rPr lang="en-US" dirty="0"/>
              <a:t>to every </a:t>
            </a:r>
            <a:r>
              <a:rPr lang="en-US" dirty="0" smtClean="0"/>
              <a:t>node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vector terms </a:t>
                </a:r>
                <a:endParaRPr lang="en-US" sz="2800" i="1" dirty="0" smtClean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 smtClean="0"/>
                  <a:t>Repeated iterations will converge to the eigenvectors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876800"/>
              </a:xfrm>
              <a:blipFill rotWithShape="1">
                <a:blip r:embed="rId3"/>
                <a:stretch>
                  <a:fillRect l="-793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6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/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7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/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8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/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9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If a matrix R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 smtClean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SALSA algorithm [LM00]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Perform a random walk alternating between hubs and </a:t>
            </a:r>
            <a:r>
              <a:rPr lang="en-US" sz="2800" dirty="0" smtClean="0"/>
              <a:t>authorities</a:t>
            </a:r>
          </a:p>
          <a:p>
            <a:endParaRPr lang="en-US" dirty="0"/>
          </a:p>
          <a:p>
            <a:endParaRPr lang="en-US" sz="2800" dirty="0" smtClean="0"/>
          </a:p>
          <a:p>
            <a:r>
              <a:rPr lang="en-US" dirty="0" smtClean="0"/>
              <a:t>What does this random walk converge to?</a:t>
            </a:r>
          </a:p>
          <a:p>
            <a:endParaRPr lang="en-US" sz="2800" dirty="0"/>
          </a:p>
          <a:p>
            <a:r>
              <a:rPr lang="en-US" dirty="0" smtClean="0"/>
              <a:t>The graph is essentially undirected, so it will be proportional to the degree.</a:t>
            </a:r>
            <a:endParaRPr lang="en-US" sz="2800" dirty="0"/>
          </a:p>
          <a:p>
            <a:endParaRPr 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5254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Evaluate the </a:t>
            </a:r>
            <a:r>
              <a:rPr lang="en-US" sz="2800">
                <a:solidFill>
                  <a:srgbClr val="FF6600"/>
                </a:solidFill>
              </a:rPr>
              <a:t>centrality</a:t>
            </a:r>
            <a:r>
              <a:rPr lang="en-US" sz="2800"/>
              <a:t> of individuals in social networks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sz="2000"/>
              <a:t>the (weighted) degree of a node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sz="2000"/>
              <a:t>the average (weighted) distance of a node to the rest in the graph</a:t>
            </a:r>
          </a:p>
          <a:p>
            <a:pPr lvl="2"/>
            <a:endParaRPr lang="en-US" sz="2000"/>
          </a:p>
          <a:p>
            <a:pPr lvl="1"/>
            <a:r>
              <a:rPr lang="en-US" sz="240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sz="2000"/>
              <a:t>the average number of (weighted) shortest paths that use node v</a:t>
            </a:r>
          </a:p>
          <a:p>
            <a:endParaRPr lang="en-US" sz="280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3316288" y="4176713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0" name="Equation" r:id="rId4" imgW="1320480" imgH="457200" progId="Equation.3">
                  <p:embed/>
                </p:oleObj>
              </mc:Choice>
              <mc:Fallback>
                <p:oleObj name="Equation" r:id="rId4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4176713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/>
        </p:nvGraphicFramePr>
        <p:xfrm>
          <a:off x="3492500" y="5832475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1" name="Equation" r:id="rId6" imgW="1206360" imgH="431640" progId="Equation.3">
                  <p:embed/>
                </p:oleObj>
              </mc:Choice>
              <mc:Fallback>
                <p:oleObj name="Equation" r:id="rId6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832475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importance of a node is measured by the weighted sum of paths that lead to this node</a:t>
            </a:r>
          </a:p>
          <a:p>
            <a:r>
              <a:rPr lang="en-US" sz="2800">
                <a:solidFill>
                  <a:srgbClr val="0066FF"/>
                </a:solidFill>
              </a:rPr>
              <a:t>A</a:t>
            </a:r>
            <a:r>
              <a:rPr lang="en-US" sz="2800" baseline="30000">
                <a:solidFill>
                  <a:srgbClr val="0066FF"/>
                </a:solidFill>
              </a:rPr>
              <a:t>m</a:t>
            </a:r>
            <a:r>
              <a:rPr lang="en-US" sz="2800">
                <a:solidFill>
                  <a:srgbClr val="0066FF"/>
                </a:solidFill>
              </a:rPr>
              <a:t>[i,j]</a:t>
            </a:r>
            <a:r>
              <a:rPr lang="en-US" sz="2800"/>
              <a:t> = number of paths of length </a:t>
            </a:r>
            <a:r>
              <a:rPr lang="en-US" sz="2800">
                <a:solidFill>
                  <a:srgbClr val="0066FF"/>
                </a:solidFill>
              </a:rPr>
              <a:t>m</a:t>
            </a:r>
            <a:r>
              <a:rPr lang="en-US" sz="2800"/>
              <a:t> from </a:t>
            </a:r>
            <a:r>
              <a:rPr lang="en-US" sz="2800">
                <a:solidFill>
                  <a:srgbClr val="0066FF"/>
                </a:solidFill>
              </a:rPr>
              <a:t>i</a:t>
            </a:r>
            <a:r>
              <a:rPr lang="en-US" sz="2800"/>
              <a:t> to </a:t>
            </a:r>
            <a:r>
              <a:rPr lang="en-US" sz="2800">
                <a:solidFill>
                  <a:srgbClr val="0066FF"/>
                </a:solidFill>
              </a:rPr>
              <a:t>j</a:t>
            </a:r>
          </a:p>
          <a:p>
            <a:r>
              <a:rPr lang="en-US" sz="2800"/>
              <a:t>Compute </a:t>
            </a:r>
          </a:p>
          <a:p>
            <a:endParaRPr lang="en-US" sz="2800"/>
          </a:p>
          <a:p>
            <a:r>
              <a:rPr lang="en-US" sz="2800"/>
              <a:t>converges when </a:t>
            </a:r>
            <a:r>
              <a:rPr lang="en-US" sz="2800">
                <a:solidFill>
                  <a:srgbClr val="0066FF"/>
                </a:solidFill>
              </a:rPr>
              <a:t>b &lt; </a:t>
            </a:r>
            <a:r>
              <a:rPr lang="el-GR" sz="2800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sz="2800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 sz="2800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 sz="2800"/>
              <a:t>Rank nodes according to the column sums of the matrix </a:t>
            </a:r>
            <a:r>
              <a:rPr lang="en-US" sz="2800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1619250" y="3644900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3" name="Equation" r:id="rId4" imgW="2819160" imgH="241200" progId="Equation.3">
                  <p:embed/>
                </p:oleObj>
              </mc:Choice>
              <mc:Fallback>
                <p:oleObj name="Equation" r:id="rId4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44900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16623</TotalTime>
  <Words>2415</Words>
  <Application>Microsoft Office PowerPoint</Application>
  <PresentationFormat>On-screen Show (4:3)</PresentationFormat>
  <Paragraphs>734</Paragraphs>
  <Slides>78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Arial</vt:lpstr>
      <vt:lpstr>Calibri</vt:lpstr>
      <vt:lpstr>Cambria Math</vt:lpstr>
      <vt:lpstr>Helvetica</vt:lpstr>
      <vt:lpstr>Palatino Linotype</vt:lpstr>
      <vt:lpstr>Tahoma</vt:lpstr>
      <vt:lpstr>Times New Roman</vt:lpstr>
      <vt:lpstr>Wingdings</vt:lpstr>
      <vt:lpstr>Clarity</vt:lpstr>
      <vt:lpstr>Εξίσωση</vt:lpstr>
      <vt:lpstr>Equation</vt:lpstr>
      <vt:lpstr>DATA MINING LECTURE 12</vt:lpstr>
      <vt:lpstr>Network Science</vt:lpstr>
      <vt:lpstr>How to organize the web</vt:lpstr>
      <vt:lpstr>How to organize the web</vt:lpstr>
      <vt:lpstr>How to organize the web</vt:lpstr>
      <vt:lpstr>Link Analysis </vt:lpstr>
      <vt:lpstr>Link Analysis Ranking</vt:lpstr>
      <vt:lpstr>Rank by Popularity</vt:lpstr>
      <vt:lpstr>Popularity</vt:lpstr>
      <vt:lpstr>PageRank</vt:lpstr>
      <vt:lpstr>PageRank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PageRank</vt:lpstr>
      <vt:lpstr>Example</vt:lpstr>
      <vt:lpstr>Computing PageRank weights</vt:lpstr>
      <vt:lpstr>Example</vt:lpstr>
      <vt:lpstr>Example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Stationary distribution with random jump</vt:lpstr>
      <vt:lpstr>Stationary distribution with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OTHER ALGORITHMS</vt:lpstr>
      <vt:lpstr>The SALSA algorithm [LM00]</vt:lpstr>
      <vt:lpstr>Social network analysis</vt:lpstr>
      <vt:lpstr>Counting paths – Katz 53</vt:lpstr>
      <vt:lpstr>Bibliometrics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624</cp:revision>
  <dcterms:created xsi:type="dcterms:W3CDTF">2011-10-17T19:46:53Z</dcterms:created>
  <dcterms:modified xsi:type="dcterms:W3CDTF">2015-12-20T21:45:50Z</dcterms:modified>
</cp:coreProperties>
</file>