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3"/>
  </p:notesMasterIdLst>
  <p:sldIdLst>
    <p:sldId id="674" r:id="rId2"/>
    <p:sldId id="851" r:id="rId3"/>
    <p:sldId id="852" r:id="rId4"/>
    <p:sldId id="853" r:id="rId5"/>
    <p:sldId id="854" r:id="rId6"/>
    <p:sldId id="775" r:id="rId7"/>
    <p:sldId id="778" r:id="rId8"/>
    <p:sldId id="780" r:id="rId9"/>
    <p:sldId id="677" r:id="rId10"/>
    <p:sldId id="777" r:id="rId11"/>
    <p:sldId id="676" r:id="rId12"/>
    <p:sldId id="776" r:id="rId13"/>
    <p:sldId id="678" r:id="rId14"/>
    <p:sldId id="781" r:id="rId15"/>
    <p:sldId id="782" r:id="rId16"/>
    <p:sldId id="679" r:id="rId17"/>
    <p:sldId id="680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692" r:id="rId27"/>
    <p:sldId id="690" r:id="rId28"/>
    <p:sldId id="691" r:id="rId29"/>
    <p:sldId id="787" r:id="rId30"/>
    <p:sldId id="693" r:id="rId31"/>
    <p:sldId id="694" r:id="rId32"/>
    <p:sldId id="695" r:id="rId33"/>
    <p:sldId id="696" r:id="rId34"/>
    <p:sldId id="697" r:id="rId35"/>
    <p:sldId id="698" r:id="rId36"/>
    <p:sldId id="700" r:id="rId37"/>
    <p:sldId id="701" r:id="rId38"/>
    <p:sldId id="783" r:id="rId39"/>
    <p:sldId id="784" r:id="rId40"/>
    <p:sldId id="705" r:id="rId41"/>
    <p:sldId id="788" r:id="rId42"/>
    <p:sldId id="789" r:id="rId43"/>
    <p:sldId id="708" r:id="rId44"/>
    <p:sldId id="709" r:id="rId45"/>
    <p:sldId id="710" r:id="rId46"/>
    <p:sldId id="786" r:id="rId47"/>
    <p:sldId id="785" r:id="rId48"/>
    <p:sldId id="714" r:id="rId49"/>
    <p:sldId id="720" r:id="rId50"/>
    <p:sldId id="721" r:id="rId51"/>
    <p:sldId id="722" r:id="rId52"/>
    <p:sldId id="790" r:id="rId53"/>
    <p:sldId id="791" r:id="rId54"/>
    <p:sldId id="825" r:id="rId55"/>
    <p:sldId id="793" r:id="rId56"/>
    <p:sldId id="792" r:id="rId57"/>
    <p:sldId id="794" r:id="rId58"/>
    <p:sldId id="723" r:id="rId59"/>
    <p:sldId id="724" r:id="rId60"/>
    <p:sldId id="725" r:id="rId61"/>
    <p:sldId id="726" r:id="rId62"/>
    <p:sldId id="727" r:id="rId63"/>
    <p:sldId id="728" r:id="rId64"/>
    <p:sldId id="729" r:id="rId65"/>
    <p:sldId id="730" r:id="rId66"/>
    <p:sldId id="826" r:id="rId67"/>
    <p:sldId id="732" r:id="rId68"/>
    <p:sldId id="733" r:id="rId69"/>
    <p:sldId id="734" r:id="rId70"/>
    <p:sldId id="795" r:id="rId71"/>
    <p:sldId id="796" r:id="rId72"/>
    <p:sldId id="797" r:id="rId73"/>
    <p:sldId id="798" r:id="rId74"/>
    <p:sldId id="799" r:id="rId75"/>
    <p:sldId id="800" r:id="rId76"/>
    <p:sldId id="801" r:id="rId77"/>
    <p:sldId id="802" r:id="rId78"/>
    <p:sldId id="803" r:id="rId79"/>
    <p:sldId id="804" r:id="rId80"/>
    <p:sldId id="805" r:id="rId81"/>
    <p:sldId id="827" r:id="rId82"/>
    <p:sldId id="806" r:id="rId83"/>
    <p:sldId id="807" r:id="rId84"/>
    <p:sldId id="809" r:id="rId85"/>
    <p:sldId id="810" r:id="rId86"/>
    <p:sldId id="811" r:id="rId87"/>
    <p:sldId id="812" r:id="rId88"/>
    <p:sldId id="813" r:id="rId89"/>
    <p:sldId id="814" r:id="rId90"/>
    <p:sldId id="855" r:id="rId91"/>
    <p:sldId id="817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683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259F7AF-06FE-4BDB-BD30-B97F03CDD51C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15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7F86DBC-9074-431C-AB33-99473EE12A17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29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3BFBDD2-41DB-45AD-95F0-2B4146935D8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38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85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1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Microsoft_Word_97_-_2003_Document2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emf"/><Relationship Id="rId5" Type="http://schemas.openxmlformats.org/officeDocument/2006/relationships/image" Target="../media/image20.wmf"/><Relationship Id="rId10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Microsoft_Word_97_-_2003_Document3.doc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9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Word_97_-_2003_Document6.doc"/><Relationship Id="rId9" Type="http://schemas.openxmlformats.org/officeDocument/2006/relationships/image" Target="../media/image33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sw.edu.au/~quinlan/c4.5r8.tar.gz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0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image" Target="../media/image8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4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5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6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8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11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dirty="0"/>
              <a:t>	</a:t>
            </a:r>
            <a:r>
              <a:rPr lang="en-US" dirty="0" smtClean="0"/>
              <a:t>Basic Concepts</a:t>
            </a:r>
          </a:p>
          <a:p>
            <a:r>
              <a:rPr lang="en-US" dirty="0"/>
              <a:t>	</a:t>
            </a:r>
            <a:r>
              <a:rPr lang="en-US" dirty="0" smtClean="0"/>
              <a:t>Decision Trees</a:t>
            </a:r>
          </a:p>
          <a:p>
            <a:r>
              <a:rPr lang="en-US" dirty="0"/>
              <a:t>	</a:t>
            </a:r>
            <a:r>
              <a:rPr lang="en-US" dirty="0" smtClean="0"/>
              <a:t>Evaluation</a:t>
            </a:r>
          </a:p>
          <a:p>
            <a:r>
              <a:rPr lang="en-US" dirty="0"/>
              <a:t>	</a:t>
            </a:r>
            <a:r>
              <a:rPr lang="en-US" dirty="0" smtClean="0"/>
              <a:t>Nearest-Neighbor Classifier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approach to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Training set </a:t>
            </a:r>
            <a:r>
              <a:rPr lang="en-US" dirty="0" smtClean="0"/>
              <a:t>consists of records with </a:t>
            </a:r>
            <a:r>
              <a:rPr lang="en-US" dirty="0" smtClean="0">
                <a:solidFill>
                  <a:srgbClr val="0070C0"/>
                </a:solidFill>
              </a:rPr>
              <a:t>known class labels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Training set is used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lang="en-US" dirty="0" smtClean="0"/>
              <a:t> a classification model</a:t>
            </a:r>
          </a:p>
          <a:p>
            <a:endParaRPr lang="en-US" dirty="0" smtClean="0"/>
          </a:p>
          <a:p>
            <a:r>
              <a:rPr lang="en-US" dirty="0"/>
              <a:t>A </a:t>
            </a:r>
            <a:r>
              <a:rPr lang="en-US" dirty="0" smtClean="0">
                <a:solidFill>
                  <a:srgbClr val="0070C0"/>
                </a:solidFill>
              </a:rPr>
              <a:t>labeled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test </a:t>
            </a:r>
            <a:r>
              <a:rPr lang="en-US" dirty="0">
                <a:solidFill>
                  <a:srgbClr val="FF0000"/>
                </a:solidFill>
              </a:rPr>
              <a:t>set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/>
              <a:t>data records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</a:t>
            </a:r>
            <a:r>
              <a:rPr lang="en-US" dirty="0"/>
              <a:t> the quality of the model.</a:t>
            </a:r>
          </a:p>
          <a:p>
            <a:endParaRPr lang="en-US" dirty="0" smtClean="0"/>
          </a:p>
          <a:p>
            <a:r>
              <a:rPr lang="en-US" dirty="0" smtClean="0"/>
              <a:t>The classification model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applied</a:t>
            </a:r>
            <a:r>
              <a:rPr lang="en-US" dirty="0" smtClean="0"/>
              <a:t> to new records with </a:t>
            </a:r>
            <a:r>
              <a:rPr lang="en-US" dirty="0" smtClean="0">
                <a:solidFill>
                  <a:srgbClr val="0070C0"/>
                </a:solidFill>
              </a:rPr>
              <a:t>unknown class labels</a:t>
            </a:r>
          </a:p>
        </p:txBody>
      </p:sp>
    </p:spTree>
    <p:extLst>
      <p:ext uri="{BB962C8B-B14F-4D97-AF65-F5344CB8AC3E}">
        <p14:creationId xmlns:p14="http://schemas.microsoft.com/office/powerpoint/2010/main" val="30777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classification models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Counts of </a:t>
            </a:r>
            <a:r>
              <a:rPr lang="en-US" dirty="0" smtClean="0">
                <a:solidFill>
                  <a:srgbClr val="0070C0"/>
                </a:solidFill>
              </a:rPr>
              <a:t>test records </a:t>
            </a:r>
            <a:r>
              <a:rPr lang="en-US" dirty="0" smtClean="0"/>
              <a:t>that are correctly (or incorrectly) predicted by the classification model</a:t>
            </a:r>
          </a:p>
          <a:p>
            <a:r>
              <a:rPr lang="en-US" b="1" dirty="0" smtClean="0"/>
              <a:t>Confusion matrix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93216"/>
              </p:ext>
            </p:extLst>
          </p:nvPr>
        </p:nvGraphicFramePr>
        <p:xfrm>
          <a:off x="4724400" y="3117850"/>
          <a:ext cx="3657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</a:t>
                      </a:r>
                      <a:r>
                        <a:rPr lang="en-US" b="1" baseline="0" dirty="0" smtClean="0"/>
                        <a:t> = 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8" name="TextBox 5"/>
          <p:cNvSpPr txBox="1">
            <a:spLocks noChangeArrowheads="1"/>
          </p:cNvSpPr>
          <p:nvPr/>
        </p:nvSpPr>
        <p:spPr bwMode="auto">
          <a:xfrm>
            <a:off x="5638800" y="27368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Predicted Class</a:t>
            </a:r>
          </a:p>
        </p:txBody>
      </p:sp>
      <p:sp>
        <p:nvSpPr>
          <p:cNvPr id="1049" name="TextBox 6"/>
          <p:cNvSpPr txBox="1">
            <a:spLocks noChangeArrowheads="1"/>
          </p:cNvSpPr>
          <p:nvPr/>
        </p:nvSpPr>
        <p:spPr bwMode="auto">
          <a:xfrm rot="-5400000">
            <a:off x="3575050" y="3359150"/>
            <a:ext cx="1911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Actual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37586"/>
              </p:ext>
            </p:extLst>
          </p:nvPr>
        </p:nvGraphicFramePr>
        <p:xfrm>
          <a:off x="762000" y="4724400"/>
          <a:ext cx="6532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8" name="Equation" r:id="rId3" imgW="3365280" imgH="431640" progId="Equation.3">
                  <p:embed/>
                </p:oleObj>
              </mc:Choice>
              <mc:Fallback>
                <p:oleObj name="Equation" r:id="rId3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6532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36797"/>
              </p:ext>
            </p:extLst>
          </p:nvPr>
        </p:nvGraphicFramePr>
        <p:xfrm>
          <a:off x="685800" y="5867400"/>
          <a:ext cx="6518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" name="Equation" r:id="rId5" imgW="3365280" imgH="431640" progId="Equation.3">
                  <p:embed/>
                </p:oleObj>
              </mc:Choice>
              <mc:Fallback>
                <p:oleObj name="Equation" r:id="rId5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67400"/>
                        <a:ext cx="6518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8170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5453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16838" cy="1143000"/>
          </a:xfrm>
        </p:spPr>
        <p:txBody>
          <a:bodyPr/>
          <a:lstStyle/>
          <a:p>
            <a:r>
              <a:rPr lang="en-US" smtClean="0"/>
              <a:t>Decision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Decision tree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flow-chart-like tree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Internal node </a:t>
            </a:r>
            <a:r>
              <a:rPr lang="en-US" dirty="0" smtClean="0"/>
              <a:t>denotes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test on an attribute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Branch</a:t>
            </a:r>
            <a:r>
              <a:rPr lang="en-US" dirty="0" smtClean="0"/>
              <a:t> represents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outcome of the test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Leaf nodes </a:t>
            </a:r>
            <a:r>
              <a:rPr lang="en-US" dirty="0" smtClean="0"/>
              <a:t>represent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labels </a:t>
            </a:r>
            <a:r>
              <a:rPr lang="en-US" dirty="0" smtClean="0"/>
              <a:t>or class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447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64465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5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7783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7783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9846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9846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9940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7211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5132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30225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3022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31971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3054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7353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7211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5402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5402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32575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32575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40227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405130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203993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42093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408305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42093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61404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61087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7632700" y="3355067"/>
            <a:ext cx="156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Test outcome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7353300" y="3787096"/>
            <a:ext cx="892897" cy="46184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8246195" y="3787097"/>
            <a:ext cx="1" cy="270554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7668269" y="5683250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Class labels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 flipV="1">
            <a:off x="8177213" y="5011737"/>
            <a:ext cx="196849" cy="65722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 flipH="1" flipV="1">
            <a:off x="7693024" y="5470525"/>
            <a:ext cx="681038" cy="2127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 Decision Tree</a:t>
            </a:r>
          </a:p>
        </p:txBody>
      </p:sp>
      <p:graphicFrame>
        <p:nvGraphicFramePr>
          <p:cNvPr id="83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4583"/>
              </p:ext>
            </p:extLst>
          </p:nvPr>
        </p:nvGraphicFramePr>
        <p:xfrm>
          <a:off x="457200" y="2636837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36837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 rot="-2416809">
            <a:off x="10668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 rot="-2416809">
            <a:off x="17526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 rot="-2416809">
            <a:off x="2590800" y="201295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continuous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 rot="-2416809">
            <a:off x="3352800" y="21653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class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8005763" y="4000500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>
            <a:off x="6875463" y="4000500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Line 10"/>
          <p:cNvSpPr>
            <a:spLocks noChangeShapeType="1"/>
          </p:cNvSpPr>
          <p:nvPr/>
        </p:nvSpPr>
        <p:spPr bwMode="auto">
          <a:xfrm flipH="1">
            <a:off x="5881688" y="3236912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1" name="Line 11"/>
          <p:cNvSpPr>
            <a:spLocks noChangeShapeType="1"/>
          </p:cNvSpPr>
          <p:nvPr/>
        </p:nvSpPr>
        <p:spPr bwMode="auto">
          <a:xfrm>
            <a:off x="7092950" y="3236912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6043613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H="1">
            <a:off x="4670425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4" name="Text Box 14"/>
          <p:cNvSpPr txBox="1">
            <a:spLocks noChangeArrowheads="1"/>
          </p:cNvSpPr>
          <p:nvPr/>
        </p:nvSpPr>
        <p:spPr bwMode="auto">
          <a:xfrm>
            <a:off x="5187950" y="2246312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6203950" y="2973387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7118350" y="3735387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7" name="AutoShape 17"/>
          <p:cNvSpPr>
            <a:spLocks noChangeArrowheads="1"/>
          </p:cNvSpPr>
          <p:nvPr/>
        </p:nvSpPr>
        <p:spPr bwMode="auto">
          <a:xfrm>
            <a:off x="8045450" y="4524375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8" name="Text Box 18"/>
          <p:cNvSpPr txBox="1">
            <a:spLocks noChangeArrowheads="1"/>
          </p:cNvSpPr>
          <p:nvPr/>
        </p:nvSpPr>
        <p:spPr bwMode="auto">
          <a:xfrm>
            <a:off x="7969250" y="452437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6553200" y="4541837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0" name="Text Box 20"/>
          <p:cNvSpPr txBox="1">
            <a:spLocks noChangeArrowheads="1"/>
          </p:cNvSpPr>
          <p:nvPr/>
        </p:nvSpPr>
        <p:spPr bwMode="auto">
          <a:xfrm>
            <a:off x="6650038" y="4527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4348163" y="2987675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4443413" y="2973387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834595" name="Group 35"/>
          <p:cNvGrpSpPr>
            <a:grpSpLocks/>
          </p:cNvGrpSpPr>
          <p:nvPr/>
        </p:nvGrpSpPr>
        <p:grpSpPr bwMode="auto">
          <a:xfrm>
            <a:off x="5594350" y="3735387"/>
            <a:ext cx="685800" cy="381000"/>
            <a:chOff x="4927" y="2340"/>
            <a:chExt cx="432" cy="240"/>
          </a:xfrm>
        </p:grpSpPr>
        <p:sp>
          <p:nvSpPr>
            <p:cNvPr id="834583" name="AutoShape 23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84" name="Text Box 24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34585" name="Text Box 25"/>
          <p:cNvSpPr txBox="1">
            <a:spLocks noChangeArrowheads="1"/>
          </p:cNvSpPr>
          <p:nvPr/>
        </p:nvSpPr>
        <p:spPr bwMode="auto">
          <a:xfrm>
            <a:off x="5518150" y="327818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6" name="Text Box 26"/>
          <p:cNvSpPr txBox="1">
            <a:spLocks noChangeArrowheads="1"/>
          </p:cNvSpPr>
          <p:nvPr/>
        </p:nvSpPr>
        <p:spPr bwMode="auto">
          <a:xfrm>
            <a:off x="7270750" y="3201987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7" name="Text Box 27"/>
          <p:cNvSpPr txBox="1">
            <a:spLocks noChangeArrowheads="1"/>
          </p:cNvSpPr>
          <p:nvPr/>
        </p:nvSpPr>
        <p:spPr bwMode="auto">
          <a:xfrm>
            <a:off x="4146550" y="2439987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34588" name="Text Box 28"/>
          <p:cNvSpPr txBox="1">
            <a:spLocks noChangeArrowheads="1"/>
          </p:cNvSpPr>
          <p:nvPr/>
        </p:nvSpPr>
        <p:spPr bwMode="auto">
          <a:xfrm>
            <a:off x="5746750" y="2211387"/>
            <a:ext cx="1398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9" name="Text Box 29"/>
          <p:cNvSpPr txBox="1">
            <a:spLocks noChangeArrowheads="1"/>
          </p:cNvSpPr>
          <p:nvPr/>
        </p:nvSpPr>
        <p:spPr bwMode="auto">
          <a:xfrm>
            <a:off x="6353175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0" name="Text Box 30"/>
          <p:cNvSpPr txBox="1">
            <a:spLocks noChangeArrowheads="1"/>
          </p:cNvSpPr>
          <p:nvPr/>
        </p:nvSpPr>
        <p:spPr bwMode="auto">
          <a:xfrm>
            <a:off x="8128000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7" name="Text Box 37"/>
          <p:cNvSpPr txBox="1">
            <a:spLocks noChangeArrowheads="1"/>
          </p:cNvSpPr>
          <p:nvPr/>
        </p:nvSpPr>
        <p:spPr bwMode="auto">
          <a:xfrm>
            <a:off x="4343400" y="5532437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757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16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83663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4" name="Line 4"/>
          <p:cNvSpPr>
            <a:spLocks noChangeShapeType="1"/>
          </p:cNvSpPr>
          <p:nvPr/>
        </p:nvSpPr>
        <p:spPr bwMode="auto">
          <a:xfrm flipH="1" flipV="1">
            <a:off x="6019800" y="5181600"/>
            <a:ext cx="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7086600" y="4572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8521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088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089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090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09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8556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Document" r:id="rId4" imgW="4651200" imgH="1576440" progId="Word.Document.8">
                  <p:embed/>
                </p:oleObj>
              </mc:Choice>
              <mc:Fallback>
                <p:oleObj name="Document" r:id="rId4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8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0909" name="Text Box 29"/>
          <p:cNvSpPr txBox="1">
            <a:spLocks noChangeArrowheads="1"/>
          </p:cNvSpPr>
          <p:nvPr/>
        </p:nvSpPr>
        <p:spPr bwMode="auto">
          <a:xfrm>
            <a:off x="990600" y="195897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Start from the root of tree.</a:t>
            </a:r>
          </a:p>
        </p:txBody>
      </p:sp>
      <p:sp>
        <p:nvSpPr>
          <p:cNvPr id="890910" name="Line 30"/>
          <p:cNvSpPr>
            <a:spLocks noChangeShapeType="1"/>
          </p:cNvSpPr>
          <p:nvPr/>
        </p:nvSpPr>
        <p:spPr bwMode="auto">
          <a:xfrm>
            <a:off x="2133600" y="23399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hipster?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hipster look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hipster is defined by facial hair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86978"/>
            <a:ext cx="1902220" cy="285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r="5143" b="2967"/>
          <a:stretch/>
        </p:blipFill>
        <p:spPr>
          <a:xfrm>
            <a:off x="2967318" y="2590800"/>
            <a:ext cx="1864658" cy="2375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3197697" cy="21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1907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1908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09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1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2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3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4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5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6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7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8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9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1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2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1923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4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5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6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7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1928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9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30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15661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32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1933" name="Line 29"/>
          <p:cNvSpPr>
            <a:spLocks noChangeShapeType="1"/>
          </p:cNvSpPr>
          <p:nvPr/>
        </p:nvSpPr>
        <p:spPr bwMode="auto">
          <a:xfrm flipH="1">
            <a:off x="2667000" y="2339975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2898775" y="51387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Line 4"/>
          <p:cNvSpPr>
            <a:spLocks noChangeShapeType="1"/>
          </p:cNvSpPr>
          <p:nvPr/>
        </p:nvSpPr>
        <p:spPr bwMode="auto">
          <a:xfrm flipH="1">
            <a:off x="1658938" y="51387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H="1">
            <a:off x="2366963" y="41640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3695700" y="41640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2544763" y="32734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 flipH="1">
            <a:off x="1039813" y="32734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1606550" y="29495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2720975" y="38417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1925638" y="48133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0" name="AutoShape 12"/>
          <p:cNvSpPr>
            <a:spLocks noChangeArrowheads="1"/>
          </p:cNvSpPr>
          <p:nvPr/>
        </p:nvSpPr>
        <p:spPr bwMode="auto">
          <a:xfrm>
            <a:off x="2941638" y="57816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2859088" y="57816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1304925" y="58023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1435100" y="57848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685800" y="38592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814388" y="38417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3860800" y="48466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Text Box 19"/>
          <p:cNvSpPr txBox="1">
            <a:spLocks noChangeArrowheads="1"/>
          </p:cNvSpPr>
          <p:nvPr/>
        </p:nvSpPr>
        <p:spPr bwMode="auto">
          <a:xfrm>
            <a:off x="3968750" y="48466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8" name="Text Box 20"/>
          <p:cNvSpPr txBox="1">
            <a:spLocks noChangeArrowheads="1"/>
          </p:cNvSpPr>
          <p:nvPr/>
        </p:nvSpPr>
        <p:spPr bwMode="auto">
          <a:xfrm>
            <a:off x="860425" y="32734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2897188" y="32734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2950" name="Text Box 22"/>
          <p:cNvSpPr txBox="1">
            <a:spLocks noChangeArrowheads="1"/>
          </p:cNvSpPr>
          <p:nvPr/>
        </p:nvSpPr>
        <p:spPr bwMode="auto">
          <a:xfrm>
            <a:off x="4022725" y="42116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2951" name="Text Box 23"/>
          <p:cNvSpPr txBox="1">
            <a:spLocks noChangeArrowheads="1"/>
          </p:cNvSpPr>
          <p:nvPr/>
        </p:nvSpPr>
        <p:spPr bwMode="auto">
          <a:xfrm>
            <a:off x="1662113" y="42465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2" name="Text Box 24"/>
          <p:cNvSpPr txBox="1">
            <a:spLocks noChangeArrowheads="1"/>
          </p:cNvSpPr>
          <p:nvPr/>
        </p:nvSpPr>
        <p:spPr bwMode="auto">
          <a:xfrm>
            <a:off x="1155700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 dirty="0">
                <a:latin typeface="Arial" charset="0"/>
              </a:rPr>
              <a:t>&lt; </a:t>
            </a:r>
            <a:r>
              <a:rPr lang="en-US" sz="1600" b="0" dirty="0" err="1">
                <a:latin typeface="Arial" charset="0"/>
              </a:rPr>
              <a:t>80K</a:t>
            </a:r>
            <a:endParaRPr lang="en-US" sz="16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3" name="Text Box 25"/>
          <p:cNvSpPr txBox="1">
            <a:spLocks noChangeArrowheads="1"/>
          </p:cNvSpPr>
          <p:nvPr/>
        </p:nvSpPr>
        <p:spPr bwMode="auto">
          <a:xfrm>
            <a:off x="3101975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29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86551"/>
              </p:ext>
            </p:extLst>
          </p:nvPr>
        </p:nvGraphicFramePr>
        <p:xfrm>
          <a:off x="4953000" y="21875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875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4800600" y="17303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H="1">
            <a:off x="3352800" y="2949575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3955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6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4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6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8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3970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2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3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3974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6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5054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9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80" name="Line 28"/>
          <p:cNvSpPr>
            <a:spLocks noChangeShapeType="1"/>
          </p:cNvSpPr>
          <p:nvPr/>
        </p:nvSpPr>
        <p:spPr bwMode="auto">
          <a:xfrm flipH="1">
            <a:off x="3810000" y="25685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4979" name="Line 3"/>
          <p:cNvSpPr>
            <a:spLocks noChangeShapeType="1"/>
          </p:cNvSpPr>
          <p:nvPr/>
        </p:nvSpPr>
        <p:spPr bwMode="auto">
          <a:xfrm>
            <a:off x="2898775" y="49863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0" name="Line 4"/>
          <p:cNvSpPr>
            <a:spLocks noChangeShapeType="1"/>
          </p:cNvSpPr>
          <p:nvPr/>
        </p:nvSpPr>
        <p:spPr bwMode="auto">
          <a:xfrm flipH="1">
            <a:off x="1658938" y="49863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2366963" y="40116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>
            <a:off x="3695700" y="40116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Line 7"/>
          <p:cNvSpPr>
            <a:spLocks noChangeShapeType="1"/>
          </p:cNvSpPr>
          <p:nvPr/>
        </p:nvSpPr>
        <p:spPr bwMode="auto">
          <a:xfrm>
            <a:off x="2544763" y="31210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Line 8"/>
          <p:cNvSpPr>
            <a:spLocks noChangeShapeType="1"/>
          </p:cNvSpPr>
          <p:nvPr/>
        </p:nvSpPr>
        <p:spPr bwMode="auto">
          <a:xfrm flipH="1">
            <a:off x="1039813" y="31210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1606550" y="27971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2720975" y="36893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1925638" y="46609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8" name="AutoShape 12"/>
          <p:cNvSpPr>
            <a:spLocks noChangeArrowheads="1"/>
          </p:cNvSpPr>
          <p:nvPr/>
        </p:nvSpPr>
        <p:spPr bwMode="auto">
          <a:xfrm>
            <a:off x="2941638" y="56292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2859088" y="56292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0" name="AutoShape 14"/>
          <p:cNvSpPr>
            <a:spLocks noChangeArrowheads="1"/>
          </p:cNvSpPr>
          <p:nvPr/>
        </p:nvSpPr>
        <p:spPr bwMode="auto">
          <a:xfrm>
            <a:off x="1304925" y="56499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1435100" y="56324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>
            <a:off x="685800" y="37068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Text Box 17"/>
          <p:cNvSpPr txBox="1">
            <a:spLocks noChangeArrowheads="1"/>
          </p:cNvSpPr>
          <p:nvPr/>
        </p:nvSpPr>
        <p:spPr bwMode="auto">
          <a:xfrm>
            <a:off x="814388" y="36893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>
            <a:off x="3860800" y="46942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3968750" y="46942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6" name="Text Box 20"/>
          <p:cNvSpPr txBox="1">
            <a:spLocks noChangeArrowheads="1"/>
          </p:cNvSpPr>
          <p:nvPr/>
        </p:nvSpPr>
        <p:spPr bwMode="auto">
          <a:xfrm>
            <a:off x="860425" y="31210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7" name="Text Box 21"/>
          <p:cNvSpPr txBox="1">
            <a:spLocks noChangeArrowheads="1"/>
          </p:cNvSpPr>
          <p:nvPr/>
        </p:nvSpPr>
        <p:spPr bwMode="auto">
          <a:xfrm>
            <a:off x="2897188" y="31210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4998" name="Text Box 22"/>
          <p:cNvSpPr txBox="1">
            <a:spLocks noChangeArrowheads="1"/>
          </p:cNvSpPr>
          <p:nvPr/>
        </p:nvSpPr>
        <p:spPr bwMode="auto">
          <a:xfrm>
            <a:off x="4022725" y="40592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4999" name="Text Box 23"/>
          <p:cNvSpPr txBox="1">
            <a:spLocks noChangeArrowheads="1"/>
          </p:cNvSpPr>
          <p:nvPr/>
        </p:nvSpPr>
        <p:spPr bwMode="auto">
          <a:xfrm>
            <a:off x="1662113" y="40941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0" name="Text Box 24"/>
          <p:cNvSpPr txBox="1">
            <a:spLocks noChangeArrowheads="1"/>
          </p:cNvSpPr>
          <p:nvPr/>
        </p:nvSpPr>
        <p:spPr bwMode="auto">
          <a:xfrm>
            <a:off x="1155700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3101975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94434"/>
              </p:ext>
            </p:extLst>
          </p:nvPr>
        </p:nvGraphicFramePr>
        <p:xfrm>
          <a:off x="4953000" y="20351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351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3" name="Text Box 27"/>
          <p:cNvSpPr txBox="1">
            <a:spLocks noChangeArrowheads="1"/>
          </p:cNvSpPr>
          <p:nvPr/>
        </p:nvSpPr>
        <p:spPr bwMode="auto">
          <a:xfrm>
            <a:off x="4800600" y="15779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4" name="Line 28"/>
          <p:cNvSpPr>
            <a:spLocks noChangeShapeType="1"/>
          </p:cNvSpPr>
          <p:nvPr/>
        </p:nvSpPr>
        <p:spPr bwMode="auto">
          <a:xfrm flipH="1">
            <a:off x="4648200" y="3025775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6003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4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2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4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6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6018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1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6022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4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5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6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8447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7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8" name="Line 28"/>
          <p:cNvSpPr>
            <a:spLocks noChangeShapeType="1"/>
          </p:cNvSpPr>
          <p:nvPr/>
        </p:nvSpPr>
        <p:spPr bwMode="auto">
          <a:xfrm flipH="1">
            <a:off x="4495800" y="3101975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9" name="Text Box 29"/>
          <p:cNvSpPr txBox="1">
            <a:spLocks noChangeArrowheads="1"/>
          </p:cNvSpPr>
          <p:nvPr/>
        </p:nvSpPr>
        <p:spPr bwMode="auto">
          <a:xfrm>
            <a:off x="6019800" y="4092575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Assign Cheat to “No”</a:t>
            </a:r>
          </a:p>
        </p:txBody>
      </p:sp>
    </p:spTree>
    <p:extLst>
      <p:ext uri="{BB962C8B-B14F-4D97-AF65-F5344CB8AC3E}">
        <p14:creationId xmlns:p14="http://schemas.microsoft.com/office/powerpoint/2010/main" val="44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2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0797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8" name="Line 4"/>
          <p:cNvSpPr>
            <a:spLocks noChangeShapeType="1"/>
          </p:cNvSpPr>
          <p:nvPr/>
        </p:nvSpPr>
        <p:spPr bwMode="auto">
          <a:xfrm flipH="1">
            <a:off x="6400800" y="28194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7086600" y="4740275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476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Finding the best decision tree (lowest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error</a:t>
            </a:r>
            <a:r>
              <a:rPr lang="en-US" dirty="0" smtClean="0">
                <a:solidFill>
                  <a:srgbClr val="002060"/>
                </a:solidFill>
              </a:rPr>
              <a:t>) is </a:t>
            </a:r>
            <a:r>
              <a:rPr lang="en-US" dirty="0" smtClean="0">
                <a:solidFill>
                  <a:srgbClr val="FF0000"/>
                </a:solidFill>
              </a:rPr>
              <a:t>NP-hard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Greedy</a:t>
            </a:r>
            <a:r>
              <a:rPr lang="en-US" dirty="0" smtClean="0"/>
              <a:t> </a:t>
            </a:r>
            <a:r>
              <a:rPr lang="en-US" dirty="0"/>
              <a:t>strategy.</a:t>
            </a:r>
          </a:p>
          <a:p>
            <a:pPr lvl="1"/>
            <a:r>
              <a:rPr lang="en-US" dirty="0"/>
              <a:t>Split the records based on an attribute test that optimizes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certain criterion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Many Algorithms:</a:t>
            </a:r>
          </a:p>
          <a:p>
            <a:pPr lvl="1"/>
            <a:r>
              <a:rPr lang="en-US" dirty="0"/>
              <a:t>Hunt’s Algorithm (one of the earliest)</a:t>
            </a:r>
          </a:p>
          <a:p>
            <a:pPr lvl="1"/>
            <a:r>
              <a:rPr lang="en-US" dirty="0"/>
              <a:t>CART</a:t>
            </a:r>
          </a:p>
          <a:p>
            <a:pPr lvl="1"/>
            <a:r>
              <a:rPr lang="en-US" dirty="0"/>
              <a:t>ID3, </a:t>
            </a:r>
            <a:r>
              <a:rPr lang="en-US" dirty="0" err="1"/>
              <a:t>C4.5</a:t>
            </a:r>
            <a:endParaRPr lang="en-US" dirty="0"/>
          </a:p>
          <a:p>
            <a:pPr lvl="1"/>
            <a:r>
              <a:rPr lang="en-US" dirty="0"/>
              <a:t>SLIQ,SPRINT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714500"/>
                <a:ext cx="5181600" cy="46482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set of training records that reach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General </a:t>
                </a:r>
                <a:r>
                  <a:rPr lang="en-US" dirty="0"/>
                  <a:t>Procedure: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the </a:t>
                </a:r>
                <a:r>
                  <a:rPr lang="en-US" dirty="0">
                    <a:solidFill>
                      <a:srgbClr val="FF0000"/>
                    </a:solidFill>
                  </a:rPr>
                  <a:t>same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baseline="-25000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contains records with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same attribute values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a leaf node labeled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majority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empty set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default class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to </a:t>
                </a:r>
                <a:r>
                  <a:rPr lang="en-US" dirty="0">
                    <a:solidFill>
                      <a:srgbClr val="FF0000"/>
                    </a:solidFill>
                  </a:rPr>
                  <a:t>more than one class</a:t>
                </a:r>
                <a:r>
                  <a:rPr lang="en-US" dirty="0"/>
                  <a:t>, use an attribute test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split</a:t>
                </a:r>
                <a:r>
                  <a:rPr lang="en-US" dirty="0"/>
                  <a:t> the data into smaller subsets. 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Recursively </a:t>
                </a:r>
                <a:r>
                  <a:rPr lang="en-US" dirty="0"/>
                  <a:t>apply the procedure to each subset.</a:t>
                </a:r>
              </a:p>
            </p:txBody>
          </p:sp>
        </mc:Choice>
        <mc:Fallback xmlns="">
          <p:sp>
            <p:nvSpPr>
              <p:cNvPr id="901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714500"/>
                <a:ext cx="5181600" cy="4648200"/>
              </a:xfrm>
              <a:blipFill rotWithShape="1">
                <a:blip r:embed="rId3"/>
                <a:stretch>
                  <a:fillRect l="-824" t="-2752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01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161736"/>
              </p:ext>
            </p:extLst>
          </p:nvPr>
        </p:nvGraphicFramePr>
        <p:xfrm>
          <a:off x="5665788" y="1676400"/>
          <a:ext cx="30210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Document" r:id="rId4" imgW="5415994" imgH="5778378" progId="Word.Document.8">
                  <p:embed/>
                </p:oleObj>
              </mc:Choice>
              <mc:Fallback>
                <p:oleObj name="Document" r:id="rId4" imgW="5415994" imgH="57783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676400"/>
                        <a:ext cx="302101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31" name="Oval 11"/>
          <p:cNvSpPr>
            <a:spLocks noChangeArrowheads="1"/>
          </p:cNvSpPr>
          <p:nvPr/>
        </p:nvSpPr>
        <p:spPr bwMode="auto">
          <a:xfrm>
            <a:off x="6134100" y="5320552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57150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6858000" y="6096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70104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flipH="1">
            <a:off x="6705600" y="4999036"/>
            <a:ext cx="304800" cy="334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36" name="Text Box 16"/>
              <p:cNvSpPr txBox="1">
                <a:spLocks noChangeArrowheads="1"/>
              </p:cNvSpPr>
              <p:nvPr/>
            </p:nvSpPr>
            <p:spPr bwMode="auto">
              <a:xfrm>
                <a:off x="6934200" y="4800600"/>
                <a:ext cx="609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i="1" baseline="-25000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0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113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4800600"/>
                <a:ext cx="609600" cy="396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553200" y="548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19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Hunt’s Algorithm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484187" y="1811337"/>
            <a:ext cx="576263" cy="41433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charset="0"/>
              </a:rPr>
              <a:t>Don’t </a:t>
            </a:r>
          </a:p>
          <a:p>
            <a:pPr algn="ctr"/>
            <a:r>
              <a:rPr lang="en-US" b="0">
                <a:latin typeface="Times New Roman" charset="0"/>
              </a:rPr>
              <a:t>Cheat</a:t>
            </a:r>
            <a:endParaRPr lang="en-US" sz="2400" b="0">
              <a:latin typeface="Times New Roman" charset="0"/>
            </a:endParaRPr>
          </a:p>
        </p:txBody>
      </p:sp>
      <p:grpSp>
        <p:nvGrpSpPr>
          <p:cNvPr id="900100" name="Group 4"/>
          <p:cNvGrpSpPr>
            <a:grpSpLocks/>
          </p:cNvGrpSpPr>
          <p:nvPr/>
        </p:nvGrpSpPr>
        <p:grpSpPr bwMode="auto">
          <a:xfrm>
            <a:off x="1169987" y="1506537"/>
            <a:ext cx="2168525" cy="1262063"/>
            <a:chOff x="624" y="720"/>
            <a:chExt cx="1366" cy="795"/>
          </a:xfrm>
        </p:grpSpPr>
        <p:grpSp>
          <p:nvGrpSpPr>
            <p:cNvPr id="900101" name="Group 5"/>
            <p:cNvGrpSpPr>
              <a:grpSpLocks/>
            </p:cNvGrpSpPr>
            <p:nvPr/>
          </p:nvGrpSpPr>
          <p:grpSpPr bwMode="auto">
            <a:xfrm>
              <a:off x="864" y="720"/>
              <a:ext cx="1126" cy="795"/>
              <a:chOff x="480" y="2640"/>
              <a:chExt cx="1126" cy="795"/>
            </a:xfrm>
          </p:grpSpPr>
          <p:sp>
            <p:nvSpPr>
              <p:cNvPr id="900102" name="Oval 6"/>
              <p:cNvSpPr>
                <a:spLocks noChangeArrowheads="1"/>
              </p:cNvSpPr>
              <p:nvPr/>
            </p:nvSpPr>
            <p:spPr bwMode="auto">
              <a:xfrm>
                <a:off x="807" y="2640"/>
                <a:ext cx="436" cy="27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Refund</a:t>
                </a:r>
                <a:endParaRPr lang="en-US" sz="1600" b="0">
                  <a:latin typeface="Times New Roman" charset="0"/>
                </a:endParaRPr>
              </a:p>
            </p:txBody>
          </p:sp>
          <p:sp>
            <p:nvSpPr>
              <p:cNvPr id="900103" name="Line 7"/>
              <p:cNvSpPr>
                <a:spLocks noChangeShapeType="1"/>
              </p:cNvSpPr>
              <p:nvPr/>
            </p:nvSpPr>
            <p:spPr bwMode="auto">
              <a:xfrm flipH="1">
                <a:off x="661" y="2912"/>
                <a:ext cx="364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4" name="Line 8"/>
              <p:cNvSpPr>
                <a:spLocks noChangeShapeType="1"/>
              </p:cNvSpPr>
              <p:nvPr/>
            </p:nvSpPr>
            <p:spPr bwMode="auto">
              <a:xfrm>
                <a:off x="1025" y="2912"/>
                <a:ext cx="363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5" name="Rectangle 9"/>
              <p:cNvSpPr>
                <a:spLocks noChangeArrowheads="1"/>
              </p:cNvSpPr>
              <p:nvPr/>
            </p:nvSpPr>
            <p:spPr bwMode="auto">
              <a:xfrm>
                <a:off x="480" y="3136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6" name="Rectangle 10"/>
              <p:cNvSpPr>
                <a:spLocks noChangeArrowheads="1"/>
              </p:cNvSpPr>
              <p:nvPr/>
            </p:nvSpPr>
            <p:spPr bwMode="auto">
              <a:xfrm>
                <a:off x="1243" y="3136"/>
                <a:ext cx="363" cy="2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07" name="Text Box 11"/>
              <p:cNvSpPr txBox="1">
                <a:spLocks noChangeArrowheads="1"/>
              </p:cNvSpPr>
              <p:nvPr/>
            </p:nvSpPr>
            <p:spPr bwMode="auto">
              <a:xfrm>
                <a:off x="568" y="2869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Yes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8" name="Text Box 12"/>
              <p:cNvSpPr txBox="1">
                <a:spLocks noChangeArrowheads="1"/>
              </p:cNvSpPr>
              <p:nvPr/>
            </p:nvSpPr>
            <p:spPr bwMode="auto">
              <a:xfrm>
                <a:off x="1260" y="2869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</p:grpSp>
        <p:sp>
          <p:nvSpPr>
            <p:cNvPr id="900109" name="Line 13"/>
            <p:cNvSpPr>
              <a:spLocks noChangeShapeType="1"/>
            </p:cNvSpPr>
            <p:nvPr/>
          </p:nvSpPr>
          <p:spPr bwMode="auto">
            <a:xfrm flipV="1">
              <a:off x="624" y="1056"/>
              <a:ext cx="240" cy="0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10" name="Group 14"/>
          <p:cNvGrpSpPr>
            <a:grpSpLocks/>
          </p:cNvGrpSpPr>
          <p:nvPr/>
        </p:nvGrpSpPr>
        <p:grpSpPr bwMode="auto">
          <a:xfrm>
            <a:off x="2846387" y="3411537"/>
            <a:ext cx="3325813" cy="3294063"/>
            <a:chOff x="1536" y="1920"/>
            <a:chExt cx="2095" cy="2075"/>
          </a:xfrm>
        </p:grpSpPr>
        <p:grpSp>
          <p:nvGrpSpPr>
            <p:cNvPr id="900111" name="Group 15"/>
            <p:cNvGrpSpPr>
              <a:grpSpLocks/>
            </p:cNvGrpSpPr>
            <p:nvPr/>
          </p:nvGrpSpPr>
          <p:grpSpPr bwMode="auto">
            <a:xfrm>
              <a:off x="1824" y="1920"/>
              <a:ext cx="1807" cy="2075"/>
              <a:chOff x="3840" y="1824"/>
              <a:chExt cx="1807" cy="2075"/>
            </a:xfrm>
          </p:grpSpPr>
          <p:sp>
            <p:nvSpPr>
              <p:cNvPr id="900112" name="Oval 16"/>
              <p:cNvSpPr>
                <a:spLocks noChangeArrowheads="1"/>
              </p:cNvSpPr>
              <p:nvPr/>
            </p:nvSpPr>
            <p:spPr bwMode="auto">
              <a:xfrm>
                <a:off x="4311" y="1824"/>
                <a:ext cx="437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Refund</a:t>
                </a:r>
                <a:endParaRPr lang="en-US" b="0">
                  <a:latin typeface="Times New Roman" charset="0"/>
                </a:endParaRPr>
              </a:p>
            </p:txBody>
          </p:sp>
          <p:sp>
            <p:nvSpPr>
              <p:cNvPr id="900113" name="Line 17"/>
              <p:cNvSpPr>
                <a:spLocks noChangeShapeType="1"/>
              </p:cNvSpPr>
              <p:nvPr/>
            </p:nvSpPr>
            <p:spPr bwMode="auto">
              <a:xfrm flipH="1">
                <a:off x="4166" y="2107"/>
                <a:ext cx="364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4" name="Line 18"/>
              <p:cNvSpPr>
                <a:spLocks noChangeShapeType="1"/>
              </p:cNvSpPr>
              <p:nvPr/>
            </p:nvSpPr>
            <p:spPr bwMode="auto">
              <a:xfrm>
                <a:off x="4530" y="2107"/>
                <a:ext cx="363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5" name="Rectangle 19"/>
              <p:cNvSpPr>
                <a:spLocks noChangeArrowheads="1"/>
              </p:cNvSpPr>
              <p:nvPr/>
            </p:nvSpPr>
            <p:spPr bwMode="auto">
              <a:xfrm>
                <a:off x="3984" y="2331"/>
                <a:ext cx="364" cy="298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6" name="Text Box 20"/>
              <p:cNvSpPr txBox="1">
                <a:spLocks noChangeArrowheads="1"/>
              </p:cNvSpPr>
              <p:nvPr/>
            </p:nvSpPr>
            <p:spPr bwMode="auto">
              <a:xfrm>
                <a:off x="4072" y="2062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Yes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7" name="Text Box 21"/>
              <p:cNvSpPr txBox="1">
                <a:spLocks noChangeArrowheads="1"/>
              </p:cNvSpPr>
              <p:nvPr/>
            </p:nvSpPr>
            <p:spPr bwMode="auto">
              <a:xfrm>
                <a:off x="4765" y="2062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8" name="Oval 22"/>
              <p:cNvSpPr>
                <a:spLocks noChangeArrowheads="1"/>
              </p:cNvSpPr>
              <p:nvPr/>
            </p:nvSpPr>
            <p:spPr bwMode="auto">
              <a:xfrm>
                <a:off x="4639" y="2331"/>
                <a:ext cx="545" cy="3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Marital</a:t>
                </a:r>
              </a:p>
              <a:p>
                <a:pPr algn="ctr"/>
                <a:r>
                  <a:rPr lang="en-US" sz="1600" b="0">
                    <a:latin typeface="Times New Roman" charset="0"/>
                  </a:rPr>
                  <a:t>Status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19" name="Line 23"/>
              <p:cNvSpPr>
                <a:spLocks noChangeShapeType="1"/>
              </p:cNvSpPr>
              <p:nvPr/>
            </p:nvSpPr>
            <p:spPr bwMode="auto">
              <a:xfrm flipH="1">
                <a:off x="4464" y="2704"/>
                <a:ext cx="46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0" name="Line 24"/>
              <p:cNvSpPr>
                <a:spLocks noChangeShapeType="1"/>
              </p:cNvSpPr>
              <p:nvPr/>
            </p:nvSpPr>
            <p:spPr bwMode="auto">
              <a:xfrm>
                <a:off x="4929" y="2704"/>
                <a:ext cx="40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1" name="Rectangle 25"/>
              <p:cNvSpPr>
                <a:spLocks noChangeArrowheads="1"/>
              </p:cNvSpPr>
              <p:nvPr/>
            </p:nvSpPr>
            <p:spPr bwMode="auto">
              <a:xfrm>
                <a:off x="5148" y="2965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2" name="Rectangle 26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364" cy="262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3" name="Text Box 27"/>
              <p:cNvSpPr txBox="1">
                <a:spLocks noChangeArrowheads="1"/>
              </p:cNvSpPr>
              <p:nvPr/>
            </p:nvSpPr>
            <p:spPr bwMode="auto">
              <a:xfrm>
                <a:off x="4062" y="2621"/>
                <a:ext cx="59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Single,</a:t>
                </a:r>
              </a:p>
              <a:p>
                <a:pPr algn="ctr"/>
                <a:r>
                  <a:rPr lang="en-US"/>
                  <a:t>Divorced</a:t>
                </a:r>
                <a:endParaRPr lang="en-US" sz="1800" b="0"/>
              </a:p>
            </p:txBody>
          </p:sp>
          <p:sp>
            <p:nvSpPr>
              <p:cNvPr id="900124" name="Text Box 28"/>
              <p:cNvSpPr txBox="1">
                <a:spLocks noChangeArrowheads="1"/>
              </p:cNvSpPr>
              <p:nvPr/>
            </p:nvSpPr>
            <p:spPr bwMode="auto">
              <a:xfrm>
                <a:off x="5127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Married</a:t>
                </a:r>
                <a:endParaRPr lang="en-US" sz="1800" b="0"/>
              </a:p>
            </p:txBody>
          </p:sp>
          <p:sp>
            <p:nvSpPr>
              <p:cNvPr id="900125" name="Oval 29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768" cy="38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Taxable</a:t>
                </a:r>
              </a:p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Income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6" name="Rectangle 30"/>
              <p:cNvSpPr>
                <a:spLocks noChangeArrowheads="1"/>
              </p:cNvSpPr>
              <p:nvPr/>
            </p:nvSpPr>
            <p:spPr bwMode="auto">
              <a:xfrm>
                <a:off x="3840" y="3600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7" name="Line 31"/>
              <p:cNvSpPr>
                <a:spLocks noChangeShapeType="1"/>
              </p:cNvSpPr>
              <p:nvPr/>
            </p:nvSpPr>
            <p:spPr bwMode="auto">
              <a:xfrm flipH="1">
                <a:off x="4032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8" name="Line 32"/>
              <p:cNvSpPr>
                <a:spLocks noChangeShapeType="1"/>
              </p:cNvSpPr>
              <p:nvPr/>
            </p:nvSpPr>
            <p:spPr bwMode="auto">
              <a:xfrm>
                <a:off x="4464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9" name="Text Box 33"/>
              <p:cNvSpPr txBox="1">
                <a:spLocks noChangeArrowheads="1"/>
              </p:cNvSpPr>
              <p:nvPr/>
            </p:nvSpPr>
            <p:spPr bwMode="auto">
              <a:xfrm>
                <a:off x="3840" y="3360"/>
                <a:ext cx="41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&lt; 80K</a:t>
                </a:r>
                <a:endParaRPr lang="en-US" sz="1800" b="0"/>
              </a:p>
            </p:txBody>
          </p:sp>
          <p:sp>
            <p:nvSpPr>
              <p:cNvPr id="900130" name="Text Box 34"/>
              <p:cNvSpPr txBox="1">
                <a:spLocks noChangeArrowheads="1"/>
              </p:cNvSpPr>
              <p:nvPr/>
            </p:nvSpPr>
            <p:spPr bwMode="auto">
              <a:xfrm>
                <a:off x="4704" y="3360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&gt;= 80K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31" name="Line 35"/>
            <p:cNvSpPr>
              <a:spLocks noChangeShapeType="1"/>
            </p:cNvSpPr>
            <p:nvPr/>
          </p:nvSpPr>
          <p:spPr bwMode="auto">
            <a:xfrm rot="-2664477">
              <a:off x="1536" y="2400"/>
              <a:ext cx="192" cy="192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32" name="Group 36"/>
          <p:cNvGrpSpPr>
            <a:grpSpLocks/>
          </p:cNvGrpSpPr>
          <p:nvPr/>
        </p:nvGrpSpPr>
        <p:grpSpPr bwMode="auto">
          <a:xfrm>
            <a:off x="255587" y="3152775"/>
            <a:ext cx="2654300" cy="2620962"/>
            <a:chOff x="48" y="1757"/>
            <a:chExt cx="1672" cy="1651"/>
          </a:xfrm>
        </p:grpSpPr>
        <p:grpSp>
          <p:nvGrpSpPr>
            <p:cNvPr id="900133" name="Group 37"/>
            <p:cNvGrpSpPr>
              <a:grpSpLocks/>
            </p:cNvGrpSpPr>
            <p:nvPr/>
          </p:nvGrpSpPr>
          <p:grpSpPr bwMode="auto">
            <a:xfrm>
              <a:off x="48" y="1968"/>
              <a:ext cx="1672" cy="1440"/>
              <a:chOff x="2016" y="1824"/>
              <a:chExt cx="1672" cy="1440"/>
            </a:xfrm>
          </p:grpSpPr>
          <p:grpSp>
            <p:nvGrpSpPr>
              <p:cNvPr id="900134" name="Group 38"/>
              <p:cNvGrpSpPr>
                <a:grpSpLocks/>
              </p:cNvGrpSpPr>
              <p:nvPr/>
            </p:nvGrpSpPr>
            <p:grpSpPr bwMode="auto">
              <a:xfrm>
                <a:off x="2016" y="1824"/>
                <a:ext cx="1527" cy="1440"/>
                <a:chOff x="2016" y="1968"/>
                <a:chExt cx="1527" cy="1440"/>
              </a:xfrm>
            </p:grpSpPr>
            <p:sp>
              <p:nvSpPr>
                <p:cNvPr id="900135" name="Oval 39"/>
                <p:cNvSpPr>
                  <a:spLocks noChangeArrowheads="1"/>
                </p:cNvSpPr>
                <p:nvPr/>
              </p:nvSpPr>
              <p:spPr bwMode="auto">
                <a:xfrm>
                  <a:off x="2343" y="1968"/>
                  <a:ext cx="437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Refund</a:t>
                  </a:r>
                  <a:endParaRPr lang="en-US" b="0">
                    <a:latin typeface="Times New Roman" charset="0"/>
                  </a:endParaRPr>
                </a:p>
              </p:txBody>
            </p:sp>
            <p:sp>
              <p:nvSpPr>
                <p:cNvPr id="9001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98" y="2251"/>
                  <a:ext cx="364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7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2251"/>
                  <a:ext cx="363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16" y="2475"/>
                  <a:ext cx="364" cy="298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04" y="2206"/>
                  <a:ext cx="31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Yes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97" y="2206"/>
                  <a:ext cx="26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No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1" name="Oval 45"/>
                <p:cNvSpPr>
                  <a:spLocks noChangeArrowheads="1"/>
                </p:cNvSpPr>
                <p:nvPr/>
              </p:nvSpPr>
              <p:spPr bwMode="auto">
                <a:xfrm>
                  <a:off x="2671" y="2475"/>
                  <a:ext cx="545" cy="37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Marital</a:t>
                  </a:r>
                </a:p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Status</a:t>
                  </a:r>
                  <a:endParaRPr lang="en-US" sz="1800" b="0">
                    <a:latin typeface="Times New Roman" charset="0"/>
                  </a:endParaRPr>
                </a:p>
              </p:txBody>
            </p:sp>
            <p:sp>
              <p:nvSpPr>
                <p:cNvPr id="90014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25" y="2848"/>
                  <a:ext cx="436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3" name="Line 47"/>
                <p:cNvSpPr>
                  <a:spLocks noChangeShapeType="1"/>
                </p:cNvSpPr>
                <p:nvPr/>
              </p:nvSpPr>
              <p:spPr bwMode="auto">
                <a:xfrm>
                  <a:off x="2961" y="2848"/>
                  <a:ext cx="400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0" y="3109"/>
                  <a:ext cx="363" cy="299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3" y="3109"/>
                  <a:ext cx="364" cy="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94" y="2765"/>
                  <a:ext cx="594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Single,</a:t>
                  </a:r>
                </a:p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Divorced</a:t>
                  </a:r>
                  <a:endParaRPr lang="en-US" sz="1800" b="0"/>
                </a:p>
              </p:txBody>
            </p:sp>
          </p:grpSp>
          <p:sp>
            <p:nvSpPr>
              <p:cNvPr id="900147" name="Text Box 51"/>
              <p:cNvSpPr txBox="1">
                <a:spLocks noChangeArrowheads="1"/>
              </p:cNvSpPr>
              <p:nvPr/>
            </p:nvSpPr>
            <p:spPr bwMode="auto">
              <a:xfrm>
                <a:off x="3168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Married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48" name="Line 52"/>
            <p:cNvSpPr>
              <a:spLocks noChangeShapeType="1"/>
            </p:cNvSpPr>
            <p:nvPr/>
          </p:nvSpPr>
          <p:spPr bwMode="auto">
            <a:xfrm rot="-2664477" flipH="1" flipV="1">
              <a:off x="727" y="1757"/>
              <a:ext cx="402" cy="26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01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6739"/>
              </p:ext>
            </p:extLst>
          </p:nvPr>
        </p:nvGraphicFramePr>
        <p:xfrm>
          <a:off x="5656489" y="381793"/>
          <a:ext cx="34131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Document" r:id="rId4" imgW="5405040" imgH="5781600" progId="Word.Document.8">
                  <p:embed/>
                </p:oleObj>
              </mc:Choice>
              <mc:Fallback>
                <p:oleObj name="Document" r:id="rId4" imgW="5405040" imgH="578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6489" y="381793"/>
                        <a:ext cx="34131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25966"/>
              </p:ext>
            </p:extLst>
          </p:nvPr>
        </p:nvGraphicFramePr>
        <p:xfrm>
          <a:off x="5652507" y="377031"/>
          <a:ext cx="3387725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" name="Document" r:id="rId7" imgW="5407281" imgH="5772509" progId="Word.Document.8">
                  <p:embed/>
                </p:oleObj>
              </mc:Choice>
              <mc:Fallback>
                <p:oleObj name="Document" r:id="rId7" imgW="5407281" imgH="577250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2507" y="377031"/>
                        <a:ext cx="3387725" cy="369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94080"/>
              </p:ext>
            </p:extLst>
          </p:nvPr>
        </p:nvGraphicFramePr>
        <p:xfrm>
          <a:off x="5638800" y="384175"/>
          <a:ext cx="346298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3" name="Document" r:id="rId10" imgW="5407281" imgH="5772509" progId="Word.Document.8">
                  <p:embed/>
                </p:oleObj>
              </mc:Choice>
              <mc:Fallback>
                <p:oleObj name="Document" r:id="rId10" imgW="5407281" imgH="5772509" progId="Word.Document.8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38800" y="384175"/>
                        <a:ext cx="346298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562600" y="1870075"/>
            <a:ext cx="3505200" cy="2168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0362" y="2768600"/>
            <a:ext cx="3627438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 autoUpdateAnimBg="0"/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Constructing decision-trees (pseudocode)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2000" dirty="0" smtClean="0"/>
              <a:t>(Sample </a:t>
            </a:r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dirty="0"/>
              <a:t>, </a:t>
            </a:r>
            <a:r>
              <a:rPr lang="en-US" sz="2000" dirty="0" smtClean="0"/>
              <a:t>Features </a:t>
            </a:r>
            <a:r>
              <a:rPr lang="en-US" sz="2000" b="1" dirty="0" smtClean="0">
                <a:solidFill>
                  <a:schemeClr val="accent2"/>
                </a:solidFill>
              </a:rPr>
              <a:t>F</a:t>
            </a:r>
            <a:r>
              <a:rPr lang="en-US" sz="2000" dirty="0" smtClean="0"/>
              <a:t>)</a:t>
            </a:r>
            <a:endParaRPr lang="en-US" sz="2000" dirty="0"/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If </a:t>
            </a:r>
            <a:r>
              <a:rPr lang="en-US" sz="2000" b="1" dirty="0" err="1" smtClean="0">
                <a:solidFill>
                  <a:srgbClr val="FF0000"/>
                </a:solidFill>
              </a:rPr>
              <a:t>stopping_condition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/>
              <a:t>) </a:t>
            </a:r>
            <a:r>
              <a:rPr lang="en-US" sz="2000" dirty="0" smtClean="0"/>
              <a:t>= true </a:t>
            </a:r>
            <a:r>
              <a:rPr lang="en-US" sz="2000" b="1" dirty="0" smtClean="0"/>
              <a:t>then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olidFill>
                  <a:schemeClr val="tx1"/>
                </a:solidFill>
                <a:sym typeface="Symbol" pitchFamily="18" charset="2"/>
              </a:rPr>
              <a:t>leaf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rgbClr val="0070C0"/>
                </a:solidFill>
                <a:sym typeface="Symbol" pitchFamily="18" charset="2"/>
              </a:rPr>
              <a:t>createNode</a:t>
            </a:r>
            <a:r>
              <a:rPr lang="en-US" sz="1800" b="1" dirty="0" smtClean="0">
                <a:solidFill>
                  <a:srgbClr val="0070C0"/>
                </a:solidFill>
                <a:sym typeface="Symbol" pitchFamily="18" charset="2"/>
              </a:rPr>
              <a:t>()</a:t>
            </a:r>
            <a:endParaRPr lang="en-US" sz="1800" dirty="0" smtClean="0">
              <a:solidFill>
                <a:srgbClr val="0070C0"/>
              </a:solidFill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ym typeface="Symbol" pitchFamily="18" charset="2"/>
              </a:rPr>
              <a:t>leaf.label</a:t>
            </a:r>
            <a:r>
              <a:rPr lang="en-US" sz="1800" b="1" dirty="0" smtClean="0">
                <a:sym typeface="Symbol" pitchFamily="18" charset="2"/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  <a:sym typeface="Symbol" pitchFamily="18" charset="2"/>
              </a:rPr>
              <a:t>Classify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S)</a:t>
            </a:r>
            <a:endParaRPr lang="en-US" sz="1800" dirty="0" smtClean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return leaf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200" b="1" dirty="0" smtClean="0"/>
              <a:t> 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root =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createNode</a:t>
            </a:r>
            <a:r>
              <a:rPr lang="en-US" sz="2000" b="1" dirty="0" smtClean="0">
                <a:solidFill>
                  <a:srgbClr val="0070C0"/>
                </a:solidFill>
              </a:rPr>
              <a:t>()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tx1"/>
                </a:solidFill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</a:rPr>
              <a:t>findBestSplit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V = {v| v </a:t>
            </a:r>
            <a:r>
              <a:rPr lang="en-US" sz="2000" dirty="0" smtClean="0"/>
              <a:t>a p</a:t>
            </a:r>
            <a:r>
              <a:rPr lang="en-US" sz="2000" dirty="0" smtClean="0">
                <a:solidFill>
                  <a:schemeClr val="tx1"/>
                </a:solidFill>
              </a:rPr>
              <a:t>ossible outcome of </a:t>
            </a: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accent2"/>
                </a:solidFill>
              </a:rPr>
              <a:t>}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ym typeface="Symbol" pitchFamily="18" charset="2"/>
              </a:rPr>
              <a:t>for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="1" i="1" dirty="0">
                <a:sym typeface="Symbol" pitchFamily="18" charset="2"/>
              </a:rPr>
              <a:t>each</a:t>
            </a:r>
            <a:r>
              <a:rPr lang="en-US" sz="2000" dirty="0">
                <a:sym typeface="Symbol" pitchFamily="18" charset="2"/>
              </a:rPr>
              <a:t> value 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az-Cyrl-AZ" sz="20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2000" dirty="0" smtClean="0">
                <a:sym typeface="Symbol" pitchFamily="18" charset="2"/>
              </a:rPr>
              <a:t>:</a:t>
            </a:r>
            <a:endParaRPr lang="en-US" sz="20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: = {s | </a:t>
            </a:r>
            <a:r>
              <a:rPr lang="en-US" sz="1800" b="1" dirty="0" err="1" smtClean="0">
                <a:sym typeface="Symbol" pitchFamily="18" charset="2"/>
              </a:rPr>
              <a:t>root.test_condition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 smtClean="0">
                <a:sym typeface="Symbol" pitchFamily="18" charset="2"/>
              </a:rPr>
              <a:t>)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dirty="0" smtClean="0">
                <a:sym typeface="Symbol" pitchFamily="18" charset="2"/>
              </a:rPr>
              <a:t> and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az-Cyrl-AZ" sz="18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S}</a:t>
            </a:r>
            <a:r>
              <a:rPr lang="en-US" sz="1800" dirty="0" smtClean="0">
                <a:sym typeface="Symbol" pitchFamily="18" charset="2"/>
              </a:rPr>
              <a:t>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child = </a:t>
            </a:r>
            <a:r>
              <a:rPr lang="en-US" sz="18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,F</a:t>
            </a:r>
            <a:r>
              <a:rPr lang="en-US" sz="1800" dirty="0" smtClean="0">
                <a:sym typeface="Symbol" pitchFamily="18" charset="2"/>
              </a:rPr>
              <a:t>) 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dirty="0" smtClean="0">
                <a:sym typeface="Symbol" pitchFamily="18" charset="2"/>
              </a:rPr>
              <a:t>Add</a:t>
            </a:r>
            <a:r>
              <a:rPr lang="en-US" sz="1800" b="1" dirty="0" smtClean="0">
                <a:sym typeface="Symbol" pitchFamily="18" charset="2"/>
              </a:rPr>
              <a:t> child </a:t>
            </a:r>
            <a:r>
              <a:rPr lang="en-US" sz="1800" dirty="0" smtClean="0">
                <a:sym typeface="Symbol" pitchFamily="18" charset="2"/>
              </a:rPr>
              <a:t>as a descent of </a:t>
            </a:r>
            <a:r>
              <a:rPr lang="en-US" sz="1800" b="1" dirty="0" smtClean="0">
                <a:sym typeface="Symbol" pitchFamily="18" charset="2"/>
              </a:rPr>
              <a:t>root </a:t>
            </a:r>
            <a:r>
              <a:rPr lang="en-US" sz="1800" dirty="0" smtClean="0">
                <a:sym typeface="Symbol" pitchFamily="18" charset="2"/>
              </a:rPr>
              <a:t>and label the edge 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ym typeface="Symbol" pitchFamily="18" charset="2"/>
              </a:rPr>
              <a:t>root</a:t>
            </a:r>
            <a:r>
              <a:rPr lang="en-US" sz="1800" b="1" dirty="0" err="1" smtClean="0">
                <a:sym typeface="Wingdings" pitchFamily="2" charset="2"/>
              </a:rPr>
              <a:t>child</a:t>
            </a:r>
            <a:r>
              <a:rPr lang="en-US" sz="1800" b="1" dirty="0" smtClean="0">
                <a:sym typeface="Wingdings" pitchFamily="2" charset="2"/>
              </a:rPr>
              <a:t>) as </a:t>
            </a:r>
            <a:r>
              <a:rPr lang="en-US" sz="1800" b="1" dirty="0" smtClean="0">
                <a:solidFill>
                  <a:schemeClr val="accent2"/>
                </a:solidFill>
                <a:sym typeface="Wingdings" pitchFamily="2" charset="2"/>
              </a:rPr>
              <a:t>v</a:t>
            </a:r>
            <a:r>
              <a:rPr lang="en-US" sz="1800" b="1" dirty="0" smtClean="0">
                <a:sym typeface="Wingdings" pitchFamily="2" charset="2"/>
              </a:rPr>
              <a:t> </a:t>
            </a:r>
          </a:p>
          <a:p>
            <a:pPr marL="514350" indent="-4572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200" b="1" dirty="0" smtClean="0">
                <a:sym typeface="Wingdings" pitchFamily="2" charset="2"/>
              </a:rPr>
              <a:t>return root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210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Hipster or Hippie?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723200" cy="2559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145258" cy="418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71937"/>
            <a:ext cx="6396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Facial hair alone is not enough to characterize hipsters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80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  <a:p>
            <a:pPr lvl="1"/>
            <a:r>
              <a:rPr lang="en-US" dirty="0" smtClean="0"/>
              <a:t>How to </a:t>
            </a:r>
            <a:r>
              <a:rPr lang="en-US" b="1" dirty="0" smtClean="0">
                <a:solidFill>
                  <a:srgbClr val="FF0000"/>
                </a:solidFill>
              </a:rPr>
              <a:t>Classify</a:t>
            </a:r>
            <a:r>
              <a:rPr lang="en-US" dirty="0" smtClean="0"/>
              <a:t> a leaf node</a:t>
            </a:r>
          </a:p>
          <a:p>
            <a:pPr lvl="2"/>
            <a:r>
              <a:rPr lang="en-US" dirty="0" smtClean="0"/>
              <a:t>Assign the </a:t>
            </a:r>
            <a:r>
              <a:rPr lang="en-US" dirty="0" smtClean="0">
                <a:solidFill>
                  <a:srgbClr val="0070C0"/>
                </a:solidFill>
              </a:rPr>
              <a:t>majority class</a:t>
            </a:r>
          </a:p>
          <a:p>
            <a:pPr lvl="2"/>
            <a:r>
              <a:rPr lang="en-US" dirty="0" smtClean="0"/>
              <a:t>If leaf is empty, assign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default class </a:t>
            </a:r>
            <a:r>
              <a:rPr lang="en-US" dirty="0" smtClean="0"/>
              <a:t>– the class that has the highest popularity.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how to split the records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specify the attribute test condition?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determine the best split?</a:t>
            </a:r>
          </a:p>
          <a:p>
            <a:pPr lvl="1"/>
            <a:r>
              <a:rPr lang="en-US" dirty="0"/>
              <a:t>Determine when to stop splitting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Specify Test Condition?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Depends on attribute types</a:t>
            </a:r>
          </a:p>
          <a:p>
            <a:pPr lvl="1"/>
            <a:r>
              <a:rPr lang="en-US"/>
              <a:t>Nominal</a:t>
            </a:r>
          </a:p>
          <a:p>
            <a:pPr lvl="1"/>
            <a:r>
              <a:rPr lang="en-US"/>
              <a:t>Ordinal</a:t>
            </a:r>
          </a:p>
          <a:p>
            <a:pPr lvl="1"/>
            <a:r>
              <a:rPr lang="en-US"/>
              <a:t>Continuous</a:t>
            </a:r>
          </a:p>
          <a:p>
            <a:pPr lvl="1"/>
            <a:endParaRPr lang="en-US"/>
          </a:p>
          <a:p>
            <a:r>
              <a:rPr lang="en-US"/>
              <a:t>Depends on number of ways to split</a:t>
            </a:r>
          </a:p>
          <a:p>
            <a:pPr lvl="1"/>
            <a:r>
              <a:rPr lang="en-US"/>
              <a:t>2-way split</a:t>
            </a:r>
          </a:p>
          <a:p>
            <a:pPr lvl="1"/>
            <a:r>
              <a:rPr lang="en-US"/>
              <a:t>Multi-way split</a:t>
            </a:r>
          </a:p>
        </p:txBody>
      </p:sp>
    </p:spTree>
    <p:extLst>
      <p:ext uri="{BB962C8B-B14F-4D97-AF65-F5344CB8AC3E}">
        <p14:creationId xmlns:p14="http://schemas.microsoft.com/office/powerpoint/2010/main" val="3880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/>
              <a:t>Splitting Based on Nominal Attributes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3733800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  <a:endParaRPr lang="en-US" sz="3600" dirty="0"/>
          </a:p>
        </p:txBody>
      </p:sp>
      <p:grpSp>
        <p:nvGrpSpPr>
          <p:cNvPr id="813060" name="Group 4"/>
          <p:cNvGrpSpPr>
            <a:grpSpLocks/>
          </p:cNvGrpSpPr>
          <p:nvPr/>
        </p:nvGrpSpPr>
        <p:grpSpPr bwMode="auto">
          <a:xfrm>
            <a:off x="2895600" y="2394857"/>
            <a:ext cx="2546350" cy="946150"/>
            <a:chOff x="1824" y="1680"/>
            <a:chExt cx="1604" cy="596"/>
          </a:xfrm>
        </p:grpSpPr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62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Text Box 9"/>
            <p:cNvSpPr txBox="1">
              <a:spLocks noChangeArrowheads="1"/>
            </p:cNvSpPr>
            <p:nvPr/>
          </p:nvSpPr>
          <p:spPr bwMode="auto">
            <a:xfrm>
              <a:off x="1824" y="1872"/>
              <a:ext cx="4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Family</a:t>
              </a:r>
            </a:p>
          </p:txBody>
        </p:sp>
        <p:sp>
          <p:nvSpPr>
            <p:cNvPr id="813066" name="Text Box 10"/>
            <p:cNvSpPr txBox="1">
              <a:spLocks noChangeArrowheads="1"/>
            </p:cNvSpPr>
            <p:nvPr/>
          </p:nvSpPr>
          <p:spPr bwMode="auto">
            <a:xfrm>
              <a:off x="2208" y="206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Sports</a:t>
              </a:r>
            </a:p>
          </p:txBody>
        </p:sp>
        <p:sp>
          <p:nvSpPr>
            <p:cNvPr id="813067" name="Text Box 11"/>
            <p:cNvSpPr txBox="1">
              <a:spLocks noChangeArrowheads="1"/>
            </p:cNvSpPr>
            <p:nvPr/>
          </p:nvSpPr>
          <p:spPr bwMode="auto">
            <a:xfrm>
              <a:off x="2928" y="1872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Luxury</a:t>
              </a:r>
            </a:p>
          </p:txBody>
        </p:sp>
      </p:grpSp>
      <p:grpSp>
        <p:nvGrpSpPr>
          <p:cNvPr id="813068" name="Group 12"/>
          <p:cNvGrpSpPr>
            <a:grpSpLocks/>
          </p:cNvGrpSpPr>
          <p:nvPr/>
        </p:nvGrpSpPr>
        <p:grpSpPr bwMode="auto">
          <a:xfrm>
            <a:off x="5649912" y="5268686"/>
            <a:ext cx="2752725" cy="914400"/>
            <a:chOff x="3552" y="3216"/>
            <a:chExt cx="1734" cy="576"/>
          </a:xfrm>
        </p:grpSpPr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7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Text Box 16"/>
            <p:cNvSpPr txBox="1">
              <a:spLocks noChangeArrowheads="1"/>
            </p:cNvSpPr>
            <p:nvPr/>
          </p:nvSpPr>
          <p:spPr bwMode="auto">
            <a:xfrm>
              <a:off x="3552" y="3360"/>
              <a:ext cx="6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{Family, </a:t>
              </a:r>
              <a:br>
                <a:rPr lang="en-US" sz="1600" b="0" dirty="0"/>
              </a:br>
              <a:r>
                <a:rPr lang="en-US" sz="1600" b="0" dirty="0"/>
                <a:t>Luxury}</a:t>
              </a:r>
            </a:p>
          </p:txBody>
        </p:sp>
        <p:sp>
          <p:nvSpPr>
            <p:cNvPr id="813073" name="Text Box 17"/>
            <p:cNvSpPr txBox="1">
              <a:spLocks noChangeArrowheads="1"/>
            </p:cNvSpPr>
            <p:nvPr/>
          </p:nvSpPr>
          <p:spPr bwMode="auto">
            <a:xfrm>
              <a:off x="4714" y="3456"/>
              <a:ext cx="5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{Sports}</a:t>
              </a:r>
            </a:p>
          </p:txBody>
        </p:sp>
      </p:grpSp>
      <p:grpSp>
        <p:nvGrpSpPr>
          <p:cNvPr id="813074" name="Group 18"/>
          <p:cNvGrpSpPr>
            <a:grpSpLocks/>
          </p:cNvGrpSpPr>
          <p:nvPr/>
        </p:nvGrpSpPr>
        <p:grpSpPr bwMode="auto">
          <a:xfrm>
            <a:off x="718457" y="5268686"/>
            <a:ext cx="2905125" cy="914400"/>
            <a:chOff x="768" y="3216"/>
            <a:chExt cx="1830" cy="576"/>
          </a:xfrm>
        </p:grpSpPr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 dirty="0" err="1">
                  <a:latin typeface="Times New Roman" charset="0"/>
                </a:rPr>
                <a:t>CarType</a:t>
              </a:r>
              <a:endParaRPr lang="en-US" sz="2400" b="0" dirty="0">
                <a:latin typeface="Times New Roman" charset="0"/>
              </a:endParaRPr>
            </a:p>
          </p:txBody>
        </p:sp>
        <p:sp>
          <p:nvSpPr>
            <p:cNvPr id="813076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{Sports, Luxury}</a:t>
              </a:r>
            </a:p>
          </p:txBody>
        </p:sp>
        <p:sp>
          <p:nvSpPr>
            <p:cNvPr id="813079" name="Text Box 23"/>
            <p:cNvSpPr txBox="1">
              <a:spLocks noChangeArrowheads="1"/>
            </p:cNvSpPr>
            <p:nvPr/>
          </p:nvSpPr>
          <p:spPr bwMode="auto">
            <a:xfrm>
              <a:off x="2020" y="3456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{Family}</a:t>
              </a:r>
            </a:p>
          </p:txBody>
        </p:sp>
      </p:grp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4231821" y="5328557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 dirty="0">
                <a:latin typeface="Times New Roman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833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2578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lvl="4"/>
            <a:endParaRPr lang="en-US" sz="1200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</a:t>
            </a:r>
            <a:r>
              <a:rPr lang="en-US" dirty="0" smtClean="0"/>
              <a:t>subsets – </a:t>
            </a:r>
            <a:r>
              <a:rPr lang="en-US" dirty="0" smtClean="0">
                <a:solidFill>
                  <a:srgbClr val="0070C0"/>
                </a:solidFill>
              </a:rPr>
              <a:t>respects the order</a:t>
            </a:r>
            <a:r>
              <a:rPr lang="en-US" dirty="0" smtClean="0"/>
              <a:t>. Need </a:t>
            </a:r>
            <a:r>
              <a:rPr lang="en-US" dirty="0"/>
              <a:t>to find optimal partitioning.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about this split?</a:t>
            </a:r>
            <a:endParaRPr lang="en-US" sz="3600" dirty="0"/>
          </a:p>
        </p:txBody>
      </p:sp>
      <p:sp>
        <p:nvSpPr>
          <p:cNvPr id="836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456406" y="457200"/>
            <a:ext cx="8229600" cy="990600"/>
          </a:xfrm>
        </p:spPr>
        <p:txBody>
          <a:bodyPr/>
          <a:lstStyle/>
          <a:p>
            <a:r>
              <a:rPr lang="en-US" dirty="0"/>
              <a:t>Splitting Based on Ordinal Attributes</a:t>
            </a:r>
          </a:p>
        </p:txBody>
      </p:sp>
      <p:grpSp>
        <p:nvGrpSpPr>
          <p:cNvPr id="836634" name="Group 26"/>
          <p:cNvGrpSpPr>
            <a:grpSpLocks/>
          </p:cNvGrpSpPr>
          <p:nvPr/>
        </p:nvGrpSpPr>
        <p:grpSpPr bwMode="auto">
          <a:xfrm>
            <a:off x="2971800" y="2362200"/>
            <a:ext cx="2457450" cy="946150"/>
            <a:chOff x="1853" y="1248"/>
            <a:chExt cx="1548" cy="596"/>
          </a:xfrm>
        </p:grpSpPr>
        <p:sp>
          <p:nvSpPr>
            <p:cNvPr id="836613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14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5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7" name="Text Box 9"/>
            <p:cNvSpPr txBox="1">
              <a:spLocks noChangeArrowheads="1"/>
            </p:cNvSpPr>
            <p:nvPr/>
          </p:nvSpPr>
          <p:spPr bwMode="auto">
            <a:xfrm>
              <a:off x="1853" y="1440"/>
              <a:ext cx="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Small</a:t>
              </a:r>
            </a:p>
          </p:txBody>
        </p:sp>
        <p:sp>
          <p:nvSpPr>
            <p:cNvPr id="836618" name="Text Box 10"/>
            <p:cNvSpPr txBox="1">
              <a:spLocks noChangeArrowheads="1"/>
            </p:cNvSpPr>
            <p:nvPr/>
          </p:nvSpPr>
          <p:spPr bwMode="auto">
            <a:xfrm>
              <a:off x="2167" y="1632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Medium</a:t>
              </a:r>
            </a:p>
          </p:txBody>
        </p:sp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2958" y="1440"/>
              <a:ext cx="4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Large</a:t>
              </a:r>
            </a:p>
          </p:txBody>
        </p:sp>
      </p:grpSp>
      <p:grpSp>
        <p:nvGrpSpPr>
          <p:cNvPr id="836620" name="Group 12"/>
          <p:cNvGrpSpPr>
            <a:grpSpLocks/>
          </p:cNvGrpSpPr>
          <p:nvPr/>
        </p:nvGrpSpPr>
        <p:grpSpPr bwMode="auto">
          <a:xfrm>
            <a:off x="5562600" y="4572000"/>
            <a:ext cx="2774950" cy="914400"/>
            <a:chOff x="3513" y="3216"/>
            <a:chExt cx="1748" cy="576"/>
          </a:xfrm>
        </p:grpSpPr>
        <p:sp>
          <p:nvSpPr>
            <p:cNvPr id="836621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4" name="Text Box 16"/>
            <p:cNvSpPr txBox="1">
              <a:spLocks noChangeArrowheads="1"/>
            </p:cNvSpPr>
            <p:nvPr/>
          </p:nvSpPr>
          <p:spPr bwMode="auto">
            <a:xfrm>
              <a:off x="3513" y="3360"/>
              <a:ext cx="6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{Medium, </a:t>
              </a:r>
              <a:br>
                <a:rPr lang="en-US" sz="1600" b="0"/>
              </a:br>
              <a:r>
                <a:rPr lang="en-US" sz="1600" b="0"/>
                <a:t>Large}</a:t>
              </a:r>
            </a:p>
          </p:txBody>
        </p:sp>
        <p:sp>
          <p:nvSpPr>
            <p:cNvPr id="836625" name="Text Box 17"/>
            <p:cNvSpPr txBox="1">
              <a:spLocks noChangeArrowheads="1"/>
            </p:cNvSpPr>
            <p:nvPr/>
          </p:nvSpPr>
          <p:spPr bwMode="auto">
            <a:xfrm>
              <a:off x="4740" y="3456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{Small}</a:t>
              </a:r>
            </a:p>
          </p:txBody>
        </p:sp>
      </p:grpSp>
      <p:grpSp>
        <p:nvGrpSpPr>
          <p:cNvPr id="836626" name="Group 18"/>
          <p:cNvGrpSpPr>
            <a:grpSpLocks/>
          </p:cNvGrpSpPr>
          <p:nvPr/>
        </p:nvGrpSpPr>
        <p:grpSpPr bwMode="auto">
          <a:xfrm>
            <a:off x="762000" y="4572000"/>
            <a:ext cx="2997200" cy="914400"/>
            <a:chOff x="768" y="3216"/>
            <a:chExt cx="1794" cy="576"/>
          </a:xfrm>
        </p:grpSpPr>
        <p:sp>
          <p:nvSpPr>
            <p:cNvPr id="83662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0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Medium}</a:t>
              </a:r>
            </a:p>
          </p:txBody>
        </p:sp>
        <p:sp>
          <p:nvSpPr>
            <p:cNvPr id="836631" name="Text Box 23"/>
            <p:cNvSpPr txBox="1">
              <a:spLocks noChangeArrowheads="1"/>
            </p:cNvSpPr>
            <p:nvPr/>
          </p:nvSpPr>
          <p:spPr bwMode="auto">
            <a:xfrm>
              <a:off x="2059" y="3456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{Large}</a:t>
              </a:r>
            </a:p>
          </p:txBody>
        </p:sp>
      </p:grpSp>
      <p:sp>
        <p:nvSpPr>
          <p:cNvPr id="836632" name="Text Box 24"/>
          <p:cNvSpPr txBox="1">
            <a:spLocks noChangeArrowheads="1"/>
          </p:cNvSpPr>
          <p:nvPr/>
        </p:nvSpPr>
        <p:spPr bwMode="auto">
          <a:xfrm>
            <a:off x="4267200" y="4724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>
                <a:latin typeface="Times New Roman" charset="0"/>
              </a:rPr>
              <a:t>OR</a:t>
            </a:r>
          </a:p>
        </p:txBody>
      </p:sp>
      <p:grpSp>
        <p:nvGrpSpPr>
          <p:cNvPr id="836639" name="Group 31"/>
          <p:cNvGrpSpPr>
            <a:grpSpLocks/>
          </p:cNvGrpSpPr>
          <p:nvPr/>
        </p:nvGrpSpPr>
        <p:grpSpPr bwMode="auto">
          <a:xfrm>
            <a:off x="4289425" y="5791200"/>
            <a:ext cx="3101975" cy="914400"/>
            <a:chOff x="768" y="3216"/>
            <a:chExt cx="1856" cy="576"/>
          </a:xfrm>
        </p:grpSpPr>
        <p:sp>
          <p:nvSpPr>
            <p:cNvPr id="836640" name="Oval 32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41" name="Line 33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2" name="Line 34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3" name="Text Box 35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Large}</a:t>
              </a:r>
            </a:p>
          </p:txBody>
        </p:sp>
        <p:sp>
          <p:nvSpPr>
            <p:cNvPr id="836644" name="Text Box 36"/>
            <p:cNvSpPr txBox="1">
              <a:spLocks noChangeArrowheads="1"/>
            </p:cNvSpPr>
            <p:nvPr/>
          </p:nvSpPr>
          <p:spPr bwMode="auto">
            <a:xfrm>
              <a:off x="2000" y="3456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7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ways of handling</a:t>
            </a:r>
          </a:p>
          <a:p>
            <a:pPr lvl="1"/>
            <a:r>
              <a:rPr lang="en-US" dirty="0">
                <a:solidFill>
                  <a:srgbClr val="CC3300"/>
                </a:solidFill>
              </a:rPr>
              <a:t>Discretization</a:t>
            </a:r>
            <a:r>
              <a:rPr lang="en-US" dirty="0"/>
              <a:t> to form an </a:t>
            </a:r>
            <a:r>
              <a:rPr lang="en-US" dirty="0">
                <a:solidFill>
                  <a:srgbClr val="0070C0"/>
                </a:solidFill>
              </a:rPr>
              <a:t>ordinal</a:t>
            </a:r>
            <a:r>
              <a:rPr lang="en-US" dirty="0"/>
              <a:t> categorical attribute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Static</a:t>
            </a:r>
            <a:r>
              <a:rPr lang="en-US" dirty="0"/>
              <a:t> – discretize once at the beginning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Dynamic</a:t>
            </a:r>
            <a:r>
              <a:rPr lang="en-US" dirty="0"/>
              <a:t> – ranges can be found by equal interval 	</a:t>
            </a:r>
            <a:r>
              <a:rPr lang="en-US" dirty="0" smtClean="0"/>
              <a:t>bucketing</a:t>
            </a:r>
            <a:r>
              <a:rPr lang="en-US" dirty="0"/>
              <a:t>, equal frequency </a:t>
            </a:r>
            <a:r>
              <a:rPr lang="en-US" dirty="0" smtClean="0"/>
              <a:t>bucketing (</a:t>
            </a:r>
            <a:r>
              <a:rPr lang="en-US" dirty="0"/>
              <a:t>percentiles), or clustering.</a:t>
            </a:r>
          </a:p>
          <a:p>
            <a:pPr lvl="4"/>
            <a:endParaRPr lang="en-US" dirty="0">
              <a:solidFill>
                <a:srgbClr val="CC3300"/>
              </a:solidFill>
            </a:endParaRPr>
          </a:p>
          <a:p>
            <a:pPr lvl="1"/>
            <a:r>
              <a:rPr lang="en-US" dirty="0">
                <a:solidFill>
                  <a:srgbClr val="CC3300"/>
                </a:solidFill>
              </a:rPr>
              <a:t>Binary Decision</a:t>
            </a:r>
            <a:r>
              <a:rPr lang="en-US" dirty="0"/>
              <a:t>: (</a:t>
            </a:r>
            <a:r>
              <a:rPr lang="en-US" dirty="0">
                <a:solidFill>
                  <a:srgbClr val="0070C0"/>
                </a:solidFill>
              </a:rPr>
              <a:t>A &lt; v</a:t>
            </a:r>
            <a:r>
              <a:rPr lang="en-US" dirty="0"/>
              <a:t>) or (</a:t>
            </a: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 v</a:t>
            </a:r>
            <a:r>
              <a:rPr lang="en-US" dirty="0">
                <a:sym typeface="Symbol" pitchFamily="18" charset="2"/>
              </a:rPr>
              <a:t>)</a:t>
            </a:r>
            <a:endParaRPr lang="en-US" dirty="0"/>
          </a:p>
          <a:p>
            <a:pPr lvl="2"/>
            <a:r>
              <a:rPr lang="en-US" dirty="0"/>
              <a:t> consider all possible splits and finds the best cut</a:t>
            </a:r>
          </a:p>
          <a:p>
            <a:pPr lvl="2"/>
            <a:r>
              <a:rPr lang="en-US" dirty="0"/>
              <a:t> can be more </a:t>
            </a:r>
            <a:r>
              <a:rPr lang="en-US" dirty="0" smtClean="0"/>
              <a:t>computationally </a:t>
            </a:r>
            <a:r>
              <a:rPr lang="en-US" dirty="0"/>
              <a:t>intensive</a:t>
            </a:r>
          </a:p>
        </p:txBody>
      </p:sp>
    </p:spTree>
    <p:extLst>
      <p:ext uri="{BB962C8B-B14F-4D97-AF65-F5344CB8AC3E}">
        <p14:creationId xmlns:p14="http://schemas.microsoft.com/office/powerpoint/2010/main" val="27684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graphicFrame>
        <p:nvGraphicFramePr>
          <p:cNvPr id="903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61298"/>
              </p:ext>
            </p:extLst>
          </p:nvPr>
        </p:nvGraphicFramePr>
        <p:xfrm>
          <a:off x="738188" y="20510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Visio" r:id="rId3" imgW="8538667" imgH="3684287" progId="Visio.Drawing.6">
                  <p:embed/>
                </p:oleObj>
              </mc:Choice>
              <mc:Fallback>
                <p:oleObj name="Visio" r:id="rId3" imgW="8538667" imgH="36842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510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4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0829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95831"/>
              </p:ext>
            </p:extLst>
          </p:nvPr>
        </p:nvGraphicFramePr>
        <p:xfrm>
          <a:off x="381000" y="2794000"/>
          <a:ext cx="854551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Visio" r:id="rId3" imgW="9538614" imgH="2239584" progId="Visio.Drawing.6">
                  <p:embed/>
                </p:oleObj>
              </mc:Choice>
              <mc:Fallback>
                <p:oleObj name="Visio" r:id="rId3" imgW="9538614" imgH="22395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94000"/>
                        <a:ext cx="854551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2286000" y="1752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Before Splitting: 10 records of class 0,</a:t>
            </a:r>
            <a:br>
              <a:rPr lang="en-US" sz="1800"/>
            </a:br>
            <a:r>
              <a:rPr lang="en-US" sz="1800"/>
              <a:t>		10 records of class 1</a:t>
            </a:r>
          </a:p>
        </p:txBody>
      </p:sp>
      <p:sp>
        <p:nvSpPr>
          <p:cNvPr id="908297" name="Text Box 9"/>
          <p:cNvSpPr txBox="1">
            <a:spLocks noChangeArrowheads="1"/>
          </p:cNvSpPr>
          <p:nvPr/>
        </p:nvSpPr>
        <p:spPr bwMode="auto">
          <a:xfrm>
            <a:off x="1981200" y="51196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Which test condition is the best?</a:t>
            </a:r>
          </a:p>
        </p:txBody>
      </p:sp>
    </p:spTree>
    <p:extLst>
      <p:ext uri="{BB962C8B-B14F-4D97-AF65-F5344CB8AC3E}">
        <p14:creationId xmlns:p14="http://schemas.microsoft.com/office/powerpoint/2010/main" val="3025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</a:t>
            </a:r>
            <a:r>
              <a:rPr lang="en-US" dirty="0"/>
              <a:t> approach: </a:t>
            </a:r>
          </a:p>
          <a:p>
            <a:pPr lvl="1"/>
            <a:r>
              <a:rPr lang="en-US" dirty="0" smtClean="0"/>
              <a:t>Creation of nodes </a:t>
            </a: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homogeneous </a:t>
            </a:r>
            <a:r>
              <a:rPr lang="en-US" dirty="0"/>
              <a:t>class distribution </a:t>
            </a:r>
            <a:r>
              <a:rPr lang="en-US" dirty="0" smtClean="0"/>
              <a:t>is preferred</a:t>
            </a:r>
            <a:endParaRPr lang="en-US" dirty="0"/>
          </a:p>
          <a:p>
            <a:r>
              <a:rPr lang="en-US" dirty="0"/>
              <a:t>Need a measure of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impurity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Ideas?</a:t>
            </a:r>
            <a:endParaRPr lang="en-US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12390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5445578"/>
              </p:ext>
            </p:extLst>
          </p:nvPr>
        </p:nvGraphicFramePr>
        <p:xfrm>
          <a:off x="22098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Visio" r:id="rId3" imgW="655371" imgH="585812" progId="Visio.Drawing.6">
                  <p:embed/>
                </p:oleObj>
              </mc:Choice>
              <mc:Fallback>
                <p:oleObj name="Visio" r:id="rId3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4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80997602"/>
              </p:ext>
            </p:extLst>
          </p:nvPr>
        </p:nvGraphicFramePr>
        <p:xfrm>
          <a:off x="57150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Visio" r:id="rId5" imgW="655371" imgH="585812" progId="Visio.Drawing.6">
                  <p:embed/>
                </p:oleObj>
              </mc:Choice>
              <mc:Fallback>
                <p:oleObj name="Visio" r:id="rId5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137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518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2759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Node Impurity</a:t>
            </a:r>
          </a:p>
        </p:txBody>
      </p:sp>
      <p:sp>
        <p:nvSpPr>
          <p:cNvPr id="30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i|t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: fraction of records associated with node </a:t>
            </a:r>
            <a:r>
              <a:rPr lang="en-US" b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/>
              <a:t> belonging to class </a:t>
            </a:r>
            <a:r>
              <a:rPr lang="en-US" b="1" dirty="0" err="1" smtClean="0">
                <a:solidFill>
                  <a:schemeClr val="accent2"/>
                </a:solidFill>
              </a:rPr>
              <a:t>i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Used </a:t>
            </a:r>
            <a:r>
              <a:rPr lang="en-US" dirty="0"/>
              <a:t>in ID3 and </a:t>
            </a:r>
            <a:r>
              <a:rPr lang="en-US" dirty="0" err="1" smtClean="0"/>
              <a:t>C4.5</a:t>
            </a:r>
            <a:endParaRPr lang="en-US" dirty="0"/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in CART, SLIQ, SPRINT.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794549"/>
              </p:ext>
            </p:extLst>
          </p:nvPr>
        </p:nvGraphicFramePr>
        <p:xfrm>
          <a:off x="533400" y="2590800"/>
          <a:ext cx="4724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9" name="Εξίσωση" r:id="rId4" imgW="2108160" imgH="431640" progId="Equation.3">
                  <p:embed/>
                </p:oleObj>
              </mc:Choice>
              <mc:Fallback>
                <p:oleObj name="Εξίσωση" r:id="rId4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47244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067465"/>
              </p:ext>
            </p:extLst>
          </p:nvPr>
        </p:nvGraphicFramePr>
        <p:xfrm>
          <a:off x="533400" y="3962400"/>
          <a:ext cx="3429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0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3429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47501"/>
              </p:ext>
            </p:extLst>
          </p:nvPr>
        </p:nvGraphicFramePr>
        <p:xfrm>
          <a:off x="533400" y="5638800"/>
          <a:ext cx="5791200" cy="53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1" name="Εξίσωση" r:id="rId8" imgW="2476440" imgH="228600" progId="Equation.3">
                  <p:embed/>
                </p:oleObj>
              </mc:Choice>
              <mc:Fallback>
                <p:oleObj name="Εξίσωση" r:id="rId8" imgW="2476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5791200" cy="5325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0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Gain</a:t>
            </a:r>
            <a:r>
              <a:rPr lang="en-US" sz="2800" b="1" i="1" dirty="0" smtClean="0"/>
              <a:t> of an attribute split: </a:t>
            </a:r>
            <a:r>
              <a:rPr lang="en-US" sz="2800" dirty="0" smtClean="0"/>
              <a:t>compare the impurity of the parent node with the average impurity of the child nodes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Maximizing</a:t>
            </a: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0070C0"/>
                </a:solidFill>
              </a:rPr>
              <a:t>gain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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inimizing </a:t>
            </a:r>
            <a:r>
              <a:rPr lang="en-US" sz="2800" dirty="0" smtClean="0"/>
              <a:t>the weighted average </a:t>
            </a:r>
            <a:r>
              <a:rPr lang="en-US" sz="2800" dirty="0" smtClean="0">
                <a:solidFill>
                  <a:srgbClr val="0070C0"/>
                </a:solidFill>
              </a:rPr>
              <a:t>impurity</a:t>
            </a:r>
            <a:r>
              <a:rPr lang="en-US" sz="2800" dirty="0" smtClean="0"/>
              <a:t> measure of children nodes</a:t>
            </a:r>
          </a:p>
          <a:p>
            <a:r>
              <a:rPr lang="en-US" sz="2800" dirty="0" smtClean="0"/>
              <a:t>If </a:t>
            </a:r>
            <a:r>
              <a:rPr lang="en-US" sz="2800" b="1" dirty="0" smtClean="0">
                <a:solidFill>
                  <a:srgbClr val="0070C0"/>
                </a:solidFill>
              </a:rPr>
              <a:t>I() = Entropy(), </a:t>
            </a:r>
            <a:r>
              <a:rPr lang="en-US" sz="2800" dirty="0" smtClean="0"/>
              <a:t>then </a:t>
            </a:r>
            <a:r>
              <a:rPr lang="el-GR" sz="2800" b="1" dirty="0" smtClean="0">
                <a:solidFill>
                  <a:schemeClr val="accent2"/>
                </a:solidFill>
              </a:rPr>
              <a:t>Δ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info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is called </a:t>
            </a:r>
            <a:r>
              <a:rPr lang="en-US" sz="2800" b="1" dirty="0" smtClean="0">
                <a:solidFill>
                  <a:srgbClr val="0070C0"/>
                </a:solidFill>
              </a:rPr>
              <a:t>information gain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75803"/>
              </p:ext>
            </p:extLst>
          </p:nvPr>
        </p:nvGraphicFramePr>
        <p:xfrm>
          <a:off x="2057400" y="3048000"/>
          <a:ext cx="525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Equation" r:id="rId3" imgW="1942920" imgH="457200" progId="Equation.3">
                  <p:embed/>
                </p:oleObj>
              </mc:Choice>
              <mc:Fallback>
                <p:oleObj name="Equation" r:id="rId3" imgW="1942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5257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a hipster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3768778" cy="4876800"/>
          </a:xfrm>
        </p:spPr>
      </p:pic>
      <p:sp>
        <p:nvSpPr>
          <p:cNvPr id="7" name="TextBox 6"/>
          <p:cNvSpPr txBox="1"/>
          <p:nvPr/>
        </p:nvSpPr>
        <p:spPr>
          <a:xfrm>
            <a:off x="6400800" y="3886200"/>
            <a:ext cx="2563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big set of </a:t>
            </a:r>
            <a:r>
              <a:rPr lang="en-US" dirty="0" smtClean="0">
                <a:solidFill>
                  <a:srgbClr val="FF0000"/>
                </a:solidFill>
              </a:rPr>
              <a:t>features</a:t>
            </a:r>
            <a:r>
              <a:rPr lang="en-US" dirty="0" smtClean="0"/>
              <a:t> that defines a hipster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860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36732"/>
              </p:ext>
            </p:extLst>
          </p:nvPr>
        </p:nvGraphicFramePr>
        <p:xfrm>
          <a:off x="457200" y="2072650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4" name="Document" r:id="rId4" imgW="3240623" imgH="1355425" progId="Word.Document.8">
                  <p:embed/>
                </p:oleObj>
              </mc:Choice>
              <mc:Fallback>
                <p:oleObj name="Document" r:id="rId4" imgW="3240623" imgH="13554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72650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91763"/>
              </p:ext>
            </p:extLst>
          </p:nvPr>
        </p:nvGraphicFramePr>
        <p:xfrm>
          <a:off x="533400" y="5462587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Document" r:id="rId6" imgW="3239280" imgH="1381680" progId="Word.Document.8">
                  <p:embed/>
                </p:oleObj>
              </mc:Choice>
              <mc:Fallback>
                <p:oleObj name="Document" r:id="rId6" imgW="3239280" imgH="1381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62587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07990"/>
              </p:ext>
            </p:extLst>
          </p:nvPr>
        </p:nvGraphicFramePr>
        <p:xfrm>
          <a:off x="457200" y="3907724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6" name="Document" r:id="rId8" imgW="3239280" imgH="1357560" progId="Word.Document.8">
                  <p:embed/>
                </p:oleObj>
              </mc:Choice>
              <mc:Fallback>
                <p:oleObj name="Document" r:id="rId8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07724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3124200" y="1752600"/>
            <a:ext cx="518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0/6 = 0     P(</a:t>
            </a:r>
            <a:r>
              <a:rPr lang="en-US" sz="1600" dirty="0" err="1"/>
              <a:t>C2</a:t>
            </a:r>
            <a:r>
              <a:rPr lang="en-US" sz="1600" dirty="0"/>
              <a:t>) = 6/6 = 1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P(</a:t>
            </a:r>
            <a:r>
              <a:rPr lang="en-US" sz="1600" dirty="0" err="1"/>
              <a:t>C1</a:t>
            </a:r>
            <a:r>
              <a:rPr lang="en-US" sz="1600" dirty="0"/>
              <a:t>)</a:t>
            </a:r>
            <a:r>
              <a:rPr lang="en-US" sz="1600" baseline="30000" dirty="0"/>
              <a:t>2 </a:t>
            </a:r>
            <a:r>
              <a:rPr lang="en-US" sz="1600" dirty="0"/>
              <a:t>– P(</a:t>
            </a:r>
            <a:r>
              <a:rPr lang="en-US" sz="1600" dirty="0" err="1"/>
              <a:t>C2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  <a:r>
              <a:rPr lang="en-US" sz="1600" dirty="0"/>
              <a:t> = 1 – 0 – 1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0 log 0</a:t>
            </a:r>
            <a:r>
              <a:rPr lang="en-US" sz="1600" baseline="30000" dirty="0"/>
              <a:t> </a:t>
            </a:r>
            <a:r>
              <a:rPr lang="en-US" sz="1600" dirty="0"/>
              <a:t>– 1 log 1 = – 0 – 0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(0, 1) = 1 – 1 = 0 </a:t>
            </a:r>
            <a:endParaRPr lang="en-US" sz="1600" dirty="0" smtClean="0"/>
          </a:p>
        </p:txBody>
      </p:sp>
      <p:sp>
        <p:nvSpPr>
          <p:cNvPr id="860172" name="Text Box 12"/>
          <p:cNvSpPr txBox="1">
            <a:spLocks noChangeArrowheads="1"/>
          </p:cNvSpPr>
          <p:nvPr/>
        </p:nvSpPr>
        <p:spPr bwMode="auto">
          <a:xfrm>
            <a:off x="3102429" y="3505200"/>
            <a:ext cx="6019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1/6          P(</a:t>
            </a:r>
            <a:r>
              <a:rPr lang="en-US" sz="1600" dirty="0" err="1"/>
              <a:t>C2</a:t>
            </a:r>
            <a:r>
              <a:rPr lang="en-US" sz="1600" dirty="0"/>
              <a:t>) = 5/6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(1/6)</a:t>
            </a:r>
            <a:r>
              <a:rPr lang="en-US" sz="1600" baseline="30000" dirty="0"/>
              <a:t>2 </a:t>
            </a:r>
            <a:r>
              <a:rPr lang="en-US" sz="1600" dirty="0"/>
              <a:t>– (5/6)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0.278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(1/6)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</a:t>
            </a:r>
            <a:r>
              <a:rPr lang="en-US" sz="1600" baseline="30000" dirty="0"/>
              <a:t> </a:t>
            </a:r>
            <a:r>
              <a:rPr lang="en-US" sz="1600" dirty="0"/>
              <a:t>– (5/6)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 = </a:t>
            </a:r>
            <a:r>
              <a:rPr lang="en-US" sz="1600" dirty="0" smtClean="0"/>
              <a:t>0.65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(1/6, 5/6) = 1 – 5/6 = </a:t>
            </a:r>
            <a:r>
              <a:rPr lang="en-US" sz="1600" dirty="0" smtClean="0"/>
              <a:t>1/6</a:t>
            </a:r>
            <a:endParaRPr lang="en-US" sz="1600" dirty="0"/>
          </a:p>
        </p:txBody>
      </p:sp>
      <p:sp>
        <p:nvSpPr>
          <p:cNvPr id="860173" name="Text Box 13"/>
          <p:cNvSpPr txBox="1">
            <a:spLocks noChangeArrowheads="1"/>
          </p:cNvSpPr>
          <p:nvPr/>
        </p:nvSpPr>
        <p:spPr bwMode="auto">
          <a:xfrm>
            <a:off x="3091543" y="5257800"/>
            <a:ext cx="5791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2/6          P(</a:t>
            </a:r>
            <a:r>
              <a:rPr lang="en-US" sz="1600" dirty="0" err="1"/>
              <a:t>C2</a:t>
            </a:r>
            <a:r>
              <a:rPr lang="en-US" sz="1600" dirty="0"/>
              <a:t>) = 4/6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(2/6)</a:t>
            </a:r>
            <a:r>
              <a:rPr lang="en-US" sz="1600" baseline="30000" dirty="0"/>
              <a:t>2 </a:t>
            </a:r>
            <a:r>
              <a:rPr lang="en-US" sz="1600" dirty="0"/>
              <a:t>– (4/6)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0.444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(2/6)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(2/6)</a:t>
            </a:r>
            <a:r>
              <a:rPr lang="en-US" sz="1600" baseline="30000" dirty="0"/>
              <a:t> </a:t>
            </a:r>
            <a:r>
              <a:rPr lang="en-US" sz="1600" dirty="0"/>
              <a:t>– (4/6)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(4/6) = </a:t>
            </a:r>
            <a:r>
              <a:rPr lang="en-US" sz="1600" dirty="0" smtClean="0"/>
              <a:t>0.92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</a:t>
            </a:r>
            <a:r>
              <a:rPr lang="en-US" sz="1600" dirty="0"/>
              <a:t> = 1 – max (2/6, 4/6) = 1 – 4/6 = </a:t>
            </a:r>
            <a:r>
              <a:rPr lang="en-US" sz="1600" dirty="0" smtClean="0"/>
              <a:t>1/3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3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Impurity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impurity measures take value zero (</a:t>
            </a:r>
            <a:r>
              <a:rPr lang="en-US" dirty="0" smtClean="0">
                <a:solidFill>
                  <a:srgbClr val="0070C0"/>
                </a:solidFill>
              </a:rPr>
              <a:t>minimum</a:t>
            </a:r>
            <a:r>
              <a:rPr lang="en-US" dirty="0" smtClean="0"/>
              <a:t>) for the case of a pure node where a single value has probability 1</a:t>
            </a:r>
          </a:p>
          <a:p>
            <a:r>
              <a:rPr lang="en-US" dirty="0" smtClean="0"/>
              <a:t>All of the impurity measures take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maximum</a:t>
            </a:r>
            <a:r>
              <a:rPr lang="en-US" dirty="0" smtClean="0"/>
              <a:t> value when the class distribution in a node is </a:t>
            </a:r>
            <a:r>
              <a:rPr lang="en-US" dirty="0" smtClean="0">
                <a:solidFill>
                  <a:srgbClr val="0070C0"/>
                </a:solidFill>
              </a:rPr>
              <a:t>uniform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among Splitting Criteria</a:t>
            </a:r>
          </a:p>
        </p:txBody>
      </p:sp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412044" y="144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For a 2-class problem: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00111" y="3352800"/>
            <a:ext cx="6826956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The different impurity measures are </a:t>
            </a:r>
            <a:r>
              <a:rPr lang="en-US" sz="2400" dirty="0" smtClean="0">
                <a:solidFill>
                  <a:srgbClr val="FF0000"/>
                </a:solidFill>
              </a:rPr>
              <a:t>consistent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533400"/>
          </a:xfrm>
        </p:spPr>
        <p:txBody>
          <a:bodyPr/>
          <a:lstStyle/>
          <a:p>
            <a:r>
              <a:rPr lang="en-US" sz="2800" dirty="0"/>
              <a:t>Categorical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binary</a:t>
            </a:r>
            <a:r>
              <a:rPr lang="en-US" sz="2400" dirty="0" smtClean="0"/>
              <a:t> values split in two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multivalued</a:t>
            </a:r>
            <a:r>
              <a:rPr lang="en-US" sz="2400" dirty="0" smtClean="0"/>
              <a:t> attributes, for </a:t>
            </a:r>
            <a:r>
              <a:rPr lang="en-US" sz="2400" dirty="0"/>
              <a:t>each distinct value, gather counts for each class in the dataset</a:t>
            </a:r>
          </a:p>
          <a:p>
            <a:pPr lvl="1"/>
            <a:r>
              <a:rPr lang="en-US" sz="2000" dirty="0"/>
              <a:t>Use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count matrix </a:t>
            </a:r>
            <a:r>
              <a:rPr lang="en-US" sz="2000" dirty="0"/>
              <a:t>to make decisions</a:t>
            </a:r>
          </a:p>
        </p:txBody>
      </p:sp>
      <p:graphicFrame>
        <p:nvGraphicFramePr>
          <p:cNvPr id="81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56426"/>
              </p:ext>
            </p:extLst>
          </p:nvPr>
        </p:nvGraphicFramePr>
        <p:xfrm>
          <a:off x="388620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8" name="Document" r:id="rId3" imgW="5848560" imgH="4005360" progId="Word.Document.8">
                  <p:embed/>
                </p:oleObj>
              </mc:Choice>
              <mc:Fallback>
                <p:oleObj name="Document" r:id="rId3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52196"/>
              </p:ext>
            </p:extLst>
          </p:nvPr>
        </p:nvGraphicFramePr>
        <p:xfrm>
          <a:off x="638175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" name="Document" r:id="rId5" imgW="5848560" imgH="4005360" progId="Word.Document.8">
                  <p:embed/>
                </p:oleObj>
              </mc:Choice>
              <mc:Fallback>
                <p:oleObj name="Document" r:id="rId5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150521"/>
              </p:ext>
            </p:extLst>
          </p:nvPr>
        </p:nvGraphicFramePr>
        <p:xfrm>
          <a:off x="304800" y="4632325"/>
          <a:ext cx="27447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0" name="Document" r:id="rId7" imgW="6205680" imgH="3191040" progId="Word.Document.8">
                  <p:embed/>
                </p:oleObj>
              </mc:Choice>
              <mc:Fallback>
                <p:oleObj name="Document" r:id="rId7" imgW="6205680" imgH="3191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32325"/>
                        <a:ext cx="27447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7" name="Line 7"/>
          <p:cNvSpPr>
            <a:spLocks noChangeShapeType="1"/>
          </p:cNvSpPr>
          <p:nvPr/>
        </p:nvSpPr>
        <p:spPr bwMode="auto">
          <a:xfrm flipH="1">
            <a:off x="3581400" y="3794125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915988" y="369093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charset="0"/>
              </a:rPr>
              <a:t>Multi-way split</a:t>
            </a: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4719638" y="3690938"/>
            <a:ext cx="3138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Times New Roman" charset="0"/>
              </a:rPr>
              <a:t>Two-way split </a:t>
            </a:r>
          </a:p>
          <a:p>
            <a:pPr algn="ctr"/>
            <a:r>
              <a:rPr lang="en-US" sz="2000" b="0">
                <a:latin typeface="Times New Roman" charset="0"/>
              </a:rPr>
              <a:t>(find best partition of values)</a:t>
            </a:r>
          </a:p>
        </p:txBody>
      </p:sp>
    </p:spTree>
    <p:extLst>
      <p:ext uri="{BB962C8B-B14F-4D97-AF65-F5344CB8AC3E}">
        <p14:creationId xmlns:p14="http://schemas.microsoft.com/office/powerpoint/2010/main" val="11843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5334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999037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Use Binary Decisions based on one value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Choices </a:t>
            </a:r>
            <a:r>
              <a:rPr lang="en-US" sz="2000" dirty="0"/>
              <a:t>for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Number of possible splitting values </a:t>
            </a:r>
            <a:br>
              <a:rPr lang="en-US" sz="2000" dirty="0"/>
            </a:br>
            <a:r>
              <a:rPr lang="en-US" sz="2000" dirty="0"/>
              <a:t>= Number of </a:t>
            </a:r>
            <a:r>
              <a:rPr lang="en-US" sz="2000" dirty="0">
                <a:solidFill>
                  <a:srgbClr val="0070C0"/>
                </a:solidFill>
              </a:rPr>
              <a:t>distinct values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Each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 </a:t>
            </a:r>
            <a:r>
              <a:rPr lang="en-US" sz="2000" dirty="0"/>
              <a:t>has a </a:t>
            </a:r>
            <a:r>
              <a:rPr lang="en-US" sz="2000" dirty="0">
                <a:solidFill>
                  <a:srgbClr val="0070C0"/>
                </a:solidFill>
              </a:rPr>
              <a:t>count matrix </a:t>
            </a:r>
            <a:r>
              <a:rPr lang="en-US" sz="2000" dirty="0"/>
              <a:t>associated with 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Class counts in each of the partitions, </a:t>
            </a:r>
            <a:r>
              <a:rPr lang="en-US" sz="2000" dirty="0">
                <a:solidFill>
                  <a:srgbClr val="0070C0"/>
                </a:solidFill>
              </a:rPr>
              <a:t>A &lt; v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dirty="0">
                <a:solidFill>
                  <a:srgbClr val="0070C0"/>
                </a:solidFill>
                <a:sym typeface="Symbol" pitchFamily="18" charset="2"/>
              </a:rPr>
              <a:t></a:t>
            </a:r>
            <a:r>
              <a:rPr lang="en-US" sz="2000" dirty="0">
                <a:solidFill>
                  <a:srgbClr val="0070C0"/>
                </a:solidFill>
              </a:rPr>
              <a:t> v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Exhaustive</a:t>
            </a:r>
            <a:r>
              <a:rPr lang="en-US" sz="2000" dirty="0" smtClean="0"/>
              <a:t> method </a:t>
            </a:r>
            <a:r>
              <a:rPr lang="en-US" sz="2000" dirty="0"/>
              <a:t>to choose best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each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  <a:r>
              <a:rPr lang="en-US" sz="2000" dirty="0"/>
              <a:t>, scan the database to gather count matrix and compute </a:t>
            </a:r>
            <a:r>
              <a:rPr lang="en-US" sz="2000" dirty="0" smtClean="0"/>
              <a:t>the impurity index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Computationally Inefficient! Repetition of work.</a:t>
            </a:r>
          </a:p>
        </p:txBody>
      </p:sp>
      <p:graphicFrame>
        <p:nvGraphicFramePr>
          <p:cNvPr id="82023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07050" y="1143000"/>
          <a:ext cx="32131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Document" r:id="rId3" imgW="5415994" imgH="5779818" progId="Word.Document.8">
                  <p:embed/>
                </p:oleObj>
              </mc:Choice>
              <mc:Fallback>
                <p:oleObj name="Document" r:id="rId3" imgW="5415994" imgH="57798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07050" y="1143000"/>
                        <a:ext cx="32131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950075" y="4572000"/>
          <a:ext cx="1050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Visio" r:id="rId5" imgW="1611935" imgH="2570756" progId="Visio.Drawing.6">
                  <p:embed/>
                </p:oleObj>
              </mc:Choice>
              <mc:Fallback>
                <p:oleObj name="Visio" r:id="rId5" imgW="1611935" imgH="25707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4572000"/>
                        <a:ext cx="1050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78800" cy="15240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000" dirty="0"/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Sort</a:t>
            </a:r>
            <a:r>
              <a:rPr lang="en-US" sz="2000" dirty="0"/>
              <a:t> the attribute on values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Linearly scan these values, each time </a:t>
            </a:r>
            <a:r>
              <a:rPr lang="en-US" sz="2000" dirty="0">
                <a:solidFill>
                  <a:srgbClr val="0070C0"/>
                </a:solidFill>
              </a:rPr>
              <a:t>updating</a:t>
            </a:r>
            <a:r>
              <a:rPr lang="en-US" sz="2000" dirty="0"/>
              <a:t> the count matrix and computing </a:t>
            </a:r>
            <a:r>
              <a:rPr lang="en-US" sz="2000" dirty="0" smtClean="0"/>
              <a:t>impurity</a:t>
            </a:r>
            <a:endParaRPr lang="en-US" sz="2000" dirty="0"/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Choose the split position that has the least </a:t>
            </a:r>
            <a:r>
              <a:rPr lang="en-US" sz="2000" dirty="0" smtClean="0"/>
              <a:t>impurity</a:t>
            </a:r>
            <a:endParaRPr lang="en-US" sz="2000" dirty="0"/>
          </a:p>
        </p:txBody>
      </p:sp>
      <p:grpSp>
        <p:nvGrpSpPr>
          <p:cNvPr id="821258" name="Group 10"/>
          <p:cNvGrpSpPr>
            <a:grpSpLocks/>
          </p:cNvGrpSpPr>
          <p:nvPr/>
        </p:nvGrpSpPr>
        <p:grpSpPr bwMode="auto">
          <a:xfrm>
            <a:off x="76200" y="3321050"/>
            <a:ext cx="9182100" cy="2622550"/>
            <a:chOff x="144" y="2360"/>
            <a:chExt cx="5784" cy="1652"/>
          </a:xfrm>
        </p:grpSpPr>
        <p:graphicFrame>
          <p:nvGraphicFramePr>
            <p:cNvPr id="821252" name="Object 4"/>
            <p:cNvGraphicFramePr>
              <a:graphicFrameLocks noChangeAspect="1"/>
            </p:cNvGraphicFramePr>
            <p:nvPr/>
          </p:nvGraphicFramePr>
          <p:xfrm>
            <a:off x="956" y="2360"/>
            <a:ext cx="4972" cy="1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2" name="Document" r:id="rId3" imgW="10585440" imgH="3557880" progId="Word.Document.8">
                    <p:embed/>
                  </p:oleObj>
                </mc:Choice>
                <mc:Fallback>
                  <p:oleObj name="Document" r:id="rId3" imgW="10585440" imgH="355788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" y="2360"/>
                          <a:ext cx="4972" cy="1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53" name="Line 5"/>
            <p:cNvSpPr>
              <a:spLocks noChangeShapeType="1"/>
            </p:cNvSpPr>
            <p:nvPr/>
          </p:nvSpPr>
          <p:spPr bwMode="auto">
            <a:xfrm>
              <a:off x="1152" y="2793"/>
              <a:ext cx="192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254" name="Group 6"/>
            <p:cNvGrpSpPr>
              <a:grpSpLocks/>
            </p:cNvGrpSpPr>
            <p:nvPr/>
          </p:nvGrpSpPr>
          <p:grpSpPr bwMode="auto">
            <a:xfrm>
              <a:off x="149" y="2898"/>
              <a:ext cx="1195" cy="212"/>
              <a:chOff x="149" y="2802"/>
              <a:chExt cx="1195" cy="212"/>
            </a:xfrm>
          </p:grpSpPr>
          <p:sp>
            <p:nvSpPr>
              <p:cNvPr id="821255" name="Text Box 7"/>
              <p:cNvSpPr txBox="1">
                <a:spLocks noChangeArrowheads="1"/>
              </p:cNvSpPr>
              <p:nvPr/>
            </p:nvSpPr>
            <p:spPr bwMode="auto">
              <a:xfrm>
                <a:off x="149" y="2802"/>
                <a:ext cx="10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9175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0318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None/>
                </a:pPr>
                <a:r>
                  <a:rPr kumimoji="1" lang="en-US" sz="1600" dirty="0">
                    <a:latin typeface="Arial" charset="0"/>
                  </a:rPr>
                  <a:t>Split Positions</a:t>
                </a:r>
              </a:p>
            </p:txBody>
          </p:sp>
          <p:sp>
            <p:nvSpPr>
              <p:cNvPr id="821256" name="Line 8"/>
              <p:cNvSpPr>
                <a:spLocks noChangeShapeType="1"/>
              </p:cNvSpPr>
              <p:nvPr/>
            </p:nvSpPr>
            <p:spPr bwMode="auto">
              <a:xfrm>
                <a:off x="1152" y="29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257" name="Text Box 9"/>
            <p:cNvSpPr txBox="1">
              <a:spLocks noChangeArrowheads="1"/>
            </p:cNvSpPr>
            <p:nvPr/>
          </p:nvSpPr>
          <p:spPr bwMode="auto">
            <a:xfrm>
              <a:off x="144" y="2689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Sorted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based on impurity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Impurity measures favor attributes with large number of values</a:t>
            </a:r>
          </a:p>
          <a:p>
            <a:endParaRPr lang="en-US" smtClean="0"/>
          </a:p>
          <a:p>
            <a:r>
              <a:rPr lang="en-US" smtClean="0"/>
              <a:t>A test condition with large number of outcomes may not be desirable</a:t>
            </a:r>
          </a:p>
          <a:p>
            <a:pPr lvl="1"/>
            <a:r>
              <a:rPr lang="en-US" smtClean="0"/>
              <a:t># of records in each partition is too small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17732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based on INFO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25663"/>
            <a:ext cx="8458200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3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838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/>
              <a:t>Gain </a:t>
            </a:r>
            <a:r>
              <a:rPr lang="en-US" sz="2800" dirty="0" smtClean="0"/>
              <a:t>Ratio</a:t>
            </a:r>
            <a:endParaRPr lang="en-US" sz="2800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 marL="468630" indent="-285750">
              <a:lnSpc>
                <a:spcPct val="90000"/>
              </a:lnSpc>
            </a:pPr>
            <a:r>
              <a:rPr lang="en-US" sz="2800" dirty="0" smtClean="0"/>
              <a:t>Splittin</a:t>
            </a:r>
            <a:r>
              <a:rPr lang="en-US" dirty="0" smtClean="0"/>
              <a:t>g using information gain</a:t>
            </a:r>
            <a:endParaRPr lang="en-US" sz="2800" dirty="0"/>
          </a:p>
          <a:p>
            <a:pPr marL="742950" lvl="1" indent="-285750">
              <a:lnSpc>
                <a:spcPct val="90000"/>
              </a:lnSpc>
            </a:pPr>
            <a:endParaRPr lang="en-US" sz="24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Parent </a:t>
            </a:r>
            <a:r>
              <a:rPr lang="en-US" sz="2000" dirty="0"/>
              <a:t>Node, p is split into k partitions</a:t>
            </a: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>
                <a:solidFill>
                  <a:srgbClr val="0070C0"/>
                </a:solidFill>
              </a:rPr>
              <a:t>n</a:t>
            </a:r>
            <a:r>
              <a:rPr lang="en-US" sz="2000" baseline="-25000" dirty="0" err="1">
                <a:solidFill>
                  <a:srgbClr val="0070C0"/>
                </a:solidFill>
              </a:rPr>
              <a:t>i</a:t>
            </a:r>
            <a:r>
              <a:rPr lang="en-US" sz="2000" dirty="0"/>
              <a:t> is the number of records in partition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endParaRPr lang="en-US" sz="2000" dirty="0">
              <a:solidFill>
                <a:srgbClr val="0070C0"/>
              </a:solidFill>
            </a:endParaRP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800" dirty="0"/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Adjusts Information Gain by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2400" dirty="0"/>
              <a:t> of the </a:t>
            </a:r>
            <a:r>
              <a:rPr lang="en-US" sz="2400" dirty="0" smtClean="0"/>
              <a:t>partition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SplitINFO</a:t>
            </a:r>
            <a:r>
              <a:rPr lang="en-US" sz="2400" dirty="0"/>
              <a:t>). Higher entropy </a:t>
            </a:r>
            <a:r>
              <a:rPr lang="en-US" sz="2400" dirty="0" smtClean="0"/>
              <a:t>partition </a:t>
            </a:r>
            <a:r>
              <a:rPr lang="en-US" sz="2400" dirty="0"/>
              <a:t>(large number of small partitions) is penalized!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Used in C4.5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Designed to overcome the disadvantage of </a:t>
            </a:r>
            <a:r>
              <a:rPr lang="en-US" sz="2400" dirty="0" smtClean="0"/>
              <a:t>impurity</a:t>
            </a:r>
            <a:endParaRPr lang="en-US" sz="2400" dirty="0"/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93937"/>
              </p:ext>
            </p:extLst>
          </p:nvPr>
        </p:nvGraphicFramePr>
        <p:xfrm>
          <a:off x="609600" y="1828800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2" name="Equation" r:id="rId3" imgW="3340080" imgH="799920" progId="Equation.3">
                  <p:embed/>
                </p:oleObj>
              </mc:Choice>
              <mc:Fallback>
                <p:oleObj name="Equation" r:id="rId3" imgW="3340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280353"/>
              </p:ext>
            </p:extLst>
          </p:nvPr>
        </p:nvGraphicFramePr>
        <p:xfrm>
          <a:off x="4800600" y="1828800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3" name="Equation" r:id="rId5" imgW="2958840" imgH="723600" progId="Equation.3">
                  <p:embed/>
                </p:oleObj>
              </mc:Choice>
              <mc:Fallback>
                <p:oleObj name="Equation" r:id="rId5" imgW="295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Stopping Criteria for Tree Induction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expanding a node when all the records belong to the same class</a:t>
            </a:r>
          </a:p>
          <a:p>
            <a:endParaRPr lang="en-US" dirty="0"/>
          </a:p>
          <a:p>
            <a:r>
              <a:rPr lang="en-US" dirty="0"/>
              <a:t>Stop expanding a node when all the records have similar attribute values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Early termination </a:t>
            </a:r>
            <a:r>
              <a:rPr lang="en-US" dirty="0"/>
              <a:t>(to be 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41500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problem of discriminating between different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 smtClean="0"/>
              <a:t> of objects</a:t>
            </a:r>
          </a:p>
          <a:p>
            <a:pPr lvl="1"/>
            <a:r>
              <a:rPr lang="en-US" dirty="0" smtClean="0"/>
              <a:t>In our case: Hipster vs. Non-Hipster</a:t>
            </a:r>
          </a:p>
          <a:p>
            <a:pPr lvl="1"/>
            <a:endParaRPr lang="en-US" dirty="0"/>
          </a:p>
          <a:p>
            <a:r>
              <a:rPr lang="en-US" dirty="0" smtClean="0"/>
              <a:t>Classification process: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>
                <a:solidFill>
                  <a:srgbClr val="0070C0"/>
                </a:solidFill>
              </a:rPr>
              <a:t>examples</a:t>
            </a:r>
            <a:r>
              <a:rPr lang="en-US" dirty="0" smtClean="0"/>
              <a:t> for which you know the class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set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Find a set of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  <a:r>
              <a:rPr lang="en-US" dirty="0" smtClean="0"/>
              <a:t> that discriminate between the examples within the class and outside the class</a:t>
            </a:r>
          </a:p>
          <a:p>
            <a:pPr lvl="1"/>
            <a:r>
              <a:rPr lang="en-US" dirty="0" smtClean="0"/>
              <a:t>Create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dirty="0" smtClean="0"/>
              <a:t> that given the features decides the class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Apply</a:t>
            </a:r>
            <a:r>
              <a:rPr lang="en-US" dirty="0" smtClean="0"/>
              <a:t> the function to new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Based Classification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Inexpensive to construct</a:t>
            </a:r>
          </a:p>
          <a:p>
            <a:pPr lvl="1"/>
            <a:r>
              <a:rPr lang="en-US" dirty="0"/>
              <a:t>Extremely fast at classifying unknown records</a:t>
            </a:r>
          </a:p>
          <a:p>
            <a:pPr lvl="1"/>
            <a:r>
              <a:rPr lang="en-US" dirty="0"/>
              <a:t>Easy to interpret </a:t>
            </a:r>
            <a:r>
              <a:rPr lang="en-US" dirty="0">
                <a:solidFill>
                  <a:srgbClr val="0070C0"/>
                </a:solidFill>
              </a:rPr>
              <a:t>for small-sized </a:t>
            </a:r>
            <a:r>
              <a:rPr lang="en-US" dirty="0"/>
              <a:t>trees</a:t>
            </a:r>
          </a:p>
          <a:p>
            <a:pPr lvl="1"/>
            <a:r>
              <a:rPr lang="en-US" dirty="0"/>
              <a:t>Accuracy is comparable to other classification techniques for many simple data sets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C4.5</a:t>
            </a:r>
          </a:p>
        </p:txBody>
      </p:sp>
      <p:sp>
        <p:nvSpPr>
          <p:cNvPr id="8816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depth-first construction.</a:t>
            </a:r>
          </a:p>
          <a:p>
            <a:r>
              <a:rPr lang="en-US"/>
              <a:t>Uses Information Gain</a:t>
            </a:r>
          </a:p>
          <a:p>
            <a:r>
              <a:rPr lang="en-US"/>
              <a:t>Sorts Continuous Attributes at each node.</a:t>
            </a:r>
          </a:p>
          <a:p>
            <a:r>
              <a:rPr lang="en-US"/>
              <a:t>Needs entire data to fit in memory.</a:t>
            </a:r>
          </a:p>
          <a:p>
            <a:r>
              <a:rPr lang="en-US"/>
              <a:t>Unsuitable for Large Datasets.</a:t>
            </a:r>
          </a:p>
          <a:p>
            <a:pPr lvl="1"/>
            <a:r>
              <a:rPr lang="en-US"/>
              <a:t>Needs out-of-core sorting.</a:t>
            </a:r>
          </a:p>
          <a:p>
            <a:pPr lvl="1"/>
            <a:endParaRPr lang="en-US"/>
          </a:p>
          <a:p>
            <a:r>
              <a:rPr lang="en-US"/>
              <a:t>You can download the software from:</a:t>
            </a:r>
            <a:br>
              <a:rPr lang="en-US"/>
            </a:br>
            <a:r>
              <a:rPr lang="en-US" sz="2400">
                <a:hlinkClick r:id="rId2"/>
              </a:rPr>
              <a:t>http://www.cse.unsw.edu.au/~quinlan/c4.5r8.tar.gz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Fragmentation</a:t>
            </a:r>
          </a:p>
          <a:p>
            <a:r>
              <a:rPr lang="en-US" dirty="0" smtClean="0"/>
              <a:t>Expressiveness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Fragmentation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instances gets smaller as you traverse down the tree</a:t>
            </a:r>
          </a:p>
          <a:p>
            <a:endParaRPr lang="en-US" dirty="0"/>
          </a:p>
          <a:p>
            <a:r>
              <a:rPr lang="en-US" dirty="0"/>
              <a:t>Number of instances at the leaf nodes could be </a:t>
            </a:r>
            <a:r>
              <a:rPr lang="en-US" dirty="0">
                <a:solidFill>
                  <a:srgbClr val="0070C0"/>
                </a:solidFill>
              </a:rPr>
              <a:t>too small </a:t>
            </a:r>
            <a:r>
              <a:rPr lang="en-US" dirty="0"/>
              <a:t>to make 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statistically significant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decision</a:t>
            </a:r>
          </a:p>
          <a:p>
            <a:endParaRPr lang="en-US" dirty="0"/>
          </a:p>
          <a:p>
            <a:r>
              <a:rPr lang="en-US" dirty="0" smtClean="0"/>
              <a:t>You can introduce a lower bound on the number of items per leaf node in the stopping criterion.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classifier defines a </a:t>
            </a:r>
            <a:r>
              <a:rPr lang="en-US" dirty="0" smtClean="0">
                <a:solidFill>
                  <a:srgbClr val="0070C0"/>
                </a:solidFill>
              </a:rPr>
              <a:t>function</a:t>
            </a:r>
            <a:r>
              <a:rPr lang="en-US" dirty="0" smtClean="0"/>
              <a:t> that discriminates between two (or more) classes.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expressiveness</a:t>
            </a:r>
            <a:r>
              <a:rPr lang="en-US" dirty="0" smtClean="0"/>
              <a:t> of a classifier is the </a:t>
            </a:r>
            <a:r>
              <a:rPr lang="en-US" dirty="0" smtClean="0">
                <a:solidFill>
                  <a:srgbClr val="0070C0"/>
                </a:solidFill>
              </a:rPr>
              <a:t>class of functions</a:t>
            </a:r>
            <a:r>
              <a:rPr lang="en-US" dirty="0" smtClean="0"/>
              <a:t> that it can model, and the kind of data that it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separate</a:t>
            </a:r>
          </a:p>
          <a:p>
            <a:pPr lvl="1"/>
            <a:r>
              <a:rPr lang="en-US" dirty="0" smtClean="0"/>
              <a:t>When we have </a:t>
            </a:r>
            <a:r>
              <a:rPr lang="en-US" dirty="0" smtClean="0">
                <a:solidFill>
                  <a:srgbClr val="0070C0"/>
                </a:solidFill>
              </a:rPr>
              <a:t>discrete</a:t>
            </a:r>
            <a:r>
              <a:rPr lang="en-US" dirty="0" smtClean="0"/>
              <a:t> (or binary) values, we are interested in the class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boolean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functions </a:t>
            </a:r>
            <a:r>
              <a:rPr lang="en-US" dirty="0" smtClean="0"/>
              <a:t>that can be modeled</a:t>
            </a:r>
          </a:p>
          <a:p>
            <a:pPr lvl="1"/>
            <a:r>
              <a:rPr lang="en-US" dirty="0" smtClean="0"/>
              <a:t>If the data-points are real vectors we talk about the </a:t>
            </a:r>
            <a:r>
              <a:rPr lang="en-US" dirty="0" smtClean="0">
                <a:solidFill>
                  <a:srgbClr val="0070C0"/>
                </a:solidFill>
              </a:rPr>
              <a:t>decision boundary </a:t>
            </a:r>
            <a:r>
              <a:rPr lang="en-US" dirty="0" smtClean="0"/>
              <a:t>that the classifier can model</a:t>
            </a:r>
          </a:p>
        </p:txBody>
      </p:sp>
    </p:spTree>
    <p:extLst>
      <p:ext uri="{BB962C8B-B14F-4D97-AF65-F5344CB8AC3E}">
        <p14:creationId xmlns:p14="http://schemas.microsoft.com/office/powerpoint/2010/main" val="15186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Boundary</a:t>
            </a:r>
          </a:p>
        </p:txBody>
      </p:sp>
      <p:graphicFrame>
        <p:nvGraphicFramePr>
          <p:cNvPr id="9584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29048"/>
              </p:ext>
            </p:extLst>
          </p:nvPr>
        </p:nvGraphicFramePr>
        <p:xfrm>
          <a:off x="457200" y="1490662"/>
          <a:ext cx="83185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Visio" r:id="rId3" imgW="8908491" imgH="3827261" progId="Visio.Drawing.6">
                  <p:embed/>
                </p:oleObj>
              </mc:Choice>
              <mc:Fallback>
                <p:oleObj name="Visio" r:id="rId3" imgW="8908491" imgH="38272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0662"/>
                        <a:ext cx="83185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33400" y="5224462"/>
            <a:ext cx="8001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Border line between two neighboring regions of different classes is known as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decision boundary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Decision boundary is </a:t>
            </a:r>
            <a:r>
              <a:rPr lang="en-US" sz="1800" dirty="0">
                <a:solidFill>
                  <a:srgbClr val="0070C0"/>
                </a:solidFill>
              </a:rPr>
              <a:t>parallel to axes</a:t>
            </a:r>
            <a:r>
              <a:rPr lang="en-US" sz="1800" dirty="0"/>
              <a:t> because test condition involves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954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Decision tree provides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expressive</a:t>
            </a:r>
            <a:r>
              <a:rPr lang="en-US" sz="2400" dirty="0"/>
              <a:t> representation for learning discrete-valued 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 they do not generalize well to certain types of Boolean functions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Example: </a:t>
            </a:r>
            <a:r>
              <a:rPr lang="en-US" sz="2000" dirty="0">
                <a:solidFill>
                  <a:srgbClr val="FF0000"/>
                </a:solidFill>
              </a:rPr>
              <a:t>parity function</a:t>
            </a:r>
            <a:r>
              <a:rPr lang="en-US" sz="2000" dirty="0"/>
              <a:t>: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1 if there is an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even</a:t>
            </a:r>
            <a:r>
              <a:rPr lang="en-US" sz="1800" dirty="0"/>
              <a:t> number of Boolean attributes with truth value = True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0 if there is an </a:t>
            </a:r>
            <a:r>
              <a:rPr lang="en-US" sz="1800" dirty="0">
                <a:solidFill>
                  <a:srgbClr val="0070C0"/>
                </a:solidFill>
              </a:rPr>
              <a:t>odd</a:t>
            </a:r>
            <a:r>
              <a:rPr lang="en-US" sz="1800" dirty="0"/>
              <a:t> number of Boolean attributes with truth value = True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For accurate modeling, must have a complete tree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Less expressive for </a:t>
            </a:r>
            <a:r>
              <a:rPr lang="en-US" sz="2400" dirty="0"/>
              <a:t>modeling continuous variables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Particularly when test condition involves only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148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Decision Trees</a:t>
            </a:r>
          </a:p>
        </p:txBody>
      </p:sp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654" r="7353" b="5882"/>
          <a:stretch>
            <a:fillRect/>
          </a:stretch>
        </p:blipFill>
        <p:spPr bwMode="auto">
          <a:xfrm>
            <a:off x="228600" y="16002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9492" name="Group 4"/>
          <p:cNvGrpSpPr>
            <a:grpSpLocks/>
          </p:cNvGrpSpPr>
          <p:nvPr/>
        </p:nvGrpSpPr>
        <p:grpSpPr bwMode="auto">
          <a:xfrm>
            <a:off x="5638800" y="2514600"/>
            <a:ext cx="3200400" cy="2286000"/>
            <a:chOff x="3552" y="1248"/>
            <a:chExt cx="2016" cy="1440"/>
          </a:xfrm>
        </p:grpSpPr>
        <p:sp>
          <p:nvSpPr>
            <p:cNvPr id="959493" name="Oval 5"/>
            <p:cNvSpPr>
              <a:spLocks noChangeArrowheads="1"/>
            </p:cNvSpPr>
            <p:nvPr/>
          </p:nvSpPr>
          <p:spPr bwMode="auto">
            <a:xfrm>
              <a:off x="4080" y="1248"/>
              <a:ext cx="1008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x + y &lt; 1</a:t>
              </a:r>
            </a:p>
          </p:txBody>
        </p:sp>
        <p:sp>
          <p:nvSpPr>
            <p:cNvPr id="959494" name="Line 6"/>
            <p:cNvSpPr>
              <a:spLocks noChangeShapeType="1"/>
            </p:cNvSpPr>
            <p:nvPr/>
          </p:nvSpPr>
          <p:spPr bwMode="auto">
            <a:xfrm flipH="1">
              <a:off x="4032" y="1728"/>
              <a:ext cx="52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5" name="Line 7"/>
            <p:cNvSpPr>
              <a:spLocks noChangeShapeType="1"/>
            </p:cNvSpPr>
            <p:nvPr/>
          </p:nvSpPr>
          <p:spPr bwMode="auto">
            <a:xfrm>
              <a:off x="4560" y="1728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6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</a:t>
              </a:r>
              <a:r>
                <a:rPr lang="en-US" sz="2400">
                  <a:solidFill>
                    <a:srgbClr val="FF0000"/>
                  </a:solidFill>
                </a:rPr>
                <a:t>+</a:t>
              </a:r>
              <a:r>
                <a:rPr lang="en-US" sz="1800"/>
                <a:t> </a:t>
              </a:r>
            </a:p>
          </p:txBody>
        </p:sp>
        <p:sp>
          <p:nvSpPr>
            <p:cNvPr id="959497" name="Rectangle 9"/>
            <p:cNvSpPr>
              <a:spLocks noChangeArrowheads="1"/>
            </p:cNvSpPr>
            <p:nvPr/>
          </p:nvSpPr>
          <p:spPr bwMode="auto">
            <a:xfrm>
              <a:off x="47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    </a:t>
              </a:r>
            </a:p>
          </p:txBody>
        </p:sp>
        <p:sp>
          <p:nvSpPr>
            <p:cNvPr id="959498" name="Oval 10"/>
            <p:cNvSpPr>
              <a:spLocks noChangeArrowheads="1"/>
            </p:cNvSpPr>
            <p:nvPr/>
          </p:nvSpPr>
          <p:spPr bwMode="auto">
            <a:xfrm>
              <a:off x="5376" y="2400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533400" y="5589588"/>
            <a:ext cx="800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Test condition may involve multiple attributes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More expressive representation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Finding optimal test condition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36118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9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Issues of Classification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Underfitting</a:t>
            </a:r>
            <a:r>
              <a:rPr lang="en-US" dirty="0"/>
              <a:t> and </a:t>
            </a:r>
            <a:r>
              <a:rPr lang="en-US" dirty="0" err="1"/>
              <a:t>Overfitting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Underfitting and Overfitting (Example)</a:t>
            </a:r>
          </a:p>
        </p:txBody>
      </p:sp>
      <p:pic>
        <p:nvPicPr>
          <p:cNvPr id="937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307" r="5814" b="5804"/>
          <a:stretch>
            <a:fillRect/>
          </a:stretch>
        </p:blipFill>
        <p:spPr bwMode="auto">
          <a:xfrm>
            <a:off x="304800" y="1600200"/>
            <a:ext cx="5638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7432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 circular and 500 triangular data points.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Circular points:</a:t>
            </a:r>
          </a:p>
          <a:p>
            <a:pPr>
              <a:spcBef>
                <a:spcPct val="50000"/>
              </a:spcBef>
            </a:pPr>
            <a:r>
              <a:rPr lang="en-US" sz="1800"/>
              <a:t>0.5 </a:t>
            </a:r>
            <a:r>
              <a:rPr lang="en-US" sz="1800">
                <a:sym typeface="Symbol" pitchFamily="18" charset="2"/>
              </a:rPr>
              <a:t> 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 1</a:t>
            </a: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Triangular points: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&gt; 0.5 or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&lt; 1</a:t>
            </a:r>
          </a:p>
        </p:txBody>
      </p:sp>
    </p:spTree>
    <p:extLst>
      <p:ext uri="{BB962C8B-B14F-4D97-AF65-F5344CB8AC3E}">
        <p14:creationId xmlns:p14="http://schemas.microsoft.com/office/powerpoint/2010/main" val="1030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tax-evasion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96121"/>
              </p:ext>
            </p:extLst>
          </p:nvPr>
        </p:nvGraphicFramePr>
        <p:xfrm>
          <a:off x="762000" y="1585118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7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5118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28516"/>
              </p:ext>
            </p:extLst>
          </p:nvPr>
        </p:nvGraphicFramePr>
        <p:xfrm>
          <a:off x="5029200" y="3962400"/>
          <a:ext cx="31466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8" name="Document" r:id="rId6" imgW="4660937" imgH="1576052" progId="Word.Document.8">
                  <p:embed/>
                </p:oleObj>
              </mc:Choice>
              <mc:Fallback>
                <p:oleObj name="Document" r:id="rId6" imgW="4660937" imgH="1576052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62400"/>
                        <a:ext cx="314661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5800" y="2209800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Tax-return data for year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276600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new tax return for 2012</a:t>
            </a:r>
          </a:p>
          <a:p>
            <a:r>
              <a:rPr lang="en-US" dirty="0" smtClean="0"/>
              <a:t>Is this a cheating tax return?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715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instance of the classification problem: learn a method for discriminating between records of different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cheaters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non-cheaters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5262"/>
            <a:ext cx="8229600" cy="990600"/>
          </a:xfrm>
        </p:spPr>
        <p:txBody>
          <a:bodyPr/>
          <a:lstStyle/>
          <a:p>
            <a:r>
              <a:rPr lang="en-US"/>
              <a:t>Underfitting and Overfitting</a:t>
            </a:r>
          </a:p>
        </p:txBody>
      </p:sp>
      <p:pic>
        <p:nvPicPr>
          <p:cNvPr id="93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12" name="Line 4"/>
          <p:cNvSpPr>
            <a:spLocks noChangeShapeType="1"/>
          </p:cNvSpPr>
          <p:nvPr/>
        </p:nvSpPr>
        <p:spPr bwMode="auto">
          <a:xfrm>
            <a:off x="4222811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4318247" y="1906873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Overfitting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419100" y="578243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0070C0"/>
                </a:solidFill>
              </a:rPr>
              <a:t>Underfitting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simple</a:t>
            </a:r>
            <a:r>
              <a:rPr lang="en-US" sz="1800" b="0" dirty="0"/>
              <a:t>, both training and test errors are large </a:t>
            </a:r>
            <a:endParaRPr lang="en-US" sz="1800" b="0" dirty="0">
              <a:sym typeface="Symbol" pitchFamily="18" charset="2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743200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28800" y="1889099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 smtClean="0"/>
              <a:t>Underfitting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4611" y="6149150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70C0"/>
                </a:solidFill>
              </a:rPr>
              <a:t>Ove</a:t>
            </a:r>
            <a:r>
              <a:rPr lang="en-US" sz="1800" dirty="0" err="1" smtClean="0">
                <a:solidFill>
                  <a:srgbClr val="0070C0"/>
                </a:solidFill>
              </a:rPr>
              <a:t>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complex </a:t>
            </a:r>
            <a:r>
              <a:rPr lang="en-US" sz="1800" b="0" dirty="0" smtClean="0"/>
              <a:t>it models the details of the training set and fails on the test set </a:t>
            </a:r>
            <a:endParaRPr lang="en-US" sz="1800" b="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1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due to Noise </a:t>
            </a:r>
          </a:p>
        </p:txBody>
      </p:sp>
      <p:pic>
        <p:nvPicPr>
          <p:cNvPr id="940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3615"/>
          <a:stretch>
            <a:fillRect/>
          </a:stretch>
        </p:blipFill>
        <p:spPr bwMode="auto">
          <a:xfrm>
            <a:off x="1295400" y="1614487"/>
            <a:ext cx="6324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1676400" y="6262687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Decision boundary is distorted by noise point</a:t>
            </a:r>
            <a:endParaRPr lang="en-US" sz="18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 err="1"/>
              <a:t>Overfitting</a:t>
            </a:r>
            <a:r>
              <a:rPr lang="en-US" dirty="0"/>
              <a:t> due to Insufficient Examples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609600" y="5026025"/>
            <a:ext cx="762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Lack of data points in the lower half of the diagram makes it difficult to predict correctly the class labels of that region </a:t>
            </a:r>
          </a:p>
          <a:p>
            <a:pPr>
              <a:spcBef>
                <a:spcPct val="50000"/>
              </a:spcBef>
            </a:pPr>
            <a:r>
              <a:rPr lang="en-US" sz="1800"/>
              <a:t>- Insufficient number of training records in the region causes the decision tree to predict the test examples using other training records that are irrelevant to the classification task</a:t>
            </a:r>
            <a:endParaRPr lang="en-US" sz="1800">
              <a:sym typeface="Symbol" pitchFamily="18" charset="2"/>
            </a:endParaRPr>
          </a:p>
        </p:txBody>
      </p:sp>
      <p:pic>
        <p:nvPicPr>
          <p:cNvPr id="941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4857" r="5357" b="4857"/>
          <a:stretch>
            <a:fillRect/>
          </a:stretch>
        </p:blipFill>
        <p:spPr>
          <a:xfrm>
            <a:off x="1828800" y="1419225"/>
            <a:ext cx="4470400" cy="3454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1447800"/>
            <a:ext cx="4267200" cy="32766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Overfitting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results in decision trees that are more complex than necessary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Training error </a:t>
            </a:r>
            <a:r>
              <a:rPr lang="en-US" dirty="0"/>
              <a:t>no longer provides a good estimate of </a:t>
            </a:r>
            <a:r>
              <a:rPr lang="en-US" dirty="0" smtClean="0">
                <a:solidFill>
                  <a:srgbClr val="0070C0"/>
                </a:solidFill>
              </a:rPr>
              <a:t>test error</a:t>
            </a:r>
            <a:r>
              <a:rPr lang="en-US" dirty="0" smtClean="0"/>
              <a:t>, that is, how </a:t>
            </a:r>
            <a:r>
              <a:rPr lang="en-US" dirty="0"/>
              <a:t>well the tree will perform on previously unseen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The model does not </a:t>
            </a:r>
            <a:r>
              <a:rPr lang="en-US" dirty="0" smtClean="0">
                <a:solidFill>
                  <a:srgbClr val="FF0000"/>
                </a:solidFill>
              </a:rPr>
              <a:t>generalize</a:t>
            </a:r>
            <a:r>
              <a:rPr lang="en-US" dirty="0" smtClean="0"/>
              <a:t> well</a:t>
            </a:r>
            <a:endParaRPr lang="en-US" dirty="0"/>
          </a:p>
          <a:p>
            <a:endParaRPr lang="en-US" dirty="0"/>
          </a:p>
          <a:p>
            <a:r>
              <a:rPr lang="en-US" dirty="0"/>
              <a:t>Need new ways for estimating errors</a:t>
            </a:r>
          </a:p>
        </p:txBody>
      </p:sp>
    </p:spTree>
    <p:extLst>
      <p:ext uri="{BB962C8B-B14F-4D97-AF65-F5344CB8AC3E}">
        <p14:creationId xmlns:p14="http://schemas.microsoft.com/office/powerpoint/2010/main" val="13646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Generalization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3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Re-substitution errors: </a:t>
                </a:r>
                <a:r>
                  <a:rPr lang="en-US" sz="2400" dirty="0"/>
                  <a:t>error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training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Generalization errors:</a:t>
                </a:r>
                <a:r>
                  <a:rPr lang="en-US" sz="2400" dirty="0"/>
                  <a:t> error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testing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b="0" i="1" dirty="0" smtClean="0"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4">
                  <a:lnSpc>
                    <a:spcPct val="80000"/>
                  </a:lnSpc>
                </a:pPr>
                <a:endParaRPr lang="en-US" sz="6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Methods for estimating generalization errors: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Optimistic approach: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b="0" i="1" dirty="0" smtClean="0"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 = 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Pessimistic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approach</a:t>
                </a:r>
                <a:r>
                  <a:rPr lang="en-US" sz="2400" dirty="0">
                    <a:solidFill>
                      <a:srgbClr val="FF0000"/>
                    </a:solidFill>
                  </a:rPr>
                  <a:t>:</a:t>
                </a:r>
                <a:r>
                  <a:rPr lang="en-US" sz="2400" dirty="0"/>
                  <a:t> 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each leaf node: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= 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)+0.5) 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Total </a:t>
                </a:r>
                <a:r>
                  <a:rPr lang="en-US" sz="2000" dirty="0"/>
                  <a:t>errors: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=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𝑒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𝑇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) +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𝑁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  0.5 </m:t>
                    </m:r>
                  </m:oMath>
                </a14:m>
                <a:r>
                  <a:rPr lang="en-US" sz="2000" dirty="0">
                    <a:sym typeface="Symbol" pitchFamily="18" charset="2"/>
                  </a:rPr>
                  <a:t>(</a:t>
                </a: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2000" dirty="0">
                    <a:sym typeface="Symbol" pitchFamily="18" charset="2"/>
                  </a:rPr>
                  <a:t>: number of leaf nodes</a:t>
                </a:r>
                <a:r>
                  <a:rPr lang="en-US" sz="2000" dirty="0" smtClean="0">
                    <a:sym typeface="Symbol" pitchFamily="18" charset="2"/>
                  </a:rPr>
                  <a:t>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1800" dirty="0" smtClean="0">
                    <a:sym typeface="Symbol" pitchFamily="18" charset="2"/>
                  </a:rPr>
                  <a:t>Penalize large trees</a:t>
                </a:r>
                <a:endParaRPr lang="en-US" sz="1800" dirty="0">
                  <a:sym typeface="Symbol" pitchFamily="18" charset="2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For </a:t>
                </a:r>
                <a:r>
                  <a:rPr lang="en-US" sz="2000" dirty="0">
                    <a:sym typeface="Symbol" pitchFamily="18" charset="2"/>
                  </a:rPr>
                  <a:t>a tree with 30 leaf nodes and 10 errors on </a:t>
                </a:r>
                <a:r>
                  <a:rPr lang="en-US" sz="2000" dirty="0" smtClean="0">
                    <a:sym typeface="Symbol" pitchFamily="18" charset="2"/>
                  </a:rPr>
                  <a:t>training (out </a:t>
                </a:r>
                <a:r>
                  <a:rPr lang="en-US" sz="2000" dirty="0">
                    <a:sym typeface="Symbol" pitchFamily="18" charset="2"/>
                  </a:rPr>
                  <a:t>of 1000 </a:t>
                </a:r>
                <a:r>
                  <a:rPr lang="en-US" sz="2000" dirty="0" smtClean="0">
                    <a:sym typeface="Symbol" pitchFamily="18" charset="2"/>
                  </a:rPr>
                  <a:t>instances)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1800" dirty="0" smtClean="0">
                    <a:sym typeface="Symbol" pitchFamily="18" charset="2"/>
                  </a:rPr>
                  <a:t>Training </a:t>
                </a:r>
                <a:r>
                  <a:rPr lang="en-US" sz="1800" dirty="0">
                    <a:sym typeface="Symbol" pitchFamily="18" charset="2"/>
                  </a:rPr>
                  <a:t>error = 10/1000 = </a:t>
                </a:r>
                <a:r>
                  <a:rPr lang="en-US" sz="1800" dirty="0" smtClean="0">
                    <a:sym typeface="Symbol" pitchFamily="18" charset="2"/>
                  </a:rPr>
                  <a:t>1%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Generalization </a:t>
                </a:r>
                <a:r>
                  <a:rPr lang="en-US" dirty="0">
                    <a:sym typeface="Symbol" pitchFamily="18" charset="2"/>
                  </a:rPr>
                  <a:t>error = (10 + 300.5)/1000 = 2.5%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Using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 set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sym typeface="Symbol" pitchFamily="18" charset="2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Split data into </a:t>
                </a:r>
                <a:r>
                  <a:rPr lang="en-US" sz="2000" dirty="0" smtClean="0">
                    <a:solidFill>
                      <a:srgbClr val="0070C0"/>
                    </a:solidFill>
                    <a:sym typeface="Symbol" pitchFamily="18" charset="2"/>
                  </a:rPr>
                  <a:t>training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test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Use </a:t>
                </a: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validation </a:t>
                </a:r>
                <a:r>
                  <a:rPr lang="en-US" sz="2000" dirty="0" smtClean="0">
                    <a:solidFill>
                      <a:srgbClr val="0070C0"/>
                    </a:solidFill>
                    <a:sym typeface="Symbol" pitchFamily="18" charset="2"/>
                  </a:rPr>
                  <a:t>dataset </a:t>
                </a:r>
                <a:r>
                  <a:rPr lang="en-US" sz="2000" dirty="0">
                    <a:sym typeface="Symbol" pitchFamily="18" charset="2"/>
                  </a:rPr>
                  <a:t>to estimate </a:t>
                </a:r>
                <a:r>
                  <a:rPr lang="en-US" sz="2000" dirty="0" smtClean="0">
                    <a:sym typeface="Symbol" pitchFamily="18" charset="2"/>
                  </a:rPr>
                  <a:t>generalization error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Drawback: less data for training.</a:t>
                </a:r>
                <a:endParaRPr lang="en-US" sz="2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43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444" t="-254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Occam’s razor</a:t>
            </a:r>
            <a:r>
              <a:rPr lang="en-US" dirty="0"/>
              <a:t>: All other things being equal, the </a:t>
            </a:r>
            <a:r>
              <a:rPr lang="en-US"/>
              <a:t>simplest </a:t>
            </a:r>
            <a:r>
              <a:rPr lang="en-US" smtClean="0"/>
              <a:t>explanation/solution </a:t>
            </a:r>
            <a:r>
              <a:rPr lang="en-US" dirty="0" smtClean="0"/>
              <a:t>is </a:t>
            </a:r>
            <a:r>
              <a:rPr lang="en-US" dirty="0"/>
              <a:t>the best.</a:t>
            </a:r>
          </a:p>
          <a:p>
            <a:pPr lvl="1"/>
            <a:r>
              <a:rPr lang="en-US" dirty="0"/>
              <a:t>A good principle for life as well</a:t>
            </a:r>
          </a:p>
          <a:p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two models of similar generalization errors,  one should prefer the simpler model over the more complex model</a:t>
            </a:r>
          </a:p>
          <a:p>
            <a:endParaRPr lang="en-US" dirty="0"/>
          </a:p>
          <a:p>
            <a:r>
              <a:rPr lang="en-US" dirty="0"/>
              <a:t> For complex models, there is a greater chance that it was fitted accidentally by errors in data</a:t>
            </a:r>
          </a:p>
          <a:p>
            <a:endParaRPr lang="en-US" dirty="0"/>
          </a:p>
          <a:p>
            <a:r>
              <a:rPr lang="en-US" dirty="0"/>
              <a:t> Therefore, one should include model complexity when evaluating a model</a:t>
            </a:r>
          </a:p>
        </p:txBody>
      </p:sp>
    </p:spTree>
    <p:extLst>
      <p:ext uri="{BB962C8B-B14F-4D97-AF65-F5344CB8AC3E}">
        <p14:creationId xmlns:p14="http://schemas.microsoft.com/office/powerpoint/2010/main" val="17969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Description Length (MDL)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71950"/>
            <a:ext cx="8229600" cy="253365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Cost(</a:t>
            </a:r>
            <a:r>
              <a:rPr lang="en-US" sz="2400" dirty="0" err="1">
                <a:solidFill>
                  <a:srgbClr val="FF0000"/>
                </a:solidFill>
              </a:rPr>
              <a:t>Model,Data</a:t>
            </a:r>
            <a:r>
              <a:rPr lang="en-US" sz="2400" dirty="0">
                <a:solidFill>
                  <a:srgbClr val="FF0000"/>
                </a:solidFill>
              </a:rPr>
              <a:t>) = Cost(</a:t>
            </a:r>
            <a:r>
              <a:rPr lang="en-US" sz="2400" dirty="0" err="1">
                <a:solidFill>
                  <a:srgbClr val="FF0000"/>
                </a:solidFill>
              </a:rPr>
              <a:t>Data|Model</a:t>
            </a:r>
            <a:r>
              <a:rPr lang="en-US" sz="2400" dirty="0">
                <a:solidFill>
                  <a:srgbClr val="FF0000"/>
                </a:solidFill>
              </a:rPr>
              <a:t>) + Cost(Model)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Search </a:t>
            </a:r>
            <a:r>
              <a:rPr lang="en-US" sz="2400" dirty="0"/>
              <a:t>for the least costly model.</a:t>
            </a:r>
          </a:p>
          <a:p>
            <a:pPr marL="342900" indent="-342900">
              <a:lnSpc>
                <a:spcPct val="90000"/>
              </a:lnSpc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Cost(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Data|Model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encodes the </a:t>
            </a:r>
            <a:r>
              <a:rPr lang="en-US" sz="2400" dirty="0">
                <a:solidFill>
                  <a:srgbClr val="0070C0"/>
                </a:solidFill>
              </a:rPr>
              <a:t>misclassification errors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Cost(Model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 smtClean="0"/>
              <a:t>encodes the </a:t>
            </a:r>
            <a:r>
              <a:rPr lang="en-US" sz="2400" dirty="0" smtClean="0">
                <a:solidFill>
                  <a:srgbClr val="0070C0"/>
                </a:solidFill>
              </a:rPr>
              <a:t>decision tree</a:t>
            </a:r>
          </a:p>
          <a:p>
            <a:pPr marL="617220" lvl="1" indent="-342900">
              <a:lnSpc>
                <a:spcPct val="90000"/>
              </a:lnSpc>
            </a:pPr>
            <a:r>
              <a:rPr lang="en-US" sz="2000" dirty="0" smtClean="0"/>
              <a:t>node </a:t>
            </a:r>
            <a:r>
              <a:rPr lang="en-US" sz="2000" dirty="0"/>
              <a:t>encoding (number of children) plus splitting condition encoding.</a:t>
            </a:r>
          </a:p>
        </p:txBody>
      </p:sp>
      <p:graphicFrame>
        <p:nvGraphicFramePr>
          <p:cNvPr id="94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4066"/>
              </p:ext>
            </p:extLst>
          </p:nvPr>
        </p:nvGraphicFramePr>
        <p:xfrm>
          <a:off x="2209800" y="16002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2" name="VISIO" r:id="rId3" imgW="6346800" imgH="3477960" progId="Visio.Drawing.6">
                  <p:embed/>
                </p:oleObj>
              </mc:Choice>
              <mc:Fallback>
                <p:oleObj name="VISIO" r:id="rId3" imgW="6346800" imgH="3477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77676"/>
              </p:ext>
            </p:extLst>
          </p:nvPr>
        </p:nvGraphicFramePr>
        <p:xfrm>
          <a:off x="685800" y="16764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3" name="Worksheet" r:id="rId5" imgW="1229106" imgH="2314854" progId="Excel.Sheet.8">
                  <p:embed/>
                </p:oleObj>
              </mc:Choice>
              <mc:Fallback>
                <p:oleObj name="Worksheet" r:id="rId5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5556"/>
              </p:ext>
            </p:extLst>
          </p:nvPr>
        </p:nvGraphicFramePr>
        <p:xfrm>
          <a:off x="7239000" y="18288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4" name="Worksheet" r:id="rId7" imgW="1229106" imgH="2314854" progId="Excel.Sheet.8">
                  <p:embed/>
                </p:oleObj>
              </mc:Choice>
              <mc:Fallback>
                <p:oleObj name="Worksheet" r:id="rId7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8288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3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sz="2400" dirty="0"/>
              <a:t>Stop the algorithm before it becomes a fully-grown tree</a:t>
            </a:r>
          </a:p>
          <a:p>
            <a:pPr lvl="1"/>
            <a:r>
              <a:rPr lang="en-US" sz="2400" dirty="0"/>
              <a:t>Typical stopping conditions for a node: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instances belong to the same class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the attribute values are the same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More </a:t>
            </a:r>
            <a:r>
              <a:rPr lang="en-US" sz="2400" dirty="0">
                <a:solidFill>
                  <a:srgbClr val="0070C0"/>
                </a:solidFill>
              </a:rPr>
              <a:t>restrictive</a:t>
            </a:r>
            <a:r>
              <a:rPr lang="en-US" sz="2400" dirty="0"/>
              <a:t> conditions: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number of instances </a:t>
            </a:r>
            <a:r>
              <a:rPr lang="en-US" sz="2000" dirty="0"/>
              <a:t>is less than some user-specified threshold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class distribution of </a:t>
            </a:r>
            <a:r>
              <a:rPr lang="en-US" sz="2000" dirty="0" smtClean="0"/>
              <a:t>instance classes </a:t>
            </a:r>
            <a:r>
              <a:rPr lang="en-US" sz="2000" dirty="0"/>
              <a:t>are </a:t>
            </a:r>
            <a:r>
              <a:rPr lang="en-US" sz="2000" dirty="0">
                <a:solidFill>
                  <a:srgbClr val="0070C0"/>
                </a:solidFill>
              </a:rPr>
              <a:t>independent </a:t>
            </a:r>
            <a:r>
              <a:rPr lang="en-US" sz="2000" dirty="0"/>
              <a:t>of the available features (e.g., using </a:t>
            </a:r>
            <a:r>
              <a:rPr lang="en-US" sz="2000" dirty="0">
                <a:sym typeface="Symbol" pitchFamily="18" charset="2"/>
              </a:rPr>
              <a:t></a:t>
            </a:r>
            <a:r>
              <a:rPr lang="en-US" sz="2000" baseline="30000" dirty="0">
                <a:sym typeface="Symbol" pitchFamily="18" charset="2"/>
              </a:rPr>
              <a:t> 2</a:t>
            </a:r>
            <a:r>
              <a:rPr lang="en-US" sz="2000" dirty="0">
                <a:sym typeface="Symbol" pitchFamily="18" charset="2"/>
              </a:rPr>
              <a:t> test)</a:t>
            </a:r>
            <a:endParaRPr lang="en-US" sz="2000" baseline="30000" dirty="0"/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expanding the current node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does not improve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impurity </a:t>
            </a:r>
            <a:r>
              <a:rPr lang="en-US" sz="2000" dirty="0"/>
              <a:t>measures (e.g., </a:t>
            </a:r>
            <a:r>
              <a:rPr lang="en-US" sz="2000" dirty="0" err="1"/>
              <a:t>Gini</a:t>
            </a:r>
            <a:r>
              <a:rPr lang="en-US" sz="2000" dirty="0"/>
              <a:t> or information gain).</a:t>
            </a:r>
          </a:p>
        </p:txBody>
      </p:sp>
    </p:spTree>
    <p:extLst>
      <p:ext uri="{BB962C8B-B14F-4D97-AF65-F5344CB8AC3E}">
        <p14:creationId xmlns:p14="http://schemas.microsoft.com/office/powerpoint/2010/main" val="4267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Overfitting…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dirty="0"/>
              <a:t>Grow decision tree to its entirety</a:t>
            </a:r>
          </a:p>
          <a:p>
            <a:pPr lvl="1"/>
            <a:r>
              <a:rPr lang="en-US" dirty="0"/>
              <a:t>Trim the nodes of the decision tree in a </a:t>
            </a:r>
            <a:r>
              <a:rPr lang="en-US" dirty="0">
                <a:solidFill>
                  <a:srgbClr val="0070C0"/>
                </a:solidFill>
              </a:rPr>
              <a:t>bottom-up</a:t>
            </a:r>
            <a:r>
              <a:rPr lang="en-US" dirty="0"/>
              <a:t> fashion</a:t>
            </a:r>
          </a:p>
          <a:p>
            <a:pPr lvl="1"/>
            <a:r>
              <a:rPr lang="en-US" dirty="0"/>
              <a:t>If generalization error improves after trimming, replace sub-tree by a leaf node.</a:t>
            </a:r>
          </a:p>
          <a:p>
            <a:pPr lvl="1"/>
            <a:r>
              <a:rPr lang="en-US" dirty="0"/>
              <a:t>Class label of leaf node is determined from majority class of instances in the sub-tree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use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MDL</a:t>
            </a:r>
            <a:r>
              <a:rPr lang="en-US" dirty="0"/>
              <a:t> for post-pruning</a:t>
            </a:r>
          </a:p>
        </p:txBody>
      </p:sp>
    </p:spTree>
    <p:extLst>
      <p:ext uri="{BB962C8B-B14F-4D97-AF65-F5344CB8AC3E}">
        <p14:creationId xmlns:p14="http://schemas.microsoft.com/office/powerpoint/2010/main" val="1648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Post-Pruning</a:t>
            </a:r>
          </a:p>
        </p:txBody>
      </p:sp>
      <p:graphicFrame>
        <p:nvGraphicFramePr>
          <p:cNvPr id="948227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VISIO" r:id="rId3" imgW="4689360" imgH="2390760" progId="Visio.Drawing.6">
                  <p:embed/>
                </p:oleObj>
              </mc:Choice>
              <mc:Fallback>
                <p:oleObj name="VISIO" r:id="rId3" imgW="4689360" imgH="23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07968"/>
              </p:ext>
            </p:extLst>
          </p:nvPr>
        </p:nvGraphicFramePr>
        <p:xfrm>
          <a:off x="1066800" y="19812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8241" name="Text Box 17"/>
          <p:cNvSpPr txBox="1">
            <a:spLocks noChangeArrowheads="1"/>
          </p:cNvSpPr>
          <p:nvPr/>
        </p:nvSpPr>
        <p:spPr bwMode="auto">
          <a:xfrm>
            <a:off x="4495800" y="1447800"/>
            <a:ext cx="4648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Training Error (Before splitting) = 10/30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= (10 + 0.5)/30 = 10.5/30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Training Error (After splitting) = 9/30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(After splitting)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= (9 + 4 </a:t>
            </a:r>
            <a:r>
              <a:rPr lang="en-US" sz="1800" dirty="0">
                <a:sym typeface="Symbol" pitchFamily="18" charset="2"/>
              </a:rPr>
              <a:t> 0.5)/30 = 11/30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8242" name="Group 18"/>
          <p:cNvGraphicFramePr>
            <a:graphicFrameLocks noGrp="1"/>
          </p:cNvGraphicFramePr>
          <p:nvPr/>
        </p:nvGraphicFramePr>
        <p:xfrm>
          <a:off x="1524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53" name="Group 29"/>
          <p:cNvGraphicFramePr>
            <a:graphicFrameLocks noGrp="1"/>
          </p:cNvGraphicFramePr>
          <p:nvPr/>
        </p:nvGraphicFramePr>
        <p:xfrm>
          <a:off x="19812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64" name="Group 40"/>
          <p:cNvGraphicFramePr>
            <a:graphicFrameLocks noGrp="1"/>
          </p:cNvGraphicFramePr>
          <p:nvPr/>
        </p:nvGraphicFramePr>
        <p:xfrm>
          <a:off x="38100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75" name="Group 51"/>
          <p:cNvGraphicFramePr>
            <a:graphicFrameLocks noGrp="1"/>
          </p:cNvGraphicFramePr>
          <p:nvPr/>
        </p:nvGraphicFramePr>
        <p:xfrm>
          <a:off x="56388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classification?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8404"/>
            <a:ext cx="8228013" cy="94849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Classification</a:t>
            </a:r>
            <a:r>
              <a:rPr lang="en-US" sz="2800" dirty="0" smtClean="0"/>
              <a:t> is the task of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2800" b="1" i="1" dirty="0" smtClean="0"/>
              <a:t>a target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f</a:t>
            </a:r>
            <a:r>
              <a:rPr lang="en-US" sz="2800" dirty="0" smtClean="0"/>
              <a:t> that maps attribute set </a:t>
            </a:r>
            <a:r>
              <a:rPr lang="en-US" sz="2800" b="1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/>
              <a:t> to one of the predefined class labels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004" y="2423450"/>
            <a:ext cx="3587750" cy="4311650"/>
            <a:chOff x="288" y="951"/>
            <a:chExt cx="2260" cy="2716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6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dirty="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37449" y="3072078"/>
            <a:ext cx="5239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of the attributes is the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</a:p>
          <a:p>
            <a:r>
              <a:rPr lang="en-US" sz="2000" dirty="0" smtClean="0"/>
              <a:t>	In this case: Cheat</a:t>
            </a:r>
          </a:p>
          <a:p>
            <a:endParaRPr lang="en-US" sz="2000" dirty="0" smtClean="0"/>
          </a:p>
          <a:p>
            <a:r>
              <a:rPr lang="en-US" sz="2000" dirty="0" smtClean="0"/>
              <a:t>Two </a:t>
            </a:r>
            <a:r>
              <a:rPr lang="en-US" sz="2000" dirty="0" smtClean="0">
                <a:solidFill>
                  <a:srgbClr val="0070C0"/>
                </a:solidFill>
              </a:rPr>
              <a:t>class labels </a:t>
            </a:r>
            <a:r>
              <a:rPr lang="en-US" sz="2000" dirty="0"/>
              <a:t>(or</a:t>
            </a:r>
            <a:r>
              <a:rPr lang="en-US" sz="2000" dirty="0" smtClean="0">
                <a:solidFill>
                  <a:srgbClr val="0070C0"/>
                </a:solidFill>
              </a:rPr>
              <a:t> classes</a:t>
            </a:r>
            <a:r>
              <a:rPr lang="en-US" sz="2000" dirty="0"/>
              <a:t>)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Yes (1), No (0)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33800" y="4724399"/>
            <a:ext cx="5356122" cy="1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predictive capability </a:t>
            </a:r>
            <a:r>
              <a:rPr lang="en-US" dirty="0"/>
              <a:t>of a model</a:t>
            </a:r>
          </a:p>
          <a:p>
            <a:pPr lvl="1"/>
            <a:r>
              <a:rPr lang="en-US" dirty="0"/>
              <a:t>Rather than how fast it takes to classify or build models, scalability, etc.</a:t>
            </a:r>
          </a:p>
          <a:p>
            <a:r>
              <a:rPr lang="en-US" dirty="0">
                <a:solidFill>
                  <a:srgbClr val="0070C0"/>
                </a:solidFill>
              </a:rPr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70952"/>
              </p:ext>
            </p:extLst>
          </p:nvPr>
        </p:nvGraphicFramePr>
        <p:xfrm>
          <a:off x="381000" y="35814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611" name="Text Box 27"/>
          <p:cNvSpPr txBox="1">
            <a:spLocks noChangeArrowheads="1"/>
          </p:cNvSpPr>
          <p:nvPr/>
        </p:nvSpPr>
        <p:spPr bwMode="auto">
          <a:xfrm>
            <a:off x="6616391" y="4836987"/>
            <a:ext cx="245326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a: TP (true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b: FN (false negative)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c: FP (false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d: TN (true negative)</a:t>
            </a:r>
          </a:p>
        </p:txBody>
      </p:sp>
    </p:spTree>
    <p:extLst>
      <p:ext uri="{BB962C8B-B14F-4D97-AF65-F5344CB8AC3E}">
        <p14:creationId xmlns:p14="http://schemas.microsoft.com/office/powerpoint/2010/main" val="17908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Evaluation…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Most widely-used metric:</a:t>
            </a:r>
          </a:p>
          <a:p>
            <a:endParaRPr lang="en-US"/>
          </a:p>
        </p:txBody>
      </p:sp>
      <p:graphicFrame>
        <p:nvGraphicFramePr>
          <p:cNvPr id="9646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30450"/>
              </p:ext>
            </p:extLst>
          </p:nvPr>
        </p:nvGraphicFramePr>
        <p:xfrm>
          <a:off x="1600200" y="1524000"/>
          <a:ext cx="6096000" cy="282194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4635" name="Object 27"/>
          <p:cNvGraphicFramePr>
            <a:graphicFrameLocks noChangeAspect="1"/>
          </p:cNvGraphicFramePr>
          <p:nvPr/>
        </p:nvGraphicFramePr>
        <p:xfrm>
          <a:off x="609600" y="5105400"/>
          <a:ext cx="7583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Equation" r:id="rId3" imgW="5663880" imgH="723600" progId="Equation.3">
                  <p:embed/>
                </p:oleObj>
              </mc:Choice>
              <mc:Fallback>
                <p:oleObj name="Equation" r:id="rId3" imgW="5663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75834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0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 of Accuracy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 2-class problem</a:t>
            </a:r>
          </a:p>
          <a:p>
            <a:pPr lvl="1"/>
            <a:r>
              <a:rPr lang="en-US"/>
              <a:t>Number of Class 0 examples = 9990</a:t>
            </a:r>
          </a:p>
          <a:p>
            <a:pPr lvl="1"/>
            <a:r>
              <a:rPr lang="en-US"/>
              <a:t>Number of Class 1 examples = 10</a:t>
            </a:r>
          </a:p>
          <a:p>
            <a:pPr lvl="1"/>
            <a:endParaRPr lang="en-US"/>
          </a:p>
          <a:p>
            <a:r>
              <a:rPr lang="en-US"/>
              <a:t>If model predicts everything to be class 0, accuracy is 9990/10000 = 99.9 %</a:t>
            </a:r>
          </a:p>
          <a:p>
            <a:pPr lvl="1"/>
            <a:r>
              <a:rPr lang="en-US"/>
              <a:t>Accuracy is misleading because model does not detect any class 1 example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Matrix</a:t>
            </a:r>
          </a:p>
        </p:txBody>
      </p:sp>
      <p:graphicFrame>
        <p:nvGraphicFramePr>
          <p:cNvPr id="9666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0290"/>
              </p:ext>
            </p:extLst>
          </p:nvPr>
        </p:nvGraphicFramePr>
        <p:xfrm>
          <a:off x="1447800" y="16256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Yes|Yes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No|No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685800" y="5105400"/>
            <a:ext cx="784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C(</a:t>
            </a:r>
            <a:r>
              <a:rPr lang="en-US" sz="2400" b="1" dirty="0" err="1">
                <a:solidFill>
                  <a:schemeClr val="accent2"/>
                </a:solidFill>
              </a:rPr>
              <a:t>i|j</a:t>
            </a:r>
            <a:r>
              <a:rPr lang="en-US" sz="2400" b="1" dirty="0">
                <a:solidFill>
                  <a:schemeClr val="accent2"/>
                </a:solidFill>
              </a:rPr>
              <a:t>): </a:t>
            </a:r>
            <a:r>
              <a:rPr lang="en-US" sz="2400" b="0" dirty="0">
                <a:solidFill>
                  <a:schemeClr val="tx1"/>
                </a:solidFill>
              </a:rPr>
              <a:t>Cost of </a:t>
            </a:r>
            <a:r>
              <a:rPr lang="en-US" sz="2400" b="0" dirty="0" smtClean="0">
                <a:solidFill>
                  <a:schemeClr val="tx1"/>
                </a:solidFill>
              </a:rPr>
              <a:t>classifying </a:t>
            </a:r>
            <a:r>
              <a:rPr lang="en-US" sz="2400" b="0" dirty="0">
                <a:solidFill>
                  <a:schemeClr val="tx1"/>
                </a:solidFill>
              </a:rPr>
              <a:t>class </a:t>
            </a:r>
            <a:r>
              <a:rPr lang="en-US" sz="2400" b="1" dirty="0">
                <a:solidFill>
                  <a:schemeClr val="accent2"/>
                </a:solidFill>
              </a:rPr>
              <a:t>j</a:t>
            </a:r>
            <a:r>
              <a:rPr lang="en-US" sz="2400" b="0" dirty="0">
                <a:solidFill>
                  <a:schemeClr val="tx1"/>
                </a:solidFill>
              </a:rPr>
              <a:t> example as class 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endParaRPr lang="en-US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91707"/>
              </p:ext>
            </p:extLst>
          </p:nvPr>
        </p:nvGraphicFramePr>
        <p:xfrm>
          <a:off x="1066800" y="5791200"/>
          <a:ext cx="601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Equation" r:id="rId3" imgW="5270500" imgH="800100" progId="Equation.3">
                  <p:embed/>
                </p:oleObj>
              </mc:Choice>
              <mc:Fallback>
                <p:oleObj name="Equation" r:id="rId3" imgW="5270500" imgH="800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91200"/>
                        <a:ext cx="6019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3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33308"/>
              </p:ext>
            </p:extLst>
          </p:nvPr>
        </p:nvGraphicFramePr>
        <p:xfrm>
          <a:off x="3048000" y="1600200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/>
        </p:nvGraphicFramePr>
        <p:xfrm>
          <a:off x="4572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52578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762000" y="57150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3910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5181600" y="56388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4255</a:t>
            </a:r>
          </a:p>
        </p:txBody>
      </p:sp>
    </p:spTree>
    <p:extLst>
      <p:ext uri="{BB962C8B-B14F-4D97-AF65-F5344CB8AC3E}">
        <p14:creationId xmlns:p14="http://schemas.microsoft.com/office/powerpoint/2010/main" val="6550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</a:t>
            </a:r>
            <a:r>
              <a:rPr lang="en-US" dirty="0" err="1"/>
              <a:t>vs</a:t>
            </a:r>
            <a:r>
              <a:rPr lang="en-US" dirty="0"/>
              <a:t> Accuracy</a:t>
            </a:r>
          </a:p>
        </p:txBody>
      </p:sp>
      <p:graphicFrame>
        <p:nvGraphicFramePr>
          <p:cNvPr id="968707" name="Group 3"/>
          <p:cNvGraphicFramePr>
            <a:graphicFrameLocks noGrp="1"/>
          </p:cNvGraphicFramePr>
          <p:nvPr>
            <p:ph idx="1"/>
          </p:nvPr>
        </p:nvGraphicFramePr>
        <p:xfrm>
          <a:off x="411163" y="1140460"/>
          <a:ext cx="4389437" cy="2183130"/>
        </p:xfrm>
        <a:graphic>
          <a:graphicData uri="http://schemas.openxmlformats.org/drawingml/2006/table">
            <a:tbl>
              <a:tblPr/>
              <a:tblGrid>
                <a:gridCol w="1096962"/>
                <a:gridCol w="1098550"/>
                <a:gridCol w="1096963"/>
                <a:gridCol w="1096962"/>
              </a:tblGrid>
              <a:tr h="688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8730" name="Group 26"/>
          <p:cNvGraphicFramePr>
            <a:graphicFrameLocks noGrp="1"/>
          </p:cNvGraphicFramePr>
          <p:nvPr/>
        </p:nvGraphicFramePr>
        <p:xfrm>
          <a:off x="381000" y="3886200"/>
          <a:ext cx="4389438" cy="2243138"/>
        </p:xfrm>
        <a:graphic>
          <a:graphicData uri="http://schemas.openxmlformats.org/drawingml/2006/table">
            <a:tbl>
              <a:tblPr/>
              <a:tblGrid>
                <a:gridCol w="1096963"/>
                <a:gridCol w="1098550"/>
                <a:gridCol w="1096962"/>
                <a:gridCol w="1096963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1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1143000"/>
            <a:ext cx="3733800" cy="4964113"/>
            <a:chOff x="3216" y="720"/>
            <a:chExt cx="2352" cy="3127"/>
          </a:xfrm>
        </p:grpSpPr>
        <p:sp>
          <p:nvSpPr>
            <p:cNvPr id="968754" name="Text Box 50"/>
            <p:cNvSpPr txBox="1">
              <a:spLocks noChangeArrowheads="1"/>
            </p:cNvSpPr>
            <p:nvPr/>
          </p:nvSpPr>
          <p:spPr bwMode="auto">
            <a:xfrm>
              <a:off x="3264" y="1536"/>
              <a:ext cx="2256" cy="2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N = a + b + c + d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Accuracy = (a + d)/N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Cost = p (a + d) + q (b + c)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p (a + d) + q (N – a –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q N – (q – p)(a +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N [q – (q-p) </a:t>
              </a:r>
              <a:r>
                <a:rPr lang="en-US" sz="1800" b="0" dirty="0">
                  <a:solidFill>
                    <a:schemeClr val="tx1"/>
                  </a:solidFill>
                  <a:sym typeface="Symbol" pitchFamily="18" charset="2"/>
                </a:rPr>
                <a:t> </a:t>
              </a:r>
              <a:r>
                <a:rPr lang="en-US" sz="1800" b="0" dirty="0">
                  <a:solidFill>
                    <a:schemeClr val="tx1"/>
                  </a:solidFill>
                </a:rPr>
                <a:t>Accuracy] 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968755" name="Rectangle 51"/>
            <p:cNvSpPr>
              <a:spLocks noChangeArrowheads="1"/>
            </p:cNvSpPr>
            <p:nvPr/>
          </p:nvSpPr>
          <p:spPr bwMode="auto">
            <a:xfrm>
              <a:off x="3216" y="720"/>
              <a:ext cx="2352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Accuracy is proportional to cost if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1.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Yes|No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No|Yes</a:t>
              </a:r>
              <a:r>
                <a:rPr lang="en-US" sz="1800" b="0" dirty="0">
                  <a:solidFill>
                    <a:schemeClr val="tx1"/>
                  </a:solidFill>
                </a:rPr>
                <a:t>) = q 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2.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Yes|Yes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No|No</a:t>
              </a:r>
              <a:r>
                <a:rPr lang="en-US" sz="1800" b="0" dirty="0">
                  <a:solidFill>
                    <a:schemeClr val="tx1"/>
                  </a:solidFill>
                </a:rPr>
                <a:t>) =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5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28" y="381000"/>
            <a:ext cx="8229600" cy="990600"/>
          </a:xfrm>
        </p:spPr>
        <p:txBody>
          <a:bodyPr/>
          <a:lstStyle/>
          <a:p>
            <a:r>
              <a:rPr lang="en-US" dirty="0" smtClean="0"/>
              <a:t>Precision-Recall</a:t>
            </a:r>
            <a:endParaRPr lang="en-US" dirty="0"/>
          </a:p>
        </p:txBody>
      </p:sp>
      <p:graphicFrame>
        <p:nvGraphicFramePr>
          <p:cNvPr id="969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112831"/>
              </p:ext>
            </p:extLst>
          </p:nvPr>
        </p:nvGraphicFramePr>
        <p:xfrm>
          <a:off x="457200" y="1872742"/>
          <a:ext cx="738663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4" name="Εξίσωση" r:id="rId3" imgW="4305240" imgH="1447560" progId="Equation.3">
                  <p:embed/>
                </p:oleObj>
              </mc:Choice>
              <mc:Fallback>
                <p:oleObj name="Εξίσωση" r:id="rId3" imgW="430524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72742"/>
                        <a:ext cx="7386638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173854" y="4495800"/>
            <a:ext cx="8839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Precision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Recall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Yes|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0070C0"/>
                </a:solidFill>
              </a:rPr>
              <a:t>No|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F-measure is biased towards all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except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No|No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080878"/>
              </p:ext>
            </p:extLst>
          </p:nvPr>
        </p:nvGraphicFramePr>
        <p:xfrm>
          <a:off x="5585535" y="1371600"/>
          <a:ext cx="3558465" cy="1504696"/>
        </p:xfrm>
        <a:graphic>
          <a:graphicData uri="http://schemas.openxmlformats.org/drawingml/2006/table">
            <a:tbl>
              <a:tblPr/>
              <a:tblGrid>
                <a:gridCol w="889294"/>
                <a:gridCol w="890582"/>
                <a:gridCol w="889295"/>
                <a:gridCol w="889294"/>
              </a:tblGrid>
              <a:tr h="29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92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7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classification?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function </a:t>
            </a:r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 is known as a </a:t>
            </a:r>
            <a:r>
              <a:rPr lang="en-US" dirty="0" smtClean="0">
                <a:solidFill>
                  <a:srgbClr val="0070C0"/>
                </a:solidFill>
              </a:rPr>
              <a:t>classification model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Descriptive modeling: </a:t>
            </a:r>
            <a:r>
              <a:rPr lang="en-US" dirty="0" smtClean="0">
                <a:solidFill>
                  <a:srgbClr val="0070C0"/>
                </a:solidFill>
              </a:rPr>
              <a:t>Explanatory tool </a:t>
            </a:r>
            <a:r>
              <a:rPr lang="en-US" dirty="0" smtClean="0">
                <a:solidFill>
                  <a:schemeClr val="tx1"/>
                </a:solidFill>
              </a:rPr>
              <a:t>to distinguish between objects of different classes (e.g., understand why people cheat on their taxes, or what makes a hipster)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Predictive modeling: </a:t>
            </a:r>
            <a:r>
              <a:rPr lang="en-US" dirty="0" smtClean="0">
                <a:solidFill>
                  <a:schemeClr val="tx1"/>
                </a:solidFill>
              </a:rPr>
              <a:t>Predict a class of a </a:t>
            </a:r>
            <a:r>
              <a:rPr lang="en-US" dirty="0" smtClean="0">
                <a:solidFill>
                  <a:srgbClr val="0070C0"/>
                </a:solidFill>
              </a:rPr>
              <a:t>previously unseen </a:t>
            </a:r>
            <a:r>
              <a:rPr lang="en-US" dirty="0" smtClean="0">
                <a:solidFill>
                  <a:schemeClr val="tx1"/>
                </a:solidFill>
              </a:rPr>
              <a:t>record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for Performance Evaluation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obtain a reliable estimate of performance?</a:t>
            </a:r>
          </a:p>
          <a:p>
            <a:endParaRPr lang="en-US"/>
          </a:p>
          <a:p>
            <a:r>
              <a:rPr lang="en-US"/>
              <a:t>Performance of a model may depend on other factors besides the learning algorithm:</a:t>
            </a:r>
          </a:p>
          <a:p>
            <a:pPr lvl="1"/>
            <a:r>
              <a:rPr lang="en-US"/>
              <a:t>Class distribution</a:t>
            </a:r>
          </a:p>
          <a:p>
            <a:pPr lvl="1"/>
            <a:r>
              <a:rPr lang="en-US"/>
              <a:t>Cost of misclassification</a:t>
            </a:r>
          </a:p>
          <a:p>
            <a:pPr lvl="1"/>
            <a:r>
              <a:rPr lang="en-US"/>
              <a:t>Size of training and test sets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Estimation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80438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Holdout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Reserve </a:t>
            </a:r>
            <a:r>
              <a:rPr lang="en-US" b="1" dirty="0">
                <a:solidFill>
                  <a:schemeClr val="accent2"/>
                </a:solidFill>
              </a:rPr>
              <a:t>2/3</a:t>
            </a:r>
            <a:r>
              <a:rPr lang="en-US" dirty="0"/>
              <a:t> for training and </a:t>
            </a:r>
            <a:r>
              <a:rPr lang="en-US" b="1" dirty="0">
                <a:solidFill>
                  <a:schemeClr val="accent2"/>
                </a:solidFill>
              </a:rPr>
              <a:t>1/3</a:t>
            </a:r>
            <a:r>
              <a:rPr lang="en-US" dirty="0"/>
              <a:t> for testing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Random </a:t>
            </a:r>
            <a:r>
              <a:rPr lang="en-US" dirty="0" smtClean="0">
                <a:solidFill>
                  <a:srgbClr val="0070C0"/>
                </a:solidFill>
              </a:rPr>
              <a:t>subsampling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sample may be biased -- Repeated </a:t>
            </a:r>
            <a:r>
              <a:rPr lang="en-US" dirty="0"/>
              <a:t>holdout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Partition data into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 disjoint subsets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-fold: train on </a:t>
            </a:r>
            <a:r>
              <a:rPr lang="en-US" sz="2400" b="1" dirty="0">
                <a:solidFill>
                  <a:schemeClr val="accent2"/>
                </a:solidFill>
              </a:rPr>
              <a:t>k-1</a:t>
            </a:r>
            <a:r>
              <a:rPr lang="en-US" sz="2400" dirty="0"/>
              <a:t> partitions, test on the remaining one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Leave-one-out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k=n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Guarantees that each record is used the same number of times for training and testing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Bootstrap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Sampling with </a:t>
            </a:r>
            <a:r>
              <a:rPr lang="en-US" sz="2400" dirty="0" smtClean="0"/>
              <a:t>replacement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~63% of records used for training, ~27% for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1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class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class we are interested in is very rare, then the classifier will ignore it.</a:t>
            </a:r>
          </a:p>
          <a:p>
            <a:pPr lvl="1"/>
            <a:r>
              <a:rPr lang="en-US" dirty="0" smtClean="0"/>
              <a:t>The class imbalance problem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We can modify the optimization criterion by using a cost sensitive metric</a:t>
            </a:r>
          </a:p>
          <a:p>
            <a:pPr lvl="1"/>
            <a:r>
              <a:rPr lang="en-US" dirty="0" smtClean="0"/>
              <a:t>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balance</a:t>
            </a:r>
            <a:r>
              <a:rPr lang="en-US" dirty="0" smtClean="0"/>
              <a:t> the class distribution</a:t>
            </a:r>
          </a:p>
          <a:p>
            <a:pPr lvl="2"/>
            <a:r>
              <a:rPr lang="en-US" dirty="0" smtClean="0"/>
              <a:t>Sample from the larger class so that the size of the two classes is the same</a:t>
            </a:r>
          </a:p>
          <a:p>
            <a:pPr lvl="2"/>
            <a:r>
              <a:rPr lang="en-US" dirty="0" smtClean="0"/>
              <a:t>Replicate the data of the class of interest so that the classes are balanced </a:t>
            </a:r>
          </a:p>
          <a:p>
            <a:pPr lvl="3"/>
            <a:r>
              <a:rPr lang="en-US" dirty="0" smtClean="0"/>
              <a:t>Over-fitting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Curve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569156"/>
            <a:ext cx="5715000" cy="4857750"/>
            <a:chOff x="48" y="768"/>
            <a:chExt cx="3600" cy="3060"/>
          </a:xfrm>
        </p:grpSpPr>
        <p:pic>
          <p:nvPicPr>
            <p:cNvPr id="9728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882" r="5882"/>
            <a:stretch>
              <a:fillRect/>
            </a:stretch>
          </p:blipFill>
          <p:spPr bwMode="auto">
            <a:xfrm>
              <a:off x="48" y="768"/>
              <a:ext cx="3600" cy="3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2805" name="Line 5"/>
            <p:cNvSpPr>
              <a:spLocks noChangeShapeType="1"/>
            </p:cNvSpPr>
            <p:nvPr/>
          </p:nvSpPr>
          <p:spPr bwMode="auto">
            <a:xfrm>
              <a:off x="336" y="1214"/>
              <a:ext cx="3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06" name="Rectangle 6"/>
          <p:cNvSpPr>
            <a:spLocks noChangeArrowheads="1"/>
          </p:cNvSpPr>
          <p:nvPr/>
        </p:nvSpPr>
        <p:spPr bwMode="auto">
          <a:xfrm>
            <a:off x="5562600" y="1600200"/>
            <a:ext cx="3505200" cy="4747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Learning curve shows how accuracy changes with varying sample </a:t>
            </a:r>
            <a:r>
              <a:rPr lang="en-US" sz="2000" b="0" dirty="0" smtClean="0">
                <a:solidFill>
                  <a:schemeClr val="tx1"/>
                </a:solidFill>
              </a:rPr>
              <a:t>size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Requires a sampling schedule for creating learning </a:t>
            </a:r>
            <a:r>
              <a:rPr lang="en-US" sz="2000" b="0" dirty="0" smtClean="0">
                <a:solidFill>
                  <a:schemeClr val="tx1"/>
                </a:solidFill>
              </a:rPr>
              <a:t>curve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chemeClr val="tx1"/>
                </a:solidFill>
              </a:rPr>
              <a:t>Effect of small sample size: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</a:rPr>
              <a:t>Bias</a:t>
            </a:r>
            <a:r>
              <a:rPr lang="en-US" sz="2000" b="0" dirty="0">
                <a:solidFill>
                  <a:schemeClr val="tx1"/>
                </a:solidFill>
              </a:rPr>
              <a:t> in the </a:t>
            </a:r>
            <a:r>
              <a:rPr lang="en-US" sz="2000" b="0" dirty="0" smtClean="0">
                <a:solidFill>
                  <a:schemeClr val="tx1"/>
                </a:solidFill>
              </a:rPr>
              <a:t>estimate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dirty="0" smtClean="0"/>
              <a:t>Poor model</a:t>
            </a:r>
            <a:endParaRPr lang="en-US" sz="20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rgbClr val="0070C0"/>
                </a:solidFill>
              </a:rPr>
              <a:t>Variance</a:t>
            </a:r>
            <a:r>
              <a:rPr lang="en-US" sz="2000" b="0" dirty="0">
                <a:solidFill>
                  <a:schemeClr val="tx1"/>
                </a:solidFill>
              </a:rPr>
              <a:t> of </a:t>
            </a:r>
            <a:r>
              <a:rPr lang="en-US" sz="2000" b="0" dirty="0" smtClean="0">
                <a:solidFill>
                  <a:schemeClr val="tx1"/>
                </a:solidFill>
              </a:rPr>
              <a:t>estimate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dirty="0" smtClean="0"/>
              <a:t>Poor training data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Developed in 1950s for signal detection theory to analyze noisy signals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Characterize the trade-off between positive hits and false </a:t>
            </a:r>
            <a:r>
              <a:rPr lang="en-US" sz="2000" dirty="0" smtClean="0"/>
              <a:t>alarms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ROC </a:t>
            </a:r>
            <a:r>
              <a:rPr lang="en-US" sz="2400" dirty="0"/>
              <a:t>curve plots </a:t>
            </a:r>
            <a:r>
              <a:rPr lang="en-US" sz="2400" dirty="0" smtClean="0">
                <a:solidFill>
                  <a:srgbClr val="0070C0"/>
                </a:solidFill>
              </a:rPr>
              <a:t>TPR (true positive rate)</a:t>
            </a:r>
            <a:r>
              <a:rPr lang="en-US" sz="2400" dirty="0" smtClean="0"/>
              <a:t> </a:t>
            </a:r>
            <a:r>
              <a:rPr lang="en-US" sz="2400" dirty="0"/>
              <a:t>(on the </a:t>
            </a:r>
            <a:r>
              <a:rPr lang="en-US" sz="2400" dirty="0">
                <a:solidFill>
                  <a:schemeClr val="accent2"/>
                </a:solidFill>
              </a:rPr>
              <a:t>y</a:t>
            </a:r>
            <a:r>
              <a:rPr lang="en-US" sz="2400" dirty="0"/>
              <a:t>-axis) against </a:t>
            </a:r>
            <a:r>
              <a:rPr lang="en-US" sz="2400" dirty="0" smtClean="0">
                <a:solidFill>
                  <a:srgbClr val="0070C0"/>
                </a:solidFill>
              </a:rPr>
              <a:t>FPR (false positive rate)</a:t>
            </a:r>
            <a:r>
              <a:rPr lang="en-US" sz="2400" dirty="0" smtClean="0"/>
              <a:t> </a:t>
            </a:r>
            <a:r>
              <a:rPr lang="en-US" sz="2400" dirty="0"/>
              <a:t>(on the </a:t>
            </a:r>
            <a:r>
              <a:rPr lang="en-US" sz="2400" dirty="0">
                <a:solidFill>
                  <a:schemeClr val="accent2"/>
                </a:solidFill>
              </a:rPr>
              <a:t>x</a:t>
            </a:r>
            <a:r>
              <a:rPr lang="en-US" sz="2400" dirty="0"/>
              <a:t>-axis)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180842"/>
              </p:ext>
            </p:extLst>
          </p:nvPr>
        </p:nvGraphicFramePr>
        <p:xfrm>
          <a:off x="490671" y="3962400"/>
          <a:ext cx="1981201" cy="76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6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71" y="3962400"/>
                        <a:ext cx="1981201" cy="7677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64042"/>
              </p:ext>
            </p:extLst>
          </p:nvPr>
        </p:nvGraphicFramePr>
        <p:xfrm>
          <a:off x="533400" y="5446912"/>
          <a:ext cx="1911211" cy="72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7" name="Equation" r:id="rId5" imgW="1041120" imgH="393480" progId="Equation.3">
                  <p:embed/>
                </p:oleObj>
              </mc:Choice>
              <mc:Fallback>
                <p:oleObj name="Equation" r:id="rId5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46912"/>
                        <a:ext cx="1911211" cy="7225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6751"/>
              </p:ext>
            </p:extLst>
          </p:nvPr>
        </p:nvGraphicFramePr>
        <p:xfrm>
          <a:off x="4419600" y="3588168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80058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fraction of true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instances</a:t>
            </a:r>
            <a:r>
              <a:rPr lang="en-US" dirty="0" smtClean="0"/>
              <a:t> are predicted </a:t>
            </a:r>
            <a:r>
              <a:rPr lang="en-US" dirty="0" smtClean="0">
                <a:solidFill>
                  <a:srgbClr val="0070C0"/>
                </a:solidFill>
              </a:rPr>
              <a:t>correctly 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196201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fraction of true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negative instances </a:t>
            </a:r>
            <a:r>
              <a:rPr lang="en-US" dirty="0" smtClean="0"/>
              <a:t>were predicted </a:t>
            </a:r>
            <a:r>
              <a:rPr lang="en-US" dirty="0" smtClean="0">
                <a:solidFill>
                  <a:srgbClr val="0070C0"/>
                </a:solidFill>
              </a:rPr>
              <a:t>incorrectly?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16" y="3352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dirty="0" smtClean="0"/>
              <a:t> predictions of the classifier and compute: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Performance </a:t>
            </a:r>
            <a:r>
              <a:rPr lang="en-US" dirty="0"/>
              <a:t>of </a:t>
            </a:r>
            <a:r>
              <a:rPr lang="en-US" dirty="0" smtClean="0"/>
              <a:t>a classifier </a:t>
            </a:r>
            <a:r>
              <a:rPr lang="en-US" dirty="0"/>
              <a:t>represented as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</a:t>
            </a:r>
            <a:r>
              <a:rPr lang="en-US" dirty="0"/>
              <a:t> on the </a:t>
            </a:r>
            <a:r>
              <a:rPr lang="en-US" b="1" dirty="0"/>
              <a:t>ROC</a:t>
            </a:r>
            <a:r>
              <a:rPr lang="en-US" dirty="0"/>
              <a:t> curve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Changing some </a:t>
            </a:r>
            <a:r>
              <a:rPr lang="en-US" dirty="0" smtClean="0">
                <a:solidFill>
                  <a:srgbClr val="0070C0"/>
                </a:solidFill>
              </a:rPr>
              <a:t>parameter</a:t>
            </a:r>
            <a:r>
              <a:rPr lang="en-US" dirty="0" smtClean="0"/>
              <a:t> of the </a:t>
            </a:r>
            <a:r>
              <a:rPr lang="en-US" dirty="0"/>
              <a:t>algorithm,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dirty="0" smtClean="0"/>
              <a:t>distribution, </a:t>
            </a:r>
            <a:r>
              <a:rPr lang="en-US" dirty="0"/>
              <a:t>or </a:t>
            </a:r>
            <a:r>
              <a:rPr lang="en-US" dirty="0">
                <a:solidFill>
                  <a:srgbClr val="0070C0"/>
                </a:solidFill>
              </a:rPr>
              <a:t>cost matrix </a:t>
            </a:r>
            <a:r>
              <a:rPr lang="en-US" dirty="0"/>
              <a:t>changes the location of the point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pic>
        <p:nvPicPr>
          <p:cNvPr id="976899" name="Picture 3"/>
          <p:cNvPicPr>
            <a:picLocks noChangeAspect="1" noChangeArrowheads="1"/>
          </p:cNvPicPr>
          <p:nvPr/>
        </p:nvPicPr>
        <p:blipFill>
          <a:blip r:embed="rId2" cstate="print"/>
          <a:srcRect l="4286" r="5714"/>
          <a:stretch>
            <a:fillRect/>
          </a:stretch>
        </p:blipFill>
        <p:spPr bwMode="auto">
          <a:xfrm>
            <a:off x="0" y="2209800"/>
            <a:ext cx="4343400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6900" name="Oval 4"/>
          <p:cNvSpPr>
            <a:spLocks noChangeArrowheads="1"/>
          </p:cNvSpPr>
          <p:nvPr/>
        </p:nvSpPr>
        <p:spPr bwMode="auto">
          <a:xfrm>
            <a:off x="5273675" y="426720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057400"/>
            <a:ext cx="8534400" cy="4648200"/>
            <a:chOff x="288" y="1056"/>
            <a:chExt cx="5376" cy="2928"/>
          </a:xfrm>
        </p:grpSpPr>
        <p:pic>
          <p:nvPicPr>
            <p:cNvPr id="9769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069" r="6557"/>
            <a:stretch>
              <a:fillRect/>
            </a:stretch>
          </p:blipFill>
          <p:spPr bwMode="auto">
            <a:xfrm>
              <a:off x="2736" y="1056"/>
              <a:ext cx="2928" cy="29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6903" name="Text Box 7"/>
            <p:cNvSpPr txBox="1">
              <a:spLocks noChangeArrowheads="1"/>
            </p:cNvSpPr>
            <p:nvPr/>
          </p:nvSpPr>
          <p:spPr bwMode="auto">
            <a:xfrm>
              <a:off x="288" y="3408"/>
              <a:ext cx="336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At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threshold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TP=0.5, FN=0.5, FP=0.12, FN=0.88</a:t>
              </a:r>
            </a:p>
          </p:txBody>
        </p:sp>
        <p:sp>
          <p:nvSpPr>
            <p:cNvPr id="976904" name="Line 8"/>
            <p:cNvSpPr>
              <a:spLocks noChangeShapeType="1"/>
            </p:cNvSpPr>
            <p:nvPr/>
          </p:nvSpPr>
          <p:spPr bwMode="auto">
            <a:xfrm flipV="1">
              <a:off x="2160" y="2544"/>
              <a:ext cx="110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2296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-dimensional data set containing </a:t>
            </a: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classes (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i="1" dirty="0">
                <a:solidFill>
                  <a:schemeClr val="tx1"/>
                </a:solidFill>
              </a:rPr>
              <a:t>negative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any points located at </a:t>
            </a:r>
            <a:r>
              <a:rPr lang="en-US" sz="1800" b="1" dirty="0">
                <a:solidFill>
                  <a:schemeClr val="accent2"/>
                </a:solidFill>
              </a:rPr>
              <a:t>x &gt; t </a:t>
            </a:r>
            <a:r>
              <a:rPr lang="en-US" sz="1800" dirty="0">
                <a:solidFill>
                  <a:schemeClr val="tx1"/>
                </a:solidFill>
              </a:rPr>
              <a:t>is classified as 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9528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0386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(TP,FP):</a:t>
            </a:r>
          </a:p>
          <a:p>
            <a:r>
              <a:rPr lang="en-US" sz="2400" dirty="0"/>
              <a:t>(0,0): declare everything</a:t>
            </a:r>
            <a:br>
              <a:rPr lang="en-US" sz="2400" dirty="0"/>
            </a:br>
            <a:r>
              <a:rPr lang="en-US" sz="2400" dirty="0"/>
              <a:t>          to be negative class</a:t>
            </a:r>
          </a:p>
          <a:p>
            <a:r>
              <a:rPr lang="en-US" sz="2400" dirty="0"/>
              <a:t>(1,1): declare everything</a:t>
            </a:r>
            <a:br>
              <a:rPr lang="en-US" sz="2400" dirty="0"/>
            </a:br>
            <a:r>
              <a:rPr lang="en-US" sz="2400" dirty="0"/>
              <a:t>         to be positive class</a:t>
            </a:r>
          </a:p>
          <a:p>
            <a:r>
              <a:rPr 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r>
              <a:rPr lang="en-US" sz="2400" dirty="0"/>
              <a:t>Diagonal line:</a:t>
            </a:r>
          </a:p>
          <a:p>
            <a:pPr lvl="1"/>
            <a:r>
              <a:rPr lang="en-US" sz="2400" dirty="0"/>
              <a:t>Random guessing</a:t>
            </a:r>
          </a:p>
          <a:p>
            <a:pPr lvl="1"/>
            <a:r>
              <a:rPr lang="en-US" sz="2400" dirty="0"/>
              <a:t>Below diagonal line:</a:t>
            </a:r>
          </a:p>
          <a:p>
            <a:pPr lvl="2"/>
            <a:r>
              <a:rPr lang="en-US" sz="2000" dirty="0"/>
              <a:t> prediction is opposite of </a:t>
            </a:r>
            <a:r>
              <a:rPr lang="en-US" sz="2000" dirty="0" smtClean="0"/>
              <a:t>the </a:t>
            </a:r>
            <a:r>
              <a:rPr lang="en-US" sz="2000" dirty="0"/>
              <a:t>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 cstate="print"/>
          <a:srcRect l="3069" r="6557"/>
          <a:stretch>
            <a:fillRect/>
          </a:stretch>
        </p:blipFill>
        <p:spPr bwMode="auto">
          <a:xfrm>
            <a:off x="4267200" y="1143000"/>
            <a:ext cx="42672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4572000" y="4267200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ROC for Model Comparison</a:t>
            </a:r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2" cstate="print"/>
          <a:srcRect l="5362" r="8220"/>
          <a:stretch>
            <a:fillRect/>
          </a:stretch>
        </p:blipFill>
        <p:spPr bwMode="auto">
          <a:xfrm>
            <a:off x="76200" y="1219200"/>
            <a:ext cx="5257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5410200" y="1447800"/>
            <a:ext cx="3581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No model consistently outperform the other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1</a:t>
            </a:r>
            <a:r>
              <a:rPr lang="en-US" sz="2400" b="0" dirty="0">
                <a:solidFill>
                  <a:schemeClr val="tx1"/>
                </a:solidFill>
              </a:rPr>
              <a:t> is better for small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2</a:t>
            </a:r>
            <a:r>
              <a:rPr lang="en-US" sz="2400" b="0" dirty="0">
                <a:solidFill>
                  <a:schemeClr val="tx1"/>
                </a:solidFill>
              </a:rPr>
              <a:t> is better for large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Area Under the ROC </a:t>
            </a:r>
            <a:r>
              <a:rPr lang="en-US" sz="2400" b="0" dirty="0" smtClean="0">
                <a:solidFill>
                  <a:schemeClr val="tx1"/>
                </a:solidFill>
              </a:rPr>
              <a:t>curve (</a:t>
            </a:r>
            <a:r>
              <a:rPr lang="en-US" sz="2400" b="0" dirty="0" smtClean="0">
                <a:solidFill>
                  <a:srgbClr val="FF0000"/>
                </a:solidFill>
              </a:rPr>
              <a:t>AUC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Ideal: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Area = 1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Random guess: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</a:rPr>
              <a:t> Area = 0.5</a:t>
            </a:r>
          </a:p>
        </p:txBody>
      </p:sp>
    </p:spTree>
    <p:extLst>
      <p:ext uri="{BB962C8B-B14F-4D97-AF65-F5344CB8AC3E}">
        <p14:creationId xmlns:p14="http://schemas.microsoft.com/office/powerpoint/2010/main" val="165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Classification </a:t>
            </a: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Predicting </a:t>
            </a:r>
            <a:r>
              <a:rPr lang="en-US" dirty="0">
                <a:solidFill>
                  <a:srgbClr val="0070C0"/>
                </a:solidFill>
              </a:rPr>
              <a:t>tumor </a:t>
            </a:r>
            <a:r>
              <a:rPr lang="en-US" dirty="0"/>
              <a:t>cells as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malignant</a:t>
            </a:r>
          </a:p>
          <a:p>
            <a:pPr lvl="4"/>
            <a:endParaRPr lang="en-US" dirty="0"/>
          </a:p>
          <a:p>
            <a:r>
              <a:rPr lang="en-US" dirty="0"/>
              <a:t>Classifying credit card </a:t>
            </a:r>
            <a:r>
              <a:rPr lang="en-US" dirty="0">
                <a:solidFill>
                  <a:srgbClr val="0070C0"/>
                </a:solidFill>
              </a:rPr>
              <a:t>transactions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>
                <a:solidFill>
                  <a:srgbClr val="00B050"/>
                </a:solidFill>
              </a:rPr>
              <a:t>legitimate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fraudulent</a:t>
            </a:r>
          </a:p>
          <a:p>
            <a:pPr marL="1051560" lvl="4" indent="0">
              <a:buNone/>
            </a:pPr>
            <a:endParaRPr lang="en-US" dirty="0"/>
          </a:p>
          <a:p>
            <a:r>
              <a:rPr lang="en-US" dirty="0"/>
              <a:t>Categorizing </a:t>
            </a:r>
            <a:r>
              <a:rPr lang="en-US" dirty="0">
                <a:solidFill>
                  <a:srgbClr val="0070C0"/>
                </a:solidFill>
              </a:rPr>
              <a:t>news stories </a:t>
            </a:r>
            <a:r>
              <a:rPr lang="en-US" dirty="0"/>
              <a:t>as </a:t>
            </a:r>
            <a:r>
              <a:rPr lang="en-US" dirty="0">
                <a:solidFill>
                  <a:srgbClr val="00B050"/>
                </a:solidFill>
              </a:rPr>
              <a:t>finance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weather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entertainment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sports</a:t>
            </a:r>
            <a:r>
              <a:rPr lang="en-US" dirty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Identifying </a:t>
            </a:r>
            <a:r>
              <a:rPr lang="en-US" dirty="0" smtClean="0">
                <a:solidFill>
                  <a:srgbClr val="FF0000"/>
                </a:solidFill>
              </a:rPr>
              <a:t>spam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email</a:t>
            </a:r>
            <a:r>
              <a:rPr lang="en-US" dirty="0" smtClean="0"/>
              <a:t>, spam web </a:t>
            </a:r>
            <a:r>
              <a:rPr lang="en-US" dirty="0" smtClean="0">
                <a:solidFill>
                  <a:srgbClr val="0070C0"/>
                </a:solidFill>
              </a:rPr>
              <a:t>pages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adult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content</a:t>
            </a:r>
          </a:p>
          <a:p>
            <a:endParaRPr lang="en-US" dirty="0"/>
          </a:p>
          <a:p>
            <a:r>
              <a:rPr lang="en-US" dirty="0" smtClean="0"/>
              <a:t>Understanding if a web </a:t>
            </a:r>
            <a:r>
              <a:rPr lang="en-US" dirty="0" smtClean="0">
                <a:solidFill>
                  <a:srgbClr val="0070C0"/>
                </a:solidFill>
              </a:rPr>
              <a:t>query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commercial intent </a:t>
            </a:r>
            <a:r>
              <a:rPr lang="en-US" dirty="0" smtClean="0"/>
              <a:t>or not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6682" y="5943600"/>
            <a:ext cx="4634602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Classification is </a:t>
            </a:r>
            <a:r>
              <a:rPr lang="en-US" dirty="0" smtClean="0">
                <a:solidFill>
                  <a:srgbClr val="FF0000"/>
                </a:solidFill>
              </a:rPr>
              <a:t>everywhere</a:t>
            </a:r>
            <a:r>
              <a:rPr lang="en-US" dirty="0" smtClean="0"/>
              <a:t> in data science</a:t>
            </a:r>
          </a:p>
          <a:p>
            <a:r>
              <a:rPr lang="en-US" dirty="0" smtClean="0"/>
              <a:t>Big data has the answers all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Precision-Recall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parameterized</a:t>
            </a:r>
            <a:r>
              <a:rPr lang="en-US" dirty="0" smtClean="0"/>
              <a:t> models, it controls the precision/recall tradeoff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" r="49240"/>
          <a:stretch/>
        </p:blipFill>
        <p:spPr>
          <a:xfrm>
            <a:off x="1828800" y="2743200"/>
            <a:ext cx="47480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 </a:t>
            </a:r>
            <a:r>
              <a:rPr lang="en-US" dirty="0" err="1" smtClean="0"/>
              <a:t>vs</a:t>
            </a:r>
            <a:r>
              <a:rPr lang="en-US" dirty="0" smtClean="0"/>
              <a:t> Precision-Recall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911334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Under the Curve (AUC) as a single number for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16080</TotalTime>
  <Words>3954</Words>
  <Application>Microsoft Office PowerPoint</Application>
  <PresentationFormat>On-screen Show (4:3)</PresentationFormat>
  <Paragraphs>939</Paragraphs>
  <Slides>91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Clarity</vt:lpstr>
      <vt:lpstr>Document</vt:lpstr>
      <vt:lpstr>Visio</vt:lpstr>
      <vt:lpstr>Equation</vt:lpstr>
      <vt:lpstr>Εξίσωση</vt:lpstr>
      <vt:lpstr>VISIO</vt:lpstr>
      <vt:lpstr>Worksheet</vt:lpstr>
      <vt:lpstr>DATA MINING LECTURE 11</vt:lpstr>
      <vt:lpstr>What is a hipster?</vt:lpstr>
      <vt:lpstr>Hipster or Hippie?</vt:lpstr>
      <vt:lpstr>How to be a hipster</vt:lpstr>
      <vt:lpstr>Classification</vt:lpstr>
      <vt:lpstr>Catching tax-evasion</vt:lpstr>
      <vt:lpstr>What is classification?</vt:lpstr>
      <vt:lpstr>Why classification?</vt:lpstr>
      <vt:lpstr>Examples of Classification Tasks</vt:lpstr>
      <vt:lpstr>General approach to classification</vt:lpstr>
      <vt:lpstr>Illustrating Classification Task</vt:lpstr>
      <vt:lpstr>Evaluation of classification models</vt:lpstr>
      <vt:lpstr>Classification Techniques</vt:lpstr>
      <vt:lpstr>Classification Techniques</vt:lpstr>
      <vt:lpstr>Decision Trees</vt:lpstr>
      <vt:lpstr>Example of a Decision Tree</vt:lpstr>
      <vt:lpstr>Another Example of Decision Tree</vt:lpstr>
      <vt:lpstr>Decision Tree Classification Task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Tree Induction</vt:lpstr>
      <vt:lpstr>General Structure of Hunt’s Algorithm</vt:lpstr>
      <vt:lpstr>Hunt’s Algorithm</vt:lpstr>
      <vt:lpstr>Constructing decision-trees (pseudocode)</vt:lpstr>
      <vt:lpstr>Tree Induction</vt:lpstr>
      <vt:lpstr>How to Specify Test Condition?</vt:lpstr>
      <vt:lpstr>Splitting Based on Nominal Attributes</vt:lpstr>
      <vt:lpstr>Splitting Based on Ordinal Attributes</vt:lpstr>
      <vt:lpstr>Splitting Based on Continuous Attributes</vt:lpstr>
      <vt:lpstr>Splitting Based on Continuous Attributes</vt:lpstr>
      <vt:lpstr>How to determine the Best Split</vt:lpstr>
      <vt:lpstr>How to determine the Best Split</vt:lpstr>
      <vt:lpstr>Measuring Node Impurity</vt:lpstr>
      <vt:lpstr>Gain</vt:lpstr>
      <vt:lpstr>Example</vt:lpstr>
      <vt:lpstr>Impurity measures</vt:lpstr>
      <vt:lpstr>Comparison among Splitting Criteria</vt:lpstr>
      <vt:lpstr>Categorical Attributes</vt:lpstr>
      <vt:lpstr>Continuous Attributes</vt:lpstr>
      <vt:lpstr>Continuous Attributes</vt:lpstr>
      <vt:lpstr>Splitting based on impurity</vt:lpstr>
      <vt:lpstr>Splitting based on INFO</vt:lpstr>
      <vt:lpstr>Gain Ratio</vt:lpstr>
      <vt:lpstr>Stopping Criteria for Tree Induction</vt:lpstr>
      <vt:lpstr>Decision Tree Based Classification</vt:lpstr>
      <vt:lpstr>Example: C4.5</vt:lpstr>
      <vt:lpstr>Other Issues</vt:lpstr>
      <vt:lpstr>Data Fragmentation</vt:lpstr>
      <vt:lpstr>Expressiveness</vt:lpstr>
      <vt:lpstr>Decision Boundary</vt:lpstr>
      <vt:lpstr>Expressiveness</vt:lpstr>
      <vt:lpstr>Oblique Decision Trees</vt:lpstr>
      <vt:lpstr>Practical Issues of Classification</vt:lpstr>
      <vt:lpstr>Underfitting and Overfitting (Example)</vt:lpstr>
      <vt:lpstr>Underfitting and Overfitting</vt:lpstr>
      <vt:lpstr>Overfitting due to Noise </vt:lpstr>
      <vt:lpstr>Overfitting due to Insufficient Examples</vt:lpstr>
      <vt:lpstr>Notes on Overfitting</vt:lpstr>
      <vt:lpstr>Estimating Generalization Errors</vt:lpstr>
      <vt:lpstr>Occam’s Razor</vt:lpstr>
      <vt:lpstr>Minimum Description Length (MDL)</vt:lpstr>
      <vt:lpstr>How to Address Overfitting</vt:lpstr>
      <vt:lpstr>How to Address Overfitting…</vt:lpstr>
      <vt:lpstr>Example of Post-Pruning</vt:lpstr>
      <vt:lpstr>Model Evaluation</vt:lpstr>
      <vt:lpstr>Model Evaluation</vt:lpstr>
      <vt:lpstr>Metrics for Performance Evaluation</vt:lpstr>
      <vt:lpstr>Metrics for Performance Evaluation…</vt:lpstr>
      <vt:lpstr>Limitation of Accuracy</vt:lpstr>
      <vt:lpstr>Cost Matrix</vt:lpstr>
      <vt:lpstr>Computing Cost of Classification</vt:lpstr>
      <vt:lpstr>Cost vs Accuracy</vt:lpstr>
      <vt:lpstr>Precision-Recall</vt:lpstr>
      <vt:lpstr>Model Evaluation</vt:lpstr>
      <vt:lpstr>Methods for Performance Evaluation</vt:lpstr>
      <vt:lpstr>Methods of Estimation</vt:lpstr>
      <vt:lpstr>Dealing with class Imbalance</vt:lpstr>
      <vt:lpstr>Learning Curve</vt:lpstr>
      <vt:lpstr>Model Evaluation</vt:lpstr>
      <vt:lpstr>ROC (Receiver Operating Characteristic)</vt:lpstr>
      <vt:lpstr>ROC (Receiver Operating Characteristic)</vt:lpstr>
      <vt:lpstr>ROC Curve</vt:lpstr>
      <vt:lpstr>ROC Curve</vt:lpstr>
      <vt:lpstr>Using ROC for Model Comparison</vt:lpstr>
      <vt:lpstr>Precision-Recall plot</vt:lpstr>
      <vt:lpstr>ROC curve vs Precision-Recall curve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525</cp:revision>
  <dcterms:created xsi:type="dcterms:W3CDTF">2011-10-17T19:46:53Z</dcterms:created>
  <dcterms:modified xsi:type="dcterms:W3CDTF">2015-12-03T18:43:13Z</dcterms:modified>
</cp:coreProperties>
</file>