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9"/>
  </p:notesMasterIdLst>
  <p:sldIdLst>
    <p:sldId id="369" r:id="rId2"/>
    <p:sldId id="399" r:id="rId3"/>
    <p:sldId id="376" r:id="rId4"/>
    <p:sldId id="462" r:id="rId5"/>
    <p:sldId id="378" r:id="rId6"/>
    <p:sldId id="379" r:id="rId7"/>
    <p:sldId id="380" r:id="rId8"/>
    <p:sldId id="381" r:id="rId9"/>
    <p:sldId id="459" r:id="rId10"/>
    <p:sldId id="382" r:id="rId11"/>
    <p:sldId id="383" r:id="rId12"/>
    <p:sldId id="461" r:id="rId13"/>
    <p:sldId id="387" r:id="rId14"/>
    <p:sldId id="480" r:id="rId15"/>
    <p:sldId id="488" r:id="rId16"/>
    <p:sldId id="489" r:id="rId17"/>
    <p:sldId id="490" r:id="rId18"/>
    <p:sldId id="386" r:id="rId19"/>
    <p:sldId id="464" r:id="rId20"/>
    <p:sldId id="388" r:id="rId21"/>
    <p:sldId id="389" r:id="rId22"/>
    <p:sldId id="428" r:id="rId23"/>
    <p:sldId id="482" r:id="rId24"/>
    <p:sldId id="485" r:id="rId25"/>
    <p:sldId id="483" r:id="rId26"/>
    <p:sldId id="484" r:id="rId27"/>
    <p:sldId id="487" r:id="rId28"/>
    <p:sldId id="486" r:id="rId29"/>
    <p:sldId id="457" r:id="rId30"/>
    <p:sldId id="474" r:id="rId31"/>
    <p:sldId id="476" r:id="rId32"/>
    <p:sldId id="477" r:id="rId33"/>
    <p:sldId id="478" r:id="rId34"/>
    <p:sldId id="390" r:id="rId35"/>
    <p:sldId id="398" r:id="rId36"/>
    <p:sldId id="455" r:id="rId37"/>
    <p:sldId id="405" r:id="rId38"/>
    <p:sldId id="402" r:id="rId39"/>
    <p:sldId id="466" r:id="rId40"/>
    <p:sldId id="404" r:id="rId41"/>
    <p:sldId id="481" r:id="rId42"/>
    <p:sldId id="406" r:id="rId43"/>
    <p:sldId id="407" r:id="rId44"/>
    <p:sldId id="408" r:id="rId45"/>
    <p:sldId id="409" r:id="rId46"/>
    <p:sldId id="417" r:id="rId47"/>
    <p:sldId id="412" r:id="rId48"/>
    <p:sldId id="413" r:id="rId49"/>
    <p:sldId id="471" r:id="rId50"/>
    <p:sldId id="414" r:id="rId51"/>
    <p:sldId id="415" r:id="rId52"/>
    <p:sldId id="418" r:id="rId53"/>
    <p:sldId id="491" r:id="rId54"/>
    <p:sldId id="492" r:id="rId55"/>
    <p:sldId id="493" r:id="rId56"/>
    <p:sldId id="494" r:id="rId57"/>
    <p:sldId id="495" r:id="rId58"/>
    <p:sldId id="496" r:id="rId59"/>
    <p:sldId id="497" r:id="rId60"/>
    <p:sldId id="456" r:id="rId61"/>
    <p:sldId id="421" r:id="rId62"/>
    <p:sldId id="419" r:id="rId63"/>
    <p:sldId id="420" r:id="rId64"/>
    <p:sldId id="422" r:id="rId65"/>
    <p:sldId id="423" r:id="rId66"/>
    <p:sldId id="424" r:id="rId67"/>
    <p:sldId id="458" r:id="rId68"/>
    <p:sldId id="426" r:id="rId69"/>
    <p:sldId id="427" r:id="rId70"/>
    <p:sldId id="439" r:id="rId71"/>
    <p:sldId id="442" r:id="rId72"/>
    <p:sldId id="443" r:id="rId73"/>
    <p:sldId id="444" r:id="rId74"/>
    <p:sldId id="445" r:id="rId75"/>
    <p:sldId id="479" r:id="rId76"/>
    <p:sldId id="473" r:id="rId77"/>
    <p:sldId id="47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65" d="100"/>
          <a:sy n="65" d="100"/>
        </p:scale>
        <p:origin x="1306"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pPr/>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pPr/>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AD608-CBA6-47D5-8D22-831E2BCE0A02}" type="slidenum">
              <a:rPr lang="en-US"/>
              <a:pPr/>
              <a:t>16</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5898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68</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0466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69</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133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70</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7015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59444B7-93C0-4746-B29F-53AC0F94B10D}" type="slidenum">
              <a:rPr lang="en-US"/>
              <a:pPr/>
              <a:t>71</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2526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2345062-AA38-4A8B-ACFC-88318A93FB34}" type="slidenum">
              <a:rPr lang="en-US"/>
              <a:pPr/>
              <a:t>72</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2142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C41FCF8-5AA0-45AD-867B-C421E6667E24}" type="slidenum">
              <a:rPr lang="en-US"/>
              <a:pPr/>
              <a:t>73</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961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pPr/>
              <a:t>33</a:t>
            </a:fld>
            <a:endParaRPr lang="en-US"/>
          </a:p>
        </p:txBody>
      </p:sp>
    </p:spTree>
    <p:extLst>
      <p:ext uri="{BB962C8B-B14F-4D97-AF65-F5344CB8AC3E}">
        <p14:creationId xmlns:p14="http://schemas.microsoft.com/office/powerpoint/2010/main" val="117527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Rot="1" noChangeAspect="1" noChangeArrowheads="1" noTextEdit="1"/>
          </p:cNvSpPr>
          <p:nvPr>
            <p:ph type="sldImg"/>
          </p:nvPr>
        </p:nvSpPr>
        <p:spPr>
          <a:xfrm>
            <a:off x="1147763" y="687388"/>
            <a:ext cx="4568825" cy="3427412"/>
          </a:xfrm>
          <a:ln/>
        </p:spPr>
      </p:sp>
      <p:sp>
        <p:nvSpPr>
          <p:cNvPr id="758787"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2032538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Rot="1" noChangeAspect="1" noChangeArrowheads="1" noTextEdit="1"/>
          </p:cNvSpPr>
          <p:nvPr>
            <p:ph type="sldImg"/>
          </p:nvPr>
        </p:nvSpPr>
        <p:spPr>
          <a:xfrm>
            <a:off x="1147763" y="687388"/>
            <a:ext cx="4568825" cy="3427412"/>
          </a:xfrm>
          <a:ln/>
        </p:spPr>
      </p:sp>
      <p:sp>
        <p:nvSpPr>
          <p:cNvPr id="746499"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335171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Rot="1" noChangeAspect="1" noChangeArrowheads="1" noTextEdit="1"/>
          </p:cNvSpPr>
          <p:nvPr>
            <p:ph type="sldImg"/>
          </p:nvPr>
        </p:nvSpPr>
        <p:spPr>
          <a:xfrm>
            <a:off x="1147763" y="687388"/>
            <a:ext cx="4568825" cy="3427412"/>
          </a:xfrm>
          <a:ln/>
        </p:spPr>
      </p:sp>
      <p:sp>
        <p:nvSpPr>
          <p:cNvPr id="749571"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2631365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noTextEdit="1"/>
          </p:cNvSpPr>
          <p:nvPr>
            <p:ph type="sldImg"/>
          </p:nvPr>
        </p:nvSpPr>
        <p:spPr>
          <a:xfrm>
            <a:off x="1147763" y="687388"/>
            <a:ext cx="4568825" cy="3427412"/>
          </a:xfrm>
          <a:ln/>
        </p:spPr>
      </p:sp>
      <p:sp>
        <p:nvSpPr>
          <p:cNvPr id="751619"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129405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Rot="1" noChangeAspect="1" noChangeArrowheads="1" noTextEdit="1"/>
          </p:cNvSpPr>
          <p:nvPr>
            <p:ph type="sldImg"/>
          </p:nvPr>
        </p:nvSpPr>
        <p:spPr>
          <a:xfrm>
            <a:off x="1147763" y="687388"/>
            <a:ext cx="4568825" cy="3427412"/>
          </a:xfrm>
          <a:ln/>
        </p:spPr>
      </p:sp>
      <p:sp>
        <p:nvSpPr>
          <p:cNvPr id="737283"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3199507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147763" y="687388"/>
            <a:ext cx="4568825" cy="3427412"/>
          </a:xfrm>
          <a:ln/>
        </p:spPr>
      </p:sp>
      <p:sp>
        <p:nvSpPr>
          <p:cNvPr id="741379" name="Rectangle 3"/>
          <p:cNvSpPr>
            <a:spLocks noGrp="1" noChangeArrowheads="1"/>
          </p:cNvSpPr>
          <p:nvPr>
            <p:ph type="body" idx="1"/>
          </p:nvPr>
        </p:nvSpPr>
        <p:spPr>
          <a:xfrm>
            <a:off x="913805" y="4342191"/>
            <a:ext cx="5030391" cy="4113893"/>
          </a:xfrm>
        </p:spPr>
        <p:txBody>
          <a:bodyPr lIns="89886" tIns="44943" rIns="89886" bIns="44943"/>
          <a:lstStyle/>
          <a:p>
            <a:endParaRPr lang="en-US"/>
          </a:p>
        </p:txBody>
      </p:sp>
    </p:spTree>
    <p:extLst>
      <p:ext uri="{BB962C8B-B14F-4D97-AF65-F5344CB8AC3E}">
        <p14:creationId xmlns:p14="http://schemas.microsoft.com/office/powerpoint/2010/main" val="2096131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Rot="1" noChangeAspect="1" noChangeArrowheads="1"/>
          </p:cNvSpPr>
          <p:nvPr>
            <p:ph type="sldImg"/>
          </p:nvPr>
        </p:nvSpPr>
        <p:spPr bwMode="auto">
          <a:xfrm>
            <a:off x="1146175" y="687388"/>
            <a:ext cx="4568825" cy="3427412"/>
          </a:xfrm>
          <a:prstGeom prst="rect">
            <a:avLst/>
          </a:prstGeom>
          <a:solidFill>
            <a:srgbClr val="FFFFFF"/>
          </a:solidFill>
          <a:ln>
            <a:solidFill>
              <a:srgbClr val="000000"/>
            </a:solidFill>
            <a:miter lim="800000"/>
            <a:headEnd/>
            <a:tailEnd/>
          </a:ln>
        </p:spPr>
      </p:sp>
      <p:sp>
        <p:nvSpPr>
          <p:cNvPr id="659459" name="Rectangle 3"/>
          <p:cNvSpPr>
            <a:spLocks noGrp="1" noChangeArrowheads="1"/>
          </p:cNvSpPr>
          <p:nvPr>
            <p:ph type="body" idx="1"/>
          </p:nvPr>
        </p:nvSpPr>
        <p:spPr bwMode="auto">
          <a:xfrm>
            <a:off x="913805" y="4342191"/>
            <a:ext cx="5030391" cy="4113893"/>
          </a:xfrm>
          <a:prstGeom prst="rect">
            <a:avLst/>
          </a:prstGeom>
          <a:solidFill>
            <a:srgbClr val="FFFFFF"/>
          </a:solidFill>
          <a:ln>
            <a:solidFill>
              <a:srgbClr val="000000"/>
            </a:solidFill>
            <a:miter lim="800000"/>
            <a:headEnd/>
            <a:tailEnd/>
          </a:ln>
        </p:spPr>
        <p:txBody>
          <a:bodyPr lIns="89894" tIns="44946" rIns="89894" bIns="44946"/>
          <a:lstStyle/>
          <a:p>
            <a:endParaRPr lang="en-US"/>
          </a:p>
        </p:txBody>
      </p:sp>
    </p:spTree>
    <p:extLst>
      <p:ext uri="{BB962C8B-B14F-4D97-AF65-F5344CB8AC3E}">
        <p14:creationId xmlns:p14="http://schemas.microsoft.com/office/powerpoint/2010/main" val="246754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pPr/>
              <a:t>10/1/2015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pPr/>
              <a:t>10/1/2015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pPr/>
              <a:t>10/1/2015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pPr/>
              <a:t>10/1/2015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pPr/>
              <a:t>10/1/2015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10/1/2015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10/1/2015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pPr/>
              <a:t>10/1/2015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cdc.gov/oa/climate/ghcn-monthly/index.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ired.com/wired/archive/12.10/tail.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2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2.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6.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oleObject" Target="../embeddings/Microsoft_Word_97_-_2003_Document4.doc"/><Relationship Id="rId4" Type="http://schemas.openxmlformats.org/officeDocument/2006/relationships/image" Target="../media/image27.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1000genomes.org/page.ph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MINING</a:t>
            </a:r>
            <a:br>
              <a:rPr lang="en-US" dirty="0" smtClean="0"/>
            </a:br>
            <a:r>
              <a:rPr lang="en-US" dirty="0" smtClean="0"/>
              <a:t>LECTURE 1</a:t>
            </a:r>
            <a:endParaRPr lang="en-US" dirty="0"/>
          </a:p>
        </p:txBody>
      </p:sp>
      <p:sp>
        <p:nvSpPr>
          <p:cNvPr id="5" name="Subtitle 4"/>
          <p:cNvSpPr>
            <a:spLocks noGrp="1"/>
          </p:cNvSpPr>
          <p:nvPr>
            <p:ph type="subTitle" idx="1"/>
          </p:nvPr>
        </p:nvSpPr>
        <p:spPr/>
        <p:txBody>
          <a:bodyPr/>
          <a:lstStyle/>
          <a:p>
            <a:r>
              <a:rPr lang="en-US" dirty="0" smtClean="0"/>
              <a:t>Introduction</a:t>
            </a:r>
            <a:endParaRPr lang="en-US" dirty="0"/>
          </a:p>
        </p:txBody>
      </p:sp>
    </p:spTree>
    <p:extLst>
      <p:ext uri="{BB962C8B-B14F-4D97-AF65-F5344CB8AC3E}">
        <p14:creationId xmlns:p14="http://schemas.microsoft.com/office/powerpoint/2010/main" val="3974019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environmental data</a:t>
            </a:r>
            <a:endParaRPr lang="en-US" dirty="0"/>
          </a:p>
        </p:txBody>
      </p:sp>
      <p:sp>
        <p:nvSpPr>
          <p:cNvPr id="3" name="Content Placeholder 2"/>
          <p:cNvSpPr>
            <a:spLocks noGrp="1"/>
          </p:cNvSpPr>
          <p:nvPr>
            <p:ph idx="1"/>
          </p:nvPr>
        </p:nvSpPr>
        <p:spPr/>
        <p:txBody>
          <a:bodyPr>
            <a:normAutofit fontScale="92500"/>
          </a:bodyPr>
          <a:lstStyle/>
          <a:p>
            <a:r>
              <a:rPr lang="en-US" dirty="0" smtClean="0"/>
              <a:t>Climate data (just an example)</a:t>
            </a:r>
          </a:p>
          <a:p>
            <a:pPr marL="342900" lvl="1" indent="-342900">
              <a:buNone/>
            </a:pPr>
            <a:r>
              <a:rPr lang="en-US" sz="2400" dirty="0" smtClean="0">
                <a:hlinkClick r:id="rId2"/>
              </a:rPr>
              <a:t>http://www.ncdc.gov/oa/climate/ghcn-monthly/index.php</a:t>
            </a:r>
            <a:endParaRPr lang="en-US" sz="2400" dirty="0" smtClean="0"/>
          </a:p>
          <a:p>
            <a:endParaRPr lang="en-US" dirty="0" smtClean="0"/>
          </a:p>
          <a:p>
            <a:r>
              <a:rPr lang="en-US" dirty="0" smtClean="0"/>
              <a:t>“a database of temperature, precipitation and pressure records managed by the National Climatic Data Center, Arizona State University and the Carbon Dioxide Information Analysis Center”</a:t>
            </a:r>
          </a:p>
          <a:p>
            <a:endParaRPr lang="en-US" dirty="0" smtClean="0"/>
          </a:p>
          <a:p>
            <a:r>
              <a:rPr lang="en-US" dirty="0" smtClean="0"/>
              <a:t>“6000 temperature stations, 7500 precipitation stations, 2000 pressure stations”</a:t>
            </a:r>
          </a:p>
          <a:p>
            <a:pPr lvl="1"/>
            <a:r>
              <a:rPr lang="en-US" dirty="0" smtClean="0">
                <a:solidFill>
                  <a:schemeClr val="accent6">
                    <a:lumMod val="75000"/>
                  </a:schemeClr>
                </a:solidFill>
              </a:rPr>
              <a:t>Spatiotemporal</a:t>
            </a:r>
            <a:r>
              <a:rPr lang="en-US" dirty="0" smtClean="0"/>
              <a:t> data</a:t>
            </a:r>
          </a:p>
          <a:p>
            <a:pPr lvl="1">
              <a:buNone/>
            </a:pPr>
            <a:endParaRPr lang="en-US" dirty="0"/>
          </a:p>
        </p:txBody>
      </p:sp>
    </p:spTree>
    <p:extLst>
      <p:ext uri="{BB962C8B-B14F-4D97-AF65-F5344CB8AC3E}">
        <p14:creationId xmlns:p14="http://schemas.microsoft.com/office/powerpoint/2010/main" val="467424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data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Mobile phones today record a large amount of information about the user behavior</a:t>
            </a:r>
          </a:p>
          <a:p>
            <a:pPr lvl="1"/>
            <a:r>
              <a:rPr lang="en-US" dirty="0" smtClean="0"/>
              <a:t>GPS records position</a:t>
            </a:r>
          </a:p>
          <a:p>
            <a:pPr lvl="1"/>
            <a:r>
              <a:rPr lang="en-US" dirty="0" smtClean="0"/>
              <a:t>Camera produces images</a:t>
            </a:r>
          </a:p>
          <a:p>
            <a:pPr lvl="1"/>
            <a:r>
              <a:rPr lang="en-US" dirty="0" smtClean="0"/>
              <a:t>Communication via phone and SMS</a:t>
            </a:r>
          </a:p>
          <a:p>
            <a:pPr lvl="1"/>
            <a:r>
              <a:rPr lang="en-US" dirty="0" smtClean="0"/>
              <a:t>Text via </a:t>
            </a:r>
            <a:r>
              <a:rPr lang="en-US" dirty="0" err="1" smtClean="0"/>
              <a:t>facebook</a:t>
            </a:r>
            <a:r>
              <a:rPr lang="en-US" dirty="0" smtClean="0"/>
              <a:t> updates</a:t>
            </a:r>
          </a:p>
          <a:p>
            <a:pPr lvl="1"/>
            <a:r>
              <a:rPr lang="en-US" dirty="0" smtClean="0"/>
              <a:t>Association with entities via check-ins</a:t>
            </a:r>
          </a:p>
          <a:p>
            <a:endParaRPr lang="en-US" dirty="0" smtClean="0"/>
          </a:p>
          <a:p>
            <a:r>
              <a:rPr lang="en-US" dirty="0" smtClean="0"/>
              <a:t>Amazon </a:t>
            </a:r>
            <a:r>
              <a:rPr lang="en-US" dirty="0"/>
              <a:t>collects all the items that you browsed, placed into your basket, read reviews about, purchased.</a:t>
            </a:r>
          </a:p>
          <a:p>
            <a:endParaRPr lang="en-US" dirty="0"/>
          </a:p>
          <a:p>
            <a:r>
              <a:rPr lang="en-US" dirty="0"/>
              <a:t>Google and Bing record all your browsing activity via toolbar plugins. They also record the queries you asked, the pages you saw and the clicks you did</a:t>
            </a:r>
            <a:r>
              <a:rPr lang="en-US" dirty="0" smtClean="0"/>
              <a:t>.</a:t>
            </a:r>
          </a:p>
          <a:p>
            <a:endParaRPr lang="en-US" dirty="0"/>
          </a:p>
          <a:p>
            <a:r>
              <a:rPr lang="en-US" dirty="0" smtClean="0"/>
              <a:t>Data collected for millions of users on a daily basis</a:t>
            </a:r>
            <a:endParaRPr lang="en-US" dirty="0"/>
          </a:p>
          <a:p>
            <a:endParaRPr lang="en-US" dirty="0" smtClean="0"/>
          </a:p>
          <a:p>
            <a:pPr lvl="1"/>
            <a:endParaRPr lang="en-US" dirty="0"/>
          </a:p>
        </p:txBody>
      </p:sp>
    </p:spTree>
    <p:extLst>
      <p:ext uri="{BB962C8B-B14F-4D97-AF65-F5344CB8AC3E}">
        <p14:creationId xmlns:p14="http://schemas.microsoft.com/office/powerpoint/2010/main" val="3963555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data is also very </a:t>
            </a:r>
            <a:r>
              <a:rPr lang="en-US" dirty="0" smtClean="0">
                <a:solidFill>
                  <a:srgbClr val="FF0000"/>
                </a:solidFill>
              </a:rPr>
              <a:t>complex</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Multiple </a:t>
            </a:r>
            <a:r>
              <a:rPr lang="en-US" dirty="0" smtClean="0">
                <a:solidFill>
                  <a:srgbClr val="00B0F0"/>
                </a:solidFill>
              </a:rPr>
              <a:t>types</a:t>
            </a:r>
            <a:r>
              <a:rPr lang="en-US" dirty="0" smtClean="0"/>
              <a:t> of data: database tables, text, time series, images, videos, graphs, etc</a:t>
            </a:r>
          </a:p>
          <a:p>
            <a:endParaRPr lang="en-US" dirty="0" smtClean="0"/>
          </a:p>
          <a:p>
            <a:r>
              <a:rPr lang="en-US" dirty="0" smtClean="0">
                <a:solidFill>
                  <a:srgbClr val="00B0F0"/>
                </a:solidFill>
              </a:rPr>
              <a:t>Interconnected</a:t>
            </a:r>
            <a:r>
              <a:rPr lang="en-US" dirty="0" smtClean="0"/>
              <a:t> data of different types:</a:t>
            </a:r>
          </a:p>
          <a:p>
            <a:pPr lvl="1"/>
            <a:r>
              <a:rPr lang="en-US" dirty="0" smtClean="0"/>
              <a:t>From the mobile phone we can collect, location of the user, friendship information, check-ins to venues, opinions through twitter, status updates in FB, images though cameras, queries to search engines</a:t>
            </a:r>
          </a:p>
          <a:p>
            <a:pPr marL="0" indent="0">
              <a:buNone/>
            </a:pPr>
            <a:endParaRPr lang="en-US" dirty="0"/>
          </a:p>
          <a:p>
            <a:r>
              <a:rPr lang="en-US" dirty="0">
                <a:solidFill>
                  <a:srgbClr val="00B0F0"/>
                </a:solidFill>
              </a:rPr>
              <a:t>Spatial</a:t>
            </a:r>
            <a:r>
              <a:rPr lang="en-US" dirty="0"/>
              <a:t> and </a:t>
            </a:r>
            <a:r>
              <a:rPr lang="en-US" dirty="0">
                <a:solidFill>
                  <a:srgbClr val="00B0F0"/>
                </a:solidFill>
              </a:rPr>
              <a:t>temporal</a:t>
            </a:r>
            <a:r>
              <a:rPr lang="en-US" dirty="0"/>
              <a:t> aspects</a:t>
            </a:r>
          </a:p>
          <a:p>
            <a:endParaRPr lang="en-US" dirty="0"/>
          </a:p>
        </p:txBody>
      </p:sp>
    </p:spTree>
    <p:extLst>
      <p:ext uri="{BB962C8B-B14F-4D97-AF65-F5344CB8AC3E}">
        <p14:creationId xmlns:p14="http://schemas.microsoft.com/office/powerpoint/2010/main" val="1290624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Suppose that you are the owner of a supermarket and you have collected billions of </a:t>
            </a:r>
            <a:r>
              <a:rPr lang="en-US" dirty="0" smtClean="0">
                <a:solidFill>
                  <a:schemeClr val="accent6">
                    <a:lumMod val="75000"/>
                  </a:schemeClr>
                </a:solidFill>
              </a:rPr>
              <a:t>market basket </a:t>
            </a:r>
            <a:r>
              <a:rPr lang="en-US" dirty="0" smtClean="0"/>
              <a:t>data. What information would you extract from it and how would you use it?</a:t>
            </a:r>
          </a:p>
          <a:p>
            <a:endParaRPr lang="en-US" dirty="0"/>
          </a:p>
          <a:p>
            <a:endParaRPr lang="en-US" dirty="0" smtClean="0"/>
          </a:p>
          <a:p>
            <a:endParaRPr lang="en-US" dirty="0"/>
          </a:p>
          <a:p>
            <a:endParaRPr lang="en-US" dirty="0" smtClean="0"/>
          </a:p>
          <a:p>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102313179"/>
              </p:ext>
            </p:extLst>
          </p:nvPr>
        </p:nvGraphicFramePr>
        <p:xfrm>
          <a:off x="685800" y="3733800"/>
          <a:ext cx="4181475" cy="2152650"/>
        </p:xfrm>
        <a:graphic>
          <a:graphicData uri="http://schemas.openxmlformats.org/presentationml/2006/ole">
            <mc:AlternateContent xmlns:mc="http://schemas.openxmlformats.org/markup-compatibility/2006">
              <mc:Choice xmlns:v="urn:schemas-microsoft-com:vml" Requires="v">
                <p:oleObj spid="_x0000_s3113" name="Document" r:id="rId3" imgW="3831203" imgH="1998588" progId="Word.Document.8">
                  <p:embed/>
                </p:oleObj>
              </mc:Choice>
              <mc:Fallback>
                <p:oleObj name="Document" r:id="rId3" imgW="3831203" imgH="1998588" progId="Word.Document.8">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33800"/>
                        <a:ext cx="4181475" cy="215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019800" y="3886200"/>
            <a:ext cx="2108269" cy="369332"/>
          </a:xfrm>
          <a:prstGeom prst="rect">
            <a:avLst/>
          </a:prstGeom>
          <a:solidFill>
            <a:srgbClr val="92D050"/>
          </a:solidFill>
        </p:spPr>
        <p:txBody>
          <a:bodyPr wrap="none" rtlCol="0">
            <a:spAutoFit/>
          </a:bodyPr>
          <a:lstStyle/>
          <a:p>
            <a:r>
              <a:rPr lang="en-US" dirty="0" smtClean="0"/>
              <a:t>Product placement</a:t>
            </a:r>
          </a:p>
        </p:txBody>
      </p:sp>
      <p:sp>
        <p:nvSpPr>
          <p:cNvPr id="6" name="TextBox 5"/>
          <p:cNvSpPr txBox="1"/>
          <p:nvPr/>
        </p:nvSpPr>
        <p:spPr>
          <a:xfrm>
            <a:off x="5987143" y="4648200"/>
            <a:ext cx="1864613" cy="369332"/>
          </a:xfrm>
          <a:prstGeom prst="rect">
            <a:avLst/>
          </a:prstGeom>
          <a:solidFill>
            <a:srgbClr val="92D050"/>
          </a:solidFill>
        </p:spPr>
        <p:txBody>
          <a:bodyPr wrap="none" rtlCol="0">
            <a:spAutoFit/>
          </a:bodyPr>
          <a:lstStyle/>
          <a:p>
            <a:r>
              <a:rPr lang="en-US" dirty="0" smtClean="0"/>
              <a:t>Catalog creation</a:t>
            </a:r>
          </a:p>
        </p:txBody>
      </p:sp>
    </p:spTree>
    <p:extLst>
      <p:ext uri="{BB962C8B-B14F-4D97-AF65-F5344CB8AC3E}">
        <p14:creationId xmlns:p14="http://schemas.microsoft.com/office/powerpoint/2010/main" val="145839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In online </a:t>
            </a:r>
            <a:r>
              <a:rPr lang="en-US" dirty="0" smtClean="0"/>
              <a:t>sites such as Amazon, YouTube, Netflix the </a:t>
            </a:r>
            <a:r>
              <a:rPr lang="en-US" dirty="0" smtClean="0"/>
              <a:t>data collected can be at the individual level: we know for every user the items they have looked at, reviewed, </a:t>
            </a:r>
            <a:r>
              <a:rPr lang="en-US" dirty="0" smtClean="0"/>
              <a:t>selected.</a:t>
            </a:r>
          </a:p>
          <a:p>
            <a:r>
              <a:rPr lang="en-US" dirty="0" smtClean="0"/>
              <a:t>What information can you get from this data?</a:t>
            </a:r>
            <a:endParaRPr lang="en-US" dirty="0" smtClean="0"/>
          </a:p>
        </p:txBody>
      </p:sp>
      <p:sp>
        <p:nvSpPr>
          <p:cNvPr id="4" name="TextBox 3"/>
          <p:cNvSpPr txBox="1"/>
          <p:nvPr/>
        </p:nvSpPr>
        <p:spPr>
          <a:xfrm>
            <a:off x="5867400" y="4724400"/>
            <a:ext cx="2754280" cy="461665"/>
          </a:xfrm>
          <a:prstGeom prst="rect">
            <a:avLst/>
          </a:prstGeom>
          <a:solidFill>
            <a:srgbClr val="92D050"/>
          </a:solidFill>
        </p:spPr>
        <p:txBody>
          <a:bodyPr wrap="none" rtlCol="0">
            <a:spAutoFit/>
          </a:bodyPr>
          <a:lstStyle/>
          <a:p>
            <a:r>
              <a:rPr lang="en-US" sz="2400" dirty="0" smtClean="0"/>
              <a:t>Recommendations</a:t>
            </a:r>
          </a:p>
        </p:txBody>
      </p:sp>
    </p:spTree>
    <p:extLst>
      <p:ext uri="{BB962C8B-B14F-4D97-AF65-F5344CB8AC3E}">
        <p14:creationId xmlns:p14="http://schemas.microsoft.com/office/powerpoint/2010/main" val="10586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Recommendations</a:t>
            </a:r>
            <a:endParaRPr lang="en-US" dirty="0"/>
          </a:p>
        </p:txBody>
      </p:sp>
      <p:sp>
        <p:nvSpPr>
          <p:cNvPr id="3" name="Content Placeholder 2"/>
          <p:cNvSpPr>
            <a:spLocks noGrp="1"/>
          </p:cNvSpPr>
          <p:nvPr>
            <p:ph idx="1"/>
          </p:nvPr>
        </p:nvSpPr>
        <p:spPr/>
        <p:txBody>
          <a:bodyPr/>
          <a:lstStyle/>
          <a:p>
            <a:r>
              <a:rPr lang="en-US" dirty="0" smtClean="0"/>
              <a:t>“People who have bought this also bought…”</a:t>
            </a:r>
          </a:p>
          <a:p>
            <a:endParaRPr lang="en-US" dirty="0"/>
          </a:p>
          <a:p>
            <a:endParaRPr lang="en-US" dirty="0" smtClean="0"/>
          </a:p>
          <a:p>
            <a:endParaRPr lang="en-US" dirty="0"/>
          </a:p>
          <a:p>
            <a:endParaRPr lang="en-US" dirty="0" smtClean="0"/>
          </a:p>
          <a:p>
            <a:endParaRPr lang="en-US" dirty="0"/>
          </a:p>
          <a:p>
            <a:r>
              <a:rPr lang="en-US" dirty="0" smtClean="0"/>
              <a:t>A huge breakthrough for amazon</a:t>
            </a:r>
          </a:p>
          <a:p>
            <a:pPr lvl="1"/>
            <a:r>
              <a:rPr lang="en-US" dirty="0" smtClean="0"/>
              <a:t>Took advantage of the big tail</a:t>
            </a:r>
          </a:p>
          <a:p>
            <a:r>
              <a:rPr lang="en-US" dirty="0" smtClean="0"/>
              <a:t>A big breakthrough for data mining in general</a:t>
            </a:r>
            <a:endParaRPr lang="en-US" dirty="0"/>
          </a:p>
        </p:txBody>
      </p:sp>
      <p:pic>
        <p:nvPicPr>
          <p:cNvPr id="4" name="Picture 18" descr="http://media.zenfs.com/en-US/video/video.pd2upload.com/video.yahoofinance.com@feba79e3-1c55-39cb-ba9b-80fbd6730983_FU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6815" y="2209800"/>
            <a:ext cx="3770370" cy="233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62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81000"/>
            <a:ext cx="8229600" cy="990600"/>
          </a:xfrm>
        </p:spPr>
        <p:txBody>
          <a:bodyPr/>
          <a:lstStyle/>
          <a:p>
            <a:r>
              <a:rPr lang="en-US" dirty="0">
                <a:hlinkClick r:id="rId3"/>
              </a:rPr>
              <a:t>The Long Tail</a:t>
            </a:r>
            <a:endParaRPr lang="en-US" dirty="0"/>
          </a:p>
        </p:txBody>
      </p:sp>
      <p:pic>
        <p:nvPicPr>
          <p:cNvPr id="26628" name="Picture 4" descr="Anatomy 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6025"/>
            <a:ext cx="7467600" cy="5565775"/>
          </a:xfrm>
          <a:prstGeom prst="rect">
            <a:avLst/>
          </a:prstGeom>
          <a:noFill/>
          <a:extLst>
            <a:ext uri="{909E8E84-426E-40DD-AFC4-6F175D3DCCD1}">
              <a14:hiddenFill xmlns:a14="http://schemas.microsoft.com/office/drawing/2010/main">
                <a:solidFill>
                  <a:srgbClr val="FFFFFF"/>
                </a:solidFill>
              </a14:hiddenFill>
            </a:ext>
          </a:extLst>
        </p:spPr>
      </p:pic>
      <p:sp>
        <p:nvSpPr>
          <p:cNvPr id="26629" name="Text Box 5"/>
          <p:cNvSpPr txBox="1">
            <a:spLocks noChangeArrowheads="1"/>
          </p:cNvSpPr>
          <p:nvPr/>
        </p:nvSpPr>
        <p:spPr bwMode="auto">
          <a:xfrm>
            <a:off x="609600" y="6248400"/>
            <a:ext cx="25765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bg1"/>
                </a:solidFill>
              </a:rPr>
              <a:t>Source: Chris Anderson (2004)</a:t>
            </a:r>
          </a:p>
        </p:txBody>
      </p:sp>
    </p:spTree>
    <p:extLst>
      <p:ext uri="{BB962C8B-B14F-4D97-AF65-F5344CB8AC3E}">
        <p14:creationId xmlns:p14="http://schemas.microsoft.com/office/powerpoint/2010/main" val="4022101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recommendation systems</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dirty="0" smtClean="0"/>
              <a:t>Netflix, YouTube, Pandora, </a:t>
            </a:r>
            <a:r>
              <a:rPr lang="en-US" dirty="0" err="1" smtClean="0"/>
              <a:t>etc</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smtClean="0"/>
              <a:t>Recommendation systems exploit the collective behavior of users to draw conclusions for an individual</a:t>
            </a:r>
          </a:p>
          <a:p>
            <a:pPr lvl="1"/>
            <a:r>
              <a:rPr lang="en-US" dirty="0" smtClean="0"/>
              <a:t>Collaborative filtering</a:t>
            </a:r>
            <a:endParaRPr lang="en-US" dirty="0"/>
          </a:p>
        </p:txBody>
      </p:sp>
      <p:pic>
        <p:nvPicPr>
          <p:cNvPr id="4" name="Picture 3"/>
          <p:cNvPicPr>
            <a:picLocks noChangeAspect="1"/>
          </p:cNvPicPr>
          <p:nvPr/>
        </p:nvPicPr>
        <p:blipFill rotWithShape="1">
          <a:blip r:embed="rId2"/>
          <a:srcRect l="3407" t="8435" r="19424" b="19458"/>
          <a:stretch/>
        </p:blipFill>
        <p:spPr>
          <a:xfrm>
            <a:off x="1752600" y="2057400"/>
            <a:ext cx="6324600" cy="3324256"/>
          </a:xfrm>
          <a:prstGeom prst="rect">
            <a:avLst/>
          </a:prstGeom>
        </p:spPr>
      </p:pic>
    </p:spTree>
    <p:extLst>
      <p:ext uri="{BB962C8B-B14F-4D97-AF65-F5344CB8AC3E}">
        <p14:creationId xmlns:p14="http://schemas.microsoft.com/office/powerpoint/2010/main" val="1833299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 </a:t>
            </a:r>
            <a:r>
              <a:rPr lang="en-US"/>
              <a:t>with </a:t>
            </a:r>
            <a:r>
              <a:rPr lang="en-US" smtClean="0"/>
              <a:t>the data</a:t>
            </a:r>
            <a:r>
              <a:rPr lang="en-US" dirty="0"/>
              <a:t>?</a:t>
            </a:r>
          </a:p>
        </p:txBody>
      </p:sp>
      <p:sp>
        <p:nvSpPr>
          <p:cNvPr id="3" name="Content Placeholder 2"/>
          <p:cNvSpPr>
            <a:spLocks noGrp="1"/>
          </p:cNvSpPr>
          <p:nvPr>
            <p:ph idx="1"/>
          </p:nvPr>
        </p:nvSpPr>
        <p:spPr/>
        <p:txBody>
          <a:bodyPr/>
          <a:lstStyle/>
          <a:p>
            <a:r>
              <a:rPr lang="en-US" dirty="0" smtClean="0"/>
              <a:t>Suppose you are a search engine and you have a </a:t>
            </a:r>
            <a:r>
              <a:rPr lang="en-US" dirty="0" smtClean="0">
                <a:solidFill>
                  <a:schemeClr val="accent6">
                    <a:lumMod val="75000"/>
                  </a:schemeClr>
                </a:solidFill>
              </a:rPr>
              <a:t>toolbar log </a:t>
            </a:r>
            <a:r>
              <a:rPr lang="en-US" dirty="0" smtClean="0"/>
              <a:t>consisting of </a:t>
            </a:r>
          </a:p>
          <a:p>
            <a:pPr lvl="1"/>
            <a:r>
              <a:rPr lang="en-US" dirty="0"/>
              <a:t>pages </a:t>
            </a:r>
            <a:r>
              <a:rPr lang="en-US" dirty="0" smtClean="0"/>
              <a:t>browsed,</a:t>
            </a:r>
          </a:p>
          <a:p>
            <a:pPr lvl="1"/>
            <a:r>
              <a:rPr lang="en-US" dirty="0" smtClean="0"/>
              <a:t>queries, </a:t>
            </a:r>
          </a:p>
          <a:p>
            <a:pPr lvl="1"/>
            <a:r>
              <a:rPr lang="en-US" dirty="0" smtClean="0"/>
              <a:t>pages clicked,</a:t>
            </a:r>
          </a:p>
          <a:p>
            <a:pPr lvl="1"/>
            <a:r>
              <a:rPr lang="en-US" dirty="0" smtClean="0"/>
              <a:t>ads clicked </a:t>
            </a:r>
          </a:p>
          <a:p>
            <a:pPr marL="0" indent="0">
              <a:buNone/>
            </a:pPr>
            <a:r>
              <a:rPr lang="en-US" dirty="0" smtClean="0"/>
              <a:t>each with a </a:t>
            </a:r>
            <a:r>
              <a:rPr lang="en-US" dirty="0" smtClean="0">
                <a:solidFill>
                  <a:schemeClr val="accent5">
                    <a:lumMod val="75000"/>
                  </a:schemeClr>
                </a:solidFill>
              </a:rPr>
              <a:t>user id </a:t>
            </a:r>
            <a:r>
              <a:rPr lang="en-US" dirty="0" smtClean="0"/>
              <a:t>and a  </a:t>
            </a:r>
            <a:r>
              <a:rPr lang="en-US" dirty="0" smtClean="0">
                <a:solidFill>
                  <a:schemeClr val="accent5">
                    <a:lumMod val="75000"/>
                  </a:schemeClr>
                </a:solidFill>
              </a:rPr>
              <a:t>timestamp</a:t>
            </a:r>
            <a:r>
              <a:rPr lang="en-US" dirty="0" smtClean="0"/>
              <a:t>. What information would you like to get our of the data?</a:t>
            </a:r>
            <a:endParaRPr lang="en-US" dirty="0"/>
          </a:p>
        </p:txBody>
      </p:sp>
      <p:sp>
        <p:nvSpPr>
          <p:cNvPr id="4" name="TextBox 3"/>
          <p:cNvSpPr txBox="1"/>
          <p:nvPr/>
        </p:nvSpPr>
        <p:spPr>
          <a:xfrm>
            <a:off x="6400800" y="2895600"/>
            <a:ext cx="2044149" cy="369332"/>
          </a:xfrm>
          <a:prstGeom prst="rect">
            <a:avLst/>
          </a:prstGeom>
          <a:solidFill>
            <a:srgbClr val="92D050"/>
          </a:solidFill>
        </p:spPr>
        <p:txBody>
          <a:bodyPr wrap="none" rtlCol="0">
            <a:spAutoFit/>
          </a:bodyPr>
          <a:lstStyle/>
          <a:p>
            <a:r>
              <a:rPr lang="en-US" dirty="0" smtClean="0"/>
              <a:t>Ad click prediction</a:t>
            </a:r>
            <a:endParaRPr lang="en-US" dirty="0"/>
          </a:p>
        </p:txBody>
      </p:sp>
      <p:sp>
        <p:nvSpPr>
          <p:cNvPr id="5" name="TextBox 4"/>
          <p:cNvSpPr txBox="1"/>
          <p:nvPr/>
        </p:nvSpPr>
        <p:spPr>
          <a:xfrm>
            <a:off x="6365631" y="3581400"/>
            <a:ext cx="2778369" cy="646331"/>
          </a:xfrm>
          <a:prstGeom prst="rect">
            <a:avLst/>
          </a:prstGeom>
          <a:solidFill>
            <a:srgbClr val="92D050"/>
          </a:solidFill>
        </p:spPr>
        <p:txBody>
          <a:bodyPr wrap="square" rtlCol="0">
            <a:spAutoFit/>
          </a:bodyPr>
          <a:lstStyle/>
          <a:p>
            <a:r>
              <a:rPr lang="en-US" dirty="0" smtClean="0"/>
              <a:t>Query auto-completion and spelling correction</a:t>
            </a:r>
            <a:endParaRPr lang="en-US" dirty="0"/>
          </a:p>
        </p:txBody>
      </p:sp>
    </p:spTree>
    <p:extLst>
      <p:ext uri="{BB962C8B-B14F-4D97-AF65-F5344CB8AC3E}">
        <p14:creationId xmlns:p14="http://schemas.microsoft.com/office/powerpoint/2010/main" val="14560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Application</a:t>
            </a:r>
            <a:endParaRPr lang="en-US" dirty="0"/>
          </a:p>
        </p:txBody>
      </p:sp>
      <p:sp>
        <p:nvSpPr>
          <p:cNvPr id="3" name="Content Placeholder 2"/>
          <p:cNvSpPr>
            <a:spLocks noGrp="1"/>
          </p:cNvSpPr>
          <p:nvPr>
            <p:ph idx="1"/>
          </p:nvPr>
        </p:nvSpPr>
        <p:spPr/>
        <p:txBody>
          <a:bodyPr/>
          <a:lstStyle/>
          <a:p>
            <a:r>
              <a:rPr lang="en-US" dirty="0" smtClean="0"/>
              <a:t>Google auto-complete and spelling correction</a:t>
            </a:r>
            <a:endParaRPr lang="en-US" dirty="0"/>
          </a:p>
        </p:txBody>
      </p:sp>
      <p:pic>
        <p:nvPicPr>
          <p:cNvPr id="4" name="Picture 3"/>
          <p:cNvPicPr>
            <a:picLocks noChangeAspect="1"/>
          </p:cNvPicPr>
          <p:nvPr/>
        </p:nvPicPr>
        <p:blipFill rotWithShape="1">
          <a:blip r:embed="rId2"/>
          <a:srcRect l="1783" t="9716" r="38294" b="65940"/>
          <a:stretch/>
        </p:blipFill>
        <p:spPr>
          <a:xfrm>
            <a:off x="29308" y="2971800"/>
            <a:ext cx="9128659" cy="2133600"/>
          </a:xfrm>
          <a:prstGeom prst="rect">
            <a:avLst/>
          </a:prstGeom>
        </p:spPr>
      </p:pic>
    </p:spTree>
    <p:extLst>
      <p:ext uri="{BB962C8B-B14F-4D97-AF65-F5344CB8AC3E}">
        <p14:creationId xmlns:p14="http://schemas.microsoft.com/office/powerpoint/2010/main" val="2946708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a:t>
            </a:r>
            <a:endParaRPr lang="en-US" dirty="0"/>
          </a:p>
        </p:txBody>
      </p:sp>
      <p:sp>
        <p:nvSpPr>
          <p:cNvPr id="3" name="Content Placeholder 2"/>
          <p:cNvSpPr>
            <a:spLocks noGrp="1"/>
          </p:cNvSpPr>
          <p:nvPr>
            <p:ph idx="1"/>
          </p:nvPr>
        </p:nvSpPr>
        <p:spPr/>
        <p:txBody>
          <a:bodyPr/>
          <a:lstStyle/>
          <a:p>
            <a:r>
              <a:rPr lang="en-US" dirty="0" smtClean="0"/>
              <a:t>After years of data mining there is still no unique answer to this question.</a:t>
            </a:r>
          </a:p>
          <a:p>
            <a:endParaRPr lang="en-US" dirty="0"/>
          </a:p>
          <a:p>
            <a:r>
              <a:rPr lang="en-US" dirty="0" smtClean="0"/>
              <a:t>A tentative definition:</a:t>
            </a:r>
            <a:endParaRPr lang="en-US" dirty="0"/>
          </a:p>
        </p:txBody>
      </p:sp>
      <p:sp>
        <p:nvSpPr>
          <p:cNvPr id="4" name="TextBox 3"/>
          <p:cNvSpPr txBox="1"/>
          <p:nvPr/>
        </p:nvSpPr>
        <p:spPr>
          <a:xfrm>
            <a:off x="533400" y="3810000"/>
            <a:ext cx="8382000" cy="1815882"/>
          </a:xfrm>
          <a:prstGeom prst="rect">
            <a:avLst/>
          </a:prstGeom>
          <a:noFill/>
        </p:spPr>
        <p:txBody>
          <a:bodyPr wrap="square" rtlCol="0">
            <a:spAutoFit/>
          </a:bodyPr>
          <a:lstStyle/>
          <a:p>
            <a:r>
              <a:rPr lang="en-US" sz="2800" dirty="0" smtClean="0">
                <a:solidFill>
                  <a:schemeClr val="accent4">
                    <a:lumMod val="75000"/>
                  </a:schemeClr>
                </a:solidFill>
              </a:rPr>
              <a:t>Data mining is the use of </a:t>
            </a:r>
            <a:r>
              <a:rPr lang="en-US" sz="2800" dirty="0" smtClean="0">
                <a:solidFill>
                  <a:schemeClr val="accent6">
                    <a:lumMod val="75000"/>
                  </a:schemeClr>
                </a:solidFill>
              </a:rPr>
              <a:t>efficient </a:t>
            </a:r>
            <a:r>
              <a:rPr lang="en-US" sz="2800" dirty="0" smtClean="0">
                <a:solidFill>
                  <a:schemeClr val="accent4">
                    <a:lumMod val="75000"/>
                  </a:schemeClr>
                </a:solidFill>
              </a:rPr>
              <a:t> techniques for the analysis of </a:t>
            </a:r>
            <a:r>
              <a:rPr lang="en-US" sz="2800" dirty="0" smtClean="0">
                <a:solidFill>
                  <a:schemeClr val="accent6">
                    <a:lumMod val="75000"/>
                  </a:schemeClr>
                </a:solidFill>
              </a:rPr>
              <a:t>very large </a:t>
            </a:r>
            <a:r>
              <a:rPr lang="en-US" sz="2800" dirty="0" smtClean="0">
                <a:solidFill>
                  <a:schemeClr val="accent4">
                    <a:lumMod val="75000"/>
                  </a:schemeClr>
                </a:solidFill>
              </a:rPr>
              <a:t>collections of data and the extraction of </a:t>
            </a:r>
            <a:r>
              <a:rPr lang="en-US" sz="2800" dirty="0" smtClean="0">
                <a:solidFill>
                  <a:schemeClr val="accent6">
                    <a:lumMod val="75000"/>
                  </a:schemeClr>
                </a:solidFill>
              </a:rPr>
              <a:t>useful</a:t>
            </a:r>
            <a:r>
              <a:rPr lang="en-US" sz="2800" dirty="0" smtClean="0">
                <a:solidFill>
                  <a:schemeClr val="accent4">
                    <a:lumMod val="75000"/>
                  </a:schemeClr>
                </a:solidFill>
              </a:rPr>
              <a:t> and possibly </a:t>
            </a:r>
            <a:r>
              <a:rPr lang="en-US" sz="2800" dirty="0" smtClean="0">
                <a:solidFill>
                  <a:schemeClr val="accent6">
                    <a:lumMod val="75000"/>
                  </a:schemeClr>
                </a:solidFill>
              </a:rPr>
              <a:t>unexpected</a:t>
            </a:r>
            <a:r>
              <a:rPr lang="en-US" sz="2800" dirty="0" smtClean="0">
                <a:solidFill>
                  <a:schemeClr val="accent4">
                    <a:lumMod val="75000"/>
                  </a:schemeClr>
                </a:solidFill>
              </a:rPr>
              <a:t> patterns in data</a:t>
            </a:r>
            <a:r>
              <a:rPr lang="en-US" sz="2400" dirty="0" smtClean="0">
                <a:solidFill>
                  <a:schemeClr val="accent4">
                    <a:lumMod val="75000"/>
                  </a:schemeClr>
                </a:solidFill>
              </a:rPr>
              <a:t>.</a:t>
            </a:r>
            <a:endParaRPr lang="en-US" sz="2400" dirty="0">
              <a:solidFill>
                <a:schemeClr val="accent4">
                  <a:lumMod val="75000"/>
                </a:scheme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024302039"/>
              </p:ext>
            </p:extLst>
          </p:nvPr>
        </p:nvGraphicFramePr>
        <p:xfrm>
          <a:off x="5867400" y="2209800"/>
          <a:ext cx="1087438" cy="1295400"/>
        </p:xfrm>
        <a:graphic>
          <a:graphicData uri="http://schemas.openxmlformats.org/presentationml/2006/ole">
            <mc:AlternateContent xmlns:mc="http://schemas.openxmlformats.org/markup-compatibility/2006">
              <mc:Choice xmlns:v="urn:schemas-microsoft-com:vml" Requires="v">
                <p:oleObj spid="_x0000_s4166" name="Clip" r:id="rId3" imgW="1089050" imgH="1175004" progId="">
                  <p:embed/>
                </p:oleObj>
              </mc:Choice>
              <mc:Fallback>
                <p:oleObj name="Clip" r:id="rId3" imgW="1089050" imgH="1175004"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209800"/>
                        <a:ext cx="1087438"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3103197"/>
              </p:ext>
            </p:extLst>
          </p:nvPr>
        </p:nvGraphicFramePr>
        <p:xfrm>
          <a:off x="5638800" y="5334000"/>
          <a:ext cx="1905000" cy="1397000"/>
        </p:xfrm>
        <a:graphic>
          <a:graphicData uri="http://schemas.openxmlformats.org/presentationml/2006/ole">
            <mc:AlternateContent xmlns:mc="http://schemas.openxmlformats.org/markup-compatibility/2006">
              <mc:Choice xmlns:v="urn:schemas-microsoft-com:vml" Requires="v">
                <p:oleObj spid="_x0000_s4167" name="Clip" r:id="rId5" imgW="4582562" imgH="3358836" progId="">
                  <p:embed/>
                </p:oleObj>
              </mc:Choice>
              <mc:Fallback>
                <p:oleObj name="Clip" r:id="rId5" imgW="4582562" imgH="3358836"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334000"/>
                        <a:ext cx="190500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37949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a:xfrm>
            <a:off x="457200" y="1600200"/>
            <a:ext cx="8229600" cy="1965002"/>
          </a:xfrm>
        </p:spPr>
        <p:txBody>
          <a:bodyPr>
            <a:normAutofit fontScale="92500" lnSpcReduction="10000"/>
          </a:bodyPr>
          <a:lstStyle/>
          <a:p>
            <a:r>
              <a:rPr lang="en-US" dirty="0" smtClean="0"/>
              <a:t>Suppose you are biologist who has </a:t>
            </a:r>
            <a:r>
              <a:rPr lang="en-US" dirty="0" smtClean="0">
                <a:solidFill>
                  <a:schemeClr val="accent6">
                    <a:lumMod val="75000"/>
                  </a:schemeClr>
                </a:solidFill>
              </a:rPr>
              <a:t>microarray expression data</a:t>
            </a:r>
            <a:r>
              <a:rPr lang="en-US" dirty="0" smtClean="0"/>
              <a:t>: thousands of genes, and their expression values over thousands of different settings (e.g. tissues). What information would you like to get out of your data?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975" y="3886200"/>
            <a:ext cx="3943350" cy="2743200"/>
          </a:xfrm>
          <a:prstGeom prst="rect">
            <a:avLst/>
          </a:prstGeom>
        </p:spPr>
      </p:pic>
      <p:sp>
        <p:nvSpPr>
          <p:cNvPr id="6" name="TextBox 5"/>
          <p:cNvSpPr txBox="1"/>
          <p:nvPr/>
        </p:nvSpPr>
        <p:spPr>
          <a:xfrm>
            <a:off x="6022633" y="4266418"/>
            <a:ext cx="3121367" cy="369332"/>
          </a:xfrm>
          <a:prstGeom prst="rect">
            <a:avLst/>
          </a:prstGeom>
          <a:solidFill>
            <a:srgbClr val="92D050"/>
          </a:solidFill>
        </p:spPr>
        <p:txBody>
          <a:bodyPr wrap="none" rtlCol="0">
            <a:spAutoFit/>
          </a:bodyPr>
          <a:lstStyle/>
          <a:p>
            <a:r>
              <a:rPr lang="en-US" dirty="0" smtClean="0"/>
              <a:t>Groups of genes and tissues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472804"/>
            <a:ext cx="4508500" cy="3385196"/>
          </a:xfrm>
          <a:prstGeom prst="rect">
            <a:avLst/>
          </a:prstGeom>
        </p:spPr>
      </p:pic>
    </p:spTree>
    <p:extLst>
      <p:ext uri="{BB962C8B-B14F-4D97-AF65-F5344CB8AC3E}">
        <p14:creationId xmlns:p14="http://schemas.microsoft.com/office/powerpoint/2010/main" val="333094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Suppose you are a stock broker and you observe the fluctuations of multiple stocks over time. What information would you like to get our of your data?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462162"/>
            <a:ext cx="4572000" cy="33958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1" y="3462162"/>
            <a:ext cx="4572000" cy="33958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3462162"/>
            <a:ext cx="4519613" cy="335692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701" y="3473048"/>
            <a:ext cx="4443413" cy="3300330"/>
          </a:xfrm>
          <a:prstGeom prst="rect">
            <a:avLst/>
          </a:prstGeom>
        </p:spPr>
      </p:pic>
      <p:sp>
        <p:nvSpPr>
          <p:cNvPr id="8" name="TextBox 7"/>
          <p:cNvSpPr txBox="1"/>
          <p:nvPr/>
        </p:nvSpPr>
        <p:spPr>
          <a:xfrm>
            <a:off x="6497122" y="3282939"/>
            <a:ext cx="2646878" cy="369332"/>
          </a:xfrm>
          <a:prstGeom prst="rect">
            <a:avLst/>
          </a:prstGeom>
          <a:solidFill>
            <a:srgbClr val="92D050"/>
          </a:solidFill>
        </p:spPr>
        <p:txBody>
          <a:bodyPr wrap="none" rtlCol="0">
            <a:spAutoFit/>
          </a:bodyPr>
          <a:lstStyle/>
          <a:p>
            <a:r>
              <a:rPr lang="en-US" dirty="0" smtClean="0"/>
              <a:t>Groups of similar stocks</a:t>
            </a:r>
            <a:endParaRPr lang="en-US" dirty="0"/>
          </a:p>
        </p:txBody>
      </p:sp>
      <p:sp>
        <p:nvSpPr>
          <p:cNvPr id="9" name="TextBox 8"/>
          <p:cNvSpPr txBox="1"/>
          <p:nvPr/>
        </p:nvSpPr>
        <p:spPr>
          <a:xfrm>
            <a:off x="6845308" y="3972503"/>
            <a:ext cx="2287806" cy="369332"/>
          </a:xfrm>
          <a:prstGeom prst="rect">
            <a:avLst/>
          </a:prstGeom>
          <a:solidFill>
            <a:srgbClr val="92D050"/>
          </a:solidFill>
        </p:spPr>
        <p:txBody>
          <a:bodyPr wrap="none" rtlCol="0">
            <a:spAutoFit/>
          </a:bodyPr>
          <a:lstStyle/>
          <a:p>
            <a:r>
              <a:rPr lang="en-US" dirty="0" smtClean="0"/>
              <a:t>Correlation of stocks</a:t>
            </a:r>
            <a:endParaRPr lang="en-US" dirty="0"/>
          </a:p>
        </p:txBody>
      </p:sp>
      <p:sp>
        <p:nvSpPr>
          <p:cNvPr id="10" name="TextBox 9"/>
          <p:cNvSpPr txBox="1"/>
          <p:nvPr/>
        </p:nvSpPr>
        <p:spPr>
          <a:xfrm>
            <a:off x="6665593" y="4711167"/>
            <a:ext cx="2514343" cy="369332"/>
          </a:xfrm>
          <a:prstGeom prst="rect">
            <a:avLst/>
          </a:prstGeom>
          <a:solidFill>
            <a:srgbClr val="92D050"/>
          </a:solidFill>
        </p:spPr>
        <p:txBody>
          <a:bodyPr wrap="none" rtlCol="0">
            <a:spAutoFit/>
          </a:bodyPr>
          <a:lstStyle/>
          <a:p>
            <a:r>
              <a:rPr lang="en-US" dirty="0" smtClean="0"/>
              <a:t>Stock Value prediction</a:t>
            </a:r>
            <a:endParaRPr lang="en-US" dirty="0"/>
          </a:p>
        </p:txBody>
      </p:sp>
    </p:spTree>
    <p:extLst>
      <p:ext uri="{BB962C8B-B14F-4D97-AF65-F5344CB8AC3E}">
        <p14:creationId xmlns:p14="http://schemas.microsoft.com/office/powerpoint/2010/main" val="207793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the data?</a:t>
            </a:r>
            <a:endParaRPr lang="en-US" dirty="0"/>
          </a:p>
        </p:txBody>
      </p:sp>
      <p:sp>
        <p:nvSpPr>
          <p:cNvPr id="3" name="Content Placeholder 2"/>
          <p:cNvSpPr>
            <a:spLocks noGrp="1"/>
          </p:cNvSpPr>
          <p:nvPr>
            <p:ph idx="1"/>
          </p:nvPr>
        </p:nvSpPr>
        <p:spPr/>
        <p:txBody>
          <a:bodyPr/>
          <a:lstStyle/>
          <a:p>
            <a:r>
              <a:rPr lang="en-US" dirty="0" smtClean="0"/>
              <a:t>You are the owner of a social network, and you have full access to the social graph, what kind of information do you want to get out of your graph?</a:t>
            </a:r>
            <a:endParaRPr lang="en-US" dirty="0"/>
          </a:p>
        </p:txBody>
      </p:sp>
      <p:sp>
        <p:nvSpPr>
          <p:cNvPr id="4" name="TextBox 3"/>
          <p:cNvSpPr txBox="1"/>
          <p:nvPr/>
        </p:nvSpPr>
        <p:spPr>
          <a:xfrm>
            <a:off x="1828800" y="3836670"/>
            <a:ext cx="7002238" cy="1938992"/>
          </a:xfrm>
          <a:prstGeom prst="rect">
            <a:avLst/>
          </a:prstGeom>
          <a:solidFill>
            <a:srgbClr val="92D050"/>
          </a:solidFill>
        </p:spPr>
        <p:txBody>
          <a:bodyPr wrap="none" rtlCol="0">
            <a:spAutoFit/>
          </a:bodyPr>
          <a:lstStyle/>
          <a:p>
            <a:pPr marL="342900" indent="-342900">
              <a:buFont typeface="Arial" pitchFamily="34" charset="0"/>
              <a:buChar char="•"/>
            </a:pPr>
            <a:r>
              <a:rPr lang="en-US" sz="2400" dirty="0" smtClean="0"/>
              <a:t>Who is the most important node in the graph?</a:t>
            </a:r>
          </a:p>
          <a:p>
            <a:pPr marL="342900" indent="-342900">
              <a:buFont typeface="Arial" pitchFamily="34" charset="0"/>
              <a:buChar char="•"/>
            </a:pPr>
            <a:r>
              <a:rPr lang="en-US" sz="2400" dirty="0" smtClean="0">
                <a:solidFill>
                  <a:schemeClr val="bg1"/>
                </a:solidFill>
              </a:rPr>
              <a:t>What is the shortest path between two nodes?</a:t>
            </a:r>
          </a:p>
          <a:p>
            <a:pPr marL="342900" indent="-342900">
              <a:buFont typeface="Arial" pitchFamily="34" charset="0"/>
              <a:buChar char="•"/>
            </a:pPr>
            <a:r>
              <a:rPr lang="en-US" sz="2400" dirty="0" smtClean="0"/>
              <a:t>How many friends two nodes have in common?</a:t>
            </a:r>
          </a:p>
          <a:p>
            <a:pPr marL="342900" indent="-342900">
              <a:buFont typeface="Arial" pitchFamily="34" charset="0"/>
              <a:buChar char="•"/>
            </a:pPr>
            <a:r>
              <a:rPr lang="en-US" sz="2400" dirty="0" smtClean="0">
                <a:solidFill>
                  <a:schemeClr val="bg1"/>
                </a:solidFill>
              </a:rPr>
              <a:t>How does information spread </a:t>
            </a:r>
            <a:r>
              <a:rPr lang="en-US" sz="2400" dirty="0" smtClean="0">
                <a:solidFill>
                  <a:schemeClr val="bg1"/>
                </a:solidFill>
              </a:rPr>
              <a:t>in </a:t>
            </a:r>
            <a:r>
              <a:rPr lang="en-US" sz="2400" dirty="0" smtClean="0">
                <a:solidFill>
                  <a:schemeClr val="bg1"/>
                </a:solidFill>
              </a:rPr>
              <a:t>the network</a:t>
            </a:r>
            <a:r>
              <a:rPr lang="en-US" sz="2400" dirty="0" smtClean="0">
                <a:solidFill>
                  <a:schemeClr val="bg1"/>
                </a:solidFill>
              </a:rPr>
              <a:t>?</a:t>
            </a:r>
          </a:p>
          <a:p>
            <a:pPr marL="342900" indent="-342900">
              <a:buFont typeface="Arial" pitchFamily="34" charset="0"/>
              <a:buChar char="•"/>
            </a:pPr>
            <a:r>
              <a:rPr lang="en-US" sz="2400" dirty="0" smtClean="0"/>
              <a:t>How likely are two nodes to become friends?</a:t>
            </a:r>
            <a:endParaRPr lang="en-US" sz="2400" dirty="0"/>
          </a:p>
        </p:txBody>
      </p:sp>
    </p:spTree>
    <p:extLst>
      <p:ext uri="{BB962C8B-B14F-4D97-AF65-F5344CB8AC3E}">
        <p14:creationId xmlns:p14="http://schemas.microsoft.com/office/powerpoint/2010/main" val="16980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997917" y="1017560"/>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39456" y="1687711"/>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678961" y="3623800"/>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3999429" y="1688876"/>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30844" y="3644698"/>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03022" y="1644745"/>
            <a:ext cx="955871" cy="393192"/>
          </a:xfrm>
          <a:prstGeom prst="straightConnector1">
            <a:avLst/>
          </a:prstGeom>
          <a:ln w="1524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36990" y="1928015"/>
            <a:ext cx="530352" cy="168621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07749" y="2598167"/>
            <a:ext cx="563481" cy="104653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07022" y="4099926"/>
            <a:ext cx="1423822" cy="13318"/>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00598" y="2598167"/>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21222" y="2167105"/>
            <a:ext cx="971587" cy="0"/>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396126" y="2571097"/>
            <a:ext cx="795528" cy="107360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38342" y="985988"/>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3989045" y="2362200"/>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3" name="TextBox 72"/>
          <p:cNvSpPr txBox="1"/>
          <p:nvPr/>
        </p:nvSpPr>
        <p:spPr>
          <a:xfrm>
            <a:off x="336533" y="2444369"/>
            <a:ext cx="3331286" cy="1200329"/>
          </a:xfrm>
          <a:prstGeom prst="rect">
            <a:avLst/>
          </a:prstGeom>
          <a:noFill/>
        </p:spPr>
        <p:txBody>
          <a:bodyPr wrap="square" rtlCol="0">
            <a:spAutoFit/>
          </a:bodyPr>
          <a:lstStyle/>
          <a:p>
            <a:r>
              <a:rPr lang="en-US" sz="2400" dirty="0" smtClean="0"/>
              <a:t>What is the most important node in this graph?</a:t>
            </a:r>
            <a:endParaRPr lang="en-US" sz="2400" dirty="0"/>
          </a:p>
        </p:txBody>
      </p:sp>
    </p:spTree>
    <p:extLst>
      <p:ext uri="{BB962C8B-B14F-4D97-AF65-F5344CB8AC3E}">
        <p14:creationId xmlns:p14="http://schemas.microsoft.com/office/powerpoint/2010/main" val="27244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Web as a graph</a:t>
            </a:r>
            <a:endParaRPr lang="en-US" dirty="0"/>
          </a:p>
        </p:txBody>
      </p:sp>
      <p:sp>
        <p:nvSpPr>
          <p:cNvPr id="3" name="Content Placeholder 2"/>
          <p:cNvSpPr>
            <a:spLocks noGrp="1"/>
          </p:cNvSpPr>
          <p:nvPr>
            <p:ph idx="1"/>
          </p:nvPr>
        </p:nvSpPr>
        <p:spPr/>
        <p:txBody>
          <a:bodyPr/>
          <a:lstStyle/>
          <a:p>
            <a:r>
              <a:rPr lang="en-US" dirty="0"/>
              <a:t>Application: When retrieving pages, the authoritativeness is factored in the </a:t>
            </a:r>
            <a:r>
              <a:rPr lang="en-US" dirty="0" smtClean="0"/>
              <a:t>ranking.</a:t>
            </a:r>
          </a:p>
          <a:p>
            <a:pPr lvl="1"/>
            <a:r>
              <a:rPr lang="en-US" dirty="0" smtClean="0"/>
              <a:t>This </a:t>
            </a:r>
            <a:r>
              <a:rPr lang="en-US" dirty="0"/>
              <a:t>is the idea that made </a:t>
            </a:r>
            <a:r>
              <a:rPr lang="en-US" dirty="0">
                <a:solidFill>
                  <a:srgbClr val="FF0000"/>
                </a:solidFill>
              </a:rPr>
              <a:t>Google</a:t>
            </a:r>
            <a:r>
              <a:rPr lang="en-US" dirty="0"/>
              <a:t> a success around 2000</a:t>
            </a:r>
          </a:p>
          <a:p>
            <a:r>
              <a:rPr lang="en-US" dirty="0" smtClean="0"/>
              <a:t>Today a lot more information is used, like clicks, browsing behavior, </a:t>
            </a:r>
            <a:r>
              <a:rPr lang="en-US" dirty="0" err="1" smtClean="0"/>
              <a:t>etc</a:t>
            </a:r>
            <a:endParaRPr lang="en-US" dirty="0" smtClean="0"/>
          </a:p>
          <a:p>
            <a:pPr lvl="1"/>
            <a:r>
              <a:rPr lang="en-US" dirty="0" smtClean="0"/>
              <a:t>Ranking of the pages is a very complex task that requires sophisticated techniques</a:t>
            </a:r>
            <a:endParaRPr lang="en-US" dirty="0"/>
          </a:p>
        </p:txBody>
      </p:sp>
    </p:spTree>
    <p:extLst>
      <p:ext uri="{BB962C8B-B14F-4D97-AF65-F5344CB8AC3E}">
        <p14:creationId xmlns:p14="http://schemas.microsoft.com/office/powerpoint/2010/main" val="4234646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80" t="6587" r="19360" b="12985"/>
          <a:stretch/>
        </p:blipFill>
        <p:spPr>
          <a:xfrm>
            <a:off x="0" y="857250"/>
            <a:ext cx="9134637" cy="5129784"/>
          </a:xfrm>
          <a:prstGeom prst="rect">
            <a:avLst/>
          </a:prstGeom>
        </p:spPr>
      </p:pic>
    </p:spTree>
    <p:extLst>
      <p:ext uri="{BB962C8B-B14F-4D97-AF65-F5344CB8AC3E}">
        <p14:creationId xmlns:p14="http://schemas.microsoft.com/office/powerpoint/2010/main" val="661346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0" t="6543" r="23440" b="13671"/>
          <a:stretch/>
        </p:blipFill>
        <p:spPr>
          <a:xfrm>
            <a:off x="0" y="857250"/>
            <a:ext cx="8741664" cy="5129784"/>
          </a:xfrm>
          <a:prstGeom prst="rect">
            <a:avLst/>
          </a:prstGeom>
        </p:spPr>
      </p:pic>
    </p:spTree>
    <p:extLst>
      <p:ext uri="{BB962C8B-B14F-4D97-AF65-F5344CB8AC3E}">
        <p14:creationId xmlns:p14="http://schemas.microsoft.com/office/powerpoint/2010/main" val="547478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Marketing</a:t>
            </a:r>
            <a:endParaRPr lang="en-US" dirty="0"/>
          </a:p>
        </p:txBody>
      </p:sp>
      <p:sp>
        <p:nvSpPr>
          <p:cNvPr id="3" name="Content Placeholder 2"/>
          <p:cNvSpPr>
            <a:spLocks noGrp="1"/>
          </p:cNvSpPr>
          <p:nvPr>
            <p:ph idx="1"/>
          </p:nvPr>
        </p:nvSpPr>
        <p:spPr/>
        <p:txBody>
          <a:bodyPr/>
          <a:lstStyle/>
          <a:p>
            <a:r>
              <a:rPr lang="en-US" dirty="0" smtClean="0">
                <a:solidFill>
                  <a:schemeClr val="accent6">
                    <a:lumMod val="75000"/>
                  </a:schemeClr>
                </a:solidFill>
              </a:rPr>
              <a:t>Word-of-Mouth</a:t>
            </a:r>
            <a:r>
              <a:rPr lang="en-US" dirty="0" smtClean="0"/>
              <a:t> marketing where the network of users do the advertising themselves.</a:t>
            </a:r>
          </a:p>
          <a:p>
            <a:pPr lvl="1"/>
            <a:r>
              <a:rPr lang="en-US" dirty="0" smtClean="0"/>
              <a:t>It is considered the most effective, but also the hardest way to advertise</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200400"/>
            <a:ext cx="4056888" cy="3191246"/>
          </a:xfrm>
          <a:prstGeom prst="rect">
            <a:avLst/>
          </a:prstGeom>
        </p:spPr>
      </p:pic>
      <p:sp>
        <p:nvSpPr>
          <p:cNvPr id="5" name="TextBox 4"/>
          <p:cNvSpPr txBox="1"/>
          <p:nvPr/>
        </p:nvSpPr>
        <p:spPr>
          <a:xfrm>
            <a:off x="609600" y="4038600"/>
            <a:ext cx="4191000" cy="1815882"/>
          </a:xfrm>
          <a:prstGeom prst="rect">
            <a:avLst/>
          </a:prstGeom>
          <a:noFill/>
        </p:spPr>
        <p:txBody>
          <a:bodyPr wrap="square" rtlCol="0">
            <a:spAutoFit/>
          </a:bodyPr>
          <a:lstStyle/>
          <a:p>
            <a:r>
              <a:rPr lang="en-US" sz="2800" dirty="0" smtClean="0"/>
              <a:t>To which users should we advertise in order to maximize the spread of the message?</a:t>
            </a:r>
            <a:endParaRPr lang="en-US" sz="2800" dirty="0"/>
          </a:p>
        </p:txBody>
      </p:sp>
    </p:spTree>
    <p:extLst>
      <p:ext uri="{BB962C8B-B14F-4D97-AF65-F5344CB8AC3E}">
        <p14:creationId xmlns:p14="http://schemas.microsoft.com/office/powerpoint/2010/main" val="213253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Friendship suggestions</a:t>
            </a:r>
            <a:endParaRPr lang="en-US" dirty="0"/>
          </a:p>
        </p:txBody>
      </p:sp>
      <p:sp>
        <p:nvSpPr>
          <p:cNvPr id="3" name="Content Placeholder 2"/>
          <p:cNvSpPr>
            <a:spLocks noGrp="1"/>
          </p:cNvSpPr>
          <p:nvPr>
            <p:ph idx="1"/>
          </p:nvPr>
        </p:nvSpPr>
        <p:spPr/>
        <p:txBody>
          <a:bodyPr/>
          <a:lstStyle/>
          <a:p>
            <a:r>
              <a:rPr lang="en-US" dirty="0" smtClean="0"/>
              <a:t>LinkedIn, Twitter, Facebook </a:t>
            </a:r>
            <a:r>
              <a:rPr lang="en-US" dirty="0" smtClean="0">
                <a:solidFill>
                  <a:schemeClr val="accent6">
                    <a:lumMod val="75000"/>
                  </a:schemeClr>
                </a:solidFill>
              </a:rPr>
              <a:t>friendship suggestions</a:t>
            </a:r>
            <a:r>
              <a:rPr lang="en-US" dirty="0" smtClean="0"/>
              <a:t> </a:t>
            </a:r>
          </a:p>
          <a:p>
            <a:pPr lvl="1"/>
            <a:r>
              <a:rPr lang="en-US" dirty="0" smtClean="0"/>
              <a:t>Useful for the users to discover their friends, but also useful for the network in order to </a:t>
            </a:r>
            <a:r>
              <a:rPr lang="en-US" dirty="0" smtClean="0">
                <a:solidFill>
                  <a:srgbClr val="0070C0"/>
                </a:solidFill>
              </a:rPr>
              <a:t>grow</a:t>
            </a:r>
            <a:r>
              <a:rPr lang="en-US" dirty="0" smtClean="0"/>
              <a:t>, and increase </a:t>
            </a:r>
            <a:r>
              <a:rPr lang="en-US" dirty="0" smtClean="0">
                <a:solidFill>
                  <a:schemeClr val="accent6">
                    <a:lumMod val="75000"/>
                  </a:schemeClr>
                </a:solidFill>
              </a:rPr>
              <a:t>engagement</a:t>
            </a:r>
          </a:p>
          <a:p>
            <a:pPr lvl="2"/>
            <a:r>
              <a:rPr lang="en-US" dirty="0" smtClean="0"/>
              <a:t>LinkedIn success story</a:t>
            </a:r>
            <a:endParaRPr lang="en-US" dirty="0"/>
          </a:p>
        </p:txBody>
      </p:sp>
      <p:pic>
        <p:nvPicPr>
          <p:cNvPr id="4" name="Picture 2" descr="http://www.giveagradago.com/blog/wp-content/uploads/Twitter-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460631"/>
            <a:ext cx="2655570" cy="15933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3.bp.blogspot.com/-z4r06pZa54g/VBzoCWVdoPI/AAAAAAAAAPg/aAQ0MoaBKnc/s1600/facebook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4585" y="4777154"/>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495800"/>
            <a:ext cx="1727454" cy="1727454"/>
          </a:xfrm>
          <a:prstGeom prst="rect">
            <a:avLst/>
          </a:prstGeom>
        </p:spPr>
      </p:pic>
    </p:spTree>
    <p:extLst>
      <p:ext uri="{BB962C8B-B14F-4D97-AF65-F5344CB8AC3E}">
        <p14:creationId xmlns:p14="http://schemas.microsoft.com/office/powerpoint/2010/main" val="1674750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new trend in data mining…</a:t>
            </a:r>
          </a:p>
          <a:p>
            <a:pPr lvl="1"/>
            <a:r>
              <a:rPr lang="en-US" dirty="0" smtClean="0"/>
              <a:t>An all-encompassing term to describe problems in science, industry, everyday life where there are huge amounts of data that need to be stored, maintained and analyzed to produce </a:t>
            </a:r>
            <a:r>
              <a:rPr lang="en-US" dirty="0" smtClean="0">
                <a:solidFill>
                  <a:schemeClr val="accent6">
                    <a:lumMod val="75000"/>
                  </a:schemeClr>
                </a:solidFill>
              </a:rPr>
              <a:t>value</a:t>
            </a:r>
            <a:r>
              <a:rPr lang="en-US" dirty="0" smtClean="0"/>
              <a:t>.</a:t>
            </a:r>
          </a:p>
          <a:p>
            <a:r>
              <a:rPr lang="en-US" dirty="0" smtClean="0"/>
              <a:t>The overall idea:</a:t>
            </a:r>
          </a:p>
          <a:p>
            <a:pPr lvl="1"/>
            <a:r>
              <a:rPr lang="en-US" dirty="0" smtClean="0"/>
              <a:t>Every activity generates data</a:t>
            </a:r>
          </a:p>
          <a:p>
            <a:pPr lvl="2"/>
            <a:r>
              <a:rPr lang="en-US" dirty="0" smtClean="0"/>
              <a:t>Wearable computing, Internet of Things, Brain Imaging, Urban behavior</a:t>
            </a:r>
          </a:p>
          <a:p>
            <a:pPr lvl="1"/>
            <a:r>
              <a:rPr lang="en-US" dirty="0" smtClean="0"/>
              <a:t>If we collect and understand this data we can improve life for the </a:t>
            </a:r>
            <a:r>
              <a:rPr lang="en-US" dirty="0" smtClean="0">
                <a:solidFill>
                  <a:schemeClr val="accent6">
                    <a:lumMod val="75000"/>
                  </a:schemeClr>
                </a:solidFill>
              </a:rPr>
              <a:t>individual </a:t>
            </a:r>
            <a:r>
              <a:rPr lang="en-US" dirty="0" smtClean="0"/>
              <a:t>and the </a:t>
            </a:r>
            <a:r>
              <a:rPr lang="en-US" dirty="0" smtClean="0">
                <a:solidFill>
                  <a:schemeClr val="accent6">
                    <a:lumMod val="75000"/>
                  </a:schemeClr>
                </a:solidFill>
              </a:rPr>
              <a:t>world</a:t>
            </a:r>
          </a:p>
          <a:p>
            <a:pPr lvl="2"/>
            <a:r>
              <a:rPr lang="en-US" dirty="0" smtClean="0"/>
              <a:t>E.g., Urban computing, Health informatics.</a:t>
            </a:r>
          </a:p>
          <a:p>
            <a:r>
              <a:rPr lang="en-US" dirty="0" smtClean="0">
                <a:solidFill>
                  <a:srgbClr val="0070C0"/>
                </a:solidFill>
              </a:rPr>
              <a:t>Deep Learning</a:t>
            </a:r>
            <a:r>
              <a:rPr lang="en-US" dirty="0" smtClean="0"/>
              <a:t>:</a:t>
            </a:r>
          </a:p>
          <a:p>
            <a:pPr lvl="1"/>
            <a:r>
              <a:rPr lang="en-US" dirty="0" smtClean="0"/>
              <a:t>New techniques that can extract useful information (learn) from massive amounts of data.  </a:t>
            </a:r>
          </a:p>
          <a:p>
            <a:pPr lvl="1"/>
            <a:endParaRPr lang="en-US" dirty="0" smtClean="0"/>
          </a:p>
        </p:txBody>
      </p:sp>
    </p:spTree>
    <p:extLst>
      <p:ext uri="{BB962C8B-B14F-4D97-AF65-F5344CB8AC3E}">
        <p14:creationId xmlns:p14="http://schemas.microsoft.com/office/powerpoint/2010/main" val="3668880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data mining?</a:t>
            </a:r>
            <a:endParaRPr lang="en-US" dirty="0"/>
          </a:p>
        </p:txBody>
      </p:sp>
      <p:sp>
        <p:nvSpPr>
          <p:cNvPr id="3" name="Content Placeholder 2"/>
          <p:cNvSpPr>
            <a:spLocks noGrp="1"/>
          </p:cNvSpPr>
          <p:nvPr>
            <p:ph idx="1"/>
          </p:nvPr>
        </p:nvSpPr>
        <p:spPr>
          <a:xfrm>
            <a:off x="304800" y="1600200"/>
            <a:ext cx="8534400" cy="5029200"/>
          </a:xfrm>
        </p:spPr>
        <p:txBody>
          <a:bodyPr>
            <a:normAutofit fontScale="47500" lnSpcReduction="20000"/>
          </a:bodyPr>
          <a:lstStyle/>
          <a:p>
            <a:r>
              <a:rPr lang="en-US" sz="5800" dirty="0" smtClean="0">
                <a:solidFill>
                  <a:srgbClr val="FF0000"/>
                </a:solidFill>
              </a:rPr>
              <a:t>Really, really huge amounts of raw data!!</a:t>
            </a:r>
            <a:endParaRPr lang="el-GR" sz="5800" dirty="0" smtClean="0">
              <a:solidFill>
                <a:srgbClr val="FF0000"/>
              </a:solidFill>
            </a:endParaRPr>
          </a:p>
          <a:p>
            <a:pPr lvl="1"/>
            <a:r>
              <a:rPr lang="en-US" sz="5400" dirty="0" smtClean="0"/>
              <a:t>In the digital age, TB of data is generated by the second</a:t>
            </a:r>
            <a:r>
              <a:rPr lang="el-GR" sz="5400" dirty="0" smtClean="0"/>
              <a:t>. </a:t>
            </a:r>
            <a:endParaRPr lang="en-US" sz="5400" dirty="0" smtClean="0"/>
          </a:p>
          <a:p>
            <a:pPr lvl="2"/>
            <a:r>
              <a:rPr lang="en-US" sz="5000" dirty="0" smtClean="0"/>
              <a:t>Web, Wikipedia, Mobile devices, Digital photographs and videos, Facebook, Twitter, Instagram, Transactions, sensor data, behavioral data, scientific measurements, wearable computing</a:t>
            </a:r>
          </a:p>
          <a:p>
            <a:pPr lvl="1"/>
            <a:r>
              <a:rPr lang="en-US" sz="5400" dirty="0" smtClean="0"/>
              <a:t>New ways of generating data are constantly created. </a:t>
            </a:r>
          </a:p>
          <a:p>
            <a:pPr lvl="1"/>
            <a:r>
              <a:rPr lang="en-US" sz="5400" dirty="0" smtClean="0"/>
              <a:t>Cheap storage has made possible to maintain this data</a:t>
            </a:r>
          </a:p>
          <a:p>
            <a:r>
              <a:rPr lang="en-US" sz="6600" dirty="0" smtClean="0">
                <a:solidFill>
                  <a:srgbClr val="FF0000"/>
                </a:solidFill>
              </a:rPr>
              <a:t>Need to analyze the data to </a:t>
            </a:r>
            <a:r>
              <a:rPr lang="en-US" sz="6600" dirty="0" smtClean="0">
                <a:solidFill>
                  <a:srgbClr val="00B0F0"/>
                </a:solidFill>
              </a:rPr>
              <a:t>extract knowledge</a:t>
            </a:r>
          </a:p>
          <a:p>
            <a:endParaRPr lang="en-US" dirty="0">
              <a:solidFill>
                <a:srgbClr val="FF0000"/>
              </a:solidFill>
            </a:endParaRPr>
          </a:p>
        </p:txBody>
      </p:sp>
    </p:spTree>
    <p:extLst>
      <p:ext uri="{BB962C8B-B14F-4D97-AF65-F5344CB8AC3E}">
        <p14:creationId xmlns:p14="http://schemas.microsoft.com/office/powerpoint/2010/main" val="246803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Big Data and Sports</a:t>
            </a:r>
            <a:endParaRPr lang="en-US" dirty="0"/>
          </a:p>
        </p:txBody>
      </p:sp>
      <p:sp>
        <p:nvSpPr>
          <p:cNvPr id="3" name="Content Placeholder 2"/>
          <p:cNvSpPr>
            <a:spLocks noGrp="1"/>
          </p:cNvSpPr>
          <p:nvPr>
            <p:ph idx="1"/>
          </p:nvPr>
        </p:nvSpPr>
        <p:spPr>
          <a:xfrm>
            <a:off x="457200" y="1600200"/>
            <a:ext cx="8229600" cy="873015"/>
          </a:xfrm>
        </p:spPr>
        <p:txBody>
          <a:bodyPr>
            <a:normAutofit lnSpcReduction="10000"/>
          </a:bodyPr>
          <a:lstStyle/>
          <a:p>
            <a:r>
              <a:rPr lang="en-US" dirty="0" smtClean="0"/>
              <a:t>All major soccer and basketball teams use data mining to make decisions.</a:t>
            </a:r>
            <a:endParaRPr lang="en-US" dirty="0"/>
          </a:p>
        </p:txBody>
      </p:sp>
      <p:pic>
        <p:nvPicPr>
          <p:cNvPr id="4" name="Picture 2" descr="http://media.philstar.com/images/the-philippine-star/sports/20140714/germany-world-cup-champs-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801" y="2473215"/>
            <a:ext cx="4500563" cy="29289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6508" y="2549415"/>
            <a:ext cx="3810000" cy="3046988"/>
          </a:xfrm>
          <a:prstGeom prst="rect">
            <a:avLst/>
          </a:prstGeom>
          <a:noFill/>
        </p:spPr>
        <p:txBody>
          <a:bodyPr wrap="square" rtlCol="0">
            <a:spAutoFit/>
          </a:bodyPr>
          <a:lstStyle/>
          <a:p>
            <a:r>
              <a:rPr lang="en-US" sz="2400" dirty="0" smtClean="0"/>
              <a:t>The national team of Germany had a special software for the analysis of video.</a:t>
            </a:r>
          </a:p>
          <a:p>
            <a:endParaRPr lang="en-US" sz="2400" dirty="0"/>
          </a:p>
          <a:p>
            <a:r>
              <a:rPr lang="en-US" sz="2400" dirty="0" smtClean="0"/>
              <a:t>They concluded that the possession time per player should be reduced.</a:t>
            </a:r>
            <a:endParaRPr lang="en-US" sz="2400" dirty="0"/>
          </a:p>
        </p:txBody>
      </p:sp>
      <p:sp>
        <p:nvSpPr>
          <p:cNvPr id="6" name="TextBox 5"/>
          <p:cNvSpPr txBox="1"/>
          <p:nvPr/>
        </p:nvSpPr>
        <p:spPr>
          <a:xfrm>
            <a:off x="486508" y="5834010"/>
            <a:ext cx="5484194" cy="523220"/>
          </a:xfrm>
          <a:prstGeom prst="rect">
            <a:avLst/>
          </a:prstGeom>
          <a:noFill/>
        </p:spPr>
        <p:txBody>
          <a:bodyPr wrap="none" rtlCol="0">
            <a:spAutoFit/>
          </a:bodyPr>
          <a:lstStyle/>
          <a:p>
            <a:r>
              <a:rPr lang="en-US" sz="2800" dirty="0" smtClean="0"/>
              <a:t>Germany won the 2014 word cup</a:t>
            </a:r>
            <a:endParaRPr lang="en-US" sz="2800" dirty="0"/>
          </a:p>
        </p:txBody>
      </p:sp>
    </p:spTree>
    <p:extLst>
      <p:ext uri="{BB962C8B-B14F-4D97-AF65-F5344CB8AC3E}">
        <p14:creationId xmlns:p14="http://schemas.microsoft.com/office/powerpoint/2010/main" val="4276645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635"/>
            <a:ext cx="8229600" cy="990600"/>
          </a:xfrm>
        </p:spPr>
        <p:txBody>
          <a:bodyPr/>
          <a:lstStyle/>
          <a:p>
            <a:r>
              <a:rPr lang="en-US" dirty="0" smtClean="0"/>
              <a:t>NBA and Data Mining</a:t>
            </a:r>
            <a:endParaRPr lang="en-US" dirty="0"/>
          </a:p>
        </p:txBody>
      </p:sp>
      <p:pic>
        <p:nvPicPr>
          <p:cNvPr id="4" name="vine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123825" y="1550218"/>
            <a:ext cx="4448175" cy="4448175"/>
          </a:xfrm>
        </p:spPr>
      </p:pic>
      <p:pic>
        <p:nvPicPr>
          <p:cNvPr id="5" name="vine2">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953000" y="1986379"/>
            <a:ext cx="4041322" cy="4041322"/>
          </a:xfrm>
          <a:prstGeom prst="rect">
            <a:avLst/>
          </a:prstGeom>
        </p:spPr>
      </p:pic>
      <p:sp>
        <p:nvSpPr>
          <p:cNvPr id="3" name="TextBox 2"/>
          <p:cNvSpPr txBox="1"/>
          <p:nvPr/>
        </p:nvSpPr>
        <p:spPr>
          <a:xfrm>
            <a:off x="0" y="1350023"/>
            <a:ext cx="6596229" cy="415498"/>
          </a:xfrm>
          <a:prstGeom prst="rect">
            <a:avLst/>
          </a:prstGeom>
          <a:solidFill>
            <a:schemeClr val="bg1"/>
          </a:solidFill>
        </p:spPr>
        <p:txBody>
          <a:bodyPr wrap="none" rtlCol="0">
            <a:spAutoFit/>
          </a:bodyPr>
          <a:lstStyle/>
          <a:p>
            <a:r>
              <a:rPr lang="en-US" sz="2100" dirty="0" smtClean="0"/>
              <a:t>In NBA there are special conferences for data science</a:t>
            </a:r>
            <a:endParaRPr lang="en-US" sz="2100" dirty="0"/>
          </a:p>
        </p:txBody>
      </p:sp>
    </p:spTree>
    <p:extLst>
      <p:ext uri="{BB962C8B-B14F-4D97-AF65-F5344CB8AC3E}">
        <p14:creationId xmlns:p14="http://schemas.microsoft.com/office/powerpoint/2010/main" val="244141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video>
              <p:cMediaNode vol="80000">
                <p:cTn id="13" repeatCount="indefinite" fill="hold" display="0">
                  <p:stCondLst>
                    <p:cond delay="indefinite"/>
                  </p:stCondLst>
                </p:cTn>
                <p:tgtEl>
                  <p:spTgt spid="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Harden </a:t>
            </a:r>
            <a:r>
              <a:rPr lang="en-US" dirty="0" err="1" smtClean="0"/>
              <a:t>defence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300" y="1752600"/>
            <a:ext cx="5867400" cy="4772994"/>
          </a:xfrm>
        </p:spPr>
      </p:pic>
    </p:spTree>
    <p:extLst>
      <p:ext uri="{BB962C8B-B14F-4D97-AF65-F5344CB8AC3E}">
        <p14:creationId xmlns:p14="http://schemas.microsoft.com/office/powerpoint/2010/main" val="597796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16000" t="6444" r="38500" b="19778"/>
          <a:stretch/>
        </p:blipFill>
        <p:spPr>
          <a:xfrm>
            <a:off x="990600" y="381000"/>
            <a:ext cx="6934200" cy="6324600"/>
          </a:xfrm>
          <a:prstGeom prst="rect">
            <a:avLst/>
          </a:prstGeom>
        </p:spPr>
      </p:pic>
    </p:spTree>
    <p:extLst>
      <p:ext uri="{BB962C8B-B14F-4D97-AF65-F5344CB8AC3E}">
        <p14:creationId xmlns:p14="http://schemas.microsoft.com/office/powerpoint/2010/main" val="3273642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data mining?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accent6">
                    <a:lumMod val="75000"/>
                  </a:schemeClr>
                </a:solidFill>
              </a:rPr>
              <a:t>Commercial</a:t>
            </a:r>
            <a:r>
              <a:rPr lang="en-US" dirty="0" smtClean="0"/>
              <a:t> point of view</a:t>
            </a:r>
          </a:p>
          <a:p>
            <a:pPr lvl="1"/>
            <a:r>
              <a:rPr lang="en-US" dirty="0" smtClean="0"/>
              <a:t>Data has become the key competitive advantage of companies</a:t>
            </a:r>
          </a:p>
          <a:p>
            <a:pPr lvl="2"/>
            <a:r>
              <a:rPr lang="en-US" dirty="0" smtClean="0"/>
              <a:t>Examples: Facebook, Google, Amazon</a:t>
            </a:r>
          </a:p>
          <a:p>
            <a:pPr lvl="1"/>
            <a:r>
              <a:rPr lang="en-US" dirty="0" smtClean="0"/>
              <a:t>Being able to extract useful information out of the data is key for exploiting them commercially.</a:t>
            </a:r>
          </a:p>
          <a:p>
            <a:r>
              <a:rPr lang="en-US" dirty="0" smtClean="0">
                <a:solidFill>
                  <a:schemeClr val="accent6">
                    <a:lumMod val="75000"/>
                  </a:schemeClr>
                </a:solidFill>
              </a:rPr>
              <a:t>Scientific</a:t>
            </a:r>
            <a:r>
              <a:rPr lang="en-US" dirty="0" smtClean="0"/>
              <a:t> point of view</a:t>
            </a:r>
          </a:p>
          <a:p>
            <a:pPr lvl="1"/>
            <a:r>
              <a:rPr lang="en-US" dirty="0" smtClean="0"/>
              <a:t>Scientists are at an unprecedented position where they can collect TB of information</a:t>
            </a:r>
          </a:p>
          <a:p>
            <a:pPr lvl="2"/>
            <a:r>
              <a:rPr lang="en-US" dirty="0" smtClean="0"/>
              <a:t>Examples: Sensor data, astronomy data, social network data, gene data</a:t>
            </a:r>
          </a:p>
          <a:p>
            <a:pPr lvl="1"/>
            <a:r>
              <a:rPr lang="en-US" dirty="0" smtClean="0"/>
              <a:t>We need the tools to analyze such data to get a better understanding of the world and advance science and help people</a:t>
            </a:r>
          </a:p>
          <a:p>
            <a:r>
              <a:rPr lang="en-US" dirty="0" smtClean="0">
                <a:solidFill>
                  <a:schemeClr val="accent6">
                    <a:lumMod val="75000"/>
                  </a:schemeClr>
                </a:solidFill>
              </a:rPr>
              <a:t>Scale</a:t>
            </a:r>
            <a:r>
              <a:rPr lang="en-US" dirty="0" smtClean="0"/>
              <a:t> (in data </a:t>
            </a:r>
            <a:r>
              <a:rPr lang="en-US" dirty="0" smtClean="0">
                <a:solidFill>
                  <a:schemeClr val="accent5">
                    <a:lumMod val="75000"/>
                  </a:schemeClr>
                </a:solidFill>
              </a:rPr>
              <a:t>size</a:t>
            </a:r>
            <a:r>
              <a:rPr lang="en-US" dirty="0" smtClean="0"/>
              <a:t> and feature </a:t>
            </a:r>
            <a:r>
              <a:rPr lang="en-US" dirty="0" smtClean="0">
                <a:solidFill>
                  <a:schemeClr val="accent5">
                    <a:lumMod val="75000"/>
                  </a:schemeClr>
                </a:solidFill>
              </a:rPr>
              <a:t>dimension</a:t>
            </a:r>
            <a:r>
              <a:rPr lang="en-US" dirty="0" smtClean="0"/>
              <a:t>)</a:t>
            </a:r>
          </a:p>
          <a:p>
            <a:pPr lvl="1"/>
            <a:r>
              <a:rPr lang="en-US" dirty="0" smtClean="0"/>
              <a:t>Why not use traditional analytic methods?</a:t>
            </a:r>
          </a:p>
          <a:p>
            <a:pPr lvl="1"/>
            <a:r>
              <a:rPr lang="en-US" dirty="0" smtClean="0"/>
              <a:t>Enormity of data, </a:t>
            </a:r>
            <a:r>
              <a:rPr lang="en-US" dirty="0" smtClean="0">
                <a:solidFill>
                  <a:schemeClr val="accent6">
                    <a:lumMod val="75000"/>
                  </a:schemeClr>
                </a:solidFill>
              </a:rPr>
              <a:t>curse of dimensionality</a:t>
            </a:r>
          </a:p>
          <a:p>
            <a:pPr lvl="1"/>
            <a:r>
              <a:rPr lang="en-US" dirty="0" smtClean="0"/>
              <a:t>The amount and the complexity of data does not allow for manual processing of the data. We need automated techniques.</a:t>
            </a:r>
            <a:endParaRPr lang="en-US" dirty="0"/>
          </a:p>
        </p:txBody>
      </p:sp>
    </p:spTree>
    <p:extLst>
      <p:ext uri="{BB962C8B-B14F-4D97-AF65-F5344CB8AC3E}">
        <p14:creationId xmlns:p14="http://schemas.microsoft.com/office/powerpoint/2010/main" val="941499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Mining again?</a:t>
            </a:r>
            <a:endParaRPr lang="en-US" dirty="0"/>
          </a:p>
        </p:txBody>
      </p:sp>
      <p:sp>
        <p:nvSpPr>
          <p:cNvPr id="3" name="Content Placeholder 2"/>
          <p:cNvSpPr>
            <a:spLocks noGrp="1"/>
          </p:cNvSpPr>
          <p:nvPr>
            <p:ph idx="1"/>
          </p:nvPr>
        </p:nvSpPr>
        <p:spPr/>
        <p:txBody>
          <a:bodyPr>
            <a:normAutofit fontScale="92500" lnSpcReduction="10000"/>
          </a:bodyPr>
          <a:lstStyle/>
          <a:p>
            <a:r>
              <a:rPr lang="en-US" dirty="0"/>
              <a:t>“Data mining is the analysis of </a:t>
            </a:r>
            <a:r>
              <a:rPr lang="en-US" dirty="0" smtClean="0"/>
              <a:t>(often large) observational </a:t>
            </a:r>
            <a:r>
              <a:rPr lang="en-US" dirty="0"/>
              <a:t>data sets to find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and to </a:t>
            </a:r>
            <a:r>
              <a:rPr lang="en-US" dirty="0">
                <a:solidFill>
                  <a:schemeClr val="accent6">
                    <a:lumMod val="75000"/>
                  </a:schemeClr>
                </a:solidFill>
              </a:rPr>
              <a:t>summarize</a:t>
            </a:r>
            <a:r>
              <a:rPr lang="en-US" dirty="0"/>
              <a:t> the data in novel ways that are both </a:t>
            </a:r>
            <a:r>
              <a:rPr lang="en-US" dirty="0">
                <a:solidFill>
                  <a:schemeClr val="accent6">
                    <a:lumMod val="75000"/>
                  </a:schemeClr>
                </a:solidFill>
              </a:rPr>
              <a:t>understandable and useful </a:t>
            </a:r>
            <a:r>
              <a:rPr lang="en-US" dirty="0"/>
              <a:t>to the data analyst</a:t>
            </a:r>
            <a:r>
              <a:rPr lang="en-US" dirty="0" smtClean="0"/>
              <a:t>” (Hand, </a:t>
            </a:r>
            <a:r>
              <a:rPr lang="en-US" dirty="0" err="1" smtClean="0"/>
              <a:t>Mannila</a:t>
            </a:r>
            <a:r>
              <a:rPr lang="en-US" dirty="0" smtClean="0"/>
              <a:t>, Smyth)</a:t>
            </a:r>
            <a:endParaRPr lang="en-US" dirty="0"/>
          </a:p>
          <a:p>
            <a:endParaRPr lang="en-US" dirty="0" smtClean="0"/>
          </a:p>
          <a:p>
            <a:r>
              <a:rPr lang="en-US" dirty="0" smtClean="0"/>
              <a:t>“Data mining is the discovery of </a:t>
            </a:r>
            <a:r>
              <a:rPr lang="en-US" dirty="0" smtClean="0">
                <a:solidFill>
                  <a:schemeClr val="accent6">
                    <a:lumMod val="75000"/>
                  </a:schemeClr>
                </a:solidFill>
              </a:rPr>
              <a:t>models</a:t>
            </a:r>
            <a:r>
              <a:rPr lang="en-US" dirty="0" smtClean="0"/>
              <a:t> for data” (</a:t>
            </a:r>
            <a:r>
              <a:rPr lang="en-US" dirty="0" err="1" smtClean="0"/>
              <a:t>Rajaraman</a:t>
            </a:r>
            <a:r>
              <a:rPr lang="en-US" dirty="0" smtClean="0"/>
              <a:t>, Ullman)</a:t>
            </a:r>
          </a:p>
          <a:p>
            <a:pPr lvl="1"/>
            <a:r>
              <a:rPr lang="en-US" dirty="0" smtClean="0"/>
              <a:t>We can have the following types of models</a:t>
            </a:r>
          </a:p>
          <a:p>
            <a:pPr lvl="2"/>
            <a:r>
              <a:rPr lang="en-US" dirty="0" smtClean="0"/>
              <a:t>Models that </a:t>
            </a:r>
            <a:r>
              <a:rPr lang="en-US" dirty="0" smtClean="0">
                <a:solidFill>
                  <a:schemeClr val="accent6">
                    <a:lumMod val="75000"/>
                  </a:schemeClr>
                </a:solidFill>
              </a:rPr>
              <a:t>explain</a:t>
            </a:r>
            <a:r>
              <a:rPr lang="en-US" dirty="0" smtClean="0"/>
              <a:t> the data (e.g., a single function)</a:t>
            </a:r>
          </a:p>
          <a:p>
            <a:pPr lvl="2"/>
            <a:r>
              <a:rPr lang="en-US" dirty="0" smtClean="0"/>
              <a:t>Models that </a:t>
            </a:r>
            <a:r>
              <a:rPr lang="en-US" dirty="0" smtClean="0">
                <a:solidFill>
                  <a:schemeClr val="accent6">
                    <a:lumMod val="75000"/>
                  </a:schemeClr>
                </a:solidFill>
              </a:rPr>
              <a:t>predict</a:t>
            </a:r>
            <a:r>
              <a:rPr lang="en-US" dirty="0" smtClean="0"/>
              <a:t> the future data instances.</a:t>
            </a:r>
          </a:p>
          <a:p>
            <a:pPr lvl="2"/>
            <a:r>
              <a:rPr lang="en-US" dirty="0" smtClean="0"/>
              <a:t>Models that </a:t>
            </a:r>
            <a:r>
              <a:rPr lang="en-US" dirty="0" smtClean="0">
                <a:solidFill>
                  <a:schemeClr val="accent6">
                    <a:lumMod val="75000"/>
                  </a:schemeClr>
                </a:solidFill>
              </a:rPr>
              <a:t>summarize</a:t>
            </a:r>
            <a:r>
              <a:rPr lang="en-US" dirty="0" smtClean="0"/>
              <a:t> the data</a:t>
            </a:r>
          </a:p>
          <a:p>
            <a:pPr lvl="2"/>
            <a:r>
              <a:rPr lang="en-US" dirty="0" smtClean="0"/>
              <a:t>Models the </a:t>
            </a:r>
            <a:r>
              <a:rPr lang="en-US" dirty="0" smtClean="0">
                <a:solidFill>
                  <a:schemeClr val="accent6">
                    <a:lumMod val="75000"/>
                  </a:schemeClr>
                </a:solidFill>
              </a:rPr>
              <a:t>extract</a:t>
            </a:r>
            <a:r>
              <a:rPr lang="en-US" dirty="0" smtClean="0"/>
              <a:t> the most prominent </a:t>
            </a:r>
            <a:r>
              <a:rPr lang="en-US" dirty="0" smtClean="0">
                <a:solidFill>
                  <a:schemeClr val="accent6">
                    <a:lumMod val="75000"/>
                  </a:schemeClr>
                </a:solidFill>
              </a:rPr>
              <a:t>features</a:t>
            </a:r>
            <a:r>
              <a:rPr lang="en-US" dirty="0" smtClean="0"/>
              <a:t> of the data.</a:t>
            </a:r>
          </a:p>
          <a:p>
            <a:pPr lvl="2"/>
            <a:endParaRPr lang="en-US" dirty="0"/>
          </a:p>
        </p:txBody>
      </p:sp>
    </p:spTree>
    <p:extLst>
      <p:ext uri="{BB962C8B-B14F-4D97-AF65-F5344CB8AC3E}">
        <p14:creationId xmlns:p14="http://schemas.microsoft.com/office/powerpoint/2010/main" val="2577098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What is data mining again?</a:t>
            </a:r>
            <a:endParaRPr lang="el-GR" dirty="0"/>
          </a:p>
        </p:txBody>
      </p:sp>
      <p:sp>
        <p:nvSpPr>
          <p:cNvPr id="3" name="2 - Θέση περιεχομένου"/>
          <p:cNvSpPr>
            <a:spLocks noGrp="1"/>
          </p:cNvSpPr>
          <p:nvPr>
            <p:ph idx="1"/>
          </p:nvPr>
        </p:nvSpPr>
        <p:spPr/>
        <p:txBody>
          <a:bodyPr/>
          <a:lstStyle/>
          <a:p>
            <a:r>
              <a:rPr lang="en-US" dirty="0" smtClean="0"/>
              <a:t>The </a:t>
            </a:r>
            <a:r>
              <a:rPr lang="en-US" dirty="0" smtClean="0">
                <a:solidFill>
                  <a:schemeClr val="accent6">
                    <a:lumMod val="75000"/>
                  </a:schemeClr>
                </a:solidFill>
              </a:rPr>
              <a:t>industry</a:t>
            </a:r>
            <a:r>
              <a:rPr lang="en-US" dirty="0" smtClean="0"/>
              <a:t> point of view: The analysis of </a:t>
            </a:r>
            <a:r>
              <a:rPr lang="en-US" dirty="0" smtClean="0">
                <a:solidFill>
                  <a:srgbClr val="0070C0"/>
                </a:solidFill>
              </a:rPr>
              <a:t>huge amounts of data</a:t>
            </a:r>
            <a:r>
              <a:rPr lang="en-US" dirty="0" smtClean="0"/>
              <a:t> for extracting useful and actionable information, which is then integrated into </a:t>
            </a:r>
            <a:r>
              <a:rPr lang="en-US" dirty="0" smtClean="0">
                <a:solidFill>
                  <a:srgbClr val="0070C0"/>
                </a:solidFill>
              </a:rPr>
              <a:t>production</a:t>
            </a:r>
            <a:r>
              <a:rPr lang="en-US" dirty="0" smtClean="0"/>
              <a:t> systems in the form of new features of products</a:t>
            </a:r>
          </a:p>
          <a:p>
            <a:pPr lvl="1"/>
            <a:r>
              <a:rPr lang="en-US" dirty="0" smtClean="0">
                <a:solidFill>
                  <a:schemeClr val="accent6">
                    <a:lumMod val="75000"/>
                  </a:schemeClr>
                </a:solidFill>
              </a:rPr>
              <a:t>Data Scientists </a:t>
            </a:r>
            <a:r>
              <a:rPr lang="en-US" dirty="0" smtClean="0"/>
              <a:t>should be good at </a:t>
            </a:r>
            <a:r>
              <a:rPr lang="en-US" dirty="0" smtClean="0">
                <a:solidFill>
                  <a:srgbClr val="0070C0"/>
                </a:solidFill>
              </a:rPr>
              <a:t>data analysis, math, statistics</a:t>
            </a:r>
            <a:r>
              <a:rPr lang="en-US" dirty="0" smtClean="0"/>
              <a:t>, but also be able to </a:t>
            </a:r>
            <a:r>
              <a:rPr lang="en-US" dirty="0" smtClean="0">
                <a:solidFill>
                  <a:srgbClr val="0070C0"/>
                </a:solidFill>
              </a:rPr>
              <a:t>code</a:t>
            </a:r>
            <a:r>
              <a:rPr lang="en-US" dirty="0" smtClean="0"/>
              <a:t> with huge amounts of data and use the extracted information to </a:t>
            </a:r>
            <a:r>
              <a:rPr lang="en-US" dirty="0" smtClean="0">
                <a:solidFill>
                  <a:schemeClr val="accent6">
                    <a:lumMod val="75000"/>
                  </a:schemeClr>
                </a:solidFill>
              </a:rPr>
              <a:t>build</a:t>
            </a:r>
            <a:r>
              <a:rPr lang="en-US" dirty="0" smtClean="0"/>
              <a:t> products.</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 with data mining?</a:t>
            </a:r>
            <a:endParaRPr lang="en-US" dirty="0"/>
          </a:p>
        </p:txBody>
      </p:sp>
      <p:sp>
        <p:nvSpPr>
          <p:cNvPr id="3" name="Content Placeholder 2"/>
          <p:cNvSpPr>
            <a:spLocks noGrp="1"/>
          </p:cNvSpPr>
          <p:nvPr>
            <p:ph idx="1"/>
          </p:nvPr>
        </p:nvSpPr>
        <p:spPr/>
        <p:txBody>
          <a:bodyPr/>
          <a:lstStyle/>
          <a:p>
            <a:r>
              <a:rPr lang="en-US" dirty="0" smtClean="0"/>
              <a:t>Some Data Mining topics:</a:t>
            </a:r>
          </a:p>
          <a:p>
            <a:pPr lvl="1"/>
            <a:r>
              <a:rPr lang="en-US" dirty="0" smtClean="0"/>
              <a:t>Frequent </a:t>
            </a:r>
            <a:r>
              <a:rPr lang="en-US" dirty="0" err="1" smtClean="0"/>
              <a:t>itemsets</a:t>
            </a:r>
            <a:r>
              <a:rPr lang="en-US" dirty="0" smtClean="0"/>
              <a:t> and Association Rules extraction</a:t>
            </a:r>
          </a:p>
          <a:p>
            <a:pPr lvl="1"/>
            <a:r>
              <a:rPr lang="en-US" dirty="0" smtClean="0"/>
              <a:t>Recommendation systems</a:t>
            </a:r>
          </a:p>
          <a:p>
            <a:pPr lvl="1"/>
            <a:r>
              <a:rPr lang="en-US" dirty="0" smtClean="0"/>
              <a:t>Coverage</a:t>
            </a:r>
          </a:p>
          <a:p>
            <a:pPr lvl="1"/>
            <a:r>
              <a:rPr lang="en-US" dirty="0" smtClean="0"/>
              <a:t>Clustering</a:t>
            </a:r>
          </a:p>
          <a:p>
            <a:pPr lvl="1"/>
            <a:r>
              <a:rPr lang="en-US" dirty="0" smtClean="0"/>
              <a:t>Classification</a:t>
            </a:r>
          </a:p>
          <a:p>
            <a:pPr lvl="1"/>
            <a:r>
              <a:rPr lang="en-US" dirty="0" smtClean="0"/>
              <a:t>Ranking </a:t>
            </a:r>
          </a:p>
          <a:p>
            <a:pPr lvl="1"/>
            <a:r>
              <a:rPr lang="en-US" dirty="0" smtClean="0"/>
              <a:t>Exploratory analysis</a:t>
            </a:r>
            <a:endParaRPr lang="en-US" dirty="0"/>
          </a:p>
        </p:txBody>
      </p:sp>
    </p:spTree>
    <p:extLst>
      <p:ext uri="{BB962C8B-B14F-4D97-AF65-F5344CB8AC3E}">
        <p14:creationId xmlns:p14="http://schemas.microsoft.com/office/powerpoint/2010/main" val="819036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p:txBody>
          <a:bodyPr>
            <a:normAutofit fontScale="90000"/>
          </a:bodyPr>
          <a:lstStyle/>
          <a:p>
            <a:r>
              <a:rPr lang="en-US" dirty="0" smtClean="0"/>
              <a:t>Frequent </a:t>
            </a:r>
            <a:r>
              <a:rPr lang="en-US" dirty="0" err="1" smtClean="0"/>
              <a:t>Itemsets</a:t>
            </a:r>
            <a:r>
              <a:rPr lang="en-US" dirty="0" smtClean="0"/>
              <a:t> and Association Rules</a:t>
            </a:r>
            <a:endParaRPr lang="en-US" dirty="0"/>
          </a:p>
        </p:txBody>
      </p:sp>
      <p:sp>
        <p:nvSpPr>
          <p:cNvPr id="754691" name="Rectangle 3"/>
          <p:cNvSpPr>
            <a:spLocks noGrp="1" noChangeArrowheads="1"/>
          </p:cNvSpPr>
          <p:nvPr>
            <p:ph type="body" idx="1"/>
          </p:nvPr>
        </p:nvSpPr>
        <p:spPr>
          <a:xfrm>
            <a:off x="457200" y="1600200"/>
            <a:ext cx="8229600" cy="2347913"/>
          </a:xfrm>
        </p:spPr>
        <p:txBody>
          <a:bodyPr>
            <a:normAutofit fontScale="92500"/>
          </a:bodyPr>
          <a:lstStyle/>
          <a:p>
            <a:r>
              <a:rPr lang="en-US" sz="2400" dirty="0"/>
              <a:t>Given a set of </a:t>
            </a:r>
            <a:r>
              <a:rPr lang="en-US" sz="2400" dirty="0">
                <a:solidFill>
                  <a:srgbClr val="0070C0"/>
                </a:solidFill>
              </a:rPr>
              <a:t>records</a:t>
            </a:r>
            <a:r>
              <a:rPr lang="en-US" sz="2400" dirty="0"/>
              <a:t> each of which contain some number of </a:t>
            </a:r>
            <a:r>
              <a:rPr lang="en-US" sz="2400" dirty="0">
                <a:solidFill>
                  <a:srgbClr val="0070C0"/>
                </a:solidFill>
              </a:rPr>
              <a:t>items</a:t>
            </a:r>
            <a:r>
              <a:rPr lang="en-US" sz="2400" dirty="0"/>
              <a:t> from a given collection;</a:t>
            </a:r>
          </a:p>
          <a:p>
            <a:pPr lvl="1"/>
            <a:r>
              <a:rPr lang="en-US" sz="2400" dirty="0" smtClean="0"/>
              <a:t>Identify sets of items (</a:t>
            </a:r>
            <a:r>
              <a:rPr lang="en-US" sz="2400" dirty="0" err="1" smtClean="0">
                <a:solidFill>
                  <a:schemeClr val="accent6">
                    <a:lumMod val="75000"/>
                  </a:schemeClr>
                </a:solidFill>
              </a:rPr>
              <a:t>itemsets</a:t>
            </a:r>
            <a:r>
              <a:rPr lang="en-US" sz="2400" dirty="0" smtClean="0"/>
              <a:t>) occurring frequently together</a:t>
            </a:r>
          </a:p>
          <a:p>
            <a:pPr lvl="1"/>
            <a:r>
              <a:rPr lang="en-US" sz="2400" dirty="0" smtClean="0"/>
              <a:t>Produce </a:t>
            </a:r>
            <a:r>
              <a:rPr lang="en-US" sz="2400" dirty="0">
                <a:solidFill>
                  <a:schemeClr val="accent6">
                    <a:lumMod val="75000"/>
                  </a:schemeClr>
                </a:solidFill>
              </a:rPr>
              <a:t>dependency rules </a:t>
            </a:r>
            <a:r>
              <a:rPr lang="en-US" sz="2400" dirty="0"/>
              <a:t>which will predict occurrence of an item based on occurrences of other items</a:t>
            </a:r>
            <a:r>
              <a:rPr lang="en-US" sz="2400" dirty="0" smtClean="0"/>
              <a:t>.</a:t>
            </a:r>
          </a:p>
          <a:p>
            <a:r>
              <a:rPr lang="en-US" sz="2400" dirty="0"/>
              <a:t>Challenge: </a:t>
            </a:r>
            <a:r>
              <a:rPr lang="en-US" sz="2400" dirty="0" smtClean="0"/>
              <a:t>Do this </a:t>
            </a:r>
            <a:r>
              <a:rPr lang="en-US" sz="2400" dirty="0" smtClean="0">
                <a:solidFill>
                  <a:srgbClr val="0070C0"/>
                </a:solidFill>
              </a:rPr>
              <a:t>efficiently</a:t>
            </a:r>
            <a:r>
              <a:rPr lang="en-US" sz="2400" dirty="0" smtClean="0"/>
              <a:t> for millions of records and items</a:t>
            </a:r>
            <a:endParaRPr lang="en-US" sz="2400" dirty="0"/>
          </a:p>
        </p:txBody>
      </p:sp>
      <p:graphicFrame>
        <p:nvGraphicFramePr>
          <p:cNvPr id="754692" name="Object 4"/>
          <p:cNvGraphicFramePr>
            <a:graphicFrameLocks noChangeAspect="1"/>
          </p:cNvGraphicFramePr>
          <p:nvPr>
            <p:extLst>
              <p:ext uri="{D42A27DB-BD31-4B8C-83A1-F6EECF244321}">
                <p14:modId xmlns:p14="http://schemas.microsoft.com/office/powerpoint/2010/main" val="894485354"/>
              </p:ext>
            </p:extLst>
          </p:nvPr>
        </p:nvGraphicFramePr>
        <p:xfrm>
          <a:off x="381000" y="4441031"/>
          <a:ext cx="4181475" cy="2152650"/>
        </p:xfrm>
        <a:graphic>
          <a:graphicData uri="http://schemas.openxmlformats.org/presentationml/2006/ole">
            <mc:AlternateContent xmlns:mc="http://schemas.openxmlformats.org/markup-compatibility/2006">
              <mc:Choice xmlns:v="urn:schemas-microsoft-com:vml" Requires="v">
                <p:oleObj spid="_x0000_s5153" name="Document" r:id="rId3" imgW="3823716" imgH="1999488" progId="Word.Document.8">
                  <p:embed/>
                </p:oleObj>
              </mc:Choice>
              <mc:Fallback>
                <p:oleObj name="Document" r:id="rId3" imgW="3823716" imgH="1999488" progId="Word.Document.8">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41031"/>
                        <a:ext cx="4181475" cy="215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4693" name="Text Box 5"/>
          <p:cNvSpPr txBox="1">
            <a:spLocks noChangeArrowheads="1"/>
          </p:cNvSpPr>
          <p:nvPr/>
        </p:nvSpPr>
        <p:spPr bwMode="auto">
          <a:xfrm>
            <a:off x="4811486" y="5334000"/>
            <a:ext cx="3443288" cy="976313"/>
          </a:xfrm>
          <a:prstGeom prst="rect">
            <a:avLst/>
          </a:prstGeom>
          <a:solidFill>
            <a:srgbClr val="CC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b="0" dirty="0">
                <a:latin typeface="Times New Roman" pitchFamily="18" charset="0"/>
              </a:rPr>
              <a:t>Rules Discovered:</a:t>
            </a:r>
          </a:p>
          <a:p>
            <a:r>
              <a:rPr lang="en-US" sz="2000" b="0" dirty="0">
                <a:latin typeface="Times New Roman" pitchFamily="18" charset="0"/>
              </a:rPr>
              <a:t>    </a:t>
            </a:r>
            <a:r>
              <a:rPr lang="en-US" sz="1800" dirty="0">
                <a:solidFill>
                  <a:srgbClr val="CC0000"/>
                </a:solidFill>
                <a:latin typeface="Tahoma" pitchFamily="34" charset="0"/>
              </a:rPr>
              <a:t>{Milk} --&gt; {Coke}</a:t>
            </a:r>
          </a:p>
          <a:p>
            <a:r>
              <a:rPr lang="en-US" sz="1800" dirty="0">
                <a:solidFill>
                  <a:srgbClr val="CC0000"/>
                </a:solidFill>
                <a:latin typeface="Tahoma" pitchFamily="34" charset="0"/>
              </a:rPr>
              <a:t>    {</a:t>
            </a:r>
            <a:r>
              <a:rPr lang="en-US" sz="1800" dirty="0" smtClean="0">
                <a:solidFill>
                  <a:srgbClr val="CC0000"/>
                </a:solidFill>
                <a:latin typeface="Tahoma" pitchFamily="34" charset="0"/>
              </a:rPr>
              <a:t>Diaper</a:t>
            </a:r>
            <a:r>
              <a:rPr lang="en-US" sz="1800" dirty="0">
                <a:solidFill>
                  <a:srgbClr val="CC0000"/>
                </a:solidFill>
                <a:latin typeface="Tahoma" pitchFamily="34" charset="0"/>
              </a:rPr>
              <a:t>, Milk} --&gt; {Beer}</a:t>
            </a:r>
            <a:endParaRPr lang="en-US" sz="2400" b="0" dirty="0">
              <a:latin typeface="Times New Roman" pitchFamily="18" charset="0"/>
            </a:endParaRPr>
          </a:p>
        </p:txBody>
      </p:sp>
      <p:sp>
        <p:nvSpPr>
          <p:cNvPr id="6" name="Text Box 5"/>
          <p:cNvSpPr txBox="1">
            <a:spLocks noChangeArrowheads="1"/>
          </p:cNvSpPr>
          <p:nvPr/>
        </p:nvSpPr>
        <p:spPr bwMode="auto">
          <a:xfrm>
            <a:off x="4822371" y="4114800"/>
            <a:ext cx="2337499" cy="984885"/>
          </a:xfrm>
          <a:prstGeom prst="rect">
            <a:avLst/>
          </a:prstGeom>
          <a:solidFill>
            <a:srgbClr val="CCCCFF"/>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b="0" dirty="0" err="1" smtClean="0">
                <a:latin typeface="Times New Roman" pitchFamily="18" charset="0"/>
              </a:rPr>
              <a:t>Itemsets</a:t>
            </a:r>
            <a:r>
              <a:rPr lang="en-US" sz="2000" b="0" dirty="0" smtClean="0">
                <a:latin typeface="Times New Roman" pitchFamily="18" charset="0"/>
              </a:rPr>
              <a:t> Discovered</a:t>
            </a:r>
            <a:r>
              <a:rPr lang="en-US" sz="2000" b="0" dirty="0">
                <a:latin typeface="Times New Roman" pitchFamily="18" charset="0"/>
              </a:rPr>
              <a:t>:</a:t>
            </a:r>
          </a:p>
          <a:p>
            <a:r>
              <a:rPr lang="en-US" sz="2000" b="0" dirty="0">
                <a:latin typeface="Times New Roman" pitchFamily="18" charset="0"/>
              </a:rPr>
              <a:t>    </a:t>
            </a:r>
            <a:r>
              <a:rPr lang="en-US" sz="1800" dirty="0">
                <a:solidFill>
                  <a:srgbClr val="CC0000"/>
                </a:solidFill>
                <a:latin typeface="Tahoma" pitchFamily="34" charset="0"/>
              </a:rPr>
              <a:t>{</a:t>
            </a:r>
            <a:r>
              <a:rPr lang="en-US" sz="1800" dirty="0" err="1" smtClean="0">
                <a:solidFill>
                  <a:srgbClr val="CC0000"/>
                </a:solidFill>
                <a:latin typeface="Tahoma" pitchFamily="34" charset="0"/>
              </a:rPr>
              <a:t>Milk,Coke</a:t>
            </a:r>
            <a:r>
              <a:rPr lang="en-US" sz="1800" dirty="0">
                <a:solidFill>
                  <a:srgbClr val="CC0000"/>
                </a:solidFill>
                <a:latin typeface="Tahoma" pitchFamily="34" charset="0"/>
              </a:rPr>
              <a:t>}</a:t>
            </a:r>
          </a:p>
          <a:p>
            <a:r>
              <a:rPr lang="en-US" sz="1800" dirty="0">
                <a:solidFill>
                  <a:srgbClr val="CC0000"/>
                </a:solidFill>
                <a:latin typeface="Tahoma" pitchFamily="34" charset="0"/>
              </a:rPr>
              <a:t>    {</a:t>
            </a:r>
            <a:r>
              <a:rPr lang="en-US" sz="1800" dirty="0" smtClean="0">
                <a:solidFill>
                  <a:srgbClr val="CC0000"/>
                </a:solidFill>
                <a:latin typeface="Tahoma" pitchFamily="34" charset="0"/>
              </a:rPr>
              <a:t>Diaper</a:t>
            </a:r>
            <a:r>
              <a:rPr lang="en-US" sz="1800" dirty="0">
                <a:solidFill>
                  <a:srgbClr val="CC0000"/>
                </a:solidFill>
                <a:latin typeface="Tahoma" pitchFamily="34" charset="0"/>
              </a:rPr>
              <a:t>, </a:t>
            </a:r>
            <a:r>
              <a:rPr lang="en-US" sz="1800" dirty="0" smtClean="0">
                <a:solidFill>
                  <a:srgbClr val="CC0000"/>
                </a:solidFill>
                <a:latin typeface="Tahoma" pitchFamily="34" charset="0"/>
              </a:rPr>
              <a:t>Milk}</a:t>
            </a:r>
            <a:endParaRPr lang="en-US" sz="2400" b="0" dirty="0">
              <a:latin typeface="Times New Roman" pitchFamily="18" charset="0"/>
            </a:endParaRPr>
          </a:p>
        </p:txBody>
      </p:sp>
      <p:sp>
        <p:nvSpPr>
          <p:cNvPr id="7" name="TextBox 6"/>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28457259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p:txBody>
          <a:bodyPr>
            <a:noAutofit/>
          </a:bodyPr>
          <a:lstStyle/>
          <a:p>
            <a:r>
              <a:rPr lang="en-US" sz="3600" dirty="0" smtClean="0"/>
              <a:t>Example Application</a:t>
            </a:r>
            <a:endParaRPr lang="en-US" sz="3600" dirty="0"/>
          </a:p>
        </p:txBody>
      </p:sp>
      <p:sp>
        <p:nvSpPr>
          <p:cNvPr id="757763" name="Rectangle 3"/>
          <p:cNvSpPr>
            <a:spLocks noGrp="1" noChangeArrowheads="1"/>
          </p:cNvSpPr>
          <p:nvPr>
            <p:ph type="body" idx="1"/>
          </p:nvPr>
        </p:nvSpPr>
        <p:spPr/>
        <p:txBody>
          <a:bodyPr/>
          <a:lstStyle/>
          <a:p>
            <a:pPr marL="342900" indent="-342900"/>
            <a:r>
              <a:rPr lang="en-US" dirty="0"/>
              <a:t>Supermarket </a:t>
            </a:r>
            <a:r>
              <a:rPr lang="en-US" dirty="0">
                <a:solidFill>
                  <a:schemeClr val="accent6">
                    <a:lumMod val="75000"/>
                  </a:schemeClr>
                </a:solidFill>
              </a:rPr>
              <a:t>shelf management</a:t>
            </a:r>
            <a:r>
              <a:rPr lang="en-US" dirty="0"/>
              <a:t>.</a:t>
            </a:r>
          </a:p>
          <a:p>
            <a:pPr marL="742950" lvl="1" indent="-285750"/>
            <a:r>
              <a:rPr lang="en-US" dirty="0"/>
              <a:t>Goal: To identify items that are bought together by sufficiently many customers.</a:t>
            </a:r>
          </a:p>
          <a:p>
            <a:pPr marL="742950" lvl="1" indent="-285750"/>
            <a:r>
              <a:rPr lang="en-US" dirty="0"/>
              <a:t>Approach: Process the point-of-sale data collected with barcode scanners to find dependencies among items.</a:t>
            </a:r>
          </a:p>
          <a:p>
            <a:pPr marL="468630" indent="-285750"/>
            <a:r>
              <a:rPr lang="en-US" dirty="0"/>
              <a:t>A classic rule --</a:t>
            </a:r>
          </a:p>
          <a:p>
            <a:pPr marL="868680" lvl="1" indent="-228600"/>
            <a:r>
              <a:rPr lang="en-US" dirty="0"/>
              <a:t>If a customer buys diaper and milk, then he is very likely to buy beer.</a:t>
            </a:r>
          </a:p>
          <a:p>
            <a:pPr marL="868680" lvl="1" indent="-228600"/>
            <a:r>
              <a:rPr lang="en-US" dirty="0"/>
              <a:t>So, don’t be surprised if you find six-packs stacked next to diapers!</a:t>
            </a:r>
            <a:endParaRPr lang="en-US" sz="3200" dirty="0"/>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3941562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8229600" cy="990600"/>
          </a:xfrm>
        </p:spPr>
        <p:txBody>
          <a:bodyPr/>
          <a:lstStyle/>
          <a:p>
            <a:r>
              <a:rPr lang="en-US" dirty="0" smtClean="0"/>
              <a:t>Why do we need data mining?</a:t>
            </a:r>
            <a:endParaRPr lang="en-US" dirty="0"/>
          </a:p>
        </p:txBody>
      </p:sp>
      <p:sp>
        <p:nvSpPr>
          <p:cNvPr id="3" name="Content Placeholder 2"/>
          <p:cNvSpPr>
            <a:spLocks noGrp="1"/>
          </p:cNvSpPr>
          <p:nvPr>
            <p:ph idx="1"/>
          </p:nvPr>
        </p:nvSpPr>
        <p:spPr>
          <a:xfrm>
            <a:off x="152400" y="1447800"/>
            <a:ext cx="8915400" cy="5105400"/>
          </a:xfrm>
        </p:spPr>
        <p:txBody>
          <a:bodyPr>
            <a:normAutofit fontScale="85000" lnSpcReduction="10000"/>
          </a:bodyPr>
          <a:lstStyle/>
          <a:p>
            <a:r>
              <a:rPr lang="en-US" dirty="0" smtClean="0"/>
              <a:t>“</a:t>
            </a:r>
            <a:r>
              <a:rPr lang="en-US" dirty="0" smtClean="0">
                <a:solidFill>
                  <a:schemeClr val="accent6">
                    <a:lumMod val="75000"/>
                  </a:schemeClr>
                </a:solidFill>
              </a:rPr>
              <a:t>The data is the computer</a:t>
            </a:r>
            <a:r>
              <a:rPr lang="en-US" dirty="0" smtClean="0"/>
              <a:t>”</a:t>
            </a:r>
          </a:p>
          <a:p>
            <a:pPr lvl="1"/>
            <a:r>
              <a:rPr lang="en-US" dirty="0" smtClean="0"/>
              <a:t>Large amounts of </a:t>
            </a:r>
            <a:r>
              <a:rPr lang="en-US" dirty="0" smtClean="0">
                <a:solidFill>
                  <a:srgbClr val="00B0F0"/>
                </a:solidFill>
              </a:rPr>
              <a:t>data</a:t>
            </a:r>
            <a:r>
              <a:rPr lang="en-US" dirty="0" smtClean="0"/>
              <a:t> can be more </a:t>
            </a:r>
            <a:r>
              <a:rPr lang="en-US" dirty="0" smtClean="0">
                <a:solidFill>
                  <a:srgbClr val="00B0F0"/>
                </a:solidFill>
              </a:rPr>
              <a:t>powerful</a:t>
            </a:r>
            <a:r>
              <a:rPr lang="en-US" dirty="0" smtClean="0"/>
              <a:t> than complex </a:t>
            </a:r>
            <a:r>
              <a:rPr lang="en-US" dirty="0" smtClean="0">
                <a:solidFill>
                  <a:srgbClr val="00B0F0"/>
                </a:solidFill>
              </a:rPr>
              <a:t>algorithms</a:t>
            </a:r>
            <a:r>
              <a:rPr lang="en-US" dirty="0" smtClean="0"/>
              <a:t> and models</a:t>
            </a:r>
          </a:p>
          <a:p>
            <a:pPr lvl="2"/>
            <a:r>
              <a:rPr lang="en-US" dirty="0" smtClean="0"/>
              <a:t>Google has solved many Natural Language Processing problems, simply by looking at the data</a:t>
            </a:r>
          </a:p>
          <a:p>
            <a:pPr lvl="2"/>
            <a:r>
              <a:rPr lang="en-US" dirty="0" smtClean="0"/>
              <a:t>Example: misspellings, synonyms </a:t>
            </a:r>
          </a:p>
          <a:p>
            <a:pPr lvl="1"/>
            <a:r>
              <a:rPr lang="en-US" dirty="0" smtClean="0"/>
              <a:t>Data is power!</a:t>
            </a:r>
          </a:p>
          <a:p>
            <a:pPr lvl="2"/>
            <a:r>
              <a:rPr lang="en-US" dirty="0" smtClean="0"/>
              <a:t>Today, the collected data is one of the biggest </a:t>
            </a:r>
            <a:r>
              <a:rPr lang="en-US" dirty="0" smtClean="0">
                <a:solidFill>
                  <a:srgbClr val="0070C0"/>
                </a:solidFill>
              </a:rPr>
              <a:t>assets</a:t>
            </a:r>
            <a:r>
              <a:rPr lang="en-US" dirty="0" smtClean="0"/>
              <a:t> of an online company</a:t>
            </a:r>
          </a:p>
          <a:p>
            <a:pPr lvl="3"/>
            <a:r>
              <a:rPr lang="en-US" dirty="0" smtClean="0"/>
              <a:t>Query logs of Google, The friendship and updates of Facebook, Tweets and follows of Twitter, Amazon transactions</a:t>
            </a:r>
          </a:p>
          <a:p>
            <a:pPr lvl="1"/>
            <a:r>
              <a:rPr lang="en-US" dirty="0" smtClean="0"/>
              <a:t>Data for the people:</a:t>
            </a:r>
          </a:p>
          <a:p>
            <a:pPr lvl="2"/>
            <a:r>
              <a:rPr lang="en-US" dirty="0" smtClean="0"/>
              <a:t>Using data from the people activity we can improve their individual lives but also the overall society life.</a:t>
            </a:r>
          </a:p>
          <a:p>
            <a:pPr lvl="1"/>
            <a:r>
              <a:rPr lang="en-US" dirty="0" smtClean="0"/>
              <a:t>We need a way to harness the </a:t>
            </a:r>
            <a:r>
              <a:rPr lang="en-US" dirty="0" smtClean="0">
                <a:solidFill>
                  <a:schemeClr val="accent6">
                    <a:lumMod val="75000"/>
                  </a:schemeClr>
                </a:solidFill>
              </a:rPr>
              <a:t>collective intelligence</a:t>
            </a:r>
          </a:p>
          <a:p>
            <a:endParaRPr lang="en-US" dirty="0" smtClean="0"/>
          </a:p>
          <a:p>
            <a:r>
              <a:rPr lang="en-US" dirty="0" smtClean="0"/>
              <a:t>From</a:t>
            </a:r>
            <a:r>
              <a:rPr lang="en-US" dirty="0" smtClean="0">
                <a:solidFill>
                  <a:srgbClr val="0070C0"/>
                </a:solidFill>
              </a:rPr>
              <a:t> Data mining</a:t>
            </a:r>
            <a:r>
              <a:rPr lang="en-US" dirty="0">
                <a:solidFill>
                  <a:schemeClr val="accent6">
                    <a:lumMod val="75000"/>
                  </a:schemeClr>
                </a:solidFill>
              </a:rPr>
              <a:t> </a:t>
            </a:r>
            <a:r>
              <a:rPr lang="en-US" dirty="0" smtClean="0"/>
              <a:t>to</a:t>
            </a:r>
            <a:r>
              <a:rPr lang="en-US" dirty="0" smtClean="0">
                <a:solidFill>
                  <a:schemeClr val="accent6">
                    <a:lumMod val="75000"/>
                  </a:schemeClr>
                </a:solidFill>
              </a:rPr>
              <a:t> Data Science</a:t>
            </a:r>
            <a:endParaRPr lang="en-US" dirty="0">
              <a:solidFill>
                <a:schemeClr val="accent6">
                  <a:lumMod val="75000"/>
                </a:schemeClr>
              </a:solidFill>
            </a:endParaRPr>
          </a:p>
        </p:txBody>
      </p:sp>
    </p:spTree>
    <p:extLst>
      <p:ext uri="{BB962C8B-B14F-4D97-AF65-F5344CB8AC3E}">
        <p14:creationId xmlns:p14="http://schemas.microsoft.com/office/powerpoint/2010/main" val="750876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a:t>
            </a:r>
            <a:r>
              <a:rPr lang="en-US" dirty="0" err="1" smtClean="0"/>
              <a:t>Itemsets</a:t>
            </a:r>
            <a:r>
              <a:rPr lang="en-US" dirty="0" smtClean="0"/>
              <a:t>: Applications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Text mining: finding associated phrases in text</a:t>
            </a:r>
          </a:p>
          <a:p>
            <a:pPr lvl="1"/>
            <a:r>
              <a:rPr lang="en-US" dirty="0"/>
              <a:t>There are lots of documents that contain the phrases </a:t>
            </a:r>
            <a:r>
              <a:rPr lang="en-US" dirty="0">
                <a:solidFill>
                  <a:schemeClr val="accent1"/>
                </a:solidFill>
              </a:rPr>
              <a:t>“association rules”</a:t>
            </a:r>
            <a:r>
              <a:rPr lang="en-US" dirty="0"/>
              <a:t>, </a:t>
            </a:r>
            <a:r>
              <a:rPr lang="en-US" dirty="0">
                <a:solidFill>
                  <a:schemeClr val="accent1"/>
                </a:solidFill>
              </a:rPr>
              <a:t> “data mining” </a:t>
            </a:r>
            <a:r>
              <a:rPr lang="en-US" dirty="0"/>
              <a:t>and</a:t>
            </a:r>
            <a:r>
              <a:rPr lang="en-US" dirty="0">
                <a:solidFill>
                  <a:schemeClr val="accent1"/>
                </a:solidFill>
              </a:rPr>
              <a:t> “efficient algorithm</a:t>
            </a:r>
            <a:r>
              <a:rPr lang="en-US" dirty="0" smtClean="0">
                <a:solidFill>
                  <a:schemeClr val="accent1"/>
                </a:solidFill>
              </a:rPr>
              <a:t>”</a:t>
            </a:r>
          </a:p>
          <a:p>
            <a:pPr lvl="1"/>
            <a:r>
              <a:rPr lang="en-US" dirty="0" smtClean="0"/>
              <a:t>Can be used to define key phrases, correct spelling mistakes, associate different concepts.</a:t>
            </a:r>
          </a:p>
          <a:p>
            <a:r>
              <a:rPr lang="en-US" dirty="0" smtClean="0"/>
              <a:t>Recommendations: </a:t>
            </a:r>
          </a:p>
          <a:p>
            <a:pPr lvl="1"/>
            <a:r>
              <a:rPr lang="en-US" dirty="0" smtClean="0"/>
              <a:t>Users who buy this item often buy this item as well</a:t>
            </a:r>
          </a:p>
          <a:p>
            <a:pPr lvl="1"/>
            <a:r>
              <a:rPr lang="en-US" dirty="0" smtClean="0"/>
              <a:t>Users who watched James Bond movies, also watched Jason Bourne movies. </a:t>
            </a:r>
          </a:p>
          <a:p>
            <a:pPr lvl="1"/>
            <a:endParaRPr lang="en-US" dirty="0"/>
          </a:p>
          <a:p>
            <a:pPr lvl="1"/>
            <a:r>
              <a:rPr lang="en-US" dirty="0" smtClean="0"/>
              <a:t>Recommendations make use of </a:t>
            </a:r>
            <a:r>
              <a:rPr lang="en-US" dirty="0" smtClean="0">
                <a:solidFill>
                  <a:schemeClr val="accent6">
                    <a:lumMod val="75000"/>
                  </a:schemeClr>
                </a:solidFill>
              </a:rPr>
              <a:t>item and user similarity</a:t>
            </a:r>
            <a:endParaRPr lang="en-US" dirty="0">
              <a:solidFill>
                <a:schemeClr val="accent6">
                  <a:lumMod val="75000"/>
                </a:schemeClr>
              </a:solidFill>
            </a:endParaRPr>
          </a:p>
        </p:txBody>
      </p:sp>
    </p:spTree>
    <p:extLst>
      <p:ext uri="{BB962C8B-B14F-4D97-AF65-F5344CB8AC3E}">
        <p14:creationId xmlns:p14="http://schemas.microsoft.com/office/powerpoint/2010/main" val="24756054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Recommender systems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8619146"/>
              </p:ext>
            </p:extLst>
          </p:nvPr>
        </p:nvGraphicFramePr>
        <p:xfrm>
          <a:off x="451338" y="2603891"/>
          <a:ext cx="8229600" cy="2123440"/>
        </p:xfrm>
        <a:graphic>
          <a:graphicData uri="http://schemas.openxmlformats.org/drawingml/2006/table">
            <a:tbl>
              <a:tblPr firstRow="1" bandRow="1">
                <a:tableStyleId>{5C22544A-7EE6-4342-B048-85BDC9FD1C3A}</a:tableStyleId>
              </a:tblPr>
              <a:tblGrid>
                <a:gridCol w="762000"/>
                <a:gridCol w="1066800"/>
                <a:gridCol w="1143000"/>
                <a:gridCol w="1143000"/>
                <a:gridCol w="1066800"/>
                <a:gridCol w="990600"/>
                <a:gridCol w="1028700"/>
                <a:gridCol w="1028700"/>
              </a:tblGrid>
              <a:tr h="370840">
                <a:tc>
                  <a:txBody>
                    <a:bodyPr/>
                    <a:lstStyle/>
                    <a:p>
                      <a:endParaRPr lang="en-US" dirty="0"/>
                    </a:p>
                  </a:txBody>
                  <a:tcPr/>
                </a:tc>
                <a:tc>
                  <a:txBody>
                    <a:bodyPr/>
                    <a:lstStyle/>
                    <a:p>
                      <a:r>
                        <a:rPr lang="en-US" dirty="0" smtClean="0"/>
                        <a:t>Harry Potter 1</a:t>
                      </a:r>
                      <a:endParaRPr lang="en-US" dirty="0"/>
                    </a:p>
                  </a:txBody>
                  <a:tcPr/>
                </a:tc>
                <a:tc>
                  <a:txBody>
                    <a:bodyPr/>
                    <a:lstStyle/>
                    <a:p>
                      <a:r>
                        <a:rPr lang="en-US" dirty="0" smtClean="0"/>
                        <a:t>Harry Potter</a:t>
                      </a:r>
                      <a:r>
                        <a:rPr lang="en-US" baseline="0" dirty="0" smtClean="0"/>
                        <a:t> 2</a:t>
                      </a:r>
                      <a:endParaRPr lang="en-US" dirty="0"/>
                    </a:p>
                  </a:txBody>
                  <a:tcPr/>
                </a:tc>
                <a:tc>
                  <a:txBody>
                    <a:bodyPr/>
                    <a:lstStyle/>
                    <a:p>
                      <a:r>
                        <a:rPr lang="en-US" dirty="0" smtClean="0"/>
                        <a:t>Harry Potter 3</a:t>
                      </a:r>
                      <a:endParaRPr lang="en-US" dirty="0"/>
                    </a:p>
                  </a:txBody>
                  <a:tcPr/>
                </a:tc>
                <a:tc>
                  <a:txBody>
                    <a:bodyPr/>
                    <a:lstStyle/>
                    <a:p>
                      <a:r>
                        <a:rPr lang="en-US" dirty="0" smtClean="0"/>
                        <a:t>Twilight</a:t>
                      </a:r>
                      <a:endParaRPr lang="en-US" dirty="0"/>
                    </a:p>
                  </a:txBody>
                  <a:tcPr/>
                </a:tc>
                <a:tc>
                  <a:txBody>
                    <a:bodyPr/>
                    <a:lstStyle/>
                    <a:p>
                      <a:r>
                        <a:rPr lang="en-US" dirty="0" smtClean="0"/>
                        <a:t>Star Wars</a:t>
                      </a:r>
                      <a:r>
                        <a:rPr lang="en-US" baseline="0" dirty="0" smtClean="0"/>
                        <a:t> 1</a:t>
                      </a:r>
                      <a:endParaRPr lang="en-US" dirty="0"/>
                    </a:p>
                  </a:txBody>
                  <a:tcPr/>
                </a:tc>
                <a:tc>
                  <a:txBody>
                    <a:bodyPr/>
                    <a:lstStyle/>
                    <a:p>
                      <a:r>
                        <a:rPr lang="en-US" dirty="0" smtClean="0"/>
                        <a:t>Star Wars 2</a:t>
                      </a:r>
                      <a:endParaRPr lang="en-US" dirty="0"/>
                    </a:p>
                  </a:txBody>
                  <a:tcPr/>
                </a:tc>
                <a:tc>
                  <a:txBody>
                    <a:bodyPr/>
                    <a:lstStyle/>
                    <a:p>
                      <a:r>
                        <a:rPr lang="en-US" dirty="0" smtClean="0"/>
                        <a:t>Star Wars 3</a:t>
                      </a:r>
                      <a:endParaRPr lang="en-US" dirty="0"/>
                    </a:p>
                  </a:txBody>
                  <a:tcPr/>
                </a:tc>
              </a:tr>
              <a:tr h="370840">
                <a:tc>
                  <a:txBody>
                    <a:bodyPr/>
                    <a:lstStyle/>
                    <a:p>
                      <a:r>
                        <a:rPr lang="en-US" dirty="0" smtClean="0"/>
                        <a:t>A</a:t>
                      </a:r>
                      <a:endParaRPr lang="en-US" dirty="0"/>
                    </a:p>
                  </a:txBody>
                  <a:tcPr/>
                </a:tc>
                <a:tc>
                  <a:txBody>
                    <a:bodyPr/>
                    <a:lstStyle/>
                    <a:p>
                      <a:r>
                        <a:rPr lang="en-US" dirty="0" smtClean="0"/>
                        <a:t>4</a:t>
                      </a:r>
                      <a:endParaRPr lang="en-US" dirty="0"/>
                    </a:p>
                  </a:txBody>
                  <a:tcPr/>
                </a:tc>
                <a:tc>
                  <a:txBody>
                    <a:bodyPr/>
                    <a:lstStyle/>
                    <a:p>
                      <a:endParaRPr lang="en-US"/>
                    </a:p>
                  </a:txBody>
                  <a:tcPr/>
                </a:tc>
                <a:tc>
                  <a:txBody>
                    <a:bodyPr/>
                    <a:lstStyle/>
                    <a:p>
                      <a:endParaRPr lang="en-US"/>
                    </a:p>
                  </a:txBody>
                  <a:tcPr/>
                </a:tc>
                <a:tc>
                  <a:txBody>
                    <a:bodyPr/>
                    <a:lstStyle/>
                    <a:p>
                      <a:r>
                        <a:rPr lang="en-US" dirty="0" smtClean="0"/>
                        <a:t>5</a:t>
                      </a:r>
                      <a:endParaRPr lang="en-US" dirty="0"/>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B</a:t>
                      </a:r>
                      <a:endParaRPr lang="en-US" dirty="0"/>
                    </a:p>
                  </a:txBody>
                  <a:tcPr/>
                </a:tc>
                <a:tc>
                  <a:txBody>
                    <a:bodyPr/>
                    <a:lstStyle/>
                    <a:p>
                      <a:r>
                        <a:rPr lang="en-US" dirty="0" smtClean="0"/>
                        <a:t>5</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C</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endParaRPr lang="en-US"/>
                    </a:p>
                  </a:txBody>
                  <a:tcPr/>
                </a:tc>
              </a:tr>
              <a:tr h="370840">
                <a:tc>
                  <a:txBody>
                    <a:bodyPr/>
                    <a:lstStyle/>
                    <a:p>
                      <a:r>
                        <a:rPr lang="en-US" dirty="0" smtClean="0"/>
                        <a:t>D</a:t>
                      </a:r>
                      <a:endParaRPr lang="en-US" dirty="0"/>
                    </a:p>
                  </a:txBody>
                  <a:tcPr/>
                </a:tc>
                <a:tc>
                  <a:txBody>
                    <a:bodyPr/>
                    <a:lstStyle/>
                    <a:p>
                      <a:endParaRPr lang="en-US" dirty="0"/>
                    </a:p>
                  </a:txBody>
                  <a:tcPr/>
                </a:tc>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3</a:t>
                      </a:r>
                      <a:endParaRPr lang="en-US" dirty="0"/>
                    </a:p>
                  </a:txBody>
                  <a:tcPr/>
                </a:tc>
              </a:tr>
            </a:tbl>
          </a:graphicData>
        </a:graphic>
      </p:graphicFrame>
      <p:sp>
        <p:nvSpPr>
          <p:cNvPr id="5" name="TextBox 4"/>
          <p:cNvSpPr txBox="1"/>
          <p:nvPr/>
        </p:nvSpPr>
        <p:spPr>
          <a:xfrm>
            <a:off x="509954" y="4813887"/>
            <a:ext cx="7654660" cy="1938992"/>
          </a:xfrm>
          <a:prstGeom prst="rect">
            <a:avLst/>
          </a:prstGeom>
          <a:noFill/>
        </p:spPr>
        <p:txBody>
          <a:bodyPr wrap="none" rtlCol="0">
            <a:spAutoFit/>
          </a:bodyPr>
          <a:lstStyle/>
          <a:p>
            <a:r>
              <a:rPr lang="en-US" sz="2000" dirty="0" smtClean="0"/>
              <a:t>Fill the empty entries of the matrix.</a:t>
            </a:r>
          </a:p>
          <a:p>
            <a:r>
              <a:rPr lang="en-US" sz="2000" dirty="0" smtClean="0"/>
              <a:t>Use the fact that similar users will behave similarly</a:t>
            </a:r>
          </a:p>
          <a:p>
            <a:r>
              <a:rPr lang="en-US" sz="2000" dirty="0" smtClean="0"/>
              <a:t>And similar items will be rated similarly</a:t>
            </a:r>
          </a:p>
          <a:p>
            <a:r>
              <a:rPr lang="en-US" sz="2000" dirty="0" smtClean="0"/>
              <a:t>But how do we define </a:t>
            </a:r>
            <a:r>
              <a:rPr lang="en-US" sz="2000" dirty="0" smtClean="0">
                <a:solidFill>
                  <a:schemeClr val="accent6">
                    <a:lumMod val="75000"/>
                  </a:schemeClr>
                </a:solidFill>
              </a:rPr>
              <a:t>similarity</a:t>
            </a:r>
            <a:r>
              <a:rPr lang="en-US" sz="2000" dirty="0" smtClean="0"/>
              <a:t>?</a:t>
            </a:r>
          </a:p>
          <a:p>
            <a:r>
              <a:rPr lang="en-US" sz="2000" dirty="0" smtClean="0"/>
              <a:t>How do we make use of the collective behavior?</a:t>
            </a:r>
          </a:p>
          <a:p>
            <a:r>
              <a:rPr lang="en-US" sz="2000" dirty="0" smtClean="0"/>
              <a:t>Big problem – Complicated math using probabilities/linear </a:t>
            </a:r>
            <a:r>
              <a:rPr lang="en-US" sz="2000" dirty="0" err="1" smtClean="0"/>
              <a:t>algerba</a:t>
            </a:r>
            <a:endParaRPr lang="en-US" sz="2000" dirty="0"/>
          </a:p>
        </p:txBody>
      </p:sp>
      <p:sp>
        <p:nvSpPr>
          <p:cNvPr id="3" name="TextBox 2"/>
          <p:cNvSpPr txBox="1"/>
          <p:nvPr/>
        </p:nvSpPr>
        <p:spPr>
          <a:xfrm>
            <a:off x="533400" y="1809449"/>
            <a:ext cx="7848600" cy="707886"/>
          </a:xfrm>
          <a:prstGeom prst="rect">
            <a:avLst/>
          </a:prstGeom>
          <a:noFill/>
        </p:spPr>
        <p:txBody>
          <a:bodyPr wrap="square" rtlCol="0">
            <a:spAutoFit/>
          </a:bodyPr>
          <a:lstStyle/>
          <a:p>
            <a:r>
              <a:rPr lang="en-US" sz="2000" dirty="0" smtClean="0"/>
              <a:t>Collaborative filtering: Use the collective behavior of the users to draw conclusions for an individual</a:t>
            </a:r>
            <a:endParaRPr lang="en-US" sz="2000" dirty="0"/>
          </a:p>
        </p:txBody>
      </p:sp>
    </p:spTree>
    <p:extLst>
      <p:ext uri="{BB962C8B-B14F-4D97-AF65-F5344CB8AC3E}">
        <p14:creationId xmlns:p14="http://schemas.microsoft.com/office/powerpoint/2010/main" val="40190163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r>
              <a:rPr lang="en-US"/>
              <a:t>Clustering Definition</a:t>
            </a:r>
          </a:p>
        </p:txBody>
      </p:sp>
      <p:sp>
        <p:nvSpPr>
          <p:cNvPr id="745475" name="Rectangle 3"/>
          <p:cNvSpPr>
            <a:spLocks noGrp="1" noChangeArrowheads="1"/>
          </p:cNvSpPr>
          <p:nvPr>
            <p:ph type="body" idx="1"/>
          </p:nvPr>
        </p:nvSpPr>
        <p:spPr/>
        <p:txBody>
          <a:bodyPr/>
          <a:lstStyle/>
          <a:p>
            <a:pPr marL="342900" indent="-342900">
              <a:lnSpc>
                <a:spcPct val="90000"/>
              </a:lnSpc>
            </a:pPr>
            <a:r>
              <a:rPr lang="en-US" dirty="0"/>
              <a:t>Given a set of data points, each having a set of attributes, and a similarity measure among them, find </a:t>
            </a:r>
            <a:r>
              <a:rPr lang="en-US" dirty="0">
                <a:solidFill>
                  <a:schemeClr val="accent6">
                    <a:lumMod val="75000"/>
                  </a:schemeClr>
                </a:solidFill>
              </a:rPr>
              <a:t>clusters</a:t>
            </a:r>
            <a:r>
              <a:rPr lang="en-US" dirty="0"/>
              <a:t> such that</a:t>
            </a:r>
          </a:p>
          <a:p>
            <a:pPr marL="742950" lvl="1" indent="-285750">
              <a:lnSpc>
                <a:spcPct val="90000"/>
              </a:lnSpc>
            </a:pPr>
            <a:r>
              <a:rPr lang="en-US" dirty="0"/>
              <a:t>Data points in one </a:t>
            </a:r>
            <a:r>
              <a:rPr lang="en-US" dirty="0">
                <a:solidFill>
                  <a:srgbClr val="0070C0"/>
                </a:solidFill>
              </a:rPr>
              <a:t>cluster</a:t>
            </a:r>
            <a:r>
              <a:rPr lang="en-US" dirty="0"/>
              <a:t> are </a:t>
            </a:r>
            <a:r>
              <a:rPr lang="en-US" dirty="0">
                <a:solidFill>
                  <a:schemeClr val="accent6">
                    <a:lumMod val="75000"/>
                  </a:schemeClr>
                </a:solidFill>
              </a:rPr>
              <a:t>more similar </a:t>
            </a:r>
            <a:r>
              <a:rPr lang="en-US" dirty="0"/>
              <a:t>to one another.</a:t>
            </a:r>
          </a:p>
          <a:p>
            <a:pPr marL="742950" lvl="1" indent="-285750">
              <a:lnSpc>
                <a:spcPct val="90000"/>
              </a:lnSpc>
            </a:pPr>
            <a:r>
              <a:rPr lang="en-US" dirty="0"/>
              <a:t>Data points in </a:t>
            </a:r>
            <a:r>
              <a:rPr lang="en-US" dirty="0">
                <a:solidFill>
                  <a:srgbClr val="0070C0"/>
                </a:solidFill>
              </a:rPr>
              <a:t>separate clusters </a:t>
            </a:r>
            <a:r>
              <a:rPr lang="en-US" dirty="0"/>
              <a:t>are </a:t>
            </a:r>
            <a:r>
              <a:rPr lang="en-US" dirty="0">
                <a:solidFill>
                  <a:schemeClr val="accent6">
                    <a:lumMod val="75000"/>
                  </a:schemeClr>
                </a:solidFill>
              </a:rPr>
              <a:t>less similar </a:t>
            </a:r>
            <a:r>
              <a:rPr lang="en-US" dirty="0"/>
              <a:t>to one another.</a:t>
            </a:r>
          </a:p>
          <a:p>
            <a:pPr marL="342900" indent="-342900">
              <a:lnSpc>
                <a:spcPct val="90000"/>
              </a:lnSpc>
            </a:pPr>
            <a:r>
              <a:rPr lang="en-US" dirty="0"/>
              <a:t>Similarity </a:t>
            </a:r>
            <a:r>
              <a:rPr lang="en-US" dirty="0" smtClean="0"/>
              <a:t>Measures?</a:t>
            </a:r>
            <a:endParaRPr lang="en-US" dirty="0"/>
          </a:p>
          <a:p>
            <a:pPr marL="742950" lvl="1" indent="-285750">
              <a:lnSpc>
                <a:spcPct val="90000"/>
              </a:lnSpc>
            </a:pPr>
            <a:r>
              <a:rPr lang="en-US" dirty="0"/>
              <a:t>Euclidean Distance if attributes are continuous.</a:t>
            </a:r>
          </a:p>
          <a:p>
            <a:pPr marL="742950" lvl="1" indent="-285750">
              <a:lnSpc>
                <a:spcPct val="90000"/>
              </a:lnSpc>
            </a:pPr>
            <a:r>
              <a:rPr lang="en-US" dirty="0"/>
              <a:t>Other Problem-specific Measures.</a:t>
            </a:r>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3020868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p:txBody>
          <a:bodyPr/>
          <a:lstStyle/>
          <a:p>
            <a:r>
              <a:rPr lang="en-US"/>
              <a:t>Illustrating Clustering</a:t>
            </a:r>
          </a:p>
        </p:txBody>
      </p:sp>
      <p:sp>
        <p:nvSpPr>
          <p:cNvPr id="747523" name="Text Box 3"/>
          <p:cNvSpPr txBox="1">
            <a:spLocks noChangeArrowheads="1"/>
          </p:cNvSpPr>
          <p:nvPr/>
        </p:nvSpPr>
        <p:spPr bwMode="auto">
          <a:xfrm>
            <a:off x="405606" y="1493837"/>
            <a:ext cx="5951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68275" indent="-16827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spcBef>
                <a:spcPct val="20000"/>
              </a:spcBef>
              <a:buClr>
                <a:schemeClr val="accent2"/>
              </a:buClr>
            </a:pPr>
            <a:r>
              <a:rPr kumimoji="1" lang="en-US" sz="2000" b="0" dirty="0">
                <a:latin typeface="Tahoma" pitchFamily="34" charset="0"/>
              </a:rPr>
              <a:t>Euclidean Distance Based Clustering in 3-D space.</a:t>
            </a:r>
          </a:p>
        </p:txBody>
      </p:sp>
      <p:sp>
        <p:nvSpPr>
          <p:cNvPr id="747524" name="Text Box 4"/>
          <p:cNvSpPr txBox="1">
            <a:spLocks noChangeArrowheads="1"/>
          </p:cNvSpPr>
          <p:nvPr/>
        </p:nvSpPr>
        <p:spPr bwMode="auto">
          <a:xfrm>
            <a:off x="1327944" y="2166143"/>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2400" b="0">
                <a:latin typeface="Times New Roman" pitchFamily="18" charset="0"/>
              </a:rPr>
              <a:t>Intracluster distances</a:t>
            </a:r>
          </a:p>
          <a:p>
            <a:pPr algn="ctr"/>
            <a:r>
              <a:rPr lang="en-US" sz="2400" b="0">
                <a:latin typeface="Times New Roman" pitchFamily="18" charset="0"/>
              </a:rPr>
              <a:t>are minimized</a:t>
            </a:r>
          </a:p>
        </p:txBody>
      </p:sp>
      <p:sp>
        <p:nvSpPr>
          <p:cNvPr id="747525" name="Text Box 5"/>
          <p:cNvSpPr txBox="1">
            <a:spLocks noChangeArrowheads="1"/>
          </p:cNvSpPr>
          <p:nvPr/>
        </p:nvSpPr>
        <p:spPr bwMode="auto">
          <a:xfrm>
            <a:off x="5214144" y="2166143"/>
            <a:ext cx="2762250" cy="822325"/>
          </a:xfrm>
          <a:prstGeom prst="rect">
            <a:avLst/>
          </a:prstGeom>
          <a:solidFill>
            <a:srgbClr val="00FFCC"/>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sz="2400" b="0">
                <a:latin typeface="Times New Roman" pitchFamily="18" charset="0"/>
              </a:rPr>
              <a:t>Intercluster distances</a:t>
            </a:r>
          </a:p>
          <a:p>
            <a:pPr algn="ctr"/>
            <a:r>
              <a:rPr lang="en-US" sz="2400" b="0">
                <a:latin typeface="Times New Roman" pitchFamily="18" charset="0"/>
              </a:rPr>
              <a:t>are maximized</a:t>
            </a:r>
          </a:p>
        </p:txBody>
      </p:sp>
      <p:grpSp>
        <p:nvGrpSpPr>
          <p:cNvPr id="747526" name="Group 6"/>
          <p:cNvGrpSpPr>
            <a:grpSpLocks/>
          </p:cNvGrpSpPr>
          <p:nvPr/>
        </p:nvGrpSpPr>
        <p:grpSpPr bwMode="auto">
          <a:xfrm>
            <a:off x="3309144" y="3385343"/>
            <a:ext cx="3048000" cy="2678113"/>
            <a:chOff x="2160" y="2544"/>
            <a:chExt cx="1920" cy="1687"/>
          </a:xfrm>
        </p:grpSpPr>
        <p:sp>
          <p:nvSpPr>
            <p:cNvPr id="747527"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28"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29"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0"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1"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2"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3"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4"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5"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6"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7"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8"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9"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0"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1"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2"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3"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4"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5"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6"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7"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8"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9"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0"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1"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2"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 name="TextBox 32"/>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15098402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ChangeArrowheads="1"/>
          </p:cNvSpPr>
          <p:nvPr>
            <p:ph type="title"/>
          </p:nvPr>
        </p:nvSpPr>
        <p:spPr/>
        <p:txBody>
          <a:bodyPr/>
          <a:lstStyle/>
          <a:p>
            <a:r>
              <a:rPr lang="en-US"/>
              <a:t>Clustering: Application 1</a:t>
            </a:r>
          </a:p>
        </p:txBody>
      </p:sp>
      <p:sp>
        <p:nvSpPr>
          <p:cNvPr id="748547" name="Rectangle 3"/>
          <p:cNvSpPr>
            <a:spLocks noGrp="1" noChangeArrowheads="1"/>
          </p:cNvSpPr>
          <p:nvPr>
            <p:ph type="body" idx="1"/>
          </p:nvPr>
        </p:nvSpPr>
        <p:spPr>
          <a:xfrm>
            <a:off x="533400" y="1828800"/>
            <a:ext cx="8178800" cy="4171950"/>
          </a:xfrm>
        </p:spPr>
        <p:txBody>
          <a:bodyPr/>
          <a:lstStyle/>
          <a:p>
            <a:pPr marL="342900" indent="-342900">
              <a:lnSpc>
                <a:spcPct val="90000"/>
              </a:lnSpc>
            </a:pPr>
            <a:r>
              <a:rPr lang="en-US" sz="2400" dirty="0" smtClean="0"/>
              <a:t>Bioinformatics applications:</a:t>
            </a:r>
          </a:p>
          <a:p>
            <a:pPr marL="617220" lvl="1" indent="-342900">
              <a:lnSpc>
                <a:spcPct val="90000"/>
              </a:lnSpc>
            </a:pPr>
            <a:r>
              <a:rPr lang="en-US" sz="2000" dirty="0" smtClean="0"/>
              <a:t>Goal: Group genes and tissues together such that genes are </a:t>
            </a:r>
            <a:r>
              <a:rPr lang="en-US" sz="2000" dirty="0" err="1" smtClean="0"/>
              <a:t>coexpressed</a:t>
            </a:r>
            <a:r>
              <a:rPr lang="en-US" sz="2000" dirty="0" smtClean="0"/>
              <a:t> on the same tissues</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091804"/>
            <a:ext cx="4508500" cy="3385196"/>
          </a:xfrm>
          <a:prstGeom prst="rect">
            <a:avLst/>
          </a:prstGeom>
        </p:spPr>
      </p:pic>
    </p:spTree>
    <p:extLst>
      <p:ext uri="{BB962C8B-B14F-4D97-AF65-F5344CB8AC3E}">
        <p14:creationId xmlns:p14="http://schemas.microsoft.com/office/powerpoint/2010/main" val="201681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p:txBody>
          <a:bodyPr/>
          <a:lstStyle/>
          <a:p>
            <a:r>
              <a:rPr lang="en-US"/>
              <a:t>Clustering: Application 2</a:t>
            </a:r>
          </a:p>
        </p:txBody>
      </p:sp>
      <p:sp>
        <p:nvSpPr>
          <p:cNvPr id="750595" name="Rectangle 3"/>
          <p:cNvSpPr>
            <a:spLocks noGrp="1" noChangeArrowheads="1"/>
          </p:cNvSpPr>
          <p:nvPr>
            <p:ph type="body" idx="1"/>
          </p:nvPr>
        </p:nvSpPr>
        <p:spPr/>
        <p:txBody>
          <a:bodyPr/>
          <a:lstStyle/>
          <a:p>
            <a:pPr marL="342900" indent="-342900"/>
            <a:r>
              <a:rPr lang="en-US"/>
              <a:t>Document Clustering:</a:t>
            </a:r>
          </a:p>
          <a:p>
            <a:pPr marL="742950" lvl="1" indent="-285750"/>
            <a:r>
              <a:rPr lang="en-US"/>
              <a:t>Goal: To find groups of documents that are similar to each other based on the important terms appearing in them.</a:t>
            </a:r>
          </a:p>
          <a:p>
            <a:pPr marL="742950" lvl="1" indent="-285750"/>
            <a:r>
              <a:rPr lang="en-US"/>
              <a:t>Approach: To identify frequently occurring terms in each document. Form a similarity measure based on the frequencies of different terms. Use it to cluster.</a:t>
            </a:r>
          </a:p>
          <a:p>
            <a:pPr marL="742950" lvl="1" indent="-285750"/>
            <a:r>
              <a:rPr lang="en-US"/>
              <a:t>Gain: Information Retrieval can utilize the clusters to relate a new document or search term to clustered documents.</a:t>
            </a:r>
            <a:endParaRPr lang="en-US" sz="3200"/>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918465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Coverage</a:t>
            </a:r>
            <a:endParaRPr lang="en-US" dirty="0"/>
          </a:p>
        </p:txBody>
      </p:sp>
      <p:sp>
        <p:nvSpPr>
          <p:cNvPr id="4" name="Content Placeholder 3"/>
          <p:cNvSpPr>
            <a:spLocks noGrp="1"/>
          </p:cNvSpPr>
          <p:nvPr>
            <p:ph idx="1"/>
          </p:nvPr>
        </p:nvSpPr>
        <p:spPr/>
        <p:txBody>
          <a:bodyPr/>
          <a:lstStyle/>
          <a:p>
            <a:r>
              <a:rPr lang="en-US" dirty="0" smtClean="0"/>
              <a:t>Given a set of  customers and items and the transaction relationship between the two, select a </a:t>
            </a:r>
            <a:r>
              <a:rPr lang="en-US" dirty="0" smtClean="0">
                <a:solidFill>
                  <a:srgbClr val="0070C0"/>
                </a:solidFill>
              </a:rPr>
              <a:t>small</a:t>
            </a:r>
            <a:r>
              <a:rPr lang="en-US" dirty="0" smtClean="0"/>
              <a:t> set of items that “</a:t>
            </a:r>
            <a:r>
              <a:rPr lang="en-US" dirty="0" smtClean="0">
                <a:solidFill>
                  <a:schemeClr val="accent6">
                    <a:lumMod val="75000"/>
                  </a:schemeClr>
                </a:solidFill>
              </a:rPr>
              <a:t>covers</a:t>
            </a:r>
            <a:r>
              <a:rPr lang="en-US" dirty="0" smtClean="0"/>
              <a:t>” all users.</a:t>
            </a:r>
          </a:p>
          <a:p>
            <a:pPr lvl="1"/>
            <a:r>
              <a:rPr lang="en-US" dirty="0" smtClean="0"/>
              <a:t>For each user there is at least one item in the set that the user has bought.</a:t>
            </a:r>
          </a:p>
          <a:p>
            <a:endParaRPr lang="en-US" dirty="0" smtClean="0"/>
          </a:p>
          <a:p>
            <a:r>
              <a:rPr lang="en-US" dirty="0" smtClean="0"/>
              <a:t>Application:</a:t>
            </a:r>
          </a:p>
          <a:p>
            <a:pPr lvl="1"/>
            <a:r>
              <a:rPr lang="en-US" dirty="0" smtClean="0"/>
              <a:t>Create a catalog to send out that has at least one item of interest for every customer.</a:t>
            </a:r>
            <a:endParaRPr lang="en-US" dirty="0"/>
          </a:p>
        </p:txBody>
      </p:sp>
    </p:spTree>
    <p:extLst>
      <p:ext uri="{BB962C8B-B14F-4D97-AF65-F5344CB8AC3E}">
        <p14:creationId xmlns:p14="http://schemas.microsoft.com/office/powerpoint/2010/main" val="20313336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p:txBody>
          <a:bodyPr/>
          <a:lstStyle/>
          <a:p>
            <a:r>
              <a:rPr lang="en-US"/>
              <a:t>Classification: Definition</a:t>
            </a:r>
          </a:p>
        </p:txBody>
      </p:sp>
      <p:sp>
        <p:nvSpPr>
          <p:cNvPr id="736259" name="Rectangle 3"/>
          <p:cNvSpPr>
            <a:spLocks noGrp="1" noChangeArrowheads="1"/>
          </p:cNvSpPr>
          <p:nvPr>
            <p:ph type="body" idx="1"/>
          </p:nvPr>
        </p:nvSpPr>
        <p:spPr>
          <a:xfrm>
            <a:off x="228600" y="1676400"/>
            <a:ext cx="8686800" cy="4876800"/>
          </a:xfrm>
        </p:spPr>
        <p:txBody>
          <a:bodyPr>
            <a:normAutofit/>
          </a:bodyPr>
          <a:lstStyle/>
          <a:p>
            <a:pPr marL="342900" indent="-342900">
              <a:lnSpc>
                <a:spcPct val="90000"/>
              </a:lnSpc>
            </a:pPr>
            <a:r>
              <a:rPr lang="en-US" dirty="0"/>
              <a:t>Given a collection of records (</a:t>
            </a:r>
            <a:r>
              <a:rPr lang="en-US" i="1" dirty="0">
                <a:solidFill>
                  <a:srgbClr val="CC0000"/>
                </a:solidFill>
              </a:rPr>
              <a:t>training set </a:t>
            </a:r>
            <a:r>
              <a:rPr lang="en-US" dirty="0"/>
              <a:t>)</a:t>
            </a:r>
          </a:p>
          <a:p>
            <a:pPr marL="742950" lvl="1" indent="-285750">
              <a:lnSpc>
                <a:spcPct val="90000"/>
              </a:lnSpc>
            </a:pPr>
            <a:r>
              <a:rPr lang="en-US" sz="2400" dirty="0"/>
              <a:t>Each record contains a set of </a:t>
            </a:r>
            <a:r>
              <a:rPr lang="en-US" sz="2400" i="1" dirty="0">
                <a:solidFill>
                  <a:srgbClr val="CC0000"/>
                </a:solidFill>
              </a:rPr>
              <a:t>attributes</a:t>
            </a:r>
            <a:r>
              <a:rPr lang="en-US" sz="2400" dirty="0"/>
              <a:t>, one of the attributes is the </a:t>
            </a:r>
            <a:r>
              <a:rPr lang="en-US" sz="2400" i="1" dirty="0">
                <a:solidFill>
                  <a:srgbClr val="CC0000"/>
                </a:solidFill>
              </a:rPr>
              <a:t>class</a:t>
            </a:r>
            <a:r>
              <a:rPr lang="en-US" sz="2400" dirty="0"/>
              <a:t>.</a:t>
            </a:r>
            <a:endParaRPr lang="en-US" dirty="0"/>
          </a:p>
          <a:p>
            <a:pPr marL="342900" indent="-342900">
              <a:lnSpc>
                <a:spcPct val="90000"/>
              </a:lnSpc>
            </a:pPr>
            <a:r>
              <a:rPr lang="en-US" dirty="0"/>
              <a:t>Find a </a:t>
            </a:r>
            <a:r>
              <a:rPr lang="en-US" i="1" dirty="0">
                <a:solidFill>
                  <a:srgbClr val="CC0000"/>
                </a:solidFill>
              </a:rPr>
              <a:t>model</a:t>
            </a:r>
            <a:r>
              <a:rPr lang="en-US" dirty="0"/>
              <a:t>  for class attribute as a function of the values of other attributes.</a:t>
            </a:r>
          </a:p>
          <a:p>
            <a:pPr marL="342900" indent="-342900">
              <a:lnSpc>
                <a:spcPct val="90000"/>
              </a:lnSpc>
            </a:pPr>
            <a:endParaRPr lang="en-US" dirty="0" smtClean="0"/>
          </a:p>
          <a:p>
            <a:pPr marL="342900" indent="-342900">
              <a:lnSpc>
                <a:spcPct val="90000"/>
              </a:lnSpc>
            </a:pPr>
            <a:r>
              <a:rPr lang="en-US" dirty="0" smtClean="0"/>
              <a:t>Goal</a:t>
            </a:r>
            <a:r>
              <a:rPr lang="en-US" dirty="0"/>
              <a:t>: </a:t>
            </a:r>
            <a:r>
              <a:rPr lang="en-US" u="sng" dirty="0"/>
              <a:t>previously unseen</a:t>
            </a:r>
            <a:r>
              <a:rPr lang="en-US" dirty="0"/>
              <a:t> records should be assigned a class as accurately as possible</a:t>
            </a:r>
            <a:r>
              <a:rPr lang="en-US" dirty="0" smtClean="0"/>
              <a:t>.</a:t>
            </a:r>
          </a:p>
          <a:p>
            <a:pPr marL="342900" indent="-342900">
              <a:lnSpc>
                <a:spcPct val="90000"/>
              </a:lnSpc>
            </a:pPr>
            <a:endParaRPr lang="en-US" dirty="0"/>
          </a:p>
          <a:p>
            <a:pPr marL="342900" indent="-342900">
              <a:lnSpc>
                <a:spcPct val="90000"/>
              </a:lnSpc>
            </a:pPr>
            <a:r>
              <a:rPr lang="en-US" dirty="0" smtClean="0"/>
              <a:t>In simple terms: Create a model that </a:t>
            </a:r>
            <a:r>
              <a:rPr lang="en-US" dirty="0" smtClean="0">
                <a:solidFill>
                  <a:schemeClr val="accent6">
                    <a:lumMod val="75000"/>
                  </a:schemeClr>
                </a:solidFill>
              </a:rPr>
              <a:t>predicts</a:t>
            </a:r>
            <a:r>
              <a:rPr lang="en-US" dirty="0" smtClean="0"/>
              <a:t> a specific property of the data</a:t>
            </a:r>
            <a:endParaRPr lang="en-US" dirty="0"/>
          </a:p>
        </p:txBody>
      </p:sp>
    </p:spTree>
    <p:extLst>
      <p:ext uri="{BB962C8B-B14F-4D97-AF65-F5344CB8AC3E}">
        <p14:creationId xmlns:p14="http://schemas.microsoft.com/office/powerpoint/2010/main" val="30148776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r>
              <a:rPr lang="en-US" dirty="0"/>
              <a:t>Classification </a:t>
            </a:r>
            <a:r>
              <a:rPr lang="en-US" dirty="0" smtClean="0"/>
              <a:t>Example: Tax Fraud</a:t>
            </a:r>
            <a:endParaRPr lang="en-US" dirty="0"/>
          </a:p>
        </p:txBody>
      </p:sp>
      <p:graphicFrame>
        <p:nvGraphicFramePr>
          <p:cNvPr id="738307" name="Object 3"/>
          <p:cNvGraphicFramePr>
            <a:graphicFrameLocks noChangeAspect="1"/>
          </p:cNvGraphicFramePr>
          <p:nvPr>
            <p:extLst>
              <p:ext uri="{D42A27DB-BD31-4B8C-83A1-F6EECF244321}">
                <p14:modId xmlns:p14="http://schemas.microsoft.com/office/powerpoint/2010/main" val="3327422551"/>
              </p:ext>
            </p:extLst>
          </p:nvPr>
        </p:nvGraphicFramePr>
        <p:xfrm>
          <a:off x="457200" y="2371725"/>
          <a:ext cx="3565525" cy="3687763"/>
        </p:xfrm>
        <a:graphic>
          <a:graphicData uri="http://schemas.openxmlformats.org/presentationml/2006/ole">
            <mc:AlternateContent xmlns:mc="http://schemas.openxmlformats.org/markup-compatibility/2006">
              <mc:Choice xmlns:v="urn:schemas-microsoft-com:vml" Requires="v">
                <p:oleObj spid="_x0000_s8256" name="Document" r:id="rId3" imgW="5405628" imgH="5782056" progId="Word.Document.8">
                  <p:embed/>
                </p:oleObj>
              </mc:Choice>
              <mc:Fallback>
                <p:oleObj name="Document" r:id="rId3" imgW="5405628" imgH="5782056" progId="Word.Document.8">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71725"/>
                        <a:ext cx="3565525" cy="368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8308" name="Text Box 4"/>
          <p:cNvSpPr txBox="1">
            <a:spLocks noChangeArrowheads="1"/>
          </p:cNvSpPr>
          <p:nvPr/>
        </p:nvSpPr>
        <p:spPr bwMode="auto">
          <a:xfrm rot="19183191">
            <a:off x="1066800" y="1747838"/>
            <a:ext cx="12573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738309" name="Text Box 5"/>
          <p:cNvSpPr txBox="1">
            <a:spLocks noChangeArrowheads="1"/>
          </p:cNvSpPr>
          <p:nvPr/>
        </p:nvSpPr>
        <p:spPr bwMode="auto">
          <a:xfrm rot="19183191">
            <a:off x="1828800" y="1747838"/>
            <a:ext cx="12573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categorical</a:t>
            </a:r>
            <a:endParaRPr lang="en-US" sz="1600">
              <a:solidFill>
                <a:schemeClr val="bg2"/>
              </a:solidFill>
              <a:latin typeface="Arial" charset="0"/>
            </a:endParaRPr>
          </a:p>
        </p:txBody>
      </p:sp>
      <p:sp>
        <p:nvSpPr>
          <p:cNvPr id="738310" name="Text Box 6"/>
          <p:cNvSpPr txBox="1">
            <a:spLocks noChangeArrowheads="1"/>
          </p:cNvSpPr>
          <p:nvPr/>
        </p:nvSpPr>
        <p:spPr bwMode="auto">
          <a:xfrm rot="19183191">
            <a:off x="2590800" y="1747838"/>
            <a:ext cx="12779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continuous</a:t>
            </a:r>
            <a:endParaRPr lang="en-US" sz="1600">
              <a:solidFill>
                <a:schemeClr val="bg2"/>
              </a:solidFill>
              <a:latin typeface="Arial" charset="0"/>
            </a:endParaRPr>
          </a:p>
        </p:txBody>
      </p:sp>
      <p:sp>
        <p:nvSpPr>
          <p:cNvPr id="738311" name="Text Box 7"/>
          <p:cNvSpPr txBox="1">
            <a:spLocks noChangeArrowheads="1"/>
          </p:cNvSpPr>
          <p:nvPr/>
        </p:nvSpPr>
        <p:spPr bwMode="auto">
          <a:xfrm rot="19183191">
            <a:off x="3352800" y="1976438"/>
            <a:ext cx="692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1600">
                <a:solidFill>
                  <a:srgbClr val="006600"/>
                </a:solidFill>
                <a:latin typeface="Arial" charset="0"/>
              </a:rPr>
              <a:t>class</a:t>
            </a:r>
            <a:endParaRPr lang="en-US" sz="1600">
              <a:solidFill>
                <a:schemeClr val="bg2"/>
              </a:solidFill>
              <a:latin typeface="Arial" charset="0"/>
            </a:endParaRPr>
          </a:p>
        </p:txBody>
      </p:sp>
      <p:graphicFrame>
        <p:nvGraphicFramePr>
          <p:cNvPr id="738312" name="Object 8"/>
          <p:cNvGraphicFramePr>
            <a:graphicFrameLocks noChangeAspect="1"/>
          </p:cNvGraphicFramePr>
          <p:nvPr>
            <p:extLst>
              <p:ext uri="{D42A27DB-BD31-4B8C-83A1-F6EECF244321}">
                <p14:modId xmlns:p14="http://schemas.microsoft.com/office/powerpoint/2010/main" val="119892947"/>
              </p:ext>
            </p:extLst>
          </p:nvPr>
        </p:nvGraphicFramePr>
        <p:xfrm>
          <a:off x="4495800" y="2357438"/>
          <a:ext cx="2994025" cy="2646362"/>
        </p:xfrm>
        <a:graphic>
          <a:graphicData uri="http://schemas.openxmlformats.org/presentationml/2006/ole">
            <mc:AlternateContent xmlns:mc="http://schemas.openxmlformats.org/markup-compatibility/2006">
              <mc:Choice xmlns:v="urn:schemas-microsoft-com:vml" Requires="v">
                <p:oleObj spid="_x0000_s8257" name="Document" r:id="rId5" imgW="4614672" imgH="4076700" progId="Word.Document.8">
                  <p:embed/>
                </p:oleObj>
              </mc:Choice>
              <mc:Fallback>
                <p:oleObj name="Document" r:id="rId5" imgW="4614672" imgH="4076700" progId="Word.Document.8">
                  <p:embed/>
                  <p:pic>
                    <p:nvPicPr>
                      <p:cNvPr id="0"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357438"/>
                        <a:ext cx="2994025" cy="2646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38313" name="Group 9"/>
          <p:cNvGrpSpPr>
            <a:grpSpLocks/>
          </p:cNvGrpSpPr>
          <p:nvPr/>
        </p:nvGrpSpPr>
        <p:grpSpPr bwMode="auto">
          <a:xfrm>
            <a:off x="7924800" y="4262438"/>
            <a:ext cx="990600" cy="685800"/>
            <a:chOff x="4944" y="2736"/>
            <a:chExt cx="624" cy="432"/>
          </a:xfrm>
        </p:grpSpPr>
        <p:sp>
          <p:nvSpPr>
            <p:cNvPr id="738314" name="AutoShape 10"/>
            <p:cNvSpPr>
              <a:spLocks noChangeArrowheads="1"/>
            </p:cNvSpPr>
            <p:nvPr/>
          </p:nvSpPr>
          <p:spPr bwMode="auto">
            <a:xfrm>
              <a:off x="4944" y="2736"/>
              <a:ext cx="624" cy="432"/>
            </a:xfrm>
            <a:prstGeom prst="can">
              <a:avLst>
                <a:gd name="adj" fmla="val 25000"/>
              </a:avLst>
            </a:prstGeom>
            <a:solidFill>
              <a:srgbClr val="CCCCFF"/>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15" name="Text Box 11"/>
            <p:cNvSpPr txBox="1">
              <a:spLocks noChangeArrowheads="1"/>
            </p:cNvSpPr>
            <p:nvPr/>
          </p:nvSpPr>
          <p:spPr bwMode="auto">
            <a:xfrm>
              <a:off x="5086" y="2856"/>
              <a:ext cx="345" cy="299"/>
            </a:xfrm>
            <a:prstGeom prst="rect">
              <a:avLst/>
            </a:prstGeom>
            <a:solidFill>
              <a:srgbClr val="CC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1400">
                  <a:solidFill>
                    <a:srgbClr val="0000CC"/>
                  </a:solidFill>
                  <a:latin typeface="Arial" charset="0"/>
                </a:rPr>
                <a:t>Test</a:t>
              </a:r>
            </a:p>
            <a:p>
              <a:pPr algn="ctr">
                <a:lnSpc>
                  <a:spcPct val="80000"/>
                </a:lnSpc>
                <a:spcBef>
                  <a:spcPct val="20000"/>
                </a:spcBef>
                <a:buClr>
                  <a:schemeClr val="accent2"/>
                </a:buClr>
                <a:buSzPct val="75000"/>
                <a:buFont typeface="Monotype Sorts" pitchFamily="2" charset="2"/>
                <a:buNone/>
              </a:pPr>
              <a:r>
                <a:rPr lang="en-US" sz="1400">
                  <a:solidFill>
                    <a:srgbClr val="0000CC"/>
                  </a:solidFill>
                  <a:latin typeface="Arial" charset="0"/>
                </a:rPr>
                <a:t>Set</a:t>
              </a:r>
              <a:endParaRPr lang="en-US" sz="1400" b="0">
                <a:solidFill>
                  <a:schemeClr val="bg2"/>
                </a:solidFill>
                <a:latin typeface="Arial" charset="0"/>
              </a:endParaRPr>
            </a:p>
          </p:txBody>
        </p:sp>
      </p:grpSp>
      <p:sp>
        <p:nvSpPr>
          <p:cNvPr id="738316" name="AutoShape 12"/>
          <p:cNvSpPr>
            <a:spLocks noChangeArrowheads="1"/>
          </p:cNvSpPr>
          <p:nvPr/>
        </p:nvSpPr>
        <p:spPr bwMode="auto">
          <a:xfrm>
            <a:off x="4114800" y="5405438"/>
            <a:ext cx="990600" cy="685800"/>
          </a:xfrm>
          <a:prstGeom prst="can">
            <a:avLst>
              <a:gd name="adj" fmla="val 25056"/>
            </a:avLst>
          </a:prstGeom>
          <a:solidFill>
            <a:schemeClr val="accent2"/>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17" name="Text Box 13"/>
          <p:cNvSpPr txBox="1">
            <a:spLocks noChangeArrowheads="1"/>
          </p:cNvSpPr>
          <p:nvPr/>
        </p:nvSpPr>
        <p:spPr bwMode="auto">
          <a:xfrm>
            <a:off x="4114800" y="5553075"/>
            <a:ext cx="1042988"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lnSpc>
                <a:spcPct val="80000"/>
              </a:lnSpc>
              <a:spcBef>
                <a:spcPct val="20000"/>
              </a:spcBef>
              <a:buClr>
                <a:schemeClr val="accent2"/>
              </a:buClr>
              <a:buSzPct val="75000"/>
              <a:buFont typeface="Monotype Sorts" pitchFamily="2" charset="2"/>
              <a:buNone/>
            </a:pPr>
            <a:r>
              <a:rPr lang="en-US" sz="1600">
                <a:solidFill>
                  <a:schemeClr val="tx2"/>
                </a:solidFill>
                <a:latin typeface="Arial" charset="0"/>
              </a:rPr>
              <a:t>Training </a:t>
            </a:r>
          </a:p>
          <a:p>
            <a:pPr algn="ctr">
              <a:lnSpc>
                <a:spcPct val="80000"/>
              </a:lnSpc>
              <a:spcBef>
                <a:spcPct val="20000"/>
              </a:spcBef>
              <a:buClr>
                <a:schemeClr val="accent2"/>
              </a:buClr>
              <a:buSzPct val="75000"/>
              <a:buFont typeface="Monotype Sorts" pitchFamily="2" charset="2"/>
              <a:buNone/>
            </a:pPr>
            <a:r>
              <a:rPr lang="en-US" sz="1600">
                <a:solidFill>
                  <a:schemeClr val="tx2"/>
                </a:solidFill>
                <a:latin typeface="Arial" charset="0"/>
              </a:rPr>
              <a:t>Set</a:t>
            </a:r>
            <a:endParaRPr lang="en-US" sz="1400" b="0">
              <a:solidFill>
                <a:schemeClr val="bg2"/>
              </a:solidFill>
              <a:latin typeface="Arial" charset="0"/>
            </a:endParaRPr>
          </a:p>
        </p:txBody>
      </p:sp>
      <p:grpSp>
        <p:nvGrpSpPr>
          <p:cNvPr id="738318" name="Group 14"/>
          <p:cNvGrpSpPr>
            <a:grpSpLocks/>
          </p:cNvGrpSpPr>
          <p:nvPr/>
        </p:nvGrpSpPr>
        <p:grpSpPr bwMode="auto">
          <a:xfrm>
            <a:off x="7866063" y="5400675"/>
            <a:ext cx="1125537" cy="690563"/>
            <a:chOff x="3360" y="2880"/>
            <a:chExt cx="672" cy="415"/>
          </a:xfrm>
        </p:grpSpPr>
        <p:sp>
          <p:nvSpPr>
            <p:cNvPr id="738319" name="AutoShape 15"/>
            <p:cNvSpPr>
              <a:spLocks noChangeArrowheads="1"/>
            </p:cNvSpPr>
            <p:nvPr/>
          </p:nvSpPr>
          <p:spPr bwMode="auto">
            <a:xfrm>
              <a:off x="3360" y="2880"/>
              <a:ext cx="672" cy="415"/>
            </a:xfrm>
            <a:prstGeom prst="flowChartMultidocument">
              <a:avLst/>
            </a:prstGeom>
            <a:solidFill>
              <a:srgbClr val="00E0CB"/>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0" name="Text Box 16"/>
            <p:cNvSpPr txBox="1">
              <a:spLocks noChangeArrowheads="1"/>
            </p:cNvSpPr>
            <p:nvPr/>
          </p:nvSpPr>
          <p:spPr bwMode="auto">
            <a:xfrm>
              <a:off x="3392" y="2978"/>
              <a:ext cx="547"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20000"/>
                </a:spcBef>
                <a:buClr>
                  <a:schemeClr val="accent2"/>
                </a:buClr>
                <a:buSzPct val="75000"/>
                <a:buFont typeface="Monotype Sorts" pitchFamily="2" charset="2"/>
                <a:buNone/>
              </a:pPr>
              <a:r>
                <a:rPr lang="en-US" sz="2000">
                  <a:solidFill>
                    <a:srgbClr val="CC0000"/>
                  </a:solidFill>
                  <a:latin typeface="Arial" charset="0"/>
                </a:rPr>
                <a:t>Model</a:t>
              </a:r>
              <a:endParaRPr lang="en-US" sz="1400" b="0">
                <a:solidFill>
                  <a:schemeClr val="bg2"/>
                </a:solidFill>
                <a:latin typeface="Arial" charset="0"/>
              </a:endParaRPr>
            </a:p>
          </p:txBody>
        </p:sp>
      </p:grpSp>
      <p:sp>
        <p:nvSpPr>
          <p:cNvPr id="738321" name="AutoShape 17"/>
          <p:cNvSpPr>
            <a:spLocks noChangeArrowheads="1"/>
          </p:cNvSpPr>
          <p:nvPr/>
        </p:nvSpPr>
        <p:spPr bwMode="auto">
          <a:xfrm>
            <a:off x="5715000" y="5253038"/>
            <a:ext cx="1447800" cy="995362"/>
          </a:xfrm>
          <a:prstGeom prst="bevel">
            <a:avLst>
              <a:gd name="adj" fmla="val 12500"/>
            </a:avLst>
          </a:prstGeom>
          <a:solidFill>
            <a:srgbClr val="C0C0C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2" name="Text Box 18"/>
          <p:cNvSpPr txBox="1">
            <a:spLocks noChangeArrowheads="1"/>
          </p:cNvSpPr>
          <p:nvPr/>
        </p:nvSpPr>
        <p:spPr bwMode="auto">
          <a:xfrm>
            <a:off x="5791200" y="5329238"/>
            <a:ext cx="13255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accent2"/>
              </a:buClr>
              <a:buSzPct val="75000"/>
              <a:buFont typeface="Monotype Sorts" pitchFamily="2" charset="2"/>
              <a:buNone/>
            </a:pPr>
            <a:r>
              <a:rPr lang="en-US" sz="2000">
                <a:solidFill>
                  <a:srgbClr val="000000"/>
                </a:solidFill>
                <a:latin typeface="Arial" charset="0"/>
              </a:rPr>
              <a:t>Learn </a:t>
            </a:r>
          </a:p>
          <a:p>
            <a:pPr algn="ctr">
              <a:spcBef>
                <a:spcPct val="20000"/>
              </a:spcBef>
              <a:buClr>
                <a:schemeClr val="accent2"/>
              </a:buClr>
              <a:buSzPct val="75000"/>
              <a:buFont typeface="Monotype Sorts" pitchFamily="2" charset="2"/>
              <a:buNone/>
            </a:pPr>
            <a:r>
              <a:rPr lang="en-US" sz="2000">
                <a:solidFill>
                  <a:srgbClr val="000000"/>
                </a:solidFill>
                <a:latin typeface="Arial" charset="0"/>
              </a:rPr>
              <a:t>Classifier</a:t>
            </a:r>
            <a:endParaRPr lang="en-US" sz="1400" b="0">
              <a:solidFill>
                <a:srgbClr val="00E0CB"/>
              </a:solidFill>
              <a:latin typeface="Arial" charset="0"/>
            </a:endParaRPr>
          </a:p>
        </p:txBody>
      </p:sp>
      <p:sp>
        <p:nvSpPr>
          <p:cNvPr id="738323" name="AutoShape 19"/>
          <p:cNvSpPr>
            <a:spLocks noChangeArrowheads="1"/>
          </p:cNvSpPr>
          <p:nvPr/>
        </p:nvSpPr>
        <p:spPr bwMode="auto">
          <a:xfrm>
            <a:off x="5216525" y="5664200"/>
            <a:ext cx="484188" cy="141288"/>
          </a:xfrm>
          <a:prstGeom prst="rightArrow">
            <a:avLst>
              <a:gd name="adj1" fmla="val 50000"/>
              <a:gd name="adj2" fmla="val 85674"/>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4" name="AutoShape 20"/>
          <p:cNvSpPr>
            <a:spLocks noChangeArrowheads="1"/>
          </p:cNvSpPr>
          <p:nvPr/>
        </p:nvSpPr>
        <p:spPr bwMode="auto">
          <a:xfrm>
            <a:off x="7239000" y="5629275"/>
            <a:ext cx="484188" cy="141288"/>
          </a:xfrm>
          <a:prstGeom prst="rightArrow">
            <a:avLst>
              <a:gd name="adj1" fmla="val 50000"/>
              <a:gd name="adj2" fmla="val 85674"/>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5" name="AutoShape 21"/>
          <p:cNvSpPr>
            <a:spLocks noChangeArrowheads="1"/>
          </p:cNvSpPr>
          <p:nvPr/>
        </p:nvSpPr>
        <p:spPr bwMode="auto">
          <a:xfrm rot="5400000">
            <a:off x="8301831" y="5104607"/>
            <a:ext cx="312737" cy="152400"/>
          </a:xfrm>
          <a:prstGeom prst="rightArrow">
            <a:avLst>
              <a:gd name="adj1" fmla="val 50000"/>
              <a:gd name="adj2" fmla="val 51302"/>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6" name="Line 22"/>
          <p:cNvSpPr>
            <a:spLocks noChangeShapeType="1"/>
          </p:cNvSpPr>
          <p:nvPr/>
        </p:nvSpPr>
        <p:spPr bwMode="auto">
          <a:xfrm>
            <a:off x="3886200" y="4795838"/>
            <a:ext cx="304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8327" name="Line 23"/>
          <p:cNvSpPr>
            <a:spLocks noChangeShapeType="1"/>
          </p:cNvSpPr>
          <p:nvPr/>
        </p:nvSpPr>
        <p:spPr bwMode="auto">
          <a:xfrm>
            <a:off x="7543800" y="3729038"/>
            <a:ext cx="304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Box 2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641873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Example: Decision Trees</a:t>
            </a:r>
            <a:endParaRPr lang="en-US" dirty="0"/>
          </a:p>
        </p:txBody>
      </p:sp>
      <p:grpSp>
        <p:nvGrpSpPr>
          <p:cNvPr id="3" name="Group 2"/>
          <p:cNvGrpSpPr>
            <a:grpSpLocks/>
          </p:cNvGrpSpPr>
          <p:nvPr/>
        </p:nvGrpSpPr>
        <p:grpSpPr bwMode="auto">
          <a:xfrm>
            <a:off x="1828800" y="2057400"/>
            <a:ext cx="5257799" cy="4038600"/>
            <a:chOff x="384" y="1584"/>
            <a:chExt cx="2451" cy="1694"/>
          </a:xfrm>
        </p:grpSpPr>
        <p:sp>
          <p:nvSpPr>
            <p:cNvPr id="4" name="Line 4"/>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Line 5"/>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Line 6"/>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Line 7"/>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Line 8"/>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Line 9"/>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Text Box 10"/>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b="0">
                <a:solidFill>
                  <a:schemeClr val="bg2"/>
                </a:solidFill>
                <a:latin typeface="Arial" charset="0"/>
              </a:endParaRPr>
            </a:p>
          </p:txBody>
        </p:sp>
        <p:sp>
          <p:nvSpPr>
            <p:cNvPr id="11" name="Text Box 11"/>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MarSt</a:t>
              </a:r>
              <a:endParaRPr lang="en-US" sz="1600" b="0">
                <a:solidFill>
                  <a:schemeClr val="bg2"/>
                </a:solidFill>
                <a:latin typeface="Arial" charset="0"/>
              </a:endParaRPr>
            </a:p>
          </p:txBody>
        </p:sp>
        <p:sp>
          <p:nvSpPr>
            <p:cNvPr id="12" name="Text Box 12"/>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b="0">
                <a:solidFill>
                  <a:schemeClr val="bg2"/>
                </a:solidFill>
                <a:latin typeface="Arial" charset="0"/>
              </a:endParaRPr>
            </a:p>
          </p:txBody>
        </p:sp>
        <p:sp>
          <p:nvSpPr>
            <p:cNvPr id="13" name="AutoShape 13"/>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Text Box 14"/>
            <p:cNvSpPr txBox="1">
              <a:spLocks noChangeArrowheads="1"/>
            </p:cNvSpPr>
            <p:nvPr/>
          </p:nvSpPr>
          <p:spPr bwMode="auto">
            <a:xfrm>
              <a:off x="1632" y="303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YES</a:t>
              </a:r>
              <a:endParaRPr lang="en-US" sz="1600" b="0">
                <a:solidFill>
                  <a:schemeClr val="bg2"/>
                </a:solidFill>
                <a:latin typeface="Arial" charset="0"/>
              </a:endParaRPr>
            </a:p>
          </p:txBody>
        </p:sp>
        <p:sp>
          <p:nvSpPr>
            <p:cNvPr id="15" name="AutoShape 15"/>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Text Box 16"/>
            <p:cNvSpPr txBox="1">
              <a:spLocks noChangeArrowheads="1"/>
            </p:cNvSpPr>
            <p:nvPr/>
          </p:nvSpPr>
          <p:spPr bwMode="auto">
            <a:xfrm>
              <a:off x="814" y="3040"/>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b="0">
                <a:solidFill>
                  <a:schemeClr val="bg2"/>
                </a:solidFill>
                <a:latin typeface="Arial" charset="0"/>
              </a:endParaRPr>
            </a:p>
          </p:txBody>
        </p:sp>
        <p:sp>
          <p:nvSpPr>
            <p:cNvPr id="17" name="AutoShape 17"/>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Text Box 18"/>
            <p:cNvSpPr txBox="1">
              <a:spLocks noChangeArrowheads="1"/>
            </p:cNvSpPr>
            <p:nvPr/>
          </p:nvSpPr>
          <p:spPr bwMode="auto">
            <a:xfrm>
              <a:off x="458" y="2042"/>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b="0">
                <a:solidFill>
                  <a:srgbClr val="00FFFF"/>
                </a:solidFill>
                <a:latin typeface="Arial" charset="0"/>
              </a:endParaRPr>
            </a:p>
          </p:txBody>
        </p:sp>
        <p:sp>
          <p:nvSpPr>
            <p:cNvPr id="19" name="AutoShape 19"/>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Text Box 20"/>
            <p:cNvSpPr txBox="1">
              <a:spLocks noChangeArrowheads="1"/>
            </p:cNvSpPr>
            <p:nvPr/>
          </p:nvSpPr>
          <p:spPr bwMode="auto">
            <a:xfrm>
              <a:off x="2270" y="2558"/>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b="0">
                <a:solidFill>
                  <a:schemeClr val="bg2"/>
                </a:solidFill>
                <a:latin typeface="Arial" charset="0"/>
              </a:endParaRPr>
            </a:p>
          </p:txBody>
        </p:sp>
        <p:sp>
          <p:nvSpPr>
            <p:cNvPr id="21" name="Text Box 21"/>
            <p:cNvSpPr txBox="1">
              <a:spLocks noChangeArrowheads="1"/>
            </p:cNvSpPr>
            <p:nvPr/>
          </p:nvSpPr>
          <p:spPr bwMode="auto">
            <a:xfrm>
              <a:off x="484" y="1750"/>
              <a:ext cx="3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Yes</a:t>
              </a:r>
              <a:endParaRPr lang="en-US" sz="1600" b="0">
                <a:solidFill>
                  <a:schemeClr val="bg2"/>
                </a:solidFill>
                <a:latin typeface="Arial" charset="0"/>
              </a:endParaRPr>
            </a:p>
          </p:txBody>
        </p:sp>
        <p:sp>
          <p:nvSpPr>
            <p:cNvPr id="22" name="Text Box 22"/>
            <p:cNvSpPr txBox="1">
              <a:spLocks noChangeArrowheads="1"/>
            </p:cNvSpPr>
            <p:nvPr/>
          </p:nvSpPr>
          <p:spPr bwMode="auto">
            <a:xfrm>
              <a:off x="1654" y="1750"/>
              <a:ext cx="25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No</a:t>
              </a:r>
              <a:endParaRPr lang="en-US" sz="1600" b="0">
                <a:solidFill>
                  <a:schemeClr val="bg2"/>
                </a:solidFill>
                <a:latin typeface="Arial" charset="0"/>
              </a:endParaRPr>
            </a:p>
          </p:txBody>
        </p:sp>
        <p:sp>
          <p:nvSpPr>
            <p:cNvPr id="23" name="Text Box 23"/>
            <p:cNvSpPr txBox="1">
              <a:spLocks noChangeArrowheads="1"/>
            </p:cNvSpPr>
            <p:nvPr/>
          </p:nvSpPr>
          <p:spPr bwMode="auto">
            <a:xfrm>
              <a:off x="2301" y="2232"/>
              <a:ext cx="53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Married</a:t>
              </a:r>
              <a:r>
                <a:rPr lang="en-US" sz="1600" b="0">
                  <a:solidFill>
                    <a:schemeClr val="bg2"/>
                  </a:solidFill>
                  <a:latin typeface="Arial" charset="0"/>
                </a:rPr>
                <a:t> </a:t>
              </a:r>
            </a:p>
          </p:txBody>
        </p:sp>
        <p:sp>
          <p:nvSpPr>
            <p:cNvPr id="24" name="Text Box 24"/>
            <p:cNvSpPr txBox="1">
              <a:spLocks noChangeArrowheads="1"/>
            </p:cNvSpPr>
            <p:nvPr/>
          </p:nvSpPr>
          <p:spPr bwMode="auto">
            <a:xfrm>
              <a:off x="945" y="2250"/>
              <a:ext cx="95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Single, Divorced</a:t>
              </a:r>
              <a:endParaRPr lang="en-US" sz="1600" b="0">
                <a:solidFill>
                  <a:schemeClr val="bg2"/>
                </a:solidFill>
                <a:latin typeface="Arial" charset="0"/>
              </a:endParaRPr>
            </a:p>
          </p:txBody>
        </p:sp>
        <p:sp>
          <p:nvSpPr>
            <p:cNvPr id="25" name="Text Box 25"/>
            <p:cNvSpPr txBox="1">
              <a:spLocks noChangeArrowheads="1"/>
            </p:cNvSpPr>
            <p:nvPr/>
          </p:nvSpPr>
          <p:spPr bwMode="auto">
            <a:xfrm>
              <a:off x="654"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&lt; 80K</a:t>
              </a:r>
              <a:endParaRPr lang="en-US" sz="1600" b="0">
                <a:solidFill>
                  <a:schemeClr val="bg2"/>
                </a:solidFill>
                <a:latin typeface="Arial" charset="0"/>
              </a:endParaRPr>
            </a:p>
          </p:txBody>
        </p:sp>
        <p:sp>
          <p:nvSpPr>
            <p:cNvPr id="26" name="Text Box 26"/>
            <p:cNvSpPr txBox="1">
              <a:spLocks noChangeArrowheads="1"/>
            </p:cNvSpPr>
            <p:nvPr/>
          </p:nvSpPr>
          <p:spPr bwMode="auto">
            <a:xfrm>
              <a:off x="1772"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b="0">
                  <a:latin typeface="Arial" charset="0"/>
                </a:rPr>
                <a:t>&gt; 80K</a:t>
              </a:r>
              <a:endParaRPr lang="en-US" sz="1600" b="0">
                <a:solidFill>
                  <a:schemeClr val="bg2"/>
                </a:solidFill>
                <a:latin typeface="Arial" charset="0"/>
              </a:endParaRPr>
            </a:p>
          </p:txBody>
        </p:sp>
      </p:grpSp>
    </p:spTree>
    <p:extLst>
      <p:ext uri="{BB962C8B-B14F-4D97-AF65-F5344CB8AC3E}">
        <p14:creationId xmlns:p14="http://schemas.microsoft.com/office/powerpoint/2010/main" val="1970204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transaction data</a:t>
            </a:r>
            <a:endParaRPr lang="en-US" dirty="0"/>
          </a:p>
        </p:txBody>
      </p:sp>
      <p:sp>
        <p:nvSpPr>
          <p:cNvPr id="3" name="Content Placeholder 2"/>
          <p:cNvSpPr>
            <a:spLocks noGrp="1"/>
          </p:cNvSpPr>
          <p:nvPr>
            <p:ph idx="1"/>
          </p:nvPr>
        </p:nvSpPr>
        <p:spPr/>
        <p:txBody>
          <a:bodyPr>
            <a:normAutofit/>
          </a:bodyPr>
          <a:lstStyle/>
          <a:p>
            <a:r>
              <a:rPr lang="en-US" dirty="0" smtClean="0"/>
              <a:t>Billions of real-life customers: </a:t>
            </a:r>
          </a:p>
          <a:p>
            <a:pPr lvl="1"/>
            <a:r>
              <a:rPr lang="en-US" dirty="0"/>
              <a:t>WALMART: </a:t>
            </a:r>
            <a:r>
              <a:rPr lang="en-US" dirty="0" err="1"/>
              <a:t>20M</a:t>
            </a:r>
            <a:r>
              <a:rPr lang="en-US" dirty="0"/>
              <a:t> </a:t>
            </a:r>
            <a:r>
              <a:rPr lang="en-US" dirty="0" smtClean="0"/>
              <a:t>transactions per day</a:t>
            </a:r>
            <a:endParaRPr lang="en-US" dirty="0"/>
          </a:p>
          <a:p>
            <a:pPr lvl="1"/>
            <a:r>
              <a:rPr lang="en-US" dirty="0" smtClean="0"/>
              <a:t>AT&amp;T </a:t>
            </a:r>
            <a:r>
              <a:rPr lang="en-US" dirty="0"/>
              <a:t>300 M </a:t>
            </a:r>
            <a:r>
              <a:rPr lang="en-US" dirty="0" smtClean="0"/>
              <a:t>calls per day</a:t>
            </a:r>
            <a:endParaRPr lang="en-US" dirty="0"/>
          </a:p>
          <a:p>
            <a:pPr lvl="1"/>
            <a:r>
              <a:rPr lang="en-US" dirty="0" smtClean="0"/>
              <a:t>Credit card companies: billions of transactions per day.</a:t>
            </a:r>
          </a:p>
          <a:p>
            <a:pPr lvl="1"/>
            <a:r>
              <a:rPr lang="en-US" dirty="0" smtClean="0"/>
              <a:t>Amazon: millions of purchases per day</a:t>
            </a:r>
            <a:endParaRPr lang="en-US" dirty="0"/>
          </a:p>
          <a:p>
            <a:pPr lvl="1"/>
            <a:endParaRPr lang="en-US" dirty="0" smtClean="0"/>
          </a:p>
          <a:p>
            <a:r>
              <a:rPr lang="en-US" dirty="0" smtClean="0"/>
              <a:t>The point cards allow companies to collect information about specific users</a:t>
            </a:r>
          </a:p>
          <a:p>
            <a:endParaRPr lang="en-US" dirty="0" smtClean="0"/>
          </a:p>
        </p:txBody>
      </p:sp>
    </p:spTree>
    <p:extLst>
      <p:ext uri="{BB962C8B-B14F-4D97-AF65-F5344CB8AC3E}">
        <p14:creationId xmlns:p14="http://schemas.microsoft.com/office/powerpoint/2010/main" val="2770392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r>
              <a:rPr lang="en-US"/>
              <a:t>Classification: Application 1</a:t>
            </a:r>
          </a:p>
        </p:txBody>
      </p:sp>
      <p:sp>
        <p:nvSpPr>
          <p:cNvPr id="739331" name="Rectangle 3"/>
          <p:cNvSpPr>
            <a:spLocks noGrp="1" noChangeArrowheads="1"/>
          </p:cNvSpPr>
          <p:nvPr>
            <p:ph type="body" idx="1"/>
          </p:nvPr>
        </p:nvSpPr>
        <p:spPr>
          <a:xfrm>
            <a:off x="228600" y="1524000"/>
            <a:ext cx="8359095" cy="5105400"/>
          </a:xfrm>
        </p:spPr>
        <p:txBody>
          <a:bodyPr>
            <a:normAutofit/>
          </a:bodyPr>
          <a:lstStyle/>
          <a:p>
            <a:pPr marL="342900" indent="-342900"/>
            <a:r>
              <a:rPr lang="en-US" sz="2400" dirty="0" smtClean="0"/>
              <a:t>Ad Click Prediction</a:t>
            </a:r>
            <a:endParaRPr lang="en-US" sz="2400" dirty="0"/>
          </a:p>
          <a:p>
            <a:pPr marL="742950" lvl="1" indent="-285750"/>
            <a:r>
              <a:rPr lang="en-US" sz="2400" dirty="0"/>
              <a:t>Goal: </a:t>
            </a:r>
            <a:r>
              <a:rPr lang="en-US" dirty="0" smtClean="0"/>
              <a:t>Predict if a user that visits a web page will click on a displayed ad</a:t>
            </a:r>
            <a:r>
              <a:rPr lang="en-US" sz="2400" dirty="0" smtClean="0"/>
              <a:t>. Use it to target users with high click probability.</a:t>
            </a:r>
            <a:endParaRPr lang="en-US" sz="2400" dirty="0"/>
          </a:p>
          <a:p>
            <a:pPr marL="742950" lvl="1" indent="-285750"/>
            <a:r>
              <a:rPr lang="en-US" sz="2400" dirty="0"/>
              <a:t>Approach:</a:t>
            </a:r>
          </a:p>
          <a:p>
            <a:pPr marL="1143000" lvl="2" indent="-228600"/>
            <a:r>
              <a:rPr lang="en-US" sz="2000" dirty="0" smtClean="0"/>
              <a:t>Collect data for users over a period of time and record who clicks and who does not. </a:t>
            </a:r>
            <a:r>
              <a:rPr lang="en-US" dirty="0"/>
              <a:t>The </a:t>
            </a:r>
            <a:r>
              <a:rPr lang="en-US" dirty="0" smtClean="0">
                <a:solidFill>
                  <a:srgbClr val="0000FF"/>
                </a:solidFill>
              </a:rPr>
              <a:t>{click, no click}</a:t>
            </a:r>
            <a:r>
              <a:rPr lang="en-US" dirty="0" smtClean="0"/>
              <a:t> information forms </a:t>
            </a:r>
            <a:r>
              <a:rPr lang="en-US" dirty="0"/>
              <a:t>the </a:t>
            </a:r>
            <a:r>
              <a:rPr lang="en-US" dirty="0">
                <a:solidFill>
                  <a:srgbClr val="0000FF"/>
                </a:solidFill>
              </a:rPr>
              <a:t>class attribute</a:t>
            </a:r>
            <a:r>
              <a:rPr lang="en-US" dirty="0" smtClean="0"/>
              <a:t>.</a:t>
            </a:r>
            <a:endParaRPr lang="en-US" sz="2000" dirty="0"/>
          </a:p>
          <a:p>
            <a:pPr marL="1143000" lvl="2" indent="-228600"/>
            <a:r>
              <a:rPr lang="en-US" sz="2000" dirty="0" smtClean="0"/>
              <a:t>Use the history of the user (web pages browsed, queries issued) as the features.</a:t>
            </a:r>
            <a:endParaRPr lang="en-US" sz="1800" dirty="0"/>
          </a:p>
          <a:p>
            <a:pPr marL="1143000" lvl="2" indent="-228600"/>
            <a:r>
              <a:rPr lang="en-US" dirty="0" smtClean="0"/>
              <a:t>Learn </a:t>
            </a:r>
            <a:r>
              <a:rPr lang="en-US" sz="2000" dirty="0" smtClean="0"/>
              <a:t>a </a:t>
            </a:r>
            <a:r>
              <a:rPr lang="en-US" sz="2000" dirty="0"/>
              <a:t>classifier </a:t>
            </a:r>
            <a:r>
              <a:rPr lang="en-US" sz="2000" dirty="0" smtClean="0"/>
              <a:t>model and test on new users.</a:t>
            </a:r>
            <a:endParaRPr lang="en-US" sz="2000" dirty="0"/>
          </a:p>
        </p:txBody>
      </p:sp>
    </p:spTree>
    <p:extLst>
      <p:ext uri="{BB962C8B-B14F-4D97-AF65-F5344CB8AC3E}">
        <p14:creationId xmlns:p14="http://schemas.microsoft.com/office/powerpoint/2010/main" val="37261634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p:txBody>
          <a:bodyPr/>
          <a:lstStyle/>
          <a:p>
            <a:r>
              <a:rPr lang="en-US"/>
              <a:t>Classification: Application 2</a:t>
            </a:r>
          </a:p>
        </p:txBody>
      </p:sp>
      <p:sp>
        <p:nvSpPr>
          <p:cNvPr id="740355" name="Rectangle 3"/>
          <p:cNvSpPr>
            <a:spLocks noGrp="1" noChangeArrowheads="1"/>
          </p:cNvSpPr>
          <p:nvPr>
            <p:ph type="body" idx="1"/>
          </p:nvPr>
        </p:nvSpPr>
        <p:spPr>
          <a:xfrm>
            <a:off x="228600" y="1828800"/>
            <a:ext cx="8686800" cy="4495800"/>
          </a:xfrm>
        </p:spPr>
        <p:txBody>
          <a:bodyPr>
            <a:normAutofit/>
          </a:bodyPr>
          <a:lstStyle/>
          <a:p>
            <a:pPr marL="342900" indent="-342900">
              <a:lnSpc>
                <a:spcPct val="90000"/>
              </a:lnSpc>
            </a:pPr>
            <a:r>
              <a:rPr lang="en-US" sz="2400" dirty="0"/>
              <a:t>Fraud Detection</a:t>
            </a:r>
          </a:p>
          <a:p>
            <a:pPr marL="742950" lvl="1" indent="-285750">
              <a:lnSpc>
                <a:spcPct val="90000"/>
              </a:lnSpc>
            </a:pPr>
            <a:r>
              <a:rPr lang="en-US" sz="2400" dirty="0"/>
              <a:t>Goal: Predict fraudulent cases in credit card transactions.</a:t>
            </a:r>
          </a:p>
          <a:p>
            <a:pPr marL="742950" lvl="1" indent="-285750">
              <a:lnSpc>
                <a:spcPct val="90000"/>
              </a:lnSpc>
            </a:pPr>
            <a:r>
              <a:rPr lang="en-US" sz="2400" dirty="0"/>
              <a:t>Approach:</a:t>
            </a:r>
          </a:p>
          <a:p>
            <a:pPr marL="1143000" lvl="2" indent="-228600">
              <a:lnSpc>
                <a:spcPct val="90000"/>
              </a:lnSpc>
            </a:pPr>
            <a:r>
              <a:rPr lang="en-US" sz="2000" dirty="0"/>
              <a:t>Use credit card transactions and the information on its account-holder as attributes.</a:t>
            </a:r>
          </a:p>
          <a:p>
            <a:pPr lvl="3">
              <a:lnSpc>
                <a:spcPct val="90000"/>
              </a:lnSpc>
            </a:pPr>
            <a:r>
              <a:rPr lang="en-US" sz="1800" dirty="0"/>
              <a:t>When does a customer buy, what does he buy, how often he pays on time, </a:t>
            </a:r>
            <a:r>
              <a:rPr lang="en-US" sz="1800" dirty="0" err="1"/>
              <a:t>etc</a:t>
            </a:r>
            <a:endParaRPr lang="en-US" sz="1800" dirty="0"/>
          </a:p>
          <a:p>
            <a:pPr marL="1143000" lvl="2" indent="-228600">
              <a:lnSpc>
                <a:spcPct val="90000"/>
              </a:lnSpc>
            </a:pPr>
            <a:r>
              <a:rPr lang="en-US" sz="2000" dirty="0">
                <a:solidFill>
                  <a:schemeClr val="accent6">
                    <a:lumMod val="75000"/>
                  </a:schemeClr>
                </a:solidFill>
              </a:rPr>
              <a:t>Label</a:t>
            </a:r>
            <a:r>
              <a:rPr lang="en-US" sz="2000" dirty="0"/>
              <a:t> past transactions as fraud or fair transactions. This forms the class attribute.</a:t>
            </a:r>
          </a:p>
          <a:p>
            <a:pPr marL="1143000" lvl="2" indent="-228600">
              <a:lnSpc>
                <a:spcPct val="90000"/>
              </a:lnSpc>
            </a:pPr>
            <a:r>
              <a:rPr lang="en-US" sz="2000" dirty="0"/>
              <a:t>Learn a model for the class of the transactions.</a:t>
            </a:r>
          </a:p>
          <a:p>
            <a:pPr marL="1143000" lvl="2" indent="-228600">
              <a:lnSpc>
                <a:spcPct val="90000"/>
              </a:lnSpc>
            </a:pPr>
            <a:r>
              <a:rPr lang="en-US" sz="2000" dirty="0"/>
              <a:t>Use this model to detect fraud by observing credit card transactions on an account.</a:t>
            </a:r>
          </a:p>
        </p:txBody>
      </p:sp>
      <p:sp>
        <p:nvSpPr>
          <p:cNvPr id="4" name="TextBox 3"/>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32553036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 data analysis</a:t>
            </a:r>
            <a:endParaRPr lang="en-US" dirty="0"/>
          </a:p>
        </p:txBody>
      </p:sp>
      <p:sp>
        <p:nvSpPr>
          <p:cNvPr id="4" name="Content Placeholder 3"/>
          <p:cNvSpPr>
            <a:spLocks noGrp="1"/>
          </p:cNvSpPr>
          <p:nvPr>
            <p:ph idx="1"/>
          </p:nvPr>
        </p:nvSpPr>
        <p:spPr/>
        <p:txBody>
          <a:bodyPr/>
          <a:lstStyle/>
          <a:p>
            <a:r>
              <a:rPr lang="en-US" dirty="0" smtClean="0">
                <a:solidFill>
                  <a:srgbClr val="0070C0"/>
                </a:solidFill>
              </a:rPr>
              <a:t>Link Analysis Ranking</a:t>
            </a:r>
            <a:r>
              <a:rPr lang="en-US" dirty="0" smtClean="0"/>
              <a:t>: Given a collection of web pages that are linked to each other, rank the pages according to importance (</a:t>
            </a:r>
            <a:r>
              <a:rPr lang="en-US" dirty="0" smtClean="0">
                <a:solidFill>
                  <a:schemeClr val="accent6">
                    <a:lumMod val="75000"/>
                  </a:schemeClr>
                </a:solidFill>
              </a:rPr>
              <a:t>authoritativeness</a:t>
            </a:r>
            <a:r>
              <a:rPr lang="en-US" dirty="0" smtClean="0"/>
              <a:t>) in the graph</a:t>
            </a:r>
          </a:p>
          <a:p>
            <a:pPr lvl="1"/>
            <a:r>
              <a:rPr lang="en-US" dirty="0" smtClean="0"/>
              <a:t>Intuition: A page gains authority if it is linked to by another authoritative page</a:t>
            </a:r>
            <a:r>
              <a:rPr lang="en-US" dirty="0" smtClean="0"/>
              <a:t>.</a:t>
            </a:r>
          </a:p>
          <a:p>
            <a:pPr lvl="1"/>
            <a:endParaRPr lang="en-US" dirty="0"/>
          </a:p>
        </p:txBody>
      </p:sp>
    </p:spTree>
    <p:extLst>
      <p:ext uri="{BB962C8B-B14F-4D97-AF65-F5344CB8AC3E}">
        <p14:creationId xmlns:p14="http://schemas.microsoft.com/office/powerpoint/2010/main" val="13437983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78"/>
          <p:cNvSpPr/>
          <p:nvPr/>
        </p:nvSpPr>
        <p:spPr>
          <a:xfrm>
            <a:off x="8132898" y="209289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Freeform 75"/>
          <p:cNvSpPr/>
          <p:nvPr/>
        </p:nvSpPr>
        <p:spPr>
          <a:xfrm>
            <a:off x="7250002" y="470657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Freeform 76"/>
          <p:cNvSpPr/>
          <p:nvPr/>
        </p:nvSpPr>
        <p:spPr>
          <a:xfrm>
            <a:off x="4795826" y="470657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113737" y="2763560"/>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156654" y="2748592"/>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6">
                  <a:lumMod val="75000"/>
                </a:schemeClr>
              </a:solidFill>
            </a:endParaRPr>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0" name="TextBox 69"/>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
        <p:nvSpPr>
          <p:cNvPr id="72" name="TextBox 71"/>
          <p:cNvSpPr txBox="1"/>
          <p:nvPr/>
        </p:nvSpPr>
        <p:spPr>
          <a:xfrm>
            <a:off x="217714" y="1942839"/>
            <a:ext cx="3594794" cy="1200329"/>
          </a:xfrm>
          <a:prstGeom prst="rect">
            <a:avLst/>
          </a:prstGeom>
          <a:noFill/>
        </p:spPr>
        <p:txBody>
          <a:bodyPr wrap="square" rtlCol="0">
            <a:spAutoFit/>
          </a:bodyPr>
          <a:lstStyle/>
          <a:p>
            <a:r>
              <a:rPr lang="en-US" sz="2400" dirty="0" smtClean="0"/>
              <a:t>Think of the nodes in the graph as </a:t>
            </a:r>
            <a:r>
              <a:rPr lang="en-US" sz="2400" dirty="0" smtClean="0">
                <a:solidFill>
                  <a:schemeClr val="accent6">
                    <a:lumMod val="75000"/>
                  </a:schemeClr>
                </a:solidFill>
              </a:rPr>
              <a:t>containers</a:t>
            </a:r>
            <a:r>
              <a:rPr lang="en-US" sz="2400" dirty="0" smtClean="0"/>
              <a:t> of capacity of 1 liter.</a:t>
            </a:r>
            <a:endParaRPr lang="en-US" sz="2400" dirty="0"/>
          </a:p>
        </p:txBody>
      </p:sp>
      <p:sp>
        <p:nvSpPr>
          <p:cNvPr id="73" name="TextBox 72"/>
          <p:cNvSpPr txBox="1"/>
          <p:nvPr/>
        </p:nvSpPr>
        <p:spPr>
          <a:xfrm>
            <a:off x="163390" y="3443100"/>
            <a:ext cx="3748945" cy="1200329"/>
          </a:xfrm>
          <a:prstGeom prst="rect">
            <a:avLst/>
          </a:prstGeom>
          <a:noFill/>
        </p:spPr>
        <p:txBody>
          <a:bodyPr wrap="square" rtlCol="0">
            <a:spAutoFit/>
          </a:bodyPr>
          <a:lstStyle/>
          <a:p>
            <a:r>
              <a:rPr lang="en-US" sz="2400" dirty="0" smtClean="0"/>
              <a:t>We distribute a liter of liquid equally to all containers</a:t>
            </a:r>
            <a:endParaRPr lang="en-US" sz="2400" dirty="0"/>
          </a:p>
        </p:txBody>
      </p:sp>
    </p:spTree>
    <p:extLst>
      <p:ext uri="{BB962C8B-B14F-4D97-AF65-F5344CB8AC3E}">
        <p14:creationId xmlns:p14="http://schemas.microsoft.com/office/powerpoint/2010/main" val="30439699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78"/>
          <p:cNvSpPr/>
          <p:nvPr/>
        </p:nvSpPr>
        <p:spPr>
          <a:xfrm>
            <a:off x="8132898" y="209289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Freeform 75"/>
          <p:cNvSpPr/>
          <p:nvPr/>
        </p:nvSpPr>
        <p:spPr>
          <a:xfrm>
            <a:off x="7250002" y="470657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Freeform 76"/>
          <p:cNvSpPr/>
          <p:nvPr/>
        </p:nvSpPr>
        <p:spPr>
          <a:xfrm>
            <a:off x="4795826" y="470657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113737" y="2763560"/>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156654" y="2748592"/>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2" name="TextBox 71"/>
          <p:cNvSpPr txBox="1"/>
          <p:nvPr/>
        </p:nvSpPr>
        <p:spPr>
          <a:xfrm>
            <a:off x="217714" y="1942839"/>
            <a:ext cx="3594794" cy="1200329"/>
          </a:xfrm>
          <a:prstGeom prst="rect">
            <a:avLst/>
          </a:prstGeom>
          <a:noFill/>
        </p:spPr>
        <p:txBody>
          <a:bodyPr wrap="square" rtlCol="0">
            <a:spAutoFit/>
          </a:bodyPr>
          <a:lstStyle/>
          <a:p>
            <a:r>
              <a:rPr lang="en-US" sz="2400" dirty="0" smtClean="0"/>
              <a:t>The edges act like pipes that </a:t>
            </a:r>
            <a:r>
              <a:rPr lang="en-US" sz="2400" dirty="0" smtClean="0">
                <a:solidFill>
                  <a:schemeClr val="accent6">
                    <a:lumMod val="75000"/>
                  </a:schemeClr>
                </a:solidFill>
              </a:rPr>
              <a:t>transfer</a:t>
            </a:r>
            <a:r>
              <a:rPr lang="en-US" sz="2400" dirty="0" smtClean="0"/>
              <a:t> liquid between nodes. </a:t>
            </a:r>
            <a:endParaRPr lang="en-US" sz="2400" dirty="0"/>
          </a:p>
        </p:txBody>
      </p:sp>
      <p:sp>
        <p:nvSpPr>
          <p:cNvPr id="23" name="TextBox 22"/>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Tree>
    <p:extLst>
      <p:ext uri="{BB962C8B-B14F-4D97-AF65-F5344CB8AC3E}">
        <p14:creationId xmlns:p14="http://schemas.microsoft.com/office/powerpoint/2010/main" val="23981095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8116296" y="2102529"/>
            <a:ext cx="766906" cy="180941"/>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p:cNvSpPr/>
          <p:nvPr/>
        </p:nvSpPr>
        <p:spPr>
          <a:xfrm>
            <a:off x="7354749" y="4802044"/>
            <a:ext cx="617558" cy="103857"/>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Freeform 76"/>
          <p:cNvSpPr/>
          <p:nvPr/>
        </p:nvSpPr>
        <p:spPr>
          <a:xfrm>
            <a:off x="4795826" y="4706574"/>
            <a:ext cx="765354" cy="190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096512" y="2773558"/>
            <a:ext cx="766906" cy="180941"/>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064532" y="2562697"/>
            <a:ext cx="935361" cy="38387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3" name="TextBox 22"/>
          <p:cNvSpPr txBox="1"/>
          <p:nvPr/>
        </p:nvSpPr>
        <p:spPr>
          <a:xfrm>
            <a:off x="217714" y="3715188"/>
            <a:ext cx="3594794" cy="1200329"/>
          </a:xfrm>
          <a:prstGeom prst="rect">
            <a:avLst/>
          </a:prstGeom>
          <a:noFill/>
        </p:spPr>
        <p:txBody>
          <a:bodyPr wrap="square" rtlCol="0">
            <a:spAutoFit/>
          </a:bodyPr>
          <a:lstStyle/>
          <a:p>
            <a:r>
              <a:rPr lang="en-US" sz="2400" dirty="0" smtClean="0"/>
              <a:t>The contents of each node are </a:t>
            </a:r>
            <a:r>
              <a:rPr lang="en-US" sz="2400" dirty="0" smtClean="0">
                <a:solidFill>
                  <a:schemeClr val="accent6">
                    <a:lumMod val="75000"/>
                  </a:schemeClr>
                </a:solidFill>
              </a:rPr>
              <a:t>distributed</a:t>
            </a:r>
            <a:r>
              <a:rPr lang="en-US" sz="2400" dirty="0" smtClean="0"/>
              <a:t> to its neighbors</a:t>
            </a:r>
            <a:r>
              <a:rPr lang="el-GR" sz="2400" dirty="0" smtClean="0"/>
              <a:t>.</a:t>
            </a:r>
            <a:endParaRPr lang="en-US" sz="2400" dirty="0"/>
          </a:p>
        </p:txBody>
      </p:sp>
      <p:sp>
        <p:nvSpPr>
          <p:cNvPr id="28" name="TextBox 27"/>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
        <p:nvSpPr>
          <p:cNvPr id="33" name="TextBox 32"/>
          <p:cNvSpPr txBox="1"/>
          <p:nvPr/>
        </p:nvSpPr>
        <p:spPr>
          <a:xfrm>
            <a:off x="217714" y="1942839"/>
            <a:ext cx="3594794" cy="1200329"/>
          </a:xfrm>
          <a:prstGeom prst="rect">
            <a:avLst/>
          </a:prstGeom>
          <a:noFill/>
        </p:spPr>
        <p:txBody>
          <a:bodyPr wrap="square" rtlCol="0">
            <a:spAutoFit/>
          </a:bodyPr>
          <a:lstStyle/>
          <a:p>
            <a:r>
              <a:rPr lang="en-US" sz="2400" dirty="0" smtClean="0"/>
              <a:t>The edges act like pipes that </a:t>
            </a:r>
            <a:r>
              <a:rPr lang="en-US" sz="2400" dirty="0" smtClean="0">
                <a:solidFill>
                  <a:schemeClr val="accent6">
                    <a:lumMod val="75000"/>
                  </a:schemeClr>
                </a:solidFill>
              </a:rPr>
              <a:t>transfer</a:t>
            </a:r>
            <a:r>
              <a:rPr lang="en-US" sz="2400" dirty="0" smtClean="0"/>
              <a:t> liquid between nodes. </a:t>
            </a:r>
            <a:endParaRPr lang="en-US" sz="2400" dirty="0"/>
          </a:p>
        </p:txBody>
      </p:sp>
    </p:spTree>
    <p:extLst>
      <p:ext uri="{BB962C8B-B14F-4D97-AF65-F5344CB8AC3E}">
        <p14:creationId xmlns:p14="http://schemas.microsoft.com/office/powerpoint/2010/main" val="25303718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a:xfrm>
            <a:off x="4696700" y="4501796"/>
            <a:ext cx="935361" cy="407379"/>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Freeform 30"/>
          <p:cNvSpPr/>
          <p:nvPr/>
        </p:nvSpPr>
        <p:spPr>
          <a:xfrm>
            <a:off x="8116297" y="2188364"/>
            <a:ext cx="722426" cy="9510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p:cNvSpPr/>
          <p:nvPr/>
        </p:nvSpPr>
        <p:spPr>
          <a:xfrm>
            <a:off x="7354749" y="4807458"/>
            <a:ext cx="617558" cy="98443"/>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096512" y="2773558"/>
            <a:ext cx="766906" cy="180941"/>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064531" y="2643592"/>
            <a:ext cx="935362" cy="295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33" name="Straight Arrow Connector 32"/>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17714" y="3715188"/>
            <a:ext cx="3594794" cy="1200329"/>
          </a:xfrm>
          <a:prstGeom prst="rect">
            <a:avLst/>
          </a:prstGeom>
          <a:noFill/>
        </p:spPr>
        <p:txBody>
          <a:bodyPr wrap="square" rtlCol="0">
            <a:spAutoFit/>
          </a:bodyPr>
          <a:lstStyle/>
          <a:p>
            <a:r>
              <a:rPr lang="en-US" sz="2400" dirty="0" smtClean="0"/>
              <a:t>The contents of each node are </a:t>
            </a:r>
            <a:r>
              <a:rPr lang="en-US" sz="2400" dirty="0" smtClean="0">
                <a:solidFill>
                  <a:schemeClr val="accent6">
                    <a:lumMod val="75000"/>
                  </a:schemeClr>
                </a:solidFill>
              </a:rPr>
              <a:t>distributed</a:t>
            </a:r>
            <a:r>
              <a:rPr lang="en-US" sz="2400" dirty="0" smtClean="0"/>
              <a:t> to its neighbors</a:t>
            </a:r>
            <a:r>
              <a:rPr lang="el-GR" sz="2400" dirty="0" smtClean="0"/>
              <a:t>.</a:t>
            </a:r>
            <a:endParaRPr lang="en-US" sz="2400" dirty="0"/>
          </a:p>
        </p:txBody>
      </p:sp>
      <p:sp>
        <p:nvSpPr>
          <p:cNvPr id="37" name="TextBox 36"/>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
        <p:nvSpPr>
          <p:cNvPr id="39" name="TextBox 38"/>
          <p:cNvSpPr txBox="1"/>
          <p:nvPr/>
        </p:nvSpPr>
        <p:spPr>
          <a:xfrm>
            <a:off x="217714" y="1942839"/>
            <a:ext cx="3594794" cy="1200329"/>
          </a:xfrm>
          <a:prstGeom prst="rect">
            <a:avLst/>
          </a:prstGeom>
          <a:noFill/>
        </p:spPr>
        <p:txBody>
          <a:bodyPr wrap="square" rtlCol="0">
            <a:spAutoFit/>
          </a:bodyPr>
          <a:lstStyle/>
          <a:p>
            <a:r>
              <a:rPr lang="en-US" sz="2400" dirty="0" smtClean="0"/>
              <a:t>The edges act like pipes that </a:t>
            </a:r>
            <a:r>
              <a:rPr lang="en-US" sz="2400" dirty="0" smtClean="0">
                <a:solidFill>
                  <a:schemeClr val="accent6">
                    <a:lumMod val="75000"/>
                  </a:schemeClr>
                </a:solidFill>
              </a:rPr>
              <a:t>transfer</a:t>
            </a:r>
            <a:r>
              <a:rPr lang="en-US" sz="2400" dirty="0" smtClean="0"/>
              <a:t> liquid between nodes. </a:t>
            </a:r>
            <a:endParaRPr lang="en-US" sz="2400" dirty="0"/>
          </a:p>
        </p:txBody>
      </p:sp>
    </p:spTree>
    <p:extLst>
      <p:ext uri="{BB962C8B-B14F-4D97-AF65-F5344CB8AC3E}">
        <p14:creationId xmlns:p14="http://schemas.microsoft.com/office/powerpoint/2010/main" val="852370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a:xfrm>
            <a:off x="4696700" y="4501796"/>
            <a:ext cx="935361" cy="407378"/>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Freeform 30"/>
          <p:cNvSpPr/>
          <p:nvPr/>
        </p:nvSpPr>
        <p:spPr>
          <a:xfrm>
            <a:off x="8116297" y="2188364"/>
            <a:ext cx="722426" cy="9510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p:cNvSpPr/>
          <p:nvPr/>
        </p:nvSpPr>
        <p:spPr>
          <a:xfrm>
            <a:off x="7205209" y="4593478"/>
            <a:ext cx="886073" cy="312422"/>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105656" y="2677807"/>
            <a:ext cx="811517" cy="276692"/>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064531" y="2643592"/>
            <a:ext cx="935362" cy="295940"/>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33" name="Straight Arrow Connector 32"/>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17714" y="3715188"/>
            <a:ext cx="3594794" cy="1200329"/>
          </a:xfrm>
          <a:prstGeom prst="rect">
            <a:avLst/>
          </a:prstGeom>
          <a:noFill/>
        </p:spPr>
        <p:txBody>
          <a:bodyPr wrap="square" rtlCol="0">
            <a:spAutoFit/>
          </a:bodyPr>
          <a:lstStyle/>
          <a:p>
            <a:r>
              <a:rPr lang="en-US" sz="2400" dirty="0" smtClean="0"/>
              <a:t>The contents of each node are </a:t>
            </a:r>
            <a:r>
              <a:rPr lang="en-US" sz="2400" dirty="0" smtClean="0">
                <a:solidFill>
                  <a:schemeClr val="accent6">
                    <a:lumMod val="75000"/>
                  </a:schemeClr>
                </a:solidFill>
              </a:rPr>
              <a:t>distributed</a:t>
            </a:r>
            <a:r>
              <a:rPr lang="en-US" sz="2400" dirty="0" smtClean="0"/>
              <a:t> to its neighbors</a:t>
            </a:r>
            <a:r>
              <a:rPr lang="el-GR" sz="2400" dirty="0" smtClean="0"/>
              <a:t>.</a:t>
            </a:r>
            <a:endParaRPr lang="en-US" sz="2400" dirty="0"/>
          </a:p>
        </p:txBody>
      </p:sp>
      <p:sp>
        <p:nvSpPr>
          <p:cNvPr id="37" name="TextBox 36"/>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
        <p:nvSpPr>
          <p:cNvPr id="39" name="TextBox 38"/>
          <p:cNvSpPr txBox="1"/>
          <p:nvPr/>
        </p:nvSpPr>
        <p:spPr>
          <a:xfrm>
            <a:off x="217714" y="1942839"/>
            <a:ext cx="3594794" cy="1200329"/>
          </a:xfrm>
          <a:prstGeom prst="rect">
            <a:avLst/>
          </a:prstGeom>
          <a:noFill/>
        </p:spPr>
        <p:txBody>
          <a:bodyPr wrap="square" rtlCol="0">
            <a:spAutoFit/>
          </a:bodyPr>
          <a:lstStyle/>
          <a:p>
            <a:r>
              <a:rPr lang="en-US" sz="2400" dirty="0" smtClean="0"/>
              <a:t>The edges act like pipes that </a:t>
            </a:r>
            <a:r>
              <a:rPr lang="en-US" sz="2400" dirty="0" smtClean="0">
                <a:solidFill>
                  <a:schemeClr val="accent6">
                    <a:lumMod val="75000"/>
                  </a:schemeClr>
                </a:solidFill>
              </a:rPr>
              <a:t>transfer</a:t>
            </a:r>
            <a:r>
              <a:rPr lang="en-US" sz="2400" dirty="0" smtClean="0"/>
              <a:t> liquid between nodes. </a:t>
            </a:r>
            <a:endParaRPr lang="en-US" sz="2400" dirty="0"/>
          </a:p>
        </p:txBody>
      </p:sp>
    </p:spTree>
    <p:extLst>
      <p:ext uri="{BB962C8B-B14F-4D97-AF65-F5344CB8AC3E}">
        <p14:creationId xmlns:p14="http://schemas.microsoft.com/office/powerpoint/2010/main" val="30571793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a:xfrm>
            <a:off x="8104559" y="2102006"/>
            <a:ext cx="794601" cy="19932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Freeform 32"/>
          <p:cNvSpPr/>
          <p:nvPr/>
        </p:nvSpPr>
        <p:spPr>
          <a:xfrm>
            <a:off x="4715574" y="4515513"/>
            <a:ext cx="935362" cy="383875"/>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p:cNvSpPr/>
          <p:nvPr/>
        </p:nvSpPr>
        <p:spPr>
          <a:xfrm>
            <a:off x="7205209" y="4706574"/>
            <a:ext cx="794601" cy="19932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105656" y="2691525"/>
            <a:ext cx="811517" cy="262974"/>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064531" y="2565324"/>
            <a:ext cx="935362" cy="383875"/>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2" name="TextBox 71"/>
          <p:cNvSpPr txBox="1"/>
          <p:nvPr/>
        </p:nvSpPr>
        <p:spPr>
          <a:xfrm>
            <a:off x="217714" y="1942838"/>
            <a:ext cx="3594794" cy="1938992"/>
          </a:xfrm>
          <a:prstGeom prst="rect">
            <a:avLst/>
          </a:prstGeom>
          <a:noFill/>
        </p:spPr>
        <p:txBody>
          <a:bodyPr wrap="square" rtlCol="0">
            <a:spAutoFit/>
          </a:bodyPr>
          <a:lstStyle/>
          <a:p>
            <a:r>
              <a:rPr lang="en-US" sz="2400" dirty="0" smtClean="0"/>
              <a:t>The system will reach an </a:t>
            </a:r>
            <a:r>
              <a:rPr lang="en-US" sz="2400" dirty="0" smtClean="0">
                <a:solidFill>
                  <a:schemeClr val="accent6">
                    <a:lumMod val="75000"/>
                  </a:schemeClr>
                </a:solidFill>
              </a:rPr>
              <a:t>equilibrium</a:t>
            </a:r>
            <a:r>
              <a:rPr lang="en-US" sz="2400" dirty="0" smtClean="0"/>
              <a:t> state where the amount of liquid in each node remains constant. </a:t>
            </a:r>
            <a:endParaRPr lang="en-US" sz="2400" dirty="0"/>
          </a:p>
        </p:txBody>
      </p:sp>
      <p:sp>
        <p:nvSpPr>
          <p:cNvPr id="23" name="TextBox 22"/>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Tree>
    <p:extLst>
      <p:ext uri="{BB962C8B-B14F-4D97-AF65-F5344CB8AC3E}">
        <p14:creationId xmlns:p14="http://schemas.microsoft.com/office/powerpoint/2010/main" val="20829033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p:nvPr/>
        </p:nvSpPr>
        <p:spPr>
          <a:xfrm>
            <a:off x="8104559" y="2102006"/>
            <a:ext cx="794601" cy="19932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Freeform 32"/>
          <p:cNvSpPr/>
          <p:nvPr/>
        </p:nvSpPr>
        <p:spPr>
          <a:xfrm>
            <a:off x="4715574" y="4515513"/>
            <a:ext cx="935362" cy="383875"/>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p:cNvSpPr/>
          <p:nvPr/>
        </p:nvSpPr>
        <p:spPr>
          <a:xfrm>
            <a:off x="7205209" y="4706574"/>
            <a:ext cx="794601" cy="199326"/>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Freeform 77"/>
          <p:cNvSpPr/>
          <p:nvPr/>
        </p:nvSpPr>
        <p:spPr>
          <a:xfrm>
            <a:off x="4105656" y="2691525"/>
            <a:ext cx="811517" cy="262974"/>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Freeform 73"/>
          <p:cNvSpPr/>
          <p:nvPr/>
        </p:nvSpPr>
        <p:spPr>
          <a:xfrm>
            <a:off x="6064531" y="2565324"/>
            <a:ext cx="935362" cy="383875"/>
          </a:xfrm>
          <a:custGeom>
            <a:avLst/>
            <a:gdLst>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72180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78283"/>
              <a:gd name="connsiteY0" fmla="*/ 130665 h 763262"/>
              <a:gd name="connsiteX1" fmla="*/ 217714 w 1678283"/>
              <a:gd name="connsiteY1" fmla="*/ 54465 h 763262"/>
              <a:gd name="connsiteX2" fmla="*/ 522514 w 1678283"/>
              <a:gd name="connsiteY2" fmla="*/ 108894 h 763262"/>
              <a:gd name="connsiteX3" fmla="*/ 838200 w 1678283"/>
              <a:gd name="connsiteY3" fmla="*/ 87122 h 763262"/>
              <a:gd name="connsiteX4" fmla="*/ 1197428 w 1678283"/>
              <a:gd name="connsiteY4" fmla="*/ 37 h 763262"/>
              <a:gd name="connsiteX5" fmla="*/ 1469571 w 1678283"/>
              <a:gd name="connsiteY5" fmla="*/ 76237 h 763262"/>
              <a:gd name="connsiteX6" fmla="*/ 1676400 w 1678283"/>
              <a:gd name="connsiteY6" fmla="*/ 76237 h 763262"/>
              <a:gd name="connsiteX7" fmla="*/ 1567543 w 1678283"/>
              <a:gd name="connsiteY7" fmla="*/ 293951 h 763262"/>
              <a:gd name="connsiteX8" fmla="*/ 1491343 w 1678283"/>
              <a:gd name="connsiteY8" fmla="*/ 424580 h 763262"/>
              <a:gd name="connsiteX9" fmla="*/ 1251857 w 1678283"/>
              <a:gd name="connsiteY9" fmla="*/ 631408 h 763262"/>
              <a:gd name="connsiteX10" fmla="*/ 1066800 w 1678283"/>
              <a:gd name="connsiteY10" fmla="*/ 718494 h 763262"/>
              <a:gd name="connsiteX11" fmla="*/ 827314 w 1678283"/>
              <a:gd name="connsiteY11" fmla="*/ 762037 h 763262"/>
              <a:gd name="connsiteX12" fmla="*/ 544285 w 1678283"/>
              <a:gd name="connsiteY12" fmla="*/ 740265 h 763262"/>
              <a:gd name="connsiteX13" fmla="*/ 326571 w 1678283"/>
              <a:gd name="connsiteY13" fmla="*/ 631408 h 763262"/>
              <a:gd name="connsiteX14" fmla="*/ 174171 w 1678283"/>
              <a:gd name="connsiteY14" fmla="*/ 468122 h 763262"/>
              <a:gd name="connsiteX15" fmla="*/ 65314 w 1678283"/>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251857 w 1635710"/>
              <a:gd name="connsiteY9" fmla="*/ 631408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3262"/>
              <a:gd name="connsiteX1" fmla="*/ 217714 w 1635710"/>
              <a:gd name="connsiteY1" fmla="*/ 54465 h 763262"/>
              <a:gd name="connsiteX2" fmla="*/ 522514 w 1635710"/>
              <a:gd name="connsiteY2" fmla="*/ 108894 h 763262"/>
              <a:gd name="connsiteX3" fmla="*/ 838200 w 1635710"/>
              <a:gd name="connsiteY3" fmla="*/ 87122 h 763262"/>
              <a:gd name="connsiteX4" fmla="*/ 1197428 w 1635710"/>
              <a:gd name="connsiteY4" fmla="*/ 37 h 763262"/>
              <a:gd name="connsiteX5" fmla="*/ 1469571 w 1635710"/>
              <a:gd name="connsiteY5" fmla="*/ 76237 h 763262"/>
              <a:gd name="connsiteX6" fmla="*/ 1632857 w 1635710"/>
              <a:gd name="connsiteY6" fmla="*/ 76237 h 763262"/>
              <a:gd name="connsiteX7" fmla="*/ 1567543 w 1635710"/>
              <a:gd name="connsiteY7" fmla="*/ 293951 h 763262"/>
              <a:gd name="connsiteX8" fmla="*/ 1491343 w 1635710"/>
              <a:gd name="connsiteY8" fmla="*/ 424580 h 763262"/>
              <a:gd name="connsiteX9" fmla="*/ 1338943 w 1635710"/>
              <a:gd name="connsiteY9" fmla="*/ 576980 h 763262"/>
              <a:gd name="connsiteX10" fmla="*/ 1066800 w 1635710"/>
              <a:gd name="connsiteY10" fmla="*/ 718494 h 763262"/>
              <a:gd name="connsiteX11" fmla="*/ 827314 w 1635710"/>
              <a:gd name="connsiteY11" fmla="*/ 762037 h 763262"/>
              <a:gd name="connsiteX12" fmla="*/ 544285 w 1635710"/>
              <a:gd name="connsiteY12" fmla="*/ 740265 h 763262"/>
              <a:gd name="connsiteX13" fmla="*/ 326571 w 1635710"/>
              <a:gd name="connsiteY13" fmla="*/ 631408 h 763262"/>
              <a:gd name="connsiteX14" fmla="*/ 174171 w 1635710"/>
              <a:gd name="connsiteY14" fmla="*/ 468122 h 763262"/>
              <a:gd name="connsiteX15" fmla="*/ 65314 w 1635710"/>
              <a:gd name="connsiteY15" fmla="*/ 315722 h 763262"/>
              <a:gd name="connsiteX0" fmla="*/ 0 w 1635710"/>
              <a:gd name="connsiteY0" fmla="*/ 130665 h 762208"/>
              <a:gd name="connsiteX1" fmla="*/ 217714 w 1635710"/>
              <a:gd name="connsiteY1" fmla="*/ 54465 h 762208"/>
              <a:gd name="connsiteX2" fmla="*/ 522514 w 1635710"/>
              <a:gd name="connsiteY2" fmla="*/ 108894 h 762208"/>
              <a:gd name="connsiteX3" fmla="*/ 838200 w 1635710"/>
              <a:gd name="connsiteY3" fmla="*/ 87122 h 762208"/>
              <a:gd name="connsiteX4" fmla="*/ 1197428 w 1635710"/>
              <a:gd name="connsiteY4" fmla="*/ 37 h 762208"/>
              <a:gd name="connsiteX5" fmla="*/ 1469571 w 1635710"/>
              <a:gd name="connsiteY5" fmla="*/ 76237 h 762208"/>
              <a:gd name="connsiteX6" fmla="*/ 1632857 w 1635710"/>
              <a:gd name="connsiteY6" fmla="*/ 76237 h 762208"/>
              <a:gd name="connsiteX7" fmla="*/ 1567543 w 1635710"/>
              <a:gd name="connsiteY7" fmla="*/ 293951 h 762208"/>
              <a:gd name="connsiteX8" fmla="*/ 1491343 w 1635710"/>
              <a:gd name="connsiteY8" fmla="*/ 424580 h 762208"/>
              <a:gd name="connsiteX9" fmla="*/ 1338943 w 1635710"/>
              <a:gd name="connsiteY9" fmla="*/ 576980 h 762208"/>
              <a:gd name="connsiteX10" fmla="*/ 1066800 w 1635710"/>
              <a:gd name="connsiteY10" fmla="*/ 718494 h 762208"/>
              <a:gd name="connsiteX11" fmla="*/ 827314 w 1635710"/>
              <a:gd name="connsiteY11" fmla="*/ 762037 h 762208"/>
              <a:gd name="connsiteX12" fmla="*/ 555171 w 1635710"/>
              <a:gd name="connsiteY12" fmla="*/ 729379 h 762208"/>
              <a:gd name="connsiteX13" fmla="*/ 326571 w 1635710"/>
              <a:gd name="connsiteY13" fmla="*/ 631408 h 762208"/>
              <a:gd name="connsiteX14" fmla="*/ 174171 w 1635710"/>
              <a:gd name="connsiteY14" fmla="*/ 468122 h 762208"/>
              <a:gd name="connsiteX15" fmla="*/ 65314 w 1635710"/>
              <a:gd name="connsiteY15" fmla="*/ 315722 h 762208"/>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174171 w 1635710"/>
              <a:gd name="connsiteY14" fmla="*/ 468122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65314 w 1635710"/>
              <a:gd name="connsiteY15" fmla="*/ 315722 h 762350"/>
              <a:gd name="connsiteX0" fmla="*/ 0 w 1635710"/>
              <a:gd name="connsiteY0" fmla="*/ 130665 h 762350"/>
              <a:gd name="connsiteX1" fmla="*/ 217714 w 1635710"/>
              <a:gd name="connsiteY1" fmla="*/ 54465 h 762350"/>
              <a:gd name="connsiteX2" fmla="*/ 522514 w 1635710"/>
              <a:gd name="connsiteY2" fmla="*/ 108894 h 762350"/>
              <a:gd name="connsiteX3" fmla="*/ 838200 w 1635710"/>
              <a:gd name="connsiteY3" fmla="*/ 87122 h 762350"/>
              <a:gd name="connsiteX4" fmla="*/ 1197428 w 1635710"/>
              <a:gd name="connsiteY4" fmla="*/ 37 h 762350"/>
              <a:gd name="connsiteX5" fmla="*/ 1469571 w 1635710"/>
              <a:gd name="connsiteY5" fmla="*/ 76237 h 762350"/>
              <a:gd name="connsiteX6" fmla="*/ 1632857 w 1635710"/>
              <a:gd name="connsiteY6" fmla="*/ 76237 h 762350"/>
              <a:gd name="connsiteX7" fmla="*/ 1567543 w 1635710"/>
              <a:gd name="connsiteY7" fmla="*/ 293951 h 762350"/>
              <a:gd name="connsiteX8" fmla="*/ 1491343 w 1635710"/>
              <a:gd name="connsiteY8" fmla="*/ 424580 h 762350"/>
              <a:gd name="connsiteX9" fmla="*/ 1338943 w 1635710"/>
              <a:gd name="connsiteY9" fmla="*/ 576980 h 762350"/>
              <a:gd name="connsiteX10" fmla="*/ 1066800 w 1635710"/>
              <a:gd name="connsiteY10" fmla="*/ 718494 h 762350"/>
              <a:gd name="connsiteX11" fmla="*/ 827314 w 1635710"/>
              <a:gd name="connsiteY11" fmla="*/ 762037 h 762350"/>
              <a:gd name="connsiteX12" fmla="*/ 555171 w 1635710"/>
              <a:gd name="connsiteY12" fmla="*/ 729379 h 762350"/>
              <a:gd name="connsiteX13" fmla="*/ 348343 w 1635710"/>
              <a:gd name="connsiteY13" fmla="*/ 587865 h 762350"/>
              <a:gd name="connsiteX14" fmla="*/ 206828 w 1635710"/>
              <a:gd name="connsiteY14" fmla="*/ 446350 h 762350"/>
              <a:gd name="connsiteX15" fmla="*/ 87086 w 1635710"/>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85057 w 1613939"/>
              <a:gd name="connsiteY14" fmla="*/ 446350 h 762350"/>
              <a:gd name="connsiteX15" fmla="*/ 65315 w 1613939"/>
              <a:gd name="connsiteY15" fmla="*/ 304837 h 762350"/>
              <a:gd name="connsiteX0" fmla="*/ 0 w 1613939"/>
              <a:gd name="connsiteY0" fmla="*/ 119779 h 762350"/>
              <a:gd name="connsiteX1" fmla="*/ 195943 w 1613939"/>
              <a:gd name="connsiteY1" fmla="*/ 54465 h 762350"/>
              <a:gd name="connsiteX2" fmla="*/ 500743 w 1613939"/>
              <a:gd name="connsiteY2" fmla="*/ 108894 h 762350"/>
              <a:gd name="connsiteX3" fmla="*/ 816429 w 1613939"/>
              <a:gd name="connsiteY3" fmla="*/ 87122 h 762350"/>
              <a:gd name="connsiteX4" fmla="*/ 1175657 w 1613939"/>
              <a:gd name="connsiteY4" fmla="*/ 37 h 762350"/>
              <a:gd name="connsiteX5" fmla="*/ 1447800 w 1613939"/>
              <a:gd name="connsiteY5" fmla="*/ 76237 h 762350"/>
              <a:gd name="connsiteX6" fmla="*/ 1611086 w 1613939"/>
              <a:gd name="connsiteY6" fmla="*/ 76237 h 762350"/>
              <a:gd name="connsiteX7" fmla="*/ 1545772 w 1613939"/>
              <a:gd name="connsiteY7" fmla="*/ 293951 h 762350"/>
              <a:gd name="connsiteX8" fmla="*/ 1469572 w 1613939"/>
              <a:gd name="connsiteY8" fmla="*/ 424580 h 762350"/>
              <a:gd name="connsiteX9" fmla="*/ 1317172 w 1613939"/>
              <a:gd name="connsiteY9" fmla="*/ 576980 h 762350"/>
              <a:gd name="connsiteX10" fmla="*/ 1045029 w 1613939"/>
              <a:gd name="connsiteY10" fmla="*/ 718494 h 762350"/>
              <a:gd name="connsiteX11" fmla="*/ 805543 w 1613939"/>
              <a:gd name="connsiteY11" fmla="*/ 762037 h 762350"/>
              <a:gd name="connsiteX12" fmla="*/ 533400 w 1613939"/>
              <a:gd name="connsiteY12" fmla="*/ 729379 h 762350"/>
              <a:gd name="connsiteX13" fmla="*/ 326572 w 1613939"/>
              <a:gd name="connsiteY13" fmla="*/ 587865 h 762350"/>
              <a:gd name="connsiteX14" fmla="*/ 152400 w 1613939"/>
              <a:gd name="connsiteY14" fmla="*/ 468122 h 762350"/>
              <a:gd name="connsiteX15" fmla="*/ 65315 w 1613939"/>
              <a:gd name="connsiteY15" fmla="*/ 304837 h 76235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65315 w 1613939"/>
              <a:gd name="connsiteY15" fmla="*/ 304837 h 762260"/>
              <a:gd name="connsiteX0" fmla="*/ 0 w 1613939"/>
              <a:gd name="connsiteY0" fmla="*/ 119779 h 762260"/>
              <a:gd name="connsiteX1" fmla="*/ 195943 w 1613939"/>
              <a:gd name="connsiteY1" fmla="*/ 54465 h 762260"/>
              <a:gd name="connsiteX2" fmla="*/ 500743 w 1613939"/>
              <a:gd name="connsiteY2" fmla="*/ 108894 h 762260"/>
              <a:gd name="connsiteX3" fmla="*/ 816429 w 1613939"/>
              <a:gd name="connsiteY3" fmla="*/ 87122 h 762260"/>
              <a:gd name="connsiteX4" fmla="*/ 1175657 w 1613939"/>
              <a:gd name="connsiteY4" fmla="*/ 37 h 762260"/>
              <a:gd name="connsiteX5" fmla="*/ 1447800 w 1613939"/>
              <a:gd name="connsiteY5" fmla="*/ 76237 h 762260"/>
              <a:gd name="connsiteX6" fmla="*/ 1611086 w 1613939"/>
              <a:gd name="connsiteY6" fmla="*/ 76237 h 762260"/>
              <a:gd name="connsiteX7" fmla="*/ 1545772 w 1613939"/>
              <a:gd name="connsiteY7" fmla="*/ 293951 h 762260"/>
              <a:gd name="connsiteX8" fmla="*/ 1469572 w 1613939"/>
              <a:gd name="connsiteY8" fmla="*/ 424580 h 762260"/>
              <a:gd name="connsiteX9" fmla="*/ 1317172 w 1613939"/>
              <a:gd name="connsiteY9" fmla="*/ 576980 h 762260"/>
              <a:gd name="connsiteX10" fmla="*/ 1045029 w 1613939"/>
              <a:gd name="connsiteY10" fmla="*/ 718494 h 762260"/>
              <a:gd name="connsiteX11" fmla="*/ 805543 w 1613939"/>
              <a:gd name="connsiteY11" fmla="*/ 762037 h 762260"/>
              <a:gd name="connsiteX12" fmla="*/ 533400 w 1613939"/>
              <a:gd name="connsiteY12" fmla="*/ 729379 h 762260"/>
              <a:gd name="connsiteX13" fmla="*/ 326572 w 1613939"/>
              <a:gd name="connsiteY13" fmla="*/ 609636 h 762260"/>
              <a:gd name="connsiteX14" fmla="*/ 152400 w 1613939"/>
              <a:gd name="connsiteY14" fmla="*/ 468122 h 762260"/>
              <a:gd name="connsiteX15" fmla="*/ 21772 w 1613939"/>
              <a:gd name="connsiteY15" fmla="*/ 315722 h 762260"/>
              <a:gd name="connsiteX0" fmla="*/ 0 w 1668367"/>
              <a:gd name="connsiteY0" fmla="*/ 108893 h 762260"/>
              <a:gd name="connsiteX1" fmla="*/ 250371 w 1668367"/>
              <a:gd name="connsiteY1" fmla="*/ 54465 h 762260"/>
              <a:gd name="connsiteX2" fmla="*/ 555171 w 1668367"/>
              <a:gd name="connsiteY2" fmla="*/ 108894 h 762260"/>
              <a:gd name="connsiteX3" fmla="*/ 870857 w 1668367"/>
              <a:gd name="connsiteY3" fmla="*/ 87122 h 762260"/>
              <a:gd name="connsiteX4" fmla="*/ 1230085 w 1668367"/>
              <a:gd name="connsiteY4" fmla="*/ 37 h 762260"/>
              <a:gd name="connsiteX5" fmla="*/ 1502228 w 1668367"/>
              <a:gd name="connsiteY5" fmla="*/ 76237 h 762260"/>
              <a:gd name="connsiteX6" fmla="*/ 1665514 w 1668367"/>
              <a:gd name="connsiteY6" fmla="*/ 76237 h 762260"/>
              <a:gd name="connsiteX7" fmla="*/ 1600200 w 1668367"/>
              <a:gd name="connsiteY7" fmla="*/ 293951 h 762260"/>
              <a:gd name="connsiteX8" fmla="*/ 1524000 w 1668367"/>
              <a:gd name="connsiteY8" fmla="*/ 424580 h 762260"/>
              <a:gd name="connsiteX9" fmla="*/ 1371600 w 1668367"/>
              <a:gd name="connsiteY9" fmla="*/ 576980 h 762260"/>
              <a:gd name="connsiteX10" fmla="*/ 1099457 w 1668367"/>
              <a:gd name="connsiteY10" fmla="*/ 718494 h 762260"/>
              <a:gd name="connsiteX11" fmla="*/ 859971 w 1668367"/>
              <a:gd name="connsiteY11" fmla="*/ 762037 h 762260"/>
              <a:gd name="connsiteX12" fmla="*/ 587828 w 1668367"/>
              <a:gd name="connsiteY12" fmla="*/ 729379 h 762260"/>
              <a:gd name="connsiteX13" fmla="*/ 381000 w 1668367"/>
              <a:gd name="connsiteY13" fmla="*/ 609636 h 762260"/>
              <a:gd name="connsiteX14" fmla="*/ 206828 w 1668367"/>
              <a:gd name="connsiteY14" fmla="*/ 468122 h 762260"/>
              <a:gd name="connsiteX15" fmla="*/ 76200 w 1668367"/>
              <a:gd name="connsiteY15" fmla="*/ 315722 h 762260"/>
              <a:gd name="connsiteX0" fmla="*/ 0 w 1603053"/>
              <a:gd name="connsiteY0" fmla="*/ 108893 h 762260"/>
              <a:gd name="connsiteX1" fmla="*/ 185057 w 1603053"/>
              <a:gd name="connsiteY1" fmla="*/ 54465 h 762260"/>
              <a:gd name="connsiteX2" fmla="*/ 489857 w 1603053"/>
              <a:gd name="connsiteY2" fmla="*/ 108894 h 762260"/>
              <a:gd name="connsiteX3" fmla="*/ 805543 w 1603053"/>
              <a:gd name="connsiteY3" fmla="*/ 87122 h 762260"/>
              <a:gd name="connsiteX4" fmla="*/ 1164771 w 1603053"/>
              <a:gd name="connsiteY4" fmla="*/ 37 h 762260"/>
              <a:gd name="connsiteX5" fmla="*/ 1436914 w 1603053"/>
              <a:gd name="connsiteY5" fmla="*/ 76237 h 762260"/>
              <a:gd name="connsiteX6" fmla="*/ 1600200 w 1603053"/>
              <a:gd name="connsiteY6" fmla="*/ 76237 h 762260"/>
              <a:gd name="connsiteX7" fmla="*/ 1534886 w 1603053"/>
              <a:gd name="connsiteY7" fmla="*/ 293951 h 762260"/>
              <a:gd name="connsiteX8" fmla="*/ 1458686 w 1603053"/>
              <a:gd name="connsiteY8" fmla="*/ 424580 h 762260"/>
              <a:gd name="connsiteX9" fmla="*/ 1306286 w 1603053"/>
              <a:gd name="connsiteY9" fmla="*/ 576980 h 762260"/>
              <a:gd name="connsiteX10" fmla="*/ 1034143 w 1603053"/>
              <a:gd name="connsiteY10" fmla="*/ 718494 h 762260"/>
              <a:gd name="connsiteX11" fmla="*/ 794657 w 1603053"/>
              <a:gd name="connsiteY11" fmla="*/ 762037 h 762260"/>
              <a:gd name="connsiteX12" fmla="*/ 522514 w 1603053"/>
              <a:gd name="connsiteY12" fmla="*/ 729379 h 762260"/>
              <a:gd name="connsiteX13" fmla="*/ 315686 w 1603053"/>
              <a:gd name="connsiteY13" fmla="*/ 609636 h 762260"/>
              <a:gd name="connsiteX14" fmla="*/ 141514 w 1603053"/>
              <a:gd name="connsiteY14" fmla="*/ 468122 h 762260"/>
              <a:gd name="connsiteX15" fmla="*/ 10886 w 1603053"/>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65314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195942 w 1657481"/>
              <a:gd name="connsiteY14" fmla="*/ 468122 h 762260"/>
              <a:gd name="connsiteX15" fmla="*/ 119743 w 1657481"/>
              <a:gd name="connsiteY15" fmla="*/ 315722 h 762260"/>
              <a:gd name="connsiteX0" fmla="*/ 0 w 1657481"/>
              <a:gd name="connsiteY0" fmla="*/ 98007 h 762260"/>
              <a:gd name="connsiteX1" fmla="*/ 239485 w 1657481"/>
              <a:gd name="connsiteY1" fmla="*/ 54465 h 762260"/>
              <a:gd name="connsiteX2" fmla="*/ 544285 w 1657481"/>
              <a:gd name="connsiteY2" fmla="*/ 108894 h 762260"/>
              <a:gd name="connsiteX3" fmla="*/ 859971 w 1657481"/>
              <a:gd name="connsiteY3" fmla="*/ 87122 h 762260"/>
              <a:gd name="connsiteX4" fmla="*/ 1219199 w 1657481"/>
              <a:gd name="connsiteY4" fmla="*/ 37 h 762260"/>
              <a:gd name="connsiteX5" fmla="*/ 1491342 w 1657481"/>
              <a:gd name="connsiteY5" fmla="*/ 76237 h 762260"/>
              <a:gd name="connsiteX6" fmla="*/ 1654628 w 1657481"/>
              <a:gd name="connsiteY6" fmla="*/ 76237 h 762260"/>
              <a:gd name="connsiteX7" fmla="*/ 1589314 w 1657481"/>
              <a:gd name="connsiteY7" fmla="*/ 293951 h 762260"/>
              <a:gd name="connsiteX8" fmla="*/ 1513114 w 1657481"/>
              <a:gd name="connsiteY8" fmla="*/ 424580 h 762260"/>
              <a:gd name="connsiteX9" fmla="*/ 1360714 w 1657481"/>
              <a:gd name="connsiteY9" fmla="*/ 576980 h 762260"/>
              <a:gd name="connsiteX10" fmla="*/ 1088571 w 1657481"/>
              <a:gd name="connsiteY10" fmla="*/ 718494 h 762260"/>
              <a:gd name="connsiteX11" fmla="*/ 849085 w 1657481"/>
              <a:gd name="connsiteY11" fmla="*/ 762037 h 762260"/>
              <a:gd name="connsiteX12" fmla="*/ 576942 w 1657481"/>
              <a:gd name="connsiteY12" fmla="*/ 729379 h 762260"/>
              <a:gd name="connsiteX13" fmla="*/ 370114 w 1657481"/>
              <a:gd name="connsiteY13" fmla="*/ 609636 h 762260"/>
              <a:gd name="connsiteX14" fmla="*/ 239484 w 1657481"/>
              <a:gd name="connsiteY14" fmla="*/ 468122 h 762260"/>
              <a:gd name="connsiteX15" fmla="*/ 119743 w 1657481"/>
              <a:gd name="connsiteY15" fmla="*/ 315722 h 762260"/>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60714 w 1657481"/>
              <a:gd name="connsiteY9" fmla="*/ 576980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119743 w 1657481"/>
              <a:gd name="connsiteY15" fmla="*/ 315722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468122 h 762037"/>
              <a:gd name="connsiteX15" fmla="*/ 76200 w 1657481"/>
              <a:gd name="connsiteY15" fmla="*/ 283065 h 762037"/>
              <a:gd name="connsiteX0" fmla="*/ 0 w 1657481"/>
              <a:gd name="connsiteY0" fmla="*/ 98007 h 762037"/>
              <a:gd name="connsiteX1" fmla="*/ 239485 w 1657481"/>
              <a:gd name="connsiteY1" fmla="*/ 54465 h 762037"/>
              <a:gd name="connsiteX2" fmla="*/ 544285 w 1657481"/>
              <a:gd name="connsiteY2" fmla="*/ 108894 h 762037"/>
              <a:gd name="connsiteX3" fmla="*/ 859971 w 1657481"/>
              <a:gd name="connsiteY3" fmla="*/ 87122 h 762037"/>
              <a:gd name="connsiteX4" fmla="*/ 1219199 w 1657481"/>
              <a:gd name="connsiteY4" fmla="*/ 37 h 762037"/>
              <a:gd name="connsiteX5" fmla="*/ 1491342 w 1657481"/>
              <a:gd name="connsiteY5" fmla="*/ 76237 h 762037"/>
              <a:gd name="connsiteX6" fmla="*/ 1654628 w 1657481"/>
              <a:gd name="connsiteY6" fmla="*/ 76237 h 762037"/>
              <a:gd name="connsiteX7" fmla="*/ 1589314 w 1657481"/>
              <a:gd name="connsiteY7" fmla="*/ 293951 h 762037"/>
              <a:gd name="connsiteX8" fmla="*/ 1513114 w 1657481"/>
              <a:gd name="connsiteY8" fmla="*/ 424580 h 762037"/>
              <a:gd name="connsiteX9" fmla="*/ 1328057 w 1657481"/>
              <a:gd name="connsiteY9" fmla="*/ 609637 h 762037"/>
              <a:gd name="connsiteX10" fmla="*/ 1088571 w 1657481"/>
              <a:gd name="connsiteY10" fmla="*/ 718494 h 762037"/>
              <a:gd name="connsiteX11" fmla="*/ 849085 w 1657481"/>
              <a:gd name="connsiteY11" fmla="*/ 762037 h 762037"/>
              <a:gd name="connsiteX12" fmla="*/ 555170 w 1657481"/>
              <a:gd name="connsiteY12" fmla="*/ 718494 h 762037"/>
              <a:gd name="connsiteX13" fmla="*/ 370114 w 1657481"/>
              <a:gd name="connsiteY13" fmla="*/ 609636 h 762037"/>
              <a:gd name="connsiteX14" fmla="*/ 239484 w 1657481"/>
              <a:gd name="connsiteY14" fmla="*/ 500779 h 762037"/>
              <a:gd name="connsiteX15" fmla="*/ 76200 w 1657481"/>
              <a:gd name="connsiteY15" fmla="*/ 283065 h 762037"/>
              <a:gd name="connsiteX0" fmla="*/ 0 w 1733880"/>
              <a:gd name="connsiteY0" fmla="*/ 98007 h 762037"/>
              <a:gd name="connsiteX1" fmla="*/ 239485 w 1733880"/>
              <a:gd name="connsiteY1" fmla="*/ 54465 h 762037"/>
              <a:gd name="connsiteX2" fmla="*/ 544285 w 1733880"/>
              <a:gd name="connsiteY2" fmla="*/ 108894 h 762037"/>
              <a:gd name="connsiteX3" fmla="*/ 859971 w 1733880"/>
              <a:gd name="connsiteY3" fmla="*/ 87122 h 762037"/>
              <a:gd name="connsiteX4" fmla="*/ 1219199 w 1733880"/>
              <a:gd name="connsiteY4" fmla="*/ 37 h 762037"/>
              <a:gd name="connsiteX5" fmla="*/ 1491342 w 1733880"/>
              <a:gd name="connsiteY5" fmla="*/ 76237 h 762037"/>
              <a:gd name="connsiteX6" fmla="*/ 1732394 w 1733880"/>
              <a:gd name="connsiteY6" fmla="*/ 76236 h 762037"/>
              <a:gd name="connsiteX7" fmla="*/ 1589314 w 1733880"/>
              <a:gd name="connsiteY7" fmla="*/ 293951 h 762037"/>
              <a:gd name="connsiteX8" fmla="*/ 1513114 w 1733880"/>
              <a:gd name="connsiteY8" fmla="*/ 424580 h 762037"/>
              <a:gd name="connsiteX9" fmla="*/ 1328057 w 1733880"/>
              <a:gd name="connsiteY9" fmla="*/ 609637 h 762037"/>
              <a:gd name="connsiteX10" fmla="*/ 1088571 w 1733880"/>
              <a:gd name="connsiteY10" fmla="*/ 718494 h 762037"/>
              <a:gd name="connsiteX11" fmla="*/ 849085 w 1733880"/>
              <a:gd name="connsiteY11" fmla="*/ 762037 h 762037"/>
              <a:gd name="connsiteX12" fmla="*/ 555170 w 1733880"/>
              <a:gd name="connsiteY12" fmla="*/ 718494 h 762037"/>
              <a:gd name="connsiteX13" fmla="*/ 370114 w 1733880"/>
              <a:gd name="connsiteY13" fmla="*/ 609636 h 762037"/>
              <a:gd name="connsiteX14" fmla="*/ 239484 w 1733880"/>
              <a:gd name="connsiteY14" fmla="*/ 500779 h 762037"/>
              <a:gd name="connsiteX15" fmla="*/ 76200 w 1733880"/>
              <a:gd name="connsiteY15" fmla="*/ 283065 h 762037"/>
              <a:gd name="connsiteX0" fmla="*/ 0 w 1738259"/>
              <a:gd name="connsiteY0" fmla="*/ 98007 h 762037"/>
              <a:gd name="connsiteX1" fmla="*/ 239485 w 1738259"/>
              <a:gd name="connsiteY1" fmla="*/ 54465 h 762037"/>
              <a:gd name="connsiteX2" fmla="*/ 544285 w 1738259"/>
              <a:gd name="connsiteY2" fmla="*/ 108894 h 762037"/>
              <a:gd name="connsiteX3" fmla="*/ 859971 w 1738259"/>
              <a:gd name="connsiteY3" fmla="*/ 87122 h 762037"/>
              <a:gd name="connsiteX4" fmla="*/ 1219199 w 1738259"/>
              <a:gd name="connsiteY4" fmla="*/ 37 h 762037"/>
              <a:gd name="connsiteX5" fmla="*/ 1491342 w 1738259"/>
              <a:gd name="connsiteY5" fmla="*/ 76237 h 762037"/>
              <a:gd name="connsiteX6" fmla="*/ 1732394 w 1738259"/>
              <a:gd name="connsiteY6" fmla="*/ 76236 h 762037"/>
              <a:gd name="connsiteX7" fmla="*/ 1651528 w 1738259"/>
              <a:gd name="connsiteY7" fmla="*/ 277545 h 762037"/>
              <a:gd name="connsiteX8" fmla="*/ 1513114 w 1738259"/>
              <a:gd name="connsiteY8" fmla="*/ 424580 h 762037"/>
              <a:gd name="connsiteX9" fmla="*/ 1328057 w 1738259"/>
              <a:gd name="connsiteY9" fmla="*/ 609637 h 762037"/>
              <a:gd name="connsiteX10" fmla="*/ 1088571 w 1738259"/>
              <a:gd name="connsiteY10" fmla="*/ 718494 h 762037"/>
              <a:gd name="connsiteX11" fmla="*/ 849085 w 1738259"/>
              <a:gd name="connsiteY11" fmla="*/ 762037 h 762037"/>
              <a:gd name="connsiteX12" fmla="*/ 555170 w 1738259"/>
              <a:gd name="connsiteY12" fmla="*/ 718494 h 762037"/>
              <a:gd name="connsiteX13" fmla="*/ 370114 w 1738259"/>
              <a:gd name="connsiteY13" fmla="*/ 609636 h 762037"/>
              <a:gd name="connsiteX14" fmla="*/ 239484 w 1738259"/>
              <a:gd name="connsiteY14" fmla="*/ 500779 h 762037"/>
              <a:gd name="connsiteX15" fmla="*/ 76200 w 1738259"/>
              <a:gd name="connsiteY15" fmla="*/ 283065 h 76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8259" h="762037">
                <a:moveTo>
                  <a:pt x="0" y="98007"/>
                </a:moveTo>
                <a:cubicBezTo>
                  <a:pt x="65314" y="61721"/>
                  <a:pt x="148771" y="52651"/>
                  <a:pt x="239485" y="54465"/>
                </a:cubicBezTo>
                <a:cubicBezTo>
                  <a:pt x="330199" y="56279"/>
                  <a:pt x="440871" y="103451"/>
                  <a:pt x="544285" y="108894"/>
                </a:cubicBezTo>
                <a:cubicBezTo>
                  <a:pt x="647699" y="114337"/>
                  <a:pt x="747485" y="105265"/>
                  <a:pt x="859971" y="87122"/>
                </a:cubicBezTo>
                <a:cubicBezTo>
                  <a:pt x="972457" y="68979"/>
                  <a:pt x="1113971" y="1851"/>
                  <a:pt x="1219199" y="37"/>
                </a:cubicBezTo>
                <a:cubicBezTo>
                  <a:pt x="1324428" y="-1777"/>
                  <a:pt x="1405810" y="63537"/>
                  <a:pt x="1491342" y="76237"/>
                </a:cubicBezTo>
                <a:cubicBezTo>
                  <a:pt x="1576874" y="88937"/>
                  <a:pt x="1705696" y="42685"/>
                  <a:pt x="1732394" y="76236"/>
                </a:cubicBezTo>
                <a:cubicBezTo>
                  <a:pt x="1759092" y="109787"/>
                  <a:pt x="1688075" y="219488"/>
                  <a:pt x="1651528" y="277545"/>
                </a:cubicBezTo>
                <a:cubicBezTo>
                  <a:pt x="1614981" y="335602"/>
                  <a:pt x="1567026" y="369231"/>
                  <a:pt x="1513114" y="424580"/>
                </a:cubicBezTo>
                <a:cubicBezTo>
                  <a:pt x="1459202" y="479929"/>
                  <a:pt x="1398814" y="560651"/>
                  <a:pt x="1328057" y="609637"/>
                </a:cubicBezTo>
                <a:cubicBezTo>
                  <a:pt x="1257300" y="658623"/>
                  <a:pt x="1168400" y="693094"/>
                  <a:pt x="1088571" y="718494"/>
                </a:cubicBezTo>
                <a:cubicBezTo>
                  <a:pt x="1008742" y="743894"/>
                  <a:pt x="937985" y="762037"/>
                  <a:pt x="849085" y="762037"/>
                </a:cubicBezTo>
                <a:cubicBezTo>
                  <a:pt x="760185" y="762037"/>
                  <a:pt x="634999" y="743894"/>
                  <a:pt x="555170" y="718494"/>
                </a:cubicBezTo>
                <a:cubicBezTo>
                  <a:pt x="475342" y="693094"/>
                  <a:pt x="422728" y="645922"/>
                  <a:pt x="370114" y="609636"/>
                </a:cubicBezTo>
                <a:cubicBezTo>
                  <a:pt x="317500" y="573350"/>
                  <a:pt x="288470" y="555207"/>
                  <a:pt x="239484" y="500779"/>
                </a:cubicBezTo>
                <a:cubicBezTo>
                  <a:pt x="190498" y="446351"/>
                  <a:pt x="108857" y="332958"/>
                  <a:pt x="76200" y="283065"/>
                </a:cubicBezTo>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8022993" y="1406112"/>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6064532" y="2076263"/>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704037" y="4012352"/>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24505" y="2077428"/>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7155920" y="4033250"/>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7028098" y="2033297"/>
            <a:ext cx="955871" cy="393192"/>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762066" y="2316567"/>
            <a:ext cx="530352" cy="1686213"/>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832825" y="2986719"/>
            <a:ext cx="563481" cy="104653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5732098" y="4488478"/>
            <a:ext cx="1423822" cy="13318"/>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625674" y="2986719"/>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046298" y="2555657"/>
            <a:ext cx="971587" cy="0"/>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421202" y="2959649"/>
            <a:ext cx="795528" cy="1073601"/>
          </a:xfrm>
          <a:prstGeom prst="straightConnector1">
            <a:avLst/>
          </a:pr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863418" y="1374540"/>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4014121" y="2750752"/>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2" name="TextBox 71"/>
          <p:cNvSpPr txBox="1"/>
          <p:nvPr/>
        </p:nvSpPr>
        <p:spPr>
          <a:xfrm>
            <a:off x="217714" y="1942838"/>
            <a:ext cx="3594794" cy="3785652"/>
          </a:xfrm>
          <a:prstGeom prst="rect">
            <a:avLst/>
          </a:prstGeom>
          <a:noFill/>
        </p:spPr>
        <p:txBody>
          <a:bodyPr wrap="square" rtlCol="0">
            <a:spAutoFit/>
          </a:bodyPr>
          <a:lstStyle/>
          <a:p>
            <a:r>
              <a:rPr lang="en-US" sz="2400" dirty="0" smtClean="0"/>
              <a:t>The amount of liquid in each node determines the </a:t>
            </a:r>
            <a:r>
              <a:rPr lang="en-US" sz="2400" dirty="0" smtClean="0">
                <a:solidFill>
                  <a:schemeClr val="accent6">
                    <a:lumMod val="75000"/>
                  </a:schemeClr>
                </a:solidFill>
              </a:rPr>
              <a:t>importance</a:t>
            </a:r>
            <a:r>
              <a:rPr lang="en-US" sz="2400" dirty="0" smtClean="0"/>
              <a:t> of the node</a:t>
            </a:r>
            <a:r>
              <a:rPr lang="el-GR" sz="2400" dirty="0" smtClean="0"/>
              <a:t>.</a:t>
            </a:r>
            <a:endParaRPr lang="el-GR" sz="2400" dirty="0"/>
          </a:p>
          <a:p>
            <a:endParaRPr lang="en-US" sz="2400" dirty="0" smtClean="0"/>
          </a:p>
          <a:p>
            <a:r>
              <a:rPr lang="en-US" sz="2400" dirty="0" smtClean="0">
                <a:solidFill>
                  <a:schemeClr val="accent6">
                    <a:lumMod val="75000"/>
                  </a:schemeClr>
                </a:solidFill>
              </a:rPr>
              <a:t>Large quantity </a:t>
            </a:r>
            <a:r>
              <a:rPr lang="en-US" sz="2400" dirty="0" smtClean="0"/>
              <a:t>means large </a:t>
            </a:r>
            <a:r>
              <a:rPr lang="en-US" sz="2400" dirty="0" smtClean="0">
                <a:solidFill>
                  <a:schemeClr val="accent6">
                    <a:lumMod val="75000"/>
                  </a:schemeClr>
                </a:solidFill>
              </a:rPr>
              <a:t>incoming flow </a:t>
            </a:r>
            <a:r>
              <a:rPr lang="en-US" sz="2400" dirty="0" smtClean="0"/>
              <a:t>from nodes with </a:t>
            </a:r>
            <a:r>
              <a:rPr lang="en-US" sz="2400" dirty="0" smtClean="0">
                <a:solidFill>
                  <a:schemeClr val="accent6">
                    <a:lumMod val="75000"/>
                  </a:schemeClr>
                </a:solidFill>
              </a:rPr>
              <a:t>large quantity </a:t>
            </a:r>
            <a:r>
              <a:rPr lang="en-US" sz="2400" dirty="0" smtClean="0"/>
              <a:t>of liquid.</a:t>
            </a:r>
          </a:p>
          <a:p>
            <a:endParaRPr lang="en-US" sz="2400" dirty="0"/>
          </a:p>
        </p:txBody>
      </p:sp>
      <p:sp>
        <p:nvSpPr>
          <p:cNvPr id="28" name="TextBox 27"/>
          <p:cNvSpPr txBox="1"/>
          <p:nvPr/>
        </p:nvSpPr>
        <p:spPr>
          <a:xfrm>
            <a:off x="163390" y="934878"/>
            <a:ext cx="4868640" cy="600164"/>
          </a:xfrm>
          <a:prstGeom prst="rect">
            <a:avLst/>
          </a:prstGeom>
          <a:noFill/>
        </p:spPr>
        <p:txBody>
          <a:bodyPr wrap="none" rtlCol="0">
            <a:spAutoFit/>
          </a:bodyPr>
          <a:lstStyle/>
          <a:p>
            <a:r>
              <a:rPr lang="en-US" sz="3300" dirty="0" smtClean="0"/>
              <a:t>The PageRank algorithm</a:t>
            </a:r>
            <a:endParaRPr lang="en-US" sz="3300" dirty="0"/>
          </a:p>
        </p:txBody>
      </p:sp>
      <p:sp>
        <p:nvSpPr>
          <p:cNvPr id="3" name="TextBox 2"/>
          <p:cNvSpPr txBox="1"/>
          <p:nvPr/>
        </p:nvSpPr>
        <p:spPr>
          <a:xfrm>
            <a:off x="163390" y="5844921"/>
            <a:ext cx="8043955" cy="830997"/>
          </a:xfrm>
          <a:prstGeom prst="rect">
            <a:avLst/>
          </a:prstGeom>
          <a:noFill/>
        </p:spPr>
        <p:txBody>
          <a:bodyPr wrap="square" rtlCol="0">
            <a:spAutoFit/>
          </a:bodyPr>
          <a:lstStyle/>
          <a:p>
            <a:r>
              <a:rPr lang="en-US" sz="2400" dirty="0"/>
              <a:t>Mathematically, we compute an </a:t>
            </a:r>
            <a:r>
              <a:rPr lang="en-US" sz="2400" dirty="0">
                <a:solidFill>
                  <a:schemeClr val="accent6">
                    <a:lumMod val="75000"/>
                  </a:schemeClr>
                </a:solidFill>
              </a:rPr>
              <a:t>eigenvector</a:t>
            </a:r>
            <a:r>
              <a:rPr lang="en-US" sz="2400" dirty="0"/>
              <a:t> of a matrix defined by the adjacency matrix of the </a:t>
            </a:r>
            <a:r>
              <a:rPr lang="en-US" sz="2400" dirty="0" smtClean="0"/>
              <a:t>graph</a:t>
            </a:r>
            <a:endParaRPr lang="en-US" sz="2400" dirty="0"/>
          </a:p>
        </p:txBody>
      </p:sp>
    </p:spTree>
    <p:extLst>
      <p:ext uri="{BB962C8B-B14F-4D97-AF65-F5344CB8AC3E}">
        <p14:creationId xmlns:p14="http://schemas.microsoft.com/office/powerpoint/2010/main" val="833505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document data</a:t>
            </a:r>
            <a:endParaRPr lang="en-US" dirty="0"/>
          </a:p>
        </p:txBody>
      </p:sp>
      <p:sp>
        <p:nvSpPr>
          <p:cNvPr id="3" name="Content Placeholder 2"/>
          <p:cNvSpPr>
            <a:spLocks noGrp="1"/>
          </p:cNvSpPr>
          <p:nvPr>
            <p:ph idx="1"/>
          </p:nvPr>
        </p:nvSpPr>
        <p:spPr/>
        <p:txBody>
          <a:bodyPr>
            <a:normAutofit lnSpcReduction="10000"/>
          </a:bodyPr>
          <a:lstStyle/>
          <a:p>
            <a:r>
              <a:rPr lang="en-US" dirty="0" smtClean="0"/>
              <a:t>Web as a document repository: estimated 50 billions of web pages in Google index</a:t>
            </a:r>
          </a:p>
          <a:p>
            <a:pPr lvl="1"/>
            <a:r>
              <a:rPr lang="en-US" dirty="0" smtClean="0"/>
              <a:t>Several trillions overall </a:t>
            </a:r>
          </a:p>
          <a:p>
            <a:endParaRPr lang="en-US" dirty="0" smtClean="0"/>
          </a:p>
          <a:p>
            <a:r>
              <a:rPr lang="en-US" dirty="0" smtClean="0"/>
              <a:t>Wikipedia: 4.9 million articles (and counting)</a:t>
            </a:r>
          </a:p>
          <a:p>
            <a:pPr marL="0" indent="0">
              <a:buNone/>
            </a:pPr>
            <a:endParaRPr lang="en-US" dirty="0"/>
          </a:p>
          <a:p>
            <a:r>
              <a:rPr lang="en-US" dirty="0" smtClean="0"/>
              <a:t>Online news portals: steady stream of </a:t>
            </a:r>
            <a:r>
              <a:rPr lang="en-US" dirty="0" err="1" smtClean="0"/>
              <a:t>100’s</a:t>
            </a:r>
            <a:r>
              <a:rPr lang="en-US" dirty="0" smtClean="0"/>
              <a:t> of new articles every day</a:t>
            </a:r>
          </a:p>
          <a:p>
            <a:endParaRPr lang="en-US" dirty="0"/>
          </a:p>
          <a:p>
            <a:r>
              <a:rPr lang="en-US" dirty="0" smtClean="0"/>
              <a:t>Twitter: ~500 million tweets every day</a:t>
            </a:r>
            <a:endParaRPr lang="en-US" dirty="0"/>
          </a:p>
        </p:txBody>
      </p:sp>
    </p:spTree>
    <p:extLst>
      <p:ext uri="{BB962C8B-B14F-4D97-AF65-F5344CB8AC3E}">
        <p14:creationId xmlns:p14="http://schemas.microsoft.com/office/powerpoint/2010/main" val="17408139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Network data analysis</a:t>
            </a:r>
            <a:endParaRPr lang="el-GR" dirty="0"/>
          </a:p>
        </p:txBody>
      </p:sp>
      <p:sp>
        <p:nvSpPr>
          <p:cNvPr id="3" name="2 - Θέση περιεχομένου"/>
          <p:cNvSpPr>
            <a:spLocks noGrp="1"/>
          </p:cNvSpPr>
          <p:nvPr>
            <p:ph idx="1"/>
          </p:nvPr>
        </p:nvSpPr>
        <p:spPr/>
        <p:txBody>
          <a:bodyPr/>
          <a:lstStyle/>
          <a:p>
            <a:r>
              <a:rPr lang="en-US" dirty="0" smtClean="0"/>
              <a:t>Given a social network can you predict which individuals will connect in the future?</a:t>
            </a:r>
          </a:p>
          <a:p>
            <a:pPr lvl="1"/>
            <a:r>
              <a:rPr lang="en-US" dirty="0" smtClean="0">
                <a:solidFill>
                  <a:srgbClr val="0070C0"/>
                </a:solidFill>
              </a:rPr>
              <a:t>Triadic closure principle</a:t>
            </a:r>
            <a:r>
              <a:rPr lang="en-US" dirty="0" smtClean="0"/>
              <a:t>: Links are created in a way that usually closes a triangle</a:t>
            </a:r>
          </a:p>
          <a:p>
            <a:pPr lvl="2"/>
            <a:r>
              <a:rPr lang="en-US" dirty="0" smtClean="0"/>
              <a:t>If both Bob and Charlie know Alice, then they are likely to meet at some point.</a:t>
            </a:r>
          </a:p>
          <a:p>
            <a:pPr lvl="2"/>
            <a:endParaRPr lang="en-US" dirty="0" smtClean="0"/>
          </a:p>
          <a:p>
            <a:r>
              <a:rPr lang="en-US" dirty="0" smtClean="0"/>
              <a:t>Application: Friend/Connection </a:t>
            </a:r>
            <a:r>
              <a:rPr lang="en-US" dirty="0" smtClean="0">
                <a:solidFill>
                  <a:schemeClr val="accent6">
                    <a:lumMod val="75000"/>
                  </a:schemeClr>
                </a:solidFill>
              </a:rPr>
              <a:t>suggestions </a:t>
            </a:r>
            <a:r>
              <a:rPr lang="en-US" dirty="0" smtClean="0"/>
              <a:t>in social networks</a:t>
            </a:r>
            <a:endParaRPr lang="el-G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a:t>
            </a:r>
            <a:endParaRPr lang="en-US" dirty="0"/>
          </a:p>
        </p:txBody>
      </p:sp>
      <p:sp>
        <p:nvSpPr>
          <p:cNvPr id="3" name="Content Placeholder 2"/>
          <p:cNvSpPr>
            <a:spLocks noGrp="1"/>
          </p:cNvSpPr>
          <p:nvPr>
            <p:ph idx="1"/>
          </p:nvPr>
        </p:nvSpPr>
        <p:spPr/>
        <p:txBody>
          <a:bodyPr>
            <a:normAutofit fontScale="92500"/>
          </a:bodyPr>
          <a:lstStyle/>
          <a:p>
            <a:r>
              <a:rPr lang="en-US" dirty="0" smtClean="0"/>
              <a:t>Trying to understand the data as a </a:t>
            </a:r>
            <a:r>
              <a:rPr lang="en-US" dirty="0" smtClean="0">
                <a:solidFill>
                  <a:schemeClr val="accent6">
                    <a:lumMod val="75000"/>
                  </a:schemeClr>
                </a:solidFill>
              </a:rPr>
              <a:t>physical</a:t>
            </a:r>
            <a:r>
              <a:rPr lang="en-US" dirty="0" smtClean="0"/>
              <a:t> </a:t>
            </a:r>
            <a:r>
              <a:rPr lang="en-US" dirty="0" smtClean="0">
                <a:solidFill>
                  <a:schemeClr val="accent6">
                    <a:lumMod val="75000"/>
                  </a:schemeClr>
                </a:solidFill>
              </a:rPr>
              <a:t>phenomenon</a:t>
            </a:r>
            <a:r>
              <a:rPr lang="en-US" dirty="0" smtClean="0"/>
              <a:t>, and describe them with simple metrics</a:t>
            </a:r>
          </a:p>
          <a:p>
            <a:pPr lvl="1"/>
            <a:r>
              <a:rPr lang="en-US" dirty="0"/>
              <a:t>W</a:t>
            </a:r>
            <a:r>
              <a:rPr lang="en-US" dirty="0" smtClean="0"/>
              <a:t>hat does the web graph look like?</a:t>
            </a:r>
          </a:p>
          <a:p>
            <a:pPr lvl="1"/>
            <a:r>
              <a:rPr lang="en-US" dirty="0" smtClean="0"/>
              <a:t>How often do people repeat the same query?</a:t>
            </a:r>
          </a:p>
          <a:p>
            <a:pPr lvl="1"/>
            <a:r>
              <a:rPr lang="en-US" dirty="0" smtClean="0"/>
              <a:t>Are friends in </a:t>
            </a:r>
            <a:r>
              <a:rPr lang="en-US" dirty="0" err="1" smtClean="0"/>
              <a:t>facebook</a:t>
            </a:r>
            <a:r>
              <a:rPr lang="en-US" dirty="0" smtClean="0"/>
              <a:t> also friends in twitter?</a:t>
            </a:r>
          </a:p>
          <a:p>
            <a:endParaRPr lang="en-US" dirty="0" smtClean="0"/>
          </a:p>
          <a:p>
            <a:r>
              <a:rPr lang="en-US" dirty="0" smtClean="0"/>
              <a:t>The important thing is to find the right </a:t>
            </a:r>
            <a:r>
              <a:rPr lang="en-US" dirty="0" smtClean="0">
                <a:solidFill>
                  <a:schemeClr val="accent6">
                    <a:lumMod val="75000"/>
                  </a:schemeClr>
                </a:solidFill>
              </a:rPr>
              <a:t>metrics</a:t>
            </a:r>
            <a:r>
              <a:rPr lang="en-US" dirty="0" smtClean="0"/>
              <a:t> and ask the right </a:t>
            </a:r>
            <a:r>
              <a:rPr lang="en-US" dirty="0" smtClean="0">
                <a:solidFill>
                  <a:schemeClr val="accent6">
                    <a:lumMod val="75000"/>
                  </a:schemeClr>
                </a:solidFill>
              </a:rPr>
              <a:t>questions</a:t>
            </a:r>
          </a:p>
          <a:p>
            <a:endParaRPr lang="en-US" dirty="0"/>
          </a:p>
          <a:p>
            <a:r>
              <a:rPr lang="en-US" dirty="0" smtClean="0"/>
              <a:t>It helps our understanding of the world, and can lead to </a:t>
            </a:r>
            <a:r>
              <a:rPr lang="en-US" dirty="0" smtClean="0">
                <a:solidFill>
                  <a:schemeClr val="accent6">
                    <a:lumMod val="75000"/>
                  </a:schemeClr>
                </a:solidFill>
              </a:rPr>
              <a:t>models</a:t>
            </a:r>
            <a:r>
              <a:rPr lang="en-US" dirty="0" smtClean="0"/>
              <a:t> of the phenomena we observe.</a:t>
            </a:r>
            <a:endParaRPr lang="en-US" dirty="0"/>
          </a:p>
        </p:txBody>
      </p:sp>
    </p:spTree>
    <p:extLst>
      <p:ext uri="{BB962C8B-B14F-4D97-AF65-F5344CB8AC3E}">
        <p14:creationId xmlns:p14="http://schemas.microsoft.com/office/powerpoint/2010/main" val="1667191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 The Web</a:t>
            </a:r>
            <a:endParaRPr lang="en-US" dirty="0"/>
          </a:p>
        </p:txBody>
      </p:sp>
      <p:sp>
        <p:nvSpPr>
          <p:cNvPr id="3" name="Content Placeholder 2"/>
          <p:cNvSpPr>
            <a:spLocks noGrp="1"/>
          </p:cNvSpPr>
          <p:nvPr>
            <p:ph idx="1"/>
          </p:nvPr>
        </p:nvSpPr>
        <p:spPr/>
        <p:txBody>
          <a:bodyPr/>
          <a:lstStyle/>
          <a:p>
            <a:r>
              <a:rPr lang="en-US" dirty="0" smtClean="0"/>
              <a:t>What is the structure and the properties of the web?</a:t>
            </a:r>
            <a:endParaRPr lang="en-US" dirty="0"/>
          </a:p>
        </p:txBody>
      </p:sp>
      <p:pic>
        <p:nvPicPr>
          <p:cNvPr id="4" name="Picture 3" descr="bowt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214130"/>
            <a:ext cx="5791200" cy="437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4236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Analysis: The Web</a:t>
            </a:r>
            <a:endParaRPr lang="en-US" dirty="0"/>
          </a:p>
        </p:txBody>
      </p:sp>
      <p:sp>
        <p:nvSpPr>
          <p:cNvPr id="3" name="Content Placeholder 2"/>
          <p:cNvSpPr>
            <a:spLocks noGrp="1"/>
          </p:cNvSpPr>
          <p:nvPr>
            <p:ph idx="1"/>
          </p:nvPr>
        </p:nvSpPr>
        <p:spPr/>
        <p:txBody>
          <a:bodyPr/>
          <a:lstStyle/>
          <a:p>
            <a:r>
              <a:rPr lang="en-US" dirty="0" smtClean="0"/>
              <a:t>What is the distribution of the incoming links?</a:t>
            </a:r>
            <a:endParaRPr lang="en-US" dirty="0"/>
          </a:p>
        </p:txBody>
      </p:sp>
      <p:pic>
        <p:nvPicPr>
          <p:cNvPr id="4" name="Picture 3" descr="fi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295524"/>
            <a:ext cx="5867400"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5229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body" idx="1"/>
          </p:nvPr>
        </p:nvSpPr>
        <p:spPr>
          <a:xfrm>
            <a:off x="152400" y="1533525"/>
            <a:ext cx="8839200" cy="5486400"/>
          </a:xfrm>
        </p:spPr>
        <p:txBody>
          <a:bodyPr/>
          <a:lstStyle/>
          <a:p>
            <a:r>
              <a:rPr lang="en-US" dirty="0"/>
              <a:t>Draws ideas from machine learning/AI, pattern recognition, statistics, and database systems</a:t>
            </a:r>
          </a:p>
          <a:p>
            <a:r>
              <a:rPr lang="en-US" dirty="0"/>
              <a:t>Traditional Techniques</a:t>
            </a:r>
            <a:br>
              <a:rPr lang="en-US" dirty="0"/>
            </a:br>
            <a:r>
              <a:rPr lang="en-US" dirty="0"/>
              <a:t>may be unsuitable due to </a:t>
            </a:r>
          </a:p>
          <a:p>
            <a:pPr lvl="1"/>
            <a:r>
              <a:rPr lang="en-US" dirty="0"/>
              <a:t>Enormity of data</a:t>
            </a:r>
          </a:p>
          <a:p>
            <a:pPr lvl="1"/>
            <a:r>
              <a:rPr lang="en-US" dirty="0"/>
              <a:t>High dimensionality </a:t>
            </a:r>
            <a:br>
              <a:rPr lang="en-US" dirty="0"/>
            </a:br>
            <a:r>
              <a:rPr lang="en-US" dirty="0"/>
              <a:t>of data</a:t>
            </a:r>
          </a:p>
          <a:p>
            <a:pPr lvl="1"/>
            <a:r>
              <a:rPr lang="en-US" dirty="0"/>
              <a:t>Heterogeneous, </a:t>
            </a:r>
            <a:br>
              <a:rPr lang="en-US" dirty="0"/>
            </a:br>
            <a:r>
              <a:rPr lang="en-US" dirty="0"/>
              <a:t>distributed nature </a:t>
            </a:r>
            <a:br>
              <a:rPr lang="en-US" dirty="0"/>
            </a:br>
            <a:r>
              <a:rPr lang="en-US" dirty="0"/>
              <a:t>of </a:t>
            </a:r>
            <a:r>
              <a:rPr lang="en-US" dirty="0" smtClean="0"/>
              <a:t>data</a:t>
            </a:r>
          </a:p>
          <a:p>
            <a:pPr lvl="1"/>
            <a:r>
              <a:rPr lang="en-US" dirty="0" smtClean="0"/>
              <a:t>Emphasis on the use of data</a:t>
            </a:r>
            <a:endParaRPr lang="en-US" dirty="0"/>
          </a:p>
        </p:txBody>
      </p:sp>
      <p:sp>
        <p:nvSpPr>
          <p:cNvPr id="658435" name="Oval 3"/>
          <p:cNvSpPr>
            <a:spLocks noChangeArrowheads="1"/>
          </p:cNvSpPr>
          <p:nvPr/>
        </p:nvSpPr>
        <p:spPr bwMode="auto">
          <a:xfrm>
            <a:off x="5600700" y="4394200"/>
            <a:ext cx="2057400" cy="2108200"/>
          </a:xfrm>
          <a:prstGeom prst="ellipse">
            <a:avLst/>
          </a:prstGeom>
          <a:solidFill>
            <a:schemeClr val="accent2"/>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36" name="Oval 4"/>
          <p:cNvSpPr>
            <a:spLocks noChangeArrowheads="1"/>
          </p:cNvSpPr>
          <p:nvPr/>
        </p:nvSpPr>
        <p:spPr bwMode="auto">
          <a:xfrm>
            <a:off x="4914900" y="2717800"/>
            <a:ext cx="2057400" cy="2108200"/>
          </a:xfrm>
          <a:prstGeom prst="ellipse">
            <a:avLst/>
          </a:prstGeom>
          <a:solidFill>
            <a:srgbClr val="CC33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37" name="Rectangle 5"/>
          <p:cNvSpPr>
            <a:spLocks noGrp="1" noChangeArrowheads="1"/>
          </p:cNvSpPr>
          <p:nvPr>
            <p:ph type="title"/>
          </p:nvPr>
        </p:nvSpPr>
        <p:spPr>
          <a:xfrm>
            <a:off x="373743" y="457200"/>
            <a:ext cx="8280400" cy="990600"/>
          </a:xfrm>
        </p:spPr>
        <p:txBody>
          <a:bodyPr lIns="0" rIns="0">
            <a:normAutofit fontScale="90000"/>
          </a:bodyPr>
          <a:lstStyle/>
          <a:p>
            <a:r>
              <a:rPr lang="en-US" dirty="0" smtClean="0"/>
              <a:t>Connections of Data Mining with other areas</a:t>
            </a:r>
            <a:endParaRPr lang="en-US" dirty="0"/>
          </a:p>
        </p:txBody>
      </p:sp>
      <p:sp>
        <p:nvSpPr>
          <p:cNvPr id="658441" name="Oval 9"/>
          <p:cNvSpPr>
            <a:spLocks noChangeArrowheads="1"/>
          </p:cNvSpPr>
          <p:nvPr/>
        </p:nvSpPr>
        <p:spPr bwMode="auto">
          <a:xfrm>
            <a:off x="6591300" y="2794000"/>
            <a:ext cx="2057400" cy="21082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442" name="Text Box 10"/>
          <p:cNvSpPr txBox="1">
            <a:spLocks noChangeArrowheads="1"/>
          </p:cNvSpPr>
          <p:nvPr/>
        </p:nvSpPr>
        <p:spPr bwMode="auto">
          <a:xfrm>
            <a:off x="6680200" y="3325813"/>
            <a:ext cx="2133600"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50000"/>
              </a:spcBef>
            </a:pPr>
            <a:r>
              <a:rPr lang="en-US" sz="1800" b="0"/>
              <a:t>Machine Learning/</a:t>
            </a:r>
          </a:p>
          <a:p>
            <a:pPr algn="ctr">
              <a:spcBef>
                <a:spcPct val="15000"/>
              </a:spcBef>
            </a:pPr>
            <a:r>
              <a:rPr lang="en-US" sz="1800" b="0"/>
              <a:t>Pattern </a:t>
            </a:r>
            <a:br>
              <a:rPr lang="en-US" sz="1800" b="0"/>
            </a:br>
            <a:r>
              <a:rPr lang="en-US" sz="1800" b="0"/>
              <a:t> Recognition</a:t>
            </a:r>
          </a:p>
        </p:txBody>
      </p:sp>
      <p:sp>
        <p:nvSpPr>
          <p:cNvPr id="658443" name="Text Box 11"/>
          <p:cNvSpPr txBox="1">
            <a:spLocks noChangeArrowheads="1"/>
          </p:cNvSpPr>
          <p:nvPr/>
        </p:nvSpPr>
        <p:spPr bwMode="auto">
          <a:xfrm>
            <a:off x="5143500" y="3311525"/>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0"/>
              <a:t>Statistics/</a:t>
            </a:r>
            <a:br>
              <a:rPr lang="en-US" sz="1800" b="0"/>
            </a:br>
            <a:r>
              <a:rPr lang="en-US" sz="1800" b="0"/>
              <a:t>AI</a:t>
            </a:r>
          </a:p>
        </p:txBody>
      </p:sp>
      <p:sp>
        <p:nvSpPr>
          <p:cNvPr id="658444" name="Oval 12"/>
          <p:cNvSpPr>
            <a:spLocks noChangeArrowheads="1"/>
          </p:cNvSpPr>
          <p:nvPr/>
        </p:nvSpPr>
        <p:spPr bwMode="auto">
          <a:xfrm>
            <a:off x="5905500" y="3937000"/>
            <a:ext cx="1504950" cy="1543050"/>
          </a:xfrm>
          <a:prstGeom prst="ellipse">
            <a:avLst/>
          </a:prstGeom>
          <a:solidFill>
            <a:srgbClr val="66CCFF"/>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Data Mining</a:t>
            </a:r>
          </a:p>
        </p:txBody>
      </p:sp>
      <p:sp>
        <p:nvSpPr>
          <p:cNvPr id="658445" name="Text Box 13"/>
          <p:cNvSpPr txBox="1">
            <a:spLocks noChangeArrowheads="1"/>
          </p:cNvSpPr>
          <p:nvPr/>
        </p:nvSpPr>
        <p:spPr bwMode="auto">
          <a:xfrm>
            <a:off x="6057900" y="55372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t>Database systems</a:t>
            </a:r>
          </a:p>
        </p:txBody>
      </p:sp>
      <p:sp>
        <p:nvSpPr>
          <p:cNvPr id="11" name="TextBox 10"/>
          <p:cNvSpPr txBox="1"/>
          <p:nvPr/>
        </p:nvSpPr>
        <p:spPr>
          <a:xfrm>
            <a:off x="685800" y="6477000"/>
            <a:ext cx="7391400" cy="338554"/>
          </a:xfrm>
          <a:prstGeom prst="rect">
            <a:avLst/>
          </a:prstGeom>
          <a:noFill/>
        </p:spPr>
        <p:txBody>
          <a:bodyPr wrap="square" rtlCol="0">
            <a:spAutoFit/>
          </a:bodyPr>
          <a:lstStyle/>
          <a:p>
            <a:pPr lvl="1"/>
            <a:r>
              <a:rPr lang="en-US" sz="1600" dirty="0"/>
              <a:t>Tan, M. Steinbach and V. Kumar, Introduction to </a:t>
            </a:r>
            <a:r>
              <a:rPr lang="en-US" sz="1600" dirty="0" smtClean="0"/>
              <a:t>Data Mining</a:t>
            </a:r>
            <a:endParaRPr lang="en-US" sz="1600" dirty="0">
              <a:solidFill>
                <a:schemeClr val="accent4">
                  <a:lumMod val="75000"/>
                </a:schemeClr>
              </a:solidFill>
            </a:endParaRPr>
          </a:p>
        </p:txBody>
      </p:sp>
    </p:spTree>
    <p:extLst>
      <p:ext uri="{BB962C8B-B14F-4D97-AF65-F5344CB8AC3E}">
        <p14:creationId xmlns:p14="http://schemas.microsoft.com/office/powerpoint/2010/main" val="12403609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E74F7C-DA36-4D09-910F-14604311B765}" type="slidenum">
              <a:rPr lang="en-US"/>
              <a:pPr/>
              <a:t>65</a:t>
            </a:fld>
            <a:endParaRPr lang="en-US"/>
          </a:p>
        </p:txBody>
      </p:sp>
      <p:sp>
        <p:nvSpPr>
          <p:cNvPr id="15362" name="Rectangle 2"/>
          <p:cNvSpPr>
            <a:spLocks noGrp="1" noChangeArrowheads="1"/>
          </p:cNvSpPr>
          <p:nvPr>
            <p:ph type="title"/>
          </p:nvPr>
        </p:nvSpPr>
        <p:spPr/>
        <p:txBody>
          <a:bodyPr/>
          <a:lstStyle/>
          <a:p>
            <a:r>
              <a:rPr lang="en-US"/>
              <a:t>Cultures</a:t>
            </a:r>
          </a:p>
        </p:txBody>
      </p:sp>
      <p:sp>
        <p:nvSpPr>
          <p:cNvPr id="15363" name="Rectangle 3"/>
          <p:cNvSpPr>
            <a:spLocks noGrp="1" noChangeArrowheads="1"/>
          </p:cNvSpPr>
          <p:nvPr>
            <p:ph type="body" idx="1"/>
          </p:nvPr>
        </p:nvSpPr>
        <p:spPr/>
        <p:txBody>
          <a:bodyPr/>
          <a:lstStyle/>
          <a:p>
            <a:r>
              <a:rPr lang="en-US" dirty="0">
                <a:solidFill>
                  <a:srgbClr val="33CC33"/>
                </a:solidFill>
              </a:rPr>
              <a:t>Databases</a:t>
            </a:r>
            <a:r>
              <a:rPr lang="en-US" dirty="0"/>
              <a:t>: concentrate on large-scale (non-main-memory) data.</a:t>
            </a:r>
          </a:p>
          <a:p>
            <a:r>
              <a:rPr lang="en-US" dirty="0">
                <a:solidFill>
                  <a:srgbClr val="33CC33"/>
                </a:solidFill>
              </a:rPr>
              <a:t>AI</a:t>
            </a:r>
            <a:r>
              <a:rPr lang="en-US" dirty="0"/>
              <a:t> (machine-learning): concentrate on complex methods, small data</a:t>
            </a:r>
            <a:r>
              <a:rPr lang="en-US" dirty="0" smtClean="0"/>
              <a:t>.</a:t>
            </a:r>
          </a:p>
          <a:p>
            <a:pPr lvl="1"/>
            <a:r>
              <a:rPr lang="en-US" dirty="0" smtClean="0"/>
              <a:t>In today’s world data is more important than algorithms</a:t>
            </a:r>
            <a:endParaRPr lang="en-US" dirty="0"/>
          </a:p>
          <a:p>
            <a:r>
              <a:rPr lang="en-US" dirty="0">
                <a:solidFill>
                  <a:srgbClr val="33CC33"/>
                </a:solidFill>
              </a:rPr>
              <a:t>Statistics</a:t>
            </a:r>
            <a:r>
              <a:rPr lang="en-US" dirty="0"/>
              <a:t>: concentrate on models.</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999533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E201AE0-17B0-4D6A-AD5A-5F2ACD070418}" type="slidenum">
              <a:rPr lang="en-US"/>
              <a:pPr/>
              <a:t>66</a:t>
            </a:fld>
            <a:endParaRPr lang="en-US"/>
          </a:p>
        </p:txBody>
      </p:sp>
      <p:sp>
        <p:nvSpPr>
          <p:cNvPr id="16386" name="Rectangle 2"/>
          <p:cNvSpPr>
            <a:spLocks noGrp="1" noChangeArrowheads="1"/>
          </p:cNvSpPr>
          <p:nvPr>
            <p:ph type="title"/>
          </p:nvPr>
        </p:nvSpPr>
        <p:spPr/>
        <p:txBody>
          <a:bodyPr/>
          <a:lstStyle/>
          <a:p>
            <a:r>
              <a:rPr lang="en-US"/>
              <a:t>Models vs. Analytic Processing</a:t>
            </a:r>
          </a:p>
        </p:txBody>
      </p:sp>
      <p:sp>
        <p:nvSpPr>
          <p:cNvPr id="16387" name="Rectangle 3"/>
          <p:cNvSpPr>
            <a:spLocks noGrp="1" noChangeArrowheads="1"/>
          </p:cNvSpPr>
          <p:nvPr>
            <p:ph type="body" idx="1"/>
          </p:nvPr>
        </p:nvSpPr>
        <p:spPr>
          <a:xfrm>
            <a:off x="685800" y="1981200"/>
            <a:ext cx="7772400" cy="4495800"/>
          </a:xfrm>
        </p:spPr>
        <p:txBody>
          <a:bodyPr/>
          <a:lstStyle/>
          <a:p>
            <a:r>
              <a:rPr lang="en-US" dirty="0"/>
              <a:t>To a database person, data-mining is an extreme form of </a:t>
            </a:r>
            <a:r>
              <a:rPr lang="en-US" dirty="0">
                <a:solidFill>
                  <a:schemeClr val="accent6">
                    <a:lumMod val="75000"/>
                  </a:schemeClr>
                </a:solidFill>
              </a:rPr>
              <a:t>analytic processing </a:t>
            </a:r>
            <a:r>
              <a:rPr lang="en-US" dirty="0"/>
              <a:t>– queries that examine large amounts of data.</a:t>
            </a:r>
          </a:p>
          <a:p>
            <a:pPr lvl="1"/>
            <a:r>
              <a:rPr lang="en-US" dirty="0"/>
              <a:t>Result is the query answer.</a:t>
            </a:r>
          </a:p>
          <a:p>
            <a:r>
              <a:rPr lang="en-US" dirty="0"/>
              <a:t>To a statistician, data-mining is the inference of models.</a:t>
            </a:r>
          </a:p>
          <a:p>
            <a:pPr lvl="1"/>
            <a:r>
              <a:rPr lang="en-US" dirty="0"/>
              <a:t>Result is the parameters of the model.</a:t>
            </a:r>
          </a:p>
        </p:txBody>
      </p:sp>
      <p:sp>
        <p:nvSpPr>
          <p:cNvPr id="5" name="TextBox 4"/>
          <p:cNvSpPr txBox="1"/>
          <p:nvPr/>
        </p:nvSpPr>
        <p:spPr>
          <a:xfrm>
            <a:off x="685800" y="6477000"/>
            <a:ext cx="7391400" cy="338554"/>
          </a:xfrm>
          <a:prstGeom prst="rect">
            <a:avLst/>
          </a:prstGeom>
          <a:noFill/>
        </p:spPr>
        <p:txBody>
          <a:bodyPr wrap="square" rtlCol="0">
            <a:spAutoFit/>
          </a:bodyPr>
          <a:lstStyle/>
          <a:p>
            <a:pPr lvl="1"/>
            <a:r>
              <a:rPr lang="en-US" sz="1600" dirty="0" smtClean="0">
                <a:solidFill>
                  <a:schemeClr val="accent4">
                    <a:lumMod val="75000"/>
                  </a:schemeClr>
                </a:solidFill>
              </a:rPr>
              <a:t>CS345A  Data </a:t>
            </a:r>
            <a:r>
              <a:rPr lang="en-US" sz="1600" dirty="0">
                <a:solidFill>
                  <a:schemeClr val="accent4">
                    <a:lumMod val="75000"/>
                  </a:schemeClr>
                </a:solidFill>
              </a:rPr>
              <a:t>Mining on the </a:t>
            </a:r>
            <a:r>
              <a:rPr lang="en-US" sz="1600" dirty="0" smtClean="0">
                <a:solidFill>
                  <a:schemeClr val="accent4">
                    <a:lumMod val="75000"/>
                  </a:schemeClr>
                </a:solidFill>
              </a:rPr>
              <a:t>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10210076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era of data mining	</a:t>
            </a:r>
            <a:endParaRPr lang="en-US" dirty="0"/>
          </a:p>
        </p:txBody>
      </p:sp>
      <p:sp>
        <p:nvSpPr>
          <p:cNvPr id="3" name="Content Placeholder 2"/>
          <p:cNvSpPr>
            <a:spLocks noGrp="1"/>
          </p:cNvSpPr>
          <p:nvPr>
            <p:ph idx="1"/>
          </p:nvPr>
        </p:nvSpPr>
        <p:spPr/>
        <p:txBody>
          <a:bodyPr/>
          <a:lstStyle/>
          <a:p>
            <a:r>
              <a:rPr lang="en-US" dirty="0" smtClean="0"/>
              <a:t>Boundaries are becoming less clear</a:t>
            </a:r>
          </a:p>
          <a:p>
            <a:pPr lvl="1"/>
            <a:r>
              <a:rPr lang="en-US" dirty="0" smtClean="0"/>
              <a:t>Today data mining and machine learning are synonymous. It is assumed that there algorithms should scale. It is clear that statistical inference is used for building the models.</a:t>
            </a:r>
            <a:endParaRPr lang="en-US" dirty="0"/>
          </a:p>
        </p:txBody>
      </p:sp>
    </p:spTree>
    <p:extLst>
      <p:ext uri="{BB962C8B-B14F-4D97-AF65-F5344CB8AC3E}">
        <p14:creationId xmlns:p14="http://schemas.microsoft.com/office/powerpoint/2010/main" val="35201359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381000" y="304800"/>
            <a:ext cx="8610600" cy="762000"/>
          </a:xfrm>
          <a:noFill/>
          <a:ln/>
        </p:spPr>
        <p:txBody>
          <a:bodyPr lIns="92075" tIns="46038" rIns="92075" bIns="46038" anchor="ctr"/>
          <a:lstStyle/>
          <a:p>
            <a:r>
              <a:rPr lang="en-US" sz="2800" dirty="0"/>
              <a:t>Data Mining: Confluence of Multiple Disciplines</a:t>
            </a:r>
            <a:r>
              <a:rPr lang="en-US" sz="3200" b="0" dirty="0"/>
              <a:t> </a:t>
            </a:r>
          </a:p>
        </p:txBody>
      </p:sp>
      <p:grpSp>
        <p:nvGrpSpPr>
          <p:cNvPr id="445469" name="Group 29"/>
          <p:cNvGrpSpPr>
            <a:grpSpLocks/>
          </p:cNvGrpSpPr>
          <p:nvPr/>
        </p:nvGrpSpPr>
        <p:grpSpPr bwMode="auto">
          <a:xfrm>
            <a:off x="304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Statistics</a:t>
              </a:r>
            </a:p>
          </p:txBody>
        </p:sp>
        <p:sp>
          <p:nvSpPr>
            <p:cNvPr id="445463" name="Oval 23"/>
            <p:cNvSpPr>
              <a:spLocks noChangeArrowheads="1"/>
            </p:cNvSpPr>
            <p:nvPr/>
          </p:nvSpPr>
          <p:spPr bwMode="auto">
            <a:xfrm>
              <a:off x="192" y="2208"/>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smtClean="0"/>
                <a:t>Algorithms</a:t>
              </a:r>
              <a:endParaRPr lang="en-US" sz="2400" dirty="0"/>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Other</a:t>
              </a:r>
            </a:p>
            <a:p>
              <a:pPr algn="ctr"/>
              <a:r>
                <a:rPr lang="en-US" sz="240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47069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381000" y="304800"/>
            <a:ext cx="8610600" cy="762000"/>
          </a:xfrm>
          <a:noFill/>
          <a:ln/>
        </p:spPr>
        <p:txBody>
          <a:bodyPr lIns="92075" tIns="46038" rIns="92075" bIns="46038" anchor="ctr"/>
          <a:lstStyle/>
          <a:p>
            <a:r>
              <a:rPr lang="en-US" sz="2800" dirty="0"/>
              <a:t>Data Mining: Confluence of Multiple Disciplines</a:t>
            </a:r>
            <a:r>
              <a:rPr lang="en-US" sz="3200" b="0" dirty="0"/>
              <a:t> </a:t>
            </a:r>
          </a:p>
        </p:txBody>
      </p:sp>
      <p:grpSp>
        <p:nvGrpSpPr>
          <p:cNvPr id="445469" name="Group 29"/>
          <p:cNvGrpSpPr>
            <a:grpSpLocks/>
          </p:cNvGrpSpPr>
          <p:nvPr/>
        </p:nvGrpSpPr>
        <p:grpSpPr bwMode="auto">
          <a:xfrm>
            <a:off x="304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smtClean="0"/>
                <a:t>Algorithms</a:t>
              </a:r>
              <a:endParaRPr lang="en-US" sz="2400" dirty="0"/>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Other</a:t>
              </a:r>
            </a:p>
            <a:p>
              <a:pPr algn="ctr"/>
              <a:r>
                <a:rPr lang="en-US" sz="2400" dirty="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282675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network data</a:t>
            </a:r>
            <a:endParaRPr lang="en-US" dirty="0"/>
          </a:p>
        </p:txBody>
      </p:sp>
      <p:sp>
        <p:nvSpPr>
          <p:cNvPr id="3" name="Content Placeholder 2"/>
          <p:cNvSpPr>
            <a:spLocks noGrp="1"/>
          </p:cNvSpPr>
          <p:nvPr>
            <p:ph idx="1"/>
          </p:nvPr>
        </p:nvSpPr>
        <p:spPr/>
        <p:txBody>
          <a:bodyPr>
            <a:normAutofit/>
          </a:bodyPr>
          <a:lstStyle/>
          <a:p>
            <a:r>
              <a:rPr lang="en-US" dirty="0" smtClean="0"/>
              <a:t>Web: 50 billion pages linked via hyperlinks</a:t>
            </a:r>
          </a:p>
          <a:p>
            <a:endParaRPr lang="en-US" dirty="0" smtClean="0"/>
          </a:p>
          <a:p>
            <a:r>
              <a:rPr lang="en-US" dirty="0" smtClean="0"/>
              <a:t>Facebook: 1.5 billion users</a:t>
            </a:r>
          </a:p>
          <a:p>
            <a:endParaRPr lang="en-US" dirty="0" smtClean="0"/>
          </a:p>
          <a:p>
            <a:r>
              <a:rPr lang="en-US" dirty="0" smtClean="0"/>
              <a:t>Twitter: 300 million users</a:t>
            </a:r>
          </a:p>
          <a:p>
            <a:endParaRPr lang="en-US" dirty="0" smtClean="0"/>
          </a:p>
          <a:p>
            <a:r>
              <a:rPr lang="en-US" dirty="0" smtClean="0"/>
              <a:t>LinkedIn: 300 million users</a:t>
            </a:r>
          </a:p>
          <a:p>
            <a:endParaRPr lang="en-US" dirty="0" smtClean="0"/>
          </a:p>
          <a:p>
            <a:endParaRPr lang="en-US" dirty="0"/>
          </a:p>
        </p:txBody>
      </p:sp>
    </p:spTree>
    <p:extLst>
      <p:ext uri="{BB962C8B-B14F-4D97-AF65-F5344CB8AC3E}">
        <p14:creationId xmlns:p14="http://schemas.microsoft.com/office/powerpoint/2010/main" val="19200244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381000" y="304800"/>
            <a:ext cx="8610600" cy="762000"/>
          </a:xfrm>
          <a:noFill/>
          <a:ln/>
        </p:spPr>
        <p:txBody>
          <a:bodyPr lIns="92075" tIns="46038" rIns="92075" bIns="46038" anchor="ctr"/>
          <a:lstStyle/>
          <a:p>
            <a:r>
              <a:rPr lang="en-US" sz="2800" dirty="0"/>
              <a:t>Data Mining: Confluence of Multiple Disciplines</a:t>
            </a:r>
            <a:r>
              <a:rPr lang="en-US" sz="3200" b="0" dirty="0"/>
              <a:t> </a:t>
            </a:r>
          </a:p>
        </p:txBody>
      </p:sp>
      <p:grpSp>
        <p:nvGrpSpPr>
          <p:cNvPr id="445469" name="Group 29"/>
          <p:cNvGrpSpPr>
            <a:grpSpLocks/>
          </p:cNvGrpSpPr>
          <p:nvPr/>
        </p:nvGrpSpPr>
        <p:grpSpPr bwMode="auto">
          <a:xfrm>
            <a:off x="304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Algorithm</a:t>
              </a:r>
            </a:p>
          </p:txBody>
        </p:sp>
        <p:sp>
          <p:nvSpPr>
            <p:cNvPr id="445466" name="Oval 26"/>
            <p:cNvSpPr>
              <a:spLocks noChangeArrowheads="1"/>
            </p:cNvSpPr>
            <p:nvPr/>
          </p:nvSpPr>
          <p:spPr bwMode="auto">
            <a:xfrm>
              <a:off x="4032" y="3216"/>
              <a:ext cx="1296" cy="528"/>
            </a:xfrm>
            <a:prstGeom prst="ellipse">
              <a:avLst/>
            </a:prstGeom>
            <a:solidFill>
              <a:srgbClr val="FFC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smtClean="0"/>
                <a:t>Distributed </a:t>
              </a:r>
            </a:p>
            <a:p>
              <a:pPr algn="ctr"/>
              <a:r>
                <a:rPr lang="en-US" sz="2400" dirty="0" smtClean="0"/>
                <a:t>Computing</a:t>
              </a:r>
              <a:endParaRPr lang="en-US" sz="2400" dirty="0"/>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77562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Single-node architecture</a:t>
            </a:r>
          </a:p>
        </p:txBody>
      </p:sp>
      <p:sp>
        <p:nvSpPr>
          <p:cNvPr id="51204" name="Rectangle 4"/>
          <p:cNvSpPr>
            <a:spLocks noChangeArrowheads="1"/>
          </p:cNvSpPr>
          <p:nvPr/>
        </p:nvSpPr>
        <p:spPr bwMode="auto">
          <a:xfrm>
            <a:off x="1905000" y="3505200"/>
            <a:ext cx="14478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Memory</a:t>
            </a:r>
          </a:p>
        </p:txBody>
      </p:sp>
      <p:sp>
        <p:nvSpPr>
          <p:cNvPr id="51206" name="AutoShape 6"/>
          <p:cNvSpPr>
            <a:spLocks noChangeArrowheads="1"/>
          </p:cNvSpPr>
          <p:nvPr/>
        </p:nvSpPr>
        <p:spPr bwMode="auto">
          <a:xfrm>
            <a:off x="1905000" y="4648200"/>
            <a:ext cx="1524000" cy="914400"/>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1207" name="Rectangle 7"/>
          <p:cNvSpPr>
            <a:spLocks noChangeArrowheads="1"/>
          </p:cNvSpPr>
          <p:nvPr/>
        </p:nvSpPr>
        <p:spPr bwMode="auto">
          <a:xfrm>
            <a:off x="1905000" y="2743200"/>
            <a:ext cx="14478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1208" name="Rectangle 8"/>
          <p:cNvSpPr>
            <a:spLocks noChangeArrowheads="1"/>
          </p:cNvSpPr>
          <p:nvPr/>
        </p:nvSpPr>
        <p:spPr bwMode="auto">
          <a:xfrm>
            <a:off x="1447800" y="2438400"/>
            <a:ext cx="2362200"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 name="Text Box 10"/>
          <p:cNvSpPr txBox="1">
            <a:spLocks noChangeArrowheads="1"/>
          </p:cNvSpPr>
          <p:nvPr/>
        </p:nvSpPr>
        <p:spPr bwMode="auto">
          <a:xfrm>
            <a:off x="4175125" y="3232150"/>
            <a:ext cx="3798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accent2"/>
                </a:solidFill>
              </a:rPr>
              <a:t>Machine Learning, Statistics</a:t>
            </a:r>
          </a:p>
        </p:txBody>
      </p:sp>
      <p:sp>
        <p:nvSpPr>
          <p:cNvPr id="51211" name="Text Box 11"/>
          <p:cNvSpPr txBox="1">
            <a:spLocks noChangeArrowheads="1"/>
          </p:cNvSpPr>
          <p:nvPr/>
        </p:nvSpPr>
        <p:spPr bwMode="auto">
          <a:xfrm>
            <a:off x="4251325" y="4451350"/>
            <a:ext cx="3178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accent2"/>
                </a:solidFill>
              </a:rPr>
              <a:t>“Classical” Data Mining</a:t>
            </a:r>
          </a:p>
        </p:txBody>
      </p:sp>
    </p:spTree>
    <p:extLst>
      <p:ext uri="{BB962C8B-B14F-4D97-AF65-F5344CB8AC3E}">
        <p14:creationId xmlns:p14="http://schemas.microsoft.com/office/powerpoint/2010/main" val="1748399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11"/>
                                        </p:tgtEl>
                                        <p:attrNameLst>
                                          <p:attrName>style.visibility</p:attrName>
                                        </p:attrNameLst>
                                      </p:cBhvr>
                                      <p:to>
                                        <p:strVal val="visible"/>
                                      </p:to>
                                    </p:set>
                                  </p:childTnLst>
                                </p:cTn>
                              </p:par>
                              <p:par>
                                <p:cTn id="9" presetID="3" presetClass="emph" presetSubtype="2" fill="hold" grpId="0" nodeType="withEffect">
                                  <p:stCondLst>
                                    <p:cond delay="0"/>
                                  </p:stCondLst>
                                  <p:childTnLst>
                                    <p:animClr clrSpc="rgb" dir="cw">
                                      <p:cBhvr override="childStyle">
                                        <p:cTn id="10" dur="500" fill="hold"/>
                                        <p:tgtEl>
                                          <p:spTgt spid="51210"/>
                                        </p:tgtEl>
                                        <p:attrNameLst>
                                          <p:attrName>style.color</p:attrName>
                                        </p:attrNameLst>
                                      </p:cBhvr>
                                      <p:to>
                                        <a:schemeClr val="bg2"/>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P spid="51208" grpId="0" animBg="1"/>
      <p:bldP spid="51210" grpId="0"/>
      <p:bldP spid="512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Commodity Clusters</a:t>
            </a:r>
          </a:p>
        </p:txBody>
      </p:sp>
      <p:sp>
        <p:nvSpPr>
          <p:cNvPr id="44035" name="Rectangle 3"/>
          <p:cNvSpPr>
            <a:spLocks noGrp="1" noChangeArrowheads="1"/>
          </p:cNvSpPr>
          <p:nvPr>
            <p:ph type="body" idx="1"/>
          </p:nvPr>
        </p:nvSpPr>
        <p:spPr>
          <a:xfrm>
            <a:off x="566738" y="1447800"/>
            <a:ext cx="8196262" cy="4876800"/>
          </a:xfrm>
        </p:spPr>
        <p:txBody>
          <a:bodyPr>
            <a:normAutofit fontScale="92500" lnSpcReduction="20000"/>
          </a:bodyPr>
          <a:lstStyle/>
          <a:p>
            <a:r>
              <a:rPr lang="en-US" dirty="0"/>
              <a:t>Web data sets can be very large </a:t>
            </a:r>
          </a:p>
          <a:p>
            <a:pPr lvl="1"/>
            <a:r>
              <a:rPr lang="en-US" dirty="0"/>
              <a:t>Tens to hundreds of terabytes</a:t>
            </a:r>
          </a:p>
          <a:p>
            <a:pPr lvl="1"/>
            <a:r>
              <a:rPr lang="en-US" dirty="0"/>
              <a:t>Cannot mine on a single server </a:t>
            </a:r>
            <a:endParaRPr lang="en-US" dirty="0" smtClean="0"/>
          </a:p>
          <a:p>
            <a:r>
              <a:rPr lang="en-US" dirty="0" smtClean="0"/>
              <a:t>Standard </a:t>
            </a:r>
            <a:r>
              <a:rPr lang="en-US" dirty="0"/>
              <a:t>architecture emerging:</a:t>
            </a:r>
          </a:p>
          <a:p>
            <a:pPr lvl="1"/>
            <a:r>
              <a:rPr lang="en-US" dirty="0"/>
              <a:t>Cluster of commodity Linux </a:t>
            </a:r>
            <a:r>
              <a:rPr lang="en-US" dirty="0" smtClean="0"/>
              <a:t>nodes, Gigabit </a:t>
            </a:r>
            <a:r>
              <a:rPr lang="en-US" dirty="0" err="1"/>
              <a:t>ethernet</a:t>
            </a:r>
            <a:r>
              <a:rPr lang="en-US" dirty="0"/>
              <a:t> </a:t>
            </a:r>
            <a:r>
              <a:rPr lang="en-US" dirty="0" smtClean="0"/>
              <a:t>interconnect</a:t>
            </a:r>
          </a:p>
          <a:p>
            <a:pPr lvl="1"/>
            <a:r>
              <a:rPr lang="en-US" dirty="0"/>
              <a:t>Google GFS; </a:t>
            </a:r>
            <a:r>
              <a:rPr lang="en-US" dirty="0" err="1"/>
              <a:t>Hadoop</a:t>
            </a:r>
            <a:r>
              <a:rPr lang="en-US" dirty="0"/>
              <a:t> HDFS; </a:t>
            </a:r>
            <a:r>
              <a:rPr lang="en-US" dirty="0" err="1"/>
              <a:t>Kosmix</a:t>
            </a:r>
            <a:r>
              <a:rPr lang="en-US" dirty="0"/>
              <a:t> KFS</a:t>
            </a:r>
          </a:p>
          <a:p>
            <a:r>
              <a:rPr lang="en-US" dirty="0"/>
              <a:t>Typical usage pattern</a:t>
            </a:r>
          </a:p>
          <a:p>
            <a:pPr lvl="1"/>
            <a:r>
              <a:rPr lang="en-US" dirty="0"/>
              <a:t>Huge files (</a:t>
            </a:r>
            <a:r>
              <a:rPr lang="en-US" dirty="0" err="1"/>
              <a:t>100s</a:t>
            </a:r>
            <a:r>
              <a:rPr lang="en-US" dirty="0"/>
              <a:t> of GB to TB)</a:t>
            </a:r>
          </a:p>
          <a:p>
            <a:pPr lvl="1"/>
            <a:r>
              <a:rPr lang="en-US" dirty="0"/>
              <a:t>Data is rarely updated in place</a:t>
            </a:r>
          </a:p>
          <a:p>
            <a:pPr lvl="1"/>
            <a:r>
              <a:rPr lang="en-US" dirty="0"/>
              <a:t>Reads and appends are </a:t>
            </a:r>
            <a:r>
              <a:rPr lang="en-US" dirty="0" smtClean="0"/>
              <a:t>common</a:t>
            </a:r>
            <a:endParaRPr lang="en-US" dirty="0"/>
          </a:p>
          <a:p>
            <a:r>
              <a:rPr lang="en-US" dirty="0"/>
              <a:t>How to organize computations on this architecture?</a:t>
            </a:r>
          </a:p>
          <a:p>
            <a:pPr lvl="1"/>
            <a:r>
              <a:rPr lang="en-US" dirty="0" smtClean="0">
                <a:solidFill>
                  <a:srgbClr val="0070C0"/>
                </a:solidFill>
              </a:rPr>
              <a:t>Map-Reduce </a:t>
            </a:r>
            <a:r>
              <a:rPr lang="en-US" dirty="0" smtClean="0"/>
              <a:t>paradigm</a:t>
            </a:r>
            <a:endParaRPr lang="en-US" dirty="0"/>
          </a:p>
          <a:p>
            <a:pPr lvl="1"/>
            <a:endParaRPr lang="en-US" dirty="0"/>
          </a:p>
          <a:p>
            <a:pPr lvl="1"/>
            <a:endParaRPr lang="en-US" dirty="0"/>
          </a:p>
        </p:txBody>
      </p:sp>
    </p:spTree>
    <p:extLst>
      <p:ext uri="{BB962C8B-B14F-4D97-AF65-F5344CB8AC3E}">
        <p14:creationId xmlns:p14="http://schemas.microsoft.com/office/powerpoint/2010/main" val="82672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wipe(left)">
                                      <p:cBhvr>
                                        <p:cTn id="10" dur="500"/>
                                        <p:tgtEl>
                                          <p:spTgt spid="4403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wipe(left)">
                                      <p:cBhvr>
                                        <p:cTn id="13" dur="500"/>
                                        <p:tgtEl>
                                          <p:spTgt spid="440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4035">
                                            <p:txEl>
                                              <p:pRg st="3" end="3"/>
                                            </p:txEl>
                                          </p:spTgt>
                                        </p:tgtEl>
                                        <p:attrNameLst>
                                          <p:attrName>style.visibility</p:attrName>
                                        </p:attrNameLst>
                                      </p:cBhvr>
                                      <p:to>
                                        <p:strVal val="visible"/>
                                      </p:to>
                                    </p:set>
                                    <p:animEffect transition="in" filter="wipe(left)">
                                      <p:cBhvr>
                                        <p:cTn id="18" dur="500"/>
                                        <p:tgtEl>
                                          <p:spTgt spid="4403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4035">
                                            <p:txEl>
                                              <p:pRg st="4" end="4"/>
                                            </p:txEl>
                                          </p:spTgt>
                                        </p:tgtEl>
                                        <p:attrNameLst>
                                          <p:attrName>style.visibility</p:attrName>
                                        </p:attrNameLst>
                                      </p:cBhvr>
                                      <p:to>
                                        <p:strVal val="visible"/>
                                      </p:to>
                                    </p:set>
                                    <p:animEffect transition="in" filter="wipe(left)">
                                      <p:cBhvr>
                                        <p:cTn id="21" dur="500"/>
                                        <p:tgtEl>
                                          <p:spTgt spid="4403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4035">
                                            <p:txEl>
                                              <p:pRg st="5" end="5"/>
                                            </p:txEl>
                                          </p:spTgt>
                                        </p:tgtEl>
                                        <p:attrNameLst>
                                          <p:attrName>style.visibility</p:attrName>
                                        </p:attrNameLst>
                                      </p:cBhvr>
                                      <p:to>
                                        <p:strVal val="visible"/>
                                      </p:to>
                                    </p:set>
                                    <p:animEffect transition="in" filter="wipe(left)">
                                      <p:cBhvr>
                                        <p:cTn id="24" dur="500"/>
                                        <p:tgtEl>
                                          <p:spTgt spid="4403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4035">
                                            <p:txEl>
                                              <p:pRg st="6" end="6"/>
                                            </p:txEl>
                                          </p:spTgt>
                                        </p:tgtEl>
                                        <p:attrNameLst>
                                          <p:attrName>style.visibility</p:attrName>
                                        </p:attrNameLst>
                                      </p:cBhvr>
                                      <p:to>
                                        <p:strVal val="visible"/>
                                      </p:to>
                                    </p:set>
                                    <p:animEffect transition="in" filter="wipe(left)">
                                      <p:cBhvr>
                                        <p:cTn id="29" dur="500"/>
                                        <p:tgtEl>
                                          <p:spTgt spid="44035">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4035">
                                            <p:txEl>
                                              <p:pRg st="7" end="7"/>
                                            </p:txEl>
                                          </p:spTgt>
                                        </p:tgtEl>
                                        <p:attrNameLst>
                                          <p:attrName>style.visibility</p:attrName>
                                        </p:attrNameLst>
                                      </p:cBhvr>
                                      <p:to>
                                        <p:strVal val="visible"/>
                                      </p:to>
                                    </p:set>
                                    <p:animEffect transition="in" filter="wipe(left)">
                                      <p:cBhvr>
                                        <p:cTn id="32" dur="500"/>
                                        <p:tgtEl>
                                          <p:spTgt spid="44035">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4035">
                                            <p:txEl>
                                              <p:pRg st="8" end="8"/>
                                            </p:txEl>
                                          </p:spTgt>
                                        </p:tgtEl>
                                        <p:attrNameLst>
                                          <p:attrName>style.visibility</p:attrName>
                                        </p:attrNameLst>
                                      </p:cBhvr>
                                      <p:to>
                                        <p:strVal val="visible"/>
                                      </p:to>
                                    </p:set>
                                    <p:animEffect transition="in" filter="wipe(left)">
                                      <p:cBhvr>
                                        <p:cTn id="35" dur="500"/>
                                        <p:tgtEl>
                                          <p:spTgt spid="44035">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4035">
                                            <p:txEl>
                                              <p:pRg st="9" end="9"/>
                                            </p:txEl>
                                          </p:spTgt>
                                        </p:tgtEl>
                                        <p:attrNameLst>
                                          <p:attrName>style.visibility</p:attrName>
                                        </p:attrNameLst>
                                      </p:cBhvr>
                                      <p:to>
                                        <p:strVal val="visible"/>
                                      </p:to>
                                    </p:set>
                                    <p:animEffect transition="in" filter="wipe(left)">
                                      <p:cBhvr>
                                        <p:cTn id="38" dur="500"/>
                                        <p:tgtEl>
                                          <p:spTgt spid="44035">
                                            <p:txEl>
                                              <p:pRg st="9" end="9"/>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4035">
                                            <p:txEl>
                                              <p:pRg st="10" end="10"/>
                                            </p:txEl>
                                          </p:spTgt>
                                        </p:tgtEl>
                                        <p:attrNameLst>
                                          <p:attrName>style.visibility</p:attrName>
                                        </p:attrNameLst>
                                      </p:cBhvr>
                                      <p:to>
                                        <p:strVal val="visible"/>
                                      </p:to>
                                    </p:set>
                                    <p:animEffect transition="in" filter="wipe(left)">
                                      <p:cBhvr>
                                        <p:cTn id="43" dur="500"/>
                                        <p:tgtEl>
                                          <p:spTgt spid="44035">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4035">
                                            <p:txEl>
                                              <p:pRg st="11" end="11"/>
                                            </p:txEl>
                                          </p:spTgt>
                                        </p:tgtEl>
                                        <p:attrNameLst>
                                          <p:attrName>style.visibility</p:attrName>
                                        </p:attrNameLst>
                                      </p:cBhvr>
                                      <p:to>
                                        <p:strVal val="visible"/>
                                      </p:to>
                                    </p:set>
                                    <p:animEffect transition="in" filter="wipe(left)">
                                      <p:cBhvr>
                                        <p:cTn id="46" dur="500"/>
                                        <p:tgtEl>
                                          <p:spTgt spid="440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Cluster Architecture</a:t>
            </a:r>
          </a:p>
        </p:txBody>
      </p:sp>
      <p:grpSp>
        <p:nvGrpSpPr>
          <p:cNvPr id="52232" name="Group 8"/>
          <p:cNvGrpSpPr>
            <a:grpSpLocks/>
          </p:cNvGrpSpPr>
          <p:nvPr/>
        </p:nvGrpSpPr>
        <p:grpSpPr bwMode="auto">
          <a:xfrm>
            <a:off x="990600" y="3733800"/>
            <a:ext cx="1295400" cy="1828800"/>
            <a:chOff x="912" y="1536"/>
            <a:chExt cx="1488" cy="2160"/>
          </a:xfrm>
        </p:grpSpPr>
        <p:sp>
          <p:nvSpPr>
            <p:cNvPr id="52228" name="Rectangle 4"/>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29" name="AutoShape 5"/>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30" name="Rectangle 6"/>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31" name="Rectangle 7"/>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238" name="Group 14"/>
          <p:cNvGrpSpPr>
            <a:grpSpLocks/>
          </p:cNvGrpSpPr>
          <p:nvPr/>
        </p:nvGrpSpPr>
        <p:grpSpPr bwMode="auto">
          <a:xfrm>
            <a:off x="3276600" y="3733800"/>
            <a:ext cx="1295400" cy="1828800"/>
            <a:chOff x="912" y="1536"/>
            <a:chExt cx="1488" cy="2160"/>
          </a:xfrm>
        </p:grpSpPr>
        <p:sp>
          <p:nvSpPr>
            <p:cNvPr id="52239" name="Rectangle 15"/>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40" name="AutoShape 16"/>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41" name="Rectangle 17"/>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42" name="Rectangle 18"/>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48" name="Text Box 24"/>
          <p:cNvSpPr txBox="1">
            <a:spLocks noChangeArrowheads="1"/>
          </p:cNvSpPr>
          <p:nvPr/>
        </p:nvSpPr>
        <p:spPr bwMode="auto">
          <a:xfrm>
            <a:off x="2438400" y="4267200"/>
            <a:ext cx="557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t>…</a:t>
            </a:r>
          </a:p>
        </p:txBody>
      </p:sp>
      <p:sp>
        <p:nvSpPr>
          <p:cNvPr id="52256" name="Rectangle 32"/>
          <p:cNvSpPr>
            <a:spLocks noChangeArrowheads="1"/>
          </p:cNvSpPr>
          <p:nvPr/>
        </p:nvSpPr>
        <p:spPr bwMode="auto">
          <a:xfrm>
            <a:off x="1981200" y="2819400"/>
            <a:ext cx="1524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Switch</a:t>
            </a:r>
          </a:p>
        </p:txBody>
      </p:sp>
      <p:sp>
        <p:nvSpPr>
          <p:cNvPr id="52258" name="Line 34"/>
          <p:cNvSpPr>
            <a:spLocks noChangeShapeType="1"/>
          </p:cNvSpPr>
          <p:nvPr/>
        </p:nvSpPr>
        <p:spPr bwMode="auto">
          <a:xfrm flipH="1">
            <a:off x="1600200" y="3124200"/>
            <a:ext cx="685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0" name="Line 36"/>
          <p:cNvSpPr>
            <a:spLocks noChangeShapeType="1"/>
          </p:cNvSpPr>
          <p:nvPr/>
        </p:nvSpPr>
        <p:spPr bwMode="auto">
          <a:xfrm>
            <a:off x="3048000" y="3124200"/>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1" name="Text Box 37"/>
          <p:cNvSpPr txBox="1">
            <a:spLocks noChangeArrowheads="1"/>
          </p:cNvSpPr>
          <p:nvPr/>
        </p:nvSpPr>
        <p:spPr bwMode="auto">
          <a:xfrm>
            <a:off x="914400" y="5715000"/>
            <a:ext cx="3863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Each rack contains 16-64 nodes</a:t>
            </a:r>
          </a:p>
        </p:txBody>
      </p:sp>
      <p:grpSp>
        <p:nvGrpSpPr>
          <p:cNvPr id="52262" name="Group 38"/>
          <p:cNvGrpSpPr>
            <a:grpSpLocks/>
          </p:cNvGrpSpPr>
          <p:nvPr/>
        </p:nvGrpSpPr>
        <p:grpSpPr bwMode="auto">
          <a:xfrm>
            <a:off x="4953000" y="3733800"/>
            <a:ext cx="1295400" cy="1828800"/>
            <a:chOff x="912" y="1536"/>
            <a:chExt cx="1488" cy="2160"/>
          </a:xfrm>
        </p:grpSpPr>
        <p:sp>
          <p:nvSpPr>
            <p:cNvPr id="52263" name="Rectangle 39"/>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64" name="AutoShape 40"/>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65" name="Rectangle 41"/>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66" name="Rectangle 42"/>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267" name="Group 43"/>
          <p:cNvGrpSpPr>
            <a:grpSpLocks/>
          </p:cNvGrpSpPr>
          <p:nvPr/>
        </p:nvGrpSpPr>
        <p:grpSpPr bwMode="auto">
          <a:xfrm>
            <a:off x="7239000" y="3733800"/>
            <a:ext cx="1295400" cy="1828800"/>
            <a:chOff x="912" y="1536"/>
            <a:chExt cx="1488" cy="2160"/>
          </a:xfrm>
        </p:grpSpPr>
        <p:sp>
          <p:nvSpPr>
            <p:cNvPr id="52268" name="Rectangle 44"/>
            <p:cNvSpPr>
              <a:spLocks noChangeArrowheads="1"/>
            </p:cNvSpPr>
            <p:nvPr/>
          </p:nvSpPr>
          <p:spPr bwMode="auto">
            <a:xfrm>
              <a:off x="1200" y="2208"/>
              <a:ext cx="91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Mem</a:t>
              </a:r>
            </a:p>
          </p:txBody>
        </p:sp>
        <p:sp>
          <p:nvSpPr>
            <p:cNvPr id="52269" name="AutoShape 45"/>
            <p:cNvSpPr>
              <a:spLocks noChangeArrowheads="1"/>
            </p:cNvSpPr>
            <p:nvPr/>
          </p:nvSpPr>
          <p:spPr bwMode="auto">
            <a:xfrm>
              <a:off x="1200" y="2928"/>
              <a:ext cx="960" cy="576"/>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Disk</a:t>
              </a:r>
            </a:p>
          </p:txBody>
        </p:sp>
        <p:sp>
          <p:nvSpPr>
            <p:cNvPr id="52270" name="Rectangle 46"/>
            <p:cNvSpPr>
              <a:spLocks noChangeArrowheads="1"/>
            </p:cNvSpPr>
            <p:nvPr/>
          </p:nvSpPr>
          <p:spPr bwMode="auto">
            <a:xfrm>
              <a:off x="1200" y="1728"/>
              <a:ext cx="91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CPU</a:t>
              </a:r>
            </a:p>
          </p:txBody>
        </p:sp>
        <p:sp>
          <p:nvSpPr>
            <p:cNvPr id="52271" name="Rectangle 47"/>
            <p:cNvSpPr>
              <a:spLocks noChangeArrowheads="1"/>
            </p:cNvSpPr>
            <p:nvPr/>
          </p:nvSpPr>
          <p:spPr bwMode="auto">
            <a:xfrm>
              <a:off x="912" y="1536"/>
              <a:ext cx="1488" cy="2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272" name="Text Box 48"/>
          <p:cNvSpPr txBox="1">
            <a:spLocks noChangeArrowheads="1"/>
          </p:cNvSpPr>
          <p:nvPr/>
        </p:nvSpPr>
        <p:spPr bwMode="auto">
          <a:xfrm>
            <a:off x="6400800" y="4267200"/>
            <a:ext cx="557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t>…</a:t>
            </a:r>
          </a:p>
        </p:txBody>
      </p:sp>
      <p:sp>
        <p:nvSpPr>
          <p:cNvPr id="52273" name="Rectangle 49"/>
          <p:cNvSpPr>
            <a:spLocks noChangeArrowheads="1"/>
          </p:cNvSpPr>
          <p:nvPr/>
        </p:nvSpPr>
        <p:spPr bwMode="auto">
          <a:xfrm>
            <a:off x="5943600" y="2819400"/>
            <a:ext cx="1524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Switch</a:t>
            </a:r>
          </a:p>
        </p:txBody>
      </p:sp>
      <p:sp>
        <p:nvSpPr>
          <p:cNvPr id="52274" name="Line 50"/>
          <p:cNvSpPr>
            <a:spLocks noChangeShapeType="1"/>
          </p:cNvSpPr>
          <p:nvPr/>
        </p:nvSpPr>
        <p:spPr bwMode="auto">
          <a:xfrm flipH="1">
            <a:off x="5562600" y="3124200"/>
            <a:ext cx="685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5" name="Line 51"/>
          <p:cNvSpPr>
            <a:spLocks noChangeShapeType="1"/>
          </p:cNvSpPr>
          <p:nvPr/>
        </p:nvSpPr>
        <p:spPr bwMode="auto">
          <a:xfrm>
            <a:off x="7010400" y="3124200"/>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6" name="Rectangle 52"/>
          <p:cNvSpPr>
            <a:spLocks noChangeArrowheads="1"/>
          </p:cNvSpPr>
          <p:nvPr/>
        </p:nvSpPr>
        <p:spPr bwMode="auto">
          <a:xfrm>
            <a:off x="3886200" y="1905000"/>
            <a:ext cx="1524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Switch</a:t>
            </a:r>
          </a:p>
        </p:txBody>
      </p:sp>
      <p:sp>
        <p:nvSpPr>
          <p:cNvPr id="52277" name="Line 53"/>
          <p:cNvSpPr>
            <a:spLocks noChangeShapeType="1"/>
          </p:cNvSpPr>
          <p:nvPr/>
        </p:nvSpPr>
        <p:spPr bwMode="auto">
          <a:xfrm flipV="1">
            <a:off x="2667000" y="2209800"/>
            <a:ext cx="1371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8" name="Line 54"/>
          <p:cNvSpPr>
            <a:spLocks noChangeShapeType="1"/>
          </p:cNvSpPr>
          <p:nvPr/>
        </p:nvSpPr>
        <p:spPr bwMode="auto">
          <a:xfrm>
            <a:off x="5105400" y="2209800"/>
            <a:ext cx="1447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79" name="Text Box 55"/>
          <p:cNvSpPr txBox="1">
            <a:spLocks noChangeArrowheads="1"/>
          </p:cNvSpPr>
          <p:nvPr/>
        </p:nvSpPr>
        <p:spPr bwMode="auto">
          <a:xfrm>
            <a:off x="533400" y="1828800"/>
            <a:ext cx="21828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 Gbps between </a:t>
            </a:r>
          </a:p>
          <a:p>
            <a:r>
              <a:rPr lang="en-US"/>
              <a:t>any pair of nodes</a:t>
            </a:r>
          </a:p>
          <a:p>
            <a:r>
              <a:rPr lang="en-US"/>
              <a:t>in a rack</a:t>
            </a:r>
          </a:p>
        </p:txBody>
      </p:sp>
      <p:sp>
        <p:nvSpPr>
          <p:cNvPr id="52280" name="Text Box 56"/>
          <p:cNvSpPr txBox="1">
            <a:spLocks noChangeArrowheads="1"/>
          </p:cNvSpPr>
          <p:nvPr/>
        </p:nvSpPr>
        <p:spPr bwMode="auto">
          <a:xfrm>
            <a:off x="2895600" y="1447800"/>
            <a:ext cx="4308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2-10 Gbps backbone between racks</a:t>
            </a:r>
          </a:p>
        </p:txBody>
      </p:sp>
      <p:grpSp>
        <p:nvGrpSpPr>
          <p:cNvPr id="52283" name="Group 59"/>
          <p:cNvGrpSpPr>
            <a:grpSpLocks/>
          </p:cNvGrpSpPr>
          <p:nvPr/>
        </p:nvGrpSpPr>
        <p:grpSpPr bwMode="auto">
          <a:xfrm>
            <a:off x="762000" y="3657600"/>
            <a:ext cx="1828800" cy="1981200"/>
            <a:chOff x="480" y="2304"/>
            <a:chExt cx="1152" cy="1248"/>
          </a:xfrm>
        </p:grpSpPr>
        <p:sp>
          <p:nvSpPr>
            <p:cNvPr id="52281" name="Line 57"/>
            <p:cNvSpPr>
              <a:spLocks noChangeShapeType="1"/>
            </p:cNvSpPr>
            <p:nvPr/>
          </p:nvSpPr>
          <p:spPr bwMode="auto">
            <a:xfrm>
              <a:off x="480" y="2304"/>
              <a:ext cx="1152" cy="120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82" name="Line 58"/>
            <p:cNvSpPr>
              <a:spLocks noChangeShapeType="1"/>
            </p:cNvSpPr>
            <p:nvPr/>
          </p:nvSpPr>
          <p:spPr bwMode="auto">
            <a:xfrm flipH="1">
              <a:off x="528" y="2304"/>
              <a:ext cx="1056" cy="124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284" name="Group 60"/>
          <p:cNvGrpSpPr>
            <a:grpSpLocks/>
          </p:cNvGrpSpPr>
          <p:nvPr/>
        </p:nvGrpSpPr>
        <p:grpSpPr bwMode="auto">
          <a:xfrm>
            <a:off x="6324600" y="2438400"/>
            <a:ext cx="762000" cy="1143000"/>
            <a:chOff x="480" y="2304"/>
            <a:chExt cx="1152" cy="1248"/>
          </a:xfrm>
        </p:grpSpPr>
        <p:sp>
          <p:nvSpPr>
            <p:cNvPr id="52285" name="Line 61"/>
            <p:cNvSpPr>
              <a:spLocks noChangeShapeType="1"/>
            </p:cNvSpPr>
            <p:nvPr/>
          </p:nvSpPr>
          <p:spPr bwMode="auto">
            <a:xfrm>
              <a:off x="480" y="2304"/>
              <a:ext cx="1152" cy="120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86" name="Line 62"/>
            <p:cNvSpPr>
              <a:spLocks noChangeShapeType="1"/>
            </p:cNvSpPr>
            <p:nvPr/>
          </p:nvSpPr>
          <p:spPr bwMode="auto">
            <a:xfrm flipH="1">
              <a:off x="528" y="2304"/>
              <a:ext cx="1056" cy="124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731644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79"/>
                                        </p:tgtEl>
                                        <p:attrNameLst>
                                          <p:attrName>style.visibility</p:attrName>
                                        </p:attrNameLst>
                                      </p:cBhvr>
                                      <p:to>
                                        <p:strVal val="visible"/>
                                      </p:to>
                                    </p:set>
                                    <p:animEffect transition="in" filter="dissolve">
                                      <p:cBhvr>
                                        <p:cTn id="7" dur="500"/>
                                        <p:tgtEl>
                                          <p:spTgt spid="522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73"/>
                                        </p:tgtEl>
                                        <p:attrNameLst>
                                          <p:attrName>style.visibility</p:attrName>
                                        </p:attrNameLst>
                                      </p:cBhvr>
                                      <p:to>
                                        <p:strVal val="visible"/>
                                      </p:to>
                                    </p:set>
                                    <p:animEffect transition="in" filter="dissolve">
                                      <p:cBhvr>
                                        <p:cTn id="12" dur="500"/>
                                        <p:tgtEl>
                                          <p:spTgt spid="5227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2274"/>
                                        </p:tgtEl>
                                        <p:attrNameLst>
                                          <p:attrName>style.visibility</p:attrName>
                                        </p:attrNameLst>
                                      </p:cBhvr>
                                      <p:to>
                                        <p:strVal val="visible"/>
                                      </p:to>
                                    </p:set>
                                    <p:animEffect transition="in" filter="dissolve">
                                      <p:cBhvr>
                                        <p:cTn id="15" dur="500"/>
                                        <p:tgtEl>
                                          <p:spTgt spid="5227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2275"/>
                                        </p:tgtEl>
                                        <p:attrNameLst>
                                          <p:attrName>style.visibility</p:attrName>
                                        </p:attrNameLst>
                                      </p:cBhvr>
                                      <p:to>
                                        <p:strVal val="visible"/>
                                      </p:to>
                                    </p:set>
                                    <p:animEffect transition="in" filter="dissolve">
                                      <p:cBhvr>
                                        <p:cTn id="18" dur="500"/>
                                        <p:tgtEl>
                                          <p:spTgt spid="52275"/>
                                        </p:tgtEl>
                                      </p:cBhvr>
                                    </p:animEffect>
                                  </p:childTnLst>
                                </p:cTn>
                              </p:par>
                              <p:par>
                                <p:cTn id="19" presetID="9" presetClass="entr" presetSubtype="0" fill="hold" nodeType="withEffect">
                                  <p:stCondLst>
                                    <p:cond delay="0"/>
                                  </p:stCondLst>
                                  <p:childTnLst>
                                    <p:set>
                                      <p:cBhvr>
                                        <p:cTn id="20" dur="1" fill="hold">
                                          <p:stCondLst>
                                            <p:cond delay="0"/>
                                          </p:stCondLst>
                                        </p:cTn>
                                        <p:tgtEl>
                                          <p:spTgt spid="52262"/>
                                        </p:tgtEl>
                                        <p:attrNameLst>
                                          <p:attrName>style.visibility</p:attrName>
                                        </p:attrNameLst>
                                      </p:cBhvr>
                                      <p:to>
                                        <p:strVal val="visible"/>
                                      </p:to>
                                    </p:set>
                                    <p:animEffect transition="in" filter="dissolve">
                                      <p:cBhvr>
                                        <p:cTn id="21" dur="500"/>
                                        <p:tgtEl>
                                          <p:spTgt spid="52262"/>
                                        </p:tgtEl>
                                      </p:cBhvr>
                                    </p:animEffect>
                                  </p:childTnLst>
                                </p:cTn>
                              </p:par>
                              <p:par>
                                <p:cTn id="22" presetID="9" presetClass="entr" presetSubtype="0" fill="hold" nodeType="withEffect">
                                  <p:stCondLst>
                                    <p:cond delay="0"/>
                                  </p:stCondLst>
                                  <p:childTnLst>
                                    <p:set>
                                      <p:cBhvr>
                                        <p:cTn id="23" dur="1" fill="hold">
                                          <p:stCondLst>
                                            <p:cond delay="0"/>
                                          </p:stCondLst>
                                        </p:cTn>
                                        <p:tgtEl>
                                          <p:spTgt spid="52267"/>
                                        </p:tgtEl>
                                        <p:attrNameLst>
                                          <p:attrName>style.visibility</p:attrName>
                                        </p:attrNameLst>
                                      </p:cBhvr>
                                      <p:to>
                                        <p:strVal val="visible"/>
                                      </p:to>
                                    </p:set>
                                    <p:animEffect transition="in" filter="dissolve">
                                      <p:cBhvr>
                                        <p:cTn id="24" dur="500"/>
                                        <p:tgtEl>
                                          <p:spTgt spid="5226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2272"/>
                                        </p:tgtEl>
                                        <p:attrNameLst>
                                          <p:attrName>style.visibility</p:attrName>
                                        </p:attrNameLst>
                                      </p:cBhvr>
                                      <p:to>
                                        <p:strVal val="visible"/>
                                      </p:to>
                                    </p:set>
                                    <p:animEffect transition="in" filter="dissolve">
                                      <p:cBhvr>
                                        <p:cTn id="27" dur="500"/>
                                        <p:tgtEl>
                                          <p:spTgt spid="5227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2276"/>
                                        </p:tgtEl>
                                        <p:attrNameLst>
                                          <p:attrName>style.visibility</p:attrName>
                                        </p:attrNameLst>
                                      </p:cBhvr>
                                      <p:to>
                                        <p:strVal val="visible"/>
                                      </p:to>
                                    </p:set>
                                    <p:animEffect transition="in" filter="dissolve">
                                      <p:cBhvr>
                                        <p:cTn id="30" dur="500"/>
                                        <p:tgtEl>
                                          <p:spTgt spid="5227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2278"/>
                                        </p:tgtEl>
                                        <p:attrNameLst>
                                          <p:attrName>style.visibility</p:attrName>
                                        </p:attrNameLst>
                                      </p:cBhvr>
                                      <p:to>
                                        <p:strVal val="visible"/>
                                      </p:to>
                                    </p:set>
                                    <p:animEffect transition="in" filter="dissolve">
                                      <p:cBhvr>
                                        <p:cTn id="33" dur="500"/>
                                        <p:tgtEl>
                                          <p:spTgt spid="5227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2277"/>
                                        </p:tgtEl>
                                        <p:attrNameLst>
                                          <p:attrName>style.visibility</p:attrName>
                                        </p:attrNameLst>
                                      </p:cBhvr>
                                      <p:to>
                                        <p:strVal val="visible"/>
                                      </p:to>
                                    </p:set>
                                    <p:animEffect transition="in" filter="dissolve">
                                      <p:cBhvr>
                                        <p:cTn id="36" dur="500"/>
                                        <p:tgtEl>
                                          <p:spTgt spid="5227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2280"/>
                                        </p:tgtEl>
                                        <p:attrNameLst>
                                          <p:attrName>style.visibility</p:attrName>
                                        </p:attrNameLst>
                                      </p:cBhvr>
                                      <p:to>
                                        <p:strVal val="visible"/>
                                      </p:to>
                                    </p:set>
                                    <p:animEffect transition="in" filter="dissolve">
                                      <p:cBhvr>
                                        <p:cTn id="41" dur="500"/>
                                        <p:tgtEl>
                                          <p:spTgt spid="5228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52283"/>
                                        </p:tgtEl>
                                        <p:attrNameLst>
                                          <p:attrName>style.visibility</p:attrName>
                                        </p:attrNameLst>
                                      </p:cBhvr>
                                      <p:to>
                                        <p:strVal val="visible"/>
                                      </p:to>
                                    </p:set>
                                    <p:animEffect transition="in" filter="dissolve">
                                      <p:cBhvr>
                                        <p:cTn id="46" dur="500"/>
                                        <p:tgtEl>
                                          <p:spTgt spid="5228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52284"/>
                                        </p:tgtEl>
                                        <p:attrNameLst>
                                          <p:attrName>style.visibility</p:attrName>
                                        </p:attrNameLst>
                                      </p:cBhvr>
                                      <p:to>
                                        <p:strVal val="visible"/>
                                      </p:to>
                                    </p:set>
                                    <p:animEffect transition="in" filter="dissolve">
                                      <p:cBhvr>
                                        <p:cTn id="51" dur="500"/>
                                        <p:tgtEl>
                                          <p:spTgt spid="52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72" grpId="0"/>
      <p:bldP spid="52273" grpId="0" animBg="1"/>
      <p:bldP spid="52274" grpId="0" animBg="1"/>
      <p:bldP spid="52275" grpId="0" animBg="1"/>
      <p:bldP spid="52276" grpId="0" animBg="1"/>
      <p:bldP spid="52277" grpId="0" animBg="1"/>
      <p:bldP spid="52278" grpId="0" animBg="1"/>
      <p:bldP spid="52279" grpId="0"/>
      <p:bldP spid="5228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paradigm</a:t>
            </a:r>
            <a:endParaRPr lang="en-US" dirty="0"/>
          </a:p>
        </p:txBody>
      </p:sp>
      <p:sp>
        <p:nvSpPr>
          <p:cNvPr id="3" name="Content Placeholder 2"/>
          <p:cNvSpPr>
            <a:spLocks noGrp="1"/>
          </p:cNvSpPr>
          <p:nvPr>
            <p:ph idx="1"/>
          </p:nvPr>
        </p:nvSpPr>
        <p:spPr/>
        <p:txBody>
          <a:bodyPr/>
          <a:lstStyle/>
          <a:p>
            <a:r>
              <a:rPr lang="en-US" dirty="0" smtClean="0"/>
              <a:t>Map the data into key-value pairs</a:t>
            </a:r>
          </a:p>
          <a:p>
            <a:pPr lvl="1"/>
            <a:r>
              <a:rPr lang="en-US" dirty="0" smtClean="0"/>
              <a:t>E.g., map a document to word-count pairs</a:t>
            </a:r>
          </a:p>
          <a:p>
            <a:r>
              <a:rPr lang="en-US" dirty="0" smtClean="0"/>
              <a:t>Group by key</a:t>
            </a:r>
          </a:p>
          <a:p>
            <a:pPr lvl="1"/>
            <a:r>
              <a:rPr lang="en-US" dirty="0" smtClean="0"/>
              <a:t>Group all pairs of the same word, with lists of counts</a:t>
            </a:r>
          </a:p>
          <a:p>
            <a:r>
              <a:rPr lang="en-US" dirty="0" smtClean="0"/>
              <a:t>Reduce by aggregating</a:t>
            </a:r>
          </a:p>
          <a:p>
            <a:pPr lvl="1"/>
            <a:r>
              <a:rPr lang="en-US" dirty="0" smtClean="0"/>
              <a:t>E.g. sum all the counts to produce the total count.</a:t>
            </a:r>
            <a:endParaRPr lang="en-US" dirty="0"/>
          </a:p>
        </p:txBody>
      </p:sp>
    </p:spTree>
    <p:extLst>
      <p:ext uri="{BB962C8B-B14F-4D97-AF65-F5344CB8AC3E}">
        <p14:creationId xmlns:p14="http://schemas.microsoft.com/office/powerpoint/2010/main" val="8756346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817"/>
            <a:ext cx="8229600" cy="990600"/>
          </a:xfrm>
        </p:spPr>
        <p:txBody>
          <a:bodyPr>
            <a:noAutofit/>
          </a:bodyPr>
          <a:lstStyle/>
          <a:p>
            <a:r>
              <a:rPr lang="en-US" sz="3200" dirty="0" smtClean="0"/>
              <a:t>Putting it all together:</a:t>
            </a:r>
            <a:br>
              <a:rPr lang="en-US" sz="3200" dirty="0" smtClean="0"/>
            </a:br>
            <a:r>
              <a:rPr lang="en-US" sz="3200" dirty="0" smtClean="0"/>
              <a:t>The LinkedIn Data Mining Pipeline</a:t>
            </a:r>
            <a:endParaRPr lang="en-US" sz="3200" dirty="0"/>
          </a:p>
        </p:txBody>
      </p:sp>
      <p:sp>
        <p:nvSpPr>
          <p:cNvPr id="4" name="Slide Number Placeholder 3"/>
          <p:cNvSpPr>
            <a:spLocks noGrp="1"/>
          </p:cNvSpPr>
          <p:nvPr>
            <p:ph type="sldNum" sz="quarter" idx="12"/>
          </p:nvPr>
        </p:nvSpPr>
        <p:spPr/>
        <p:txBody>
          <a:bodyPr/>
          <a:lstStyle/>
          <a:p>
            <a:fld id="{75897B0D-BA2C-2244-86F3-025175B80EAC}" type="slidenum">
              <a:rPr lang="en-US" smtClean="0"/>
              <a:pPr/>
              <a:t>75</a:t>
            </a:fld>
            <a:endParaRPr lang="en-US" dirty="0"/>
          </a:p>
        </p:txBody>
      </p:sp>
      <p:grpSp>
        <p:nvGrpSpPr>
          <p:cNvPr id="85" name="Group 84"/>
          <p:cNvGrpSpPr/>
          <p:nvPr/>
        </p:nvGrpSpPr>
        <p:grpSpPr>
          <a:xfrm>
            <a:off x="762000" y="1524000"/>
            <a:ext cx="2022579" cy="1167199"/>
            <a:chOff x="762000" y="1219200"/>
            <a:chExt cx="2022579" cy="1167199"/>
          </a:xfrm>
        </p:grpSpPr>
        <p:sp>
          <p:nvSpPr>
            <p:cNvPr id="5" name="Rectangle 4"/>
            <p:cNvSpPr/>
            <p:nvPr/>
          </p:nvSpPr>
          <p:spPr>
            <a:xfrm>
              <a:off x="762000" y="1586299"/>
              <a:ext cx="2022579" cy="8001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f</a:t>
              </a:r>
              <a:r>
                <a:rPr lang="en-US" sz="1400" dirty="0" smtClean="0">
                  <a:latin typeface="Calibri"/>
                  <a:cs typeface="Calibri"/>
                </a:rPr>
                <a:t>eature extraction</a:t>
              </a:r>
            </a:p>
            <a:p>
              <a:pPr algn="ctr">
                <a:spcBef>
                  <a:spcPct val="20000"/>
                </a:spcBef>
                <a:buClr>
                  <a:schemeClr val="accent1"/>
                </a:buClr>
              </a:pPr>
              <a:r>
                <a:rPr lang="en-US" sz="1400" dirty="0">
                  <a:latin typeface="Calibri"/>
                  <a:cs typeface="Calibri"/>
                </a:rPr>
                <a:t>f</a:t>
              </a:r>
              <a:r>
                <a:rPr lang="en-US" sz="1400" dirty="0" smtClean="0">
                  <a:latin typeface="Calibri"/>
                  <a:cs typeface="Calibri"/>
                </a:rPr>
                <a:t>eature transformation</a:t>
              </a:r>
            </a:p>
            <a:p>
              <a:pPr algn="ctr">
                <a:spcBef>
                  <a:spcPct val="20000"/>
                </a:spcBef>
                <a:buClr>
                  <a:schemeClr val="accent1"/>
                </a:buClr>
              </a:pPr>
              <a:r>
                <a:rPr lang="en-US" sz="1400" dirty="0">
                  <a:latin typeface="Calibri"/>
                  <a:cs typeface="Calibri"/>
                </a:rPr>
                <a:t>u</a:t>
              </a:r>
              <a:r>
                <a:rPr lang="en-US" sz="1400" dirty="0" smtClean="0">
                  <a:latin typeface="Calibri"/>
                  <a:cs typeface="Calibri"/>
                </a:rPr>
                <a:t>ser modeling</a:t>
              </a:r>
              <a:endParaRPr lang="en-US" sz="1400" dirty="0">
                <a:latin typeface="Calibri"/>
                <a:cs typeface="Calibri"/>
              </a:endParaRPr>
            </a:p>
          </p:txBody>
        </p:sp>
        <p:sp>
          <p:nvSpPr>
            <p:cNvPr id="16" name="TextBox 15"/>
            <p:cNvSpPr txBox="1"/>
            <p:nvPr/>
          </p:nvSpPr>
          <p:spPr>
            <a:xfrm>
              <a:off x="1276527" y="1219200"/>
              <a:ext cx="1390473" cy="338554"/>
            </a:xfrm>
            <a:prstGeom prst="rect">
              <a:avLst/>
            </a:prstGeom>
          </p:spPr>
          <p:txBody>
            <a:bodyPr vert="horz" wrap="square" lIns="0" tIns="45720" rIns="91440" bIns="45720" rtlCol="0">
              <a:spAutoFit/>
            </a:bodyPr>
            <a:lstStyle/>
            <a:p>
              <a:pPr marL="342900" marR="0" indent="-342900" algn="l" defTabSz="457200" rtl="0" eaLnBrk="1" fontAlgn="auto" latinLnBrk="0" hangingPunct="1">
                <a:lnSpc>
                  <a:spcPct val="100000"/>
                </a:lnSpc>
                <a:spcBef>
                  <a:spcPct val="20000"/>
                </a:spcBef>
                <a:spcAft>
                  <a:spcPts val="0"/>
                </a:spcAft>
                <a:buClr>
                  <a:schemeClr val="accent1"/>
                </a:buClr>
                <a:buSzTx/>
                <a:buFont typeface="Wingdings" pitchFamily="2" charset="2"/>
                <a:buNone/>
                <a:tabLst/>
              </a:pPr>
              <a:r>
                <a:rPr kumimoji="0" lang="en-US" sz="1600" i="0" u="none" strike="noStrike" kern="1200" cap="none" spc="0" normalizeH="0" baseline="0" noProof="0" dirty="0" smtClean="0">
                  <a:ln>
                    <a:noFill/>
                  </a:ln>
                  <a:solidFill>
                    <a:srgbClr val="000000"/>
                  </a:solidFill>
                  <a:effectLst/>
                  <a:uLnTx/>
                  <a:uFillTx/>
                  <a:latin typeface="Calibri"/>
                  <a:ea typeface="+mn-ea"/>
                  <a:cs typeface="Calibri"/>
                </a:rPr>
                <a:t>Data Pipeline</a:t>
              </a:r>
            </a:p>
          </p:txBody>
        </p:sp>
      </p:grpSp>
      <p:sp>
        <p:nvSpPr>
          <p:cNvPr id="19" name="Rectangle 18"/>
          <p:cNvSpPr/>
          <p:nvPr/>
        </p:nvSpPr>
        <p:spPr>
          <a:xfrm>
            <a:off x="762000" y="3886200"/>
            <a:ext cx="2022579" cy="8001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data tracking &amp; logging</a:t>
            </a:r>
            <a:endParaRPr lang="en-US" sz="1400" dirty="0">
              <a:latin typeface="Calibri"/>
              <a:cs typeface="Calibri"/>
            </a:endParaRPr>
          </a:p>
        </p:txBody>
      </p:sp>
      <p:cxnSp>
        <p:nvCxnSpPr>
          <p:cNvPr id="64" name="Straight Arrow Connector 63"/>
          <p:cNvCxnSpPr>
            <a:stCxn id="19" idx="0"/>
            <a:endCxn id="5" idx="2"/>
          </p:cNvCxnSpPr>
          <p:nvPr/>
        </p:nvCxnSpPr>
        <p:spPr>
          <a:xfrm flipV="1">
            <a:off x="1773290" y="2691199"/>
            <a:ext cx="0" cy="1195001"/>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3200400" y="3505200"/>
            <a:ext cx="4953000" cy="2667000"/>
            <a:chOff x="3200400" y="3200400"/>
            <a:chExt cx="4953000" cy="2667000"/>
          </a:xfrm>
        </p:grpSpPr>
        <p:sp>
          <p:nvSpPr>
            <p:cNvPr id="50" name="L-Shape 49"/>
            <p:cNvSpPr/>
            <p:nvPr/>
          </p:nvSpPr>
          <p:spPr>
            <a:xfrm flipV="1">
              <a:off x="3200400" y="3200400"/>
              <a:ext cx="4953000" cy="2667000"/>
            </a:xfrm>
            <a:prstGeom prst="corner">
              <a:avLst>
                <a:gd name="adj1" fmla="val 51798"/>
                <a:gd name="adj2" fmla="val 93669"/>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Bef>
                  <a:spcPct val="20000"/>
                </a:spcBef>
                <a:buClr>
                  <a:schemeClr val="accent1"/>
                </a:buClr>
                <a:buFont typeface="Arial" pitchFamily="34" charset="0"/>
                <a:buChar char="•"/>
              </a:pPr>
              <a:endParaRPr lang="en-US" sz="2200" dirty="0">
                <a:latin typeface="Arial" pitchFamily="34" charset="0"/>
                <a:cs typeface="Arial" pitchFamily="34" charset="0"/>
              </a:endParaRPr>
            </a:p>
          </p:txBody>
        </p:sp>
        <p:sp>
          <p:nvSpPr>
            <p:cNvPr id="20" name="Rectangle 19"/>
            <p:cNvSpPr/>
            <p:nvPr/>
          </p:nvSpPr>
          <p:spPr>
            <a:xfrm>
              <a:off x="6019800" y="35814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candidates generation</a:t>
              </a:r>
              <a:endParaRPr lang="en-US" sz="1400" dirty="0">
                <a:latin typeface="Calibri"/>
                <a:cs typeface="Calibri"/>
              </a:endParaRPr>
            </a:p>
          </p:txBody>
        </p:sp>
        <p:sp>
          <p:nvSpPr>
            <p:cNvPr id="21" name="Rectangle 20"/>
            <p:cNvSpPr/>
            <p:nvPr/>
          </p:nvSpPr>
          <p:spPr>
            <a:xfrm>
              <a:off x="3441315" y="35814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multi-pass rankers</a:t>
              </a:r>
              <a:endParaRPr lang="en-US" sz="1400" dirty="0">
                <a:latin typeface="Calibri"/>
                <a:cs typeface="Calibri"/>
              </a:endParaRPr>
            </a:p>
          </p:txBody>
        </p:sp>
        <p:sp>
          <p:nvSpPr>
            <p:cNvPr id="24" name="TextBox 23"/>
            <p:cNvSpPr txBox="1"/>
            <p:nvPr/>
          </p:nvSpPr>
          <p:spPr>
            <a:xfrm>
              <a:off x="4724399" y="3200400"/>
              <a:ext cx="1981201" cy="338554"/>
            </a:xfrm>
            <a:prstGeom prst="rect">
              <a:avLst/>
            </a:prstGeom>
          </p:spPr>
          <p:txBody>
            <a:bodyPr vert="horz" wrap="square" lIns="0" tIns="45720" rIns="91440" bIns="45720" rtlCol="0">
              <a:spAutoFit/>
            </a:bodyPr>
            <a:lstStyle/>
            <a:p>
              <a:pPr marL="342900" marR="0" indent="-342900" algn="l" defTabSz="457200" rtl="0" eaLnBrk="1" fontAlgn="auto" latinLnBrk="0" hangingPunct="1">
                <a:lnSpc>
                  <a:spcPct val="100000"/>
                </a:lnSpc>
                <a:spcBef>
                  <a:spcPct val="20000"/>
                </a:spcBef>
                <a:spcAft>
                  <a:spcPts val="0"/>
                </a:spcAft>
                <a:buClr>
                  <a:schemeClr val="accent1"/>
                </a:buClr>
                <a:buSzTx/>
                <a:buFont typeface="Wingdings" pitchFamily="2" charset="2"/>
                <a:buNone/>
                <a:tabLst/>
              </a:pPr>
              <a:r>
                <a:rPr kumimoji="0" lang="en-US" sz="1600" i="0" u="none" strike="noStrike" kern="1200" cap="none" spc="0" normalizeH="0" baseline="0" noProof="0" dirty="0" smtClean="0">
                  <a:ln>
                    <a:noFill/>
                  </a:ln>
                  <a:solidFill>
                    <a:srgbClr val="000000"/>
                  </a:solidFill>
                  <a:effectLst/>
                  <a:uLnTx/>
                  <a:uFillTx/>
                  <a:latin typeface="Calibri"/>
                  <a:ea typeface="+mn-ea"/>
                  <a:cs typeface="Calibri"/>
                </a:rPr>
                <a:t>Online Serving System</a:t>
              </a:r>
            </a:p>
          </p:txBody>
        </p:sp>
        <p:sp>
          <p:nvSpPr>
            <p:cNvPr id="28" name="Rectangle 27"/>
            <p:cNvSpPr/>
            <p:nvPr/>
          </p:nvSpPr>
          <p:spPr>
            <a:xfrm>
              <a:off x="3429000" y="49530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real-time feedback</a:t>
              </a:r>
              <a:endParaRPr lang="en-US" sz="1400" dirty="0">
                <a:latin typeface="Calibri"/>
                <a:cs typeface="Calibri"/>
              </a:endParaRPr>
            </a:p>
          </p:txBody>
        </p:sp>
        <p:cxnSp>
          <p:nvCxnSpPr>
            <p:cNvPr id="59" name="Straight Arrow Connector 58"/>
            <p:cNvCxnSpPr>
              <a:stCxn id="20" idx="1"/>
              <a:endCxn id="21" idx="3"/>
            </p:cNvCxnSpPr>
            <p:nvPr/>
          </p:nvCxnSpPr>
          <p:spPr>
            <a:xfrm flipH="1">
              <a:off x="5463894" y="3981450"/>
              <a:ext cx="555906"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8" idx="0"/>
            </p:cNvCxnSpPr>
            <p:nvPr/>
          </p:nvCxnSpPr>
          <p:spPr>
            <a:xfrm flipV="1">
              <a:off x="4440290" y="4381500"/>
              <a:ext cx="0" cy="57150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3200400" y="1524000"/>
            <a:ext cx="5410202" cy="1488877"/>
            <a:chOff x="3200400" y="1219200"/>
            <a:chExt cx="5410202" cy="1488877"/>
          </a:xfrm>
        </p:grpSpPr>
        <p:sp>
          <p:nvSpPr>
            <p:cNvPr id="27" name="Rounded Rectangle 26"/>
            <p:cNvSpPr/>
            <p:nvPr/>
          </p:nvSpPr>
          <p:spPr>
            <a:xfrm>
              <a:off x="3200400" y="1238781"/>
              <a:ext cx="5029200" cy="1455395"/>
            </a:xfrm>
            <a:prstGeom prst="roundRect">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Bef>
                  <a:spcPct val="20000"/>
                </a:spcBef>
                <a:buClr>
                  <a:schemeClr val="accent1"/>
                </a:buClr>
                <a:buFont typeface="Arial" pitchFamily="34" charset="0"/>
                <a:buChar char="•"/>
              </a:pPr>
              <a:endParaRPr lang="en-US" sz="2200" dirty="0">
                <a:latin typeface="Arial" pitchFamily="34" charset="0"/>
                <a:cs typeface="Arial" pitchFamily="34" charset="0"/>
              </a:endParaRPr>
            </a:p>
          </p:txBody>
        </p:sp>
        <p:sp>
          <p:nvSpPr>
            <p:cNvPr id="15" name="TextBox 14"/>
            <p:cNvSpPr txBox="1"/>
            <p:nvPr/>
          </p:nvSpPr>
          <p:spPr>
            <a:xfrm>
              <a:off x="4800600" y="1219200"/>
              <a:ext cx="2895600" cy="338554"/>
            </a:xfrm>
            <a:prstGeom prst="rect">
              <a:avLst/>
            </a:prstGeom>
          </p:spPr>
          <p:txBody>
            <a:bodyPr vert="horz" wrap="square" lIns="0" tIns="45720" rIns="91440" bIns="45720" rtlCol="0">
              <a:spAutoFit/>
            </a:bodyPr>
            <a:lstStyle/>
            <a:p>
              <a:pPr marL="342900" marR="0" indent="-342900" algn="l" defTabSz="457200" rtl="0" eaLnBrk="1" fontAlgn="auto" latinLnBrk="0" hangingPunct="1">
                <a:lnSpc>
                  <a:spcPct val="100000"/>
                </a:lnSpc>
                <a:spcBef>
                  <a:spcPct val="20000"/>
                </a:spcBef>
                <a:spcAft>
                  <a:spcPts val="0"/>
                </a:spcAft>
                <a:buClr>
                  <a:schemeClr val="accent1"/>
                </a:buClr>
                <a:buSzTx/>
                <a:buFont typeface="Wingdings" pitchFamily="2" charset="2"/>
                <a:buNone/>
                <a:tabLst/>
              </a:pPr>
              <a:r>
                <a:rPr kumimoji="0" lang="en-US" sz="1600" i="0" u="none" strike="noStrike" kern="1200" cap="none" spc="0" normalizeH="0" baseline="0" noProof="0" dirty="0" smtClean="0">
                  <a:ln>
                    <a:noFill/>
                  </a:ln>
                  <a:solidFill>
                    <a:srgbClr val="000000"/>
                  </a:solidFill>
                  <a:effectLst/>
                  <a:uLnTx/>
                  <a:uFillTx/>
                  <a:latin typeface="Calibri"/>
                  <a:ea typeface="+mn-ea"/>
                  <a:cs typeface="Calibri"/>
                </a:rPr>
                <a:t>Model Fitting Pipeline (Hadoop)</a:t>
              </a:r>
            </a:p>
          </p:txBody>
        </p:sp>
        <p:sp>
          <p:nvSpPr>
            <p:cNvPr id="17" name="Rectangle 16"/>
            <p:cNvSpPr/>
            <p:nvPr/>
          </p:nvSpPr>
          <p:spPr>
            <a:xfrm>
              <a:off x="3387621" y="1586299"/>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o</a:t>
              </a:r>
              <a:r>
                <a:rPr lang="en-US" sz="1400" dirty="0" smtClean="0">
                  <a:latin typeface="Calibri"/>
                  <a:cs typeface="Calibri"/>
                </a:rPr>
                <a:t>ffline modeling fitting</a:t>
              </a:r>
            </a:p>
            <a:p>
              <a:pPr algn="ctr">
                <a:spcBef>
                  <a:spcPct val="20000"/>
                </a:spcBef>
                <a:buClr>
                  <a:schemeClr val="accent1"/>
                </a:buClr>
              </a:pPr>
              <a:r>
                <a:rPr lang="en-US" sz="1400" dirty="0" smtClean="0">
                  <a:latin typeface="Calibri"/>
                  <a:cs typeface="Calibri"/>
                </a:rPr>
                <a:t>(cold-start model)</a:t>
              </a:r>
              <a:endParaRPr lang="en-US" sz="1400" dirty="0">
                <a:latin typeface="Calibri"/>
                <a:cs typeface="Calibri"/>
              </a:endParaRPr>
            </a:p>
          </p:txBody>
        </p:sp>
        <p:sp>
          <p:nvSpPr>
            <p:cNvPr id="18" name="Rectangle 17"/>
            <p:cNvSpPr/>
            <p:nvPr/>
          </p:nvSpPr>
          <p:spPr>
            <a:xfrm>
              <a:off x="6019800" y="16002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nearline modeling fitting</a:t>
              </a:r>
            </a:p>
            <a:p>
              <a:pPr algn="ctr">
                <a:spcBef>
                  <a:spcPct val="20000"/>
                </a:spcBef>
                <a:buClr>
                  <a:schemeClr val="accent1"/>
                </a:buClr>
              </a:pPr>
              <a:r>
                <a:rPr lang="en-US" sz="1400" dirty="0">
                  <a:latin typeface="Calibri"/>
                  <a:cs typeface="Calibri"/>
                </a:rPr>
                <a:t>(</a:t>
              </a:r>
              <a:r>
                <a:rPr lang="en-US" sz="1400" dirty="0" smtClean="0">
                  <a:latin typeface="Calibri"/>
                  <a:cs typeface="Calibri"/>
                </a:rPr>
                <a:t>warm-start model)</a:t>
              </a:r>
              <a:endParaRPr lang="en-US" sz="1400" dirty="0">
                <a:latin typeface="Calibri"/>
                <a:cs typeface="Calibri"/>
              </a:endParaRPr>
            </a:p>
          </p:txBody>
        </p:sp>
        <p:sp>
          <p:nvSpPr>
            <p:cNvPr id="45" name="TextBox 44"/>
            <p:cNvSpPr txBox="1"/>
            <p:nvPr/>
          </p:nvSpPr>
          <p:spPr>
            <a:xfrm>
              <a:off x="4495800" y="2386399"/>
              <a:ext cx="1219202" cy="307777"/>
            </a:xfrm>
            <a:prstGeom prst="rect">
              <a:avLst/>
            </a:prstGeom>
          </p:spPr>
          <p:txBody>
            <a:bodyPr vert="horz" wrap="square" lIns="0" tIns="45720" rIns="91440" bIns="45720" rtlCol="0">
              <a:spAutoFit/>
            </a:bodyPr>
            <a:lstStyle/>
            <a:p>
              <a:pPr marL="342900" marR="0" indent="-342900" algn="l" defTabSz="457200" rtl="0" eaLnBrk="1" fontAlgn="auto" latinLnBrk="0" hangingPunct="1">
                <a:lnSpc>
                  <a:spcPct val="100000"/>
                </a:lnSpc>
                <a:spcBef>
                  <a:spcPct val="20000"/>
                </a:spcBef>
                <a:spcAft>
                  <a:spcPts val="0"/>
                </a:spcAft>
                <a:buClr>
                  <a:schemeClr val="accent1"/>
                </a:buClr>
                <a:buSzTx/>
                <a:buFont typeface="Wingdings" pitchFamily="2" charset="2"/>
                <a:buNone/>
                <a:tabLst/>
              </a:pPr>
              <a:r>
                <a:rPr kumimoji="0" lang="en-US" sz="1400" i="0" u="none" strike="noStrike" kern="1200" cap="none" spc="0" normalizeH="0" baseline="0" noProof="0" dirty="0" smtClean="0">
                  <a:ln>
                    <a:noFill/>
                  </a:ln>
                  <a:solidFill>
                    <a:srgbClr val="000000"/>
                  </a:solidFill>
                  <a:effectLst/>
                  <a:uLnTx/>
                  <a:uFillTx/>
                  <a:latin typeface="Calibri"/>
                  <a:ea typeface="+mn-ea"/>
                  <a:cs typeface="Calibri"/>
                </a:rPr>
                <a:t>daily/weekly</a:t>
              </a:r>
              <a:endParaRPr kumimoji="0" lang="en-US" sz="1200" i="0" u="none" strike="noStrike" kern="1200" cap="none" spc="0" normalizeH="0" baseline="0" noProof="0" dirty="0" smtClean="0">
                <a:ln>
                  <a:noFill/>
                </a:ln>
                <a:solidFill>
                  <a:srgbClr val="000000"/>
                </a:solidFill>
                <a:effectLst/>
                <a:uLnTx/>
                <a:uFillTx/>
                <a:latin typeface="Calibri"/>
                <a:ea typeface="+mn-ea"/>
                <a:cs typeface="Calibri"/>
              </a:endParaRPr>
            </a:p>
          </p:txBody>
        </p:sp>
        <p:sp>
          <p:nvSpPr>
            <p:cNvPr id="46" name="TextBox 45"/>
            <p:cNvSpPr txBox="1"/>
            <p:nvPr/>
          </p:nvSpPr>
          <p:spPr>
            <a:xfrm>
              <a:off x="7031090" y="2400300"/>
              <a:ext cx="1579512" cy="307777"/>
            </a:xfrm>
            <a:prstGeom prst="rect">
              <a:avLst/>
            </a:prstGeom>
          </p:spPr>
          <p:txBody>
            <a:bodyPr vert="horz" wrap="square" lIns="0" tIns="45720" rIns="91440" bIns="45720" rtlCol="0">
              <a:spAutoFit/>
            </a:bodyPr>
            <a:lstStyle/>
            <a:p>
              <a:pPr marL="342900" marR="0" indent="-342900" algn="l" defTabSz="457200" rtl="0" eaLnBrk="1" fontAlgn="auto" latinLnBrk="0" hangingPunct="1">
                <a:lnSpc>
                  <a:spcPct val="100000"/>
                </a:lnSpc>
                <a:spcBef>
                  <a:spcPct val="20000"/>
                </a:spcBef>
                <a:spcAft>
                  <a:spcPts val="0"/>
                </a:spcAft>
                <a:buClr>
                  <a:schemeClr val="accent1"/>
                </a:buClr>
                <a:buSzTx/>
                <a:buFont typeface="Wingdings" pitchFamily="2" charset="2"/>
                <a:buNone/>
                <a:tabLst/>
              </a:pPr>
              <a:r>
                <a:rPr kumimoji="0" lang="en-US" sz="1400" i="0" u="none" strike="noStrike" kern="1200" cap="none" spc="0" normalizeH="0" baseline="0" noProof="0" dirty="0" smtClean="0">
                  <a:ln>
                    <a:noFill/>
                  </a:ln>
                  <a:solidFill>
                    <a:srgbClr val="000000"/>
                  </a:solidFill>
                  <a:effectLst/>
                  <a:uLnTx/>
                  <a:uFillTx/>
                  <a:latin typeface="Calibri"/>
                  <a:ea typeface="+mn-ea"/>
                  <a:cs typeface="Calibri"/>
                </a:rPr>
                <a:t>minutes/hourly</a:t>
              </a:r>
              <a:endParaRPr kumimoji="0" lang="en-US" sz="1200" i="0" u="none" strike="noStrike" kern="1200" cap="none" spc="0" normalizeH="0" baseline="0" noProof="0" dirty="0" smtClean="0">
                <a:ln>
                  <a:noFill/>
                </a:ln>
                <a:solidFill>
                  <a:srgbClr val="000000"/>
                </a:solidFill>
                <a:effectLst/>
                <a:uLnTx/>
                <a:uFillTx/>
                <a:latin typeface="Calibri"/>
                <a:ea typeface="+mn-ea"/>
                <a:cs typeface="Calibri"/>
              </a:endParaRPr>
            </a:p>
          </p:txBody>
        </p:sp>
        <p:cxnSp>
          <p:nvCxnSpPr>
            <p:cNvPr id="76" name="Straight Arrow Connector 75"/>
            <p:cNvCxnSpPr>
              <a:stCxn id="17" idx="3"/>
            </p:cNvCxnSpPr>
            <p:nvPr/>
          </p:nvCxnSpPr>
          <p:spPr>
            <a:xfrm>
              <a:off x="5410200" y="1986349"/>
              <a:ext cx="609600"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3" name="Rectangle 22"/>
          <p:cNvSpPr/>
          <p:nvPr/>
        </p:nvSpPr>
        <p:spPr>
          <a:xfrm>
            <a:off x="6019800" y="5253454"/>
            <a:ext cx="2022579" cy="8001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smtClean="0">
                <a:latin typeface="Calibri"/>
                <a:cs typeface="Calibri"/>
              </a:rPr>
              <a:t>online A/</a:t>
            </a:r>
            <a:r>
              <a:rPr lang="en-US" sz="1400" dirty="0">
                <a:latin typeface="Calibri"/>
                <a:cs typeface="Calibri"/>
              </a:rPr>
              <a:t>B</a:t>
            </a:r>
            <a:r>
              <a:rPr lang="en-US" sz="1400" dirty="0" smtClean="0">
                <a:latin typeface="Calibri"/>
                <a:cs typeface="Calibri"/>
              </a:rPr>
              <a:t> test</a:t>
            </a:r>
          </a:p>
          <a:p>
            <a:pPr algn="ctr">
              <a:spcBef>
                <a:spcPct val="20000"/>
              </a:spcBef>
              <a:buClr>
                <a:schemeClr val="accent1"/>
              </a:buClr>
            </a:pPr>
            <a:r>
              <a:rPr lang="en-US" sz="1400" dirty="0" smtClean="0">
                <a:latin typeface="Calibri"/>
                <a:cs typeface="Calibri"/>
              </a:rPr>
              <a:t>model evaluation</a:t>
            </a:r>
            <a:endParaRPr lang="en-US" sz="1400" dirty="0">
              <a:latin typeface="Calibri"/>
              <a:cs typeface="Calibri"/>
            </a:endParaRPr>
          </a:p>
        </p:txBody>
      </p:sp>
      <p:cxnSp>
        <p:nvCxnSpPr>
          <p:cNvPr id="56" name="Straight Arrow Connector 55"/>
          <p:cNvCxnSpPr>
            <a:stCxn id="18" idx="2"/>
            <a:endCxn id="20" idx="0"/>
          </p:cNvCxnSpPr>
          <p:nvPr/>
        </p:nvCxnSpPr>
        <p:spPr>
          <a:xfrm>
            <a:off x="7031090" y="2705100"/>
            <a:ext cx="0" cy="118110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5" idx="3"/>
            <a:endCxn id="17" idx="1"/>
          </p:cNvCxnSpPr>
          <p:nvPr/>
        </p:nvCxnSpPr>
        <p:spPr>
          <a:xfrm>
            <a:off x="2784579" y="2291149"/>
            <a:ext cx="603042" cy="0"/>
          </a:xfrm>
          <a:prstGeom prst="straightConnector1">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21" idx="1"/>
            <a:endCxn id="19" idx="3"/>
          </p:cNvCxnSpPr>
          <p:nvPr/>
        </p:nvCxnSpPr>
        <p:spPr>
          <a:xfrm flipH="1">
            <a:off x="2784579" y="4286250"/>
            <a:ext cx="656736"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Elbow Connector 86"/>
          <p:cNvCxnSpPr>
            <a:stCxn id="19" idx="2"/>
            <a:endCxn id="23" idx="2"/>
          </p:cNvCxnSpPr>
          <p:nvPr/>
        </p:nvCxnSpPr>
        <p:spPr>
          <a:xfrm rot="16200000" flipH="1">
            <a:off x="3718563" y="2741027"/>
            <a:ext cx="1367254" cy="5257800"/>
          </a:xfrm>
          <a:prstGeom prst="bentConnector3">
            <a:avLst>
              <a:gd name="adj1" fmla="val 134506"/>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5715002" y="4876800"/>
            <a:ext cx="304798" cy="381000"/>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9187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448" y="460788"/>
            <a:ext cx="8570214" cy="994172"/>
          </a:xfrm>
        </p:spPr>
        <p:txBody>
          <a:bodyPr>
            <a:normAutofit fontScale="90000"/>
          </a:bodyPr>
          <a:lstStyle/>
          <a:p>
            <a:pPr algn="ctr"/>
            <a:r>
              <a:rPr lang="en-US" dirty="0" smtClean="0"/>
              <a:t>The Skills of a Data Miner – Data Scientist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541039"/>
            <a:ext cx="4629150" cy="4181666"/>
          </a:xfrm>
          <a:prstGeom prst="rect">
            <a:avLst/>
          </a:prstGeom>
        </p:spPr>
      </p:pic>
      <p:sp>
        <p:nvSpPr>
          <p:cNvPr id="3" name="TextBox 2"/>
          <p:cNvSpPr txBox="1"/>
          <p:nvPr/>
        </p:nvSpPr>
        <p:spPr>
          <a:xfrm>
            <a:off x="770944" y="5808784"/>
            <a:ext cx="2877711" cy="646331"/>
          </a:xfrm>
          <a:prstGeom prst="rect">
            <a:avLst/>
          </a:prstGeom>
          <a:noFill/>
        </p:spPr>
        <p:txBody>
          <a:bodyPr wrap="none" rtlCol="0">
            <a:spAutoFit/>
          </a:bodyPr>
          <a:lstStyle/>
          <a:p>
            <a:r>
              <a:rPr lang="en-US" sz="3600" spc="-100" dirty="0">
                <a:solidFill>
                  <a:schemeClr val="tx2"/>
                </a:solidFill>
                <a:latin typeface="+mj-lt"/>
                <a:ea typeface="+mj-ea"/>
                <a:cs typeface="+mj-cs"/>
              </a:rPr>
              <a:t>It is a hard job</a:t>
            </a:r>
          </a:p>
        </p:txBody>
      </p:sp>
    </p:spTree>
    <p:extLst>
      <p:ext uri="{BB962C8B-B14F-4D97-AF65-F5344CB8AC3E}">
        <p14:creationId xmlns:p14="http://schemas.microsoft.com/office/powerpoint/2010/main" val="26195991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But also a rewarding one	</a:t>
            </a:r>
            <a:endParaRPr lang="el-GR" dirty="0"/>
          </a:p>
        </p:txBody>
      </p:sp>
      <p:pic>
        <p:nvPicPr>
          <p:cNvPr id="71682" name="Picture 2"/>
          <p:cNvPicPr>
            <a:picLocks noGrp="1" noChangeAspect="1" noChangeArrowheads="1"/>
          </p:cNvPicPr>
          <p:nvPr>
            <p:ph idx="1"/>
          </p:nvPr>
        </p:nvPicPr>
        <p:blipFill>
          <a:blip r:embed="rId2" cstate="print"/>
          <a:srcRect l="14815" t="30064" r="39815" b="5556"/>
          <a:stretch>
            <a:fillRect/>
          </a:stretch>
        </p:blipFill>
        <p:spPr bwMode="auto">
          <a:xfrm>
            <a:off x="3505200" y="1752600"/>
            <a:ext cx="5638800" cy="4500811"/>
          </a:xfrm>
          <a:prstGeom prst="rect">
            <a:avLst/>
          </a:prstGeom>
          <a:noFill/>
          <a:ln w="9525">
            <a:noFill/>
            <a:miter lim="800000"/>
            <a:headEnd/>
            <a:tailEnd/>
          </a:ln>
          <a:effectLst/>
        </p:spPr>
      </p:pic>
      <p:sp>
        <p:nvSpPr>
          <p:cNvPr id="6" name="5 - TextBox"/>
          <p:cNvSpPr txBox="1"/>
          <p:nvPr/>
        </p:nvSpPr>
        <p:spPr>
          <a:xfrm>
            <a:off x="228601" y="2133600"/>
            <a:ext cx="3276599" cy="3416320"/>
          </a:xfrm>
          <a:prstGeom prst="rect">
            <a:avLst/>
          </a:prstGeom>
          <a:noFill/>
        </p:spPr>
        <p:txBody>
          <a:bodyPr wrap="square" rtlCol="0">
            <a:spAutoFit/>
          </a:bodyPr>
          <a:lstStyle/>
          <a:p>
            <a:r>
              <a:rPr lang="en-US" i="1" dirty="0" smtClean="0"/>
              <a:t>"The success of companies like Google, </a:t>
            </a:r>
            <a:r>
              <a:rPr lang="en-US" i="1" dirty="0" err="1" smtClean="0"/>
              <a:t>Facebook</a:t>
            </a:r>
            <a:r>
              <a:rPr lang="en-US" i="1" dirty="0" smtClean="0"/>
              <a:t>, Amazon, and Netflix, not to mention Wall Street firms and industries from manufacturing and retail to healthcare, is increasingly driven by better tools for extracting meaning from very large quantities of data. 'Data Scientist' is now the hottest job title in Silicon Valley." </a:t>
            </a:r>
            <a:r>
              <a:rPr lang="en-US" dirty="0" smtClean="0"/>
              <a:t>     – Tim O'Reilly</a:t>
            </a:r>
            <a:endParaRPr lang="el-GR" dirty="0"/>
          </a:p>
        </p:txBody>
      </p:sp>
    </p:spTree>
    <p:extLst>
      <p:ext uri="{BB962C8B-B14F-4D97-AF65-F5344CB8AC3E}">
        <p14:creationId xmlns:p14="http://schemas.microsoft.com/office/powerpoint/2010/main" val="26052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genomic sequences</a:t>
            </a:r>
            <a:endParaRPr lang="en-US" dirty="0"/>
          </a:p>
        </p:txBody>
      </p:sp>
      <p:sp>
        <p:nvSpPr>
          <p:cNvPr id="3" name="Content Placeholder 2"/>
          <p:cNvSpPr>
            <a:spLocks noGrp="1"/>
          </p:cNvSpPr>
          <p:nvPr>
            <p:ph idx="1"/>
          </p:nvPr>
        </p:nvSpPr>
        <p:spPr/>
        <p:txBody>
          <a:bodyPr>
            <a:normAutofit/>
          </a:bodyPr>
          <a:lstStyle/>
          <a:p>
            <a:r>
              <a:rPr lang="en-US" dirty="0" smtClean="0">
                <a:hlinkClick r:id="rId2"/>
              </a:rPr>
              <a:t>http://www.1000genomes.org/page.php</a:t>
            </a:r>
            <a:endParaRPr lang="en-US" dirty="0" smtClean="0"/>
          </a:p>
          <a:p>
            <a:endParaRPr lang="en-US" dirty="0" smtClean="0"/>
          </a:p>
          <a:p>
            <a:r>
              <a:rPr lang="en-US" dirty="0" smtClean="0"/>
              <a:t>Full sequence of 1000 individuals</a:t>
            </a:r>
          </a:p>
          <a:p>
            <a:endParaRPr lang="en-US" dirty="0" smtClean="0"/>
          </a:p>
          <a:p>
            <a:r>
              <a:rPr lang="en-US" dirty="0" smtClean="0"/>
              <a:t>3 billion nucleotides per person </a:t>
            </a:r>
            <a:r>
              <a:rPr lang="en-US" dirty="0" smtClean="0">
                <a:sym typeface="Wingdings" pitchFamily="2" charset="2"/>
              </a:rPr>
              <a:t> 3 trillion nucleotides</a:t>
            </a:r>
          </a:p>
          <a:p>
            <a:endParaRPr lang="en-US" dirty="0" smtClean="0">
              <a:sym typeface="Wingdings" pitchFamily="2" charset="2"/>
            </a:endParaRPr>
          </a:p>
          <a:p>
            <a:r>
              <a:rPr lang="en-US" dirty="0" smtClean="0">
                <a:sym typeface="Wingdings" pitchFamily="2" charset="2"/>
              </a:rPr>
              <a:t>Lots more data in fact: medical history of the persons, gene expression data</a:t>
            </a:r>
            <a:endParaRPr lang="en-US" dirty="0"/>
          </a:p>
        </p:txBody>
      </p:sp>
    </p:spTree>
    <p:extLst>
      <p:ext uri="{BB962C8B-B14F-4D97-AF65-F5344CB8AC3E}">
        <p14:creationId xmlns:p14="http://schemas.microsoft.com/office/powerpoint/2010/main" val="2668459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data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Wearable devices can measure your heart rate, blood sugar, blood pressure, and other signals about your health. Medical records are becoming available to individuals</a:t>
            </a:r>
          </a:p>
          <a:p>
            <a:pPr lvl="1"/>
            <a:r>
              <a:rPr lang="en-US" dirty="0" smtClean="0">
                <a:solidFill>
                  <a:schemeClr val="accent6">
                    <a:lumMod val="75000"/>
                  </a:schemeClr>
                </a:solidFill>
              </a:rPr>
              <a:t>Wearable computing</a:t>
            </a:r>
          </a:p>
          <a:p>
            <a:pPr lvl="1"/>
            <a:endParaRPr lang="en-US" dirty="0"/>
          </a:p>
          <a:p>
            <a:r>
              <a:rPr lang="en-US" dirty="0" smtClean="0"/>
              <a:t>Brain imaging</a:t>
            </a:r>
          </a:p>
          <a:p>
            <a:pPr lvl="1"/>
            <a:r>
              <a:rPr lang="en-US" dirty="0" smtClean="0"/>
              <a:t>Images that monitor the activity in different areas of the brain under different stimuli</a:t>
            </a:r>
          </a:p>
          <a:p>
            <a:pPr lvl="2"/>
            <a:r>
              <a:rPr lang="en-US" dirty="0" smtClean="0"/>
              <a:t>TB of data that need to be analyzed.</a:t>
            </a:r>
          </a:p>
          <a:p>
            <a:pPr lvl="2"/>
            <a:endParaRPr lang="en-US" dirty="0"/>
          </a:p>
          <a:p>
            <a:r>
              <a:rPr lang="en-US" dirty="0" smtClean="0"/>
              <a:t>Gene and Protein interaction networks</a:t>
            </a:r>
          </a:p>
          <a:p>
            <a:pPr lvl="1"/>
            <a:r>
              <a:rPr lang="en-US" dirty="0" smtClean="0"/>
              <a:t>It is rare that a single gene regulates deterministically the expression of a condition.</a:t>
            </a:r>
          </a:p>
          <a:p>
            <a:pPr lvl="1"/>
            <a:r>
              <a:rPr lang="en-US" dirty="0" smtClean="0"/>
              <a:t>There are complex networks and probabilistic models that govern the protein expression.</a:t>
            </a:r>
          </a:p>
        </p:txBody>
      </p:sp>
    </p:spTree>
    <p:extLst>
      <p:ext uri="{BB962C8B-B14F-4D97-AF65-F5344CB8AC3E}">
        <p14:creationId xmlns:p14="http://schemas.microsoft.com/office/powerpoint/2010/main" val="7529774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5812</TotalTime>
  <Words>3811</Words>
  <Application>Microsoft Office PowerPoint</Application>
  <PresentationFormat>On-screen Show (4:3)</PresentationFormat>
  <Paragraphs>563</Paragraphs>
  <Slides>77</Slides>
  <Notes>15</Notes>
  <HiddenSlides>0</HiddenSlides>
  <MMClips>2</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6" baseType="lpstr">
      <vt:lpstr>Arial</vt:lpstr>
      <vt:lpstr>Calibri</vt:lpstr>
      <vt:lpstr>Monotype Sorts</vt:lpstr>
      <vt:lpstr>Tahoma</vt:lpstr>
      <vt:lpstr>Times New Roman</vt:lpstr>
      <vt:lpstr>Wingdings</vt:lpstr>
      <vt:lpstr>Clarity</vt:lpstr>
      <vt:lpstr>Document</vt:lpstr>
      <vt:lpstr>Clip</vt:lpstr>
      <vt:lpstr>DATA MINING LECTURE 1</vt:lpstr>
      <vt:lpstr>What is data mining?</vt:lpstr>
      <vt:lpstr>Why do we need data mining?</vt:lpstr>
      <vt:lpstr>Why do we need data mining?</vt:lpstr>
      <vt:lpstr>Example: transaction data</vt:lpstr>
      <vt:lpstr>Example: document data</vt:lpstr>
      <vt:lpstr>Example: network data</vt:lpstr>
      <vt:lpstr>Example: genomic sequences</vt:lpstr>
      <vt:lpstr>Medical data</vt:lpstr>
      <vt:lpstr>Example: environmental data</vt:lpstr>
      <vt:lpstr>Behavioral data</vt:lpstr>
      <vt:lpstr>The data is also very complex</vt:lpstr>
      <vt:lpstr>What can you do with the data?</vt:lpstr>
      <vt:lpstr>What can you do with the data?</vt:lpstr>
      <vt:lpstr>Amazon Recommendations</vt:lpstr>
      <vt:lpstr>The Long Tail</vt:lpstr>
      <vt:lpstr>Other recommendation systems</vt:lpstr>
      <vt:lpstr>What can you do with the data?</vt:lpstr>
      <vt:lpstr>Example Application</vt:lpstr>
      <vt:lpstr>What can you do with the data?</vt:lpstr>
      <vt:lpstr>What can you do with the data?</vt:lpstr>
      <vt:lpstr>What can you do with the data?</vt:lpstr>
      <vt:lpstr>PowerPoint Presentation</vt:lpstr>
      <vt:lpstr>The Web as a graph</vt:lpstr>
      <vt:lpstr>PowerPoint Presentation</vt:lpstr>
      <vt:lpstr>PowerPoint Presentation</vt:lpstr>
      <vt:lpstr>Viral Marketing</vt:lpstr>
      <vt:lpstr>Friendship suggestions</vt:lpstr>
      <vt:lpstr>Big data</vt:lpstr>
      <vt:lpstr>Example: Big Data and Sports</vt:lpstr>
      <vt:lpstr>NBA and Data Mining</vt:lpstr>
      <vt:lpstr>James Harden defence</vt:lpstr>
      <vt:lpstr>PowerPoint Presentation</vt:lpstr>
      <vt:lpstr>Why data mining?</vt:lpstr>
      <vt:lpstr>What is Data Mining again?</vt:lpstr>
      <vt:lpstr>What is data mining again?</vt:lpstr>
      <vt:lpstr>What can we do with data mining?</vt:lpstr>
      <vt:lpstr>Frequent Itemsets and Association Rules</vt:lpstr>
      <vt:lpstr>Example Application</vt:lpstr>
      <vt:lpstr>Frequent Itemsets: Applications</vt:lpstr>
      <vt:lpstr>Recommender systems</vt:lpstr>
      <vt:lpstr>Clustering Definition</vt:lpstr>
      <vt:lpstr>Illustrating Clustering</vt:lpstr>
      <vt:lpstr>Clustering: Application 1</vt:lpstr>
      <vt:lpstr>Clustering: Application 2</vt:lpstr>
      <vt:lpstr>Coverage</vt:lpstr>
      <vt:lpstr>Classification: Definition</vt:lpstr>
      <vt:lpstr>Classification Example: Tax Fraud</vt:lpstr>
      <vt:lpstr>Model Example: Decision Trees</vt:lpstr>
      <vt:lpstr>Classification: Application 1</vt:lpstr>
      <vt:lpstr>Classification: Application 2</vt:lpstr>
      <vt:lpstr>Network data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Network data analysis</vt:lpstr>
      <vt:lpstr>Exploratory Analysis</vt:lpstr>
      <vt:lpstr>Exploratory Analysis: The Web</vt:lpstr>
      <vt:lpstr>Exploratory Analysis: The Web</vt:lpstr>
      <vt:lpstr>Connections of Data Mining with other areas</vt:lpstr>
      <vt:lpstr>Cultures</vt:lpstr>
      <vt:lpstr>Models vs. Analytic Processing</vt:lpstr>
      <vt:lpstr>New era of data mining </vt:lpstr>
      <vt:lpstr>Data Mining: Confluence of Multiple Disciplines </vt:lpstr>
      <vt:lpstr>Data Mining: Confluence of Multiple Disciplines </vt:lpstr>
      <vt:lpstr>Data Mining: Confluence of Multiple Disciplines </vt:lpstr>
      <vt:lpstr>Single-node architecture</vt:lpstr>
      <vt:lpstr>Commodity Clusters</vt:lpstr>
      <vt:lpstr>Cluster Architecture</vt:lpstr>
      <vt:lpstr>Map-Reduce paradigm</vt:lpstr>
      <vt:lpstr>Putting it all together: The LinkedIn Data Mining Pipeline</vt:lpstr>
      <vt:lpstr>The Skills of a Data Miner – Data Scientist</vt:lpstr>
      <vt:lpstr>But also a rewarding one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Panayiotis Tsaparas</cp:lastModifiedBy>
  <cp:revision>177</cp:revision>
  <dcterms:created xsi:type="dcterms:W3CDTF">2011-10-17T19:46:53Z</dcterms:created>
  <dcterms:modified xsi:type="dcterms:W3CDTF">2015-10-01T07:05:05Z</dcterms:modified>
</cp:coreProperties>
</file>