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7" r:id="rId2"/>
    <p:sldId id="382" r:id="rId3"/>
    <p:sldId id="393" r:id="rId4"/>
    <p:sldId id="385" r:id="rId5"/>
    <p:sldId id="403" r:id="rId6"/>
    <p:sldId id="394" r:id="rId7"/>
    <p:sldId id="395" r:id="rId8"/>
    <p:sldId id="404" r:id="rId9"/>
    <p:sldId id="405" r:id="rId10"/>
    <p:sldId id="406" r:id="rId11"/>
    <p:sldId id="387" r:id="rId12"/>
    <p:sldId id="391" r:id="rId13"/>
    <p:sldId id="392" r:id="rId14"/>
    <p:sldId id="398" r:id="rId15"/>
    <p:sldId id="399" r:id="rId16"/>
    <p:sldId id="400" r:id="rId17"/>
    <p:sldId id="401" r:id="rId18"/>
    <p:sldId id="402" r:id="rId19"/>
    <p:sldId id="407" r:id="rId20"/>
    <p:sldId id="40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Κλάσεις και Αντικείμενα</a:t>
            </a:r>
          </a:p>
          <a:p>
            <a:pPr algn="ctr"/>
            <a:r>
              <a:rPr lang="el-GR" dirty="0" smtClean="0"/>
              <a:t>Μέθοδοι</a:t>
            </a:r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428750" y="5715000"/>
            <a:ext cx="4286250" cy="2106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14400" y="1578429"/>
            <a:ext cx="36957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52600" y="2247900"/>
            <a:ext cx="14859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47800" y="2903285"/>
            <a:ext cx="14859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5532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Car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steps)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	if ((position + steps &lt; -10) || (position + steps &gt; 10)){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false;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position += steps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true;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MovingCar3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Scanner input = new Scanner(System.in);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steps =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input.nextInt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carMoved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(steps);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carMoved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myCar.printPosition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{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(“Car could not move”);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0624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καλούμε την συνάρτηση </a:t>
            </a:r>
            <a:r>
              <a:rPr lang="en-US" dirty="0" smtClean="0"/>
              <a:t>move() </a:t>
            </a:r>
            <a:r>
              <a:rPr lang="el-GR" dirty="0" smtClean="0"/>
              <a:t>το όχημα μας θα κινείται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τυχαίο αριθμό</a:t>
            </a:r>
            <a:r>
              <a:rPr lang="el-GR" dirty="0" smtClean="0"/>
              <a:t> από βήματα στο διάστημα (-3,3)</a:t>
            </a:r>
          </a:p>
          <a:p>
            <a:endParaRPr lang="el-GR" dirty="0"/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30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67000" y="5867400"/>
            <a:ext cx="5257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09600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Θα φτιάξουμε 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βοηθητική συνάρτηση </a:t>
            </a:r>
            <a:r>
              <a:rPr lang="el-GR" dirty="0" smtClean="0"/>
              <a:t>που θα μας </a:t>
            </a:r>
            <a:r>
              <a:rPr lang="el-GR" dirty="0" smtClean="0">
                <a:solidFill>
                  <a:srgbClr val="0070C0"/>
                </a:solidFill>
              </a:rPr>
              <a:t>επιστρέφει </a:t>
            </a:r>
            <a:r>
              <a:rPr lang="el-GR" dirty="0" smtClean="0"/>
              <a:t>τον </a:t>
            </a:r>
            <a:r>
              <a:rPr lang="el-GR" dirty="0"/>
              <a:t>τυχαίο αριθμό από </a:t>
            </a:r>
            <a:r>
              <a:rPr lang="el-GR" dirty="0" smtClean="0"/>
              <a:t>βήματα.</a:t>
            </a:r>
          </a:p>
          <a:p>
            <a:endParaRPr lang="el-GR" dirty="0"/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11523" y="3083030"/>
            <a:ext cx="5878532" cy="378565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computeRandomSteps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radomSteps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// do the computation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randomSteps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steps 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computeRandomSteps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(steps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3505200" y="2286712"/>
            <a:ext cx="3581400" cy="649480"/>
          </a:xfrm>
          <a:prstGeom prst="wedgeRoundRectCallout">
            <a:avLst>
              <a:gd name="adj1" fmla="val -39922"/>
              <a:gd name="adj2" fmla="val 82237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</a:t>
            </a:r>
            <a:r>
              <a:rPr lang="el-GR" dirty="0" smtClean="0">
                <a:solidFill>
                  <a:schemeClr val="tx1"/>
                </a:solidFill>
              </a:rPr>
              <a:t> τύπος της </a:t>
            </a:r>
            <a:r>
              <a:rPr lang="el-GR" dirty="0" smtClean="0">
                <a:solidFill>
                  <a:srgbClr val="FF0000"/>
                </a:solidFill>
              </a:rPr>
              <a:t>επιστρεφόμενης</a:t>
            </a:r>
            <a:r>
              <a:rPr lang="el-GR" dirty="0" smtClean="0">
                <a:solidFill>
                  <a:schemeClr val="tx1"/>
                </a:solidFill>
              </a:rPr>
              <a:t> τιμής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685800" y="2286000"/>
            <a:ext cx="2667000" cy="762000"/>
          </a:xfrm>
          <a:prstGeom prst="wedgeRoundRectCallout">
            <a:avLst>
              <a:gd name="adj1" fmla="val 24187"/>
              <a:gd name="adj2" fmla="val 6810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private: </a:t>
            </a:r>
            <a:r>
              <a:rPr lang="el-GR" dirty="0" smtClean="0"/>
              <a:t>δεν χρειάζεται να φαίνεται έξω από την κλάση</a:t>
            </a:r>
            <a:endParaRPr lang="en-US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0" y="4975856"/>
            <a:ext cx="2019301" cy="1424944"/>
          </a:xfrm>
          <a:prstGeom prst="wedgeRoundRectCallout">
            <a:avLst>
              <a:gd name="adj1" fmla="val 82582"/>
              <a:gd name="adj2" fmla="val 3031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Κλήση της συνάρτησης και χρήση της επιστρεφόμενης τιμής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86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2963" y="457200"/>
            <a:ext cx="8917591" cy="6355586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java.util.Random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private int MAX_VALUE = 3;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private Random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randomGenerator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Random();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computeRandomSteps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int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randomSteps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randomGenerator.nextInt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(2*MAX_VALUE + 1) – MAX_VALUE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randomSteps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steps =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computeRandomSteps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public void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steps) { ...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MovingCar4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public static void main(String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Car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1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82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Public/Private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Ότι είναι ορισμένο ως </a:t>
            </a:r>
            <a:r>
              <a:rPr lang="en-US" dirty="0" smtClean="0">
                <a:solidFill>
                  <a:srgbClr val="0070C0"/>
                </a:solidFill>
              </a:rPr>
              <a:t>public</a:t>
            </a:r>
            <a:r>
              <a:rPr lang="en-US" dirty="0" smtClean="0"/>
              <a:t> </a:t>
            </a:r>
            <a:r>
              <a:rPr lang="el-GR" dirty="0" smtClean="0"/>
              <a:t>σε μία κλάση είναι </a:t>
            </a:r>
            <a:r>
              <a:rPr lang="el-GR" dirty="0" err="1" smtClean="0"/>
              <a:t>προσβάσιμο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από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οποιονδήποτε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Μπορούμε να καλέσουμε τις μεθόδους ορίζοντας ένα αντικείμενο της κλάσης</a:t>
            </a:r>
          </a:p>
          <a:p>
            <a:r>
              <a:rPr lang="el-GR" dirty="0" smtClean="0"/>
              <a:t>Ότι </a:t>
            </a:r>
            <a:r>
              <a:rPr lang="el-GR" dirty="0"/>
              <a:t>είναι ορισμένο ως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 </a:t>
            </a:r>
            <a:r>
              <a:rPr lang="el-GR" dirty="0" smtClean="0"/>
              <a:t>σε </a:t>
            </a:r>
            <a:r>
              <a:rPr lang="el-GR" dirty="0"/>
              <a:t>μία κλάση </a:t>
            </a:r>
            <a:r>
              <a:rPr lang="el-GR" dirty="0" smtClean="0"/>
              <a:t>είναι </a:t>
            </a:r>
            <a:r>
              <a:rPr lang="el-GR" dirty="0" err="1"/>
              <a:t>προσβάσιμο</a:t>
            </a:r>
            <a:r>
              <a:rPr lang="el-GR" dirty="0"/>
              <a:t> </a:t>
            </a:r>
            <a:r>
              <a:rPr lang="el-GR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 από την </a:t>
            </a:r>
            <a:r>
              <a:rPr lang="el-GR" dirty="0" smtClean="0">
                <a:solidFill>
                  <a:srgbClr val="FF0000"/>
                </a:solidFill>
              </a:rPr>
              <a:t>ίδια κλάση.</a:t>
            </a:r>
          </a:p>
          <a:p>
            <a:r>
              <a:rPr lang="el-GR" dirty="0" smtClean="0"/>
              <a:t>Ο </a:t>
            </a:r>
            <a:r>
              <a:rPr lang="el-GR" dirty="0" err="1" smtClean="0"/>
              <a:t>τροποποιητής</a:t>
            </a:r>
            <a:r>
              <a:rPr lang="el-GR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μας επιτρέπει την </a:t>
            </a:r>
            <a:r>
              <a:rPr lang="el-GR" dirty="0" smtClean="0">
                <a:solidFill>
                  <a:srgbClr val="0070C0"/>
                </a:solidFill>
              </a:rPr>
              <a:t>απόκρυψη πληροφοριών </a:t>
            </a:r>
            <a:r>
              <a:rPr lang="el-GR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information hiding</a:t>
            </a:r>
            <a:r>
              <a:rPr lang="en-US" dirty="0" smtClean="0"/>
              <a:t>).</a:t>
            </a:r>
          </a:p>
          <a:p>
            <a:pPr lvl="1"/>
            <a:r>
              <a:rPr lang="el-GR" dirty="0" smtClean="0"/>
              <a:t>Ο χρήστης της κλάσης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Car</a:t>
            </a:r>
            <a:r>
              <a:rPr lang="en-US" dirty="0" smtClean="0"/>
              <a:t>, </a:t>
            </a:r>
            <a:r>
              <a:rPr lang="el-GR" dirty="0" smtClean="0"/>
              <a:t>δεν χρειάζεται να ξέρει πως υλοποιείται η μέθοδος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computeRandomSteps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που υπολογίζει τον τυχαίο αριθμό των βημάτων.</a:t>
            </a:r>
          </a:p>
          <a:p>
            <a:pPr lvl="1"/>
            <a:r>
              <a:rPr lang="el-GR" dirty="0" smtClean="0"/>
              <a:t>Αν αποφασίσουμε να αλλάξουμε κάτι στη μέθοδο αυτό θα γίνει ως μέρος του επανασχεδιασμού της κλάσης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Car</a:t>
            </a:r>
            <a:r>
              <a:rPr lang="el-GR" dirty="0" smtClean="0"/>
              <a:t>. Κανείς άλλος δεν θα πρέπει να επηρεαστεί από την αλλαγή στον κώδικα.</a:t>
            </a:r>
          </a:p>
          <a:p>
            <a:r>
              <a:rPr lang="el-GR" dirty="0" smtClean="0"/>
              <a:t>Τα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μιας κλάσης τα ορίζουμε </a:t>
            </a:r>
            <a:r>
              <a:rPr lang="el-GR" dirty="0" smtClean="0">
                <a:solidFill>
                  <a:srgbClr val="FF0000"/>
                </a:solidFill>
              </a:rPr>
              <a:t>πάντα</a:t>
            </a:r>
            <a:r>
              <a:rPr lang="el-GR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.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44677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Ενθυλάκωση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Η ομαδοποίηση λογισμικού και δεδομένων σε μία οντότητα (κλάση και αντικείμενα της κλάσης) ώστε να είναι εύχρηστη μέσω ενός καλά ορισμένου </a:t>
            </a:r>
            <a:r>
              <a:rPr lang="en-US" dirty="0" smtClean="0">
                <a:solidFill>
                  <a:srgbClr val="0070C0"/>
                </a:solidFill>
              </a:rPr>
              <a:t>interface</a:t>
            </a:r>
            <a:r>
              <a:rPr lang="en-US" dirty="0" smtClean="0"/>
              <a:t>, </a:t>
            </a:r>
            <a:r>
              <a:rPr lang="el-GR" dirty="0" smtClean="0"/>
              <a:t>ενώ οι λεπτομέρειες υλοποίησης είναι κρυμμένες από τον χρήστη.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API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dirty="0" smtClean="0"/>
              <a:t>Application Programming Interface)[</a:t>
            </a:r>
            <a:r>
              <a:rPr lang="el-GR" dirty="0" err="1" smtClean="0"/>
              <a:t>Έι</a:t>
            </a:r>
            <a:r>
              <a:rPr lang="el-GR" dirty="0" smtClean="0"/>
              <a:t>-Πι-Άι</a:t>
            </a:r>
            <a:r>
              <a:rPr lang="en-US" dirty="0" smtClean="0"/>
              <a:t>]</a:t>
            </a:r>
            <a:endParaRPr lang="en-US" dirty="0"/>
          </a:p>
          <a:p>
            <a:pPr lvl="1"/>
            <a:r>
              <a:rPr lang="el-GR" dirty="0" smtClean="0"/>
              <a:t>Μια περιγραφή για το πώς χρησιμοποιείται η κλάση μέσω των </a:t>
            </a:r>
            <a:r>
              <a:rPr lang="en-US" dirty="0" smtClean="0">
                <a:solidFill>
                  <a:srgbClr val="0070C0"/>
                </a:solidFill>
              </a:rPr>
              <a:t>public </a:t>
            </a:r>
            <a:r>
              <a:rPr lang="el-GR" dirty="0" smtClean="0">
                <a:solidFill>
                  <a:srgbClr val="0070C0"/>
                </a:solidFill>
              </a:rPr>
              <a:t>μεθόδων </a:t>
            </a:r>
            <a:r>
              <a:rPr lang="el-GR" dirty="0" smtClean="0"/>
              <a:t>της.</a:t>
            </a:r>
          </a:p>
          <a:p>
            <a:pPr lvl="2"/>
            <a:r>
              <a:rPr lang="en-US" dirty="0" smtClean="0"/>
              <a:t>Java docs </a:t>
            </a:r>
            <a:r>
              <a:rPr lang="el-GR" dirty="0" smtClean="0"/>
              <a:t>είναι ένα παράδειγμα.</a:t>
            </a:r>
          </a:p>
          <a:p>
            <a:pPr lvl="1"/>
            <a:r>
              <a:rPr lang="el-GR" dirty="0" smtClean="0"/>
              <a:t>Το </a:t>
            </a:r>
            <a:r>
              <a:rPr lang="en-US" dirty="0" smtClean="0"/>
              <a:t>API </a:t>
            </a:r>
            <a:r>
              <a:rPr lang="el-GR" dirty="0" smtClean="0"/>
              <a:t>είναι αρκετό για να χρησιμοποιήσετε μια κλάση, δεν χρειάζεται να ξέρετε την υλοποίηση των μεθόδων.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ADT</a:t>
            </a:r>
            <a:r>
              <a:rPr lang="en-US" dirty="0" smtClean="0"/>
              <a:t> (Abstract Data Type)</a:t>
            </a:r>
          </a:p>
          <a:p>
            <a:pPr lvl="1"/>
            <a:r>
              <a:rPr lang="el-GR" dirty="0" smtClean="0"/>
              <a:t>Ένας τύπος δεδομένων που ορίζεται χρησιμοποιώντας την αρχή της ενθυλάκωσης</a:t>
            </a:r>
          </a:p>
          <a:p>
            <a:pPr lvl="2"/>
            <a:r>
              <a:rPr lang="el-GR" dirty="0" smtClean="0"/>
              <a:t>Οι λίστες που χρησιμοποιήσατε στην </a:t>
            </a:r>
            <a:r>
              <a:rPr lang="en-US" dirty="0" smtClean="0"/>
              <a:t>Python </a:t>
            </a:r>
            <a:r>
              <a:rPr lang="el-GR" dirty="0" smtClean="0"/>
              <a:t>είναι ένα παράδειγμα.</a:t>
            </a:r>
          </a:p>
          <a:p>
            <a:pPr lvl="2"/>
            <a:r>
              <a:rPr lang="el-GR" dirty="0" smtClean="0"/>
              <a:t>Δεδομένα και μέθοδοι.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8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Accessor</a:t>
            </a:r>
            <a:r>
              <a:rPr lang="en-US" dirty="0" smtClean="0"/>
              <a:t> and </a:t>
            </a:r>
            <a:r>
              <a:rPr lang="en-US" dirty="0" err="1" smtClean="0"/>
              <a:t>Mutator</a:t>
            </a:r>
            <a:r>
              <a:rPr lang="en-US" dirty="0" smtClean="0"/>
              <a:t>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Πολλές φορές χρειαζόμαστε να </a:t>
            </a:r>
            <a:r>
              <a:rPr lang="el-GR" dirty="0" smtClean="0">
                <a:solidFill>
                  <a:srgbClr val="0070C0"/>
                </a:solidFill>
              </a:rPr>
              <a:t>διαβάσουμε</a:t>
            </a:r>
            <a:r>
              <a:rPr lang="el-GR" dirty="0" smtClean="0"/>
              <a:t> ή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αλλάξουμε</a:t>
            </a:r>
            <a:r>
              <a:rPr lang="el-GR" dirty="0" smtClean="0"/>
              <a:t> ένα πεδίο ενός αντικειμένου</a:t>
            </a:r>
          </a:p>
          <a:p>
            <a:pPr lvl="1"/>
            <a:r>
              <a:rPr lang="el-GR" dirty="0" smtClean="0"/>
              <a:t>Π.χ., να διαβάσουμε τη θέση του οχήματος, ή να τοποθετήσουμε το όχημα σε μια συγκεκριμένη θέση.</a:t>
            </a:r>
          </a:p>
          <a:p>
            <a:pPr lvl="1"/>
            <a:r>
              <a:rPr lang="el-GR" dirty="0" smtClean="0"/>
              <a:t>Πως θα το κάνουμε αφού τα πεδία είναι </a:t>
            </a:r>
            <a:r>
              <a:rPr lang="en-US" dirty="0" smtClean="0"/>
              <a:t>private?</a:t>
            </a:r>
          </a:p>
          <a:p>
            <a:r>
              <a:rPr lang="el-GR" dirty="0" smtClean="0"/>
              <a:t>Ορίζουμε ειδικές μεθόδους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Μέθοδος προσπέλασης </a:t>
            </a:r>
            <a:r>
              <a:rPr lang="el-GR" dirty="0" smtClean="0"/>
              <a:t>(</a:t>
            </a:r>
            <a:r>
              <a:rPr lang="en-US" dirty="0" err="1" smtClean="0">
                <a:solidFill>
                  <a:srgbClr val="0070C0"/>
                </a:solidFill>
              </a:rPr>
              <a:t>accessor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method) </a:t>
            </a:r>
            <a:r>
              <a:rPr lang="el-GR" dirty="0" smtClean="0"/>
              <a:t>για διάβασμα 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Μέθοδος μεταλλαγής 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mutator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method) </a:t>
            </a:r>
            <a:r>
              <a:rPr lang="el-GR" dirty="0" smtClean="0"/>
              <a:t>για γράψιμο</a:t>
            </a:r>
            <a:endParaRPr lang="en-US" dirty="0" smtClean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Σύμβαση</a:t>
            </a:r>
            <a:r>
              <a:rPr lang="el-GR" dirty="0" smtClean="0"/>
              <a:t>: Στη </a:t>
            </a:r>
            <a:r>
              <a:rPr lang="en-US" dirty="0" smtClean="0"/>
              <a:t>Java </a:t>
            </a:r>
            <a:r>
              <a:rPr lang="el-GR" dirty="0" smtClean="0"/>
              <a:t>η ονοματολογία των μεθόδων αυτών γίνεται με συγκεκριμένο τρόπο: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get&lt;</a:t>
            </a:r>
            <a:r>
              <a:rPr lang="el-GR" dirty="0" err="1" smtClean="0">
                <a:solidFill>
                  <a:srgbClr val="0070C0"/>
                </a:solidFill>
              </a:rPr>
              <a:t>ονομα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err="1" smtClean="0">
                <a:solidFill>
                  <a:srgbClr val="0070C0"/>
                </a:solidFill>
              </a:rPr>
              <a:t>μεταβλητης</a:t>
            </a:r>
            <a:r>
              <a:rPr lang="el-GR" dirty="0" smtClean="0">
                <a:solidFill>
                  <a:srgbClr val="0070C0"/>
                </a:solidFill>
              </a:rPr>
              <a:t>&gt; </a:t>
            </a:r>
            <a:r>
              <a:rPr lang="el-GR" dirty="0" smtClean="0"/>
              <a:t>για την πρόσβαση</a:t>
            </a:r>
          </a:p>
          <a:p>
            <a:pPr lvl="2"/>
            <a:r>
              <a:rPr lang="en-US" dirty="0" err="1" smtClean="0"/>
              <a:t>getPosition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set&lt;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ονομα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μεταβλητης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&gt; </a:t>
            </a:r>
            <a:r>
              <a:rPr lang="el-GR" dirty="0" smtClean="0"/>
              <a:t>για την μετάλλαξη</a:t>
            </a:r>
          </a:p>
          <a:p>
            <a:pPr lvl="2"/>
            <a:r>
              <a:rPr lang="en-US" dirty="0" err="1" smtClean="0"/>
              <a:t>setPosition</a:t>
            </a:r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20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447800"/>
            <a:ext cx="3962400" cy="1676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324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p){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 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MovingCar5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myCar.setPosition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91201" y="1263134"/>
            <a:ext cx="3352800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Υπάρχουν περιπτώσεις που μπορεί να θέλουμε η συνάρτηση </a:t>
            </a:r>
            <a:r>
              <a:rPr lang="en-US" dirty="0" smtClean="0"/>
              <a:t>set </a:t>
            </a:r>
            <a:r>
              <a:rPr lang="el-GR" dirty="0" smtClean="0"/>
              <a:t>να επιστρέφει </a:t>
            </a:r>
            <a:r>
              <a:rPr lang="en-US" dirty="0" err="1" smtClean="0">
                <a:solidFill>
                  <a:srgbClr val="FF0000"/>
                </a:solidFill>
              </a:rPr>
              <a:t>boolean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(true </a:t>
            </a:r>
            <a:r>
              <a:rPr lang="el-GR" dirty="0" smtClean="0"/>
              <a:t>αν η ανάθεση έγινε επιτυχώς, </a:t>
            </a:r>
            <a:r>
              <a:rPr lang="en-US" dirty="0" smtClean="0"/>
              <a:t>false </a:t>
            </a:r>
            <a:r>
              <a:rPr lang="el-GR" dirty="0" smtClean="0"/>
              <a:t>αλλιώς)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16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447800"/>
            <a:ext cx="4724400" cy="1676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324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 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MovingCar5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myCar.setPosition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62600" y="2438400"/>
            <a:ext cx="3505200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κρυφή παράμετρος 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 </a:t>
            </a:r>
            <a:r>
              <a:rPr lang="el-GR" dirty="0" smtClean="0"/>
              <a:t>προσδιορίζει το αντικείμενο που κάλεσε την μέθοδο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1124634"/>
            <a:ext cx="35814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n-US" dirty="0" err="1" smtClean="0">
                <a:solidFill>
                  <a:srgbClr val="FF0000"/>
                </a:solidFill>
              </a:rPr>
              <a:t>this.position</a:t>
            </a:r>
            <a:r>
              <a:rPr lang="en-US" dirty="0" smtClean="0"/>
              <a:t> </a:t>
            </a:r>
            <a:r>
              <a:rPr lang="el-GR" dirty="0" smtClean="0"/>
              <a:t>αναφέρεται στο πεδίο του αντικειμένου.</a:t>
            </a:r>
          </a:p>
          <a:p>
            <a:r>
              <a:rPr lang="el-GR" dirty="0" smtClean="0"/>
              <a:t>Το </a:t>
            </a:r>
            <a:r>
              <a:rPr lang="en-US" dirty="0" smtClean="0">
                <a:solidFill>
                  <a:srgbClr val="FF0000"/>
                </a:solidFill>
              </a:rPr>
              <a:t>position</a:t>
            </a:r>
            <a:r>
              <a:rPr lang="en-US" dirty="0" smtClean="0"/>
              <a:t> </a:t>
            </a:r>
            <a:r>
              <a:rPr lang="el-GR" dirty="0" smtClean="0"/>
              <a:t>αναφέρεται στην παράμετρο της συνάρτησης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90478" y="3505200"/>
            <a:ext cx="3047999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Έτσι μπορούμε να χρησιμοποιήσουμε το ίδιο όνομα μεταβλητής χωρίς να δημιουργείται σύγχυση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01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528638"/>
            <a:ext cx="9048750" cy="580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367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ένα πρόγραμμα που να προσομοιώνει την κίνηση ενός αυτοκινήτου, το οποίο κινείται και τυπώνει τη θέση του.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30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Μία κλάση που να αποθηκεύει ημερομηνίες</a:t>
            </a:r>
          </a:p>
          <a:p>
            <a:pPr lvl="1"/>
            <a:r>
              <a:rPr lang="el-GR" dirty="0" smtClean="0"/>
              <a:t>Η κλάση θα παίρνει την ημέρα, μήνα και χρόνο σαν νούμερα (π.χ., </a:t>
            </a:r>
            <a:r>
              <a:rPr lang="en-US" dirty="0" smtClean="0"/>
              <a:t>13</a:t>
            </a:r>
            <a:r>
              <a:rPr lang="el-GR" dirty="0" smtClean="0"/>
              <a:t> 3 201</a:t>
            </a:r>
            <a:r>
              <a:rPr lang="en-US" dirty="0" smtClean="0"/>
              <a:t>4</a:t>
            </a:r>
            <a:r>
              <a:rPr lang="el-GR" dirty="0" smtClean="0"/>
              <a:t>) και θα μπορεί να τυπώνει την ημερομηνία με το όνομα του μήνα (π.χ., </a:t>
            </a:r>
            <a:r>
              <a:rPr lang="en-US" dirty="0" smtClean="0"/>
              <a:t>13</a:t>
            </a:r>
            <a:r>
              <a:rPr lang="el-GR" dirty="0" smtClean="0"/>
              <a:t> Μαρτίου 201</a:t>
            </a:r>
            <a:r>
              <a:rPr lang="en-US" smtClean="0"/>
              <a:t>4</a:t>
            </a:r>
            <a:r>
              <a:rPr lang="el-GR" smtClean="0"/>
              <a:t>)</a:t>
            </a:r>
            <a:endParaRPr lang="en-US" dirty="0" smtClean="0"/>
          </a:p>
          <a:p>
            <a:pPr lvl="1"/>
            <a:r>
              <a:rPr lang="el-GR" dirty="0" smtClean="0"/>
              <a:t>Στο πρόγραμμα βάλετε μια ημερομηνία και τυπώστε την.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07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371600" y="5486400"/>
            <a:ext cx="29718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91200" y="3657600"/>
            <a:ext cx="10668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371600" y="5257800"/>
            <a:ext cx="29718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47057" y="2514600"/>
            <a:ext cx="29718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057400"/>
            <a:ext cx="29718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57200" y="1600200"/>
            <a:ext cx="13716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MovingCar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+= 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("Car at position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"+ 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MovingCar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myCar.printPosition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90660" y="1529834"/>
            <a:ext cx="186756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κλάσης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46468" y="2457081"/>
            <a:ext cx="200086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μεθόδου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55336" y="5225534"/>
            <a:ext cx="239200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αντικειμένου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65745" y="5621689"/>
            <a:ext cx="179247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Κλήση</a:t>
            </a:r>
            <a:r>
              <a:rPr lang="el-GR" dirty="0" smtClean="0"/>
              <a:t> μεθόδου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29200" y="1948934"/>
            <a:ext cx="3918137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Ορισμός (και αρχικοποίηση) </a:t>
            </a:r>
            <a:r>
              <a:rPr lang="el-GR" dirty="0" smtClean="0">
                <a:solidFill>
                  <a:srgbClr val="FF0000"/>
                </a:solidFill>
              </a:rPr>
              <a:t>πεδίου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29251" y="3587234"/>
            <a:ext cx="162897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Χρήση</a:t>
            </a:r>
            <a:r>
              <a:rPr lang="el-GR" dirty="0" smtClean="0"/>
              <a:t> πεδίου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37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να μπορούμε να κινούμε το όχημα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όσες θέσεις θέλουμε</a:t>
            </a:r>
            <a:r>
              <a:rPr lang="en-US" dirty="0" smtClean="0"/>
              <a:t> </a:t>
            </a:r>
            <a:r>
              <a:rPr lang="el-GR" dirty="0" smtClean="0"/>
              <a:t>είτε προς τα δεξιά (+) είτε προς τα αριστερά (-). Θα τυπώνεται η θέση σε κάθε κίνηση.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6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82486" y="1709057"/>
            <a:ext cx="16764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626163" y="1303030"/>
            <a:ext cx="9906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43706" y="5859466"/>
            <a:ext cx="6858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008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31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3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steps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  	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delta = 1;</a:t>
            </a:r>
            <a:endParaRPr lang="el-GR" sz="4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if (steps &lt; 0){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  steps = -steps; delta = -1;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&lt; steps;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++){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position += delta;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MovingCar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Car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 steps =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-10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steps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0783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5867400"/>
            <a:ext cx="41910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299857" y="1371600"/>
            <a:ext cx="3526971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008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31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steps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4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direction)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&lt; steps;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++){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direction.equals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(“right”){ position ++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;}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  if (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direction.equals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(“left”) {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position -- ;}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MovingCar3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7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3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Car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3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4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“left”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37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37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7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3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4495800" y="576943"/>
            <a:ext cx="4419600" cy="533400"/>
          </a:xfrm>
          <a:prstGeom prst="wedgeRoundRectCallout">
            <a:avLst>
              <a:gd name="adj1" fmla="val -20826"/>
              <a:gd name="adj2" fmla="val 8827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Μέθοδος με πολλές παραμέτρους</a:t>
            </a:r>
            <a:endParaRPr lang="en-US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6172200" y="5753100"/>
            <a:ext cx="2438400" cy="533400"/>
          </a:xfrm>
          <a:prstGeom prst="wedgeRoundRectCallout">
            <a:avLst>
              <a:gd name="adj1" fmla="val -68610"/>
              <a:gd name="adj2" fmla="val 52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Κλήση της μεθόδου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757057" y="4162808"/>
            <a:ext cx="436517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Τα ορίσματα θα πρέπει να </a:t>
            </a:r>
            <a:r>
              <a:rPr lang="el-GR" dirty="0" smtClean="0">
                <a:solidFill>
                  <a:srgbClr val="FF0000"/>
                </a:solidFill>
              </a:rPr>
              <a:t>συμφωνούν</a:t>
            </a:r>
            <a:r>
              <a:rPr lang="el-GR" dirty="0" smtClean="0"/>
              <a:t> με το </a:t>
            </a:r>
            <a:r>
              <a:rPr lang="el-GR" dirty="0" smtClean="0">
                <a:solidFill>
                  <a:srgbClr val="002060"/>
                </a:solidFill>
              </a:rPr>
              <a:t>πλήθος</a:t>
            </a:r>
            <a:r>
              <a:rPr lang="el-GR" dirty="0" smtClean="0"/>
              <a:t> και τους </a:t>
            </a:r>
            <a:r>
              <a:rPr lang="el-GR" dirty="0" smtClean="0">
                <a:solidFill>
                  <a:srgbClr val="002060"/>
                </a:solidFill>
              </a:rPr>
              <a:t>τύπους</a:t>
            </a:r>
            <a:r>
              <a:rPr lang="el-GR" dirty="0" smtClean="0"/>
              <a:t> των παραμέτρων στην αντίστοιχη θέση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6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Τύποι παραμέτρων και ορισμάτων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παράμετροι</a:t>
            </a:r>
            <a:r>
              <a:rPr lang="el-GR" dirty="0" smtClean="0"/>
              <a:t> μιας μεθόδου </a:t>
            </a:r>
            <a:r>
              <a:rPr lang="el-GR" dirty="0"/>
              <a:t>έ</a:t>
            </a:r>
            <a:r>
              <a:rPr lang="el-GR" dirty="0" smtClean="0"/>
              <a:t>χουν συγκεκριμένο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</a:p>
          <a:p>
            <a:r>
              <a:rPr lang="el-GR" dirty="0" smtClean="0"/>
              <a:t>Τα </a:t>
            </a:r>
            <a:r>
              <a:rPr lang="el-GR" dirty="0" smtClean="0">
                <a:solidFill>
                  <a:srgbClr val="0070C0"/>
                </a:solidFill>
              </a:rPr>
              <a:t>ορίσματα</a:t>
            </a:r>
            <a:r>
              <a:rPr lang="el-GR" dirty="0" smtClean="0"/>
              <a:t> στην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κλήση</a:t>
            </a:r>
            <a:r>
              <a:rPr lang="el-GR" dirty="0" smtClean="0"/>
              <a:t> της μεθόδου θα πρέπει να </a:t>
            </a:r>
            <a:r>
              <a:rPr lang="el-GR" dirty="0" smtClean="0">
                <a:solidFill>
                  <a:srgbClr val="FF0000"/>
                </a:solidFill>
              </a:rPr>
              <a:t>συμφωνούν με τον τύπο της παραμέτρου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0070C0"/>
                </a:solidFill>
              </a:rPr>
              <a:t>θέση προς θέση</a:t>
            </a:r>
            <a:r>
              <a:rPr lang="el-GR" dirty="0" smtClean="0"/>
              <a:t>.</a:t>
            </a:r>
          </a:p>
          <a:p>
            <a:r>
              <a:rPr lang="el-GR" dirty="0" smtClean="0"/>
              <a:t>Ισχύουν οι μετατροπές τύπου που ξέρουμε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byte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short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int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long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float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double</a:t>
            </a:r>
          </a:p>
          <a:p>
            <a:pPr lvl="1"/>
            <a:endParaRPr lang="el-GR" dirty="0" smtClean="0"/>
          </a:p>
          <a:p>
            <a:r>
              <a:rPr lang="el-GR" dirty="0" smtClean="0"/>
              <a:t>Μία μέθοδος μπορεί να πάρει ως όρισμα και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μιας κλάσης.</a:t>
            </a:r>
          </a:p>
          <a:p>
            <a:pPr lvl="1"/>
            <a:r>
              <a:rPr lang="el-GR" dirty="0" smtClean="0"/>
              <a:t>Το πώς δουλεύει αυτό θα το μάθουμε όταν μιλήσουμε για αναφορές.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97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αυτοκίνητο μας δεν μπορεί να μετακινηθεί έξω από το διάστημα [-10,10]. Θέλουμε η </a:t>
            </a:r>
            <a:r>
              <a:rPr lang="en-US" dirty="0" smtClean="0"/>
              <a:t>move() </a:t>
            </a:r>
            <a:r>
              <a:rPr lang="el-GR" dirty="0" smtClean="0"/>
              <a:t>να μας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</a:t>
            </a:r>
            <a:r>
              <a:rPr lang="el-GR" dirty="0" smtClean="0"/>
              <a:t> μια λογική τιμή αν η μετακίνηση έγινε η όχι.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45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εντολή </a:t>
            </a:r>
            <a:r>
              <a:rPr lang="en-US" dirty="0" smtClean="0"/>
              <a:t>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εντολή </a:t>
            </a:r>
            <a:r>
              <a:rPr lang="en-US" dirty="0" smtClean="0">
                <a:solidFill>
                  <a:srgbClr val="FF0000"/>
                </a:solidFill>
              </a:rPr>
              <a:t>return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χρησιμοποιείται για να επιστρέψει μια τιμή μια μέθοδος.</a:t>
            </a:r>
          </a:p>
          <a:p>
            <a:r>
              <a:rPr lang="el-GR" dirty="0" smtClean="0"/>
              <a:t>Συντακτικό: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έκφραση&gt;</a:t>
            </a:r>
          </a:p>
          <a:p>
            <a:r>
              <a:rPr lang="el-GR" dirty="0" smtClean="0"/>
              <a:t>Αν έχουμε μια συνάρτηση που επιστρέφει τιμή τύπου </a:t>
            </a:r>
            <a:r>
              <a:rPr lang="el-GR" dirty="0" smtClean="0">
                <a:solidFill>
                  <a:srgbClr val="FF0000"/>
                </a:solidFill>
              </a:rPr>
              <a:t>Τ</a:t>
            </a:r>
          </a:p>
          <a:p>
            <a:pPr lvl="1"/>
            <a:r>
              <a:rPr lang="el-GR" dirty="0" smtClean="0"/>
              <a:t>Π.χ.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division(int x, int y)</a:t>
            </a:r>
          </a:p>
          <a:p>
            <a:r>
              <a:rPr lang="el-GR" dirty="0" smtClean="0"/>
              <a:t>η έκφραση στο </a:t>
            </a:r>
            <a:r>
              <a:rPr lang="en-US" dirty="0" smtClean="0"/>
              <a:t>return </a:t>
            </a:r>
            <a:r>
              <a:rPr lang="el-GR" dirty="0" smtClean="0"/>
              <a:t>πρέπει να επιστρέφει μία τιμή τύπου </a:t>
            </a:r>
            <a:r>
              <a:rPr lang="el-GR" dirty="0" smtClean="0">
                <a:solidFill>
                  <a:srgbClr val="FF0000"/>
                </a:solidFill>
              </a:rPr>
              <a:t>Τ</a:t>
            </a:r>
            <a:r>
              <a:rPr lang="el-GR" dirty="0" smtClean="0"/>
              <a:t>. (π.χ.,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x/(double)y</a:t>
            </a:r>
            <a:r>
              <a:rPr lang="en-US" dirty="0" smtClean="0"/>
              <a:t>)</a:t>
            </a: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Κάθε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μονοπάτι</a:t>
            </a:r>
            <a:r>
              <a:rPr lang="el-GR" dirty="0" smtClean="0"/>
              <a:t> εκτέλεσης του κώδικα θα πρέπει να επιστρέφει μια τιμή.</a:t>
            </a:r>
          </a:p>
          <a:p>
            <a:pPr lvl="1"/>
            <a:r>
              <a:rPr lang="el-GR" dirty="0"/>
              <a:t>Η κλήση της </a:t>
            </a:r>
            <a:r>
              <a:rPr lang="en-US" dirty="0"/>
              <a:t>return </a:t>
            </a:r>
            <a:r>
              <a:rPr lang="el-GR" dirty="0"/>
              <a:t>σε οποιοδήποτε σημείο του κώδικα </a:t>
            </a:r>
            <a:r>
              <a:rPr lang="el-GR" dirty="0">
                <a:solidFill>
                  <a:srgbClr val="0070C0"/>
                </a:solidFill>
              </a:rPr>
              <a:t>σταματάει την εκτέλεση </a:t>
            </a:r>
            <a:r>
              <a:rPr lang="el-GR" dirty="0"/>
              <a:t>της μεθόδου και επιστρέφει τιμή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7168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5443</TotalTime>
  <Words>921</Words>
  <Application>Microsoft Office PowerPoint</Application>
  <PresentationFormat>On-screen Show (4:3)</PresentationFormat>
  <Paragraphs>288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Clarity</vt:lpstr>
      <vt:lpstr>ΤΕΧΝΙΚΕΣ Αντικειμενοστραφουσ προγραμματισμου</vt:lpstr>
      <vt:lpstr>Παράδειγμα 1</vt:lpstr>
      <vt:lpstr>MovingCar</vt:lpstr>
      <vt:lpstr>Παράδειγμα 2</vt:lpstr>
      <vt:lpstr>PowerPoint Presentation</vt:lpstr>
      <vt:lpstr>PowerPoint Presentation</vt:lpstr>
      <vt:lpstr>Τύποι παραμέτρων και ορισμάτων</vt:lpstr>
      <vt:lpstr>Παράδειγμα 3</vt:lpstr>
      <vt:lpstr>Η εντολή return</vt:lpstr>
      <vt:lpstr>PowerPoint Presentation</vt:lpstr>
      <vt:lpstr>Παράδειγμα 4</vt:lpstr>
      <vt:lpstr>Υλοποίηση</vt:lpstr>
      <vt:lpstr>PowerPoint Presentation</vt:lpstr>
      <vt:lpstr>Public/Private</vt:lpstr>
      <vt:lpstr>Ενθυλάκωση</vt:lpstr>
      <vt:lpstr>Accessor and Mutator methods</vt:lpstr>
      <vt:lpstr>PowerPoint Presentation</vt:lpstr>
      <vt:lpstr>PowerPoint Presentation</vt:lpstr>
      <vt:lpstr>PowerPoint Presentation</vt:lpstr>
      <vt:lpstr>Παράδειγμα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241</cp:revision>
  <dcterms:created xsi:type="dcterms:W3CDTF">2013-02-10T16:19:38Z</dcterms:created>
  <dcterms:modified xsi:type="dcterms:W3CDTF">2014-03-13T13:13:38Z</dcterms:modified>
</cp:coreProperties>
</file>