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5" r:id="rId11"/>
    <p:sldId id="384" r:id="rId12"/>
    <p:sldId id="386" r:id="rId13"/>
    <p:sldId id="388" r:id="rId14"/>
    <p:sldId id="387" r:id="rId15"/>
    <p:sldId id="360" r:id="rId16"/>
    <p:sldId id="393" r:id="rId17"/>
    <p:sldId id="394" r:id="rId18"/>
    <p:sldId id="395" r:id="rId19"/>
    <p:sldId id="364" r:id="rId20"/>
    <p:sldId id="365" r:id="rId21"/>
    <p:sldId id="355" r:id="rId22"/>
    <p:sldId id="366" r:id="rId23"/>
    <p:sldId id="368" r:id="rId24"/>
    <p:sldId id="401" r:id="rId25"/>
    <p:sldId id="402" r:id="rId26"/>
    <p:sldId id="403" r:id="rId27"/>
    <p:sldId id="367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 III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ΥΠΑΡΧΟΥΣΕΣ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ήδη χρησιμοποιήσει κλάσεις και αντικείμενα όταν χρησιμοποιούμε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08333" y="2869215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String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2062" y="3450999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χαρακτήρες του αλφαριθμητικού</a:t>
            </a:r>
          </a:p>
          <a:p>
            <a:r>
              <a:rPr lang="el-GR" dirty="0" smtClean="0"/>
              <a:t>Διάφορα άλλα χαρακτηριστικά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56156" y="4465651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length()</a:t>
            </a:r>
            <a:endParaRPr lang="en-US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14400" y="3368918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14400" y="4191000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914400" y="2743200"/>
            <a:ext cx="3733800" cy="396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3304878"/>
            <a:ext cx="3200400" cy="1419522"/>
          </a:xfrm>
          <a:prstGeom prst="wedgeRoundRectCallout">
            <a:avLst>
              <a:gd name="adj1" fmla="val -74744"/>
              <a:gd name="adj2" fmla="val -128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ακριβής αναπαράσταση του αλφαριθμητικού δεν έχει και τόσο σημασία εφόσον εμείς χρησιμοποιούμε μόνο τις μεθόδους.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56156" y="4938755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equals(String other)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56156" y="5410200"/>
            <a:ext cx="2561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indexOf</a:t>
            </a:r>
            <a:r>
              <a:rPr lang="en-US" sz="2000" dirty="0" smtClean="0"/>
              <a:t>(String other)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156657" y="5938277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substring(int start, int end)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92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1" grpId="0" animBg="1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 smtClean="0"/>
              <a:t> </a:t>
            </a:r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Ένα </a:t>
            </a:r>
            <a:r>
              <a:rPr lang="en-US" sz="2400" dirty="0" smtClean="0"/>
              <a:t>String </a:t>
            </a:r>
            <a:r>
              <a:rPr lang="el-GR" sz="2400" dirty="0" smtClean="0"/>
              <a:t>αντικείμενο είναι μια μεταβλητή τύπου </a:t>
            </a:r>
            <a:r>
              <a:rPr lang="en-US" sz="2400" dirty="0" smtClean="0"/>
              <a:t>String</a:t>
            </a:r>
            <a:r>
              <a:rPr lang="en-US" sz="2000" dirty="0" smtClean="0"/>
              <a:t>.</a:t>
            </a:r>
          </a:p>
          <a:p>
            <a:pPr lvl="1"/>
            <a:r>
              <a:rPr lang="el-GR" sz="2000" dirty="0" smtClean="0"/>
              <a:t>Τρεις διαφορετικοί τρόποι να δώσουμε τιμή σε ένα </a:t>
            </a:r>
            <a:r>
              <a:rPr lang="en-US" sz="2000" dirty="0" smtClean="0"/>
              <a:t>String object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61999" y="2971800"/>
            <a:ext cx="7391401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java”;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48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 smtClean="0"/>
              <a:t> </a:t>
            </a:r>
            <a:r>
              <a:rPr lang="el-GR" dirty="0" smtClean="0"/>
              <a:t>μέθοδοι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Έχοντας τα </a:t>
            </a:r>
            <a:r>
              <a:rPr lang="en-US" sz="2400" dirty="0" smtClean="0"/>
              <a:t>String </a:t>
            </a:r>
            <a:r>
              <a:rPr lang="el-GR" sz="2400" dirty="0" smtClean="0"/>
              <a:t>αντικείμενα μπορούμε να καλέσουμε τις μεθόδους τους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94656" y="2438400"/>
            <a:ext cx="7391401" cy="424731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String("java");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offest,end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0042" y="6185824"/>
            <a:ext cx="6128922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αμετάβλητα (</a:t>
            </a:r>
            <a:r>
              <a:rPr lang="en-US" dirty="0" smtClean="0">
                <a:solidFill>
                  <a:srgbClr val="FF0000"/>
                </a:solidFill>
              </a:rPr>
              <a:t>immutable</a:t>
            </a:r>
            <a:r>
              <a:rPr lang="en-US" dirty="0" smtClean="0"/>
              <a:t>) </a:t>
            </a:r>
            <a:r>
              <a:rPr lang="el-GR" dirty="0" smtClean="0"/>
              <a:t>αντικείμενα</a:t>
            </a:r>
          </a:p>
          <a:p>
            <a:r>
              <a:rPr lang="el-GR" dirty="0" smtClean="0"/>
              <a:t>Η τελευταία ανάθεση δημιουργεί ένα </a:t>
            </a:r>
            <a:r>
              <a:rPr lang="el-GR" dirty="0" smtClean="0">
                <a:solidFill>
                  <a:srgbClr val="FF0000"/>
                </a:solidFill>
              </a:rPr>
              <a:t>καινούριο</a:t>
            </a:r>
            <a:r>
              <a:rPr lang="el-GR" dirty="0" smtClean="0"/>
              <a:t>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8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Ισότητα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229600" cy="50783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("1. "+ (x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(y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("3. "+ (z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("4.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("5.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("6.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3125" y="979714"/>
            <a:ext cx="4240875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εκτυπωθεί?</a:t>
            </a:r>
          </a:p>
          <a:p>
            <a:r>
              <a:rPr lang="el-GR" dirty="0" smtClean="0"/>
              <a:t>(μια λογική συνθήκη τυπώνει </a:t>
            </a:r>
            <a:r>
              <a:rPr lang="en-US" dirty="0" smtClean="0"/>
              <a:t>true/false </a:t>
            </a:r>
            <a:r>
              <a:rPr lang="el-GR" dirty="0" smtClean="0"/>
              <a:t>ανάλογα αν είναι αληθής/ψευδής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3541" y="3581400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1.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53541" y="3975334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53541" y="4426873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53541" y="4872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37817" y="5253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69" y="5660871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193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19784"/>
            <a:ext cx="4953000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Γιατί συμβαίνει αυτό?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Όταν δημιουργούμε ένα </a:t>
            </a:r>
            <a:r>
              <a:rPr lang="en-US" dirty="0" smtClean="0"/>
              <a:t>String </a:t>
            </a:r>
            <a:r>
              <a:rPr lang="el-GR" dirty="0" smtClean="0"/>
              <a:t>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δεσμεύουμε</a:t>
            </a:r>
            <a:r>
              <a:rPr lang="el-GR" dirty="0" smtClean="0"/>
              <a:t> χώρο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 για το αντικείμενο</a:t>
            </a:r>
          </a:p>
          <a:p>
            <a:r>
              <a:rPr lang="el-GR" dirty="0" smtClean="0"/>
              <a:t>Η μεταβλητή που ορίζουμε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δείχνει</a:t>
            </a:r>
            <a:r>
              <a:rPr lang="el-GR" dirty="0" smtClean="0"/>
              <a:t>» σε αυτό το χώρο μνήμης</a:t>
            </a:r>
          </a:p>
        </p:txBody>
      </p:sp>
      <p:sp>
        <p:nvSpPr>
          <p:cNvPr id="4" name="Rectangle 3"/>
          <p:cNvSpPr/>
          <p:nvPr/>
        </p:nvSpPr>
        <p:spPr>
          <a:xfrm>
            <a:off x="6925291" y="2308523"/>
            <a:ext cx="20574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925291" y="36039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25291" y="49755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25291" y="61947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23587" y="914400"/>
            <a:ext cx="4320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230091" y="3648584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858491" y="4242795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158573" y="4073518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36420" y="2754492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299741" y="2329558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858491" y="2908380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158573" y="2739103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40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4" grpId="0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21336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429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81800" y="4743192"/>
            <a:ext cx="20465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6096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675327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“java”;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4736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40678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8985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5795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1546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7334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5641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1875656"/>
            <a:ext cx="4648200" cy="4753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Το </a:t>
            </a:r>
            <a:r>
              <a:rPr lang="en-US" dirty="0" smtClean="0"/>
              <a:t>JVM g</a:t>
            </a:r>
            <a:r>
              <a:rPr lang="el-GR" dirty="0" smtClean="0"/>
              <a:t>ια κάθε </a:t>
            </a:r>
            <a:r>
              <a:rPr lang="en-US" dirty="0" smtClean="0">
                <a:solidFill>
                  <a:srgbClr val="FF0000"/>
                </a:solidFill>
              </a:rPr>
              <a:t>string value </a:t>
            </a:r>
            <a:r>
              <a:rPr lang="el-GR" dirty="0" smtClean="0"/>
              <a:t>που εμφανίζεται δημιουργείται ένα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, το οποίο ονομάζεται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n-US" dirty="0" smtClean="0"/>
              <a:t>, </a:t>
            </a:r>
            <a:r>
              <a:rPr lang="el-GR" dirty="0" smtClean="0"/>
              <a:t>και το οποίο κρατάει αυτή την τιμή.</a:t>
            </a:r>
            <a:endParaRPr lang="en-US" dirty="0" smtClean="0"/>
          </a:p>
          <a:p>
            <a:r>
              <a:rPr lang="el-GR" dirty="0" smtClean="0"/>
              <a:t>Άρα δημιουργείται ένα αντικείμενο για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"java"</a:t>
            </a:r>
            <a:endParaRPr lang="el-GR" dirty="0" smtClean="0"/>
          </a:p>
          <a:p>
            <a:r>
              <a:rPr lang="el-GR" dirty="0" smtClean="0"/>
              <a:t>Η εντολή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y = "java";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κάνει το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να δείχνει στη θέση που είναι αποθηκευμένη η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“java”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108617" y="48006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7410" y="5350552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>
            <a:stCxn id="42" idx="3"/>
          </p:cNvCxnSpPr>
          <p:nvPr/>
        </p:nvCxnSpPr>
        <p:spPr>
          <a:xfrm flipV="1">
            <a:off x="6273967" y="5334000"/>
            <a:ext cx="507833" cy="201218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7431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9278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60960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7831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290044" y="56388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(intern string)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261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19812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276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42734" y="458631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5943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81874" y="457200"/>
            <a:ext cx="4733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((y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“java”);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3212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39154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7461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4271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0022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5810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4117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228600" y="2021196"/>
            <a:ext cx="4648200" cy="429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τελεστής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μεταξύ δύο αντικειμένων εξετάζει αν πρόκειται για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 θέση μνήμης</a:t>
            </a:r>
            <a:r>
              <a:rPr lang="el-GR" dirty="0"/>
              <a:t>.</a:t>
            </a:r>
          </a:p>
          <a:p>
            <a:r>
              <a:rPr lang="el-GR" dirty="0"/>
              <a:t>Γι αυτό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== “java”</a:t>
            </a:r>
            <a:r>
              <a:rPr lang="en-US" dirty="0"/>
              <a:t>) </a:t>
            </a:r>
            <a:r>
              <a:rPr lang="el-GR" dirty="0"/>
              <a:t>επιστρέφει </a:t>
            </a:r>
            <a:r>
              <a:rPr lang="en-US" dirty="0"/>
              <a:t>true.</a:t>
            </a:r>
          </a:p>
          <a:p>
            <a:r>
              <a:rPr lang="el-GR" dirty="0"/>
              <a:t>Όλα αυτά θα είναι πιο ξεκάθαρα όταν θα μιλήσουμε για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αναφορές</a:t>
            </a:r>
            <a:r>
              <a:rPr lang="el-GR" dirty="0"/>
              <a:t>.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108617" y="46482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8258" y="5294985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 flipV="1">
            <a:off x="6274815" y="5181600"/>
            <a:ext cx="506985" cy="31664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5907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7754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59436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6307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746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 smtClean="0"/>
              <a:t> </a:t>
            </a:r>
            <a:r>
              <a:rPr lang="el-GR" dirty="0" smtClean="0"/>
              <a:t>σταθερές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Οι </a:t>
            </a:r>
            <a:r>
              <a:rPr lang="en-US" sz="2400" dirty="0" smtClean="0"/>
              <a:t>String </a:t>
            </a:r>
            <a:r>
              <a:rPr lang="el-GR" sz="2400" dirty="0" smtClean="0"/>
              <a:t>τιμές είναι κι αυτές αντικείμενα και μπορούμε να καλέσουμε τις μεθόδους τους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94656" y="2438400"/>
            <a:ext cx="7391401" cy="424731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"java"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"java"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"java"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offest,end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8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κάθε βασικό τύπο η </a:t>
            </a:r>
            <a:r>
              <a:rPr lang="en-US" dirty="0" smtClean="0"/>
              <a:t>Java </a:t>
            </a:r>
            <a:r>
              <a:rPr lang="el-GR" dirty="0" smtClean="0"/>
              <a:t>έχει και μία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wrapper class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Double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Boolean</a:t>
            </a:r>
            <a:r>
              <a:rPr lang="en-US" dirty="0" smtClean="0"/>
              <a:t> class</a:t>
            </a:r>
          </a:p>
          <a:p>
            <a:r>
              <a:rPr lang="el-GR" dirty="0" smtClean="0"/>
              <a:t>Οι κλάσεις αυτές έχουν κάποιες μεθόδους και πεδία που μπορεί να μας είναι χρήσιμα</a:t>
            </a:r>
          </a:p>
          <a:p>
            <a:pPr lvl="1"/>
            <a:r>
              <a:rPr lang="el-GR" dirty="0" smtClean="0"/>
              <a:t>Κατά κύριο λόγο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</a:t>
            </a:r>
            <a:r>
              <a:rPr lang="el-GR" dirty="0" smtClean="0"/>
              <a:t> από και προς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</a:p>
          <a:p>
            <a:pPr lvl="1"/>
            <a:r>
              <a:rPr lang="el-GR" dirty="0" smtClean="0"/>
              <a:t>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μέγιστη</a:t>
            </a:r>
            <a:r>
              <a:rPr lang="el-GR" dirty="0" smtClean="0"/>
              <a:t> και την </a:t>
            </a:r>
            <a:r>
              <a:rPr lang="el-GR" dirty="0" smtClean="0">
                <a:solidFill>
                  <a:srgbClr val="0070C0"/>
                </a:solidFill>
              </a:rPr>
              <a:t>ελάχιστη</a:t>
            </a:r>
            <a:r>
              <a:rPr lang="el-GR" dirty="0" smtClean="0"/>
              <a:t> τιμή κάθε τύπου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Το </a:t>
            </a:r>
            <a:r>
              <a:rPr lang="en-US" sz="2400" dirty="0" smtClean="0"/>
              <a:t>if-else statement </a:t>
            </a:r>
            <a:r>
              <a:rPr lang="el-GR" sz="2400" dirty="0" smtClean="0"/>
              <a:t>δουλεύει καλά όταν στο </a:t>
            </a:r>
            <a:r>
              <a:rPr lang="en-US" sz="2400" dirty="0" smtClean="0"/>
              <a:t>condition </a:t>
            </a:r>
            <a:r>
              <a:rPr lang="el-GR" sz="2400" dirty="0" smtClean="0"/>
              <a:t>θέλουμε να περιγράψουμε μια επιλογή 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 smtClean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Τι γίνεται αν η συνθήκη μας έχει πολλά ενδεχόμενα?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91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WrapperTest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Integer.valueOf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("2.5");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(i*d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2.5;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Integer.MAX_VALUE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Πολλές φορές έχουμε πολλές μεταβλητές </a:t>
            </a:r>
            <a:r>
              <a:rPr lang="el-GR" dirty="0" smtClean="0">
                <a:solidFill>
                  <a:srgbClr val="0070C0"/>
                </a:solidFill>
              </a:rPr>
              <a:t>του ίδιου τύπου </a:t>
            </a:r>
            <a:r>
              <a:rPr lang="el-GR" dirty="0" smtClean="0"/>
              <a:t>που συσχετίζονται και θέλουμε να τις βάλουμε μαζί.</a:t>
            </a:r>
          </a:p>
          <a:p>
            <a:pPr lvl="1"/>
            <a:r>
              <a:rPr lang="el-GR" dirty="0" smtClean="0"/>
              <a:t>Τα ονόματα των φοιτητών σε μία τάξη</a:t>
            </a:r>
            <a:endParaRPr lang="en-US" dirty="0" smtClean="0"/>
          </a:p>
          <a:p>
            <a:pPr lvl="1"/>
            <a:r>
              <a:rPr lang="el-GR" dirty="0" smtClean="0"/>
              <a:t>Οι βαθμοί ενός φοιτητή για όλα τα εργαστήρια.</a:t>
            </a:r>
          </a:p>
          <a:p>
            <a:endParaRPr lang="el-GR" dirty="0"/>
          </a:p>
          <a:p>
            <a:r>
              <a:rPr lang="el-GR" dirty="0" smtClean="0"/>
              <a:t>Για το σκοπό αυτό χρησιμοποιούμε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πίνακες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Ορισμός πίνακα: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[]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myArray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{10,20}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 //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αρχικοποιημένος πίνακας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 </a:t>
            </a:r>
            <a:r>
              <a:rPr lang="en-US" dirty="0" err="1" smtClean="0">
                <a:solidFill>
                  <a:srgbClr val="0070C0"/>
                </a:solidFill>
              </a:rPr>
              <a:t>myArray</a:t>
            </a:r>
            <a:r>
              <a:rPr lang="en-US" dirty="0" err="1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[]</a:t>
            </a:r>
            <a:r>
              <a:rPr lang="en-US" dirty="0" smtClean="0">
                <a:solidFill>
                  <a:srgbClr val="0070C0"/>
                </a:solidFill>
              </a:rPr>
              <a:t> = new int[</a:t>
            </a:r>
            <a:r>
              <a:rPr lang="el-GR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];</a:t>
            </a:r>
          </a:p>
          <a:p>
            <a:pPr lvl="1"/>
            <a:r>
              <a:rPr lang="el-GR" dirty="0" smtClean="0"/>
              <a:t>Δημιουργούν δύο πίνακες 2 θέσεων (</a:t>
            </a:r>
            <a:r>
              <a:rPr lang="en-US" dirty="0" smtClean="0">
                <a:solidFill>
                  <a:srgbClr val="FF0000"/>
                </a:solidFill>
              </a:rPr>
              <a:t>length 2</a:t>
            </a:r>
            <a:r>
              <a:rPr lang="en-US" dirty="0" smtClean="0"/>
              <a:t>) </a:t>
            </a:r>
            <a:r>
              <a:rPr lang="el-GR" dirty="0" smtClean="0"/>
              <a:t>που κρατάνε ακέραιους</a:t>
            </a:r>
          </a:p>
          <a:p>
            <a:r>
              <a:rPr lang="el-GR" dirty="0" smtClean="0"/>
              <a:t>Οι πίνακες ορίζονται με ένα μέγεθος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length</a:t>
            </a:r>
            <a:r>
              <a:rPr lang="en-US" dirty="0" smtClean="0"/>
              <a:t>)</a:t>
            </a:r>
            <a:r>
              <a:rPr lang="el-GR" dirty="0" smtClean="0"/>
              <a:t> και αυτό </a:t>
            </a:r>
            <a:r>
              <a:rPr lang="el-GR" dirty="0" smtClean="0">
                <a:solidFill>
                  <a:srgbClr val="0070C0"/>
                </a:solidFill>
              </a:rPr>
              <a:t>δεν αλλάζει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ένας πίνακας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και έχει </a:t>
            </a:r>
            <a:r>
              <a:rPr lang="en-US" dirty="0" smtClean="0"/>
              <a:t>properties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myArray2.length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Τυπώνει το μέγεθος του πίνακα.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94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Πρόσβαση των στοιχείων του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Προσοχή!</a:t>
            </a:r>
            <a:r>
              <a:rPr lang="el-GR" dirty="0"/>
              <a:t> Τα στοιχεία του πίνακα αριθμούνται από το 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0…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length-1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OXI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1…length</a:t>
            </a:r>
            <a:r>
              <a:rPr lang="en-US" dirty="0"/>
              <a:t>)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{10,20,30,40,50}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Για </a:t>
            </a:r>
            <a:r>
              <a:rPr lang="el-GR" dirty="0"/>
              <a:t>να προσπελαύνουμε το </a:t>
            </a:r>
            <a:r>
              <a:rPr lang="el-GR" dirty="0">
                <a:solidFill>
                  <a:srgbClr val="FF0000"/>
                </a:solidFill>
              </a:rPr>
              <a:t>δεύτερο</a:t>
            </a:r>
            <a:r>
              <a:rPr lang="el-GR" dirty="0"/>
              <a:t> στοιχείο του πίνακα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+= 5;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3200400"/>
            <a:ext cx="4419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47719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862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388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41850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0120" y="40825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5299" y="40712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61672" y="40708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4038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17120" y="40490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4911727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20000"/>
          </a:bodyPr>
          <a:lstStyle/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TestArrays1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public static void main(String 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int arr0[];  // int[]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[] = {1, 2, 3, 4};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arr1.length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	System.out.println(arr1[i]);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int [10];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  for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(int i = 0; i &lt; arr2.length; i ++){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arr2[i</a:t>
            </a:r>
            <a:r>
              <a:rPr lang="nn-NO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 = i+1;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</p:spTree>
    <p:extLst>
      <p:ext uri="{BB962C8B-B14F-4D97-AF65-F5344CB8AC3E}">
        <p14:creationId xmlns:p14="http://schemas.microsoft.com/office/powerpoint/2010/main" val="17445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Διατρέχοντας ένα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Στην </a:t>
            </a:r>
            <a:r>
              <a:rPr lang="en-US" sz="2400" dirty="0" smtClean="0"/>
              <a:t>Java </a:t>
            </a:r>
            <a:r>
              <a:rPr lang="el-GR" sz="2400" dirty="0" smtClean="0"/>
              <a:t>έχουμε δύο τρόπους να διατρέχουμε ένα πίνακα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657" y="3201736"/>
            <a:ext cx="4257897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(&lt;array type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element: 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… do something with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dirty="0" smtClean="0"/>
              <a:t>…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71" y="5334000"/>
            <a:ext cx="4373313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… do something with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array[i]</a:t>
            </a:r>
            <a:r>
              <a:rPr lang="en-US" sz="1400" dirty="0" smtClean="0"/>
              <a:t>…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57" y="2625184"/>
            <a:ext cx="262289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τα στοιχεία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657" y="4713123"/>
            <a:ext cx="36492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τις θέσεις του πίνακα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4087" y="3248561"/>
            <a:ext cx="374814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array[] = {1,3,5,7};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(int 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(element)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8916" y="5118556"/>
            <a:ext cx="4373313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nt array[] = {1,3,5,7};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(array[i])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35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/>
          </a:bodyPr>
          <a:lstStyle/>
          <a:p>
            <a:r>
              <a:rPr lang="el-GR" dirty="0" smtClean="0"/>
              <a:t>Τυπώστε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στοιχεία</a:t>
            </a:r>
            <a:r>
              <a:rPr lang="el-GR" dirty="0" smtClean="0"/>
              <a:t> του πίνακα και όλα τα </a:t>
            </a:r>
            <a:r>
              <a:rPr lang="el-GR" dirty="0" smtClean="0">
                <a:solidFill>
                  <a:srgbClr val="0070C0"/>
                </a:solidFill>
              </a:rPr>
              <a:t>ζεύγη από στοιχεία </a:t>
            </a:r>
            <a:r>
              <a:rPr lang="el-GR" dirty="0" smtClean="0"/>
              <a:t>στον πίνακα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881743"/>
            <a:ext cx="8648521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ScanArray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double [] array = {5.3, 3.4, 2.3, 1.2, 0.1};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(double element: array){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pairs of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 (int i = 0; i &lt;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 + array[j]);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76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Πολυδιάστατοι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5852225" cy="4800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Μπορούμε να ορίσουμε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πολυδιάστατους</a:t>
            </a:r>
            <a:r>
              <a:rPr lang="el-GR" dirty="0"/>
              <a:t> πίνακες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1[][]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{{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10,20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,30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},{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3,4,5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= new int[2][3];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Ένας </a:t>
            </a:r>
            <a:r>
              <a:rPr lang="el-GR" dirty="0"/>
              <a:t>δισδιάστατος πίνακας είναι ένας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πίνακας από πίνακες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= new int[2][]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 = new int[3]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new int[3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 πίνακας μπορεί να είναι ασύμμετρος</a:t>
            </a:r>
            <a:endParaRPr lang="el-GR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new int[5]</a:t>
            </a:r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παίρνω για τα παρακάτω</a:t>
            </a:r>
            <a:r>
              <a:rPr lang="el-GR" dirty="0" smtClean="0"/>
              <a:t>?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myArray3.length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86571" y="3898651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480118" y="389865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75093" y="389865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71898" y="39970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7742" y="39970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29853" y="39559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886571" y="340996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7480118" y="340996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075093" y="340996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71898" y="35083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547742" y="35083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129853" y="34673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243450" y="2485251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836997" y="248525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31972" y="248525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28777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904621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486732" y="25425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243450" y="199656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6836997" y="199656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31972" y="199656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8777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904621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486732" y="20539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210778" y="3409968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46" idx="1"/>
          </p:cNvCxnSpPr>
          <p:nvPr/>
        </p:nvCxnSpPr>
        <p:spPr>
          <a:xfrm>
            <a:off x="6210778" y="3888157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485230" y="3643815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500403" y="4143970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488338" y="5050971"/>
            <a:ext cx="2655662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7081885" y="505097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676860" y="505097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573665" y="51493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149509" y="51493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731620" y="51083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488338" y="456228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081885" y="456228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676860" y="456228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573665" y="466065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149509" y="466065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731620" y="461963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812545" y="4562288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1"/>
          </p:cNvCxnSpPr>
          <p:nvPr/>
        </p:nvCxnSpPr>
        <p:spPr>
          <a:xfrm>
            <a:off x="5812545" y="5040477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6086997" y="4796135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102170" y="5296290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227745" y="5070606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692186" y="505097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8294898" y="51001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8751296" y="51116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1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28" grpId="0" animBg="1"/>
      <p:bldP spid="31" grpId="0"/>
      <p:bldP spid="32" grpId="0"/>
      <p:bldP spid="33" grpId="0"/>
      <p:bldP spid="34" grpId="0" animBg="1"/>
      <p:bldP spid="37" grpId="0"/>
      <p:bldP spid="38" grpId="0"/>
      <p:bldP spid="39" grpId="0"/>
      <p:bldP spid="40" grpId="0" animBg="1"/>
      <p:bldP spid="43" grpId="0"/>
      <p:bldP spid="44" grpId="0"/>
      <p:bldP spid="45" grpId="0"/>
      <p:bldP spid="46" grpId="0" animBg="1"/>
      <p:bldP spid="52" grpId="0" animBg="1"/>
      <p:bldP spid="55" grpId="0"/>
      <p:bldP spid="56" grpId="0"/>
      <p:bldP spid="57" grpId="0"/>
      <p:bldP spid="58" grpId="0" animBg="1"/>
      <p:bldP spid="61" grpId="0"/>
      <p:bldP spid="62" grpId="0"/>
      <p:bldP spid="63" grpId="0"/>
      <p:bldP spid="64" grpId="0" animBg="1"/>
      <p:bldP spid="86" grpId="0"/>
      <p:bldP spid="8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TestArrays2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 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[][] = {{1, 2, 3}, {3, 4, 5}};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arr4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[][] = new int [10][20];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arr4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arr3.length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" "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+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arr3[0].length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[][] = new int[2][];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 = new int[3];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[1] = new int[5];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3733800"/>
            <a:ext cx="15802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l-GR" dirty="0" smtClean="0"/>
              <a:t>2 3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4724400"/>
            <a:ext cx="23170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Ασύμμετρος πίνακας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00200"/>
            <a:ext cx="3886200" cy="4838700"/>
          </a:xfrm>
        </p:spPr>
      </p:pic>
      <p:sp>
        <p:nvSpPr>
          <p:cNvPr id="5" name="TextBox 4"/>
          <p:cNvSpPr txBox="1"/>
          <p:nvPr/>
        </p:nvSpPr>
        <p:spPr>
          <a:xfrm>
            <a:off x="152400" y="1981200"/>
            <a:ext cx="1723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Συντακτικό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565899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default statements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186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7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language.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15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ΚΛΑΣΕΙΣ ΚΑΙ ΑΝΤΙΚΕΙΜΕΝΑ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FF0000"/>
                </a:solidFill>
              </a:rPr>
              <a:t>κλάση</a:t>
            </a:r>
            <a:r>
              <a:rPr lang="el-GR" dirty="0" smtClean="0"/>
              <a:t>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endParaRPr lang="el-GR" dirty="0" smtClean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04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Το αντικείμενο έχει συγκεκριμένες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dirty="0" smtClean="0"/>
              <a:t> στα πεδία.</a:t>
            </a:r>
          </a:p>
          <a:p>
            <a:pPr lvl="1"/>
            <a:r>
              <a:rPr lang="el-GR" dirty="0" smtClean="0"/>
              <a:t>Στο πρόγραμμα έχουμε (συνήθως) </a:t>
            </a:r>
            <a:r>
              <a:rPr lang="el-GR" dirty="0" smtClean="0">
                <a:solidFill>
                  <a:srgbClr val="0070C0"/>
                </a:solidFill>
              </a:rPr>
              <a:t>πρόσβαση</a:t>
            </a:r>
            <a:r>
              <a:rPr lang="el-GR" dirty="0" smtClean="0"/>
              <a:t> μόνο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Μέσω των μεθόδων έχουμε πρόσβαση στα πεδία</a:t>
            </a:r>
          </a:p>
          <a:p>
            <a:pPr lvl="1"/>
            <a:r>
              <a:rPr lang="el-GR" dirty="0" smtClean="0"/>
              <a:t>Αν υπάρχουν κάποια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στα οποία έχουμε πρόσβαση αυτά τα λέμε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848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0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μορφή της κλάσης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3153904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295400" y="37338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65094" y="2704138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18795" y="3247924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80135" y="4038600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295400" y="2528186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50237" y="254145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609173" y="309149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29561" y="3735645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n()</a:t>
            </a:r>
          </a:p>
          <a:p>
            <a:r>
              <a:rPr lang="en-US" dirty="0"/>
              <a:t>o</a:t>
            </a:r>
            <a:r>
              <a:rPr lang="en-US" dirty="0" smtClean="0"/>
              <a:t>ff()</a:t>
            </a:r>
          </a:p>
          <a:p>
            <a:r>
              <a:rPr lang="en-US" dirty="0"/>
              <a:t>d</a:t>
            </a:r>
            <a:r>
              <a:rPr lang="en-US" dirty="0" smtClean="0"/>
              <a:t>im()</a:t>
            </a:r>
          </a:p>
          <a:p>
            <a:r>
              <a:rPr lang="en-US" dirty="0"/>
              <a:t>b</a:t>
            </a:r>
            <a:r>
              <a:rPr lang="en-US" dirty="0" smtClean="0"/>
              <a:t>righten()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714999" y="3026575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14999" y="3606471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714999" y="2400857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3261</TotalTime>
  <Words>1423</Words>
  <Application>Microsoft Office PowerPoint</Application>
  <PresentationFormat>On-screen Show (4:3)</PresentationFormat>
  <Paragraphs>401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ΤΕΧΝΙΚΕΣ Αντικειμενοστραφουσ προγραμματισμου</vt:lpstr>
      <vt:lpstr>Το if-else statement</vt:lpstr>
      <vt:lpstr>Switch statement</vt:lpstr>
      <vt:lpstr>Παράδειγμα</vt:lpstr>
      <vt:lpstr>PowerPoint Presentation</vt:lpstr>
      <vt:lpstr>ΚΛΑΣΕΙΣ ΚΑΙ ΑΝΤΙΚΕΙΜΕΝΑ</vt:lpstr>
      <vt:lpstr>Κλάση</vt:lpstr>
      <vt:lpstr>Πρακτικά στον κώδικα</vt:lpstr>
      <vt:lpstr>Γενική μορφή της κλάσης</vt:lpstr>
      <vt:lpstr>ΥΠΑΡΧΟΥΣΕΣ ΚΛΑΣΕΙΣ</vt:lpstr>
      <vt:lpstr>Strings</vt:lpstr>
      <vt:lpstr>String  αντικείμενα</vt:lpstr>
      <vt:lpstr>String  μέθοδοι </vt:lpstr>
      <vt:lpstr>Ισότητα String</vt:lpstr>
      <vt:lpstr>String Interning</vt:lpstr>
      <vt:lpstr>String Interning</vt:lpstr>
      <vt:lpstr>String Interning</vt:lpstr>
      <vt:lpstr>String  σταθερές </vt:lpstr>
      <vt:lpstr>Wrapper classes</vt:lpstr>
      <vt:lpstr>Παράδειγμα</vt:lpstr>
      <vt:lpstr>Πίνακες</vt:lpstr>
      <vt:lpstr>Πρόσβαση των στοιχείων του πίνακα</vt:lpstr>
      <vt:lpstr>Πίνακες </vt:lpstr>
      <vt:lpstr>Διατρέχοντας ένα πίνακα</vt:lpstr>
      <vt:lpstr>Παράδειγμα</vt:lpstr>
      <vt:lpstr>PowerPoint Presentation</vt:lpstr>
      <vt:lpstr>Πολυδιάστατοι πίνακες</vt:lpstr>
      <vt:lpstr>Πίνακες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205</cp:revision>
  <dcterms:created xsi:type="dcterms:W3CDTF">2013-02-10T16:19:38Z</dcterms:created>
  <dcterms:modified xsi:type="dcterms:W3CDTF">2014-03-07T10:24:35Z</dcterms:modified>
</cp:coreProperties>
</file>