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5" r:id="rId11"/>
    <p:sldId id="384" r:id="rId12"/>
    <p:sldId id="386" r:id="rId13"/>
    <p:sldId id="388" r:id="rId14"/>
    <p:sldId id="387" r:id="rId15"/>
    <p:sldId id="360" r:id="rId16"/>
    <p:sldId id="393" r:id="rId17"/>
    <p:sldId id="394" r:id="rId18"/>
    <p:sldId id="395" r:id="rId19"/>
    <p:sldId id="364" r:id="rId20"/>
    <p:sldId id="365" r:id="rId21"/>
    <p:sldId id="355" r:id="rId22"/>
    <p:sldId id="366" r:id="rId23"/>
    <p:sldId id="368" r:id="rId24"/>
    <p:sldId id="401" r:id="rId25"/>
    <p:sldId id="402" r:id="rId26"/>
    <p:sldId id="403" r:id="rId27"/>
    <p:sldId id="367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 στη </a:t>
            </a:r>
            <a:r>
              <a:rPr lang="en-US" dirty="0" smtClean="0"/>
              <a:t>Java III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ΥΠΑΡΧΟΥΣΕΣ ΚΛΑΣΕΙΣ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ήδη χρησιμοποιήσει κλάσεις και αντικείμενα όταν χρησιμοποιούμε </a:t>
            </a:r>
            <a:r>
              <a:rPr lang="en-US" dirty="0" smtClean="0"/>
              <a:t>Strings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08333" y="2869215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String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2062" y="3450999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χαρακτήρες του αλφαριθμητικού</a:t>
            </a:r>
          </a:p>
          <a:p>
            <a:r>
              <a:rPr lang="el-GR" dirty="0" smtClean="0"/>
              <a:t>Διάφορα άλλα χαρακτηριστικά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56156" y="4465651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length()</a:t>
            </a:r>
            <a:endParaRPr lang="en-US" sz="2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914400" y="3368918"/>
            <a:ext cx="3733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14400" y="4191000"/>
            <a:ext cx="3733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914400" y="2743200"/>
            <a:ext cx="3733800" cy="3962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5486400" y="3304878"/>
            <a:ext cx="3200400" cy="1419522"/>
          </a:xfrm>
          <a:prstGeom prst="wedgeRoundRectCallout">
            <a:avLst>
              <a:gd name="adj1" fmla="val -74744"/>
              <a:gd name="adj2" fmla="val -128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ακριβής αναπαράσταση του αλφαριθμητικού δεν έχει και τόσο σημασία εφόσον εμείς χρησιμοποιούμε μόνο τις μεθόδους.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56156" y="4938755"/>
            <a:ext cx="2435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equals(String other)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156156" y="5410200"/>
            <a:ext cx="2561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indexOf</a:t>
            </a:r>
            <a:r>
              <a:rPr lang="en-US" sz="2000" dirty="0" smtClean="0"/>
              <a:t>(String other)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156657" y="5938277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substring(int start, int end)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92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1" grpId="0" animBg="1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dirty="0" smtClean="0"/>
              <a:t> </a:t>
            </a:r>
            <a:r>
              <a:rPr lang="el-GR" dirty="0" smtClean="0"/>
              <a:t>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Ένα </a:t>
            </a:r>
            <a:r>
              <a:rPr lang="en-US" sz="2400" dirty="0" smtClean="0"/>
              <a:t>String </a:t>
            </a:r>
            <a:r>
              <a:rPr lang="el-GR" sz="2400" dirty="0" smtClean="0"/>
              <a:t>αντικείμενο είναι μια μεταβλητή τύπου </a:t>
            </a:r>
            <a:r>
              <a:rPr lang="en-US" sz="2400" dirty="0" smtClean="0"/>
              <a:t>String</a:t>
            </a:r>
            <a:r>
              <a:rPr lang="en-US" sz="2000" dirty="0" smtClean="0"/>
              <a:t>.</a:t>
            </a:r>
          </a:p>
          <a:p>
            <a:pPr lvl="1"/>
            <a:r>
              <a:rPr lang="el-GR" sz="2000" dirty="0" smtClean="0"/>
              <a:t>Τρεις διαφορετικοί τρόποι να δώσουμε τιμή σε ένα </a:t>
            </a:r>
            <a:r>
              <a:rPr lang="en-US" sz="2000" dirty="0" smtClean="0"/>
              <a:t>String object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61999" y="2971800"/>
            <a:ext cx="7391401" cy="313932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StringExample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java”;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48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dirty="0" smtClean="0"/>
              <a:t> </a:t>
            </a:r>
            <a:r>
              <a:rPr lang="el-GR" dirty="0" smtClean="0"/>
              <a:t>μέθοδοι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Έχοντας τα </a:t>
            </a:r>
            <a:r>
              <a:rPr lang="en-US" sz="2400" dirty="0" smtClean="0"/>
              <a:t>String </a:t>
            </a:r>
            <a:r>
              <a:rPr lang="el-GR" sz="2400" dirty="0" smtClean="0"/>
              <a:t>αντικείμενα μπορούμε να καλέσουμε τις μεθόδους τους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94656" y="2438400"/>
            <a:ext cx="7391401" cy="424731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StringExample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String("java");</a:t>
            </a: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java“;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offset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offest,end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0042" y="6185824"/>
            <a:ext cx="6128922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Strings </a:t>
            </a:r>
            <a:r>
              <a:rPr lang="el-GR" dirty="0" smtClean="0"/>
              <a:t>είναι αμετάβλητα (</a:t>
            </a:r>
            <a:r>
              <a:rPr lang="en-US" dirty="0" smtClean="0">
                <a:solidFill>
                  <a:srgbClr val="FF0000"/>
                </a:solidFill>
              </a:rPr>
              <a:t>immutable</a:t>
            </a:r>
            <a:r>
              <a:rPr lang="en-US" dirty="0" smtClean="0"/>
              <a:t>) </a:t>
            </a:r>
            <a:r>
              <a:rPr lang="el-GR" dirty="0" smtClean="0"/>
              <a:t>αντικείμενα</a:t>
            </a:r>
          </a:p>
          <a:p>
            <a:r>
              <a:rPr lang="el-GR" dirty="0" smtClean="0"/>
              <a:t>Η τελευταία ανάθεση δημιουργεί ένα </a:t>
            </a:r>
            <a:r>
              <a:rPr lang="el-GR" dirty="0" smtClean="0">
                <a:solidFill>
                  <a:srgbClr val="FF0000"/>
                </a:solidFill>
              </a:rPr>
              <a:t>καινούριο</a:t>
            </a:r>
            <a:r>
              <a:rPr lang="el-GR" dirty="0" smtClean="0"/>
              <a:t> αντικείμενο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Ισότητα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229600" cy="507831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StringExample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java“;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("1. "+ (x == 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("2. "+ (y == 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("3. "+ (z == 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("4. "+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("5. "+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("6. "+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03125" y="979714"/>
            <a:ext cx="4240875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Τι θα εκτυπωθεί?</a:t>
            </a:r>
          </a:p>
          <a:p>
            <a:r>
              <a:rPr lang="el-GR" dirty="0" smtClean="0"/>
              <a:t>(μια λογική συνθήκη τυπώνει </a:t>
            </a:r>
            <a:r>
              <a:rPr lang="en-US" dirty="0" smtClean="0"/>
              <a:t>true/false </a:t>
            </a:r>
            <a:r>
              <a:rPr lang="el-GR" dirty="0" smtClean="0"/>
              <a:t>ανάλογα αν είναι αληθής/ψευδής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53541" y="3581400"/>
            <a:ext cx="92845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1.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53541" y="3975334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53541" y="4426873"/>
            <a:ext cx="92845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l-GR" dirty="0" smtClean="0"/>
              <a:t>.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53541" y="4872405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37817" y="5253405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31769" y="5660871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7462" y="6402258"/>
            <a:ext cx="8031109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Για την σύγκριση </a:t>
            </a:r>
            <a:r>
              <a:rPr lang="en-US" sz="2000" dirty="0" smtClean="0"/>
              <a:t>Strings </a:t>
            </a:r>
            <a:r>
              <a:rPr lang="el-GR" sz="2000" b="1" dirty="0" smtClean="0">
                <a:solidFill>
                  <a:srgbClr val="FF0000"/>
                </a:solidFill>
              </a:rPr>
              <a:t>ΠΑΝΤΑ</a:t>
            </a:r>
            <a:r>
              <a:rPr lang="el-GR" sz="2000" dirty="0" smtClean="0"/>
              <a:t> χρησιμοποιούμε την μέθοδο </a:t>
            </a:r>
            <a:r>
              <a:rPr lang="en-US" sz="2000" dirty="0" smtClean="0">
                <a:solidFill>
                  <a:srgbClr val="FF0000"/>
                </a:solidFill>
              </a:rPr>
              <a:t>equals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193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Interning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19784"/>
            <a:ext cx="4953000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Γιατί συμβαίνει αυτό?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Όταν δημιουργούμε ένα </a:t>
            </a:r>
            <a:r>
              <a:rPr lang="en-US" dirty="0" smtClean="0"/>
              <a:t>String </a:t>
            </a:r>
            <a:r>
              <a:rPr lang="el-GR" dirty="0" smtClean="0"/>
              <a:t>αντικείμενο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δεσμεύουμε</a:t>
            </a:r>
            <a:r>
              <a:rPr lang="el-GR" dirty="0" smtClean="0"/>
              <a:t> χώρο στη </a:t>
            </a:r>
            <a:r>
              <a:rPr lang="el-GR" dirty="0" smtClean="0">
                <a:solidFill>
                  <a:srgbClr val="0070C0"/>
                </a:solidFill>
              </a:rPr>
              <a:t>μνήμη</a:t>
            </a:r>
            <a:r>
              <a:rPr lang="el-GR" dirty="0" smtClean="0"/>
              <a:t> για το αντικείμενο</a:t>
            </a:r>
          </a:p>
          <a:p>
            <a:r>
              <a:rPr lang="el-GR" dirty="0" smtClean="0"/>
              <a:t>Η μεταβλητή που ορίζουμε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δείχνει</a:t>
            </a:r>
            <a:r>
              <a:rPr lang="el-GR" dirty="0" smtClean="0"/>
              <a:t>» σε αυτό το χώρο μνήμης</a:t>
            </a:r>
          </a:p>
        </p:txBody>
      </p:sp>
      <p:sp>
        <p:nvSpPr>
          <p:cNvPr id="4" name="Rectangle 3"/>
          <p:cNvSpPr/>
          <p:nvPr/>
        </p:nvSpPr>
        <p:spPr>
          <a:xfrm>
            <a:off x="6925291" y="2308523"/>
            <a:ext cx="2057400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925291" y="3603923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925291" y="4975523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25291" y="6194723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23587" y="914400"/>
            <a:ext cx="4320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230091" y="3648584"/>
            <a:ext cx="1369669" cy="1219200"/>
            <a:chOff x="5031131" y="2438400"/>
            <a:chExt cx="1369669" cy="1219200"/>
          </a:xfrm>
        </p:grpSpPr>
        <p:sp>
          <p:nvSpPr>
            <p:cNvPr id="11" name="TextBox 10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858491" y="4242795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3"/>
          </p:cNvCxnSpPr>
          <p:nvPr/>
        </p:nvCxnSpPr>
        <p:spPr>
          <a:xfrm flipV="1">
            <a:off x="6158573" y="4073518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36420" y="2754492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‘</a:t>
            </a:r>
            <a:r>
              <a:rPr lang="en-US" sz="1600" dirty="0" smtClean="0"/>
              <a:t>j’, ‘a’, ‘v’, ‘a’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7299741" y="2329558"/>
            <a:ext cx="1369669" cy="1219200"/>
            <a:chOff x="7156250" y="1545035"/>
            <a:chExt cx="1369669" cy="1219200"/>
          </a:xfrm>
        </p:grpSpPr>
        <p:sp>
          <p:nvSpPr>
            <p:cNvPr id="33" name="TextBox 32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858491" y="2908380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39" name="Elbow Connector 38"/>
          <p:cNvCxnSpPr>
            <a:stCxn id="38" idx="3"/>
          </p:cNvCxnSpPr>
          <p:nvPr/>
        </p:nvCxnSpPr>
        <p:spPr>
          <a:xfrm flipV="1">
            <a:off x="6158573" y="2739103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40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4" grpId="0"/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Interning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1800" y="2133600"/>
            <a:ext cx="20574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781800" y="34290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81800" y="4743192"/>
            <a:ext cx="20465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81800" y="60960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24400" y="675327"/>
            <a:ext cx="43204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"java";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 = “java”;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086600" y="3473661"/>
            <a:ext cx="1369669" cy="1219200"/>
            <a:chOff x="5031131" y="2438400"/>
            <a:chExt cx="1369669" cy="1219200"/>
          </a:xfrm>
        </p:grpSpPr>
        <p:sp>
          <p:nvSpPr>
            <p:cNvPr id="11" name="TextBox 10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715000" y="406787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3"/>
          </p:cNvCxnSpPr>
          <p:nvPr/>
        </p:nvCxnSpPr>
        <p:spPr>
          <a:xfrm flipV="1">
            <a:off x="6015082" y="3898595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192929" y="2579569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‘</a:t>
            </a:r>
            <a:r>
              <a:rPr lang="en-US" sz="1600" dirty="0" smtClean="0"/>
              <a:t>j’, ‘a’, ‘v’, ‘a’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7156250" y="2154635"/>
            <a:ext cx="1369669" cy="1219200"/>
            <a:chOff x="7156250" y="1545035"/>
            <a:chExt cx="1369669" cy="1219200"/>
          </a:xfrm>
        </p:grpSpPr>
        <p:sp>
          <p:nvSpPr>
            <p:cNvPr id="33" name="TextBox 32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715000" y="273345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39" name="Elbow Connector 38"/>
          <p:cNvCxnSpPr>
            <a:stCxn id="38" idx="3"/>
          </p:cNvCxnSpPr>
          <p:nvPr/>
        </p:nvCxnSpPr>
        <p:spPr>
          <a:xfrm flipV="1">
            <a:off x="6015082" y="2564180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457200" y="1875656"/>
            <a:ext cx="4648200" cy="4753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Το </a:t>
            </a:r>
            <a:r>
              <a:rPr lang="en-US" dirty="0" smtClean="0"/>
              <a:t>JVM g</a:t>
            </a:r>
            <a:r>
              <a:rPr lang="el-GR" dirty="0" smtClean="0"/>
              <a:t>ια κάθε </a:t>
            </a:r>
            <a:r>
              <a:rPr lang="en-US" dirty="0" smtClean="0">
                <a:solidFill>
                  <a:srgbClr val="FF0000"/>
                </a:solidFill>
              </a:rPr>
              <a:t>string value </a:t>
            </a:r>
            <a:r>
              <a:rPr lang="el-GR" dirty="0" smtClean="0"/>
              <a:t>που εμφανίζεται δημιουργείται ένα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, το οποίο ονομάζεται </a:t>
            </a:r>
            <a:r>
              <a:rPr lang="en-US" dirty="0" smtClean="0">
                <a:solidFill>
                  <a:srgbClr val="FF0000"/>
                </a:solidFill>
              </a:rPr>
              <a:t>intern string</a:t>
            </a:r>
            <a:r>
              <a:rPr lang="en-US" dirty="0" smtClean="0"/>
              <a:t>, </a:t>
            </a:r>
            <a:r>
              <a:rPr lang="el-GR" dirty="0" smtClean="0"/>
              <a:t>και το οποίο κρατάει αυτή την τιμή.</a:t>
            </a:r>
            <a:endParaRPr lang="en-US" dirty="0" smtClean="0"/>
          </a:p>
          <a:p>
            <a:r>
              <a:rPr lang="el-GR" dirty="0" smtClean="0"/>
              <a:t>Άρα δημιουργείται ένα αντικείμενο για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"java"</a:t>
            </a:r>
            <a:endParaRPr lang="el-GR" dirty="0" smtClean="0"/>
          </a:p>
          <a:p>
            <a:r>
              <a:rPr lang="el-GR" dirty="0" smtClean="0"/>
              <a:t>Η εντολή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y = "java";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κάνει το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l-GR" dirty="0" smtClean="0"/>
              <a:t>να δείχνει στη θέση που είναι αποθηκευμένη η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“java”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108617" y="4800600"/>
            <a:ext cx="1369669" cy="1219200"/>
            <a:chOff x="5031131" y="2438400"/>
            <a:chExt cx="1369669" cy="1219200"/>
          </a:xfrm>
        </p:grpSpPr>
        <p:sp>
          <p:nvSpPr>
            <p:cNvPr id="29" name="TextBox 28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507410" y="5350552"/>
            <a:ext cx="76655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“java”</a:t>
            </a:r>
            <a:endParaRPr lang="en-US" dirty="0"/>
          </a:p>
        </p:txBody>
      </p:sp>
      <p:cxnSp>
        <p:nvCxnSpPr>
          <p:cNvPr id="43" name="Elbow Connector 42"/>
          <p:cNvCxnSpPr>
            <a:stCxn id="42" idx="3"/>
          </p:cNvCxnSpPr>
          <p:nvPr/>
        </p:nvCxnSpPr>
        <p:spPr>
          <a:xfrm flipV="1">
            <a:off x="6273967" y="5334000"/>
            <a:ext cx="507833" cy="201218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15000" y="474319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45" name="Elbow Connector 44"/>
          <p:cNvCxnSpPr>
            <a:stCxn id="44" idx="3"/>
          </p:cNvCxnSpPr>
          <p:nvPr/>
        </p:nvCxnSpPr>
        <p:spPr>
          <a:xfrm>
            <a:off x="6015082" y="4927858"/>
            <a:ext cx="766718" cy="230257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715000" y="6096000"/>
            <a:ext cx="3513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47" name="Elbow Connector 46"/>
          <p:cNvCxnSpPr>
            <a:stCxn id="46" idx="3"/>
          </p:cNvCxnSpPr>
          <p:nvPr/>
        </p:nvCxnSpPr>
        <p:spPr>
          <a:xfrm flipV="1">
            <a:off x="6066378" y="5783126"/>
            <a:ext cx="715422" cy="497540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290044" y="5638800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(intern string)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261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6" grpId="0" animBg="1"/>
      <p:bldP spid="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Interning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1800" y="1981200"/>
            <a:ext cx="20574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781800" y="32766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42734" y="458631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81800" y="59436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81874" y="457200"/>
            <a:ext cx="47339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"java";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 = “java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((y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“java”);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086600" y="3321261"/>
            <a:ext cx="1369669" cy="1219200"/>
            <a:chOff x="5031131" y="2438400"/>
            <a:chExt cx="1369669" cy="1219200"/>
          </a:xfrm>
        </p:grpSpPr>
        <p:sp>
          <p:nvSpPr>
            <p:cNvPr id="11" name="TextBox 10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715000" y="391547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3"/>
          </p:cNvCxnSpPr>
          <p:nvPr/>
        </p:nvCxnSpPr>
        <p:spPr>
          <a:xfrm flipV="1">
            <a:off x="6015082" y="3746195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192929" y="2427169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‘</a:t>
            </a:r>
            <a:r>
              <a:rPr lang="en-US" sz="1600" dirty="0" smtClean="0"/>
              <a:t>j’, ‘a’, ‘v’, ‘a’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7156250" y="2002235"/>
            <a:ext cx="1369669" cy="1219200"/>
            <a:chOff x="7156250" y="1545035"/>
            <a:chExt cx="1369669" cy="1219200"/>
          </a:xfrm>
        </p:grpSpPr>
        <p:sp>
          <p:nvSpPr>
            <p:cNvPr id="33" name="TextBox 32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715000" y="258105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39" name="Elbow Connector 38"/>
          <p:cNvCxnSpPr>
            <a:stCxn id="38" idx="3"/>
          </p:cNvCxnSpPr>
          <p:nvPr/>
        </p:nvCxnSpPr>
        <p:spPr>
          <a:xfrm flipV="1">
            <a:off x="6015082" y="2411780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228600" y="2021196"/>
            <a:ext cx="4648200" cy="429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Ο τελεστής </a:t>
            </a:r>
            <a:r>
              <a:rPr lang="el-GR" dirty="0">
                <a:solidFill>
                  <a:srgbClr val="FF0000"/>
                </a:solidFill>
              </a:rPr>
              <a:t>==</a:t>
            </a:r>
            <a:r>
              <a:rPr lang="el-GR" dirty="0"/>
              <a:t> μεταξύ δύο αντικειμένων εξετάζει αν πρόκειται για 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ίδια θέση μνήμης</a:t>
            </a:r>
            <a:r>
              <a:rPr lang="el-GR" dirty="0"/>
              <a:t>.</a:t>
            </a:r>
          </a:p>
          <a:p>
            <a:r>
              <a:rPr lang="el-GR" dirty="0"/>
              <a:t>Γι αυτό </a:t>
            </a:r>
            <a:r>
              <a:rPr lang="en-US" dirty="0"/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 == “java”</a:t>
            </a:r>
            <a:r>
              <a:rPr lang="en-US" dirty="0"/>
              <a:t>) </a:t>
            </a:r>
            <a:r>
              <a:rPr lang="el-GR" dirty="0"/>
              <a:t>επιστρέφει </a:t>
            </a:r>
            <a:r>
              <a:rPr lang="en-US" dirty="0"/>
              <a:t>true.</a:t>
            </a:r>
          </a:p>
          <a:p>
            <a:r>
              <a:rPr lang="el-GR" dirty="0"/>
              <a:t>Όλα αυτά θα είναι πιο ξεκάθαρα όταν θα μιλήσουμε για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αναφορές</a:t>
            </a:r>
            <a:r>
              <a:rPr lang="el-GR" dirty="0"/>
              <a:t>.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7108617" y="4648200"/>
            <a:ext cx="1369669" cy="1219200"/>
            <a:chOff x="5031131" y="2438400"/>
            <a:chExt cx="1369669" cy="1219200"/>
          </a:xfrm>
        </p:grpSpPr>
        <p:sp>
          <p:nvSpPr>
            <p:cNvPr id="29" name="TextBox 28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508258" y="5294985"/>
            <a:ext cx="76655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“java”</a:t>
            </a:r>
            <a:endParaRPr lang="en-US" dirty="0"/>
          </a:p>
        </p:txBody>
      </p:sp>
      <p:cxnSp>
        <p:nvCxnSpPr>
          <p:cNvPr id="43" name="Elbow Connector 42"/>
          <p:cNvCxnSpPr/>
          <p:nvPr/>
        </p:nvCxnSpPr>
        <p:spPr>
          <a:xfrm flipV="1">
            <a:off x="6274815" y="5181600"/>
            <a:ext cx="506985" cy="31664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15000" y="459079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45" name="Elbow Connector 44"/>
          <p:cNvCxnSpPr>
            <a:stCxn id="44" idx="3"/>
          </p:cNvCxnSpPr>
          <p:nvPr/>
        </p:nvCxnSpPr>
        <p:spPr>
          <a:xfrm>
            <a:off x="6015082" y="4775458"/>
            <a:ext cx="766718" cy="230257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715000" y="5943600"/>
            <a:ext cx="3513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47" name="Elbow Connector 46"/>
          <p:cNvCxnSpPr>
            <a:stCxn id="46" idx="3"/>
          </p:cNvCxnSpPr>
          <p:nvPr/>
        </p:nvCxnSpPr>
        <p:spPr>
          <a:xfrm flipV="1">
            <a:off x="6066378" y="5630726"/>
            <a:ext cx="715422" cy="497540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77462" y="6402258"/>
            <a:ext cx="8031109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Για την σύγκριση </a:t>
            </a:r>
            <a:r>
              <a:rPr lang="en-US" sz="2000" dirty="0" smtClean="0"/>
              <a:t>Strings </a:t>
            </a:r>
            <a:r>
              <a:rPr lang="el-GR" sz="2000" b="1" dirty="0" smtClean="0">
                <a:solidFill>
                  <a:srgbClr val="FF0000"/>
                </a:solidFill>
              </a:rPr>
              <a:t>ΠΑΝΤΑ</a:t>
            </a:r>
            <a:r>
              <a:rPr lang="el-GR" sz="2000" dirty="0" smtClean="0"/>
              <a:t> χρησιμοποιούμε την μέθοδο </a:t>
            </a:r>
            <a:r>
              <a:rPr lang="en-US" sz="2000" dirty="0" smtClean="0">
                <a:solidFill>
                  <a:srgbClr val="FF0000"/>
                </a:solidFill>
              </a:rPr>
              <a:t>equals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746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dirty="0" smtClean="0"/>
              <a:t> </a:t>
            </a:r>
            <a:r>
              <a:rPr lang="el-GR" dirty="0" smtClean="0"/>
              <a:t>σταθερές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Οι </a:t>
            </a:r>
            <a:r>
              <a:rPr lang="en-US" sz="2400" dirty="0" smtClean="0"/>
              <a:t>String </a:t>
            </a:r>
            <a:r>
              <a:rPr lang="el-GR" sz="2400" dirty="0" smtClean="0"/>
              <a:t>τιμές είναι κι αυτές αντικείμενα και μπορούμε να καλέσουμε τις μεθόδους τους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94656" y="2438400"/>
            <a:ext cx="7391401" cy="424731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StringExample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"java"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"java"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offset 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"java"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 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offest,end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783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κάθε βασικό τύπο η </a:t>
            </a:r>
            <a:r>
              <a:rPr lang="en-US" dirty="0" smtClean="0"/>
              <a:t>Java </a:t>
            </a:r>
            <a:r>
              <a:rPr lang="el-GR" dirty="0" smtClean="0"/>
              <a:t>έχει και μία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wrapper class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Integer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Double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Boolean</a:t>
            </a:r>
            <a:r>
              <a:rPr lang="en-US" dirty="0" smtClean="0"/>
              <a:t> class</a:t>
            </a:r>
          </a:p>
          <a:p>
            <a:r>
              <a:rPr lang="el-GR" dirty="0" smtClean="0"/>
              <a:t>Οι κλάσεις αυτές έχουν κάποιες μεθόδους και πεδία που μπορεί να μας είναι χρήσιμα</a:t>
            </a:r>
          </a:p>
          <a:p>
            <a:pPr lvl="1"/>
            <a:r>
              <a:rPr lang="el-GR" dirty="0" smtClean="0"/>
              <a:t>Κατά κύριο λόγο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μετατροπή</a:t>
            </a:r>
            <a:r>
              <a:rPr lang="el-GR" dirty="0" smtClean="0"/>
              <a:t> από και προς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</a:p>
          <a:p>
            <a:pPr lvl="1"/>
            <a:r>
              <a:rPr lang="el-GR" dirty="0" smtClean="0"/>
              <a:t>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μέγιστη</a:t>
            </a:r>
            <a:r>
              <a:rPr lang="el-GR" dirty="0" smtClean="0"/>
              <a:t> και την </a:t>
            </a:r>
            <a:r>
              <a:rPr lang="el-GR" dirty="0" smtClean="0">
                <a:solidFill>
                  <a:srgbClr val="0070C0"/>
                </a:solidFill>
              </a:rPr>
              <a:t>ελάχιστη</a:t>
            </a:r>
            <a:r>
              <a:rPr lang="el-GR" dirty="0" smtClean="0"/>
              <a:t> τιμή κάθε τύπου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923694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statement1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 rot="2700000">
            <a:off x="5294497" y="22858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5206513" y="25812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5789735" y="15763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6522427" y="27955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5807321" y="47402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H="1">
            <a:off x="5819044" y="34893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H="1">
            <a:off x="5827836" y="52466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6925409" y="24161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5216770" y="35210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7003075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statement2</a:t>
            </a:r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7968762" y="28019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>
            <a:off x="7993674" y="47323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67107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Το </a:t>
            </a:r>
            <a:r>
              <a:rPr lang="en-US" sz="2400" dirty="0" smtClean="0"/>
              <a:t>if-else statement </a:t>
            </a:r>
            <a:r>
              <a:rPr lang="el-GR" sz="2400" dirty="0" smtClean="0"/>
              <a:t>δουλεύει καλά όταν στο </a:t>
            </a:r>
            <a:r>
              <a:rPr lang="en-US" sz="2400" dirty="0" smtClean="0"/>
              <a:t>condition </a:t>
            </a:r>
            <a:r>
              <a:rPr lang="el-GR" sz="2400" dirty="0" smtClean="0"/>
              <a:t>θέλουμε να περιγράψουμε μια επιλογή με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δύο</a:t>
            </a:r>
            <a:r>
              <a:rPr lang="el-GR" sz="2400" dirty="0" smtClean="0"/>
              <a:t> πιθανά ενδεχόμενα.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Τι γίνεται αν η συνθήκη μας έχει πολλά ενδεχόμενα?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911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WrapperTest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Integer.valueOf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("2");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Double.parseDouble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("2.5");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(i*d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5;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 = 2.5;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Integer.MAX_VALUE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40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Πολλές φορές έχουμε πολλές μεταβλητές </a:t>
            </a:r>
            <a:r>
              <a:rPr lang="el-GR" dirty="0" smtClean="0">
                <a:solidFill>
                  <a:srgbClr val="0070C0"/>
                </a:solidFill>
              </a:rPr>
              <a:t>του ίδιου τύπου </a:t>
            </a:r>
            <a:r>
              <a:rPr lang="el-GR" dirty="0" smtClean="0"/>
              <a:t>που συσχετίζονται και θέλουμε να τις βάλουμε μαζί.</a:t>
            </a:r>
          </a:p>
          <a:p>
            <a:pPr lvl="1"/>
            <a:r>
              <a:rPr lang="el-GR" dirty="0" smtClean="0"/>
              <a:t>Τα ονόματα των φοιτητών σε μία τάξη</a:t>
            </a:r>
            <a:endParaRPr lang="en-US" dirty="0" smtClean="0"/>
          </a:p>
          <a:p>
            <a:pPr lvl="1"/>
            <a:r>
              <a:rPr lang="el-GR" dirty="0" smtClean="0"/>
              <a:t>Οι βαθμοί ενός φοιτητή για όλα τα εργαστήρια.</a:t>
            </a:r>
          </a:p>
          <a:p>
            <a:endParaRPr lang="el-GR" dirty="0"/>
          </a:p>
          <a:p>
            <a:r>
              <a:rPr lang="el-GR" dirty="0" smtClean="0"/>
              <a:t>Για το σκοπό αυτό χρησιμοποιούμε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πίνακες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Ορισμός πίνακα:</a:t>
            </a:r>
            <a:endParaRPr lang="el-GR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[]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myArray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1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{10,20}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; //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αρχικοποιημένος πίνακας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int </a:t>
            </a:r>
            <a:r>
              <a:rPr lang="en-US" dirty="0" err="1" smtClean="0">
                <a:solidFill>
                  <a:srgbClr val="0070C0"/>
                </a:solidFill>
              </a:rPr>
              <a:t>myArray</a:t>
            </a:r>
            <a:r>
              <a:rPr lang="en-US" dirty="0" err="1">
                <a:solidFill>
                  <a:srgbClr val="0070C0"/>
                </a:solidFill>
              </a:rPr>
              <a:t>2</a:t>
            </a:r>
            <a:r>
              <a:rPr lang="el-GR" dirty="0" smtClean="0">
                <a:solidFill>
                  <a:srgbClr val="0070C0"/>
                </a:solidFill>
              </a:rPr>
              <a:t>[]</a:t>
            </a:r>
            <a:r>
              <a:rPr lang="en-US" dirty="0" smtClean="0">
                <a:solidFill>
                  <a:srgbClr val="0070C0"/>
                </a:solidFill>
              </a:rPr>
              <a:t> = new int[</a:t>
            </a:r>
            <a:r>
              <a:rPr lang="el-GR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];</a:t>
            </a:r>
          </a:p>
          <a:p>
            <a:pPr lvl="1"/>
            <a:r>
              <a:rPr lang="el-GR" dirty="0" smtClean="0"/>
              <a:t>Δημιουργούν δύο πίνακες 2 θέσεων (</a:t>
            </a:r>
            <a:r>
              <a:rPr lang="en-US" dirty="0" smtClean="0">
                <a:solidFill>
                  <a:srgbClr val="FF0000"/>
                </a:solidFill>
              </a:rPr>
              <a:t>length 2</a:t>
            </a:r>
            <a:r>
              <a:rPr lang="en-US" dirty="0" smtClean="0"/>
              <a:t>) </a:t>
            </a:r>
            <a:r>
              <a:rPr lang="el-GR" dirty="0" smtClean="0"/>
              <a:t>που κρατάνε ακέραιους</a:t>
            </a:r>
          </a:p>
          <a:p>
            <a:r>
              <a:rPr lang="el-GR" dirty="0" smtClean="0"/>
              <a:t>Οι πίνακες ορίζονται με ένα μέγεθος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length</a:t>
            </a:r>
            <a:r>
              <a:rPr lang="en-US" dirty="0" smtClean="0"/>
              <a:t>)</a:t>
            </a:r>
            <a:r>
              <a:rPr lang="el-GR" dirty="0" smtClean="0"/>
              <a:t> και αυτό </a:t>
            </a:r>
            <a:r>
              <a:rPr lang="el-GR" dirty="0" smtClean="0">
                <a:solidFill>
                  <a:srgbClr val="0070C0"/>
                </a:solidFill>
              </a:rPr>
              <a:t>δεν αλλάζει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Στη </a:t>
            </a:r>
            <a:r>
              <a:rPr lang="en-US" dirty="0" smtClean="0"/>
              <a:t>Java </a:t>
            </a:r>
            <a:r>
              <a:rPr lang="el-GR" dirty="0" smtClean="0"/>
              <a:t>ένας πίνακας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και έχει </a:t>
            </a:r>
            <a:r>
              <a:rPr lang="en-US" dirty="0" smtClean="0"/>
              <a:t>properties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myArray2.length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 smtClean="0"/>
              <a:t>Τυπώνει το μέγεθος του πίνακα.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94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Πρόσβαση των στοιχείων του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Προσοχή!</a:t>
            </a:r>
            <a:r>
              <a:rPr lang="el-GR" dirty="0"/>
              <a:t> Τα στοιχεία του πίνακα αριθμούνται από το </a:t>
            </a:r>
            <a:r>
              <a:rPr lang="el-G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0…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length-1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OXI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1…length</a:t>
            </a:r>
            <a:r>
              <a:rPr lang="en-US" dirty="0"/>
              <a:t>) 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{10,20,30,40,50}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Για </a:t>
            </a:r>
            <a:r>
              <a:rPr lang="el-GR" dirty="0"/>
              <a:t>να προσπελαύνουμε το </a:t>
            </a:r>
            <a:r>
              <a:rPr lang="el-GR" dirty="0">
                <a:solidFill>
                  <a:srgbClr val="FF0000"/>
                </a:solidFill>
              </a:rPr>
              <a:t>δεύτερο</a:t>
            </a:r>
            <a:r>
              <a:rPr lang="el-GR" dirty="0"/>
              <a:t> στοιχείο του πίνακα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 += 5;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3200400"/>
            <a:ext cx="4419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947719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86200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38800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341850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50120" y="40825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55299" y="40712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61672" y="40708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0" y="4038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17120" y="404909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86800" cy="4911727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92500" lnSpcReduction="20000"/>
          </a:bodyPr>
          <a:lstStyle/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TestArrays1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public static void main(String []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int arr0[];  // int[]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[] = {1, 2, 3, 4};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nn-NO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arr1.length</a:t>
            </a:r>
            <a:r>
              <a:rPr lang="nn-NO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		System.out.println(arr1[i]);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int [10];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	  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(int i = 0; i &lt; arr2.length; i ++){</a:t>
            </a:r>
          </a:p>
          <a:p>
            <a:pPr marL="742950" lvl="1" indent="-285750">
              <a:lnSpc>
                <a:spcPct val="90000"/>
              </a:lnSpc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arr2[i</a:t>
            </a:r>
            <a:r>
              <a:rPr lang="nn-NO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] = i+1;</a:t>
            </a:r>
          </a:p>
          <a:p>
            <a:pPr marL="742950" lvl="1" indent="-285750">
              <a:lnSpc>
                <a:spcPct val="90000"/>
              </a:lnSpc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 }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742950" lvl="1" indent="-285750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Πίνακες </a:t>
            </a:r>
          </a:p>
        </p:txBody>
      </p:sp>
    </p:spTree>
    <p:extLst>
      <p:ext uri="{BB962C8B-B14F-4D97-AF65-F5344CB8AC3E}">
        <p14:creationId xmlns:p14="http://schemas.microsoft.com/office/powerpoint/2010/main" val="17445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Διατρέχοντας ένα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>
            <a:normAutofit lnSpcReduction="10000"/>
          </a:bodyPr>
          <a:lstStyle/>
          <a:p>
            <a:r>
              <a:rPr lang="el-GR" sz="2400" dirty="0" smtClean="0"/>
              <a:t>Στην </a:t>
            </a:r>
            <a:r>
              <a:rPr lang="en-US" sz="2400" dirty="0" smtClean="0"/>
              <a:t>Java </a:t>
            </a:r>
            <a:r>
              <a:rPr lang="el-GR" sz="2400" dirty="0" smtClean="0"/>
              <a:t>έχουμε δύο τρόπους να διατρέχουμε ένα πίνακα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657" y="3201736"/>
            <a:ext cx="4257897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(&lt;array type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element: array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/>
              <a:t>    … do something with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</a:t>
            </a:r>
            <a:r>
              <a:rPr lang="en-US" sz="1600" dirty="0" smtClean="0"/>
              <a:t>…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71" y="5334000"/>
            <a:ext cx="4373313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i ++)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/>
              <a:t>    … do something with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array[i]</a:t>
            </a:r>
            <a:r>
              <a:rPr lang="en-US" sz="1400" dirty="0" smtClean="0"/>
              <a:t>…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657" y="2625184"/>
            <a:ext cx="262289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Διατρέχουμε τα στοιχεία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657" y="4713123"/>
            <a:ext cx="36492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Διατρέχουμε τις θέσεις του πίνακα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74087" y="3248561"/>
            <a:ext cx="3748142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int array[] = {1,3,5,7};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(int 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array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/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(element)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8916" y="5118556"/>
            <a:ext cx="4373313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nt array[] = {1,3,5,7};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i ++)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/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(array[i])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9350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>
            <a:normAutofit/>
          </a:bodyPr>
          <a:lstStyle/>
          <a:p>
            <a:r>
              <a:rPr lang="el-GR" dirty="0" smtClean="0"/>
              <a:t>Τυπώστε όλα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στοιχεία</a:t>
            </a:r>
            <a:r>
              <a:rPr lang="el-GR" dirty="0" smtClean="0"/>
              <a:t> του πίνακα και όλα τα </a:t>
            </a:r>
            <a:r>
              <a:rPr lang="el-GR" dirty="0" smtClean="0">
                <a:solidFill>
                  <a:srgbClr val="0070C0"/>
                </a:solidFill>
              </a:rPr>
              <a:t>ζεύγη από στοιχεία </a:t>
            </a:r>
            <a:r>
              <a:rPr lang="el-GR" dirty="0" smtClean="0"/>
              <a:t>στον πίνακα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1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881743"/>
            <a:ext cx="8648521" cy="535531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ScanArray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double [] array = {5.3, 3.4, 2.3, 1.2, 0.1};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// Print all elements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(double element: array){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// Print all pairs of elements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 (int i = 0; i &lt;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j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j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 + array[j]);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76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Πολυδιάστατοι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5852225" cy="48006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Μπορούμε να ορίσουμε 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πολυδιάστατους</a:t>
            </a:r>
            <a:r>
              <a:rPr lang="el-GR" dirty="0"/>
              <a:t> πίνακες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1[][]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{{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10,20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,30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},{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3,4,5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}}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[][] = new int[2][3];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l-GR" dirty="0" smtClean="0"/>
              <a:t>Ένας </a:t>
            </a:r>
            <a:r>
              <a:rPr lang="el-GR" dirty="0"/>
              <a:t>δισδιάστατος πίνακας είναι ένας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πίνακας από πίνακες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[][] = new int[2][]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[0] = new int[3]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 = new int[3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dirty="0" smtClean="0"/>
          </a:p>
          <a:p>
            <a:r>
              <a:rPr lang="en-US" dirty="0" smtClean="0"/>
              <a:t>O</a:t>
            </a:r>
            <a:r>
              <a:rPr lang="el-GR" dirty="0" smtClean="0"/>
              <a:t> πίνακας μπορεί να είναι ασύμμετρος</a:t>
            </a:r>
            <a:endParaRPr lang="el-GR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 = new int[5]</a:t>
            </a:r>
          </a:p>
          <a:p>
            <a:endParaRPr lang="en-US" dirty="0" smtClean="0"/>
          </a:p>
          <a:p>
            <a:r>
              <a:rPr lang="el-GR" dirty="0" smtClean="0"/>
              <a:t>Τι </a:t>
            </a:r>
            <a:r>
              <a:rPr lang="el-GR" dirty="0"/>
              <a:t>παίρνω για τα παρακάτω</a:t>
            </a:r>
            <a:r>
              <a:rPr lang="el-GR" dirty="0" smtClean="0"/>
              <a:t>?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myArray3.length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[1].length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86571" y="3898651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7480118" y="3898651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75093" y="3898651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71898" y="39970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47742" y="39970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29853" y="39559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886571" y="3409968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7480118" y="3409968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075093" y="3409968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971898" y="350833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547742" y="350833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129853" y="346731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243450" y="2485251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36997" y="2485251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431972" y="2485251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28777" y="25836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904621" y="25836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486732" y="25425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243450" y="1996568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6836997" y="1996568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31972" y="1996568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28777" y="209493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904621" y="209493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486732" y="205391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210778" y="3409968"/>
            <a:ext cx="548904" cy="956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46" idx="1"/>
          </p:cNvCxnSpPr>
          <p:nvPr/>
        </p:nvCxnSpPr>
        <p:spPr>
          <a:xfrm>
            <a:off x="6210778" y="3888157"/>
            <a:ext cx="548904" cy="104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485230" y="3643815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500403" y="4143970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488338" y="5050971"/>
            <a:ext cx="2655662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7081885" y="5050971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676860" y="5050971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573665" y="51493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149509" y="51493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731620" y="51083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6488338" y="4562288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081885" y="4562288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676860" y="4562288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573665" y="466065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149509" y="466065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731620" y="461963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5812545" y="4562288"/>
            <a:ext cx="548904" cy="956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4" idx="1"/>
          </p:cNvCxnSpPr>
          <p:nvPr/>
        </p:nvCxnSpPr>
        <p:spPr>
          <a:xfrm>
            <a:off x="5812545" y="5040477"/>
            <a:ext cx="548904" cy="104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6086997" y="4796135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102170" y="5296290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8227745" y="5070606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8692186" y="5050971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294898" y="51001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8751296" y="51116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1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  <p:bldP spid="11" grpId="0"/>
      <p:bldP spid="28" grpId="0" animBg="1"/>
      <p:bldP spid="31" grpId="0"/>
      <p:bldP spid="32" grpId="0"/>
      <p:bldP spid="33" grpId="0"/>
      <p:bldP spid="34" grpId="0" animBg="1"/>
      <p:bldP spid="37" grpId="0"/>
      <p:bldP spid="38" grpId="0"/>
      <p:bldP spid="39" grpId="0"/>
      <p:bldP spid="40" grpId="0" animBg="1"/>
      <p:bldP spid="43" grpId="0"/>
      <p:bldP spid="44" grpId="0"/>
      <p:bldP spid="45" grpId="0"/>
      <p:bldP spid="46" grpId="0" animBg="1"/>
      <p:bldP spid="52" grpId="0" animBg="1"/>
      <p:bldP spid="55" grpId="0"/>
      <p:bldP spid="56" grpId="0"/>
      <p:bldP spid="57" grpId="0"/>
      <p:bldP spid="58" grpId="0" animBg="1"/>
      <p:bldP spid="61" grpId="0"/>
      <p:bldP spid="62" grpId="0"/>
      <p:bldP spid="63" grpId="0"/>
      <p:bldP spid="64" grpId="0" animBg="1"/>
      <p:bldP spid="86" grpId="0"/>
      <p:bldP spid="8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Πίνακες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TestArrays2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public static void main(String 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arr3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[][] = {{1, 2, 3}, {3, 4, 5}};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[][] = new int [10][20];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arr3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arr3.length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" " 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+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arr3[0].length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[][] = new int[2][];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 = new int[3];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[1] = new int[5];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3733800"/>
            <a:ext cx="158024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l-GR" dirty="0" smtClean="0"/>
              <a:t>2 3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4724400"/>
            <a:ext cx="231704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Ασύμμετρος πίνακας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00200"/>
            <a:ext cx="3886200" cy="4838700"/>
          </a:xfrm>
        </p:spPr>
      </p:pic>
      <p:sp>
        <p:nvSpPr>
          <p:cNvPr id="5" name="TextBox 4"/>
          <p:cNvSpPr txBox="1"/>
          <p:nvPr/>
        </p:nvSpPr>
        <p:spPr>
          <a:xfrm>
            <a:off x="152400" y="1981200"/>
            <a:ext cx="1723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Συντακτικό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565899"/>
            <a:ext cx="459613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(&lt;condition expression&gt;){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&lt;condition 1&gt;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code statements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&lt;condition 2&gt;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code statements 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&lt;condition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code statements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default statements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186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πρόγραμμα που να εύχεται καλημέρα σε τρεις διαφορετικές γλώσσες ανάλογα με την επιλογή του χρήστη.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SwitchTest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"GR":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"gr":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kalimera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"EN":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"en":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("good morning");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"FR":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("bonjour");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("I do not speak this language.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 +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“Greek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English, French only");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015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ΚΛΑΣΕΙΣ ΚΑΙ ΑΝΤΙΚΕΙΜΕΝΑ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2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Μια </a:t>
            </a:r>
            <a:r>
              <a:rPr lang="el-GR" dirty="0" smtClean="0">
                <a:solidFill>
                  <a:srgbClr val="FF0000"/>
                </a:solidFill>
              </a:rPr>
              <a:t>κλάση</a:t>
            </a:r>
            <a:r>
              <a:rPr lang="el-GR" dirty="0" smtClean="0"/>
              <a:t> είναι μία αφηρημένη περιγραφή αντικειμένων με κοινά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και κοινή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συμπεριφορά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καλούπι/πρότυπο</a:t>
            </a:r>
            <a:r>
              <a:rPr lang="el-GR" dirty="0" smtClean="0"/>
              <a:t> που παράγει αντικείμενα</a:t>
            </a:r>
          </a:p>
          <a:p>
            <a:endParaRPr lang="el-GR" dirty="0" smtClean="0"/>
          </a:p>
          <a:p>
            <a:r>
              <a:rPr lang="el-GR" dirty="0" smtClean="0"/>
              <a:t>Ένα </a:t>
            </a:r>
            <a:r>
              <a:rPr lang="el-GR" dirty="0" smtClean="0">
                <a:solidFill>
                  <a:srgbClr val="FF0000"/>
                </a:solidFill>
              </a:rPr>
              <a:t>αντικείμενο</a:t>
            </a:r>
            <a:r>
              <a:rPr lang="el-GR" dirty="0" smtClean="0"/>
              <a:t> είναι ένα </a:t>
            </a:r>
            <a:r>
              <a:rPr lang="el-GR" dirty="0" smtClean="0">
                <a:solidFill>
                  <a:srgbClr val="0070C0"/>
                </a:solidFill>
              </a:rPr>
              <a:t>στιγμιότυπο</a:t>
            </a:r>
            <a:r>
              <a:rPr lang="el-GR" dirty="0" smtClean="0"/>
              <a:t> μίας κλάσης.</a:t>
            </a:r>
          </a:p>
          <a:p>
            <a:endParaRPr lang="el-GR" dirty="0" smtClean="0"/>
          </a:p>
          <a:p>
            <a:r>
              <a:rPr lang="el-GR" dirty="0" smtClean="0"/>
              <a:t>Η κλάση ορίζει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 του αντικειμένου.</a:t>
            </a:r>
          </a:p>
          <a:p>
            <a:pPr lvl="1"/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του αντικειμένου</a:t>
            </a:r>
          </a:p>
          <a:p>
            <a:pPr lvl="1"/>
            <a:r>
              <a:rPr lang="el-GR" dirty="0" smtClean="0"/>
              <a:t>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ενέργειες</a:t>
            </a:r>
            <a:r>
              <a:rPr lang="el-GR" dirty="0" smtClean="0"/>
              <a:t> που μπορεί να επιτελέσει.</a:t>
            </a:r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04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Πρακτικά στον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Μία κλάση </a:t>
            </a:r>
            <a:r>
              <a:rPr lang="el-GR" dirty="0" smtClean="0">
                <a:solidFill>
                  <a:srgbClr val="00B0F0"/>
                </a:solidFill>
              </a:rPr>
              <a:t>Κ</a:t>
            </a:r>
            <a:r>
              <a:rPr lang="el-GR" dirty="0" smtClean="0"/>
              <a:t> ορίζεται από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</a:t>
            </a:r>
            <a:r>
              <a:rPr lang="el-GR" dirty="0" smtClean="0"/>
              <a:t> τις οποίες ονομάζουμε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 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rgbClr val="0070C0"/>
                </a:solidFill>
              </a:rPr>
              <a:t>συναρτήσεις</a:t>
            </a:r>
            <a:r>
              <a:rPr lang="el-GR" dirty="0" smtClean="0"/>
              <a:t> που τις ονομάζουμε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l-GR" dirty="0" smtClean="0"/>
              <a:t>Οι μέθοδοι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βλέπουν</a:t>
            </a:r>
            <a:r>
              <a:rPr lang="el-GR" dirty="0" smtClean="0"/>
              <a:t>» τα πεδία της κλάσης</a:t>
            </a:r>
          </a:p>
          <a:p>
            <a:pPr lvl="2"/>
            <a:endParaRPr lang="el-GR" dirty="0"/>
          </a:p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ορίζεται ως μια </a:t>
            </a:r>
            <a:r>
              <a:rPr lang="el-GR" dirty="0" smtClean="0">
                <a:solidFill>
                  <a:srgbClr val="0070C0"/>
                </a:solidFill>
              </a:rPr>
              <a:t>μεταβλητή τύπου Κ</a:t>
            </a:r>
          </a:p>
          <a:p>
            <a:pPr lvl="1"/>
            <a:r>
              <a:rPr lang="el-GR" dirty="0" smtClean="0"/>
              <a:t>Το αντικείμενο έχει συγκεκριμένες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τιμές</a:t>
            </a:r>
            <a:r>
              <a:rPr lang="el-GR" dirty="0" smtClean="0"/>
              <a:t> στα πεδία.</a:t>
            </a:r>
          </a:p>
          <a:p>
            <a:pPr lvl="1"/>
            <a:r>
              <a:rPr lang="el-GR" dirty="0" smtClean="0"/>
              <a:t>Στο πρόγραμμα έχουμε (συνήθως) </a:t>
            </a:r>
            <a:r>
              <a:rPr lang="el-GR" dirty="0" smtClean="0">
                <a:solidFill>
                  <a:srgbClr val="0070C0"/>
                </a:solidFill>
              </a:rPr>
              <a:t>πρόσβαση</a:t>
            </a:r>
            <a:r>
              <a:rPr lang="el-GR" dirty="0" smtClean="0"/>
              <a:t> μόνο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.</a:t>
            </a:r>
          </a:p>
          <a:p>
            <a:pPr lvl="2"/>
            <a:r>
              <a:rPr lang="el-GR" dirty="0" smtClean="0"/>
              <a:t>Μέσω των μεθόδων έχουμε πρόσβαση στα πεδία</a:t>
            </a:r>
          </a:p>
          <a:p>
            <a:pPr lvl="1"/>
            <a:r>
              <a:rPr lang="el-GR" dirty="0" smtClean="0"/>
              <a:t>Αν υπάρχουν κάποια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στα οποία έχουμε πρόσβαση αυτά τα λέμε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properties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848600" y="1981200"/>
            <a:ext cx="228600" cy="990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77200" y="2002971"/>
            <a:ext cx="926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μέλη</a:t>
            </a:r>
          </a:p>
          <a:p>
            <a:r>
              <a:rPr lang="el-GR" dirty="0" smtClean="0"/>
              <a:t>της </a:t>
            </a:r>
          </a:p>
          <a:p>
            <a:r>
              <a:rPr lang="el-GR" dirty="0"/>
              <a:t>κ</a:t>
            </a:r>
            <a:r>
              <a:rPr lang="el-GR" dirty="0" smtClean="0"/>
              <a:t>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8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Γενική μορφή της κλάσης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3153904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95400" y="3733800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65094" y="2704138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18795" y="3247924"/>
            <a:ext cx="157261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0135" y="4038600"/>
            <a:ext cx="184993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295400" y="2528186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50237" y="254145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Light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609173" y="309149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intensity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29561" y="3735645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n()</a:t>
            </a:r>
          </a:p>
          <a:p>
            <a:r>
              <a:rPr lang="en-US" dirty="0"/>
              <a:t>o</a:t>
            </a:r>
            <a:r>
              <a:rPr lang="en-US" dirty="0" smtClean="0"/>
              <a:t>ff()</a:t>
            </a:r>
          </a:p>
          <a:p>
            <a:r>
              <a:rPr lang="en-US" dirty="0"/>
              <a:t>d</a:t>
            </a:r>
            <a:r>
              <a:rPr lang="en-US" dirty="0" smtClean="0"/>
              <a:t>im()</a:t>
            </a:r>
          </a:p>
          <a:p>
            <a:r>
              <a:rPr lang="en-US" dirty="0"/>
              <a:t>b</a:t>
            </a:r>
            <a:r>
              <a:rPr lang="en-US" dirty="0" smtClean="0"/>
              <a:t>righten()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714999" y="3026575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14999" y="3606471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5714999" y="2400857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3261</TotalTime>
  <Words>1423</Words>
  <Application>Microsoft Office PowerPoint</Application>
  <PresentationFormat>On-screen Show (4:3)</PresentationFormat>
  <Paragraphs>401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ΤΕΧΝΙΚΕΣ Αντικειμενοστραφουσ προγραμματισμου</vt:lpstr>
      <vt:lpstr>Το if-else statement</vt:lpstr>
      <vt:lpstr>Switch statement</vt:lpstr>
      <vt:lpstr>Παράδειγμα</vt:lpstr>
      <vt:lpstr>PowerPoint Presentation</vt:lpstr>
      <vt:lpstr>ΚΛΑΣΕΙΣ ΚΑΙ ΑΝΤΙΚΕΙΜΕΝΑ</vt:lpstr>
      <vt:lpstr>Κλάση</vt:lpstr>
      <vt:lpstr>Πρακτικά στον κώδικα</vt:lpstr>
      <vt:lpstr>Γενική μορφή της κλάσης</vt:lpstr>
      <vt:lpstr>ΥΠΑΡΧΟΥΣΕΣ ΚΛΑΣΕΙΣ</vt:lpstr>
      <vt:lpstr>Strings</vt:lpstr>
      <vt:lpstr>String  αντικείμενα</vt:lpstr>
      <vt:lpstr>String  μέθοδοι </vt:lpstr>
      <vt:lpstr>Ισότητα String</vt:lpstr>
      <vt:lpstr>String Interning</vt:lpstr>
      <vt:lpstr>String Interning</vt:lpstr>
      <vt:lpstr>String Interning</vt:lpstr>
      <vt:lpstr>String  σταθερές </vt:lpstr>
      <vt:lpstr>Wrapper classes</vt:lpstr>
      <vt:lpstr>Παράδειγμα</vt:lpstr>
      <vt:lpstr>Πίνακες</vt:lpstr>
      <vt:lpstr>Πρόσβαση των στοιχείων του πίνακα</vt:lpstr>
      <vt:lpstr>Πίνακες </vt:lpstr>
      <vt:lpstr>Διατρέχοντας ένα πίνακα</vt:lpstr>
      <vt:lpstr>Παράδειγμα</vt:lpstr>
      <vt:lpstr>PowerPoint Presentation</vt:lpstr>
      <vt:lpstr>Πολυδιάστατοι πίνακες</vt:lpstr>
      <vt:lpstr>Πίνακες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205</cp:revision>
  <dcterms:created xsi:type="dcterms:W3CDTF">2013-02-10T16:19:38Z</dcterms:created>
  <dcterms:modified xsi:type="dcterms:W3CDTF">2014-03-07T10:24:35Z</dcterms:modified>
</cp:coreProperties>
</file>