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3"/>
  </p:notesMasterIdLst>
  <p:sldIdLst>
    <p:sldId id="257" r:id="rId2"/>
    <p:sldId id="294" r:id="rId3"/>
    <p:sldId id="258" r:id="rId4"/>
    <p:sldId id="259" r:id="rId5"/>
    <p:sldId id="260" r:id="rId6"/>
    <p:sldId id="261" r:id="rId7"/>
    <p:sldId id="293" r:id="rId8"/>
    <p:sldId id="262" r:id="rId9"/>
    <p:sldId id="338" r:id="rId10"/>
    <p:sldId id="263" r:id="rId11"/>
    <p:sldId id="296" r:id="rId12"/>
    <p:sldId id="297" r:id="rId13"/>
    <p:sldId id="313" r:id="rId14"/>
    <p:sldId id="298" r:id="rId15"/>
    <p:sldId id="301" r:id="rId16"/>
    <p:sldId id="302" r:id="rId17"/>
    <p:sldId id="303" r:id="rId18"/>
    <p:sldId id="305" r:id="rId19"/>
    <p:sldId id="306" r:id="rId20"/>
    <p:sldId id="307" r:id="rId21"/>
    <p:sldId id="308" r:id="rId22"/>
    <p:sldId id="309" r:id="rId23"/>
    <p:sldId id="304" r:id="rId24"/>
    <p:sldId id="310" r:id="rId25"/>
    <p:sldId id="311" r:id="rId26"/>
    <p:sldId id="312" r:id="rId27"/>
    <p:sldId id="314" r:id="rId28"/>
    <p:sldId id="315" r:id="rId29"/>
    <p:sldId id="316" r:id="rId30"/>
    <p:sldId id="317" r:id="rId31"/>
    <p:sldId id="320" r:id="rId32"/>
    <p:sldId id="318" r:id="rId33"/>
    <p:sldId id="319" r:id="rId34"/>
    <p:sldId id="321" r:id="rId35"/>
    <p:sldId id="324" r:id="rId36"/>
    <p:sldId id="348" r:id="rId37"/>
    <p:sldId id="325" r:id="rId38"/>
    <p:sldId id="349" r:id="rId39"/>
    <p:sldId id="345" r:id="rId40"/>
    <p:sldId id="350" r:id="rId41"/>
    <p:sldId id="347" r:id="rId42"/>
    <p:sldId id="351" r:id="rId43"/>
    <p:sldId id="352" r:id="rId44"/>
    <p:sldId id="339" r:id="rId45"/>
    <p:sldId id="354" r:id="rId46"/>
    <p:sldId id="353" r:id="rId47"/>
    <p:sldId id="355" r:id="rId48"/>
    <p:sldId id="357" r:id="rId49"/>
    <p:sldId id="356" r:id="rId50"/>
    <p:sldId id="358" r:id="rId51"/>
    <p:sldId id="359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94660"/>
  </p:normalViewPr>
  <p:slideViewPr>
    <p:cSldViewPr>
      <p:cViewPr varScale="1">
        <p:scale>
          <a:sx n="106" d="100"/>
          <a:sy n="106" d="100"/>
        </p:scale>
        <p:origin x="-12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2/24/2014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Εισαγωγή στη </a:t>
            </a:r>
            <a:r>
              <a:rPr lang="en-US" dirty="0" smtClean="0"/>
              <a:t>Java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"simple, object-oriented and familiar</a:t>
            </a:r>
            <a:r>
              <a:rPr lang="en-US" dirty="0" smtClean="0"/>
              <a:t>"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Familiar</a:t>
            </a:r>
            <a:r>
              <a:rPr lang="en-US" dirty="0" smtClean="0"/>
              <a:t>: H Java </a:t>
            </a:r>
            <a:r>
              <a:rPr lang="el-GR" dirty="0" smtClean="0"/>
              <a:t>είχε ως έμπνευση της την </a:t>
            </a:r>
            <a:r>
              <a:rPr lang="en-US" dirty="0" smtClean="0"/>
              <a:t>C++, </a:t>
            </a:r>
            <a:r>
              <a:rPr lang="el-GR" dirty="0" smtClean="0"/>
              <a:t>και δανείζεται αρκετά από τα χαρακτηριστικά της.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Object-oriented</a:t>
            </a:r>
            <a:r>
              <a:rPr lang="en-US" dirty="0" smtClean="0"/>
              <a:t>: H Java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0070C0"/>
                </a:solidFill>
              </a:rPr>
              <a:t>«πιο αντικειμενοστρ</a:t>
            </a:r>
            <a:r>
              <a:rPr lang="el-GR" dirty="0">
                <a:solidFill>
                  <a:srgbClr val="0070C0"/>
                </a:solidFill>
              </a:rPr>
              <a:t>α</a:t>
            </a:r>
            <a:r>
              <a:rPr lang="el-GR" dirty="0" smtClean="0">
                <a:solidFill>
                  <a:srgbClr val="0070C0"/>
                </a:solidFill>
              </a:rPr>
              <a:t>φής»</a:t>
            </a:r>
            <a:r>
              <a:rPr lang="el-GR" dirty="0" smtClean="0"/>
              <a:t> από την </a:t>
            </a:r>
            <a:r>
              <a:rPr lang="en-US" dirty="0" smtClean="0"/>
              <a:t>C++ </a:t>
            </a:r>
            <a:r>
              <a:rPr lang="el-GR" dirty="0" smtClean="0"/>
              <a:t>η οποία προσπαθεί να μείνει συμβατή με την</a:t>
            </a:r>
            <a:r>
              <a:rPr lang="en-US" dirty="0" smtClean="0"/>
              <a:t> C</a:t>
            </a:r>
            <a:r>
              <a:rPr lang="el-GR" dirty="0" smtClean="0"/>
              <a:t> </a:t>
            </a:r>
          </a:p>
          <a:p>
            <a:pPr lvl="1"/>
            <a:r>
              <a:rPr lang="el-GR" dirty="0"/>
              <a:t>Στην </a:t>
            </a:r>
            <a:r>
              <a:rPr lang="en-US" dirty="0"/>
              <a:t>Java </a:t>
            </a:r>
            <a:r>
              <a:rPr lang="el-GR" dirty="0">
                <a:solidFill>
                  <a:srgbClr val="FF0000"/>
                </a:solidFill>
              </a:rPr>
              <a:t>τα πάντα </a:t>
            </a:r>
            <a:r>
              <a:rPr lang="el-GR" dirty="0"/>
              <a:t>είναι </a:t>
            </a:r>
            <a:r>
              <a:rPr lang="el-GR" dirty="0">
                <a:solidFill>
                  <a:srgbClr val="FF0000"/>
                </a:solidFill>
              </a:rPr>
              <a:t>αντικείμενα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Simple</a:t>
            </a:r>
            <a:r>
              <a:rPr lang="en-US" dirty="0" smtClean="0"/>
              <a:t>: </a:t>
            </a:r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δίνει λιγότερο έλεγχο στο χρήστη, αλλά κάνει τη ζωή του πιο εύκολη. Η </a:t>
            </a:r>
            <a:r>
              <a:rPr lang="el-GR" dirty="0" smtClean="0">
                <a:solidFill>
                  <a:srgbClr val="0070C0"/>
                </a:solidFill>
              </a:rPr>
              <a:t>διαχείριση της μνήμης</a:t>
            </a:r>
            <a:r>
              <a:rPr lang="el-GR" dirty="0" smtClean="0"/>
              <a:t> γίνεται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αυτόματα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Η γλώσσα φροντίζει να κάνει πιο γρήγορο και πιο σταθερό (</a:t>
            </a:r>
            <a:r>
              <a:rPr lang="en-US" dirty="0" smtClean="0"/>
              <a:t>robust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τον προγραμματισμό παρότι αυτό μπορεί να έχει αποτέλεσμα τα προγράμματα να γίνονται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πιο αργά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98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Το πρώτο μας πρόγραμμα σε </a:t>
            </a:r>
            <a:r>
              <a:rPr lang="en-US" dirty="0" smtClean="0"/>
              <a:t>Java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71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Δομή ενός απλού </a:t>
            </a:r>
            <a:r>
              <a:rPr lang="en-US" dirty="0" smtClean="0"/>
              <a:t>Java </a:t>
            </a:r>
            <a:r>
              <a:rPr lang="el-GR" dirty="0" smtClean="0"/>
              <a:t>προγράμματος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</a:t>
            </a:r>
            <a:r>
              <a:rPr lang="el-GR" dirty="0" smtClean="0">
                <a:solidFill>
                  <a:srgbClr val="0070C0"/>
                </a:solidFill>
              </a:rPr>
              <a:t>όνομα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του αρχείου που κρατάει το πρόγραμμα είναι </a:t>
            </a:r>
            <a:r>
              <a:rPr lang="en-US" dirty="0" smtClean="0">
                <a:solidFill>
                  <a:srgbClr val="FF0000"/>
                </a:solidFill>
              </a:rPr>
              <a:t>X.java</a:t>
            </a:r>
            <a:r>
              <a:rPr lang="en-US" dirty="0" smtClean="0"/>
              <a:t> (</a:t>
            </a:r>
            <a:r>
              <a:rPr lang="el-GR" dirty="0" smtClean="0"/>
              <a:t>όπου </a:t>
            </a:r>
            <a:r>
              <a:rPr lang="el-GR" dirty="0" smtClean="0">
                <a:solidFill>
                  <a:srgbClr val="FF0000"/>
                </a:solidFill>
              </a:rPr>
              <a:t>Χ</a:t>
            </a:r>
            <a:r>
              <a:rPr lang="el-GR" dirty="0" smtClean="0"/>
              <a:t> το όνομα του προγράμματος)</a:t>
            </a:r>
          </a:p>
          <a:p>
            <a:pPr lvl="1"/>
            <a:r>
              <a:rPr lang="el-GR" dirty="0" smtClean="0"/>
              <a:t>Στο παράδειγμα</a:t>
            </a:r>
            <a:r>
              <a:rPr lang="en-US" dirty="0" smtClean="0"/>
              <a:t> </a:t>
            </a:r>
            <a:r>
              <a:rPr lang="el-GR" dirty="0" smtClean="0"/>
              <a:t>μας ονομάζουμε το πρόγραμμα μας: </a:t>
            </a:r>
            <a:r>
              <a:rPr lang="en-US" dirty="0" smtClean="0">
                <a:solidFill>
                  <a:srgbClr val="0070C0"/>
                </a:solidFill>
              </a:rPr>
              <a:t>HelloWorld.java</a:t>
            </a:r>
            <a:endParaRPr lang="el-GR" dirty="0" smtClean="0">
              <a:solidFill>
                <a:srgbClr val="0070C0"/>
              </a:solidFill>
            </a:endParaRPr>
          </a:p>
          <a:p>
            <a:r>
              <a:rPr lang="el-GR" dirty="0" smtClean="0"/>
              <a:t>Μέσα στο πρόγραμμα μας πρέπει να έχουμε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</a:t>
            </a:r>
            <a:r>
              <a:rPr lang="el-GR" dirty="0" smtClean="0"/>
              <a:t> με το όνομα </a:t>
            </a:r>
            <a:r>
              <a:rPr lang="el-GR" dirty="0" smtClean="0">
                <a:solidFill>
                  <a:srgbClr val="FF0000"/>
                </a:solidFill>
              </a:rPr>
              <a:t>Χ</a:t>
            </a:r>
            <a:r>
              <a:rPr lang="el-GR" dirty="0" smtClean="0"/>
              <a:t>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X</a:t>
            </a:r>
          </a:p>
          <a:p>
            <a:r>
              <a:rPr lang="en-US" dirty="0" smtClean="0"/>
              <a:t>H </a:t>
            </a:r>
            <a:r>
              <a:rPr lang="el-GR" dirty="0" smtClean="0"/>
              <a:t>κλάση </a:t>
            </a:r>
            <a:r>
              <a:rPr lang="el-GR" dirty="0" smtClean="0">
                <a:solidFill>
                  <a:srgbClr val="FF0000"/>
                </a:solidFill>
              </a:rPr>
              <a:t>Χ</a:t>
            </a:r>
            <a:r>
              <a:rPr lang="el-GR" dirty="0" smtClean="0"/>
              <a:t> θα πρέπει να περιέχει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main</a:t>
            </a:r>
            <a:r>
              <a:rPr lang="en-US" dirty="0" smtClean="0"/>
              <a:t> </a:t>
            </a:r>
            <a:r>
              <a:rPr lang="el-GR" dirty="0" smtClean="0"/>
              <a:t>η οποία είναι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σημείο εκκίνησης </a:t>
            </a:r>
            <a:r>
              <a:rPr lang="el-GR" dirty="0" smtClean="0"/>
              <a:t>του προγράμματος μας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main(String[]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8772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HelloWorld.java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0306" y="5486400"/>
            <a:ext cx="43444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avac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HelloWorld.java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HelloWorld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257800" y="5901898"/>
            <a:ext cx="2590800" cy="457200"/>
          </a:xfrm>
          <a:prstGeom prst="wedgeRectCallout">
            <a:avLst>
              <a:gd name="adj1" fmla="val -106646"/>
              <a:gd name="adj2" fmla="val -4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Χωρίς </a:t>
            </a:r>
            <a:r>
              <a:rPr lang="el-GR" dirty="0" smtClean="0">
                <a:solidFill>
                  <a:srgbClr val="FF0000"/>
                </a:solidFill>
              </a:rPr>
              <a:t>κανένα</a:t>
            </a:r>
            <a:r>
              <a:rPr lang="el-GR" dirty="0" smtClean="0"/>
              <a:t> επίθεμα!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47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400" y="2438400"/>
            <a:ext cx="3429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1600200"/>
            <a:ext cx="1143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5715000"/>
            <a:ext cx="532491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Λέξεις σε </a:t>
            </a:r>
            <a:r>
              <a:rPr lang="el-GR" sz="2400" dirty="0" smtClean="0">
                <a:solidFill>
                  <a:srgbClr val="FF0000"/>
                </a:solidFill>
              </a:rPr>
              <a:t>κόκκινο</a:t>
            </a:r>
            <a:r>
              <a:rPr lang="el-GR" sz="2400" dirty="0" smtClean="0"/>
              <a:t>: </a:t>
            </a:r>
            <a:r>
              <a:rPr lang="el-GR" sz="2400" dirty="0" smtClean="0">
                <a:solidFill>
                  <a:srgbClr val="0070C0"/>
                </a:solidFill>
              </a:rPr>
              <a:t>δεσμευμένες</a:t>
            </a:r>
            <a:r>
              <a:rPr lang="el-GR" sz="2400" dirty="0" smtClean="0"/>
              <a:t> λέξεις</a:t>
            </a:r>
            <a:endParaRPr lang="en-US" sz="240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30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1600200"/>
            <a:ext cx="1143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95400" y="1600200"/>
            <a:ext cx="1905000" cy="381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304800" y="685802"/>
            <a:ext cx="1371600" cy="745671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Ορίζει την κλάση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3200400" y="914402"/>
            <a:ext cx="2895600" cy="517071"/>
          </a:xfrm>
          <a:prstGeom prst="wedgeRectCallout">
            <a:avLst>
              <a:gd name="adj1" fmla="val -50157"/>
              <a:gd name="adj2" fmla="val 133323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Όνομα της κλάσης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43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4419600"/>
            <a:ext cx="353786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2057400"/>
            <a:ext cx="353786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60665" y="2819400"/>
            <a:ext cx="353786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60665" y="4044042"/>
            <a:ext cx="353786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9294" y="4953000"/>
            <a:ext cx="75193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Τα άγκιστρα { … } ορίζουν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λογικό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block </a:t>
            </a:r>
            <a:r>
              <a:rPr lang="el-GR" dirty="0" smtClean="0"/>
              <a:t>του κώδικα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Αυτό μπορεί να είναι </a:t>
            </a:r>
            <a:r>
              <a:rPr lang="el-GR" dirty="0" smtClean="0">
                <a:solidFill>
                  <a:srgbClr val="0070C0"/>
                </a:solidFill>
              </a:rPr>
              <a:t>μία κλάση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0070C0"/>
                </a:solidFill>
              </a:rPr>
              <a:t>μία συνάρτηση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0070C0"/>
                </a:solidFill>
              </a:rPr>
              <a:t>ένα </a:t>
            </a:r>
            <a:r>
              <a:rPr lang="en-US" dirty="0" smtClean="0">
                <a:solidFill>
                  <a:srgbClr val="0070C0"/>
                </a:solidFill>
              </a:rPr>
              <a:t>if statement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Οι μεταβλητές που ορίζουμε μέσα σε ένα λογικό </a:t>
            </a:r>
            <a:r>
              <a:rPr lang="en-US" dirty="0" smtClean="0"/>
              <a:t>block, </a:t>
            </a:r>
            <a:r>
              <a:rPr lang="el-GR" dirty="0" smtClean="0"/>
              <a:t>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εμβέλεια</a:t>
            </a:r>
            <a:r>
              <a:rPr lang="el-GR" dirty="0" smtClean="0"/>
              <a:t> μέσα στο </a:t>
            </a:r>
            <a:r>
              <a:rPr lang="en-US" dirty="0" smtClean="0"/>
              <a:t>block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Αντίστοιχο των </a:t>
            </a:r>
            <a:r>
              <a:rPr lang="en-US" dirty="0" smtClean="0"/>
              <a:t>tabs </a:t>
            </a:r>
            <a:r>
              <a:rPr lang="el-GR" dirty="0" smtClean="0"/>
              <a:t>στην </a:t>
            </a:r>
            <a:r>
              <a:rPr lang="en-US" dirty="0" smtClean="0"/>
              <a:t>Python, </a:t>
            </a:r>
            <a:r>
              <a:rPr lang="el-GR" dirty="0" smtClean="0"/>
              <a:t>εδώ δεν χρειάζονται αλλά είναι καλό να τα βάζουμε για να διαβάζεται ο κώδικας πιο εύκολα.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26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 smtClean="0">
                <a:solidFill>
                  <a:schemeClr val="tx1"/>
                </a:solidFill>
              </a:rPr>
              <a:t>main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04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 smtClean="0">
                <a:solidFill>
                  <a:schemeClr val="tx1"/>
                </a:solidFill>
              </a:rPr>
              <a:t>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2362200"/>
            <a:ext cx="2514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5486402"/>
            <a:ext cx="58537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public, static</a:t>
            </a:r>
            <a:r>
              <a:rPr lang="en-US" sz="2400" dirty="0" smtClean="0"/>
              <a:t>: </a:t>
            </a:r>
            <a:r>
              <a:rPr lang="el-GR" sz="2400" dirty="0" smtClean="0"/>
              <a:t>θα τα εξηγήσουμε αργότερα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176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 smtClean="0">
                <a:solidFill>
                  <a:schemeClr val="tx1"/>
                </a:solidFill>
              </a:rPr>
              <a:t>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29000" y="2362200"/>
            <a:ext cx="990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1" y="5486402"/>
            <a:ext cx="54935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Το τι επιστρέφει η μέθοδος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void</a:t>
            </a:r>
            <a:r>
              <a:rPr lang="en-US" sz="2400" dirty="0" smtClean="0"/>
              <a:t>: H </a:t>
            </a:r>
            <a:r>
              <a:rPr lang="el-GR" sz="2400" dirty="0" smtClean="0"/>
              <a:t>μέθοδος δεν επιστρέφει </a:t>
            </a:r>
            <a:r>
              <a:rPr lang="el-GR" sz="2400" dirty="0" smtClean="0">
                <a:solidFill>
                  <a:srgbClr val="0070C0"/>
                </a:solidFill>
              </a:rPr>
              <a:t>τίποτα</a:t>
            </a:r>
            <a:r>
              <a:rPr lang="el-GR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31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Ο </a:t>
            </a:r>
            <a:r>
              <a:rPr lang="en-AU" dirty="0">
                <a:solidFill>
                  <a:srgbClr val="0070C0"/>
                </a:solidFill>
              </a:rPr>
              <a:t>Patrick </a:t>
            </a:r>
            <a:r>
              <a:rPr lang="en-AU" dirty="0" err="1">
                <a:solidFill>
                  <a:srgbClr val="0070C0"/>
                </a:solidFill>
              </a:rPr>
              <a:t>Naughton</a:t>
            </a:r>
            <a:r>
              <a:rPr lang="en-AU" dirty="0">
                <a:solidFill>
                  <a:srgbClr val="0070C0"/>
                </a:solidFill>
              </a:rPr>
              <a:t> </a:t>
            </a:r>
            <a:r>
              <a:rPr lang="el-GR" dirty="0" smtClean="0"/>
              <a:t>απειλεί την </a:t>
            </a:r>
            <a:r>
              <a:rPr lang="en-US" dirty="0" smtClean="0"/>
              <a:t>Sun </a:t>
            </a:r>
            <a:r>
              <a:rPr lang="el-GR" dirty="0" smtClean="0"/>
              <a:t>ότι θα φύγει.</a:t>
            </a:r>
          </a:p>
          <a:p>
            <a:r>
              <a:rPr lang="el-GR" dirty="0" smtClean="0"/>
              <a:t>Τον βάζουν σε μία ομάδα αποτελούμενη από τους </a:t>
            </a:r>
            <a:r>
              <a:rPr lang="en-AU" dirty="0">
                <a:solidFill>
                  <a:srgbClr val="0070C0"/>
                </a:solidFill>
              </a:rPr>
              <a:t>James Gosling </a:t>
            </a:r>
            <a:r>
              <a:rPr lang="el-GR" dirty="0" smtClean="0"/>
              <a:t>και </a:t>
            </a:r>
            <a:r>
              <a:rPr lang="en-AU" dirty="0" smtClean="0">
                <a:solidFill>
                  <a:srgbClr val="0070C0"/>
                </a:solidFill>
              </a:rPr>
              <a:t>Mike </a:t>
            </a:r>
            <a:r>
              <a:rPr lang="en-AU" dirty="0">
                <a:solidFill>
                  <a:srgbClr val="0070C0"/>
                </a:solidFill>
              </a:rPr>
              <a:t>Sheridan</a:t>
            </a:r>
            <a:r>
              <a:rPr lang="en-AU" dirty="0"/>
              <a:t> </a:t>
            </a:r>
            <a:r>
              <a:rPr lang="el-GR" dirty="0" smtClean="0"/>
              <a:t>για να σχεδιάσουν τον προγραμματισμό τον έξυπνων συσκευών της επόμενης γενιάς. 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Green project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O Gosling </a:t>
            </a:r>
            <a:r>
              <a:rPr lang="el-GR" dirty="0" smtClean="0"/>
              <a:t>συνειδητοποιεί ότι η </a:t>
            </a:r>
            <a:r>
              <a:rPr lang="en-US" dirty="0" smtClean="0"/>
              <a:t>C++ </a:t>
            </a:r>
            <a:r>
              <a:rPr lang="el-GR" dirty="0" smtClean="0"/>
              <a:t>δεν είναι αρκετά αξιόπιστη για να δουλεύει σε συσκευές περιορισμένων δυνατοτήτων και με διάφορες αρχιτεκτονικές.</a:t>
            </a:r>
          </a:p>
          <a:p>
            <a:pPr lvl="1"/>
            <a:r>
              <a:rPr lang="el-GR" dirty="0" smtClean="0"/>
              <a:t>Δημιουργεί τη γλώσσα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Oak</a:t>
            </a:r>
          </a:p>
          <a:p>
            <a:r>
              <a:rPr lang="en-US" dirty="0" smtClean="0"/>
              <a:t>To 1992 </a:t>
            </a:r>
            <a:r>
              <a:rPr lang="el-GR" dirty="0" smtClean="0"/>
              <a:t>η ομάδα κάνει ένα </a:t>
            </a:r>
            <a:r>
              <a:rPr lang="en-US" dirty="0" smtClean="0"/>
              <a:t>demo </a:t>
            </a:r>
            <a:r>
              <a:rPr lang="el-GR" dirty="0" smtClean="0"/>
              <a:t>μιας συσκευής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PDA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, *7 </a:t>
            </a:r>
            <a:r>
              <a:rPr lang="el-GR" dirty="0" smtClean="0"/>
              <a:t>(</a:t>
            </a:r>
            <a:r>
              <a:rPr lang="en-US" dirty="0" smtClean="0"/>
              <a:t>star 7)</a:t>
            </a:r>
          </a:p>
          <a:p>
            <a:pPr lvl="1"/>
            <a:r>
              <a:rPr lang="el-GR" dirty="0" smtClean="0"/>
              <a:t>Δημιουργείται η θυγατρική εταιρία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FirstPerson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Inc</a:t>
            </a:r>
            <a:r>
              <a:rPr lang="el-GR" dirty="0" smtClean="0"/>
              <a:t> </a:t>
            </a:r>
            <a:r>
              <a:rPr lang="en-US" dirty="0" smtClean="0"/>
              <a:t> </a:t>
            </a:r>
            <a:endParaRPr lang="el-GR" dirty="0" smtClean="0"/>
          </a:p>
          <a:p>
            <a:r>
              <a:rPr lang="el-GR" dirty="0" smtClean="0"/>
              <a:t>Η δημιουργία των έξυπνων συσκευών αποτυγχάνει και η ομάδα (μαζί με τον </a:t>
            </a:r>
            <a:r>
              <a:rPr lang="en-US" dirty="0" smtClean="0">
                <a:solidFill>
                  <a:srgbClr val="0070C0"/>
                </a:solidFill>
              </a:rPr>
              <a:t>Eric Schmidt</a:t>
            </a:r>
            <a:r>
              <a:rPr lang="en-US" dirty="0" smtClean="0"/>
              <a:t>) </a:t>
            </a:r>
            <a:r>
              <a:rPr lang="el-GR" dirty="0" smtClean="0"/>
              <a:t>επικεντρώνεται στην εφαρμογή της πλατφόρμας στο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Internet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Ο </a:t>
            </a:r>
            <a:r>
              <a:rPr lang="en-AU" dirty="0" err="1"/>
              <a:t>Naughton</a:t>
            </a:r>
            <a:r>
              <a:rPr lang="en-AU" dirty="0"/>
              <a:t> </a:t>
            </a:r>
            <a:r>
              <a:rPr lang="el-GR" dirty="0" smtClean="0"/>
              <a:t>φτιάχνει τον </a:t>
            </a:r>
            <a:r>
              <a:rPr lang="en-US" dirty="0" err="1" smtClean="0"/>
              <a:t>WebRunner</a:t>
            </a:r>
            <a:r>
              <a:rPr lang="en-US" dirty="0" smtClean="0"/>
              <a:t> browser (</a:t>
            </a:r>
            <a:r>
              <a:rPr lang="el-GR" dirty="0" err="1" smtClean="0"/>
              <a:t>μετα</a:t>
            </a:r>
            <a:r>
              <a:rPr lang="el-GR" dirty="0" smtClean="0"/>
              <a:t> </a:t>
            </a:r>
            <a:r>
              <a:rPr lang="en-US" dirty="0" err="1" smtClean="0"/>
              <a:t>HotJava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Η γλώσσα μετονομάζεται σε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Java</a:t>
            </a:r>
            <a:r>
              <a:rPr lang="en-US" dirty="0" smtClean="0"/>
              <a:t> </a:t>
            </a:r>
            <a:r>
              <a:rPr lang="el-GR" dirty="0" smtClean="0"/>
              <a:t>και το ενδιαφέρον επικεντρώνεται σε εφαρμογές που τρέχουν μέσα στον </a:t>
            </a:r>
            <a:r>
              <a:rPr lang="en-US" dirty="0" smtClean="0"/>
              <a:t>browser.</a:t>
            </a:r>
          </a:p>
          <a:p>
            <a:r>
              <a:rPr lang="en-US" dirty="0" smtClean="0"/>
              <a:t>O </a:t>
            </a:r>
            <a:r>
              <a:rPr lang="en-US" dirty="0" smtClean="0">
                <a:solidFill>
                  <a:srgbClr val="0070C0"/>
                </a:solidFill>
              </a:rPr>
              <a:t>Marc Andersen </a:t>
            </a:r>
            <a:r>
              <a:rPr lang="el-GR" dirty="0" smtClean="0"/>
              <a:t>ανακοινώνει ότι 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Netscape browser </a:t>
            </a:r>
            <a:r>
              <a:rPr lang="el-GR" dirty="0" smtClean="0"/>
              <a:t>θα υποστηρίζει</a:t>
            </a:r>
            <a:r>
              <a:rPr lang="en-US" dirty="0" smtClean="0"/>
              <a:t> Java </a:t>
            </a:r>
            <a:r>
              <a:rPr lang="el-GR" dirty="0" err="1" smtClean="0"/>
              <a:t>μικροεφαρμογές</a:t>
            </a:r>
            <a:r>
              <a:rPr lang="el-GR" dirty="0" smtClean="0"/>
              <a:t> (</a:t>
            </a:r>
            <a:r>
              <a:rPr lang="en-US" dirty="0" smtClean="0"/>
              <a:t>applets)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6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 smtClean="0">
                <a:solidFill>
                  <a:schemeClr val="tx1"/>
                </a:solidFill>
              </a:rPr>
              <a:t>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43400" y="2362200"/>
            <a:ext cx="914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1" y="5486402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όνομα της μεθόδου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main</a:t>
            </a:r>
            <a:r>
              <a:rPr lang="en-US" sz="2400" dirty="0" smtClean="0"/>
              <a:t>: </a:t>
            </a:r>
            <a:r>
              <a:rPr lang="el-GR" sz="2400" dirty="0" smtClean="0"/>
              <a:t>ειδική περίπτωση που σηματοδοτεί το </a:t>
            </a:r>
            <a:r>
              <a:rPr lang="el-GR" sz="2400" dirty="0" smtClean="0">
                <a:solidFill>
                  <a:srgbClr val="0070C0"/>
                </a:solidFill>
              </a:rPr>
              <a:t>σημείο εκκίνησης </a:t>
            </a:r>
            <a:r>
              <a:rPr lang="el-GR" sz="2400" dirty="0" smtClean="0"/>
              <a:t>του προγράμματος.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09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 smtClean="0">
                <a:solidFill>
                  <a:schemeClr val="tx1"/>
                </a:solidFill>
              </a:rPr>
              <a:t>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0" y="2362200"/>
            <a:ext cx="2362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1" y="5029202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Ορίσματα</a:t>
            </a:r>
            <a:r>
              <a:rPr lang="el-GR" sz="2400" dirty="0" smtClean="0"/>
              <a:t> της μεθόδου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400" dirty="0" smtClean="0"/>
              <a:t>Ένας </a:t>
            </a:r>
            <a:r>
              <a:rPr lang="el-GR" sz="2400" dirty="0" smtClean="0">
                <a:solidFill>
                  <a:srgbClr val="0070C0"/>
                </a:solidFill>
              </a:rPr>
              <a:t>πίνακας</a:t>
            </a:r>
            <a:r>
              <a:rPr lang="el-GR" sz="2400" dirty="0" smtClean="0"/>
              <a:t> από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Strings</a:t>
            </a:r>
            <a:r>
              <a:rPr lang="en-US" sz="2400" dirty="0" smtClean="0"/>
              <a:t> </a:t>
            </a:r>
            <a:r>
              <a:rPr lang="el-GR" sz="2400" dirty="0" smtClean="0"/>
              <a:t>που αντιστοιχούν στις </a:t>
            </a:r>
            <a:r>
              <a:rPr lang="el-GR" sz="2400" dirty="0" smtClean="0">
                <a:solidFill>
                  <a:srgbClr val="0070C0"/>
                </a:solidFill>
              </a:rPr>
              <a:t>παραμέτρους</a:t>
            </a:r>
            <a:r>
              <a:rPr lang="el-GR" sz="2400" dirty="0" smtClean="0"/>
              <a:t> με τις οποίες τρέχουμε το πρόγραμμα.</a:t>
            </a:r>
          </a:p>
        </p:txBody>
      </p:sp>
    </p:spTree>
    <p:extLst>
      <p:ext uri="{BB962C8B-B14F-4D97-AF65-F5344CB8AC3E}">
        <p14:creationId xmlns:p14="http://schemas.microsoft.com/office/powerpoint/2010/main" val="10862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0" y="2362200"/>
            <a:ext cx="11430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1" y="5029201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B050"/>
                </a:solidFill>
              </a:rPr>
              <a:t>String</a:t>
            </a:r>
            <a:r>
              <a:rPr lang="en-US" sz="2400" dirty="0" smtClean="0"/>
              <a:t>: </a:t>
            </a:r>
            <a:r>
              <a:rPr lang="el-GR" sz="2400" dirty="0" smtClean="0"/>
              <a:t>κλάση που χειρίζεται τα </a:t>
            </a:r>
            <a:r>
              <a:rPr lang="el-GR" sz="2400" dirty="0" smtClean="0">
                <a:solidFill>
                  <a:srgbClr val="0070C0"/>
                </a:solidFill>
              </a:rPr>
              <a:t>αλφαριθμητικά</a:t>
            </a:r>
            <a:r>
              <a:rPr lang="en-US" sz="2400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400" dirty="0" smtClean="0"/>
              <a:t>Στη </a:t>
            </a:r>
            <a:r>
              <a:rPr lang="en-US" sz="2400" dirty="0" smtClean="0"/>
              <a:t>Java </a:t>
            </a:r>
            <a:r>
              <a:rPr lang="el-GR" sz="2400" dirty="0" smtClean="0"/>
              <a:t>χρειάζεται να ορίσουμε τον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τύπο </a:t>
            </a:r>
            <a:r>
              <a:rPr lang="el-GR" sz="2400" dirty="0" smtClean="0"/>
              <a:t>της κάθε </a:t>
            </a:r>
            <a:r>
              <a:rPr lang="el-GR" sz="2400" dirty="0" smtClean="0">
                <a:solidFill>
                  <a:srgbClr val="0070C0"/>
                </a:solidFill>
              </a:rPr>
              <a:t>μεταβλητής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Strongly typed language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4572000" y="914400"/>
            <a:ext cx="2209800" cy="612648"/>
          </a:xfrm>
          <a:prstGeom prst="wedgeRectCallout">
            <a:avLst>
              <a:gd name="adj1" fmla="val 10120"/>
              <a:gd name="adj2" fmla="val 18510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κλάση </a:t>
            </a:r>
            <a:r>
              <a:rPr lang="en-US" dirty="0" smtClean="0">
                <a:solidFill>
                  <a:schemeClr val="tx1"/>
                </a:solidFill>
              </a:rPr>
              <a:t>String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07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600200"/>
            <a:ext cx="8534400" cy="1066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057400" y="4038600"/>
            <a:ext cx="2971800" cy="533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2672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/**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* A class that prints a message “hello world”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**/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Σχόλια!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95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18714" y="3592286"/>
            <a:ext cx="3048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5486400"/>
            <a:ext cx="5271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Κάθε εντολή στη </a:t>
            </a:r>
            <a:r>
              <a:rPr lang="en-US" dirty="0" smtClean="0"/>
              <a:t>Java </a:t>
            </a:r>
            <a:r>
              <a:rPr lang="el-GR" dirty="0" smtClean="0"/>
              <a:t>πρέπει να τερματίζει με το 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2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038600" y="3657600"/>
            <a:ext cx="1371600" cy="381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057400" y="3657600"/>
            <a:ext cx="19812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ular Callout 4"/>
          <p:cNvSpPr/>
          <p:nvPr/>
        </p:nvSpPr>
        <p:spPr>
          <a:xfrm>
            <a:off x="457200" y="5486400"/>
            <a:ext cx="2895600" cy="914400"/>
          </a:xfrm>
          <a:prstGeom prst="wedgeRectCallout">
            <a:avLst>
              <a:gd name="adj1" fmla="val 37842"/>
              <a:gd name="adj2" fmla="val -211418"/>
            </a:avLst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Αντικείμενο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endParaRPr lang="el-GR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Ορίζει το </a:t>
            </a:r>
            <a:r>
              <a:rPr lang="el-GR" dirty="0">
                <a:solidFill>
                  <a:srgbClr val="FF0000"/>
                </a:solidFill>
              </a:rPr>
              <a:t>ρεύμα </a:t>
            </a:r>
            <a:r>
              <a:rPr lang="el-GR" dirty="0" smtClean="0">
                <a:solidFill>
                  <a:srgbClr val="FF0000"/>
                </a:solidFill>
              </a:rPr>
              <a:t>εξόδου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4419600" y="5486400"/>
            <a:ext cx="4267200" cy="914400"/>
          </a:xfrm>
          <a:prstGeom prst="wedgeRectCallout">
            <a:avLst>
              <a:gd name="adj1" fmla="val -50529"/>
              <a:gd name="adj2" fmla="val -20535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rgbClr val="FF0000"/>
                </a:solidFill>
              </a:rPr>
              <a:t>Μέθοδος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Τυπώνει το </a:t>
            </a:r>
            <a:r>
              <a:rPr lang="en-US" dirty="0" smtClean="0">
                <a:solidFill>
                  <a:schemeClr val="tx1"/>
                </a:solidFill>
              </a:rPr>
              <a:t>String </a:t>
            </a:r>
            <a:r>
              <a:rPr lang="el-GR" dirty="0" smtClean="0">
                <a:solidFill>
                  <a:schemeClr val="tx1"/>
                </a:solidFill>
              </a:rPr>
              <a:t>αντικείμενο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που δίνεται ως όρισμα και αλλάζει γραμμή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56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62600" y="3581400"/>
            <a:ext cx="25146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ular Callout 4"/>
          <p:cNvSpPr/>
          <p:nvPr/>
        </p:nvSpPr>
        <p:spPr>
          <a:xfrm>
            <a:off x="3124200" y="5410200"/>
            <a:ext cx="4648200" cy="612648"/>
          </a:xfrm>
          <a:prstGeom prst="wedgeRectCallout">
            <a:avLst>
              <a:gd name="adj1" fmla="val 34746"/>
              <a:gd name="adj2" fmla="val -26799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To “Hello World” </a:t>
            </a:r>
            <a:r>
              <a:rPr lang="el-GR" dirty="0" smtClean="0">
                <a:solidFill>
                  <a:schemeClr val="tx1"/>
                </a:solidFill>
              </a:rPr>
              <a:t>είναι ένα αντικείμενο της κλάσης </a:t>
            </a:r>
            <a:r>
              <a:rPr lang="en-US" dirty="0" smtClean="0">
                <a:solidFill>
                  <a:schemeClr val="tx1"/>
                </a:solidFill>
              </a:rPr>
              <a:t>String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92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2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Φτιάξτε ένα πρόγραμμα που τυπώνει το λόγο δύο ακεραίων.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4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18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2819400"/>
            <a:ext cx="3429000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486402"/>
            <a:ext cx="87158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Ορισμός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μεταβλητών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είναι </a:t>
            </a:r>
            <a:r>
              <a:rPr lang="en-US" dirty="0" smtClean="0">
                <a:solidFill>
                  <a:srgbClr val="0070C0"/>
                </a:solidFill>
              </a:rPr>
              <a:t>strongly typed </a:t>
            </a:r>
            <a:r>
              <a:rPr lang="el-GR" dirty="0" smtClean="0"/>
              <a:t>γλώσσα: κάθε μεταβλητή θα πρέπει να έχει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Οι τύποι </a:t>
            </a:r>
            <a:r>
              <a:rPr lang="en-US" dirty="0" smtClean="0">
                <a:solidFill>
                  <a:srgbClr val="FF0000"/>
                </a:solidFill>
              </a:rPr>
              <a:t>int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FF0000"/>
                </a:solidFill>
              </a:rPr>
              <a:t>double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0070C0"/>
                </a:solidFill>
              </a:rPr>
              <a:t>πρωταρχικοί (βασικοί) τύποι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primitive types</a:t>
            </a:r>
            <a:r>
              <a:rPr lang="en-US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Εκτός από τους βασικούς τύπους, όλοι οι άλλοι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τύποι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0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Ιστορία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είχε τους εξής στόχους: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simple, object-oriented and familiar"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robust and secure"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architecture-neutral and portable"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high performance"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interpreted, threaded, and dynamic"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68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Πρωταρχικοί τύποι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872171"/>
              </p:ext>
            </p:extLst>
          </p:nvPr>
        </p:nvGraphicFramePr>
        <p:xfrm>
          <a:off x="381000" y="15240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Όνομα τύπου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Τιμή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Μνήμη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boolean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true/false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 </a:t>
                      </a:r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Χαρακτήρας</a:t>
                      </a:r>
                      <a:r>
                        <a:rPr lang="el-GR" baseline="0" dirty="0" smtClean="0"/>
                        <a:t> (</a:t>
                      </a:r>
                      <a:r>
                        <a:rPr lang="en-US" baseline="0" dirty="0" smtClean="0"/>
                        <a:t>Unicode)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byte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float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double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5452963"/>
            <a:ext cx="76601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Όταν ορίζουμε μια μεταβλητή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δεσμεύεται</a:t>
            </a:r>
            <a:r>
              <a:rPr lang="el-GR" dirty="0" smtClean="0"/>
              <a:t> ο αντίστοιχος χώρος στη </a:t>
            </a:r>
            <a:r>
              <a:rPr lang="el-GR" dirty="0" smtClean="0">
                <a:solidFill>
                  <a:srgbClr val="0070C0"/>
                </a:solidFill>
              </a:rPr>
              <a:t>μνήμη</a:t>
            </a:r>
            <a:r>
              <a:rPr lang="el-GR" dirty="0" smtClean="0"/>
              <a:t>.</a:t>
            </a:r>
          </a:p>
          <a:p>
            <a:r>
              <a:rPr lang="el-GR" dirty="0" smtClean="0"/>
              <a:t>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όνομα της μεταβλητής </a:t>
            </a:r>
            <a:r>
              <a:rPr lang="el-GR" dirty="0" smtClean="0"/>
              <a:t>αντιστοιχίζεται με αυτό το χώρο στη </a:t>
            </a:r>
            <a:r>
              <a:rPr lang="el-GR" dirty="0" smtClean="0">
                <a:solidFill>
                  <a:srgbClr val="0070C0"/>
                </a:solidFill>
              </a:rPr>
              <a:t>μνήμη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0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Πρωταρχικοί τύποι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929301"/>
              </p:ext>
            </p:extLst>
          </p:nvPr>
        </p:nvGraphicFramePr>
        <p:xfrm>
          <a:off x="381000" y="15240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Όνομα τύπου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Τιμή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Μνήμη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boolean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true/false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 </a:t>
                      </a:r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Χαρακτήρας</a:t>
                      </a:r>
                      <a:r>
                        <a:rPr lang="el-GR" baseline="0" dirty="0" smtClean="0"/>
                        <a:t> (</a:t>
                      </a:r>
                      <a:r>
                        <a:rPr lang="en-US" baseline="0" dirty="0" smtClean="0"/>
                        <a:t>Unicode)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byte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bytes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float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double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Πραγματικός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bytes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5452963"/>
            <a:ext cx="76601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Όταν ορίζουμε μια μεταβλητή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δεσμεύεται</a:t>
            </a:r>
            <a:r>
              <a:rPr lang="el-GR" dirty="0" smtClean="0"/>
              <a:t> ο αντίστοιχος χώρος στη </a:t>
            </a:r>
            <a:r>
              <a:rPr lang="el-GR" dirty="0" smtClean="0">
                <a:solidFill>
                  <a:srgbClr val="0070C0"/>
                </a:solidFill>
              </a:rPr>
              <a:t>μνήμη</a:t>
            </a:r>
            <a:r>
              <a:rPr lang="el-GR" dirty="0" smtClean="0"/>
              <a:t>.</a:t>
            </a:r>
          </a:p>
          <a:p>
            <a:r>
              <a:rPr lang="el-GR" dirty="0" smtClean="0"/>
              <a:t>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όνομα της μεταβλητής </a:t>
            </a:r>
            <a:r>
              <a:rPr lang="el-GR" dirty="0" smtClean="0"/>
              <a:t>αντιστοιχίζεται με αυτό το χώρο στη </a:t>
            </a:r>
            <a:r>
              <a:rPr lang="el-GR" dirty="0" smtClean="0">
                <a:solidFill>
                  <a:srgbClr val="0070C0"/>
                </a:solidFill>
              </a:rPr>
              <a:t>μνήμη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99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38400" y="3733800"/>
            <a:ext cx="304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454136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Ανάθεση</a:t>
            </a:r>
            <a:r>
              <a:rPr lang="el-GR" dirty="0" smtClean="0"/>
              <a:t>: </a:t>
            </a:r>
            <a:r>
              <a:rPr lang="el-GR" dirty="0" smtClean="0">
                <a:solidFill>
                  <a:srgbClr val="0070C0"/>
                </a:solidFill>
              </a:rPr>
              <a:t>αποτίμηση</a:t>
            </a:r>
            <a:r>
              <a:rPr lang="el-GR" dirty="0" smtClean="0"/>
              <a:t> της τιμής της έκφρασης στο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δεξιό μέλος </a:t>
            </a:r>
            <a:r>
              <a:rPr lang="el-GR" dirty="0" smtClean="0"/>
              <a:t>του </a:t>
            </a:r>
            <a:r>
              <a:rPr lang="en-US" dirty="0" smtClean="0"/>
              <a:t>“=”</a:t>
            </a:r>
            <a:r>
              <a:rPr lang="el-GR" dirty="0" smtClean="0"/>
              <a:t> και μετά</a:t>
            </a:r>
            <a:r>
              <a:rPr lang="en-US" dirty="0" smtClean="0"/>
              <a:t> </a:t>
            </a:r>
            <a:r>
              <a:rPr lang="el-GR" dirty="0" smtClean="0"/>
              <a:t>ανάθεση της τιμής στην μεταβλητή στο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αριστερό μέλος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44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0" y="3733800"/>
            <a:ext cx="28956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5562600"/>
            <a:ext cx="830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Μετατροπή τύπου</a:t>
            </a:r>
            <a:r>
              <a:rPr lang="el-GR" dirty="0" smtClean="0"/>
              <a:t>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(double)denominator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μετατρέπει </a:t>
            </a:r>
            <a:r>
              <a:rPr lang="el-GR" dirty="0" smtClean="0"/>
              <a:t>την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r>
              <a:rPr lang="el-GR" dirty="0" smtClean="0"/>
              <a:t> της μεταβλητής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denominator </a:t>
            </a:r>
            <a:r>
              <a:rPr lang="el-GR" dirty="0"/>
              <a:t>σε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double.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dirty="0"/>
              <a:t>Αν δεν γίνει η </a:t>
            </a:r>
            <a:r>
              <a:rPr lang="el-GR" dirty="0" smtClean="0"/>
              <a:t>μετατροπή, η διαίρεση μεταξύ ακεραίων μας δίνει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πάντα</a:t>
            </a:r>
            <a:r>
              <a:rPr lang="el-GR" dirty="0" smtClean="0"/>
              <a:t> ακέραιο.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19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Αναθέσεις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Στην ανάθεση κατά κανόνα, η τιμή του δεξιού μέρους θα πρέπει να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ίδιου τύπου</a:t>
            </a:r>
            <a:r>
              <a:rPr lang="el-GR" dirty="0" smtClean="0"/>
              <a:t> με την μεταβλητή του αριστερού μέρους. </a:t>
            </a:r>
          </a:p>
          <a:p>
            <a:r>
              <a:rPr lang="el-GR" dirty="0" smtClean="0"/>
              <a:t>Υπάρχουν εξαιρέσεις όταν υπάρχει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συμβατότητα</a:t>
            </a:r>
            <a:r>
              <a:rPr lang="el-GR" dirty="0" smtClean="0"/>
              <a:t> μεταξύ τύπων</a:t>
            </a:r>
          </a:p>
          <a:p>
            <a:endParaRPr lang="el-GR" dirty="0"/>
          </a:p>
          <a:p>
            <a:r>
              <a:rPr lang="en-US" dirty="0" smtClean="0">
                <a:solidFill>
                  <a:srgbClr val="0070C0"/>
                </a:solidFill>
              </a:rPr>
              <a:t>byte 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short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int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long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float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double</a:t>
            </a:r>
          </a:p>
          <a:p>
            <a:pPr lvl="1"/>
            <a:r>
              <a:rPr lang="el-GR" dirty="0" smtClean="0"/>
              <a:t>Μια τιμή τύπου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</a:t>
            </a:r>
            <a:r>
              <a:rPr lang="el-GR" dirty="0" smtClean="0"/>
              <a:t> μπορούμε να την αναθέσουμε σε μια μεταβλητή τύπου που εμφανίζεται </a:t>
            </a:r>
            <a:r>
              <a:rPr lang="el-GR" dirty="0" smtClean="0">
                <a:solidFill>
                  <a:srgbClr val="0070C0"/>
                </a:solidFill>
              </a:rPr>
              <a:t>δεξιά 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</a:t>
            </a:r>
            <a:r>
              <a:rPr lang="el-GR" dirty="0" smtClean="0"/>
              <a:t>. </a:t>
            </a:r>
          </a:p>
          <a:p>
            <a:pPr lvl="1"/>
            <a:endParaRPr lang="el-GR" dirty="0"/>
          </a:p>
          <a:p>
            <a:r>
              <a:rPr lang="el-GR" dirty="0" smtClean="0"/>
              <a:t>(Σε αντίθεση με την </a:t>
            </a:r>
            <a:r>
              <a:rPr lang="en-US" dirty="0" smtClean="0"/>
              <a:t>C) </a:t>
            </a:r>
            <a:r>
              <a:rPr lang="el-GR" dirty="0" smtClean="0"/>
              <a:t>ο τύπος </a:t>
            </a:r>
            <a:r>
              <a:rPr lang="en-US" dirty="0" err="1" smtClean="0"/>
              <a:t>boolean</a:t>
            </a:r>
            <a:r>
              <a:rPr lang="el-GR" dirty="0" smtClean="0"/>
              <a:t> δεν είναι συμβατός με τους ακέραιους.</a:t>
            </a:r>
          </a:p>
        </p:txBody>
      </p:sp>
    </p:spTree>
    <p:extLst>
      <p:ext uri="{BB962C8B-B14F-4D97-AF65-F5344CB8AC3E}">
        <p14:creationId xmlns:p14="http://schemas.microsoft.com/office/powerpoint/2010/main" val="69753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38600" y="4038600"/>
            <a:ext cx="3352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0230" y="5486402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τελεστής </a:t>
            </a:r>
            <a:r>
              <a:rPr lang="en-US" dirty="0" smtClean="0"/>
              <a:t>“+” </a:t>
            </a:r>
            <a:r>
              <a:rPr lang="el-GR" dirty="0" smtClean="0"/>
              <a:t>μεταξύ αντικείμενων της κλάσης </a:t>
            </a:r>
            <a:r>
              <a:rPr lang="en-US" dirty="0" smtClean="0"/>
              <a:t>String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συνενώνει </a:t>
            </a:r>
            <a:r>
              <a:rPr lang="el-GR" dirty="0" smtClean="0"/>
              <a:t>(</a:t>
            </a:r>
            <a:r>
              <a:rPr lang="en-US" dirty="0" smtClean="0"/>
              <a:t>concatenates)</a:t>
            </a:r>
            <a:r>
              <a:rPr lang="el-GR" dirty="0" smtClean="0"/>
              <a:t> τα δύο </a:t>
            </a:r>
            <a:r>
              <a:rPr lang="en-US" dirty="0" smtClean="0"/>
              <a:t>String.</a:t>
            </a:r>
          </a:p>
          <a:p>
            <a:r>
              <a:rPr lang="el-GR" dirty="0" smtClean="0"/>
              <a:t>Μεταξύ ενός </a:t>
            </a:r>
            <a:r>
              <a:rPr lang="en-US" dirty="0" smtClean="0"/>
              <a:t>String </a:t>
            </a:r>
            <a:r>
              <a:rPr lang="el-GR" dirty="0" smtClean="0"/>
              <a:t>και ενός βασικού τύπου, ο βασικός τύπος </a:t>
            </a:r>
            <a:r>
              <a:rPr lang="el-GR" dirty="0" smtClean="0">
                <a:solidFill>
                  <a:srgbClr val="0070C0"/>
                </a:solidFill>
              </a:rPr>
              <a:t>μετατρέπεται</a:t>
            </a:r>
            <a:r>
              <a:rPr lang="el-GR" dirty="0" smtClean="0"/>
              <a:t> σε </a:t>
            </a:r>
            <a:r>
              <a:rPr lang="en-US" dirty="0" smtClean="0"/>
              <a:t>String </a:t>
            </a:r>
            <a:r>
              <a:rPr lang="el-GR" dirty="0" smtClean="0"/>
              <a:t>και γίνεται η συνένωση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98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 κλάση </a:t>
            </a:r>
            <a:r>
              <a:rPr lang="en-US" dirty="0" smtClean="0"/>
              <a:t>String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προκαθορισμένη κλάση </a:t>
            </a:r>
            <a:r>
              <a:rPr lang="el-GR" dirty="0" smtClean="0"/>
              <a:t>της </a:t>
            </a:r>
            <a:r>
              <a:rPr lang="en-US" dirty="0" smtClean="0"/>
              <a:t>Java </a:t>
            </a:r>
            <a:r>
              <a:rPr lang="el-GR" dirty="0" smtClean="0"/>
              <a:t>που μας επιτρέπει να χειριζόμαστε αλφαριθμητικά. </a:t>
            </a:r>
          </a:p>
          <a:p>
            <a:r>
              <a:rPr lang="el-GR" dirty="0" smtClean="0"/>
              <a:t>Ο τελεστής </a:t>
            </a:r>
            <a:r>
              <a:rPr lang="en-US" dirty="0" smtClean="0">
                <a:solidFill>
                  <a:srgbClr val="0070C0"/>
                </a:solidFill>
              </a:rPr>
              <a:t>“+”</a:t>
            </a:r>
            <a:r>
              <a:rPr lang="el-GR" dirty="0" smtClean="0"/>
              <a:t> μας επιτρέπει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</a:p>
          <a:p>
            <a:r>
              <a:rPr lang="el-GR" dirty="0" smtClean="0"/>
              <a:t>Υπάρχουν πολλές χρήσιμες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μέθοδοι</a:t>
            </a:r>
            <a:r>
              <a:rPr lang="el-GR" dirty="0" smtClean="0"/>
              <a:t> της κλάσης </a:t>
            </a:r>
            <a:r>
              <a:rPr lang="en-US" dirty="0" smtClean="0"/>
              <a:t>String.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l</a:t>
            </a:r>
            <a:r>
              <a:rPr lang="en-US" dirty="0" smtClean="0">
                <a:solidFill>
                  <a:srgbClr val="0070C0"/>
                </a:solidFill>
              </a:rPr>
              <a:t>ength(): </a:t>
            </a:r>
            <a:r>
              <a:rPr lang="el-GR" dirty="0" smtClean="0"/>
              <a:t>μήκος του </a:t>
            </a:r>
            <a:r>
              <a:rPr lang="en-US" dirty="0" smtClean="0"/>
              <a:t>String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equals(String x)</a:t>
            </a:r>
            <a:r>
              <a:rPr lang="en-US" dirty="0" smtClean="0"/>
              <a:t>: </a:t>
            </a:r>
            <a:r>
              <a:rPr lang="el-GR" dirty="0" smtClean="0"/>
              <a:t>ελέγχει για ισότητα του αντικειμένου που κάλεσε την μέθοδο και του ορίσματος </a:t>
            </a:r>
            <a:r>
              <a:rPr lang="en-US" dirty="0" smtClean="0"/>
              <a:t>x. </a:t>
            </a:r>
            <a:endParaRPr lang="el-GR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trim(): </a:t>
            </a:r>
            <a:r>
              <a:rPr lang="el-GR" dirty="0" smtClean="0"/>
              <a:t>αφαιρεί κενά στην αρχή και το τέλος του </a:t>
            </a:r>
            <a:r>
              <a:rPr lang="en-US" dirty="0" smtClean="0"/>
              <a:t>string.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split(char </a:t>
            </a:r>
            <a:r>
              <a:rPr lang="en-US" dirty="0" err="1" smtClean="0">
                <a:solidFill>
                  <a:srgbClr val="0070C0"/>
                </a:solidFill>
              </a:rPr>
              <a:t>delim</a:t>
            </a:r>
            <a:r>
              <a:rPr lang="en-US" dirty="0" smtClean="0">
                <a:solidFill>
                  <a:srgbClr val="0070C0"/>
                </a:solidFill>
              </a:rPr>
              <a:t>): </a:t>
            </a:r>
            <a:r>
              <a:rPr lang="el-GR" dirty="0" smtClean="0"/>
              <a:t>σπάει το </a:t>
            </a:r>
            <a:r>
              <a:rPr lang="en-US" dirty="0" smtClean="0"/>
              <a:t>string </a:t>
            </a:r>
            <a:r>
              <a:rPr lang="el-GR" dirty="0" smtClean="0"/>
              <a:t>σε πίνακα από </a:t>
            </a:r>
            <a:r>
              <a:rPr lang="en-US" dirty="0" smtClean="0"/>
              <a:t>strings </a:t>
            </a:r>
            <a:r>
              <a:rPr lang="el-GR" dirty="0" smtClean="0"/>
              <a:t>με βάσει το χαρακτήρα </a:t>
            </a:r>
            <a:r>
              <a:rPr lang="en-US" dirty="0" err="1" smtClean="0"/>
              <a:t>delim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Μέθοδοι για να βρεθεί ένα </a:t>
            </a:r>
            <a:r>
              <a:rPr lang="el-GR" dirty="0" err="1" smtClean="0"/>
              <a:t>υπο</a:t>
            </a:r>
            <a:r>
              <a:rPr lang="el-GR" dirty="0" smtClean="0"/>
              <a:t>-</a:t>
            </a:r>
            <a:r>
              <a:rPr lang="en-US" dirty="0" smtClean="0"/>
              <a:t>string </a:t>
            </a:r>
            <a:r>
              <a:rPr lang="el-GR" dirty="0" smtClean="0"/>
              <a:t>μέσα σε ένα </a:t>
            </a:r>
            <a:r>
              <a:rPr lang="en-US" dirty="0" smtClean="0"/>
              <a:t>string.</a:t>
            </a:r>
          </a:p>
          <a:p>
            <a:pPr lvl="1"/>
            <a:r>
              <a:rPr lang="el-GR" dirty="0" smtClean="0"/>
              <a:t>Κλπ.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72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24400" y="2057400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454088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3657600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724400" y="4419600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Escape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8768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Για να τυπώσουμε κάποιους ειδικούς χαρακτήρες (π.χ., τον χαρακτήρα </a:t>
            </a:r>
            <a:r>
              <a:rPr lang="en-US" dirty="0" smtClean="0">
                <a:solidFill>
                  <a:srgbClr val="FF0000"/>
                </a:solidFill>
              </a:rPr>
              <a:t>“</a:t>
            </a:r>
            <a:r>
              <a:rPr lang="en-US" dirty="0" smtClean="0"/>
              <a:t>) </a:t>
            </a:r>
            <a:r>
              <a:rPr lang="el-GR" dirty="0" smtClean="0"/>
              <a:t>χρησιμοποιούμε τον χαρακτήρα </a:t>
            </a:r>
            <a:r>
              <a:rPr lang="el-GR" dirty="0" smtClean="0">
                <a:solidFill>
                  <a:srgbClr val="FF0000"/>
                </a:solidFill>
              </a:rPr>
              <a:t>\ </a:t>
            </a:r>
            <a:r>
              <a:rPr lang="el-GR" dirty="0" smtClean="0"/>
              <a:t>και μετά τον χαρακτήρα που θέλουμε να τυπώσουμε</a:t>
            </a:r>
          </a:p>
          <a:p>
            <a:pPr lvl="1"/>
            <a:r>
              <a:rPr lang="el-GR" dirty="0" smtClean="0"/>
              <a:t>Π.χ., ακολουθία </a:t>
            </a:r>
            <a:r>
              <a:rPr lang="el-GR" dirty="0" smtClean="0">
                <a:solidFill>
                  <a:srgbClr val="FF0000"/>
                </a:solidFill>
              </a:rPr>
              <a:t>\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Αυτό ισχύει γενικά για ειδικούς χαρακτήρες.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724400" y="1600200"/>
            <a:ext cx="4267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\b</a:t>
            </a:r>
            <a:r>
              <a:rPr lang="en-US" sz="2200" b="0" dirty="0">
                <a:solidFill>
                  <a:schemeClr val="tx1"/>
                </a:solidFill>
              </a:rPr>
              <a:t> 		Backspace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\t</a:t>
            </a:r>
            <a:r>
              <a:rPr lang="en-US" sz="2200" b="0" dirty="0">
                <a:solidFill>
                  <a:schemeClr val="tx1"/>
                </a:solidFill>
              </a:rPr>
              <a:t>		Tab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\n</a:t>
            </a:r>
            <a:r>
              <a:rPr lang="en-US" sz="2200" b="0" dirty="0">
                <a:solidFill>
                  <a:schemeClr val="tx1"/>
                </a:solidFill>
              </a:rPr>
              <a:t>		New line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\f</a:t>
            </a:r>
            <a:r>
              <a:rPr lang="en-US" sz="2200" b="0" dirty="0">
                <a:solidFill>
                  <a:schemeClr val="tx1"/>
                </a:solidFill>
              </a:rPr>
              <a:t>		Form feed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\r</a:t>
            </a:r>
            <a:r>
              <a:rPr lang="en-US" sz="2200" b="0" dirty="0">
                <a:solidFill>
                  <a:schemeClr val="tx1"/>
                </a:solidFill>
              </a:rPr>
              <a:t>		Return (ENTER)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\”</a:t>
            </a:r>
            <a:r>
              <a:rPr lang="en-US" sz="2200" b="0" dirty="0">
                <a:solidFill>
                  <a:schemeClr val="tx1"/>
                </a:solidFill>
              </a:rPr>
              <a:t>		Double quote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\’</a:t>
            </a:r>
            <a:r>
              <a:rPr lang="en-US" sz="2200" b="0" dirty="0">
                <a:solidFill>
                  <a:schemeClr val="tx1"/>
                </a:solidFill>
              </a:rPr>
              <a:t>		Single quote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\\</a:t>
            </a:r>
            <a:r>
              <a:rPr lang="en-US" sz="2200" b="0" dirty="0">
                <a:solidFill>
                  <a:schemeClr val="tx1"/>
                </a:solidFill>
              </a:rPr>
              <a:t>		Backslash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</a:t>
            </a:r>
            <a:r>
              <a:rPr lang="en-US" sz="2200" b="0" dirty="0" err="1">
                <a:solidFill>
                  <a:schemeClr val="tx1"/>
                </a:solidFill>
                <a:latin typeface="Lucida Console" pitchFamily="49" charset="0"/>
              </a:rPr>
              <a:t>ddd</a:t>
            </a:r>
            <a:r>
              <a:rPr lang="en-US" sz="2200" b="0" dirty="0">
                <a:solidFill>
                  <a:schemeClr val="tx1"/>
                </a:solidFill>
              </a:rPr>
              <a:t>	Octal </a:t>
            </a:r>
            <a:r>
              <a:rPr lang="en-US" sz="2200" b="0" dirty="0">
                <a:solidFill>
                  <a:schemeClr val="tx1"/>
                </a:solidFill>
                <a:latin typeface="Tahoma" pitchFamily="34" charset="0"/>
              </a:rPr>
              <a:t>code</a:t>
            </a:r>
            <a:endParaRPr lang="en-US" sz="2200" b="0" dirty="0">
              <a:solidFill>
                <a:schemeClr val="tx1"/>
              </a:solidFill>
            </a:endParaRP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</a:t>
            </a:r>
            <a:r>
              <a:rPr lang="en-US" sz="2200" b="0" dirty="0" err="1">
                <a:solidFill>
                  <a:schemeClr val="tx1"/>
                </a:solidFill>
                <a:latin typeface="Lucida Console" pitchFamily="49" charset="0"/>
              </a:rPr>
              <a:t>uXXXX</a:t>
            </a:r>
            <a:r>
              <a:rPr lang="en-US" sz="2200" b="0" dirty="0">
                <a:solidFill>
                  <a:schemeClr val="tx1"/>
                </a:solidFill>
              </a:rPr>
              <a:t>	</a:t>
            </a:r>
            <a:r>
              <a:rPr lang="en-US" sz="2200" b="0" dirty="0">
                <a:solidFill>
                  <a:schemeClr val="tx1"/>
                </a:solidFill>
                <a:latin typeface="Tahoma" pitchFamily="34" charset="0"/>
              </a:rPr>
              <a:t>Hex-decimal code</a:t>
            </a:r>
            <a:endParaRPr lang="en-US" sz="2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54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Ρεύματα εισόδου/εξόδου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Τι είναι ένα ρεύμα?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αφαίρεση</a:t>
            </a:r>
            <a:r>
              <a:rPr lang="el-GR" dirty="0"/>
              <a:t> που αναπαριστά μια </a:t>
            </a:r>
            <a:r>
              <a:rPr lang="el-GR" dirty="0">
                <a:solidFill>
                  <a:srgbClr val="0070C0"/>
                </a:solidFill>
              </a:rPr>
              <a:t>πηγή</a:t>
            </a:r>
            <a:r>
              <a:rPr lang="el-GR" dirty="0"/>
              <a:t> (για την </a:t>
            </a:r>
            <a:r>
              <a:rPr lang="el-GR" dirty="0">
                <a:solidFill>
                  <a:srgbClr val="0070C0"/>
                </a:solidFill>
              </a:rPr>
              <a:t>είσοδο</a:t>
            </a:r>
            <a:r>
              <a:rPr lang="el-GR" dirty="0"/>
              <a:t>), ή ένα </a:t>
            </a:r>
            <a:r>
              <a:rPr lang="el-GR" dirty="0">
                <a:solidFill>
                  <a:srgbClr val="0070C0"/>
                </a:solidFill>
              </a:rPr>
              <a:t>προορισμό</a:t>
            </a:r>
            <a:r>
              <a:rPr lang="el-GR" dirty="0"/>
              <a:t> (για την </a:t>
            </a:r>
            <a:r>
              <a:rPr lang="el-GR" dirty="0">
                <a:solidFill>
                  <a:srgbClr val="0070C0"/>
                </a:solidFill>
              </a:rPr>
              <a:t>έξοδο</a:t>
            </a:r>
            <a:r>
              <a:rPr lang="el-GR" dirty="0"/>
              <a:t>)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χαρακτήρων</a:t>
            </a:r>
          </a:p>
          <a:p>
            <a:pPr lvl="1"/>
            <a:r>
              <a:rPr lang="el-GR" dirty="0"/>
              <a:t>Αυτό μπορεί να είναι ένα αρχείο, το πληκτρολόγιο, η οθόνη.</a:t>
            </a:r>
          </a:p>
          <a:p>
            <a:pPr lvl="1"/>
            <a:r>
              <a:rPr lang="el-GR" dirty="0"/>
              <a:t>Όταν δημιουργούμε το ρεύμα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συνδέουμε</a:t>
            </a:r>
            <a:r>
              <a:rPr lang="el-GR" dirty="0"/>
              <a:t> με την ανάλογη </a:t>
            </a:r>
            <a:r>
              <a:rPr lang="el-GR" dirty="0">
                <a:solidFill>
                  <a:srgbClr val="0070C0"/>
                </a:solidFill>
              </a:rPr>
              <a:t>πηγή</a:t>
            </a:r>
            <a:r>
              <a:rPr lang="el-GR" dirty="0"/>
              <a:t>, ή </a:t>
            </a:r>
            <a:r>
              <a:rPr lang="el-GR" dirty="0">
                <a:solidFill>
                  <a:srgbClr val="0070C0"/>
                </a:solidFill>
              </a:rPr>
              <a:t>προορισμό</a:t>
            </a:r>
            <a:r>
              <a:rPr lang="el-GR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29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Είσοδος &amp; Έξοδος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Τα βασικά ρεύματα</a:t>
            </a:r>
            <a:r>
              <a:rPr lang="en-US" dirty="0" smtClean="0"/>
              <a:t> </a:t>
            </a:r>
            <a:r>
              <a:rPr lang="el-GR" dirty="0" smtClean="0"/>
              <a:t>εισόδου/εξόδου είναι έτοιμα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τα οποία ορίζονται σαν πεδία (</a:t>
            </a:r>
            <a:r>
              <a:rPr lang="el-GR" dirty="0" smtClean="0">
                <a:solidFill>
                  <a:srgbClr val="0070C0"/>
                </a:solidFill>
              </a:rPr>
              <a:t>στατικά</a:t>
            </a:r>
            <a:r>
              <a:rPr lang="el-GR" dirty="0" smtClean="0"/>
              <a:t>) 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System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System.out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System.in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System.err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l-GR" dirty="0" smtClean="0"/>
              <a:t>Μέσω αυτών και άλλων βοηθητικών αντικειμένων γίνεται η είσοδος και έξοδος δεδομένων ενός προγράμματος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/>
              <a:t>Μια εντολή εισόδου/εξόδου έχει αποτέλεσμα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λειτουργικό</a:t>
            </a:r>
            <a:r>
              <a:rPr lang="el-GR" dirty="0"/>
              <a:t> να </a:t>
            </a:r>
            <a:r>
              <a:rPr lang="el-GR" dirty="0">
                <a:solidFill>
                  <a:srgbClr val="0070C0"/>
                </a:solidFill>
              </a:rPr>
              <a:t>πάρει ή να στείλει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χαρακτήρες</a:t>
            </a:r>
            <a:r>
              <a:rPr lang="el-GR" dirty="0"/>
              <a:t> από/προς την αντίστοιχη </a:t>
            </a:r>
            <a:r>
              <a:rPr lang="el-GR" dirty="0">
                <a:solidFill>
                  <a:srgbClr val="0070C0"/>
                </a:solidFill>
              </a:rPr>
              <a:t>πηγή/προορισμό</a:t>
            </a:r>
            <a:r>
              <a:rPr lang="el-GR" dirty="0"/>
              <a:t>.</a:t>
            </a:r>
          </a:p>
          <a:p>
            <a:endParaRPr lang="en-US" dirty="0" smtClean="0"/>
          </a:p>
          <a:p>
            <a:pPr lvl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52670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Ιστορία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είχε τους εξής στόχους: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"</a:t>
            </a:r>
            <a:r>
              <a:rPr lang="en-US" dirty="0">
                <a:solidFill>
                  <a:srgbClr val="FF0000"/>
                </a:solidFill>
              </a:rPr>
              <a:t>simple, object-oriented and familiar"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robust and secure"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"</a:t>
            </a:r>
            <a:r>
              <a:rPr lang="en-US" dirty="0">
                <a:solidFill>
                  <a:srgbClr val="FF0000"/>
                </a:solidFill>
              </a:rPr>
              <a:t>architecture-neutral and portable"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high performance"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interpreted, threaded, and dynamic"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2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Έξοδος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καλέσουμε τις </a:t>
            </a:r>
            <a:r>
              <a:rPr lang="el-GR" dirty="0" smtClean="0"/>
              <a:t>μεθόδους του </a:t>
            </a:r>
            <a:r>
              <a:rPr lang="en-US" dirty="0" err="1" smtClean="0"/>
              <a:t>System.out</a:t>
            </a:r>
            <a:r>
              <a:rPr lang="el-GR" dirty="0" smtClean="0"/>
              <a:t>:</a:t>
            </a:r>
            <a:endParaRPr lang="el-GR" dirty="0" smtClean="0"/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println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(String s)</a:t>
            </a:r>
            <a:r>
              <a:rPr lang="el-GR" dirty="0" smtClean="0"/>
              <a:t>: για να τυπώσουμε ένα αλφαριθμητικό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/>
              <a:t> </a:t>
            </a:r>
            <a:r>
              <a:rPr lang="el-GR" dirty="0" smtClean="0"/>
              <a:t>και τον χαρακτήρα </a:t>
            </a:r>
            <a:r>
              <a:rPr lang="el-GR" dirty="0" smtClean="0">
                <a:solidFill>
                  <a:srgbClr val="0070C0"/>
                </a:solidFill>
              </a:rPr>
              <a:t>‘\</a:t>
            </a:r>
            <a:r>
              <a:rPr lang="en-US" dirty="0" smtClean="0">
                <a:solidFill>
                  <a:srgbClr val="0070C0"/>
                </a:solidFill>
              </a:rPr>
              <a:t>n’</a:t>
            </a:r>
            <a:r>
              <a:rPr lang="el-GR" dirty="0" smtClean="0">
                <a:solidFill>
                  <a:srgbClr val="0070C0"/>
                </a:solidFill>
              </a:rPr>
              <a:t> (αλλαγή γραμμής)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print(String s)</a:t>
            </a:r>
            <a:r>
              <a:rPr lang="en-US" dirty="0" smtClean="0"/>
              <a:t>: </a:t>
            </a:r>
            <a:r>
              <a:rPr lang="el-GR" dirty="0" smtClean="0"/>
              <a:t>τυπώνει το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l-GR" dirty="0" smtClean="0"/>
              <a:t> αλλά δεν αλλάζει γραμμή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printf</a:t>
            </a:r>
            <a:r>
              <a:rPr lang="en-US" dirty="0" smtClean="0"/>
              <a:t>: Formatted output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printf(“%</a:t>
            </a:r>
            <a:r>
              <a:rPr lang="en-US" dirty="0" err="1" smtClean="0">
                <a:solidFill>
                  <a:srgbClr val="0070C0"/>
                </a:solidFill>
              </a:rPr>
              <a:t>d”,myInt</a:t>
            </a:r>
            <a:r>
              <a:rPr lang="en-US" dirty="0" smtClean="0">
                <a:solidFill>
                  <a:srgbClr val="0070C0"/>
                </a:solidFill>
              </a:rPr>
              <a:t>);</a:t>
            </a:r>
            <a:r>
              <a:rPr lang="en-US" dirty="0" smtClean="0"/>
              <a:t> // </a:t>
            </a:r>
            <a:r>
              <a:rPr lang="el-GR" dirty="0" smtClean="0"/>
              <a:t>τυπώνει ένα ακέραιο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printf</a:t>
            </a:r>
            <a:r>
              <a:rPr lang="en-US" dirty="0" smtClean="0">
                <a:solidFill>
                  <a:srgbClr val="0070C0"/>
                </a:solidFill>
              </a:rPr>
              <a:t>(“%</a:t>
            </a:r>
            <a:r>
              <a:rPr lang="en-US" dirty="0" err="1">
                <a:solidFill>
                  <a:srgbClr val="0070C0"/>
                </a:solidFill>
              </a:rPr>
              <a:t>f</a:t>
            </a:r>
            <a:r>
              <a:rPr lang="en-US" dirty="0" err="1" smtClean="0">
                <a:solidFill>
                  <a:srgbClr val="0070C0"/>
                </a:solidFill>
              </a:rPr>
              <a:t>”,myDouble</a:t>
            </a:r>
            <a:r>
              <a:rPr lang="en-US" dirty="0" smtClean="0">
                <a:solidFill>
                  <a:srgbClr val="0070C0"/>
                </a:solidFill>
              </a:rPr>
              <a:t>); </a:t>
            </a:r>
            <a:r>
              <a:rPr lang="en-US" dirty="0" smtClean="0"/>
              <a:t>// </a:t>
            </a:r>
            <a:r>
              <a:rPr lang="el-GR" dirty="0" smtClean="0"/>
              <a:t>τυπώνει ένα πραγματικό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printf</a:t>
            </a:r>
            <a:r>
              <a:rPr lang="en-US" dirty="0" smtClean="0">
                <a:solidFill>
                  <a:srgbClr val="0070C0"/>
                </a:solidFill>
              </a:rPr>
              <a:t>(“%</a:t>
            </a:r>
            <a:r>
              <a:rPr lang="el-GR" dirty="0" smtClean="0">
                <a:solidFill>
                  <a:srgbClr val="0070C0"/>
                </a:solidFill>
              </a:rPr>
              <a:t>.2</a:t>
            </a:r>
            <a:r>
              <a:rPr lang="en-US" dirty="0" err="1" smtClean="0">
                <a:solidFill>
                  <a:srgbClr val="0070C0"/>
                </a:solidFill>
              </a:rPr>
              <a:t>f</a:t>
            </a:r>
            <a:r>
              <a:rPr lang="en-US" dirty="0" err="1">
                <a:solidFill>
                  <a:srgbClr val="0070C0"/>
                </a:solidFill>
              </a:rPr>
              <a:t>”,</a:t>
            </a:r>
            <a:r>
              <a:rPr lang="en-US" dirty="0" err="1" smtClean="0">
                <a:solidFill>
                  <a:srgbClr val="0070C0"/>
                </a:solidFill>
              </a:rPr>
              <a:t>myDouble</a:t>
            </a:r>
            <a:r>
              <a:rPr lang="en-US" dirty="0" smtClean="0">
                <a:solidFill>
                  <a:srgbClr val="0070C0"/>
                </a:solidFill>
              </a:rPr>
              <a:t>); </a:t>
            </a:r>
            <a:r>
              <a:rPr lang="en-US" dirty="0"/>
              <a:t>// </a:t>
            </a:r>
            <a:r>
              <a:rPr lang="el-GR" dirty="0" smtClean="0"/>
              <a:t>τυπώνει </a:t>
            </a:r>
            <a:r>
              <a:rPr lang="el-GR" dirty="0"/>
              <a:t>ένα </a:t>
            </a:r>
            <a:r>
              <a:rPr lang="el-GR" dirty="0" smtClean="0"/>
              <a:t>πραγματικό με δύο δεκαδικά</a:t>
            </a:r>
            <a:endParaRPr lang="el-GR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27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Είσοδος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Χρησιμοποιούμε την κλάση </a:t>
            </a:r>
            <a:r>
              <a:rPr lang="en-US" dirty="0" smtClean="0"/>
              <a:t>Scanner </a:t>
            </a:r>
            <a:r>
              <a:rPr lang="el-GR" dirty="0" smtClean="0"/>
              <a:t>της </a:t>
            </a:r>
            <a:r>
              <a:rPr lang="en-US" dirty="0" smtClean="0"/>
              <a:t>Java</a:t>
            </a:r>
            <a:endParaRPr lang="el-GR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import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java.util.Scanner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lvl="1"/>
            <a:endParaRPr lang="en-US" dirty="0"/>
          </a:p>
          <a:p>
            <a:r>
              <a:rPr lang="el-GR" dirty="0" smtClean="0"/>
              <a:t>Αρχικοποιείται με το ρεύμα εισόδου: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Scanner in = new Scanner(System.in);</a:t>
            </a:r>
          </a:p>
          <a:p>
            <a:pPr lvl="1"/>
            <a:endParaRPr lang="en-US" dirty="0"/>
          </a:p>
          <a:p>
            <a:r>
              <a:rPr lang="el-GR" dirty="0" smtClean="0"/>
              <a:t>Μπορούμε να καλέσουμε μεθόδους </a:t>
            </a:r>
            <a:r>
              <a:rPr lang="el-GR" dirty="0" smtClean="0"/>
              <a:t>της </a:t>
            </a:r>
            <a:r>
              <a:rPr lang="en-US" dirty="0" smtClean="0"/>
              <a:t>Scanner </a:t>
            </a:r>
            <a:r>
              <a:rPr lang="el-GR" dirty="0" smtClean="0"/>
              <a:t>για </a:t>
            </a:r>
            <a:r>
              <a:rPr lang="el-GR" dirty="0" smtClean="0"/>
              <a:t>να διαβάσουμε κάτι από την είσοδο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nextLine</a:t>
            </a:r>
            <a:r>
              <a:rPr lang="en-US" dirty="0">
                <a:solidFill>
                  <a:srgbClr val="0070C0"/>
                </a:solidFill>
              </a:rPr>
              <a:t>(): </a:t>
            </a:r>
            <a:r>
              <a:rPr lang="el-GR" dirty="0"/>
              <a:t>διαβάζει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μέχρι</a:t>
            </a:r>
            <a:r>
              <a:rPr lang="el-GR" dirty="0"/>
              <a:t> να βρει τον χαρακτήρα </a:t>
            </a:r>
            <a:r>
              <a:rPr lang="en-US" dirty="0"/>
              <a:t>‘\n’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next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 επόμενο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nextInt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τον επόμενο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nextDouble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τον επόμενο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double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297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191000"/>
          </a:xfrm>
          <a:ln w="28575">
            <a:solidFill>
              <a:schemeClr val="accent1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TestIO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Scanner(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838200" y="5867400"/>
            <a:ext cx="7543800" cy="847165"/>
          </a:xfrm>
          <a:prstGeom prst="wedgeRectCallout">
            <a:avLst>
              <a:gd name="adj1" fmla="val 12798"/>
              <a:gd name="adj2" fmla="val -5178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tx1"/>
                </a:solidFill>
              </a:rPr>
              <a:t>δημιουργεί ένα αντικείμενο τύπου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(μία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μεταβλητή</a:t>
            </a:r>
            <a:r>
              <a:rPr lang="el-GR" dirty="0" smtClean="0">
                <a:solidFill>
                  <a:schemeClr val="tx1"/>
                </a:solidFill>
              </a:rPr>
              <a:t>) με το οποίο μπορούμε πλέον να διαβάζουμε από την είσοδο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91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Λογικοί τελεστές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Λογικοί τελεστές </a:t>
            </a:r>
            <a:r>
              <a:rPr lang="el-GR" dirty="0"/>
              <a:t>για λογικές εκφράσεις</a:t>
            </a:r>
            <a:endParaRPr lang="en-US" dirty="0"/>
          </a:p>
          <a:p>
            <a:pPr lvl="1"/>
            <a:r>
              <a:rPr lang="el-GR" dirty="0">
                <a:solidFill>
                  <a:srgbClr val="0070C0"/>
                </a:solidFill>
              </a:rPr>
              <a:t>Άρνηση</a:t>
            </a:r>
            <a:r>
              <a:rPr lang="el-GR" dirty="0"/>
              <a:t>: 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!Β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ΚΑΙ</a:t>
            </a:r>
            <a:r>
              <a:rPr lang="el-GR" dirty="0"/>
              <a:t>: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&amp;&amp; Β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Ή</a:t>
            </a:r>
            <a:r>
              <a:rPr lang="el-GR" dirty="0"/>
              <a:t>: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|| Β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dirty="0" smtClean="0"/>
          </a:p>
          <a:p>
            <a:r>
              <a:rPr lang="el-GR" dirty="0" smtClean="0"/>
              <a:t>Έλεγχος για βασικούς τύπους Α,Β: </a:t>
            </a:r>
            <a:endParaRPr lang="en-US" dirty="0" smtClean="0"/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Ισότητας</a:t>
            </a:r>
            <a:r>
              <a:rPr lang="el-GR" dirty="0" smtClean="0"/>
              <a:t>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Β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Ανισότητας</a:t>
            </a:r>
            <a:r>
              <a:rPr lang="el-GR" dirty="0" smtClean="0"/>
              <a:t>: 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!= Β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dirty="0" smtClean="0"/>
              <a:t> ή 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(!(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Β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Μεγαλύτερο/Μικρότερο ή ίσο</a:t>
            </a:r>
            <a:r>
              <a:rPr lang="el-GR" dirty="0" smtClean="0"/>
              <a:t>: 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&lt;= Β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),(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&gt;= Β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r>
              <a:rPr lang="el-GR" dirty="0" smtClean="0"/>
              <a:t>Έλεγχος για μεταβλητές οποιουδήποτε άλλου τύπου γίνεται με την μέθοδο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equals</a:t>
            </a:r>
            <a:r>
              <a:rPr lang="en-US" dirty="0" smtClean="0"/>
              <a:t>: 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Ισότητας</a:t>
            </a:r>
            <a:r>
              <a:rPr lang="el-GR" dirty="0"/>
              <a:t>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Α.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equals(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Β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l-GR" dirty="0">
                <a:solidFill>
                  <a:srgbClr val="0070C0"/>
                </a:solidFill>
              </a:rPr>
              <a:t>Ανισότητας</a:t>
            </a:r>
            <a:r>
              <a:rPr lang="el-GR" dirty="0" smtClean="0"/>
              <a:t>: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(!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A.equals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Β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78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Βρόγχοι – Το </a:t>
            </a:r>
            <a:r>
              <a:rPr lang="en-US" dirty="0" smtClean="0"/>
              <a:t>if-then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55983" cy="4876800"/>
          </a:xfrm>
        </p:spPr>
        <p:txBody>
          <a:bodyPr/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if-then statement </a:t>
            </a:r>
            <a:r>
              <a:rPr lang="el-GR" dirty="0" smtClean="0"/>
              <a:t>έχει το εξής συντακτικό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lvl="1"/>
            <a:r>
              <a:rPr lang="el-GR" dirty="0" smtClean="0"/>
              <a:t>Αν η </a:t>
            </a:r>
            <a:r>
              <a:rPr lang="el-GR" dirty="0" smtClean="0">
                <a:solidFill>
                  <a:srgbClr val="0070C0"/>
                </a:solidFill>
              </a:rPr>
              <a:t>συνθήκη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dirty="0" smtClean="0"/>
              <a:t>τότε</a:t>
            </a:r>
            <a:r>
              <a:rPr lang="en-US" dirty="0" smtClean="0"/>
              <a:t> </a:t>
            </a:r>
            <a:r>
              <a:rPr lang="el-GR" dirty="0" smtClean="0"/>
              <a:t>εκτελείται το </a:t>
            </a:r>
            <a:r>
              <a:rPr lang="en-US" dirty="0" smtClean="0"/>
              <a:t>block </a:t>
            </a:r>
            <a:r>
              <a:rPr lang="el-GR" dirty="0" smtClean="0"/>
              <a:t>κώδικα </a:t>
            </a:r>
            <a:r>
              <a:rPr lang="en-US" dirty="0" smtClean="0"/>
              <a:t>if-code</a:t>
            </a:r>
            <a:r>
              <a:rPr lang="el-GR" dirty="0" smtClean="0"/>
              <a:t> </a:t>
            </a:r>
            <a:endParaRPr lang="en-US" dirty="0" smtClean="0"/>
          </a:p>
          <a:p>
            <a:pPr lvl="1"/>
            <a:r>
              <a:rPr lang="el-GR" dirty="0" smtClean="0"/>
              <a:t>Αν </a:t>
            </a:r>
            <a:r>
              <a:rPr lang="el-GR" dirty="0"/>
              <a:t>η </a:t>
            </a:r>
            <a:r>
              <a:rPr lang="el-GR" dirty="0">
                <a:solidFill>
                  <a:srgbClr val="0070C0"/>
                </a:solidFill>
              </a:rPr>
              <a:t>συνθήκη</a:t>
            </a:r>
            <a:r>
              <a:rPr lang="el-GR" dirty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τότε το κομμάτι αυτό προσπερνιέται και συνεχίζεται η εκτέλεση.</a:t>
            </a:r>
            <a:endParaRPr lang="en-US" dirty="0"/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6204439" y="4178306"/>
            <a:ext cx="1849315" cy="528637"/>
          </a:xfrm>
          <a:prstGeom prst="rect">
            <a:avLst/>
          </a:prstGeom>
          <a:solidFill>
            <a:srgbClr val="66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굴림" pitchFamily="34" charset="-127"/>
              </a:rPr>
              <a:t>if-code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굴림" pitchFamily="34" charset="-127"/>
            </a:endParaRP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6575241" y="2273120"/>
            <a:ext cx="1027113" cy="986204"/>
          </a:xfrm>
          <a:prstGeom prst="rect">
            <a:avLst/>
          </a:prstGeom>
          <a:solidFill>
            <a:srgbClr val="66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498979" y="257016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7070479" y="1563691"/>
            <a:ext cx="0" cy="4746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803173" y="2784478"/>
            <a:ext cx="82061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7086600" y="4727578"/>
            <a:ext cx="1465" cy="939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7099787" y="3476628"/>
            <a:ext cx="1466" cy="6810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8625253" y="2784478"/>
            <a:ext cx="0" cy="24431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flipH="1">
            <a:off x="7108579" y="5233990"/>
            <a:ext cx="151520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7924800" y="2403481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6497514" y="3508380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00200" y="2739580"/>
            <a:ext cx="2803973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…if-code block…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587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Βρόγχοι – Το </a:t>
            </a:r>
            <a:r>
              <a:rPr lang="en-US" dirty="0" smtClean="0"/>
              <a:t>if-then</a:t>
            </a:r>
            <a:r>
              <a:rPr lang="el-GR" dirty="0" smtClean="0"/>
              <a:t>-</a:t>
            </a:r>
            <a:r>
              <a:rPr lang="en-US" dirty="0" smtClean="0"/>
              <a:t>else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8535" cy="4876800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if-then-else statement </a:t>
            </a:r>
            <a:r>
              <a:rPr lang="el-GR" dirty="0" smtClean="0"/>
              <a:t>έχει το εξής συντακτικό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l-GR" dirty="0" smtClean="0"/>
              <a:t>Αν η </a:t>
            </a:r>
            <a:r>
              <a:rPr lang="el-GR" dirty="0" smtClean="0">
                <a:solidFill>
                  <a:srgbClr val="0070C0"/>
                </a:solidFill>
              </a:rPr>
              <a:t>συνθήκη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dirty="0" smtClean="0"/>
              <a:t>τότε</a:t>
            </a:r>
            <a:r>
              <a:rPr lang="en-US" dirty="0" smtClean="0"/>
              <a:t> </a:t>
            </a:r>
            <a:r>
              <a:rPr lang="el-GR" dirty="0" smtClean="0"/>
              <a:t>εκτελείται το </a:t>
            </a:r>
            <a:r>
              <a:rPr lang="en-US" dirty="0" smtClean="0"/>
              <a:t>block </a:t>
            </a:r>
            <a:r>
              <a:rPr lang="el-GR" dirty="0" smtClean="0"/>
              <a:t>κώδικα </a:t>
            </a:r>
            <a:r>
              <a:rPr lang="en-US" dirty="0" smtClean="0"/>
              <a:t>if-code</a:t>
            </a:r>
            <a:r>
              <a:rPr lang="el-GR" dirty="0" smtClean="0"/>
              <a:t> </a:t>
            </a:r>
            <a:endParaRPr lang="en-US" dirty="0" smtClean="0"/>
          </a:p>
          <a:p>
            <a:pPr lvl="1"/>
            <a:r>
              <a:rPr lang="el-GR" dirty="0" smtClean="0"/>
              <a:t>Αν </a:t>
            </a:r>
            <a:r>
              <a:rPr lang="el-GR" dirty="0"/>
              <a:t>η </a:t>
            </a:r>
            <a:r>
              <a:rPr lang="el-GR" dirty="0">
                <a:solidFill>
                  <a:srgbClr val="0070C0"/>
                </a:solidFill>
              </a:rPr>
              <a:t>συνθήκη</a:t>
            </a:r>
            <a:r>
              <a:rPr lang="el-GR" dirty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τότε </a:t>
            </a:r>
            <a:r>
              <a:rPr lang="el-GR" dirty="0"/>
              <a:t>εκτελείται το </a:t>
            </a:r>
            <a:r>
              <a:rPr lang="en-US" dirty="0"/>
              <a:t>block </a:t>
            </a:r>
            <a:r>
              <a:rPr lang="el-GR" dirty="0"/>
              <a:t>κώδικα </a:t>
            </a:r>
            <a:r>
              <a:rPr lang="en-US" dirty="0" smtClean="0"/>
              <a:t>else-code.</a:t>
            </a:r>
          </a:p>
          <a:p>
            <a:pPr>
              <a:lnSpc>
                <a:spcPct val="90000"/>
              </a:lnSpc>
            </a:pPr>
            <a:endParaRPr lang="el-GR" dirty="0" smtClean="0"/>
          </a:p>
          <a:p>
            <a:pPr>
              <a:lnSpc>
                <a:spcPct val="90000"/>
              </a:lnSpc>
            </a:pPr>
            <a:r>
              <a:rPr lang="el-GR" dirty="0" smtClean="0"/>
              <a:t>Ο κώδικας του </a:t>
            </a:r>
            <a:r>
              <a:rPr lang="en-US" dirty="0" smtClean="0"/>
              <a:t>if-code block </a:t>
            </a:r>
            <a:r>
              <a:rPr lang="el-GR" dirty="0" smtClean="0"/>
              <a:t>ή του </a:t>
            </a:r>
            <a:r>
              <a:rPr lang="en-US" dirty="0" smtClean="0"/>
              <a:t>else-code block </a:t>
            </a:r>
            <a:r>
              <a:rPr lang="el-GR" dirty="0" smtClean="0"/>
              <a:t>μπορεί να περιέχουν ένα άλλο </a:t>
            </a:r>
            <a:r>
              <a:rPr lang="en-US" dirty="0" smtClean="0"/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φωλιασμένο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nested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r>
              <a:rPr lang="en-US" dirty="0" smtClean="0"/>
              <a:t>if statement</a:t>
            </a:r>
            <a:endParaRPr lang="en-US" dirty="0"/>
          </a:p>
          <a:p>
            <a:pPr>
              <a:lnSpc>
                <a:spcPct val="90000"/>
              </a:lnSpc>
            </a:pPr>
            <a:endParaRPr lang="el-GR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l-GR" dirty="0" smtClean="0">
                <a:solidFill>
                  <a:srgbClr val="FF0000"/>
                </a:solidFill>
              </a:rPr>
              <a:t>Προσοχή</a:t>
            </a:r>
            <a:r>
              <a:rPr lang="en-US" dirty="0"/>
              <a:t>:  </a:t>
            </a:r>
            <a:r>
              <a:rPr lang="el-GR" dirty="0"/>
              <a:t>ένα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dirty="0"/>
              <a:t>clause </a:t>
            </a:r>
            <a:r>
              <a:rPr lang="el-GR" dirty="0" err="1"/>
              <a:t>ταιριάζεται</a:t>
            </a:r>
            <a:r>
              <a:rPr lang="el-GR" dirty="0"/>
              <a:t> με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τελευταίο</a:t>
            </a:r>
            <a:r>
              <a:rPr lang="el-GR" dirty="0"/>
              <a:t> </a:t>
            </a:r>
            <a:r>
              <a:rPr lang="el-GR" dirty="0" smtClean="0"/>
              <a:t>ελεύθερο</a:t>
            </a:r>
            <a:r>
              <a:rPr lang="en-US" dirty="0" smtClean="0"/>
              <a:t> </a:t>
            </a:r>
            <a:r>
              <a:rPr lang="en-US" sz="29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l-GR" sz="2900" dirty="0"/>
              <a:t>ακόμη κι αν η </a:t>
            </a:r>
            <a:r>
              <a:rPr lang="el-GR" sz="2900" dirty="0" smtClean="0"/>
              <a:t>στοίχιση </a:t>
            </a:r>
            <a:r>
              <a:rPr lang="el-GR" sz="2900" dirty="0"/>
              <a:t>του κώδικα </a:t>
            </a:r>
            <a:r>
              <a:rPr lang="el-GR" sz="2900" dirty="0" smtClean="0"/>
              <a:t>υπονοεί </a:t>
            </a:r>
            <a:r>
              <a:rPr lang="el-GR" sz="2900" dirty="0"/>
              <a:t>διαφορετικά.</a:t>
            </a:r>
            <a:endParaRPr lang="en-US" sz="29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2267729"/>
            <a:ext cx="3079689" cy="1477328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…if-code block…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}else{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…else-code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550678" y="4203700"/>
            <a:ext cx="1535921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if-code</a:t>
            </a: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 rot="2700000">
            <a:off x="5748937" y="2298520"/>
            <a:ext cx="1027112" cy="986203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5660953" y="259397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6244175" y="15890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 flipV="1">
            <a:off x="6976867" y="2808291"/>
            <a:ext cx="1446334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2" name="Line 11"/>
          <p:cNvSpPr>
            <a:spLocks noChangeShapeType="1"/>
          </p:cNvSpPr>
          <p:nvPr/>
        </p:nvSpPr>
        <p:spPr bwMode="auto">
          <a:xfrm>
            <a:off x="6261761" y="4752978"/>
            <a:ext cx="1465" cy="942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 flipH="1">
            <a:off x="6273484" y="3502025"/>
            <a:ext cx="1465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 flipH="1">
            <a:off x="6282276" y="5259388"/>
            <a:ext cx="21643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5" name="Rectangle 14"/>
          <p:cNvSpPr>
            <a:spLocks noChangeArrowheads="1"/>
          </p:cNvSpPr>
          <p:nvPr/>
        </p:nvSpPr>
        <p:spPr bwMode="auto">
          <a:xfrm>
            <a:off x="7379849" y="2428877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36" name="Rectangle 15"/>
          <p:cNvSpPr>
            <a:spLocks noChangeArrowheads="1"/>
          </p:cNvSpPr>
          <p:nvPr/>
        </p:nvSpPr>
        <p:spPr bwMode="auto">
          <a:xfrm>
            <a:off x="5671210" y="3533775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7620000" y="4203700"/>
            <a:ext cx="1524000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else-code</a:t>
            </a:r>
          </a:p>
        </p:txBody>
      </p:sp>
      <p:sp>
        <p:nvSpPr>
          <p:cNvPr id="38" name="Line 17"/>
          <p:cNvSpPr>
            <a:spLocks noChangeShapeType="1"/>
          </p:cNvSpPr>
          <p:nvPr/>
        </p:nvSpPr>
        <p:spPr bwMode="auto">
          <a:xfrm>
            <a:off x="8423202" y="2814638"/>
            <a:ext cx="0" cy="1363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9" name="Line 18"/>
          <p:cNvSpPr>
            <a:spLocks noChangeShapeType="1"/>
          </p:cNvSpPr>
          <p:nvPr/>
        </p:nvSpPr>
        <p:spPr bwMode="auto">
          <a:xfrm>
            <a:off x="8448114" y="4745038"/>
            <a:ext cx="0" cy="519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40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Προσοχή!</a:t>
            </a:r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58473" y="1776415"/>
            <a:ext cx="13419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Wingdings 2" pitchFamily="18" charset="2"/>
              <a:buNone/>
              <a:tabLst>
                <a:tab pos="2189163" algn="l"/>
              </a:tabLst>
            </a:pPr>
            <a:r>
              <a:rPr lang="el-GR" sz="2400" dirty="0" smtClean="0">
                <a:solidFill>
                  <a:srgbClr val="FC0128"/>
                </a:solidFill>
              </a:rPr>
              <a:t>ΛΑΘΟΣ</a:t>
            </a:r>
            <a:r>
              <a:rPr lang="en-GB" sz="2400" dirty="0" smtClean="0">
                <a:solidFill>
                  <a:srgbClr val="FC0128"/>
                </a:solidFill>
              </a:rPr>
              <a:t>!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232858" y="1776415"/>
            <a:ext cx="13027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89163" algn="l"/>
              </a:tabLst>
            </a:pPr>
            <a:r>
              <a:rPr lang="el-GR" sz="2400" dirty="0" smtClean="0">
                <a:solidFill>
                  <a:srgbClr val="0070C0"/>
                </a:solidFill>
              </a:rPr>
              <a:t>ΣΩΣΤΟ</a:t>
            </a:r>
            <a:r>
              <a:rPr lang="en-GB" sz="2400" dirty="0" smtClean="0">
                <a:solidFill>
                  <a:srgbClr val="0070C0"/>
                </a:solidFill>
              </a:rPr>
              <a:t>!</a:t>
            </a:r>
            <a:endParaRPr lang="el-GR" sz="2400" dirty="0" smtClean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4931" y="6107277"/>
            <a:ext cx="8117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Πάντα</a:t>
            </a:r>
            <a:r>
              <a:rPr lang="el-GR" sz="2400" dirty="0" smtClean="0"/>
              <a:t> να βάζετε </a:t>
            </a:r>
            <a:r>
              <a:rPr lang="el-GR" sz="2400" dirty="0" smtClean="0">
                <a:solidFill>
                  <a:srgbClr val="FF0000"/>
                </a:solidFill>
              </a:rPr>
              <a:t>{ } </a:t>
            </a:r>
            <a:r>
              <a:rPr lang="el-GR" sz="2400" dirty="0" smtClean="0"/>
              <a:t>στο σώμα των </a:t>
            </a:r>
            <a:r>
              <a:rPr lang="en-US" sz="2400" dirty="0" smtClean="0"/>
              <a:t>if-then-else statements.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362200"/>
            <a:ext cx="4330005" cy="2031325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en-GB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j )</a:t>
            </a:r>
          </a:p>
          <a:p>
            <a:pPr lvl="1">
              <a:buFont typeface="Wingdings 2" pitchFamily="18" charset="2"/>
              <a:buNone/>
            </a:pPr>
            <a:r>
              <a:rPr lang="en-GB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 j == k )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equals k”);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n-GB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lvl="1">
              <a:buFont typeface="Wingdings 2" pitchFamily="18" charset="2"/>
              <a:buNone/>
            </a:pP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not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  <a:endParaRPr lang="el-GR" dirty="0" smtClean="0">
              <a:latin typeface="Lucida Console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60232" y="2362200"/>
            <a:ext cx="4330005" cy="2862322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en-GB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j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n-GB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 j == k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equals k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 typeface="Wingdings 2" pitchFamily="18" charset="2"/>
              <a:buNone/>
            </a:pP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 typeface="Wingdings 2" pitchFamily="18" charset="2"/>
              <a:buNone/>
            </a:pPr>
            <a:r>
              <a:rPr lang="en-GB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l-GR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not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l-GR" dirty="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599" y="4762857"/>
            <a:ext cx="43300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n-US" dirty="0" smtClean="0"/>
              <a:t>else </a:t>
            </a:r>
            <a:r>
              <a:rPr lang="el-GR" dirty="0" smtClean="0"/>
              <a:t>μοιάζει σαν να πηγαίνει με το μπλε </a:t>
            </a:r>
            <a:r>
              <a:rPr lang="en-US" dirty="0" smtClean="0"/>
              <a:t>else </a:t>
            </a:r>
            <a:r>
              <a:rPr lang="el-GR" dirty="0" smtClean="0"/>
              <a:t>αλλά </a:t>
            </a:r>
            <a:r>
              <a:rPr lang="el-GR" dirty="0" err="1" smtClean="0"/>
              <a:t>ταιριάζεται</a:t>
            </a:r>
            <a:r>
              <a:rPr lang="el-GR" dirty="0" smtClean="0"/>
              <a:t> με το τελευταίο (πράσινο) </a:t>
            </a:r>
            <a:r>
              <a:rPr lang="en-US" dirty="0" smtClean="0"/>
              <a:t>if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37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Επαναλήψεις - </a:t>
            </a:r>
            <a:r>
              <a:rPr lang="en-US" dirty="0"/>
              <a:t>While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8535" cy="48768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while statement </a:t>
            </a:r>
            <a:r>
              <a:rPr lang="el-GR" dirty="0" smtClean="0"/>
              <a:t>έχει το εξής συντακτικό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pPr lvl="1"/>
            <a:r>
              <a:rPr lang="el-GR" dirty="0" smtClean="0"/>
              <a:t>Αν η </a:t>
            </a:r>
            <a:r>
              <a:rPr lang="el-GR" dirty="0" smtClean="0">
                <a:solidFill>
                  <a:srgbClr val="0070C0"/>
                </a:solidFill>
              </a:rPr>
              <a:t>συνθήκη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dirty="0" smtClean="0"/>
              <a:t>τότε</a:t>
            </a:r>
            <a:r>
              <a:rPr lang="en-US" dirty="0" smtClean="0"/>
              <a:t> </a:t>
            </a:r>
            <a:r>
              <a:rPr lang="el-GR" dirty="0" smtClean="0"/>
              <a:t>εκτελείται το </a:t>
            </a:r>
            <a:r>
              <a:rPr lang="en-US" dirty="0" smtClean="0"/>
              <a:t>block </a:t>
            </a:r>
            <a:r>
              <a:rPr lang="el-GR" dirty="0" smtClean="0"/>
              <a:t>κώδικα </a:t>
            </a:r>
            <a:r>
              <a:rPr lang="en-US" dirty="0" smtClean="0"/>
              <a:t>while-code</a:t>
            </a:r>
            <a:r>
              <a:rPr lang="el-GR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O </a:t>
            </a:r>
            <a:r>
              <a:rPr lang="en-US" dirty="0">
                <a:solidFill>
                  <a:srgbClr val="0070C0"/>
                </a:solidFill>
              </a:rPr>
              <a:t>while-code block </a:t>
            </a:r>
            <a:r>
              <a:rPr lang="el-GR" dirty="0" smtClean="0"/>
              <a:t>κώδικας υλοποιεί </a:t>
            </a:r>
            <a:r>
              <a:rPr lang="el-GR" dirty="0"/>
              <a:t>τις επαναλήψεις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αλλάζει την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συνθήκη</a:t>
            </a:r>
            <a:r>
              <a:rPr lang="el-GR" dirty="0"/>
              <a:t>.</a:t>
            </a:r>
            <a:endParaRPr lang="en-US" dirty="0"/>
          </a:p>
          <a:p>
            <a:pPr lvl="1"/>
            <a:r>
              <a:rPr lang="el-GR" dirty="0" smtClean="0"/>
              <a:t>Στο </a:t>
            </a:r>
            <a:r>
              <a:rPr lang="el-GR" dirty="0" smtClean="0">
                <a:solidFill>
                  <a:srgbClr val="0070C0"/>
                </a:solidFill>
              </a:rPr>
              <a:t>τέλος του </a:t>
            </a:r>
            <a:r>
              <a:rPr lang="en-US" dirty="0" smtClean="0">
                <a:solidFill>
                  <a:srgbClr val="0070C0"/>
                </a:solidFill>
              </a:rPr>
              <a:t>while-code </a:t>
            </a:r>
            <a:r>
              <a:rPr lang="en-US" dirty="0" smtClean="0"/>
              <a:t>block </a:t>
            </a:r>
            <a:r>
              <a:rPr lang="el-GR" dirty="0" smtClean="0"/>
              <a:t>η </a:t>
            </a:r>
            <a:r>
              <a:rPr lang="el-GR" dirty="0"/>
              <a:t>συνθήκη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αξιολογείται εκ νέου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el-GR" dirty="0" smtClean="0"/>
              <a:t>Ο κώδικας επαναλαμβάνεται </a:t>
            </a:r>
            <a:r>
              <a:rPr lang="el-GR" dirty="0" smtClean="0">
                <a:solidFill>
                  <a:srgbClr val="0070C0"/>
                </a:solidFill>
              </a:rPr>
              <a:t>μέχρι</a:t>
            </a:r>
            <a:r>
              <a:rPr lang="el-GR" dirty="0" smtClean="0"/>
              <a:t> η συνθήκη να γίνει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dirty="0" smtClean="0"/>
              <a:t>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371366"/>
            <a:ext cx="3217547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…while-code block…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5950929" y="4314825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while-code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6322464" y="2410375"/>
            <a:ext cx="1027112" cy="9847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233746" y="2673352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6809389" y="1700213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549663" y="2921000"/>
            <a:ext cx="8206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6834554" y="4864100"/>
            <a:ext cx="1466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6846277" y="3613150"/>
            <a:ext cx="1466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8371743" y="2921003"/>
            <a:ext cx="0" cy="2443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flipH="1">
            <a:off x="6830159" y="5370513"/>
            <a:ext cx="154011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7672755" y="2540002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6245470" y="3644902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H="1">
            <a:off x="5492262" y="5111750"/>
            <a:ext cx="13422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 flipV="1">
            <a:off x="5489331" y="2887663"/>
            <a:ext cx="0" cy="2222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 flipV="1">
            <a:off x="5490796" y="2887663"/>
            <a:ext cx="633927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>
            <a:off x="6834554" y="53736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43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2371366"/>
            <a:ext cx="7772400" cy="2308324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inputReader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Scanner(System.in);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input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inputReader.next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input.equals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(“Yes”)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(“Do you want to continue?”);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inputReader.next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3577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Επαναλήψεις </a:t>
            </a:r>
            <a:r>
              <a:rPr lang="el-GR" dirty="0" smtClean="0"/>
              <a:t>– </a:t>
            </a:r>
            <a:r>
              <a:rPr lang="en-US" dirty="0" smtClean="0"/>
              <a:t>for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8535" cy="48768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for statement </a:t>
            </a:r>
            <a:r>
              <a:rPr lang="el-GR" dirty="0" smtClean="0"/>
              <a:t>έχει το εξής συντακτικό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l-GR" dirty="0"/>
              <a:t>Το όρισμα του </a:t>
            </a:r>
            <a:r>
              <a:rPr lang="en-US" dirty="0"/>
              <a:t>for </a:t>
            </a:r>
            <a:r>
              <a:rPr lang="el-GR" dirty="0"/>
              <a:t>έχει</a:t>
            </a:r>
            <a:r>
              <a:rPr lang="en-US" dirty="0"/>
              <a:t> 3 </a:t>
            </a:r>
            <a:r>
              <a:rPr lang="el-GR" dirty="0"/>
              <a:t>κομμάτια χωρισμένα με </a:t>
            </a:r>
            <a:r>
              <a:rPr lang="en-US" dirty="0"/>
              <a:t>;</a:t>
            </a:r>
          </a:p>
          <a:p>
            <a:pPr lvl="1"/>
            <a:r>
              <a:rPr lang="el-GR" sz="2000" dirty="0"/>
              <a:t>Την</a:t>
            </a:r>
            <a:r>
              <a:rPr lang="en-US" sz="2000" dirty="0"/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αρχικοποίηση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initialization section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2000" dirty="0"/>
              <a:t>: </a:t>
            </a:r>
            <a:r>
              <a:rPr lang="el-GR" sz="2000" dirty="0"/>
              <a:t>εκτελείται πάντα μία μόνο φορά</a:t>
            </a:r>
            <a:endParaRPr lang="en-US" sz="2000" dirty="0"/>
          </a:p>
          <a:p>
            <a:pPr lvl="1"/>
            <a:r>
              <a:rPr lang="el-GR" sz="2000" dirty="0"/>
              <a:t>Τη </a:t>
            </a:r>
            <a:r>
              <a:rPr lang="el-GR" sz="2000" dirty="0">
                <a:solidFill>
                  <a:srgbClr val="0070C0"/>
                </a:solidFill>
              </a:rPr>
              <a:t>λογική συνθήκη (</a:t>
            </a:r>
            <a:r>
              <a:rPr lang="en-US" sz="2000" dirty="0">
                <a:solidFill>
                  <a:srgbClr val="0070C0"/>
                </a:solidFill>
              </a:rPr>
              <a:t>condition): </a:t>
            </a:r>
            <a:r>
              <a:rPr lang="el-GR" sz="2000" dirty="0"/>
              <a:t>εκτιμάται πριν από κάθε επανάληψη. </a:t>
            </a:r>
            <a:endParaRPr lang="en-US" sz="2000" dirty="0"/>
          </a:p>
          <a:p>
            <a:pPr lvl="1"/>
            <a:r>
              <a:rPr lang="el-GR" sz="2000" dirty="0"/>
              <a:t>Την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ενημέρωση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update expression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2000" dirty="0"/>
              <a:t>: </a:t>
            </a:r>
            <a:r>
              <a:rPr lang="el-GR" sz="2000" dirty="0"/>
              <a:t>υπολογίζεται μετά το κυρίως σώμα της επανάληψης</a:t>
            </a:r>
            <a:r>
              <a:rPr lang="el-GR" sz="2000" dirty="0" smtClean="0"/>
              <a:t>.</a:t>
            </a:r>
            <a:endParaRPr lang="en-US" sz="2600" dirty="0" smtClean="0"/>
          </a:p>
          <a:p>
            <a:pPr lvl="1"/>
            <a:r>
              <a:rPr lang="el-GR" sz="2000" dirty="0"/>
              <a:t>Ο κώδικας επαναλαμβάνεται </a:t>
            </a:r>
            <a:r>
              <a:rPr lang="el-GR" sz="2000" dirty="0">
                <a:solidFill>
                  <a:srgbClr val="0070C0"/>
                </a:solidFill>
              </a:rPr>
              <a:t>μέχρι</a:t>
            </a:r>
            <a:r>
              <a:rPr lang="el-GR" sz="2000" dirty="0"/>
              <a:t> η συνθήκη να γίνει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sz="2000" dirty="0"/>
              <a:t>.</a:t>
            </a:r>
          </a:p>
          <a:p>
            <a:pPr lvl="1"/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371366"/>
            <a:ext cx="2941831" cy="1754326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intialization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condition;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update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…for-code block…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>
            <a:off x="6963508" y="1182688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1" name="AutoShape 6"/>
          <p:cNvSpPr>
            <a:spLocks noChangeArrowheads="1"/>
          </p:cNvSpPr>
          <p:nvPr/>
        </p:nvSpPr>
        <p:spPr bwMode="auto">
          <a:xfrm>
            <a:off x="5767754" y="2935288"/>
            <a:ext cx="2461846" cy="990600"/>
          </a:xfrm>
          <a:prstGeom prst="diamond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5838092" y="3163891"/>
            <a:ext cx="2250831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condition</a:t>
            </a: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5767755" y="1868488"/>
            <a:ext cx="2532185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initialization</a:t>
            </a: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5908432" y="4459288"/>
            <a:ext cx="2321169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 smtClean="0">
                <a:solidFill>
                  <a:srgbClr val="000000"/>
                </a:solidFill>
              </a:rPr>
              <a:t>for-code</a:t>
            </a: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5838092" y="5754688"/>
            <a:ext cx="2461846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 smtClean="0">
                <a:solidFill>
                  <a:srgbClr val="000000"/>
                </a:solidFill>
              </a:rPr>
              <a:t>update</a:t>
            </a:r>
          </a:p>
        </p:txBody>
      </p:sp>
      <p:sp>
        <p:nvSpPr>
          <p:cNvPr id="36" name="Line 11"/>
          <p:cNvSpPr>
            <a:spLocks noChangeShapeType="1"/>
          </p:cNvSpPr>
          <p:nvPr/>
        </p:nvSpPr>
        <p:spPr bwMode="auto">
          <a:xfrm>
            <a:off x="6963508" y="522128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7" name="Line 12"/>
          <p:cNvSpPr>
            <a:spLocks noChangeShapeType="1"/>
          </p:cNvSpPr>
          <p:nvPr/>
        </p:nvSpPr>
        <p:spPr bwMode="auto">
          <a:xfrm>
            <a:off x="5263662" y="3468688"/>
            <a:ext cx="0" cy="2590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>
            <a:off x="5263661" y="6059488"/>
            <a:ext cx="57443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9" name="Line 14"/>
          <p:cNvSpPr>
            <a:spLocks noChangeShapeType="1"/>
          </p:cNvSpPr>
          <p:nvPr/>
        </p:nvSpPr>
        <p:spPr bwMode="auto">
          <a:xfrm>
            <a:off x="8932985" y="3468688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4" name="Line 15"/>
          <p:cNvSpPr>
            <a:spLocks noChangeShapeType="1"/>
          </p:cNvSpPr>
          <p:nvPr/>
        </p:nvSpPr>
        <p:spPr bwMode="auto">
          <a:xfrm>
            <a:off x="8932985" y="5449888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5" name="Line 16"/>
          <p:cNvSpPr>
            <a:spLocks noChangeShapeType="1"/>
          </p:cNvSpPr>
          <p:nvPr/>
        </p:nvSpPr>
        <p:spPr bwMode="auto">
          <a:xfrm>
            <a:off x="6963508" y="15636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6" name="Line 17"/>
          <p:cNvSpPr>
            <a:spLocks noChangeShapeType="1"/>
          </p:cNvSpPr>
          <p:nvPr/>
        </p:nvSpPr>
        <p:spPr bwMode="auto">
          <a:xfrm>
            <a:off x="6963508" y="26304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7" name="Line 18"/>
          <p:cNvSpPr>
            <a:spLocks noChangeShapeType="1"/>
          </p:cNvSpPr>
          <p:nvPr/>
        </p:nvSpPr>
        <p:spPr bwMode="auto">
          <a:xfrm>
            <a:off x="6963508" y="42306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8" name="Text Box 19"/>
          <p:cNvSpPr txBox="1">
            <a:spLocks noChangeArrowheads="1"/>
          </p:cNvSpPr>
          <p:nvPr/>
        </p:nvSpPr>
        <p:spPr bwMode="auto">
          <a:xfrm>
            <a:off x="7033846" y="3925891"/>
            <a:ext cx="77372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true</a:t>
            </a:r>
          </a:p>
        </p:txBody>
      </p:sp>
      <p:sp>
        <p:nvSpPr>
          <p:cNvPr id="49" name="Text Box 20"/>
          <p:cNvSpPr txBox="1">
            <a:spLocks noChangeArrowheads="1"/>
          </p:cNvSpPr>
          <p:nvPr/>
        </p:nvSpPr>
        <p:spPr bwMode="auto">
          <a:xfrm>
            <a:off x="8299938" y="3621091"/>
            <a:ext cx="84406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false</a:t>
            </a:r>
          </a:p>
        </p:txBody>
      </p:sp>
      <p:sp>
        <p:nvSpPr>
          <p:cNvPr id="50" name="Line 21"/>
          <p:cNvSpPr>
            <a:spLocks noChangeShapeType="1"/>
          </p:cNvSpPr>
          <p:nvPr/>
        </p:nvSpPr>
        <p:spPr bwMode="auto">
          <a:xfrm>
            <a:off x="8229601" y="3459163"/>
            <a:ext cx="70338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51" name="Line 22"/>
          <p:cNvSpPr>
            <a:spLocks noChangeShapeType="1"/>
          </p:cNvSpPr>
          <p:nvPr/>
        </p:nvSpPr>
        <p:spPr bwMode="auto">
          <a:xfrm>
            <a:off x="5263662" y="3468688"/>
            <a:ext cx="50409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36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“architecture-neutral </a:t>
            </a:r>
            <a:r>
              <a:rPr lang="en-US" dirty="0"/>
              <a:t>and </a:t>
            </a:r>
            <a:r>
              <a:rPr lang="en-US" dirty="0" smtClean="0"/>
              <a:t>portable”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Το μεγαλύτερο πλεονέκτημα της </a:t>
            </a:r>
            <a:r>
              <a:rPr lang="en-US" dirty="0" smtClean="0"/>
              <a:t>Java </a:t>
            </a:r>
            <a:r>
              <a:rPr lang="el-GR" dirty="0" smtClean="0"/>
              <a:t>είναι η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μεταφερσιμότητα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(portability)</a:t>
            </a:r>
            <a:r>
              <a:rPr lang="el-GR" dirty="0" smtClean="0"/>
              <a:t>: ο κώδικας μπορεί να τρέξει πάνω σε οποιαδήποτε πλατφόρμα.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Write-Once-Run-Anywhere</a:t>
            </a:r>
            <a:r>
              <a:rPr lang="el-GR" dirty="0" smtClean="0"/>
              <a:t> μοντέλο</a:t>
            </a:r>
            <a:r>
              <a:rPr lang="en-US" dirty="0" smtClean="0"/>
              <a:t>, </a:t>
            </a:r>
            <a:r>
              <a:rPr lang="el-GR" dirty="0" smtClean="0"/>
              <a:t>σε αντίθεση με το σύνηθες </a:t>
            </a:r>
            <a:r>
              <a:rPr lang="en-US" dirty="0" smtClean="0">
                <a:solidFill>
                  <a:srgbClr val="0070C0"/>
                </a:solidFill>
              </a:rPr>
              <a:t>Write-Once-Compile-Anywhere</a:t>
            </a:r>
            <a:r>
              <a:rPr lang="en-US" dirty="0" smtClean="0"/>
              <a:t> </a:t>
            </a:r>
            <a:r>
              <a:rPr lang="el-GR" dirty="0" smtClean="0"/>
              <a:t>μοντέλο.</a:t>
            </a:r>
          </a:p>
          <a:p>
            <a:r>
              <a:rPr lang="el-GR" dirty="0" smtClean="0"/>
              <a:t>Αυτό επιτυγχάνεται δημιουργώντας ένα </a:t>
            </a:r>
            <a:r>
              <a:rPr lang="el-GR" dirty="0" smtClean="0">
                <a:solidFill>
                  <a:srgbClr val="0070C0"/>
                </a:solidFill>
              </a:rPr>
              <a:t>ενδιάμεσο κώδικα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(</a:t>
            </a:r>
            <a:r>
              <a:rPr lang="en-US" dirty="0" err="1" smtClean="0">
                <a:solidFill>
                  <a:srgbClr val="0070C0"/>
                </a:solidFill>
              </a:rPr>
              <a:t>bytecode</a:t>
            </a:r>
            <a:r>
              <a:rPr lang="en-US" dirty="0" smtClean="0"/>
              <a:t>) </a:t>
            </a:r>
            <a:r>
              <a:rPr lang="el-GR" dirty="0" smtClean="0"/>
              <a:t>ο οποίος μετά τρέχει πάνω σε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εικονική μηχανή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Java Virtual Machine</a:t>
            </a:r>
            <a:r>
              <a:rPr lang="en-US" dirty="0" smtClean="0"/>
              <a:t>) </a:t>
            </a:r>
            <a:r>
              <a:rPr lang="el-GR" dirty="0" smtClean="0"/>
              <a:t>η οποία το μεταφράζει σε </a:t>
            </a:r>
            <a:r>
              <a:rPr lang="el-GR" dirty="0" smtClean="0">
                <a:solidFill>
                  <a:srgbClr val="0070C0"/>
                </a:solidFill>
              </a:rPr>
              <a:t>γλώσσα μηχανής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Οι προγραμματιστές πλέον γράφουν κώδικα για την εικονική μηχανή, η οποία δημιουργείται </a:t>
            </a:r>
            <a:r>
              <a:rPr lang="el-GR" dirty="0" smtClean="0">
                <a:solidFill>
                  <a:srgbClr val="0070C0"/>
                </a:solidFill>
              </a:rPr>
              <a:t>για οποιαδήποτε πλατφόρμα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58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43000" y="1676400"/>
            <a:ext cx="685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83373" y="1676400"/>
            <a:ext cx="1167653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Ισοδύναμο με </a:t>
            </a:r>
            <a:r>
              <a:rPr lang="en-US" dirty="0" smtClean="0">
                <a:solidFill>
                  <a:srgbClr val="FF0000"/>
                </a:solidFill>
              </a:rPr>
              <a:t>while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0988" y="1676400"/>
            <a:ext cx="5105400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6847" y="4267200"/>
            <a:ext cx="5105400" cy="1754326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6096000" y="1752600"/>
            <a:ext cx="3048000" cy="990600"/>
          </a:xfrm>
          <a:prstGeom prst="wedgeRectCallout">
            <a:avLst>
              <a:gd name="adj1" fmla="val -93914"/>
              <a:gd name="adj2" fmla="val -4015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rgbClr val="FF0000"/>
                </a:solidFill>
              </a:rPr>
              <a:t>Ανάθεση</a:t>
            </a:r>
            <a:r>
              <a:rPr lang="el-GR" dirty="0" smtClean="0">
                <a:solidFill>
                  <a:schemeClr val="tx1"/>
                </a:solidFill>
              </a:rPr>
              <a:t>: υπολογίζεται η τιμή του </a:t>
            </a:r>
            <a:r>
              <a:rPr lang="en-US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i+1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και ανατίθεται στη μεταβλητή </a:t>
            </a:r>
            <a:r>
              <a:rPr lang="en-US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304800" y="2923794"/>
            <a:ext cx="1905000" cy="533400"/>
          </a:xfrm>
          <a:prstGeom prst="wedgeRectCallout">
            <a:avLst>
              <a:gd name="adj1" fmla="val -7211"/>
              <a:gd name="adj2" fmla="val -21481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μεταβλητής </a:t>
            </a:r>
            <a:r>
              <a:rPr lang="en-US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914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733800" y="1707776"/>
            <a:ext cx="634253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Ισοδύναμο με </a:t>
            </a:r>
            <a:r>
              <a:rPr lang="en-US" dirty="0" smtClean="0">
                <a:solidFill>
                  <a:srgbClr val="FF0000"/>
                </a:solidFill>
              </a:rPr>
              <a:t>while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0988" y="1676400"/>
            <a:ext cx="5105400" cy="1477328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1143000" y="5410200"/>
            <a:ext cx="786653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6847" y="4267200"/>
            <a:ext cx="5105400" cy="1754326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5715000" y="1752600"/>
            <a:ext cx="3429000" cy="495300"/>
          </a:xfrm>
          <a:prstGeom prst="wedgeRectCallout">
            <a:avLst>
              <a:gd name="adj1" fmla="val -88980"/>
              <a:gd name="adj2" fmla="val -2839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 </a:t>
            </a:r>
            <a:r>
              <a:rPr lang="el-GR" dirty="0">
                <a:solidFill>
                  <a:schemeClr val="tx1"/>
                </a:solidFill>
              </a:rPr>
              <a:t>ισοδύναμο με το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83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smtClean="0"/>
          </a:p>
        </p:txBody>
      </p:sp>
      <p:sp>
        <p:nvSpPr>
          <p:cNvPr id="48131" name="Oval 3"/>
          <p:cNvSpPr>
            <a:spLocks noChangeArrowheads="1"/>
          </p:cNvSpPr>
          <p:nvPr/>
        </p:nvSpPr>
        <p:spPr bwMode="ltGray">
          <a:xfrm>
            <a:off x="827089" y="1700215"/>
            <a:ext cx="1441450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X.java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ltGray">
          <a:xfrm>
            <a:off x="828676" y="2924177"/>
            <a:ext cx="1439863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javac</a:t>
            </a:r>
          </a:p>
        </p:txBody>
      </p:sp>
      <p:sp>
        <p:nvSpPr>
          <p:cNvPr id="48133" name="Oval 5"/>
          <p:cNvSpPr>
            <a:spLocks noChangeArrowheads="1"/>
          </p:cNvSpPr>
          <p:nvPr/>
        </p:nvSpPr>
        <p:spPr bwMode="ltGray">
          <a:xfrm>
            <a:off x="827089" y="4076702"/>
            <a:ext cx="1584325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X.class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ltGray">
          <a:xfrm>
            <a:off x="2392364" y="3011488"/>
            <a:ext cx="10567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 dirty="0">
                <a:latin typeface="+mn-lt"/>
              </a:rPr>
              <a:t>compiler</a:t>
            </a: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ltGray">
          <a:xfrm>
            <a:off x="4500564" y="1700215"/>
            <a:ext cx="3240087" cy="3024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ltGray">
          <a:xfrm>
            <a:off x="4500563" y="1066800"/>
            <a:ext cx="30017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 dirty="0" smtClean="0">
                <a:latin typeface="+mn-lt"/>
              </a:rPr>
              <a:t>Java Virtual Machine (JVM)</a:t>
            </a:r>
            <a:endParaRPr lang="en-US" dirty="0">
              <a:latin typeface="+mn-lt"/>
            </a:endParaRP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ltGray">
          <a:xfrm>
            <a:off x="5003801" y="1916113"/>
            <a:ext cx="1655763" cy="5762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class loader</a:t>
            </a:r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ltGray">
          <a:xfrm>
            <a:off x="5003801" y="2636840"/>
            <a:ext cx="1655763" cy="574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bytecode </a:t>
            </a:r>
          </a:p>
          <a:p>
            <a:pPr algn="ctr" eaLnBrk="0" hangingPunct="0"/>
            <a:r>
              <a:rPr lang="en-US"/>
              <a:t>verifier</a:t>
            </a: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ltGray">
          <a:xfrm>
            <a:off x="5003801" y="3355977"/>
            <a:ext cx="1655763" cy="574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>
                <a:solidFill>
                  <a:srgbClr val="FF0000"/>
                </a:solidFill>
              </a:rPr>
              <a:t>interpreter</a:t>
            </a:r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ltGray">
          <a:xfrm>
            <a:off x="5003801" y="4078290"/>
            <a:ext cx="1655763" cy="574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runtime </a:t>
            </a:r>
          </a:p>
          <a:p>
            <a:pPr algn="ctr" eaLnBrk="0" hangingPunct="0"/>
            <a:r>
              <a:rPr lang="en-US"/>
              <a:t>support</a:t>
            </a:r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ltGray">
          <a:xfrm>
            <a:off x="4500564" y="4797427"/>
            <a:ext cx="3240087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Operating System</a:t>
            </a:r>
          </a:p>
        </p:txBody>
      </p:sp>
      <p:cxnSp>
        <p:nvCxnSpPr>
          <p:cNvPr id="48142" name="AutoShape 14"/>
          <p:cNvCxnSpPr>
            <a:cxnSpLocks noChangeShapeType="1"/>
            <a:stCxn id="48131" idx="6"/>
            <a:endCxn id="48132" idx="0"/>
          </p:cNvCxnSpPr>
          <p:nvPr/>
        </p:nvCxnSpPr>
        <p:spPr bwMode="ltGray">
          <a:xfrm flipH="1">
            <a:off x="1549400" y="2060575"/>
            <a:ext cx="719138" cy="863600"/>
          </a:xfrm>
          <a:prstGeom prst="curvedConnector4">
            <a:avLst>
              <a:gd name="adj1" fmla="val -31787"/>
              <a:gd name="adj2" fmla="val 7077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3" name="AutoShape 15"/>
          <p:cNvCxnSpPr>
            <a:cxnSpLocks noChangeShapeType="1"/>
            <a:stCxn id="48132" idx="3"/>
            <a:endCxn id="48133" idx="0"/>
          </p:cNvCxnSpPr>
          <p:nvPr/>
        </p:nvCxnSpPr>
        <p:spPr bwMode="ltGray">
          <a:xfrm flipH="1">
            <a:off x="1619251" y="3213100"/>
            <a:ext cx="649288" cy="863600"/>
          </a:xfrm>
          <a:prstGeom prst="curvedConnector4">
            <a:avLst>
              <a:gd name="adj1" fmla="val -35208"/>
              <a:gd name="adj2" fmla="val 6654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4" name="AutoShape 16"/>
          <p:cNvCxnSpPr>
            <a:cxnSpLocks noChangeShapeType="1"/>
            <a:stCxn id="48133" idx="6"/>
            <a:endCxn id="48137" idx="0"/>
          </p:cNvCxnSpPr>
          <p:nvPr/>
        </p:nvCxnSpPr>
        <p:spPr bwMode="ltGray">
          <a:xfrm flipV="1">
            <a:off x="2411414" y="1916113"/>
            <a:ext cx="3421062" cy="2520950"/>
          </a:xfrm>
          <a:prstGeom prst="curvedConnector4">
            <a:avLst>
              <a:gd name="adj1" fmla="val 37866"/>
              <a:gd name="adj2" fmla="val 1090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5" name="AutoShape 17"/>
          <p:cNvCxnSpPr>
            <a:cxnSpLocks noChangeShapeType="1"/>
            <a:stCxn id="48137" idx="2"/>
            <a:endCxn id="48138" idx="3"/>
          </p:cNvCxnSpPr>
          <p:nvPr/>
        </p:nvCxnSpPr>
        <p:spPr bwMode="ltGray">
          <a:xfrm rot="16200000" flipH="1">
            <a:off x="6030119" y="2294731"/>
            <a:ext cx="431800" cy="827088"/>
          </a:xfrm>
          <a:prstGeom prst="curvedConnector4">
            <a:avLst>
              <a:gd name="adj1" fmla="val 16546"/>
              <a:gd name="adj2" fmla="val 12763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6" name="AutoShape 18"/>
          <p:cNvCxnSpPr>
            <a:cxnSpLocks noChangeShapeType="1"/>
            <a:stCxn id="48138" idx="2"/>
            <a:endCxn id="48139" idx="3"/>
          </p:cNvCxnSpPr>
          <p:nvPr/>
        </p:nvCxnSpPr>
        <p:spPr bwMode="ltGray">
          <a:xfrm rot="16200000" flipH="1">
            <a:off x="6030119" y="3013869"/>
            <a:ext cx="431800" cy="827088"/>
          </a:xfrm>
          <a:prstGeom prst="curvedConnector4">
            <a:avLst>
              <a:gd name="adj1" fmla="val 16546"/>
              <a:gd name="adj2" fmla="val 12763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7" name="AutoShape 19"/>
          <p:cNvCxnSpPr>
            <a:cxnSpLocks noChangeShapeType="1"/>
            <a:stCxn id="48139" idx="2"/>
            <a:endCxn id="48140" idx="3"/>
          </p:cNvCxnSpPr>
          <p:nvPr/>
        </p:nvCxnSpPr>
        <p:spPr bwMode="ltGray">
          <a:xfrm rot="16200000" flipH="1">
            <a:off x="6028532" y="3734594"/>
            <a:ext cx="434975" cy="827088"/>
          </a:xfrm>
          <a:prstGeom prst="curvedConnector4">
            <a:avLst>
              <a:gd name="adj1" fmla="val 16787"/>
              <a:gd name="adj2" fmla="val 12763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48" name="Text Box 20"/>
          <p:cNvSpPr txBox="1">
            <a:spLocks noChangeArrowheads="1"/>
          </p:cNvSpPr>
          <p:nvPr/>
        </p:nvSpPr>
        <p:spPr bwMode="ltGray">
          <a:xfrm>
            <a:off x="3334545" y="4017962"/>
            <a:ext cx="8258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 dirty="0">
                <a:latin typeface="+mn-lt"/>
              </a:rPr>
              <a:t>java X</a:t>
            </a:r>
            <a:endParaRPr lang="el-GR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68538" y="1716088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Source code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87393" y="4900612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bytecode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43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904093"/>
            <a:ext cx="4513262" cy="4421188"/>
          </a:xfrm>
        </p:spPr>
        <p:txBody>
          <a:bodyPr/>
          <a:lstStyle/>
          <a:p>
            <a:r>
              <a:rPr lang="en-AU" dirty="0">
                <a:solidFill>
                  <a:schemeClr val="accent6">
                    <a:lumMod val="75000"/>
                  </a:schemeClr>
                </a:solidFill>
              </a:rPr>
              <a:t>Just in Time </a:t>
            </a:r>
            <a:r>
              <a:rPr lang="en-AU" dirty="0"/>
              <a:t>(</a:t>
            </a:r>
            <a:r>
              <a:rPr lang="en-AU" dirty="0">
                <a:solidFill>
                  <a:srgbClr val="0070C0"/>
                </a:solidFill>
              </a:rPr>
              <a:t>JIT</a:t>
            </a:r>
            <a:r>
              <a:rPr lang="en-AU" dirty="0"/>
              <a:t>) </a:t>
            </a:r>
            <a:r>
              <a:rPr lang="en-AU" dirty="0">
                <a:solidFill>
                  <a:schemeClr val="accent6">
                    <a:lumMod val="75000"/>
                  </a:schemeClr>
                </a:solidFill>
              </a:rPr>
              <a:t>code </a:t>
            </a:r>
            <a:r>
              <a:rPr lang="en-AU" dirty="0" smtClean="0">
                <a:solidFill>
                  <a:schemeClr val="accent6">
                    <a:lumMod val="75000"/>
                  </a:schemeClr>
                </a:solidFill>
              </a:rPr>
              <a:t>generator (compiler)</a:t>
            </a:r>
            <a:r>
              <a:rPr lang="en-AU" dirty="0" smtClean="0"/>
              <a:t> </a:t>
            </a:r>
            <a:r>
              <a:rPr lang="el-GR" dirty="0" smtClean="0"/>
              <a:t>βελτιώνει την απόδοση των </a:t>
            </a:r>
            <a:r>
              <a:rPr lang="en-AU" dirty="0" smtClean="0"/>
              <a:t>Java </a:t>
            </a:r>
            <a:r>
              <a:rPr lang="en-AU" dirty="0"/>
              <a:t>Applications </a:t>
            </a:r>
            <a:r>
              <a:rPr lang="el-GR" dirty="0" smtClean="0"/>
              <a:t>μεταφράζοντας (</a:t>
            </a:r>
            <a:r>
              <a:rPr lang="en-US" dirty="0" smtClean="0"/>
              <a:t>compiling)</a:t>
            </a:r>
            <a:r>
              <a:rPr lang="en-AU" dirty="0" smtClean="0"/>
              <a:t> </a:t>
            </a:r>
            <a:r>
              <a:rPr lang="en-AU" dirty="0" err="1"/>
              <a:t>bytecode</a:t>
            </a:r>
            <a:r>
              <a:rPr lang="en-AU" dirty="0"/>
              <a:t> </a:t>
            </a:r>
            <a:r>
              <a:rPr lang="el-GR" dirty="0" smtClean="0"/>
              <a:t>σε </a:t>
            </a:r>
            <a:r>
              <a:rPr lang="en-AU" dirty="0" smtClean="0"/>
              <a:t>machine </a:t>
            </a:r>
            <a:r>
              <a:rPr lang="en-AU" dirty="0"/>
              <a:t>code </a:t>
            </a:r>
            <a:r>
              <a:rPr lang="el-GR" dirty="0" smtClean="0">
                <a:solidFill>
                  <a:srgbClr val="0070C0"/>
                </a:solidFill>
              </a:rPr>
              <a:t>πριν ή κατά τη διάρκεια της εκτέλεσης</a:t>
            </a:r>
            <a:endParaRPr lang="en-AU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18" name="Rectangle 3074"/>
          <p:cNvSpPr>
            <a:spLocks noChangeArrowheads="1"/>
          </p:cNvSpPr>
          <p:nvPr/>
        </p:nvSpPr>
        <p:spPr bwMode="auto">
          <a:xfrm>
            <a:off x="5837238" y="3441702"/>
            <a:ext cx="3181350" cy="1736725"/>
          </a:xfrm>
          <a:prstGeom prst="rect">
            <a:avLst/>
          </a:prstGeom>
          <a:solidFill>
            <a:srgbClr val="FF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prstDash val="dash"/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19" name="Oval 3077"/>
          <p:cNvSpPr>
            <a:spLocks noChangeArrowheads="1"/>
          </p:cNvSpPr>
          <p:nvPr/>
        </p:nvSpPr>
        <p:spPr bwMode="auto">
          <a:xfrm>
            <a:off x="4465638" y="1166812"/>
            <a:ext cx="1919288" cy="744538"/>
          </a:xfrm>
          <a:prstGeom prst="ellipse">
            <a:avLst/>
          </a:prstGeom>
          <a:solidFill>
            <a:srgbClr val="EAEC5E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Java source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code</a:t>
            </a:r>
          </a:p>
        </p:txBody>
      </p:sp>
      <p:sp>
        <p:nvSpPr>
          <p:cNvPr id="20" name="Oval 3078"/>
          <p:cNvSpPr>
            <a:spLocks noChangeArrowheads="1"/>
          </p:cNvSpPr>
          <p:nvPr/>
        </p:nvSpPr>
        <p:spPr bwMode="auto">
          <a:xfrm>
            <a:off x="6859588" y="5588000"/>
            <a:ext cx="1365250" cy="825500"/>
          </a:xfrm>
          <a:prstGeom prst="ellipse">
            <a:avLst/>
          </a:prstGeom>
          <a:solidFill>
            <a:srgbClr val="73FFFF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Machine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code</a:t>
            </a:r>
          </a:p>
        </p:txBody>
      </p:sp>
      <p:sp>
        <p:nvSpPr>
          <p:cNvPr id="21" name="Oval 3079"/>
          <p:cNvSpPr>
            <a:spLocks noChangeArrowheads="1"/>
          </p:cNvSpPr>
          <p:nvPr/>
        </p:nvSpPr>
        <p:spPr bwMode="auto">
          <a:xfrm>
            <a:off x="6573838" y="2233614"/>
            <a:ext cx="1804988" cy="823913"/>
          </a:xfrm>
          <a:prstGeom prst="ellipse">
            <a:avLst/>
          </a:prstGeom>
          <a:solidFill>
            <a:srgbClr val="FFCCFF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Java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bytecode</a:t>
            </a:r>
          </a:p>
        </p:txBody>
      </p:sp>
      <p:sp>
        <p:nvSpPr>
          <p:cNvPr id="22" name="Rectangle 3080"/>
          <p:cNvSpPr>
            <a:spLocks noChangeArrowheads="1"/>
          </p:cNvSpPr>
          <p:nvPr/>
        </p:nvSpPr>
        <p:spPr bwMode="auto">
          <a:xfrm>
            <a:off x="6046789" y="3479802"/>
            <a:ext cx="1228725" cy="9302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Java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interpreter</a:t>
            </a:r>
          </a:p>
        </p:txBody>
      </p:sp>
      <p:sp>
        <p:nvSpPr>
          <p:cNvPr id="23" name="Rectangle 3081"/>
          <p:cNvSpPr>
            <a:spLocks noChangeArrowheads="1"/>
          </p:cNvSpPr>
          <p:nvPr/>
        </p:nvSpPr>
        <p:spPr bwMode="auto">
          <a:xfrm>
            <a:off x="7542214" y="3479802"/>
            <a:ext cx="1336675" cy="9302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Just in Time</a:t>
            </a: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굴림" pitchFamily="34" charset="-127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rPr>
              <a:t>Code</a:t>
            </a:r>
            <a:b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rPr>
            </a:b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rPr>
              <a:t>Generator</a:t>
            </a:r>
          </a:p>
        </p:txBody>
      </p:sp>
      <p:sp>
        <p:nvSpPr>
          <p:cNvPr id="24" name="Rectangle 3082"/>
          <p:cNvSpPr>
            <a:spLocks noChangeArrowheads="1"/>
          </p:cNvSpPr>
          <p:nvPr/>
        </p:nvSpPr>
        <p:spPr bwMode="auto">
          <a:xfrm>
            <a:off x="4818064" y="2233614"/>
            <a:ext cx="1228725" cy="9302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Java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compiler</a:t>
            </a:r>
          </a:p>
        </p:txBody>
      </p:sp>
      <p:sp>
        <p:nvSpPr>
          <p:cNvPr id="25" name="Line 3083"/>
          <p:cNvSpPr>
            <a:spLocks noChangeShapeType="1"/>
          </p:cNvSpPr>
          <p:nvPr/>
        </p:nvSpPr>
        <p:spPr bwMode="auto">
          <a:xfrm>
            <a:off x="5359401" y="1931988"/>
            <a:ext cx="0" cy="3016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6" name="Line 3084"/>
          <p:cNvSpPr>
            <a:spLocks noChangeShapeType="1"/>
          </p:cNvSpPr>
          <p:nvPr/>
        </p:nvSpPr>
        <p:spPr bwMode="auto">
          <a:xfrm flipV="1">
            <a:off x="6038852" y="2741612"/>
            <a:ext cx="53498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7" name="Line 3085"/>
          <p:cNvSpPr>
            <a:spLocks noChangeShapeType="1"/>
          </p:cNvSpPr>
          <p:nvPr/>
        </p:nvSpPr>
        <p:spPr bwMode="auto">
          <a:xfrm flipH="1">
            <a:off x="6784977" y="3067050"/>
            <a:ext cx="582612" cy="4127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8" name="Line 3086"/>
          <p:cNvSpPr>
            <a:spLocks noChangeShapeType="1"/>
          </p:cNvSpPr>
          <p:nvPr/>
        </p:nvSpPr>
        <p:spPr bwMode="auto">
          <a:xfrm>
            <a:off x="7542214" y="3067050"/>
            <a:ext cx="608013" cy="4127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9" name="Line 3087"/>
          <p:cNvSpPr>
            <a:spLocks noChangeShapeType="1"/>
          </p:cNvSpPr>
          <p:nvPr/>
        </p:nvSpPr>
        <p:spPr bwMode="auto">
          <a:xfrm>
            <a:off x="7554913" y="5178427"/>
            <a:ext cx="0" cy="4095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30" name="Rectangle 3088"/>
          <p:cNvSpPr>
            <a:spLocks noChangeArrowheads="1"/>
          </p:cNvSpPr>
          <p:nvPr/>
        </p:nvSpPr>
        <p:spPr bwMode="auto">
          <a:xfrm>
            <a:off x="6519863" y="4764089"/>
            <a:ext cx="2044700" cy="3651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Run-Time System</a:t>
            </a:r>
          </a:p>
        </p:txBody>
      </p:sp>
      <p:sp>
        <p:nvSpPr>
          <p:cNvPr id="31" name="Rectangle 3089"/>
          <p:cNvSpPr>
            <a:spLocks noChangeArrowheads="1"/>
          </p:cNvSpPr>
          <p:nvPr/>
        </p:nvSpPr>
        <p:spPr bwMode="auto">
          <a:xfrm rot="5400000" flipH="1">
            <a:off x="4679158" y="4017889"/>
            <a:ext cx="1698625" cy="619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prstDash val="dash"/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srgbClr val="FC0128"/>
                </a:solidFill>
                <a:effectLst/>
                <a:uLnTx/>
                <a:uFillTx/>
              </a:rPr>
              <a:t>Java Virtual</a:t>
            </a:r>
          </a:p>
          <a:p>
            <a:pPr marL="0" marR="0" lvl="0" indent="0" algn="ctr" defTabSz="914400" eaLnBrk="0" fontAlgn="base" latinLnBrk="0" hangingPunct="0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srgbClr val="FC0128"/>
                </a:solidFill>
                <a:effectLst/>
                <a:uLnTx/>
                <a:uFillTx/>
              </a:rPr>
              <a:t> Machine</a:t>
            </a:r>
          </a:p>
        </p:txBody>
      </p:sp>
    </p:spTree>
    <p:extLst>
      <p:ext uri="{BB962C8B-B14F-4D97-AF65-F5344CB8AC3E}">
        <p14:creationId xmlns:p14="http://schemas.microsoft.com/office/powerpoint/2010/main" val="268664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el-GR" dirty="0" smtClean="0"/>
              <a:t>και το </a:t>
            </a:r>
            <a:r>
              <a:rPr lang="en-US" dirty="0" smtClean="0"/>
              <a:t>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προσέγγιση της </a:t>
            </a:r>
            <a:r>
              <a:rPr lang="en-US" dirty="0" smtClean="0"/>
              <a:t>Java </a:t>
            </a:r>
            <a:r>
              <a:rPr lang="el-GR" dirty="0" smtClean="0"/>
              <a:t>είχε μεγάλη επιτυχία για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Web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εφαρμογές</a:t>
            </a:r>
            <a:r>
              <a:rPr lang="el-GR" dirty="0" smtClean="0"/>
              <a:t>, όπου έχουμε ένα τεράστιο κατανεμημένο </a:t>
            </a:r>
            <a:r>
              <a:rPr lang="en-US" dirty="0" smtClean="0">
                <a:solidFill>
                  <a:srgbClr val="0070C0"/>
                </a:solidFill>
              </a:rPr>
              <a:t>client-server</a:t>
            </a:r>
            <a:r>
              <a:rPr lang="en-US" dirty="0" smtClean="0"/>
              <a:t> </a:t>
            </a:r>
            <a:r>
              <a:rPr lang="el-GR" dirty="0" smtClean="0"/>
              <a:t>μοντέλο με πολλές διαφορετικές αρχιτεκτονικές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Client-side programming</a:t>
            </a:r>
            <a:r>
              <a:rPr lang="en-US" dirty="0" smtClean="0"/>
              <a:t>: </a:t>
            </a:r>
            <a:r>
              <a:rPr lang="el-GR" dirty="0" smtClean="0"/>
              <a:t>Αντί να κάνει όλη τη δουλειά ο </a:t>
            </a:r>
            <a:r>
              <a:rPr lang="en-US" dirty="0" smtClean="0"/>
              <a:t>server </a:t>
            </a:r>
            <a:r>
              <a:rPr lang="el-GR" dirty="0" smtClean="0"/>
              <a:t>για την δημιουργία της σελίδας κάποια από την επεξεργασία των δεδομένων γίνεται στη μηχανή του </a:t>
            </a:r>
            <a:r>
              <a:rPr lang="en-US" dirty="0" smtClean="0"/>
              <a:t>client.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Web Applets</a:t>
            </a:r>
            <a:r>
              <a:rPr lang="en-US" dirty="0" smtClean="0"/>
              <a:t>: </a:t>
            </a:r>
            <a:r>
              <a:rPr lang="el-GR" dirty="0" smtClean="0"/>
              <a:t>κώδικας ο  οποίος κατεβαίνει μαζί με τη </a:t>
            </a:r>
            <a:r>
              <a:rPr lang="en-US" dirty="0" smtClean="0"/>
              <a:t>Web </a:t>
            </a:r>
            <a:r>
              <a:rPr lang="el-GR" dirty="0" smtClean="0"/>
              <a:t>σελίδα και τρέχει στη μηχανή του </a:t>
            </a:r>
            <a:r>
              <a:rPr lang="en-US" dirty="0" smtClean="0"/>
              <a:t>client. </a:t>
            </a:r>
            <a:r>
              <a:rPr lang="el-GR" dirty="0" smtClean="0"/>
              <a:t>Είναι πολύ σημαντικό στην περίπτωση αυτή ο κώδικας να είναι </a:t>
            </a:r>
            <a:r>
              <a:rPr lang="en-US" dirty="0" smtClean="0"/>
              <a:t>portable.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Server-side programming</a:t>
            </a:r>
            <a:r>
              <a:rPr lang="en-US" dirty="0" smtClean="0"/>
              <a:t>: </a:t>
            </a:r>
            <a:r>
              <a:rPr lang="el-GR" dirty="0" smtClean="0"/>
              <a:t>μία </a:t>
            </a:r>
            <a:r>
              <a:rPr lang="en-US" dirty="0" smtClean="0"/>
              <a:t>web </a:t>
            </a:r>
            <a:r>
              <a:rPr lang="el-GR" dirty="0" smtClean="0"/>
              <a:t>σελίδα μπορεί να είναι το αποτέλεσμα ενός προγράμματος που συνδυάζει δυναμικά δεδομένα και είσοδο του χρήστη.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Java Service Pages (JSPs): </a:t>
            </a:r>
            <a:r>
              <a:rPr lang="en-US" dirty="0" smtClean="0"/>
              <a:t>H </a:t>
            </a:r>
            <a:r>
              <a:rPr lang="el-GR" dirty="0" smtClean="0"/>
              <a:t>λύση της </a:t>
            </a:r>
            <a:r>
              <a:rPr lang="en-US" dirty="0" smtClean="0"/>
              <a:t>Java. </a:t>
            </a:r>
            <a:r>
              <a:rPr lang="el-GR" dirty="0" smtClean="0"/>
              <a:t>Γίνεται </a:t>
            </a:r>
            <a:r>
              <a:rPr lang="en-US" dirty="0" smtClean="0"/>
              <a:t>compiled </a:t>
            </a:r>
            <a:r>
              <a:rPr lang="el-GR" dirty="0" smtClean="0"/>
              <a:t>σε </a:t>
            </a:r>
            <a:r>
              <a:rPr lang="en-US" dirty="0" smtClean="0">
                <a:solidFill>
                  <a:srgbClr val="0070C0"/>
                </a:solidFill>
              </a:rPr>
              <a:t>servlets</a:t>
            </a:r>
            <a:r>
              <a:rPr lang="en-US" dirty="0" smtClean="0"/>
              <a:t> </a:t>
            </a:r>
            <a:r>
              <a:rPr lang="el-GR" dirty="0" smtClean="0"/>
              <a:t>και τρέχει στη μεριά του </a:t>
            </a:r>
            <a:r>
              <a:rPr lang="en-US" dirty="0" smtClean="0"/>
              <a:t>server.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51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Applets</a:t>
            </a:r>
            <a:endParaRPr lang="en-US" dirty="0"/>
          </a:p>
        </p:txBody>
      </p:sp>
      <p:sp>
        <p:nvSpPr>
          <p:cNvPr id="4" name="Rectangle 2051"/>
          <p:cNvSpPr>
            <a:spLocks noChangeArrowheads="1"/>
          </p:cNvSpPr>
          <p:nvPr/>
        </p:nvSpPr>
        <p:spPr bwMode="auto">
          <a:xfrm>
            <a:off x="140679" y="4960938"/>
            <a:ext cx="8651631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284163" indent="-2841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Monotype Sorts" pitchFamily="2" charset="2"/>
              <a:buChar char="l"/>
            </a:pPr>
            <a:endParaRPr lang="en-US" sz="2200" smtClean="0">
              <a:solidFill>
                <a:srgbClr val="000000"/>
              </a:solidFill>
            </a:endParaRPr>
          </a:p>
        </p:txBody>
      </p:sp>
      <p:sp>
        <p:nvSpPr>
          <p:cNvPr id="5" name="Rectangle 2052"/>
          <p:cNvSpPr>
            <a:spLocks noChangeArrowheads="1"/>
          </p:cNvSpPr>
          <p:nvPr/>
        </p:nvSpPr>
        <p:spPr bwMode="auto">
          <a:xfrm>
            <a:off x="4360987" y="1744933"/>
            <a:ext cx="4431323" cy="1546225"/>
          </a:xfrm>
          <a:prstGeom prst="rect">
            <a:avLst/>
          </a:prstGeom>
          <a:solidFill>
            <a:srgbClr val="CCECFF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6" name="Oval 2053"/>
          <p:cNvSpPr>
            <a:spLocks noChangeArrowheads="1"/>
          </p:cNvSpPr>
          <p:nvPr/>
        </p:nvSpPr>
        <p:spPr bwMode="auto">
          <a:xfrm>
            <a:off x="4360985" y="2044966"/>
            <a:ext cx="1488831" cy="8255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Java source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code</a:t>
            </a:r>
          </a:p>
        </p:txBody>
      </p:sp>
      <p:sp>
        <p:nvSpPr>
          <p:cNvPr id="7" name="Oval 2054"/>
          <p:cNvSpPr>
            <a:spLocks noChangeArrowheads="1"/>
          </p:cNvSpPr>
          <p:nvPr/>
        </p:nvSpPr>
        <p:spPr bwMode="auto">
          <a:xfrm>
            <a:off x="7526216" y="2046558"/>
            <a:ext cx="1175238" cy="823913"/>
          </a:xfrm>
          <a:prstGeom prst="ellipse">
            <a:avLst/>
          </a:prstGeom>
          <a:solidFill>
            <a:srgbClr val="FFCC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Java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bytecode</a:t>
            </a:r>
          </a:p>
        </p:txBody>
      </p:sp>
      <p:sp>
        <p:nvSpPr>
          <p:cNvPr id="8" name="Rectangle 2055"/>
          <p:cNvSpPr>
            <a:spLocks noChangeArrowheads="1"/>
          </p:cNvSpPr>
          <p:nvPr/>
        </p:nvSpPr>
        <p:spPr bwMode="auto">
          <a:xfrm>
            <a:off x="6119448" y="1992583"/>
            <a:ext cx="1071197" cy="9302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Java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compiler</a:t>
            </a:r>
          </a:p>
        </p:txBody>
      </p:sp>
      <p:sp>
        <p:nvSpPr>
          <p:cNvPr id="9" name="Line 2056"/>
          <p:cNvSpPr>
            <a:spLocks noChangeShapeType="1"/>
          </p:cNvSpPr>
          <p:nvPr/>
        </p:nvSpPr>
        <p:spPr bwMode="auto">
          <a:xfrm flipV="1">
            <a:off x="5887918" y="2475178"/>
            <a:ext cx="231531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0" name="Line 2057"/>
          <p:cNvSpPr>
            <a:spLocks noChangeShapeType="1"/>
          </p:cNvSpPr>
          <p:nvPr/>
        </p:nvSpPr>
        <p:spPr bwMode="auto">
          <a:xfrm flipV="1">
            <a:off x="7190643" y="2475178"/>
            <a:ext cx="303334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1" name="Rectangle 2058"/>
          <p:cNvSpPr>
            <a:spLocks noChangeArrowheads="1"/>
          </p:cNvSpPr>
          <p:nvPr/>
        </p:nvSpPr>
        <p:spPr bwMode="auto">
          <a:xfrm>
            <a:off x="4519246" y="3332432"/>
            <a:ext cx="243175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Remote computer</a:t>
            </a:r>
          </a:p>
        </p:txBody>
      </p:sp>
      <p:sp>
        <p:nvSpPr>
          <p:cNvPr id="12" name="Rectangle 2059"/>
          <p:cNvSpPr>
            <a:spLocks noChangeArrowheads="1"/>
          </p:cNvSpPr>
          <p:nvPr/>
        </p:nvSpPr>
        <p:spPr bwMode="auto">
          <a:xfrm>
            <a:off x="5556741" y="6121671"/>
            <a:ext cx="2302120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Local computer</a:t>
            </a:r>
          </a:p>
        </p:txBody>
      </p:sp>
      <p:sp>
        <p:nvSpPr>
          <p:cNvPr id="13" name="Line 2060"/>
          <p:cNvSpPr>
            <a:spLocks noChangeShapeType="1"/>
          </p:cNvSpPr>
          <p:nvPr/>
        </p:nvSpPr>
        <p:spPr bwMode="auto">
          <a:xfrm flipH="1">
            <a:off x="7306410" y="2964128"/>
            <a:ext cx="665285" cy="1195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4" name="Rectangle 2061"/>
          <p:cNvSpPr>
            <a:spLocks noChangeArrowheads="1"/>
          </p:cNvSpPr>
          <p:nvPr/>
        </p:nvSpPr>
        <p:spPr bwMode="auto">
          <a:xfrm>
            <a:off x="5275385" y="4207146"/>
            <a:ext cx="2250831" cy="1914525"/>
          </a:xfrm>
          <a:prstGeom prst="rect">
            <a:avLst/>
          </a:prstGeom>
          <a:solidFill>
            <a:srgbClr val="99FFCC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5" name="Rectangle 2062"/>
          <p:cNvSpPr>
            <a:spLocks noChangeArrowheads="1"/>
          </p:cNvSpPr>
          <p:nvPr/>
        </p:nvSpPr>
        <p:spPr bwMode="auto">
          <a:xfrm>
            <a:off x="5641731" y="4435746"/>
            <a:ext cx="1548912" cy="1419225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6" name="Rectangle 2063"/>
          <p:cNvSpPr>
            <a:spLocks noChangeArrowheads="1"/>
          </p:cNvSpPr>
          <p:nvPr/>
        </p:nvSpPr>
        <p:spPr bwMode="auto">
          <a:xfrm>
            <a:off x="5761892" y="4921516"/>
            <a:ext cx="1312985" cy="8191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Java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interpreter</a:t>
            </a:r>
          </a:p>
        </p:txBody>
      </p:sp>
      <p:sp>
        <p:nvSpPr>
          <p:cNvPr id="17" name="Rectangle 2064"/>
          <p:cNvSpPr>
            <a:spLocks noChangeArrowheads="1"/>
          </p:cNvSpPr>
          <p:nvPr/>
        </p:nvSpPr>
        <p:spPr bwMode="auto">
          <a:xfrm>
            <a:off x="5641731" y="4435742"/>
            <a:ext cx="1691360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Web browser</a:t>
            </a:r>
          </a:p>
        </p:txBody>
      </p:sp>
      <p:sp>
        <p:nvSpPr>
          <p:cNvPr id="18" name="Rectangle 2065"/>
          <p:cNvSpPr>
            <a:spLocks noChangeArrowheads="1"/>
          </p:cNvSpPr>
          <p:nvPr/>
        </p:nvSpPr>
        <p:spPr bwMode="auto">
          <a:xfrm>
            <a:off x="140677" y="1595703"/>
            <a:ext cx="4220308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284163" indent="-2841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Wingdings 2" pitchFamily="18" charset="2"/>
              <a:buChar char=""/>
            </a:pPr>
            <a:r>
              <a:rPr lang="en-US" sz="2200" dirty="0" smtClean="0">
                <a:solidFill>
                  <a:srgbClr val="000000"/>
                </a:solidFill>
              </a:rPr>
              <a:t>To Web Browser software </a:t>
            </a:r>
            <a:r>
              <a:rPr lang="el-GR" sz="2200" dirty="0" smtClean="0">
                <a:solidFill>
                  <a:srgbClr val="000000"/>
                </a:solidFill>
              </a:rPr>
              <a:t>περιλαμβάνει ένα</a:t>
            </a:r>
            <a:r>
              <a:rPr lang="en-US" sz="2200" dirty="0" smtClean="0">
                <a:solidFill>
                  <a:srgbClr val="000000"/>
                </a:solidFill>
              </a:rPr>
              <a:t> </a:t>
            </a:r>
            <a:r>
              <a:rPr lang="en-US" sz="2200" dirty="0" smtClean="0">
                <a:solidFill>
                  <a:srgbClr val="063DE8"/>
                </a:solidFill>
              </a:rPr>
              <a:t>JVM</a:t>
            </a:r>
          </a:p>
          <a:p>
            <a:pPr marL="668338" lvl="1" indent="-19367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80000"/>
              <a:buFont typeface="Wingdings 2" pitchFamily="18" charset="2"/>
              <a:buChar char="¿"/>
            </a:pPr>
            <a:r>
              <a:rPr lang="el-GR" sz="2200" dirty="0" smtClean="0">
                <a:solidFill>
                  <a:srgbClr val="063DE8"/>
                </a:solidFill>
              </a:rPr>
              <a:t>Φορτώνει </a:t>
            </a:r>
            <a:r>
              <a:rPr lang="el-GR" sz="2200" dirty="0">
                <a:solidFill>
                  <a:srgbClr val="000000"/>
                </a:solidFill>
              </a:rPr>
              <a:t>τον</a:t>
            </a:r>
            <a:r>
              <a:rPr lang="el-GR" sz="2200" dirty="0">
                <a:solidFill>
                  <a:srgbClr val="063DE8"/>
                </a:solidFill>
              </a:rPr>
              <a:t> </a:t>
            </a:r>
            <a:r>
              <a:rPr lang="en-US" sz="2200" dirty="0" smtClean="0">
                <a:solidFill>
                  <a:srgbClr val="000000"/>
                </a:solidFill>
              </a:rPr>
              <a:t>java byte code </a:t>
            </a:r>
            <a:r>
              <a:rPr lang="el-GR" sz="2200" dirty="0" smtClean="0">
                <a:solidFill>
                  <a:srgbClr val="000000"/>
                </a:solidFill>
              </a:rPr>
              <a:t>από τον </a:t>
            </a:r>
            <a:r>
              <a:rPr lang="en-US" sz="2200" dirty="0" smtClean="0">
                <a:solidFill>
                  <a:srgbClr val="000000"/>
                </a:solidFill>
              </a:rPr>
              <a:t>remote </a:t>
            </a:r>
            <a:r>
              <a:rPr lang="el-GR" sz="2200" dirty="0" smtClean="0">
                <a:solidFill>
                  <a:srgbClr val="000000"/>
                </a:solidFill>
              </a:rPr>
              <a:t>υπολογιστή</a:t>
            </a:r>
            <a:endParaRPr lang="en-US" sz="2200" dirty="0" smtClean="0">
              <a:solidFill>
                <a:srgbClr val="000000"/>
              </a:solidFill>
            </a:endParaRPr>
          </a:p>
          <a:p>
            <a:pPr marL="668338" lvl="1" indent="-19367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80000"/>
              <a:buFont typeface="Wingdings 2" pitchFamily="18" charset="2"/>
              <a:buChar char="¿"/>
            </a:pPr>
            <a:r>
              <a:rPr lang="el-GR" sz="2200" dirty="0" smtClean="0">
                <a:solidFill>
                  <a:srgbClr val="063DE8"/>
                </a:solidFill>
              </a:rPr>
              <a:t>Τρέχει </a:t>
            </a:r>
            <a:r>
              <a:rPr lang="el-GR" sz="2200" dirty="0" smtClean="0">
                <a:solidFill>
                  <a:srgbClr val="000000"/>
                </a:solidFill>
              </a:rPr>
              <a:t>τοπικά το </a:t>
            </a:r>
            <a:r>
              <a:rPr lang="en-US" sz="2200" dirty="0" smtClean="0">
                <a:solidFill>
                  <a:srgbClr val="000000"/>
                </a:solidFill>
              </a:rPr>
              <a:t>Java </a:t>
            </a:r>
            <a:r>
              <a:rPr lang="el-GR" sz="2200" dirty="0" smtClean="0">
                <a:solidFill>
                  <a:srgbClr val="000000"/>
                </a:solidFill>
              </a:rPr>
              <a:t>πρόγραμμα μέσα στο παράθυρο του</a:t>
            </a:r>
            <a:r>
              <a:rPr lang="en-US" sz="2200" dirty="0" smtClean="0">
                <a:solidFill>
                  <a:srgbClr val="000000"/>
                </a:solidFill>
              </a:rPr>
              <a:t> Browser</a:t>
            </a:r>
          </a:p>
        </p:txBody>
      </p:sp>
      <p:pic>
        <p:nvPicPr>
          <p:cNvPr id="19" name="Picture 2067" descr="duk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247" y="4636118"/>
            <a:ext cx="1899138" cy="161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909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3348</TotalTime>
  <Words>2805</Words>
  <Application>Microsoft Office PowerPoint</Application>
  <PresentationFormat>On-screen Show (4:3)</PresentationFormat>
  <Paragraphs>623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Clarity</vt:lpstr>
      <vt:lpstr>ΤΕΧΝΙΚΕΣ Αντικειμενοστραφουσ προγραμματισμου</vt:lpstr>
      <vt:lpstr>Ιστορία</vt:lpstr>
      <vt:lpstr>Ιστορία</vt:lpstr>
      <vt:lpstr>Ιστορία</vt:lpstr>
      <vt:lpstr>“architecture-neutral and portable”</vt:lpstr>
      <vt:lpstr>PowerPoint Presentation</vt:lpstr>
      <vt:lpstr>PowerPoint Presentation</vt:lpstr>
      <vt:lpstr>Java και το Internet</vt:lpstr>
      <vt:lpstr>Java Applets</vt:lpstr>
      <vt:lpstr>"simple, object-oriented and familiar"</vt:lpstr>
      <vt:lpstr>HELLO WORLD</vt:lpstr>
      <vt:lpstr>Δομή ενός απλού Java προγράμματος</vt:lpstr>
      <vt:lpstr>File HelloWorld.java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Σχόλια!</vt:lpstr>
      <vt:lpstr>PowerPoint Presentation</vt:lpstr>
      <vt:lpstr>PowerPoint Presentation</vt:lpstr>
      <vt:lpstr>PowerPoint Presentation</vt:lpstr>
      <vt:lpstr>Παράδειγμα 2 </vt:lpstr>
      <vt:lpstr>Division.java</vt:lpstr>
      <vt:lpstr>Division.java</vt:lpstr>
      <vt:lpstr>Πρωταρχικοί τύποι</vt:lpstr>
      <vt:lpstr>Πρωταρχικοί τύποι</vt:lpstr>
      <vt:lpstr>Division.java</vt:lpstr>
      <vt:lpstr>Division.java</vt:lpstr>
      <vt:lpstr>Αναθέσεις </vt:lpstr>
      <vt:lpstr>Division.java</vt:lpstr>
      <vt:lpstr>Strings</vt:lpstr>
      <vt:lpstr>Escape sequences</vt:lpstr>
      <vt:lpstr>Ρεύματα εισόδου/εξόδου</vt:lpstr>
      <vt:lpstr>Είσοδος &amp; Έξοδος</vt:lpstr>
      <vt:lpstr>Έξοδος</vt:lpstr>
      <vt:lpstr>Είσοδος</vt:lpstr>
      <vt:lpstr>Παράδειγμα</vt:lpstr>
      <vt:lpstr>Λογικοί τελεστές</vt:lpstr>
      <vt:lpstr>Βρόγχοι – Το if-then Statement</vt:lpstr>
      <vt:lpstr>Βρόγχοι – Το if-then-else Statement</vt:lpstr>
      <vt:lpstr>Προσοχή!</vt:lpstr>
      <vt:lpstr>Επαναλήψεις - While statement</vt:lpstr>
      <vt:lpstr>Παράδειγμα</vt:lpstr>
      <vt:lpstr>Επαναλήψεις – for statement</vt:lpstr>
      <vt:lpstr>Παράδειγμα</vt:lpstr>
      <vt:lpstr>Παράδειγμα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154</cp:revision>
  <dcterms:created xsi:type="dcterms:W3CDTF">2013-02-10T16:19:38Z</dcterms:created>
  <dcterms:modified xsi:type="dcterms:W3CDTF">2014-02-24T16:18:13Z</dcterms:modified>
</cp:coreProperties>
</file>