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7"/>
  </p:notesMasterIdLst>
  <p:sldIdLst>
    <p:sldId id="257" r:id="rId2"/>
    <p:sldId id="258" r:id="rId3"/>
    <p:sldId id="260" r:id="rId4"/>
    <p:sldId id="280" r:id="rId5"/>
    <p:sldId id="278" r:id="rId6"/>
    <p:sldId id="277" r:id="rId7"/>
    <p:sldId id="279" r:id="rId8"/>
    <p:sldId id="270" r:id="rId9"/>
    <p:sldId id="271" r:id="rId10"/>
    <p:sldId id="272" r:id="rId11"/>
    <p:sldId id="273" r:id="rId12"/>
    <p:sldId id="276" r:id="rId13"/>
    <p:sldId id="281" r:id="rId14"/>
    <p:sldId id="283" r:id="rId15"/>
    <p:sldId id="284" r:id="rId16"/>
    <p:sldId id="286" r:id="rId17"/>
    <p:sldId id="285" r:id="rId18"/>
    <p:sldId id="287" r:id="rId19"/>
    <p:sldId id="309" r:id="rId20"/>
    <p:sldId id="310" r:id="rId21"/>
    <p:sldId id="311" r:id="rId22"/>
    <p:sldId id="312" r:id="rId23"/>
    <p:sldId id="313" r:id="rId24"/>
    <p:sldId id="314" r:id="rId25"/>
    <p:sldId id="289" r:id="rId26"/>
    <p:sldId id="295" r:id="rId27"/>
    <p:sldId id="296" r:id="rId28"/>
    <p:sldId id="297" r:id="rId29"/>
    <p:sldId id="298" r:id="rId30"/>
    <p:sldId id="307" r:id="rId31"/>
    <p:sldId id="308" r:id="rId32"/>
    <p:sldId id="282" r:id="rId33"/>
    <p:sldId id="299" r:id="rId34"/>
    <p:sldId id="300" r:id="rId35"/>
    <p:sldId id="301" r:id="rId3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23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768C28-81DF-43F0-A3D4-E906B1D7125B}" type="datetimeFigureOut">
              <a:rPr lang="en-US" smtClean="0"/>
              <a:pPr/>
              <a:t>6/12/2014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F60F88-82BB-4F01-8B5A-73A7B3C8F80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7523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2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6/12/2014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65406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6/12/2014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86980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6/12/2014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86646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buClr>
                <a:schemeClr val="accent1"/>
              </a:buClr>
              <a:defRPr/>
            </a:lvl2pPr>
            <a:lvl4pPr>
              <a:buClr>
                <a:schemeClr val="accent1"/>
              </a:buClr>
              <a:defRPr/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l-GR" dirty="0" smtClean="0"/>
              <a:t>Χειμώνας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CS-409: </a:t>
            </a:r>
            <a:r>
              <a:rPr lang="el-GR" dirty="0" err="1" smtClean="0"/>
              <a:t>Αντικειμενοστρεφής</a:t>
            </a:r>
            <a:r>
              <a:rPr lang="el-GR" dirty="0" smtClean="0"/>
              <a:t> </a:t>
            </a:r>
            <a:r>
              <a:rPr lang="el-GR" dirty="0" err="1" smtClean="0"/>
              <a:t>Προγραμματισμος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29625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1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6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6/12/2014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8569784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6/12/2014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40138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6/12/2014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64152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6/12/2014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43292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6/12/2014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21299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4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6/12/2014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892917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6/12/2014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4775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0DD7E345-9BD5-414F-9B98-BE3DCAA5A9BF}" type="datetimeFigureOut">
              <a:rPr lang="en-US" smtClean="0"/>
              <a:pPr/>
              <a:t>6/12/2014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r>
              <a:rPr lang="el-GR" dirty="0" err="1" smtClean="0"/>
              <a:t>Αντικειμενοστρεφής</a:t>
            </a:r>
            <a:r>
              <a:rPr lang="el-GR" dirty="0" smtClean="0"/>
              <a:t> Προγραμματισμός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19194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6"/>
        </a:buClr>
        <a:buSzPct val="85000"/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6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6"/>
        </a:buClr>
        <a:buSzPct val="9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6"/>
        </a:buClr>
        <a:buSzPct val="100000"/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2"/>
            <a:ext cx="7924800" cy="1927225"/>
          </a:xfrm>
        </p:spPr>
        <p:txBody>
          <a:bodyPr>
            <a:normAutofit fontScale="90000"/>
          </a:bodyPr>
          <a:lstStyle/>
          <a:p>
            <a:r>
              <a:rPr lang="el-GR" dirty="0" smtClean="0"/>
              <a:t>ΤΕΧΝΙΚΕΣ </a:t>
            </a:r>
            <a:r>
              <a:rPr lang="el-GR" dirty="0" err="1" smtClean="0"/>
              <a:t>Αντικειμενοστραφουσ</a:t>
            </a:r>
            <a:r>
              <a:rPr lang="el-GR" dirty="0" smtClean="0"/>
              <a:t> </a:t>
            </a:r>
            <a:r>
              <a:rPr lang="el-GR" dirty="0" err="1" smtClean="0"/>
              <a:t>προγραμματισμου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Graphical User Interfaces (GUI)</a:t>
            </a:r>
            <a:br>
              <a:rPr lang="en-US" dirty="0" smtClean="0"/>
            </a:br>
            <a:r>
              <a:rPr lang="en-US" dirty="0" smtClean="0"/>
              <a:t>SWING</a:t>
            </a:r>
            <a:endParaRPr lang="el-GR" dirty="0" smtClean="0"/>
          </a:p>
          <a:p>
            <a:pPr algn="ctr"/>
            <a:endParaRPr lang="el-GR" dirty="0"/>
          </a:p>
          <a:p>
            <a:pPr algn="ctr"/>
            <a:endParaRPr lang="en-US" dirty="0" smtClean="0"/>
          </a:p>
          <a:p>
            <a:pPr algn="ctr"/>
            <a:endParaRPr lang="el-GR" dirty="0" smtClean="0"/>
          </a:p>
        </p:txBody>
      </p:sp>
    </p:spTree>
    <p:extLst>
      <p:ext uri="{BB962C8B-B14F-4D97-AF65-F5344CB8AC3E}">
        <p14:creationId xmlns:p14="http://schemas.microsoft.com/office/powerpoint/2010/main" val="5111541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BorderLayout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836912"/>
          </a:xfrm>
        </p:spPr>
        <p:txBody>
          <a:bodyPr>
            <a:normAutofit fontScale="85000" lnSpcReduction="20000"/>
          </a:bodyPr>
          <a:lstStyle/>
          <a:p>
            <a:r>
              <a:rPr lang="el-GR" dirty="0" smtClean="0"/>
              <a:t>Στην περίπτωση αυτή ο χώρος χωρίζεται σε πέντε περιοχές: </a:t>
            </a:r>
            <a:r>
              <a:rPr lang="en-US" dirty="0" smtClean="0"/>
              <a:t>North, South, East, West Center</a:t>
            </a:r>
            <a:endParaRPr lang="el-GR" dirty="0" smtClean="0"/>
          </a:p>
          <a:p>
            <a:r>
              <a:rPr lang="el-GR" dirty="0"/>
              <a:t>Καλούμε την εντολή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setLayout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(new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BorderLayout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());</a:t>
            </a:r>
          </a:p>
          <a:p>
            <a:pPr marL="274320" lvl="1" indent="0">
              <a:buNone/>
            </a:pPr>
            <a:r>
              <a:rPr lang="en-US" dirty="0"/>
              <a:t>(</a:t>
            </a:r>
            <a:r>
              <a:rPr lang="el-GR" dirty="0" err="1"/>
              <a:t>Πρεπει</a:t>
            </a:r>
            <a:r>
              <a:rPr lang="el-GR" dirty="0"/>
              <a:t> να έχουμε κάνει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include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java.awt.BorderLayout</a:t>
            </a:r>
            <a:r>
              <a:rPr lang="en-US" dirty="0"/>
              <a:t>)</a:t>
            </a:r>
          </a:p>
          <a:p>
            <a:r>
              <a:rPr lang="el-GR" dirty="0"/>
              <a:t>Μετά </a:t>
            </a:r>
            <a:r>
              <a:rPr lang="el-GR" dirty="0" smtClean="0"/>
              <a:t>όταν προσθέτουμε τα </a:t>
            </a:r>
            <a:r>
              <a:rPr lang="en-US" dirty="0"/>
              <a:t>components</a:t>
            </a:r>
            <a:r>
              <a:rPr lang="el-GR" dirty="0"/>
              <a:t> με την </a:t>
            </a:r>
            <a:r>
              <a:rPr lang="en-US" dirty="0" smtClean="0"/>
              <a:t>add</a:t>
            </a:r>
            <a:r>
              <a:rPr lang="el-GR" dirty="0" smtClean="0"/>
              <a:t>, προσδιορίζουμε την περιοχή στην οποία θα προστεθούν</a:t>
            </a:r>
            <a:r>
              <a:rPr lang="en-US" dirty="0" smtClean="0"/>
              <a:t>.</a:t>
            </a:r>
            <a:endParaRPr lang="el-GR" dirty="0" smtClean="0"/>
          </a:p>
          <a:p>
            <a:pPr lvl="1"/>
            <a:r>
              <a:rPr lang="el-GR" dirty="0" smtClean="0"/>
              <a:t>Π.χ.,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add(label,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BorderLayout.CENTER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)</a:t>
            </a:r>
            <a:endParaRPr lang="en-US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endParaRPr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555776" y="4509120"/>
            <a:ext cx="4248472" cy="216024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2555776" y="4509120"/>
            <a:ext cx="424847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North</a:t>
            </a:r>
            <a:endParaRPr lang="en-US" dirty="0"/>
          </a:p>
        </p:txBody>
      </p:sp>
      <p:sp>
        <p:nvSpPr>
          <p:cNvPr id="42" name="Rectangle 41"/>
          <p:cNvSpPr/>
          <p:nvPr/>
        </p:nvSpPr>
        <p:spPr>
          <a:xfrm>
            <a:off x="2555776" y="6165304"/>
            <a:ext cx="4248472" cy="504056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South</a:t>
            </a:r>
            <a:endParaRPr lang="en-US" dirty="0"/>
          </a:p>
        </p:txBody>
      </p:sp>
      <p:sp>
        <p:nvSpPr>
          <p:cNvPr id="43" name="Rectangle 42"/>
          <p:cNvSpPr/>
          <p:nvPr/>
        </p:nvSpPr>
        <p:spPr>
          <a:xfrm>
            <a:off x="6012160" y="5013176"/>
            <a:ext cx="792088" cy="1152128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East</a:t>
            </a:r>
            <a:endParaRPr lang="en-US" dirty="0"/>
          </a:p>
        </p:txBody>
      </p:sp>
      <p:sp>
        <p:nvSpPr>
          <p:cNvPr id="44" name="Rectangle 43"/>
          <p:cNvSpPr/>
          <p:nvPr/>
        </p:nvSpPr>
        <p:spPr>
          <a:xfrm>
            <a:off x="2555776" y="5013176"/>
            <a:ext cx="792088" cy="1152128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West</a:t>
            </a:r>
            <a:endParaRPr lang="en-US" dirty="0"/>
          </a:p>
        </p:txBody>
      </p:sp>
      <p:sp>
        <p:nvSpPr>
          <p:cNvPr id="45" name="Rectangle 44"/>
          <p:cNvSpPr/>
          <p:nvPr/>
        </p:nvSpPr>
        <p:spPr>
          <a:xfrm>
            <a:off x="3347864" y="5013176"/>
            <a:ext cx="2664296" cy="1152128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Center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08420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GridLayout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232956"/>
          </a:xfrm>
        </p:spPr>
        <p:txBody>
          <a:bodyPr>
            <a:normAutofit fontScale="92500" lnSpcReduction="10000"/>
          </a:bodyPr>
          <a:lstStyle/>
          <a:p>
            <a:r>
              <a:rPr lang="el-GR" dirty="0" smtClean="0"/>
              <a:t>Στην περίπτωση αυτή ορίζουμε ένα πλέγμα με </a:t>
            </a:r>
            <a:r>
              <a:rPr lang="en-US" dirty="0" smtClean="0"/>
              <a:t>n </a:t>
            </a:r>
            <a:r>
              <a:rPr lang="el-GR" dirty="0" smtClean="0"/>
              <a:t>γραμμές και </a:t>
            </a:r>
            <a:r>
              <a:rPr lang="en-US" dirty="0" smtClean="0"/>
              <a:t>m </a:t>
            </a:r>
            <a:r>
              <a:rPr lang="el-GR" dirty="0" smtClean="0"/>
              <a:t>στήλες και αυτό γεμίζει από τα αριστερά προς τα δεξιά και από πάνω προς τα κάτω</a:t>
            </a:r>
          </a:p>
          <a:p>
            <a:r>
              <a:rPr lang="el-GR" dirty="0"/>
              <a:t>Καλούμε την εντολή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setLayout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(new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GridLayout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n,m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));</a:t>
            </a:r>
            <a:endParaRPr lang="en-US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marL="274320" lvl="1" indent="0">
              <a:buNone/>
            </a:pPr>
            <a:r>
              <a:rPr lang="en-US" dirty="0"/>
              <a:t>(</a:t>
            </a:r>
            <a:r>
              <a:rPr lang="el-GR" dirty="0" err="1"/>
              <a:t>Πρεπει</a:t>
            </a:r>
            <a:r>
              <a:rPr lang="el-GR" dirty="0"/>
              <a:t> να έχουμε κάνει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include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java.awt.GridLayout</a:t>
            </a:r>
            <a:r>
              <a:rPr lang="en-US" dirty="0"/>
              <a:t>)</a:t>
            </a:r>
          </a:p>
          <a:p>
            <a:r>
              <a:rPr lang="el-GR" dirty="0"/>
              <a:t>Μετά προσθέτουμε κανονικά τα </a:t>
            </a:r>
            <a:r>
              <a:rPr lang="en-US" dirty="0"/>
              <a:t>components</a:t>
            </a:r>
            <a:r>
              <a:rPr lang="el-GR" dirty="0"/>
              <a:t> με την </a:t>
            </a:r>
            <a:r>
              <a:rPr lang="en-US" dirty="0">
                <a:solidFill>
                  <a:srgbClr val="0070C0"/>
                </a:solidFill>
              </a:rPr>
              <a:t>add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2699792" y="4653136"/>
            <a:ext cx="4248472" cy="216024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>
            <a:off x="2699792" y="5373216"/>
            <a:ext cx="424847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2699792" y="6093296"/>
            <a:ext cx="424847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3707904" y="4653136"/>
            <a:ext cx="0" cy="21602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814670" y="4653136"/>
            <a:ext cx="0" cy="21602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868144" y="4653136"/>
            <a:ext cx="0" cy="21602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827584" y="5373216"/>
            <a:ext cx="1056700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Grid 3x4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39275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JPanel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199"/>
            <a:ext cx="8003232" cy="2355763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To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panel</a:t>
            </a:r>
            <a:r>
              <a:rPr lang="en-US" dirty="0" smtClean="0"/>
              <a:t> </a:t>
            </a:r>
            <a:r>
              <a:rPr lang="el-GR" dirty="0" smtClean="0"/>
              <a:t>(τομέας) είναι ένας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container</a:t>
            </a:r>
          </a:p>
          <a:p>
            <a:pPr lvl="1"/>
            <a:r>
              <a:rPr lang="el-GR" dirty="0" smtClean="0"/>
              <a:t>Μέσα σε ένα </a:t>
            </a:r>
            <a:r>
              <a:rPr lang="en-US" dirty="0" smtClean="0"/>
              <a:t>container </a:t>
            </a:r>
            <a:r>
              <a:rPr lang="el-GR" dirty="0" smtClean="0"/>
              <a:t>μπορούμε να βάλουμε </a:t>
            </a:r>
            <a:r>
              <a:rPr lang="en-US" dirty="0" smtClean="0"/>
              <a:t>components </a:t>
            </a:r>
            <a:r>
              <a:rPr lang="el-GR" dirty="0" smtClean="0"/>
              <a:t>και να ορίσουμε χειρισμό συμβάντων.</a:t>
            </a:r>
            <a:endParaRPr lang="en-US" dirty="0" smtClean="0"/>
          </a:p>
          <a:p>
            <a:r>
              <a:rPr lang="el-GR" dirty="0" smtClean="0"/>
              <a:t>Τα </a:t>
            </a:r>
            <a:r>
              <a:rPr lang="en-US" dirty="0" smtClean="0"/>
              <a:t>panels </a:t>
            </a:r>
            <a:r>
              <a:rPr lang="el-GR" dirty="0" smtClean="0"/>
              <a:t>κατά μία έννοια ορίζουν ένα </a:t>
            </a:r>
            <a:r>
              <a:rPr lang="el-GR" dirty="0" smtClean="0">
                <a:solidFill>
                  <a:srgbClr val="0070C0"/>
                </a:solidFill>
              </a:rPr>
              <a:t>παράθυρο μέσα στο παράθυρο</a:t>
            </a:r>
          </a:p>
          <a:p>
            <a:pPr lvl="1"/>
            <a:r>
              <a:rPr lang="el-GR" dirty="0" smtClean="0"/>
              <a:t>Το </a:t>
            </a:r>
            <a:r>
              <a:rPr lang="en-US" dirty="0" smtClean="0"/>
              <a:t>panel </a:t>
            </a:r>
            <a:r>
              <a:rPr lang="el-GR" dirty="0" smtClean="0"/>
              <a:t>έχει κι αυτό το δικό του </a:t>
            </a:r>
            <a:r>
              <a:rPr lang="en-US" dirty="0" smtClean="0"/>
              <a:t>layout</a:t>
            </a:r>
            <a:r>
              <a:rPr lang="el-GR" dirty="0" smtClean="0"/>
              <a:t> και τοποθετούμε μέσα σε αυτό συστατικά. </a:t>
            </a:r>
            <a:endParaRPr lang="en-US" dirty="0" smtClean="0"/>
          </a:p>
          <a:p>
            <a:pPr lvl="1"/>
            <a:r>
              <a:rPr lang="el-GR" dirty="0" smtClean="0"/>
              <a:t>Π.χ., ο παρακάτω κώδικας εκτελείται μέσα σε ένα </a:t>
            </a:r>
            <a:r>
              <a:rPr lang="en-US" dirty="0" err="1" smtClean="0"/>
              <a:t>JFrame</a:t>
            </a:r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907704" y="4005064"/>
            <a:ext cx="4536504" cy="2713397"/>
          </a:xfrm>
          <a:prstGeom prst="rect">
            <a:avLst/>
          </a:prstGeom>
          <a:ln w="28575">
            <a:solidFill>
              <a:srgbClr val="FF0000"/>
            </a:solidFill>
            <a:prstDash val="dash"/>
          </a:ln>
        </p:spPr>
        <p:txBody>
          <a:bodyPr vert="horz" lIns="91440" tIns="45720" rIns="91440" bIns="45720" rtlCol="0">
            <a:normAutofit fontScale="85000" lnSpcReduction="20000"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setLayout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(new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BorderLayout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());</a:t>
            </a:r>
          </a:p>
          <a:p>
            <a:pPr marL="0" indent="0">
              <a:buNone/>
            </a:pPr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JPanel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buttonPanel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JPanel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n-US" sz="16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buttonPanel.setLayout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(new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FlowLayout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());</a:t>
            </a:r>
          </a:p>
          <a:p>
            <a:pPr marL="0" indent="0">
              <a:buNone/>
            </a:pP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JButton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button1 = new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JButton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(“one”);</a:t>
            </a:r>
          </a:p>
          <a:p>
            <a:pPr marL="0" indent="0">
              <a:buNone/>
            </a:pPr>
            <a:r>
              <a:rPr lang="en-US" sz="16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buttonPanel.add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(button1);</a:t>
            </a:r>
          </a:p>
          <a:p>
            <a:pPr marL="0" indent="0">
              <a:buNone/>
            </a:pPr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JButton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button2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= new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JButton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(“two”);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buttonPanel.add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(button2);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add(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buttonPanel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BorderLayout.SOUTH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2383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Θα δημιουργήσουμε ένα παράθυρο με τρία </a:t>
            </a:r>
            <a:r>
              <a:rPr lang="en-US" dirty="0" smtClean="0"/>
              <a:t>panels </a:t>
            </a:r>
            <a:r>
              <a:rPr lang="el-GR" dirty="0" smtClean="0"/>
              <a:t>το κάθε </a:t>
            </a:r>
            <a:r>
              <a:rPr lang="en-US" dirty="0" smtClean="0"/>
              <a:t>panel </a:t>
            </a:r>
            <a:r>
              <a:rPr lang="el-GR" dirty="0" smtClean="0"/>
              <a:t>θα παίρνει διαφορετικό χρώμα με ένα διαφορετικό κουμπί.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97614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404664"/>
            <a:ext cx="8229600" cy="6192688"/>
          </a:xfrm>
          <a:ln w="28575">
            <a:solidFill>
              <a:schemeClr val="accent1"/>
            </a:solidFill>
            <a:prstDash val="dash"/>
          </a:ln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javax.swing.JFrame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javax.swing.JPanel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java.awt.BorderLayout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java.awt.GridLayout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java.awt.FlowLayout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java.awt.Color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javax.swing.JButton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java.awt.event.ActionListener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java.awt.event.ActionEvent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PanelDemo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extends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JFrame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implements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ActionListener</a:t>
            </a:r>
            <a:endParaRPr lang="en-US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public static final int WIDTH = 300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public static final int HEIGHT = 200;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private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JPanel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redPanel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  private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JPanel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whitePanel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  private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JPanel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bluePanel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public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PanelDemo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 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super("Panel Demonstration");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setSize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(WIDTH, HEIGHT);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setDefaultCloseOperation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JFrame.EXIT_ON_CLOSE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setLayout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(new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BorderLayout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 ));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Flowchart: Manual Operation 3"/>
          <p:cNvSpPr/>
          <p:nvPr/>
        </p:nvSpPr>
        <p:spPr>
          <a:xfrm>
            <a:off x="2987824" y="6417096"/>
            <a:ext cx="2592288" cy="432048"/>
          </a:xfrm>
          <a:prstGeom prst="flowChartManualOperation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1200" dirty="0" smtClean="0">
                <a:solidFill>
                  <a:schemeClr val="tx1"/>
                </a:solidFill>
              </a:rPr>
              <a:t>Συνέχεια στην επόμενη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5" name="Rectangular Callout 4"/>
          <p:cNvSpPr/>
          <p:nvPr/>
        </p:nvSpPr>
        <p:spPr>
          <a:xfrm>
            <a:off x="5436096" y="1916832"/>
            <a:ext cx="3456384" cy="612648"/>
          </a:xfrm>
          <a:prstGeom prst="wedgeRectCallou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Η κλάση υλοποιεί τον ακροατή και την </a:t>
            </a:r>
            <a:r>
              <a:rPr lang="en-US" dirty="0" err="1" smtClean="0"/>
              <a:t>actionPerformed</a:t>
            </a:r>
            <a:r>
              <a:rPr lang="en-US" dirty="0" smtClean="0"/>
              <a:t> </a:t>
            </a:r>
            <a:r>
              <a:rPr lang="el-GR" dirty="0" err="1" smtClean="0"/>
              <a:t>μεθοδο</a:t>
            </a:r>
            <a:endParaRPr lang="en-US" dirty="0"/>
          </a:p>
        </p:txBody>
      </p:sp>
      <p:sp>
        <p:nvSpPr>
          <p:cNvPr id="6" name="Rectangular Callout 5"/>
          <p:cNvSpPr/>
          <p:nvPr/>
        </p:nvSpPr>
        <p:spPr>
          <a:xfrm>
            <a:off x="4644008" y="3939417"/>
            <a:ext cx="2880320" cy="612648"/>
          </a:xfrm>
          <a:prstGeom prst="wedgeRectCallout">
            <a:avLst>
              <a:gd name="adj1" fmla="val -65051"/>
              <a:gd name="adj2" fmla="val -1568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Δηλώνουμε τα τρία πάνελ με τα τρία χρώματα</a:t>
            </a:r>
            <a:endParaRPr lang="en-US" dirty="0"/>
          </a:p>
        </p:txBody>
      </p:sp>
      <p:sp>
        <p:nvSpPr>
          <p:cNvPr id="7" name="Rectangular Callout 6"/>
          <p:cNvSpPr/>
          <p:nvPr/>
        </p:nvSpPr>
        <p:spPr>
          <a:xfrm>
            <a:off x="5580112" y="5085184"/>
            <a:ext cx="3312368" cy="612648"/>
          </a:xfrm>
          <a:prstGeom prst="wedgeRectCallout">
            <a:avLst>
              <a:gd name="adj1" fmla="val -65380"/>
              <a:gd name="adj2" fmla="val 3584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Ορίζουμε τα χαρακτηριστικά του βασικού παραθύρου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75445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236812"/>
            <a:ext cx="8229600" cy="4824536"/>
          </a:xfrm>
          <a:ln w="28575">
            <a:solidFill>
              <a:srgbClr val="0070C0"/>
            </a:solidFill>
            <a:prstDash val="dash"/>
          </a:ln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endParaRPr lang="el-GR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l-GR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JPanel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biggerPanel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new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JPanel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 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biggerPanel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.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setLayout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GridLayout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(1, 3));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redPanel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JPanel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 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redPanel.setBackground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Color.LIGHT_GRAY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biggerPanel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.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add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redPanel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whitePanel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JPanel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 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whitePanel.setBackground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Color.LIGHT_GRAY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biggerPanel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.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add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whitePanel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bluePanel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JPanel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 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bluePanel.setBackground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Color.LIGHT_GRAY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2700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biggerPanel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.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add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bluePanel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add(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biggerPanel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BorderLayout.CENTER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2672071" y="1033247"/>
            <a:ext cx="2592288" cy="468627"/>
            <a:chOff x="3203848" y="332656"/>
            <a:chExt cx="2592288" cy="468627"/>
          </a:xfrm>
        </p:grpSpPr>
        <p:sp>
          <p:nvSpPr>
            <p:cNvPr id="4" name="Flowchart: Manual Operation 3"/>
            <p:cNvSpPr/>
            <p:nvPr/>
          </p:nvSpPr>
          <p:spPr>
            <a:xfrm rot="10800000">
              <a:off x="3203848" y="332656"/>
              <a:ext cx="2592288" cy="432048"/>
            </a:xfrm>
            <a:prstGeom prst="flowChartManualOperation">
              <a:avLst/>
            </a:prstGeom>
            <a:solidFill>
              <a:schemeClr val="accent5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5" name="Rectangle 4"/>
            <p:cNvSpPr/>
            <p:nvPr/>
          </p:nvSpPr>
          <p:spPr>
            <a:xfrm>
              <a:off x="3878368" y="339618"/>
              <a:ext cx="1380506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l-GR" sz="1200" dirty="0"/>
                <a:t>Συνέχεια </a:t>
              </a:r>
              <a:r>
                <a:rPr lang="el-GR" sz="1200" dirty="0" smtClean="0"/>
                <a:t>από </a:t>
              </a:r>
            </a:p>
            <a:p>
              <a:pPr algn="ctr"/>
              <a:r>
                <a:rPr lang="el-GR" sz="1200" dirty="0" smtClean="0"/>
                <a:t>την προηγούμενη</a:t>
              </a:r>
              <a:endParaRPr lang="en-US" sz="1200" dirty="0"/>
            </a:p>
          </p:txBody>
        </p:sp>
      </p:grpSp>
      <p:sp>
        <p:nvSpPr>
          <p:cNvPr id="6" name="Rectangular Callout 5"/>
          <p:cNvSpPr/>
          <p:nvPr/>
        </p:nvSpPr>
        <p:spPr>
          <a:xfrm>
            <a:off x="5615608" y="838415"/>
            <a:ext cx="3528392" cy="865251"/>
          </a:xfrm>
          <a:prstGeom prst="wedgeRectCallout">
            <a:avLst>
              <a:gd name="adj1" fmla="val -56930"/>
              <a:gd name="adj2" fmla="val 68385"/>
            </a:avLst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Δημιουργούμε ένα μεγάλο πάνελ που θα κρατάει τα τρία χρωματιστά πάνελ</a:t>
            </a:r>
            <a:endParaRPr lang="en-US" dirty="0"/>
          </a:p>
        </p:txBody>
      </p:sp>
      <p:sp>
        <p:nvSpPr>
          <p:cNvPr id="7" name="Rectangular Callout 6"/>
          <p:cNvSpPr/>
          <p:nvPr/>
        </p:nvSpPr>
        <p:spPr>
          <a:xfrm>
            <a:off x="5633931" y="5596179"/>
            <a:ext cx="3132348" cy="612648"/>
          </a:xfrm>
          <a:prstGeom prst="wedgeRectCallout">
            <a:avLst>
              <a:gd name="adj1" fmla="val -50464"/>
              <a:gd name="adj2" fmla="val -104522"/>
            </a:avLst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Βάζουμε το μεγάλο πάνελ στο κέντρο του παραθύρου</a:t>
            </a:r>
            <a:endParaRPr lang="en-US" dirty="0"/>
          </a:p>
        </p:txBody>
      </p:sp>
      <p:sp>
        <p:nvSpPr>
          <p:cNvPr id="8" name="Rectangular Callout 7"/>
          <p:cNvSpPr/>
          <p:nvPr/>
        </p:nvSpPr>
        <p:spPr>
          <a:xfrm>
            <a:off x="6660232" y="2564904"/>
            <a:ext cx="1944216" cy="2160240"/>
          </a:xfrm>
          <a:prstGeom prst="wedgeRectCallout">
            <a:avLst>
              <a:gd name="adj1" fmla="val -75704"/>
              <a:gd name="adj2" fmla="val -956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Δημιουργούμε τα χρωματιστά πάνελ και τα προσθέτουμε στο μεγάλο πάνελ </a:t>
            </a:r>
            <a:endParaRPr lang="en-US" dirty="0"/>
          </a:p>
        </p:txBody>
      </p:sp>
      <p:sp>
        <p:nvSpPr>
          <p:cNvPr id="9" name="Flowchart: Manual Operation 8"/>
          <p:cNvSpPr/>
          <p:nvPr/>
        </p:nvSpPr>
        <p:spPr>
          <a:xfrm>
            <a:off x="2641172" y="5902503"/>
            <a:ext cx="2592288" cy="432048"/>
          </a:xfrm>
          <a:prstGeom prst="flowChartManualOperation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1200" dirty="0" smtClean="0">
                <a:solidFill>
                  <a:schemeClr val="tx1"/>
                </a:solidFill>
              </a:rPr>
              <a:t>Συνέχεια στην επόμενη</a:t>
            </a:r>
            <a:endParaRPr lang="en-US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01265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863499"/>
            <a:ext cx="8229600" cy="5616624"/>
          </a:xfrm>
          <a:ln w="28575">
            <a:solidFill>
              <a:srgbClr val="0070C0"/>
            </a:solidFill>
            <a:prstDash val="dash"/>
          </a:ln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 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JPanel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buttonPanel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= new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JPanel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 );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buttonPanel.setBackground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Color.LIGHT_GRAY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buttonPanel.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setLayout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(new 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FlowLayout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 )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JButton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redButton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= new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JButton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("Red");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redButton.setBackground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Color.RED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redButton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.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addActionListener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this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buttonPanel.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add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redButton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JButton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whiteButton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= new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JButton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("White");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whiteButton.setBackground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Color.WHITE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whiteButton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.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addActionListener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this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buttonPanel.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add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whiteButton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JButton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blueButton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= new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JButton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("Blue");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blueButton.setBackground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Color.BLUE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blueButton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.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addActionListener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this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buttonPanel.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add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blueButton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add(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buttonPanel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BorderLayout.SOUTH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}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// τέλος του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constructor</a:t>
            </a:r>
          </a:p>
          <a:p>
            <a:pPr marL="0" indent="0"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Rectangular Callout 3"/>
          <p:cNvSpPr/>
          <p:nvPr/>
        </p:nvSpPr>
        <p:spPr>
          <a:xfrm>
            <a:off x="5615608" y="405789"/>
            <a:ext cx="3528392" cy="865251"/>
          </a:xfrm>
          <a:prstGeom prst="wedgeRectCallout">
            <a:avLst>
              <a:gd name="adj1" fmla="val -57239"/>
              <a:gd name="adj2" fmla="val 35674"/>
            </a:avLst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Δημιουργούμε ένα πάνελ που θα κρατάει τα τρία κουμπιά</a:t>
            </a:r>
            <a:endParaRPr lang="en-US" dirty="0"/>
          </a:p>
        </p:txBody>
      </p:sp>
      <p:sp>
        <p:nvSpPr>
          <p:cNvPr id="5" name="Rectangular Callout 4"/>
          <p:cNvSpPr/>
          <p:nvPr/>
        </p:nvSpPr>
        <p:spPr>
          <a:xfrm>
            <a:off x="5373486" y="5733256"/>
            <a:ext cx="3744416" cy="612648"/>
          </a:xfrm>
          <a:prstGeom prst="wedgeRectCallout">
            <a:avLst>
              <a:gd name="adj1" fmla="val -46103"/>
              <a:gd name="adj2" fmla="val -76093"/>
            </a:avLst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Βάζουμε το πάνελ με τα κουμπιά στον πάτο του παραθύρου</a:t>
            </a:r>
            <a:endParaRPr lang="en-US" dirty="0"/>
          </a:p>
        </p:txBody>
      </p:sp>
      <p:sp>
        <p:nvSpPr>
          <p:cNvPr id="6" name="Rectangular Callout 5"/>
          <p:cNvSpPr/>
          <p:nvPr/>
        </p:nvSpPr>
        <p:spPr>
          <a:xfrm>
            <a:off x="6709455" y="2204864"/>
            <a:ext cx="1944216" cy="2448272"/>
          </a:xfrm>
          <a:prstGeom prst="wedgeRectCallout">
            <a:avLst>
              <a:gd name="adj1" fmla="val -75704"/>
              <a:gd name="adj2" fmla="val -956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Δημιουργούμε τα τρία κουμπιά και τα προσθέτουμε στο πάνελ </a:t>
            </a:r>
          </a:p>
          <a:p>
            <a:pPr algn="ctr"/>
            <a:endParaRPr lang="el-GR" dirty="0"/>
          </a:p>
          <a:p>
            <a:pPr algn="ctr"/>
            <a:r>
              <a:rPr lang="el-GR" dirty="0" smtClean="0"/>
              <a:t>Ο ακροατής των κουμπιών είναι το </a:t>
            </a:r>
            <a:r>
              <a:rPr lang="el-GR" dirty="0" smtClean="0">
                <a:solidFill>
                  <a:srgbClr val="FF0000"/>
                </a:solidFill>
              </a:rPr>
              <a:t>ίδιο </a:t>
            </a:r>
            <a:r>
              <a:rPr lang="el-GR" dirty="0" smtClean="0"/>
              <a:t>το αντικείμενο</a:t>
            </a:r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2736575" y="440093"/>
            <a:ext cx="2592288" cy="468627"/>
            <a:chOff x="3203848" y="332656"/>
            <a:chExt cx="2592288" cy="468627"/>
          </a:xfrm>
        </p:grpSpPr>
        <p:sp>
          <p:nvSpPr>
            <p:cNvPr id="8" name="Flowchart: Manual Operation 7"/>
            <p:cNvSpPr/>
            <p:nvPr/>
          </p:nvSpPr>
          <p:spPr>
            <a:xfrm rot="10800000">
              <a:off x="3203848" y="332656"/>
              <a:ext cx="2592288" cy="432048"/>
            </a:xfrm>
            <a:prstGeom prst="flowChartManualOperation">
              <a:avLst/>
            </a:prstGeom>
            <a:solidFill>
              <a:schemeClr val="accent5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3878368" y="339618"/>
              <a:ext cx="1380506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l-GR" sz="1200" dirty="0"/>
                <a:t>Συνέχεια </a:t>
              </a:r>
              <a:r>
                <a:rPr lang="el-GR" sz="1200" dirty="0" smtClean="0"/>
                <a:t>από </a:t>
              </a:r>
            </a:p>
            <a:p>
              <a:pPr algn="ctr"/>
              <a:r>
                <a:rPr lang="el-GR" sz="1200" dirty="0" smtClean="0"/>
                <a:t>την προηγούμενη</a:t>
              </a:r>
              <a:endParaRPr lang="en-US" sz="1200" dirty="0"/>
            </a:p>
          </p:txBody>
        </p:sp>
      </p:grpSp>
      <p:sp>
        <p:nvSpPr>
          <p:cNvPr id="10" name="Flowchart: Manual Operation 9"/>
          <p:cNvSpPr/>
          <p:nvPr/>
        </p:nvSpPr>
        <p:spPr>
          <a:xfrm>
            <a:off x="2740700" y="6453336"/>
            <a:ext cx="2592288" cy="432048"/>
          </a:xfrm>
          <a:prstGeom prst="flowChartManualOperation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1200" dirty="0" smtClean="0">
                <a:solidFill>
                  <a:schemeClr val="tx1"/>
                </a:solidFill>
              </a:rPr>
              <a:t>Συνέχεια στην επόμενη</a:t>
            </a:r>
            <a:endParaRPr lang="en-US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26418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836712"/>
            <a:ext cx="8229600" cy="5760640"/>
          </a:xfrm>
          <a:ln w="28575">
            <a:solidFill>
              <a:srgbClr val="0070C0"/>
            </a:solidFill>
            <a:prstDash val="dash"/>
          </a:ln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l-GR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public void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actionPerformed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ActionEvent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e)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String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buttonString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e.getActionCommand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 );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if 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buttonString.equals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("Red"))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redPanel.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setBackground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Color.RED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else if 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buttonString.equals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("White"))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whitePanel.</a:t>
            </a:r>
            <a:r>
              <a:rPr lang="en-US" sz="2700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setBackground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Color.WHITE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else if 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buttonString.equals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("Blue"))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bluePanel.</a:t>
            </a:r>
            <a:r>
              <a:rPr lang="en-US" sz="2700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setBackground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Color.BLUE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else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("Unexpected error.");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l-GR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l-GR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static void main(String[]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PanelDemo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gui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PanelDemo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 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gui.setVisible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(true);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Rectangular Callout 3"/>
          <p:cNvSpPr/>
          <p:nvPr/>
        </p:nvSpPr>
        <p:spPr>
          <a:xfrm>
            <a:off x="5796136" y="332656"/>
            <a:ext cx="3347864" cy="1080119"/>
          </a:xfrm>
          <a:prstGeom prst="wedgeRectCallout">
            <a:avLst>
              <a:gd name="adj1" fmla="val -57239"/>
              <a:gd name="adj2" fmla="val 35674"/>
            </a:avLst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Η συνάρτηση </a:t>
            </a:r>
            <a:r>
              <a:rPr lang="en-US" dirty="0" err="1" smtClean="0">
                <a:solidFill>
                  <a:srgbClr val="002060"/>
                </a:solidFill>
              </a:rPr>
              <a:t>actionPerformed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l-GR" dirty="0" smtClean="0"/>
              <a:t>που καλείται όταν πατηθούν τα κουμπιά (μιας και το αντικείμενο είναι και ακροατής)</a:t>
            </a:r>
            <a:endParaRPr lang="en-US" dirty="0"/>
          </a:p>
        </p:txBody>
      </p:sp>
      <p:sp>
        <p:nvSpPr>
          <p:cNvPr id="5" name="Rectangular Callout 4"/>
          <p:cNvSpPr/>
          <p:nvPr/>
        </p:nvSpPr>
        <p:spPr>
          <a:xfrm>
            <a:off x="6732240" y="1556792"/>
            <a:ext cx="2411760" cy="1800200"/>
          </a:xfrm>
          <a:prstGeom prst="wedgeRectCallout">
            <a:avLst>
              <a:gd name="adj1" fmla="val -64796"/>
              <a:gd name="adj2" fmla="val -314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Επιστρέφει το </a:t>
            </a:r>
            <a:r>
              <a:rPr lang="en-US" dirty="0" err="1" smtClean="0"/>
              <a:t>actionCommand</a:t>
            </a:r>
            <a:r>
              <a:rPr lang="en-US" dirty="0" smtClean="0"/>
              <a:t> String, </a:t>
            </a:r>
            <a:r>
              <a:rPr lang="el-GR" dirty="0" smtClean="0"/>
              <a:t>το οποίο αν δεν το έχουμε αλλάξει είναι το όνομα του κουμπιού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6" name="Rectangular Callout 5"/>
          <p:cNvSpPr/>
          <p:nvPr/>
        </p:nvSpPr>
        <p:spPr>
          <a:xfrm>
            <a:off x="5940152" y="4077073"/>
            <a:ext cx="3203848" cy="720080"/>
          </a:xfrm>
          <a:prstGeom prst="wedgeRectCallout">
            <a:avLst>
              <a:gd name="adj1" fmla="val -40331"/>
              <a:gd name="adj2" fmla="val -155309"/>
            </a:avLst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Το αποτέλεσμα του κάθε διαφορετικού κουμπιού.</a:t>
            </a:r>
            <a:endParaRPr lang="en-US" dirty="0"/>
          </a:p>
        </p:txBody>
      </p:sp>
      <p:sp>
        <p:nvSpPr>
          <p:cNvPr id="2" name="Rectangular Callout 1"/>
          <p:cNvSpPr/>
          <p:nvPr/>
        </p:nvSpPr>
        <p:spPr>
          <a:xfrm>
            <a:off x="4427984" y="5877272"/>
            <a:ext cx="3816424" cy="612648"/>
          </a:xfrm>
          <a:prstGeom prst="wedgeRectCallout">
            <a:avLst>
              <a:gd name="adj1" fmla="val -62883"/>
              <a:gd name="adj2" fmla="val -13117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Δημιουργία του παραθύρου</a:t>
            </a:r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2736575" y="548680"/>
            <a:ext cx="2592288" cy="468627"/>
            <a:chOff x="3203848" y="332656"/>
            <a:chExt cx="2592288" cy="468627"/>
          </a:xfrm>
        </p:grpSpPr>
        <p:sp>
          <p:nvSpPr>
            <p:cNvPr id="8" name="Flowchart: Manual Operation 7"/>
            <p:cNvSpPr/>
            <p:nvPr/>
          </p:nvSpPr>
          <p:spPr>
            <a:xfrm rot="10800000">
              <a:off x="3203848" y="332656"/>
              <a:ext cx="2592288" cy="432048"/>
            </a:xfrm>
            <a:prstGeom prst="flowChartManualOperation">
              <a:avLst/>
            </a:prstGeom>
            <a:solidFill>
              <a:schemeClr val="accent5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3878368" y="339618"/>
              <a:ext cx="1380506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l-GR" sz="1200" dirty="0"/>
                <a:t>Συνέχεια </a:t>
              </a:r>
              <a:r>
                <a:rPr lang="el-GR" sz="1200" dirty="0" smtClean="0"/>
                <a:t>από </a:t>
              </a:r>
            </a:p>
            <a:p>
              <a:pPr algn="ctr"/>
              <a:r>
                <a:rPr lang="el-GR" sz="1200" dirty="0" smtClean="0"/>
                <a:t>την προηγούμενη</a:t>
              </a:r>
              <a:endParaRPr lang="en-US" sz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24314102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actionCommand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600200"/>
            <a:ext cx="8712968" cy="4876800"/>
          </a:xfrm>
        </p:spPr>
        <p:txBody>
          <a:bodyPr>
            <a:normAutofit/>
          </a:bodyPr>
          <a:lstStyle/>
          <a:p>
            <a:r>
              <a:rPr lang="el-GR" dirty="0" smtClean="0"/>
              <a:t>Ένα </a:t>
            </a:r>
            <a:r>
              <a:rPr lang="en-US" dirty="0" smtClean="0"/>
              <a:t>String </a:t>
            </a:r>
            <a:r>
              <a:rPr lang="el-GR" dirty="0" smtClean="0"/>
              <a:t>πεδίο που κρατάει πληροφορία για το συμβάν</a:t>
            </a:r>
          </a:p>
          <a:p>
            <a:pPr lvl="1"/>
            <a:r>
              <a:rPr lang="el-GR" dirty="0" smtClean="0"/>
              <a:t>Αν δεν αλλάξουμε κάτι αυτό είναι το όνομα του κουμπιού</a:t>
            </a:r>
          </a:p>
          <a:p>
            <a:r>
              <a:rPr lang="el-GR" dirty="0" smtClean="0"/>
              <a:t>Μπορούμε να διαβάσουμε το </a:t>
            </a:r>
            <a:r>
              <a:rPr lang="en-US" dirty="0" smtClean="0"/>
              <a:t>String </a:t>
            </a:r>
            <a:r>
              <a:rPr lang="el-GR" dirty="0" smtClean="0"/>
              <a:t>με την εντολή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getActionCommand</a:t>
            </a:r>
            <a:r>
              <a:rPr lang="en-US" dirty="0" smtClean="0"/>
              <a:t>.</a:t>
            </a:r>
          </a:p>
          <a:p>
            <a:r>
              <a:rPr lang="el-GR" dirty="0" smtClean="0"/>
              <a:t>Μπορούμε να θέσουμε μια τιμή στο </a:t>
            </a:r>
            <a:r>
              <a:rPr lang="en-US" dirty="0" smtClean="0"/>
              <a:t>String </a:t>
            </a:r>
            <a:r>
              <a:rPr lang="el-GR" dirty="0" smtClean="0"/>
              <a:t>με την εντολή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setActionCommand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(String)</a:t>
            </a:r>
          </a:p>
          <a:p>
            <a:r>
              <a:rPr lang="el-GR" dirty="0" smtClean="0"/>
              <a:t>Π.χ. </a:t>
            </a:r>
            <a:r>
              <a:rPr lang="en-US" sz="24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redButton.setActionCommand</a:t>
            </a:r>
            <a:r>
              <a:rPr lang="en-US" sz="24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(“</a:t>
            </a:r>
            <a:r>
              <a:rPr lang="en-US" sz="24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RedButtonClick</a:t>
            </a:r>
            <a:r>
              <a:rPr lang="en-US" sz="24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”);</a:t>
            </a:r>
            <a:endParaRPr lang="en-US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74816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Menu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Μπορούμε να δημιουργήσουμε ένα </a:t>
            </a:r>
            <a:r>
              <a:rPr lang="en-US" dirty="0" smtClean="0"/>
              <a:t>drop-down menu </a:t>
            </a:r>
            <a:r>
              <a:rPr lang="el-GR" dirty="0" smtClean="0"/>
              <a:t>χρησιμοποιώντας την κλάση </a:t>
            </a:r>
            <a:r>
              <a:rPr lang="en-US" dirty="0" err="1" smtClean="0">
                <a:solidFill>
                  <a:schemeClr val="accent6">
                    <a:lumMod val="50000"/>
                  </a:schemeClr>
                </a:solidFill>
              </a:rPr>
              <a:t>JMenu</a:t>
            </a:r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67544" y="2738197"/>
            <a:ext cx="6091732" cy="3785652"/>
          </a:xfrm>
          <a:prstGeom prst="rect">
            <a:avLst/>
          </a:prstGeom>
          <a:noFill/>
          <a:ln w="28575">
            <a:solidFill>
              <a:srgbClr val="FF0000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n-US" sz="1600" dirty="0"/>
              <a:t>  </a:t>
            </a:r>
            <a:r>
              <a:rPr lang="en-US" sz="1600" dirty="0" smtClean="0"/>
              <a:t>     	</a:t>
            </a:r>
            <a:r>
              <a:rPr lang="en-US" sz="1400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JMenu</a:t>
            </a:r>
            <a:r>
              <a:rPr lang="en-US" sz="1400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colorMenu</a:t>
            </a:r>
            <a:r>
              <a:rPr lang="en-US" sz="1400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sz="1400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JMenu</a:t>
            </a:r>
            <a:r>
              <a:rPr lang="en-US" sz="1400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("Add Colors");</a:t>
            </a:r>
          </a:p>
          <a:p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4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JMenuItem</a:t>
            </a:r>
            <a:r>
              <a:rPr lang="en-US" sz="1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redChoice</a:t>
            </a:r>
            <a:r>
              <a:rPr lang="en-US" sz="1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sz="14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JMenuItem</a:t>
            </a:r>
            <a:r>
              <a:rPr lang="en-US" sz="1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("Red");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redChoice.addActionListener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(this);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4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colorMenu.add</a:t>
            </a:r>
            <a:r>
              <a:rPr lang="en-US" sz="1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4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redChoice</a:t>
            </a:r>
            <a:r>
              <a:rPr lang="en-US" sz="1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4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JMenuItem</a:t>
            </a:r>
            <a:r>
              <a:rPr lang="en-US" sz="1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whiteChoice</a:t>
            </a:r>
            <a:r>
              <a:rPr lang="en-US" sz="1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sz="14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JMenuItem</a:t>
            </a:r>
            <a:r>
              <a:rPr lang="en-US" sz="1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("White");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whiteChoice.addActionListener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(this);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4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colorMenu.add</a:t>
            </a:r>
            <a:r>
              <a:rPr lang="en-US" sz="1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4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whiteChoice</a:t>
            </a:r>
            <a:r>
              <a:rPr lang="en-US" sz="1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4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JMenuItem</a:t>
            </a:r>
            <a:r>
              <a:rPr lang="en-US" sz="1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blueChoice</a:t>
            </a:r>
            <a:r>
              <a:rPr lang="en-US" sz="1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sz="14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JMenuItem</a:t>
            </a:r>
            <a:r>
              <a:rPr lang="en-US" sz="1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("Blue");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blueChoice.addActionListener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(this);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4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colorMenu.add</a:t>
            </a:r>
            <a:r>
              <a:rPr lang="en-US" sz="1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4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blueChoice</a:t>
            </a:r>
            <a:r>
              <a:rPr lang="en-US" sz="1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400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JMenuBar</a:t>
            </a:r>
            <a:r>
              <a:rPr lang="en-US" sz="1400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bar = new </a:t>
            </a:r>
            <a:r>
              <a:rPr lang="en-US" sz="1400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JMenuBar</a:t>
            </a:r>
            <a:r>
              <a:rPr lang="en-US" sz="1400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( );</a:t>
            </a:r>
          </a:p>
          <a:p>
            <a:r>
              <a:rPr lang="en-US" sz="1400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400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bar.add</a:t>
            </a:r>
            <a:r>
              <a:rPr lang="en-US" sz="1400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400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colorMenu</a:t>
            </a:r>
            <a:r>
              <a:rPr lang="en-US" sz="1400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sz="1400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400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setJMenuBar</a:t>
            </a:r>
            <a:r>
              <a:rPr lang="en-US" sz="1400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(bar);</a:t>
            </a:r>
          </a:p>
        </p:txBody>
      </p:sp>
      <p:sp>
        <p:nvSpPr>
          <p:cNvPr id="5" name="Rectangular Callout 4"/>
          <p:cNvSpPr/>
          <p:nvPr/>
        </p:nvSpPr>
        <p:spPr>
          <a:xfrm>
            <a:off x="7020272" y="2738197"/>
            <a:ext cx="2016224" cy="612648"/>
          </a:xfrm>
          <a:prstGeom prst="wedgeRectCallout">
            <a:avLst>
              <a:gd name="adj1" fmla="val -99511"/>
              <a:gd name="adj2" fmla="val -19234"/>
            </a:avLst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Δημιουργεί ένα </a:t>
            </a:r>
            <a:r>
              <a:rPr lang="en-US" dirty="0" smtClean="0"/>
              <a:t>drop-down menu</a:t>
            </a:r>
            <a:endParaRPr lang="en-US" dirty="0"/>
          </a:p>
        </p:txBody>
      </p:sp>
      <p:sp>
        <p:nvSpPr>
          <p:cNvPr id="6" name="Rectangular Callout 5"/>
          <p:cNvSpPr/>
          <p:nvPr/>
        </p:nvSpPr>
        <p:spPr>
          <a:xfrm>
            <a:off x="6804248" y="3645024"/>
            <a:ext cx="2016224" cy="1656184"/>
          </a:xfrm>
          <a:prstGeom prst="wedgeRectCallout">
            <a:avLst>
              <a:gd name="adj1" fmla="val -80763"/>
              <a:gd name="adj2" fmla="val 259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Δημιουργεί τις επιλογές του μενού και τις προσθέτει στο μενού</a:t>
            </a:r>
            <a:endParaRPr lang="en-US" dirty="0"/>
          </a:p>
        </p:txBody>
      </p:sp>
      <p:sp>
        <p:nvSpPr>
          <p:cNvPr id="7" name="Rectangular Callout 6"/>
          <p:cNvSpPr/>
          <p:nvPr/>
        </p:nvSpPr>
        <p:spPr>
          <a:xfrm>
            <a:off x="5737718" y="5805264"/>
            <a:ext cx="3298778" cy="934608"/>
          </a:xfrm>
          <a:prstGeom prst="wedgeRectCallout">
            <a:avLst>
              <a:gd name="adj1" fmla="val -81855"/>
              <a:gd name="adj2" fmla="val -6796"/>
            </a:avLst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Δημιουργεί ένα </a:t>
            </a:r>
            <a:r>
              <a:rPr lang="en-US" dirty="0" smtClean="0"/>
              <a:t>menu</a:t>
            </a:r>
            <a:r>
              <a:rPr lang="el-GR" dirty="0" smtClean="0"/>
              <a:t> </a:t>
            </a:r>
            <a:r>
              <a:rPr lang="en-US" dirty="0" smtClean="0"/>
              <a:t>bar </a:t>
            </a:r>
            <a:r>
              <a:rPr lang="el-GR" dirty="0" smtClean="0"/>
              <a:t>στην κορυφή του παραθύρου και προσθέτει το </a:t>
            </a:r>
            <a:r>
              <a:rPr lang="en-US" dirty="0" smtClean="0"/>
              <a:t>menu </a:t>
            </a:r>
            <a:r>
              <a:rPr lang="el-GR" dirty="0" smtClean="0"/>
              <a:t>σε αυτό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83765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Swing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Swing</a:t>
            </a:r>
            <a:r>
              <a:rPr lang="en-US" dirty="0" smtClean="0"/>
              <a:t> </a:t>
            </a:r>
            <a:r>
              <a:rPr lang="el-GR" dirty="0" smtClean="0"/>
              <a:t>είναι η βιβλιοθήκη της </a:t>
            </a:r>
            <a:r>
              <a:rPr lang="en-US" dirty="0" smtClean="0"/>
              <a:t>Java </a:t>
            </a:r>
            <a:r>
              <a:rPr lang="el-GR" dirty="0" smtClean="0"/>
              <a:t>για τον προγραμματισμό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GUIs</a:t>
            </a:r>
            <a:r>
              <a:rPr lang="en-US" dirty="0"/>
              <a:t> </a:t>
            </a:r>
            <a:r>
              <a:rPr lang="el-GR" dirty="0"/>
              <a:t>(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Graphical User Interfaces</a:t>
            </a:r>
            <a:r>
              <a:rPr lang="en-US" dirty="0"/>
              <a:t>) </a:t>
            </a:r>
            <a:r>
              <a:rPr lang="el-GR" dirty="0" smtClean="0"/>
              <a:t>[και πιο γενικά για την χρήση γραφικών]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H </a:t>
            </a:r>
            <a:r>
              <a:rPr lang="el-GR" dirty="0" smtClean="0"/>
              <a:t>μετεξέλιξη του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AWT</a:t>
            </a:r>
            <a:r>
              <a:rPr lang="en-US" dirty="0" smtClean="0"/>
              <a:t> (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Abstract Window Toolkit</a:t>
            </a:r>
            <a:r>
              <a:rPr lang="en-US" dirty="0" smtClean="0"/>
              <a:t>) </a:t>
            </a:r>
            <a:r>
              <a:rPr lang="el-GR" dirty="0" smtClean="0"/>
              <a:t>το οποίο ήταν το πρώτο αλλά όχι τόσο επιτυχημένο πακέτο της </a:t>
            </a:r>
            <a:r>
              <a:rPr lang="en-US" dirty="0" smtClean="0"/>
              <a:t>Java </a:t>
            </a:r>
            <a:r>
              <a:rPr lang="el-GR" dirty="0" smtClean="0"/>
              <a:t>για </a:t>
            </a:r>
            <a:r>
              <a:rPr lang="en-US" dirty="0" smtClean="0"/>
              <a:t>GUI.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0216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Text Box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Μπορούμε να δημιουργήσουμε ένα πεδίο κειμένου με την κλάση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JTextField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To </a:t>
            </a:r>
            <a:r>
              <a:rPr lang="en-US" dirty="0" err="1" smtClean="0"/>
              <a:t>JTextField</a:t>
            </a:r>
            <a:r>
              <a:rPr lang="en-US" dirty="0"/>
              <a:t> </a:t>
            </a:r>
            <a:r>
              <a:rPr lang="el-GR" dirty="0" smtClean="0"/>
              <a:t>δημιουργεί ένα </a:t>
            </a:r>
            <a:r>
              <a:rPr lang="en-US" dirty="0" smtClean="0">
                <a:solidFill>
                  <a:srgbClr val="0070C0"/>
                </a:solidFill>
              </a:rPr>
              <a:t>text box </a:t>
            </a:r>
            <a:r>
              <a:rPr lang="el-GR" dirty="0" smtClean="0"/>
              <a:t>μίας γραμμής</a:t>
            </a:r>
          </a:p>
          <a:p>
            <a:pPr lvl="1"/>
            <a:r>
              <a:rPr lang="el-GR" dirty="0" smtClean="0"/>
              <a:t>Διαβάζουμε και γράφουμε κείμενο στο </a:t>
            </a:r>
            <a:r>
              <a:rPr lang="en-US" dirty="0" smtClean="0"/>
              <a:t>text box </a:t>
            </a:r>
            <a:r>
              <a:rPr lang="el-GR" dirty="0" smtClean="0"/>
              <a:t>με τις μεθόδους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getText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()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l-GR" dirty="0" smtClean="0"/>
              <a:t>και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setText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(String)</a:t>
            </a:r>
            <a:r>
              <a:rPr lang="en-US" dirty="0" smtClean="0"/>
              <a:t>.</a:t>
            </a:r>
          </a:p>
          <a:p>
            <a:r>
              <a:rPr lang="el-GR" dirty="0" smtClean="0"/>
              <a:t>Για ένα πεδίο κειμένου μεγαλύτερο από μία γραμμή μπορούμε να χρησιμοποιήσουμε την κλάση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JTextArea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72952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395536" y="5704818"/>
            <a:ext cx="8424936" cy="28803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95536" y="5229200"/>
            <a:ext cx="8424936" cy="28803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990600"/>
          </a:xfrm>
        </p:spPr>
        <p:txBody>
          <a:bodyPr/>
          <a:lstStyle/>
          <a:p>
            <a:r>
              <a:rPr lang="el-GR" dirty="0" smtClean="0"/>
              <a:t>Παράδειγμα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2620888"/>
          </a:xfrm>
          <a:ln w="28575">
            <a:solidFill>
              <a:srgbClr val="FF0000"/>
            </a:solidFill>
            <a:prstDash val="dash"/>
          </a:ln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  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JTextField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name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= new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JTextField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NUMBER_OF_CHAR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namePanel.add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(name,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BorderLayout.SOUTH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JButton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actionButton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JButton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("Click me");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actionButton.addActionListener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(this);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buttonPanel.add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actionButton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JButton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clearButton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JButton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("Clear"); 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clearButton.addActionListener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(this);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buttonPanel.add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clearButton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 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67544" y="4077072"/>
            <a:ext cx="8280920" cy="2631490"/>
          </a:xfrm>
          <a:prstGeom prst="rect">
            <a:avLst/>
          </a:prstGeom>
          <a:noFill/>
          <a:ln w="28575">
            <a:solidFill>
              <a:srgbClr val="0070C0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sz="1500" dirty="0"/>
              <a:t> 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public void </a:t>
            </a:r>
            <a:r>
              <a:rPr lang="en-US" sz="1500" b="1" dirty="0" err="1">
                <a:latin typeface="Courier New" pitchFamily="49" charset="0"/>
                <a:cs typeface="Courier New" pitchFamily="49" charset="0"/>
              </a:rPr>
              <a:t>actionPerformed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500" b="1" dirty="0" err="1">
                <a:latin typeface="Courier New" pitchFamily="49" charset="0"/>
                <a:cs typeface="Courier New" pitchFamily="49" charset="0"/>
              </a:rPr>
              <a:t>ActionEvent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 e) </a:t>
            </a:r>
          </a:p>
          <a:p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en-US" sz="15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        String </a:t>
            </a:r>
            <a:r>
              <a:rPr lang="en-US" sz="1500" b="1" dirty="0" err="1">
                <a:latin typeface="Courier New" pitchFamily="49" charset="0"/>
                <a:cs typeface="Courier New" pitchFamily="49" charset="0"/>
              </a:rPr>
              <a:t>actionCommand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500" b="1" dirty="0" err="1">
                <a:latin typeface="Courier New" pitchFamily="49" charset="0"/>
                <a:cs typeface="Courier New" pitchFamily="49" charset="0"/>
              </a:rPr>
              <a:t>e.getActionCommand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( );</a:t>
            </a:r>
          </a:p>
          <a:p>
            <a:endParaRPr lang="en-US" sz="15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        if (</a:t>
            </a:r>
            <a:r>
              <a:rPr lang="en-US" sz="1500" b="1" dirty="0" err="1">
                <a:latin typeface="Courier New" pitchFamily="49" charset="0"/>
                <a:cs typeface="Courier New" pitchFamily="49" charset="0"/>
              </a:rPr>
              <a:t>actionCommand.equals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("Click me"))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sz="15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name.setText</a:t>
            </a:r>
            <a:r>
              <a:rPr lang="en-US" sz="15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("Hello " + </a:t>
            </a:r>
            <a:r>
              <a:rPr lang="en-US" sz="15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name.getText</a:t>
            </a:r>
            <a:r>
              <a:rPr lang="en-US" sz="15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 ));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        else if (</a:t>
            </a:r>
            <a:r>
              <a:rPr lang="en-US" sz="1500" b="1" dirty="0" err="1">
                <a:latin typeface="Courier New" pitchFamily="49" charset="0"/>
                <a:cs typeface="Courier New" pitchFamily="49" charset="0"/>
              </a:rPr>
              <a:t>actionCommand.equals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("Clear"))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sz="15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name.setText</a:t>
            </a:r>
            <a:r>
              <a:rPr lang="en-US" sz="15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("");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        else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sz="15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name.setText</a:t>
            </a:r>
            <a:r>
              <a:rPr lang="en-US" sz="15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("Unexpected error.");</a:t>
            </a:r>
          </a:p>
          <a:p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} </a:t>
            </a:r>
            <a:endParaRPr lang="en-US" sz="1500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03497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Pop-up Windows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Αν θέλουμε να δημιουργήσουμε παράθυρα διαλόγου μπορούμε να χρησιμοποιήσουμε την κλάση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JOptionPane</a:t>
            </a:r>
            <a:endParaRPr lang="en-US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lvl="1"/>
            <a:r>
              <a:rPr lang="el-GR" dirty="0" smtClean="0"/>
              <a:t>Πετάει (</a:t>
            </a:r>
            <a:r>
              <a:rPr lang="en-US" dirty="0" smtClean="0"/>
              <a:t>pops up) </a:t>
            </a:r>
            <a:r>
              <a:rPr lang="el-GR" dirty="0" smtClean="0"/>
              <a:t>ένα παράθυρο το οποίο μπορεί να μας ζητάει είσοδο, ή να ζητάει επιβεβαίωση.</a:t>
            </a:r>
          </a:p>
          <a:p>
            <a:pPr lvl="1"/>
            <a:r>
              <a:rPr lang="el-GR" dirty="0" smtClean="0"/>
              <a:t>Η δημιουργία και η διαχείριση των παραθύρων γίνεται με </a:t>
            </a:r>
            <a:r>
              <a:rPr lang="el-GR" dirty="0" smtClean="0">
                <a:solidFill>
                  <a:srgbClr val="0070C0"/>
                </a:solidFill>
              </a:rPr>
              <a:t>στατικές μεθόδους</a:t>
            </a:r>
            <a:r>
              <a:rPr lang="el-GR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77608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4644008" y="3717032"/>
            <a:ext cx="504056" cy="21602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6856" y="548680"/>
            <a:ext cx="8229600" cy="6192688"/>
          </a:xfrm>
          <a:ln w="28575">
            <a:solidFill>
              <a:srgbClr val="0070C0"/>
            </a:solidFill>
            <a:prstDash val="dash"/>
          </a:ln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i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mport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javax.swing.JOptionPane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endParaRPr lang="en-US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PopUpDemo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static void main(String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[]){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done = false;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while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(!done){</a:t>
            </a: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String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classes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</a:t>
            </a:r>
            <a:endParaRPr lang="el-GR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JOptionPane.showInputDialog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solidFill>
                  <a:schemeClr val="accent3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"Enter number of classes"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String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students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</a:t>
            </a:r>
            <a:endParaRPr lang="el-GR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JOptionPane.showInputDialog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solidFill>
                  <a:schemeClr val="accent3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"Enter number of students"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totalStudents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Integer.parseInt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(classes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)*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Integer.parseInt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(students);</a:t>
            </a:r>
          </a:p>
          <a:p>
            <a:pPr marL="0" indent="0">
              <a:buNone/>
            </a:pPr>
            <a:endParaRPr lang="el-GR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JOptionPane.showMessageDialog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null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, </a:t>
            </a:r>
            <a:endParaRPr lang="el-GR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n-US" b="1" dirty="0">
                <a:solidFill>
                  <a:schemeClr val="accent3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Total number of students = "+</a:t>
            </a:r>
            <a:r>
              <a:rPr lang="en-US" b="1" dirty="0" err="1">
                <a:solidFill>
                  <a:schemeClr val="accent3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totalStudents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endParaRPr lang="el-GR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answer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</a:t>
            </a:r>
            <a:endParaRPr lang="el-GR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JOptionPane.showConfirmDialog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null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,</a:t>
            </a:r>
            <a:endParaRPr lang="el-GR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n-US" b="1" dirty="0">
                <a:solidFill>
                  <a:schemeClr val="accent3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Continue?"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, </a:t>
            </a:r>
            <a:endParaRPr lang="el-GR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n-US" b="1" dirty="0">
                <a:solidFill>
                  <a:schemeClr val="accent3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Confirm"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, </a:t>
            </a:r>
            <a:endParaRPr lang="el-GR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JOptionPane.YES_NO_OPTION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done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(answer ==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JOptionPane.NO_OPTION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System.exit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(0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4" name="Rectangular Callout 3"/>
          <p:cNvSpPr/>
          <p:nvPr/>
        </p:nvSpPr>
        <p:spPr>
          <a:xfrm>
            <a:off x="5148064" y="908720"/>
            <a:ext cx="3816424" cy="1224136"/>
          </a:xfrm>
          <a:prstGeom prst="wedgeRectCallout">
            <a:avLst>
              <a:gd name="adj1" fmla="val -63992"/>
              <a:gd name="adj2" fmla="val 6552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1600" dirty="0" smtClean="0"/>
              <a:t>Εμφανίζει ένα παράθυρο διαλόγου που ζητάει από τον χρήστη να δώσει είσοδο. </a:t>
            </a:r>
          </a:p>
          <a:p>
            <a:pPr algn="ctr"/>
            <a:r>
              <a:rPr lang="el-GR" sz="1600" dirty="0" smtClean="0"/>
              <a:t>Η είσοδος αποθηκεύεται στο </a:t>
            </a:r>
            <a:r>
              <a:rPr lang="en-US" sz="1600" dirty="0" smtClean="0"/>
              <a:t>String </a:t>
            </a:r>
            <a:r>
              <a:rPr lang="el-GR" sz="1600" dirty="0" smtClean="0"/>
              <a:t>που επιστρέφεται</a:t>
            </a:r>
            <a:endParaRPr lang="en-US" sz="1600" dirty="0"/>
          </a:p>
        </p:txBody>
      </p:sp>
      <p:sp>
        <p:nvSpPr>
          <p:cNvPr id="5" name="Rectangular Callout 4"/>
          <p:cNvSpPr/>
          <p:nvPr/>
        </p:nvSpPr>
        <p:spPr>
          <a:xfrm>
            <a:off x="5948588" y="4161589"/>
            <a:ext cx="3069315" cy="432048"/>
          </a:xfrm>
          <a:prstGeom prst="wedgeRectCallout">
            <a:avLst>
              <a:gd name="adj1" fmla="val -77223"/>
              <a:gd name="adj2" fmla="val -5360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1400" dirty="0" smtClean="0"/>
              <a:t>Εμφανίζει ένα παράθυρο που τυπώνει ένα μήνυμα</a:t>
            </a:r>
            <a:endParaRPr lang="en-US" sz="1400" dirty="0"/>
          </a:p>
        </p:txBody>
      </p:sp>
      <p:sp>
        <p:nvSpPr>
          <p:cNvPr id="7" name="Rectangular Callout 6"/>
          <p:cNvSpPr/>
          <p:nvPr/>
        </p:nvSpPr>
        <p:spPr>
          <a:xfrm>
            <a:off x="5436096" y="3465004"/>
            <a:ext cx="3600400" cy="468052"/>
          </a:xfrm>
          <a:prstGeom prst="wedgeRectCallout">
            <a:avLst>
              <a:gd name="adj1" fmla="val -56631"/>
              <a:gd name="adj2" fmla="val 26218"/>
            </a:avLst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1400" dirty="0" smtClean="0"/>
              <a:t>Το αντικείμενο </a:t>
            </a:r>
            <a:r>
              <a:rPr lang="el-GR" sz="1100" dirty="0" smtClean="0"/>
              <a:t>(</a:t>
            </a:r>
            <a:r>
              <a:rPr lang="en-US" sz="1400" dirty="0" smtClean="0"/>
              <a:t>component) </a:t>
            </a:r>
            <a:r>
              <a:rPr lang="el-GR" sz="1400" dirty="0" smtClean="0"/>
              <a:t>που είναι πατέρας του </a:t>
            </a:r>
            <a:r>
              <a:rPr lang="en-US" sz="1400" dirty="0" smtClean="0"/>
              <a:t>pop-up, null </a:t>
            </a:r>
            <a:r>
              <a:rPr lang="el-GR" sz="1400" dirty="0" smtClean="0"/>
              <a:t>η </a:t>
            </a:r>
            <a:r>
              <a:rPr lang="en-US" sz="1400" dirty="0" smtClean="0"/>
              <a:t>default </a:t>
            </a:r>
            <a:r>
              <a:rPr lang="el-GR" sz="1400" dirty="0" smtClean="0"/>
              <a:t>τιμή</a:t>
            </a:r>
            <a:endParaRPr lang="en-US" sz="1400" dirty="0"/>
          </a:p>
        </p:txBody>
      </p:sp>
      <p:sp>
        <p:nvSpPr>
          <p:cNvPr id="8" name="Rectangular Callout 7"/>
          <p:cNvSpPr/>
          <p:nvPr/>
        </p:nvSpPr>
        <p:spPr>
          <a:xfrm>
            <a:off x="5255568" y="4869160"/>
            <a:ext cx="3708920" cy="288032"/>
          </a:xfrm>
          <a:prstGeom prst="wedgeRectCallout">
            <a:avLst>
              <a:gd name="adj1" fmla="val -79944"/>
              <a:gd name="adj2" fmla="val -4982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1400" dirty="0" smtClean="0"/>
              <a:t>Εμφανίζει ένα παράθυρο επιβεβαίωσης</a:t>
            </a:r>
            <a:endParaRPr lang="en-US" sz="1400" dirty="0"/>
          </a:p>
        </p:txBody>
      </p:sp>
      <p:sp>
        <p:nvSpPr>
          <p:cNvPr id="9" name="Rectangular Callout 8"/>
          <p:cNvSpPr/>
          <p:nvPr/>
        </p:nvSpPr>
        <p:spPr>
          <a:xfrm>
            <a:off x="-15065" y="4516165"/>
            <a:ext cx="1202689" cy="504056"/>
          </a:xfrm>
          <a:prstGeom prst="wedgeRectCallout">
            <a:avLst>
              <a:gd name="adj1" fmla="val 69986"/>
              <a:gd name="adj2" fmla="val 35261"/>
            </a:avLst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1400" dirty="0" smtClean="0"/>
              <a:t>Η ερώτηση στο χρήστη</a:t>
            </a:r>
            <a:endParaRPr lang="en-US" sz="1400" dirty="0"/>
          </a:p>
        </p:txBody>
      </p:sp>
      <p:sp>
        <p:nvSpPr>
          <p:cNvPr id="10" name="Rectangular Callout 9"/>
          <p:cNvSpPr/>
          <p:nvPr/>
        </p:nvSpPr>
        <p:spPr>
          <a:xfrm>
            <a:off x="-15065" y="5020221"/>
            <a:ext cx="1202689" cy="504055"/>
          </a:xfrm>
          <a:prstGeom prst="wedgeRectCallout">
            <a:avLst>
              <a:gd name="adj1" fmla="val 70481"/>
              <a:gd name="adj2" fmla="val -13546"/>
            </a:avLst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1400" dirty="0" smtClean="0"/>
              <a:t>Τίτλος παραθύρου</a:t>
            </a:r>
            <a:endParaRPr lang="en-US" sz="1400" dirty="0"/>
          </a:p>
        </p:txBody>
      </p:sp>
      <p:sp>
        <p:nvSpPr>
          <p:cNvPr id="11" name="Rectangular Callout 10"/>
          <p:cNvSpPr/>
          <p:nvPr/>
        </p:nvSpPr>
        <p:spPr>
          <a:xfrm>
            <a:off x="5255568" y="5236244"/>
            <a:ext cx="2340768" cy="288032"/>
          </a:xfrm>
          <a:prstGeom prst="wedgeRectCallout">
            <a:avLst>
              <a:gd name="adj1" fmla="val -72745"/>
              <a:gd name="adj2" fmla="val 13665"/>
            </a:avLst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1400" dirty="0" smtClean="0"/>
              <a:t>Τύπος επιβεβαίωσης</a:t>
            </a:r>
            <a:endParaRPr lang="en-US" sz="1400" dirty="0"/>
          </a:p>
        </p:txBody>
      </p:sp>
      <p:sp>
        <p:nvSpPr>
          <p:cNvPr id="12" name="Rectangular Callout 11"/>
          <p:cNvSpPr/>
          <p:nvPr/>
        </p:nvSpPr>
        <p:spPr>
          <a:xfrm>
            <a:off x="3203848" y="6021288"/>
            <a:ext cx="2340768" cy="461665"/>
          </a:xfrm>
          <a:prstGeom prst="wedgeRectCallout">
            <a:avLst>
              <a:gd name="adj1" fmla="val -13590"/>
              <a:gd name="adj2" fmla="val -10285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1400" dirty="0" smtClean="0"/>
              <a:t>Σταθερά για την επιλογή</a:t>
            </a:r>
            <a:endParaRPr lang="en-US" sz="1400" dirty="0" smtClean="0"/>
          </a:p>
          <a:p>
            <a:pPr algn="ctr"/>
            <a:r>
              <a:rPr lang="en-US" sz="1400" dirty="0" smtClean="0"/>
              <a:t>(YES_OPTION </a:t>
            </a:r>
            <a:r>
              <a:rPr lang="el-GR" sz="1400" dirty="0" smtClean="0"/>
              <a:t>για ΝΑΙ)</a:t>
            </a:r>
            <a:endParaRPr lang="en-US" sz="1400" dirty="0"/>
          </a:p>
        </p:txBody>
      </p:sp>
      <p:sp>
        <p:nvSpPr>
          <p:cNvPr id="13" name="TextBox 12"/>
          <p:cNvSpPr txBox="1"/>
          <p:nvPr/>
        </p:nvSpPr>
        <p:spPr>
          <a:xfrm>
            <a:off x="6022828" y="5663871"/>
            <a:ext cx="3147015" cy="830997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sz="1600" dirty="0" smtClean="0"/>
              <a:t>Άλλοι τύποι επιβεβαίωσης: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600" dirty="0" smtClean="0"/>
              <a:t>OK_CANCEL_OPTION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600" dirty="0" smtClean="0"/>
              <a:t>YES_NO_CANCEL_OPTION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5810542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40934" y="5445224"/>
            <a:ext cx="8640960" cy="28803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07504" y="4077072"/>
            <a:ext cx="8640960" cy="28803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07504" y="3501008"/>
            <a:ext cx="8640960" cy="28803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Icons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Μπορούμε να βάλουμε μέσα στο </a:t>
            </a:r>
            <a:r>
              <a:rPr lang="en-US" smtClean="0"/>
              <a:t>GUI </a:t>
            </a:r>
            <a:r>
              <a:rPr lang="el-GR" smtClean="0"/>
              <a:t>μας </a:t>
            </a:r>
            <a:r>
              <a:rPr lang="el-GR" dirty="0" smtClean="0"/>
              <a:t>και εικονίδια</a:t>
            </a:r>
          </a:p>
          <a:p>
            <a:r>
              <a:rPr lang="el-GR" dirty="0" smtClean="0"/>
              <a:t>Παράδειγμα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07504" y="3212976"/>
            <a:ext cx="8552341" cy="2862322"/>
          </a:xfrm>
          <a:prstGeom prst="rect">
            <a:avLst/>
          </a:prstGeom>
          <a:noFill/>
          <a:ln w="28575">
            <a:solidFill>
              <a:srgbClr val="FF0000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   </a:t>
            </a:r>
          </a:p>
          <a:p>
            <a:r>
              <a:rPr lang="el-GR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ImageIcon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dukeIcon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ImageIcon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("duke_waving.gif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");</a:t>
            </a:r>
            <a:endParaRPr lang="el-GR" b="1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l-GR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JLabel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dukeLabel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JLabel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("Mood check");</a:t>
            </a:r>
          </a:p>
          <a:p>
            <a:r>
              <a:rPr lang="el-GR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dukeLabel.setIcon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dukeIcon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endParaRPr lang="en-US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l-GR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	</a:t>
            </a:r>
          </a:p>
          <a:p>
            <a:r>
              <a:rPr lang="el-GR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ImageIcon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happyIcon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ImageIcon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("smiley.gif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");</a:t>
            </a:r>
            <a:endParaRPr lang="el-GR" b="1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l-GR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JButton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happyButton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JButton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("Happy");</a:t>
            </a:r>
          </a:p>
          <a:p>
            <a:r>
              <a:rPr lang="el-GR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happyButton.setIcon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happyIcon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6" name="Rectangular Callout 5"/>
          <p:cNvSpPr/>
          <p:nvPr/>
        </p:nvSpPr>
        <p:spPr>
          <a:xfrm>
            <a:off x="3779912" y="2924944"/>
            <a:ext cx="4464496" cy="468632"/>
          </a:xfrm>
          <a:prstGeom prst="wedge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Δημιουργεί ένα εικονίδιο από μία εικόνα</a:t>
            </a:r>
            <a:endParaRPr lang="en-US" dirty="0"/>
          </a:p>
        </p:txBody>
      </p:sp>
      <p:sp>
        <p:nvSpPr>
          <p:cNvPr id="7" name="Rectangular Callout 6"/>
          <p:cNvSpPr/>
          <p:nvPr/>
        </p:nvSpPr>
        <p:spPr>
          <a:xfrm>
            <a:off x="2555776" y="4409821"/>
            <a:ext cx="4464496" cy="468632"/>
          </a:xfrm>
          <a:prstGeom prst="wedgeRectCallout">
            <a:avLst>
              <a:gd name="adj1" fmla="val -31757"/>
              <a:gd name="adj2" fmla="val -67581"/>
            </a:avLst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Προσθέτει το εικονίδιο σε ένα </a:t>
            </a:r>
            <a:r>
              <a:rPr lang="en-US" dirty="0" smtClean="0"/>
              <a:t>label</a:t>
            </a:r>
            <a:endParaRPr lang="en-US" dirty="0"/>
          </a:p>
        </p:txBody>
      </p:sp>
      <p:sp>
        <p:nvSpPr>
          <p:cNvPr id="11" name="Rectangular Callout 10"/>
          <p:cNvSpPr/>
          <p:nvPr/>
        </p:nvSpPr>
        <p:spPr>
          <a:xfrm>
            <a:off x="2411760" y="5840982"/>
            <a:ext cx="4464496" cy="468632"/>
          </a:xfrm>
          <a:prstGeom prst="wedgeRectCallout">
            <a:avLst>
              <a:gd name="adj1" fmla="val -31757"/>
              <a:gd name="adj2" fmla="val -67581"/>
            </a:avLst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Προσθέτει το εικονίδιο σε ένα </a:t>
            </a:r>
            <a:r>
              <a:rPr lang="en-US" dirty="0" smtClean="0"/>
              <a:t>button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46352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Ακροατές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l-GR" dirty="0" smtClean="0"/>
              <a:t>Στο πρόγραμμα μας ορίσαμε την κλάση που δημιουργεί το παράθυρο (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extends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JFrame</a:t>
            </a:r>
            <a:r>
              <a:rPr lang="en-US" dirty="0" smtClean="0"/>
              <a:t>) </a:t>
            </a:r>
            <a:r>
              <a:rPr lang="el-GR" dirty="0" smtClean="0"/>
              <a:t>να είναι και ο ακροατής (</a:t>
            </a:r>
            <a:r>
              <a:rPr lang="en-US" dirty="0" smtClean="0">
                <a:solidFill>
                  <a:srgbClr val="0070C0"/>
                </a:solidFill>
              </a:rPr>
              <a:t>implements </a:t>
            </a:r>
            <a:r>
              <a:rPr lang="en-US" dirty="0" err="1" smtClean="0">
                <a:solidFill>
                  <a:srgbClr val="0070C0"/>
                </a:solidFill>
              </a:rPr>
              <a:t>ActionListener</a:t>
            </a:r>
            <a:r>
              <a:rPr lang="en-US" dirty="0" smtClean="0"/>
              <a:t>) </a:t>
            </a:r>
            <a:r>
              <a:rPr lang="el-GR" dirty="0" smtClean="0"/>
              <a:t>των συμβάντων μέσα στο παράθυρο.</a:t>
            </a:r>
            <a:endParaRPr lang="en-US" dirty="0" smtClean="0"/>
          </a:p>
          <a:p>
            <a:pPr lvl="1"/>
            <a:r>
              <a:rPr lang="el-GR" dirty="0" smtClean="0"/>
              <a:t>Αυτό είναι μια βολική λύση γιατί όλος ο κώδικας είναι στο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ίδιο </a:t>
            </a:r>
            <a:r>
              <a:rPr lang="el-GR" dirty="0" smtClean="0"/>
              <a:t>σημείο</a:t>
            </a:r>
          </a:p>
          <a:p>
            <a:pPr lvl="1"/>
            <a:r>
              <a:rPr lang="el-GR" dirty="0" smtClean="0"/>
              <a:t>Έχει το πρόβλημα ότι έχουμε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μία μόνο </a:t>
            </a:r>
            <a:r>
              <a:rPr lang="el-GR" dirty="0" smtClean="0"/>
              <a:t>μέθοδο </a:t>
            </a:r>
            <a:r>
              <a:rPr lang="en-US" dirty="0" err="1" smtClean="0">
                <a:solidFill>
                  <a:srgbClr val="0070C0"/>
                </a:solidFill>
              </a:rPr>
              <a:t>actionPerformed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l-GR" dirty="0" smtClean="0"/>
              <a:t>στην οποία θα πρέπει να ξεχωρίσουμε όλες τις περιπτώσεις.</a:t>
            </a:r>
          </a:p>
          <a:p>
            <a:endParaRPr lang="el-GR" dirty="0" smtClean="0"/>
          </a:p>
          <a:p>
            <a:r>
              <a:rPr lang="el-GR" dirty="0" smtClean="0"/>
              <a:t>Πιο βολικό να έχουμε ένα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διαφορετικό</a:t>
            </a:r>
            <a:r>
              <a:rPr lang="el-GR" dirty="0" smtClean="0"/>
              <a:t> </a:t>
            </a:r>
            <a:r>
              <a:rPr lang="en-US" dirty="0" err="1" smtClean="0">
                <a:solidFill>
                  <a:srgbClr val="0070C0"/>
                </a:solidFill>
              </a:rPr>
              <a:t>ActionListener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l-GR" dirty="0" smtClean="0"/>
              <a:t>για κάθε διαφορετικό συμβάν</a:t>
            </a:r>
          </a:p>
          <a:p>
            <a:pPr lvl="1"/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Προβλήματα</a:t>
            </a:r>
            <a:r>
              <a:rPr lang="el-GR" dirty="0" smtClean="0"/>
              <a:t>: </a:t>
            </a:r>
          </a:p>
          <a:p>
            <a:pPr lvl="2"/>
            <a:r>
              <a:rPr lang="el-GR" dirty="0" smtClean="0"/>
              <a:t>Θα πρέπει να ορίσουμε </a:t>
            </a:r>
            <a:r>
              <a:rPr lang="el-GR" dirty="0" smtClean="0">
                <a:solidFill>
                  <a:srgbClr val="0070C0"/>
                </a:solidFill>
              </a:rPr>
              <a:t>πολλαπλές κλάσεις </a:t>
            </a:r>
            <a:r>
              <a:rPr lang="el-GR" dirty="0" smtClean="0"/>
              <a:t>ακροατών σε πολλαπλά αρχεία </a:t>
            </a:r>
          </a:p>
          <a:p>
            <a:pPr lvl="2"/>
            <a:r>
              <a:rPr lang="el-GR" dirty="0" smtClean="0"/>
              <a:t>Θα πρέπει να περνάμε σαν παραμέτρους τα στοιχεία που θέλουμε να αλλάξουμε. </a:t>
            </a:r>
          </a:p>
        </p:txBody>
      </p:sp>
    </p:spTree>
    <p:extLst>
      <p:ext uri="{BB962C8B-B14F-4D97-AF65-F5344CB8AC3E}">
        <p14:creationId xmlns:p14="http://schemas.microsoft.com/office/powerpoint/2010/main" val="19646077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Ακροατές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l-GR" dirty="0" smtClean="0">
                <a:solidFill>
                  <a:srgbClr val="0070C0"/>
                </a:solidFill>
              </a:rPr>
              <a:t>Λύση</a:t>
            </a:r>
            <a:r>
              <a:rPr lang="el-GR" dirty="0" smtClean="0"/>
              <a:t>: Να ορίσουμε τους ακροατές που χρειάζεται το παράθυρο μας ως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εσωτερικές κλάσεις</a:t>
            </a:r>
          </a:p>
          <a:p>
            <a:pPr lvl="1"/>
            <a:endParaRPr lang="en-US" dirty="0" smtClean="0"/>
          </a:p>
          <a:p>
            <a:r>
              <a:rPr lang="el-GR" dirty="0" smtClean="0">
                <a:solidFill>
                  <a:srgbClr val="0070C0"/>
                </a:solidFill>
              </a:rPr>
              <a:t>Υπενθύμιση</a:t>
            </a:r>
            <a:r>
              <a:rPr lang="el-GR" dirty="0" smtClean="0"/>
              <a:t>: μια εσωτερική κλάση ορίζεται μέσα σε μία άλλη κλάση και την βλέπει μόνο η κλάση που την ορίζει</a:t>
            </a:r>
          </a:p>
          <a:p>
            <a:endParaRPr lang="el-GR" dirty="0"/>
          </a:p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Πλεονεκτήματα</a:t>
            </a:r>
            <a:r>
              <a:rPr lang="el-GR" dirty="0" smtClean="0"/>
              <a:t>:</a:t>
            </a:r>
            <a:endParaRPr lang="en-US" dirty="0"/>
          </a:p>
          <a:p>
            <a:pPr lvl="1"/>
            <a:r>
              <a:rPr lang="el-GR" dirty="0" smtClean="0"/>
              <a:t>Οι κλάσεις είναι πλέον </a:t>
            </a:r>
            <a:r>
              <a:rPr lang="el-GR" dirty="0" smtClean="0">
                <a:solidFill>
                  <a:srgbClr val="0070C0"/>
                </a:solidFill>
              </a:rPr>
              <a:t>τοπικές</a:t>
            </a:r>
            <a:r>
              <a:rPr lang="el-GR" dirty="0" smtClean="0"/>
              <a:t> στον κώδικα που τις καλεί, μπορούμε να επαναχρησιμοποιούμε τα ίδια ονόματα</a:t>
            </a:r>
          </a:p>
          <a:p>
            <a:pPr lvl="1"/>
            <a:r>
              <a:rPr lang="el-GR" dirty="0" smtClean="0"/>
              <a:t>Οι κλάσεις έχουν πρόσβαση σε </a:t>
            </a:r>
            <a:r>
              <a:rPr lang="el-GR" dirty="0" smtClean="0">
                <a:solidFill>
                  <a:srgbClr val="0070C0"/>
                </a:solidFill>
              </a:rPr>
              <a:t>ιδιωτικά πεδία</a:t>
            </a: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22702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126165" y="1988840"/>
            <a:ext cx="8784976" cy="28803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7699" y="4725144"/>
            <a:ext cx="8784976" cy="28803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7504" y="3356992"/>
            <a:ext cx="8784976" cy="28803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863499"/>
            <a:ext cx="8568952" cy="5616624"/>
          </a:xfrm>
          <a:ln w="28575">
            <a:solidFill>
              <a:srgbClr val="0070C0"/>
            </a:solidFill>
            <a:prstDash val="dash"/>
          </a:ln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 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JButton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redButton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= new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JButton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("Red");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redButton.setBackground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Color.RED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redButton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.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addActionListener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b="1" dirty="0" err="1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RedListener</a:t>
            </a:r>
            <a:r>
              <a:rPr lang="en-US" b="1" dirty="0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()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buttonPanel.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add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redButton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JButton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whiteButton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= new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JButton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("White");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whiteButton.setBackground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Color.WHITE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whiteButton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.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addActionListener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b="1" dirty="0" err="1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WhiteListener</a:t>
            </a:r>
            <a:r>
              <a:rPr lang="en-US" b="1" dirty="0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()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buttonPanel.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add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whiteButton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JButton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blueButton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= new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JButton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("Blue");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blueButton.setBackground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Color.BLUE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blueButton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.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addActionListener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b="1" dirty="0" err="1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BlueListener</a:t>
            </a:r>
            <a:r>
              <a:rPr lang="en-US" b="1" dirty="0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()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buttonPanel.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add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blueButton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91251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156590" y="5373216"/>
            <a:ext cx="8784976" cy="28803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56590" y="3717032"/>
            <a:ext cx="8784976" cy="28803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26165" y="2132856"/>
            <a:ext cx="8784976" cy="28803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6472" y="788397"/>
            <a:ext cx="8229600" cy="5760640"/>
          </a:xfrm>
          <a:ln w="28575">
            <a:solidFill>
              <a:srgbClr val="0070C0"/>
            </a:solidFill>
            <a:prstDash val="dash"/>
          </a:ln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private class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RedListener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el-GR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public void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actionPerformed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ActionEvent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e)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redPanel.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setBackground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Color.RED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private class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WhiteListener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  <a:endParaRPr lang="el-GR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public void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actionPerformed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ActionEvent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e)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whitePanel.</a:t>
            </a:r>
            <a:r>
              <a:rPr lang="en-US" sz="2700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setBackground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Color.WHITE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private class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BlueListener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  <a:endParaRPr lang="el-GR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public void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actionPerformed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ActionEvent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e)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bluePanel.</a:t>
            </a:r>
            <a:r>
              <a:rPr lang="en-US" sz="2700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setBackground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Color.BLUE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059832" y="603731"/>
            <a:ext cx="4844531" cy="3693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el-GR" dirty="0" smtClean="0">
                <a:solidFill>
                  <a:schemeClr val="bg1"/>
                </a:solidFill>
              </a:rPr>
              <a:t>Ορισμός των εσωτερικών κλάσεων-ακροατών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421272" y="5877272"/>
            <a:ext cx="4680520" cy="646331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Οι εσωτερικές κλάσεις έχουν πρόσβαση στα ιδιωτικά αντικείμενα πάνελ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68619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9512" y="4725143"/>
            <a:ext cx="8712968" cy="1512169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Ανώνυμες κλάσεις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600200"/>
            <a:ext cx="8712968" cy="5141168"/>
          </a:xfrm>
        </p:spPr>
        <p:txBody>
          <a:bodyPr>
            <a:normAutofit fontScale="77500" lnSpcReduction="20000"/>
          </a:bodyPr>
          <a:lstStyle/>
          <a:p>
            <a:r>
              <a:rPr lang="el-GR" dirty="0" smtClean="0"/>
              <a:t>Τα αντικείμενα-ακροατές είναι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ανώνυμα</a:t>
            </a:r>
            <a:r>
              <a:rPr lang="el-GR" dirty="0" smtClean="0"/>
              <a:t> αντικείμενα</a:t>
            </a:r>
          </a:p>
          <a:p>
            <a:pPr lvl="1"/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redButton.addActionListener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RedListener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()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);</a:t>
            </a:r>
            <a:endParaRPr lang="el-GR" b="1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endParaRPr lang="en-US" dirty="0" smtClean="0"/>
          </a:p>
          <a:p>
            <a:r>
              <a:rPr lang="el-GR" dirty="0" smtClean="0"/>
              <a:t>Μπορούμε να κάνουμε τον κώδικα ακόμη πιο συνοπτικό ορίζοντας μια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ανώνυμη κλάση</a:t>
            </a:r>
          </a:p>
          <a:p>
            <a:pPr lvl="1"/>
            <a:r>
              <a:rPr lang="el-GR" dirty="0" smtClean="0"/>
              <a:t>Ο ορισμός της κλάσης γίνεται εκεί που τον χρειαζόμαστε μόνο</a:t>
            </a:r>
            <a:r>
              <a:rPr lang="en-US" dirty="0" smtClean="0"/>
              <a:t> </a:t>
            </a:r>
            <a:r>
              <a:rPr lang="el-GR" dirty="0" smtClean="0"/>
              <a:t>και υλοποιεί ένα </a:t>
            </a:r>
            <a:r>
              <a:rPr lang="en-US" dirty="0" smtClean="0"/>
              <a:t>Interface</a:t>
            </a:r>
            <a:endParaRPr lang="el-GR" dirty="0" smtClean="0"/>
          </a:p>
          <a:p>
            <a:pPr lvl="1"/>
            <a:r>
              <a:rPr lang="el-GR" dirty="0" smtClean="0"/>
              <a:t>Δεν συνίσταται αλλά μπορεί να το συναντήσετε σε κώδικα που δημιουργείται από </a:t>
            </a:r>
            <a:r>
              <a:rPr lang="en-US" dirty="0" smtClean="0"/>
              <a:t>IDEs</a:t>
            </a:r>
          </a:p>
          <a:p>
            <a:pPr lvl="1"/>
            <a:endParaRPr lang="en-US" dirty="0" smtClean="0"/>
          </a:p>
          <a:p>
            <a:pPr marL="274320" lvl="1" indent="0">
              <a:buNone/>
            </a:pPr>
            <a:r>
              <a:rPr lang="el-GR" dirty="0" smtClean="0"/>
              <a:t>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redButton.addActionListener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ActionListener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274320" lvl="1" indent="0">
              <a:buNone/>
            </a:pP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274320" lvl="1" indent="0">
              <a:buNone/>
            </a:pP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public void 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actionPerformed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ActionEvent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e){</a:t>
            </a:r>
          </a:p>
          <a:p>
            <a:pPr marL="274320" lvl="1" indent="0">
              <a:buNone/>
            </a:pP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redPanel.setBackground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Color.RED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274320" lvl="1" indent="0">
              <a:buNone/>
            </a:pP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274320" lvl="1" indent="0">
              <a:buNone/>
            </a:pP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}</a:t>
            </a:r>
          </a:p>
          <a:p>
            <a:pPr marL="274320" lvl="1" indent="0">
              <a:buNone/>
            </a:pP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);</a:t>
            </a:r>
            <a:endParaRPr lang="el-GR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lvl="1"/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695633" y="6114377"/>
            <a:ext cx="4214359" cy="646331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Ο ορισμός της κλάσης</a:t>
            </a:r>
          </a:p>
          <a:p>
            <a:r>
              <a:rPr lang="el-GR" dirty="0" smtClean="0"/>
              <a:t>Χρησιμοποιούμε το όνομα του </a:t>
            </a:r>
            <a:r>
              <a:rPr lang="en-US" dirty="0" smtClean="0"/>
              <a:t>interface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34497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Swing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412976"/>
          </a:xfrm>
        </p:spPr>
        <p:txBody>
          <a:bodyPr>
            <a:normAutofit fontScale="77500" lnSpcReduction="20000"/>
          </a:bodyPr>
          <a:lstStyle/>
          <a:p>
            <a:r>
              <a:rPr lang="el-GR" dirty="0" smtClean="0"/>
              <a:t>Στην </a:t>
            </a:r>
            <a:r>
              <a:rPr lang="en-US" dirty="0" smtClean="0"/>
              <a:t>Swing </a:t>
            </a:r>
            <a:r>
              <a:rPr lang="el-GR" dirty="0" smtClean="0"/>
              <a:t>βιβλιοθήκη ένα </a:t>
            </a:r>
            <a:r>
              <a:rPr lang="en-US" dirty="0" smtClean="0"/>
              <a:t>GUI </a:t>
            </a:r>
            <a:r>
              <a:rPr lang="el-GR" dirty="0" smtClean="0"/>
              <a:t>αποτελείται από πολλά στοιχεία/συστατικά (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components</a:t>
            </a:r>
            <a:r>
              <a:rPr lang="en-US" dirty="0" smtClean="0"/>
              <a:t>)</a:t>
            </a:r>
            <a:r>
              <a:rPr lang="el-GR" dirty="0" smtClean="0"/>
              <a:t>  </a:t>
            </a:r>
          </a:p>
          <a:p>
            <a:pPr lvl="1"/>
            <a:r>
              <a:rPr lang="el-GR" dirty="0" smtClean="0"/>
              <a:t>π.χ. παράθυρα, κουμπιά, μενού, κουτιά εισαγωγής κειμένου, κλπ.</a:t>
            </a:r>
          </a:p>
          <a:p>
            <a:r>
              <a:rPr lang="el-GR" dirty="0" smtClean="0"/>
              <a:t>Τα </a:t>
            </a:r>
            <a:r>
              <a:rPr lang="en-US" dirty="0" smtClean="0"/>
              <a:t>components </a:t>
            </a:r>
            <a:r>
              <a:rPr lang="el-GR" dirty="0" smtClean="0"/>
              <a:t>αυτά </a:t>
            </a:r>
            <a:r>
              <a:rPr lang="el-GR" dirty="0" smtClean="0">
                <a:solidFill>
                  <a:srgbClr val="0070C0"/>
                </a:solidFill>
              </a:rPr>
              <a:t>πυροδοτούν συμβάντα</a:t>
            </a:r>
          </a:p>
          <a:p>
            <a:pPr lvl="1"/>
            <a:r>
              <a:rPr lang="el-GR" dirty="0" smtClean="0"/>
              <a:t>Π.χ. το πάτημα ενός κουμπιού, η εισαγωγή κειμένου, η επιλογή σε ένα μενού, κλπ</a:t>
            </a:r>
          </a:p>
          <a:p>
            <a:r>
              <a:rPr lang="el-GR" dirty="0" smtClean="0"/>
              <a:t>Τα συμβάντα αυτά τα χειρίζονται τα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αντικείμενα-ακροατές</a:t>
            </a:r>
            <a:r>
              <a:rPr lang="el-GR" dirty="0" smtClean="0"/>
              <a:t>, που έχουν ειδικές μεθόδους γι αυτά</a:t>
            </a:r>
          </a:p>
          <a:p>
            <a:pPr lvl="1"/>
            <a:r>
              <a:rPr lang="el-GR" dirty="0" smtClean="0"/>
              <a:t>Τι γίνεται όταν πατάμε ένα κουμπί, όταν κάνουμε μια επιλογή κλπ</a:t>
            </a:r>
          </a:p>
          <a:p>
            <a:r>
              <a:rPr lang="el-GR" dirty="0" smtClean="0"/>
              <a:t>Όλο το πρόγραμμα κυλάει ως μια αλληλουχία από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συμβάντα</a:t>
            </a:r>
            <a:r>
              <a:rPr lang="el-GR" dirty="0" smtClean="0"/>
              <a:t> και τον </a:t>
            </a:r>
            <a:r>
              <a:rPr lang="el-GR" dirty="0" smtClean="0">
                <a:solidFill>
                  <a:srgbClr val="0070C0"/>
                </a:solidFill>
              </a:rPr>
              <a:t>χειρισμό</a:t>
            </a:r>
            <a:r>
              <a:rPr lang="el-GR" dirty="0" smtClean="0"/>
              <a:t> των ακροατών.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691680" y="5373216"/>
            <a:ext cx="1368152" cy="72008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Component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Arrow Connector 5"/>
          <p:cNvCxnSpPr>
            <a:stCxn id="4" idx="3"/>
          </p:cNvCxnSpPr>
          <p:nvPr/>
        </p:nvCxnSpPr>
        <p:spPr>
          <a:xfrm>
            <a:off x="3059832" y="5733256"/>
            <a:ext cx="1152128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ounded Rectangle 6"/>
          <p:cNvSpPr/>
          <p:nvPr/>
        </p:nvSpPr>
        <p:spPr>
          <a:xfrm>
            <a:off x="4211960" y="5445224"/>
            <a:ext cx="1152128" cy="576064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Event</a:t>
            </a:r>
            <a:endParaRPr lang="en-US" dirty="0"/>
          </a:p>
        </p:txBody>
      </p:sp>
      <p:cxnSp>
        <p:nvCxnSpPr>
          <p:cNvPr id="9" name="Straight Arrow Connector 8"/>
          <p:cNvCxnSpPr>
            <a:stCxn id="7" idx="3"/>
          </p:cNvCxnSpPr>
          <p:nvPr/>
        </p:nvCxnSpPr>
        <p:spPr>
          <a:xfrm>
            <a:off x="5364088" y="5733256"/>
            <a:ext cx="936104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6300192" y="5373216"/>
            <a:ext cx="1224136" cy="72008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Listener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60178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Eclipse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Η </a:t>
            </a:r>
            <a:r>
              <a:rPr lang="en-US" dirty="0" smtClean="0"/>
              <a:t>eclipse (</a:t>
            </a:r>
            <a:r>
              <a:rPr lang="el-GR" dirty="0" smtClean="0"/>
              <a:t>αλλά και άλλα </a:t>
            </a:r>
            <a:r>
              <a:rPr lang="en-US" dirty="0" smtClean="0"/>
              <a:t>IDEs) </a:t>
            </a:r>
            <a:r>
              <a:rPr lang="el-GR" dirty="0" smtClean="0"/>
              <a:t>μας δίνει πολλά έτοιμα εργαλεία για την δημιουργία </a:t>
            </a:r>
            <a:r>
              <a:rPr lang="en-US" dirty="0" smtClean="0"/>
              <a:t>GUIs</a:t>
            </a:r>
          </a:p>
          <a:p>
            <a:r>
              <a:rPr lang="el-GR" dirty="0" smtClean="0"/>
              <a:t>Εγκαταστήσετε το </a:t>
            </a:r>
            <a:r>
              <a:rPr lang="en-US" dirty="0" smtClean="0"/>
              <a:t>plug-in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Windows Builder Pro</a:t>
            </a:r>
          </a:p>
          <a:p>
            <a:endParaRPr lang="en-US" dirty="0">
              <a:solidFill>
                <a:srgbClr val="0070C0"/>
              </a:solidFill>
            </a:endParaRPr>
          </a:p>
          <a:p>
            <a:r>
              <a:rPr lang="el-GR" dirty="0" smtClean="0">
                <a:solidFill>
                  <a:srgbClr val="0070C0"/>
                </a:solidFill>
              </a:rPr>
              <a:t>Παράδειγμα: </a:t>
            </a:r>
            <a:r>
              <a:rPr lang="el-GR" dirty="0" smtClean="0"/>
              <a:t>Δημιουργήστε μια αριθμομηχανή</a:t>
            </a:r>
            <a:r>
              <a:rPr lang="el-GR" dirty="0" smtClean="0">
                <a:solidFill>
                  <a:srgbClr val="0070C0"/>
                </a:solidFill>
              </a:rPr>
              <a:t>.</a:t>
            </a: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30937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Εισαγωγή μίας διαφάνειας στο </a:t>
            </a:r>
            <a:r>
              <a:rPr lang="en-US" dirty="0" smtClean="0"/>
              <a:t>Eclipse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To Eclipse </a:t>
            </a:r>
            <a:r>
              <a:rPr lang="el-GR" dirty="0" smtClean="0"/>
              <a:t>οργανώνει τον κώδικα σε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projects</a:t>
            </a:r>
            <a:r>
              <a:rPr lang="en-US" dirty="0" smtClean="0"/>
              <a:t>.</a:t>
            </a:r>
          </a:p>
          <a:p>
            <a:r>
              <a:rPr lang="el-GR" dirty="0" smtClean="0"/>
              <a:t>Οι </a:t>
            </a:r>
            <a:r>
              <a:rPr lang="el-GR" dirty="0" smtClean="0">
                <a:solidFill>
                  <a:srgbClr val="0070C0"/>
                </a:solidFill>
              </a:rPr>
              <a:t>κλάσεις</a:t>
            </a:r>
            <a:r>
              <a:rPr lang="el-GR" dirty="0" smtClean="0"/>
              <a:t> στη συνέχεια προστίθενται μέσα στο </a:t>
            </a:r>
            <a:r>
              <a:rPr lang="en-US" dirty="0" smtClean="0"/>
              <a:t>project.</a:t>
            </a:r>
          </a:p>
          <a:p>
            <a:r>
              <a:rPr lang="el-GR" dirty="0" smtClean="0"/>
              <a:t>Για να φτιάξετε ένα </a:t>
            </a:r>
            <a:r>
              <a:rPr lang="en-US" dirty="0" smtClean="0"/>
              <a:t>GUI </a:t>
            </a:r>
            <a:r>
              <a:rPr lang="el-GR" dirty="0" smtClean="0"/>
              <a:t>επιλέξετε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Other</a:t>
            </a:r>
            <a:r>
              <a:rPr lang="en-US" dirty="0" smtClean="0"/>
              <a:t> </a:t>
            </a:r>
            <a:r>
              <a:rPr lang="el-GR" dirty="0" smtClean="0"/>
              <a:t>αντί για </a:t>
            </a:r>
            <a:r>
              <a:rPr lang="en-US" dirty="0" smtClean="0"/>
              <a:t>class </a:t>
            </a:r>
            <a:r>
              <a:rPr lang="el-GR" dirty="0" smtClean="0"/>
              <a:t>και προσθέσετε ένα </a:t>
            </a:r>
            <a:r>
              <a:rPr lang="en-US" dirty="0" smtClean="0">
                <a:solidFill>
                  <a:srgbClr val="0070C0"/>
                </a:solidFill>
              </a:rPr>
              <a:t>Application Window</a:t>
            </a:r>
            <a:r>
              <a:rPr lang="en-US" dirty="0" smtClean="0"/>
              <a:t>.</a:t>
            </a:r>
          </a:p>
          <a:p>
            <a:pPr lvl="1"/>
            <a:r>
              <a:rPr lang="el-GR" dirty="0" smtClean="0"/>
              <a:t>Πρέπει να έχετε εγκαταστήσει το </a:t>
            </a:r>
            <a:r>
              <a:rPr lang="en-US" dirty="0" smtClean="0"/>
              <a:t>plugin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Windows Builder Pro</a:t>
            </a:r>
            <a:r>
              <a:rPr lang="en-US" dirty="0" smtClean="0"/>
              <a:t>. </a:t>
            </a:r>
          </a:p>
          <a:p>
            <a:r>
              <a:rPr lang="el-GR" dirty="0" smtClean="0"/>
              <a:t>Στη συνέχεια θα έχετε ένα </a:t>
            </a:r>
            <a:r>
              <a:rPr lang="el-GR" dirty="0" smtClean="0">
                <a:solidFill>
                  <a:srgbClr val="0070C0"/>
                </a:solidFill>
              </a:rPr>
              <a:t>μενού</a:t>
            </a:r>
            <a:r>
              <a:rPr lang="el-GR" dirty="0" smtClean="0"/>
              <a:t> από τα διάφορα </a:t>
            </a:r>
            <a:r>
              <a:rPr lang="en-US" dirty="0" smtClean="0"/>
              <a:t>components </a:t>
            </a:r>
            <a:r>
              <a:rPr lang="el-GR" dirty="0" smtClean="0"/>
              <a:t>τα οποία μπορείτε να προσθέτετε στο στην εφαρμογή σας.</a:t>
            </a:r>
          </a:p>
          <a:p>
            <a:pPr lvl="1"/>
            <a:r>
              <a:rPr lang="el-GR" dirty="0" smtClean="0"/>
              <a:t>Μπορείτε να δουλεύετε είτε με το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Design</a:t>
            </a:r>
            <a:r>
              <a:rPr lang="en-US" dirty="0" smtClean="0"/>
              <a:t> </a:t>
            </a:r>
            <a:r>
              <a:rPr lang="el-GR" dirty="0" smtClean="0"/>
              <a:t>είτε με τον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Source</a:t>
            </a:r>
            <a:r>
              <a:rPr lang="en-US" dirty="0" smtClean="0"/>
              <a:t> </a:t>
            </a:r>
            <a:r>
              <a:rPr lang="el-GR" dirty="0" smtClean="0"/>
              <a:t>κώδικα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59077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7833" b="4644"/>
          <a:stretch/>
        </p:blipFill>
        <p:spPr bwMode="auto">
          <a:xfrm>
            <a:off x="13590" y="262825"/>
            <a:ext cx="9130410" cy="66225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550359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Δημιουργία κώδικα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Τα </a:t>
            </a:r>
            <a:r>
              <a:rPr lang="en-US" dirty="0" smtClean="0"/>
              <a:t>IDEs </a:t>
            </a:r>
            <a:r>
              <a:rPr lang="el-GR" dirty="0" smtClean="0"/>
              <a:t>μας επιτρέπουν να διαχωρίζουμε το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design</a:t>
            </a:r>
            <a:r>
              <a:rPr lang="en-US" dirty="0" smtClean="0"/>
              <a:t> </a:t>
            </a:r>
            <a:r>
              <a:rPr lang="el-GR" dirty="0" smtClean="0"/>
              <a:t>από τον </a:t>
            </a:r>
            <a:r>
              <a:rPr lang="el-GR" dirty="0" smtClean="0">
                <a:solidFill>
                  <a:srgbClr val="0070C0"/>
                </a:solidFill>
              </a:rPr>
              <a:t>κώδικα</a:t>
            </a:r>
          </a:p>
          <a:p>
            <a:pPr lvl="1"/>
            <a:r>
              <a:rPr lang="el-GR" dirty="0" smtClean="0"/>
              <a:t>Το πλεονέκτημα είναι ότι έχουμε ένα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WYSIWYG</a:t>
            </a:r>
            <a:r>
              <a:rPr lang="en-US" dirty="0" smtClean="0"/>
              <a:t> interface </a:t>
            </a:r>
            <a:r>
              <a:rPr lang="el-GR" dirty="0" smtClean="0"/>
              <a:t>με το οποίο μπορούμε να σχεδιάσουμε το </a:t>
            </a:r>
            <a:r>
              <a:rPr lang="en-US" dirty="0" smtClean="0"/>
              <a:t>GUI</a:t>
            </a:r>
          </a:p>
          <a:p>
            <a:pPr lvl="1"/>
            <a:r>
              <a:rPr lang="el-GR" dirty="0" smtClean="0"/>
              <a:t>Το μειονέκτημα είναι ότι δημιουργείται πολύς κώδικας </a:t>
            </a:r>
            <a:r>
              <a:rPr lang="el-GR" dirty="0" smtClean="0">
                <a:solidFill>
                  <a:srgbClr val="0070C0"/>
                </a:solidFill>
              </a:rPr>
              <a:t>αυτόματα</a:t>
            </a:r>
            <a:r>
              <a:rPr lang="el-GR" dirty="0" smtClean="0"/>
              <a:t> ο οποίος δεν είναι πάντα όπως τον θέλουμε</a:t>
            </a:r>
            <a:r>
              <a:rPr lang="en-US" dirty="0" smtClean="0"/>
              <a:t>.</a:t>
            </a:r>
          </a:p>
          <a:p>
            <a:pPr lvl="1"/>
            <a:endParaRPr lang="en-US" dirty="0"/>
          </a:p>
          <a:p>
            <a:r>
              <a:rPr lang="el-GR" dirty="0" smtClean="0"/>
              <a:t>Ο </a:t>
            </a:r>
            <a:r>
              <a:rPr lang="el-GR" dirty="0" smtClean="0">
                <a:solidFill>
                  <a:srgbClr val="0070C0"/>
                </a:solidFill>
              </a:rPr>
              <a:t>διαχωρισμός</a:t>
            </a:r>
            <a:r>
              <a:rPr lang="el-GR" dirty="0" smtClean="0"/>
              <a:t> του σχεδιαστικού κομματιού από τις πράξεις που εκτελούν είναι γενικά μια καλή προγραμματιστική πρακτική.</a:t>
            </a:r>
          </a:p>
          <a:p>
            <a:pPr lvl="1"/>
            <a:endParaRPr lang="el-GR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50494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Δημιουργία κώδικα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2400" dirty="0" smtClean="0"/>
              <a:t>Η δημιουργία ενός κουμπιού δημιουργεί αυτό τον κώδικα</a:t>
            </a:r>
          </a:p>
          <a:p>
            <a:endParaRPr lang="el-GR" sz="2400" dirty="0"/>
          </a:p>
          <a:p>
            <a:endParaRPr lang="el-GR" sz="2400" dirty="0" smtClean="0"/>
          </a:p>
          <a:p>
            <a:r>
              <a:rPr lang="el-GR" sz="2400" dirty="0" smtClean="0"/>
              <a:t>Αν πατήσουμε πάνω στο κουμπί (</a:t>
            </a:r>
            <a:r>
              <a:rPr lang="en-US" sz="2400" dirty="0" smtClean="0"/>
              <a:t>double-click) </a:t>
            </a:r>
            <a:r>
              <a:rPr lang="el-GR" sz="2400" dirty="0" smtClean="0"/>
              <a:t>δημιουργείται ο ακροατής του κουμπιού αυτόματα ως μια </a:t>
            </a:r>
            <a:r>
              <a:rPr lang="el-GR" sz="2400" dirty="0" smtClean="0">
                <a:solidFill>
                  <a:schemeClr val="accent6">
                    <a:lumMod val="75000"/>
                  </a:schemeClr>
                </a:solidFill>
              </a:rPr>
              <a:t>ανώνυμη κλάση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153207" y="2241687"/>
            <a:ext cx="5147563" cy="646331"/>
          </a:xfrm>
          <a:prstGeom prst="rect">
            <a:avLst/>
          </a:prstGeom>
          <a:noFill/>
          <a:ln w="28575">
            <a:solidFill>
              <a:srgbClr val="FF0000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JButton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button_6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JButton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("0");</a:t>
            </a:r>
          </a:p>
          <a:p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panel.add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button_6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11560" y="4619758"/>
            <a:ext cx="8098716" cy="1754326"/>
          </a:xfrm>
          <a:prstGeom prst="rect">
            <a:avLst/>
          </a:prstGeom>
          <a:noFill/>
          <a:ln w="28575">
            <a:solidFill>
              <a:srgbClr val="FF0000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JButton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button_6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JButton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("0");</a:t>
            </a:r>
          </a:p>
          <a:p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button_6.addActionListener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ActionListener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()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l-GR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actionPerformed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ActionEvent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e) {</a:t>
            </a:r>
          </a:p>
          <a:p>
            <a:r>
              <a:rPr lang="el-GR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solidFill>
                <a:schemeClr val="accent6">
                  <a:lumMod val="75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}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panel.add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button_6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</p:txBody>
      </p:sp>
    </p:spTree>
    <p:extLst>
      <p:ext uri="{BB962C8B-B14F-4D97-AF65-F5344CB8AC3E}">
        <p14:creationId xmlns:p14="http://schemas.microsoft.com/office/powerpoint/2010/main" val="40944270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433724" y="5445224"/>
            <a:ext cx="8386748" cy="36004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Δημιουργία κώδικα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2400" dirty="0" smtClean="0"/>
              <a:t>Η δημιουργία ενός κουμπιού δημιουργεί αυτό τον κώδικα</a:t>
            </a:r>
          </a:p>
          <a:p>
            <a:endParaRPr lang="el-GR" sz="2400" dirty="0"/>
          </a:p>
          <a:p>
            <a:endParaRPr lang="el-GR" sz="2400" dirty="0" smtClean="0"/>
          </a:p>
          <a:p>
            <a:r>
              <a:rPr lang="el-GR" sz="2400" dirty="0" smtClean="0"/>
              <a:t>Αν πατήσουμε πάνω στο κουμπί (</a:t>
            </a:r>
            <a:r>
              <a:rPr lang="en-US" sz="2400" dirty="0" smtClean="0"/>
              <a:t>double-click) </a:t>
            </a:r>
            <a:r>
              <a:rPr lang="el-GR" sz="2400" dirty="0" smtClean="0"/>
              <a:t>δημιουργείται ο ακροατής του κουμπιού αυτόματα ως μια </a:t>
            </a:r>
            <a:r>
              <a:rPr lang="el-GR" sz="2400" dirty="0" smtClean="0">
                <a:solidFill>
                  <a:schemeClr val="accent6">
                    <a:lumMod val="75000"/>
                  </a:schemeClr>
                </a:solidFill>
              </a:rPr>
              <a:t>ανώνυμη κλάση</a:t>
            </a:r>
          </a:p>
          <a:p>
            <a:pPr lvl="1"/>
            <a:r>
              <a:rPr lang="el-GR" sz="2000" dirty="0" smtClean="0"/>
              <a:t>Εμείς συμπληρώνουμε τον κώδικα </a:t>
            </a:r>
            <a:endParaRPr lang="en-US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2153207" y="2241687"/>
            <a:ext cx="5147563" cy="646331"/>
          </a:xfrm>
          <a:prstGeom prst="rect">
            <a:avLst/>
          </a:prstGeom>
          <a:noFill/>
          <a:ln w="28575">
            <a:solidFill>
              <a:srgbClr val="FF0000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JButton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button_6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JButton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("0");</a:t>
            </a:r>
          </a:p>
          <a:p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panel.add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button_6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11560" y="4619758"/>
            <a:ext cx="8098716" cy="2031325"/>
          </a:xfrm>
          <a:prstGeom prst="rect">
            <a:avLst/>
          </a:prstGeom>
          <a:noFill/>
          <a:ln w="28575">
            <a:solidFill>
              <a:srgbClr val="FF0000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JButton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button_6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JButton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("0");</a:t>
            </a:r>
          </a:p>
          <a:p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button_6.addActionListener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ActionListener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()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l-GR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actionPerformed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ActionEvent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e) {</a:t>
            </a:r>
          </a:p>
          <a:p>
            <a:r>
              <a:rPr lang="el-GR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textField.setText</a:t>
            </a:r>
            <a:r>
              <a:rPr lang="en-US" b="1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textField.getText</a:t>
            </a:r>
            <a:r>
              <a:rPr lang="en-US" b="1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()+"0");</a:t>
            </a:r>
          </a:p>
          <a:p>
            <a:r>
              <a:rPr lang="el-GR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solidFill>
                <a:schemeClr val="accent6">
                  <a:lumMod val="75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}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panel.add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button_6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</p:txBody>
      </p:sp>
    </p:spTree>
    <p:extLst>
      <p:ext uri="{BB962C8B-B14F-4D97-AF65-F5344CB8AC3E}">
        <p14:creationId xmlns:p14="http://schemas.microsoft.com/office/powerpoint/2010/main" val="38174406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Θα υλοποιήσουμε ένα πρόγραμμα που δημιουργεί ένα παράθυρο με ένα κουμπί, το οποίο αν πατήσουμε κλείνει το παράθυρο</a:t>
            </a:r>
          </a:p>
          <a:p>
            <a:endParaRPr lang="el-GR" dirty="0" smtClean="0"/>
          </a:p>
          <a:p>
            <a:r>
              <a:rPr lang="el-GR" dirty="0" smtClean="0"/>
              <a:t>Με βάση το προηγούμενο μοντέλο:</a:t>
            </a:r>
          </a:p>
          <a:p>
            <a:pPr lvl="1"/>
            <a:r>
              <a:rPr lang="el-GR" dirty="0" smtClean="0"/>
              <a:t>Το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component</a:t>
            </a:r>
            <a:r>
              <a:rPr lang="en-US" dirty="0" smtClean="0"/>
              <a:t> </a:t>
            </a:r>
            <a:r>
              <a:rPr lang="el-GR" dirty="0" smtClean="0"/>
              <a:t>είναι το </a:t>
            </a:r>
            <a:r>
              <a:rPr lang="el-GR" dirty="0" smtClean="0">
                <a:solidFill>
                  <a:srgbClr val="0070C0"/>
                </a:solidFill>
              </a:rPr>
              <a:t>κουμπί</a:t>
            </a:r>
          </a:p>
          <a:p>
            <a:pPr lvl="1"/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Πυροδοτείται το συμβάν </a:t>
            </a:r>
            <a:r>
              <a:rPr lang="el-GR" dirty="0" smtClean="0"/>
              <a:t>όταν </a:t>
            </a:r>
            <a:r>
              <a:rPr lang="el-GR" dirty="0" smtClean="0">
                <a:solidFill>
                  <a:srgbClr val="0070C0"/>
                </a:solidFill>
              </a:rPr>
              <a:t>πατάμε το κουμπί</a:t>
            </a:r>
          </a:p>
          <a:p>
            <a:pPr lvl="1"/>
            <a:r>
              <a:rPr lang="el-GR" dirty="0" smtClean="0"/>
              <a:t>Ο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ακροατής</a:t>
            </a:r>
            <a:r>
              <a:rPr lang="el-GR" dirty="0" smtClean="0"/>
              <a:t> στο συμβάν αυτό είναι επιφορτισμένος με το καθήκον να </a:t>
            </a:r>
            <a:r>
              <a:rPr lang="el-GR" dirty="0" smtClean="0">
                <a:solidFill>
                  <a:srgbClr val="0070C0"/>
                </a:solidFill>
              </a:rPr>
              <a:t>κλείσει </a:t>
            </a:r>
            <a:r>
              <a:rPr lang="el-GR" dirty="0" smtClean="0"/>
              <a:t>το παράθυρο.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96526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559967" y="4233529"/>
            <a:ext cx="8496946" cy="504056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395534" y="1556792"/>
            <a:ext cx="5110006" cy="18002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7741"/>
          </a:xfrm>
          <a:ln w="28575">
            <a:solidFill>
              <a:srgbClr val="0070C0"/>
            </a:solidFill>
            <a:prstDash val="dash"/>
          </a:ln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javax.swing.JFrame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javax.swing.JButton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FirstWindow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extends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JFrame</a:t>
            </a:r>
            <a:endParaRPr lang="en-US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public static final int WIDTH = 300; 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public static final int HEIGHT = 200;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public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FirstWindow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 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super( 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setSize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(WIDTH, HEIGHT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setTitle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("First Window Class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");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setDefaultCloseOperation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JFrame.DO_NOTHING_ON_CLOSE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JButton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endButton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new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JButton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("Click to end program.");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endButton.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addActionListener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(new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EndingListener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));</a:t>
            </a:r>
            <a:endParaRPr lang="el-GR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add(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endButton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291814" y="5805264"/>
            <a:ext cx="6772336" cy="646331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Η δημιουργία του </a:t>
            </a:r>
            <a:r>
              <a:rPr lang="en-US" dirty="0" err="1" smtClean="0"/>
              <a:t>ActionListener</a:t>
            </a:r>
            <a:r>
              <a:rPr lang="en-US" dirty="0" smtClean="0"/>
              <a:t> </a:t>
            </a:r>
            <a:r>
              <a:rPr lang="el-GR" dirty="0" smtClean="0"/>
              <a:t>γίνεται ως ανώνυμο </a:t>
            </a:r>
            <a:r>
              <a:rPr lang="el-GR" dirty="0" err="1" smtClean="0"/>
              <a:t>αντικειμενο</a:t>
            </a:r>
            <a:r>
              <a:rPr lang="el-GR" dirty="0" smtClean="0"/>
              <a:t> μιας και δεν θα το χρησιμοποιήσουμε ποτέ άμεσα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30033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764704"/>
            <a:ext cx="8229600" cy="3268960"/>
          </a:xfrm>
          <a:ln w="28575">
            <a:solidFill>
              <a:srgbClr val="FF0000"/>
            </a:solidFill>
            <a:prstDash val="dash"/>
          </a:ln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java.awt.event.ActionListener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java.awt.event.ActionEvent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EndingListener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implements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ActionListener</a:t>
            </a:r>
            <a:endParaRPr lang="en-US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public void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actionPerformed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ActionEvent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e)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System.exit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(0);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454559" y="3284984"/>
            <a:ext cx="6660232" cy="646331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Ένας ακροατής πάντα υλοποιεί το </a:t>
            </a:r>
            <a:r>
              <a:rPr lang="en-US" dirty="0" smtClean="0">
                <a:solidFill>
                  <a:srgbClr val="FF0000"/>
                </a:solidFill>
              </a:rPr>
              <a:t>interface </a:t>
            </a:r>
            <a:r>
              <a:rPr lang="en-US" dirty="0" err="1" smtClean="0">
                <a:solidFill>
                  <a:srgbClr val="FF0000"/>
                </a:solidFill>
              </a:rPr>
              <a:t>ActionListener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l-GR" dirty="0" smtClean="0"/>
              <a:t>και πρέπει να υλοποιεί την</a:t>
            </a:r>
            <a:r>
              <a:rPr lang="en-US" dirty="0" smtClean="0"/>
              <a:t> </a:t>
            </a:r>
            <a:r>
              <a:rPr lang="el-GR" dirty="0" smtClean="0"/>
              <a:t>μέθοδο </a:t>
            </a:r>
            <a:r>
              <a:rPr lang="en-US" dirty="0" err="1" smtClean="0">
                <a:solidFill>
                  <a:srgbClr val="FF0000"/>
                </a:solidFill>
              </a:rPr>
              <a:t>actionPerformed</a:t>
            </a:r>
            <a:r>
              <a:rPr lang="en-US" dirty="0" smtClean="0">
                <a:solidFill>
                  <a:srgbClr val="FF0000"/>
                </a:solidFill>
              </a:rPr>
              <a:t>(</a:t>
            </a:r>
            <a:r>
              <a:rPr lang="en-US" dirty="0" err="1" smtClean="0">
                <a:solidFill>
                  <a:srgbClr val="FF0000"/>
                </a:solidFill>
              </a:rPr>
              <a:t>ActionEvent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9552" y="4293096"/>
            <a:ext cx="770485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Όταν πατάμε το κουμπί στο </a:t>
            </a:r>
            <a:r>
              <a:rPr lang="en-US" dirty="0" smtClean="0"/>
              <a:t>GUI </a:t>
            </a:r>
            <a:r>
              <a:rPr lang="el-GR" dirty="0" smtClean="0"/>
              <a:t>καλείται η μέθοδος </a:t>
            </a:r>
            <a:r>
              <a:rPr lang="en-US" dirty="0" err="1" smtClean="0">
                <a:solidFill>
                  <a:srgbClr val="0070C0"/>
                </a:solidFill>
              </a:rPr>
              <a:t>actionPerfomed</a:t>
            </a:r>
            <a:r>
              <a:rPr lang="en-US" dirty="0" smtClean="0"/>
              <a:t>  </a:t>
            </a:r>
            <a:r>
              <a:rPr lang="el-GR" dirty="0" smtClean="0"/>
              <a:t>του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ακροατή</a:t>
            </a:r>
            <a:r>
              <a:rPr lang="el-GR" dirty="0" smtClean="0"/>
              <a:t> που έχουμε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καταχωρίσει</a:t>
            </a:r>
            <a:r>
              <a:rPr lang="el-GR" dirty="0" smtClean="0"/>
              <a:t> για το κουμπί</a:t>
            </a:r>
          </a:p>
          <a:p>
            <a:endParaRPr lang="el-GR" dirty="0"/>
          </a:p>
          <a:p>
            <a:r>
              <a:rPr lang="el-GR" dirty="0" smtClean="0"/>
              <a:t>Η κλήση της </a:t>
            </a:r>
            <a:r>
              <a:rPr lang="en-US" dirty="0" err="1">
                <a:solidFill>
                  <a:srgbClr val="0070C0"/>
                </a:solidFill>
              </a:rPr>
              <a:t>a</a:t>
            </a:r>
            <a:r>
              <a:rPr lang="en-US" dirty="0" err="1" smtClean="0">
                <a:solidFill>
                  <a:srgbClr val="0070C0"/>
                </a:solidFill>
              </a:rPr>
              <a:t>ctionPerformed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l-GR" dirty="0" smtClean="0"/>
              <a:t>από τον </a:t>
            </a:r>
            <a:r>
              <a:rPr lang="en-US" dirty="0" err="1" smtClean="0">
                <a:solidFill>
                  <a:srgbClr val="0070C0"/>
                </a:solidFill>
              </a:rPr>
              <a:t>ActionListener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l-GR" dirty="0" smtClean="0"/>
              <a:t>γίνεται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αυτόματα</a:t>
            </a:r>
            <a:r>
              <a:rPr lang="el-GR" dirty="0" smtClean="0"/>
              <a:t> μέσω της βιβλιοθήκης </a:t>
            </a:r>
            <a:r>
              <a:rPr lang="en-US" dirty="0" smtClean="0"/>
              <a:t>Swing, </a:t>
            </a:r>
            <a:r>
              <a:rPr lang="el-GR" dirty="0" smtClean="0"/>
              <a:t>δεν την κάνει ο προγραμματιστής </a:t>
            </a:r>
          </a:p>
          <a:p>
            <a:endParaRPr lang="el-GR" dirty="0"/>
          </a:p>
          <a:p>
            <a:r>
              <a:rPr lang="el-GR" dirty="0" smtClean="0"/>
              <a:t>Η παράμετρος </a:t>
            </a:r>
            <a:r>
              <a:rPr lang="en-US" dirty="0" err="1" smtClean="0">
                <a:solidFill>
                  <a:srgbClr val="0070C0"/>
                </a:solidFill>
              </a:rPr>
              <a:t>ActionEvent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l-GR" dirty="0" smtClean="0"/>
              <a:t>περιέχει πληροφορία σχετικά με το συμβάν που μπορεί να χρησιμοποιηθεί.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61366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2664296"/>
          </a:xfrm>
          <a:ln w="28575">
            <a:solidFill>
              <a:srgbClr val="0070C0"/>
            </a:solidFill>
            <a:prstDash val="dash"/>
          </a:ln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DemoButtonWindow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public static void main(String[]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 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FirstWindow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w = new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FirstWindow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 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w.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setVisible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(true);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283968" y="4706324"/>
            <a:ext cx="4392488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Εδώ δημιουργούμε το παράθυρο μας</a:t>
            </a:r>
          </a:p>
        </p:txBody>
      </p:sp>
    </p:spTree>
    <p:extLst>
      <p:ext uri="{BB962C8B-B14F-4D97-AF65-F5344CB8AC3E}">
        <p14:creationId xmlns:p14="http://schemas.microsoft.com/office/powerpoint/2010/main" val="4903803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Πολλά συστατικά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Αν θέλουμε να βάλουμε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πολλά</a:t>
            </a:r>
            <a:r>
              <a:rPr lang="el-GR" dirty="0" smtClean="0"/>
              <a:t> </a:t>
            </a:r>
            <a:r>
              <a:rPr lang="en-US" dirty="0" smtClean="0"/>
              <a:t>components </a:t>
            </a:r>
            <a:r>
              <a:rPr lang="el-GR" dirty="0" smtClean="0"/>
              <a:t>μέσα στο παράθυρο μας</a:t>
            </a:r>
            <a:r>
              <a:rPr lang="en-US" dirty="0" smtClean="0"/>
              <a:t> </a:t>
            </a:r>
            <a:r>
              <a:rPr lang="el-GR" dirty="0" smtClean="0"/>
              <a:t>τότε θα πρέπει να προσδιορίσουμε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που</a:t>
            </a:r>
            <a:r>
              <a:rPr lang="el-GR" dirty="0" smtClean="0"/>
              <a:t> θα τοποθετηθούν αλλιώς θα μπούνε το ένα πάνω στο άλλο.</a:t>
            </a:r>
          </a:p>
          <a:p>
            <a:r>
              <a:rPr lang="el-GR" dirty="0" smtClean="0"/>
              <a:t>Αυτό γίνεται με την εντολή </a:t>
            </a:r>
            <a:r>
              <a:rPr lang="en-US" dirty="0" err="1" smtClean="0">
                <a:solidFill>
                  <a:srgbClr val="0070C0"/>
                </a:solidFill>
              </a:rPr>
              <a:t>setLayout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l-GR" dirty="0" smtClean="0"/>
              <a:t>που καθορίζει την τοποθέτηση μέσα στο παράθυρο</a:t>
            </a:r>
          </a:p>
          <a:p>
            <a:pPr lvl="1"/>
            <a:r>
              <a:rPr lang="el-GR" dirty="0" smtClean="0"/>
              <a:t>Αυτό μπορεί να γίνει με διαφορετικούς τρόπους</a:t>
            </a:r>
          </a:p>
        </p:txBody>
      </p:sp>
    </p:spTree>
    <p:extLst>
      <p:ext uri="{BB962C8B-B14F-4D97-AF65-F5344CB8AC3E}">
        <p14:creationId xmlns:p14="http://schemas.microsoft.com/office/powerpoint/2010/main" val="27787323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FlowLayout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Απλά τοποθετεί τα </a:t>
            </a:r>
            <a:r>
              <a:rPr lang="en-US" dirty="0" smtClean="0"/>
              <a:t>components </a:t>
            </a:r>
            <a:r>
              <a:rPr lang="el-GR" dirty="0" smtClean="0"/>
              <a:t>το ένα μετά το άλλο από τα αριστερά προς τα δεξιά</a:t>
            </a:r>
          </a:p>
          <a:p>
            <a:r>
              <a:rPr lang="el-GR" dirty="0" smtClean="0"/>
              <a:t>Καλούμε την εντολή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setLayout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(new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FlowLayout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());</a:t>
            </a:r>
          </a:p>
          <a:p>
            <a:pPr marL="274320" lvl="1" indent="0">
              <a:buNone/>
            </a:pPr>
            <a:r>
              <a:rPr lang="en-US" dirty="0" smtClean="0"/>
              <a:t>(</a:t>
            </a:r>
            <a:r>
              <a:rPr lang="el-GR" dirty="0" smtClean="0"/>
              <a:t>Πρέπει να έχουμε κάνει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include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java.awt.FlowLayout</a:t>
            </a:r>
            <a:r>
              <a:rPr lang="en-US" dirty="0" smtClean="0"/>
              <a:t>)</a:t>
            </a:r>
          </a:p>
          <a:p>
            <a:r>
              <a:rPr lang="el-GR" dirty="0" smtClean="0"/>
              <a:t>Μετά προσθέτουμε κανονικά τα </a:t>
            </a:r>
            <a:r>
              <a:rPr lang="en-US" dirty="0" smtClean="0"/>
              <a:t>components</a:t>
            </a:r>
            <a:r>
              <a:rPr lang="el-GR" dirty="0" smtClean="0"/>
              <a:t> με την </a:t>
            </a:r>
            <a:r>
              <a:rPr lang="en-US" dirty="0" smtClean="0">
                <a:solidFill>
                  <a:srgbClr val="0070C0"/>
                </a:solidFill>
              </a:rPr>
              <a:t>add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33441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13359</TotalTime>
  <Words>2125</Words>
  <Application>Microsoft Office PowerPoint</Application>
  <PresentationFormat>On-screen Show (4:3)</PresentationFormat>
  <Paragraphs>475</Paragraphs>
  <Slides>35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6" baseType="lpstr">
      <vt:lpstr>Clarity</vt:lpstr>
      <vt:lpstr>ΤΕΧΝΙΚΕΣ Αντικειμενοστραφουσ προγραμματισμου</vt:lpstr>
      <vt:lpstr>Swing</vt:lpstr>
      <vt:lpstr>Swing</vt:lpstr>
      <vt:lpstr>Παράδειγμα</vt:lpstr>
      <vt:lpstr>PowerPoint Presentation</vt:lpstr>
      <vt:lpstr>PowerPoint Presentation</vt:lpstr>
      <vt:lpstr>PowerPoint Presentation</vt:lpstr>
      <vt:lpstr>Πολλά συστατικά</vt:lpstr>
      <vt:lpstr>FlowLayout</vt:lpstr>
      <vt:lpstr>BorderLayout</vt:lpstr>
      <vt:lpstr>GridLayout</vt:lpstr>
      <vt:lpstr>JPanel</vt:lpstr>
      <vt:lpstr>Παράδειγμα</vt:lpstr>
      <vt:lpstr>PowerPoint Presentation</vt:lpstr>
      <vt:lpstr>PowerPoint Presentation</vt:lpstr>
      <vt:lpstr>PowerPoint Presentation</vt:lpstr>
      <vt:lpstr>PowerPoint Presentation</vt:lpstr>
      <vt:lpstr>actionCommand</vt:lpstr>
      <vt:lpstr>Menu</vt:lpstr>
      <vt:lpstr>Text Box</vt:lpstr>
      <vt:lpstr>Παράδειγμα</vt:lpstr>
      <vt:lpstr>Pop-up Windows</vt:lpstr>
      <vt:lpstr>PowerPoint Presentation</vt:lpstr>
      <vt:lpstr>Icons</vt:lpstr>
      <vt:lpstr>Ακροατές</vt:lpstr>
      <vt:lpstr>Ακροατές</vt:lpstr>
      <vt:lpstr>PowerPoint Presentation</vt:lpstr>
      <vt:lpstr>PowerPoint Presentation</vt:lpstr>
      <vt:lpstr>Ανώνυμες κλάσεις</vt:lpstr>
      <vt:lpstr>Eclipse</vt:lpstr>
      <vt:lpstr>Εισαγωγή μίας διαφάνειας στο Eclipse</vt:lpstr>
      <vt:lpstr>PowerPoint Presentation</vt:lpstr>
      <vt:lpstr>Δημιουργία κώδικα</vt:lpstr>
      <vt:lpstr>Δημιουργία κώδικα</vt:lpstr>
      <vt:lpstr>Δημιουργία κώδικα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ΤΕΧΝΙΚΕΣ Αντικειμενοστραφουσ προγραμματισμου</dc:title>
  <dc:creator>tsap</dc:creator>
  <cp:lastModifiedBy>tsap</cp:lastModifiedBy>
  <cp:revision>689</cp:revision>
  <dcterms:created xsi:type="dcterms:W3CDTF">2013-02-10T16:19:38Z</dcterms:created>
  <dcterms:modified xsi:type="dcterms:W3CDTF">2014-06-12T18:55:53Z</dcterms:modified>
</cp:coreProperties>
</file>