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8" r:id="rId9"/>
    <p:sldId id="269" r:id="rId10"/>
    <p:sldId id="263" r:id="rId11"/>
    <p:sldId id="264" r:id="rId12"/>
    <p:sldId id="265" r:id="rId13"/>
    <p:sldId id="266" r:id="rId14"/>
    <p:sldId id="270" r:id="rId15"/>
    <p:sldId id="271" r:id="rId16"/>
    <p:sldId id="272" r:id="rId17"/>
    <p:sldId id="273" r:id="rId18"/>
    <p:sldId id="274" r:id="rId19"/>
    <p:sldId id="286" r:id="rId20"/>
    <p:sldId id="289" r:id="rId21"/>
    <p:sldId id="275" r:id="rId22"/>
    <p:sldId id="285" r:id="rId23"/>
    <p:sldId id="277" r:id="rId24"/>
    <p:sldId id="284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Graphical User Interfaces (GUI)</a:t>
            </a:r>
            <a:br>
              <a:rPr lang="en-US" dirty="0" smtClean="0"/>
            </a:br>
            <a:r>
              <a:rPr lang="en-US" dirty="0" smtClean="0"/>
              <a:t>SWING</a:t>
            </a:r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534" y="872716"/>
            <a:ext cx="5110006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8098" y="5373216"/>
            <a:ext cx="511000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0306" y="4221088"/>
            <a:ext cx="770485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4" y="4725144"/>
            <a:ext cx="7704858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72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JFrame.DO_NOTHING_ON_CLOSE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("Click to end program.");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buttonEar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endButton.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buttonEar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902624" y="5553236"/>
            <a:ext cx="3241376" cy="576064"/>
          </a:xfrm>
          <a:prstGeom prst="wedgeRectCallout">
            <a:avLst>
              <a:gd name="adj1" fmla="val -29532"/>
              <a:gd name="adj2" fmla="val -112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και </a:t>
            </a:r>
            <a:r>
              <a:rPr lang="el-GR" dirty="0" smtClean="0">
                <a:solidFill>
                  <a:srgbClr val="FF0000"/>
                </a:solidFill>
              </a:rPr>
              <a:t>καταχώριση</a:t>
            </a:r>
            <a:r>
              <a:rPr lang="el-GR" dirty="0" smtClean="0"/>
              <a:t> του ακροατή στο κουμπί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27280" y="424556"/>
            <a:ext cx="233788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Παράθυρο με κουμπί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6408712" y="2741047"/>
            <a:ext cx="2735288" cy="594864"/>
          </a:xfrm>
          <a:prstGeom prst="wedgeRectCallout">
            <a:avLst>
              <a:gd name="adj1" fmla="val -8363"/>
              <a:gd name="adj2" fmla="val 193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κουμπιού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3347864" y="6129300"/>
            <a:ext cx="2574096" cy="612648"/>
          </a:xfrm>
          <a:prstGeom prst="wedgeRectCallout">
            <a:avLst>
              <a:gd name="adj1" fmla="val 20200"/>
              <a:gd name="adj2" fmla="val -108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Προσθήκη κουμπιού στο παράθυρο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6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26896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54559" y="3284984"/>
            <a:ext cx="666023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ακροατής υλοποιεί το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ActionListener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πρέπει να υλοποιεί την</a:t>
            </a:r>
            <a:r>
              <a:rPr lang="en-US" dirty="0" smtClean="0"/>
              <a:t> </a:t>
            </a:r>
            <a:r>
              <a:rPr lang="el-GR" dirty="0" smtClean="0"/>
              <a:t>μέθοδο </a:t>
            </a:r>
            <a:r>
              <a:rPr lang="en-US" dirty="0" err="1" smtClean="0">
                <a:solidFill>
                  <a:srgbClr val="FF0000"/>
                </a:solidFill>
              </a:rPr>
              <a:t>actionPerformed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ActionEvent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293096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πατάμε το κουμπί στο </a:t>
            </a:r>
            <a:r>
              <a:rPr lang="en-US" dirty="0" smtClean="0"/>
              <a:t>GUI </a:t>
            </a:r>
            <a:r>
              <a:rPr lang="el-GR" dirty="0" smtClean="0"/>
              <a:t>καλείται η μέθοδος </a:t>
            </a:r>
            <a:r>
              <a:rPr lang="en-US" dirty="0" err="1" smtClean="0">
                <a:solidFill>
                  <a:srgbClr val="0070C0"/>
                </a:solidFill>
              </a:rPr>
              <a:t>actionPerfomed</a:t>
            </a:r>
            <a:r>
              <a:rPr lang="en-US" dirty="0" smtClean="0"/>
              <a:t>  </a:t>
            </a:r>
            <a:r>
              <a:rPr lang="el-GR" dirty="0" smtClean="0"/>
              <a:t>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καταχωρίσει</a:t>
            </a:r>
            <a:r>
              <a:rPr lang="el-GR" dirty="0" smtClean="0"/>
              <a:t> για το κουμπί</a:t>
            </a:r>
          </a:p>
          <a:p>
            <a:endParaRPr lang="el-GR" dirty="0"/>
          </a:p>
          <a:p>
            <a:r>
              <a:rPr lang="el-GR" dirty="0" smtClean="0"/>
              <a:t>Η κλήση της </a:t>
            </a:r>
            <a:r>
              <a:rPr lang="en-US" dirty="0" err="1">
                <a:solidFill>
                  <a:srgbClr val="0070C0"/>
                </a:solidFill>
              </a:rPr>
              <a:t>a</a:t>
            </a:r>
            <a:r>
              <a:rPr lang="en-US" dirty="0" err="1" smtClean="0">
                <a:solidFill>
                  <a:srgbClr val="0070C0"/>
                </a:solidFill>
              </a:rPr>
              <a:t>ctionPerformed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από τον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γίνεται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 smtClean="0"/>
              <a:t> μέσω της βιβλιοθήκης </a:t>
            </a:r>
            <a:r>
              <a:rPr lang="en-US" dirty="0" smtClean="0"/>
              <a:t>Swing, </a:t>
            </a:r>
            <a:r>
              <a:rPr lang="el-GR" dirty="0" smtClean="0"/>
              <a:t>δεν την κάνει ο προγραμματιστής </a:t>
            </a:r>
          </a:p>
          <a:p>
            <a:endParaRPr lang="el-GR" dirty="0"/>
          </a:p>
          <a:p>
            <a:r>
              <a:rPr lang="el-GR" dirty="0" smtClean="0"/>
              <a:t>Η παράμετρος </a:t>
            </a:r>
            <a:r>
              <a:rPr lang="en-US" dirty="0" err="1" smtClean="0">
                <a:solidFill>
                  <a:srgbClr val="0070C0"/>
                </a:solidFill>
              </a:rPr>
              <a:t>ActionEvent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περιέχει πληροφορία σχετικά με το συμβάν που μπορεί να χρησιμοποιηθεί.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0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4" y="5229200"/>
            <a:ext cx="6912770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4" y="1556792"/>
            <a:ext cx="5110006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setTitle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("First Window Class");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JFrame.DO_NOTHING_ON_CLOSE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("Click to end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endButton.addActionListener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add(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404664"/>
            <a:ext cx="449999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Πιο σωστός τρόπος να ορίσουμε το παράθυρο μας ως ένα τύπο παράθυρου που επεκτείνει την κλάση </a:t>
            </a:r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91814" y="5805264"/>
            <a:ext cx="677233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δημιουργία του </a:t>
            </a:r>
            <a:r>
              <a:rPr lang="en-US" dirty="0" err="1" smtClean="0"/>
              <a:t>ActionListener</a:t>
            </a:r>
            <a:r>
              <a:rPr lang="en-US" dirty="0" smtClean="0"/>
              <a:t> </a:t>
            </a:r>
            <a:r>
              <a:rPr lang="el-GR" dirty="0" smtClean="0"/>
              <a:t>γίνεται ως ανώνυμο αντικείμενο μιας και δεν θα το χρησιμοποιήσουμε ποτέ άμεσα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69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6642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DemoButtonWindow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4509120"/>
            <a:ext cx="842493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Εδώ δημιουργούμε το παράθυρο μας</a:t>
            </a:r>
          </a:p>
          <a:p>
            <a:endParaRPr lang="el-GR" dirty="0"/>
          </a:p>
          <a:p>
            <a:r>
              <a:rPr lang="el-GR" dirty="0" smtClean="0"/>
              <a:t>Αυτό είναι και το σωστό σημείο να αποφασίσουμε αν το παράθυρο θα είναι </a:t>
            </a:r>
            <a:r>
              <a:rPr lang="en-US" dirty="0" smtClean="0"/>
              <a:t>visible </a:t>
            </a:r>
            <a:r>
              <a:rPr lang="el-GR" dirty="0" smtClean="0"/>
              <a:t>ή όχι.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0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Πολλά συστατικά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να βάλουμε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πολλά</a:t>
            </a:r>
            <a:r>
              <a:rPr lang="el-GR" dirty="0" smtClean="0"/>
              <a:t> </a:t>
            </a:r>
            <a:r>
              <a:rPr lang="en-US" dirty="0" smtClean="0"/>
              <a:t>components </a:t>
            </a:r>
            <a:r>
              <a:rPr lang="el-GR" dirty="0" smtClean="0"/>
              <a:t>μέσα στο παράθυρο μας</a:t>
            </a:r>
            <a:r>
              <a:rPr lang="en-US" dirty="0" smtClean="0"/>
              <a:t> </a:t>
            </a:r>
            <a:r>
              <a:rPr lang="el-GR" dirty="0" smtClean="0"/>
              <a:t>τότε θα πρέπει να προσδιορίσουμε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που</a:t>
            </a:r>
            <a:r>
              <a:rPr lang="el-GR" dirty="0" smtClean="0"/>
              <a:t> θα τοποθετηθούν αλλιώς θα μπούνε το ένα πάνω στο άλλο.</a:t>
            </a:r>
          </a:p>
          <a:p>
            <a:r>
              <a:rPr lang="el-GR" dirty="0" smtClean="0"/>
              <a:t>Αυτό γίνεται με την εντολή </a:t>
            </a:r>
            <a:r>
              <a:rPr lang="en-US" dirty="0" err="1" smtClean="0">
                <a:solidFill>
                  <a:srgbClr val="0070C0"/>
                </a:solidFill>
              </a:rPr>
              <a:t>setLayout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καθορίζει την τοποθέτηση μέσα στο παράθυρο</a:t>
            </a:r>
          </a:p>
          <a:p>
            <a:pPr lvl="1"/>
            <a:r>
              <a:rPr lang="el-GR" dirty="0" smtClean="0"/>
              <a:t>Αυτό μπορεί να γίνει με διαφορετικούς τρόπους</a:t>
            </a:r>
          </a:p>
        </p:txBody>
      </p:sp>
    </p:spTree>
    <p:extLst>
      <p:ext uri="{BB962C8B-B14F-4D97-AF65-F5344CB8AC3E}">
        <p14:creationId xmlns:p14="http://schemas.microsoft.com/office/powerpoint/2010/main" val="277873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Απλά τοποθετεί τα </a:t>
            </a:r>
            <a:r>
              <a:rPr lang="en-US" dirty="0" smtClean="0"/>
              <a:t>components </a:t>
            </a:r>
            <a:r>
              <a:rPr lang="el-GR" dirty="0" smtClean="0"/>
              <a:t>το ένα μετά το άλλο από τα αριστερά προς τα δεξιά</a:t>
            </a:r>
          </a:p>
          <a:p>
            <a:r>
              <a:rPr lang="el-GR" dirty="0" smtClean="0"/>
              <a:t>Καλούμε την εντολή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l-GR" dirty="0" smtClean="0"/>
              <a:t>Πρέπει να έχουμε κάνει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java.awt.FlowLayout</a:t>
            </a:r>
            <a:r>
              <a:rPr lang="en-US" dirty="0" smtClean="0"/>
              <a:t>)</a:t>
            </a:r>
          </a:p>
          <a:p>
            <a:r>
              <a:rPr lang="el-GR" dirty="0" smtClean="0"/>
              <a:t>Μετά προσθέτουμε κανονικά τα </a:t>
            </a:r>
            <a:r>
              <a:rPr lang="en-US" dirty="0" smtClean="0"/>
              <a:t>components</a:t>
            </a:r>
            <a:r>
              <a:rPr lang="el-GR" dirty="0" smtClean="0"/>
              <a:t> με την </a:t>
            </a:r>
            <a:r>
              <a:rPr lang="en-US" dirty="0" smtClean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4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BorderLayout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Στην περίπτωση αυτή ο χώρος χωρίζεται σε πέντε περιοχές: </a:t>
            </a:r>
            <a:r>
              <a:rPr lang="en-US" dirty="0" smtClean="0"/>
              <a:t>North, South, East, West Center</a:t>
            </a:r>
            <a:endParaRPr lang="el-GR" dirty="0" smtClean="0"/>
          </a:p>
          <a:p>
            <a:r>
              <a:rPr lang="el-GR" dirty="0"/>
              <a:t>Καλούμε την εντολή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/>
              <a:t>(</a:t>
            </a:r>
            <a:r>
              <a:rPr lang="el-GR" dirty="0" err="1"/>
              <a:t>Πρεπει</a:t>
            </a:r>
            <a:r>
              <a:rPr lang="el-GR" dirty="0"/>
              <a:t> να έχουμε κάνει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java.awt.BorderLayout</a:t>
            </a:r>
            <a:r>
              <a:rPr lang="en-US" dirty="0"/>
              <a:t>)</a:t>
            </a:r>
          </a:p>
          <a:p>
            <a:r>
              <a:rPr lang="el-GR" dirty="0"/>
              <a:t>Μετά </a:t>
            </a:r>
            <a:r>
              <a:rPr lang="el-GR" dirty="0" smtClean="0"/>
              <a:t>όταν προσθέτουμε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 smtClean="0"/>
              <a:t>add</a:t>
            </a:r>
            <a:r>
              <a:rPr lang="el-GR" dirty="0" smtClean="0"/>
              <a:t>, προσδιορίζουμε την περιοχή στην οποία θα προστεθούν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add(label,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555776" y="4509120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555776" y="4509120"/>
            <a:ext cx="42484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North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555776" y="6165304"/>
            <a:ext cx="4248472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South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012160" y="5013176"/>
            <a:ext cx="792088" cy="11521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East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555776" y="5013176"/>
            <a:ext cx="792088" cy="115212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West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347864" y="5013176"/>
            <a:ext cx="2664296" cy="11521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4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GridLayout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3295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Στην περίπτωση αυτή ορίζουμε ένα πλέγμα με </a:t>
            </a:r>
            <a:r>
              <a:rPr lang="en-US" dirty="0" smtClean="0"/>
              <a:t>n </a:t>
            </a:r>
            <a:r>
              <a:rPr lang="el-GR" dirty="0" smtClean="0"/>
              <a:t>γραμμές και </a:t>
            </a:r>
            <a:r>
              <a:rPr lang="en-US" dirty="0" smtClean="0"/>
              <a:t>m </a:t>
            </a:r>
            <a:r>
              <a:rPr lang="el-GR" dirty="0" smtClean="0"/>
              <a:t>στήλες και αυτό γεμίζει από τα αριστερά προς τα δεξιά και από πάνω προς τα κάτω</a:t>
            </a:r>
          </a:p>
          <a:p>
            <a:r>
              <a:rPr lang="el-GR" dirty="0"/>
              <a:t>Καλούμε την εντολή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n,m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dirty="0"/>
              <a:t>(</a:t>
            </a:r>
            <a:r>
              <a:rPr lang="el-GR" dirty="0" err="1"/>
              <a:t>Πρεπει</a:t>
            </a:r>
            <a:r>
              <a:rPr lang="el-GR" dirty="0"/>
              <a:t> να έχουμε κάνει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java.awt.GridLayout</a:t>
            </a:r>
            <a:r>
              <a:rPr lang="en-US" dirty="0"/>
              <a:t>)</a:t>
            </a:r>
          </a:p>
          <a:p>
            <a:r>
              <a:rPr lang="el-GR" dirty="0"/>
              <a:t>Μετά προσθέτουμε κανονικά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99792" y="4653136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699792" y="537321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99792" y="609329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0790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14670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6814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7584" y="5373216"/>
            <a:ext cx="1056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Grid 3x4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2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Δημιουργείστε ένα παράθυρο με τρία κουμπιά:</a:t>
            </a:r>
          </a:p>
          <a:p>
            <a:pPr lvl="1"/>
            <a:r>
              <a:rPr lang="el-GR" dirty="0" smtClean="0"/>
              <a:t>Το ένα κάνει το χρώμα του παραθύρου μπλε, το άλλο κόκκινο και το τρίτο κλείνει το παράθυρο.</a:t>
            </a:r>
            <a:endParaRPr lang="en-US" dirty="0" smtClean="0"/>
          </a:p>
          <a:p>
            <a:pPr lvl="1"/>
            <a:r>
              <a:rPr lang="el-GR" dirty="0" smtClean="0"/>
              <a:t>Κώδικας: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MultiButtonWindow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90464" y="6093296"/>
            <a:ext cx="433463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9024" y="4797152"/>
            <a:ext cx="433463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90465" y="5445224"/>
            <a:ext cx="433463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336704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java.awt.Color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java.awt.FlowLayout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 "Multi-Color");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label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("Pick A Color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add(label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  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("Exit");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lowchart: Manual Operation 3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995936" y="908720"/>
            <a:ext cx="3456384" cy="612648"/>
          </a:xfrm>
          <a:prstGeom prst="wedgeRect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κλάση υλοποιεί τον ακροατή </a:t>
            </a:r>
            <a:r>
              <a:rPr lang="el-GR" dirty="0" smtClean="0">
                <a:solidFill>
                  <a:srgbClr val="002060"/>
                </a:solidFill>
              </a:rPr>
              <a:t>και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την </a:t>
            </a:r>
            <a:r>
              <a:rPr lang="en-US" dirty="0" err="1" smtClean="0">
                <a:solidFill>
                  <a:srgbClr val="002060"/>
                </a:solidFill>
              </a:rPr>
              <a:t>actionPerformed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err="1" smtClean="0"/>
              <a:t>μεθοδο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148064" y="2780928"/>
            <a:ext cx="3312368" cy="612648"/>
          </a:xfrm>
          <a:prstGeom prst="wedgeRectCallout">
            <a:avLst>
              <a:gd name="adj1" fmla="val -65380"/>
              <a:gd name="adj2" fmla="val 35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Ορίζουμε τα χαρακτηριστικά του βασικού παραθύρου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6156176" y="4077072"/>
            <a:ext cx="2736304" cy="2448272"/>
          </a:xfrm>
          <a:prstGeom prst="wedgeRectCallout">
            <a:avLst>
              <a:gd name="adj1" fmla="val -104984"/>
              <a:gd name="adj2" fmla="val 4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τα τρία κουμπιά και τα προσθέτουμε στο </a:t>
            </a:r>
            <a:r>
              <a:rPr lang="en-US" dirty="0" smtClean="0"/>
              <a:t>frame</a:t>
            </a:r>
            <a:endParaRPr lang="el-GR" dirty="0" smtClean="0"/>
          </a:p>
          <a:p>
            <a:pPr algn="ctr"/>
            <a:endParaRPr lang="el-GR" dirty="0"/>
          </a:p>
          <a:p>
            <a:pPr algn="ctr"/>
            <a:r>
              <a:rPr lang="el-GR" dirty="0" smtClean="0"/>
              <a:t>Ο ακροατής των κουμπιών είναι το </a:t>
            </a:r>
            <a:r>
              <a:rPr lang="el-GR" dirty="0" smtClean="0">
                <a:solidFill>
                  <a:srgbClr val="FF0000"/>
                </a:solidFill>
              </a:rPr>
              <a:t>ίδιο </a:t>
            </a:r>
            <a:r>
              <a:rPr lang="el-GR" dirty="0" smtClean="0"/>
              <a:t>το αντικείμενο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5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GUIs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Graphical User Interfaces</a:t>
            </a:r>
            <a:r>
              <a:rPr lang="en-US" dirty="0" smtClean="0"/>
              <a:t>) </a:t>
            </a:r>
            <a:r>
              <a:rPr lang="el-GR" dirty="0" smtClean="0"/>
              <a:t>είναι τα συνηθισμένα </a:t>
            </a:r>
            <a:r>
              <a:rPr lang="en-US" dirty="0" smtClean="0"/>
              <a:t>interfaces </a:t>
            </a:r>
            <a:r>
              <a:rPr lang="el-GR" dirty="0" smtClean="0"/>
              <a:t>που χρησιμοποιούν παράθυρα, κουμπιά, </a:t>
            </a:r>
            <a:r>
              <a:rPr lang="en-US" dirty="0" smtClean="0"/>
              <a:t>menus, </a:t>
            </a:r>
            <a:r>
              <a:rPr lang="el-GR" dirty="0" smtClean="0"/>
              <a:t>κλπ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Swing</a:t>
            </a:r>
            <a:r>
              <a:rPr lang="en-US" dirty="0" smtClean="0"/>
              <a:t> </a:t>
            </a:r>
            <a:r>
              <a:rPr lang="el-GR" dirty="0" smtClean="0"/>
              <a:t>είναι η βιβλιοθήκη της </a:t>
            </a:r>
            <a:r>
              <a:rPr lang="en-US" dirty="0" smtClean="0"/>
              <a:t>Java </a:t>
            </a:r>
            <a:r>
              <a:rPr lang="el-GR" dirty="0" smtClean="0"/>
              <a:t>για τον προγραμματισμό τέτοιων </a:t>
            </a:r>
            <a:r>
              <a:rPr lang="en-US" dirty="0" smtClean="0"/>
              <a:t>interfaces.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μετεξέλιξη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AWT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Window Toolkit</a:t>
            </a:r>
            <a:r>
              <a:rPr lang="en-US" dirty="0" smtClean="0"/>
              <a:t>) </a:t>
            </a:r>
            <a:r>
              <a:rPr lang="el-GR" dirty="0" smtClean="0"/>
              <a:t>το οποίο ήταν το πρώτο αλλά όχι τόσο επιτυχημένο πακέτο της </a:t>
            </a:r>
            <a:r>
              <a:rPr lang="en-US" dirty="0" smtClean="0"/>
              <a:t>Java </a:t>
            </a:r>
            <a:r>
              <a:rPr lang="el-GR" dirty="0" smtClean="0"/>
              <a:t>για </a:t>
            </a:r>
            <a:r>
              <a:rPr lang="en-US" dirty="0" smtClean="0"/>
              <a:t>GUI.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76064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buttonType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switch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buttonType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case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"Blue"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: 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case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"Red"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		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case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"Exit"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9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w = new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w.setVisible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(true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);    </a:t>
            </a: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96136" y="332656"/>
            <a:ext cx="3347864" cy="1080119"/>
          </a:xfrm>
          <a:prstGeom prst="wedgeRectCallout">
            <a:avLst>
              <a:gd name="adj1" fmla="val -57239"/>
              <a:gd name="adj2" fmla="val 3567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μέθοδος </a:t>
            </a:r>
            <a:r>
              <a:rPr lang="en-US" dirty="0" err="1" smtClean="0">
                <a:solidFill>
                  <a:srgbClr val="002060"/>
                </a:solidFill>
              </a:rPr>
              <a:t>actionPerformed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smtClean="0"/>
              <a:t>που καλείται όταν πατηθούν τα κουμπιά (μιας και το αντικείμενο είναι και ακροατής)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876256" y="1556792"/>
            <a:ext cx="2267744" cy="1800200"/>
          </a:xfrm>
          <a:prstGeom prst="wedgeRectCallout">
            <a:avLst>
              <a:gd name="adj1" fmla="val -88910"/>
              <a:gd name="adj2" fmla="val -36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err="1" smtClean="0"/>
              <a:t>actionCommand</a:t>
            </a:r>
            <a:r>
              <a:rPr lang="en-US" dirty="0" smtClean="0"/>
              <a:t> String, </a:t>
            </a:r>
            <a:r>
              <a:rPr lang="el-GR" dirty="0" smtClean="0"/>
              <a:t>το οποίο αν δεν το έχουμε αλλάξει είναι το όνομα του κουμπιού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3959424" y="3573016"/>
            <a:ext cx="5184576" cy="1080120"/>
          </a:xfrm>
          <a:prstGeom prst="wedgeRectCallout">
            <a:avLst>
              <a:gd name="adj1" fmla="val -44303"/>
              <a:gd name="adj2" fmla="val -6350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Η 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μας δίνει πρόσβαση στα </a:t>
            </a:r>
            <a:r>
              <a:rPr lang="el-GR" dirty="0" err="1"/>
              <a:t>χαρακτηριστικα</a:t>
            </a:r>
            <a:r>
              <a:rPr lang="el-GR" dirty="0"/>
              <a:t> του </a:t>
            </a:r>
            <a:r>
              <a:rPr lang="en-US" dirty="0"/>
              <a:t>frame. </a:t>
            </a:r>
            <a:endParaRPr lang="en-US" dirty="0" smtClean="0"/>
          </a:p>
          <a:p>
            <a:r>
              <a:rPr lang="el-GR" dirty="0" smtClean="0"/>
              <a:t>Η 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αλλάζει το χρώμα του </a:t>
            </a:r>
            <a:r>
              <a:rPr lang="en-US" dirty="0"/>
              <a:t>frame</a:t>
            </a:r>
            <a:r>
              <a:rPr lang="el-GR" dirty="0"/>
              <a:t> 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427984" y="5877272"/>
            <a:ext cx="3816424" cy="612648"/>
          </a:xfrm>
          <a:prstGeom prst="wedgeRectCallout">
            <a:avLst>
              <a:gd name="adj1" fmla="val -62648"/>
              <a:gd name="adj2" fmla="val -1033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του παραθύρου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736575" y="548680"/>
            <a:ext cx="2592288" cy="468627"/>
            <a:chOff x="3203848" y="332656"/>
            <a:chExt cx="2592288" cy="468627"/>
          </a:xfrm>
        </p:grpSpPr>
        <p:sp>
          <p:nvSpPr>
            <p:cNvPr id="8" name="Flowchart: Manual Operation 7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  <p:sp>
        <p:nvSpPr>
          <p:cNvPr id="11" name="Rectangular Callout 10"/>
          <p:cNvSpPr/>
          <p:nvPr/>
        </p:nvSpPr>
        <p:spPr>
          <a:xfrm>
            <a:off x="0" y="2348880"/>
            <a:ext cx="1619672" cy="1584176"/>
          </a:xfrm>
          <a:prstGeom prst="wedgeRectCallout">
            <a:avLst>
              <a:gd name="adj1" fmla="val 55327"/>
              <a:gd name="adj2" fmla="val -1611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αποτέλεσμα του κάθε διαφορετικού κουμπιού.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8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Αξιοσημείωτα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extends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implements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Μπορούμε να κάνουμε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 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 ίδιο το παράθυρο</a:t>
            </a:r>
            <a:r>
              <a:rPr lang="el-GR" dirty="0" smtClean="0"/>
              <a:t>, αυτό θα αναλάβει να υλοποιήσει τη μέθοδο </a:t>
            </a:r>
            <a:r>
              <a:rPr lang="en-US" dirty="0" err="1" smtClean="0">
                <a:solidFill>
                  <a:srgbClr val="0070C0"/>
                </a:solidFill>
              </a:rPr>
              <a:t>actionPerformed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Όταν καταχωρούμε τον ακροατή:</a:t>
            </a:r>
          </a:p>
          <a:p>
            <a:pPr marL="274320" lvl="1" indent="0">
              <a:buNone/>
            </a:pPr>
            <a:r>
              <a:rPr lang="el-GR" dirty="0" smtClean="0"/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blueButton.addActionListener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l-GR" dirty="0" smtClean="0"/>
              <a:t>Αλλάζει το </a:t>
            </a:r>
            <a:r>
              <a:rPr lang="en-US" dirty="0" smtClean="0"/>
              <a:t>background </a:t>
            </a:r>
            <a:r>
              <a:rPr lang="el-GR" dirty="0" smtClean="0"/>
              <a:t>χρώμα του παραθύρου</a:t>
            </a:r>
            <a:r>
              <a:rPr lang="en-US" dirty="0" smtClean="0"/>
              <a:t>. H </a:t>
            </a:r>
            <a:r>
              <a:rPr lang="el-GR" dirty="0" smtClean="0"/>
              <a:t>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Color</a:t>
            </a:r>
            <a:r>
              <a:rPr lang="en-US" dirty="0" smtClean="0"/>
              <a:t> </a:t>
            </a:r>
            <a:r>
              <a:rPr lang="el-GR" dirty="0" smtClean="0"/>
              <a:t>μας δίνει τα χρώματα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buttonType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l-GR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Με την εντολή αυτή παίρνουμε το </a:t>
            </a:r>
            <a:r>
              <a:rPr lang="en-US" dirty="0" smtClean="0"/>
              <a:t>String </a:t>
            </a:r>
            <a:r>
              <a:rPr lang="el-GR" dirty="0" smtClean="0"/>
              <a:t>το οποίο δώσαμε σαν τίτλο στο κουμπί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00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actionCommand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String </a:t>
            </a:r>
            <a:r>
              <a:rPr lang="el-GR" dirty="0" smtClean="0"/>
              <a:t>πεδίο που κρατάει πληροφορία για το συμβάν</a:t>
            </a:r>
          </a:p>
          <a:p>
            <a:pPr lvl="1"/>
            <a:r>
              <a:rPr lang="el-GR" dirty="0" smtClean="0"/>
              <a:t>Αν δεν αλλάξουμε κάτι αυτό είναι το όνομα του κουμπιού</a:t>
            </a:r>
          </a:p>
          <a:p>
            <a:r>
              <a:rPr lang="el-GR" dirty="0" smtClean="0"/>
              <a:t>Μπορούμε να διαβάσουμε 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getActionCommand</a:t>
            </a:r>
            <a:r>
              <a:rPr lang="en-US" dirty="0" smtClean="0"/>
              <a:t>.</a:t>
            </a:r>
          </a:p>
          <a:p>
            <a:r>
              <a:rPr lang="el-GR" dirty="0" smtClean="0"/>
              <a:t>Μπορούμε να θέσουμε μια τιμή στο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setActionCommand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(String)</a:t>
            </a:r>
          </a:p>
          <a:p>
            <a:r>
              <a:rPr lang="el-GR" dirty="0" smtClean="0"/>
              <a:t>Π.χ.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redButton.setActionCommand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RedButtonClick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0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Χρώματα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τα δικά μας χρώματα με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RGB</a:t>
            </a:r>
            <a:r>
              <a:rPr lang="en-US" dirty="0" smtClean="0"/>
              <a:t> </a:t>
            </a:r>
            <a:r>
              <a:rPr lang="el-GR" dirty="0" smtClean="0"/>
              <a:t>σύμβαση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myColor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Color(200,100,4);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Τα ορίσματα </a:t>
            </a:r>
            <a:r>
              <a:rPr lang="el-GR" dirty="0" err="1"/>
              <a:t>ειανι</a:t>
            </a:r>
            <a:r>
              <a:rPr lang="el-GR" dirty="0"/>
              <a:t> οι </a:t>
            </a:r>
            <a:r>
              <a:rPr lang="en-US" dirty="0"/>
              <a:t>RGB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Red, Green, Blue</a:t>
            </a:r>
            <a:r>
              <a:rPr lang="en-US" dirty="0" smtClean="0"/>
              <a:t>) </a:t>
            </a:r>
            <a:r>
              <a:rPr lang="el-GR" dirty="0" smtClean="0"/>
              <a:t>τιμές</a:t>
            </a:r>
            <a:endParaRPr lang="el-GR" dirty="0"/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94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Άλλα </a:t>
            </a:r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Drop-down menus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JMenuItem</a:t>
            </a:r>
            <a:r>
              <a:rPr lang="en-US" dirty="0" smtClean="0"/>
              <a:t>: </a:t>
            </a:r>
            <a:r>
              <a:rPr lang="el-GR" dirty="0" smtClean="0"/>
              <a:t>κρατάει μία από τις επιλογές του </a:t>
            </a:r>
            <a:r>
              <a:rPr lang="en-US" dirty="0" smtClean="0"/>
              <a:t>menu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dirty="0" smtClean="0"/>
              <a:t>: </a:t>
            </a:r>
            <a:r>
              <a:rPr lang="el-GR" dirty="0" smtClean="0"/>
              <a:t>κρατάει όλα τα </a:t>
            </a:r>
            <a:r>
              <a:rPr lang="en-US" dirty="0" err="1" smtClean="0"/>
              <a:t>JMenuItems</a:t>
            </a:r>
            <a:endParaRPr lang="en-US" dirty="0" smtClean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JMenuBar</a:t>
            </a:r>
            <a:r>
              <a:rPr lang="en-US" dirty="0" smtClean="0"/>
              <a:t>: </a:t>
            </a:r>
            <a:r>
              <a:rPr lang="el-GR" dirty="0" smtClean="0"/>
              <a:t>κρατάει το </a:t>
            </a:r>
            <a:r>
              <a:rPr lang="en-US" dirty="0" err="1" smtClean="0"/>
              <a:t>Jmenu</a:t>
            </a:r>
            <a:endParaRPr lang="en-US" dirty="0" smtClean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setJMenuBar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: </a:t>
            </a:r>
            <a:r>
              <a:rPr lang="el-GR" dirty="0" smtClean="0"/>
              <a:t>θέτει το </a:t>
            </a:r>
            <a:r>
              <a:rPr lang="en-US" dirty="0" smtClean="0"/>
              <a:t>menu </a:t>
            </a:r>
            <a:r>
              <a:rPr lang="el-GR" dirty="0" smtClean="0"/>
              <a:t>στην κορυφή του </a:t>
            </a:r>
            <a:r>
              <a:rPr lang="en-US" dirty="0" err="1" smtClean="0"/>
              <a:t>JFrame</a:t>
            </a:r>
            <a:r>
              <a:rPr lang="en-US" dirty="0" smtClean="0"/>
              <a:t>. </a:t>
            </a:r>
            <a:r>
              <a:rPr lang="el-GR" dirty="0" smtClean="0"/>
              <a:t>Μπορούμε να χρησιμοποιήσουμε και τη γνωστή εντολή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dirty="0" smtClean="0"/>
              <a:t>.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TextBox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r>
              <a:rPr lang="en-US" dirty="0" smtClean="0"/>
              <a:t>: </a:t>
            </a:r>
            <a:r>
              <a:rPr lang="el-GR" dirty="0" smtClean="0"/>
              <a:t>για την δημιουργία</a:t>
            </a:r>
            <a:r>
              <a:rPr lang="en-US" dirty="0" smtClean="0"/>
              <a:t> </a:t>
            </a:r>
            <a:r>
              <a:rPr lang="el-GR" dirty="0" smtClean="0"/>
              <a:t>ενός </a:t>
            </a:r>
            <a:r>
              <a:rPr lang="en-US" dirty="0" smtClean="0"/>
              <a:t>text box</a:t>
            </a:r>
            <a:r>
              <a:rPr lang="el-GR" dirty="0" smtClean="0"/>
              <a:t>. Ο </a:t>
            </a:r>
            <a:r>
              <a:rPr lang="en-US" dirty="0" smtClean="0"/>
              <a:t>constructor </a:t>
            </a:r>
            <a:r>
              <a:rPr lang="el-GR" dirty="0" smtClean="0"/>
              <a:t>παίρνει σαν όρισμα το μέγεθος του </a:t>
            </a:r>
            <a:r>
              <a:rPr lang="en-US" dirty="0" smtClean="0"/>
              <a:t>text box</a:t>
            </a:r>
            <a:r>
              <a:rPr lang="el-GR" dirty="0" smtClean="0"/>
              <a:t>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με την εντολή αυτή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διαβάζουμε</a:t>
            </a:r>
            <a:r>
              <a:rPr lang="el-GR" dirty="0" smtClean="0"/>
              <a:t> το κείμενο που δόθηκε σαν είσοδος στο </a:t>
            </a:r>
            <a:r>
              <a:rPr lang="en-US" dirty="0" smtClean="0"/>
              <a:t>text box</a:t>
            </a:r>
            <a:r>
              <a:rPr lang="el-GR" dirty="0" smtClean="0"/>
              <a:t>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setText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(String)</a:t>
            </a:r>
            <a:r>
              <a:rPr lang="el-GR" dirty="0" smtClean="0"/>
              <a:t>: με την εντολή αυτή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θέτουμε</a:t>
            </a:r>
            <a:r>
              <a:rPr lang="el-GR" dirty="0" smtClean="0"/>
              <a:t> το κείμενο στο </a:t>
            </a:r>
            <a:r>
              <a:rPr lang="en-US" dirty="0" smtClean="0"/>
              <a:t>text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58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003232" cy="2355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panel</a:t>
            </a:r>
            <a:r>
              <a:rPr lang="en-US" dirty="0" smtClean="0"/>
              <a:t> </a:t>
            </a:r>
            <a:r>
              <a:rPr lang="el-GR" dirty="0" smtClean="0"/>
              <a:t>(τομέας) είναι ένας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container</a:t>
            </a:r>
          </a:p>
          <a:p>
            <a:pPr lvl="1"/>
            <a:r>
              <a:rPr lang="el-GR" dirty="0" smtClean="0"/>
              <a:t>Μέσα σε ένα </a:t>
            </a:r>
            <a:r>
              <a:rPr lang="en-US" dirty="0" smtClean="0"/>
              <a:t>container </a:t>
            </a:r>
            <a:r>
              <a:rPr lang="el-GR" dirty="0" smtClean="0"/>
              <a:t>μπορούμε να βάλουμε </a:t>
            </a:r>
            <a:r>
              <a:rPr lang="en-US" dirty="0" smtClean="0"/>
              <a:t>components </a:t>
            </a:r>
            <a:r>
              <a:rPr lang="el-GR" dirty="0" smtClean="0"/>
              <a:t>και να ορίσουμε χειρισμό συμβάντων.</a:t>
            </a:r>
            <a:endParaRPr lang="en-US" dirty="0" smtClean="0"/>
          </a:p>
          <a:p>
            <a:r>
              <a:rPr lang="el-GR" dirty="0" smtClean="0"/>
              <a:t>Τα </a:t>
            </a:r>
            <a:r>
              <a:rPr lang="en-US" dirty="0" smtClean="0"/>
              <a:t>panels </a:t>
            </a:r>
            <a:r>
              <a:rPr lang="el-GR" dirty="0" smtClean="0"/>
              <a:t>κατά μία έννοια ορίζουν ένα </a:t>
            </a:r>
            <a:r>
              <a:rPr lang="el-GR" dirty="0" smtClean="0">
                <a:solidFill>
                  <a:srgbClr val="0070C0"/>
                </a:solidFill>
              </a:rPr>
              <a:t>παράθυρο μέσα στο παράθυρο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panel </a:t>
            </a:r>
            <a:r>
              <a:rPr lang="el-GR" dirty="0" smtClean="0"/>
              <a:t>έχει κι αυτό το δικό του </a:t>
            </a:r>
            <a:r>
              <a:rPr lang="en-US" dirty="0" smtClean="0"/>
              <a:t>layout</a:t>
            </a:r>
            <a:r>
              <a:rPr lang="el-GR" dirty="0" smtClean="0"/>
              <a:t> και τοποθετούμε μέσα σε αυτό συστατικά. </a:t>
            </a:r>
            <a:endParaRPr lang="en-US" dirty="0" smtClean="0"/>
          </a:p>
          <a:p>
            <a:pPr lvl="1"/>
            <a:r>
              <a:rPr lang="el-GR" dirty="0" smtClean="0"/>
              <a:t>Π.χ., ο παρακάτω κώδικας εκτελείται μέσα σε ένα </a:t>
            </a:r>
            <a:r>
              <a:rPr lang="en-US" dirty="0" err="1" smtClean="0"/>
              <a:t>JFrame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07704" y="4005064"/>
            <a:ext cx="4536504" cy="2713397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button1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(“one”);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(button1);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button2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(“two”);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(button2);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8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driven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Swing </a:t>
            </a:r>
            <a:r>
              <a:rPr lang="el-GR" dirty="0" smtClean="0"/>
              <a:t>ακολουθεί το μοντέλο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event-driven programming</a:t>
            </a:r>
          </a:p>
          <a:p>
            <a:pPr lvl="1"/>
            <a:r>
              <a:rPr lang="el-GR" dirty="0" smtClean="0"/>
              <a:t>Υπάρχουν κάποια αντικείμενα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πυροδοτούν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συμβάντα</a:t>
            </a:r>
            <a:r>
              <a:rPr lang="el-GR" dirty="0" smtClean="0"/>
              <a:t> (</a:t>
            </a:r>
            <a:r>
              <a:rPr lang="en-US" dirty="0" smtClean="0"/>
              <a:t>firing an event)</a:t>
            </a:r>
          </a:p>
          <a:p>
            <a:pPr lvl="1"/>
            <a:r>
              <a:rPr lang="el-GR" dirty="0" smtClean="0"/>
              <a:t>Υπάρχουν κάποια άλλα αντικείμενα που είναι </a:t>
            </a:r>
            <a:r>
              <a:rPr lang="el-GR" dirty="0" smtClean="0">
                <a:solidFill>
                  <a:srgbClr val="0070C0"/>
                </a:solidFill>
              </a:rPr>
              <a:t>ακροατές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listeners</a:t>
            </a:r>
            <a:r>
              <a:rPr lang="en-US" dirty="0" smtClean="0"/>
              <a:t>) </a:t>
            </a:r>
            <a:r>
              <a:rPr lang="el-GR" dirty="0" smtClean="0"/>
              <a:t>για συμβάντα.</a:t>
            </a:r>
          </a:p>
          <a:p>
            <a:pPr lvl="1"/>
            <a:r>
              <a:rPr lang="el-GR" dirty="0" smtClean="0"/>
              <a:t>Αν προκληθεί ένα συμβάν υπάρχουν ειδικοί </a:t>
            </a:r>
            <a:r>
              <a:rPr lang="el-GR" dirty="0" smtClean="0">
                <a:solidFill>
                  <a:srgbClr val="0070C0"/>
                </a:solidFill>
              </a:rPr>
              <a:t>χειριστές</a:t>
            </a:r>
            <a:r>
              <a:rPr lang="el-GR" dirty="0" smtClean="0"/>
              <a:t> του συμβάντος (</a:t>
            </a:r>
            <a:r>
              <a:rPr lang="en-US" dirty="0" smtClean="0">
                <a:solidFill>
                  <a:srgbClr val="0070C0"/>
                </a:solidFill>
              </a:rPr>
              <a:t>event handlers</a:t>
            </a:r>
            <a:r>
              <a:rPr lang="en-US" dirty="0" smtClean="0"/>
              <a:t>)</a:t>
            </a:r>
            <a:r>
              <a:rPr lang="el-GR" dirty="0" smtClean="0"/>
              <a:t> – μέθοδοι που χειρίζονται ένα συμβάν</a:t>
            </a:r>
            <a:endParaRPr lang="en-US" dirty="0" smtClean="0"/>
          </a:p>
          <a:p>
            <a:pPr lvl="1"/>
            <a:r>
              <a:rPr lang="el-GR" dirty="0" smtClean="0"/>
              <a:t>Το </a:t>
            </a:r>
            <a:r>
              <a:rPr lang="el-GR" dirty="0" smtClean="0">
                <a:solidFill>
                  <a:srgbClr val="0070C0"/>
                </a:solidFill>
              </a:rPr>
              <a:t>συμβάν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event</a:t>
            </a:r>
            <a:r>
              <a:rPr lang="en-US" dirty="0" smtClean="0"/>
              <a:t>) </a:t>
            </a:r>
            <a:r>
              <a:rPr lang="el-GR" dirty="0" smtClean="0"/>
              <a:t>είναι κι αυτό ένα αντικείμενο το οποίο 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μεταφέρει πληροφορία </a:t>
            </a:r>
            <a:r>
              <a:rPr lang="el-GR" dirty="0" smtClean="0"/>
              <a:t>μεταξύ του αντικειμένου που προκαλεί το συμβάν και του ακροατή.</a:t>
            </a:r>
          </a:p>
          <a:p>
            <a:r>
              <a:rPr lang="el-GR" dirty="0" smtClean="0"/>
              <a:t>Σας θυμίζουν κάτι όλα αυτά?</a:t>
            </a:r>
          </a:p>
          <a:p>
            <a:pPr lvl="1"/>
            <a:r>
              <a:rPr lang="el-GR" dirty="0" smtClean="0"/>
              <a:t>Πολύ παρόμοιες αρχές υπάρχουν στην δημιουργία και τον χειρισμό </a:t>
            </a:r>
            <a:r>
              <a:rPr lang="el-GR" dirty="0" smtClean="0">
                <a:solidFill>
                  <a:srgbClr val="0070C0"/>
                </a:solidFill>
              </a:rPr>
              <a:t>εξαιρέσεων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0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Swing </a:t>
            </a:r>
            <a:r>
              <a:rPr lang="el-GR" dirty="0" smtClean="0"/>
              <a:t>βιβλιοθήκη ένα </a:t>
            </a:r>
            <a:r>
              <a:rPr lang="en-US" dirty="0" smtClean="0"/>
              <a:t>GUI </a:t>
            </a:r>
            <a:r>
              <a:rPr lang="el-GR" dirty="0" smtClean="0"/>
              <a:t>αποτελείται από πολλά στοιχεία/συστατικά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components</a:t>
            </a:r>
            <a:r>
              <a:rPr lang="en-US" dirty="0" smtClean="0"/>
              <a:t>)</a:t>
            </a:r>
            <a:r>
              <a:rPr lang="el-GR" dirty="0" smtClean="0"/>
              <a:t>  </a:t>
            </a:r>
          </a:p>
          <a:p>
            <a:pPr lvl="1"/>
            <a:r>
              <a:rPr lang="el-GR" dirty="0" smtClean="0"/>
              <a:t>π.χ. παράθυρα, κουμπιά, μενού, κουτιά εισαγωγής κειμένου, κλπ.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components </a:t>
            </a:r>
            <a:r>
              <a:rPr lang="el-GR" dirty="0" smtClean="0"/>
              <a:t>αυτά </a:t>
            </a:r>
            <a:r>
              <a:rPr lang="el-GR" dirty="0" smtClean="0">
                <a:solidFill>
                  <a:srgbClr val="0070C0"/>
                </a:solidFill>
              </a:rPr>
              <a:t>πυροδοτούν συμβάντα</a:t>
            </a:r>
          </a:p>
          <a:p>
            <a:pPr lvl="1"/>
            <a:r>
              <a:rPr lang="el-GR" dirty="0" smtClean="0"/>
              <a:t>Π.χ. το πάτημα ενός κουμπιού, η εισαγωγή κειμένου, η επιλογή σε ένα μενού, κλπ</a:t>
            </a:r>
          </a:p>
          <a:p>
            <a:r>
              <a:rPr lang="el-GR" dirty="0" smtClean="0"/>
              <a:t>Τα συμβάντα αυτά τα χειρίζονται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αντικείμενα-ακροατές</a:t>
            </a:r>
            <a:r>
              <a:rPr lang="el-GR" dirty="0" smtClean="0"/>
              <a:t>, που έχουν ειδικές μεθόδους γι αυτά</a:t>
            </a:r>
          </a:p>
          <a:p>
            <a:pPr lvl="1"/>
            <a:r>
              <a:rPr lang="el-GR" dirty="0" smtClean="0"/>
              <a:t>Τι γίνεται όταν πατάμε ένα κουμπί, όταν κάνουμε μια επιλογή κλπ</a:t>
            </a:r>
          </a:p>
          <a:p>
            <a:r>
              <a:rPr lang="el-GR" dirty="0" smtClean="0"/>
              <a:t>Όλο το πρόγραμμα κυλάει ως μια αλληλουχία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συμβάντα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χειρισμό</a:t>
            </a:r>
            <a:r>
              <a:rPr lang="el-GR" dirty="0" smtClean="0"/>
              <a:t> των ακροατών.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91680" y="5373216"/>
            <a:ext cx="1368152" cy="720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Component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3059832" y="5733256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211960" y="5445224"/>
            <a:ext cx="1152128" cy="57606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5364088" y="5733256"/>
            <a:ext cx="93610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300192" y="5373216"/>
            <a:ext cx="1224136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Listener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01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95537" y="5622899"/>
            <a:ext cx="540060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5534" y="4797152"/>
            <a:ext cx="7704858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5" y="4237216"/>
            <a:ext cx="597536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1484784"/>
            <a:ext cx="374441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727829"/>
            <a:ext cx="5157438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/>
              <a:t>JFrame</a:t>
            </a:r>
            <a:r>
              <a:rPr lang="en-US" dirty="0" smtClean="0"/>
              <a:t> </a:t>
            </a:r>
            <a:r>
              <a:rPr lang="el-GR" dirty="0" smtClean="0"/>
              <a:t>ορίζει </a:t>
            </a:r>
            <a:r>
              <a:rPr lang="el-GR" dirty="0" err="1" smtClean="0"/>
              <a:t>ενα</a:t>
            </a:r>
            <a:r>
              <a:rPr lang="el-GR" dirty="0" smtClean="0"/>
              <a:t> βασικό απλό παράθυρο.</a:t>
            </a:r>
          </a:p>
          <a:p>
            <a:r>
              <a:rPr lang="el-GR" dirty="0" smtClean="0"/>
              <a:t>Ο παρακάτω κώδικας δημιουργεί ένα παράθυρο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6370899" y="2492896"/>
            <a:ext cx="2808312" cy="1296144"/>
          </a:xfrm>
          <a:prstGeom prst="wedgeRectCallout">
            <a:avLst>
              <a:gd name="adj1" fmla="val -50217"/>
              <a:gd name="adj2" fmla="val 848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Καθορίζει το μέγεθος (πλάτος, ύψος) του παραθύρου μετρημένο σε </a:t>
            </a:r>
            <a:r>
              <a:rPr lang="en-US" dirty="0"/>
              <a:t>pixels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6335688" y="5561856"/>
            <a:ext cx="2745678" cy="1107504"/>
          </a:xfrm>
          <a:prstGeom prst="wedgeRectCallout">
            <a:avLst>
              <a:gd name="adj1" fmla="val -41815"/>
              <a:gd name="adj2" fmla="val -655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Καθορίζει </a:t>
            </a:r>
            <a:r>
              <a:rPr lang="el-GR" dirty="0" smtClean="0"/>
              <a:t>τι κάνει το παράθυρο όταν πατάμε το κουμπί για κλείσιμο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2411760" y="6093296"/>
            <a:ext cx="3024336" cy="432048"/>
          </a:xfrm>
          <a:prstGeom prst="wedgeRectCallout">
            <a:avLst>
              <a:gd name="adj1" fmla="val -8467"/>
              <a:gd name="adj2" fmla="val -965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Κάνει το παράθυρο ορατό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1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Επιλογές για το </a:t>
            </a:r>
            <a:r>
              <a:rPr lang="en-US" dirty="0" err="1" smtClean="0">
                <a:solidFill>
                  <a:srgbClr val="0070C0"/>
                </a:solidFill>
              </a:rPr>
              <a:t>setDefaultCloseOperation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EXIT_ON_CLOSE</a:t>
            </a:r>
            <a:r>
              <a:rPr lang="en-US" dirty="0" smtClean="0"/>
              <a:t>: </a:t>
            </a:r>
            <a:r>
              <a:rPr lang="el-GR" dirty="0" smtClean="0"/>
              <a:t>Καλεί την </a:t>
            </a:r>
            <a:r>
              <a:rPr lang="en-US" dirty="0" err="1" smtClean="0"/>
              <a:t>Sytem.exit</a:t>
            </a:r>
            <a:r>
              <a:rPr lang="en-US" dirty="0" smtClean="0"/>
              <a:t>()</a:t>
            </a:r>
            <a:r>
              <a:rPr lang="el-GR" dirty="0" smtClean="0"/>
              <a:t> και σταματάει το πρόγραμμα.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DO_NOTHING_ON_CLOSE</a:t>
            </a:r>
            <a:r>
              <a:rPr lang="en-US" dirty="0" smtClean="0"/>
              <a:t>: </a:t>
            </a:r>
            <a:r>
              <a:rPr lang="el-GR" dirty="0" smtClean="0"/>
              <a:t>δεν κάνει τίποτα, ουσιαστικά δεν μας επιτρέπει να κλείσουμε το παράθυρο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HIDE_ON_CLOSE</a:t>
            </a:r>
            <a:r>
              <a:rPr lang="en-US" dirty="0" smtClean="0"/>
              <a:t>: </a:t>
            </a:r>
            <a:r>
              <a:rPr lang="el-GR" dirty="0" smtClean="0"/>
              <a:t>Κρύβει το παράθυρο αλλά δεν σταματάει το πρόγραμμα.</a:t>
            </a:r>
          </a:p>
          <a:p>
            <a:r>
              <a:rPr lang="el-GR" dirty="0" smtClean="0"/>
              <a:t>Άλλες μέθοδοι: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add</a:t>
            </a:r>
            <a:r>
              <a:rPr lang="en-US" dirty="0" smtClean="0"/>
              <a:t>: </a:t>
            </a:r>
            <a:r>
              <a:rPr lang="el-GR" dirty="0" smtClean="0"/>
              <a:t>προσθέτει ένα συστατικό (</a:t>
            </a:r>
            <a:r>
              <a:rPr lang="en-US" dirty="0" smtClean="0"/>
              <a:t>component) </a:t>
            </a:r>
            <a:r>
              <a:rPr lang="el-GR" dirty="0" smtClean="0"/>
              <a:t>στο παράθυρο (π.χ. ένα κουμπί)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setTitle</a:t>
            </a:r>
            <a:r>
              <a:rPr lang="en-US" dirty="0" smtClean="0">
                <a:solidFill>
                  <a:srgbClr val="0070C0"/>
                </a:solidFill>
              </a:rPr>
              <a:t>(String): </a:t>
            </a:r>
            <a:r>
              <a:rPr lang="el-GR" dirty="0" smtClean="0"/>
              <a:t>δίνει ένα όνομα στο παράθυρο που δημιουργούμε.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7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Ετικέτες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Αφού έχουμε φτιάξει το βασικό παράθυρο μπορούμε πλέον να αρχίσουμε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προσθέτουμε</a:t>
            </a:r>
            <a:r>
              <a:rPr lang="el-GR" dirty="0" smtClean="0"/>
              <a:t> συστατικά (</a:t>
            </a:r>
            <a:r>
              <a:rPr lang="en-US" dirty="0" smtClean="0">
                <a:solidFill>
                  <a:srgbClr val="0070C0"/>
                </a:solidFill>
              </a:rPr>
              <a:t>components</a:t>
            </a:r>
            <a:r>
              <a:rPr lang="en-US" dirty="0" smtClean="0"/>
              <a:t>)</a:t>
            </a:r>
          </a:p>
          <a:p>
            <a:r>
              <a:rPr lang="el-GR" dirty="0" smtClean="0"/>
              <a:t>Μπορούμε να προσθέσουμε ένα (σύντομο) κείμενο στο παράθυρο μας προσθέτοντας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ετικέτα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label</a:t>
            </a:r>
            <a:r>
              <a:rPr lang="en-US" dirty="0" smtClean="0"/>
              <a:t>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JLabel</a:t>
            </a:r>
            <a:r>
              <a:rPr lang="en-US" dirty="0" smtClean="0"/>
              <a:t> class: </a:t>
            </a:r>
            <a:r>
              <a:rPr lang="el-GR" dirty="0" smtClean="0"/>
              <a:t>μας επιτρέπει να δημιουργήσουμε μια ετικέτα με συγκεκριμένο κείμενο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greeting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r>
              <a:rPr lang="el-GR" dirty="0" smtClean="0"/>
              <a:t>Αφού δημιουργήσουμε την ετικέτα θα πρέπει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προσθέσουμε</a:t>
            </a:r>
            <a:r>
              <a:rPr lang="el-GR" dirty="0" smtClean="0"/>
              <a:t> μέσα στο παράθυρο μας.</a:t>
            </a:r>
          </a:p>
          <a:p>
            <a:pPr lvl="1"/>
            <a:r>
              <a:rPr lang="el-GR" dirty="0" smtClean="0"/>
              <a:t>Καλούμε την μέθοδο </a:t>
            </a:r>
            <a:r>
              <a:rPr lang="en-US" dirty="0" smtClean="0">
                <a:solidFill>
                  <a:srgbClr val="FF0000"/>
                </a:solidFill>
              </a:rPr>
              <a:t>add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rgbClr val="FF0000"/>
                </a:solidFill>
              </a:rPr>
              <a:t>JFrame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9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09526" y="869834"/>
            <a:ext cx="5110006" cy="30603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4" y="4725144"/>
            <a:ext cx="7704858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72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javax.swing.JLabel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JLabelDemo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label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("Hello World!");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firstWindow.setVisible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7280" y="424556"/>
            <a:ext cx="231178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Παράθυρο με ετικέτα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3779912" y="5949280"/>
            <a:ext cx="4161518" cy="612648"/>
          </a:xfrm>
          <a:prstGeom prst="wedgeRectCallout">
            <a:avLst>
              <a:gd name="adj1" fmla="val 20200"/>
              <a:gd name="adj2" fmla="val -108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της ετικέτας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JLabel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προσθήκη στο παράθυρο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7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Κουμπιά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Ένα άλλο </a:t>
            </a:r>
            <a:r>
              <a:rPr lang="en-US" dirty="0" smtClean="0"/>
              <a:t>component </a:t>
            </a:r>
            <a:r>
              <a:rPr lang="el-GR" dirty="0" smtClean="0"/>
              <a:t>για ένα γραφικό περιβάλλον είναι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κουμπιά</a:t>
            </a:r>
            <a:r>
              <a:rPr lang="en-US" dirty="0" smtClean="0"/>
              <a:t>.</a:t>
            </a:r>
          </a:p>
          <a:p>
            <a:r>
              <a:rPr lang="el-GR" dirty="0" smtClean="0"/>
              <a:t>Δημιουργούμε κουμπιά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r>
              <a:rPr lang="en-US" dirty="0" smtClean="0"/>
              <a:t>.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button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(“click me”);</a:t>
            </a:r>
          </a:p>
          <a:p>
            <a:pPr lvl="1"/>
            <a:r>
              <a:rPr lang="el-GR" dirty="0" smtClean="0"/>
              <a:t>Το κείμενο στον </a:t>
            </a:r>
            <a:r>
              <a:rPr lang="en-US" dirty="0" smtClean="0"/>
              <a:t>constructor </a:t>
            </a:r>
            <a:r>
              <a:rPr lang="el-GR" dirty="0" smtClean="0"/>
              <a:t>είναι αυτό που εμφανίζεται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πάνω</a:t>
            </a:r>
            <a:r>
              <a:rPr lang="el-GR" dirty="0" smtClean="0"/>
              <a:t> στο κουμπί.</a:t>
            </a:r>
          </a:p>
          <a:p>
            <a:r>
              <a:rPr lang="el-GR" dirty="0" smtClean="0"/>
              <a:t>Για να ξέρουμε τι κάνει το κουμπί όταν πατηθεί θα πρέπει να συνδέσουμε το κουμπί 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 ακροατής είναι ένα αντικείμενο μιας κλάσης που υλοποιεί το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ActionListener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η οποία έχει την μέθοδο</a:t>
            </a:r>
          </a:p>
          <a:p>
            <a:pPr lvl="2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e)</a:t>
            </a:r>
            <a:r>
              <a:rPr lang="en-US" dirty="0" smtClean="0"/>
              <a:t>: </a:t>
            </a:r>
            <a:r>
              <a:rPr lang="el-GR" dirty="0" smtClean="0"/>
              <a:t>χειρίζεται ένα συμβάν</a:t>
            </a:r>
          </a:p>
          <a:p>
            <a:pPr lvl="1"/>
            <a:r>
              <a:rPr lang="el-GR" dirty="0" smtClean="0"/>
              <a:t>Αφού δημιουργήσουμε το αντικείμενο του ακροατή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συνδέουμε (καταχωρούμε)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κουμπί</a:t>
            </a:r>
            <a:r>
              <a:rPr lang="el-GR" dirty="0" smtClean="0"/>
              <a:t> χρησιμοποιώντας την μέθοδο της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r>
              <a:rPr lang="en-US" dirty="0" smtClean="0"/>
              <a:t>:</a:t>
            </a:r>
          </a:p>
          <a:p>
            <a:pPr lvl="2"/>
            <a:r>
              <a:rPr lang="en-US" sz="21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1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sz="2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64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12743</TotalTime>
  <Words>1663</Words>
  <Application>Microsoft Office PowerPoint</Application>
  <PresentationFormat>On-screen Show (4:3)</PresentationFormat>
  <Paragraphs>339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ΤΕΧΝΙΚΕΣ Αντικειμενοστραφουσ προγραμματισμου</vt:lpstr>
      <vt:lpstr>Swing</vt:lpstr>
      <vt:lpstr>Event driven programming</vt:lpstr>
      <vt:lpstr>Swing</vt:lpstr>
      <vt:lpstr>JFrame</vt:lpstr>
      <vt:lpstr>JFrame</vt:lpstr>
      <vt:lpstr>Ετικέτες</vt:lpstr>
      <vt:lpstr>PowerPoint Presentation</vt:lpstr>
      <vt:lpstr>Κουμπιά</vt:lpstr>
      <vt:lpstr>PowerPoint Presentation</vt:lpstr>
      <vt:lpstr>PowerPoint Presentation</vt:lpstr>
      <vt:lpstr>PowerPoint Presentation</vt:lpstr>
      <vt:lpstr>PowerPoint Presentation</vt:lpstr>
      <vt:lpstr>Πολλά συστατικά</vt:lpstr>
      <vt:lpstr>FlowLayout</vt:lpstr>
      <vt:lpstr>BorderLayout</vt:lpstr>
      <vt:lpstr>GridLayout</vt:lpstr>
      <vt:lpstr>Παράδειγμα</vt:lpstr>
      <vt:lpstr>PowerPoint Presentation</vt:lpstr>
      <vt:lpstr>PowerPoint Presentation</vt:lpstr>
      <vt:lpstr>Αξιοσημείωτα</vt:lpstr>
      <vt:lpstr>actionCommand</vt:lpstr>
      <vt:lpstr>Χρώματα</vt:lpstr>
      <vt:lpstr>Άλλα components</vt:lpstr>
      <vt:lpstr>JPanel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659</cp:revision>
  <dcterms:created xsi:type="dcterms:W3CDTF">2013-02-10T16:19:38Z</dcterms:created>
  <dcterms:modified xsi:type="dcterms:W3CDTF">2014-06-12T18:55:40Z</dcterms:modified>
</cp:coreProperties>
</file>