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7" r:id="rId2"/>
    <p:sldId id="739" r:id="rId3"/>
    <p:sldId id="740" r:id="rId4"/>
    <p:sldId id="741" r:id="rId5"/>
    <p:sldId id="742" r:id="rId6"/>
    <p:sldId id="743" r:id="rId7"/>
    <p:sldId id="744" r:id="rId8"/>
    <p:sldId id="745" r:id="rId9"/>
    <p:sldId id="746" r:id="rId10"/>
    <p:sldId id="747" r:id="rId11"/>
    <p:sldId id="748" r:id="rId12"/>
    <p:sldId id="750" r:id="rId13"/>
    <p:sldId id="751" r:id="rId14"/>
    <p:sldId id="785" r:id="rId15"/>
    <p:sldId id="752" r:id="rId16"/>
    <p:sldId id="753" r:id="rId17"/>
    <p:sldId id="754" r:id="rId18"/>
    <p:sldId id="749" r:id="rId19"/>
    <p:sldId id="755" r:id="rId20"/>
    <p:sldId id="756" r:id="rId21"/>
    <p:sldId id="759" r:id="rId22"/>
    <p:sldId id="760" r:id="rId23"/>
    <p:sldId id="761" r:id="rId24"/>
    <p:sldId id="762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6/1/2014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6/1/2014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6/1/2014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6/1/2014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6/1/2014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6/1/2014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6/1/2014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6/1/2014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6/1/2014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6/1/2014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6/1/2014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6/1/2014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6/docs/api/java/lang/Math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Στατικές μέθοδοι και μεταβλητές</a:t>
            </a:r>
            <a:endParaRPr lang="en-US" dirty="0" smtClean="0"/>
          </a:p>
          <a:p>
            <a:pPr algn="ctr"/>
            <a:r>
              <a:rPr lang="el-GR" dirty="0" smtClean="0"/>
              <a:t>Εσωτερικές κλάσεις</a:t>
            </a:r>
            <a:endParaRPr lang="en-US" dirty="0" smtClean="0"/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25010" y="1626473"/>
            <a:ext cx="5698996" cy="2308324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Circle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final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double PI = 3.14;</a:t>
            </a: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double area(double r){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PI*r*r;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25010" y="4968633"/>
            <a:ext cx="6480720" cy="646331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unitCircleArea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Circle.area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(1);</a:t>
            </a: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(“PI value is” +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Circle.PI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3706" y="2060848"/>
            <a:ext cx="106150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Ορισμός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92096" y="4581128"/>
            <a:ext cx="85311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Κλήση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082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Στατικές μέθοδοι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Όταν ορίζουμε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στατική μέθοδο </a:t>
            </a:r>
            <a:r>
              <a:rPr lang="el-GR" dirty="0" smtClean="0"/>
              <a:t>μέσα σε μία κλάση, </a:t>
            </a:r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μπορούμε να χρησιμοποιούμε </a:t>
            </a:r>
            <a:r>
              <a:rPr lang="el-GR" dirty="0" smtClean="0">
                <a:solidFill>
                  <a:srgbClr val="0070C0"/>
                </a:solidFill>
              </a:rPr>
              <a:t>μη στατικά πεδία</a:t>
            </a:r>
            <a:r>
              <a:rPr lang="el-GR" dirty="0" smtClean="0"/>
              <a:t>, ή να καλούμε </a:t>
            </a:r>
            <a:r>
              <a:rPr lang="el-GR" dirty="0" smtClean="0">
                <a:solidFill>
                  <a:srgbClr val="0070C0"/>
                </a:solidFill>
              </a:rPr>
              <a:t>μη στατικές μεθόδους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Μη στατικά πεδία και μη στατικές μέθοδοι συσχετίζονται με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αντικείμενο</a:t>
            </a:r>
            <a:r>
              <a:rPr lang="el-GR" dirty="0" smtClean="0"/>
              <a:t>. Εφόσον μπορούμε να καλέσουμε μια στατική μέθοδο χωρίς αντικείμενο, δεν μπορούμε μέσα σε αυτή να χρησιμοποιούμε μη στατικά πεδία ή μεθόδους.</a:t>
            </a:r>
          </a:p>
          <a:p>
            <a:pPr lvl="1"/>
            <a:r>
              <a:rPr lang="el-GR" dirty="0" smtClean="0"/>
              <a:t>Σκεφτείτε ότι για κάθε χρήση μιας μεθόδου ή μιας μεταβλητής μπορούμε να βάλουμε 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this</a:t>
            </a:r>
            <a:r>
              <a:rPr lang="en-US" dirty="0" smtClean="0"/>
              <a:t> </a:t>
            </a:r>
            <a:r>
              <a:rPr lang="el-GR" dirty="0" smtClean="0"/>
              <a:t>μπροστά. Αν δεν υπάρχει αντικείμενο η αναφορά </a:t>
            </a:r>
            <a:r>
              <a:rPr lang="en-US" dirty="0" smtClean="0"/>
              <a:t>this </a:t>
            </a:r>
            <a:r>
              <a:rPr lang="el-GR" dirty="0" smtClean="0"/>
              <a:t>δεν ορίζεται</a:t>
            </a:r>
          </a:p>
          <a:p>
            <a:r>
              <a:rPr lang="el-GR" dirty="0" smtClean="0"/>
              <a:t>Αν θέλουμε να καλέσουμε μια μη στατική μέθοδο θα πρέπει να ορίσουμε ένα </a:t>
            </a:r>
            <a:r>
              <a:rPr lang="el-GR" dirty="0" smtClean="0">
                <a:solidFill>
                  <a:srgbClr val="0070C0"/>
                </a:solidFill>
              </a:rPr>
              <a:t>αντικείμενο</a:t>
            </a:r>
            <a:r>
              <a:rPr lang="el-GR" dirty="0" smtClean="0"/>
              <a:t> μέσα στην στατική μέθοδο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23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12568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Auxiliary2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x;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y;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Auxiliary2(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y){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this.x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x;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y;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max(){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(x&gt;y)? x: y;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min(){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(x&gt;y)? y: x;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static 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maxToMin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y){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Auxiliary2 aux = new Auxiliary2(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((double)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aux.max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())/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aux.min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82924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Στατικές μεταβλητές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Εκτός από σταθερές μπορούμε να ορίσουμε στατικές μεταβλητές όταν θέλουμε διαφορετικά αντικείμενα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επικοινωνούν</a:t>
            </a:r>
            <a:r>
              <a:rPr lang="el-GR" dirty="0" smtClean="0"/>
              <a:t> μέσω μιας μεταβλητής</a:t>
            </a:r>
          </a:p>
          <a:p>
            <a:pPr lvl="1"/>
            <a:r>
              <a:rPr lang="el-GR" dirty="0" smtClean="0"/>
              <a:t>Υπάρχει μόνο </a:t>
            </a:r>
            <a:r>
              <a:rPr lang="el-GR" dirty="0" smtClean="0">
                <a:solidFill>
                  <a:srgbClr val="0070C0"/>
                </a:solidFill>
              </a:rPr>
              <a:t>ένα αντίγραφο </a:t>
            </a:r>
            <a:r>
              <a:rPr lang="el-GR" dirty="0" smtClean="0"/>
              <a:t>μιας στατικής μεταβλητής, άρα όταν το αλλάζει ένα αντικείμενο την αλλαγή 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βλέπουν</a:t>
            </a:r>
            <a:r>
              <a:rPr lang="el-GR" dirty="0" smtClean="0"/>
              <a:t> και όλα τα άλλα αντικείμενα της κλάσης.</a:t>
            </a:r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r>
              <a:rPr lang="el-GR" dirty="0" smtClean="0"/>
              <a:t>: Στο πρόγραμμα </a:t>
            </a:r>
            <a:r>
              <a:rPr lang="en-US" dirty="0" err="1" smtClean="0">
                <a:solidFill>
                  <a:srgbClr val="0070C0"/>
                </a:solidFill>
              </a:rPr>
              <a:t>TakeTurns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δείχνουμε πως μπορούμε να χρησιμοποιήσουμε στατικές μεταβλητές για να επικοινωνούν μεταξύ τους τα αντικείμενα.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164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0096" y="404664"/>
            <a:ext cx="8733481" cy="6340197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TakeTurns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l-GR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private 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int 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players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r>
              <a:rPr lang="el-GR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private 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int 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rounds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r>
              <a:rPr lang="el-GR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private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l-GR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TakeTurns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 i){</a:t>
            </a:r>
          </a:p>
          <a:p>
            <a:r>
              <a:rPr lang="el-GR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id = i;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players ++;</a:t>
            </a:r>
          </a:p>
          <a:p>
            <a:r>
              <a:rPr lang="el-GR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l-GR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play(){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if (</a:t>
            </a:r>
            <a:r>
              <a:rPr lang="en-US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rounds%players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l-GR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("Round "+ rounds + " Player " + id + " played");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rounds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l-GR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static void main(String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[]){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TakeTurns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player0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new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TakeTurns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(0);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TakeTurns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player1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TakeTurns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(1);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for (int i = 0; i &lt; 10; i ++){</a:t>
            </a:r>
          </a:p>
          <a:p>
            <a:r>
              <a:rPr lang="el-GR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player0.play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player1.play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44008" y="548680"/>
            <a:ext cx="4499992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Τα αντικείμενα </a:t>
            </a:r>
            <a:r>
              <a:rPr lang="en-US" dirty="0" err="1" smtClean="0"/>
              <a:t>player0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dirty="0" err="1" smtClean="0"/>
              <a:t>player1</a:t>
            </a:r>
            <a:r>
              <a:rPr lang="en-US" dirty="0" smtClean="0"/>
              <a:t> </a:t>
            </a:r>
            <a:r>
              <a:rPr lang="el-GR" dirty="0" smtClean="0"/>
              <a:t>βλέπουν τις </a:t>
            </a:r>
            <a:r>
              <a:rPr lang="el-GR" dirty="0" smtClean="0">
                <a:solidFill>
                  <a:srgbClr val="FF0000"/>
                </a:solidFill>
              </a:rPr>
              <a:t>ίδιες</a:t>
            </a:r>
            <a:r>
              <a:rPr lang="el-GR" dirty="0" smtClean="0"/>
              <a:t> μεταβλητές </a:t>
            </a:r>
            <a:r>
              <a:rPr lang="en-US" dirty="0" smtClean="0">
                <a:solidFill>
                  <a:srgbClr val="FF0000"/>
                </a:solidFill>
              </a:rPr>
              <a:t>players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dirty="0" smtClean="0">
                <a:solidFill>
                  <a:srgbClr val="FF0000"/>
                </a:solidFill>
              </a:rPr>
              <a:t>rounds</a:t>
            </a:r>
            <a:r>
              <a:rPr lang="el-GR" dirty="0" smtClean="0"/>
              <a:t>, αλλά </a:t>
            </a:r>
            <a:r>
              <a:rPr lang="el-GR" dirty="0" smtClean="0">
                <a:solidFill>
                  <a:srgbClr val="0070C0"/>
                </a:solidFill>
              </a:rPr>
              <a:t>διαφορετική </a:t>
            </a:r>
            <a:r>
              <a:rPr lang="el-GR" dirty="0" smtClean="0"/>
              <a:t>μεταβλητή </a:t>
            </a:r>
            <a:r>
              <a:rPr lang="en-US" dirty="0" smtClean="0">
                <a:solidFill>
                  <a:srgbClr val="0070C0"/>
                </a:solidFill>
              </a:rPr>
              <a:t>id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17889" y="3666895"/>
            <a:ext cx="522611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 κάθε παίχτης παίζει μόνο όταν είναι η </a:t>
            </a:r>
            <a:r>
              <a:rPr lang="el-GR" dirty="0" smtClean="0">
                <a:solidFill>
                  <a:srgbClr val="FF0000"/>
                </a:solidFill>
              </a:rPr>
              <a:t>σειρά</a:t>
            </a:r>
            <a:r>
              <a:rPr lang="el-GR" dirty="0" smtClean="0"/>
              <a:t> του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041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Στατικές μέθοδοι και μεταβλητές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Έχετε ήδη χρησιμοποιήσει στατικές μεθόδους και μεταβλητές σε διάφορες περιπτώσεις</a:t>
            </a:r>
          </a:p>
          <a:p>
            <a:endParaRPr lang="el-GR" dirty="0"/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System.out</a:t>
            </a:r>
            <a:r>
              <a:rPr lang="en-US" dirty="0" smtClean="0"/>
              <a:t>: </a:t>
            </a:r>
            <a:r>
              <a:rPr lang="el-GR" dirty="0" smtClean="0"/>
              <a:t>στατικό πεδίο της κλάσης </a:t>
            </a:r>
            <a:r>
              <a:rPr lang="en-US" dirty="0" smtClean="0">
                <a:solidFill>
                  <a:srgbClr val="0070C0"/>
                </a:solidFill>
              </a:rPr>
              <a:t>System</a:t>
            </a:r>
            <a:r>
              <a:rPr lang="en-US" dirty="0" smtClean="0"/>
              <a:t>, </a:t>
            </a:r>
            <a:r>
              <a:rPr lang="el-GR" dirty="0" smtClean="0"/>
              <a:t>το οποίο κρατάει ένα </a:t>
            </a:r>
            <a:r>
              <a:rPr lang="en-US" dirty="0" err="1" smtClean="0"/>
              <a:t>PrintStream</a:t>
            </a:r>
            <a:r>
              <a:rPr lang="en-US" dirty="0" smtClean="0"/>
              <a:t> </a:t>
            </a:r>
            <a:r>
              <a:rPr lang="el-GR" dirty="0" smtClean="0"/>
              <a:t>με το οποίο μπορούμε</a:t>
            </a:r>
            <a:r>
              <a:rPr lang="en-US" dirty="0" smtClean="0"/>
              <a:t> </a:t>
            </a:r>
            <a:r>
              <a:rPr lang="el-GR" dirty="0" smtClean="0"/>
              <a:t>γράψουμε στην οθόνη.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System.in</a:t>
            </a:r>
            <a:r>
              <a:rPr lang="en-US" dirty="0" smtClean="0"/>
              <a:t>: </a:t>
            </a:r>
            <a:r>
              <a:rPr lang="el-GR" dirty="0"/>
              <a:t>στατικό πεδίο της κλάσης </a:t>
            </a:r>
            <a:r>
              <a:rPr lang="en-US" dirty="0">
                <a:solidFill>
                  <a:srgbClr val="0070C0"/>
                </a:solidFill>
              </a:rPr>
              <a:t>System</a:t>
            </a:r>
            <a:r>
              <a:rPr lang="en-US" dirty="0"/>
              <a:t>, </a:t>
            </a:r>
            <a:r>
              <a:rPr lang="el-GR" dirty="0"/>
              <a:t>το οποίο κρατάει ένα </a:t>
            </a:r>
            <a:r>
              <a:rPr lang="en-US" dirty="0" err="1" smtClean="0"/>
              <a:t>FileInputStream</a:t>
            </a:r>
            <a:r>
              <a:rPr lang="en-US" dirty="0" smtClean="0"/>
              <a:t> </a:t>
            </a:r>
            <a:r>
              <a:rPr lang="el-GR" dirty="0" smtClean="0"/>
              <a:t>που συνδέεται με το πληκτρολόγιο.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System.exit</a:t>
            </a:r>
            <a:r>
              <a:rPr lang="en-US" dirty="0" smtClean="0">
                <a:solidFill>
                  <a:srgbClr val="0070C0"/>
                </a:solidFill>
              </a:rPr>
              <a:t>()</a:t>
            </a:r>
            <a:r>
              <a:rPr lang="en-US" dirty="0" smtClean="0"/>
              <a:t>: </a:t>
            </a:r>
            <a:r>
              <a:rPr lang="el-GR" dirty="0" smtClean="0"/>
              <a:t>στατική μέθοδος της </a:t>
            </a:r>
            <a:r>
              <a:rPr lang="el-GR" dirty="0"/>
              <a:t>κλάσης </a:t>
            </a:r>
            <a:r>
              <a:rPr lang="en-US" dirty="0">
                <a:solidFill>
                  <a:srgbClr val="0070C0"/>
                </a:solidFill>
              </a:rPr>
              <a:t>System</a:t>
            </a:r>
          </a:p>
        </p:txBody>
      </p:sp>
    </p:spTree>
    <p:extLst>
      <p:ext uri="{BB962C8B-B14F-4D97-AF65-F5344CB8AC3E}">
        <p14:creationId xmlns:p14="http://schemas.microsoft.com/office/powerpoint/2010/main" val="625247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Περιβάλλουσες κλάσεις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Οι </a:t>
            </a:r>
            <a:r>
              <a:rPr lang="en-US" dirty="0" smtClean="0"/>
              <a:t>wrapper classes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Integer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Double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Boolean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Character</a:t>
            </a:r>
            <a:r>
              <a:rPr lang="en-US" dirty="0" smtClean="0"/>
              <a:t> </a:t>
            </a:r>
            <a:r>
              <a:rPr lang="el-GR" dirty="0" smtClean="0"/>
              <a:t>έχουν πολλές στατικές μεθόδους και στατικά πεδία που μας βοηθάνε να χειριζόμαστε τους βασικούς τύπους.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Integer.parseInt</a:t>
            </a:r>
            <a:r>
              <a:rPr lang="en-US" dirty="0" smtClean="0">
                <a:solidFill>
                  <a:srgbClr val="0070C0"/>
                </a:solidFill>
              </a:rPr>
              <a:t>(String)</a:t>
            </a:r>
            <a:r>
              <a:rPr lang="en-US" dirty="0" smtClean="0"/>
              <a:t>:</a:t>
            </a:r>
            <a:r>
              <a:rPr lang="el-GR" dirty="0" smtClean="0"/>
              <a:t> Μετατρέπει ένα </a:t>
            </a:r>
            <a:r>
              <a:rPr lang="en-US" dirty="0" smtClean="0"/>
              <a:t>String </a:t>
            </a:r>
            <a:r>
              <a:rPr lang="el-GR" dirty="0" smtClean="0"/>
              <a:t>σε </a:t>
            </a:r>
            <a:r>
              <a:rPr lang="en-US" dirty="0" smtClean="0"/>
              <a:t>int.</a:t>
            </a:r>
          </a:p>
          <a:p>
            <a:pPr lvl="2"/>
            <a:r>
              <a:rPr lang="el-GR" dirty="0" smtClean="0"/>
              <a:t>Αντίστοιχα: </a:t>
            </a:r>
            <a:r>
              <a:rPr lang="en-US" dirty="0" err="1" smtClean="0">
                <a:solidFill>
                  <a:srgbClr val="0070C0"/>
                </a:solidFill>
              </a:rPr>
              <a:t>Double.parseDouble</a:t>
            </a:r>
            <a:r>
              <a:rPr lang="en-US" dirty="0" smtClean="0">
                <a:solidFill>
                  <a:srgbClr val="0070C0"/>
                </a:solidFill>
              </a:rPr>
              <a:t>(String)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0070C0"/>
                </a:solidFill>
              </a:rPr>
              <a:t>Boolean.parseBoolean</a:t>
            </a:r>
            <a:r>
              <a:rPr lang="en-US" dirty="0" smtClean="0">
                <a:solidFill>
                  <a:srgbClr val="0070C0"/>
                </a:solidFill>
              </a:rPr>
              <a:t>(String)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Integer.MAX_VALUE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0070C0"/>
                </a:solidFill>
              </a:rPr>
              <a:t>Integer.MIN_VALUE</a:t>
            </a:r>
            <a:r>
              <a:rPr lang="el-GR" dirty="0" smtClean="0"/>
              <a:t>: Μέγιστη και ελάχιστη τιμή ενός ακεραίου</a:t>
            </a:r>
            <a:endParaRPr lang="en-US" dirty="0" smtClean="0"/>
          </a:p>
          <a:p>
            <a:pPr lvl="2"/>
            <a:r>
              <a:rPr lang="el-GR" dirty="0" smtClean="0"/>
              <a:t>Αντίστοιχα: </a:t>
            </a:r>
            <a:r>
              <a:rPr lang="en-US" dirty="0" err="1" smtClean="0">
                <a:solidFill>
                  <a:srgbClr val="0070C0"/>
                </a:solidFill>
              </a:rPr>
              <a:t>Double.MAX_VALUE</a:t>
            </a:r>
            <a:r>
              <a:rPr lang="en-US" dirty="0" smtClean="0">
                <a:solidFill>
                  <a:srgbClr val="0070C0"/>
                </a:solidFill>
              </a:rPr>
              <a:t>,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70C0"/>
                </a:solidFill>
              </a:rPr>
              <a:t>Double.MIN_VALUE</a:t>
            </a:r>
            <a:endParaRPr lang="en-US" dirty="0">
              <a:solidFill>
                <a:srgbClr val="0070C0"/>
              </a:solidFill>
            </a:endParaRP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Character.IsDigit</a:t>
            </a:r>
            <a:r>
              <a:rPr lang="en-US" dirty="0" smtClean="0">
                <a:solidFill>
                  <a:srgbClr val="0070C0"/>
                </a:solidFill>
              </a:rPr>
              <a:t>(char)</a:t>
            </a:r>
            <a:r>
              <a:rPr lang="el-GR" dirty="0" smtClean="0"/>
              <a:t>: επιστρέφει </a:t>
            </a:r>
            <a:r>
              <a:rPr lang="en-US" dirty="0" smtClean="0"/>
              <a:t>true </a:t>
            </a:r>
            <a:r>
              <a:rPr lang="el-GR" dirty="0" smtClean="0"/>
              <a:t>αν ο χαρακτήρας είναι ένα ψηφίο</a:t>
            </a:r>
            <a:endParaRPr lang="en-US" dirty="0" smtClean="0"/>
          </a:p>
          <a:p>
            <a:pPr lvl="2"/>
            <a:r>
              <a:rPr lang="el-GR" dirty="0" smtClean="0"/>
              <a:t>Παρόμοια: </a:t>
            </a:r>
            <a:r>
              <a:rPr lang="en-US" dirty="0" err="1" smtClean="0">
                <a:solidFill>
                  <a:srgbClr val="0070C0"/>
                </a:solidFill>
              </a:rPr>
              <a:t>Character.IsLetter</a:t>
            </a:r>
            <a:r>
              <a:rPr lang="en-US" dirty="0" smtClean="0">
                <a:solidFill>
                  <a:srgbClr val="0070C0"/>
                </a:solidFill>
              </a:rPr>
              <a:t>(char)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0070C0"/>
                </a:solidFill>
              </a:rPr>
              <a:t>Character.IsLetterOrDigit</a:t>
            </a:r>
            <a:r>
              <a:rPr lang="en-US" dirty="0" smtClean="0">
                <a:solidFill>
                  <a:srgbClr val="0070C0"/>
                </a:solidFill>
              </a:rPr>
              <a:t>(), </a:t>
            </a:r>
            <a:r>
              <a:rPr lang="en-US" dirty="0" err="1" smtClean="0">
                <a:solidFill>
                  <a:srgbClr val="0070C0"/>
                </a:solidFill>
              </a:rPr>
              <a:t>Character.IsWhiteSpace</a:t>
            </a:r>
            <a:r>
              <a:rPr lang="en-US" dirty="0" smtClean="0">
                <a:solidFill>
                  <a:srgbClr val="0070C0"/>
                </a:solidFill>
              </a:rPr>
              <a:t>(char)</a:t>
            </a:r>
          </a:p>
          <a:p>
            <a:r>
              <a:rPr lang="el-GR" dirty="0" smtClean="0"/>
              <a:t>Οι κλάσεις αυτές έχουν και μη στατικές μεθόδους.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68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κλάση </a:t>
            </a:r>
            <a:r>
              <a:rPr lang="en-US" dirty="0" smtClean="0">
                <a:hlinkClick r:id="rId2"/>
              </a:rPr>
              <a:t>Math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Μία κλάση με πολλές στατικές μεθόδους και στατικά πεδία για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μαθηματικούς υπολογισμούς</a:t>
            </a:r>
          </a:p>
          <a:p>
            <a:r>
              <a:rPr lang="el-GR" dirty="0" smtClean="0"/>
              <a:t>Παραδείγματα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min</a:t>
            </a:r>
            <a:r>
              <a:rPr lang="el-GR" dirty="0" smtClean="0"/>
              <a:t>: </a:t>
            </a:r>
            <a:r>
              <a:rPr lang="el-GR" dirty="0"/>
              <a:t>επιστρέφει το </a:t>
            </a:r>
            <a:r>
              <a:rPr lang="el-GR" dirty="0" smtClean="0"/>
              <a:t>ελάχιστο δύο </a:t>
            </a:r>
            <a:r>
              <a:rPr lang="el-GR" dirty="0"/>
              <a:t>αριθμών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max</a:t>
            </a:r>
            <a:r>
              <a:rPr lang="el-GR" dirty="0" smtClean="0"/>
              <a:t>: επιστρέφει το μέγιστο δύο αριθμών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abs</a:t>
            </a:r>
            <a:r>
              <a:rPr lang="el-GR" dirty="0" smtClean="0"/>
              <a:t>: επιστρέφει την απόλυτη τιμή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pow</a:t>
            </a:r>
            <a:r>
              <a:rPr lang="en-US" dirty="0" smtClean="0">
                <a:solidFill>
                  <a:srgbClr val="0070C0"/>
                </a:solidFill>
              </a:rPr>
              <a:t>(</a:t>
            </a:r>
            <a:r>
              <a:rPr lang="en-US" dirty="0" err="1" smtClean="0">
                <a:solidFill>
                  <a:srgbClr val="0070C0"/>
                </a:solidFill>
              </a:rPr>
              <a:t>x,y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  <a:r>
              <a:rPr lang="en-US" dirty="0" smtClean="0"/>
              <a:t>:</a:t>
            </a:r>
            <a:r>
              <a:rPr lang="el-GR" dirty="0" smtClean="0"/>
              <a:t> υψώνει το </a:t>
            </a:r>
            <a:r>
              <a:rPr lang="en-US" dirty="0" smtClean="0"/>
              <a:t>x </a:t>
            </a:r>
            <a:r>
              <a:rPr lang="el-GR" dirty="0" smtClean="0"/>
              <a:t>στην </a:t>
            </a:r>
            <a:r>
              <a:rPr lang="en-US" dirty="0" smtClean="0"/>
              <a:t>y </a:t>
            </a:r>
            <a:r>
              <a:rPr lang="el-GR" dirty="0" err="1" smtClean="0"/>
              <a:t>δυναμη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floor/ceil</a:t>
            </a:r>
            <a:r>
              <a:rPr lang="el-GR" dirty="0" smtClean="0"/>
              <a:t>: επιστρέφει τον μεγαλύτερο/μικρότερο ακέραιο που είναι μικρότερος/</a:t>
            </a:r>
            <a:r>
              <a:rPr lang="el-GR" dirty="0" err="1" smtClean="0"/>
              <a:t>μεγαλυτερος</a:t>
            </a:r>
            <a:r>
              <a:rPr lang="el-GR" dirty="0" smtClean="0"/>
              <a:t> από το όρισμα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sqrt</a:t>
            </a:r>
            <a:r>
              <a:rPr lang="el-GR" dirty="0" smtClean="0"/>
              <a:t>: επιστρέφει την τετραγωνική ρίζα ενός αριθμού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PI</a:t>
            </a:r>
            <a:r>
              <a:rPr lang="el-GR" dirty="0" smtClean="0"/>
              <a:t>: ο αριθμός π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E</a:t>
            </a:r>
            <a:r>
              <a:rPr lang="en-US" dirty="0" smtClean="0"/>
              <a:t>: </a:t>
            </a:r>
            <a:r>
              <a:rPr lang="el-GR" dirty="0" smtClean="0"/>
              <a:t>Η βάση των φυσικών λογαρίθμων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991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Συμπερασματικά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Στατικές μεθόδους και πεδία συνήθως ορίζουμε όταν θέλουμε μια </a:t>
            </a:r>
            <a:r>
              <a:rPr lang="el-GR" dirty="0" smtClean="0">
                <a:solidFill>
                  <a:srgbClr val="0070C0"/>
                </a:solidFill>
              </a:rPr>
              <a:t>βοηθητική συλλογή </a:t>
            </a:r>
            <a:r>
              <a:rPr lang="el-GR" dirty="0" smtClean="0"/>
              <a:t>από σταθερές και μεθόδους (παρόμοια με την κλάση </a:t>
            </a:r>
            <a:r>
              <a:rPr lang="en-US" dirty="0" smtClean="0"/>
              <a:t>Math </a:t>
            </a:r>
            <a:r>
              <a:rPr lang="el-GR" dirty="0" smtClean="0"/>
              <a:t>της </a:t>
            </a:r>
            <a:r>
              <a:rPr lang="en-US" dirty="0" smtClean="0"/>
              <a:t>Java).</a:t>
            </a:r>
          </a:p>
          <a:p>
            <a:r>
              <a:rPr lang="el-GR" dirty="0" smtClean="0"/>
              <a:t>Μια στατική μέθοδο που μπορείτε να ορίσετε για κάθε κλάση είναι η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main</a:t>
            </a:r>
            <a:r>
              <a:rPr lang="en-US" dirty="0" smtClean="0"/>
              <a:t>, </a:t>
            </a:r>
            <a:r>
              <a:rPr lang="el-GR" dirty="0" smtClean="0"/>
              <a:t>ώστε να </a:t>
            </a:r>
            <a:r>
              <a:rPr lang="el-GR" dirty="0" smtClean="0">
                <a:solidFill>
                  <a:srgbClr val="0070C0"/>
                </a:solidFill>
              </a:rPr>
              <a:t>τεστάρετε</a:t>
            </a:r>
            <a:r>
              <a:rPr lang="el-GR" dirty="0" smtClean="0"/>
              <a:t> μια συγκεκριμένη κλάση.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906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ΕΣωΤΕΡΙΚΕΣ</a:t>
            </a:r>
            <a:r>
              <a:rPr lang="el-GR" dirty="0" smtClean="0"/>
              <a:t> ΚΛΑΣΕΙΣ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488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Στατικές μέθοδοι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Τι σημαίνει το </a:t>
            </a:r>
            <a:r>
              <a:rPr lang="en-US" dirty="0" smtClean="0"/>
              <a:t>keyword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static</a:t>
            </a:r>
            <a:r>
              <a:rPr lang="en-US" dirty="0" smtClean="0"/>
              <a:t> </a:t>
            </a:r>
            <a:r>
              <a:rPr lang="el-GR" dirty="0" smtClean="0"/>
              <a:t>στον ορισμό της </a:t>
            </a:r>
            <a:r>
              <a:rPr lang="en-US" dirty="0" smtClean="0"/>
              <a:t>main </a:t>
            </a:r>
            <a:r>
              <a:rPr lang="el-GR" dirty="0" smtClean="0"/>
              <a:t>μεθόδου? Τι είναι μια </a:t>
            </a:r>
            <a:r>
              <a:rPr lang="el-GR" dirty="0" smtClean="0">
                <a:solidFill>
                  <a:srgbClr val="0070C0"/>
                </a:solidFill>
              </a:rPr>
              <a:t>στατική μέθοδος</a:t>
            </a:r>
            <a:r>
              <a:rPr lang="el-GR" dirty="0" smtClean="0"/>
              <a:t>?</a:t>
            </a:r>
          </a:p>
          <a:p>
            <a:r>
              <a:rPr lang="el-GR" dirty="0" smtClean="0"/>
              <a:t>Μια στατική μέθοδος μπορεί να κληθεί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χωρίς αντικείμενο </a:t>
            </a:r>
            <a:r>
              <a:rPr lang="el-GR" dirty="0" smtClean="0"/>
              <a:t>της κλάσης, χρησιμοποιώντας κατευθείαν το όνομα της κλάσης</a:t>
            </a:r>
          </a:p>
          <a:p>
            <a:pPr lvl="1"/>
            <a:r>
              <a:rPr lang="el-GR" dirty="0" smtClean="0"/>
              <a:t>Η μέθοδος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ανήκει στην κλάση</a:t>
            </a:r>
            <a:r>
              <a:rPr lang="el-GR" dirty="0" smtClean="0"/>
              <a:t> και όχι σε κάποιο συγκεκριμένο αντικείμενο.</a:t>
            </a:r>
          </a:p>
          <a:p>
            <a:pPr lvl="1"/>
            <a:r>
              <a:rPr lang="el-GR" dirty="0" smtClean="0"/>
              <a:t>Όταν καλούμε την συνάρτηση </a:t>
            </a:r>
            <a:r>
              <a:rPr lang="en-US" dirty="0" smtClean="0">
                <a:solidFill>
                  <a:srgbClr val="0070C0"/>
                </a:solidFill>
              </a:rPr>
              <a:t>main</a:t>
            </a:r>
            <a:r>
              <a:rPr lang="en-US" dirty="0" smtClean="0"/>
              <a:t> </a:t>
            </a:r>
            <a:r>
              <a:rPr lang="el-GR" dirty="0" smtClean="0"/>
              <a:t>κατά την εκτέλεση του προγράμματος δεν δημιουργούμε κάποιο αντικείμενο της κλάσης</a:t>
            </a:r>
          </a:p>
          <a:p>
            <a:pPr lvl="1"/>
            <a:r>
              <a:rPr lang="el-GR" dirty="0" smtClean="0"/>
              <a:t>Χρήσιμο για τον ορισμό </a:t>
            </a:r>
            <a:r>
              <a:rPr lang="el-GR" dirty="0" smtClean="0">
                <a:solidFill>
                  <a:srgbClr val="0070C0"/>
                </a:solidFill>
              </a:rPr>
              <a:t>βοηθητικών μεθόδων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528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Εσωτερικές κλάσεις	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Μπορούμε να ορίσουμε μια κλάση μέσα στον ορισμό μιας άλλης κλάσης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99592" y="2763484"/>
            <a:ext cx="4237057" cy="2862322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Shape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 class Point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&lt;Code for Point&gt;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&lt;Code for Shape&gt;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64088" y="2763484"/>
            <a:ext cx="3456384" cy="34163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Γιατί να το κάνουμε αυτό?</a:t>
            </a:r>
          </a:p>
          <a:p>
            <a:endParaRPr lang="el-GR" dirty="0"/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Η κλάση </a:t>
            </a:r>
            <a:r>
              <a:rPr lang="en-US" dirty="0" smtClean="0">
                <a:solidFill>
                  <a:srgbClr val="0070C0"/>
                </a:solidFill>
              </a:rPr>
              <a:t>Point</a:t>
            </a:r>
            <a:r>
              <a:rPr lang="en-US" dirty="0" smtClean="0"/>
              <a:t> </a:t>
            </a:r>
            <a:r>
              <a:rPr lang="el-GR" dirty="0" smtClean="0"/>
              <a:t>μπορεί να είναι χρήσιμη </a:t>
            </a:r>
            <a:r>
              <a:rPr lang="el-GR" dirty="0" smtClean="0">
                <a:solidFill>
                  <a:srgbClr val="FF0000"/>
                </a:solidFill>
              </a:rPr>
              <a:t>μόνο</a:t>
            </a:r>
            <a:r>
              <a:rPr lang="el-GR" dirty="0" smtClean="0"/>
              <a:t> για την </a:t>
            </a:r>
            <a:r>
              <a:rPr lang="en-US" dirty="0" smtClean="0">
                <a:solidFill>
                  <a:srgbClr val="0070C0"/>
                </a:solidFill>
              </a:rPr>
              <a:t>Shape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Μας επιτρέπει να ορίσουμε </a:t>
            </a:r>
            <a:r>
              <a:rPr lang="el-GR" dirty="0" smtClean="0">
                <a:solidFill>
                  <a:srgbClr val="FF0000"/>
                </a:solidFill>
              </a:rPr>
              <a:t>άλλη </a:t>
            </a:r>
            <a:r>
              <a:rPr lang="en-US" dirty="0" smtClean="0">
                <a:solidFill>
                  <a:srgbClr val="0070C0"/>
                </a:solidFill>
              </a:rPr>
              <a:t>Point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σε άλλο σημείο</a:t>
            </a:r>
          </a:p>
          <a:p>
            <a:pPr marL="285750" indent="-285750">
              <a:buFont typeface="Arial" pitchFamily="34" charset="0"/>
              <a:buChar char="•"/>
            </a:pPr>
            <a:endParaRPr lang="el-GR" dirty="0"/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Η </a:t>
            </a:r>
            <a:r>
              <a:rPr lang="en-US" dirty="0" smtClean="0">
                <a:solidFill>
                  <a:srgbClr val="0070C0"/>
                </a:solidFill>
              </a:rPr>
              <a:t>Point</a:t>
            </a:r>
            <a:r>
              <a:rPr lang="en-US" dirty="0" smtClean="0"/>
              <a:t> </a:t>
            </a:r>
            <a:r>
              <a:rPr lang="el-GR" dirty="0" smtClean="0"/>
              <a:t>και η </a:t>
            </a:r>
            <a:r>
              <a:rPr lang="en-US" dirty="0" smtClean="0">
                <a:solidFill>
                  <a:srgbClr val="0070C0"/>
                </a:solidFill>
              </a:rPr>
              <a:t>Shape</a:t>
            </a:r>
            <a:r>
              <a:rPr lang="en-US" dirty="0" smtClean="0"/>
              <a:t> </a:t>
            </a:r>
            <a:r>
              <a:rPr lang="el-GR" dirty="0" smtClean="0"/>
              <a:t>έχουν η μία </a:t>
            </a:r>
            <a:r>
              <a:rPr lang="el-GR" dirty="0" smtClean="0">
                <a:solidFill>
                  <a:srgbClr val="FF0000"/>
                </a:solidFill>
              </a:rPr>
              <a:t>πρόσβαση στα ιδιωτικά πεδία και μεθόδους </a:t>
            </a:r>
            <a:r>
              <a:rPr lang="el-GR" dirty="0" smtClean="0"/>
              <a:t>της άλλης</a:t>
            </a:r>
          </a:p>
        </p:txBody>
      </p:sp>
    </p:spTree>
    <p:extLst>
      <p:ext uri="{BB962C8B-B14F-4D97-AF65-F5344CB8AC3E}">
        <p14:creationId xmlns:p14="http://schemas.microsoft.com/office/powerpoint/2010/main" val="2003008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ΕΠΙΣΚΟΠΗΣΗ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3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79512" y="4869160"/>
            <a:ext cx="7704856" cy="7200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79512" y="4365104"/>
            <a:ext cx="7704856" cy="50405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79512" y="2708920"/>
            <a:ext cx="7704856" cy="165618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79512" y="1484784"/>
            <a:ext cx="7704856" cy="194421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Θέματα που καλύψαμε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Γενικές έννοιες αντικειμενοστραφούς προγραμματισμού</a:t>
            </a:r>
            <a:endParaRPr lang="en-US" dirty="0" smtClean="0"/>
          </a:p>
          <a:p>
            <a:r>
              <a:rPr lang="el-GR" dirty="0" smtClean="0"/>
              <a:t>Βασικά στοιχεία </a:t>
            </a:r>
            <a:r>
              <a:rPr lang="en-US" dirty="0" smtClean="0"/>
              <a:t>Java</a:t>
            </a:r>
          </a:p>
          <a:p>
            <a:r>
              <a:rPr lang="el-GR" dirty="0"/>
              <a:t>Κλάσεις και </a:t>
            </a:r>
            <a:r>
              <a:rPr lang="el-GR" dirty="0" smtClean="0"/>
              <a:t>αντικείμενα</a:t>
            </a:r>
          </a:p>
          <a:p>
            <a:pPr lvl="1"/>
            <a:r>
              <a:rPr lang="el-GR" dirty="0" smtClean="0"/>
              <a:t>Πεδία, μέθοδοι, δημιουργοί, αναφορές</a:t>
            </a:r>
          </a:p>
          <a:p>
            <a:r>
              <a:rPr lang="el-GR" dirty="0" smtClean="0"/>
              <a:t>Σύνθεση και συνάθροιση αντικειμένων</a:t>
            </a:r>
          </a:p>
          <a:p>
            <a:pPr lvl="1"/>
            <a:r>
              <a:rPr lang="el-GR" dirty="0" smtClean="0"/>
              <a:t>Πώς να φτιάχνουμε μεγαλύτερες κλάσεις με μικρότερα αντικείμενα - σχεδίαση</a:t>
            </a:r>
          </a:p>
          <a:p>
            <a:r>
              <a:rPr lang="el-GR" dirty="0" smtClean="0"/>
              <a:t>Κληρονομικότητα, Πολυμορφισμός</a:t>
            </a:r>
          </a:p>
          <a:p>
            <a:r>
              <a:rPr lang="el-GR" dirty="0" smtClean="0"/>
              <a:t>Συλλογές δεδομένων</a:t>
            </a:r>
          </a:p>
          <a:p>
            <a:r>
              <a:rPr lang="el-GR" dirty="0" smtClean="0"/>
              <a:t>Εξαιρέσεις, </a:t>
            </a:r>
            <a:r>
              <a:rPr lang="en-US" dirty="0" smtClean="0"/>
              <a:t>I/O</a:t>
            </a:r>
            <a:r>
              <a:rPr lang="el-GR" dirty="0" smtClean="0"/>
              <a:t> με αρχεία</a:t>
            </a:r>
            <a:endParaRPr lang="en-US" dirty="0" smtClean="0"/>
          </a:p>
          <a:p>
            <a:r>
              <a:rPr lang="el-GR" dirty="0" smtClean="0"/>
              <a:t>Γραφικά περιβάλλοντα</a:t>
            </a:r>
            <a:endParaRPr lang="el-GR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9512" y="2708920"/>
            <a:ext cx="7704856" cy="165618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744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  <p:bldP spid="3" grpId="0" animBg="1"/>
      <p:bldP spid="2" grpId="0" animBg="1"/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Αντικειμενοστραφής  Προγραμματισμός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 και το μάθημα έγινε σε </a:t>
            </a:r>
            <a:r>
              <a:rPr lang="en-US" dirty="0" smtClean="0"/>
              <a:t>Java, </a:t>
            </a:r>
            <a:r>
              <a:rPr lang="el-GR" dirty="0" smtClean="0"/>
              <a:t>οι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βασικές αρχές </a:t>
            </a:r>
            <a:r>
              <a:rPr lang="el-GR" dirty="0"/>
              <a:t>είναι </a:t>
            </a:r>
            <a:r>
              <a:rPr lang="el-GR" dirty="0" smtClean="0"/>
              <a:t>οι ίδιες και για άλλες αντικειμενοστραφείς γλώσσες, και μπορείτε να μάθετε πολύ γρήγορα μια οποιαδήποτε </a:t>
            </a:r>
            <a:r>
              <a:rPr lang="el-GR" dirty="0" smtClean="0">
                <a:solidFill>
                  <a:srgbClr val="0070C0"/>
                </a:solidFill>
              </a:rPr>
              <a:t>άλλη γλώσσα προγραμματισμού</a:t>
            </a:r>
          </a:p>
          <a:p>
            <a:pPr lvl="1"/>
            <a:r>
              <a:rPr lang="el-GR" dirty="0" smtClean="0"/>
              <a:t>Μπορείτε να μάθετε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C#</a:t>
            </a:r>
            <a:r>
              <a:rPr lang="en-US" dirty="0" smtClean="0"/>
              <a:t> </a:t>
            </a:r>
            <a:r>
              <a:rPr lang="el-GR" dirty="0" smtClean="0"/>
              <a:t>σε μια βδομάδα</a:t>
            </a:r>
          </a:p>
          <a:p>
            <a:pPr lvl="1"/>
            <a:r>
              <a:rPr lang="en-US" dirty="0" smtClean="0"/>
              <a:t>H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C++ </a:t>
            </a:r>
            <a:r>
              <a:rPr lang="el-GR" dirty="0" smtClean="0"/>
              <a:t>είναι λίγο πιο μπερδεμένη γιατί πρέπει να κάνετε μόνοι σας τη διαχείριση μνήμης αλλά με τις βασικές αρχές που ξέρετε μπορείτε να την μάθετε γρήγορα.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162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Εξετάσεις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εξετάσεις θα είναι με ανοιχτά βιβλία και σημειώσεις</a:t>
            </a:r>
          </a:p>
          <a:p>
            <a:r>
              <a:rPr lang="el-GR" dirty="0" smtClean="0"/>
              <a:t>Οι ερωτήσεις θα είναι στο πνεύμα των εργαστηρίων και των ασκήσεων</a:t>
            </a:r>
          </a:p>
          <a:p>
            <a:pPr lvl="1"/>
            <a:r>
              <a:rPr lang="el-GR" dirty="0" smtClean="0"/>
              <a:t>Κατά κύριο λόγο θα είναι προγραμματιστικές, αλλά μπορεί να ζητηθεί να ονομάσετε ένα μηχανισμό, ή να εξηγήσετε γιατί συμβαίνει κάτι</a:t>
            </a:r>
          </a:p>
          <a:p>
            <a:pPr lvl="1"/>
            <a:endParaRPr lang="el-GR" dirty="0"/>
          </a:p>
          <a:p>
            <a:r>
              <a:rPr lang="el-GR" dirty="0" smtClean="0"/>
              <a:t>Καλή επιτυχία!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448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Συντακτικό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Ορισμός</a:t>
            </a:r>
          </a:p>
          <a:p>
            <a:endParaRPr lang="el-GR" dirty="0" smtClean="0"/>
          </a:p>
          <a:p>
            <a:endParaRPr lang="el-GR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l-GR" dirty="0" smtClean="0"/>
              <a:t>Κλήση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27584" y="2189042"/>
            <a:ext cx="8186857" cy="2862322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myClass</a:t>
            </a:r>
            <a:endParaRPr lang="en-US" sz="20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... </a:t>
            </a:r>
          </a:p>
          <a:p>
            <a:endParaRPr lang="en-US" sz="20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ReturnType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methodName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(arguments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endParaRPr lang="en-US" sz="20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...</a:t>
            </a:r>
          </a:p>
          <a:p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27583" y="5733256"/>
            <a:ext cx="8186857" cy="400110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.methodName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(arguments)</a:t>
            </a:r>
          </a:p>
        </p:txBody>
      </p:sp>
    </p:spTree>
    <p:extLst>
      <p:ext uri="{BB962C8B-B14F-4D97-AF65-F5344CB8AC3E}">
        <p14:creationId xmlns:p14="http://schemas.microsoft.com/office/powerpoint/2010/main" val="806501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07704" y="1776297"/>
            <a:ext cx="5561138" cy="2585323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Auxiliary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int max(int x, int y){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(x &gt; y){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return x;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	return y;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07704" y="4968633"/>
            <a:ext cx="5561138" cy="369332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m =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Auxiliary.max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(6,5)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3706" y="2060848"/>
            <a:ext cx="106150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Ορισμός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92096" y="4581128"/>
            <a:ext cx="85311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Κλήση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925010" y="5673789"/>
            <a:ext cx="6875472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Η κλήση της μεθόδου </a:t>
            </a:r>
            <a:r>
              <a:rPr lang="en-US" dirty="0" smtClean="0"/>
              <a:t>max </a:t>
            </a:r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χρειάζεται τον ορισμό αντικείμενου</a:t>
            </a:r>
          </a:p>
          <a:p>
            <a:r>
              <a:rPr lang="el-GR" dirty="0" smtClean="0"/>
              <a:t>Γίνεται χρησιμοποιώντας κατευθείαν το όνομα της κλάσης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032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Παρένθεση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Ένας άλλος τρόπος να υλοποιήσετε το </a:t>
            </a:r>
            <a:r>
              <a:rPr lang="en-US" dirty="0" smtClean="0"/>
              <a:t>max </a:t>
            </a:r>
            <a:r>
              <a:rPr lang="el-GR" dirty="0" smtClean="0"/>
              <a:t>τελεστή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2996952"/>
            <a:ext cx="6821098" cy="1200329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int max(int x, int y){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(x&gt;y)? x: y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9552" y="4509120"/>
            <a:ext cx="8424936" cy="193899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H </a:t>
            </a:r>
            <a:r>
              <a:rPr lang="el-GR" sz="2000" dirty="0" smtClean="0"/>
              <a:t>έκφραση:</a:t>
            </a:r>
          </a:p>
          <a:p>
            <a:endParaRPr lang="el-GR" sz="2000" dirty="0" smtClean="0"/>
          </a:p>
          <a:p>
            <a:r>
              <a:rPr lang="en-US" sz="20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condition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? </a:t>
            </a:r>
            <a:r>
              <a:rPr lang="en-US" sz="20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value_if_true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20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value_if_false</a:t>
            </a:r>
            <a:endParaRPr lang="en-US" sz="2000" b="1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endParaRPr lang="el-GR" sz="2000" dirty="0" smtClean="0"/>
          </a:p>
          <a:p>
            <a:r>
              <a:rPr lang="el-GR" sz="2000" dirty="0" smtClean="0"/>
              <a:t>επιστέφει μια τιμή ανάλογα με την αποτίμηση του </a:t>
            </a:r>
            <a:r>
              <a:rPr lang="en-US" sz="2000" dirty="0" smtClean="0"/>
              <a:t>condition </a:t>
            </a:r>
            <a:r>
              <a:rPr lang="el-GR" sz="2000" dirty="0" smtClean="0"/>
              <a:t>και είναι ένας γρήγορος τρόπος να υλοποιήσουμε ένα </a:t>
            </a:r>
            <a:r>
              <a:rPr lang="en-US" sz="2000" dirty="0" smtClean="0"/>
              <a:t>if </a:t>
            </a:r>
            <a:r>
              <a:rPr lang="el-GR" sz="2000" dirty="0" smtClean="0"/>
              <a:t>το οποίο </a:t>
            </a:r>
            <a:r>
              <a:rPr lang="el-GR" sz="2000" dirty="0" smtClean="0">
                <a:solidFill>
                  <a:srgbClr val="FF0000"/>
                </a:solidFill>
              </a:rPr>
              <a:t>επιστρέφει μία τιμή</a:t>
            </a:r>
          </a:p>
        </p:txBody>
      </p:sp>
    </p:spTree>
    <p:extLst>
      <p:ext uri="{BB962C8B-B14F-4D97-AF65-F5344CB8AC3E}">
        <p14:creationId xmlns:p14="http://schemas.microsoft.com/office/powerpoint/2010/main" val="232684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Στατικές μεταβλητές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Παρόμοια με τις στατικές μεθόδους μπορούμε να ορίσουμε 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στατικές μεταβλητές</a:t>
            </a:r>
          </a:p>
          <a:p>
            <a:pPr lvl="1"/>
            <a:r>
              <a:rPr lang="el-GR" dirty="0" smtClean="0"/>
              <a:t>Οι στατικές μεταβλητές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ανήκουν στην κλάση </a:t>
            </a:r>
            <a:r>
              <a:rPr lang="el-GR" dirty="0" smtClean="0"/>
              <a:t>και όχι σε κάποιο συγκεκριμένο αντικείμενο και, εφόσον είναι </a:t>
            </a:r>
            <a:r>
              <a:rPr lang="en-US" dirty="0" smtClean="0"/>
              <a:t>public </a:t>
            </a:r>
            <a:r>
              <a:rPr lang="el-GR" dirty="0" smtClean="0"/>
              <a:t>μπορούμε να έχουμε πρόσβαση σε αυτές χρησιμοποιώντας το όνομα της κλάσης</a:t>
            </a:r>
            <a:r>
              <a:rPr lang="en-US" dirty="0" smtClean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χωρίς</a:t>
            </a:r>
            <a:r>
              <a:rPr lang="el-GR" dirty="0" smtClean="0"/>
              <a:t> να έχουμε ορίσει κάποιο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αντικείμενο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803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Συντακτικό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Ορισμός</a:t>
            </a:r>
          </a:p>
          <a:p>
            <a:endParaRPr lang="el-GR" dirty="0" smtClean="0"/>
          </a:p>
          <a:p>
            <a:endParaRPr lang="el-GR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l-GR" dirty="0" smtClean="0"/>
              <a:t>Κλήση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27584" y="2189042"/>
            <a:ext cx="8186857" cy="2862322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myClass</a:t>
            </a:r>
            <a:endParaRPr lang="en-US" sz="20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Type 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varName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20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ReturnType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methodName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(arguments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endParaRPr lang="en-US" sz="20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...</a:t>
            </a:r>
          </a:p>
          <a:p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27583" y="5733256"/>
            <a:ext cx="8186857" cy="400110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…. 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.varName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…. ;</a:t>
            </a:r>
          </a:p>
        </p:txBody>
      </p:sp>
    </p:spTree>
    <p:extLst>
      <p:ext uri="{BB962C8B-B14F-4D97-AF65-F5344CB8AC3E}">
        <p14:creationId xmlns:p14="http://schemas.microsoft.com/office/powerpoint/2010/main" val="2659980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25010" y="1626473"/>
            <a:ext cx="5561138" cy="3139321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Auxiliary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int factor = 2.0;</a:t>
            </a: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int max(int x, int y){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(x &gt; y){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return x;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	return y;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07704" y="4968633"/>
            <a:ext cx="6120680" cy="646331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m = 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Auxiliary.factor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Auxiliary.max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(6,5)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3706" y="2060848"/>
            <a:ext cx="106150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Ορισμός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92096" y="4581128"/>
            <a:ext cx="85311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Κλήση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185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Σταθερές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στατικές μεταβλητές πολλές φορές χρησιμοποιούνται για να ορίσουμε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σταθερές</a:t>
            </a:r>
            <a:r>
              <a:rPr lang="en-US" dirty="0" smtClean="0"/>
              <a:t>.</a:t>
            </a:r>
          </a:p>
          <a:p>
            <a:pPr lvl="1"/>
            <a:r>
              <a:rPr lang="el-GR" dirty="0" smtClean="0"/>
              <a:t>Τις ορίζουμε σε μία κλάση και μπορούμε να τις χρησιμοποιούμε σε διάφορα σημεία στο πρόγραμμα.</a:t>
            </a:r>
          </a:p>
          <a:p>
            <a:pPr lvl="1"/>
            <a:endParaRPr lang="el-GR" dirty="0" smtClean="0"/>
          </a:p>
          <a:p>
            <a:r>
              <a:rPr lang="el-GR" dirty="0" smtClean="0"/>
              <a:t>Για να προσδιορίσουμε ότι μία μεταβλητή είναι σταθερά μπορούμε να χρησιμοποιήσουμε το </a:t>
            </a:r>
            <a:r>
              <a:rPr lang="en-US" dirty="0" smtClean="0"/>
              <a:t>keyword </a:t>
            </a:r>
            <a:r>
              <a:rPr lang="en-US" dirty="0" smtClean="0">
                <a:solidFill>
                  <a:srgbClr val="FF0000"/>
                </a:solidFill>
              </a:rPr>
              <a:t>final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785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11826</TotalTime>
  <Words>1061</Words>
  <Application>Microsoft Office PowerPoint</Application>
  <PresentationFormat>On-screen Show (4:3)</PresentationFormat>
  <Paragraphs>244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Clarity</vt:lpstr>
      <vt:lpstr>ΤΕΧΝΙΚΕΣ Αντικειμενοστραφουσ προγραμματισμου</vt:lpstr>
      <vt:lpstr>Στατικές μέθοδοι</vt:lpstr>
      <vt:lpstr>Συντακτικό</vt:lpstr>
      <vt:lpstr>Παράδειγμα</vt:lpstr>
      <vt:lpstr>Παρένθεση</vt:lpstr>
      <vt:lpstr>Στατικές μεταβλητές</vt:lpstr>
      <vt:lpstr>Συντακτικό</vt:lpstr>
      <vt:lpstr>Παράδειγμα</vt:lpstr>
      <vt:lpstr>Σταθερές</vt:lpstr>
      <vt:lpstr>Παράδειγμα</vt:lpstr>
      <vt:lpstr>Στατικές μέθοδοι</vt:lpstr>
      <vt:lpstr>Παράδειγμα</vt:lpstr>
      <vt:lpstr>Στατικές μεταβλητές</vt:lpstr>
      <vt:lpstr>PowerPoint Presentation</vt:lpstr>
      <vt:lpstr>Στατικές μέθοδοι και μεταβλητές</vt:lpstr>
      <vt:lpstr>Περιβάλλουσες κλάσεις</vt:lpstr>
      <vt:lpstr>Η κλάση Math</vt:lpstr>
      <vt:lpstr>Συμπερασματικά</vt:lpstr>
      <vt:lpstr>ΕΣωΤΕΡΙΚΕΣ ΚΛΑΣΕΙΣ</vt:lpstr>
      <vt:lpstr>Εσωτερικές κλάσεις </vt:lpstr>
      <vt:lpstr>ΕΠΙΣΚΟΠΗΣΗ</vt:lpstr>
      <vt:lpstr>Θέματα που καλύψαμε</vt:lpstr>
      <vt:lpstr>Αντικειμενοστραφής  Προγραμματισμός</vt:lpstr>
      <vt:lpstr>Εξετάσεις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629</cp:revision>
  <dcterms:created xsi:type="dcterms:W3CDTF">2013-02-10T16:19:38Z</dcterms:created>
  <dcterms:modified xsi:type="dcterms:W3CDTF">2014-06-01T14:34:40Z</dcterms:modified>
</cp:coreProperties>
</file>