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670" r:id="rId3"/>
    <p:sldId id="671" r:id="rId4"/>
    <p:sldId id="672" r:id="rId5"/>
    <p:sldId id="711" r:id="rId6"/>
    <p:sldId id="673" r:id="rId7"/>
    <p:sldId id="674" r:id="rId8"/>
    <p:sldId id="675" r:id="rId9"/>
    <p:sldId id="676" r:id="rId10"/>
    <p:sldId id="677" r:id="rId11"/>
    <p:sldId id="678" r:id="rId12"/>
    <p:sldId id="679" r:id="rId13"/>
    <p:sldId id="680" r:id="rId14"/>
    <p:sldId id="681" r:id="rId15"/>
    <p:sldId id="682" r:id="rId16"/>
    <p:sldId id="683" r:id="rId17"/>
    <p:sldId id="684" r:id="rId18"/>
    <p:sldId id="685" r:id="rId19"/>
    <p:sldId id="686" r:id="rId20"/>
    <p:sldId id="687" r:id="rId21"/>
    <p:sldId id="710" r:id="rId22"/>
    <p:sldId id="688" r:id="rId23"/>
    <p:sldId id="689" r:id="rId24"/>
    <p:sldId id="690" r:id="rId25"/>
    <p:sldId id="691" r:id="rId26"/>
    <p:sldId id="692" r:id="rId27"/>
    <p:sldId id="693" r:id="rId28"/>
    <p:sldId id="694" r:id="rId29"/>
    <p:sldId id="695" r:id="rId30"/>
    <p:sldId id="696" r:id="rId31"/>
    <p:sldId id="697" r:id="rId32"/>
    <p:sldId id="698" r:id="rId33"/>
    <p:sldId id="699" r:id="rId34"/>
    <p:sldId id="700" r:id="rId35"/>
    <p:sldId id="701" r:id="rId36"/>
    <p:sldId id="702" r:id="rId37"/>
    <p:sldId id="703" r:id="rId38"/>
    <p:sldId id="704" r:id="rId39"/>
    <p:sldId id="705" r:id="rId40"/>
    <p:sldId id="706" r:id="rId41"/>
    <p:sldId id="707" r:id="rId42"/>
    <p:sldId id="708" r:id="rId43"/>
    <p:sldId id="70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#su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StringTokenizer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Αρχεία</a:t>
            </a:r>
            <a:endParaRPr lang="en-US" dirty="0" smtClean="0"/>
          </a:p>
          <a:p>
            <a:pPr algn="ctr"/>
            <a:r>
              <a:rPr lang="el-GR" dirty="0" smtClean="0"/>
              <a:t>Επεξεργασία αλφαριθμητικών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6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4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διάβασμα.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5209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4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148064" y="1573525"/>
            <a:ext cx="3528392" cy="828672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</a:t>
            </a:r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l-GR" dirty="0" smtClean="0"/>
              <a:t>έτσι κι αλλιώς δεν το χρησιμοποιούμε αλλού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437112"/>
            <a:ext cx="6388287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9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 να: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err="1" smtClean="0"/>
              <a:t>κλεισουμε</a:t>
            </a:r>
            <a:r>
              <a:rPr lang="el-GR" dirty="0" smtClean="0"/>
              <a:t>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8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409537"/>
            <a:ext cx="3528392" cy="414336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line = 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με νούμερα.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1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 (!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 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αφηρημένο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9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2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επεξεργασία αλφαριθμητικών είναι πολύ σημαντική για πολλές εφαρμογές. Θα δούμε μερικές χρήσιμες εντολές</a:t>
            </a:r>
          </a:p>
          <a:p>
            <a:r>
              <a:rPr lang="el-GR" dirty="0" smtClean="0"/>
              <a:t>Σε όλες τις εντολές για επεξεργασία των </a:t>
            </a:r>
            <a:r>
              <a:rPr lang="en-US" dirty="0" smtClean="0"/>
              <a:t>Strings </a:t>
            </a:r>
            <a:r>
              <a:rPr lang="el-GR" dirty="0" smtClean="0"/>
              <a:t>δεν πρέπει να ξεχνάμε ότι 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  <a:r>
              <a:rPr lang="el-GR" dirty="0" smtClean="0"/>
              <a:t> που καλεί μια μεταβλητή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μπορούν να αλλάξουν</a:t>
            </a:r>
            <a:r>
              <a:rPr lang="el-GR" dirty="0" smtClean="0"/>
              <a:t> την μεταβλητή, μόνο να επιστρέψουν ένα </a:t>
            </a:r>
            <a:r>
              <a:rPr lang="el-GR" dirty="0" smtClean="0">
                <a:solidFill>
                  <a:srgbClr val="0070C0"/>
                </a:solidFill>
              </a:rPr>
              <a:t>νέο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4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toLowerCase</a:t>
            </a:r>
            <a:r>
              <a:rPr lang="en-US" dirty="0" smtClean="0"/>
              <a:t>, trim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παρακάτω εντολές είναι χρήσιμες για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κανονικοποιούμε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toLowerCase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μετατρέπει όλους τους χαρακτήρες ενός </a:t>
            </a:r>
            <a:r>
              <a:rPr lang="en-US" dirty="0"/>
              <a:t>String </a:t>
            </a:r>
            <a:r>
              <a:rPr lang="el-GR" dirty="0"/>
              <a:t>σε μικρά γράμματα.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λευκούς χαρακτήρες από 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Χρήσιμες εντολές όταν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συγκρίσεις</a:t>
            </a:r>
            <a:r>
              <a:rPr lang="el-GR" dirty="0" smtClean="0"/>
              <a:t> μεταξύ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τα φέρουμε σε κοινή μορφή.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1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s1 = "this is a sentence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s2 = "This is a sentence";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s1.trim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23528" y="3149083"/>
            <a:ext cx="1656184" cy="1368152"/>
          </a:xfrm>
          <a:prstGeom prst="wedgeRectCallout">
            <a:avLst>
              <a:gd name="adj1" fmla="val 72272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να αποφεύγονται κενά στην αρχή η στο τέλος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11619" y="3981569"/>
            <a:ext cx="2952328" cy="1152128"/>
          </a:xfrm>
          <a:prstGeom prst="wedgeRectCallout">
            <a:avLst>
              <a:gd name="adj1" fmla="val -73659"/>
              <a:gd name="adj2" fmla="val 5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Χρήσιμη εντολή για συγκρίσεις λέξεων, για να μην εξαρτόμαστε αν η λέξη είναι σε μικρά ή κεφαλαία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9" y="5805264"/>
            <a:ext cx="59653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</a:t>
            </a:r>
            <a:r>
              <a:rPr lang="el-GR" b="1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να γίνεται ξανά ανάθεση στη μεταβλητή.</a:t>
            </a:r>
          </a:p>
          <a:p>
            <a:r>
              <a:rPr lang="el-GR" dirty="0" smtClean="0"/>
              <a:t>Η εντολή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δεν </a:t>
            </a:r>
            <a:r>
              <a:rPr lang="el-GR" dirty="0"/>
              <a:t>αλλάζει το </a:t>
            </a:r>
            <a:r>
              <a:rPr lang="en-US" dirty="0" smtClean="0"/>
              <a:t>s2 </a:t>
            </a:r>
            <a:r>
              <a:rPr lang="el-GR" dirty="0" smtClean="0"/>
              <a:t>επιστρέφει το αλλαγμένο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9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split </a:t>
            </a:r>
            <a:r>
              <a:rPr lang="el-GR" dirty="0" smtClean="0"/>
              <a:t>είναι χρήσιμη για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διαχωρίζονται από ένα συγκεκριμένο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: το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ως προς το οποίο θέλουμε να σπάσουμε το κείμενο.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: πίνακα </a:t>
            </a:r>
            <a:r>
              <a:rPr lang="en-US" dirty="0" smtClean="0">
                <a:solidFill>
                  <a:srgbClr val="0070C0"/>
                </a:solidFill>
              </a:rPr>
              <a:t>String[] </a:t>
            </a:r>
            <a:r>
              <a:rPr lang="el-GR" dirty="0" smtClean="0"/>
              <a:t>με τα πεδία που δημιουργήθηκαν.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8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19" y="1863289"/>
            <a:ext cx="8229600" cy="4590047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"Student: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Marley\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111";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fields[]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fields[0].split(":");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fields[1].split(":");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"\t"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203" y="409457"/>
            <a:ext cx="8285654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Παράδειγμα</a:t>
            </a:r>
            <a:r>
              <a:rPr lang="el-GR" sz="2400" dirty="0" smtClean="0"/>
              <a:t>: από το </a:t>
            </a:r>
            <a:r>
              <a:rPr lang="en-US" sz="2400" dirty="0" smtClean="0"/>
              <a:t>String:</a:t>
            </a:r>
          </a:p>
          <a:p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Student: Bob Marley		AM: 111</a:t>
            </a:r>
            <a:r>
              <a:rPr lang="en-US" sz="2400" dirty="0" smtClean="0"/>
              <a:t>”</a:t>
            </a:r>
          </a:p>
          <a:p>
            <a:r>
              <a:rPr lang="el-GR" sz="2400" dirty="0" smtClean="0"/>
              <a:t>θέλουμε το όνομα του φοιτητή και το ΑΜ του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94006" y="2924944"/>
            <a:ext cx="28499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Split </a:t>
            </a:r>
            <a:r>
              <a:rPr lang="el-GR" dirty="0" smtClean="0"/>
              <a:t>πρώτα ως προς </a:t>
            </a:r>
            <a:r>
              <a:rPr lang="en-US" dirty="0" smtClean="0"/>
              <a:t>“\t” </a:t>
            </a:r>
            <a:r>
              <a:rPr lang="el-GR" dirty="0" smtClean="0"/>
              <a:t>και μετά ως προς </a:t>
            </a:r>
            <a:r>
              <a:rPr lang="en-US" dirty="0" smtClean="0"/>
              <a:t>“:”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5808" y="4283804"/>
            <a:ext cx="17281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της </a:t>
            </a:r>
            <a:r>
              <a:rPr lang="en-US" dirty="0" smtClean="0"/>
              <a:t>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7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είναι χρήσιμη αν θέλουμε να αλλάξουμε κάπως το </a:t>
            </a:r>
            <a:r>
              <a:rPr lang="en-US" dirty="0" smtClean="0"/>
              <a:t>String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replace(String </a:t>
            </a:r>
            <a:r>
              <a:rPr lang="en-US" dirty="0" smtClean="0">
                <a:solidFill>
                  <a:srgbClr val="0070C0"/>
                </a:solidFill>
              </a:rPr>
              <a:t>before, String after): </a:t>
            </a:r>
            <a:r>
              <a:rPr lang="el-GR" dirty="0" smtClean="0"/>
              <a:t>αντικαθιστά το </a:t>
            </a:r>
            <a:r>
              <a:rPr lang="en-US" dirty="0" smtClean="0">
                <a:solidFill>
                  <a:srgbClr val="0070C0"/>
                </a:solidFill>
              </a:rPr>
              <a:t>before</a:t>
            </a:r>
            <a:r>
              <a:rPr lang="en-US" dirty="0" smtClean="0"/>
              <a:t> </a:t>
            </a:r>
            <a:r>
              <a:rPr lang="el-GR" dirty="0" smtClean="0"/>
              <a:t>με το </a:t>
            </a:r>
            <a:r>
              <a:rPr lang="en-US" dirty="0" smtClean="0">
                <a:solidFill>
                  <a:srgbClr val="0070C0"/>
                </a:solidFill>
              </a:rPr>
              <a:t>after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το αλλαγμένο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5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s1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"Is this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greek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("?",";");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"This is not a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 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"20-5-2013"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("-","/");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84404" y="2276872"/>
            <a:ext cx="2859596" cy="576064"/>
          </a:xfrm>
          <a:prstGeom prst="wedgeRectCallout">
            <a:avLst>
              <a:gd name="adj1" fmla="val -109933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το </a:t>
            </a:r>
            <a:r>
              <a:rPr lang="en-US" dirty="0" smtClean="0"/>
              <a:t>“?” </a:t>
            </a:r>
            <a:r>
              <a:rPr lang="el-GR" dirty="0" smtClean="0"/>
              <a:t>με </a:t>
            </a:r>
            <a:r>
              <a:rPr lang="en-US" dirty="0" smtClean="0"/>
              <a:t>“;”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78962" y="3501008"/>
            <a:ext cx="2952328" cy="504056"/>
          </a:xfrm>
          <a:prstGeom prst="wedgeRectCallout">
            <a:avLst>
              <a:gd name="adj1" fmla="val -105369"/>
              <a:gd name="adj2" fmla="val 11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 </a:t>
            </a:r>
            <a:r>
              <a:rPr lang="en-US" dirty="0"/>
              <a:t>“?”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12160" y="4581128"/>
            <a:ext cx="3072764" cy="576064"/>
          </a:xfrm>
          <a:prstGeom prst="wedgeRectCallout">
            <a:avLst>
              <a:gd name="adj1" fmla="val -101431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όλα τα </a:t>
            </a:r>
            <a:r>
              <a:rPr lang="en-US" dirty="0" smtClean="0"/>
              <a:t>“</a:t>
            </a:r>
            <a:r>
              <a:rPr lang="el-GR" dirty="0" smtClean="0"/>
              <a:t>-</a:t>
            </a:r>
            <a:r>
              <a:rPr lang="en-US" dirty="0" smtClean="0"/>
              <a:t>” </a:t>
            </a:r>
            <a:r>
              <a:rPr lang="el-GR" dirty="0" smtClean="0"/>
              <a:t>με </a:t>
            </a:r>
            <a:r>
              <a:rPr lang="en-US" dirty="0" smtClean="0"/>
              <a:t>“</a:t>
            </a:r>
            <a:r>
              <a:rPr lang="el-GR" dirty="0" smtClean="0"/>
              <a:t>/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διάβασμα.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</a:t>
            </a:r>
            <a:r>
              <a:rPr lang="el-GR" dirty="0" smtClean="0"/>
              <a:t>και </a:t>
            </a:r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περιπτώσεις που θέλουμε να σπάσουμε ή να αντικαταστήσουμε με βάση κάτι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περίπλοκο</a:t>
            </a:r>
            <a:r>
              <a:rPr lang="el-GR" dirty="0" smtClean="0"/>
              <a:t> από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Π.χ., θέλουμε να σπάσουμε ένα </a:t>
            </a:r>
            <a:r>
              <a:rPr lang="en-US" dirty="0" smtClean="0"/>
              <a:t>String </a:t>
            </a:r>
            <a:r>
              <a:rPr lang="el-GR" dirty="0" smtClean="0"/>
              <a:t>ως προς </a:t>
            </a:r>
            <a:r>
              <a:rPr lang="en-US" dirty="0" smtClean="0">
                <a:solidFill>
                  <a:srgbClr val="0070C0"/>
                </a:solidFill>
              </a:rPr>
              <a:t>tabs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κενά</a:t>
            </a:r>
          </a:p>
          <a:p>
            <a:pPr lvl="1"/>
            <a:r>
              <a:rPr lang="el-GR" dirty="0" smtClean="0"/>
              <a:t>Π.χ., θέλουμε να σβήσουμε οτιδήποτε είναι </a:t>
            </a:r>
            <a:r>
              <a:rPr lang="el-GR" dirty="0" smtClean="0">
                <a:solidFill>
                  <a:srgbClr val="0070C0"/>
                </a:solidFill>
              </a:rPr>
              <a:t>ερωτηματικό, ελληνικό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αγγλικό</a:t>
            </a:r>
          </a:p>
          <a:p>
            <a:pPr lvl="1"/>
            <a:r>
              <a:rPr lang="el-GR" dirty="0" smtClean="0"/>
              <a:t>Π.χ., θέλουμε να σβήσουμε τις τελείες αλλά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αν είναι </a:t>
            </a:r>
            <a:r>
              <a:rPr lang="el-GR" dirty="0" smtClean="0">
                <a:solidFill>
                  <a:srgbClr val="0070C0"/>
                </a:solidFill>
              </a:rPr>
              <a:t>στο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προσδιορίσουμε τέτοιες περίπλοκες περιπτώσεις 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εκφράσεις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regular expressions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1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τρόπος να περιγράφουμε </a:t>
            </a:r>
            <a:r>
              <a:rPr lang="en-US" dirty="0" smtClean="0"/>
              <a:t>Strings </a:t>
            </a:r>
            <a:r>
              <a:rPr lang="el-GR" dirty="0" smtClean="0"/>
              <a:t>που έχουν ακολουθούν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κοινό μοτίβο</a:t>
            </a:r>
          </a:p>
          <a:p>
            <a:pPr lvl="1"/>
            <a:r>
              <a:rPr lang="el-GR" dirty="0" smtClean="0"/>
              <a:t>Έχετε ήδη χρησιμοποιήσει κανονικές εκφράσεις. Όταν γράφετε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 err="1" smtClean="0">
                <a:solidFill>
                  <a:srgbClr val="0070C0"/>
                </a:solidFill>
              </a:rPr>
              <a:t>ls</a:t>
            </a:r>
            <a:r>
              <a:rPr lang="en-US" dirty="0" smtClean="0">
                <a:solidFill>
                  <a:srgbClr val="0070C0"/>
                </a:solidFill>
              </a:rPr>
              <a:t> *.txt”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“*.txt”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μια κανονική έκφραση που περιγράφει όλα τα </a:t>
            </a:r>
            <a:r>
              <a:rPr lang="en-US" dirty="0" smtClean="0"/>
              <a:t>Strings </a:t>
            </a:r>
            <a:r>
              <a:rPr lang="el-GR" dirty="0" smtClean="0"/>
              <a:t>που τελειώνουν σε </a:t>
            </a:r>
            <a:r>
              <a:rPr lang="en-US" dirty="0" smtClean="0">
                <a:solidFill>
                  <a:srgbClr val="0070C0"/>
                </a:solidFill>
              </a:rPr>
              <a:t>“.</a:t>
            </a:r>
            <a:r>
              <a:rPr lang="en-US" dirty="0">
                <a:solidFill>
                  <a:srgbClr val="0070C0"/>
                </a:solidFill>
              </a:rPr>
              <a:t>txt”</a:t>
            </a:r>
            <a:r>
              <a:rPr lang="el-GR" dirty="0">
                <a:solidFill>
                  <a:srgbClr val="0070C0"/>
                </a:solidFill>
              </a:rPr>
              <a:t> 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3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 smtClean="0"/>
              <a:t>Ξεκινάει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 smtClean="0"/>
              <a:t>τελειώνει με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white space 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όλα τα σημεία στίξης</a:t>
            </a:r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0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l-GR" dirty="0" smtClean="0"/>
              <a:t>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escape character 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Όταν τον συνδυάζουμε με άλλους χαρακτήρες παίρνει </a:t>
            </a:r>
            <a:r>
              <a:rPr lang="el-GR" dirty="0" smtClean="0">
                <a:solidFill>
                  <a:srgbClr val="0070C0"/>
                </a:solidFill>
              </a:rPr>
              <a:t>διαφορετικό νόημα </a:t>
            </a:r>
            <a:r>
              <a:rPr lang="el-GR" dirty="0" smtClean="0"/>
              <a:t>όταν είμαστε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\n</a:t>
            </a:r>
            <a:r>
              <a:rPr lang="en-US" dirty="0" smtClean="0"/>
              <a:t>: </a:t>
            </a:r>
            <a:r>
              <a:rPr lang="el-GR" dirty="0" smtClean="0"/>
              <a:t>αλλαγή γραμμής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\t</a:t>
            </a:r>
            <a:r>
              <a:rPr lang="el-GR" dirty="0" smtClean="0"/>
              <a:t>: </a:t>
            </a:r>
            <a:r>
              <a:rPr lang="en-US" dirty="0" smtClean="0"/>
              <a:t>tab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\“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\\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3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391" y="1412776"/>
            <a:ext cx="7056784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"[.]$"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Space: Tab:\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t:End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“\\p{Space}"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3752" y="2255979"/>
            <a:ext cx="2542202" cy="576064"/>
          </a:xfrm>
          <a:prstGeom prst="wedgeRectCallout">
            <a:avLst>
              <a:gd name="adj1" fmla="val 59848"/>
              <a:gd name="adj2" fmla="val -3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107504" y="4149080"/>
            <a:ext cx="2434698" cy="936104"/>
          </a:xfrm>
          <a:prstGeom prst="wedgeRectCallout">
            <a:avLst>
              <a:gd name="adj1" fmla="val 60101"/>
              <a:gd name="adj2" fmla="val 9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9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84404" y="3652462"/>
            <a:ext cx="2859596" cy="576064"/>
          </a:xfrm>
          <a:prstGeom prst="wedgeRectCallout">
            <a:avLst>
              <a:gd name="adj1" fmla="val -74363"/>
              <a:gd name="adj2" fmla="val -461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284404" y="2924944"/>
            <a:ext cx="2859596" cy="576064"/>
          </a:xfrm>
          <a:prstGeom prst="wedgeRectCallout">
            <a:avLst>
              <a:gd name="adj1" fmla="val -75068"/>
              <a:gd name="adj2" fmla="val 455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303471" y="5013176"/>
            <a:ext cx="2859596" cy="576064"/>
          </a:xfrm>
          <a:prstGeom prst="wedgeRectCallout">
            <a:avLst>
              <a:gd name="adj1" fmla="val -77028"/>
              <a:gd name="adj2" fmla="val 48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τους</a:t>
            </a:r>
            <a:r>
              <a:rPr lang="en-US" dirty="0" smtClean="0"/>
              <a:t> whitespace</a:t>
            </a:r>
            <a:r>
              <a:rPr lang="el-GR" dirty="0" smtClean="0"/>
              <a:t> χαρακτήρες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17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διαδικασία του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κομμάτια που χωρίζονται με κενά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tokenization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τα κομμάτια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  <a:hlinkClick r:id="rId2"/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κάνει και το </a:t>
            </a:r>
            <a:r>
              <a:rPr lang="en-US" dirty="0" smtClean="0"/>
              <a:t>tokenization </a:t>
            </a:r>
            <a:r>
              <a:rPr lang="el-GR" dirty="0" smtClean="0"/>
              <a:t>και μας επιτρέπει να διατρέχουμε τα </a:t>
            </a:r>
            <a:r>
              <a:rPr lang="en-US" dirty="0" smtClean="0"/>
              <a:t>tokens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hasMoreTokens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</a:p>
          <a:p>
            <a:pPr lvl="1"/>
            <a:endParaRPr lang="en-US" dirty="0"/>
          </a:p>
          <a:p>
            <a:r>
              <a:rPr lang="el-GR" dirty="0" smtClean="0"/>
              <a:t>Θα μπορούσαμε να χρησιμοποιήσουμε και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χειρίζεται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 </a:t>
            </a:r>
            <a:r>
              <a:rPr lang="el-GR" dirty="0" smtClean="0"/>
              <a:t>τις διάφορες περιπτώσεις με </a:t>
            </a:r>
            <a:r>
              <a:rPr lang="en-US" dirty="0" smtClean="0"/>
              <a:t>white space</a:t>
            </a:r>
          </a:p>
          <a:p>
            <a:pPr lvl="1"/>
            <a:r>
              <a:rPr lang="el-GR" dirty="0" smtClean="0"/>
              <a:t>Π.χ. πολλαπλά κενά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5"/>
            <a:ext cx="2859596" cy="360040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κενό και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347864" y="5949280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ppend(String)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Πολύ βολικό για να δημιουργούμε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συνενώνοντας</a:t>
            </a:r>
            <a:r>
              <a:rPr lang="el-GR" dirty="0" smtClean="0"/>
              <a:t> πολλαπλά </a:t>
            </a:r>
            <a:r>
              <a:rPr lang="en-US" dirty="0" smtClean="0"/>
              <a:t>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5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/>
              <a:t>που αναπαριστά </a:t>
            </a:r>
            <a:r>
              <a:rPr lang="el-GR" dirty="0" smtClean="0"/>
              <a:t>το πληκτρολόγιο.</a:t>
            </a:r>
            <a:endParaRPr lang="el-GR" dirty="0" smtClean="0"/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895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8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αρχείο </a:t>
            </a:r>
            <a:r>
              <a:rPr lang="en-US" dirty="0" smtClean="0">
                <a:solidFill>
                  <a:srgbClr val="0070C0"/>
                </a:solidFill>
              </a:rPr>
              <a:t>studentNames.txt</a:t>
            </a:r>
            <a:r>
              <a:rPr lang="el-GR" dirty="0" smtClean="0"/>
              <a:t> με τα ΑΜ και τα ονόματα των φοιτητών (</a:t>
            </a:r>
            <a:r>
              <a:rPr lang="en-US" dirty="0" smtClean="0"/>
              <a:t>tab-separated)</a:t>
            </a:r>
            <a:r>
              <a:rPr lang="el-GR" dirty="0" smtClean="0"/>
              <a:t> και ένα αρχείο </a:t>
            </a:r>
            <a:r>
              <a:rPr lang="en-US" dirty="0" smtClean="0">
                <a:solidFill>
                  <a:srgbClr val="0070C0"/>
                </a:solidFill>
              </a:rPr>
              <a:t>studentGrades.txt</a:t>
            </a:r>
            <a:r>
              <a:rPr lang="en-US" dirty="0" smtClean="0"/>
              <a:t> </a:t>
            </a:r>
            <a:r>
              <a:rPr lang="el-GR" dirty="0" smtClean="0"/>
              <a:t>με τα ΑΜ και βαθμό (για κάποια μαθήματα – ένα μάθημα ανά γραμμή). Τυπώστε σε ένα αρχείο ΑΜ, όνομα, βαθμό.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7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Join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("studentNames.txt"));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Scanner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("studentGrades.txt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("studentNamesGrades.txt"));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2780928"/>
            <a:ext cx="32403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Άνοιγμα των αρχείων εισόδου για διάβασμα και του αρχείου εξόδου για γράψιμο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21" y="612019"/>
            <a:ext cx="8229600" cy="6057341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grade = fields[1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nameHash.containsKey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(AM)){ continue;}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03848" y="33265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3396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771" y="1628800"/>
            <a:ext cx="280544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όνομα και βάλε τα σε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με κλειδί το ΑΜ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987650" y="2904079"/>
            <a:ext cx="515134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Υποθέτουμε ότι το κάθε ΑΜ εμφανίζεται μόνο μία φορά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356992"/>
            <a:ext cx="291081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βαθμός και έλεγξε αν το ΑΜ εμφανίζεται ως κλειδί στο </a:t>
            </a:r>
            <a:r>
              <a:rPr lang="en-US" sz="1600" dirty="0" err="1" smtClean="0"/>
              <a:t>HashMap</a:t>
            </a:r>
            <a:r>
              <a:rPr lang="el-GR" sz="1600" dirty="0" smtClean="0"/>
              <a:t>.</a:t>
            </a:r>
          </a:p>
          <a:p>
            <a:endParaRPr lang="el-GR" sz="1600" dirty="0" smtClean="0"/>
          </a:p>
          <a:p>
            <a:r>
              <a:rPr lang="el-GR" sz="1600" dirty="0" smtClean="0"/>
              <a:t>Αν ναι τύπωσε ΑΜ, όνομα και βαθμό στο αρχείο εξόδου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1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243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1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10488</TotalTime>
  <Words>2592</Words>
  <Application>Microsoft Office PowerPoint</Application>
  <PresentationFormat>On-screen Show (4:3)</PresentationFormat>
  <Paragraphs>618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ΤΕΧΝΙΚΕΣ Αντικειμενοστραφουσ προγραμματισμου</vt:lpstr>
      <vt:lpstr>ΑΡχεια</vt:lpstr>
      <vt:lpstr>Ρεύματα</vt:lpstr>
      <vt:lpstr>Βασικά ρεύματα εισόδου/εξόδου</vt:lpstr>
      <vt:lpstr>Παράδειγμα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H κλάση File</vt:lpstr>
      <vt:lpstr>STRING PROCESSING</vt:lpstr>
      <vt:lpstr>Strings</vt:lpstr>
      <vt:lpstr>toLowerCase, trim</vt:lpstr>
      <vt:lpstr>Παράδειγμα</vt:lpstr>
      <vt:lpstr>split</vt:lpstr>
      <vt:lpstr>PowerPoint Presentation</vt:lpstr>
      <vt:lpstr>replace</vt:lpstr>
      <vt:lpstr>Παράδειγμα</vt:lpstr>
      <vt:lpstr>Split και Replace</vt:lpstr>
      <vt:lpstr>Regular Expressions</vt:lpstr>
      <vt:lpstr>Κανονικές Εκφράσεις στη Java</vt:lpstr>
      <vt:lpstr>Παρένθεση</vt:lpstr>
      <vt:lpstr>Παράδειγμα</vt:lpstr>
      <vt:lpstr>Παράδειγμα</vt:lpstr>
      <vt:lpstr>StringTokenizer</vt:lpstr>
      <vt:lpstr>Παράδειγμα</vt:lpstr>
      <vt:lpstr>StringBuilder</vt:lpstr>
      <vt:lpstr>PowerPoint Presentation</vt:lpstr>
      <vt:lpstr>Παραδειγμα</vt:lpstr>
      <vt:lpstr>Παράδειγμα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524</cp:revision>
  <dcterms:created xsi:type="dcterms:W3CDTF">2013-02-10T16:19:38Z</dcterms:created>
  <dcterms:modified xsi:type="dcterms:W3CDTF">2014-05-26T11:39:25Z</dcterms:modified>
</cp:coreProperties>
</file>