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391" r:id="rId3"/>
    <p:sldId id="392" r:id="rId4"/>
    <p:sldId id="405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40" r:id="rId15"/>
    <p:sldId id="443" r:id="rId16"/>
    <p:sldId id="444" r:id="rId17"/>
    <p:sldId id="403" r:id="rId18"/>
    <p:sldId id="434" r:id="rId19"/>
    <p:sldId id="409" r:id="rId20"/>
    <p:sldId id="406" r:id="rId21"/>
    <p:sldId id="410" r:id="rId22"/>
    <p:sldId id="435" r:id="rId23"/>
    <p:sldId id="436" r:id="rId24"/>
    <p:sldId id="437" r:id="rId25"/>
    <p:sldId id="438" r:id="rId26"/>
    <p:sldId id="43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Iterator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Συλλογές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744086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HashMapExample1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 ":"+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485083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(τιμές)</a:t>
            </a:r>
            <a:endParaRPr lang="en-US" dirty="0"/>
          </a:p>
          <a:p>
            <a:r>
              <a:rPr lang="el-GR" dirty="0" smtClean="0"/>
              <a:t>Για κάθε όνομα (</a:t>
            </a:r>
            <a:r>
              <a:rPr lang="en-US" dirty="0" smtClean="0"/>
              <a:t>String) </a:t>
            </a:r>
            <a:r>
              <a:rPr lang="el-GR" dirty="0" smtClean="0"/>
              <a:t>το </a:t>
            </a:r>
            <a:r>
              <a:rPr lang="en-US" dirty="0" smtClean="0"/>
              <a:t>id 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57347" y="2706161"/>
            <a:ext cx="377457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το όνομα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ανάθεσε στο όνομα αυτό τον επόμενο αύξοντα αριθμό και πρόσθεσε ένα νέο ζευγάρι (όνομα αριθμός) στο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73450"/>
            <a:ext cx="33000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Διατρέχοντας το </a:t>
            </a:r>
            <a:r>
              <a:rPr lang="en-US" sz="1600" dirty="0" err="1" smtClean="0"/>
              <a:t>HashMap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580112" y="4667126"/>
            <a:ext cx="3557938" cy="612648"/>
          </a:xfrm>
          <a:prstGeom prst="wedgeRectCallout">
            <a:avLst>
              <a:gd name="adj1" fmla="val -9680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Διέτρεξε το σύνολο με τα κλειδιά (ονόματα) στο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995936" y="6093296"/>
            <a:ext cx="5141979" cy="612648"/>
          </a:xfrm>
          <a:prstGeom prst="wedgeRectCallout">
            <a:avLst>
              <a:gd name="adj1" fmla="val -34870"/>
              <a:gd name="adj2" fmla="val -90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κάθε κλειδί (όνομα) πάρε το </a:t>
            </a:r>
            <a:r>
              <a:rPr lang="en-US" dirty="0" smtClean="0"/>
              <a:t>id </a:t>
            </a:r>
            <a:r>
              <a:rPr lang="el-GR" dirty="0" smtClean="0"/>
              <a:t>που αντιστοιχεί στο όνομα αυτό και τύπωσε το.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HashMapExample2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int 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Person p = new Person(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5115" y="3933056"/>
            <a:ext cx="370625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Δημιουργούμε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το οποίο σε κάθε διαφορετικό όνομα αντιστοιχεί ένα </a:t>
            </a:r>
            <a:r>
              <a:rPr lang="el-GR" sz="1600" dirty="0" smtClean="0">
                <a:solidFill>
                  <a:srgbClr val="FF0000"/>
                </a:solidFill>
              </a:rPr>
              <a:t>αντικείμενο</a:t>
            </a:r>
            <a:r>
              <a:rPr lang="el-GR" sz="1600" dirty="0" smtClean="0"/>
              <a:t> </a:t>
            </a:r>
            <a:r>
              <a:rPr lang="en-US" sz="1600" dirty="0" smtClean="0"/>
              <a:t>Person.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843808" y="5517232"/>
            <a:ext cx="4968552" cy="468632"/>
          </a:xfrm>
          <a:prstGeom prst="wedgeRectCallout">
            <a:avLst>
              <a:gd name="adj1" fmla="val -43562"/>
              <a:gd name="adj2" fmla="val -10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4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διατρέχουμε ένα </a:t>
            </a:r>
            <a:r>
              <a:rPr lang="en-US" dirty="0" smtClean="0"/>
              <a:t>Collection</a:t>
            </a:r>
            <a:endParaRPr lang="el-GR" dirty="0" smtClean="0"/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επόμενη τιμή</a:t>
            </a:r>
            <a:r>
              <a:rPr lang="en-US" dirty="0" smtClean="0"/>
              <a:t> (</a:t>
            </a:r>
            <a:r>
              <a:rPr lang="el-GR" dirty="0" smtClean="0"/>
              <a:t>αναφορά όχι αντίγραφο)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pPr lvl="2"/>
            <a:r>
              <a:rPr lang="el-GR" dirty="0" smtClean="0"/>
              <a:t>Προσοχή, δεν μπορούμε να καλέσουμε την </a:t>
            </a:r>
            <a:r>
              <a:rPr lang="en-US" dirty="0" smtClean="0"/>
              <a:t>remove </a:t>
            </a:r>
            <a:r>
              <a:rPr lang="el-GR" dirty="0" smtClean="0"/>
              <a:t>ενώ συνεχίζεται το </a:t>
            </a:r>
            <a:r>
              <a:rPr lang="en-US" dirty="0" smtClean="0"/>
              <a:t>iteration.</a:t>
            </a:r>
          </a:p>
          <a:p>
            <a:r>
              <a:rPr lang="el-GR" dirty="0" smtClean="0"/>
              <a:t>Μέθοδος του </a:t>
            </a:r>
            <a:r>
              <a:rPr lang="en-US" dirty="0" smtClean="0"/>
              <a:t>Collection</a:t>
            </a:r>
            <a:r>
              <a:rPr lang="el-GR" dirty="0" smtClean="0"/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824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.equals("a")){ 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4048" y="3496122"/>
            <a:ext cx="413386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Διατρέχει το σύνολο και αν βρει το </a:t>
            </a:r>
            <a:r>
              <a:rPr lang="en-US" dirty="0" smtClean="0"/>
              <a:t>String “a” </a:t>
            </a:r>
            <a:r>
              <a:rPr lang="el-GR" dirty="0" smtClean="0"/>
              <a:t>το αφαιρεί από το σύνολο.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559322" y="4365104"/>
            <a:ext cx="4536504" cy="864096"/>
          </a:xfrm>
          <a:prstGeom prst="wedgeRectCallout">
            <a:avLst>
              <a:gd name="adj1" fmla="val -87604"/>
              <a:gd name="adj2" fmla="val -9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Πρέπει να κάνουμε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 </a:t>
            </a:r>
            <a:r>
              <a:rPr lang="el-GR" dirty="0" smtClean="0"/>
              <a:t>γιατί αν αφαιρέσουμε μία τιμή ενώ διατρέχουμε το σύνολο μπορεί να προκληθεί λάθος.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058036" y="5301208"/>
            <a:ext cx="4091779" cy="1116704"/>
          </a:xfrm>
          <a:prstGeom prst="wedgeRectCallout">
            <a:avLst>
              <a:gd name="adj1" fmla="val -78235"/>
              <a:gd name="adj2" fmla="val -472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2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(String s: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("a")){ 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 (String s:mySet){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7488" y="3789040"/>
            <a:ext cx="424847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Αντί του </a:t>
            </a:r>
            <a:r>
              <a:rPr lang="en-US" dirty="0" smtClean="0"/>
              <a:t>Iterator </a:t>
            </a:r>
            <a:r>
              <a:rPr lang="el-GR" dirty="0" smtClean="0"/>
              <a:t>θα μπορούσαμε να χρησιμοποιήσουμε το γνωστό </a:t>
            </a:r>
            <a:r>
              <a:rPr lang="en-US" dirty="0" smtClean="0"/>
              <a:t>for-each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7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ListIterator</a:t>
            </a:r>
            <a:r>
              <a:rPr lang="en-US" dirty="0" smtClean="0"/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Ένας </a:t>
            </a:r>
            <a:r>
              <a:rPr lang="en-US" dirty="0" smtClean="0"/>
              <a:t>Iterator </a:t>
            </a:r>
            <a:r>
              <a:rPr lang="el-GR" dirty="0" smtClean="0"/>
              <a:t>ειδικά για την συλλογή </a:t>
            </a:r>
            <a:r>
              <a:rPr lang="en-US" dirty="0" smtClean="0"/>
              <a:t>List</a:t>
            </a:r>
          </a:p>
          <a:p>
            <a:pPr lvl="1"/>
            <a:r>
              <a:rPr lang="el-GR" dirty="0" smtClean="0"/>
              <a:t>Κύριο </a:t>
            </a:r>
            <a:r>
              <a:rPr lang="el-GR" dirty="0" smtClean="0">
                <a:solidFill>
                  <a:srgbClr val="0070C0"/>
                </a:solidFill>
              </a:rPr>
              <a:t>πλεονέκτημα</a:t>
            </a:r>
            <a:r>
              <a:rPr lang="el-GR" dirty="0" smtClean="0"/>
              <a:t> ότι επιτρέπει διάσχιση της λίστας προς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δύο κατευθύνσεις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στη λίστα </a:t>
            </a:r>
            <a:r>
              <a:rPr lang="el-GR" dirty="0" smtClean="0">
                <a:solidFill>
                  <a:srgbClr val="FF0000"/>
                </a:solidFill>
              </a:rPr>
              <a:t>ενώ την διατρέχουμε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Επιπλέον μέθοδοι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hasPrevious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υπάρχουν κι άλλα στοιχεία πριν από αυτό στο οποίο είμαστε.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previous():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προηγούμενη τιμή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  <a:endParaRPr lang="el-GR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l-GR" dirty="0" smtClean="0"/>
              <a:t>Θέτει την τιμή του στοιχείου που </a:t>
            </a:r>
            <a:r>
              <a:rPr lang="el-GR" dirty="0"/>
              <a:t>επέστρεψε η τελευταία </a:t>
            </a:r>
            <a:r>
              <a:rPr lang="en-US" dirty="0"/>
              <a:t>next()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l-GR" dirty="0" smtClean="0"/>
              <a:t>Προσθέτει ένα στοιχείο στη λίστα αμέσως μετά από αυτό στο οποίο βρισκόμαστε</a:t>
            </a:r>
            <a:endParaRPr lang="en-US" dirty="0" smtClean="0"/>
          </a:p>
          <a:p>
            <a:r>
              <a:rPr lang="el-GR" dirty="0" smtClean="0"/>
              <a:t>Μέθοδος της </a:t>
            </a:r>
            <a:r>
              <a:rPr lang="en-US" dirty="0" smtClean="0"/>
              <a:t>List</a:t>
            </a:r>
            <a:r>
              <a:rPr lang="el-GR" dirty="0" smtClean="0"/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7334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20880" cy="590931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array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String name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 it =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().equals("a")){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it.set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("b");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it.add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505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</p:txBody>
      </p:sp>
    </p:spTree>
    <p:extLst>
      <p:ext uri="{BB962C8B-B14F-4D97-AF65-F5344CB8AC3E}">
        <p14:creationId xmlns:p14="http://schemas.microsoft.com/office/powerpoint/2010/main" val="194627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Έχουμε ένα πρόγραμμα που διαχειρίζεται τους φοιτητές ενός τμήματος. Ποια συλλογή πρέπει να χρησιμοποιήσουμε αν θέλουμε να λύσουμε τα παρακάτω προβλήματα?</a:t>
            </a: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εκτυπώσουμε τις πληροφορίες για τους φοιτητές που παίρνουν ένα μάθημα.</a:t>
            </a:r>
          </a:p>
          <a:p>
            <a:pPr lvl="2"/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τυπώσουμε τις πληροφορίες για ένα συγκεκριμένο φοιτητή (χρησιμοποιώντας το ΑΜ του φοιτητή)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,Student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ξέρουμε ποιοι φοιτητές έχουν ξαναπάρει το μάθημα και να μπορούμε να ανακτήσουμε αυτή την πληροφορία για κάποιο φοιτητή </a:t>
            </a:r>
            <a:endParaRPr lang="el-GR" dirty="0" smtClean="0"/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773866"/>
            <a:ext cx="19958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ΑΜ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0191" y="6147724"/>
            <a:ext cx="28020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δομών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r>
              <a:rPr lang="en-US" dirty="0" smtClean="0"/>
              <a:t>: </a:t>
            </a:r>
            <a:r>
              <a:rPr lang="el-GR" dirty="0" smtClean="0"/>
              <a:t>όταν θέλουμε να </a:t>
            </a:r>
            <a:r>
              <a:rPr lang="el-GR" dirty="0" smtClean="0">
                <a:solidFill>
                  <a:srgbClr val="0070C0"/>
                </a:solidFill>
              </a:rPr>
              <a:t>διατρέχουμε</a:t>
            </a:r>
            <a:r>
              <a:rPr lang="el-GR" dirty="0" smtClean="0"/>
              <a:t> τα αντικείμενα</a:t>
            </a:r>
            <a:r>
              <a:rPr lang="en-US" dirty="0" smtClean="0"/>
              <a:t> </a:t>
            </a:r>
            <a:r>
              <a:rPr lang="el-GR" dirty="0" smtClean="0"/>
              <a:t>ή όταν θέλουμε διάταξη των αντικείμενων, και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θα χρειαστούμε </a:t>
            </a:r>
            <a:r>
              <a:rPr lang="el-GR" dirty="0" smtClean="0">
                <a:solidFill>
                  <a:srgbClr val="0070C0"/>
                </a:solidFill>
              </a:rPr>
              <a:t>αναζήτηση </a:t>
            </a:r>
            <a:r>
              <a:rPr lang="el-GR" dirty="0" smtClean="0"/>
              <a:t>κάποιου αντικείμενου</a:t>
            </a:r>
          </a:p>
          <a:p>
            <a:pPr lvl="1"/>
            <a:r>
              <a:rPr lang="el-GR" dirty="0" smtClean="0"/>
              <a:t>Π.χ., μια κλάση </a:t>
            </a:r>
            <a:r>
              <a:rPr lang="en-US" dirty="0" smtClean="0"/>
              <a:t>Course </a:t>
            </a:r>
            <a:r>
              <a:rPr lang="el-GR" dirty="0" smtClean="0"/>
              <a:t>περιέχει μια λίστα από αντικείμενα τύπου </a:t>
            </a:r>
            <a:r>
              <a:rPr lang="en-US" dirty="0" smtClean="0"/>
              <a:t>Students</a:t>
            </a:r>
          </a:p>
          <a:p>
            <a:pPr lvl="2"/>
            <a:r>
              <a:rPr lang="el-GR" dirty="0" smtClean="0"/>
              <a:t>Εφόσον μας ενδιαφέρει να τυπώνουμε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HashSet</a:t>
            </a:r>
            <a:r>
              <a:rPr lang="en-US" dirty="0" smtClean="0"/>
              <a:t>: </a:t>
            </a:r>
            <a:r>
              <a:rPr lang="el-GR" dirty="0" smtClean="0"/>
              <a:t>όταν θέλουμε να έχουμε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μοναδικά</a:t>
            </a:r>
            <a:r>
              <a:rPr lang="el-GR" dirty="0" smtClean="0"/>
              <a:t> αντικείμενα και </a:t>
            </a:r>
            <a:r>
              <a:rPr lang="el-GR" dirty="0"/>
              <a:t>θέλουμε </a:t>
            </a:r>
            <a:r>
              <a:rPr lang="el-GR" dirty="0" smtClean="0">
                <a:solidFill>
                  <a:srgbClr val="0070C0"/>
                </a:solidFill>
              </a:rPr>
              <a:t>γρήγορη αναζήτηση </a:t>
            </a:r>
            <a:r>
              <a:rPr lang="el-GR" dirty="0" smtClean="0"/>
              <a:t>για να μάθουμε αν κάποιο αντικείμενο ανήκει σε αυτή</a:t>
            </a:r>
          </a:p>
          <a:p>
            <a:pPr lvl="1"/>
            <a:r>
              <a:rPr lang="el-GR" dirty="0"/>
              <a:t>Π.χ., να βρούμε αν </a:t>
            </a:r>
            <a:r>
              <a:rPr lang="el-GR" dirty="0" smtClean="0"/>
              <a:t>ένας φοιτητής (ΑΜ) ανήκει στη λίστα των φοιτητών που ξαναπαίρνουν το μάθημα</a:t>
            </a:r>
            <a:endParaRPr lang="el-GR" dirty="0"/>
          </a:p>
          <a:p>
            <a:pPr lvl="1"/>
            <a:r>
              <a:rPr lang="el-GR" dirty="0" smtClean="0"/>
              <a:t>Π.χ., να βρούμε τα μοναδικά ονόματα από μια λίστα με ονόματα με επαναλήψεις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Ίδια</a:t>
            </a:r>
            <a:r>
              <a:rPr lang="el-GR" dirty="0" smtClean="0"/>
              <a:t> λειτουργικότητα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αλλά μας επιτρέπει να </a:t>
            </a:r>
            <a:r>
              <a:rPr lang="el-GR" dirty="0" smtClean="0">
                <a:solidFill>
                  <a:srgbClr val="0070C0"/>
                </a:solidFill>
              </a:rPr>
              <a:t>συσχετίσουμε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με κάθε στοιχείο του συνόλου</a:t>
            </a:r>
          </a:p>
          <a:p>
            <a:pPr lvl="1"/>
            <a:r>
              <a:rPr lang="el-GR" dirty="0" smtClean="0"/>
              <a:t>Π.χ. θέλω να ανακαλέσω γρήγορα τις πληροφορίες για ένα φοιτητή χρησιμοποιώντας το ΑΜ του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πιο χρήσιμο απ’ ότι ίσως θα περιμένατε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3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l-GR" dirty="0" smtClean="0">
                <a:solidFill>
                  <a:srgbClr val="00B0F0"/>
                </a:solidFill>
              </a:rPr>
              <a:t>&lt;Τ&gt;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είναι μια περίπτωση γενικευμένης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που ορίζεται με παράμετρο τον τύπο των αντικειμένων που θα κρατάει.</a:t>
            </a:r>
          </a:p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n-US" dirty="0" smtClean="0">
                <a:solidFill>
                  <a:srgbClr val="00B0F0"/>
                </a:solidFill>
              </a:rPr>
              <a:t>&lt;T&gt;</a:t>
            </a:r>
            <a:r>
              <a:rPr lang="en-US" dirty="0" smtClean="0"/>
              <a:t> </a:t>
            </a:r>
            <a:r>
              <a:rPr lang="el-GR" dirty="0" smtClean="0"/>
              <a:t>είναι μία από τις </a:t>
            </a:r>
            <a:r>
              <a:rPr lang="el-GR" dirty="0" smtClean="0">
                <a:solidFill>
                  <a:srgbClr val="FF0000"/>
                </a:solidFill>
              </a:rPr>
              <a:t>συλλογές (</a:t>
            </a:r>
            <a:r>
              <a:rPr lang="en-US" dirty="0" smtClean="0">
                <a:solidFill>
                  <a:srgbClr val="FF0000"/>
                </a:solidFill>
              </a:rPr>
              <a:t>Collections)</a:t>
            </a:r>
            <a:r>
              <a:rPr lang="el-GR" dirty="0" smtClean="0"/>
              <a:t> που είναι ορισμένες στην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Υπάρχουσες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 </a:t>
            </a:r>
            <a:r>
              <a:rPr lang="el-GR" dirty="0" smtClean="0"/>
              <a:t>που μας βοηθάνε στην </a:t>
            </a:r>
            <a:r>
              <a:rPr lang="el-GR" dirty="0" smtClean="0">
                <a:solidFill>
                  <a:srgbClr val="0070C0"/>
                </a:solidFill>
              </a:rPr>
              <a:t>αποθήκευση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ανάκτηση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δεδομένων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9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Περίπλοκες δομές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μάθει τρεις βασικές δομές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Μπορούμε να δημιουργήσουμε αντικείμενα που </a:t>
            </a:r>
            <a:r>
              <a:rPr lang="el-GR" dirty="0" err="1" smtClean="0"/>
              <a:t>συνδιάζουν</a:t>
            </a:r>
            <a:r>
              <a:rPr lang="el-GR" dirty="0" smtClean="0"/>
              <a:t> αυτές τις δομές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5224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πρόγραμμα της γραμματείας ενός πανεπιστημίου που κρατάει πληροφορία για 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, θέλω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70C0"/>
                </a:solidFill>
              </a:rPr>
              <a:t>ΑΜ του φοιτητή </a:t>
            </a:r>
            <a:r>
              <a:rPr lang="el-GR" dirty="0" smtClean="0"/>
              <a:t>να μπορώ να βρω το </a:t>
            </a:r>
            <a:r>
              <a:rPr lang="el-GR" dirty="0" smtClean="0">
                <a:solidFill>
                  <a:srgbClr val="0070C0"/>
                </a:solidFill>
              </a:rPr>
              <a:t>βαθμό </a:t>
            </a:r>
            <a:r>
              <a:rPr lang="el-GR" dirty="0" smtClean="0"/>
              <a:t>για ένα μάθημα χρησιμοποιώντας τον </a:t>
            </a:r>
            <a:r>
              <a:rPr lang="el-GR" dirty="0" smtClean="0">
                <a:solidFill>
                  <a:srgbClr val="0070C0"/>
                </a:solidFill>
              </a:rPr>
              <a:t>κωδικό του μαθήματος</a:t>
            </a:r>
            <a:r>
              <a:rPr lang="el-GR" dirty="0" smtClean="0"/>
              <a:t>. Τι δομή πρέπει να χρησιμοποιήσω?</a:t>
            </a:r>
          </a:p>
        </p:txBody>
      </p:sp>
    </p:spTree>
    <p:extLst>
      <p:ext uri="{BB962C8B-B14F-4D97-AF65-F5344CB8AC3E}">
        <p14:creationId xmlns:p14="http://schemas.microsoft.com/office/powerpoint/2010/main" val="164259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Χρειάζομαι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κλειδί το ΑΜ </a:t>
            </a:r>
            <a:r>
              <a:rPr lang="el-GR" dirty="0" smtClean="0"/>
              <a:t>του φοιτητή ώστε να μπορούμε γρήγορα να βρούμε πληροφορίες για τον φοιτητή.</a:t>
            </a:r>
          </a:p>
          <a:p>
            <a:pPr lvl="1"/>
            <a:r>
              <a:rPr lang="el-GR" dirty="0" smtClean="0"/>
              <a:t>Τι τιμές θα κρατάει το </a:t>
            </a:r>
            <a:r>
              <a:rPr lang="en-US" dirty="0" err="1" smtClean="0"/>
              <a:t>HashMap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l-GR" dirty="0" smtClean="0"/>
              <a:t>Θα πρέπει να κρατάει άλλο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να έχει σαν </a:t>
            </a:r>
            <a:r>
              <a:rPr lang="el-GR" dirty="0" smtClean="0">
                <a:solidFill>
                  <a:srgbClr val="0070C0"/>
                </a:solidFill>
              </a:rPr>
              <a:t>κλειδί τον κωδικό του μαθήματος </a:t>
            </a:r>
            <a:r>
              <a:rPr lang="el-GR" dirty="0" smtClean="0"/>
              <a:t>και σαν </a:t>
            </a:r>
            <a:r>
              <a:rPr lang="el-GR" dirty="0" smtClean="0">
                <a:solidFill>
                  <a:srgbClr val="0070C0"/>
                </a:solidFill>
              </a:rPr>
              <a:t>τιμή τον βαθμό του φοιτητή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00852" y="4753926"/>
            <a:ext cx="8871139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,double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539298"/>
            <a:ext cx="925252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,HashMap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&gt;&gt;();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(469,new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(469).put(205,9.5);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(469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).get(205);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437112"/>
            <a:ext cx="106150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229200"/>
            <a:ext cx="8691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0116" y="6139461"/>
            <a:ext cx="1773884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Προσθέτει το βαθμό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386412" y="6453336"/>
            <a:ext cx="1631216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Διαβάζει το βαθμό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778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Διαφορετική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Στο πρόγραμμα </a:t>
            </a:r>
            <a:r>
              <a:rPr lang="el-GR" dirty="0"/>
              <a:t>μου να έχω μια κλάση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που κρατάει τις πληροφορίες για ένα </a:t>
            </a:r>
            <a:r>
              <a:rPr lang="el-GR" dirty="0" smtClean="0"/>
              <a:t>φοιτητή και μία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StudentRecord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κρατάει την καρτέλα του φοιτητή για το μάθημα. Πως αλλάζει η υλοποίηση?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8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courses;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().get(205).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Χρονική πολυπλοκότητα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Έχει τόσο μεγάλη σημασία τι δομή θα χρησιμοποιήσουμε? Όλες οι δομές μας δίνουν περίπου την ίδια λειτουργικότητα.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ΝΑΙ!</a:t>
            </a:r>
            <a:r>
              <a:rPr lang="el-GR" dirty="0" smtClean="0"/>
              <a:t> Αν κάνουμε αναζήτηση για μια τιμή σε ένα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πρέπει να διατρέξουμε όλη τη λίστα </a:t>
            </a:r>
            <a:r>
              <a:rPr lang="el-GR" dirty="0" smtClean="0"/>
              <a:t>για να δούμε αν ένα στοιχείο ανήκει ή όχι στη λίστα. Σε ένα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αυτό γίνεται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χρόνο σχεδόν σταθερό </a:t>
            </a:r>
            <a:r>
              <a:rPr lang="el-GR" dirty="0" smtClean="0"/>
              <a:t>(ή λογαριθμικό ως προς τον αριθμό των στοιχείων)</a:t>
            </a:r>
          </a:p>
          <a:p>
            <a:pPr lvl="1"/>
            <a:r>
              <a:rPr lang="el-GR" dirty="0" smtClean="0"/>
              <a:t>Αν έχουμε πολλά στοιχεία, και κάνουμε πολλές αναζητήσεις αυτό κάνει διαφορά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9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0" y="44625"/>
            <a:ext cx="6984777" cy="669674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ArrayHashComparison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array = new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set = new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new Random();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randomNumbers.add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rand.nextInt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(200000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array.contains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=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("Array took "+ duration + "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("Set took "+duration + "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3645024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κάνουμε περίπου 200000*100000 συγκρίσεις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9239" y="5157192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κάνουμε περίπου 200000 συγκρίσεις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60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689" y="2420888"/>
            <a:ext cx="2714500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5" y="1844824"/>
            <a:ext cx="186130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64869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V="1">
            <a:off x="7549939" y="3140968"/>
            <a:ext cx="0" cy="7135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 </a:t>
            </a:r>
            <a:r>
              <a:rPr lang="el-GR" dirty="0" smtClean="0"/>
              <a:t>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4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/>
              <a:t> (</a:t>
            </a:r>
            <a:r>
              <a:rPr lang="en-US" dirty="0" err="1">
                <a:hlinkClick r:id="rId2"/>
              </a:rPr>
              <a:t>JavaDocs</a:t>
            </a:r>
            <a:r>
              <a:rPr lang="en-US" dirty="0">
                <a:hlinkClick r:id="rId2"/>
              </a:rPr>
              <a:t> link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 smtClean="0"/>
              <a:t>αφαιρεί το στοιχείο στη </a:t>
            </a:r>
            <a:r>
              <a:rPr lang="el-GR" dirty="0"/>
              <a:t>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το επιστρέφει.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αφαιρεί το στοιχείο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 smtClean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</a:t>
            </a:r>
            <a:r>
              <a:rPr lang="el-GR" dirty="0" smtClean="0"/>
              <a:t>στοιχείο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ανήκει στην λίστα ή </a:t>
            </a:r>
            <a:r>
              <a:rPr lang="el-GR" dirty="0"/>
              <a:t>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9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Με </a:t>
            </a:r>
            <a:r>
              <a:rPr lang="en-US" dirty="0" err="1"/>
              <a:t>ArrayList</a:t>
            </a:r>
            <a:r>
              <a:rPr lang="en-US" dirty="0" smtClean="0"/>
              <a:t>?</a:t>
            </a:r>
          </a:p>
          <a:p>
            <a:pPr lvl="2"/>
            <a:r>
              <a:rPr lang="el-GR" dirty="0" smtClean="0"/>
              <a:t>Πρέπει να κάνουμε πάρα πολλές συγκρίσεις</a:t>
            </a:r>
            <a:endParaRPr lang="en-US" dirty="0"/>
          </a:p>
          <a:p>
            <a:pPr lvl="1"/>
            <a:r>
              <a:rPr lang="en-US" dirty="0"/>
              <a:t>Me </a:t>
            </a:r>
            <a:r>
              <a:rPr lang="en-US" dirty="0" err="1"/>
              <a:t>HashSet</a:t>
            </a:r>
            <a:r>
              <a:rPr lang="en-US" dirty="0" smtClean="0"/>
              <a:t>?</a:t>
            </a:r>
            <a:endParaRPr lang="el-GR" dirty="0" smtClean="0"/>
          </a:p>
          <a:p>
            <a:pPr lvl="2"/>
            <a:r>
              <a:rPr lang="el-GR" dirty="0" smtClean="0"/>
              <a:t>Η αναζήτηση ενός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γίνεται πολύ πιο γρήγορα.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471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1860" y="1772816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804" y="3789040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τρόπος για να </a:t>
            </a:r>
            <a:r>
              <a:rPr lang="el-GR" dirty="0" smtClean="0">
                <a:solidFill>
                  <a:srgbClr val="FF0000"/>
                </a:solidFill>
              </a:rPr>
              <a:t>διατρέξουμε</a:t>
            </a:r>
            <a:r>
              <a:rPr lang="el-GR" dirty="0" smtClean="0"/>
              <a:t> και να τυπώσουμε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3980" y="4869160"/>
            <a:ext cx="330002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Ένας άλλος τρόπος για να διατρέξουμε το </a:t>
            </a:r>
            <a:r>
              <a:rPr lang="en-US" sz="1600" dirty="0" err="1" smtClean="0"/>
              <a:t>HashSet</a:t>
            </a:r>
            <a:r>
              <a:rPr lang="en-US" sz="1600" dirty="0" smtClean="0"/>
              <a:t> </a:t>
            </a:r>
            <a:r>
              <a:rPr lang="el-GR" sz="1600" dirty="0" smtClean="0"/>
              <a:t>χρησιμοποιώντας την εντολή </a:t>
            </a:r>
            <a:r>
              <a:rPr lang="en-US" sz="1600" dirty="0" err="1" smtClean="0">
                <a:solidFill>
                  <a:srgbClr val="FF0000"/>
                </a:solidFill>
              </a:rPr>
              <a:t>toArray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l-GR" sz="1600" dirty="0" smtClean="0"/>
              <a:t>.</a:t>
            </a:r>
          </a:p>
          <a:p>
            <a:r>
              <a:rPr lang="el-GR" sz="1600" dirty="0" smtClean="0"/>
              <a:t>Ο πίνακας είναι πίνακας από </a:t>
            </a:r>
            <a:r>
              <a:rPr lang="en-US" sz="1600" dirty="0" smtClean="0"/>
              <a:t>Objects, </a:t>
            </a:r>
            <a:r>
              <a:rPr lang="el-GR" sz="1600" dirty="0" smtClean="0"/>
              <a:t>και πρέπει να κάνουμε </a:t>
            </a:r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κλειδιών)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2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τους δώσουμε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μοναδικό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 να δώσουμε αριθμούς σε μία λίστα με ονόματα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γίνεται αν θέλουμε να δημιουργήσουμε ένα αντικείμενο </a:t>
            </a:r>
            <a:r>
              <a:rPr lang="en-US" dirty="0"/>
              <a:t>Person </a:t>
            </a:r>
            <a:r>
              <a:rPr lang="el-GR" dirty="0"/>
              <a:t>για κάθε μοναδικό όνομα?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10784</TotalTime>
  <Words>1801</Words>
  <Application>Microsoft Office PowerPoint</Application>
  <PresentationFormat>On-screen Show (4:3)</PresentationFormat>
  <Paragraphs>392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ΤΕΧΝΙΚΕΣ Αντικειμενοστραφουσ προγραμματισμου</vt:lpstr>
      <vt:lpstr>ArrayList</vt:lpstr>
      <vt:lpstr>Η ιεραρχία</vt:lpstr>
      <vt:lpstr>ArrayList (JavaDocs link)</vt:lpstr>
      <vt:lpstr>HashSet (JavaDocs link)</vt:lpstr>
      <vt:lpstr>Παράδειγμα I</vt:lpstr>
      <vt:lpstr>PowerPoint Presentation</vt:lpstr>
      <vt:lpstr>HashMap (JavaDocs link)</vt:lpstr>
      <vt:lpstr>Παράδειγμα ΙI</vt:lpstr>
      <vt:lpstr>PowerPoint Presentation</vt:lpstr>
      <vt:lpstr>PowerPoint Presentation</vt:lpstr>
      <vt:lpstr>Iterators</vt:lpstr>
      <vt:lpstr>PowerPoint Presentation</vt:lpstr>
      <vt:lpstr>PowerPoint Presentation</vt:lpstr>
      <vt:lpstr>ListIterator&lt;T&gt;</vt:lpstr>
      <vt:lpstr>PowerPoint Presentation</vt:lpstr>
      <vt:lpstr>Συλλογές</vt:lpstr>
      <vt:lpstr>Παραδείγματα</vt:lpstr>
      <vt:lpstr>Χρήση δομών</vt:lpstr>
      <vt:lpstr>Περίπλοκες δομές</vt:lpstr>
      <vt:lpstr>Παράδειγμα</vt:lpstr>
      <vt:lpstr>Υλοποίηση</vt:lpstr>
      <vt:lpstr>Διαφορετική υλοποίηση</vt:lpstr>
      <vt:lpstr>PowerPoint Presentation</vt:lpstr>
      <vt:lpstr>Χρονική πολυπλοκότητα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566</cp:revision>
  <dcterms:created xsi:type="dcterms:W3CDTF">2013-02-10T16:19:38Z</dcterms:created>
  <dcterms:modified xsi:type="dcterms:W3CDTF">2014-05-21T17:17:45Z</dcterms:modified>
</cp:coreProperties>
</file>