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43" r:id="rId3"/>
    <p:sldId id="344" r:id="rId4"/>
    <p:sldId id="345" r:id="rId5"/>
    <p:sldId id="346" r:id="rId6"/>
    <p:sldId id="347" r:id="rId7"/>
    <p:sldId id="316" r:id="rId8"/>
    <p:sldId id="318" r:id="rId9"/>
    <p:sldId id="274" r:id="rId10"/>
    <p:sldId id="317" r:id="rId11"/>
    <p:sldId id="319" r:id="rId12"/>
    <p:sldId id="320" r:id="rId13"/>
    <p:sldId id="321" r:id="rId14"/>
    <p:sldId id="323" r:id="rId15"/>
    <p:sldId id="334" r:id="rId16"/>
    <p:sldId id="335" r:id="rId17"/>
    <p:sldId id="362" r:id="rId18"/>
    <p:sldId id="336" r:id="rId19"/>
    <p:sldId id="363" r:id="rId20"/>
    <p:sldId id="364" r:id="rId21"/>
    <p:sldId id="365" r:id="rId22"/>
    <p:sldId id="3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Αφηρημένες κλάσεις</a:t>
            </a:r>
          </a:p>
          <a:p>
            <a:pPr algn="ctr"/>
            <a:r>
              <a:rPr lang="en-US" dirty="0" smtClean="0"/>
              <a:t>Interfaces (</a:t>
            </a:r>
            <a:r>
              <a:rPr lang="el-GR" dirty="0" err="1" smtClean="0"/>
              <a:t>διεπαφές</a:t>
            </a:r>
            <a:r>
              <a:rPr lang="el-GR" dirty="0" smtClean="0"/>
              <a:t>)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5979" y="3789040"/>
            <a:ext cx="4248044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5979" y="2924944"/>
            <a:ext cx="3888432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3712" y="1196752"/>
            <a:ext cx="3888432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979" y="793510"/>
            <a:ext cx="3903657" cy="2699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7804383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764200"/>
            <a:ext cx="363589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 </a:t>
            </a:r>
            <a:r>
              <a:rPr lang="en-US" dirty="0" smtClean="0"/>
              <a:t>position </a:t>
            </a:r>
            <a:r>
              <a:rPr lang="el-GR" dirty="0" smtClean="0"/>
              <a:t>πρέπει να είναι </a:t>
            </a:r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</a:t>
            </a:r>
            <a:r>
              <a:rPr lang="el-GR" dirty="0" smtClean="0"/>
              <a:t>εφόσον το χρησιμοποιούν και οι παράγωγες κλάσεις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να ορίσουμε </a:t>
            </a:r>
            <a:r>
              <a:rPr lang="en-US" dirty="0" err="1" smtClean="0">
                <a:solidFill>
                  <a:srgbClr val="FF0000"/>
                </a:solidFill>
              </a:rPr>
              <a:t>getPosition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rgbClr val="FF0000"/>
                </a:solidFill>
              </a:rPr>
              <a:t>setPosition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μεθόδους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4421" y="2780928"/>
            <a:ext cx="3635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ορίσουμε και ένα κενό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, </a:t>
            </a:r>
            <a:r>
              <a:rPr lang="el-GR" dirty="0" smtClean="0"/>
              <a:t>ή να καλούμε την </a:t>
            </a:r>
            <a:r>
              <a:rPr lang="en-US" dirty="0" smtClean="0"/>
              <a:t>super </a:t>
            </a:r>
            <a:r>
              <a:rPr lang="el-GR" dirty="0" smtClean="0"/>
              <a:t>μέσα στις παράγωγες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126" y="3140968"/>
            <a:ext cx="4896544" cy="12108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1026" y="980728"/>
            <a:ext cx="8640960" cy="540824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+ 10);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3931315"/>
            <a:ext cx="3600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Car </a:t>
            </a:r>
            <a:r>
              <a:rPr lang="el-GR" dirty="0" smtClean="0"/>
              <a:t>πρέπει να υλοποίει την μέθοδο </a:t>
            </a:r>
            <a:r>
              <a:rPr lang="en-US" dirty="0" smtClean="0">
                <a:solidFill>
                  <a:srgbClr val="FF0000"/>
                </a:solidFill>
              </a:rPr>
              <a:t>move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878" y="620688"/>
            <a:ext cx="3786810" cy="24468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Car(int pos, int gas){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super(pos);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gas;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6696744" cy="25922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420" y="3717032"/>
            <a:ext cx="5990795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ή μάλλον η έλλειψη του) 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Bike(){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620688"/>
            <a:ext cx="8496944" cy="432048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V[2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 = new Vehicle(0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57809" y="4149080"/>
            <a:ext cx="554461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τύπου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8" y="5229199"/>
            <a:ext cx="9162124" cy="132343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Ερωτήσεις</a:t>
            </a:r>
            <a:r>
              <a:rPr lang="el-GR" sz="20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Υπάρχει πρόβλημα με την εντολή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V = new Vehicle[2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 smtClean="0"/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Ποια </a:t>
            </a:r>
            <a:r>
              <a:rPr lang="en-US" sz="2000" dirty="0" smtClean="0"/>
              <a:t>print </a:t>
            </a:r>
            <a:r>
              <a:rPr lang="el-GR" sz="2000" dirty="0" smtClean="0"/>
              <a:t>καλείται για τ</a:t>
            </a:r>
            <a:r>
              <a:rPr lang="en-US" sz="2000" dirty="0" smtClean="0"/>
              <a:t>o </a:t>
            </a:r>
            <a:r>
              <a:rPr lang="el-GR" sz="2000" dirty="0" smtClean="0"/>
              <a:t>αντικείμενο </a:t>
            </a:r>
            <a:r>
              <a:rPr lang="en-US" sz="2000" dirty="0" smtClean="0"/>
              <a:t>V[0]</a:t>
            </a:r>
            <a:r>
              <a:rPr lang="el-GR" sz="2000" dirty="0" smtClean="0"/>
              <a:t>? Ποια για το </a:t>
            </a:r>
            <a:r>
              <a:rPr lang="en-US" sz="2000" dirty="0" smtClean="0"/>
              <a:t>V[1]? </a:t>
            </a:r>
            <a:r>
              <a:rPr lang="el-GR" sz="2000" dirty="0" smtClean="0"/>
              <a:t>Γιατί?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Τι θα τυπώσει το πρόγραμμα?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16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060848"/>
            <a:ext cx="8352928" cy="28803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protected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gas;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pos, int gas){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super(pos);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1093386"/>
            <a:ext cx="463934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Υπάρχει κάποιο λάθος σε αυτό τον ορισμό?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517232"/>
            <a:ext cx="7812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. Εφόσον η </a:t>
            </a:r>
            <a:r>
              <a:rPr lang="en-US" dirty="0" err="1" smtClean="0"/>
              <a:t>EngineVehicle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δεν χρειάζεται να ορίσουμε την αφηρημένη μέθοδο </a:t>
            </a:r>
            <a:r>
              <a:rPr lang="en-US" dirty="0" smtClean="0"/>
              <a:t>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1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πρόγραμμα που διαχειρίζεται το </a:t>
            </a:r>
            <a:r>
              <a:rPr lang="el-GR" dirty="0" err="1" smtClean="0">
                <a:solidFill>
                  <a:srgbClr val="0070C0"/>
                </a:solidFill>
              </a:rPr>
              <a:t>πορτοφόλιο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portofolio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/>
              <a:t>ενός χρηματιστή. </a:t>
            </a:r>
            <a:r>
              <a:rPr lang="en-US" dirty="0" smtClean="0"/>
              <a:t>To </a:t>
            </a:r>
            <a:r>
              <a:rPr lang="en-US" dirty="0" err="1" smtClean="0"/>
              <a:t>portofolio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0070C0"/>
                </a:solidFill>
              </a:rPr>
              <a:t>μετοχές </a:t>
            </a:r>
            <a:r>
              <a:rPr lang="en-US" dirty="0" smtClean="0">
                <a:solidFill>
                  <a:srgbClr val="0070C0"/>
                </a:solidFill>
              </a:rPr>
              <a:t>(stocks)</a:t>
            </a:r>
            <a:r>
              <a:rPr lang="el-GR" dirty="0" smtClean="0"/>
              <a:t>, μετοχές που δίνουν </a:t>
            </a:r>
            <a:r>
              <a:rPr lang="el-GR" dirty="0" smtClean="0">
                <a:solidFill>
                  <a:srgbClr val="0070C0"/>
                </a:solidFill>
              </a:rPr>
              <a:t>μέρισμα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divident</a:t>
            </a:r>
            <a:r>
              <a:rPr lang="en-US" dirty="0" smtClean="0">
                <a:solidFill>
                  <a:srgbClr val="0070C0"/>
                </a:solidFill>
              </a:rPr>
              <a:t> stocks), </a:t>
            </a:r>
            <a:r>
              <a:rPr lang="el-GR" dirty="0" smtClean="0">
                <a:solidFill>
                  <a:srgbClr val="0070C0"/>
                </a:solidFill>
              </a:rPr>
              <a:t>αμοιβαία κεφάλαια (</a:t>
            </a:r>
            <a:r>
              <a:rPr lang="en-US" dirty="0" smtClean="0">
                <a:solidFill>
                  <a:srgbClr val="0070C0"/>
                </a:solidFill>
              </a:rPr>
              <a:t>mutual funds)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0070C0"/>
                </a:solidFill>
              </a:rPr>
              <a:t>χρήματα </a:t>
            </a:r>
            <a:r>
              <a:rPr lang="en-US" dirty="0" smtClean="0">
                <a:solidFill>
                  <a:srgbClr val="0070C0"/>
                </a:solidFill>
              </a:rPr>
              <a:t>(cash)</a:t>
            </a:r>
            <a:r>
              <a:rPr lang="en-US" dirty="0" smtClean="0"/>
              <a:t>. </a:t>
            </a:r>
            <a:r>
              <a:rPr lang="el-GR" dirty="0" smtClean="0"/>
              <a:t>Για κάθε μια από αυτές τις </a:t>
            </a:r>
            <a:r>
              <a:rPr lang="el-GR" dirty="0" smtClean="0">
                <a:solidFill>
                  <a:srgbClr val="00B0F0"/>
                </a:solidFill>
              </a:rPr>
              <a:t>αξίες (</a:t>
            </a:r>
            <a:r>
              <a:rPr lang="en-US" dirty="0" smtClean="0">
                <a:solidFill>
                  <a:srgbClr val="00B0F0"/>
                </a:solidFill>
              </a:rPr>
              <a:t>assets)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υπολογίζουμε</a:t>
            </a:r>
            <a:r>
              <a:rPr lang="el-GR" dirty="0" smtClean="0"/>
              <a:t> την τωρινή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αποτίμηση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value)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κέρδος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profit)</a:t>
            </a:r>
            <a:r>
              <a:rPr lang="el-GR" dirty="0" smtClean="0"/>
              <a:t> που μας δίνει</a:t>
            </a:r>
            <a:r>
              <a:rPr lang="en-US" dirty="0" smtClean="0"/>
              <a:t>. </a:t>
            </a:r>
            <a:r>
              <a:rPr lang="el-GR" dirty="0" smtClean="0"/>
              <a:t>Μετά θέλουμε να υπολογίσουμε τη συνολική αξία του </a:t>
            </a:r>
            <a:r>
              <a:rPr lang="el-GR" dirty="0" err="1" smtClean="0"/>
              <a:t>πορτοφόλιου</a:t>
            </a:r>
            <a:r>
              <a:rPr lang="el-GR" dirty="0" smtClean="0"/>
              <a:t> και το συνολικό κέρδος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Λεπτομέρειες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Cash</a:t>
            </a:r>
            <a:r>
              <a:rPr lang="en-US" dirty="0" smtClean="0"/>
              <a:t>: </a:t>
            </a:r>
            <a:r>
              <a:rPr lang="el-GR" dirty="0" smtClean="0"/>
              <a:t>Δεν μεταβάλλεται η αξία του, δεν έχει κέρδος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Stocks</a:t>
            </a:r>
            <a:r>
              <a:rPr lang="en-US" dirty="0" smtClean="0"/>
              <a:t>: H </a:t>
            </a:r>
            <a:r>
              <a:rPr lang="el-GR" dirty="0" smtClean="0"/>
              <a:t>αξία του είναι ίση με τον αριθμό των μετοχών επί την αξία της μετοχής. Το κέρδος είναι η διαφορά της τωρινής αποτίμησης με το </a:t>
            </a:r>
            <a:r>
              <a:rPr lang="el-GR" dirty="0" smtClean="0">
                <a:solidFill>
                  <a:srgbClr val="0070C0"/>
                </a:solidFill>
              </a:rPr>
              <a:t>κόστος αγοράς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Mutual Funds</a:t>
            </a:r>
            <a:r>
              <a:rPr lang="en-US" dirty="0" smtClean="0"/>
              <a:t>: </a:t>
            </a:r>
            <a:r>
              <a:rPr lang="el-GR" dirty="0" smtClean="0"/>
              <a:t>Παρόμοια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ο αριθμός των μετοχών που μπορούμε να έχουμε είναι </a:t>
            </a:r>
            <a:r>
              <a:rPr lang="el-GR" dirty="0" smtClean="0">
                <a:solidFill>
                  <a:srgbClr val="0070C0"/>
                </a:solidFill>
              </a:rPr>
              <a:t>πραγματικός αριθμός </a:t>
            </a:r>
            <a:r>
              <a:rPr lang="el-GR" dirty="0" smtClean="0"/>
              <a:t>αντί για ακέραιος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Dividend Stocks</a:t>
            </a:r>
            <a:r>
              <a:rPr lang="en-US" dirty="0" smtClean="0"/>
              <a:t>: </a:t>
            </a:r>
            <a:r>
              <a:rPr lang="el-GR" dirty="0" smtClean="0"/>
              <a:t>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στο κέρδος προσθέτουμε και τα </a:t>
            </a:r>
            <a:r>
              <a:rPr lang="el-GR" dirty="0" smtClean="0">
                <a:solidFill>
                  <a:srgbClr val="0070C0"/>
                </a:solidFill>
              </a:rPr>
              <a:t>μερίσματα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76638" y="270906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4590" y="308173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55895" y="308173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0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7544" y="428032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8014" y="26428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0394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623519" y="42913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8650" y="264285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88024" y="3046783"/>
            <a:ext cx="1944216" cy="2254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76859" y="3158332"/>
            <a:ext cx="1783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788024" y="45811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2709" y="263443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55895" y="338191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7584" y="6021288"/>
            <a:ext cx="639585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μπορούμε να βελτιώσουμε το σχεδιασμό των κλάσεων?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3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Βλέπουμε ότι υπάρχουν διάφορα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κοινά στοιχεία </a:t>
            </a:r>
            <a:r>
              <a:rPr lang="el-GR" dirty="0" smtClean="0"/>
              <a:t>μεταξύ των διαφόρων οντοτήτων που μας ενδιαφέρουν</a:t>
            </a:r>
          </a:p>
          <a:p>
            <a:pPr lvl="1"/>
            <a:r>
              <a:rPr lang="el-GR" dirty="0" smtClean="0"/>
              <a:t>Χρειαζόμαστε για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asset</a:t>
            </a:r>
            <a:r>
              <a:rPr lang="en-US" dirty="0" smtClean="0"/>
              <a:t> </a:t>
            </a:r>
            <a:r>
              <a:rPr lang="el-GR" dirty="0" smtClean="0"/>
              <a:t>μια συνάρτηση που να μας δίνει το </a:t>
            </a:r>
            <a:r>
              <a:rPr lang="en-US" dirty="0" smtClean="0">
                <a:solidFill>
                  <a:srgbClr val="0070C0"/>
                </a:solidFill>
              </a:rPr>
              <a:t>market value </a:t>
            </a:r>
            <a:r>
              <a:rPr lang="el-GR" dirty="0" smtClean="0"/>
              <a:t>και μία που να υπολογίζει το </a:t>
            </a:r>
            <a:r>
              <a:rPr lang="en-US" dirty="0" smtClean="0">
                <a:solidFill>
                  <a:srgbClr val="0070C0"/>
                </a:solidFill>
              </a:rPr>
              <a:t>profit</a:t>
            </a:r>
          </a:p>
          <a:p>
            <a:pPr lvl="1"/>
            <a:r>
              <a:rPr lang="el-GR" dirty="0" smtClean="0"/>
              <a:t>Για τα </a:t>
            </a:r>
            <a:r>
              <a:rPr lang="en-US" dirty="0" smtClean="0"/>
              <a:t>share assets </a:t>
            </a:r>
            <a:r>
              <a:rPr lang="el-GR" dirty="0" smtClean="0"/>
              <a:t>(</a:t>
            </a:r>
            <a:r>
              <a:rPr lang="en-US" dirty="0" smtClean="0"/>
              <a:t>stocks, dividend stocks, mutual funds) </a:t>
            </a:r>
            <a:r>
              <a:rPr lang="el-GR" dirty="0" smtClean="0"/>
              <a:t>το κέρδος είναι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r>
              <a:rPr lang="el-GR" dirty="0" smtClean="0"/>
              <a:t> της </a:t>
            </a:r>
            <a:r>
              <a:rPr lang="el-GR" dirty="0" smtClean="0">
                <a:solidFill>
                  <a:srgbClr val="0070C0"/>
                </a:solidFill>
              </a:rPr>
              <a:t>τωρινής τιμής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0070C0"/>
                </a:solidFill>
              </a:rPr>
              <a:t>κόστος</a:t>
            </a:r>
          </a:p>
          <a:p>
            <a:pPr lvl="1"/>
            <a:r>
              <a:rPr lang="el-GR" dirty="0" smtClean="0"/>
              <a:t>Η τιμή των </a:t>
            </a:r>
            <a:r>
              <a:rPr lang="en-US" dirty="0" smtClean="0"/>
              <a:t>dividend stocks </a:t>
            </a:r>
            <a:r>
              <a:rPr lang="el-GR" dirty="0" smtClean="0"/>
              <a:t>υπολογίζεται όπως αυτή την απλών </a:t>
            </a:r>
            <a:r>
              <a:rPr lang="en-US" dirty="0" smtClean="0"/>
              <a:t>stocks </a:t>
            </a:r>
            <a:r>
              <a:rPr lang="el-GR" dirty="0" smtClean="0"/>
              <a:t>απλά προσθέτουμε και το μέρισμα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32240" y="267819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2" y="305086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11497" y="305086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578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9863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70102" y="23488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9602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5607" y="399739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738" y="234888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311497" y="335104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V="1">
            <a:off x="2231740" y="4629331"/>
            <a:ext cx="0" cy="658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4968" y="836712"/>
            <a:ext cx="4697759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DividentStock</a:t>
            </a:r>
            <a:r>
              <a:rPr lang="en-US" dirty="0" smtClean="0"/>
              <a:t> </a:t>
            </a:r>
            <a:r>
              <a:rPr lang="el-GR" dirty="0" smtClean="0"/>
              <a:t>έχει τα ίδια χαρακτηριστικά με την </a:t>
            </a:r>
            <a:r>
              <a:rPr lang="en-US" dirty="0" smtClean="0"/>
              <a:t>Stock </a:t>
            </a:r>
            <a:r>
              <a:rPr lang="el-GR" dirty="0" smtClean="0"/>
              <a:t>και απλά αλλάζει ο τρόπος που υπολογίζεται η αποτίμηση ώστε να προσθέτει τα </a:t>
            </a:r>
            <a:r>
              <a:rPr lang="en-US" dirty="0" err="1" smtClean="0"/>
              <a:t>dividents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3686" y="5656989"/>
            <a:ext cx="33802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αλλιώς μπορούμε να βελτιώσουμε το σχεδιασμό?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3882100"/>
            <a:ext cx="105691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3882100"/>
            <a:ext cx="137360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240477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3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2798" y="35125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050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553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44071" y="101208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2161354" y="2966894"/>
            <a:ext cx="1150506" cy="564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</p:cNvCxnSpPr>
          <p:nvPr/>
        </p:nvCxnSpPr>
        <p:spPr>
          <a:xfrm flipH="1" flipV="1">
            <a:off x="3311860" y="2966895"/>
            <a:ext cx="1022412" cy="5456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60377" y="373099"/>
            <a:ext cx="4294149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είναι ουσιαστικά η ίδια για όλα τα</a:t>
            </a:r>
            <a:r>
              <a:rPr lang="en-US" dirty="0" smtClean="0"/>
              <a:t> shares: </a:t>
            </a:r>
            <a:r>
              <a:rPr lang="el-GR" dirty="0" smtClean="0"/>
              <a:t>τωρινή αποτίμηση μείον το κόστος. Μπορούμε να ορίσουμε μια κοινή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ορίζοντας μια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 </a:t>
            </a:r>
            <a:r>
              <a:rPr lang="en-US" dirty="0" err="1" smtClean="0"/>
              <a:t>ShareAsset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475" y="5733256"/>
            <a:ext cx="230543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Επιπλέον βελτίωση?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56822" y="2087275"/>
            <a:ext cx="4587178" cy="116955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cost;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4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8016" y="35310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62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33391" y="9807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20" idx="2"/>
          </p:cNvCxnSpPr>
          <p:nvPr/>
        </p:nvCxnSpPr>
        <p:spPr>
          <a:xfrm flipV="1">
            <a:off x="2161354" y="2910158"/>
            <a:ext cx="1160687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20" idx="2"/>
          </p:cNvCxnSpPr>
          <p:nvPr/>
        </p:nvCxnSpPr>
        <p:spPr>
          <a:xfrm flipH="1" flipV="1">
            <a:off x="3322041" y="2910158"/>
            <a:ext cx="1047449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215" y="702859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93635" y="811305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getProfit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19" y="3248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Elbow Connector 32"/>
          <p:cNvCxnSpPr>
            <a:stCxn id="20" idx="3"/>
            <a:endCxn id="30" idx="2"/>
          </p:cNvCxnSpPr>
          <p:nvPr/>
        </p:nvCxnSpPr>
        <p:spPr>
          <a:xfrm flipV="1">
            <a:off x="4294149" y="1566084"/>
            <a:ext cx="1891174" cy="617813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0"/>
            <a:endCxn id="30" idx="2"/>
          </p:cNvCxnSpPr>
          <p:nvPr/>
        </p:nvCxnSpPr>
        <p:spPr>
          <a:xfrm rot="16200000" flipV="1">
            <a:off x="5609835" y="2141573"/>
            <a:ext cx="1945961" cy="794984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99992" y="5472323"/>
            <a:ext cx="464400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όλες οι αξίες έχουν τις ίδιες μεθόδους μπορούμε πλέον να τα βάλουμε όλα κάτω από το ίδιο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844" y="4869160"/>
            <a:ext cx="676875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7504" y="1484784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21026" y="476672"/>
            <a:ext cx="8640960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myPortofolio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(new Cash(1000));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("MSFT", 100, 39.5);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fund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("FUND", 10.5, 30);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(fund);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fund.purchase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(3.5, 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Stock("APPL", 10, 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(97);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(Asset a:myPortofolio){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(a+"\n");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nTotal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("Total profit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292080" y="674404"/>
            <a:ext cx="3451044" cy="612648"/>
          </a:xfrm>
          <a:prstGeom prst="wedgeRectCallout">
            <a:avLst>
              <a:gd name="adj1" fmla="val -60262"/>
              <a:gd name="adj2" fmla="val 5894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του </a:t>
            </a:r>
            <a:r>
              <a:rPr lang="en-US" dirty="0">
                <a:solidFill>
                  <a:schemeClr val="tx1"/>
                </a:solidFill>
              </a:rPr>
              <a:t>Interface Asset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220072" y="4149080"/>
            <a:ext cx="3741914" cy="612648"/>
          </a:xfrm>
          <a:prstGeom prst="wedgeRectCallout">
            <a:avLst>
              <a:gd name="adj1" fmla="val -41644"/>
              <a:gd name="adj2" fmla="val 962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</a:t>
            </a:r>
            <a:r>
              <a:rPr lang="el-GR" dirty="0" smtClean="0">
                <a:solidFill>
                  <a:schemeClr val="tx1"/>
                </a:solidFill>
              </a:rPr>
              <a:t>των μεθόδων του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2386859"/>
            <a:ext cx="1944216" cy="1495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70067" y="2397772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99695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Binding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18949" y="191683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8653" y="421353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 Binding: 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l-GR" dirty="0" smtClean="0"/>
              <a:t>κώδικας που εκτελείται για την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εξαρτάται από την κλάση του αντικειμένου την ώρα της </a:t>
            </a:r>
            <a:r>
              <a:rPr lang="el-GR" dirty="0" smtClean="0">
                <a:solidFill>
                  <a:srgbClr val="FF0000"/>
                </a:solidFill>
              </a:rPr>
              <a:t>κλήσης</a:t>
            </a:r>
            <a:r>
              <a:rPr lang="el-GR" dirty="0" smtClean="0"/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ώρα της </a:t>
            </a:r>
            <a:r>
              <a:rPr lang="el-GR" dirty="0" smtClean="0">
                <a:solidFill>
                  <a:srgbClr val="FF0000"/>
                </a:solidFill>
              </a:rPr>
              <a:t>δήλωσης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384" y="1805644"/>
            <a:ext cx="3906839" cy="175432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1916832"/>
            <a:ext cx="1944216" cy="1965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0290" y="2022303"/>
            <a:ext cx="1595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68280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34157" y="152589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83801" y="2465465"/>
            <a:ext cx="37444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/>
              <a:t>δηλώνεται σε μια γενική κλάση και ορίζεται σε μια πιο εξειδικευμένη </a:t>
            </a:r>
            <a:r>
              <a:rPr lang="el-GR" dirty="0" smtClean="0"/>
              <a:t>κλάση</a:t>
            </a:r>
          </a:p>
          <a:p>
            <a:endParaRPr lang="el-GR" dirty="0"/>
          </a:p>
          <a:p>
            <a:r>
              <a:rPr lang="el-GR" dirty="0" smtClean="0"/>
              <a:t>Οι κλάσεις με αφηρημένες μεθόδους είναι </a:t>
            </a:r>
            <a:r>
              <a:rPr lang="el-GR" dirty="0" smtClean="0">
                <a:solidFill>
                  <a:srgbClr val="FF0000"/>
                </a:solidFill>
              </a:rPr>
              <a:t>αφηρημένες κλάσεις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Δεν μπορούμε να ορίσουμε αντικείμενα αφηρημένων κλάσεων.</a:t>
            </a:r>
          </a:p>
          <a:p>
            <a:endParaRPr lang="el-GR" dirty="0"/>
          </a:p>
          <a:p>
            <a:r>
              <a:rPr lang="el-GR" dirty="0" smtClean="0"/>
              <a:t>Οι παράγωγες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κλάσεις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τις αφηρημένες μεθόδους.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2087" y="1916832"/>
            <a:ext cx="4596130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5113" y="4486485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 smtClean="0"/>
              <a:t>μπορεί να χρησιμοποιηθεί μέσα σε άλλες μεθόδους της αφηρημένης κλάσης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087192"/>
            <a:ext cx="5836854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409217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l-GR" dirty="0" smtClean="0"/>
              <a:t>ορίζει μια βασική λειτουργικότητα </a:t>
            </a:r>
            <a:r>
              <a:rPr lang="en-US" dirty="0" smtClean="0"/>
              <a:t>(</a:t>
            </a:r>
            <a:r>
              <a:rPr lang="el-GR" dirty="0" smtClean="0"/>
              <a:t>μεθόδους).</a:t>
            </a:r>
          </a:p>
          <a:p>
            <a:endParaRPr lang="el-GR" dirty="0"/>
          </a:p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 </a:t>
            </a:r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, δηλ. υλοποιεί τις μεθόδους του </a:t>
            </a:r>
            <a:r>
              <a:rPr lang="en-US" dirty="0" smtClean="0"/>
              <a:t>interface.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rgbClr val="0070C0"/>
                </a:solidFill>
              </a:rPr>
              <a:t>παραπάνω από ένα </a:t>
            </a:r>
            <a:r>
              <a:rPr lang="en-US" dirty="0" smtClean="0"/>
              <a:t>interfaces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76452" y="1629621"/>
            <a:ext cx="4367548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abstract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l-GR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4514" y="969173"/>
            <a:ext cx="1944216" cy="574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68281" y="10717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6301" y="604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EmployeePay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Elbow Connector 22"/>
          <p:cNvCxnSpPr>
            <a:stCxn id="37" idx="3"/>
            <a:endCxn id="20" idx="2"/>
          </p:cNvCxnSpPr>
          <p:nvPr/>
        </p:nvCxnSpPr>
        <p:spPr>
          <a:xfrm flipV="1">
            <a:off x="2975980" y="1543743"/>
            <a:ext cx="1460642" cy="1291282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84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Βρείτε τα λάθη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πρόγραμμα στην επόμενη διαφάνεια υπάρχουν διάφορα λάθη</a:t>
            </a:r>
          </a:p>
          <a:p>
            <a:pPr lvl="1"/>
            <a:r>
              <a:rPr lang="el-GR" dirty="0" smtClean="0"/>
              <a:t>Ποια είναι?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5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91805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4941168"/>
            <a:ext cx="4392488" cy="17281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536504" cy="43924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437112"/>
            <a:ext cx="4392488" cy="230425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V[2] = new Vehicle(0);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0" y="5589240"/>
            <a:ext cx="4464496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09389" y="1628800"/>
            <a:ext cx="4534611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5353" y="6021288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9389" y="2348880"/>
            <a:ext cx="4534611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098" y="1224473"/>
            <a:ext cx="4534611" cy="9997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91805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4941168"/>
            <a:ext cx="4392488" cy="17281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536504" cy="43924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437112"/>
            <a:ext cx="4392488" cy="230425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V[2] = new Vehicle(0);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9922</TotalTime>
  <Words>1273</Words>
  <Application>Microsoft Office PowerPoint</Application>
  <PresentationFormat>On-screen Show (4:3)</PresentationFormat>
  <Paragraphs>467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ΤΕΧΝΙΚΕΣ Αντικειμενοστραφουσ προγραμματισμου</vt:lpstr>
      <vt:lpstr>Κληρονομικότητα</vt:lpstr>
      <vt:lpstr>Late Binding</vt:lpstr>
      <vt:lpstr>Αφηρημένες κλάσεις</vt:lpstr>
      <vt:lpstr>Αφηρημένες κλάσεις</vt:lpstr>
      <vt:lpstr>Interfaces</vt:lpstr>
      <vt:lpstr>Βρείτε τα λάθη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Ένα μεγάλο παράδειγμα</vt:lpstr>
      <vt:lpstr>Λεπτομέρειες</vt:lpstr>
      <vt:lpstr>PowerPoint Presentation</vt:lpstr>
      <vt:lpstr>Σχεδιασμός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524</cp:revision>
  <dcterms:created xsi:type="dcterms:W3CDTF">2013-02-10T16:19:38Z</dcterms:created>
  <dcterms:modified xsi:type="dcterms:W3CDTF">2014-05-20T18:04:42Z</dcterms:modified>
</cp:coreProperties>
</file>