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7"/>
  </p:notesMasterIdLst>
  <p:sldIdLst>
    <p:sldId id="257" r:id="rId2"/>
    <p:sldId id="259" r:id="rId3"/>
    <p:sldId id="260" r:id="rId4"/>
    <p:sldId id="264" r:id="rId5"/>
    <p:sldId id="298" r:id="rId6"/>
    <p:sldId id="274" r:id="rId7"/>
    <p:sldId id="275" r:id="rId8"/>
    <p:sldId id="276" r:id="rId9"/>
    <p:sldId id="286" r:id="rId10"/>
    <p:sldId id="271" r:id="rId11"/>
    <p:sldId id="272" r:id="rId12"/>
    <p:sldId id="287" r:id="rId13"/>
    <p:sldId id="288" r:id="rId14"/>
    <p:sldId id="289" r:id="rId15"/>
    <p:sldId id="290" r:id="rId16"/>
    <p:sldId id="291" r:id="rId17"/>
    <p:sldId id="292" r:id="rId18"/>
    <p:sldId id="295" r:id="rId19"/>
    <p:sldId id="294" r:id="rId20"/>
    <p:sldId id="296" r:id="rId21"/>
    <p:sldId id="280" r:id="rId22"/>
    <p:sldId id="277" r:id="rId23"/>
    <p:sldId id="278" r:id="rId24"/>
    <p:sldId id="279" r:id="rId25"/>
    <p:sldId id="281" r:id="rId26"/>
    <p:sldId id="282" r:id="rId27"/>
    <p:sldId id="316" r:id="rId28"/>
    <p:sldId id="317" r:id="rId29"/>
    <p:sldId id="318" r:id="rId30"/>
    <p:sldId id="319" r:id="rId31"/>
    <p:sldId id="297" r:id="rId32"/>
    <p:sldId id="299" r:id="rId33"/>
    <p:sldId id="300" r:id="rId34"/>
    <p:sldId id="320" r:id="rId35"/>
    <p:sldId id="321" r:id="rId36"/>
    <p:sldId id="322" r:id="rId37"/>
    <p:sldId id="302" r:id="rId38"/>
    <p:sldId id="301" r:id="rId39"/>
    <p:sldId id="303" r:id="rId40"/>
    <p:sldId id="285" r:id="rId41"/>
    <p:sldId id="304" r:id="rId42"/>
    <p:sldId id="305" r:id="rId43"/>
    <p:sldId id="306" r:id="rId44"/>
    <p:sldId id="307" r:id="rId45"/>
    <p:sldId id="308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5/8/2014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F60F88-82BB-4F01-8B5A-73A7B3C8F800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47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5/8/2014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n-US" dirty="0" smtClean="0"/>
          </a:p>
          <a:p>
            <a:pPr algn="ctr"/>
            <a:r>
              <a:rPr lang="el-GR" dirty="0" smtClean="0"/>
              <a:t>Πολυμορφισμός – </a:t>
            </a:r>
            <a:r>
              <a:rPr lang="en-US" dirty="0" smtClean="0"/>
              <a:t>Late Binding</a:t>
            </a:r>
            <a:endParaRPr lang="el-GR" dirty="0" smtClean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3494" y="3465004"/>
            <a:ext cx="4468688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653136"/>
            <a:ext cx="7596336" cy="175432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>
                <a:solidFill>
                  <a:srgbClr val="FF0000"/>
                </a:solidFill>
              </a:rPr>
              <a:t>constructor</a:t>
            </a:r>
            <a:r>
              <a:rPr lang="en-US" dirty="0" smtClean="0"/>
              <a:t>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την ημερομηνία</a:t>
            </a:r>
            <a:r>
              <a:rPr lang="en-US" dirty="0" smtClean="0"/>
              <a:t>.</a:t>
            </a:r>
            <a:endParaRPr lang="el-GR" dirty="0" smtClean="0"/>
          </a:p>
          <a:p>
            <a:endParaRPr lang="en-US" dirty="0" smtClean="0"/>
          </a:p>
          <a:p>
            <a:r>
              <a:rPr lang="en-US" dirty="0" smtClean="0"/>
              <a:t>O constructor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μπορεί να κληθεί </a:t>
            </a:r>
            <a:r>
              <a:rPr lang="el-GR" dirty="0" smtClean="0">
                <a:solidFill>
                  <a:srgbClr val="FF0000"/>
                </a:solidFill>
              </a:rPr>
              <a:t>μόνο στην αρχή </a:t>
            </a:r>
            <a:r>
              <a:rPr lang="el-GR" dirty="0" smtClean="0"/>
              <a:t>της μεθόδου.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75656" y="4869160"/>
            <a:ext cx="7596336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υπάρχει κλήση του </a:t>
            </a:r>
            <a:r>
              <a:rPr lang="en-US" dirty="0" smtClean="0"/>
              <a:t>constructor </a:t>
            </a:r>
            <a:r>
              <a:rPr lang="el-GR" dirty="0" smtClean="0"/>
              <a:t>καλείται </a:t>
            </a:r>
            <a:r>
              <a:rPr lang="el-GR" dirty="0" smtClean="0">
                <a:solidFill>
                  <a:srgbClr val="FF0000"/>
                </a:solidFill>
              </a:rPr>
              <a:t>αυτόματα</a:t>
            </a:r>
            <a:r>
              <a:rPr lang="el-GR" dirty="0" smtClean="0"/>
              <a:t> ο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ορίσματα.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Αν δεν υπάρχει </a:t>
            </a:r>
            <a:r>
              <a:rPr lang="en-US" dirty="0" smtClean="0"/>
              <a:t>constructor </a:t>
            </a:r>
            <a:r>
              <a:rPr lang="el-GR" dirty="0" smtClean="0"/>
              <a:t>χωρίς ορίσματα παίρνουμε </a:t>
            </a:r>
            <a:r>
              <a:rPr lang="el-GR" dirty="0" smtClean="0">
                <a:solidFill>
                  <a:srgbClr val="FF0000"/>
                </a:solidFill>
              </a:rPr>
              <a:t>λάθος</a:t>
            </a:r>
            <a:r>
              <a:rPr lang="el-GR" dirty="0" smtClean="0"/>
              <a:t> στην εκτέλεση.</a:t>
            </a:r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5273824" y="3789040"/>
            <a:ext cx="309347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“empty constructor”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</a:t>
            </a:r>
            <a:r>
              <a:rPr lang="el-GR" dirty="0" smtClean="0">
                <a:solidFill>
                  <a:srgbClr val="0070C0"/>
                </a:solidFill>
              </a:rPr>
              <a:t>παράγωγης κλάσης </a:t>
            </a:r>
            <a:r>
              <a:rPr lang="el-GR" dirty="0" smtClean="0"/>
              <a:t>έχει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τον τύπο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>
                <a:solidFill>
                  <a:srgbClr val="0070C0"/>
                </a:solidFill>
              </a:rPr>
              <a:t>HourlyEmployee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</a:t>
            </a:r>
            <a:r>
              <a:rPr lang="en-US" dirty="0" smtClean="0"/>
              <a:t> (Hourly Employee is a Employee)</a:t>
            </a:r>
            <a:r>
              <a:rPr lang="el-GR" dirty="0" smtClean="0"/>
              <a:t>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n-US" dirty="0"/>
              <a:t> </a:t>
            </a:r>
            <a:r>
              <a:rPr lang="el-GR" dirty="0" smtClean="0"/>
              <a:t>αλλά δεν ξέρουμε ποια εκ των προτέρων.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95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0687" y="5877272"/>
            <a:ext cx="5065674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και με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γιατί και οι δύο 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Employee</a:t>
            </a:r>
            <a:r>
              <a:rPr lang="en-US" dirty="0" smtClean="0"/>
              <a:t>.</a:t>
            </a:r>
            <a:endParaRPr lang="en-US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131840" y="4149080"/>
            <a:ext cx="1656184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84240" y="3501008"/>
            <a:ext cx="1656184" cy="1296144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246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UML </a:t>
            </a:r>
            <a:r>
              <a:rPr lang="el-GR" dirty="0" smtClean="0"/>
              <a:t>διάγραμμα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Αναπαράσταση κληρονομικότητας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352520" y="2575905"/>
            <a:ext cx="1787525" cy="1057275"/>
            <a:chOff x="2112" y="1440"/>
            <a:chExt cx="816" cy="480"/>
          </a:xfrm>
        </p:grpSpPr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3864689" y="4779046"/>
            <a:ext cx="2603578" cy="1057275"/>
            <a:chOff x="2112" y="1440"/>
            <a:chExt cx="816" cy="48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2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SalariedEmployee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2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336297" y="4779047"/>
            <a:ext cx="2341660" cy="1057275"/>
            <a:chOff x="2112" y="1440"/>
            <a:chExt cx="816" cy="480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err="1" smtClean="0">
                  <a:latin typeface="Tahoma" pitchFamily="34" charset="0"/>
                </a:rPr>
                <a:t>HourlyEmployee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17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8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20" name="Straight Arrow Connector 19"/>
          <p:cNvCxnSpPr>
            <a:stCxn id="10" idx="0"/>
            <a:endCxn id="5" idx="2"/>
          </p:cNvCxnSpPr>
          <p:nvPr/>
        </p:nvCxnSpPr>
        <p:spPr>
          <a:xfrm flipH="1" flipV="1">
            <a:off x="3246283" y="3633180"/>
            <a:ext cx="1920195" cy="1145866"/>
          </a:xfrm>
          <a:prstGeom prst="straightConnector1">
            <a:avLst/>
          </a:prstGeom>
          <a:ln w="38100">
            <a:headEnd type="none" w="lg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0"/>
            <a:endCxn id="5" idx="2"/>
          </p:cNvCxnSpPr>
          <p:nvPr/>
        </p:nvCxnSpPr>
        <p:spPr>
          <a:xfrm flipV="1">
            <a:off x="1507127" y="3633180"/>
            <a:ext cx="1739156" cy="1145867"/>
          </a:xfrm>
          <a:prstGeom prst="straightConnector1">
            <a:avLst/>
          </a:prstGeom>
          <a:ln w="38100">
            <a:headEnd type="none" w="lg" len="lg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6732240" y="2575905"/>
            <a:ext cx="1787525" cy="1057275"/>
            <a:chOff x="2112" y="1440"/>
            <a:chExt cx="816" cy="480"/>
          </a:xfrm>
        </p:grpSpPr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112" y="1440"/>
              <a:ext cx="816" cy="480"/>
            </a:xfrm>
            <a:prstGeom prst="rect">
              <a:avLst/>
            </a:prstGeom>
            <a:solidFill>
              <a:srgbClr val="FFFF99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8" name="Text Box 6"/>
            <p:cNvSpPr txBox="1">
              <a:spLocks noChangeArrowheads="1"/>
            </p:cNvSpPr>
            <p:nvPr/>
          </p:nvSpPr>
          <p:spPr bwMode="auto">
            <a:xfrm>
              <a:off x="2139" y="1460"/>
              <a:ext cx="735" cy="1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 dirty="0" smtClean="0">
                  <a:latin typeface="Tahoma" pitchFamily="34" charset="0"/>
                </a:rPr>
                <a:t>Date</a:t>
              </a:r>
              <a:endParaRPr lang="en-GB" b="1" dirty="0">
                <a:latin typeface="Tahoma" pitchFamily="34" charset="0"/>
              </a:endParaRPr>
            </a:p>
          </p:txBody>
        </p:sp>
        <p:sp>
          <p:nvSpPr>
            <p:cNvPr id="29" name="Line 7"/>
            <p:cNvSpPr>
              <a:spLocks noChangeShapeType="1"/>
            </p:cNvSpPr>
            <p:nvPr/>
          </p:nvSpPr>
          <p:spPr bwMode="auto">
            <a:xfrm>
              <a:off x="2112" y="1633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30" name="Line 8"/>
            <p:cNvSpPr>
              <a:spLocks noChangeShapeType="1"/>
            </p:cNvSpPr>
            <p:nvPr/>
          </p:nvSpPr>
          <p:spPr bwMode="auto">
            <a:xfrm>
              <a:off x="2112" y="1781"/>
              <a:ext cx="816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cxnSp>
        <p:nvCxnSpPr>
          <p:cNvPr id="31" name="Straight Arrow Connector 30"/>
          <p:cNvCxnSpPr>
            <a:stCxn id="5" idx="3"/>
            <a:endCxn id="27" idx="1"/>
          </p:cNvCxnSpPr>
          <p:nvPr/>
        </p:nvCxnSpPr>
        <p:spPr>
          <a:xfrm>
            <a:off x="4140045" y="3104543"/>
            <a:ext cx="2592195" cy="0"/>
          </a:xfrm>
          <a:prstGeom prst="straightConnector1">
            <a:avLst/>
          </a:prstGeom>
          <a:ln w="38100">
            <a:headEnd type="diamond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606011" y="4021447"/>
            <a:ext cx="12586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is-a </a:t>
            </a:r>
            <a:r>
              <a:rPr lang="el-GR" dirty="0" smtClean="0"/>
              <a:t>σχέση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517092" y="3142345"/>
            <a:ext cx="195117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contains-a </a:t>
            </a:r>
            <a:r>
              <a:rPr lang="el-GR" dirty="0" smtClean="0"/>
              <a:t>σχέση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58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Protected </a:t>
            </a:r>
            <a:r>
              <a:rPr lang="el-GR" dirty="0" smtClean="0"/>
              <a:t>μέλη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Οι παράγωγες κλάσεις έχουν </a:t>
            </a:r>
            <a:r>
              <a:rPr lang="el-GR" dirty="0" smtClean="0">
                <a:solidFill>
                  <a:srgbClr val="00B0F0"/>
                </a:solidFill>
              </a:rPr>
              <a:t>πρόσβαση</a:t>
            </a:r>
            <a:r>
              <a:rPr lang="el-GR" dirty="0" smtClean="0"/>
              <a:t> σε όλα 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public</a:t>
            </a:r>
            <a:r>
              <a:rPr lang="en-US" dirty="0" smtClean="0"/>
              <a:t> </a:t>
            </a:r>
            <a:r>
              <a:rPr lang="el-GR" dirty="0" smtClean="0"/>
              <a:t>πεδία και μεθόδους της γενικής κλάσης.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ΔΕΝ</a:t>
            </a:r>
            <a:r>
              <a:rPr lang="el-GR" dirty="0" smtClean="0"/>
              <a:t> έχουν πρόσβαση στα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 και μεθόδους.</a:t>
            </a:r>
          </a:p>
          <a:p>
            <a:pPr lvl="1"/>
            <a:r>
              <a:rPr lang="el-GR" dirty="0" smtClean="0"/>
              <a:t>Μόνο μέσω </a:t>
            </a:r>
            <a:r>
              <a:rPr lang="en-US" dirty="0" smtClean="0"/>
              <a:t>public </a:t>
            </a:r>
            <a:r>
              <a:rPr lang="el-GR" dirty="0" smtClean="0"/>
              <a:t>μεθόδων </a:t>
            </a:r>
            <a:r>
              <a:rPr lang="en-US" dirty="0" smtClean="0">
                <a:solidFill>
                  <a:srgbClr val="00B0F0"/>
                </a:solidFill>
              </a:rPr>
              <a:t>set</a:t>
            </a:r>
            <a:r>
              <a:rPr lang="el-GR" dirty="0" smtClean="0">
                <a:solidFill>
                  <a:srgbClr val="00B0F0"/>
                </a:solidFill>
              </a:rPr>
              <a:t>*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B0F0"/>
                </a:solidFill>
              </a:rPr>
              <a:t>get*</a:t>
            </a:r>
            <a:endParaRPr lang="el-GR" dirty="0" smtClean="0">
              <a:solidFill>
                <a:srgbClr val="00B0F0"/>
              </a:solidFill>
            </a:endParaRP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FF0000"/>
                </a:solidFill>
              </a:rPr>
              <a:t>Protected</a:t>
            </a:r>
            <a:r>
              <a:rPr lang="en-US" dirty="0" smtClean="0"/>
              <a:t>: </a:t>
            </a:r>
            <a:r>
              <a:rPr lang="el-GR" dirty="0" smtClean="0"/>
              <a:t>αν κάποια </a:t>
            </a:r>
            <a:r>
              <a:rPr lang="el-GR" dirty="0" smtClean="0">
                <a:solidFill>
                  <a:srgbClr val="00B0F0"/>
                </a:solidFill>
              </a:rPr>
              <a:t>πεδία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B0F0"/>
                </a:solidFill>
              </a:rPr>
              <a:t>μέθοδοι</a:t>
            </a:r>
            <a:r>
              <a:rPr lang="el-GR" dirty="0" smtClean="0"/>
              <a:t> είναι </a:t>
            </a:r>
            <a:r>
              <a:rPr lang="en-US" dirty="0" smtClean="0"/>
              <a:t>protected </a:t>
            </a:r>
            <a:r>
              <a:rPr lang="el-GR" dirty="0" smtClean="0"/>
              <a:t>μπορούν να τα δουν όλοι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απόγονοι </a:t>
            </a:r>
            <a:r>
              <a:rPr lang="el-GR" dirty="0" smtClean="0"/>
              <a:t>της κλάσης.</a:t>
            </a:r>
            <a:endParaRPr lang="en-US" dirty="0" smtClean="0"/>
          </a:p>
          <a:p>
            <a:pPr lvl="1"/>
            <a:r>
              <a:rPr lang="el-GR" dirty="0" smtClean="0"/>
              <a:t>Το βιβλίο δεν το συνιστά.</a:t>
            </a:r>
          </a:p>
          <a:p>
            <a:pPr lvl="1"/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Package access</a:t>
            </a:r>
            <a:r>
              <a:rPr lang="en-US" dirty="0" smtClean="0"/>
              <a:t>: </a:t>
            </a:r>
            <a:r>
              <a:rPr lang="el-GR" dirty="0" smtClean="0"/>
              <a:t>αν δεν προσδιορίσετε </a:t>
            </a:r>
            <a:r>
              <a:rPr lang="en-US" dirty="0" smtClean="0"/>
              <a:t>public, private, </a:t>
            </a:r>
            <a:r>
              <a:rPr lang="el-GR" dirty="0" smtClean="0"/>
              <a:t>ή </a:t>
            </a:r>
            <a:r>
              <a:rPr lang="en-US" dirty="0" smtClean="0"/>
              <a:t>protected access </a:t>
            </a:r>
            <a:r>
              <a:rPr lang="el-GR" dirty="0" smtClean="0"/>
              <a:t>τότε η </a:t>
            </a:r>
            <a:r>
              <a:rPr lang="en-US" dirty="0" smtClean="0"/>
              <a:t>default </a:t>
            </a:r>
            <a:r>
              <a:rPr lang="el-GR" dirty="0" smtClean="0"/>
              <a:t>συμπεριφορά είναι ότι η μεταβλητή είναι </a:t>
            </a:r>
            <a:r>
              <a:rPr lang="el-GR" dirty="0" err="1" smtClean="0"/>
              <a:t>προσβάσιμη</a:t>
            </a:r>
            <a:r>
              <a:rPr lang="el-GR" dirty="0" smtClean="0"/>
              <a:t> από άλλες κλάσεις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μέσα στο ίδιο πακέτο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28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Χτυπάει λάθος η πρόσβαση σε </a:t>
            </a:r>
            <a:r>
              <a:rPr lang="en-US" dirty="0" smtClean="0">
                <a:solidFill>
                  <a:srgbClr val="FF0000"/>
                </a:solidFill>
              </a:rPr>
              <a:t>private</a:t>
            </a:r>
            <a:r>
              <a:rPr lang="en-US" dirty="0" smtClean="0"/>
              <a:t>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74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l-GR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“default”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Date </a:t>
            </a:r>
            <a:r>
              <a:rPr lang="en-US" sz="2700" b="1" dirty="0" err="1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700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= new Date(11,4,2013)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Employee() 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(“empty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contructor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   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468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3494" y="3465004"/>
            <a:ext cx="5794650" cy="68407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4969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18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Date = new (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hours 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l-GR" sz="18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35896" y="5356977"/>
            <a:ext cx="5436096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OK </a:t>
            </a:r>
            <a:r>
              <a:rPr lang="el-GR" dirty="0" smtClean="0"/>
              <a:t>η πρόσβαση σε </a:t>
            </a:r>
            <a:r>
              <a:rPr lang="en-US" dirty="0" smtClean="0">
                <a:solidFill>
                  <a:srgbClr val="FF0000"/>
                </a:solidFill>
              </a:rPr>
              <a:t>protected </a:t>
            </a:r>
            <a:r>
              <a:rPr lang="el-GR" dirty="0" smtClean="0"/>
              <a:t>πεδία.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127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παράγωγη κλάση 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τυπώνει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ίδια υπογραφή</a:t>
            </a:r>
            <a:r>
              <a:rPr lang="el-GR" dirty="0" smtClean="0"/>
              <a:t>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κώδικας </a:t>
            </a:r>
            <a:r>
              <a:rPr lang="el-GR" dirty="0" smtClean="0"/>
              <a:t>της παράγωγης κλάσης.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25605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/>
              <a:t>getHireDate</a:t>
            </a:r>
            <a:r>
              <a:rPr lang="en-US" dirty="0"/>
              <a:t>( ).</a:t>
            </a:r>
            <a:r>
              <a:rPr lang="en-US" dirty="0" err="1"/>
              <a:t>toString</a:t>
            </a:r>
            <a:r>
              <a:rPr lang="en-US" dirty="0"/>
              <a:t>( ) </a:t>
            </a:r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 smtClean="0">
                <a:solidFill>
                  <a:srgbClr val="C00000"/>
                </a:solidFill>
              </a:rPr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5014" y="4333746"/>
            <a:ext cx="48973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(“Sam",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2010),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100000);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(“Han",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`new Date(1,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1,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2011),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50.50, 40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eve = new Employee(“Eve”, new Date(1,1,2012));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han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59784" y="3861048"/>
            <a:ext cx="3318922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τη μέθοδο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92935" y="4869160"/>
            <a:ext cx="3985771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33615" y="4365104"/>
            <a:ext cx="41653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</a:t>
            </a:r>
            <a:r>
              <a:rPr lang="el-GR" dirty="0"/>
              <a:t>τη μέθοδο της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και αλλαγή επιστρεφόμενου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Μια αλλαγή που μπορούμε να κάνουμε</a:t>
            </a:r>
            <a:r>
              <a:rPr lang="en-US" dirty="0" smtClean="0"/>
              <a:t> </a:t>
            </a:r>
            <a:r>
              <a:rPr lang="el-GR" dirty="0" smtClean="0"/>
              <a:t>στην υπογραφή της κλάσης που υπερβαίνουμε είναι να αλλάξουμε τον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επιστρεφόμενο τύπο </a:t>
            </a:r>
            <a:r>
              <a:rPr lang="el-GR" dirty="0" smtClean="0"/>
              <a:t>σε αυτόν μιας παράγωγης κλάσης</a:t>
            </a:r>
          </a:p>
          <a:p>
            <a:pPr lvl="1"/>
            <a:r>
              <a:rPr lang="el-GR" dirty="0" smtClean="0"/>
              <a:t>Ουσιαστικά δεν είναι αλλαγή αφού η παράγωγη κλάση έχει και τον τύπο της γονικής κλάσης.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7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520" y="2852936"/>
            <a:ext cx="6336704" cy="165618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private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 </a:t>
            </a:r>
            <a:r>
              <a:rPr lang="en-US" sz="20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	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new Employee(this);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062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8468" y="2554729"/>
            <a:ext cx="8280920" cy="1882383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sz="24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createCopy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{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    return 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(this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	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sz="24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422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520" y="2636912"/>
            <a:ext cx="8496944" cy="187220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sz="2400" dirty="0"/>
              <a:t>public class </a:t>
            </a:r>
            <a:r>
              <a:rPr lang="en-US" sz="2400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400" dirty="0"/>
              <a:t>extends </a:t>
            </a:r>
            <a:r>
              <a:rPr lang="en-US" sz="2400" dirty="0">
                <a:solidFill>
                  <a:srgbClr val="0070C0"/>
                </a:solidFill>
              </a:rPr>
              <a:t>Employee</a:t>
            </a:r>
          </a:p>
          <a:p>
            <a:r>
              <a:rPr lang="en-US" sz="2400" dirty="0"/>
              <a:t>{</a:t>
            </a:r>
          </a:p>
          <a:p>
            <a:r>
              <a:rPr lang="en-US" sz="2400" dirty="0"/>
              <a:t>    private double </a:t>
            </a:r>
            <a:r>
              <a:rPr lang="en-US" sz="2400" dirty="0">
                <a:solidFill>
                  <a:srgbClr val="00B0F0"/>
                </a:solidFill>
              </a:rPr>
              <a:t>salary</a:t>
            </a:r>
            <a:r>
              <a:rPr lang="en-US" sz="2400" dirty="0"/>
              <a:t>; //</a:t>
            </a:r>
            <a:r>
              <a:rPr lang="en-US" sz="2400" dirty="0" smtClean="0"/>
              <a:t>annual</a:t>
            </a:r>
          </a:p>
          <a:p>
            <a:endParaRPr lang="en-US" sz="2400" dirty="0" smtClean="0"/>
          </a:p>
          <a:p>
            <a:r>
              <a:rPr lang="el-GR" sz="2400" dirty="0"/>
              <a:t>	</a:t>
            </a:r>
            <a:r>
              <a:rPr lang="en-US" sz="2400" dirty="0"/>
              <a:t>public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>
                <a:solidFill>
                  <a:srgbClr val="0070C0"/>
                </a:solidFill>
              </a:rPr>
              <a:t>createCopy</a:t>
            </a:r>
            <a:r>
              <a:rPr lang="en-US" sz="2400" dirty="0">
                <a:solidFill>
                  <a:srgbClr val="0070C0"/>
                </a:solidFill>
              </a:rPr>
              <a:t>()</a:t>
            </a:r>
          </a:p>
          <a:p>
            <a:r>
              <a:rPr lang="en-US" sz="2400" dirty="0"/>
              <a:t>    	{</a:t>
            </a:r>
          </a:p>
          <a:p>
            <a:r>
              <a:rPr lang="en-US" sz="2400" dirty="0"/>
              <a:t>        return new </a:t>
            </a:r>
            <a:r>
              <a:rPr lang="en-US" sz="2400" dirty="0" err="1" smtClean="0"/>
              <a:t>SalariedEmployee</a:t>
            </a:r>
            <a:r>
              <a:rPr lang="en-US" sz="2400" dirty="0" smtClean="0"/>
              <a:t>(this</a:t>
            </a:r>
            <a:r>
              <a:rPr lang="en-US" sz="2400" dirty="0"/>
              <a:t>);</a:t>
            </a:r>
          </a:p>
          <a:p>
            <a:r>
              <a:rPr lang="en-US" sz="2400" dirty="0"/>
              <a:t>    	</a:t>
            </a:r>
            <a:r>
              <a:rPr lang="en-US" sz="2400" dirty="0" smtClean="0"/>
              <a:t>}</a:t>
            </a:r>
          </a:p>
          <a:p>
            <a:endParaRPr lang="en-US" sz="2400" dirty="0" smtClean="0"/>
          </a:p>
          <a:p>
            <a:r>
              <a:rPr lang="en-US" sz="2400" dirty="0" smtClean="0"/>
              <a:t>}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1331640" y="5402833"/>
            <a:ext cx="770485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Ο επιστρεφόμενος τύπος αλλάζει από </a:t>
            </a:r>
            <a:r>
              <a:rPr lang="en-US" dirty="0" smtClean="0">
                <a:solidFill>
                  <a:srgbClr val="C00000"/>
                </a:solidFill>
              </a:rPr>
              <a:t>Employee</a:t>
            </a:r>
            <a:r>
              <a:rPr lang="en-US" dirty="0" smtClean="0"/>
              <a:t> </a:t>
            </a:r>
            <a:r>
              <a:rPr lang="el-GR" dirty="0" smtClean="0"/>
              <a:t>σε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στην υπέρβαση. Ουσιαστικά όμως δεν υπάρχει αλλαγή μιας και κάθε αντικείμενο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είναι και </a:t>
            </a:r>
            <a:r>
              <a:rPr lang="en-US" dirty="0" smtClean="0">
                <a:solidFill>
                  <a:srgbClr val="FF0000"/>
                </a:solidFill>
              </a:rPr>
              <a:t>Employee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97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Είπαμε ότι η </a:t>
            </a:r>
            <a:r>
              <a:rPr lang="en-US" dirty="0" smtClean="0"/>
              <a:t>Java </a:t>
            </a:r>
            <a:r>
              <a:rPr lang="el-GR" dirty="0" smtClean="0"/>
              <a:t>για κάθε αντικείμενο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«περιμένει» </a:t>
            </a:r>
            <a:r>
              <a:rPr lang="el-GR" dirty="0" smtClean="0"/>
              <a:t>να δει τις μεθόδους </a:t>
            </a:r>
            <a:r>
              <a:rPr lang="en-US" dirty="0" err="1" smtClean="0">
                <a:solidFill>
                  <a:srgbClr val="0070C0"/>
                </a:solidFill>
              </a:rPr>
              <a:t>toString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</a:p>
          <a:p>
            <a:pPr lvl="1"/>
            <a:r>
              <a:rPr lang="el-GR" dirty="0" smtClean="0"/>
              <a:t>Αυτό σημαίνει ότι οι μέθοδοι αυτές ορίζονται στην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 </a:t>
            </a:r>
            <a:r>
              <a:rPr lang="el-GR" dirty="0" smtClean="0"/>
              <a:t>που είναι ο πρόγονος όλων το κλάσεων και κάθε νέα κλάση μπορεί να τις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υπερβεί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override</a:t>
            </a:r>
            <a:r>
              <a:rPr lang="en-US" dirty="0" smtClean="0"/>
              <a:t>).</a:t>
            </a:r>
            <a:endParaRPr lang="el-GR" dirty="0" smtClean="0"/>
          </a:p>
          <a:p>
            <a:pPr lvl="1"/>
            <a:r>
              <a:rPr lang="el-GR" dirty="0" smtClean="0"/>
              <a:t>Είδαμε παραδείγματα πως </a:t>
            </a:r>
            <a:r>
              <a:rPr lang="el-GR" dirty="0" err="1" smtClean="0"/>
              <a:t>υπερβήκαμε</a:t>
            </a:r>
            <a:r>
              <a:rPr lang="el-GR" dirty="0" smtClean="0"/>
              <a:t> την μέθοδο </a:t>
            </a:r>
            <a:r>
              <a:rPr lang="en-US" dirty="0" err="1" smtClean="0"/>
              <a:t>toString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61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 equals </a:t>
            </a:r>
            <a:r>
              <a:rPr lang="el-GR" dirty="0" smtClean="0"/>
              <a:t>στην κλάση </a:t>
            </a:r>
            <a:r>
              <a:rPr lang="en-US" dirty="0" smtClean="0"/>
              <a:t>Object </a:t>
            </a:r>
            <a:r>
              <a:rPr lang="el-GR" dirty="0" smtClean="0"/>
              <a:t>ορίζεται ως: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Object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dirty="0"/>
          </a:p>
          <a:p>
            <a:r>
              <a:rPr lang="el-GR" dirty="0" smtClean="0"/>
              <a:t>Για την κλάση </a:t>
            </a:r>
            <a:r>
              <a:rPr lang="en-US" dirty="0" smtClean="0"/>
              <a:t>Employee </a:t>
            </a:r>
            <a:r>
              <a:rPr lang="el-GR" dirty="0" smtClean="0"/>
              <a:t>θα την ορίσουμε ως: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equals(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other)</a:t>
            </a:r>
          </a:p>
          <a:p>
            <a:pPr lvl="1"/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dirty="0" smtClean="0"/>
              <a:t>Αλλάζουμε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υπογραφή </a:t>
            </a:r>
            <a:r>
              <a:rPr lang="el-GR" dirty="0" smtClean="0"/>
              <a:t>της κλάσης, άρα δεν κάνουμε </a:t>
            </a:r>
            <a:r>
              <a:rPr lang="el-GR" dirty="0" smtClean="0">
                <a:solidFill>
                  <a:srgbClr val="0070C0"/>
                </a:solidFill>
              </a:rPr>
              <a:t>υπέρβαση</a:t>
            </a:r>
            <a:r>
              <a:rPr lang="el-GR" dirty="0" smtClean="0"/>
              <a:t>, αλλά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 της </a:t>
            </a:r>
            <a:r>
              <a:rPr lang="en-US" dirty="0" smtClean="0"/>
              <a:t>equals</a:t>
            </a:r>
          </a:p>
          <a:p>
            <a:pPr lvl="1"/>
            <a:r>
              <a:rPr lang="el-GR" dirty="0" smtClean="0"/>
              <a:t>Πως θα την ορίσουμε ώστε να κάνουμε υπέρβαση?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8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equals(Object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 if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otherObject.getClass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false;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(Employee)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(otherEmployee.name)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&amp;&amp;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otherEmployee.hireDate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ular Callout 3"/>
          <p:cNvSpPr/>
          <p:nvPr/>
        </p:nvSpPr>
        <p:spPr>
          <a:xfrm>
            <a:off x="4499992" y="2996952"/>
            <a:ext cx="4536626" cy="612068"/>
          </a:xfrm>
          <a:prstGeom prst="wedgeRectCallout">
            <a:avLst>
              <a:gd name="adj1" fmla="val -67861"/>
              <a:gd name="adj2" fmla="val 53963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getClass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μέθοδος της </a:t>
            </a:r>
            <a:r>
              <a:rPr lang="en-US" sz="1600" dirty="0" smtClean="0">
                <a:solidFill>
                  <a:schemeClr val="tx1"/>
                </a:solidFill>
              </a:rPr>
              <a:t>Object, </a:t>
            </a:r>
            <a:r>
              <a:rPr lang="el-GR" sz="1600" dirty="0" smtClean="0">
                <a:solidFill>
                  <a:schemeClr val="tx1"/>
                </a:solidFill>
              </a:rPr>
              <a:t>επιστρέφει μια αναπαράσταση της κλάσης του αντικειμένου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3995936" y="3933056"/>
            <a:ext cx="5040682" cy="504056"/>
          </a:xfrm>
          <a:prstGeom prst="wedgeRectCallout">
            <a:avLst>
              <a:gd name="adj1" fmla="val -20833"/>
              <a:gd name="adj2" fmla="val 74594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 smtClean="0">
                <a:solidFill>
                  <a:srgbClr val="FF0000"/>
                </a:solidFill>
              </a:rPr>
              <a:t>Downcasting</a:t>
            </a:r>
            <a:r>
              <a:rPr lang="en-US" sz="1600" dirty="0" smtClean="0">
                <a:solidFill>
                  <a:schemeClr val="tx1"/>
                </a:solidFill>
              </a:rPr>
              <a:t>: </a:t>
            </a:r>
            <a:r>
              <a:rPr lang="el-GR" sz="1600" dirty="0" smtClean="0">
                <a:solidFill>
                  <a:schemeClr val="tx1"/>
                </a:solidFill>
              </a:rPr>
              <a:t>μετατροπή ενός αντικειμένου από μια υψηλότερη σε μία χαμηλότερη κλάση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51920" y="5445224"/>
            <a:ext cx="479324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είναι πάντα δυνατόν και αν δεν γίνει σωστά μπορεί να προκαλέσει λάθη κατά την εκτέλεση του προγράμματος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99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/>
          <p:cNvSpPr/>
          <p:nvPr/>
        </p:nvSpPr>
        <p:spPr>
          <a:xfrm>
            <a:off x="179512" y="3117685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168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4104456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eve2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)eve;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().equals(eve2.getHireDate())){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hire date");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15816" y="5517232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θα μας χτυπήσει λάθος στο τρέξιμο παρότι χρησιμοποιούμε μόνο την κοινή μέθοδο </a:t>
            </a:r>
            <a:r>
              <a:rPr lang="en-US" dirty="0" err="1" smtClean="0"/>
              <a:t>getHireDate</a:t>
            </a:r>
            <a:r>
              <a:rPr lang="en-US" dirty="0" smtClean="0"/>
              <a:t>()</a:t>
            </a:r>
            <a:r>
              <a:rPr lang="el-GR" dirty="0" smtClean="0"/>
              <a:t>.</a:t>
            </a:r>
            <a:r>
              <a:rPr lang="en-US" dirty="0" smtClean="0"/>
              <a:t> To </a:t>
            </a:r>
            <a:r>
              <a:rPr lang="el-GR" dirty="0" smtClean="0"/>
              <a:t>πρόγραμμα προβλέπει ότι μπορεί να υπάρχει πρόβλημα.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698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sam,sam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63888" y="5805264"/>
            <a:ext cx="5580112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Στην περίπτωση αυτή το </a:t>
            </a:r>
            <a:r>
              <a:rPr lang="en-US" dirty="0" err="1" smtClean="0"/>
              <a:t>downcasting</a:t>
            </a:r>
            <a:r>
              <a:rPr lang="en-US" dirty="0" smtClean="0"/>
              <a:t> </a:t>
            </a:r>
            <a:r>
              <a:rPr lang="el-GR" dirty="0" smtClean="0"/>
              <a:t>δεν χτυπάει λάθος γιατί μπορεί να καλέσουμε σωστά την μέθοδο με </a:t>
            </a:r>
            <a:r>
              <a:rPr lang="en-US" dirty="0" err="1" smtClean="0"/>
              <a:t>SalariedEmployee</a:t>
            </a:r>
            <a:r>
              <a:rPr lang="en-US" dirty="0" smtClean="0"/>
              <a:t> </a:t>
            </a:r>
            <a:r>
              <a:rPr lang="el-GR" dirty="0" smtClean="0"/>
              <a:t>αντικείμενο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4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Process 6"/>
          <p:cNvSpPr/>
          <p:nvPr/>
        </p:nvSpPr>
        <p:spPr>
          <a:xfrm>
            <a:off x="152836" y="4293096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Process 4"/>
          <p:cNvSpPr/>
          <p:nvPr/>
        </p:nvSpPr>
        <p:spPr>
          <a:xfrm>
            <a:off x="152836" y="3144724"/>
            <a:ext cx="7560840" cy="36004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/>
          <a:lstStyle/>
          <a:p>
            <a:r>
              <a:rPr lang="en-US" dirty="0" err="1" smtClean="0"/>
              <a:t>Downcasting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51520" y="1340768"/>
            <a:ext cx="8640960" cy="5256584"/>
          </a:xfrm>
          <a:prstGeom prst="rect">
            <a:avLst/>
          </a:prstGeo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DowncastingExample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new Date(1, 1, 2010),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7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eve = new Employee("Eve", new Date(1,1,2012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method(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sam,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eve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private static void method(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Employee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sEmp2 = 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sEmp.getHireDate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equals(sEmp2.getSalary())){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}else{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("Different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salary");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59279" y="5951021"/>
            <a:ext cx="5580112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Αν όμως την καλέσουμε με αντικείμενο </a:t>
            </a:r>
            <a:r>
              <a:rPr lang="en-US" dirty="0" smtClean="0"/>
              <a:t>Employee </a:t>
            </a:r>
            <a:r>
              <a:rPr lang="el-GR" dirty="0" smtClean="0"/>
              <a:t>θα πάρουμε λάθος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9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7" y="1628800"/>
            <a:ext cx="90010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ανάθεση στην αντίθετη κατεύθυνση (</a:t>
            </a:r>
            <a:r>
              <a:rPr lang="en-US" dirty="0" err="1" smtClean="0">
                <a:solidFill>
                  <a:srgbClr val="FF0000"/>
                </a:solidFill>
              </a:rPr>
              <a:t>upcasting</a:t>
            </a:r>
            <a:r>
              <a:rPr lang="en-US" dirty="0" smtClean="0"/>
              <a:t>) </a:t>
            </a:r>
            <a:r>
              <a:rPr lang="el-GR" dirty="0" smtClean="0"/>
              <a:t>μπορεί να γίνει χωρίς να χρειάζεται </a:t>
            </a:r>
            <a:r>
              <a:rPr lang="en-US" dirty="0" smtClean="0"/>
              <a:t>casting</a:t>
            </a:r>
          </a:p>
          <a:p>
            <a:pPr lvl="1"/>
            <a:r>
              <a:rPr lang="el-GR" dirty="0" smtClean="0"/>
              <a:t>Μπορούμε να κάνουμε μια ανάθεση </a:t>
            </a:r>
            <a:r>
              <a:rPr lang="en-US" dirty="0" smtClean="0">
                <a:solidFill>
                  <a:srgbClr val="0070C0"/>
                </a:solidFill>
              </a:rPr>
              <a:t>x = </a:t>
            </a:r>
            <a:r>
              <a:rPr lang="en-US" dirty="0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δύο αντικειμένων αν: </a:t>
            </a:r>
          </a:p>
          <a:p>
            <a:pPr lvl="2"/>
            <a:r>
              <a:rPr lang="el-GR" dirty="0"/>
              <a:t>τα δύο αντικείμενα να είναι της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ίδιας κλάσης </a:t>
            </a:r>
            <a:r>
              <a:rPr lang="el-GR" dirty="0"/>
              <a:t>ή </a:t>
            </a:r>
          </a:p>
          <a:p>
            <a:pPr lvl="2"/>
            <a:r>
              <a:rPr lang="el-GR" dirty="0"/>
              <a:t>η κλάση του αντικειμένου που </a:t>
            </a:r>
            <a:r>
              <a:rPr lang="el-GR" dirty="0">
                <a:solidFill>
                  <a:srgbClr val="0070C0"/>
                </a:solidFill>
              </a:rPr>
              <a:t>ανατίθεται</a:t>
            </a:r>
            <a:r>
              <a:rPr lang="el-GR" dirty="0"/>
              <a:t> (</a:t>
            </a:r>
            <a:r>
              <a:rPr lang="el-GR" dirty="0">
                <a:solidFill>
                  <a:srgbClr val="FF0000"/>
                </a:solidFill>
              </a:rPr>
              <a:t>y</a:t>
            </a:r>
            <a:r>
              <a:rPr lang="el-GR" dirty="0"/>
              <a:t>)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απόγονος</a:t>
            </a:r>
            <a:r>
              <a:rPr lang="el-GR" dirty="0" smtClean="0"/>
              <a:t> της κλάσης του </a:t>
            </a:r>
            <a:r>
              <a:rPr lang="el-GR" dirty="0"/>
              <a:t>αντικειμένου στο οποίο γίνεται </a:t>
            </a:r>
            <a:r>
              <a:rPr lang="el-GR" dirty="0" smtClean="0"/>
              <a:t>η </a:t>
            </a:r>
            <a:r>
              <a:rPr lang="el-GR" dirty="0"/>
              <a:t>ανάθεση (</a:t>
            </a:r>
            <a:r>
              <a:rPr lang="el-GR" dirty="0">
                <a:solidFill>
                  <a:srgbClr val="0070C0"/>
                </a:solidFill>
              </a:rPr>
              <a:t>x</a:t>
            </a:r>
            <a:r>
              <a:rPr lang="el-GR" dirty="0" smtClean="0"/>
              <a:t>)</a:t>
            </a:r>
          </a:p>
          <a:p>
            <a:pPr lvl="2"/>
            <a:endParaRPr lang="el-GR" dirty="0"/>
          </a:p>
          <a:p>
            <a:r>
              <a:rPr lang="el-GR" dirty="0" smtClean="0"/>
              <a:t>Για παράδειγμα,</a:t>
            </a:r>
            <a:r>
              <a:rPr lang="en-US" dirty="0" smtClean="0"/>
              <a:t> </a:t>
            </a:r>
            <a:r>
              <a:rPr lang="el-GR" dirty="0" smtClean="0"/>
              <a:t>ο παρακάτω κώδικας δουλεύει χωρίς πρόβλημα:</a:t>
            </a:r>
          </a:p>
          <a:p>
            <a:pPr lvl="1"/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/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 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/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anEmployee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hEmployee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28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51720" y="5589240"/>
            <a:ext cx="6910625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καλούμε την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000" dirty="0" smtClean="0"/>
              <a:t> </a:t>
            </a:r>
            <a:r>
              <a:rPr lang="el-GR" dirty="0" smtClean="0"/>
              <a:t>έμμεσα κάνουμε τις αναθέσεις:</a:t>
            </a: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endParaRPr lang="el-GR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96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7744" y="5373216"/>
            <a:ext cx="5857762" cy="110799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τυπώσει η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sz="2400" dirty="0" smtClean="0"/>
              <a:t> </a:t>
            </a:r>
            <a:r>
              <a:rPr lang="el-GR" dirty="0" smtClean="0"/>
              <a:t>όταν την καλέσουμε</a:t>
            </a:r>
            <a:r>
              <a:rPr lang="en-US" dirty="0" smtClean="0"/>
              <a:t> </a:t>
            </a:r>
            <a:r>
              <a:rPr lang="el-GR" dirty="0" smtClean="0"/>
              <a:t>με ορίσματα το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sz="2400" dirty="0" smtClean="0"/>
              <a:t> </a:t>
            </a:r>
            <a:r>
              <a:rPr lang="el-GR" dirty="0" smtClean="0"/>
              <a:t>και το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dirty="0" smtClean="0"/>
              <a:t>?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Ποια μέθοδος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θα κληθεί?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32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παράγωγες κλάσεις 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20335" y="5229200"/>
            <a:ext cx="7729970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κλάσης του αντικειμένου που περνάμε σαν όρισμα </a:t>
            </a:r>
            <a:r>
              <a:rPr lang="en-US" dirty="0" smtClean="0"/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) </a:t>
            </a:r>
            <a:r>
              <a:rPr lang="el-GR" dirty="0" smtClean="0"/>
              <a:t>και όχι την κλάση που εμφανίζεται στον ορισμό της παραμέτρου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/>
              <a:t>)</a:t>
            </a:r>
            <a:r>
              <a:rPr lang="el-GR" dirty="0" smtClean="0"/>
              <a:t>.</a:t>
            </a:r>
            <a:endParaRPr lang="en-US" dirty="0" smtClean="0"/>
          </a:p>
          <a:p>
            <a:endParaRPr lang="el-GR" dirty="0" smtClean="0"/>
          </a:p>
          <a:p>
            <a:r>
              <a:rPr lang="el-GR" dirty="0" smtClean="0"/>
              <a:t>Ο μηχανισμός αυτός ονομάζεται 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l-GR" dirty="0" smtClean="0"/>
              <a:t>και/ή </a:t>
            </a:r>
            <a:r>
              <a:rPr lang="el-GR" dirty="0" smtClean="0">
                <a:solidFill>
                  <a:srgbClr val="FF0000"/>
                </a:solidFill>
              </a:rPr>
              <a:t>πολυμορφισμός</a:t>
            </a:r>
            <a:r>
              <a:rPr lang="el-GR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Late Binding (</a:t>
            </a:r>
            <a:r>
              <a:rPr lang="el-GR" dirty="0" smtClean="0"/>
              <a:t>καθυστερημένη δέσμευση)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ο κώδικας που θα εκτελεστεί όταν καλούμε μια μέθοδο δεν καθορίζεται </a:t>
            </a:r>
            <a:r>
              <a:rPr lang="en-US" dirty="0" smtClean="0"/>
              <a:t>(</a:t>
            </a:r>
            <a:r>
              <a:rPr lang="el-GR" dirty="0" smtClean="0"/>
              <a:t>δεσμεύεται) </a:t>
            </a:r>
            <a:r>
              <a:rPr lang="el-GR" dirty="0" smtClean="0">
                <a:solidFill>
                  <a:srgbClr val="0070C0"/>
                </a:solidFill>
              </a:rPr>
              <a:t>όταν γίνεται η μεταγλώττιση </a:t>
            </a:r>
            <a:r>
              <a:rPr lang="el-GR" dirty="0" smtClean="0"/>
              <a:t>του προγράμματος (</a:t>
            </a:r>
            <a:r>
              <a:rPr lang="en-US" dirty="0" smtClean="0">
                <a:solidFill>
                  <a:srgbClr val="FF0000"/>
                </a:solidFill>
              </a:rPr>
              <a:t>early binding</a:t>
            </a:r>
            <a:r>
              <a:rPr lang="en-US" dirty="0" smtClean="0"/>
              <a:t>)</a:t>
            </a:r>
            <a:r>
              <a:rPr lang="el-GR" dirty="0" smtClean="0"/>
              <a:t> αλλά </a:t>
            </a:r>
            <a:r>
              <a:rPr lang="el-GR" dirty="0" smtClean="0">
                <a:solidFill>
                  <a:srgbClr val="0070C0"/>
                </a:solidFill>
              </a:rPr>
              <a:t>όταν γίνει η κλήση της μεθόδου </a:t>
            </a:r>
            <a:r>
              <a:rPr lang="el-GR" dirty="0" smtClean="0"/>
              <a:t>από το αντικείμενο (</a:t>
            </a:r>
            <a:r>
              <a:rPr lang="en-US" dirty="0" smtClean="0">
                <a:solidFill>
                  <a:srgbClr val="FF0000"/>
                </a:solidFill>
              </a:rPr>
              <a:t>late binding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Τη στιγμή εκείνη ξέρουμε ακριβώς την κλάση του αντικειμένου που καλεί την μέθοδο (π.χ.,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/>
              <a:t>ή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l-GR" dirty="0" smtClean="0"/>
              <a:t>) και μπορούμε να εκτελέσουμε τον κατάλληλο κώδικα.</a:t>
            </a:r>
          </a:p>
          <a:p>
            <a:pPr lvl="1"/>
            <a:r>
              <a:rPr lang="el-GR" dirty="0" smtClean="0"/>
              <a:t>Το κάθε αντικείμενο έχει </a:t>
            </a:r>
            <a:r>
              <a:rPr lang="el-GR" dirty="0" smtClean="0">
                <a:solidFill>
                  <a:srgbClr val="0070C0"/>
                </a:solidFill>
              </a:rPr>
              <a:t>πληροφορία</a:t>
            </a:r>
            <a:r>
              <a:rPr lang="el-GR" dirty="0" smtClean="0"/>
              <a:t> για τον ορισμό (κώδικα) των μεθόδων του.</a:t>
            </a:r>
          </a:p>
          <a:p>
            <a:r>
              <a:rPr lang="el-GR" dirty="0" smtClean="0"/>
              <a:t>Ο μηχανισμός του </a:t>
            </a:r>
            <a:r>
              <a:rPr lang="en-US" dirty="0" smtClean="0"/>
              <a:t>late binding </a:t>
            </a:r>
            <a:r>
              <a:rPr lang="el-GR" dirty="0" smtClean="0"/>
              <a:t>(</a:t>
            </a:r>
            <a:r>
              <a:rPr lang="el-GR" dirty="0" smtClean="0">
                <a:solidFill>
                  <a:srgbClr val="FF0000"/>
                </a:solidFill>
              </a:rPr>
              <a:t>καθυστερημένη δέσμευση</a:t>
            </a:r>
            <a:r>
              <a:rPr lang="el-GR" dirty="0" smtClean="0"/>
              <a:t>) εφαρμόζεται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για όλες τις μεθόδους </a:t>
            </a:r>
            <a:r>
              <a:rPr lang="el-GR" dirty="0" smtClean="0"/>
              <a:t>στην </a:t>
            </a:r>
            <a:r>
              <a:rPr lang="en-US" dirty="0" smtClean="0"/>
              <a:t>Java (</a:t>
            </a:r>
            <a:r>
              <a:rPr lang="el-GR" dirty="0" smtClean="0"/>
              <a:t>σε αντίθεση με άλλες γλώσσες προγραμματισμού).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239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Example3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[3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alice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("bob",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Date(1,1,201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20, 160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charlie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Date(1,1,2012), 24000);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&lt; 3;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++){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employeeArray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87216" y="5733256"/>
            <a:ext cx="705678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Για κάθε στοιχείο του πίνακα καλείται </a:t>
            </a:r>
            <a:r>
              <a:rPr lang="el-GR" dirty="0" smtClean="0">
                <a:solidFill>
                  <a:srgbClr val="FF0000"/>
                </a:solidFill>
              </a:rPr>
              <a:t>διαφορετική</a:t>
            </a:r>
            <a:r>
              <a:rPr lang="el-GR" dirty="0" smtClean="0"/>
              <a:t> μέθοδος </a:t>
            </a:r>
            <a:r>
              <a:rPr lang="en-US" dirty="0" err="1" smtClean="0"/>
              <a:t>toString</a:t>
            </a:r>
            <a:r>
              <a:rPr lang="el-GR" dirty="0" smtClean="0"/>
              <a:t> ανάλογα με το αντικείμενο που τοποθετήσαμε σε εκείνη τη θέση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90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573016"/>
            <a:ext cx="3528392" cy="86409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String name;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protected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double price;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price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Price and total cost = $" + price);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name.equals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(otherSale.name)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&amp;&amp;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==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otherSale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45510" y="620688"/>
            <a:ext cx="518457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βιβλίο δεν συνίσταται η χρήση της </a:t>
            </a:r>
            <a:r>
              <a:rPr lang="en-US" dirty="0" smtClean="0"/>
              <a:t>protected </a:t>
            </a:r>
            <a:r>
              <a:rPr lang="el-GR" dirty="0" smtClean="0"/>
              <a:t>αλλά την χρησιμοποιούμε για απλότητα στο παράδειγμα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1296" y="2996952"/>
            <a:ext cx="4794760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6336704"/>
          </a:xfrm>
          <a:ln w="28575">
            <a:solidFill>
              <a:srgbClr val="0070C0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discount; 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super(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discount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double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double fraction = discount/100;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(1 - fraction)*price;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Price = $" +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price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Discount = " + discount + "%\n"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+ "   Total cost = $" + bill(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3162054"/>
            <a:ext cx="3493264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Υπέρβαση της μεθόδου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77808" y="6031639"/>
            <a:ext cx="399556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Δεν </a:t>
            </a:r>
            <a:r>
              <a:rPr lang="el-GR" dirty="0" smtClean="0"/>
              <a:t>έχουμε υπέρβαση των μεθόδων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dirty="0" smtClean="0"/>
              <a:t>και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2242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32073" y="4960303"/>
            <a:ext cx="5088512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2585215"/>
            <a:ext cx="3960440" cy="2160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04664"/>
            <a:ext cx="8424936" cy="6336704"/>
          </a:xfr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myLateBindingDemo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simple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10.00);//One item at $10.00.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discount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("floor mat",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(discount);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discount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simple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cheaper.");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("Discounted item is not cheaper.");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9.90);//One item at $9.90.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("cup holder", 11.00, 10);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 //One item at $11.00 with a 10% discount.</a:t>
            </a:r>
          </a:p>
          <a:p>
            <a:pPr marL="0" indent="0"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specialPrice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regularPrice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else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("Deals are not equal.");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652120" y="2000440"/>
            <a:ext cx="3312368" cy="58477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Οι </a:t>
            </a:r>
            <a:r>
              <a:rPr lang="en-US" sz="16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 smtClean="0"/>
              <a:t> </a:t>
            </a:r>
            <a:r>
              <a:rPr lang="el-GR" sz="1600" dirty="0" smtClean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 smtClean="0"/>
              <a:t> κληρονομούνται από την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>
            <a:off x="3347864" y="2292828"/>
            <a:ext cx="2304256" cy="2923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>
            <a:off x="3779912" y="2292828"/>
            <a:ext cx="1872208" cy="266747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24128" y="4293096"/>
            <a:ext cx="3419872" cy="107721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Με το μηχανισμό του </a:t>
            </a:r>
            <a:r>
              <a:rPr lang="en-US" sz="1600" dirty="0" smtClean="0">
                <a:solidFill>
                  <a:srgbClr val="FF0000"/>
                </a:solidFill>
              </a:rPr>
              <a:t>late binding </a:t>
            </a:r>
            <a:r>
              <a:rPr lang="el-GR" sz="1600" dirty="0" smtClean="0"/>
              <a:t>στην κλήση τους ξέρουμε ότι το αντικείμενο που τις καλεί είναι τύπου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1331640" y="5877272"/>
            <a:ext cx="7812360" cy="86177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Ξέρουμε λοιπόν ότι όταν εκτελούμε τον κώδικα </a:t>
            </a:r>
            <a:r>
              <a:rPr lang="el-GR" sz="1600" dirty="0"/>
              <a:t>της</a:t>
            </a:r>
            <a:r>
              <a:rPr lang="el-GR" sz="1600" dirty="0" smtClean="0"/>
              <a:t>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lessThan</a:t>
            </a:r>
            <a:r>
              <a:rPr lang="en-US" sz="1600" dirty="0"/>
              <a:t> </a:t>
            </a:r>
            <a:r>
              <a:rPr lang="el-GR" sz="1600" dirty="0"/>
              <a:t>και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equalDeals</a:t>
            </a:r>
            <a:r>
              <a:rPr lang="el-GR" sz="1600" dirty="0"/>
              <a:t> </a:t>
            </a:r>
            <a:r>
              <a:rPr lang="el-GR" sz="1600" dirty="0" smtClean="0"/>
              <a:t>η μέθοδος 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bill()</a:t>
            </a:r>
            <a:r>
              <a:rPr lang="el-GR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που θα πρέπει να καλέσουμε είναι αυτή της 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myDiscountSale</a:t>
            </a:r>
            <a:r>
              <a:rPr lang="el-GR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600" dirty="0" smtClean="0"/>
              <a:t>ενώ για το </a:t>
            </a:r>
            <a:r>
              <a:rPr lang="en-US" sz="16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otherSale.bill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 </a:t>
            </a:r>
            <a:r>
              <a:rPr lang="el-GR" sz="1600" dirty="0" smtClean="0"/>
              <a:t>είναι </a:t>
            </a:r>
            <a:r>
              <a:rPr lang="el-GR" sz="1600" dirty="0"/>
              <a:t>αυτή της </a:t>
            </a:r>
            <a:r>
              <a:rPr lang="en-US" sz="16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mySale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276086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Μέσω της σχέσεως κληρονομικότητας μπορούμε να ορίσουμε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ιεραρχία</a:t>
            </a:r>
            <a:r>
              <a:rPr lang="el-GR" dirty="0" smtClean="0"/>
              <a:t> από κλάσεις</a:t>
            </a:r>
          </a:p>
          <a:p>
            <a:pPr lvl="1"/>
            <a:r>
              <a:rPr lang="el-GR" dirty="0" smtClean="0"/>
              <a:t>Σαν </a:t>
            </a:r>
            <a:r>
              <a:rPr lang="el-GR" dirty="0" smtClean="0">
                <a:solidFill>
                  <a:srgbClr val="00B0F0"/>
                </a:solidFill>
              </a:rPr>
              <a:t>γενεαλογικό δέντρο κλάσεων </a:t>
            </a:r>
            <a:r>
              <a:rPr lang="el-GR" dirty="0" smtClean="0"/>
              <a:t>από πιο γενικές προς πιο ειδικές κλάσεις.</a:t>
            </a:r>
          </a:p>
          <a:p>
            <a:pPr lvl="1"/>
            <a:endParaRPr lang="el-GR" dirty="0"/>
          </a:p>
          <a:p>
            <a:r>
              <a:rPr lang="el-GR" dirty="0" smtClean="0"/>
              <a:t>Στη </a:t>
            </a:r>
            <a:r>
              <a:rPr lang="en-US" dirty="0" smtClean="0"/>
              <a:t>Java </a:t>
            </a:r>
            <a:r>
              <a:rPr lang="el-GR" dirty="0" smtClean="0"/>
              <a:t>όλες οι κλάσεις ανήκουν στην ίδια ιεραρχία.</a:t>
            </a:r>
          </a:p>
          <a:p>
            <a:pPr lvl="1"/>
            <a:r>
              <a:rPr lang="el-GR" dirty="0" smtClean="0"/>
              <a:t>Στην κορυφή της ιε</a:t>
            </a:r>
            <a:r>
              <a:rPr lang="el-GR" dirty="0"/>
              <a:t>ρ</a:t>
            </a:r>
            <a:r>
              <a:rPr lang="el-GR" dirty="0" smtClean="0"/>
              <a:t>αρχίας είναι η κλάση </a:t>
            </a:r>
            <a:r>
              <a:rPr lang="en-US" dirty="0" smtClean="0">
                <a:solidFill>
                  <a:srgbClr val="FF0000"/>
                </a:solidFill>
              </a:rPr>
              <a:t>Object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23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520417"/>
            <a:ext cx="8435280" cy="6192688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625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endParaRPr lang="en-US" dirty="0"/>
          </a:p>
          <a:p>
            <a:r>
              <a:rPr lang="en-US" dirty="0"/>
              <a:t>public class </a:t>
            </a:r>
            <a:r>
              <a:rPr lang="en-US" dirty="0" err="1"/>
              <a:t>Example1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main(String[]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alice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/>
              <a:t>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HourlyEmployee</a:t>
            </a:r>
            <a:r>
              <a:rPr lang="en-US" dirty="0"/>
              <a:t>("Alice",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2004), 50.50, 160);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</a:p>
          <a:p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 smtClean="0"/>
              <a:t> </a:t>
            </a:r>
            <a:r>
              <a:rPr lang="en-US" dirty="0">
                <a:solidFill>
                  <a:srgbClr val="00B050"/>
                </a:solidFill>
              </a:rPr>
              <a:t>bob</a:t>
            </a:r>
            <a:r>
              <a:rPr lang="en-US" dirty="0"/>
              <a:t> = new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/>
              <a:t>("Bob",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new </a:t>
            </a:r>
            <a:r>
              <a:rPr lang="en-US" dirty="0"/>
              <a:t>Date("January", 1, 2005), 20000);</a:t>
            </a:r>
          </a:p>
          <a:p>
            <a:r>
              <a:rPr lang="en-US" dirty="0"/>
              <a:t>							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("Alice: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alice.getHireDate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alice.getPay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endParaRPr lang="en-US" dirty="0"/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("Bob: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bob.getName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rgbClr val="00B0F0"/>
                </a:solidFill>
              </a:rPr>
              <a:t>bob.getHireDate</a:t>
            </a:r>
            <a:r>
              <a:rPr lang="en-US" dirty="0">
                <a:solidFill>
                  <a:srgbClr val="00B0F0"/>
                </a:solidFill>
              </a:rPr>
              <a:t>() </a:t>
            </a:r>
            <a:r>
              <a:rPr lang="en-US" dirty="0"/>
              <a:t>+ " " </a:t>
            </a:r>
            <a:endParaRPr lang="en-US" dirty="0" smtClean="0"/>
          </a:p>
          <a:p>
            <a:r>
              <a:rPr lang="en-US" dirty="0"/>
              <a:t>	</a:t>
            </a:r>
            <a:r>
              <a:rPr lang="en-US" dirty="0" smtClean="0"/>
              <a:t>			+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bob.getPay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()</a:t>
            </a:r>
            <a:r>
              <a:rPr lang="en-US" dirty="0"/>
              <a:t>);</a:t>
            </a:r>
          </a:p>
          <a:p>
            <a:r>
              <a:rPr lang="en-US" dirty="0"/>
              <a:t>   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054842"/>
            <a:ext cx="252825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της </a:t>
            </a:r>
            <a:r>
              <a:rPr lang="en-US" dirty="0" smtClean="0"/>
              <a:t>Employee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139816" y="4054842"/>
            <a:ext cx="856120" cy="18466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139816" y="4239508"/>
            <a:ext cx="1072144" cy="12057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0" y="5445224"/>
            <a:ext cx="377821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Μέθοδοι των παράγωγων κλάσεων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778214" y="4581128"/>
            <a:ext cx="577762" cy="104876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778214" y="5629890"/>
            <a:ext cx="505754" cy="319390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23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9194</TotalTime>
  <Words>2979</Words>
  <Application>Microsoft Office PowerPoint</Application>
  <PresentationFormat>On-screen Show (4:3)</PresentationFormat>
  <Paragraphs>784</Paragraphs>
  <Slides>45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Clarity</vt:lpstr>
      <vt:lpstr>ΤΕΧΝΙΚΕΣ Αντικειμενοστραφουσ προγραμματισμου</vt:lpstr>
      <vt:lpstr>Κληρονομικότητα</vt:lpstr>
      <vt:lpstr>Κληρονομικότητα</vt:lpstr>
      <vt:lpstr>Παράδειγμα</vt:lpstr>
      <vt:lpstr>Ιεραρχία κλάσεων</vt:lpstr>
      <vt:lpstr>PowerPoint Presentation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Πολλαπλοί τύποι</vt:lpstr>
      <vt:lpstr>PowerPoint Presentation</vt:lpstr>
      <vt:lpstr>UML διάγραμμα</vt:lpstr>
      <vt:lpstr>Protected μέλη</vt:lpstr>
      <vt:lpstr>Employee</vt:lpstr>
      <vt:lpstr>PowerPoint Presentation</vt:lpstr>
      <vt:lpstr>Employee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Παράδειγμα </vt:lpstr>
      <vt:lpstr>Υπέρβαση και αλλαγή επιστρεφόμενου τύπου</vt:lpstr>
      <vt:lpstr>PowerPoint Presentation</vt:lpstr>
      <vt:lpstr>PowerPoint Presentation</vt:lpstr>
      <vt:lpstr>PowerPoint Presentation</vt:lpstr>
      <vt:lpstr>toString και equals</vt:lpstr>
      <vt:lpstr>equals</vt:lpstr>
      <vt:lpstr>Overriding equals</vt:lpstr>
      <vt:lpstr>Downcasting</vt:lpstr>
      <vt:lpstr>Downcasting</vt:lpstr>
      <vt:lpstr>Downcasting</vt:lpstr>
      <vt:lpstr>Upcasting</vt:lpstr>
      <vt:lpstr>PowerPoint Presentation</vt:lpstr>
      <vt:lpstr>PowerPoint Presentation</vt:lpstr>
      <vt:lpstr>PowerPoint Presentation</vt:lpstr>
      <vt:lpstr>Late Binding (καθυστερημένη δέσμευση)</vt:lpstr>
      <vt:lpstr>Παράδειγμα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500</cp:revision>
  <dcterms:created xsi:type="dcterms:W3CDTF">2013-02-10T16:19:38Z</dcterms:created>
  <dcterms:modified xsi:type="dcterms:W3CDTF">2014-05-07T21:28:30Z</dcterms:modified>
</cp:coreProperties>
</file>