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613" r:id="rId3"/>
    <p:sldId id="614" r:id="rId4"/>
    <p:sldId id="615" r:id="rId5"/>
    <p:sldId id="616" r:id="rId6"/>
    <p:sldId id="566" r:id="rId7"/>
    <p:sldId id="589" r:id="rId8"/>
    <p:sldId id="590" r:id="rId9"/>
    <p:sldId id="597" r:id="rId10"/>
    <p:sldId id="598" r:id="rId11"/>
    <p:sldId id="599" r:id="rId12"/>
    <p:sldId id="600" r:id="rId13"/>
    <p:sldId id="601" r:id="rId14"/>
    <p:sldId id="617" r:id="rId15"/>
    <p:sldId id="605" r:id="rId16"/>
    <p:sldId id="606" r:id="rId17"/>
    <p:sldId id="607" r:id="rId18"/>
    <p:sldId id="608" r:id="rId19"/>
    <p:sldId id="609" r:id="rId20"/>
    <p:sldId id="610" r:id="rId21"/>
    <p:sldId id="618" r:id="rId22"/>
    <p:sldId id="619" r:id="rId23"/>
    <p:sldId id="620" r:id="rId24"/>
    <p:sldId id="611" r:id="rId25"/>
    <p:sldId id="612" r:id="rId26"/>
    <p:sldId id="621" r:id="rId27"/>
    <p:sldId id="62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Σύνθεση αντικειμένων</a:t>
            </a:r>
            <a:endParaRPr lang="en-US" dirty="0" smtClean="0"/>
          </a:p>
          <a:p>
            <a:pPr algn="ctr"/>
            <a:r>
              <a:rPr lang="el-GR" dirty="0" smtClean="0"/>
              <a:t>Παράδειγμα: Τμήμα πανεπιστημίου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Κρατάει το όνομα του φοιτητή και τις μονάδες που έχει πάρει μέχρι τώρα.</a:t>
            </a:r>
          </a:p>
          <a:p>
            <a:r>
              <a:rPr lang="el-GR" dirty="0" smtClean="0"/>
              <a:t>Ενδεχομένως να κρατάει και τα μαθήματα που παίρνει.</a:t>
            </a:r>
          </a:p>
          <a:p>
            <a:r>
              <a:rPr lang="el-GR" dirty="0" smtClean="0"/>
              <a:t>Ενδεχομένως να κρατάει και τη λίστα με τα μαθήματα που έχει περάσει.</a:t>
            </a:r>
          </a:p>
          <a:p>
            <a:r>
              <a:rPr lang="el-GR" dirty="0" smtClean="0"/>
              <a:t>Χρειαζόμαστε μέθοδο για να γραφτεί ο φοιτητής στο μάθημα, ή να το περάσει, ή καλύτερα να τις βάλουμε στην κλάση του μαθήματος?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9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Κρατάει το όνομα του μαθήματος, τις μονάδες του μαθήματος, τον καθηγητή που κάνει το μάθημα, τους φοιτητές που παίρνουν το μάθημα</a:t>
            </a:r>
          </a:p>
          <a:p>
            <a:pPr lvl="1"/>
            <a:r>
              <a:rPr lang="el-GR" dirty="0" smtClean="0"/>
              <a:t>Τίποτα άλλο? Τι θα κάνουμε με τους βαθμούς και το ποιος πέρασε το μάθημα?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l-GR" dirty="0" smtClean="0"/>
              <a:t>Ανάθεση καθηγητή </a:t>
            </a:r>
          </a:p>
          <a:p>
            <a:pPr lvl="1"/>
            <a:r>
              <a:rPr lang="el-GR" dirty="0" smtClean="0"/>
              <a:t>Εγγραφή φοιτητή στο μάθημα</a:t>
            </a:r>
          </a:p>
          <a:p>
            <a:pPr lvl="1"/>
            <a:r>
              <a:rPr lang="el-GR" dirty="0" smtClean="0"/>
              <a:t>Ανάθεση βαθμών στους φοιτητές.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4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smtClean="0"/>
              <a:t>Department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βάζει όλα μαζί, εδώ δημιουργούμε τους φοιτητές, καθηγητές, μαθήματα.</a:t>
            </a:r>
          </a:p>
          <a:p>
            <a:r>
              <a:rPr lang="el-GR" dirty="0" smtClean="0"/>
              <a:t>Οι φοιτητές και οι καθηγητές ως άτομα θα μπορούσαν να υπάρχουν και εκτός του τμήματος.</a:t>
            </a:r>
          </a:p>
          <a:p>
            <a:r>
              <a:rPr lang="el-GR" dirty="0" smtClean="0"/>
              <a:t>Εδώ δημιουργούμε την </a:t>
            </a:r>
            <a:r>
              <a:rPr lang="en-US" dirty="0" smtClean="0"/>
              <a:t>main.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Χρειαζόμαστε άλλη κλάση?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err="1" smtClean="0"/>
              <a:t>StudentRecord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Χρειαζόμαστε να κρατάμε για κάθε φοιτητή τις πληροφορίες του (αυτά που έχουμε στο </a:t>
            </a:r>
            <a:r>
              <a:rPr lang="en-US" dirty="0" smtClean="0"/>
              <a:t>Student class) </a:t>
            </a:r>
            <a:r>
              <a:rPr lang="el-GR" dirty="0" smtClean="0"/>
              <a:t>και το βαθμό του. </a:t>
            </a:r>
          </a:p>
          <a:p>
            <a:r>
              <a:rPr lang="el-GR" dirty="0" smtClean="0"/>
              <a:t>Μας βολεύει να δημιουργήσουμε μια καινούρια κλάση που να βάζει μαζί αυτές τις πληροφορίες.</a:t>
            </a:r>
          </a:p>
        </p:txBody>
      </p:sp>
    </p:spTree>
    <p:extLst>
      <p:ext uri="{BB962C8B-B14F-4D97-AF65-F5344CB8AC3E}">
        <p14:creationId xmlns:p14="http://schemas.microsoft.com/office/powerpoint/2010/main" val="272600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429000" y="1905000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Tahoma" pitchFamily="34" charset="0"/>
                </a:rPr>
                <a:t>D</a:t>
              </a:r>
              <a:r>
                <a:rPr lang="en-US" sz="1400" b="1" dirty="0" smtClean="0">
                  <a:latin typeface="Tahoma" pitchFamily="34" charset="0"/>
                </a:rPr>
                <a:t>epartment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429000" y="3765550"/>
            <a:ext cx="1752600" cy="762000"/>
            <a:chOff x="2112" y="1440"/>
            <a:chExt cx="816" cy="48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Course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457200" y="3765550"/>
            <a:ext cx="1752600" cy="762000"/>
            <a:chOff x="2112" y="1440"/>
            <a:chExt cx="816" cy="480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Student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9" name="Group 4"/>
          <p:cNvGrpSpPr>
            <a:grpSpLocks/>
          </p:cNvGrpSpPr>
          <p:nvPr/>
        </p:nvGrpSpPr>
        <p:grpSpPr bwMode="auto">
          <a:xfrm>
            <a:off x="6477000" y="3765550"/>
            <a:ext cx="1752600" cy="762000"/>
            <a:chOff x="2112" y="1440"/>
            <a:chExt cx="816" cy="480"/>
          </a:xfrm>
        </p:grpSpPr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Professor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3100547" y="2091531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>
            <a:off x="4152900" y="2667000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5181600" y="2091530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28" name="Elbow Connector 27"/>
          <p:cNvCxnSpPr>
            <a:stCxn id="24" idx="1"/>
            <a:endCxn id="15" idx="0"/>
          </p:cNvCxnSpPr>
          <p:nvPr/>
        </p:nvCxnSpPr>
        <p:spPr>
          <a:xfrm rot="10800000" flipV="1">
            <a:off x="1333501" y="2243930"/>
            <a:ext cx="1767047" cy="15216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6" idx="3"/>
            <a:endCxn id="20" idx="0"/>
          </p:cNvCxnSpPr>
          <p:nvPr/>
        </p:nvCxnSpPr>
        <p:spPr>
          <a:xfrm>
            <a:off x="5486400" y="2243930"/>
            <a:ext cx="1866900" cy="152162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2"/>
            <a:endCxn id="10" idx="0"/>
          </p:cNvCxnSpPr>
          <p:nvPr/>
        </p:nvCxnSpPr>
        <p:spPr>
          <a:xfrm>
            <a:off x="4305300" y="2971800"/>
            <a:ext cx="0" cy="793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17"/>
          <p:cNvSpPr>
            <a:spLocks noChangeArrowheads="1"/>
          </p:cNvSpPr>
          <p:nvPr/>
        </p:nvSpPr>
        <p:spPr bwMode="auto">
          <a:xfrm>
            <a:off x="5181600" y="400208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9" name="Straight Connector 38"/>
          <p:cNvCxnSpPr>
            <a:stCxn id="37" idx="3"/>
            <a:endCxn id="45" idx="1"/>
          </p:cNvCxnSpPr>
          <p:nvPr/>
        </p:nvCxnSpPr>
        <p:spPr>
          <a:xfrm flipV="1">
            <a:off x="5486400" y="4146550"/>
            <a:ext cx="678321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3"/>
            <a:endCxn id="46" idx="1"/>
          </p:cNvCxnSpPr>
          <p:nvPr/>
        </p:nvCxnSpPr>
        <p:spPr>
          <a:xfrm>
            <a:off x="2209800" y="41465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3377084" y="5522913"/>
            <a:ext cx="1752600" cy="762000"/>
            <a:chOff x="2112" y="1440"/>
            <a:chExt cx="816" cy="480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StudentRecord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4100984" y="4487863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1" name="Straight Connector 30"/>
          <p:cNvCxnSpPr>
            <a:stCxn id="43" idx="2"/>
            <a:endCxn id="35" idx="0"/>
          </p:cNvCxnSpPr>
          <p:nvPr/>
        </p:nvCxnSpPr>
        <p:spPr>
          <a:xfrm>
            <a:off x="4253384" y="4792663"/>
            <a:ext cx="0" cy="730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17"/>
          <p:cNvSpPr>
            <a:spLocks noChangeArrowheads="1"/>
          </p:cNvSpPr>
          <p:nvPr/>
        </p:nvSpPr>
        <p:spPr bwMode="auto">
          <a:xfrm>
            <a:off x="6164721" y="3994150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6" name="AutoShape 17"/>
          <p:cNvSpPr>
            <a:spLocks noChangeArrowheads="1"/>
          </p:cNvSpPr>
          <p:nvPr/>
        </p:nvSpPr>
        <p:spPr bwMode="auto">
          <a:xfrm>
            <a:off x="3124200" y="3994150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5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424936" cy="535531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Professor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AFM;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Course lesson;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Professor(String name,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(Course c){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lesson = c;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 + " " + AFM + " " + lesson;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3171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047" y="359971"/>
            <a:ext cx="8424936" cy="646330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Student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AM;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units = 0;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Student(String name, int am){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this.AM = am;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addUnits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units){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this.units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+= units;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 +" AM:" + AM + " units:" + units;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122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548680"/>
            <a:ext cx="8208912" cy="609397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5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StudentRecord</a:t>
            </a:r>
            <a:endParaRPr lang="en-US" sz="15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private Student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private double grade;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(Student s){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student = s;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setGrade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(double grade){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this.grade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grade;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public Student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getStudent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return student;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	return student +" :" + grade;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passed(){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if (grade &gt;= 5){</a:t>
            </a:r>
            <a:r>
              <a:rPr lang="el-GR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return true;}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	return false;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64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7848" y="6309320"/>
            <a:ext cx="827057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7848" y="5301208"/>
            <a:ext cx="49320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504" y="404664"/>
            <a:ext cx="8207696" cy="674030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Course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code;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units;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Professor prof;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               =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Course(String name, int code, int units){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this.name =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name;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this.code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code;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this.units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units;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prof = p;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enroll(Student s){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studentList.add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644008" y="3645024"/>
            <a:ext cx="3744416" cy="1008112"/>
          </a:xfrm>
          <a:prstGeom prst="wedgeRoundRectCallout">
            <a:avLst>
              <a:gd name="adj1" fmla="val -45773"/>
              <a:gd name="adj2" fmla="val 111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Χρησιμοποιούμε το </a:t>
            </a:r>
            <a:r>
              <a:rPr lang="en-US" sz="1600" dirty="0" smtClean="0"/>
              <a:t>this </a:t>
            </a:r>
            <a:r>
              <a:rPr lang="el-GR" sz="1600" dirty="0" smtClean="0"/>
              <a:t>ως αναφορά στο παρόν αντικείμενο, ώστε να το προσθέσουμε στο αντικείμενο </a:t>
            </a:r>
            <a:r>
              <a:rPr lang="en-US" sz="1600" dirty="0" smtClean="0"/>
              <a:t>Professor</a:t>
            </a:r>
            <a:endParaRPr lang="en-US" sz="1600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436096" y="4975312"/>
            <a:ext cx="3600400" cy="1080119"/>
          </a:xfrm>
          <a:prstGeom prst="wedgeRoundRectCallout">
            <a:avLst>
              <a:gd name="adj1" fmla="val -48346"/>
              <a:gd name="adj2" fmla="val 727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 smtClean="0"/>
              <a:t>Δημιουργία του αντικειμένου </a:t>
            </a:r>
            <a:r>
              <a:rPr lang="en-US" sz="1600" dirty="0" err="1" smtClean="0"/>
              <a:t>StudentRecord</a:t>
            </a:r>
            <a:r>
              <a:rPr lang="en-US" sz="1600" dirty="0" smtClean="0"/>
              <a:t> </a:t>
            </a:r>
            <a:r>
              <a:rPr lang="el-GR" sz="1600" dirty="0" smtClean="0"/>
              <a:t>και ταυτόχρονη προσθήκη στη λίστα</a:t>
            </a:r>
          </a:p>
          <a:p>
            <a:pPr algn="ctr"/>
            <a:r>
              <a:rPr lang="el-GR" sz="1600" dirty="0" smtClean="0"/>
              <a:t>Λέγεται και «ανώνυμο αντικείμενο»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655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009" y="1052736"/>
            <a:ext cx="89644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2009" y="2564904"/>
            <a:ext cx="89644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79512" y="-181247"/>
            <a:ext cx="8856985" cy="701730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assignGrades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("Give grades for course "+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Scanner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record: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studentList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("Give grade for student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              +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sr.getStudent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 +":");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double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grade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input.nextDouble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record.setGrade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(grade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record.passed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record.getStudent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addUnits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(units);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name + " " + code + "("+units + ")";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printInfo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("Course " + name 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                       +" " + code + "("+units + ")");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r: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studentList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(r);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3400" y="3004240"/>
            <a:ext cx="54006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Αλυσιδωτές κλήσεις μεθόδων</a:t>
            </a:r>
          </a:p>
          <a:p>
            <a:r>
              <a:rPr lang="el-GR" dirty="0" smtClean="0"/>
              <a:t>Γίνεται εφόσον μια μέθοδος επιστρέφει αντικείμενο.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3500" y="1425550"/>
            <a:ext cx="208823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Διασχίζουμε τη λίστα των φοιτητών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92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Μια βοηθητική κλάση είναι 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το οποίο είναι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πίνακας </a:t>
            </a:r>
            <a:r>
              <a:rPr lang="el-GR" dirty="0" smtClean="0"/>
              <a:t>ο οποίος προσαρμόζει το μέγεθος του ανάλογα με τον αριθμό των στοιχείων που περιέχει </a:t>
            </a:r>
          </a:p>
          <a:p>
            <a:pPr lvl="1"/>
            <a:r>
              <a:rPr lang="el-GR" dirty="0" smtClean="0"/>
              <a:t>Το </a:t>
            </a:r>
            <a:r>
              <a:rPr lang="en-US" dirty="0" err="1" smtClean="0">
                <a:solidFill>
                  <a:srgbClr val="0070C0"/>
                </a:solidFill>
              </a:rPr>
              <a:t>ArrayList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μπορεί να κρατάει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οποιουδήποτε τύπου.</a:t>
            </a:r>
          </a:p>
          <a:p>
            <a:r>
              <a:rPr lang="el-GR" dirty="0" smtClean="0"/>
              <a:t>Συντακτικό: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Βασικος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Τύπος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/>
          </a:p>
          <a:p>
            <a:r>
              <a:rPr lang="el-GR" dirty="0" smtClean="0"/>
              <a:t>Ο </a:t>
            </a:r>
            <a:r>
              <a:rPr lang="el-GR" dirty="0">
                <a:solidFill>
                  <a:srgbClr val="FF0000"/>
                </a:solidFill>
              </a:rPr>
              <a:t>βασικός </a:t>
            </a:r>
            <a:r>
              <a:rPr lang="el-GR" dirty="0" smtClean="0">
                <a:solidFill>
                  <a:srgbClr val="FF0000"/>
                </a:solidFill>
              </a:rPr>
              <a:t>τύπος </a:t>
            </a:r>
            <a:r>
              <a:rPr lang="el-GR" dirty="0" smtClean="0"/>
              <a:t>είναι οποιοσδήποτε μια οποιαδήποτε κλάση.</a:t>
            </a:r>
          </a:p>
          <a:p>
            <a:pPr lvl="1"/>
            <a:r>
              <a:rPr lang="el-GR" dirty="0" smtClean="0"/>
              <a:t>Αυτός είναι ο τύπος των δεδομένων που αποθηκεύει ο πίνακας μας. </a:t>
            </a:r>
          </a:p>
          <a:p>
            <a:pPr lvl="1"/>
            <a:r>
              <a:rPr lang="el-GR" dirty="0" smtClean="0"/>
              <a:t>Για να αποθηκεύσουμε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πρωταρχικούς τύπους </a:t>
            </a:r>
            <a:r>
              <a:rPr lang="el-GR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double, </a:t>
            </a:r>
            <a:r>
              <a:rPr lang="en-US" dirty="0" err="1" smtClean="0"/>
              <a:t>boolean</a:t>
            </a:r>
            <a:r>
              <a:rPr lang="en-US" dirty="0" smtClean="0"/>
              <a:t>)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χρειαζόμαστε την </a:t>
            </a:r>
            <a:r>
              <a:rPr lang="en-US" dirty="0" smtClean="0">
                <a:solidFill>
                  <a:srgbClr val="0070C0"/>
                </a:solidFill>
              </a:rPr>
              <a:t>wrapper class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500" dirty="0"/>
              <a:t>// </a:t>
            </a:r>
            <a:r>
              <a:rPr lang="el-GR" sz="2500" dirty="0" err="1"/>
              <a:t>λιστα</a:t>
            </a:r>
            <a:r>
              <a:rPr lang="el-GR" sz="2500" dirty="0"/>
              <a:t> από ακεραίους</a:t>
            </a:r>
            <a:endParaRPr lang="en-US" sz="2500" dirty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// </a:t>
            </a:r>
            <a:r>
              <a:rPr lang="el-GR" dirty="0" err="1"/>
              <a:t>λιστα</a:t>
            </a:r>
            <a:r>
              <a:rPr lang="el-GR" dirty="0"/>
              <a:t> από </a:t>
            </a:r>
            <a:r>
              <a:rPr lang="en-US" dirty="0" smtClean="0"/>
              <a:t>String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/>
              <a:t>// </a:t>
            </a:r>
            <a:r>
              <a:rPr lang="el-GR" dirty="0" err="1"/>
              <a:t>λιστα</a:t>
            </a:r>
            <a:r>
              <a:rPr lang="el-GR" dirty="0"/>
              <a:t> από </a:t>
            </a:r>
            <a:r>
              <a:rPr lang="el-GR" dirty="0" smtClean="0"/>
              <a:t>αντικείμενα </a:t>
            </a:r>
            <a:r>
              <a:rPr lang="en-US" dirty="0" smtClean="0"/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74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484784"/>
            <a:ext cx="504056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371599"/>
            <a:ext cx="8892480" cy="6555641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Department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numOfStudents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[0]);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Professor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profX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Professor("Prof X", 2012);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Professor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profY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Professor("Prof Y", 2013);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Course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oop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new Course("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oop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", 212, 10);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Course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intro = new Course("intro", 101, 5);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Student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[] students = new Student[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numOfStudents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Scanner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numOfStudents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("Give student name: ");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String name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students[i] = new Student(name, i);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oop.setProf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profX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oop.enroll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(students[0]);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oop.enroll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(students[1]);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oop.enroll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(students[3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intro.setProf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profY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intro.enroll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(students[2]);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intro.enroll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(students[3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oop.assignGrades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intro.assignGrades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profX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profY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oop.printInfo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intro.printInfo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96814" y="476672"/>
            <a:ext cx="444624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Χρησιμοποιούμε τις παραμέτρους εκτέλεσης (</a:t>
            </a:r>
            <a:r>
              <a:rPr lang="en-US" dirty="0" smtClean="0">
                <a:solidFill>
                  <a:srgbClr val="FF0000"/>
                </a:solidFill>
              </a:rPr>
              <a:t>command line arguments</a:t>
            </a:r>
            <a:r>
              <a:rPr lang="en-US" dirty="0" smtClean="0"/>
              <a:t>)  </a:t>
            </a:r>
            <a:r>
              <a:rPr lang="el-GR" dirty="0" smtClean="0"/>
              <a:t>για να περάσουμε τον αριθμό των φοιτητών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27576" y="1674861"/>
            <a:ext cx="381642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Μετατρέπουμε το </a:t>
            </a:r>
            <a:r>
              <a:rPr lang="en-US" dirty="0" smtClean="0"/>
              <a:t>String </a:t>
            </a:r>
            <a:r>
              <a:rPr lang="el-GR" dirty="0" smtClean="0"/>
              <a:t>σε ακέραιο με την μέθοδο </a:t>
            </a:r>
            <a:r>
              <a:rPr lang="en-US" dirty="0" err="1" smtClean="0">
                <a:solidFill>
                  <a:srgbClr val="FF0000"/>
                </a:solidFill>
              </a:rPr>
              <a:t>Integer.parseInt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7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780643"/>
              </p:ext>
            </p:extLst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608064"/>
              </p:ext>
            </p:extLst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9144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004371"/>
              </p:ext>
            </p:extLst>
          </p:nvPr>
        </p:nvGraphicFramePr>
        <p:xfrm>
          <a:off x="4674096" y="4869160"/>
          <a:ext cx="292224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studentList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96336" y="6525344"/>
            <a:ext cx="7920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484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9144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466627"/>
              </p:ext>
            </p:extLst>
          </p:nvPr>
        </p:nvGraphicFramePr>
        <p:xfrm>
          <a:off x="4674096" y="4869160"/>
          <a:ext cx="292224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studentList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96336" y="6525344"/>
            <a:ext cx="7920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7" idx="3"/>
          </p:cNvCxnSpPr>
          <p:nvPr/>
        </p:nvCxnSpPr>
        <p:spPr>
          <a:xfrm rot="5400000" flipH="1" flipV="1">
            <a:off x="6160192" y="4621696"/>
            <a:ext cx="2944296" cy="72008"/>
          </a:xfrm>
          <a:prstGeom prst="bentConnector4">
            <a:avLst>
              <a:gd name="adj1" fmla="val 469"/>
              <a:gd name="adj2" fmla="val 126403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41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07904" y="980728"/>
            <a:ext cx="473398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prof = p;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3697186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87219" y="421530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>
            <a:endCxn id="7" idx="1"/>
          </p:cNvCxnSpPr>
          <p:nvPr/>
        </p:nvCxnSpPr>
        <p:spPr>
          <a:xfrm flipV="1">
            <a:off x="3275856" y="3185552"/>
            <a:ext cx="1872208" cy="125156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76619"/>
              </p:ext>
            </p:extLst>
          </p:nvPr>
        </p:nvGraphicFramePr>
        <p:xfrm>
          <a:off x="5148064" y="2636912"/>
          <a:ext cx="2520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ProfX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>
            <a:off x="3275856" y="4869160"/>
            <a:ext cx="1398240" cy="9144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674096" y="4869160"/>
          <a:ext cx="292224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20"/>
                <a:gridCol w="146112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“OOP”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studentList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0x0020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00504" y="3713856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setProf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96336" y="6525344"/>
            <a:ext cx="79208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5400000" flipH="1" flipV="1">
            <a:off x="6160192" y="4621696"/>
            <a:ext cx="2944296" cy="72008"/>
          </a:xfrm>
          <a:prstGeom prst="bentConnector4">
            <a:avLst>
              <a:gd name="adj1" fmla="val 469"/>
              <a:gd name="adj2" fmla="val 1264037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endCxn id="9" idx="0"/>
          </p:cNvCxnSpPr>
          <p:nvPr/>
        </p:nvCxnSpPr>
        <p:spPr>
          <a:xfrm rot="5400000">
            <a:off x="6000092" y="3848980"/>
            <a:ext cx="1155304" cy="885056"/>
          </a:xfrm>
          <a:prstGeom prst="bentConnector3">
            <a:avLst>
              <a:gd name="adj1" fmla="val 50000"/>
            </a:avLst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37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429000" y="1905000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>
                  <a:latin typeface="Tahoma" pitchFamily="34" charset="0"/>
                </a:rPr>
                <a:t>D</a:t>
              </a:r>
              <a:r>
                <a:rPr lang="en-US" sz="1400" b="1" dirty="0" smtClean="0">
                  <a:latin typeface="Tahoma" pitchFamily="34" charset="0"/>
                </a:rPr>
                <a:t>epartment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429000" y="3765550"/>
            <a:ext cx="1752600" cy="762000"/>
            <a:chOff x="2112" y="1440"/>
            <a:chExt cx="816" cy="480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Course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457200" y="3765550"/>
            <a:ext cx="1752600" cy="762000"/>
            <a:chOff x="2112" y="1440"/>
            <a:chExt cx="816" cy="480"/>
          </a:xfrm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Student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19" name="Group 4"/>
          <p:cNvGrpSpPr>
            <a:grpSpLocks/>
          </p:cNvGrpSpPr>
          <p:nvPr/>
        </p:nvGrpSpPr>
        <p:grpSpPr bwMode="auto">
          <a:xfrm>
            <a:off x="6477000" y="3765550"/>
            <a:ext cx="1752600" cy="762000"/>
            <a:chOff x="2112" y="1440"/>
            <a:chExt cx="816" cy="480"/>
          </a:xfrm>
        </p:grpSpPr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Professor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2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AutoShape 17"/>
          <p:cNvSpPr>
            <a:spLocks noChangeArrowheads="1"/>
          </p:cNvSpPr>
          <p:nvPr/>
        </p:nvSpPr>
        <p:spPr bwMode="auto">
          <a:xfrm>
            <a:off x="3100547" y="2091531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5" name="AutoShape 17"/>
          <p:cNvSpPr>
            <a:spLocks noChangeArrowheads="1"/>
          </p:cNvSpPr>
          <p:nvPr/>
        </p:nvSpPr>
        <p:spPr bwMode="auto">
          <a:xfrm>
            <a:off x="4152900" y="2667000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5181600" y="2091530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28" name="Elbow Connector 27"/>
          <p:cNvCxnSpPr>
            <a:stCxn id="24" idx="1"/>
            <a:endCxn id="15" idx="0"/>
          </p:cNvCxnSpPr>
          <p:nvPr/>
        </p:nvCxnSpPr>
        <p:spPr>
          <a:xfrm rot="10800000" flipV="1">
            <a:off x="1333501" y="2243930"/>
            <a:ext cx="1767047" cy="1521619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6" idx="3"/>
            <a:endCxn id="20" idx="0"/>
          </p:cNvCxnSpPr>
          <p:nvPr/>
        </p:nvCxnSpPr>
        <p:spPr>
          <a:xfrm>
            <a:off x="5486400" y="2243930"/>
            <a:ext cx="1866900" cy="1521620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2"/>
            <a:endCxn id="10" idx="0"/>
          </p:cNvCxnSpPr>
          <p:nvPr/>
        </p:nvCxnSpPr>
        <p:spPr>
          <a:xfrm>
            <a:off x="4305300" y="2971800"/>
            <a:ext cx="0" cy="7937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17"/>
          <p:cNvSpPr>
            <a:spLocks noChangeArrowheads="1"/>
          </p:cNvSpPr>
          <p:nvPr/>
        </p:nvSpPr>
        <p:spPr bwMode="auto">
          <a:xfrm>
            <a:off x="5181600" y="400208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9" name="Straight Connector 38"/>
          <p:cNvCxnSpPr>
            <a:stCxn id="37" idx="3"/>
            <a:endCxn id="45" idx="1"/>
          </p:cNvCxnSpPr>
          <p:nvPr/>
        </p:nvCxnSpPr>
        <p:spPr>
          <a:xfrm flipV="1">
            <a:off x="5486400" y="4146550"/>
            <a:ext cx="678321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3"/>
            <a:endCxn id="46" idx="1"/>
          </p:cNvCxnSpPr>
          <p:nvPr/>
        </p:nvCxnSpPr>
        <p:spPr>
          <a:xfrm>
            <a:off x="2209800" y="4146550"/>
            <a:ext cx="914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4"/>
          <p:cNvGrpSpPr>
            <a:grpSpLocks/>
          </p:cNvGrpSpPr>
          <p:nvPr/>
        </p:nvGrpSpPr>
        <p:grpSpPr bwMode="auto">
          <a:xfrm>
            <a:off x="3377084" y="5522913"/>
            <a:ext cx="1752600" cy="762000"/>
            <a:chOff x="2112" y="1440"/>
            <a:chExt cx="816" cy="480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StudentRecord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43" name="AutoShape 17"/>
          <p:cNvSpPr>
            <a:spLocks noChangeArrowheads="1"/>
          </p:cNvSpPr>
          <p:nvPr/>
        </p:nvSpPr>
        <p:spPr bwMode="auto">
          <a:xfrm>
            <a:off x="4100984" y="4487863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1" name="Straight Connector 30"/>
          <p:cNvCxnSpPr>
            <a:stCxn id="43" idx="2"/>
            <a:endCxn id="35" idx="0"/>
          </p:cNvCxnSpPr>
          <p:nvPr/>
        </p:nvCxnSpPr>
        <p:spPr>
          <a:xfrm>
            <a:off x="4253384" y="4792663"/>
            <a:ext cx="0" cy="730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utoShape 17"/>
          <p:cNvSpPr>
            <a:spLocks noChangeArrowheads="1"/>
          </p:cNvSpPr>
          <p:nvPr/>
        </p:nvSpPr>
        <p:spPr bwMode="auto">
          <a:xfrm>
            <a:off x="6164721" y="3994150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46" name="AutoShape 17"/>
          <p:cNvSpPr>
            <a:spLocks noChangeArrowheads="1"/>
          </p:cNvSpPr>
          <p:nvPr/>
        </p:nvSpPr>
        <p:spPr bwMode="auto">
          <a:xfrm>
            <a:off x="3124200" y="3994150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4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718525" y="1700808"/>
            <a:ext cx="1752600" cy="762000"/>
            <a:chOff x="2112" y="1440"/>
            <a:chExt cx="816" cy="480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Course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766525" y="1700808"/>
            <a:ext cx="1752600" cy="762000"/>
            <a:chOff x="2112" y="1440"/>
            <a:chExt cx="816" cy="480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Professor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2471125" y="193734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>
            <a:stCxn id="13" idx="3"/>
            <a:endCxn id="22" idx="1"/>
          </p:cNvCxnSpPr>
          <p:nvPr/>
        </p:nvCxnSpPr>
        <p:spPr>
          <a:xfrm flipV="1">
            <a:off x="2775925" y="2081808"/>
            <a:ext cx="678321" cy="79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666609" y="3458171"/>
            <a:ext cx="1752600" cy="762000"/>
            <a:chOff x="2112" y="1440"/>
            <a:chExt cx="816" cy="480"/>
          </a:xfrm>
        </p:grpSpPr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StudentRecord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1390509" y="2423121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21" name="Straight Connector 20"/>
          <p:cNvCxnSpPr>
            <a:stCxn id="20" idx="2"/>
            <a:endCxn id="16" idx="0"/>
          </p:cNvCxnSpPr>
          <p:nvPr/>
        </p:nvCxnSpPr>
        <p:spPr>
          <a:xfrm>
            <a:off x="1542909" y="2727921"/>
            <a:ext cx="0" cy="7302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3454246" y="192940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203848" y="2727921"/>
            <a:ext cx="583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σχέση της κλάσης </a:t>
            </a:r>
            <a:r>
              <a:rPr lang="en-US" dirty="0" smtClean="0"/>
              <a:t>Course </a:t>
            </a:r>
            <a:r>
              <a:rPr lang="el-GR" dirty="0" smtClean="0"/>
              <a:t> με την </a:t>
            </a:r>
            <a:r>
              <a:rPr lang="en-US" dirty="0" err="1" smtClean="0"/>
              <a:t>StudentRecord</a:t>
            </a:r>
            <a:r>
              <a:rPr lang="en-US" dirty="0" smtClean="0"/>
              <a:t> </a:t>
            </a:r>
            <a:r>
              <a:rPr lang="el-GR" dirty="0" smtClean="0"/>
              <a:t>είναι διαφορετική από αυτή με την </a:t>
            </a:r>
            <a:r>
              <a:rPr lang="en-US" dirty="0" smtClean="0"/>
              <a:t>Professor</a:t>
            </a:r>
          </a:p>
          <a:p>
            <a:endParaRPr lang="en-US" dirty="0"/>
          </a:p>
          <a:p>
            <a:r>
              <a:rPr lang="el-GR" dirty="0" smtClean="0"/>
              <a:t>Τα αντικείμενα της </a:t>
            </a:r>
            <a:r>
              <a:rPr lang="en-US" dirty="0" err="1" smtClean="0"/>
              <a:t>StudentRecord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</a:t>
            </a:r>
            <a:r>
              <a:rPr lang="el-GR" dirty="0" smtClean="0"/>
              <a:t> στην κλάση</a:t>
            </a:r>
            <a:r>
              <a:rPr lang="en-US" dirty="0" smtClean="0"/>
              <a:t> Course, </a:t>
            </a:r>
            <a:r>
              <a:rPr lang="el-GR" dirty="0" smtClean="0"/>
              <a:t>ενώ το αντικείμενο </a:t>
            </a:r>
            <a:r>
              <a:rPr lang="en-US" dirty="0" smtClean="0"/>
              <a:t>Professor </a:t>
            </a:r>
            <a:r>
              <a:rPr lang="el-GR" dirty="0" smtClean="0">
                <a:solidFill>
                  <a:srgbClr val="0070C0"/>
                </a:solidFill>
              </a:rPr>
              <a:t>περνιέται ως παράμετρος </a:t>
            </a:r>
            <a:r>
              <a:rPr lang="el-GR" dirty="0" smtClean="0"/>
              <a:t>στην </a:t>
            </a:r>
            <a:r>
              <a:rPr lang="en-US" dirty="0" err="1" smtClean="0"/>
              <a:t>setProf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Κάποιες φορές, η</a:t>
            </a:r>
            <a:r>
              <a:rPr lang="en-US" dirty="0" smtClean="0"/>
              <a:t> </a:t>
            </a:r>
            <a:r>
              <a:rPr lang="el-GR" dirty="0" smtClean="0"/>
              <a:t>πρώτη σχέση λέγεται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σχέση σύνθεσης</a:t>
            </a:r>
            <a:r>
              <a:rPr lang="el-GR" dirty="0" smtClean="0"/>
              <a:t> και η δεύτερη </a:t>
            </a:r>
            <a:r>
              <a:rPr lang="el-GR" dirty="0" smtClean="0">
                <a:solidFill>
                  <a:srgbClr val="0070C0"/>
                </a:solidFill>
              </a:rPr>
              <a:t>σχέση συνάθροισης</a:t>
            </a:r>
          </a:p>
          <a:p>
            <a:endParaRPr lang="el-GR" dirty="0"/>
          </a:p>
          <a:p>
            <a:r>
              <a:rPr lang="el-GR" dirty="0" smtClean="0"/>
              <a:t>Η σχέση </a:t>
            </a:r>
            <a:r>
              <a:rPr lang="en-US" dirty="0" smtClean="0"/>
              <a:t>Course </a:t>
            </a:r>
            <a:r>
              <a:rPr lang="el-GR" dirty="0" smtClean="0"/>
              <a:t>και </a:t>
            </a:r>
            <a:r>
              <a:rPr lang="en-US" dirty="0" smtClean="0"/>
              <a:t>Professor </a:t>
            </a:r>
            <a:r>
              <a:rPr lang="el-GR" dirty="0" smtClean="0"/>
              <a:t>είναι αμφίδρομη μιας και κρατάμε το αντικείμενο </a:t>
            </a:r>
            <a:r>
              <a:rPr lang="en-US" dirty="0" smtClean="0"/>
              <a:t>Course </a:t>
            </a:r>
            <a:r>
              <a:rPr lang="el-GR" dirty="0" smtClean="0"/>
              <a:t>μέσα στην </a:t>
            </a:r>
            <a:r>
              <a:rPr lang="en-US" dirty="0" smtClean="0"/>
              <a:t>Professor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1673" y="4653136"/>
            <a:ext cx="2808312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: Σε πολλά βιβλία και οι δύο σχέσεις αναφέρονται ως σχέση σύνθεσης!</a:t>
            </a:r>
          </a:p>
          <a:p>
            <a:r>
              <a:rPr lang="el-GR" dirty="0" smtClean="0"/>
              <a:t>Υπάρχει ποιοτική διαφορά παρότι το όνομα μπορεί να μην διαφέρει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82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2047" y="359971"/>
            <a:ext cx="8424936" cy="612475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Student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AM;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units = 0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&lt;Course&gt; courses = new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&lt;Course&gt;();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Student(String name, int am){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this.AM = am;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return name;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addUnits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units){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this.units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+= units;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addCourse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(Course c){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courses.add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(c);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return name +" AM:" + AM + " units:" + units;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39952" y="692696"/>
            <a:ext cx="4824535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ο φοιτητής να κρατάει πληροφορία για το ποια μαθήματα παίρνει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6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404664"/>
            <a:ext cx="7165744" cy="6124754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Course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code;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units;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Professor prof;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studentList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                              =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Course(String name, int code, int units){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this.name =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name;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this.code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code;</a:t>
            </a:r>
          </a:p>
          <a:p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this.units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units;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setProf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(Professor p){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prof = p;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p.setLesson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(this);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enroll(Student s){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studentList.add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StudentRecord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s.addCourse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(this);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75862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r>
              <a:rPr lang="el-GR" dirty="0" smtClean="0"/>
              <a:t>Μέθοδοι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</a:t>
            </a:r>
            <a:r>
              <a:rPr lang="en-US" dirty="0" smtClean="0"/>
              <a:t> </a:t>
            </a:r>
            <a:r>
              <a:rPr lang="el-GR" dirty="0" smtClean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στο τέλος του πίνακα.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add(int i,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x):</a:t>
            </a:r>
            <a:r>
              <a:rPr lang="en-US" dirty="0"/>
              <a:t> </a:t>
            </a:r>
            <a:r>
              <a:rPr lang="el-GR" dirty="0"/>
              <a:t>προσθέτει το στοιχειό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/>
              <a:t> </a:t>
            </a:r>
            <a:r>
              <a:rPr lang="el-GR" dirty="0" smtClean="0"/>
              <a:t>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 </a:t>
            </a:r>
            <a:r>
              <a:rPr lang="el-GR" dirty="0" smtClean="0"/>
              <a:t>και μετατοπίζει τα υπόλοιπα στοιχεία κατά μια θέση.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 </a:t>
            </a:r>
            <a:r>
              <a:rPr lang="el-GR" dirty="0" smtClean="0"/>
              <a:t>αφαιρεί το στοιχείο στη </a:t>
            </a:r>
            <a:r>
              <a:rPr lang="el-GR" dirty="0"/>
              <a:t>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το επιστρέφει.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remove(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/>
              <a:t>αφαιρεί το στοιχείο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set(int i,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x): </a:t>
            </a:r>
            <a:r>
              <a:rPr lang="el-GR" dirty="0" smtClean="0"/>
              <a:t>θέτει στην θέση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dirty="0" smtClean="0"/>
              <a:t> την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500" dirty="0"/>
              <a:t>αλλάζοντας την προηγούμενη</a:t>
            </a:r>
            <a:endParaRPr lang="en-US" sz="2500" dirty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get(int i): </a:t>
            </a:r>
            <a:r>
              <a:rPr lang="el-GR" dirty="0" smtClean="0"/>
              <a:t>επιστρέφει το αντικείμενο τύπου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dirty="0" smtClean="0"/>
              <a:t> στη θέση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size(): </a:t>
            </a:r>
            <a:r>
              <a:rPr lang="el-GR" dirty="0" smtClean="0"/>
              <a:t>ο αριθμός των στοιχείων του πίνακα.</a:t>
            </a:r>
          </a:p>
          <a:p>
            <a:r>
              <a:rPr lang="el-GR" dirty="0" smtClean="0"/>
              <a:t>Διατρέχοντας τον πίνακα: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){…}</a:t>
            </a:r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9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Διατρέχοντας τον πίνακα:</a:t>
            </a:r>
          </a:p>
          <a:p>
            <a:pPr lvl="1"/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Εναλλακτικά</a:t>
            </a:r>
            <a:endParaRPr lang="el-GR" dirty="0"/>
          </a:p>
          <a:p>
            <a:endParaRPr lang="en-US" dirty="0"/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204864"/>
            <a:ext cx="8204490" cy="156966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x: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){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4509120"/>
            <a:ext cx="8204490" cy="193899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pPr lvl="1"/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myList.size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++){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myList.get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6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414536"/>
            <a:ext cx="4104456" cy="309315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3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class Player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private String name;</a:t>
            </a:r>
          </a:p>
          <a:p>
            <a:r>
              <a:rPr lang="en-US" dirty="0"/>
              <a:t>   private </a:t>
            </a:r>
            <a:r>
              <a:rPr lang="en-US" dirty="0" err="1"/>
              <a:t>int</a:t>
            </a:r>
            <a:r>
              <a:rPr lang="en-US" dirty="0"/>
              <a:t> number;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   public Player(String name,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){</a:t>
            </a:r>
          </a:p>
          <a:p>
            <a:r>
              <a:rPr lang="en-US" dirty="0"/>
              <a:t>	this.name = name;</a:t>
            </a:r>
          </a:p>
          <a:p>
            <a:r>
              <a:rPr lang="en-US" dirty="0"/>
              <a:t>	</a:t>
            </a:r>
            <a:r>
              <a:rPr lang="en-US" dirty="0" err="1"/>
              <a:t>this.number</a:t>
            </a:r>
            <a:r>
              <a:rPr lang="en-US" dirty="0"/>
              <a:t> =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   public String </a:t>
            </a:r>
            <a:r>
              <a:rPr lang="en-US" dirty="0" err="1"/>
              <a:t>toString</a:t>
            </a:r>
            <a:r>
              <a:rPr lang="en-US" dirty="0"/>
              <a:t>(){</a:t>
            </a:r>
          </a:p>
          <a:p>
            <a:r>
              <a:rPr lang="en-US" dirty="0"/>
              <a:t>	return name+":"+number;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}	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1960" y="332656"/>
            <a:ext cx="4932040" cy="689419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java.util.ArrayList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Team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private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&lt;Player&gt;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teamMembers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=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&lt;Player&gt;();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joinTeam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(Player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p){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teamMembers.add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leaveTeam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(Player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p){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teamMembers.remove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listMembers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(Player p: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teamMembers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Team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miami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Team();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Player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lebron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Player("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Lebron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", 6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miami.joinTeam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lebron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Player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wade = new Player("Wade",3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miami.joinTeam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(wade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Player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bosh = new Player("Bosh",1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miami.joinTeam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(bosh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miami.leaveTeam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(bosh); 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3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miami.listMembers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850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Θέλουμε να δημιουργήσουμε ένα λογισμικό για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τμήμα </a:t>
            </a:r>
            <a:r>
              <a:rPr lang="el-GR" dirty="0" smtClean="0"/>
              <a:t>πανεπιστημίου. </a:t>
            </a:r>
          </a:p>
          <a:p>
            <a:r>
              <a:rPr lang="el-GR" dirty="0" smtClean="0"/>
              <a:t>Το τμήμα έχει 4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  <a:r>
              <a:rPr lang="el-GR" dirty="0" smtClean="0"/>
              <a:t> οπού ο καθένας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  <a:r>
              <a:rPr lang="el-GR" dirty="0" smtClean="0"/>
              <a:t> και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αριθμό μητρώου </a:t>
            </a:r>
            <a:r>
              <a:rPr lang="el-GR" dirty="0" smtClean="0"/>
              <a:t>(ΑΜ). </a:t>
            </a:r>
          </a:p>
          <a:p>
            <a:r>
              <a:rPr lang="el-GR" dirty="0"/>
              <a:t>Το τμήμα έχει </a:t>
            </a:r>
            <a:r>
              <a:rPr lang="el-GR" dirty="0" smtClean="0"/>
              <a:t>2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/>
              <a:t> που ο καθένας έχει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  <a:r>
              <a:rPr lang="el-GR" dirty="0"/>
              <a:t> και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ΑΦΜ</a:t>
            </a:r>
            <a:r>
              <a:rPr lang="el-GR" dirty="0"/>
              <a:t>.</a:t>
            </a:r>
            <a:endParaRPr lang="el-GR" dirty="0" smtClean="0"/>
          </a:p>
          <a:p>
            <a:r>
              <a:rPr lang="el-GR" dirty="0" smtClean="0"/>
              <a:t>Το τμήμα δίνει 2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μαθήματα</a:t>
            </a:r>
            <a:r>
              <a:rPr lang="el-GR" dirty="0" smtClean="0"/>
              <a:t>. </a:t>
            </a:r>
            <a:r>
              <a:rPr lang="el-GR" dirty="0"/>
              <a:t>Το κάθε μάθημα </a:t>
            </a:r>
            <a:r>
              <a:rPr lang="el-GR" dirty="0" smtClean="0"/>
              <a:t>έχει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κωδικό</a:t>
            </a:r>
            <a:r>
              <a:rPr lang="el-GR" dirty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  <a:r>
              <a:rPr lang="el-GR" dirty="0" smtClean="0"/>
              <a:t>, </a:t>
            </a:r>
            <a:r>
              <a:rPr lang="el-GR" dirty="0"/>
              <a:t>και κάποιες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διδακτικές μονάδες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/>
              <a:t>Το κάθε μάθημα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σε ένα καθηγητή.</a:t>
            </a:r>
            <a:endParaRPr lang="el-GR" dirty="0" smtClean="0"/>
          </a:p>
          <a:p>
            <a:r>
              <a:rPr lang="el-GR"/>
              <a:t>Οι φοιτητές </a:t>
            </a:r>
            <a:r>
              <a:rPr lang="el-GR">
                <a:solidFill>
                  <a:srgbClr val="0070C0"/>
                </a:solidFill>
              </a:rPr>
              <a:t>γράφονται</a:t>
            </a:r>
            <a:r>
              <a:rPr lang="el-GR"/>
              <a:t> σε κάποιο μάθημα </a:t>
            </a:r>
            <a:r>
              <a:rPr lang="el-GR" dirty="0" smtClean="0"/>
              <a:t>και αν </a:t>
            </a:r>
            <a:r>
              <a:rPr lang="el-GR" dirty="0">
                <a:solidFill>
                  <a:srgbClr val="0070C0"/>
                </a:solidFill>
              </a:rPr>
              <a:t>περάσουν</a:t>
            </a:r>
            <a:r>
              <a:rPr lang="el-GR" dirty="0" smtClean="0"/>
              <a:t> θα </a:t>
            </a:r>
            <a:r>
              <a:rPr lang="el-GR" dirty="0">
                <a:solidFill>
                  <a:srgbClr val="0070C0"/>
                </a:solidFill>
              </a:rPr>
              <a:t>πάρουν</a:t>
            </a:r>
            <a:r>
              <a:rPr lang="el-GR" dirty="0" smtClean="0"/>
              <a:t> τις μονάδες.  </a:t>
            </a:r>
          </a:p>
          <a:p>
            <a:r>
              <a:rPr lang="el-GR" dirty="0" smtClean="0"/>
              <a:t>Θέλουμε να μπορούμε να </a:t>
            </a:r>
            <a:r>
              <a:rPr lang="el-GR" dirty="0" smtClean="0">
                <a:solidFill>
                  <a:srgbClr val="0070C0"/>
                </a:solidFill>
              </a:rPr>
              <a:t>τυπώσουμε</a:t>
            </a:r>
            <a:r>
              <a:rPr lang="el-GR" dirty="0" smtClean="0"/>
              <a:t> τις πληροφορίες του μαθήματος: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</a:t>
            </a:r>
            <a:r>
              <a:rPr lang="el-GR" dirty="0" smtClean="0"/>
              <a:t>,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καθηγητή</a:t>
            </a:r>
            <a:r>
              <a:rPr lang="el-GR" dirty="0" smtClean="0"/>
              <a:t> και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λίστα</a:t>
            </a:r>
            <a:r>
              <a:rPr lang="el-GR" dirty="0" smtClean="0"/>
              <a:t> των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φοιτητών</a:t>
            </a:r>
            <a:r>
              <a:rPr lang="el-GR" dirty="0" smtClean="0"/>
              <a:t> που παίρνουν το μάθημα.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6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μέθοδοι και πεδία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Ουσιαστικά: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Τμήμα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Φοιτητές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Μαθήματα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ΑΜ, ΑΦΜ, κωδικός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Βαθμός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Λίστα φοιτητών</a:t>
            </a:r>
          </a:p>
          <a:p>
            <a:r>
              <a:rPr lang="el-GR" dirty="0" smtClean="0"/>
              <a:t>Τα ουσιαστικά είναι υποψήφια για κλάσεις ή πεδία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Ρήματα: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Ανατίθεται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Εγγράφεται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Τυπώνει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Περνάω μάθημα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Παίρνω μονάδες</a:t>
            </a:r>
          </a:p>
          <a:p>
            <a:r>
              <a:rPr lang="el-GR" dirty="0" smtClean="0"/>
              <a:t>Τα ρήματα είναι υποψήφια για να γίνουν μέθοδοι και μηνύματα μεταξύ αντικειμένων.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Κλάσεις μέθοδοι και πεδία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Ουσιαστικά: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Τμήμα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Φοιτητές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Καθηγητές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Μαθήματα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ΑΜ, ΑΦΜ, κωδικός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Βαθμός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Λίστα φοιτητών</a:t>
            </a:r>
          </a:p>
          <a:p>
            <a:r>
              <a:rPr lang="el-GR" dirty="0" smtClean="0"/>
              <a:t>Τα ουσιαστικά είναι υποψήφια για κλάσεις ή πεδία</a:t>
            </a:r>
          </a:p>
          <a:p>
            <a:pPr lv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Ρήματα: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Ανατίθεται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Εγγράφεται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Τυπώνει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Περνάω μάθημα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Παίρνω μονάδες</a:t>
            </a:r>
          </a:p>
          <a:p>
            <a:r>
              <a:rPr lang="el-GR" dirty="0" smtClean="0"/>
              <a:t>Τα ρήματα είναι υποψήφια για να γίνουν μέθοδοι και μηνύματα μεταξύ αντικειμένων.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638800"/>
            <a:ext cx="44196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Όλα τα ουσιαστικά μπορούν να γίνουν κλάσεις αλλά συνήθως διαλέγουμε αυτά για τα οποία υπάρχει αρκετή πολυπλοκότητα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9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Κλάση </a:t>
            </a:r>
            <a:r>
              <a:rPr lang="en-US" dirty="0" smtClean="0"/>
              <a:t>Professor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Κρατάει το όνομα και το ΑΦΜ του καθηγητή</a:t>
            </a:r>
          </a:p>
          <a:p>
            <a:r>
              <a:rPr lang="el-GR" dirty="0" smtClean="0"/>
              <a:t>Ενδεχομένως να κρατάει και τα μαθήματα που έχει αναλάβει</a:t>
            </a:r>
          </a:p>
          <a:p>
            <a:endParaRPr lang="el-GR" dirty="0"/>
          </a:p>
          <a:p>
            <a:r>
              <a:rPr lang="el-GR" dirty="0" smtClean="0"/>
              <a:t>Η μέθοδος για να αναλάβει ο καθηγητής ένα μάθημα θα πρέπει να είναι εδώ ή στην κλάση του μαθήματος?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11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7978</TotalTime>
  <Words>1106</Words>
  <Application>Microsoft Office PowerPoint</Application>
  <PresentationFormat>On-screen Show (4:3)</PresentationFormat>
  <Paragraphs>499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ArrayList</vt:lpstr>
      <vt:lpstr>ArrayList</vt:lpstr>
      <vt:lpstr>ArrayList</vt:lpstr>
      <vt:lpstr>PowerPoint Presentation</vt:lpstr>
      <vt:lpstr>Μεγάλο Παράδειγμα</vt:lpstr>
      <vt:lpstr>Κλάσεις μέθοδοι και πεδία</vt:lpstr>
      <vt:lpstr>Κλάσεις μέθοδοι και πεδία</vt:lpstr>
      <vt:lpstr>Κλάση Professor</vt:lpstr>
      <vt:lpstr>Κλάση Student</vt:lpstr>
      <vt:lpstr>Κλάση Course</vt:lpstr>
      <vt:lpstr>Κλάση Department</vt:lpstr>
      <vt:lpstr>Κλάση StudentRecord</vt:lpstr>
      <vt:lpstr>UML διάγραμμα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UML διάγραμμα</vt:lpstr>
      <vt:lpstr>Σχέσεις κλάσεων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448</cp:revision>
  <dcterms:created xsi:type="dcterms:W3CDTF">2013-02-10T16:19:38Z</dcterms:created>
  <dcterms:modified xsi:type="dcterms:W3CDTF">2014-04-11T22:04:12Z</dcterms:modified>
</cp:coreProperties>
</file>