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591" r:id="rId3"/>
    <p:sldId id="592" r:id="rId4"/>
    <p:sldId id="593" r:id="rId5"/>
    <p:sldId id="594" r:id="rId6"/>
    <p:sldId id="563" r:id="rId7"/>
    <p:sldId id="564" r:id="rId8"/>
    <p:sldId id="567" r:id="rId9"/>
    <p:sldId id="568" r:id="rId10"/>
    <p:sldId id="570" r:id="rId11"/>
    <p:sldId id="571" r:id="rId12"/>
    <p:sldId id="584" r:id="rId13"/>
    <p:sldId id="585" r:id="rId14"/>
    <p:sldId id="586" r:id="rId15"/>
    <p:sldId id="569" r:id="rId16"/>
    <p:sldId id="587" r:id="rId17"/>
    <p:sldId id="588" r:id="rId18"/>
    <p:sldId id="595" r:id="rId19"/>
    <p:sldId id="596" r:id="rId20"/>
    <p:sldId id="574" r:id="rId21"/>
    <p:sldId id="579" r:id="rId22"/>
    <p:sldId id="581" r:id="rId23"/>
    <p:sldId id="577" r:id="rId24"/>
    <p:sldId id="575" r:id="rId25"/>
    <p:sldId id="582" r:id="rId26"/>
    <p:sldId id="580" r:id="rId27"/>
    <p:sldId id="583" r:id="rId28"/>
    <p:sldId id="565" r:id="rId29"/>
    <p:sldId id="566" r:id="rId30"/>
    <p:sldId id="589" r:id="rId31"/>
    <p:sldId id="590" r:id="rId32"/>
    <p:sldId id="597" r:id="rId33"/>
    <p:sldId id="598" r:id="rId34"/>
    <p:sldId id="599" r:id="rId35"/>
    <p:sldId id="600" r:id="rId36"/>
    <p:sldId id="601" r:id="rId37"/>
    <p:sldId id="602" r:id="rId38"/>
    <p:sldId id="60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4/9/2014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smtClean="0"/>
              <a:t>Υλοποίηση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1200329"/>
          </a:xfrm>
          <a:prstGeom prst="rect">
            <a:avLst/>
          </a:prstGeom>
          <a:noFill/>
        </p:spPr>
        <p:txBody>
          <a:bodyPr wrap="square" rtlCol="0">
            <a:spAutoFit/>
          </a:bodyPr>
          <a:lstStyle/>
          <a:p>
            <a:endParaRPr lang="el-GR" sz="2400" dirty="0"/>
          </a:p>
          <a:p>
            <a:pPr marL="342900" indent="-342900">
              <a:buFont typeface="Arial" pitchFamily="34" charset="0"/>
              <a:buChar char="•"/>
            </a:pPr>
            <a:r>
              <a:rPr lang="el-GR" sz="2400" dirty="0" smtClean="0"/>
              <a:t>Θα ορίσουμε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στοίβας.</a:t>
            </a:r>
            <a:endParaRPr lang="en-US" sz="2400" dirty="0"/>
          </a:p>
        </p:txBody>
      </p:sp>
    </p:spTree>
    <p:extLst>
      <p:ext uri="{BB962C8B-B14F-4D97-AF65-F5344CB8AC3E}">
        <p14:creationId xmlns:p14="http://schemas.microsoft.com/office/powerpoint/2010/main" val="3454049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432" y="1676400"/>
            <a:ext cx="8608368" cy="2057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Στοίβα</a:t>
            </a:r>
            <a:r>
              <a:rPr lang="en-US" dirty="0" smtClean="0"/>
              <a:t> - </a:t>
            </a:r>
            <a:r>
              <a:rPr lang="el-GR" dirty="0" smtClean="0"/>
              <a:t>Υλοποίηση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0203" y="3847352"/>
            <a:ext cx="9071011" cy="1938992"/>
          </a:xfrm>
          <a:prstGeom prst="rect">
            <a:avLst/>
          </a:prstGeom>
          <a:noFill/>
        </p:spPr>
        <p:txBody>
          <a:bodyPr wrap="square" rtlCol="0">
            <a:spAutoFit/>
          </a:bodyPr>
          <a:lstStyle/>
          <a:p>
            <a:pPr marL="342900" indent="-342900">
              <a:buFont typeface="Arial" pitchFamily="34" charset="0"/>
              <a:buChar char="•"/>
            </a:pPr>
            <a:r>
              <a:rPr lang="el-GR" sz="2400" dirty="0" smtClean="0"/>
              <a:t>Θα ορίσουμε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στοίβας.</a:t>
            </a:r>
            <a:endParaRPr lang="en-US" sz="2400" dirty="0" smtClean="0"/>
          </a:p>
          <a:p>
            <a:pPr marL="342900" indent="-342900">
              <a:buFont typeface="Arial" pitchFamily="34" charset="0"/>
              <a:buChar char="•"/>
            </a:pPr>
            <a:endParaRPr lang="en-US" sz="2400" dirty="0"/>
          </a:p>
          <a:p>
            <a:pPr marL="342900" indent="-342900">
              <a:buFont typeface="Arial" pitchFamily="34" charset="0"/>
              <a:buChar char="•"/>
            </a:pPr>
            <a:r>
              <a:rPr lang="el-GR" sz="2400" dirty="0" smtClean="0"/>
              <a:t>Και μια κλάση </a:t>
            </a:r>
            <a:r>
              <a:rPr lang="en-US" sz="2400" dirty="0" smtClean="0">
                <a:solidFill>
                  <a:srgbClr val="FF0000"/>
                </a:solidFill>
              </a:rPr>
              <a:t>Stack</a:t>
            </a:r>
            <a:r>
              <a:rPr lang="en-US" sz="2400" dirty="0" smtClean="0"/>
              <a:t> </a:t>
            </a:r>
            <a:r>
              <a:rPr lang="el-GR" sz="2400" dirty="0" smtClean="0"/>
              <a:t>που υλοποιεί την στοίβα και όλες τις λειτουργίες της</a:t>
            </a:r>
            <a:endParaRPr lang="en-US" sz="2400" dirty="0"/>
          </a:p>
        </p:txBody>
      </p:sp>
    </p:spTree>
    <p:extLst>
      <p:ext uri="{BB962C8B-B14F-4D97-AF65-F5344CB8AC3E}">
        <p14:creationId xmlns:p14="http://schemas.microsoft.com/office/powerpoint/2010/main" val="1178310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94117" y="4077072"/>
            <a:ext cx="75608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7544" y="1340768"/>
            <a:ext cx="75608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14602" y="476672"/>
            <a:ext cx="7441774" cy="618630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StackElement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int value;</a:t>
            </a:r>
          </a:p>
          <a:p>
            <a:r>
              <a:rPr lang="en-US" b="1" dirty="0">
                <a:latin typeface="Courier New" pitchFamily="49" charset="0"/>
                <a:cs typeface="Courier New" pitchFamily="49" charset="0"/>
              </a:rPr>
              <a:t>	private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next = null;</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(int value){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this.value</a:t>
            </a:r>
            <a:r>
              <a:rPr lang="en-US" b="1" dirty="0">
                <a:latin typeface="Courier New" pitchFamily="49" charset="0"/>
                <a:cs typeface="Courier New" pitchFamily="49" charset="0"/>
              </a:rPr>
              <a:t> =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int </a:t>
            </a:r>
            <a:r>
              <a:rPr lang="en-US" b="1" dirty="0" err="1">
                <a:latin typeface="Courier New" pitchFamily="49" charset="0"/>
                <a:cs typeface="Courier New" pitchFamily="49" charset="0"/>
              </a:rPr>
              <a:t>getValue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getNext</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setNext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element){</a:t>
            </a:r>
          </a:p>
          <a:p>
            <a:r>
              <a:rPr lang="en-US" b="1" dirty="0">
                <a:latin typeface="Courier New" pitchFamily="49" charset="0"/>
                <a:cs typeface="Courier New" pitchFamily="49" charset="0"/>
              </a:rPr>
              <a:t>		next = element;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
        <p:nvSpPr>
          <p:cNvPr id="6" name="TextBox 5"/>
          <p:cNvSpPr txBox="1"/>
          <p:nvPr/>
        </p:nvSpPr>
        <p:spPr>
          <a:xfrm>
            <a:off x="6893882" y="834442"/>
            <a:ext cx="2239909" cy="369332"/>
          </a:xfrm>
          <a:prstGeom prst="rect">
            <a:avLst/>
          </a:prstGeom>
          <a:solidFill>
            <a:srgbClr val="92D050"/>
          </a:solidFill>
        </p:spPr>
        <p:txBody>
          <a:bodyPr wrap="none" rtlCol="0">
            <a:spAutoFit/>
          </a:bodyPr>
          <a:lstStyle/>
          <a:p>
            <a:r>
              <a:rPr lang="el-GR" dirty="0" smtClean="0"/>
              <a:t>Το επόμενο στοιχείο</a:t>
            </a:r>
            <a:endParaRPr lang="en-US" dirty="0"/>
          </a:p>
        </p:txBody>
      </p:sp>
      <p:sp>
        <p:nvSpPr>
          <p:cNvPr id="8" name="TextBox 7"/>
          <p:cNvSpPr txBox="1"/>
          <p:nvPr/>
        </p:nvSpPr>
        <p:spPr>
          <a:xfrm>
            <a:off x="6610343" y="3579241"/>
            <a:ext cx="2523448" cy="369332"/>
          </a:xfrm>
          <a:prstGeom prst="rect">
            <a:avLst/>
          </a:prstGeom>
          <a:solidFill>
            <a:srgbClr val="92D050"/>
          </a:solidFill>
        </p:spPr>
        <p:txBody>
          <a:bodyPr wrap="none" rtlCol="0">
            <a:spAutoFit/>
          </a:bodyPr>
          <a:lstStyle/>
          <a:p>
            <a:r>
              <a:rPr lang="el-GR" dirty="0" smtClean="0"/>
              <a:t>Επιστρέφει αντικείμενο</a:t>
            </a:r>
            <a:endParaRPr lang="en-US" dirty="0"/>
          </a:p>
        </p:txBody>
      </p:sp>
    </p:spTree>
    <p:extLst>
      <p:ext uri="{BB962C8B-B14F-4D97-AF65-F5344CB8AC3E}">
        <p14:creationId xmlns:p14="http://schemas.microsoft.com/office/powerpoint/2010/main" val="258470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064" y="465313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064" y="249289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6632" y="980728"/>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7504" y="476672"/>
            <a:ext cx="8496944" cy="6001643"/>
          </a:xfrm>
          <a:prstGeom prst="rect">
            <a:avLst/>
          </a:prstGeom>
          <a:noFill/>
          <a:ln w="28575">
            <a:solidFill>
              <a:schemeClr val="accent1"/>
            </a:solidFill>
            <a:prstDash val="dash"/>
          </a:ln>
        </p:spPr>
        <p:txBody>
          <a:bodyPr wrap="square" rtlCol="0">
            <a:spAutoFit/>
          </a:bodyPr>
          <a:lstStyle/>
          <a:p>
            <a:r>
              <a:rPr lang="en-US" sz="1600" b="1" dirty="0">
                <a:latin typeface="Courier New" pitchFamily="49" charset="0"/>
                <a:cs typeface="Courier New" pitchFamily="49" charset="0"/>
              </a:rPr>
              <a:t>class Stack</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head;</a:t>
            </a:r>
          </a:p>
          <a:p>
            <a:r>
              <a:rPr lang="en-US" sz="1600" b="1" dirty="0">
                <a:latin typeface="Courier New" pitchFamily="49" charset="0"/>
                <a:cs typeface="Courier New" pitchFamily="49" charset="0"/>
              </a:rPr>
              <a:t>	private int size = 0;</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int pop(){</a:t>
            </a:r>
          </a:p>
          <a:p>
            <a:r>
              <a:rPr lang="en-US" sz="1600" b="1" dirty="0">
                <a:latin typeface="Courier New" pitchFamily="49" charset="0"/>
                <a:cs typeface="Courier New" pitchFamily="49" charset="0"/>
              </a:rPr>
              <a:t>		if (size == 0){ // head == null</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("Pop from empty stack");</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System.exit</a:t>
            </a:r>
            <a:r>
              <a:rPr lang="en-US" sz="1600" b="1" dirty="0">
                <a:latin typeface="Courier New" pitchFamily="49" charset="0"/>
                <a:cs typeface="Courier New" pitchFamily="49" charset="0"/>
              </a:rPr>
              <a:t>(-1);</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int value = </a:t>
            </a:r>
            <a:r>
              <a:rPr lang="en-US" sz="1600" b="1" dirty="0" err="1">
                <a:latin typeface="Courier New" pitchFamily="49" charset="0"/>
                <a:cs typeface="Courier New" pitchFamily="49" charset="0"/>
              </a:rPr>
              <a:t>head.getValue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head = </a:t>
            </a:r>
            <a:r>
              <a:rPr lang="en-US" sz="1600" b="1" dirty="0" err="1">
                <a:latin typeface="Courier New" pitchFamily="49" charset="0"/>
                <a:cs typeface="Courier New" pitchFamily="49" charset="0"/>
              </a:rPr>
              <a:t>head.getNext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return value;</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push(int 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element = new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element.setNext</a:t>
            </a:r>
            <a:r>
              <a:rPr lang="en-US" sz="1600" b="1" dirty="0">
                <a:latin typeface="Courier New" pitchFamily="49" charset="0"/>
                <a:cs typeface="Courier New" pitchFamily="49" charset="0"/>
              </a:rPr>
              <a:t>(head);</a:t>
            </a:r>
          </a:p>
          <a:p>
            <a:r>
              <a:rPr lang="en-US" sz="1600" b="1" dirty="0">
                <a:latin typeface="Courier New" pitchFamily="49" charset="0"/>
                <a:cs typeface="Courier New" pitchFamily="49" charset="0"/>
              </a:rPr>
              <a:t>		head = element;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a:t>
            </a:r>
          </a:p>
        </p:txBody>
      </p:sp>
      <p:sp>
        <p:nvSpPr>
          <p:cNvPr id="4" name="TextBox 3"/>
          <p:cNvSpPr txBox="1"/>
          <p:nvPr/>
        </p:nvSpPr>
        <p:spPr>
          <a:xfrm>
            <a:off x="5039544" y="1268760"/>
            <a:ext cx="4104456" cy="646331"/>
          </a:xfrm>
          <a:prstGeom prst="rect">
            <a:avLst/>
          </a:prstGeom>
          <a:solidFill>
            <a:srgbClr val="92D050"/>
          </a:solidFill>
        </p:spPr>
        <p:txBody>
          <a:bodyPr wrap="square" rtlCol="0">
            <a:spAutoFit/>
          </a:bodyPr>
          <a:lstStyle/>
          <a:p>
            <a:r>
              <a:rPr lang="el-GR" dirty="0" smtClean="0"/>
              <a:t>Το πρώτο στοιχείο της στοίβας μας φτάνει για τα βρούμε όλα</a:t>
            </a:r>
            <a:endParaRPr lang="en-US" dirty="0"/>
          </a:p>
        </p:txBody>
      </p:sp>
      <p:sp>
        <p:nvSpPr>
          <p:cNvPr id="6" name="TextBox 5"/>
          <p:cNvSpPr txBox="1"/>
          <p:nvPr/>
        </p:nvSpPr>
        <p:spPr>
          <a:xfrm>
            <a:off x="5523863" y="2889810"/>
            <a:ext cx="3620137" cy="646331"/>
          </a:xfrm>
          <a:prstGeom prst="rect">
            <a:avLst/>
          </a:prstGeom>
          <a:solidFill>
            <a:srgbClr val="92D050"/>
          </a:solidFill>
        </p:spPr>
        <p:txBody>
          <a:bodyPr wrap="square" rtlCol="0">
            <a:spAutoFit/>
          </a:bodyPr>
          <a:lstStyle/>
          <a:p>
            <a:r>
              <a:rPr lang="el-GR" dirty="0" smtClean="0"/>
              <a:t>Σταματάει την εκτέλεση του προγράμματος</a:t>
            </a:r>
            <a:endParaRPr lang="en-US" dirty="0"/>
          </a:p>
        </p:txBody>
      </p:sp>
      <p:sp>
        <p:nvSpPr>
          <p:cNvPr id="8" name="TextBox 7"/>
          <p:cNvSpPr txBox="1"/>
          <p:nvPr/>
        </p:nvSpPr>
        <p:spPr>
          <a:xfrm>
            <a:off x="5523862" y="5085184"/>
            <a:ext cx="3620137" cy="923330"/>
          </a:xfrm>
          <a:prstGeom prst="rect">
            <a:avLst/>
          </a:prstGeom>
          <a:solidFill>
            <a:srgbClr val="92D050"/>
          </a:solidFill>
        </p:spPr>
        <p:txBody>
          <a:bodyPr wrap="square" rtlCol="0">
            <a:spAutoFit/>
          </a:bodyPr>
          <a:lstStyle/>
          <a:p>
            <a:r>
              <a:rPr lang="el-GR" dirty="0" smtClean="0"/>
              <a:t>Τα αντικείμενα τύπου </a:t>
            </a:r>
            <a:r>
              <a:rPr lang="en-US" dirty="0" err="1" smtClean="0"/>
              <a:t>StackElement</a:t>
            </a:r>
            <a:r>
              <a:rPr lang="en-US" dirty="0" smtClean="0"/>
              <a:t> </a:t>
            </a:r>
            <a:r>
              <a:rPr lang="el-GR" dirty="0" smtClean="0"/>
              <a:t>δημιουργούνται μέσα στην </a:t>
            </a:r>
            <a:r>
              <a:rPr lang="en-US" dirty="0" smtClean="0"/>
              <a:t>Stack.</a:t>
            </a:r>
            <a:endParaRPr lang="en-US" dirty="0"/>
          </a:p>
        </p:txBody>
      </p:sp>
    </p:spTree>
    <p:extLst>
      <p:ext uri="{BB962C8B-B14F-4D97-AF65-F5344CB8AC3E}">
        <p14:creationId xmlns:p14="http://schemas.microsoft.com/office/powerpoint/2010/main" val="3197756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340768"/>
            <a:ext cx="8496944" cy="369331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StackExample</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public static void main(String[] </a:t>
            </a:r>
            <a:r>
              <a:rPr lang="en-US" b="1" dirty="0" err="1">
                <a:latin typeface="Courier New" pitchFamily="49" charset="0"/>
                <a:cs typeface="Courier New" pitchFamily="49" charset="0"/>
              </a:rPr>
              <a:t>args</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Stack s = new Stack();</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(3);</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(2);</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(1);</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681437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smtClean="0"/>
              <a:t>Υλοποίηση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Z</a:t>
              </a:r>
              <a:endParaRPr lang="en-US" dirty="0">
                <a:solidFill>
                  <a:schemeClr val="tx1"/>
                </a:solidFill>
              </a:endParaRPr>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X</a:t>
              </a:r>
              <a:endParaRPr lang="en-US" dirty="0">
                <a:solidFill>
                  <a:schemeClr val="tx1"/>
                </a:solidFill>
              </a:endParaRPr>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Y</a:t>
              </a:r>
              <a:endParaRPr lang="en-US" dirty="0">
                <a:solidFill>
                  <a:schemeClr val="tx1"/>
                </a:solidFill>
              </a:endParaRPr>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1200329"/>
          </a:xfrm>
          <a:prstGeom prst="rect">
            <a:avLst/>
          </a:prstGeom>
          <a:noFill/>
        </p:spPr>
        <p:txBody>
          <a:bodyPr wrap="square" rtlCol="0">
            <a:spAutoFit/>
          </a:bodyPr>
          <a:lstStyle/>
          <a:p>
            <a:pPr marL="342900" indent="-342900">
              <a:buFont typeface="Arial" pitchFamily="34" charset="0"/>
              <a:buChar char="•"/>
            </a:pPr>
            <a:r>
              <a:rPr lang="el-GR" sz="2400" dirty="0" smtClean="0"/>
              <a:t>Τα </a:t>
            </a:r>
            <a:r>
              <a:rPr lang="el-GR" sz="2400" dirty="0" smtClean="0">
                <a:solidFill>
                  <a:srgbClr val="0070C0"/>
                </a:solidFill>
              </a:rPr>
              <a:t>Χ,Υ,Ζ </a:t>
            </a:r>
            <a:r>
              <a:rPr lang="el-GR" sz="2400" dirty="0" smtClean="0"/>
              <a:t>μπορεί να είναι δεδομένα οποιουδήποτε τύπου ή κλάσης. Π.χ. αντί για ακέραιους θα μπορούσαμε να έχουμε αντικείμενα τύπου </a:t>
            </a:r>
            <a:r>
              <a:rPr lang="en-US" sz="2400" dirty="0" smtClean="0">
                <a:solidFill>
                  <a:srgbClr val="FF0000"/>
                </a:solidFill>
              </a:rPr>
              <a:t>Person</a:t>
            </a:r>
            <a:r>
              <a:rPr lang="en-US" sz="2400" dirty="0" smtClean="0"/>
              <a:t>.</a:t>
            </a:r>
            <a:endParaRPr lang="en-US" sz="2400" dirty="0">
              <a:solidFill>
                <a:srgbClr val="FF0000"/>
              </a:solidFill>
            </a:endParaRPr>
          </a:p>
        </p:txBody>
      </p:sp>
    </p:spTree>
    <p:extLst>
      <p:ext uri="{BB962C8B-B14F-4D97-AF65-F5344CB8AC3E}">
        <p14:creationId xmlns:p14="http://schemas.microsoft.com/office/powerpoint/2010/main" val="1299812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1340768"/>
            <a:ext cx="8496944" cy="3970318"/>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Person</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number;</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Person(String name, int </a:t>
            </a:r>
            <a:r>
              <a:rPr lang="en-US" b="1" dirty="0" err="1">
                <a:latin typeface="Courier New" pitchFamily="49" charset="0"/>
                <a:cs typeface="Courier New" pitchFamily="49" charset="0"/>
              </a:rPr>
              <a:t>num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this.number</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num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name+":"+number;</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838645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734" y="1916832"/>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079" y="5229200"/>
            <a:ext cx="8659823" cy="79208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0080" y="105273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1520" y="483051"/>
            <a:ext cx="8496944" cy="618630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PersonStackElement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Person value;</a:t>
            </a:r>
          </a:p>
          <a:p>
            <a:r>
              <a:rPr lang="en-US" b="1" dirty="0">
                <a:latin typeface="Courier New" pitchFamily="49" charset="0"/>
                <a:cs typeface="Courier New" pitchFamily="49" charset="0"/>
              </a:rPr>
              <a:t>	private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(Person </a:t>
            </a:r>
            <a:r>
              <a:rPr lang="en-US" b="1" dirty="0" err="1">
                <a:latin typeface="Courier New" pitchFamily="49" charset="0"/>
                <a:cs typeface="Courier New" pitchFamily="49" charset="0"/>
              </a:rPr>
              <a:t>val</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value = </a:t>
            </a:r>
            <a:r>
              <a:rPr lang="en-US" b="1" dirty="0" err="1">
                <a:latin typeface="Courier New" pitchFamily="49" charset="0"/>
                <a:cs typeface="Courier New" pitchFamily="49" charset="0"/>
              </a:rPr>
              <a:t>val</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setNext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element){</a:t>
            </a:r>
          </a:p>
          <a:p>
            <a:r>
              <a:rPr lang="en-US" b="1" dirty="0">
                <a:latin typeface="Courier New" pitchFamily="49" charset="0"/>
                <a:cs typeface="Courier New" pitchFamily="49" charset="0"/>
              </a:rPr>
              <a:t>		next = element;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getNext</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Person </a:t>
            </a:r>
            <a:r>
              <a:rPr lang="en-US" b="1" dirty="0" err="1">
                <a:latin typeface="Courier New" pitchFamily="49" charset="0"/>
                <a:cs typeface="Courier New" pitchFamily="49" charset="0"/>
              </a:rPr>
              <a:t>getValue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
        <p:nvSpPr>
          <p:cNvPr id="6" name="TextBox 5"/>
          <p:cNvSpPr txBox="1"/>
          <p:nvPr/>
        </p:nvSpPr>
        <p:spPr>
          <a:xfrm>
            <a:off x="5076056" y="2256064"/>
            <a:ext cx="4067944" cy="646331"/>
          </a:xfrm>
          <a:prstGeom prst="rect">
            <a:avLst/>
          </a:prstGeom>
          <a:solidFill>
            <a:srgbClr val="92D050"/>
          </a:solidFill>
        </p:spPr>
        <p:txBody>
          <a:bodyPr wrap="square" rtlCol="0">
            <a:spAutoFit/>
          </a:bodyPr>
          <a:lstStyle/>
          <a:p>
            <a:r>
              <a:rPr lang="en-US" dirty="0" smtClean="0"/>
              <a:t>O constructor </a:t>
            </a:r>
            <a:r>
              <a:rPr lang="el-GR" dirty="0" smtClean="0"/>
              <a:t>παίρνει σαν όρισμα το αντικείμενο που έχει ήδη δημιουργηθεί</a:t>
            </a:r>
            <a:endParaRPr lang="en-US" dirty="0"/>
          </a:p>
        </p:txBody>
      </p:sp>
      <p:sp>
        <p:nvSpPr>
          <p:cNvPr id="7" name="TextBox 6"/>
          <p:cNvSpPr txBox="1"/>
          <p:nvPr/>
        </p:nvSpPr>
        <p:spPr>
          <a:xfrm>
            <a:off x="4770613" y="6051595"/>
            <a:ext cx="4067944" cy="646331"/>
          </a:xfrm>
          <a:prstGeom prst="rect">
            <a:avLst/>
          </a:prstGeom>
          <a:solidFill>
            <a:srgbClr val="92D050"/>
          </a:solidFill>
        </p:spPr>
        <p:txBody>
          <a:bodyPr wrap="square" rtlCol="0">
            <a:spAutoFit/>
          </a:bodyPr>
          <a:lstStyle/>
          <a:p>
            <a:r>
              <a:rPr lang="el-GR" dirty="0" smtClean="0"/>
              <a:t>Το αντικείμενο το χειριζόμαστε σαν μια οποιαδήποτε μεταβλητή</a:t>
            </a:r>
            <a:endParaRPr lang="en-US" dirty="0"/>
          </a:p>
        </p:txBody>
      </p:sp>
    </p:spTree>
    <p:extLst>
      <p:ext uri="{BB962C8B-B14F-4D97-AF65-F5344CB8AC3E}">
        <p14:creationId xmlns:p14="http://schemas.microsoft.com/office/powerpoint/2010/main" val="1561952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64" y="249289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6064" y="1717943"/>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7504" y="476672"/>
            <a:ext cx="8496944" cy="6001643"/>
          </a:xfrm>
          <a:prstGeom prst="rect">
            <a:avLst/>
          </a:prstGeom>
          <a:noFill/>
          <a:ln w="28575">
            <a:solidFill>
              <a:schemeClr val="accent1"/>
            </a:solidFill>
            <a:prstDash val="dash"/>
          </a:ln>
        </p:spPr>
        <p:txBody>
          <a:bodyPr wrap="square" rtlCol="0">
            <a:spAutoFit/>
          </a:bodyPr>
          <a:lstStyle/>
          <a:p>
            <a:r>
              <a:rPr lang="en-US" sz="1600" b="1" dirty="0">
                <a:latin typeface="Courier New" pitchFamily="49" charset="0"/>
                <a:cs typeface="Courier New" pitchFamily="49" charset="0"/>
              </a:rPr>
              <a:t>class Stack</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a:t>
            </a:r>
            <a:r>
              <a:rPr lang="en-US" sz="1600" b="1" dirty="0" err="1" smtClean="0">
                <a:latin typeface="Courier New" pitchFamily="49" charset="0"/>
                <a:cs typeface="Courier New" pitchFamily="49" charset="0"/>
              </a:rPr>
              <a:t>PersonStackElement</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head;</a:t>
            </a:r>
          </a:p>
          <a:p>
            <a:r>
              <a:rPr lang="en-US" sz="1600" b="1" dirty="0">
                <a:latin typeface="Courier New" pitchFamily="49" charset="0"/>
                <a:cs typeface="Courier New" pitchFamily="49" charset="0"/>
              </a:rPr>
              <a:t>	private int size = 0;</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a:t>
            </a:r>
            <a:r>
              <a:rPr lang="en-US" sz="1600" b="1" dirty="0" smtClean="0">
                <a:latin typeface="Courier New" pitchFamily="49" charset="0"/>
                <a:cs typeface="Courier New" pitchFamily="49" charset="0"/>
              </a:rPr>
              <a:t>Person pop</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if (size == 0){ // head == null</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("Pop from empty stack");</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return </a:t>
            </a:r>
            <a:r>
              <a:rPr lang="en-US" sz="1600" b="1" dirty="0" smtClean="0">
                <a:solidFill>
                  <a:srgbClr val="FF0000"/>
                </a:solidFill>
                <a:latin typeface="Courier New" pitchFamily="49" charset="0"/>
                <a:cs typeface="Courier New" pitchFamily="49" charset="0"/>
              </a:rPr>
              <a:t>null</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int value = </a:t>
            </a:r>
            <a:r>
              <a:rPr lang="en-US" sz="1600" b="1" dirty="0" err="1">
                <a:latin typeface="Courier New" pitchFamily="49" charset="0"/>
                <a:cs typeface="Courier New" pitchFamily="49" charset="0"/>
              </a:rPr>
              <a:t>head.getValue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head = </a:t>
            </a:r>
            <a:r>
              <a:rPr lang="en-US" sz="1600" b="1" dirty="0" err="1">
                <a:latin typeface="Courier New" pitchFamily="49" charset="0"/>
                <a:cs typeface="Courier New" pitchFamily="49" charset="0"/>
              </a:rPr>
              <a:t>head.getNext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return value;</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smtClean="0">
                <a:latin typeface="Courier New" pitchFamily="49" charset="0"/>
                <a:cs typeface="Courier New" pitchFamily="49" charset="0"/>
              </a:rPr>
              <a:t>push(Person </a:t>
            </a:r>
            <a:r>
              <a:rPr lang="en-US" sz="1600" b="1" dirty="0">
                <a:latin typeface="Courier New" pitchFamily="49" charset="0"/>
                <a:cs typeface="Courier New" pitchFamily="49" charset="0"/>
              </a:rPr>
              <a:t>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element = new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element.setNext</a:t>
            </a:r>
            <a:r>
              <a:rPr lang="en-US" sz="1600" b="1" dirty="0">
                <a:latin typeface="Courier New" pitchFamily="49" charset="0"/>
                <a:cs typeface="Courier New" pitchFamily="49" charset="0"/>
              </a:rPr>
              <a:t>(head);</a:t>
            </a:r>
          </a:p>
          <a:p>
            <a:r>
              <a:rPr lang="en-US" sz="1600" b="1" dirty="0">
                <a:latin typeface="Courier New" pitchFamily="49" charset="0"/>
                <a:cs typeface="Courier New" pitchFamily="49" charset="0"/>
              </a:rPr>
              <a:t>		head = element;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a:t>
            </a:r>
          </a:p>
        </p:txBody>
      </p:sp>
      <p:sp>
        <p:nvSpPr>
          <p:cNvPr id="4" name="TextBox 3"/>
          <p:cNvSpPr txBox="1"/>
          <p:nvPr/>
        </p:nvSpPr>
        <p:spPr>
          <a:xfrm>
            <a:off x="5039544" y="986878"/>
            <a:ext cx="4104456" cy="646331"/>
          </a:xfrm>
          <a:prstGeom prst="rect">
            <a:avLst/>
          </a:prstGeom>
          <a:solidFill>
            <a:srgbClr val="92D050"/>
          </a:solidFill>
        </p:spPr>
        <p:txBody>
          <a:bodyPr wrap="square" rtlCol="0">
            <a:spAutoFit/>
          </a:bodyPr>
          <a:lstStyle/>
          <a:p>
            <a:r>
              <a:rPr lang="en-US" dirty="0" smtClean="0"/>
              <a:t>H pop</a:t>
            </a:r>
            <a:r>
              <a:rPr lang="el-GR" dirty="0" smtClean="0"/>
              <a:t> πλέον επιστρέφει μεταβλητή τύπου </a:t>
            </a:r>
            <a:r>
              <a:rPr lang="en-US" dirty="0" smtClean="0"/>
              <a:t>Person</a:t>
            </a:r>
            <a:endParaRPr lang="en-US" dirty="0"/>
          </a:p>
        </p:txBody>
      </p:sp>
      <p:sp>
        <p:nvSpPr>
          <p:cNvPr id="6" name="TextBox 5"/>
          <p:cNvSpPr txBox="1"/>
          <p:nvPr/>
        </p:nvSpPr>
        <p:spPr>
          <a:xfrm>
            <a:off x="5523863" y="2889810"/>
            <a:ext cx="3620137" cy="1200329"/>
          </a:xfrm>
          <a:prstGeom prst="rect">
            <a:avLst/>
          </a:prstGeom>
          <a:solidFill>
            <a:srgbClr val="92D050"/>
          </a:solidFill>
        </p:spPr>
        <p:txBody>
          <a:bodyPr wrap="square" rtlCol="0">
            <a:spAutoFit/>
          </a:bodyPr>
          <a:lstStyle/>
          <a:p>
            <a:r>
              <a:rPr lang="el-GR" dirty="0" smtClean="0"/>
              <a:t>Επιστρέφουμε </a:t>
            </a:r>
            <a:r>
              <a:rPr lang="en-US" dirty="0" smtClean="0"/>
              <a:t>null </a:t>
            </a:r>
            <a:r>
              <a:rPr lang="el-GR" dirty="0" smtClean="0"/>
              <a:t>για να σηματοδοτήσουμε ότι έγινε λάθος (όχι απαραίτητα ο καλύτερος τρόπος να το κάνουμε αυτό)</a:t>
            </a:r>
            <a:endParaRPr lang="en-US" dirty="0"/>
          </a:p>
        </p:txBody>
      </p:sp>
    </p:spTree>
    <p:extLst>
      <p:ext uri="{BB962C8B-B14F-4D97-AF65-F5344CB8AC3E}">
        <p14:creationId xmlns:p14="http://schemas.microsoft.com/office/powerpoint/2010/main" val="760872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149080"/>
            <a:ext cx="8659823" cy="79208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7504" y="1340768"/>
            <a:ext cx="8496944" cy="4247317"/>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StackExample</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public static void main(String[] </a:t>
            </a:r>
            <a:r>
              <a:rPr lang="en-US" b="1" dirty="0" err="1">
                <a:latin typeface="Courier New" pitchFamily="49" charset="0"/>
                <a:cs typeface="Courier New" pitchFamily="49" charset="0"/>
              </a:rPr>
              <a:t>args</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PersonStack</a:t>
            </a:r>
            <a:r>
              <a:rPr lang="en-US" b="1" dirty="0">
                <a:latin typeface="Courier New" pitchFamily="49" charset="0"/>
                <a:cs typeface="Courier New" pitchFamily="49" charset="0"/>
              </a:rPr>
              <a:t> stack = new </a:t>
            </a:r>
            <a:r>
              <a:rPr lang="en-US" b="1" dirty="0" err="1">
                <a:latin typeface="Courier New" pitchFamily="49" charset="0"/>
                <a:cs typeface="Courier New" pitchFamily="49" charset="0"/>
              </a:rPr>
              <a:t>PersonStack</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Person </a:t>
            </a:r>
            <a:r>
              <a:rPr lang="en-US" b="1" dirty="0" err="1">
                <a:latin typeface="Courier New" pitchFamily="49" charset="0"/>
                <a:cs typeface="Courier New" pitchFamily="49" charset="0"/>
              </a:rPr>
              <a:t>alice</a:t>
            </a:r>
            <a:r>
              <a:rPr lang="en-US" b="1" dirty="0">
                <a:latin typeface="Courier New" pitchFamily="49" charset="0"/>
                <a:cs typeface="Courier New" pitchFamily="49" charset="0"/>
              </a:rPr>
              <a:t> = new Person("Alice", 1);</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stack.push</a:t>
            </a:r>
            <a:r>
              <a:rPr lang="en-US" b="1" dirty="0">
                <a:latin typeface="Courier New" pitchFamily="49" charset="0"/>
                <a:cs typeface="Courier New" pitchFamily="49" charset="0"/>
              </a:rPr>
              <a:t>(</a:t>
            </a:r>
            <a:r>
              <a:rPr lang="en-US" b="1" dirty="0" err="1">
                <a:latin typeface="Courier New" pitchFamily="49" charset="0"/>
                <a:cs typeface="Courier New" pitchFamily="49" charset="0"/>
              </a:rPr>
              <a:t>alice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Person bob = new Person("Bob",2);</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stack.push</a:t>
            </a:r>
            <a:r>
              <a:rPr lang="en-US" b="1" dirty="0">
                <a:latin typeface="Courier New" pitchFamily="49" charset="0"/>
                <a:cs typeface="Courier New" pitchFamily="49" charset="0"/>
              </a:rPr>
              <a:t>(bob);</a:t>
            </a:r>
          </a:p>
          <a:p>
            <a:r>
              <a:rPr lang="en-US" b="1" dirty="0">
                <a:latin typeface="Courier New" pitchFamily="49" charset="0"/>
                <a:cs typeface="Courier New" pitchFamily="49" charset="0"/>
              </a:rPr>
              <a:t>		Person </a:t>
            </a:r>
            <a:r>
              <a:rPr lang="en-US" b="1" dirty="0" err="1">
                <a:latin typeface="Courier New" pitchFamily="49" charset="0"/>
                <a:cs typeface="Courier New" pitchFamily="49" charset="0"/>
              </a:rPr>
              <a:t>charlie</a:t>
            </a:r>
            <a:r>
              <a:rPr lang="en-US" b="1" dirty="0">
                <a:latin typeface="Courier New" pitchFamily="49" charset="0"/>
                <a:cs typeface="Courier New" pitchFamily="49" charset="0"/>
              </a:rPr>
              <a:t> = new Person("Charlie",3);</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stack.push</a:t>
            </a:r>
            <a:r>
              <a:rPr lang="en-US" b="1" dirty="0">
                <a:latin typeface="Courier New" pitchFamily="49" charset="0"/>
                <a:cs typeface="Courier New" pitchFamily="49" charset="0"/>
              </a:rPr>
              <a:t>(</a:t>
            </a:r>
            <a:r>
              <a:rPr lang="en-US" b="1" dirty="0" err="1">
                <a:latin typeface="Courier New" pitchFamily="49" charset="0"/>
                <a:cs typeface="Courier New" pitchFamily="49" charset="0"/>
              </a:rPr>
              <a:t>charlie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stack.pop</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
        <p:nvSpPr>
          <p:cNvPr id="4" name="TextBox 3"/>
          <p:cNvSpPr txBox="1"/>
          <p:nvPr/>
        </p:nvSpPr>
        <p:spPr>
          <a:xfrm>
            <a:off x="2771800" y="5877272"/>
            <a:ext cx="5814029" cy="923330"/>
          </a:xfrm>
          <a:prstGeom prst="rect">
            <a:avLst/>
          </a:prstGeom>
          <a:solidFill>
            <a:srgbClr val="92D050"/>
          </a:solidFill>
        </p:spPr>
        <p:txBody>
          <a:bodyPr wrap="square" rtlCol="0">
            <a:spAutoFit/>
          </a:bodyPr>
          <a:lstStyle/>
          <a:p>
            <a:r>
              <a:rPr lang="el-GR" dirty="0" smtClean="0"/>
              <a:t>Προσοχή! Αν καλέσουμε άλλη μια φορά την </a:t>
            </a:r>
            <a:r>
              <a:rPr lang="en-US" dirty="0" smtClean="0"/>
              <a:t>pop </a:t>
            </a:r>
            <a:r>
              <a:rPr lang="el-GR" dirty="0" smtClean="0"/>
              <a:t>θα πάρουμε </a:t>
            </a:r>
            <a:r>
              <a:rPr lang="en-US" dirty="0" smtClean="0"/>
              <a:t>runtime error </a:t>
            </a:r>
            <a:r>
              <a:rPr lang="el-GR" dirty="0" smtClean="0"/>
              <a:t>γιατί προσπαθούμε να προσπελάσουμε </a:t>
            </a:r>
            <a:r>
              <a:rPr lang="en-US" dirty="0" smtClean="0"/>
              <a:t>null </a:t>
            </a:r>
            <a:r>
              <a:rPr lang="el-GR" dirty="0" smtClean="0"/>
              <a:t>αναφορά</a:t>
            </a:r>
            <a:endParaRPr lang="en-US" dirty="0"/>
          </a:p>
        </p:txBody>
      </p:sp>
    </p:spTree>
    <p:extLst>
      <p:ext uri="{BB962C8B-B14F-4D97-AF65-F5344CB8AC3E}">
        <p14:creationId xmlns:p14="http://schemas.microsoft.com/office/powerpoint/2010/main" val="3522640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6107" y="505766"/>
            <a:ext cx="4862264" cy="3516086"/>
          </a:xfrm>
          <a:ln w="28575">
            <a:solidFill>
              <a:srgbClr val="0070C0"/>
            </a:solidFill>
            <a:prstDash val="dash"/>
          </a:ln>
        </p:spPr>
        <p:txBody>
          <a:bodyPr>
            <a:noAutofit/>
          </a:bodyPr>
          <a:lstStyle/>
          <a:p>
            <a:pPr marL="0" indent="0">
              <a:buNone/>
            </a:pPr>
            <a:r>
              <a:rPr lang="en-US" sz="1400" b="1" dirty="0" smtClean="0">
                <a:solidFill>
                  <a:srgbClr val="0070C0"/>
                </a:solidFill>
                <a:latin typeface="Courier New" pitchFamily="49" charset="0"/>
                <a:cs typeface="Courier New" pitchFamily="49" charset="0"/>
              </a:rPr>
              <a:t>class Car</a:t>
            </a:r>
            <a:endParaRPr lang="el-GR" sz="1400" b="1" dirty="0" smtClean="0">
              <a:solidFill>
                <a:srgbClr val="0070C0"/>
              </a:solidFill>
              <a:latin typeface="Courier New" pitchFamily="49" charset="0"/>
              <a:cs typeface="Courier New" pitchFamily="49" charset="0"/>
            </a:endParaRPr>
          </a:p>
          <a:p>
            <a:pPr marL="0" indent="0">
              <a:buNone/>
            </a:pP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private </a:t>
            </a:r>
            <a:r>
              <a:rPr lang="en-US" sz="1400" b="1" dirty="0">
                <a:latin typeface="Courier New" pitchFamily="49" charset="0"/>
                <a:cs typeface="Courier New" pitchFamily="49" charset="0"/>
              </a:rPr>
              <a:t>int position = 0;</a:t>
            </a: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private </a:t>
            </a:r>
            <a:r>
              <a:rPr lang="en-US" sz="1400" b="1" dirty="0" smtClean="0">
                <a:solidFill>
                  <a:srgbClr val="FF0000"/>
                </a:solidFill>
                <a:latin typeface="Courier New" pitchFamily="49" charset="0"/>
                <a:cs typeface="Courier New" pitchFamily="49" charset="0"/>
              </a:rPr>
              <a:t>Person driver</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marL="0" indent="0">
              <a:buNone/>
            </a:pPr>
            <a:r>
              <a:rPr lang="en-US" sz="1400" b="1" dirty="0">
                <a:latin typeface="Courier New" pitchFamily="49" charset="0"/>
                <a:cs typeface="Courier New" pitchFamily="49" charset="0"/>
              </a:rPr>
              <a:t>	</a:t>
            </a: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public </a:t>
            </a:r>
            <a:r>
              <a:rPr lang="en-US" sz="1400" b="1" dirty="0">
                <a:latin typeface="Courier New" pitchFamily="49" charset="0"/>
                <a:cs typeface="Courier New" pitchFamily="49" charset="0"/>
              </a:rPr>
              <a:t>Car(int position, </a:t>
            </a:r>
            <a:r>
              <a:rPr lang="en-US" sz="1400" b="1" dirty="0">
                <a:solidFill>
                  <a:srgbClr val="FF0000"/>
                </a:solidFill>
                <a:latin typeface="Courier New" pitchFamily="49" charset="0"/>
                <a:cs typeface="Courier New" pitchFamily="49" charset="0"/>
              </a:rPr>
              <a:t>Person driver</a:t>
            </a:r>
            <a:r>
              <a:rPr lang="en-US" sz="1400" b="1" dirty="0">
                <a:latin typeface="Courier New" pitchFamily="49" charset="0"/>
                <a:cs typeface="Courier New" pitchFamily="49" charset="0"/>
              </a:rPr>
              <a:t>){</a:t>
            </a:r>
          </a:p>
          <a:p>
            <a:pPr marL="0" indent="0">
              <a:buNone/>
            </a:pPr>
            <a:r>
              <a:rPr lang="el-GR"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this.position</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position;</a:t>
            </a:r>
          </a:p>
          <a:p>
            <a:pPr marL="0" indent="0">
              <a:buNone/>
            </a:pPr>
            <a:r>
              <a:rPr lang="el-GR"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this.driver</a:t>
            </a:r>
            <a:r>
              <a:rPr lang="en-US" sz="1400" b="1" dirty="0" smtClean="0">
                <a:latin typeface="Courier New" pitchFamily="49" charset="0"/>
                <a:cs typeface="Courier New" pitchFamily="49" charset="0"/>
              </a:rPr>
              <a:t> = driver;</a:t>
            </a:r>
            <a:endParaRPr lang="en-US" sz="1400" b="1" dirty="0">
              <a:latin typeface="Courier New" pitchFamily="49" charset="0"/>
              <a:cs typeface="Courier New" pitchFamily="49" charset="0"/>
            </a:endParaRP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a:t>
            </a:r>
            <a:endParaRPr lang="el-GR" sz="1400" b="1" dirty="0" smtClean="0">
              <a:latin typeface="Courier New" pitchFamily="49" charset="0"/>
              <a:cs typeface="Courier New" pitchFamily="49" charset="0"/>
            </a:endParaRPr>
          </a:p>
          <a:p>
            <a:pPr marL="0" indent="0">
              <a:buNone/>
            </a:pPr>
            <a:endParaRPr lang="en-US" sz="1400" b="1" dirty="0">
              <a:latin typeface="Courier New" pitchFamily="49" charset="0"/>
              <a:cs typeface="Courier New" pitchFamily="49" charset="0"/>
            </a:endParaRP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public </a:t>
            </a:r>
            <a:r>
              <a:rPr lang="en-US" sz="1400" b="1" dirty="0" smtClean="0">
                <a:solidFill>
                  <a:srgbClr val="FF0000"/>
                </a:solidFill>
                <a:latin typeface="Courier New" pitchFamily="49" charset="0"/>
                <a:cs typeface="Courier New" pitchFamily="49" charset="0"/>
              </a:rPr>
              <a:t>Person</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getDriver</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return driver;</a:t>
            </a:r>
            <a:endParaRPr lang="en-US" sz="1400" b="1" dirty="0">
              <a:latin typeface="Courier New" pitchFamily="49" charset="0"/>
              <a:cs typeface="Courier New" pitchFamily="49" charset="0"/>
            </a:endParaRPr>
          </a:p>
          <a:p>
            <a:pPr marL="0" indent="0">
              <a:buNone/>
            </a:pPr>
            <a:r>
              <a:rPr lang="el-GR" sz="1400" b="1" dirty="0" smtClean="0">
                <a:latin typeface="Courier New" pitchFamily="49" charset="0"/>
                <a:cs typeface="Courier New" pitchFamily="49" charset="0"/>
              </a:rPr>
              <a:t>  </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marL="0" indent="0">
              <a:buNone/>
            </a:pPr>
            <a:r>
              <a:rPr lang="en-US" sz="1400" b="1" dirty="0">
                <a:latin typeface="Courier New" pitchFamily="49" charset="0"/>
                <a:cs typeface="Courier New" pitchFamily="49" charset="0"/>
              </a:rPr>
              <a:t>}</a:t>
            </a:r>
          </a:p>
          <a:p>
            <a:pPr marL="0" indent="0">
              <a:buNone/>
            </a:pPr>
            <a:endParaRPr lang="en-US" sz="1400" b="1" dirty="0">
              <a:latin typeface="Courier New" pitchFamily="49" charset="0"/>
              <a:cs typeface="Courier New" pitchFamily="49" charset="0"/>
            </a:endParaRPr>
          </a:p>
        </p:txBody>
      </p:sp>
      <p:sp>
        <p:nvSpPr>
          <p:cNvPr id="4" name="Content Placeholder 2"/>
          <p:cNvSpPr txBox="1">
            <a:spLocks/>
          </p:cNvSpPr>
          <p:nvPr/>
        </p:nvSpPr>
        <p:spPr>
          <a:xfrm>
            <a:off x="685800" y="4267200"/>
            <a:ext cx="7054552" cy="2590800"/>
          </a:xfrm>
          <a:prstGeom prst="rect">
            <a:avLst/>
          </a:prstGeom>
          <a:ln w="28575">
            <a:solidFill>
              <a:srgbClr val="00B050"/>
            </a:solidFill>
            <a:prstDash val="dash"/>
          </a:ln>
        </p:spPr>
        <p:txBody>
          <a:bodyPr vert="horz" lIns="91440" tIns="45720" rIns="91440" bIns="45720" rtlCol="0">
            <a:normAutofit fontScale="47500" lnSpcReduction="20000"/>
          </a:bodyPr>
          <a:lstStyle>
            <a:lvl1pPr indent="0">
              <a:spcBef>
                <a:spcPct val="20000"/>
              </a:spcBef>
              <a:buClr>
                <a:schemeClr val="accent6"/>
              </a:buClr>
              <a:buSzPct val="85000"/>
              <a:buFont typeface="Arial" pitchFamily="34" charset="0"/>
              <a:buNone/>
              <a:defRPr sz="2800" b="1">
                <a:latin typeface="Courier New" pitchFamily="49" charset="0"/>
                <a:cs typeface="Courier New" pitchFamily="49" charset="0"/>
              </a:defRPr>
            </a:lvl1pPr>
            <a:lvl2pPr indent="-182880">
              <a:spcBef>
                <a:spcPct val="20000"/>
              </a:spcBef>
              <a:buClr>
                <a:schemeClr val="accent1"/>
              </a:buClr>
              <a:buSzPct val="85000"/>
              <a:buFont typeface="Arial" pitchFamily="34" charset="0"/>
              <a:buChar char="•"/>
              <a:defRPr sz="2400"/>
            </a:lvl2pPr>
            <a:lvl3pPr marL="731520" indent="-182880">
              <a:spcBef>
                <a:spcPct val="20000"/>
              </a:spcBef>
              <a:buClr>
                <a:schemeClr val="accent6"/>
              </a:buClr>
              <a:buSzPct val="90000"/>
              <a:buFont typeface="Arial" pitchFamily="34" charset="0"/>
              <a:buChar char="•"/>
              <a:defRPr sz="2000"/>
            </a:lvl3pPr>
            <a:lvl4pPr marL="1005840" indent="-182880">
              <a:spcBef>
                <a:spcPct val="20000"/>
              </a:spcBef>
              <a:buClr>
                <a:schemeClr val="accent1"/>
              </a:buClr>
              <a:buFont typeface="Arial" pitchFamily="34" charset="0"/>
              <a:buChar char="•"/>
            </a:lvl4pPr>
            <a:lvl5pPr marL="1188720" indent="-137160">
              <a:spcBef>
                <a:spcPct val="20000"/>
              </a:spcBef>
              <a:buClr>
                <a:schemeClr val="accent6"/>
              </a:buClr>
              <a:buSzPct val="100000"/>
              <a:buFont typeface="Arial" pitchFamily="34" charset="0"/>
              <a:buChar char="•"/>
              <a:defRPr sz="1600" baseline="0"/>
            </a:lvl5pPr>
            <a:lvl6pPr marL="1371600" indent="-182880">
              <a:spcBef>
                <a:spcPct val="20000"/>
              </a:spcBef>
              <a:buClr>
                <a:schemeClr val="accent1"/>
              </a:buClr>
              <a:buFont typeface="Arial" pitchFamily="34" charset="0"/>
              <a:buChar char="•"/>
              <a:defRPr sz="1300"/>
            </a:lvl6pPr>
            <a:lvl7pPr marL="1554480" indent="-182880">
              <a:spcBef>
                <a:spcPct val="20000"/>
              </a:spcBef>
              <a:buClr>
                <a:schemeClr val="accent1"/>
              </a:buClr>
              <a:buFont typeface="Arial" pitchFamily="34" charset="0"/>
              <a:buChar char="•"/>
              <a:defRPr sz="1300"/>
            </a:lvl7pPr>
            <a:lvl8pPr marL="1737360" indent="-182880">
              <a:spcBef>
                <a:spcPct val="20000"/>
              </a:spcBef>
              <a:buClr>
                <a:schemeClr val="accent1"/>
              </a:buClr>
              <a:buFont typeface="Arial" pitchFamily="34" charset="0"/>
              <a:buChar char="•"/>
              <a:defRPr sz="1300"/>
            </a:lvl8pPr>
            <a:lvl9pPr marL="1920240" indent="-182880">
              <a:spcBef>
                <a:spcPct val="20000"/>
              </a:spcBef>
              <a:buClr>
                <a:schemeClr val="accent1"/>
              </a:buClr>
              <a:buFont typeface="Arial" pitchFamily="34" charset="0"/>
              <a:buChar char="•"/>
              <a:defRPr sz="1300"/>
            </a:lvl9pPr>
          </a:lstStyle>
          <a:p>
            <a:endParaRPr lang="en-US" dirty="0"/>
          </a:p>
          <a:p>
            <a:r>
              <a:rPr lang="en-US" dirty="0">
                <a:solidFill>
                  <a:srgbClr val="00B050"/>
                </a:solidFill>
              </a:rPr>
              <a:t>class </a:t>
            </a:r>
            <a:r>
              <a:rPr lang="en-US" dirty="0" smtClean="0">
                <a:solidFill>
                  <a:srgbClr val="00B050"/>
                </a:solidFill>
              </a:rPr>
              <a:t>MovingCarDriver3</a:t>
            </a:r>
            <a:endParaRPr lang="el-GR" dirty="0">
              <a:solidFill>
                <a:srgbClr val="00B050"/>
              </a:solidFill>
            </a:endParaRPr>
          </a:p>
          <a:p>
            <a:r>
              <a:rPr lang="en-US" dirty="0"/>
              <a:t>{</a:t>
            </a:r>
          </a:p>
          <a:p>
            <a:r>
              <a:rPr lang="el-GR" dirty="0"/>
              <a:t>  </a:t>
            </a:r>
            <a:r>
              <a:rPr lang="en-US" dirty="0"/>
              <a:t>public static void main(String </a:t>
            </a:r>
            <a:r>
              <a:rPr lang="en-US" dirty="0" err="1"/>
              <a:t>args</a:t>
            </a:r>
            <a:r>
              <a:rPr lang="en-US" dirty="0" smtClean="0"/>
              <a:t>[]){</a:t>
            </a:r>
            <a:endParaRPr lang="en-US" dirty="0"/>
          </a:p>
          <a:p>
            <a:r>
              <a:rPr lang="el-GR" dirty="0"/>
              <a:t>    </a:t>
            </a:r>
            <a:r>
              <a:rPr lang="en-US" dirty="0">
                <a:solidFill>
                  <a:srgbClr val="FF0000"/>
                </a:solidFill>
              </a:rPr>
              <a:t>Person</a:t>
            </a:r>
            <a:r>
              <a:rPr lang="en-US" dirty="0"/>
              <a:t> </a:t>
            </a:r>
            <a:r>
              <a:rPr lang="en-US" dirty="0" err="1"/>
              <a:t>alice</a:t>
            </a:r>
            <a:r>
              <a:rPr lang="en-US" dirty="0"/>
              <a:t> = new </a:t>
            </a:r>
            <a:r>
              <a:rPr lang="en-US" dirty="0">
                <a:solidFill>
                  <a:srgbClr val="FF0000"/>
                </a:solidFill>
              </a:rPr>
              <a:t>Person</a:t>
            </a:r>
            <a:r>
              <a:rPr lang="en-US" dirty="0"/>
              <a:t>("</a:t>
            </a:r>
            <a:r>
              <a:rPr lang="en-US" dirty="0" smtClean="0">
                <a:solidFill>
                  <a:srgbClr val="00B050"/>
                </a:solidFill>
              </a:rPr>
              <a:t>Alice 1</a:t>
            </a:r>
            <a:r>
              <a:rPr lang="en-US" dirty="0" smtClean="0"/>
              <a:t>");</a:t>
            </a:r>
            <a:endParaRPr lang="en-US" dirty="0"/>
          </a:p>
          <a:p>
            <a:r>
              <a:rPr lang="el-GR" dirty="0"/>
              <a:t>    </a:t>
            </a:r>
            <a:r>
              <a:rPr lang="en-US" dirty="0">
                <a:solidFill>
                  <a:srgbClr val="0070C0"/>
                </a:solidFill>
              </a:rPr>
              <a:t>Car</a:t>
            </a:r>
            <a:r>
              <a:rPr lang="en-US" dirty="0"/>
              <a:t> </a:t>
            </a:r>
            <a:r>
              <a:rPr lang="en-US" dirty="0" err="1"/>
              <a:t>myCar</a:t>
            </a:r>
            <a:r>
              <a:rPr lang="en-US" dirty="0"/>
              <a:t> = new </a:t>
            </a:r>
            <a:r>
              <a:rPr lang="en-US" dirty="0">
                <a:solidFill>
                  <a:srgbClr val="0070C0"/>
                </a:solidFill>
              </a:rPr>
              <a:t>Car</a:t>
            </a:r>
            <a:r>
              <a:rPr lang="en-US" dirty="0"/>
              <a:t>(1, </a:t>
            </a:r>
            <a:r>
              <a:rPr lang="en-US" dirty="0" err="1">
                <a:solidFill>
                  <a:srgbClr val="FF0000"/>
                </a:solidFill>
              </a:rPr>
              <a:t>alice</a:t>
            </a:r>
            <a:r>
              <a:rPr lang="en-US" dirty="0" smtClean="0"/>
              <a:t>);</a:t>
            </a:r>
          </a:p>
          <a:p>
            <a:r>
              <a:rPr lang="en-US" dirty="0"/>
              <a:t> </a:t>
            </a:r>
            <a:r>
              <a:rPr lang="en-US" dirty="0" smtClean="0"/>
              <a:t>   </a:t>
            </a:r>
            <a:r>
              <a:rPr lang="en-US" dirty="0" err="1" smtClean="0"/>
              <a:t>alice.setName</a:t>
            </a:r>
            <a:r>
              <a:rPr lang="en-US" dirty="0" smtClean="0"/>
              <a:t>(“</a:t>
            </a:r>
            <a:r>
              <a:rPr lang="en-US" dirty="0" smtClean="0">
                <a:solidFill>
                  <a:srgbClr val="00B050"/>
                </a:solidFill>
              </a:rPr>
              <a:t>Alice 2</a:t>
            </a:r>
            <a:r>
              <a:rPr lang="en-US" dirty="0" smtClean="0"/>
              <a:t>”);</a:t>
            </a:r>
            <a:endParaRPr lang="en-US" dirty="0"/>
          </a:p>
          <a:p>
            <a:r>
              <a:rPr lang="el-GR" dirty="0"/>
              <a:t>    </a:t>
            </a:r>
            <a:r>
              <a:rPr lang="en-US" dirty="0" err="1" smtClean="0"/>
              <a:t>System.out.println</a:t>
            </a:r>
            <a:r>
              <a:rPr lang="en-US" dirty="0" smtClean="0"/>
              <a:t>(</a:t>
            </a:r>
            <a:r>
              <a:rPr lang="en-US" dirty="0" err="1" smtClean="0"/>
              <a:t>myCar.getDriver</a:t>
            </a:r>
            <a:r>
              <a:rPr lang="en-US" dirty="0" smtClean="0"/>
              <a:t>().</a:t>
            </a:r>
            <a:r>
              <a:rPr lang="en-US" dirty="0" err="1" smtClean="0"/>
              <a:t>getName</a:t>
            </a:r>
            <a:r>
              <a:rPr lang="en-US" dirty="0" smtClean="0"/>
              <a:t>());</a:t>
            </a:r>
          </a:p>
          <a:p>
            <a:r>
              <a:rPr lang="en-US" dirty="0"/>
              <a:t> </a:t>
            </a:r>
            <a:r>
              <a:rPr lang="en-US" dirty="0" smtClean="0"/>
              <a:t>   </a:t>
            </a:r>
            <a:r>
              <a:rPr lang="en-US" dirty="0" err="1" smtClean="0"/>
              <a:t>alice</a:t>
            </a:r>
            <a:r>
              <a:rPr lang="en-US" dirty="0"/>
              <a:t> </a:t>
            </a:r>
            <a:r>
              <a:rPr lang="en-US" dirty="0" smtClean="0"/>
              <a:t>= </a:t>
            </a:r>
            <a:r>
              <a:rPr lang="en-US" dirty="0" smtClean="0">
                <a:solidFill>
                  <a:srgbClr val="FF0000"/>
                </a:solidFill>
              </a:rPr>
              <a:t>new</a:t>
            </a:r>
            <a:r>
              <a:rPr lang="en-US" dirty="0" smtClean="0"/>
              <a:t> Person(“</a:t>
            </a:r>
            <a:r>
              <a:rPr lang="en-US" dirty="0">
                <a:solidFill>
                  <a:srgbClr val="00B050"/>
                </a:solidFill>
              </a:rPr>
              <a:t>Alice </a:t>
            </a:r>
            <a:r>
              <a:rPr lang="en-US" dirty="0" smtClean="0">
                <a:solidFill>
                  <a:srgbClr val="00B050"/>
                </a:solidFill>
              </a:rPr>
              <a:t>3</a:t>
            </a:r>
            <a:r>
              <a:rPr lang="en-US" dirty="0" smtClean="0"/>
              <a:t>”);</a:t>
            </a:r>
            <a:endParaRPr lang="en-US" dirty="0"/>
          </a:p>
          <a:p>
            <a:r>
              <a:rPr lang="el-GR" dirty="0"/>
              <a:t>    </a:t>
            </a:r>
            <a:r>
              <a:rPr lang="en-US" dirty="0" err="1"/>
              <a:t>System.out.println</a:t>
            </a:r>
            <a:r>
              <a:rPr lang="en-US" dirty="0"/>
              <a:t>(</a:t>
            </a:r>
            <a:r>
              <a:rPr lang="en-US" dirty="0" err="1"/>
              <a:t>myCar.getDriver</a:t>
            </a:r>
            <a:r>
              <a:rPr lang="en-US" dirty="0"/>
              <a:t>().</a:t>
            </a:r>
            <a:r>
              <a:rPr lang="en-US" dirty="0" err="1"/>
              <a:t>getName</a:t>
            </a:r>
            <a:r>
              <a:rPr lang="en-US" dirty="0"/>
              <a:t>());</a:t>
            </a:r>
          </a:p>
          <a:p>
            <a:r>
              <a:rPr lang="el-GR" dirty="0"/>
              <a:t>  </a:t>
            </a:r>
            <a:r>
              <a:rPr lang="en-US" dirty="0"/>
              <a:t>}</a:t>
            </a:r>
          </a:p>
          <a:p>
            <a:r>
              <a:rPr lang="en-US" dirty="0"/>
              <a:t>}</a:t>
            </a:r>
          </a:p>
        </p:txBody>
      </p:sp>
      <p:sp>
        <p:nvSpPr>
          <p:cNvPr id="5" name="Content Placeholder 2"/>
          <p:cNvSpPr txBox="1">
            <a:spLocks/>
          </p:cNvSpPr>
          <p:nvPr/>
        </p:nvSpPr>
        <p:spPr>
          <a:xfrm>
            <a:off x="93644" y="505766"/>
            <a:ext cx="4119432" cy="3733800"/>
          </a:xfrm>
          <a:prstGeom prst="rect">
            <a:avLst/>
          </a:prstGeom>
          <a:ln w="28575">
            <a:solidFill>
              <a:srgbClr val="FF0000"/>
            </a:solidFill>
            <a:prstDash val="dash"/>
          </a:ln>
        </p:spPr>
        <p:txBody>
          <a:bodyPr vert="horz" lIns="91440" tIns="45720" rIns="91440" bIns="45720" rtlCol="0">
            <a:normAutofit fontScale="47500" lnSpcReduction="20000"/>
          </a:bodyPr>
          <a:lstStyle>
            <a:lvl1pPr indent="0">
              <a:spcBef>
                <a:spcPct val="20000"/>
              </a:spcBef>
              <a:buClr>
                <a:schemeClr val="accent6"/>
              </a:buClr>
              <a:buSzPct val="85000"/>
              <a:buFont typeface="Arial" pitchFamily="34" charset="0"/>
              <a:buNone/>
              <a:defRPr sz="2800" b="1">
                <a:latin typeface="Courier New" pitchFamily="49" charset="0"/>
                <a:cs typeface="Courier New" pitchFamily="49" charset="0"/>
              </a:defRPr>
            </a:lvl1pPr>
            <a:lvl2pPr indent="-182880">
              <a:spcBef>
                <a:spcPct val="20000"/>
              </a:spcBef>
              <a:buClr>
                <a:schemeClr val="accent1"/>
              </a:buClr>
              <a:buSzPct val="85000"/>
              <a:buFont typeface="Arial" pitchFamily="34" charset="0"/>
              <a:buChar char="•"/>
              <a:defRPr sz="2400"/>
            </a:lvl2pPr>
            <a:lvl3pPr marL="731520" indent="-182880">
              <a:spcBef>
                <a:spcPct val="20000"/>
              </a:spcBef>
              <a:buClr>
                <a:schemeClr val="accent6"/>
              </a:buClr>
              <a:buSzPct val="90000"/>
              <a:buFont typeface="Arial" pitchFamily="34" charset="0"/>
              <a:buChar char="•"/>
              <a:defRPr sz="2000"/>
            </a:lvl3pPr>
            <a:lvl4pPr marL="1005840" indent="-182880">
              <a:spcBef>
                <a:spcPct val="20000"/>
              </a:spcBef>
              <a:buClr>
                <a:schemeClr val="accent1"/>
              </a:buClr>
              <a:buFont typeface="Arial" pitchFamily="34" charset="0"/>
              <a:buChar char="•"/>
            </a:lvl4pPr>
            <a:lvl5pPr marL="1188720" indent="-137160">
              <a:spcBef>
                <a:spcPct val="20000"/>
              </a:spcBef>
              <a:buClr>
                <a:schemeClr val="accent6"/>
              </a:buClr>
              <a:buSzPct val="100000"/>
              <a:buFont typeface="Arial" pitchFamily="34" charset="0"/>
              <a:buChar char="•"/>
              <a:defRPr sz="1600" baseline="0"/>
            </a:lvl5pPr>
            <a:lvl6pPr marL="1371600" indent="-182880">
              <a:spcBef>
                <a:spcPct val="20000"/>
              </a:spcBef>
              <a:buClr>
                <a:schemeClr val="accent1"/>
              </a:buClr>
              <a:buFont typeface="Arial" pitchFamily="34" charset="0"/>
              <a:buChar char="•"/>
              <a:defRPr sz="1300"/>
            </a:lvl6pPr>
            <a:lvl7pPr marL="1554480" indent="-182880">
              <a:spcBef>
                <a:spcPct val="20000"/>
              </a:spcBef>
              <a:buClr>
                <a:schemeClr val="accent1"/>
              </a:buClr>
              <a:buFont typeface="Arial" pitchFamily="34" charset="0"/>
              <a:buChar char="•"/>
              <a:defRPr sz="1300"/>
            </a:lvl7pPr>
            <a:lvl8pPr marL="1737360" indent="-182880">
              <a:spcBef>
                <a:spcPct val="20000"/>
              </a:spcBef>
              <a:buClr>
                <a:schemeClr val="accent1"/>
              </a:buClr>
              <a:buFont typeface="Arial" pitchFamily="34" charset="0"/>
              <a:buChar char="•"/>
              <a:defRPr sz="1300"/>
            </a:lvl8pPr>
            <a:lvl9pPr marL="1920240" indent="-182880">
              <a:spcBef>
                <a:spcPct val="20000"/>
              </a:spcBef>
              <a:buClr>
                <a:schemeClr val="accent1"/>
              </a:buClr>
              <a:buFont typeface="Arial" pitchFamily="34" charset="0"/>
              <a:buChar char="•"/>
              <a:defRPr sz="1300"/>
            </a:lvl9pPr>
          </a:lstStyle>
          <a:p>
            <a:r>
              <a:rPr lang="en-US" dirty="0">
                <a:solidFill>
                  <a:srgbClr val="FF0000"/>
                </a:solidFill>
              </a:rPr>
              <a:t>class Person</a:t>
            </a:r>
            <a:endParaRPr lang="el-GR" dirty="0">
              <a:solidFill>
                <a:srgbClr val="FF0000"/>
              </a:solidFill>
            </a:endParaRPr>
          </a:p>
          <a:p>
            <a:r>
              <a:rPr lang="en-US" dirty="0"/>
              <a:t>{</a:t>
            </a:r>
          </a:p>
          <a:p>
            <a:r>
              <a:rPr lang="el-GR" dirty="0"/>
              <a:t>  </a:t>
            </a:r>
            <a:r>
              <a:rPr lang="en-US" dirty="0"/>
              <a:t>private String name;</a:t>
            </a:r>
          </a:p>
          <a:p>
            <a:r>
              <a:rPr lang="en-US" dirty="0"/>
              <a:t>	</a:t>
            </a:r>
          </a:p>
          <a:p>
            <a:r>
              <a:rPr lang="el-GR" dirty="0"/>
              <a:t>  </a:t>
            </a:r>
            <a:r>
              <a:rPr lang="en-US" dirty="0"/>
              <a:t>public Person(String name){</a:t>
            </a:r>
          </a:p>
          <a:p>
            <a:r>
              <a:rPr lang="el-GR" dirty="0"/>
              <a:t>    </a:t>
            </a:r>
            <a:r>
              <a:rPr lang="en-US" dirty="0"/>
              <a:t>this.name = name;</a:t>
            </a:r>
            <a:endParaRPr lang="el-GR" dirty="0"/>
          </a:p>
          <a:p>
            <a:r>
              <a:rPr lang="el-GR" dirty="0"/>
              <a:t>  </a:t>
            </a:r>
            <a:r>
              <a:rPr lang="en-US" dirty="0"/>
              <a:t>}</a:t>
            </a:r>
            <a:endParaRPr lang="el-GR" dirty="0"/>
          </a:p>
          <a:p>
            <a:r>
              <a:rPr lang="en-US" dirty="0"/>
              <a:t>	</a:t>
            </a:r>
          </a:p>
          <a:p>
            <a:r>
              <a:rPr lang="el-GR" dirty="0"/>
              <a:t>  </a:t>
            </a:r>
            <a:r>
              <a:rPr lang="en-US" dirty="0"/>
              <a:t>public String </a:t>
            </a:r>
            <a:r>
              <a:rPr lang="en-US" dirty="0" err="1">
                <a:solidFill>
                  <a:srgbClr val="FF0000"/>
                </a:solidFill>
              </a:rPr>
              <a:t>getName</a:t>
            </a:r>
            <a:r>
              <a:rPr lang="en-US" dirty="0"/>
              <a:t>(){</a:t>
            </a:r>
          </a:p>
          <a:p>
            <a:r>
              <a:rPr lang="el-GR" dirty="0"/>
              <a:t>    </a:t>
            </a:r>
            <a:r>
              <a:rPr lang="en-US" dirty="0"/>
              <a:t>return name;</a:t>
            </a:r>
          </a:p>
          <a:p>
            <a:r>
              <a:rPr lang="el-GR" dirty="0"/>
              <a:t>  </a:t>
            </a:r>
            <a:r>
              <a:rPr lang="en-US" dirty="0" smtClean="0"/>
              <a:t>}</a:t>
            </a:r>
          </a:p>
          <a:p>
            <a:endParaRPr lang="en-US" dirty="0" smtClean="0"/>
          </a:p>
          <a:p>
            <a:r>
              <a:rPr lang="en-US" dirty="0"/>
              <a:t> </a:t>
            </a:r>
            <a:r>
              <a:rPr lang="en-US" dirty="0" smtClean="0"/>
              <a:t> public void </a:t>
            </a:r>
            <a:r>
              <a:rPr lang="en-US" dirty="0" err="1" smtClean="0"/>
              <a:t>setName</a:t>
            </a:r>
            <a:r>
              <a:rPr lang="en-US" dirty="0" smtClean="0"/>
              <a:t>(String name)</a:t>
            </a:r>
          </a:p>
          <a:p>
            <a:r>
              <a:rPr lang="en-US" dirty="0"/>
              <a:t> </a:t>
            </a:r>
            <a:r>
              <a:rPr lang="en-US" dirty="0" smtClean="0"/>
              <a:t> {</a:t>
            </a:r>
          </a:p>
          <a:p>
            <a:r>
              <a:rPr lang="en-US" dirty="0" smtClean="0"/>
              <a:t>    this.name = name;</a:t>
            </a:r>
          </a:p>
          <a:p>
            <a:r>
              <a:rPr lang="en-US" dirty="0"/>
              <a:t> </a:t>
            </a:r>
            <a:r>
              <a:rPr lang="en-US" dirty="0" smtClean="0"/>
              <a:t> }</a:t>
            </a:r>
            <a:endParaRPr lang="en-US" dirty="0"/>
          </a:p>
          <a:p>
            <a:r>
              <a:rPr lang="en-US" dirty="0"/>
              <a:t>}</a:t>
            </a:r>
          </a:p>
          <a:p>
            <a:endParaRPr lang="en-US" dirty="0"/>
          </a:p>
          <a:p>
            <a:endParaRPr lang="en-US" dirty="0"/>
          </a:p>
        </p:txBody>
      </p:sp>
      <p:sp>
        <p:nvSpPr>
          <p:cNvPr id="2" name="TextBox 1"/>
          <p:cNvSpPr txBox="1"/>
          <p:nvPr/>
        </p:nvSpPr>
        <p:spPr>
          <a:xfrm>
            <a:off x="6948264" y="4725144"/>
            <a:ext cx="1735732" cy="369332"/>
          </a:xfrm>
          <a:prstGeom prst="rect">
            <a:avLst/>
          </a:prstGeom>
          <a:solidFill>
            <a:srgbClr val="92D050"/>
          </a:solidFill>
        </p:spPr>
        <p:txBody>
          <a:bodyPr wrap="none" rtlCol="0">
            <a:spAutoFit/>
          </a:bodyPr>
          <a:lstStyle/>
          <a:p>
            <a:r>
              <a:rPr lang="el-GR" dirty="0" smtClean="0"/>
              <a:t>Τι θα τυπώσει?</a:t>
            </a:r>
            <a:endParaRPr lang="en-US" dirty="0"/>
          </a:p>
        </p:txBody>
      </p:sp>
    </p:spTree>
    <p:extLst>
      <p:ext uri="{BB962C8B-B14F-4D97-AF65-F5344CB8AC3E}">
        <p14:creationId xmlns:p14="http://schemas.microsoft.com/office/powerpoint/2010/main" val="199257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Σχέσεις μεταξύ κλάσεων</a:t>
            </a:r>
            <a:endParaRPr lang="en-US" dirty="0"/>
          </a:p>
        </p:txBody>
      </p:sp>
      <p:sp>
        <p:nvSpPr>
          <p:cNvPr id="5" name="Content Placeholder 4"/>
          <p:cNvSpPr>
            <a:spLocks noGrp="1"/>
          </p:cNvSpPr>
          <p:nvPr>
            <p:ph idx="1"/>
          </p:nvPr>
        </p:nvSpPr>
        <p:spPr/>
        <p:txBody>
          <a:bodyPr>
            <a:normAutofit lnSpcReduction="10000"/>
          </a:bodyPr>
          <a:lstStyle/>
          <a:p>
            <a:r>
              <a:rPr lang="el-GR" dirty="0" smtClean="0"/>
              <a:t>Στο παράδειγμα με τη στοίβα έχουμε τρείς διαφορετικές κλάσεις (</a:t>
            </a:r>
            <a:r>
              <a:rPr lang="en-US" dirty="0" smtClean="0">
                <a:solidFill>
                  <a:srgbClr val="0070C0"/>
                </a:solidFill>
              </a:rPr>
              <a:t>Person</a:t>
            </a:r>
            <a:r>
              <a:rPr lang="en-US" dirty="0" smtClean="0"/>
              <a:t>, </a:t>
            </a:r>
            <a:r>
              <a:rPr lang="en-US" dirty="0" err="1" smtClean="0">
                <a:solidFill>
                  <a:srgbClr val="0070C0"/>
                </a:solidFill>
              </a:rPr>
              <a:t>StackElement</a:t>
            </a:r>
            <a:r>
              <a:rPr lang="en-US" dirty="0" smtClean="0">
                <a:solidFill>
                  <a:srgbClr val="0070C0"/>
                </a:solidFill>
              </a:rPr>
              <a:t>, </a:t>
            </a:r>
            <a:r>
              <a:rPr lang="en-US" dirty="0" smtClean="0"/>
              <a:t> </a:t>
            </a:r>
            <a:r>
              <a:rPr lang="en-US" dirty="0" smtClean="0">
                <a:solidFill>
                  <a:srgbClr val="0070C0"/>
                </a:solidFill>
              </a:rPr>
              <a:t>Stack</a:t>
            </a:r>
            <a:r>
              <a:rPr lang="en-US" dirty="0" smtClean="0"/>
              <a:t>) </a:t>
            </a:r>
            <a:r>
              <a:rPr lang="el-GR" dirty="0" smtClean="0"/>
              <a:t>τις οποίες συσχετίζονται μεταξύ τους με διαφορετικούς τρόπους.</a:t>
            </a:r>
          </a:p>
          <a:p>
            <a:r>
              <a:rPr lang="el-GR" dirty="0" smtClean="0"/>
              <a:t>Μπορεί να υπάρχουν πολλές διαφορετικές σχέσεις μεταξύ κλάσεων.</a:t>
            </a:r>
          </a:p>
          <a:p>
            <a:pPr lvl="1"/>
            <a:r>
              <a:rPr lang="el-GR" dirty="0" smtClean="0"/>
              <a:t>Στην περίπτωση μας, η μία κλάση ορίζεται χρησιμοποιώντας αντικείμενα της άλλης</a:t>
            </a:r>
          </a:p>
          <a:p>
            <a:r>
              <a:rPr lang="el-GR" dirty="0" smtClean="0"/>
              <a:t>Αυτού του είδους τη σχέση την λέμε σχέση </a:t>
            </a:r>
            <a:r>
              <a:rPr lang="el-GR" dirty="0" smtClean="0">
                <a:solidFill>
                  <a:srgbClr val="FF0000"/>
                </a:solidFill>
              </a:rPr>
              <a:t>σύνθεσης </a:t>
            </a:r>
          </a:p>
          <a:p>
            <a:pPr lvl="1"/>
            <a:r>
              <a:rPr lang="el-GR" dirty="0" smtClean="0"/>
              <a:t>Μερικές φορές την ξεχωρίζουμε σε σχέση </a:t>
            </a:r>
            <a:r>
              <a:rPr lang="el-GR" dirty="0" smtClean="0">
                <a:solidFill>
                  <a:schemeClr val="accent6">
                    <a:lumMod val="75000"/>
                  </a:schemeClr>
                </a:solidFill>
              </a:rPr>
              <a:t>σύνθεσης </a:t>
            </a:r>
            <a:r>
              <a:rPr lang="en-US" dirty="0"/>
              <a:t>(composition</a:t>
            </a:r>
            <a:r>
              <a:rPr lang="en-US" dirty="0" smtClean="0"/>
              <a:t>)</a:t>
            </a:r>
            <a:r>
              <a:rPr lang="el-GR" dirty="0" smtClean="0"/>
              <a:t>  και </a:t>
            </a:r>
            <a:r>
              <a:rPr lang="el-GR" dirty="0" smtClean="0">
                <a:solidFill>
                  <a:schemeClr val="accent6">
                    <a:lumMod val="75000"/>
                  </a:schemeClr>
                </a:solidFill>
              </a:rPr>
              <a:t>συνάθροισης </a:t>
            </a:r>
            <a:r>
              <a:rPr lang="el-GR" dirty="0" smtClean="0"/>
              <a:t>(</a:t>
            </a:r>
            <a:r>
              <a:rPr lang="en-US" dirty="0" smtClean="0"/>
              <a:t>aggregation)</a:t>
            </a:r>
            <a:r>
              <a:rPr lang="el-GR" dirty="0" smtClean="0"/>
              <a:t>.</a:t>
            </a:r>
          </a:p>
          <a:p>
            <a:endParaRPr lang="el-GR" dirty="0" smtClean="0"/>
          </a:p>
        </p:txBody>
      </p:sp>
    </p:spTree>
    <p:extLst>
      <p:ext uri="{BB962C8B-B14F-4D97-AF65-F5344CB8AC3E}">
        <p14:creationId xmlns:p14="http://schemas.microsoft.com/office/powerpoint/2010/main" val="860681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 UML </a:t>
            </a:r>
            <a:r>
              <a:rPr lang="el-GR" dirty="0" smtClean="0"/>
              <a:t>γλώσσα</a:t>
            </a:r>
            <a:endParaRPr lang="en-US" dirty="0"/>
          </a:p>
        </p:txBody>
      </p:sp>
      <p:grpSp>
        <p:nvGrpSpPr>
          <p:cNvPr id="4" name="Group 4"/>
          <p:cNvGrpSpPr>
            <a:grpSpLocks/>
          </p:cNvGrpSpPr>
          <p:nvPr/>
        </p:nvGrpSpPr>
        <p:grpSpPr bwMode="auto">
          <a:xfrm>
            <a:off x="1905000" y="5691336"/>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364088" y="5691336"/>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Person</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p:cNvCxnSpPr>
          <p:nvPr/>
        </p:nvCxnSpPr>
        <p:spPr bwMode="auto">
          <a:xfrm>
            <a:off x="3962400" y="6072336"/>
            <a:ext cx="1401688"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657600" y="591993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grpSp>
        <p:nvGrpSpPr>
          <p:cNvPr id="28" name="Group 4"/>
          <p:cNvGrpSpPr>
            <a:grpSpLocks/>
          </p:cNvGrpSpPr>
          <p:nvPr/>
        </p:nvGrpSpPr>
        <p:grpSpPr bwMode="auto">
          <a:xfrm>
            <a:off x="1905000" y="3573558"/>
            <a:ext cx="1752600" cy="762000"/>
            <a:chOff x="2112" y="1440"/>
            <a:chExt cx="816" cy="480"/>
          </a:xfrm>
        </p:grpSpPr>
        <p:sp>
          <p:nvSpPr>
            <p:cNvPr id="2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3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3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33" name="AutoShape 17"/>
          <p:cNvSpPr>
            <a:spLocks noChangeArrowheads="1"/>
          </p:cNvSpPr>
          <p:nvPr/>
        </p:nvSpPr>
        <p:spPr bwMode="auto">
          <a:xfrm>
            <a:off x="2628900" y="433555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5" name="Straight Connector 34"/>
          <p:cNvCxnSpPr>
            <a:stCxn id="33" idx="2"/>
          </p:cNvCxnSpPr>
          <p:nvPr/>
        </p:nvCxnSpPr>
        <p:spPr>
          <a:xfrm>
            <a:off x="2781300" y="4640358"/>
            <a:ext cx="0" cy="1050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457200" y="1600200"/>
            <a:ext cx="8229600" cy="1839686"/>
          </a:xfrm>
        </p:spPr>
        <p:txBody>
          <a:bodyPr>
            <a:normAutofit fontScale="92500" lnSpcReduction="20000"/>
          </a:bodyPr>
          <a:lstStyle/>
          <a:p>
            <a:r>
              <a:rPr lang="en-US" dirty="0" smtClean="0"/>
              <a:t>H </a:t>
            </a:r>
            <a:r>
              <a:rPr lang="en-US" dirty="0" smtClean="0">
                <a:solidFill>
                  <a:schemeClr val="accent6">
                    <a:lumMod val="75000"/>
                  </a:schemeClr>
                </a:solidFill>
              </a:rPr>
              <a:t>UML</a:t>
            </a:r>
            <a:r>
              <a:rPr lang="en-US" dirty="0" smtClean="0"/>
              <a:t> (</a:t>
            </a:r>
            <a:r>
              <a:rPr lang="en-US" dirty="0" smtClean="0">
                <a:solidFill>
                  <a:schemeClr val="accent6">
                    <a:lumMod val="75000"/>
                  </a:schemeClr>
                </a:solidFill>
              </a:rPr>
              <a:t>Unified Modeling Language</a:t>
            </a:r>
            <a:r>
              <a:rPr lang="en-US" dirty="0" smtClean="0"/>
              <a:t>) </a:t>
            </a:r>
            <a:r>
              <a:rPr lang="el-GR" dirty="0" smtClean="0"/>
              <a:t>είναι μια γλώσσα για να περιγράφουμε και να καταλαβαίνουμε τον κώδικα μας.</a:t>
            </a:r>
          </a:p>
          <a:p>
            <a:r>
              <a:rPr lang="el-GR" dirty="0" smtClean="0"/>
              <a:t>Τα </a:t>
            </a:r>
            <a:r>
              <a:rPr lang="en-US" dirty="0" smtClean="0">
                <a:solidFill>
                  <a:srgbClr val="0070C0"/>
                </a:solidFill>
              </a:rPr>
              <a:t>UML </a:t>
            </a:r>
            <a:r>
              <a:rPr lang="el-GR" dirty="0" smtClean="0">
                <a:solidFill>
                  <a:srgbClr val="0070C0"/>
                </a:solidFill>
              </a:rPr>
              <a:t>διαγράμματα </a:t>
            </a:r>
            <a:r>
              <a:rPr lang="el-GR" dirty="0" smtClean="0"/>
              <a:t>παρέχουν μια </a:t>
            </a:r>
            <a:r>
              <a:rPr lang="el-GR" dirty="0" err="1" smtClean="0"/>
              <a:t>οπτικοποίηση</a:t>
            </a:r>
            <a:r>
              <a:rPr lang="el-GR" dirty="0" smtClean="0"/>
              <a:t> των σχέσεων μεταξύ των κλάσεων.</a:t>
            </a:r>
            <a:endParaRPr lang="en-US" dirty="0" smtClean="0"/>
          </a:p>
        </p:txBody>
      </p:sp>
      <p:sp>
        <p:nvSpPr>
          <p:cNvPr id="16" name="TextBox 15"/>
          <p:cNvSpPr txBox="1"/>
          <p:nvPr/>
        </p:nvSpPr>
        <p:spPr>
          <a:xfrm>
            <a:off x="4635523" y="3954558"/>
            <a:ext cx="4427984" cy="830997"/>
          </a:xfrm>
          <a:prstGeom prst="rect">
            <a:avLst/>
          </a:prstGeom>
          <a:noFill/>
        </p:spPr>
        <p:txBody>
          <a:bodyPr wrap="square" rtlCol="0">
            <a:spAutoFit/>
          </a:bodyPr>
          <a:lstStyle/>
          <a:p>
            <a:r>
              <a:rPr lang="el-GR" sz="2400" dirty="0" smtClean="0"/>
              <a:t>Έτσι αναπαριστώνται οι σχέσεις μεταξύ των κλάσεων</a:t>
            </a:r>
            <a:endParaRPr lang="en-US" sz="2400" dirty="0"/>
          </a:p>
        </p:txBody>
      </p:sp>
    </p:spTree>
    <p:extLst>
      <p:ext uri="{BB962C8B-B14F-4D97-AF65-F5344CB8AC3E}">
        <p14:creationId xmlns:p14="http://schemas.microsoft.com/office/powerpoint/2010/main" val="427393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Όταν έχουμε </a:t>
            </a:r>
            <a:r>
              <a:rPr lang="el-GR" dirty="0" smtClean="0">
                <a:solidFill>
                  <a:schemeClr val="accent6">
                    <a:lumMod val="75000"/>
                  </a:schemeClr>
                </a:solidFill>
              </a:rPr>
              <a:t>κλάσεις</a:t>
            </a:r>
            <a:r>
              <a:rPr lang="el-GR" dirty="0" smtClean="0"/>
              <a:t> που </a:t>
            </a:r>
            <a:r>
              <a:rPr lang="el-GR" dirty="0" smtClean="0">
                <a:solidFill>
                  <a:schemeClr val="accent5">
                    <a:lumMod val="75000"/>
                  </a:schemeClr>
                </a:solidFill>
              </a:rPr>
              <a:t>έχουν αντικείμενα </a:t>
            </a:r>
            <a:r>
              <a:rPr lang="el-GR" dirty="0" smtClean="0">
                <a:solidFill>
                  <a:schemeClr val="accent6">
                    <a:lumMod val="75000"/>
                  </a:schemeClr>
                </a:solidFill>
              </a:rPr>
              <a:t>άλλων κλάσεων</a:t>
            </a:r>
            <a:r>
              <a:rPr lang="el-GR" dirty="0" smtClean="0"/>
              <a:t> ένα θέμα που προκύπτει είναι πότε και πού θα γίνεται η </a:t>
            </a:r>
            <a:r>
              <a:rPr lang="el-GR" dirty="0" smtClean="0">
                <a:solidFill>
                  <a:srgbClr val="0070C0"/>
                </a:solidFill>
              </a:rPr>
              <a:t>δημιουργία των αντικειμένων </a:t>
            </a:r>
            <a:r>
              <a:rPr lang="el-GR" dirty="0" smtClean="0"/>
              <a:t>και πότε η καταστροφή τους</a:t>
            </a:r>
          </a:p>
          <a:p>
            <a:pPr lvl="1"/>
            <a:r>
              <a:rPr lang="el-GR" dirty="0" smtClean="0"/>
              <a:t>Πιο σημαντικό σε γλώσσες που δεν έχουν </a:t>
            </a:r>
            <a:r>
              <a:rPr lang="en-US" dirty="0" smtClean="0"/>
              <a:t>garbage collector.</a:t>
            </a:r>
          </a:p>
          <a:p>
            <a:r>
              <a:rPr lang="el-GR" dirty="0" smtClean="0"/>
              <a:t>Π.χ., τα αντικείμενα τύπου</a:t>
            </a:r>
            <a:r>
              <a:rPr lang="en-US" dirty="0"/>
              <a:t> </a:t>
            </a:r>
            <a:r>
              <a:rPr lang="en-US" dirty="0" err="1" smtClean="0">
                <a:solidFill>
                  <a:srgbClr val="0070C0"/>
                </a:solidFill>
              </a:rPr>
              <a:t>StackElement</a:t>
            </a:r>
            <a:r>
              <a:rPr lang="en-US" dirty="0" smtClean="0">
                <a:solidFill>
                  <a:srgbClr val="0070C0"/>
                </a:solidFill>
              </a:rPr>
              <a:t> </a:t>
            </a:r>
            <a:r>
              <a:rPr lang="el-GR" dirty="0" smtClean="0"/>
              <a:t>στο προηγούμενο παράδειγμα </a:t>
            </a:r>
            <a:r>
              <a:rPr lang="el-GR" dirty="0" smtClean="0">
                <a:solidFill>
                  <a:schemeClr val="accent6">
                    <a:lumMod val="75000"/>
                  </a:schemeClr>
                </a:solidFill>
              </a:rPr>
              <a:t>δημιουργούνται μέσα </a:t>
            </a:r>
            <a:r>
              <a:rPr lang="el-GR" dirty="0" smtClean="0"/>
              <a:t>στην κλάση </a:t>
            </a:r>
            <a:r>
              <a:rPr lang="en-US" dirty="0" smtClean="0">
                <a:solidFill>
                  <a:srgbClr val="0070C0"/>
                </a:solidFill>
              </a:rPr>
              <a:t>Stack</a:t>
            </a:r>
            <a:r>
              <a:rPr lang="en-US" dirty="0" smtClean="0"/>
              <a:t>, </a:t>
            </a:r>
            <a:r>
              <a:rPr lang="el-GR" dirty="0" smtClean="0"/>
              <a:t>και καταστρέφονται μέσα στην </a:t>
            </a:r>
            <a:r>
              <a:rPr lang="en-US" dirty="0" smtClean="0"/>
              <a:t>Stack, </a:t>
            </a:r>
            <a:r>
              <a:rPr lang="el-GR" dirty="0" smtClean="0"/>
              <a:t>ή αν η </a:t>
            </a:r>
            <a:r>
              <a:rPr lang="en-US" dirty="0" smtClean="0"/>
              <a:t>Stack </a:t>
            </a:r>
            <a:r>
              <a:rPr lang="el-GR" dirty="0" smtClean="0"/>
              <a:t>καταστραφεί.</a:t>
            </a:r>
          </a:p>
          <a:p>
            <a:pPr lvl="1"/>
            <a:r>
              <a:rPr lang="el-GR" dirty="0" smtClean="0"/>
              <a:t>Αλλαγές σε </a:t>
            </a:r>
            <a:r>
              <a:rPr lang="en-US" dirty="0" err="1" smtClean="0"/>
              <a:t>StackElement</a:t>
            </a:r>
            <a:r>
              <a:rPr lang="en-US" dirty="0" smtClean="0"/>
              <a:t> </a:t>
            </a:r>
            <a:r>
              <a:rPr lang="el-GR" dirty="0" smtClean="0"/>
              <a:t>αντικείμενα γίνονται </a:t>
            </a:r>
            <a:r>
              <a:rPr lang="el-GR" dirty="0" smtClean="0">
                <a:solidFill>
                  <a:schemeClr val="accent6">
                    <a:lumMod val="75000"/>
                  </a:schemeClr>
                </a:solidFill>
              </a:rPr>
              <a:t>μόνο</a:t>
            </a:r>
            <a:r>
              <a:rPr lang="el-GR" dirty="0" smtClean="0"/>
              <a:t> μέσα στην </a:t>
            </a:r>
            <a:r>
              <a:rPr lang="en-US" dirty="0" smtClean="0"/>
              <a:t>Stack</a:t>
            </a:r>
            <a:endParaRPr lang="el-GR" dirty="0" smtClean="0"/>
          </a:p>
          <a:p>
            <a:r>
              <a:rPr lang="el-GR" dirty="0" smtClean="0"/>
              <a:t>Τα αντικείμενα τύπου </a:t>
            </a:r>
            <a:r>
              <a:rPr lang="en-US" dirty="0" smtClean="0">
                <a:solidFill>
                  <a:srgbClr val="0070C0"/>
                </a:solidFill>
              </a:rPr>
              <a:t>Person</a:t>
            </a:r>
            <a:r>
              <a:rPr lang="en-US" dirty="0" smtClean="0"/>
              <a:t> </a:t>
            </a:r>
            <a:r>
              <a:rPr lang="el-GR" dirty="0" smtClean="0"/>
              <a:t>που χρησιμοποιούνται στην </a:t>
            </a:r>
            <a:r>
              <a:rPr lang="en-US" dirty="0" err="1" smtClean="0"/>
              <a:t>StackElement</a:t>
            </a:r>
            <a:r>
              <a:rPr lang="en-US" dirty="0" smtClean="0"/>
              <a:t> </a:t>
            </a:r>
            <a:r>
              <a:rPr lang="el-GR" dirty="0" smtClean="0">
                <a:solidFill>
                  <a:schemeClr val="accent6">
                    <a:lumMod val="75000"/>
                  </a:schemeClr>
                </a:solidFill>
              </a:rPr>
              <a:t>δημιουργούνται εκτός της κλάσης</a:t>
            </a:r>
            <a:r>
              <a:rPr lang="el-GR" dirty="0" smtClean="0"/>
              <a:t> και μπορεί να υπάρχουν αφού καταστραφεί η κλάση.</a:t>
            </a:r>
            <a:endParaRPr lang="en-US" dirty="0" smtClean="0"/>
          </a:p>
          <a:p>
            <a:pPr lvl="1"/>
            <a:r>
              <a:rPr lang="el-GR" dirty="0" smtClean="0"/>
              <a:t>Αλλαγές στα αντικείμενα </a:t>
            </a:r>
            <a:r>
              <a:rPr lang="en-US" dirty="0" smtClean="0"/>
              <a:t>Person </a:t>
            </a:r>
            <a:r>
              <a:rPr lang="el-GR" dirty="0" smtClean="0"/>
              <a:t>επηρεάζουν και τα περιεχόμενα της </a:t>
            </a:r>
            <a:r>
              <a:rPr lang="en-US" dirty="0" smtClean="0"/>
              <a:t>Stack </a:t>
            </a:r>
            <a:r>
              <a:rPr lang="el-GR" dirty="0" smtClean="0"/>
              <a:t>και </a:t>
            </a:r>
            <a:r>
              <a:rPr lang="el-GR" dirty="0" err="1" smtClean="0"/>
              <a:t>τούμπαλιν</a:t>
            </a:r>
            <a:r>
              <a:rPr lang="el-GR" dirty="0" smtClean="0"/>
              <a:t>. </a:t>
            </a:r>
          </a:p>
          <a:p>
            <a:r>
              <a:rPr lang="el-GR" dirty="0" smtClean="0"/>
              <a:t>Συχνά οι σχέσεις του δεύτερου τύπου λέγονται σχέσεις </a:t>
            </a:r>
            <a:r>
              <a:rPr lang="el-GR" dirty="0" smtClean="0">
                <a:solidFill>
                  <a:schemeClr val="accent6">
                    <a:lumMod val="75000"/>
                  </a:schemeClr>
                </a:solidFill>
              </a:rPr>
              <a:t>συνάθροισης</a:t>
            </a:r>
            <a:r>
              <a:rPr lang="el-GR" dirty="0" smtClean="0"/>
              <a:t>, ενώ του πρώτου σχέσεις </a:t>
            </a:r>
            <a:r>
              <a:rPr lang="el-GR" dirty="0" smtClean="0">
                <a:solidFill>
                  <a:srgbClr val="0070C0"/>
                </a:solidFill>
              </a:rPr>
              <a:t>σύνθεσης</a:t>
            </a:r>
            <a:r>
              <a:rPr lang="el-GR" dirty="0" smtClean="0"/>
              <a:t>.</a:t>
            </a:r>
            <a:endParaRPr lang="en-US" dirty="0"/>
          </a:p>
        </p:txBody>
      </p:sp>
    </p:spTree>
    <p:extLst>
      <p:ext uri="{BB962C8B-B14F-4D97-AF65-F5344CB8AC3E}">
        <p14:creationId xmlns:p14="http://schemas.microsoft.com/office/powerpoint/2010/main" val="107134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συνάθροισης – </a:t>
            </a:r>
            <a:r>
              <a:rPr lang="en-US" dirty="0" smtClean="0"/>
              <a:t>Aggregation</a:t>
            </a:r>
            <a:endParaRPr lang="en-US" dirty="0"/>
          </a:p>
        </p:txBody>
      </p:sp>
      <p:sp>
        <p:nvSpPr>
          <p:cNvPr id="3" name="Content Placeholder 2"/>
          <p:cNvSpPr>
            <a:spLocks noGrp="1"/>
          </p:cNvSpPr>
          <p:nvPr>
            <p:ph idx="1"/>
          </p:nvPr>
        </p:nvSpPr>
        <p:spPr/>
        <p:txBody>
          <a:bodyPr>
            <a:normAutofit fontScale="925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συνάθροισης με </a:t>
            </a:r>
            <a:r>
              <a:rPr lang="el-GR" sz="2800" dirty="0"/>
              <a:t>την κλάση </a:t>
            </a:r>
            <a:r>
              <a:rPr lang="el-GR" sz="2800" dirty="0">
                <a:solidFill>
                  <a:srgbClr val="0070C0"/>
                </a:solidFill>
              </a:rPr>
              <a:t>Υ,</a:t>
            </a:r>
            <a:r>
              <a:rPr lang="el-GR" sz="2800" dirty="0"/>
              <a:t> αν </a:t>
            </a:r>
            <a:r>
              <a:rPr lang="el-GR" sz="2800" dirty="0" smtClean="0"/>
              <a:t>αντικείμενο/α </a:t>
            </a:r>
            <a:r>
              <a:rPr lang="el-GR" sz="2800" dirty="0"/>
              <a:t>της κλάσης </a:t>
            </a:r>
            <a:r>
              <a:rPr lang="el-GR" sz="2800" dirty="0">
                <a:solidFill>
                  <a:srgbClr val="0070C0"/>
                </a:solidFill>
              </a:rPr>
              <a:t>Υ </a:t>
            </a:r>
            <a:r>
              <a:rPr lang="el-GR" sz="2800" dirty="0" smtClean="0">
                <a:solidFill>
                  <a:srgbClr val="FF0000"/>
                </a:solidFill>
              </a:rPr>
              <a:t>ανήκουν στο </a:t>
            </a:r>
            <a:r>
              <a:rPr lang="el-GR" sz="2800" dirty="0" smtClean="0"/>
              <a:t>αντικείμενο </a:t>
            </a:r>
            <a:r>
              <a:rPr lang="el-GR" sz="2800" dirty="0"/>
              <a:t>της </a:t>
            </a:r>
            <a:r>
              <a:rPr lang="el-GR" sz="2800" dirty="0" smtClean="0"/>
              <a:t>κλάσης </a:t>
            </a:r>
            <a:r>
              <a:rPr lang="el-GR" sz="2800" dirty="0">
                <a:solidFill>
                  <a:srgbClr val="0070C0"/>
                </a:solidFill>
              </a:rPr>
              <a:t>Χ</a:t>
            </a:r>
            <a:r>
              <a:rPr lang="el-GR" sz="2800" dirty="0" smtClean="0">
                <a:solidFill>
                  <a:srgbClr val="0070C0"/>
                </a:solidFill>
              </a:rPr>
              <a:t>. </a:t>
            </a:r>
          </a:p>
          <a:p>
            <a:pPr marL="457200" lvl="2"/>
            <a:r>
              <a:rPr lang="el-GR" sz="2400" dirty="0"/>
              <a:t>Τα αντικείμενα της κλάσης</a:t>
            </a:r>
            <a:r>
              <a:rPr lang="el-GR" sz="2400" dirty="0">
                <a:solidFill>
                  <a:srgbClr val="0070C0"/>
                </a:solidFill>
              </a:rPr>
              <a:t> Υ</a:t>
            </a:r>
            <a:r>
              <a:rPr lang="el-GR" sz="2400" dirty="0"/>
              <a:t> </a:t>
            </a:r>
            <a:r>
              <a:rPr lang="el-GR" sz="2400" dirty="0" smtClean="0">
                <a:solidFill>
                  <a:schemeClr val="accent6">
                    <a:lumMod val="75000"/>
                  </a:schemeClr>
                </a:solidFill>
              </a:rPr>
              <a:t>έχουν υπόσταση και εκτός </a:t>
            </a:r>
            <a:r>
              <a:rPr lang="el-GR" sz="2400" dirty="0" smtClean="0"/>
              <a:t>της </a:t>
            </a:r>
            <a:r>
              <a:rPr lang="el-GR" sz="2400" dirty="0"/>
              <a:t>κλάσης </a:t>
            </a:r>
            <a:r>
              <a:rPr lang="el-GR" sz="2800" dirty="0">
                <a:solidFill>
                  <a:srgbClr val="0070C0"/>
                </a:solidFill>
              </a:rPr>
              <a:t>Χ</a:t>
            </a:r>
            <a:r>
              <a:rPr lang="el-GR" sz="2400" dirty="0"/>
              <a:t>.</a:t>
            </a:r>
          </a:p>
          <a:p>
            <a:pPr lvl="1"/>
            <a:r>
              <a:rPr lang="el-GR" dirty="0" smtClean="0"/>
              <a:t>Όταν καταστρέφεται ένα αντικείμενο της κλάσης </a:t>
            </a:r>
            <a:r>
              <a:rPr lang="el-GR" dirty="0" smtClean="0">
                <a:solidFill>
                  <a:srgbClr val="0070C0"/>
                </a:solidFill>
              </a:rPr>
              <a:t>Χ</a:t>
            </a:r>
            <a:r>
              <a:rPr lang="el-GR" dirty="0" smtClean="0"/>
              <a:t> </a:t>
            </a:r>
            <a:r>
              <a:rPr lang="el-GR" dirty="0" smtClean="0">
                <a:solidFill>
                  <a:schemeClr val="accent6">
                    <a:lumMod val="75000"/>
                  </a:schemeClr>
                </a:solidFill>
              </a:rPr>
              <a:t>δεν καταστρέφονται απαραίτητα</a:t>
            </a:r>
            <a:r>
              <a:rPr lang="el-GR" dirty="0" smtClean="0">
                <a:solidFill>
                  <a:srgbClr val="FF0000"/>
                </a:solidFill>
              </a:rPr>
              <a:t> </a:t>
            </a:r>
            <a:r>
              <a:rPr lang="el-GR" dirty="0" smtClean="0"/>
              <a:t>και τα αντικείμενα της κλάσης </a:t>
            </a:r>
            <a:r>
              <a:rPr lang="el-GR" dirty="0" smtClean="0">
                <a:solidFill>
                  <a:srgbClr val="0070C0"/>
                </a:solidFill>
              </a:rPr>
              <a:t>Υ</a:t>
            </a:r>
            <a:r>
              <a:rPr lang="el-GR" dirty="0" smtClean="0"/>
              <a:t>.</a:t>
            </a:r>
          </a:p>
          <a:p>
            <a:r>
              <a:rPr lang="el-GR" dirty="0" smtClean="0"/>
              <a:t>Παραδείγματα:</a:t>
            </a:r>
          </a:p>
          <a:p>
            <a:pPr lvl="1"/>
            <a:r>
              <a:rPr lang="el-GR" dirty="0" smtClean="0"/>
              <a:t>Σε έναν άνθρωπο μπορεί να ανήκει ένα αυτοκίνητο, ρούχα, κλπ.</a:t>
            </a:r>
          </a:p>
          <a:p>
            <a:pPr lvl="1"/>
            <a:r>
              <a:rPr lang="el-GR" dirty="0" smtClean="0"/>
              <a:t>Ένα κτήριο μπορεί να έχει μέσα ανθρώπους, έπιπλα, κλπ.</a:t>
            </a:r>
          </a:p>
          <a:p>
            <a:r>
              <a:rPr lang="el-GR" dirty="0" smtClean="0"/>
              <a:t>Στην περίπτωση μας η κλάση </a:t>
            </a:r>
            <a:r>
              <a:rPr lang="en-US" dirty="0" err="1">
                <a:solidFill>
                  <a:srgbClr val="0070C0"/>
                </a:solidFill>
              </a:rPr>
              <a:t>StackElement</a:t>
            </a:r>
            <a:r>
              <a:rPr lang="en-US" dirty="0">
                <a:solidFill>
                  <a:srgbClr val="0070C0"/>
                </a:solidFill>
              </a:rPr>
              <a:t> </a:t>
            </a:r>
            <a:r>
              <a:rPr lang="el-GR" dirty="0" smtClean="0"/>
              <a:t>έχει σχέση συνάθροισης με την κλάση </a:t>
            </a:r>
            <a:r>
              <a:rPr lang="en-US" dirty="0" smtClean="0">
                <a:solidFill>
                  <a:srgbClr val="0070C0"/>
                </a:solidFill>
              </a:rPr>
              <a:t>Person</a:t>
            </a:r>
            <a:r>
              <a:rPr lang="en-US" dirty="0" smtClean="0"/>
              <a:t>.</a:t>
            </a:r>
            <a:endParaRPr lang="el-GR" dirty="0" smtClean="0"/>
          </a:p>
          <a:p>
            <a:pPr lvl="1"/>
            <a:endParaRPr lang="en-US" dirty="0"/>
          </a:p>
        </p:txBody>
      </p:sp>
    </p:spTree>
    <p:extLst>
      <p:ext uri="{BB962C8B-B14F-4D97-AF65-F5344CB8AC3E}">
        <p14:creationId xmlns:p14="http://schemas.microsoft.com/office/powerpoint/2010/main" val="4226132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σύνθεσης –</a:t>
            </a:r>
            <a:r>
              <a:rPr lang="en-US" dirty="0" smtClean="0"/>
              <a:t> Composition </a:t>
            </a:r>
            <a:endParaRPr lang="en-US" dirty="0"/>
          </a:p>
        </p:txBody>
      </p:sp>
      <p:sp>
        <p:nvSpPr>
          <p:cNvPr id="3" name="Content Placeholder 2"/>
          <p:cNvSpPr>
            <a:spLocks noGrp="1"/>
          </p:cNvSpPr>
          <p:nvPr>
            <p:ph idx="1"/>
          </p:nvPr>
        </p:nvSpPr>
        <p:spPr>
          <a:xfrm>
            <a:off x="323528" y="1600200"/>
            <a:ext cx="8712968" cy="4876800"/>
          </a:xfrm>
        </p:spPr>
        <p:txBody>
          <a:bodyPr>
            <a:normAutofit fontScale="925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σύνθεσης </a:t>
            </a:r>
            <a:r>
              <a:rPr lang="el-GR" sz="2800" dirty="0"/>
              <a:t>με την κλάση </a:t>
            </a:r>
            <a:r>
              <a:rPr lang="el-GR" sz="2800" dirty="0">
                <a:solidFill>
                  <a:srgbClr val="0070C0"/>
                </a:solidFill>
              </a:rPr>
              <a:t>Υ,</a:t>
            </a:r>
            <a:r>
              <a:rPr lang="el-GR" sz="2800" dirty="0"/>
              <a:t> αν </a:t>
            </a:r>
            <a:r>
              <a:rPr lang="el-GR" sz="2800" dirty="0" smtClean="0"/>
              <a:t>το </a:t>
            </a:r>
            <a:r>
              <a:rPr lang="el-GR" sz="2800" dirty="0"/>
              <a:t>αντικείμενο της κλάσης </a:t>
            </a:r>
            <a:r>
              <a:rPr lang="el-GR" sz="2800" dirty="0">
                <a:solidFill>
                  <a:srgbClr val="0070C0"/>
                </a:solidFill>
              </a:rPr>
              <a:t>Χ </a:t>
            </a:r>
            <a:r>
              <a:rPr lang="el-GR" sz="2800" dirty="0">
                <a:solidFill>
                  <a:srgbClr val="FF0000"/>
                </a:solidFill>
              </a:rPr>
              <a:t>αποτελείται</a:t>
            </a:r>
            <a:r>
              <a:rPr lang="el-GR" sz="2800" dirty="0"/>
              <a:t> </a:t>
            </a:r>
            <a:r>
              <a:rPr lang="el-GR" sz="2800" dirty="0">
                <a:solidFill>
                  <a:srgbClr val="FF0000"/>
                </a:solidFill>
              </a:rPr>
              <a:t>από</a:t>
            </a:r>
            <a:r>
              <a:rPr lang="el-GR" sz="2800" dirty="0"/>
              <a:t> </a:t>
            </a:r>
            <a:r>
              <a:rPr lang="el-GR" sz="2800" dirty="0" smtClean="0"/>
              <a:t>αντικείμενα </a:t>
            </a:r>
            <a:r>
              <a:rPr lang="el-GR" sz="2800" dirty="0"/>
              <a:t>της κλάσης </a:t>
            </a:r>
            <a:r>
              <a:rPr lang="el-GR" sz="2800" dirty="0" smtClean="0">
                <a:solidFill>
                  <a:srgbClr val="0070C0"/>
                </a:solidFill>
              </a:rPr>
              <a:t>Υ. </a:t>
            </a:r>
          </a:p>
          <a:p>
            <a:pPr marL="457200" lvl="2"/>
            <a:r>
              <a:rPr lang="el-GR" sz="2400" dirty="0"/>
              <a:t>Τα αντικείμενα της κλάσης </a:t>
            </a:r>
            <a:r>
              <a:rPr lang="el-GR" sz="2800" dirty="0">
                <a:solidFill>
                  <a:srgbClr val="0070C0"/>
                </a:solidFill>
              </a:rPr>
              <a:t>Υ</a:t>
            </a:r>
            <a:r>
              <a:rPr lang="el-GR" sz="2400" dirty="0"/>
              <a:t> </a:t>
            </a:r>
            <a:r>
              <a:rPr lang="el-GR" sz="2400" dirty="0">
                <a:solidFill>
                  <a:schemeClr val="accent6">
                    <a:lumMod val="75000"/>
                  </a:schemeClr>
                </a:solidFill>
              </a:rPr>
              <a:t>δεν υπάρχουν εκτός </a:t>
            </a:r>
            <a:r>
              <a:rPr lang="el-GR" sz="2400" dirty="0"/>
              <a:t>της κλάσης </a:t>
            </a:r>
            <a:r>
              <a:rPr lang="el-GR" sz="2800" dirty="0">
                <a:solidFill>
                  <a:srgbClr val="0070C0"/>
                </a:solidFill>
              </a:rPr>
              <a:t>Χ</a:t>
            </a:r>
            <a:r>
              <a:rPr lang="el-GR" sz="2400" dirty="0"/>
              <a:t>.</a:t>
            </a:r>
          </a:p>
          <a:p>
            <a:pPr lvl="1"/>
            <a:r>
              <a:rPr lang="el-GR" dirty="0" smtClean="0"/>
              <a:t>Η κλάση </a:t>
            </a:r>
            <a:r>
              <a:rPr lang="el-GR" dirty="0" smtClean="0">
                <a:solidFill>
                  <a:srgbClr val="0070C0"/>
                </a:solidFill>
              </a:rPr>
              <a:t>Χ</a:t>
            </a:r>
            <a:r>
              <a:rPr lang="el-GR" dirty="0" smtClean="0"/>
              <a:t> </a:t>
            </a:r>
            <a:r>
              <a:rPr lang="el-GR" dirty="0" smtClean="0">
                <a:solidFill>
                  <a:schemeClr val="accent6">
                    <a:lumMod val="75000"/>
                  </a:schemeClr>
                </a:solidFill>
              </a:rPr>
              <a:t>δημιουργεί </a:t>
            </a:r>
            <a:r>
              <a:rPr lang="el-GR" dirty="0"/>
              <a:t>τ</a:t>
            </a:r>
            <a:r>
              <a:rPr lang="el-GR" dirty="0" smtClean="0"/>
              <a:t>α αντικείμενα της κλάσης </a:t>
            </a:r>
            <a:r>
              <a:rPr lang="el-GR" dirty="0" smtClean="0">
                <a:solidFill>
                  <a:srgbClr val="0070C0"/>
                </a:solidFill>
              </a:rPr>
              <a:t>Υ, </a:t>
            </a:r>
            <a:r>
              <a:rPr lang="el-GR" dirty="0"/>
              <a:t>και </a:t>
            </a:r>
            <a:r>
              <a:rPr lang="el-GR" dirty="0">
                <a:solidFill>
                  <a:schemeClr val="accent6">
                    <a:lumMod val="75000"/>
                  </a:schemeClr>
                </a:solidFill>
              </a:rPr>
              <a:t>καταστρέφονται</a:t>
            </a:r>
            <a:r>
              <a:rPr lang="el-GR" dirty="0"/>
              <a:t> όταν καταστρέφεται το αντικείμενο της κλάσης </a:t>
            </a:r>
            <a:r>
              <a:rPr lang="el-GR" dirty="0" smtClean="0">
                <a:solidFill>
                  <a:srgbClr val="0070C0"/>
                </a:solidFill>
              </a:rPr>
              <a:t>Χ</a:t>
            </a:r>
            <a:r>
              <a:rPr lang="el-GR" dirty="0" smtClean="0"/>
              <a:t>.</a:t>
            </a:r>
          </a:p>
          <a:p>
            <a:r>
              <a:rPr lang="el-GR" dirty="0" smtClean="0"/>
              <a:t>Παραδείγματα:</a:t>
            </a:r>
          </a:p>
          <a:p>
            <a:pPr lvl="1"/>
            <a:r>
              <a:rPr lang="el-GR" dirty="0" smtClean="0"/>
              <a:t>Ένας άνθρωπος αποτελείται από μέρη του σώματος: κεφάλι, πόδια, χέρια κλπ.</a:t>
            </a:r>
          </a:p>
          <a:p>
            <a:pPr lvl="1"/>
            <a:r>
              <a:rPr lang="el-GR" dirty="0" smtClean="0"/>
              <a:t>Ένα κτήριο αποτελείται από τοίχους, δωμάτια, πόρτες, κλπ.</a:t>
            </a:r>
          </a:p>
          <a:p>
            <a:r>
              <a:rPr lang="el-GR" dirty="0" smtClean="0"/>
              <a:t>Στην περίπτωση μας η κλάση </a:t>
            </a:r>
            <a:r>
              <a:rPr lang="en-US" dirty="0" smtClean="0">
                <a:solidFill>
                  <a:srgbClr val="0070C0"/>
                </a:solidFill>
              </a:rPr>
              <a:t>Stack </a:t>
            </a:r>
            <a:r>
              <a:rPr lang="el-GR" dirty="0" smtClean="0"/>
              <a:t>έχει σχέση σύνθεσης με την κλάση </a:t>
            </a:r>
            <a:r>
              <a:rPr lang="en-US" dirty="0" err="1" smtClean="0">
                <a:solidFill>
                  <a:srgbClr val="0070C0"/>
                </a:solidFill>
              </a:rPr>
              <a:t>StackElement</a:t>
            </a:r>
            <a:r>
              <a:rPr lang="en-US" dirty="0" smtClean="0"/>
              <a:t>.</a:t>
            </a:r>
            <a:endParaRPr lang="el-GR" dirty="0" smtClean="0"/>
          </a:p>
          <a:p>
            <a:pPr lvl="1"/>
            <a:endParaRPr lang="en-US" dirty="0"/>
          </a:p>
        </p:txBody>
      </p:sp>
    </p:spTree>
    <p:extLst>
      <p:ext uri="{BB962C8B-B14F-4D97-AF65-F5344CB8AC3E}">
        <p14:creationId xmlns:p14="http://schemas.microsoft.com/office/powerpoint/2010/main" val="2411468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διαγράμματα</a:t>
            </a:r>
            <a:endParaRPr lang="en-US" dirty="0"/>
          </a:p>
        </p:txBody>
      </p:sp>
      <p:grpSp>
        <p:nvGrpSpPr>
          <p:cNvPr id="4" name="Group 4"/>
          <p:cNvGrpSpPr>
            <a:grpSpLocks/>
          </p:cNvGrpSpPr>
          <p:nvPr/>
        </p:nvGrpSpPr>
        <p:grpSpPr bwMode="auto">
          <a:xfrm>
            <a:off x="1905000" y="5691336"/>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364088" y="5691336"/>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Person</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p:cNvCxnSpPr>
          <p:nvPr/>
        </p:nvCxnSpPr>
        <p:spPr bwMode="auto">
          <a:xfrm>
            <a:off x="3962400" y="6072336"/>
            <a:ext cx="1401688"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657600" y="5919936"/>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grpSp>
        <p:nvGrpSpPr>
          <p:cNvPr id="28" name="Group 4"/>
          <p:cNvGrpSpPr>
            <a:grpSpLocks/>
          </p:cNvGrpSpPr>
          <p:nvPr/>
        </p:nvGrpSpPr>
        <p:grpSpPr bwMode="auto">
          <a:xfrm>
            <a:off x="1905000" y="3573558"/>
            <a:ext cx="1752600" cy="762000"/>
            <a:chOff x="2112" y="1440"/>
            <a:chExt cx="816" cy="480"/>
          </a:xfrm>
        </p:grpSpPr>
        <p:sp>
          <p:nvSpPr>
            <p:cNvPr id="2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3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3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33" name="AutoShape 17"/>
          <p:cNvSpPr>
            <a:spLocks noChangeArrowheads="1"/>
          </p:cNvSpPr>
          <p:nvPr/>
        </p:nvSpPr>
        <p:spPr bwMode="auto">
          <a:xfrm>
            <a:off x="2628900" y="433555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5" name="Straight Connector 34"/>
          <p:cNvCxnSpPr>
            <a:stCxn id="33" idx="2"/>
          </p:cNvCxnSpPr>
          <p:nvPr/>
        </p:nvCxnSpPr>
        <p:spPr>
          <a:xfrm>
            <a:off x="2781300" y="4640358"/>
            <a:ext cx="0" cy="1050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457200" y="1600200"/>
            <a:ext cx="8229600" cy="1839686"/>
          </a:xfrm>
        </p:spPr>
        <p:txBody>
          <a:bodyPr>
            <a:normAutofit/>
          </a:bodyPr>
          <a:lstStyle/>
          <a:p>
            <a:r>
              <a:rPr lang="el-GR" dirty="0" smtClean="0"/>
              <a:t>Για να ξεχωρίζουν μεταξύ τους (κάποιες φορές) αναπαριστώνται διαφορετικά στα </a:t>
            </a:r>
            <a:r>
              <a:rPr lang="en-US" dirty="0" smtClean="0">
                <a:solidFill>
                  <a:srgbClr val="0070C0"/>
                </a:solidFill>
              </a:rPr>
              <a:t>UML </a:t>
            </a:r>
            <a:r>
              <a:rPr lang="el-GR" dirty="0" smtClean="0">
                <a:solidFill>
                  <a:srgbClr val="0070C0"/>
                </a:solidFill>
              </a:rPr>
              <a:t>διαγράμματα</a:t>
            </a:r>
            <a:r>
              <a:rPr lang="el-GR" dirty="0" smtClean="0"/>
              <a:t>.</a:t>
            </a:r>
            <a:endParaRPr lang="en-US" dirty="0" smtClean="0"/>
          </a:p>
        </p:txBody>
      </p:sp>
      <p:sp>
        <p:nvSpPr>
          <p:cNvPr id="3" name="Oval 2"/>
          <p:cNvSpPr/>
          <p:nvPr/>
        </p:nvSpPr>
        <p:spPr>
          <a:xfrm>
            <a:off x="3275856" y="5445224"/>
            <a:ext cx="1224136" cy="11521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327543" y="5171786"/>
            <a:ext cx="1883849" cy="369332"/>
          </a:xfrm>
          <a:prstGeom prst="rect">
            <a:avLst/>
          </a:prstGeom>
          <a:noFill/>
          <a:ln>
            <a:solidFill>
              <a:srgbClr val="FF0000"/>
            </a:solidFill>
          </a:ln>
        </p:spPr>
        <p:txBody>
          <a:bodyPr wrap="none" rtlCol="0">
            <a:spAutoFit/>
          </a:bodyPr>
          <a:lstStyle/>
          <a:p>
            <a:r>
              <a:rPr lang="el-GR" dirty="0" smtClean="0"/>
              <a:t>Σχέση σύνθεσης</a:t>
            </a:r>
            <a:endParaRPr lang="en-US" dirty="0"/>
          </a:p>
        </p:txBody>
      </p:sp>
      <p:sp>
        <p:nvSpPr>
          <p:cNvPr id="26" name="Oval 25"/>
          <p:cNvSpPr/>
          <p:nvPr/>
        </p:nvSpPr>
        <p:spPr>
          <a:xfrm>
            <a:off x="2140236" y="4019658"/>
            <a:ext cx="1224136" cy="115212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558067" y="4477362"/>
            <a:ext cx="2225289" cy="369332"/>
          </a:xfrm>
          <a:prstGeom prst="rect">
            <a:avLst/>
          </a:prstGeom>
          <a:noFill/>
          <a:ln>
            <a:solidFill>
              <a:srgbClr val="0070C0"/>
            </a:solidFill>
          </a:ln>
        </p:spPr>
        <p:txBody>
          <a:bodyPr wrap="none" rtlCol="0">
            <a:spAutoFit/>
          </a:bodyPr>
          <a:lstStyle/>
          <a:p>
            <a:r>
              <a:rPr lang="el-GR" dirty="0" smtClean="0"/>
              <a:t>Σχέση συνάθροισης</a:t>
            </a:r>
            <a:endParaRPr lang="en-US" dirty="0"/>
          </a:p>
        </p:txBody>
      </p:sp>
    </p:spTree>
    <p:extLst>
      <p:ext uri="{BB962C8B-B14F-4D97-AF65-F5344CB8AC3E}">
        <p14:creationId xmlns:p14="http://schemas.microsoft.com/office/powerpoint/2010/main" val="3378207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Aggregation and Composition</a:t>
            </a:r>
            <a:endParaRPr lang="en-US" dirty="0"/>
          </a:p>
        </p:txBody>
      </p:sp>
      <p:sp>
        <p:nvSpPr>
          <p:cNvPr id="3" name="Content Placeholder 2"/>
          <p:cNvSpPr>
            <a:spLocks noGrp="1"/>
          </p:cNvSpPr>
          <p:nvPr>
            <p:ph idx="1"/>
          </p:nvPr>
        </p:nvSpPr>
        <p:spPr/>
        <p:txBody>
          <a:bodyPr/>
          <a:lstStyle/>
          <a:p>
            <a:r>
              <a:rPr lang="el-GR" dirty="0" smtClean="0"/>
              <a:t>Το αν θα είναι μια σχέση, σχέση </a:t>
            </a:r>
            <a:r>
              <a:rPr lang="el-GR" dirty="0" smtClean="0">
                <a:solidFill>
                  <a:schemeClr val="accent6">
                    <a:lumMod val="75000"/>
                  </a:schemeClr>
                </a:solidFill>
              </a:rPr>
              <a:t>συνάθροισης</a:t>
            </a:r>
            <a:r>
              <a:rPr lang="el-GR" dirty="0" smtClean="0"/>
              <a:t> ή </a:t>
            </a:r>
            <a:r>
              <a:rPr lang="el-GR" dirty="0" smtClean="0">
                <a:solidFill>
                  <a:srgbClr val="0070C0"/>
                </a:solidFill>
              </a:rPr>
              <a:t>σύνθεσης</a:t>
            </a:r>
            <a:r>
              <a:rPr lang="el-GR" dirty="0" smtClean="0"/>
              <a:t> εξαρτάται κατά πολύ και από την υλοποίηση μας και τον σχεδιασμό.</a:t>
            </a:r>
          </a:p>
          <a:p>
            <a:pPr lvl="1"/>
            <a:r>
              <a:rPr lang="el-GR" dirty="0" smtClean="0"/>
              <a:t>Π.χ., σε ένα διαφορετικό πρόγραμμα μπορεί να επαναχρησιμοποιούμε το </a:t>
            </a:r>
            <a:r>
              <a:rPr lang="en-US" dirty="0" err="1" smtClean="0"/>
              <a:t>StackElement</a:t>
            </a:r>
            <a:r>
              <a:rPr lang="en-US" dirty="0" smtClean="0"/>
              <a:t>.</a:t>
            </a:r>
          </a:p>
          <a:p>
            <a:pPr lvl="1"/>
            <a:r>
              <a:rPr lang="el-GR" dirty="0" smtClean="0"/>
              <a:t>Π.χ., σε μία διαφορετική εφαρμογή, τα ανθρώπινα όργανα υπάρχουν και χωρίς τον άνθρωπο.</a:t>
            </a:r>
            <a:endParaRPr lang="en-US" dirty="0"/>
          </a:p>
        </p:txBody>
      </p:sp>
    </p:spTree>
    <p:extLst>
      <p:ext uri="{BB962C8B-B14F-4D97-AF65-F5344CB8AC3E}">
        <p14:creationId xmlns:p14="http://schemas.microsoft.com/office/powerpoint/2010/main" val="433380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Προσοχή!</a:t>
            </a:r>
            <a:endParaRPr lang="en-US" dirty="0"/>
          </a:p>
        </p:txBody>
      </p:sp>
      <p:sp>
        <p:nvSpPr>
          <p:cNvPr id="3" name="Content Placeholder 2"/>
          <p:cNvSpPr>
            <a:spLocks noGrp="1"/>
          </p:cNvSpPr>
          <p:nvPr>
            <p:ph idx="1"/>
          </p:nvPr>
        </p:nvSpPr>
        <p:spPr/>
        <p:txBody>
          <a:bodyPr>
            <a:normAutofit fontScale="92500"/>
          </a:bodyPr>
          <a:lstStyle/>
          <a:p>
            <a:r>
              <a:rPr lang="el-GR" dirty="0" smtClean="0"/>
              <a:t>Ο διαχωρισμός σε σχέσεις συνάθροισης και σύνθεσης είναι ως ένα βαθμό ένας </a:t>
            </a:r>
            <a:r>
              <a:rPr lang="el-GR" dirty="0" smtClean="0">
                <a:solidFill>
                  <a:schemeClr val="accent6">
                    <a:lumMod val="75000"/>
                  </a:schemeClr>
                </a:solidFill>
              </a:rPr>
              <a:t>φορμαλισμός</a:t>
            </a:r>
            <a:r>
              <a:rPr lang="el-GR" dirty="0" smtClean="0"/>
              <a:t>.</a:t>
            </a:r>
          </a:p>
          <a:p>
            <a:pPr lvl="1"/>
            <a:r>
              <a:rPr lang="el-GR" dirty="0" smtClean="0"/>
              <a:t>Μην «κολλήσετε» προσπαθώντας να ορίσετε την σχέση. </a:t>
            </a:r>
          </a:p>
          <a:p>
            <a:pPr lvl="1"/>
            <a:r>
              <a:rPr lang="el-GR" dirty="0" smtClean="0"/>
              <a:t>Το σημαντικό είναι όταν δημιουργείτε το πρόγραμμα σας να σκεφτείτε </a:t>
            </a:r>
            <a:r>
              <a:rPr lang="el-GR" dirty="0" smtClean="0">
                <a:solidFill>
                  <a:srgbClr val="0070C0"/>
                </a:solidFill>
              </a:rPr>
              <a:t>ποιες κλάσεις χρειάζονται τα αντικείμενα </a:t>
            </a:r>
            <a:r>
              <a:rPr lang="el-GR" dirty="0" smtClean="0"/>
              <a:t>που δημιουργούνται και </a:t>
            </a:r>
            <a:r>
              <a:rPr lang="el-GR" dirty="0" smtClean="0">
                <a:solidFill>
                  <a:schemeClr val="accent6">
                    <a:lumMod val="75000"/>
                  </a:schemeClr>
                </a:solidFill>
              </a:rPr>
              <a:t>πότε πρέπει να δημιουργηθούν </a:t>
            </a:r>
            <a:r>
              <a:rPr lang="el-GR" dirty="0" smtClean="0"/>
              <a:t>μέσα στον κώδικα</a:t>
            </a:r>
            <a:r>
              <a:rPr lang="en-US" dirty="0" smtClean="0"/>
              <a:t>, </a:t>
            </a:r>
            <a:r>
              <a:rPr lang="el-GR" dirty="0" smtClean="0"/>
              <a:t>και ποιες κλάσεις επηρεάζονται όταν αλλάζουν.</a:t>
            </a:r>
          </a:p>
          <a:p>
            <a:pPr lvl="1"/>
            <a:r>
              <a:rPr lang="el-GR" dirty="0" smtClean="0">
                <a:solidFill>
                  <a:srgbClr val="0070C0"/>
                </a:solidFill>
              </a:rPr>
              <a:t>Δεν υπάρχει χρυσός κανόνας</a:t>
            </a:r>
            <a:r>
              <a:rPr lang="el-GR" dirty="0" smtClean="0"/>
              <a:t>. Γενικά το πώς θα σχεδιαστεί το πρόγραμμα είναι κάτι που μπορεί να γίνει με πολλούς τρόπους συνήθως. Διαλέξτε αυτόν που θα κάνει το πρόγραμμα πιο </a:t>
            </a:r>
            <a:r>
              <a:rPr lang="el-GR" dirty="0" smtClean="0">
                <a:solidFill>
                  <a:schemeClr val="accent6">
                    <a:lumMod val="75000"/>
                  </a:schemeClr>
                </a:solidFill>
              </a:rPr>
              <a:t>απλό</a:t>
            </a:r>
            <a:r>
              <a:rPr lang="el-GR" dirty="0" smtClean="0"/>
              <a:t>, </a:t>
            </a:r>
            <a:r>
              <a:rPr lang="el-GR" dirty="0" smtClean="0">
                <a:solidFill>
                  <a:srgbClr val="0070C0"/>
                </a:solidFill>
              </a:rPr>
              <a:t>ευανάγνωστο</a:t>
            </a:r>
            <a:r>
              <a:rPr lang="el-GR" dirty="0" smtClean="0"/>
              <a:t>, </a:t>
            </a:r>
            <a:r>
              <a:rPr lang="el-GR" dirty="0" smtClean="0">
                <a:solidFill>
                  <a:schemeClr val="accent6">
                    <a:lumMod val="75000"/>
                  </a:schemeClr>
                </a:solidFill>
              </a:rPr>
              <a:t>εύκολο να επεκταθεί</a:t>
            </a:r>
            <a:r>
              <a:rPr lang="el-GR" dirty="0" smtClean="0"/>
              <a:t>, να </a:t>
            </a:r>
            <a:r>
              <a:rPr lang="el-GR" dirty="0" smtClean="0">
                <a:solidFill>
                  <a:srgbClr val="0070C0"/>
                </a:solidFill>
              </a:rPr>
              <a:t>ξαναχρησιμοποιηθεί</a:t>
            </a:r>
            <a:r>
              <a:rPr lang="el-GR" dirty="0" smtClean="0"/>
              <a:t> και να </a:t>
            </a:r>
            <a:r>
              <a:rPr lang="el-GR" dirty="0" smtClean="0">
                <a:solidFill>
                  <a:schemeClr val="accent6">
                    <a:lumMod val="75000"/>
                  </a:schemeClr>
                </a:solidFill>
              </a:rPr>
              <a:t>διατηρηθεί</a:t>
            </a:r>
            <a:r>
              <a:rPr lang="el-GR" dirty="0" smtClean="0"/>
              <a:t>.</a:t>
            </a:r>
            <a:endParaRPr lang="en-US" dirty="0"/>
          </a:p>
        </p:txBody>
      </p:sp>
    </p:spTree>
    <p:extLst>
      <p:ext uri="{BB962C8B-B14F-4D97-AF65-F5344CB8AC3E}">
        <p14:creationId xmlns:p14="http://schemas.microsoft.com/office/powerpoint/2010/main" val="1951255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4276654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095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07504" y="4869160"/>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sp>
        <p:nvSpPr>
          <p:cNvPr id="2" name="Title 1"/>
          <p:cNvSpPr>
            <a:spLocks noGrp="1"/>
          </p:cNvSpPr>
          <p:nvPr>
            <p:ph type="title"/>
          </p:nvPr>
        </p:nvSpPr>
        <p:spPr/>
        <p:txBody>
          <a:bodyPr>
            <a:normAutofit/>
          </a:bodyPr>
          <a:lstStyle/>
          <a:p>
            <a:r>
              <a:rPr lang="el-GR" dirty="0" smtClean="0"/>
              <a:t>Εκτέλεση</a:t>
            </a:r>
            <a:endParaRPr lang="en-US" dirty="0"/>
          </a:p>
        </p:txBody>
      </p:sp>
      <p:graphicFrame>
        <p:nvGraphicFramePr>
          <p:cNvPr id="5" name="Table 4"/>
          <p:cNvGraphicFramePr>
            <a:graphicFrameLocks noGrp="1"/>
          </p:cNvGraphicFramePr>
          <p:nvPr>
            <p:extLst/>
          </p:nvPr>
        </p:nvGraphicFramePr>
        <p:xfrm>
          <a:off x="187219" y="5184445"/>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err="1" smtClean="0">
                          <a:solidFill>
                            <a:srgbClr val="FF0000"/>
                          </a:solidFill>
                          <a:latin typeface="Courier New" pitchFamily="49" charset="0"/>
                          <a:cs typeface="Courier New" pitchFamily="49" charset="0"/>
                        </a:rPr>
                        <a:t>alice</a:t>
                      </a:r>
                      <a:endParaRPr lang="en-US" sz="1200" dirty="0"/>
                    </a:p>
                  </a:txBody>
                  <a:tcPr/>
                </a:tc>
                <a:tc>
                  <a:txBody>
                    <a:bodyPr/>
                    <a:lstStyle/>
                    <a:p>
                      <a:pPr algn="ctr"/>
                      <a:r>
                        <a:rPr lang="en-US" dirty="0" err="1" smtClean="0"/>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0070C0"/>
                          </a:solidFill>
                          <a:latin typeface="Courier New" pitchFamily="49" charset="0"/>
                          <a:cs typeface="Courier New" pitchFamily="49" charset="0"/>
                        </a:rPr>
                        <a:t>myCar</a:t>
                      </a:r>
                      <a:endParaRPr lang="en-US" sz="1200" dirty="0" smtClean="0">
                        <a:solidFill>
                          <a:srgbClr val="0070C0"/>
                        </a:solidFill>
                      </a:endParaRPr>
                    </a:p>
                  </a:txBody>
                  <a:tcPr/>
                </a:tc>
                <a:tc>
                  <a:txBody>
                    <a:bodyPr/>
                    <a:lstStyle/>
                    <a:p>
                      <a:pPr algn="ctr"/>
                      <a:r>
                        <a:rPr lang="en-US" dirty="0" smtClean="0"/>
                        <a:t>0x0020</a:t>
                      </a:r>
                      <a:endParaRPr lang="en-US" dirty="0"/>
                    </a:p>
                  </a:txBody>
                  <a:tcPr anchor="ctr"/>
                </a:tc>
              </a:tr>
            </a:tbl>
          </a:graphicData>
        </a:graphic>
      </p:graphicFrame>
      <p:cxnSp>
        <p:nvCxnSpPr>
          <p:cNvPr id="7" name="Elbow Connector 6"/>
          <p:cNvCxnSpPr>
            <a:endCxn id="13" idx="1"/>
          </p:cNvCxnSpPr>
          <p:nvPr/>
        </p:nvCxnSpPr>
        <p:spPr>
          <a:xfrm flipV="1">
            <a:off x="3311860" y="4999878"/>
            <a:ext cx="3296725" cy="37333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2396913644"/>
              </p:ext>
            </p:extLst>
          </p:nvPr>
        </p:nvGraphicFramePr>
        <p:xfrm>
          <a:off x="6608585" y="4816998"/>
          <a:ext cx="2520280" cy="36576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smtClean="0">
                          <a:solidFill>
                            <a:srgbClr val="00B050"/>
                          </a:solidFill>
                        </a:rPr>
                        <a:t>Alice 1</a:t>
                      </a:r>
                      <a:r>
                        <a:rPr lang="en-US" dirty="0" smtClean="0">
                          <a:solidFill>
                            <a:schemeClr val="tx1"/>
                          </a:solidFill>
                        </a:rPr>
                        <a:t>”</a:t>
                      </a:r>
                      <a:endParaRPr lang="en-US" dirty="0">
                        <a:solidFill>
                          <a:schemeClr val="tx1"/>
                        </a:solidFill>
                      </a:endParaRPr>
                    </a:p>
                  </a:txBody>
                  <a:tcPr/>
                </a:tc>
              </a:tr>
            </a:tbl>
          </a:graphicData>
        </a:graphic>
      </p:graphicFrame>
      <p:sp>
        <p:nvSpPr>
          <p:cNvPr id="14" name="Rectangle 13"/>
          <p:cNvSpPr/>
          <p:nvPr/>
        </p:nvSpPr>
        <p:spPr>
          <a:xfrm>
            <a:off x="107504" y="2780928"/>
            <a:ext cx="3312368" cy="3541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Elbow Connector 15"/>
          <p:cNvCxnSpPr>
            <a:endCxn id="19" idx="1"/>
          </p:cNvCxnSpPr>
          <p:nvPr/>
        </p:nvCxnSpPr>
        <p:spPr>
          <a:xfrm>
            <a:off x="3203848" y="5877272"/>
            <a:ext cx="1277706" cy="406386"/>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Table 18"/>
          <p:cNvGraphicFramePr>
            <a:graphicFrameLocks noGrp="1"/>
          </p:cNvGraphicFramePr>
          <p:nvPr>
            <p:extLst/>
          </p:nvPr>
        </p:nvGraphicFramePr>
        <p:xfrm>
          <a:off x="4481554" y="5917898"/>
          <a:ext cx="2520280" cy="73152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driver</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smtClean="0"/>
                        <a:t>position</a:t>
                      </a:r>
                      <a:endParaRPr lang="en-US" dirty="0"/>
                    </a:p>
                  </a:txBody>
                  <a:tcPr/>
                </a:tc>
                <a:tc>
                  <a:txBody>
                    <a:bodyPr/>
                    <a:lstStyle/>
                    <a:p>
                      <a:pPr algn="ctr"/>
                      <a:r>
                        <a:rPr lang="en-US" dirty="0" smtClean="0">
                          <a:solidFill>
                            <a:schemeClr val="tx1"/>
                          </a:solidFill>
                        </a:rPr>
                        <a:t>1</a:t>
                      </a:r>
                      <a:endParaRPr lang="en-US" dirty="0">
                        <a:solidFill>
                          <a:schemeClr val="tx1"/>
                        </a:solidFill>
                      </a:endParaRPr>
                    </a:p>
                  </a:txBody>
                  <a:tcPr/>
                </a:tc>
              </a:tr>
            </a:tbl>
          </a:graphicData>
        </a:graphic>
      </p:graphicFrame>
      <p:sp>
        <p:nvSpPr>
          <p:cNvPr id="29" name="TextBox 28"/>
          <p:cNvSpPr txBox="1"/>
          <p:nvPr/>
        </p:nvSpPr>
        <p:spPr>
          <a:xfrm>
            <a:off x="3707904" y="2060848"/>
            <a:ext cx="5285421" cy="646331"/>
          </a:xfrm>
          <a:prstGeom prst="rect">
            <a:avLst/>
          </a:prstGeom>
          <a:noFill/>
          <a:ln w="19050">
            <a:solidFill>
              <a:srgbClr val="0070C0"/>
            </a:solidFill>
            <a:prstDash val="dash"/>
          </a:ln>
        </p:spPr>
        <p:txBody>
          <a:bodyPr wrap="none" rtlCol="0">
            <a:spAutoFit/>
          </a:bodyPr>
          <a:lstStyle/>
          <a:p>
            <a:r>
              <a:rPr lang="en-US" b="1" dirty="0">
                <a:solidFill>
                  <a:srgbClr val="FF0000"/>
                </a:solidFill>
                <a:latin typeface="Courier New" panose="02070309020205020404" pitchFamily="49" charset="0"/>
                <a:cs typeface="Courier New" panose="02070309020205020404" pitchFamily="49" charset="0"/>
              </a:rPr>
              <a:t>Person</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alice</a:t>
            </a:r>
            <a:r>
              <a:rPr lang="en-US" b="1" dirty="0">
                <a:latin typeface="Courier New" panose="02070309020205020404" pitchFamily="49" charset="0"/>
                <a:cs typeface="Courier New" panose="02070309020205020404" pitchFamily="49" charset="0"/>
              </a:rPr>
              <a:t> = new </a:t>
            </a:r>
            <a:r>
              <a:rPr lang="en-US" b="1" dirty="0">
                <a:solidFill>
                  <a:srgbClr val="FF0000"/>
                </a:solidFill>
                <a:latin typeface="Courier New" panose="02070309020205020404" pitchFamily="49" charset="0"/>
                <a:cs typeface="Courier New" panose="02070309020205020404" pitchFamily="49" charset="0"/>
              </a:rPr>
              <a:t>Person</a:t>
            </a:r>
            <a:r>
              <a:rPr lang="en-US" b="1" dirty="0">
                <a:latin typeface="Courier New" panose="02070309020205020404" pitchFamily="49" charset="0"/>
                <a:cs typeface="Courier New" panose="02070309020205020404" pitchFamily="49" charset="0"/>
              </a:rPr>
              <a:t>("</a:t>
            </a:r>
            <a:r>
              <a:rPr lang="en-US" b="1" dirty="0">
                <a:solidFill>
                  <a:srgbClr val="00B050"/>
                </a:solidFill>
                <a:latin typeface="Courier New" panose="02070309020205020404" pitchFamily="49" charset="0"/>
                <a:cs typeface="Courier New" panose="02070309020205020404" pitchFamily="49" charset="0"/>
              </a:rPr>
              <a:t>Alice 1</a:t>
            </a:r>
            <a:r>
              <a:rPr lang="en-US" b="1" dirty="0" smtClean="0">
                <a:latin typeface="Courier New" panose="02070309020205020404" pitchFamily="49" charset="0"/>
                <a:cs typeface="Courier New" panose="02070309020205020404" pitchFamily="49" charset="0"/>
              </a:rPr>
              <a:t>");</a:t>
            </a:r>
            <a:endParaRPr lang="el-GR" b="1" dirty="0" smtClean="0">
              <a:latin typeface="Courier New" panose="02070309020205020404" pitchFamily="49" charset="0"/>
              <a:cs typeface="Courier New" panose="02070309020205020404" pitchFamily="49" charset="0"/>
            </a:endParaRPr>
          </a:p>
          <a:p>
            <a:r>
              <a:rPr lang="en-US" b="1" dirty="0" smtClean="0">
                <a:solidFill>
                  <a:srgbClr val="0070C0"/>
                </a:solidFill>
                <a:latin typeface="Courier New" panose="02070309020205020404" pitchFamily="49" charset="0"/>
                <a:cs typeface="Courier New" panose="02070309020205020404" pitchFamily="49" charset="0"/>
              </a:rPr>
              <a:t>Car</a:t>
            </a:r>
            <a:r>
              <a:rPr lang="en-US" b="1" dirty="0" smtClean="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myCar</a:t>
            </a:r>
            <a:r>
              <a:rPr lang="en-US" b="1" dirty="0">
                <a:latin typeface="Courier New" panose="02070309020205020404" pitchFamily="49" charset="0"/>
                <a:cs typeface="Courier New" panose="02070309020205020404" pitchFamily="49" charset="0"/>
              </a:rPr>
              <a:t> = new </a:t>
            </a:r>
            <a:r>
              <a:rPr lang="en-US" b="1" dirty="0">
                <a:solidFill>
                  <a:srgbClr val="0070C0"/>
                </a:solidFill>
                <a:latin typeface="Courier New" panose="02070309020205020404" pitchFamily="49" charset="0"/>
                <a:cs typeface="Courier New" panose="02070309020205020404" pitchFamily="49" charset="0"/>
              </a:rPr>
              <a:t>Car</a:t>
            </a:r>
            <a:r>
              <a:rPr lang="en-US" b="1" dirty="0">
                <a:latin typeface="Courier New" panose="02070309020205020404" pitchFamily="49" charset="0"/>
                <a:cs typeface="Courier New" panose="02070309020205020404" pitchFamily="49" charset="0"/>
              </a:rPr>
              <a:t>(1, </a:t>
            </a:r>
            <a:r>
              <a:rPr lang="en-US" b="1" dirty="0" err="1">
                <a:solidFill>
                  <a:srgbClr val="FF0000"/>
                </a:solidFill>
                <a:latin typeface="Courier New" panose="02070309020205020404" pitchFamily="49" charset="0"/>
                <a:cs typeface="Courier New" panose="02070309020205020404" pitchFamily="49" charset="0"/>
              </a:rPr>
              <a:t>alice</a:t>
            </a:r>
            <a:r>
              <a:rPr lang="en-US" b="1" dirty="0">
                <a:latin typeface="Courier New" panose="02070309020205020404" pitchFamily="49" charset="0"/>
                <a:cs typeface="Courier New" panose="02070309020205020404" pitchFamily="49" charset="0"/>
              </a:rPr>
              <a:t>);</a:t>
            </a:r>
          </a:p>
        </p:txBody>
      </p:sp>
      <p:cxnSp>
        <p:nvCxnSpPr>
          <p:cNvPr id="11" name="Elbow Connector 10"/>
          <p:cNvCxnSpPr/>
          <p:nvPr/>
        </p:nvCxnSpPr>
        <p:spPr>
          <a:xfrm rot="5400000" flipH="1" flipV="1">
            <a:off x="6203584" y="5333577"/>
            <a:ext cx="747694" cy="453634"/>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6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19393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2912195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Κλάση </a:t>
            </a:r>
            <a:r>
              <a:rPr lang="en-US" dirty="0" smtClean="0"/>
              <a:t>Professor</a:t>
            </a:r>
            <a:endParaRPr lang="en-US" dirty="0"/>
          </a:p>
        </p:txBody>
      </p:sp>
      <p:sp>
        <p:nvSpPr>
          <p:cNvPr id="6" name="Content Placeholder 5"/>
          <p:cNvSpPr>
            <a:spLocks noGrp="1"/>
          </p:cNvSpPr>
          <p:nvPr>
            <p:ph idx="1"/>
          </p:nvPr>
        </p:nvSpPr>
        <p:spPr/>
        <p:txBody>
          <a:bodyPr/>
          <a:lstStyle/>
          <a:p>
            <a:r>
              <a:rPr lang="el-GR" dirty="0" smtClean="0"/>
              <a:t>Κρατάει το όνομα και το ΑΦΜ του καθηγητή</a:t>
            </a:r>
          </a:p>
          <a:p>
            <a:r>
              <a:rPr lang="el-GR" dirty="0" smtClean="0"/>
              <a:t>Ενδεχομένως να κρατάει και τα μαθήματα που έχει αναλάβει</a:t>
            </a:r>
          </a:p>
          <a:p>
            <a:endParaRPr lang="el-GR" dirty="0"/>
          </a:p>
          <a:p>
            <a:r>
              <a:rPr lang="el-GR" dirty="0" smtClean="0"/>
              <a:t>Η μέθοδος για να αναλάβει ο καθηγητής ένα μάθημα θα πρέπει να είναι εδώ ή στην κλάση του μαθήματος?</a:t>
            </a:r>
            <a:endParaRPr lang="en-US" dirty="0"/>
          </a:p>
        </p:txBody>
      </p:sp>
    </p:spTree>
    <p:extLst>
      <p:ext uri="{BB962C8B-B14F-4D97-AF65-F5344CB8AC3E}">
        <p14:creationId xmlns:p14="http://schemas.microsoft.com/office/powerpoint/2010/main" val="2831110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Student</a:t>
            </a:r>
            <a:endParaRPr lang="en-US" dirty="0"/>
          </a:p>
        </p:txBody>
      </p:sp>
      <p:sp>
        <p:nvSpPr>
          <p:cNvPr id="3" name="Content Placeholder 2"/>
          <p:cNvSpPr>
            <a:spLocks noGrp="1"/>
          </p:cNvSpPr>
          <p:nvPr>
            <p:ph idx="1"/>
          </p:nvPr>
        </p:nvSpPr>
        <p:spPr/>
        <p:txBody>
          <a:bodyPr/>
          <a:lstStyle/>
          <a:p>
            <a:r>
              <a:rPr lang="el-GR" dirty="0" smtClean="0"/>
              <a:t>Κρατάει το όνομα του φοιτητή και τις μονάδες που έχει πάρει μέχρι τώρα.</a:t>
            </a:r>
          </a:p>
          <a:p>
            <a:r>
              <a:rPr lang="el-GR" dirty="0" smtClean="0"/>
              <a:t>Ενδεχομένως να κρατάει και τα μαθήματα που παίρνει.</a:t>
            </a:r>
          </a:p>
          <a:p>
            <a:r>
              <a:rPr lang="el-GR" dirty="0" smtClean="0"/>
              <a:t>Ενδεχομένως να κρατάει και τη λίστα με τα μαθήματα που έχει περάσει.</a:t>
            </a:r>
          </a:p>
          <a:p>
            <a:r>
              <a:rPr lang="el-GR" dirty="0" smtClean="0"/>
              <a:t>Χρειαζόμαστε μέθοδο για να γραφτεί ο φοιτητής στο μάθημα, ή να το περάσει, ή καλύτερα να τις βάλουμε στην κλάση του μαθήματος?</a:t>
            </a:r>
            <a:endParaRPr lang="en-US" dirty="0"/>
          </a:p>
        </p:txBody>
      </p:sp>
    </p:spTree>
    <p:extLst>
      <p:ext uri="{BB962C8B-B14F-4D97-AF65-F5344CB8AC3E}">
        <p14:creationId xmlns:p14="http://schemas.microsoft.com/office/powerpoint/2010/main" val="1118992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Course</a:t>
            </a:r>
            <a:endParaRPr lang="en-US" dirty="0"/>
          </a:p>
        </p:txBody>
      </p:sp>
      <p:sp>
        <p:nvSpPr>
          <p:cNvPr id="3" name="Content Placeholder 2"/>
          <p:cNvSpPr>
            <a:spLocks noGrp="1"/>
          </p:cNvSpPr>
          <p:nvPr>
            <p:ph idx="1"/>
          </p:nvPr>
        </p:nvSpPr>
        <p:spPr/>
        <p:txBody>
          <a:bodyPr/>
          <a:lstStyle/>
          <a:p>
            <a:r>
              <a:rPr lang="el-GR" dirty="0" smtClean="0"/>
              <a:t>Κρατάει το όνομα του μαθήματος, τις μονάδες του μαθήματος, τον καθηγητή που κάνει το μάθημα, τους φοιτητές που παίρνουν το μάθημα</a:t>
            </a:r>
          </a:p>
          <a:p>
            <a:pPr lvl="1"/>
            <a:r>
              <a:rPr lang="el-GR" dirty="0" smtClean="0"/>
              <a:t>Τίποτα άλλο? Τι θα κάνουμε με τους βαθμούς και το ποιος πέρασε το μάθημα?</a:t>
            </a:r>
          </a:p>
          <a:p>
            <a:r>
              <a:rPr lang="el-GR" dirty="0" smtClean="0"/>
              <a:t>Μέθοδοι</a:t>
            </a:r>
          </a:p>
          <a:p>
            <a:pPr lvl="1"/>
            <a:r>
              <a:rPr lang="el-GR" dirty="0" smtClean="0"/>
              <a:t>Ανάθεση καθηγητή </a:t>
            </a:r>
          </a:p>
          <a:p>
            <a:pPr lvl="1"/>
            <a:r>
              <a:rPr lang="el-GR" dirty="0" smtClean="0"/>
              <a:t>Εγγραφή φοιτητή στο μάθημα</a:t>
            </a:r>
          </a:p>
          <a:p>
            <a:pPr lvl="1"/>
            <a:r>
              <a:rPr lang="el-GR" dirty="0" smtClean="0"/>
              <a:t>Ανάθεση βαθμών στους φοιτητές.</a:t>
            </a:r>
          </a:p>
          <a:p>
            <a:pPr lvl="1"/>
            <a:endParaRPr lang="en-US" dirty="0"/>
          </a:p>
        </p:txBody>
      </p:sp>
    </p:spTree>
    <p:extLst>
      <p:ext uri="{BB962C8B-B14F-4D97-AF65-F5344CB8AC3E}">
        <p14:creationId xmlns:p14="http://schemas.microsoft.com/office/powerpoint/2010/main" val="2936349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Department</a:t>
            </a:r>
            <a:endParaRPr lang="en-US" dirty="0"/>
          </a:p>
        </p:txBody>
      </p:sp>
      <p:sp>
        <p:nvSpPr>
          <p:cNvPr id="3" name="Content Placeholder 2"/>
          <p:cNvSpPr>
            <a:spLocks noGrp="1"/>
          </p:cNvSpPr>
          <p:nvPr>
            <p:ph idx="1"/>
          </p:nvPr>
        </p:nvSpPr>
        <p:spPr/>
        <p:txBody>
          <a:bodyPr/>
          <a:lstStyle/>
          <a:p>
            <a:r>
              <a:rPr lang="el-GR" dirty="0" smtClean="0"/>
              <a:t>Τα βάζει όλα μαζί, εδώ δημιουργούμε τους φοιτητές, καθηγητές, μαθήματα.</a:t>
            </a:r>
          </a:p>
          <a:p>
            <a:r>
              <a:rPr lang="el-GR" dirty="0" smtClean="0"/>
              <a:t>Οι φοιτητές και οι καθηγητές ως άτομα θα μπορούσαν να υπάρχουν και εκτός του τμήματος.</a:t>
            </a:r>
          </a:p>
          <a:p>
            <a:r>
              <a:rPr lang="el-GR" dirty="0" smtClean="0"/>
              <a:t>Εδώ δημιουργούμε την </a:t>
            </a:r>
            <a:r>
              <a:rPr lang="en-US" dirty="0" smtClean="0"/>
              <a:t>main.</a:t>
            </a:r>
          </a:p>
          <a:p>
            <a:endParaRPr lang="en-US" dirty="0"/>
          </a:p>
          <a:p>
            <a:endParaRPr lang="en-US" dirty="0" smtClean="0"/>
          </a:p>
          <a:p>
            <a:r>
              <a:rPr lang="el-GR" dirty="0" smtClean="0"/>
              <a:t>Χρειαζόμαστε άλλη κλάση?</a:t>
            </a:r>
            <a:endParaRPr lang="en-US" dirty="0"/>
          </a:p>
        </p:txBody>
      </p:sp>
    </p:spTree>
    <p:extLst>
      <p:ext uri="{BB962C8B-B14F-4D97-AF65-F5344CB8AC3E}">
        <p14:creationId xmlns:p14="http://schemas.microsoft.com/office/powerpoint/2010/main" val="234350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err="1" smtClean="0"/>
              <a:t>StudentRecord</a:t>
            </a:r>
            <a:endParaRPr lang="en-US" dirty="0"/>
          </a:p>
        </p:txBody>
      </p:sp>
      <p:sp>
        <p:nvSpPr>
          <p:cNvPr id="3" name="Content Placeholder 2"/>
          <p:cNvSpPr>
            <a:spLocks noGrp="1"/>
          </p:cNvSpPr>
          <p:nvPr>
            <p:ph idx="1"/>
          </p:nvPr>
        </p:nvSpPr>
        <p:spPr/>
        <p:txBody>
          <a:bodyPr/>
          <a:lstStyle/>
          <a:p>
            <a:r>
              <a:rPr lang="el-GR" dirty="0" smtClean="0"/>
              <a:t>Χρειαζόμαστε να κρατάμε για κάθε φοιτητή τις πληροφορίες του (αυτά που έχουμε στο </a:t>
            </a:r>
            <a:r>
              <a:rPr lang="en-US" dirty="0" smtClean="0"/>
              <a:t>Student class) </a:t>
            </a:r>
            <a:r>
              <a:rPr lang="el-GR" dirty="0" smtClean="0"/>
              <a:t>και το βαθμό του. </a:t>
            </a:r>
          </a:p>
          <a:p>
            <a:r>
              <a:rPr lang="el-GR" dirty="0" smtClean="0"/>
              <a:t>Μας βολεύει να δημιουργήσουμε μια καινούρια κλάση που να βάζει μαζί αυτές τις πληροφορίες.</a:t>
            </a:r>
          </a:p>
        </p:txBody>
      </p:sp>
    </p:spTree>
    <p:extLst>
      <p:ext uri="{BB962C8B-B14F-4D97-AF65-F5344CB8AC3E}">
        <p14:creationId xmlns:p14="http://schemas.microsoft.com/office/powerpoint/2010/main" val="2726002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Μια βοηθητική δομή είναι το </a:t>
            </a:r>
            <a:r>
              <a:rPr lang="en-US" dirty="0" err="1" smtClean="0">
                <a:solidFill>
                  <a:srgbClr val="0070C0"/>
                </a:solidFill>
              </a:rPr>
              <a:t>ArrayList</a:t>
            </a:r>
            <a:r>
              <a:rPr lang="el-GR" dirty="0" smtClean="0">
                <a:solidFill>
                  <a:srgbClr val="0070C0"/>
                </a:solidFill>
              </a:rPr>
              <a:t> </a:t>
            </a:r>
            <a:r>
              <a:rPr lang="el-GR" dirty="0" smtClean="0"/>
              <a:t>το οποίο είναι ένας </a:t>
            </a:r>
            <a:r>
              <a:rPr lang="el-GR" dirty="0" smtClean="0">
                <a:solidFill>
                  <a:schemeClr val="accent6">
                    <a:lumMod val="75000"/>
                  </a:schemeClr>
                </a:solidFill>
              </a:rPr>
              <a:t>δυναμικός πίνακας </a:t>
            </a:r>
            <a:r>
              <a:rPr lang="el-GR" dirty="0" smtClean="0"/>
              <a:t>ακριβώς όπως αυτός που υλοποιήσατε στην άσκηση</a:t>
            </a:r>
          </a:p>
          <a:p>
            <a:pPr lvl="1"/>
            <a:r>
              <a:rPr lang="el-GR" dirty="0" smtClean="0"/>
              <a:t>Το </a:t>
            </a:r>
            <a:r>
              <a:rPr lang="en-US" dirty="0" err="1" smtClean="0">
                <a:solidFill>
                  <a:srgbClr val="0070C0"/>
                </a:solidFill>
              </a:rPr>
              <a:t>ArrayList</a:t>
            </a:r>
            <a:r>
              <a:rPr lang="en-US" dirty="0" smtClean="0">
                <a:solidFill>
                  <a:srgbClr val="0070C0"/>
                </a:solidFill>
              </a:rPr>
              <a:t> </a:t>
            </a:r>
            <a:r>
              <a:rPr lang="el-GR" dirty="0" smtClean="0"/>
              <a:t>μπορεί να κρατάει </a:t>
            </a:r>
            <a:r>
              <a:rPr lang="el-GR" dirty="0" smtClean="0">
                <a:solidFill>
                  <a:srgbClr val="FF0000"/>
                </a:solidFill>
              </a:rPr>
              <a:t>αντικείμενα</a:t>
            </a:r>
            <a:r>
              <a:rPr lang="el-GR" dirty="0" smtClean="0"/>
              <a:t> οποιουδήποτε τύπου.</a:t>
            </a:r>
          </a:p>
          <a:p>
            <a:r>
              <a:rPr lang="el-GR" dirty="0" smtClean="0"/>
              <a:t>Συντακτικό:</a:t>
            </a:r>
          </a:p>
          <a:p>
            <a:pPr lvl="1"/>
            <a:r>
              <a:rPr lang="en-US" b="1" dirty="0" smtClean="0">
                <a:solidFill>
                  <a:srgbClr val="0070C0"/>
                </a:solidFill>
                <a:latin typeface="Courier New" pitchFamily="49" charset="0"/>
                <a:cs typeface="Courier New" pitchFamily="49" charset="0"/>
              </a:rPr>
              <a:t>import </a:t>
            </a:r>
            <a:r>
              <a:rPr lang="en-US" b="1" dirty="0" err="1" smtClean="0">
                <a:solidFill>
                  <a:srgbClr val="0070C0"/>
                </a:solidFill>
                <a:latin typeface="Courier New" pitchFamily="49" charset="0"/>
                <a:cs typeface="Courier New" pitchFamily="49" charset="0"/>
              </a:rPr>
              <a:t>java.util.ArrayList</a:t>
            </a:r>
            <a:r>
              <a:rPr lang="en-US" b="1" dirty="0" smtClean="0">
                <a:solidFill>
                  <a:srgbClr val="0070C0"/>
                </a:solidFill>
                <a:latin typeface="Courier New" pitchFamily="49" charset="0"/>
                <a:cs typeface="Courier New" pitchFamily="49" charset="0"/>
              </a:rPr>
              <a: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l-GR" b="1" dirty="0" err="1" smtClean="0">
                <a:solidFill>
                  <a:srgbClr val="FF0000"/>
                </a:solidFill>
                <a:latin typeface="Courier New" pitchFamily="49" charset="0"/>
                <a:cs typeface="Courier New" pitchFamily="49" charset="0"/>
              </a:rPr>
              <a:t>Βασικος</a:t>
            </a:r>
            <a:r>
              <a:rPr lang="el-GR" b="1" dirty="0" smtClean="0">
                <a:solidFill>
                  <a:srgbClr val="FF0000"/>
                </a:solidFill>
                <a:latin typeface="Courier New" pitchFamily="49" charset="0"/>
                <a:cs typeface="Courier New" pitchFamily="49" charset="0"/>
              </a:rPr>
              <a:t> Τύπος</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p>
          <a:p>
            <a:endParaRPr lang="en-US" dirty="0" smtClean="0"/>
          </a:p>
          <a:p>
            <a:r>
              <a:rPr lang="el-GR" dirty="0" smtClean="0"/>
              <a:t>Ο </a:t>
            </a:r>
            <a:r>
              <a:rPr lang="el-GR" dirty="0">
                <a:solidFill>
                  <a:srgbClr val="FF0000"/>
                </a:solidFill>
              </a:rPr>
              <a:t>βασικός </a:t>
            </a:r>
            <a:r>
              <a:rPr lang="el-GR" dirty="0" smtClean="0">
                <a:solidFill>
                  <a:srgbClr val="FF0000"/>
                </a:solidFill>
              </a:rPr>
              <a:t>τύπος </a:t>
            </a:r>
            <a:r>
              <a:rPr lang="el-GR" dirty="0" smtClean="0"/>
              <a:t>είναι οποιοσδήποτε μια οποιαδήποτε κλάση.</a:t>
            </a:r>
          </a:p>
          <a:p>
            <a:pPr lvl="1"/>
            <a:r>
              <a:rPr lang="el-GR" dirty="0" smtClean="0"/>
              <a:t>Αυτός είναι ο τύπος των δεδομένων που αποθηκεύει ο πίνακας μας. </a:t>
            </a:r>
          </a:p>
          <a:p>
            <a:pPr lvl="1"/>
            <a:r>
              <a:rPr lang="el-GR" dirty="0" smtClean="0"/>
              <a:t>Για να αποθηκεύσουμε </a:t>
            </a:r>
            <a:r>
              <a:rPr lang="el-GR" dirty="0" smtClean="0">
                <a:solidFill>
                  <a:schemeClr val="accent6">
                    <a:lumMod val="75000"/>
                  </a:schemeClr>
                </a:solidFill>
              </a:rPr>
              <a:t>βασικούς τύπους </a:t>
            </a:r>
            <a:r>
              <a:rPr lang="el-GR" dirty="0" smtClean="0"/>
              <a:t>χρειαζόμαστε την </a:t>
            </a:r>
            <a:r>
              <a:rPr lang="en-US" dirty="0" smtClean="0">
                <a:solidFill>
                  <a:srgbClr val="0070C0"/>
                </a:solidFill>
              </a:rPr>
              <a:t>wrapper class</a:t>
            </a:r>
            <a:r>
              <a:rPr lang="en-US" dirty="0" smtClean="0"/>
              <a:t>.</a:t>
            </a:r>
          </a:p>
          <a:p>
            <a:endParaRPr lang="en-US" dirty="0" smtClean="0"/>
          </a:p>
          <a:p>
            <a:r>
              <a:rPr lang="el-GR" dirty="0" smtClean="0"/>
              <a:t>Παραδείγματα:</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Integer</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sz="2500" dirty="0"/>
              <a:t>// </a:t>
            </a:r>
            <a:r>
              <a:rPr lang="el-GR" sz="2500" dirty="0" err="1"/>
              <a:t>λιστα</a:t>
            </a:r>
            <a:r>
              <a:rPr lang="el-GR" sz="2500" dirty="0"/>
              <a:t> από ακεραίους</a:t>
            </a:r>
            <a:endParaRPr lang="en-US" sz="2500" dirty="0"/>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String</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a:t>
            </a:r>
            <a:r>
              <a:rPr lang="el-GR"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n-US" dirty="0" smtClean="0"/>
              <a:t>String</a:t>
            </a:r>
            <a:endParaRPr lang="en-US" b="1" dirty="0" smtClean="0">
              <a:solidFill>
                <a:schemeClr val="accent6">
                  <a:lumMod val="75000"/>
                </a:schemeClr>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Person</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l-GR" dirty="0" smtClean="0"/>
              <a:t>αντικείμενα </a:t>
            </a:r>
            <a:r>
              <a:rPr lang="en-US" dirty="0" smtClean="0"/>
              <a:t>Person</a:t>
            </a:r>
            <a:endParaRPr lang="en-US" b="1" dirty="0">
              <a:solidFill>
                <a:schemeClr val="accent6">
                  <a:lumMod val="75000"/>
                </a:schemeClr>
              </a:solidFill>
              <a:latin typeface="Courier New" pitchFamily="49" charset="0"/>
              <a:cs typeface="Courier New" pitchFamily="49" charset="0"/>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325609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Constructors</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 </a:t>
            </a:r>
            <a:r>
              <a:rPr lang="en-US" b="1" dirty="0" smtClean="0">
                <a:solidFill>
                  <a:srgbClr val="FF0000"/>
                </a:solidFill>
                <a:latin typeface="Courier New" pitchFamily="49" charset="0"/>
                <a:cs typeface="Courier New" pitchFamily="49" charset="0"/>
              </a:rPr>
              <a:t>new</a:t>
            </a:r>
            <a:r>
              <a:rPr lang="en-US" b="1" dirty="0" smtClean="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r>
              <a:rPr lang="en-US" b="1" dirty="0" smtClean="0">
                <a:solidFill>
                  <a:srgbClr val="FF0000"/>
                </a:solidFill>
                <a:latin typeface="Courier New" pitchFamily="49" charset="0"/>
                <a:cs typeface="Courier New" pitchFamily="49" charset="0"/>
              </a:rPr>
              <a:t>10</a:t>
            </a:r>
            <a:r>
              <a:rPr lang="en-US" b="1" dirty="0" smtClean="0">
                <a:solidFill>
                  <a:srgbClr val="0070C0"/>
                </a:solidFill>
                <a:latin typeface="Courier New" pitchFamily="49" charset="0"/>
                <a:cs typeface="Courier New" pitchFamily="49" charset="0"/>
              </a:rPr>
              <a:t>); //</a:t>
            </a:r>
            <a:r>
              <a:rPr lang="el-GR" b="1" dirty="0" err="1" smtClean="0">
                <a:solidFill>
                  <a:srgbClr val="0070C0"/>
                </a:solidFill>
                <a:latin typeface="Courier New" pitchFamily="49" charset="0"/>
                <a:cs typeface="Courier New" pitchFamily="49" charset="0"/>
              </a:rPr>
              <a:t>λιστα</a:t>
            </a:r>
            <a:r>
              <a:rPr lang="el-GR" b="1" dirty="0" smtClean="0">
                <a:solidFill>
                  <a:srgbClr val="0070C0"/>
                </a:solidFill>
                <a:latin typeface="Courier New" pitchFamily="49" charset="0"/>
                <a:cs typeface="Courier New" pitchFamily="49" charset="0"/>
              </a:rPr>
              <a:t> με χωρητικότητα 10</a:t>
            </a:r>
          </a:p>
          <a:p>
            <a:r>
              <a:rPr lang="el-GR" dirty="0" smtClean="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smtClean="0"/>
              <a:t> </a:t>
            </a:r>
            <a:r>
              <a:rPr lang="el-GR" dirty="0" smtClean="0"/>
              <a:t>προσθέτει το στοιχειό </a:t>
            </a:r>
            <a:r>
              <a:rPr lang="en-US" b="1" dirty="0">
                <a:solidFill>
                  <a:srgbClr val="0070C0"/>
                </a:solidFill>
                <a:latin typeface="Courier New" pitchFamily="49" charset="0"/>
                <a:cs typeface="Courier New" pitchFamily="49" charset="0"/>
              </a:rPr>
              <a:t>x</a:t>
            </a:r>
            <a:r>
              <a:rPr lang="en-US" dirty="0" smtClean="0"/>
              <a:t> </a:t>
            </a:r>
            <a:r>
              <a:rPr lang="el-GR" dirty="0" smtClean="0"/>
              <a:t>στο τέλος του πίνακα.</a:t>
            </a:r>
          </a:p>
          <a:p>
            <a:pPr lvl="1"/>
            <a:r>
              <a:rPr lang="en-US" b="1" dirty="0" smtClean="0">
                <a:solidFill>
                  <a:srgbClr val="0070C0"/>
                </a:solidFill>
                <a:latin typeface="Courier New" pitchFamily="49" charset="0"/>
                <a:cs typeface="Courier New" pitchFamily="49" charset="0"/>
              </a:rPr>
              <a:t>add(int i, </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x):</a:t>
            </a:r>
            <a:r>
              <a:rPr lang="en-US" dirty="0"/>
              <a:t> </a:t>
            </a:r>
            <a:r>
              <a:rPr lang="el-GR" dirty="0"/>
              <a:t>προσθέτει το στοιχειό </a:t>
            </a:r>
            <a:r>
              <a:rPr lang="en-US" b="1" dirty="0">
                <a:solidFill>
                  <a:srgbClr val="0070C0"/>
                </a:solidFill>
                <a:latin typeface="Courier New" pitchFamily="49" charset="0"/>
                <a:cs typeface="Courier New" pitchFamily="49" charset="0"/>
              </a:rPr>
              <a:t>x</a:t>
            </a:r>
            <a:r>
              <a:rPr lang="en-US" dirty="0"/>
              <a:t> </a:t>
            </a:r>
            <a:r>
              <a:rPr lang="el-GR" dirty="0" smtClean="0"/>
              <a:t>στη θέση </a:t>
            </a:r>
            <a:r>
              <a:rPr lang="en-US" b="1" dirty="0">
                <a:solidFill>
                  <a:srgbClr val="0070C0"/>
                </a:solidFill>
                <a:latin typeface="Courier New" pitchFamily="49" charset="0"/>
                <a:cs typeface="Courier New" pitchFamily="49" charset="0"/>
              </a:rPr>
              <a:t>i </a:t>
            </a:r>
            <a:r>
              <a:rPr lang="el-GR" dirty="0" smtClean="0"/>
              <a:t>και μετατοπίζει τα υπόλοιπα στοιχεία κατά μια θέση. </a:t>
            </a:r>
          </a:p>
          <a:p>
            <a:pPr lvl="1"/>
            <a:r>
              <a:rPr lang="en-US" b="1" dirty="0" smtClean="0">
                <a:solidFill>
                  <a:srgbClr val="0070C0"/>
                </a:solidFill>
                <a:latin typeface="Courier New" pitchFamily="49" charset="0"/>
                <a:cs typeface="Courier New" pitchFamily="49" charset="0"/>
              </a:rPr>
              <a:t>remove(int i): </a:t>
            </a:r>
            <a:r>
              <a:rPr lang="el-GR" dirty="0"/>
              <a:t>αφαιρεί το στοιχείο στη θέση </a:t>
            </a:r>
            <a:r>
              <a:rPr lang="en-US" b="1" dirty="0">
                <a:solidFill>
                  <a:srgbClr val="0070C0"/>
                </a:solidFill>
                <a:latin typeface="Courier New" pitchFamily="49" charset="0"/>
                <a:cs typeface="Courier New" pitchFamily="49" charset="0"/>
              </a:rPr>
              <a:t>i </a:t>
            </a:r>
            <a:endParaRPr lang="el-GR" dirty="0"/>
          </a:p>
          <a:p>
            <a:pPr lvl="1"/>
            <a:r>
              <a:rPr lang="en-US" b="1" dirty="0">
                <a:solidFill>
                  <a:srgbClr val="0070C0"/>
                </a:solidFill>
                <a:latin typeface="Courier New" pitchFamily="49" charset="0"/>
                <a:cs typeface="Courier New" pitchFamily="49" charset="0"/>
              </a:rPr>
              <a:t>set(int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l-GR" dirty="0" smtClean="0"/>
              <a:t>θέτει στην θέση </a:t>
            </a:r>
            <a:r>
              <a:rPr lang="en-US" b="1" dirty="0" err="1">
                <a:solidFill>
                  <a:srgbClr val="0070C0"/>
                </a:solidFill>
                <a:latin typeface="Courier New" pitchFamily="49" charset="0"/>
                <a:cs typeface="Courier New" pitchFamily="49" charset="0"/>
              </a:rPr>
              <a:t>i</a:t>
            </a:r>
            <a:r>
              <a:rPr lang="el-GR" dirty="0" smtClean="0"/>
              <a:t> την τιμή </a:t>
            </a:r>
            <a:r>
              <a:rPr lang="en-US" b="1" dirty="0" smtClean="0">
                <a:solidFill>
                  <a:srgbClr val="0070C0"/>
                </a:solidFill>
                <a:latin typeface="Courier New" pitchFamily="49" charset="0"/>
                <a:cs typeface="Courier New" pitchFamily="49" charset="0"/>
              </a:rPr>
              <a:t>x</a:t>
            </a:r>
            <a:r>
              <a:rPr lang="el-GR" b="1" dirty="0" smtClean="0">
                <a:solidFill>
                  <a:srgbClr val="0070C0"/>
                </a:solidFill>
                <a:latin typeface="Courier New" pitchFamily="49" charset="0"/>
                <a:cs typeface="Courier New" pitchFamily="49" charset="0"/>
              </a:rPr>
              <a:t> </a:t>
            </a:r>
            <a:r>
              <a:rPr lang="el-GR" sz="2500" dirty="0"/>
              <a:t>αλλάζοντας την προηγούμενη</a:t>
            </a:r>
            <a:endParaRPr lang="en-US" sz="2500" dirty="0"/>
          </a:p>
          <a:p>
            <a:pPr lvl="1"/>
            <a:r>
              <a:rPr lang="en-US" b="1" dirty="0">
                <a:solidFill>
                  <a:srgbClr val="0070C0"/>
                </a:solidFill>
                <a:latin typeface="Courier New" pitchFamily="49" charset="0"/>
                <a:cs typeface="Courier New" pitchFamily="49" charset="0"/>
              </a:rPr>
              <a:t>get(int i): </a:t>
            </a:r>
            <a:r>
              <a:rPr lang="el-GR" dirty="0" smtClean="0"/>
              <a:t>επιστρέφει το αντικείμενο τύπου </a:t>
            </a:r>
            <a:r>
              <a:rPr lang="en-US" b="1" dirty="0">
                <a:solidFill>
                  <a:srgbClr val="FF0000"/>
                </a:solidFill>
                <a:latin typeface="Courier New" pitchFamily="49" charset="0"/>
                <a:cs typeface="Courier New" pitchFamily="49" charset="0"/>
              </a:rPr>
              <a:t>T</a:t>
            </a:r>
            <a:r>
              <a:rPr lang="el-GR" dirty="0" smtClean="0"/>
              <a:t> στη θέση </a:t>
            </a:r>
            <a:r>
              <a:rPr lang="en-US" b="1" dirty="0">
                <a:solidFill>
                  <a:srgbClr val="0070C0"/>
                </a:solidFill>
                <a:latin typeface="Courier New" pitchFamily="49" charset="0"/>
                <a:cs typeface="Courier New" pitchFamily="49" charset="0"/>
              </a:rPr>
              <a:t>i</a:t>
            </a:r>
            <a:r>
              <a:rPr lang="en-US" dirty="0" smtClean="0"/>
              <a:t>.</a:t>
            </a:r>
          </a:p>
          <a:p>
            <a:pPr lvl="1"/>
            <a:r>
              <a:rPr lang="en-US" b="1" dirty="0">
                <a:solidFill>
                  <a:srgbClr val="0070C0"/>
                </a:solidFill>
                <a:latin typeface="Courier New" pitchFamily="49" charset="0"/>
                <a:cs typeface="Courier New" pitchFamily="49" charset="0"/>
              </a:rPr>
              <a:t>size(): </a:t>
            </a:r>
            <a:r>
              <a:rPr lang="el-GR" dirty="0" smtClean="0"/>
              <a:t>ο αριθμός των στοιχείων του πίνακα.</a:t>
            </a:r>
          </a:p>
          <a:p>
            <a:r>
              <a:rPr lang="el-GR" dirty="0" smtClean="0"/>
              <a:t>Διατρέχοντας τον πίνακα:</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smtClean="0">
                <a:solidFill>
                  <a:srgbClr val="0070C0"/>
                </a:solidFill>
                <a:latin typeface="Courier New" pitchFamily="49" charset="0"/>
                <a:cs typeface="Courier New" pitchFamily="49" charset="0"/>
              </a:rPr>
              <a:t>for(</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endParaRPr lang="en-US" dirty="0"/>
          </a:p>
          <a:p>
            <a:pPr lvl="1"/>
            <a:endParaRPr lang="en-US" dirty="0">
              <a:solidFill>
                <a:srgbClr val="0070C0"/>
              </a:solidFill>
            </a:endParaRPr>
          </a:p>
        </p:txBody>
      </p:sp>
    </p:spTree>
    <p:extLst>
      <p:ext uri="{BB962C8B-B14F-4D97-AF65-F5344CB8AC3E}">
        <p14:creationId xmlns:p14="http://schemas.microsoft.com/office/powerpoint/2010/main" val="2051771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07504" y="4869160"/>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sp>
        <p:nvSpPr>
          <p:cNvPr id="2" name="Title 1"/>
          <p:cNvSpPr>
            <a:spLocks noGrp="1"/>
          </p:cNvSpPr>
          <p:nvPr>
            <p:ph type="title"/>
          </p:nvPr>
        </p:nvSpPr>
        <p:spPr/>
        <p:txBody>
          <a:bodyPr>
            <a:normAutofit/>
          </a:bodyPr>
          <a:lstStyle/>
          <a:p>
            <a:r>
              <a:rPr lang="el-GR" dirty="0" smtClean="0"/>
              <a:t>Εκτέλεση</a:t>
            </a:r>
            <a:endParaRPr lang="en-US" dirty="0"/>
          </a:p>
        </p:txBody>
      </p:sp>
      <p:graphicFrame>
        <p:nvGraphicFramePr>
          <p:cNvPr id="5" name="Table 4"/>
          <p:cNvGraphicFramePr>
            <a:graphicFrameLocks noGrp="1"/>
          </p:cNvGraphicFramePr>
          <p:nvPr>
            <p:extLst/>
          </p:nvPr>
        </p:nvGraphicFramePr>
        <p:xfrm>
          <a:off x="187219" y="5184445"/>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err="1" smtClean="0">
                          <a:solidFill>
                            <a:srgbClr val="FF0000"/>
                          </a:solidFill>
                          <a:latin typeface="Courier New" pitchFamily="49" charset="0"/>
                          <a:cs typeface="Courier New" pitchFamily="49" charset="0"/>
                        </a:rPr>
                        <a:t>alice</a:t>
                      </a:r>
                      <a:endParaRPr lang="en-US" sz="1200" dirty="0"/>
                    </a:p>
                  </a:txBody>
                  <a:tcPr/>
                </a:tc>
                <a:tc>
                  <a:txBody>
                    <a:bodyPr/>
                    <a:lstStyle/>
                    <a:p>
                      <a:pPr algn="ctr"/>
                      <a:r>
                        <a:rPr lang="en-US" dirty="0" err="1" smtClean="0"/>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0070C0"/>
                          </a:solidFill>
                          <a:latin typeface="Courier New" pitchFamily="49" charset="0"/>
                          <a:cs typeface="Courier New" pitchFamily="49" charset="0"/>
                        </a:rPr>
                        <a:t>myCar</a:t>
                      </a:r>
                      <a:endParaRPr lang="en-US" sz="1200" dirty="0" smtClean="0">
                        <a:solidFill>
                          <a:srgbClr val="0070C0"/>
                        </a:solidFill>
                      </a:endParaRPr>
                    </a:p>
                  </a:txBody>
                  <a:tcPr/>
                </a:tc>
                <a:tc>
                  <a:txBody>
                    <a:bodyPr/>
                    <a:lstStyle/>
                    <a:p>
                      <a:pPr algn="ctr"/>
                      <a:r>
                        <a:rPr lang="en-US" dirty="0" smtClean="0"/>
                        <a:t>0x0020</a:t>
                      </a:r>
                      <a:endParaRPr lang="en-US" dirty="0"/>
                    </a:p>
                  </a:txBody>
                  <a:tcPr anchor="ctr"/>
                </a:tc>
              </a:tr>
            </a:tbl>
          </a:graphicData>
        </a:graphic>
      </p:graphicFrame>
      <p:sp>
        <p:nvSpPr>
          <p:cNvPr id="14" name="Rectangle 13"/>
          <p:cNvSpPr/>
          <p:nvPr/>
        </p:nvSpPr>
        <p:spPr>
          <a:xfrm>
            <a:off x="107504" y="2924944"/>
            <a:ext cx="3312368" cy="33973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Elbow Connector 15"/>
          <p:cNvCxnSpPr>
            <a:endCxn id="19" idx="1"/>
          </p:cNvCxnSpPr>
          <p:nvPr/>
        </p:nvCxnSpPr>
        <p:spPr>
          <a:xfrm>
            <a:off x="3203848" y="5877272"/>
            <a:ext cx="1277706" cy="406386"/>
          </a:xfrm>
          <a:prstGeom prst="bentConnector3">
            <a:avLst>
              <a:gd name="adj1" fmla="val 50000"/>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Table 18"/>
          <p:cNvGraphicFramePr>
            <a:graphicFrameLocks noGrp="1"/>
          </p:cNvGraphicFramePr>
          <p:nvPr>
            <p:extLst/>
          </p:nvPr>
        </p:nvGraphicFramePr>
        <p:xfrm>
          <a:off x="4481554" y="5917898"/>
          <a:ext cx="2520280" cy="73152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driver</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smtClean="0"/>
                        <a:t>position</a:t>
                      </a:r>
                      <a:endParaRPr lang="en-US" dirty="0"/>
                    </a:p>
                  </a:txBody>
                  <a:tcPr/>
                </a:tc>
                <a:tc>
                  <a:txBody>
                    <a:bodyPr/>
                    <a:lstStyle/>
                    <a:p>
                      <a:pPr algn="ctr"/>
                      <a:r>
                        <a:rPr lang="en-US" dirty="0" smtClean="0">
                          <a:solidFill>
                            <a:schemeClr val="tx1"/>
                          </a:solidFill>
                        </a:rPr>
                        <a:t>1</a:t>
                      </a:r>
                      <a:endParaRPr lang="en-US" dirty="0">
                        <a:solidFill>
                          <a:schemeClr val="tx1"/>
                        </a:solidFill>
                      </a:endParaRPr>
                    </a:p>
                  </a:txBody>
                  <a:tcPr/>
                </a:tc>
              </a:tr>
            </a:tbl>
          </a:graphicData>
        </a:graphic>
      </p:graphicFrame>
      <p:sp>
        <p:nvSpPr>
          <p:cNvPr id="29" name="TextBox 28"/>
          <p:cNvSpPr txBox="1"/>
          <p:nvPr/>
        </p:nvSpPr>
        <p:spPr>
          <a:xfrm>
            <a:off x="2318583" y="2153334"/>
            <a:ext cx="6801862" cy="646331"/>
          </a:xfrm>
          <a:prstGeom prst="rect">
            <a:avLst/>
          </a:prstGeom>
          <a:noFill/>
          <a:ln w="19050">
            <a:solidFill>
              <a:srgbClr val="0070C0"/>
            </a:solidFill>
            <a:prstDash val="dash"/>
          </a:ln>
        </p:spPr>
        <p:txBody>
          <a:bodyPr wrap="none" rtlCol="0">
            <a:spAutoFit/>
          </a:bodyPr>
          <a:lstStyle/>
          <a:p>
            <a:r>
              <a:rPr lang="en-US" b="1" dirty="0" err="1" smtClean="0">
                <a:latin typeface="Courier New" panose="02070309020205020404" pitchFamily="49" charset="0"/>
                <a:cs typeface="Courier New" panose="02070309020205020404" pitchFamily="49" charset="0"/>
              </a:rPr>
              <a:t>alice.setName</a:t>
            </a:r>
            <a:r>
              <a:rPr lang="en-US" b="1" dirty="0" smtClean="0">
                <a:latin typeface="Courier New" panose="02070309020205020404" pitchFamily="49" charset="0"/>
                <a:cs typeface="Courier New" panose="02070309020205020404" pitchFamily="49" charset="0"/>
              </a:rPr>
              <a:t>("</a:t>
            </a:r>
            <a:r>
              <a:rPr lang="en-US" b="1" dirty="0">
                <a:solidFill>
                  <a:srgbClr val="00B050"/>
                </a:solidFill>
                <a:latin typeface="Courier New" panose="02070309020205020404" pitchFamily="49" charset="0"/>
                <a:cs typeface="Courier New" panose="02070309020205020404" pitchFamily="49" charset="0"/>
              </a:rPr>
              <a:t>Alice </a:t>
            </a:r>
            <a:r>
              <a:rPr lang="en-US" b="1" dirty="0" smtClean="0">
                <a:solidFill>
                  <a:srgbClr val="00B050"/>
                </a:solidFill>
                <a:latin typeface="Courier New" panose="02070309020205020404" pitchFamily="49" charset="0"/>
                <a:cs typeface="Courier New" panose="02070309020205020404" pitchFamily="49" charset="0"/>
              </a:rPr>
              <a:t>2</a:t>
            </a:r>
            <a:r>
              <a:rPr lang="en-US" b="1" dirty="0" smtClean="0">
                <a:latin typeface="Courier New" panose="02070309020205020404" pitchFamily="49" charset="0"/>
                <a:cs typeface="Courier New" panose="02070309020205020404" pitchFamily="49" charset="0"/>
              </a:rPr>
              <a:t>");</a:t>
            </a:r>
          </a:p>
          <a:p>
            <a:r>
              <a:rPr lang="en-US" b="1" dirty="0" err="1">
                <a:latin typeface="Courier New" panose="02070309020205020404" pitchFamily="49" charset="0"/>
                <a:cs typeface="Courier New" panose="02070309020205020404" pitchFamily="49" charset="0"/>
              </a:rPr>
              <a:t>System.out.println</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myCar.getDriver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getName</a:t>
            </a:r>
            <a:r>
              <a:rPr lang="en-US" b="1" dirty="0">
                <a:latin typeface="Courier New" panose="02070309020205020404" pitchFamily="49" charset="0"/>
                <a:cs typeface="Courier New" panose="02070309020205020404" pitchFamily="49" charset="0"/>
              </a:rPr>
              <a:t>());</a:t>
            </a:r>
            <a:endParaRPr lang="el-GR" b="1" dirty="0" smtClean="0">
              <a:latin typeface="Courier New" panose="02070309020205020404" pitchFamily="49" charset="0"/>
              <a:cs typeface="Courier New" panose="02070309020205020404" pitchFamily="49" charset="0"/>
            </a:endParaRPr>
          </a:p>
        </p:txBody>
      </p:sp>
      <p:sp>
        <p:nvSpPr>
          <p:cNvPr id="3" name="TextBox 2"/>
          <p:cNvSpPr txBox="1"/>
          <p:nvPr/>
        </p:nvSpPr>
        <p:spPr>
          <a:xfrm>
            <a:off x="5004048" y="3429000"/>
            <a:ext cx="1952137" cy="369332"/>
          </a:xfrm>
          <a:prstGeom prst="rect">
            <a:avLst/>
          </a:prstGeom>
          <a:solidFill>
            <a:srgbClr val="92D050"/>
          </a:solidFill>
        </p:spPr>
        <p:txBody>
          <a:bodyPr wrap="none" rtlCol="0">
            <a:spAutoFit/>
          </a:bodyPr>
          <a:lstStyle/>
          <a:p>
            <a:r>
              <a:rPr lang="el-GR" dirty="0" smtClean="0"/>
              <a:t>Τυπώνει </a:t>
            </a:r>
            <a:r>
              <a:rPr lang="en-US" dirty="0" smtClean="0"/>
              <a:t>“Alice 2”</a:t>
            </a:r>
            <a:endParaRPr lang="en-US" dirty="0"/>
          </a:p>
        </p:txBody>
      </p:sp>
      <p:cxnSp>
        <p:nvCxnSpPr>
          <p:cNvPr id="15" name="Elbow Connector 14"/>
          <p:cNvCxnSpPr>
            <a:endCxn id="17" idx="1"/>
          </p:cNvCxnSpPr>
          <p:nvPr/>
        </p:nvCxnSpPr>
        <p:spPr>
          <a:xfrm flipV="1">
            <a:off x="3311860" y="4999878"/>
            <a:ext cx="3296725" cy="37333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3047553715"/>
              </p:ext>
            </p:extLst>
          </p:nvPr>
        </p:nvGraphicFramePr>
        <p:xfrm>
          <a:off x="6608585" y="4816998"/>
          <a:ext cx="2520280" cy="36576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smtClean="0">
                          <a:solidFill>
                            <a:srgbClr val="00B050"/>
                          </a:solidFill>
                        </a:rPr>
                        <a:t>Alice 2</a:t>
                      </a:r>
                      <a:r>
                        <a:rPr lang="en-US" dirty="0" smtClean="0">
                          <a:solidFill>
                            <a:schemeClr val="tx1"/>
                          </a:solidFill>
                        </a:rPr>
                        <a:t>”</a:t>
                      </a:r>
                      <a:endParaRPr lang="en-US" dirty="0">
                        <a:solidFill>
                          <a:schemeClr val="tx1"/>
                        </a:solidFill>
                      </a:endParaRPr>
                    </a:p>
                  </a:txBody>
                  <a:tcPr/>
                </a:tc>
              </a:tr>
            </a:tbl>
          </a:graphicData>
        </a:graphic>
      </p:graphicFrame>
      <p:cxnSp>
        <p:nvCxnSpPr>
          <p:cNvPr id="20" name="Elbow Connector 19"/>
          <p:cNvCxnSpPr/>
          <p:nvPr/>
        </p:nvCxnSpPr>
        <p:spPr>
          <a:xfrm rot="5400000" flipH="1" flipV="1">
            <a:off x="6203584" y="5333577"/>
            <a:ext cx="747694" cy="453634"/>
          </a:xfrm>
          <a:prstGeom prst="bentConnector3">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607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07504" y="4869160"/>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sp>
        <p:nvSpPr>
          <p:cNvPr id="2" name="Title 1"/>
          <p:cNvSpPr>
            <a:spLocks noGrp="1"/>
          </p:cNvSpPr>
          <p:nvPr>
            <p:ph type="title"/>
          </p:nvPr>
        </p:nvSpPr>
        <p:spPr/>
        <p:txBody>
          <a:bodyPr>
            <a:normAutofit/>
          </a:bodyPr>
          <a:lstStyle/>
          <a:p>
            <a:r>
              <a:rPr lang="el-GR" dirty="0" smtClean="0"/>
              <a:t>Εκτέλεση</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58976412"/>
              </p:ext>
            </p:extLst>
          </p:nvPr>
        </p:nvGraphicFramePr>
        <p:xfrm>
          <a:off x="187219" y="5184445"/>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err="1" smtClean="0">
                          <a:solidFill>
                            <a:srgbClr val="FF0000"/>
                          </a:solidFill>
                          <a:latin typeface="Courier New" pitchFamily="49" charset="0"/>
                          <a:cs typeface="Courier New" pitchFamily="49" charset="0"/>
                        </a:rPr>
                        <a:t>alice</a:t>
                      </a:r>
                      <a:endParaRPr lang="en-US" sz="1200" dirty="0"/>
                    </a:p>
                  </a:txBody>
                  <a:tcPr/>
                </a:tc>
                <a:tc>
                  <a:txBody>
                    <a:bodyPr/>
                    <a:lstStyle/>
                    <a:p>
                      <a:pPr algn="ctr"/>
                      <a:r>
                        <a:rPr lang="en-US" dirty="0" smtClean="0">
                          <a:solidFill>
                            <a:srgbClr val="FF0000"/>
                          </a:solidFill>
                        </a:rPr>
                        <a:t>0x0030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0070C0"/>
                          </a:solidFill>
                          <a:latin typeface="Courier New" pitchFamily="49" charset="0"/>
                          <a:cs typeface="Courier New" pitchFamily="49" charset="0"/>
                        </a:rPr>
                        <a:t>myCar</a:t>
                      </a:r>
                      <a:endParaRPr lang="en-US" sz="1200" dirty="0" smtClean="0">
                        <a:solidFill>
                          <a:srgbClr val="0070C0"/>
                        </a:solidFill>
                      </a:endParaRPr>
                    </a:p>
                  </a:txBody>
                  <a:tcPr/>
                </a:tc>
                <a:tc>
                  <a:txBody>
                    <a:bodyPr/>
                    <a:lstStyle/>
                    <a:p>
                      <a:pPr algn="ctr"/>
                      <a:r>
                        <a:rPr lang="en-US" dirty="0" smtClean="0"/>
                        <a:t>0x0020</a:t>
                      </a:r>
                      <a:endParaRPr lang="en-US" dirty="0"/>
                    </a:p>
                  </a:txBody>
                  <a:tcPr anchor="ctr"/>
                </a:tc>
              </a:tr>
            </a:tbl>
          </a:graphicData>
        </a:graphic>
      </p:graphicFrame>
      <p:cxnSp>
        <p:nvCxnSpPr>
          <p:cNvPr id="7" name="Elbow Connector 6"/>
          <p:cNvCxnSpPr>
            <a:endCxn id="17" idx="1"/>
          </p:cNvCxnSpPr>
          <p:nvPr/>
        </p:nvCxnSpPr>
        <p:spPr>
          <a:xfrm flipV="1">
            <a:off x="3252458" y="4043928"/>
            <a:ext cx="3371262" cy="13292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07504" y="2924944"/>
            <a:ext cx="3312368" cy="33973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Elbow Connector 15"/>
          <p:cNvCxnSpPr>
            <a:endCxn id="19" idx="1"/>
          </p:cNvCxnSpPr>
          <p:nvPr/>
        </p:nvCxnSpPr>
        <p:spPr>
          <a:xfrm>
            <a:off x="3203848" y="5877272"/>
            <a:ext cx="1277706" cy="406386"/>
          </a:xfrm>
          <a:prstGeom prst="bentConnector3">
            <a:avLst>
              <a:gd name="adj1" fmla="val 50000"/>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Table 18"/>
          <p:cNvGraphicFramePr>
            <a:graphicFrameLocks noGrp="1"/>
          </p:cNvGraphicFramePr>
          <p:nvPr>
            <p:extLst/>
          </p:nvPr>
        </p:nvGraphicFramePr>
        <p:xfrm>
          <a:off x="4481554" y="5917898"/>
          <a:ext cx="2520280" cy="73152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driver</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smtClean="0"/>
                        <a:t>position</a:t>
                      </a:r>
                      <a:endParaRPr lang="en-US" dirty="0"/>
                    </a:p>
                  </a:txBody>
                  <a:tcPr/>
                </a:tc>
                <a:tc>
                  <a:txBody>
                    <a:bodyPr/>
                    <a:lstStyle/>
                    <a:p>
                      <a:pPr algn="ctr"/>
                      <a:r>
                        <a:rPr lang="en-US" dirty="0" smtClean="0">
                          <a:solidFill>
                            <a:schemeClr val="tx1"/>
                          </a:solidFill>
                        </a:rPr>
                        <a:t>1</a:t>
                      </a:r>
                      <a:endParaRPr lang="en-US" dirty="0">
                        <a:solidFill>
                          <a:schemeClr val="tx1"/>
                        </a:solidFill>
                      </a:endParaRP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377135925"/>
              </p:ext>
            </p:extLst>
          </p:nvPr>
        </p:nvGraphicFramePr>
        <p:xfrm>
          <a:off x="6608585" y="4816998"/>
          <a:ext cx="2520280" cy="36576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smtClean="0">
                          <a:solidFill>
                            <a:srgbClr val="00B050"/>
                          </a:solidFill>
                        </a:rPr>
                        <a:t>Alice 2</a:t>
                      </a:r>
                      <a:r>
                        <a:rPr lang="en-US" dirty="0" smtClean="0">
                          <a:solidFill>
                            <a:schemeClr val="tx1"/>
                          </a:solidFill>
                        </a:rPr>
                        <a:t>”</a:t>
                      </a:r>
                      <a:endParaRPr lang="en-US" dirty="0">
                        <a:solidFill>
                          <a:schemeClr val="tx1"/>
                        </a:solidFill>
                      </a:endParaRPr>
                    </a:p>
                  </a:txBody>
                  <a:tcPr/>
                </a:tc>
              </a:tr>
            </a:tbl>
          </a:graphicData>
        </a:graphic>
      </p:graphicFrame>
      <p:cxnSp>
        <p:nvCxnSpPr>
          <p:cNvPr id="15" name="Elbow Connector 14"/>
          <p:cNvCxnSpPr/>
          <p:nvPr/>
        </p:nvCxnSpPr>
        <p:spPr>
          <a:xfrm rot="5400000" flipH="1" flipV="1">
            <a:off x="6203584" y="5333577"/>
            <a:ext cx="747694" cy="453634"/>
          </a:xfrm>
          <a:prstGeom prst="bentConnector3">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2695024169"/>
              </p:ext>
            </p:extLst>
          </p:nvPr>
        </p:nvGraphicFramePr>
        <p:xfrm>
          <a:off x="6623720" y="3861048"/>
          <a:ext cx="2520280" cy="36576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smtClean="0">
                          <a:solidFill>
                            <a:srgbClr val="00B050"/>
                          </a:solidFill>
                        </a:rPr>
                        <a:t>Alice 3</a:t>
                      </a:r>
                      <a:r>
                        <a:rPr lang="en-US" dirty="0" smtClean="0">
                          <a:solidFill>
                            <a:schemeClr val="tx1"/>
                          </a:solidFill>
                        </a:rPr>
                        <a:t>”</a:t>
                      </a:r>
                      <a:endParaRPr lang="en-US" dirty="0">
                        <a:solidFill>
                          <a:schemeClr val="tx1"/>
                        </a:solidFill>
                      </a:endParaRPr>
                    </a:p>
                  </a:txBody>
                  <a:tcPr/>
                </a:tc>
              </a:tr>
            </a:tbl>
          </a:graphicData>
        </a:graphic>
      </p:graphicFrame>
      <p:sp>
        <p:nvSpPr>
          <p:cNvPr id="20" name="TextBox 19"/>
          <p:cNvSpPr txBox="1"/>
          <p:nvPr/>
        </p:nvSpPr>
        <p:spPr>
          <a:xfrm>
            <a:off x="4671583" y="3066597"/>
            <a:ext cx="1952137" cy="369332"/>
          </a:xfrm>
          <a:prstGeom prst="rect">
            <a:avLst/>
          </a:prstGeom>
          <a:solidFill>
            <a:srgbClr val="92D050"/>
          </a:solidFill>
        </p:spPr>
        <p:txBody>
          <a:bodyPr wrap="none" rtlCol="0">
            <a:spAutoFit/>
          </a:bodyPr>
          <a:lstStyle/>
          <a:p>
            <a:r>
              <a:rPr lang="el-GR" dirty="0" smtClean="0"/>
              <a:t>Τυπώνει </a:t>
            </a:r>
            <a:r>
              <a:rPr lang="en-US" dirty="0" smtClean="0"/>
              <a:t>“Alice 2”</a:t>
            </a:r>
            <a:endParaRPr lang="en-US" dirty="0"/>
          </a:p>
        </p:txBody>
      </p:sp>
      <p:sp>
        <p:nvSpPr>
          <p:cNvPr id="21" name="TextBox 20"/>
          <p:cNvSpPr txBox="1"/>
          <p:nvPr/>
        </p:nvSpPr>
        <p:spPr>
          <a:xfrm>
            <a:off x="2318583" y="2153334"/>
            <a:ext cx="6801862" cy="646331"/>
          </a:xfrm>
          <a:prstGeom prst="rect">
            <a:avLst/>
          </a:prstGeom>
          <a:noFill/>
          <a:ln w="19050">
            <a:solidFill>
              <a:srgbClr val="0070C0"/>
            </a:solidFill>
            <a:prstDash val="dash"/>
          </a:ln>
        </p:spPr>
        <p:txBody>
          <a:bodyPr wrap="none" rtlCol="0">
            <a:spAutoFit/>
          </a:bodyPr>
          <a:lstStyle/>
          <a:p>
            <a:r>
              <a:rPr lang="en-US" b="1" dirty="0" err="1">
                <a:latin typeface="Courier New" panose="02070309020205020404" pitchFamily="49" charset="0"/>
                <a:cs typeface="Courier New" panose="02070309020205020404" pitchFamily="49" charset="0"/>
              </a:rPr>
              <a:t>a</a:t>
            </a:r>
            <a:r>
              <a:rPr lang="en-US" b="1" dirty="0" err="1" smtClean="0">
                <a:latin typeface="Courier New" panose="02070309020205020404" pitchFamily="49" charset="0"/>
                <a:cs typeface="Courier New" panose="02070309020205020404" pitchFamily="49" charset="0"/>
              </a:rPr>
              <a:t>lice</a:t>
            </a:r>
            <a:r>
              <a:rPr lang="en-US" b="1" dirty="0" smtClean="0">
                <a:latin typeface="Courier New" panose="02070309020205020404" pitchFamily="49" charset="0"/>
                <a:cs typeface="Courier New" panose="02070309020205020404" pitchFamily="49" charset="0"/>
              </a:rPr>
              <a:t> = new Person("</a:t>
            </a:r>
            <a:r>
              <a:rPr lang="en-US" b="1" dirty="0">
                <a:solidFill>
                  <a:srgbClr val="00B050"/>
                </a:solidFill>
                <a:latin typeface="Courier New" panose="02070309020205020404" pitchFamily="49" charset="0"/>
                <a:cs typeface="Courier New" panose="02070309020205020404" pitchFamily="49" charset="0"/>
              </a:rPr>
              <a:t>Alice 3</a:t>
            </a:r>
            <a:r>
              <a:rPr lang="en-US" b="1" dirty="0" smtClean="0">
                <a:latin typeface="Courier New" panose="02070309020205020404" pitchFamily="49" charset="0"/>
                <a:cs typeface="Courier New" panose="02070309020205020404" pitchFamily="49" charset="0"/>
              </a:rPr>
              <a:t>");</a:t>
            </a:r>
          </a:p>
          <a:p>
            <a:r>
              <a:rPr lang="en-US" b="1" dirty="0" err="1">
                <a:latin typeface="Courier New" panose="02070309020205020404" pitchFamily="49" charset="0"/>
                <a:cs typeface="Courier New" panose="02070309020205020404" pitchFamily="49" charset="0"/>
              </a:rPr>
              <a:t>System.out.println</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myCar.getDriver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getName</a:t>
            </a:r>
            <a:r>
              <a:rPr lang="en-US" b="1" dirty="0">
                <a:latin typeface="Courier New" panose="02070309020205020404" pitchFamily="49" charset="0"/>
                <a:cs typeface="Courier New" panose="02070309020205020404" pitchFamily="49" charset="0"/>
              </a:rPr>
              <a:t>());</a:t>
            </a:r>
            <a:endParaRPr lang="el-GR"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335876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Αντικείμενα μέσα σε αντικείμενα</a:t>
            </a:r>
            <a:endParaRPr lang="en-US" dirty="0"/>
          </a:p>
        </p:txBody>
      </p:sp>
      <p:sp>
        <p:nvSpPr>
          <p:cNvPr id="3" name="Content Placeholder 2"/>
          <p:cNvSpPr>
            <a:spLocks noGrp="1"/>
          </p:cNvSpPr>
          <p:nvPr>
            <p:ph idx="1"/>
          </p:nvPr>
        </p:nvSpPr>
        <p:spPr/>
        <p:txBody>
          <a:bodyPr>
            <a:normAutofit fontScale="85000" lnSpcReduction="10000"/>
          </a:bodyPr>
          <a:lstStyle/>
          <a:p>
            <a:r>
              <a:rPr lang="el-GR" dirty="0" smtClean="0"/>
              <a:t>Ορίζουμε κλάσεις για να ορίσουμε </a:t>
            </a:r>
            <a:r>
              <a:rPr lang="el-GR" dirty="0" smtClean="0">
                <a:solidFill>
                  <a:schemeClr val="accent6">
                    <a:lumMod val="75000"/>
                  </a:schemeClr>
                </a:solidFill>
              </a:rPr>
              <a:t>τύπους δεδομένων </a:t>
            </a:r>
            <a:r>
              <a:rPr lang="el-GR" dirty="0" smtClean="0"/>
              <a:t>τους οποίους χρειαζόμαστε</a:t>
            </a:r>
          </a:p>
          <a:p>
            <a:pPr lvl="1"/>
            <a:r>
              <a:rPr lang="el-GR" dirty="0" smtClean="0"/>
              <a:t>Π.χ., ο τύπος δεδομένων </a:t>
            </a:r>
            <a:r>
              <a:rPr lang="en-US" dirty="0" smtClean="0">
                <a:solidFill>
                  <a:srgbClr val="FF0000"/>
                </a:solidFill>
              </a:rPr>
              <a:t>Person </a:t>
            </a:r>
            <a:r>
              <a:rPr lang="el-GR" dirty="0" smtClean="0"/>
              <a:t>για να μπορούμε να χειριζόμαστε πληροφορίες για ένα άτομο, και ο τύπος δεδομένων </a:t>
            </a:r>
            <a:r>
              <a:rPr lang="en-US" dirty="0" smtClean="0">
                <a:solidFill>
                  <a:srgbClr val="FF0000"/>
                </a:solidFill>
              </a:rPr>
              <a:t>Car </a:t>
            </a:r>
            <a:r>
              <a:rPr lang="el-GR" dirty="0" smtClean="0"/>
              <a:t>που κρατάει πληροφορία για το αυτοκίνητο.</a:t>
            </a:r>
          </a:p>
          <a:p>
            <a:pPr lvl="1"/>
            <a:r>
              <a:rPr lang="el-GR" dirty="0" smtClean="0"/>
              <a:t>Στο εργαστήριο είδαμε τον τύπο δεδομένων </a:t>
            </a:r>
            <a:r>
              <a:rPr lang="en-US" dirty="0" smtClean="0">
                <a:solidFill>
                  <a:srgbClr val="FF0000"/>
                </a:solidFill>
              </a:rPr>
              <a:t>Check</a:t>
            </a:r>
            <a:r>
              <a:rPr lang="en-US" dirty="0" smtClean="0"/>
              <a:t>, </a:t>
            </a:r>
            <a:r>
              <a:rPr lang="en-US" dirty="0" smtClean="0">
                <a:solidFill>
                  <a:srgbClr val="FF0000"/>
                </a:solidFill>
              </a:rPr>
              <a:t>Account</a:t>
            </a:r>
            <a:r>
              <a:rPr lang="en-US" dirty="0" smtClean="0"/>
              <a:t>, </a:t>
            </a:r>
            <a:r>
              <a:rPr lang="en-US" dirty="0" err="1" smtClean="0">
                <a:solidFill>
                  <a:srgbClr val="FF0000"/>
                </a:solidFill>
              </a:rPr>
              <a:t>InvestAccount</a:t>
            </a:r>
            <a:r>
              <a:rPr lang="en-US" dirty="0" smtClean="0"/>
              <a:t>.</a:t>
            </a:r>
            <a:r>
              <a:rPr lang="el-GR" dirty="0" smtClean="0"/>
              <a:t> </a:t>
            </a:r>
          </a:p>
          <a:p>
            <a:r>
              <a:rPr lang="el-GR" dirty="0" smtClean="0"/>
              <a:t>Τους τύπους δεδομένων που ορίζουμε τους χρησιμοποιούμε για να δημιουργήσουμε </a:t>
            </a:r>
            <a:r>
              <a:rPr lang="el-GR" dirty="0" smtClean="0">
                <a:solidFill>
                  <a:srgbClr val="0070C0"/>
                </a:solidFill>
              </a:rPr>
              <a:t>μεταβλητές</a:t>
            </a:r>
            <a:r>
              <a:rPr lang="el-GR" dirty="0" smtClean="0"/>
              <a:t> (αντικείμενα).</a:t>
            </a:r>
          </a:p>
          <a:p>
            <a:r>
              <a:rPr lang="el-GR" dirty="0" smtClean="0"/>
              <a:t>Τα αντικείμενα μπορεί να είναι </a:t>
            </a:r>
            <a:r>
              <a:rPr lang="el-GR" dirty="0" smtClean="0">
                <a:solidFill>
                  <a:srgbClr val="0070C0"/>
                </a:solidFill>
              </a:rPr>
              <a:t>πεδία</a:t>
            </a:r>
            <a:r>
              <a:rPr lang="el-GR" dirty="0" smtClean="0"/>
              <a:t> άλλων κλάσεων</a:t>
            </a:r>
          </a:p>
          <a:p>
            <a:pPr lvl="1"/>
            <a:r>
              <a:rPr lang="el-GR" dirty="0" smtClean="0"/>
              <a:t>Π.χ., η κλάση </a:t>
            </a:r>
            <a:r>
              <a:rPr lang="en-US" dirty="0" smtClean="0"/>
              <a:t>Car </a:t>
            </a:r>
            <a:r>
              <a:rPr lang="el-GR" dirty="0" smtClean="0"/>
              <a:t>έχει ένα πεδίο τύπου </a:t>
            </a:r>
            <a:r>
              <a:rPr lang="en-US" dirty="0" smtClean="0"/>
              <a:t>Person</a:t>
            </a:r>
          </a:p>
          <a:p>
            <a:r>
              <a:rPr lang="el-GR" dirty="0" smtClean="0"/>
              <a:t>Μία κλάση χρησιμοποιεί αντικείμενα άλλων κλάσεων και έτσι </a:t>
            </a:r>
            <a:r>
              <a:rPr lang="el-GR" dirty="0" smtClean="0">
                <a:solidFill>
                  <a:schemeClr val="accent6">
                    <a:lumMod val="75000"/>
                  </a:schemeClr>
                </a:solidFill>
              </a:rPr>
              <a:t>συνθέτουμε</a:t>
            </a:r>
            <a:r>
              <a:rPr lang="el-GR" dirty="0" smtClean="0"/>
              <a:t> πιο περίπλοκους τύπους δεδομένων.</a:t>
            </a:r>
            <a:endParaRPr lang="en-US" dirty="0" smtClean="0"/>
          </a:p>
          <a:p>
            <a:pPr lvl="1"/>
            <a:endParaRPr lang="en-US" dirty="0"/>
          </a:p>
        </p:txBody>
      </p:sp>
    </p:spTree>
    <p:extLst>
      <p:ext uri="{BB962C8B-B14F-4D97-AF65-F5344CB8AC3E}">
        <p14:creationId xmlns:p14="http://schemas.microsoft.com/office/powerpoint/2010/main" val="146574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p:txBody>
          <a:bodyPr/>
          <a:lstStyle/>
          <a:p>
            <a:r>
              <a:rPr lang="el-GR" dirty="0" smtClean="0"/>
              <a:t>Υλοποιήστε το </a:t>
            </a:r>
            <a:r>
              <a:rPr lang="en-US" dirty="0" smtClean="0"/>
              <a:t>Stack </a:t>
            </a:r>
            <a:r>
              <a:rPr lang="el-GR" dirty="0" smtClean="0"/>
              <a:t>που φτιάξαμε στα προηγούμενα μαθήματα ώστε να μην έχει περιορισμό στο μέγεθος (</a:t>
            </a:r>
            <a:r>
              <a:rPr lang="en-US" dirty="0" smtClean="0"/>
              <a:t>capacity)</a:t>
            </a:r>
            <a:r>
              <a:rPr lang="el-GR" dirty="0" smtClean="0"/>
              <a:t>.</a:t>
            </a:r>
          </a:p>
          <a:p>
            <a:r>
              <a:rPr lang="el-GR" dirty="0" smtClean="0"/>
              <a:t>Βασική ιδέα:</a:t>
            </a:r>
          </a:p>
          <a:p>
            <a:pPr lvl="1"/>
            <a:r>
              <a:rPr lang="el-GR" dirty="0" smtClean="0"/>
              <a:t>Δημιουργούμε στοιχεία της στοίβας και τα συνδέουμε το ένα να δείχνει στο άλλο.</a:t>
            </a:r>
          </a:p>
          <a:p>
            <a:pPr lvl="1"/>
            <a:r>
              <a:rPr lang="el-GR" dirty="0" smtClean="0"/>
              <a:t>Χρειάζεται να ξέρουμε και την κορυφή της στοίβας.</a:t>
            </a:r>
            <a:endParaRPr lang="en-US" dirty="0"/>
          </a:p>
        </p:txBody>
      </p:sp>
      <p:grpSp>
        <p:nvGrpSpPr>
          <p:cNvPr id="4" name="Group 3"/>
          <p:cNvGrpSpPr/>
          <p:nvPr/>
        </p:nvGrpSpPr>
        <p:grpSpPr>
          <a:xfrm>
            <a:off x="3563888" y="4941168"/>
            <a:ext cx="1600200" cy="1295400"/>
            <a:chOff x="3124200" y="2362200"/>
            <a:chExt cx="1600200" cy="1295400"/>
          </a:xfrm>
        </p:grpSpPr>
        <p:sp>
          <p:nvSpPr>
            <p:cNvPr id="12" name="Rounded Rectangle 11"/>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ounded Rectangle 12"/>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ounded Rectangle 13"/>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X</a:t>
              </a:r>
              <a:endParaRPr lang="en-US" dirty="0"/>
            </a:p>
          </p:txBody>
        </p:sp>
      </p:grpSp>
      <p:grpSp>
        <p:nvGrpSpPr>
          <p:cNvPr id="5" name="Group 4"/>
          <p:cNvGrpSpPr/>
          <p:nvPr/>
        </p:nvGrpSpPr>
        <p:grpSpPr>
          <a:xfrm>
            <a:off x="5773688" y="4941168"/>
            <a:ext cx="1600200" cy="1295400"/>
            <a:chOff x="3124200" y="2362200"/>
            <a:chExt cx="1600200" cy="1295400"/>
          </a:xfrm>
        </p:grpSpPr>
        <p:sp>
          <p:nvSpPr>
            <p:cNvPr id="9" name="Rounded Rectangle 8"/>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ounded Rectangle 9"/>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ounded Rectangle 10"/>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Y</a:t>
              </a:r>
              <a:endParaRPr lang="en-US" dirty="0"/>
            </a:p>
          </p:txBody>
        </p:sp>
      </p:grpSp>
      <p:cxnSp>
        <p:nvCxnSpPr>
          <p:cNvPr id="6" name="Elbow Connector 5"/>
          <p:cNvCxnSpPr>
            <a:stCxn id="13" idx="3"/>
            <a:endCxn id="9" idx="1"/>
          </p:cNvCxnSpPr>
          <p:nvPr/>
        </p:nvCxnSpPr>
        <p:spPr>
          <a:xfrm flipV="1">
            <a:off x="5087888" y="5588868"/>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1506488" y="5373875"/>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head</a:t>
            </a:r>
            <a:endParaRPr lang="en-US" dirty="0"/>
          </a:p>
        </p:txBody>
      </p:sp>
      <p:cxnSp>
        <p:nvCxnSpPr>
          <p:cNvPr id="8" name="Straight Arrow Connector 7"/>
          <p:cNvCxnSpPr>
            <a:stCxn id="7" idx="3"/>
            <a:endCxn id="12" idx="1"/>
          </p:cNvCxnSpPr>
          <p:nvPr/>
        </p:nvCxnSpPr>
        <p:spPr>
          <a:xfrm flipV="1">
            <a:off x="2954288" y="5588868"/>
            <a:ext cx="609600" cy="136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8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838450"/>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sp>
        <p:nvSpPr>
          <p:cNvPr id="32" name="TextBox 31"/>
          <p:cNvSpPr txBox="1"/>
          <p:nvPr/>
        </p:nvSpPr>
        <p:spPr>
          <a:xfrm>
            <a:off x="762000" y="5029200"/>
            <a:ext cx="7800277" cy="830997"/>
          </a:xfrm>
          <a:prstGeom prst="rect">
            <a:avLst/>
          </a:prstGeom>
          <a:noFill/>
        </p:spPr>
        <p:txBody>
          <a:bodyPr wrap="none" rtlCol="0">
            <a:spAutoFit/>
          </a:bodyPr>
          <a:lstStyle/>
          <a:p>
            <a:r>
              <a:rPr lang="en-US" sz="2400" b="1" dirty="0" smtClean="0">
                <a:solidFill>
                  <a:srgbClr val="FF0000"/>
                </a:solidFill>
              </a:rPr>
              <a:t>Pop()</a:t>
            </a:r>
            <a:r>
              <a:rPr lang="en-US" sz="2400" dirty="0" smtClean="0"/>
              <a:t>: </a:t>
            </a:r>
            <a:r>
              <a:rPr lang="el-GR" sz="2400" dirty="0" smtClean="0"/>
              <a:t>Αφαιρεί το στοιχείο στην κορυφή της στοίβας και </a:t>
            </a:r>
          </a:p>
          <a:p>
            <a:r>
              <a:rPr lang="el-GR" sz="2400" dirty="0"/>
              <a:t> </a:t>
            </a:r>
            <a:r>
              <a:rPr lang="el-GR" sz="2400" dirty="0" smtClean="0"/>
              <a:t>         επιστρέφει την τιμή του (Χ στο παράδειγμα μας)</a:t>
            </a:r>
            <a:r>
              <a:rPr lang="en-US" sz="2400" dirty="0" smtClean="0"/>
              <a:t> </a:t>
            </a:r>
            <a:endParaRPr lang="en-US" sz="2400" dirty="0"/>
          </a:p>
        </p:txBody>
      </p:sp>
      <p:cxnSp>
        <p:nvCxnSpPr>
          <p:cNvPr id="24" name="Straight Connector 23"/>
          <p:cNvCxnSpPr/>
          <p:nvPr/>
        </p:nvCxnSpPr>
        <p:spPr>
          <a:xfrm flipH="1">
            <a:off x="2209800" y="2057400"/>
            <a:ext cx="1676400" cy="1981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33600" y="2133600"/>
            <a:ext cx="1905000" cy="1828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27" idx="3"/>
          </p:cNvCxnSpPr>
          <p:nvPr/>
        </p:nvCxnSpPr>
        <p:spPr>
          <a:xfrm>
            <a:off x="1676400" y="3067050"/>
            <a:ext cx="303312" cy="1298054"/>
          </a:xfrm>
          <a:prstGeom prst="bentConnector2">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979712" y="4365105"/>
            <a:ext cx="234464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14" idx="1"/>
          </p:cNvCxnSpPr>
          <p:nvPr/>
        </p:nvCxnSpPr>
        <p:spPr>
          <a:xfrm rot="5400000" flipH="1" flipV="1">
            <a:off x="3754246" y="3623550"/>
            <a:ext cx="1311661" cy="17144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323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2373086"/>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3020786"/>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39486" y="28248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87286" y="3053443"/>
            <a:ext cx="59871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62000" y="5029200"/>
            <a:ext cx="7886967" cy="830997"/>
          </a:xfrm>
          <a:prstGeom prst="rect">
            <a:avLst/>
          </a:prstGeom>
          <a:noFill/>
        </p:spPr>
        <p:txBody>
          <a:bodyPr wrap="none" rtlCol="0">
            <a:spAutoFit/>
          </a:bodyPr>
          <a:lstStyle/>
          <a:p>
            <a:r>
              <a:rPr lang="en-US" sz="2400" b="1" dirty="0" smtClean="0">
                <a:solidFill>
                  <a:srgbClr val="FF0000"/>
                </a:solidFill>
              </a:rPr>
              <a:t>Push(Z)</a:t>
            </a:r>
            <a:r>
              <a:rPr lang="en-US" sz="2400" dirty="0" smtClean="0"/>
              <a:t>: </a:t>
            </a:r>
            <a:r>
              <a:rPr lang="el-GR" sz="2400" dirty="0" smtClean="0"/>
              <a:t>Προσθέτει την τιμή </a:t>
            </a:r>
            <a:r>
              <a:rPr lang="en-US" sz="2400" dirty="0" smtClean="0"/>
              <a:t>Z </a:t>
            </a:r>
            <a:r>
              <a:rPr lang="el-GR" sz="2400" dirty="0" smtClean="0"/>
              <a:t>στην κορυφή της στοίβας </a:t>
            </a:r>
          </a:p>
          <a:p>
            <a:r>
              <a:rPr lang="el-GR" sz="2400" dirty="0"/>
              <a:t> </a:t>
            </a:r>
            <a:r>
              <a:rPr lang="el-GR" sz="2400" dirty="0" smtClean="0"/>
              <a:t>         </a:t>
            </a:r>
            <a:endParaRPr lang="en-US" sz="2400" dirty="0"/>
          </a:p>
        </p:txBody>
      </p:sp>
    </p:spTree>
    <p:extLst>
      <p:ext uri="{BB962C8B-B14F-4D97-AF65-F5344CB8AC3E}">
        <p14:creationId xmlns:p14="http://schemas.microsoft.com/office/powerpoint/2010/main" val="2910260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7316</TotalTime>
  <Words>1991</Words>
  <Application>Microsoft Office PowerPoint</Application>
  <PresentationFormat>On-screen Show (4:3)</PresentationFormat>
  <Paragraphs>449</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Courier New</vt:lpstr>
      <vt:lpstr>Tahoma</vt:lpstr>
      <vt:lpstr>Clarity</vt:lpstr>
      <vt:lpstr>ΤΕΧΝΙΚΕΣ Αντικειμενοστραφουσ προγραμματισμου</vt:lpstr>
      <vt:lpstr>PowerPoint Presentation</vt:lpstr>
      <vt:lpstr>Εκτέλεση</vt:lpstr>
      <vt:lpstr>Εκτέλεση</vt:lpstr>
      <vt:lpstr>Εκτέλεση</vt:lpstr>
      <vt:lpstr>Αντικείμενα μέσα σε αντικείμενα</vt:lpstr>
      <vt:lpstr>Παράδειγμα</vt:lpstr>
      <vt:lpstr>Στοίβα</vt:lpstr>
      <vt:lpstr>Στοίβα</vt:lpstr>
      <vt:lpstr>Στοίβα - Υλοποίηση</vt:lpstr>
      <vt:lpstr>Στοίβα - Υλοποίηση</vt:lpstr>
      <vt:lpstr>PowerPoint Presentation</vt:lpstr>
      <vt:lpstr>PowerPoint Presentation</vt:lpstr>
      <vt:lpstr>PowerPoint Presentation</vt:lpstr>
      <vt:lpstr>Στοίβα - Υλοποίηση</vt:lpstr>
      <vt:lpstr>PowerPoint Presentation</vt:lpstr>
      <vt:lpstr>PowerPoint Presentation</vt:lpstr>
      <vt:lpstr>PowerPoint Presentation</vt:lpstr>
      <vt:lpstr>PowerPoint Presentation</vt:lpstr>
      <vt:lpstr>Σχέσεις μεταξύ κλάσεων</vt:lpstr>
      <vt:lpstr>H UML γλώσσα</vt:lpstr>
      <vt:lpstr>Σχέσεις κλάσεων</vt:lpstr>
      <vt:lpstr>Σχέση συνάθροισης – Aggregation</vt:lpstr>
      <vt:lpstr>Σχέση σύνθεσης – Composition </vt:lpstr>
      <vt:lpstr>UML διαγράμματα</vt:lpstr>
      <vt:lpstr>Aggregation and Composition</vt:lpstr>
      <vt:lpstr>Προσοχή!</vt:lpstr>
      <vt:lpstr>Μεγάλο παράδειγμα</vt:lpstr>
      <vt:lpstr>Μεγάλο Παράδειγμα</vt:lpstr>
      <vt:lpstr>Κλάσεις μέθοδοι και πεδία</vt:lpstr>
      <vt:lpstr>Κλάσεις μέθοδοι και πεδία</vt:lpstr>
      <vt:lpstr>Κλάση Professor</vt:lpstr>
      <vt:lpstr>Κλάση Student</vt:lpstr>
      <vt:lpstr>Κλάση Course</vt:lpstr>
      <vt:lpstr>Κλάση Department</vt:lpstr>
      <vt:lpstr>Κλάση StudentRecord</vt:lpstr>
      <vt:lpstr>ArrayList</vt:lpstr>
      <vt:lpstr>ArrayList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Panayiotis Tsaparas</cp:lastModifiedBy>
  <cp:revision>429</cp:revision>
  <dcterms:created xsi:type="dcterms:W3CDTF">2013-02-10T16:19:38Z</dcterms:created>
  <dcterms:modified xsi:type="dcterms:W3CDTF">2014-04-09T08:57:27Z</dcterms:modified>
</cp:coreProperties>
</file>