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7" r:id="rId2"/>
    <p:sldId id="591" r:id="rId3"/>
    <p:sldId id="593" r:id="rId4"/>
    <p:sldId id="594" r:id="rId5"/>
    <p:sldId id="595" r:id="rId6"/>
    <p:sldId id="596" r:id="rId7"/>
    <p:sldId id="592" r:id="rId8"/>
    <p:sldId id="597" r:id="rId9"/>
    <p:sldId id="598" r:id="rId10"/>
    <p:sldId id="599" r:id="rId11"/>
    <p:sldId id="600" r:id="rId12"/>
    <p:sldId id="601" r:id="rId13"/>
    <p:sldId id="602" r:id="rId14"/>
    <p:sldId id="603" r:id="rId15"/>
    <p:sldId id="504" r:id="rId16"/>
    <p:sldId id="587" r:id="rId17"/>
    <p:sldId id="588" r:id="rId18"/>
    <p:sldId id="589" r:id="rId19"/>
    <p:sldId id="590" r:id="rId20"/>
    <p:sldId id="516" r:id="rId21"/>
    <p:sldId id="517" r:id="rId22"/>
    <p:sldId id="518" r:id="rId23"/>
    <p:sldId id="519" r:id="rId24"/>
    <p:sldId id="522" r:id="rId25"/>
    <p:sldId id="523" r:id="rId26"/>
    <p:sldId id="524" r:id="rId27"/>
    <p:sldId id="531" r:id="rId28"/>
    <p:sldId id="532" r:id="rId29"/>
    <p:sldId id="533" r:id="rId30"/>
    <p:sldId id="534" r:id="rId31"/>
    <p:sldId id="535" r:id="rId32"/>
    <p:sldId id="536" r:id="rId33"/>
    <p:sldId id="548" r:id="rId34"/>
    <p:sldId id="538" r:id="rId35"/>
    <p:sldId id="537" r:id="rId36"/>
    <p:sldId id="549" r:id="rId37"/>
    <p:sldId id="550" r:id="rId38"/>
    <p:sldId id="551" r:id="rId39"/>
    <p:sldId id="552" r:id="rId40"/>
    <p:sldId id="553" r:id="rId41"/>
    <p:sldId id="554" r:id="rId42"/>
    <p:sldId id="555" r:id="rId43"/>
    <p:sldId id="557" r:id="rId44"/>
    <p:sldId id="558" r:id="rId45"/>
    <p:sldId id="559" r:id="rId46"/>
    <p:sldId id="560" r:id="rId47"/>
    <p:sldId id="561" r:id="rId48"/>
    <p:sldId id="562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Αναφορές</a:t>
            </a:r>
          </a:p>
          <a:p>
            <a:pPr algn="ctr"/>
            <a:r>
              <a:rPr lang="el-GR" dirty="0" smtClean="0"/>
              <a:t>Μέθοδοι που επιστρέφουν αντικείμενα</a:t>
            </a:r>
            <a:endParaRPr lang="en-US" dirty="0" smtClean="0"/>
          </a:p>
          <a:p>
            <a:pPr algn="ctr"/>
            <a:r>
              <a:rPr lang="en-US" dirty="0" smtClean="0"/>
              <a:t>Copy Constructor</a:t>
            </a:r>
          </a:p>
          <a:p>
            <a:pPr algn="ctr"/>
            <a:r>
              <a:rPr lang="en-US" dirty="0" smtClean="0"/>
              <a:t>Deep and Shallow Copies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3029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9718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9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 smtClean="0">
                <a:solidFill>
                  <a:srgbClr val="00B050"/>
                </a:solidFill>
              </a:rPr>
              <a:t>MovingCarDriver2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7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7590"/>
              </p:ext>
            </p:extLst>
          </p:nvPr>
        </p:nvGraphicFramePr>
        <p:xfrm>
          <a:off x="141222" y="544522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rot="5400000" flipH="1" flipV="1">
            <a:off x="6085344" y="4186768"/>
            <a:ext cx="825232" cy="25152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665023"/>
              </p:ext>
            </p:extLst>
          </p:nvPr>
        </p:nvGraphicFramePr>
        <p:xfrm>
          <a:off x="6623720" y="3717032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το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δημιουργείται μέσα στο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</a:p>
          <a:p>
            <a:endParaRPr lang="en-US" dirty="0"/>
          </a:p>
          <a:p>
            <a:r>
              <a:rPr lang="el-GR" dirty="0" smtClean="0"/>
              <a:t>Δεν έχουμε πρόσβαση σε αυτό </a:t>
            </a:r>
            <a:r>
              <a:rPr lang="el-GR" dirty="0" smtClean="0">
                <a:solidFill>
                  <a:srgbClr val="0070C0"/>
                </a:solidFill>
              </a:rPr>
              <a:t>εκτός</a:t>
            </a:r>
            <a:r>
              <a:rPr lang="el-GR" dirty="0" smtClean="0"/>
              <a:t> της </a:t>
            </a:r>
            <a:r>
              <a:rPr lang="en-US" dirty="0" smtClean="0"/>
              <a:t>Car.</a:t>
            </a:r>
            <a:endParaRPr lang="en-US" dirty="0"/>
          </a:p>
        </p:txBody>
      </p:sp>
      <p:cxnSp>
        <p:nvCxnSpPr>
          <p:cNvPr id="16" name="Elbow Connector 15"/>
          <p:cNvCxnSpPr>
            <a:stCxn id="5" idx="3"/>
            <a:endCxn id="19" idx="1"/>
          </p:cNvCxnSpPr>
          <p:nvPr/>
        </p:nvCxnSpPr>
        <p:spPr>
          <a:xfrm flipV="1">
            <a:off x="3237566" y="5127997"/>
            <a:ext cx="1451628" cy="52973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875541"/>
              </p:ext>
            </p:extLst>
          </p:nvPr>
        </p:nvGraphicFramePr>
        <p:xfrm>
          <a:off x="4689194" y="476223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παράδειγμα </a:t>
            </a:r>
            <a:r>
              <a:rPr lang="el-GR" dirty="0" smtClean="0"/>
              <a:t>μας </a:t>
            </a:r>
            <a:r>
              <a:rPr lang="el-GR" dirty="0" smtClean="0"/>
              <a:t>έχουμε δύο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Driver</a:t>
            </a:r>
            <a:r>
              <a:rPr lang="en-US" dirty="0" smtClean="0"/>
              <a:t>) </a:t>
            </a:r>
            <a:r>
              <a:rPr lang="el-GR" dirty="0" smtClean="0"/>
              <a:t>οι </a:t>
            </a:r>
            <a:r>
              <a:rPr lang="el-GR" dirty="0" smtClean="0"/>
              <a:t>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77154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Person </a:t>
            </a:r>
            <a:r>
              <a:rPr lang="el-GR" dirty="0" smtClean="0"/>
              <a:t>στο παράδειγμα </a:t>
            </a:r>
            <a:r>
              <a:rPr lang="en-US" dirty="0" smtClean="0">
                <a:solidFill>
                  <a:srgbClr val="0070C0"/>
                </a:solidFill>
              </a:rPr>
              <a:t>MovingCarDriver2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Car, </a:t>
            </a:r>
            <a:r>
              <a:rPr lang="el-GR" dirty="0" smtClean="0"/>
              <a:t>ή αν το αντικείμενο </a:t>
            </a:r>
            <a:r>
              <a:rPr lang="en-US" dirty="0" smtClean="0"/>
              <a:t>Car </a:t>
            </a:r>
            <a:r>
              <a:rPr lang="el-GR" dirty="0" smtClean="0"/>
              <a:t>καταστραφεί.</a:t>
            </a:r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smtClean="0">
                <a:solidFill>
                  <a:srgbClr val="0070C0"/>
                </a:solidFill>
              </a:rPr>
              <a:t>MovingCarDriver1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του πρώτου σχέσεις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0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Επιστροφή αντικειμένων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δημιουργούμε </a:t>
            </a:r>
            <a:r>
              <a:rPr lang="el-GR" dirty="0" smtClean="0">
                <a:solidFill>
                  <a:srgbClr val="0070C0"/>
                </a:solidFill>
              </a:rPr>
              <a:t>μέσα σε μία μέθοδο</a:t>
            </a:r>
            <a:r>
              <a:rPr lang="el-GR" dirty="0" smtClean="0"/>
              <a:t> μπορούμε να το διατηρήσουμε και μετά το τέλος της μεθόδου 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κρατήσουμε μια αναφορά </a:t>
            </a:r>
            <a:r>
              <a:rPr lang="el-GR" dirty="0" smtClean="0"/>
              <a:t>σε αυτό.</a:t>
            </a:r>
          </a:p>
          <a:p>
            <a:r>
              <a:rPr lang="el-GR" dirty="0" smtClean="0"/>
              <a:t>Ένας τρόπος να γίνει αυτό είναι αν η μέθοδος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/>
              <a:t> το αντικείμενο (δηλαδή την </a:t>
            </a:r>
            <a:r>
              <a:rPr lang="el-GR" dirty="0" smtClean="0">
                <a:solidFill>
                  <a:srgbClr val="00B0F0"/>
                </a:solidFill>
              </a:rPr>
              <a:t>αναφορά</a:t>
            </a:r>
            <a:r>
              <a:rPr lang="el-GR" dirty="0" smtClean="0"/>
              <a:t> σε αυτό) που δημιουργήσαμε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57200"/>
            <a:ext cx="8534400" cy="628416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{"Jan", "Feb", "Mar", "Apr", "May", "Jun",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(day &lt;= 0 || day &gt; 31 || month &lt;= 0 || month &gt;12 ){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return;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52121" y="5085184"/>
            <a:ext cx="349188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η κλάση να μπορεί να μου επιστρέφει μια νέα ημερομηνία αλλά ένα χρόνο μετά. Πως μπορώ να το κάνω?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149080"/>
            <a:ext cx="5855129" cy="101605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04664"/>
            <a:ext cx="8534400" cy="64533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{"Jan", "Feb", "Mar", "Apr", "May", "Jun",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(day &lt;= 0 || day &gt; 31 || month &lt;= 0 || month &gt;12 ){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return;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day,month,year+1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2" name="Rectangular Callout 1"/>
          <p:cNvSpPr/>
          <p:nvPr/>
        </p:nvSpPr>
        <p:spPr>
          <a:xfrm>
            <a:off x="6106649" y="3933056"/>
            <a:ext cx="3037351" cy="1232081"/>
          </a:xfrm>
          <a:prstGeom prst="wedgeRectCallout">
            <a:avLst>
              <a:gd name="adj1" fmla="val -57164"/>
              <a:gd name="adj2" fmla="val -2958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κλάση </a:t>
            </a:r>
            <a:r>
              <a:rPr lang="en-US" dirty="0" err="1">
                <a:solidFill>
                  <a:schemeClr val="tx1"/>
                </a:solidFill>
              </a:rPr>
              <a:t>nextYear</a:t>
            </a:r>
            <a:r>
              <a:rPr lang="en-US" dirty="0">
                <a:solidFill>
                  <a:schemeClr val="tx1"/>
                </a:solidFill>
              </a:rPr>
              <a:t>() </a:t>
            </a:r>
            <a:r>
              <a:rPr lang="el-GR" dirty="0">
                <a:solidFill>
                  <a:schemeClr val="tx1"/>
                </a:solidFill>
              </a:rPr>
              <a:t>επιστρέφει ένα νέο αντικείμενο </a:t>
            </a:r>
            <a:r>
              <a:rPr lang="en-US" dirty="0">
                <a:solidFill>
                  <a:schemeClr val="tx1"/>
                </a:solidFill>
              </a:rPr>
              <a:t>Date </a:t>
            </a:r>
            <a:r>
              <a:rPr lang="el-GR" dirty="0">
                <a:solidFill>
                  <a:schemeClr val="tx1"/>
                </a:solidFill>
              </a:rPr>
              <a:t>με την ημερομηνία ένα χρόνο </a:t>
            </a:r>
            <a:r>
              <a:rPr lang="el-GR" dirty="0" smtClean="0">
                <a:solidFill>
                  <a:schemeClr val="tx1"/>
                </a:solidFill>
              </a:rPr>
              <a:t>μετά.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7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149080"/>
            <a:ext cx="5855129" cy="101605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04664"/>
            <a:ext cx="8534400" cy="64533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{"Jan", "Feb", "Mar", "Apr", "May", "Jun",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(day &lt;= 0 || day &gt; 31 || month &lt;= 0 || month &gt;12 ){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return;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day,month,year+1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2" name="Rectangular Callout 1"/>
          <p:cNvSpPr/>
          <p:nvPr/>
        </p:nvSpPr>
        <p:spPr>
          <a:xfrm>
            <a:off x="5763275" y="3933056"/>
            <a:ext cx="3380725" cy="1584176"/>
          </a:xfrm>
          <a:prstGeom prst="wedgeRectCallout">
            <a:avLst>
              <a:gd name="adj1" fmla="val -73375"/>
              <a:gd name="adj2" fmla="val -144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επιστρέψουμε το αντικείμενο που δημιουργούμε κατευθείαν ως επιστρεφόμενη τιμή (παρομοίως και ως όρισμα σε μέθοδο)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1480" y="6340678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9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080" y="3262199"/>
            <a:ext cx="5855129" cy="12469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04664"/>
            <a:ext cx="8534400" cy="645333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{"Jan", "Feb", "Mar", "Apr", "May", "Jun",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(day &lt;= 0 || day &gt; 31 || month &lt;= 0 || month &gt;12 ){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return;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day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[month-1] + " " + year;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33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3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if (day == 29 &amp;&amp; month == 2){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	    return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sz="3300" b="1" dirty="0" err="1">
                <a:latin typeface="Courier New" pitchFamily="49" charset="0"/>
                <a:cs typeface="Courier New" pitchFamily="49" charset="0"/>
              </a:rPr>
              <a:t>day,month,year+1</a:t>
            </a:r>
            <a:r>
              <a:rPr lang="en-US" sz="3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3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 </a:t>
            </a:r>
            <a:r>
              <a:rPr lang="en-US" sz="3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3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null)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2" name="Rectangular Callout 1"/>
          <p:cNvSpPr/>
          <p:nvPr/>
        </p:nvSpPr>
        <p:spPr>
          <a:xfrm>
            <a:off x="5749752" y="3262199"/>
            <a:ext cx="3380725" cy="2160240"/>
          </a:xfrm>
          <a:prstGeom prst="wedgeRectCallout">
            <a:avLst>
              <a:gd name="adj1" fmla="val -105896"/>
              <a:gd name="adj2" fmla="val -260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Η τιμή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l-GR" dirty="0" smtClean="0">
                <a:solidFill>
                  <a:schemeClr val="tx1"/>
                </a:solidFill>
              </a:rPr>
              <a:t>: Μία κενή αναφορά. Η τιμή μπορεί να χρησιμοποιηθεί σαν μια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τιμή, ή σαν ένδειξη λάθους (στην περίπτωση αυτή ότι δεν μπορούμε να δημιουργήσουμε το αντικείμενο)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1480" y="6340678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63425" y="3973016"/>
            <a:ext cx="6982544" cy="2768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sz="2900" dirty="0">
                <a:solidFill>
                  <a:srgbClr val="0070C0"/>
                </a:solidFill>
              </a:rPr>
              <a:t>class </a:t>
            </a:r>
            <a:r>
              <a:rPr lang="en-US" sz="2900" dirty="0" err="1" smtClean="0">
                <a:solidFill>
                  <a:srgbClr val="0070C0"/>
                </a:solidFill>
              </a:rPr>
              <a:t>PersonTest</a:t>
            </a:r>
            <a:endParaRPr lang="el-GR" sz="2900" dirty="0">
              <a:solidFill>
                <a:srgbClr val="0070C0"/>
              </a:solidFill>
            </a:endParaRPr>
          </a:p>
          <a:p>
            <a:r>
              <a:rPr lang="en-US" sz="2900" dirty="0"/>
              <a:t>{</a:t>
            </a:r>
          </a:p>
          <a:p>
            <a:r>
              <a:rPr lang="el-GR" sz="2900" dirty="0"/>
              <a:t>  </a:t>
            </a:r>
            <a:r>
              <a:rPr lang="en-US" sz="2900" dirty="0" smtClean="0"/>
              <a:t> public </a:t>
            </a:r>
            <a:r>
              <a:rPr lang="en-US" sz="2900" dirty="0"/>
              <a:t>static void main(String </a:t>
            </a:r>
            <a:r>
              <a:rPr lang="en-US" sz="2900" dirty="0" err="1"/>
              <a:t>args</a:t>
            </a:r>
            <a:r>
              <a:rPr lang="en-US" sz="2900" dirty="0" smtClean="0"/>
              <a:t>[])</a:t>
            </a:r>
            <a:endParaRPr lang="el-GR" sz="2900" dirty="0" smtClean="0"/>
          </a:p>
          <a:p>
            <a:r>
              <a:rPr lang="el-GR" sz="2900" dirty="0" smtClean="0"/>
              <a:t>  </a:t>
            </a:r>
            <a:r>
              <a:rPr lang="en-US" sz="2900" dirty="0" smtClean="0"/>
              <a:t> {</a:t>
            </a:r>
            <a:endParaRPr lang="en-US" sz="2900" dirty="0"/>
          </a:p>
          <a:p>
            <a:r>
              <a:rPr lang="en-US" sz="2900" dirty="0"/>
              <a:t>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</a:t>
            </a:r>
            <a:r>
              <a:rPr lang="en-US" sz="2900" dirty="0" err="1"/>
              <a:t>alice</a:t>
            </a:r>
            <a:r>
              <a:rPr lang="en-US" sz="2900" dirty="0"/>
              <a:t> = new </a:t>
            </a:r>
            <a:r>
              <a:rPr lang="en-US" sz="2900" dirty="0">
                <a:solidFill>
                  <a:srgbClr val="FF0000"/>
                </a:solidFill>
              </a:rPr>
              <a:t>Person</a:t>
            </a:r>
            <a:r>
              <a:rPr lang="en-US" sz="2900" dirty="0"/>
              <a:t>("Alice</a:t>
            </a:r>
            <a:r>
              <a:rPr lang="en-US" sz="2900" dirty="0" smtClean="0"/>
              <a:t>");</a:t>
            </a:r>
          </a:p>
          <a:p>
            <a:r>
              <a:rPr lang="en-US" sz="2900" dirty="0"/>
              <a:t> </a:t>
            </a:r>
            <a:r>
              <a:rPr lang="en-US" sz="2900" dirty="0" smtClean="0"/>
              <a:t>     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bob;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/>
              <a:t>());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 smtClean="0"/>
              <a:t>().length());</a:t>
            </a:r>
            <a:endParaRPr lang="en-US" sz="2900" dirty="0"/>
          </a:p>
          <a:p>
            <a:r>
              <a:rPr lang="en-US" sz="2900" dirty="0" smtClean="0"/>
              <a:t>   }</a:t>
            </a:r>
            <a:endParaRPr lang="en-US" sz="2900" dirty="0"/>
          </a:p>
          <a:p>
            <a:r>
              <a:rPr lang="en-US" sz="2900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7563" y="404664"/>
            <a:ext cx="7010781" cy="35283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class Person</a:t>
            </a:r>
            <a:endParaRPr lang="el-GR" sz="1600" dirty="0">
              <a:solidFill>
                <a:srgbClr val="FF0000"/>
              </a:solidFill>
            </a:endParaRPr>
          </a:p>
          <a:p>
            <a:r>
              <a:rPr lang="en-US" sz="1600" dirty="0"/>
              <a:t>{</a:t>
            </a:r>
          </a:p>
          <a:p>
            <a:r>
              <a:rPr lang="el-GR" sz="1600" dirty="0"/>
              <a:t>  </a:t>
            </a:r>
            <a:r>
              <a:rPr lang="en-US" sz="1600" dirty="0"/>
              <a:t>private String name;</a:t>
            </a:r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Person(String name){</a:t>
            </a:r>
          </a:p>
          <a:p>
            <a:r>
              <a:rPr lang="el-GR" sz="1600" dirty="0"/>
              <a:t>    </a:t>
            </a:r>
            <a:r>
              <a:rPr lang="en-US" sz="1600" dirty="0"/>
              <a:t>this.name = name;</a:t>
            </a:r>
            <a:endParaRPr lang="el-GR" sz="1600" dirty="0"/>
          </a:p>
          <a:p>
            <a:r>
              <a:rPr lang="el-GR" sz="1600" dirty="0"/>
              <a:t>  </a:t>
            </a:r>
            <a:r>
              <a:rPr lang="en-US" sz="1600" dirty="0"/>
              <a:t>}</a:t>
            </a:r>
            <a:endParaRPr lang="el-GR" sz="1600" dirty="0"/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String </a:t>
            </a:r>
            <a:r>
              <a:rPr lang="en-US" sz="1600" dirty="0" err="1">
                <a:solidFill>
                  <a:srgbClr val="FF0000"/>
                </a:solidFill>
              </a:rPr>
              <a:t>getName</a:t>
            </a:r>
            <a:r>
              <a:rPr lang="en-US" sz="1600" dirty="0"/>
              <a:t>(){</a:t>
            </a:r>
          </a:p>
          <a:p>
            <a:r>
              <a:rPr lang="el-GR" sz="1600" dirty="0"/>
              <a:t>    </a:t>
            </a:r>
            <a:r>
              <a:rPr lang="en-US" sz="1600" dirty="0"/>
              <a:t>return name;</a:t>
            </a:r>
          </a:p>
          <a:p>
            <a:r>
              <a:rPr lang="el-GR" sz="1600" dirty="0"/>
              <a:t>  </a:t>
            </a:r>
            <a:r>
              <a:rPr lang="en-US" sz="1600" dirty="0" smtClean="0"/>
              <a:t>}</a:t>
            </a:r>
            <a:endParaRPr lang="el-GR" sz="1600" dirty="0" smtClean="0"/>
          </a:p>
          <a:p>
            <a:r>
              <a:rPr lang="el-GR" sz="1600" dirty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389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69160"/>
            <a:ext cx="723629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31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0652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32130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7042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85466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8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07952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75759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700808"/>
            <a:ext cx="76328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112553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560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8327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78770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1406203"/>
            <a:ext cx="7848872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29248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3866729" y="3599540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02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44170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9363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50064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79116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1047" y="6151224"/>
            <a:ext cx="2622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main </a:t>
            </a:r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Ann 2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1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9049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4765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0635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81923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3035" y="6335890"/>
            <a:ext cx="46842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αντικείμενο αποδεσμεύεται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96136" y="4263719"/>
            <a:ext cx="1080120" cy="1020578"/>
            <a:chOff x="6084168" y="3356992"/>
            <a:chExt cx="1512168" cy="1446393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6084168" y="3356992"/>
              <a:ext cx="1512168" cy="14463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4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 </a:t>
            </a:r>
            <a:r>
              <a:rPr lang="el-GR" dirty="0" smtClean="0"/>
              <a:t>όπως την ορίσαμε πριν δημιουργεί ένα </a:t>
            </a:r>
            <a:r>
              <a:rPr lang="el-GR" dirty="0" smtClean="0">
                <a:solidFill>
                  <a:srgbClr val="0070C0"/>
                </a:solidFill>
              </a:rPr>
              <a:t>καινούριο αντικείμενο </a:t>
            </a:r>
            <a:r>
              <a:rPr lang="el-GR" dirty="0" smtClean="0"/>
              <a:t>που είναι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αυτού που έκανε την κλήση.</a:t>
            </a:r>
          </a:p>
          <a:p>
            <a:r>
              <a:rPr lang="el-GR" dirty="0" smtClean="0"/>
              <a:t>Στην περίπτωση μας το αντικείμενο έχει μόνο πεδία που 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πρωταρχικού τύπου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μη </a:t>
            </a:r>
            <a:r>
              <a:rPr lang="el-GR" dirty="0" err="1" smtClean="0">
                <a:solidFill>
                  <a:srgbClr val="0070C0"/>
                </a:solidFill>
              </a:rPr>
              <a:t>μεταλλάξιμα</a:t>
            </a:r>
            <a:r>
              <a:rPr lang="el-GR" dirty="0" smtClean="0">
                <a:solidFill>
                  <a:srgbClr val="0070C0"/>
                </a:solidFill>
              </a:rPr>
              <a:t> αντικείμενα</a:t>
            </a:r>
            <a:r>
              <a:rPr lang="el-GR" dirty="0" smtClean="0"/>
              <a:t>. Γενικά ένα αντικείμενο μπορεί να έχει ως πεδία άλλα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(δηλαδή αναφορές).</a:t>
            </a:r>
          </a:p>
          <a:p>
            <a:r>
              <a:rPr lang="el-GR" dirty="0" smtClean="0"/>
              <a:t>Στην περίπτωση αυτή η </a:t>
            </a:r>
            <a:r>
              <a:rPr lang="el-GR" dirty="0" smtClean="0">
                <a:solidFill>
                  <a:srgbClr val="0070C0"/>
                </a:solidFill>
              </a:rPr>
              <a:t>δημιουργία αντιγράφου </a:t>
            </a:r>
            <a:r>
              <a:rPr lang="el-GR" dirty="0" smtClean="0"/>
              <a:t>θα πρέπει να γίνεται με πολύ </a:t>
            </a: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924944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57200" y="404664"/>
            <a:ext cx="8229600" cy="645333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output 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car1 = new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car2 = car1.copy();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5949280"/>
            <a:ext cx="24923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dirty="0" smtClean="0"/>
              <a:t>main?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35953" y="611396"/>
            <a:ext cx="48337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copy </a:t>
            </a:r>
            <a:r>
              <a:rPr lang="el-GR" dirty="0" smtClean="0"/>
              <a:t>δημιουργεί και επιστρέφει ένα νέο </a:t>
            </a:r>
            <a:r>
              <a:rPr lang="en-US" dirty="0" smtClean="0"/>
              <a:t>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51282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2035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74863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6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38424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021117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0x0055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01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155547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55174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68417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50536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42308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02278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50231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02709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car2.move()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381328"/>
            <a:ext cx="577427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Μετακινείται και το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αλλά αυτό δεν είναι επιθυμητό.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63688" y="3046039"/>
            <a:ext cx="6112571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63688" y="2485345"/>
            <a:ext cx="6112571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&lt;dim;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Τις περισσότερες φορές θέλουμε να κάνουμε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αντικειμένου, όπου για κάθε αντικείμενο μέσα στο αντίγραφο δεσμεύουμε νέα μνήμη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45888"/>
              </p:ext>
            </p:extLst>
          </p:nvPr>
        </p:nvGraphicFramePr>
        <p:xfrm>
          <a:off x="503548" y="501317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515719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5568506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84559"/>
              </p:ext>
            </p:extLst>
          </p:nvPr>
        </p:nvGraphicFramePr>
        <p:xfrm>
          <a:off x="4427984" y="49411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8509"/>
              </p:ext>
            </p:extLst>
          </p:nvPr>
        </p:nvGraphicFramePr>
        <p:xfrm>
          <a:off x="7740352" y="49411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515536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04722"/>
              </p:ext>
            </p:extLst>
          </p:nvPr>
        </p:nvGraphicFramePr>
        <p:xfrm>
          <a:off x="4427984" y="594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6119750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6382146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73200"/>
              </p:ext>
            </p:extLst>
          </p:nvPr>
        </p:nvGraphicFramePr>
        <p:xfrm>
          <a:off x="7750292" y="5971976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είναι πλέον ένα ανεξάρτητο αντικείμενο.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30469"/>
              </p:ext>
            </p:extLst>
          </p:nvPr>
        </p:nvGraphicFramePr>
        <p:xfrm>
          <a:off x="503548" y="341889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3562906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3974220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83837"/>
              </p:ext>
            </p:extLst>
          </p:nvPr>
        </p:nvGraphicFramePr>
        <p:xfrm>
          <a:off x="4427984" y="334688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55638"/>
              </p:ext>
            </p:extLst>
          </p:nvPr>
        </p:nvGraphicFramePr>
        <p:xfrm>
          <a:off x="7740352" y="334688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3561081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40107"/>
              </p:ext>
            </p:extLst>
          </p:nvPr>
        </p:nvGraphicFramePr>
        <p:xfrm>
          <a:off x="4427984" y="434927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4525464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78786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car2.move</a:t>
            </a:r>
            <a:r>
              <a:rPr lang="en-US" dirty="0" smtClean="0"/>
              <a:t>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23855"/>
              </p:ext>
            </p:extLst>
          </p:nvPr>
        </p:nvGraphicFramePr>
        <p:xfrm>
          <a:off x="7750292" y="4377690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5733256"/>
            <a:ext cx="47530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μετακίνηση του </a:t>
            </a:r>
            <a:r>
              <a:rPr lang="en-US" dirty="0" err="1" smtClean="0"/>
              <a:t>car2</a:t>
            </a:r>
            <a:r>
              <a:rPr lang="en-US" dirty="0" smtClean="0"/>
              <a:t> </a:t>
            </a:r>
            <a:r>
              <a:rPr lang="el-GR" dirty="0" smtClean="0"/>
              <a:t>δεν επηρεάζει το </a:t>
            </a:r>
            <a:r>
              <a:rPr lang="en-US" dirty="0" err="1" smtClean="0"/>
              <a:t>car1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έχουμε ένα </a:t>
            </a:r>
            <a:r>
              <a:rPr lang="en-US" dirty="0" smtClean="0"/>
              <a:t>constructor </a:t>
            </a:r>
            <a:r>
              <a:rPr lang="el-GR" dirty="0" smtClean="0"/>
              <a:t>που παίρνει όρισμα ένα πίνακα?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position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ο πίνακας αλλάξει μέσα στην </a:t>
            </a:r>
            <a:r>
              <a:rPr lang="en-US" dirty="0" smtClean="0"/>
              <a:t>main </a:t>
            </a:r>
            <a:r>
              <a:rPr lang="el-GR" dirty="0" smtClean="0"/>
              <a:t>θα αλλάξει και στο αντικείμενο.</a:t>
            </a:r>
          </a:p>
          <a:p>
            <a:endParaRPr lang="el-GR" dirty="0" smtClean="0"/>
          </a:p>
          <a:p>
            <a:r>
              <a:rPr lang="el-GR" dirty="0" smtClean="0"/>
              <a:t>Τι </a:t>
            </a:r>
            <a:r>
              <a:rPr lang="el-GR" dirty="0" smtClean="0"/>
              <a:t>γίνεται αν στο ρηχό αντίγραφο κάνουμε τον πίνακα </a:t>
            </a:r>
            <a:r>
              <a:rPr lang="en-US" dirty="0" smtClean="0"/>
              <a:t>null? </a:t>
            </a:r>
            <a:r>
              <a:rPr lang="el-GR" dirty="0" smtClean="0"/>
              <a:t> </a:t>
            </a:r>
            <a:endParaRPr lang="el-GR" dirty="0"/>
          </a:p>
          <a:p>
            <a:pPr lvl="1"/>
            <a:r>
              <a:rPr lang="el-GR" dirty="0" smtClean="0"/>
              <a:t>Σε όλα τα ρηχά αντίγραφα θα γίνει και εκεί </a:t>
            </a:r>
            <a:r>
              <a:rPr lang="en-US" dirty="0" smtClean="0"/>
              <a:t>null </a:t>
            </a:r>
            <a:r>
              <a:rPr lang="el-GR" dirty="0" smtClean="0"/>
              <a:t>ο πίνακας.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9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</a:t>
            </a:r>
            <a:r>
              <a:rPr lang="en-US" dirty="0" smtClean="0"/>
              <a:t>Constructor</a:t>
            </a:r>
            <a:r>
              <a:rPr lang="el-GR" dirty="0" smtClean="0"/>
              <a:t> που παίρνει σαν όρισμα ένα αντικείμενο του ίδιου τύπου και δημιουργεί ένα αντίγραφο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B0F0"/>
                </a:solidFill>
              </a:rPr>
              <a:t>copy constructor </a:t>
            </a:r>
            <a:r>
              <a:rPr lang="el-GR" dirty="0" smtClean="0"/>
              <a:t>έχει δύο λειτουργίες: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</a:t>
            </a:r>
            <a:r>
              <a:rPr lang="el-GR" dirty="0" smtClean="0"/>
              <a:t>τη μνήμη για το αντικείμενο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Αντιγράφει</a:t>
            </a:r>
            <a:r>
              <a:rPr lang="el-GR" dirty="0" smtClean="0"/>
              <a:t> τις τιμές του αντικειμένου-ορίσματος.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πρέπει να δημιουργούμε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</a:t>
            </a:r>
            <a:r>
              <a:rPr lang="el-GR" dirty="0" smtClean="0"/>
              <a:t> του αντικειμένου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2936"/>
            <a:ext cx="9144000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</a:t>
            </a:r>
            <a:r>
              <a:rPr lang="el-GR" dirty="0" smtClean="0"/>
              <a:t>για την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7546" y="4653136"/>
            <a:ext cx="671645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Δημιουργεί </a:t>
            </a:r>
            <a:r>
              <a:rPr lang="el-GR" dirty="0" smtClean="0">
                <a:solidFill>
                  <a:srgbClr val="FF0000"/>
                </a:solidFill>
              </a:rPr>
              <a:t>βαθύ αντίγραφο</a:t>
            </a:r>
            <a:r>
              <a:rPr lang="el-GR" dirty="0" smtClean="0"/>
              <a:t>:</a:t>
            </a:r>
          </a:p>
          <a:p>
            <a:r>
              <a:rPr lang="el-GR" dirty="0" smtClean="0"/>
              <a:t>Δεσμεύουμε καινούριο πίνακα και αντιγράφουμε μία-μία τις τιμές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5373216"/>
            <a:ext cx="5554726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Κλήση: </a:t>
            </a:r>
            <a:endParaRPr lang="en-US" sz="2800" dirty="0" smtClean="0"/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new Car(2);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8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Φωλιασμένος </a:t>
            </a:r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μια κλάση έχει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από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άλλη κλάση</a:t>
            </a:r>
            <a:r>
              <a:rPr lang="el-GR" dirty="0" smtClean="0"/>
              <a:t>, τότε όταν καλούμε τον </a:t>
            </a:r>
            <a:r>
              <a:rPr lang="en-US" dirty="0" smtClean="0"/>
              <a:t>copy constructor </a:t>
            </a:r>
            <a:r>
              <a:rPr lang="el-GR" dirty="0" smtClean="0"/>
              <a:t>θα πρέπει να έχουμε ορίσει </a:t>
            </a:r>
            <a:r>
              <a:rPr lang="en-US" dirty="0" smtClean="0">
                <a:solidFill>
                  <a:srgbClr val="0070C0"/>
                </a:solidFill>
              </a:rPr>
              <a:t>copy constructor </a:t>
            </a:r>
            <a:r>
              <a:rPr lang="el-GR" dirty="0" smtClean="0"/>
              <a:t>και για τις κλάσεις των αντικειμένων-πεδίων.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653136"/>
            <a:ext cx="8568952" cy="468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4482" y="6021288"/>
            <a:ext cx="408355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copy constructor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48880"/>
            <a:ext cx="926340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381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initName;number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2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9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4941167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3992" y="6011996"/>
            <a:ext cx="307045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equals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5657973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+ “ “ +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6209456"/>
            <a:ext cx="31858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7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ορίζουμε πίνακες από πρωταρχικούς τύπους μπορούμε να ορίσουμε και </a:t>
            </a:r>
            <a:r>
              <a:rPr lang="el-GR" dirty="0" smtClean="0">
                <a:solidFill>
                  <a:srgbClr val="0070C0"/>
                </a:solidFill>
              </a:rPr>
              <a:t>πίνακες από αντικείμενα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lvl="1"/>
            <a:r>
              <a:rPr lang="el-GR" dirty="0" smtClean="0"/>
              <a:t>Ορίζει ένα πίνακα με τρία αντικείμενα τύπου </a:t>
            </a:r>
            <a:r>
              <a:rPr lang="en-US" dirty="0" smtClean="0"/>
              <a:t>Person</a:t>
            </a:r>
          </a:p>
          <a:p>
            <a:pPr lvl="1"/>
            <a:r>
              <a:rPr lang="el-GR" dirty="0" smtClean="0"/>
              <a:t>Ουσιαστικά ένα πίνακα με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Όταν ορίζουμε ένα πίνακα από αντικείμενα πρέπει να είμαστε προσεκτικοί να δεσμεύουμε σωστά τη μνήμη.</a:t>
            </a:r>
          </a:p>
        </p:txBody>
      </p:sp>
    </p:spTree>
    <p:extLst>
      <p:ext uri="{BB962C8B-B14F-4D97-AF65-F5344CB8AC3E}">
        <p14:creationId xmlns:p14="http://schemas.microsoft.com/office/powerpoint/2010/main" val="93165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αυτή θα δημιουργήσει μια μεταβλητή με το όνομα </a:t>
            </a:r>
            <a:r>
              <a:rPr lang="en-US" dirty="0">
                <a:solidFill>
                  <a:srgbClr val="0070C0"/>
                </a:solidFill>
              </a:rPr>
              <a:t>array</a:t>
            </a:r>
            <a:r>
              <a:rPr lang="en-US" dirty="0"/>
              <a:t> </a:t>
            </a:r>
            <a:r>
              <a:rPr lang="el-GR" dirty="0"/>
              <a:t>η οποία κάποια στιγμή θα δείχνει σε ένα πίνακα με </a:t>
            </a:r>
            <a:r>
              <a:rPr lang="en-US" dirty="0"/>
              <a:t>Person. </a:t>
            </a:r>
            <a:r>
              <a:rPr lang="el-GR" dirty="0"/>
              <a:t>Για την ώρα είναι </a:t>
            </a:r>
            <a:r>
              <a:rPr lang="en-US" dirty="0"/>
              <a:t>null.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507274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01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δύο θέσεις μνήμης στο </a:t>
            </a:r>
            <a:r>
              <a:rPr lang="en-US" dirty="0" smtClean="0"/>
              <a:t>heap </a:t>
            </a:r>
            <a:r>
              <a:rPr lang="el-GR" dirty="0" smtClean="0"/>
              <a:t>για να κρατήσουν δύο αναφορές τύπου </a:t>
            </a:r>
            <a:r>
              <a:rPr lang="en-US" dirty="0" smtClean="0"/>
              <a:t>Person. </a:t>
            </a:r>
            <a:r>
              <a:rPr lang="el-GR" dirty="0" smtClean="0"/>
              <a:t>Εφόσον δεν έχουμε δημιουργήσει τις μεταβλητές ακόμη, αυτές θα είναι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59331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356992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53594"/>
              </p:ext>
            </p:extLst>
          </p:nvPr>
        </p:nvGraphicFramePr>
        <p:xfrm>
          <a:off x="4499992" y="31409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πρώτη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48115"/>
              </p:ext>
            </p:extLst>
          </p:nvPr>
        </p:nvGraphicFramePr>
        <p:xfrm>
          <a:off x="539552" y="358707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803098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82376"/>
              </p:ext>
            </p:extLst>
          </p:nvPr>
        </p:nvGraphicFramePr>
        <p:xfrm>
          <a:off x="4499992" y="3587074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443058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76281"/>
              </p:ext>
            </p:extLst>
          </p:nvPr>
        </p:nvGraphicFramePr>
        <p:xfrm>
          <a:off x="6588224" y="322703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3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1);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άλλο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δεύτερη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24769"/>
              </p:ext>
            </p:extLst>
          </p:nvPr>
        </p:nvGraphicFramePr>
        <p:xfrm>
          <a:off x="539552" y="38882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4104269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56016"/>
              </p:ext>
            </p:extLst>
          </p:nvPr>
        </p:nvGraphicFramePr>
        <p:xfrm>
          <a:off x="4499992" y="3888245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744229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1629"/>
              </p:ext>
            </p:extLst>
          </p:nvPr>
        </p:nvGraphicFramePr>
        <p:xfrm>
          <a:off x="6588224" y="3528205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endCxn id="10" idx="1"/>
          </p:cNvCxnSpPr>
          <p:nvPr/>
        </p:nvCxnSpPr>
        <p:spPr>
          <a:xfrm>
            <a:off x="5796136" y="4450251"/>
            <a:ext cx="810344" cy="3069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51244"/>
              </p:ext>
            </p:extLst>
          </p:nvPr>
        </p:nvGraphicFramePr>
        <p:xfrm>
          <a:off x="6606480" y="442922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9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δισδιάστατοι πίνακες είναι ουσιαστικά πίνακες από αντικείμενα, όπου τα αντικείμενα είναι πάλι πίνακες</a:t>
            </a:r>
          </a:p>
          <a:p>
            <a:r>
              <a:rPr lang="el-GR" dirty="0" smtClean="0"/>
              <a:t>Π.χ., έτσι δεσμεύουμε πίνακα </a:t>
            </a:r>
            <a:r>
              <a:rPr lang="el-GR" dirty="0" smtClean="0">
                <a:sym typeface="Symbol"/>
              </a:rPr>
              <a:t>ακεραίων</a:t>
            </a:r>
            <a:r>
              <a:rPr lang="en-US" dirty="0" smtClean="0">
                <a:sym typeface="Symbol"/>
              </a:rPr>
              <a:t> </a:t>
            </a:r>
            <a:r>
              <a:rPr lang="el-GR" dirty="0" smtClean="0"/>
              <a:t>10 </a:t>
            </a:r>
            <a:r>
              <a:rPr lang="el-GR" dirty="0" smtClean="0">
                <a:sym typeface="Symbol"/>
              </a:rPr>
              <a:t> 10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[10]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i&lt;10;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7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ym typeface="Symbol"/>
              </a:rPr>
              <a:t>Μπορεί ο δισδιάστατος μας πίνακας να είναι ασύμμετρος. </a:t>
            </a:r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Π.χ., έτσι ορίζουμε ένα διαγώνιο πίνακα.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[10]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i&lt;10;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6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0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4945" y="5349284"/>
            <a:ext cx="1976823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bob.getName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2701" y="5860601"/>
            <a:ext cx="512178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</a:t>
            </a:r>
            <a:r>
              <a:rPr lang="en-US" dirty="0" smtClean="0"/>
              <a:t> </a:t>
            </a:r>
            <a:r>
              <a:rPr lang="el-GR" dirty="0" smtClean="0"/>
              <a:t>θα πάρουμε </a:t>
            </a:r>
            <a:r>
              <a:rPr lang="el-GR" dirty="0" smtClean="0">
                <a:solidFill>
                  <a:srgbClr val="FF0000"/>
                </a:solidFill>
              </a:rPr>
              <a:t>λάθος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(είτε </a:t>
            </a:r>
            <a:r>
              <a:rPr lang="en-US" dirty="0" smtClean="0"/>
              <a:t>run-time, </a:t>
            </a:r>
            <a:r>
              <a:rPr lang="el-GR" dirty="0" smtClean="0"/>
              <a:t>είτε </a:t>
            </a:r>
            <a:r>
              <a:rPr lang="en-US" dirty="0" smtClean="0"/>
              <a:t>compile error)</a:t>
            </a:r>
            <a:r>
              <a:rPr lang="el-GR" dirty="0" smtClean="0"/>
              <a:t> γιατί δεν υπάρχει διεύθυνση να ακολουθήσουμε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από-</a:t>
            </a:r>
            <a:r>
              <a:rPr lang="el-GR" dirty="0" err="1" smtClean="0"/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MovingCarDriver1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0816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31462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88217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70332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38230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2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7032</TotalTime>
  <Words>2470</Words>
  <Application>Microsoft Office PowerPoint</Application>
  <PresentationFormat>On-screen Show (4:3)</PresentationFormat>
  <Paragraphs>880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Clarity</vt:lpstr>
      <vt:lpstr>ΤΕΧΝΙΚΕΣ Αντικειμενοστραφουσ προγραμματισμου</vt:lpstr>
      <vt:lpstr>PowerPoint Presentation</vt:lpstr>
      <vt:lpstr>Dereferencing</vt:lpstr>
      <vt:lpstr>Dereferencing</vt:lpstr>
      <vt:lpstr>Dereferencing</vt:lpstr>
      <vt:lpstr>Dereferencing</vt:lpstr>
      <vt:lpstr>PowerPoint Presentation</vt:lpstr>
      <vt:lpstr>Dereferencing</vt:lpstr>
      <vt:lpstr>Dereferencing</vt:lpstr>
      <vt:lpstr>Dereferencing</vt:lpstr>
      <vt:lpstr>PowerPoint Presentation</vt:lpstr>
      <vt:lpstr>Αντικείμενα μέσα σε αντικείμενα</vt:lpstr>
      <vt:lpstr>Σχέσεις μεταξύ κλάσεων</vt:lpstr>
      <vt:lpstr>Σχέσεις κλάσεων</vt:lpstr>
      <vt:lpstr>Επιστροφή αντικειμένων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Δημιουργία αντιγράφων</vt:lpstr>
      <vt:lpstr>PowerPoint Presentation</vt:lpstr>
      <vt:lpstr>Ρηχά Αντίγραφα</vt:lpstr>
      <vt:lpstr>Ρηχά Αντίγραφα</vt:lpstr>
      <vt:lpstr>Ρηχά Αντίγραφα</vt:lpstr>
      <vt:lpstr>Βαθύ αντίγραφο</vt:lpstr>
      <vt:lpstr>Βαθύ αντίγραφο</vt:lpstr>
      <vt:lpstr>Παραδείγματα</vt:lpstr>
      <vt:lpstr>Copy Constructor</vt:lpstr>
      <vt:lpstr>Copy Constructor για την Car</vt:lpstr>
      <vt:lpstr>Φωλιασμένος Copy Constructor</vt:lpstr>
      <vt:lpstr>Παράδειγμα</vt:lpstr>
      <vt:lpstr>PowerPoint Presentation</vt:lpstr>
      <vt:lpstr>Φωλιασμένη equals</vt:lpstr>
      <vt:lpstr>Φωλιασμένη toString()</vt:lpstr>
      <vt:lpstr>Πίνακες από αντικείμενα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Πίνακες από πίνακες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427</cp:revision>
  <dcterms:created xsi:type="dcterms:W3CDTF">2013-02-10T16:19:38Z</dcterms:created>
  <dcterms:modified xsi:type="dcterms:W3CDTF">2014-04-06T20:00:59Z</dcterms:modified>
</cp:coreProperties>
</file>