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sldIdLst>
    <p:sldId id="257" r:id="rId2"/>
    <p:sldId id="563" r:id="rId3"/>
    <p:sldId id="565" r:id="rId4"/>
    <p:sldId id="577" r:id="rId5"/>
    <p:sldId id="578" r:id="rId6"/>
    <p:sldId id="579" r:id="rId7"/>
    <p:sldId id="580" r:id="rId8"/>
    <p:sldId id="581" r:id="rId9"/>
    <p:sldId id="566" r:id="rId10"/>
    <p:sldId id="567" r:id="rId11"/>
    <p:sldId id="568" r:id="rId12"/>
    <p:sldId id="569" r:id="rId13"/>
    <p:sldId id="570" r:id="rId14"/>
    <p:sldId id="574" r:id="rId15"/>
    <p:sldId id="582" r:id="rId16"/>
    <p:sldId id="575" r:id="rId17"/>
    <p:sldId id="576" r:id="rId18"/>
    <p:sldId id="587" r:id="rId19"/>
    <p:sldId id="539" r:id="rId20"/>
    <p:sldId id="540" r:id="rId21"/>
    <p:sldId id="542" r:id="rId22"/>
    <p:sldId id="543" r:id="rId23"/>
    <p:sldId id="544" r:id="rId24"/>
    <p:sldId id="545" r:id="rId25"/>
    <p:sldId id="546" r:id="rId26"/>
    <p:sldId id="547" r:id="rId27"/>
    <p:sldId id="588" r:id="rId28"/>
    <p:sldId id="589" r:id="rId29"/>
    <p:sldId id="590" r:id="rId30"/>
    <p:sldId id="591" r:id="rId31"/>
    <p:sldId id="592" r:id="rId32"/>
    <p:sldId id="593" r:id="rId33"/>
    <p:sldId id="594" r:id="rId34"/>
    <p:sldId id="595" r:id="rId35"/>
    <p:sldId id="596" r:id="rId36"/>
    <p:sldId id="597" r:id="rId37"/>
    <p:sldId id="598" r:id="rId38"/>
    <p:sldId id="600" r:id="rId39"/>
    <p:sldId id="599" r:id="rId40"/>
    <p:sldId id="601" r:id="rId41"/>
    <p:sldId id="499" r:id="rId42"/>
    <p:sldId id="509" r:id="rId43"/>
    <p:sldId id="510" r:id="rId44"/>
    <p:sldId id="511" r:id="rId45"/>
    <p:sldId id="512" r:id="rId46"/>
    <p:sldId id="513" r:id="rId47"/>
    <p:sldId id="504" r:id="rId48"/>
    <p:sldId id="516" r:id="rId49"/>
    <p:sldId id="517" r:id="rId50"/>
    <p:sldId id="518" r:id="rId51"/>
    <p:sldId id="519" r:id="rId52"/>
    <p:sldId id="522" r:id="rId53"/>
    <p:sldId id="523" r:id="rId54"/>
    <p:sldId id="524" r:id="rId55"/>
    <p:sldId id="531" r:id="rId56"/>
    <p:sldId id="583" r:id="rId57"/>
    <p:sldId id="584" r:id="rId58"/>
    <p:sldId id="585" r:id="rId59"/>
    <p:sldId id="586" r:id="rId60"/>
    <p:sldId id="532" r:id="rId61"/>
    <p:sldId id="533" r:id="rId62"/>
    <p:sldId id="534" r:id="rId63"/>
    <p:sldId id="535" r:id="rId64"/>
    <p:sldId id="536" r:id="rId65"/>
    <p:sldId id="54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Αναφορές</a:t>
            </a:r>
          </a:p>
          <a:p>
            <a:pPr algn="ctr"/>
            <a:r>
              <a:rPr lang="el-GR" dirty="0" smtClean="0"/>
              <a:t>Μέθοδοι που επιστρέφουν αντικείμενα</a:t>
            </a:r>
            <a:endParaRPr lang="en-US" dirty="0" smtClean="0"/>
          </a:p>
          <a:p>
            <a:pPr algn="ctr"/>
            <a:r>
              <a:rPr lang="en-US" smtClean="0"/>
              <a:t>Deep </a:t>
            </a:r>
            <a:r>
              <a:rPr lang="en-US" dirty="0" smtClean="0"/>
              <a:t>and Shallow Copies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0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459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456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9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0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bob”,1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89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69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περιεχόμενα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9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404664"/>
            <a:ext cx="8229600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ArrayVar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 = {1,2,3};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1172" y="285293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906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Όταν η εκφώνηση σας ζητάει να φτιάξετε μία μέθοδο που παίρνει σαν όρισμα μια κλάση που έχουμε ορίσει, αυτό σημαίνει ότι θέλουμε σαν όρισμα το αντικείμενο της κλάσης.</a:t>
            </a:r>
          </a:p>
          <a:p>
            <a:pPr lvl="1"/>
            <a:r>
              <a:rPr lang="el-GR" dirty="0" smtClean="0"/>
              <a:t>Στο εργαστήριο η μέθοδος </a:t>
            </a:r>
            <a:r>
              <a:rPr lang="en-US" dirty="0" smtClean="0"/>
              <a:t>deposit </a:t>
            </a:r>
            <a:r>
              <a:rPr lang="el-GR" dirty="0" smtClean="0"/>
              <a:t>έπρεπε να πάρει σαν όρισμα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μια επιταγή</a:t>
            </a:r>
            <a:r>
              <a:rPr lang="el-GR" dirty="0" smtClean="0"/>
              <a:t>, δηλαδή ένα αντικείμενο της κλάσης </a:t>
            </a:r>
            <a:r>
              <a:rPr lang="en-US" dirty="0" smtClean="0"/>
              <a:t>Check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το όνομα και το ποσό</a:t>
            </a:r>
            <a:endParaRPr lang="en-US" dirty="0" smtClean="0"/>
          </a:p>
          <a:p>
            <a:r>
              <a:rPr lang="el-GR" dirty="0" smtClean="0"/>
              <a:t>Για να διαβάσουμε τα πεδία του αντικειμένου χρησιμοποιούμε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 πρόσβασης </a:t>
            </a:r>
            <a:r>
              <a:rPr lang="el-GR" dirty="0" smtClean="0"/>
              <a:t>(</a:t>
            </a:r>
            <a:r>
              <a:rPr lang="en-US" dirty="0" err="1" smtClean="0"/>
              <a:t>accessor</a:t>
            </a:r>
            <a:r>
              <a:rPr lang="en-US" dirty="0" smtClean="0"/>
              <a:t> methods)</a:t>
            </a:r>
          </a:p>
          <a:p>
            <a:pPr lvl="1"/>
            <a:r>
              <a:rPr lang="el-GR" dirty="0" smtClean="0"/>
              <a:t>Στο παράδειγμα μας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0070C0"/>
                </a:solidFill>
              </a:rPr>
              <a:t>getAmount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0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205395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78599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1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05878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73698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79754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0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2717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942285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44021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99298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22284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οι αλλαγές στον πίνακα παραμένουν.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1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081748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4461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447843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9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615460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41188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0995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31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3605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00065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μεταβλητή </a:t>
            </a:r>
            <a:r>
              <a:rPr lang="en-US" dirty="0" smtClean="0"/>
              <a:t>x. 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1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s =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local = new String("local");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local = "new";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s;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obj1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obj2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obj2.changeObject(obj1);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(obj1);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(obj2);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6296" y="3086617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6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2815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843599"/>
              </p:ext>
            </p:extLst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98167"/>
              </p:ext>
            </p:extLst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72134"/>
              </p:ext>
            </p:extLst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36854" y="1981940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obj2.changeObject(obj1);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1052" y="3968767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2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822171"/>
              </p:ext>
            </p:extLst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89505" y="1984090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 = new String(“local”);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flipV="1">
            <a:off x="3871592" y="3157955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6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deposit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27649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deposit(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depositCheck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	if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depositCheck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)){  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depositCheck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getAmount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true;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false;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6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15372"/>
              </p:ext>
            </p:extLst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89505" y="198409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flipV="1">
            <a:off x="3871592" y="3157955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89505" y="198409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 = “new”;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76174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“new”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89505" y="198409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local;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76174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“new”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9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34605" y="2189948"/>
            <a:ext cx="3631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(obj1);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(obj2);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76174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“new”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4840" y="1704376"/>
            <a:ext cx="411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Επιστρέφοντας από την </a:t>
            </a:r>
            <a:r>
              <a:rPr lang="en-US" dirty="0" err="1" smtClean="0"/>
              <a:t>changeObject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6322266"/>
            <a:ext cx="273639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“local” </a:t>
            </a:r>
            <a:r>
              <a:rPr lang="el-GR" dirty="0" smtClean="0"/>
              <a:t>και </a:t>
            </a:r>
            <a:r>
              <a:rPr lang="en-US" dirty="0" smtClean="0"/>
              <a:t>“new”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θα τυπώσει ο παρακάτω κώδικας?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36912"/>
            <a:ext cx="7189789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 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7653" y="3751726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81322" y="4138198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77653" y="4538308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90924" y="487923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690924" y="5257374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706682" y="558585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472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42204"/>
              </p:ext>
            </p:extLst>
          </p:nvPr>
        </p:nvGraphicFramePr>
        <p:xfrm>
          <a:off x="1568912" y="4941168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two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9"/>
            <a:ext cx="1224136" cy="57606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596500"/>
              </p:ext>
            </p:extLst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2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83536"/>
              </p:ext>
            </p:extLst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>
          <a:xfrm flipV="1">
            <a:off x="4651715" y="5497009"/>
            <a:ext cx="1208722" cy="112455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62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59632" y="836712"/>
            <a:ext cx="1800200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1720" y="2636912"/>
            <a:ext cx="1872208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s =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	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String local = new String("local");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local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“local";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StringTest2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obj1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obj2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obj2.changeObject(obj1);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6296" y="4797152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796136" y="2323347"/>
            <a:ext cx="3260061" cy="1080120"/>
          </a:xfrm>
          <a:prstGeom prst="wedgeRectCallout">
            <a:avLst>
              <a:gd name="adj1" fmla="val -106426"/>
              <a:gd name="adj2" fmla="val 1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ανάθεση </a:t>
            </a:r>
            <a:r>
              <a:rPr lang="en-US" dirty="0" smtClean="0"/>
              <a:t>String </a:t>
            </a:r>
            <a:r>
              <a:rPr lang="el-GR" dirty="0" err="1" smtClean="0"/>
              <a:t>σταθεράς</a:t>
            </a:r>
            <a:r>
              <a:rPr lang="el-GR" dirty="0" smtClean="0"/>
              <a:t> είναι διαφορετική από τη δημιουργία αντικειμένου με </a:t>
            </a:r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44209" y="3573016"/>
            <a:ext cx="261198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σταθερά δημιουργεί ένα νέο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788024" y="1"/>
            <a:ext cx="4355976" cy="1164088"/>
          </a:xfrm>
          <a:prstGeom prst="wedgeRectCallout">
            <a:avLst>
              <a:gd name="adj1" fmla="val -86529"/>
              <a:gd name="adj2" fmla="val 28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ανάθεση </a:t>
            </a:r>
            <a:r>
              <a:rPr lang="en-US" dirty="0" smtClean="0"/>
              <a:t>String </a:t>
            </a:r>
            <a:r>
              <a:rPr lang="el-GR" dirty="0" err="1" smtClean="0"/>
              <a:t>σταθεράς</a:t>
            </a:r>
            <a:r>
              <a:rPr lang="el-GR" dirty="0" smtClean="0"/>
              <a:t> έχει αποτέλεσμα την δημιουργία ενός </a:t>
            </a:r>
            <a:r>
              <a:rPr lang="en-US" dirty="0" smtClean="0"/>
              <a:t>intern string </a:t>
            </a:r>
            <a:r>
              <a:rPr lang="el-GR" dirty="0" smtClean="0"/>
              <a:t>στο οποίο δείχνουν όλα τα </a:t>
            </a:r>
            <a:r>
              <a:rPr lang="en-US" dirty="0" smtClean="0"/>
              <a:t>strings </a:t>
            </a:r>
            <a:r>
              <a:rPr lang="el-GR" dirty="0" smtClean="0"/>
              <a:t>στα οποία ανατίθεται η σταθερά.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0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5" grpId="0" animBg="1"/>
      <p:bldP spid="6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1052" y="3968767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924944"/>
            <a:ext cx="312624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πρώτο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“Same”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8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1" idx="1"/>
          </p:cNvCxnSpPr>
          <p:nvPr/>
        </p:nvCxnSpPr>
        <p:spPr>
          <a:xfrm flipV="1">
            <a:off x="3871592" y="3161094"/>
            <a:ext cx="1215725" cy="91274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79464" y="5952934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34295" y="2070009"/>
            <a:ext cx="5009705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local = new String("local");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54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21553"/>
              </p:ext>
            </p:extLst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813043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41052" y="3092058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61192" y="2024109"/>
            <a:ext cx="2390398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= “local";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local;</a:t>
            </a:r>
          </a:p>
        </p:txBody>
      </p:sp>
    </p:spTree>
    <p:extLst>
      <p:ext uri="{BB962C8B-B14F-4D97-AF65-F5344CB8AC3E}">
        <p14:creationId xmlns:p14="http://schemas.microsoft.com/office/powerpoint/2010/main" val="404122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637220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Person other)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7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441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0024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0238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76363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28386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089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6183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248239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18030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90945"/>
              </p:ext>
            </p:extLst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005052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75885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40067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23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πρόγραμμα που είδαμε η νέα τιμή του </a:t>
            </a:r>
            <a:r>
              <a:rPr lang="en-US" dirty="0" smtClean="0">
                <a:solidFill>
                  <a:srgbClr val="00B0F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χάνεται</a:t>
            </a:r>
            <a:r>
              <a:rPr lang="el-GR" dirty="0" smtClean="0"/>
              <a:t> όταν επιστρέφουμε από την συνάρτηση και η </a:t>
            </a:r>
            <a:r>
              <a:rPr lang="en-US" dirty="0" err="1" smtClean="0">
                <a:solidFill>
                  <a:srgbClr val="00B0F0"/>
                </a:solidFill>
              </a:rPr>
              <a:t>p1</a:t>
            </a:r>
            <a:r>
              <a:rPr lang="en-US" dirty="0" smtClean="0"/>
              <a:t> </a:t>
            </a:r>
            <a:r>
              <a:rPr lang="el-GR" dirty="0" smtClean="0"/>
              <a:t>παραμένει αμετάβλητη.</a:t>
            </a:r>
          </a:p>
          <a:p>
            <a:r>
              <a:rPr lang="el-GR" dirty="0" smtClean="0"/>
              <a:t>Αυτό γιατί το πέρασμα των παραμέτρων γίνεται κατά τιμή, και η μεταβλητή </a:t>
            </a:r>
            <a:r>
              <a:rPr lang="en-US" dirty="0" smtClean="0">
                <a:solidFill>
                  <a:srgbClr val="00B0F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τοπική</a:t>
            </a:r>
            <a:r>
              <a:rPr lang="el-GR" dirty="0" smtClean="0"/>
              <a:t>. Ότι αλλαγή κάνουμε στην τιμή της θα έχει εμβέλεια μόνο μέσα στην </a:t>
            </a:r>
            <a:r>
              <a:rPr lang="en-US" dirty="0" smtClean="0">
                <a:solidFill>
                  <a:srgbClr val="00B0F0"/>
                </a:solidFill>
              </a:rPr>
              <a:t>copier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νέο αντικείμενο που δημιουργήσαμε στην περίπτωση αυτή θα χαθεί άμα φύγουμε από τη μέθοδο</a:t>
            </a:r>
            <a:r>
              <a:rPr lang="en-US" dirty="0" smtClean="0"/>
              <a:t> </a:t>
            </a:r>
            <a:r>
              <a:rPr lang="el-GR" dirty="0" smtClean="0"/>
              <a:t>εφόσον δεν υπάρχει κάποια αναφορά σε αυτό.</a:t>
            </a:r>
          </a:p>
          <a:p>
            <a:r>
              <a:rPr lang="el-GR" dirty="0" smtClean="0"/>
              <a:t>Η αλλαγή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της </a:t>
            </a:r>
            <a:r>
              <a:rPr lang="en-US" dirty="0" smtClean="0"/>
              <a:t>other </a:t>
            </a:r>
            <a:r>
              <a:rPr lang="el-GR" dirty="0" smtClean="0"/>
              <a:t>είναι διαφορετική από την αλλαγή στα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της διεύθυνσης στην οποία δείχνει η </a:t>
            </a:r>
            <a:r>
              <a:rPr lang="en-US" dirty="0" smtClean="0"/>
              <a:t>other</a:t>
            </a:r>
          </a:p>
          <a:p>
            <a:pPr lvl="1"/>
            <a:r>
              <a:rPr lang="el-GR" dirty="0" smtClean="0"/>
              <a:t>Οι αλλαγές στα περιεχόμενα  αλλάζουν τον χώρο μνήμης στο σωρό (</a:t>
            </a:r>
            <a:r>
              <a:rPr lang="en-US" dirty="0" smtClean="0"/>
              <a:t>heap)</a:t>
            </a:r>
            <a:r>
              <a:rPr lang="el-GR" dirty="0" smtClean="0"/>
              <a:t>. Οι αλλαγές επηρεάζουν όλες τις αναφορές στο αντικείμενο.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723629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31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65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3213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042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5466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8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7952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75759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12553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560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8327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78770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406203"/>
            <a:ext cx="7848872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29248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2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44170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9363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50064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116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9049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4765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0635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81923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24" y="1166500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404664"/>
            <a:ext cx="8229600" cy="64533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output 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car1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7" y="5949280"/>
            <a:ext cx="316835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γίνεται όταν δημιουργούμε ένα αντικείμενο </a:t>
            </a:r>
            <a:r>
              <a:rPr lang="en-US" dirty="0" smtClean="0"/>
              <a:t>Car?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35953" y="611396"/>
            <a:ext cx="480804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όχημα που κινείται σε πολλές διαστάσεις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3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532419"/>
            <a:ext cx="3355406" cy="120032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Car car1 = new Car(2)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378" y="1988839"/>
            <a:ext cx="3003502" cy="44644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8669" y="5343445"/>
            <a:ext cx="300350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93985" y="5855626"/>
            <a:ext cx="259228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car1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3851920" y="2304617"/>
            <a:ext cx="5184576" cy="414871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476381"/>
              </p:ext>
            </p:extLst>
          </p:nvPr>
        </p:nvGraphicFramePr>
        <p:xfrm>
          <a:off x="5400606" y="3068960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dim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position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null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stCxn id="13" idx="3"/>
            <a:endCxn id="3" idx="1"/>
          </p:cNvCxnSpPr>
          <p:nvPr/>
        </p:nvCxnSpPr>
        <p:spPr>
          <a:xfrm flipV="1">
            <a:off x="3286273" y="3434720"/>
            <a:ext cx="2114333" cy="261459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17789" y="532419"/>
            <a:ext cx="3906839" cy="1477328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dim = d;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position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[dim];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78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532419"/>
            <a:ext cx="3355406" cy="120032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Car car1 = new Car(2)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378" y="1988839"/>
            <a:ext cx="3003502" cy="44644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8669" y="5343445"/>
            <a:ext cx="300350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93985" y="5855626"/>
            <a:ext cx="259228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car1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3851920" y="2304617"/>
            <a:ext cx="5184576" cy="414871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469869"/>
              </p:ext>
            </p:extLst>
          </p:nvPr>
        </p:nvGraphicFramePr>
        <p:xfrm>
          <a:off x="5400606" y="3068960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dim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position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null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stCxn id="13" idx="3"/>
            <a:endCxn id="3" idx="1"/>
          </p:cNvCxnSpPr>
          <p:nvPr/>
        </p:nvCxnSpPr>
        <p:spPr>
          <a:xfrm flipV="1">
            <a:off x="3286273" y="3434720"/>
            <a:ext cx="2114333" cy="261459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17789" y="532419"/>
            <a:ext cx="3906839" cy="1477328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dim = d;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position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[dim];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5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532419"/>
            <a:ext cx="3355406" cy="120032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Car car1 = new Car(2)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378" y="1988839"/>
            <a:ext cx="3003502" cy="44644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8669" y="5343445"/>
            <a:ext cx="300350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93985" y="5855626"/>
            <a:ext cx="259228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car1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3851920" y="2304617"/>
            <a:ext cx="5184576" cy="414871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46820"/>
              </p:ext>
            </p:extLst>
          </p:nvPr>
        </p:nvGraphicFramePr>
        <p:xfrm>
          <a:off x="5400606" y="3068960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dim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position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stCxn id="13" idx="3"/>
            <a:endCxn id="3" idx="1"/>
          </p:cNvCxnSpPr>
          <p:nvPr/>
        </p:nvCxnSpPr>
        <p:spPr>
          <a:xfrm flipV="1">
            <a:off x="3286273" y="3434720"/>
            <a:ext cx="2114333" cy="261459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17789" y="532419"/>
            <a:ext cx="3906839" cy="1477328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dim = d;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position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[dim];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29621"/>
              </p:ext>
            </p:extLst>
          </p:nvPr>
        </p:nvGraphicFramePr>
        <p:xfrm>
          <a:off x="5652120" y="443711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2" idx="3"/>
          </p:cNvCxnSpPr>
          <p:nvPr/>
        </p:nvCxnSpPr>
        <p:spPr>
          <a:xfrm rot="5400000">
            <a:off x="6747382" y="3953918"/>
            <a:ext cx="1013832" cy="68407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94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 </a:t>
            </a:r>
            <a:r>
              <a:rPr lang="el-GR" sz="2400" dirty="0" smtClean="0">
                <a:solidFill>
                  <a:schemeClr val="tx1"/>
                </a:solidFill>
              </a:rPr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>
                <a:solidFill>
                  <a:schemeClr val="tx1"/>
                </a:solidFill>
              </a:rPr>
              <a:t>(μια διεύθυνση που δεν </a:t>
            </a:r>
            <a:r>
              <a:rPr lang="el-GR" sz="2400" dirty="0">
                <a:solidFill>
                  <a:schemeClr val="tx1"/>
                </a:solidFill>
              </a:rPr>
              <a:t>δείχνει πουθενά)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6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924944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404664"/>
            <a:ext cx="8229600" cy="64533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output = output + 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5949280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35953" y="611396"/>
            <a:ext cx="4833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copy </a:t>
            </a:r>
            <a:r>
              <a:rPr lang="el-GR" dirty="0" smtClean="0"/>
              <a:t>δημιουργεί και επιστρέφει ένα νέο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1282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2035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74863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155547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55174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68417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50536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2308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278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50231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02709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3688" y="3046039"/>
            <a:ext cx="6112571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63688" y="2485345"/>
            <a:ext cx="6112571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45888"/>
              </p:ext>
            </p:extLst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4559"/>
              </p:ext>
            </p:extLst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509"/>
              </p:ext>
            </p:extLst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04722"/>
              </p:ext>
            </p:extLst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3200"/>
              </p:ext>
            </p:extLst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30469"/>
              </p:ext>
            </p:extLst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83837"/>
              </p:ext>
            </p:extLst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55638"/>
              </p:ext>
            </p:extLst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40107"/>
              </p:ext>
            </p:extLst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3855"/>
              </p:ext>
            </p:extLst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55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365104"/>
            <a:ext cx="4464497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396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7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6797</TotalTime>
  <Words>2979</Words>
  <Application>Microsoft Office PowerPoint</Application>
  <PresentationFormat>On-screen Show (4:3)</PresentationFormat>
  <Paragraphs>1226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Μαθήματα από το εργαστήριο</vt:lpstr>
      <vt:lpstr>Η μέθοδος deposit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Heap</vt:lpstr>
      <vt:lpstr>PowerPoint Presentation</vt:lpstr>
      <vt:lpstr>Παράδειγμα</vt:lpstr>
      <vt:lpstr>Παράδειγμα</vt:lpstr>
      <vt:lpstr>Αντικείμενα ως παράμετροι</vt:lpstr>
      <vt:lpstr>PowerPoint Presentation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Equals</vt:lpstr>
      <vt:lpstr>Παράδειγμα</vt:lpstr>
      <vt:lpstr>Εξήγηση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Αλλαγή παραμέτρων</vt:lpstr>
      <vt:lpstr>Επιστροφή αντικειμένων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409</cp:revision>
  <dcterms:created xsi:type="dcterms:W3CDTF">2013-02-10T16:19:38Z</dcterms:created>
  <dcterms:modified xsi:type="dcterms:W3CDTF">2014-04-11T13:54:59Z</dcterms:modified>
</cp:coreProperties>
</file>