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485" r:id="rId2"/>
    <p:sldId id="453" r:id="rId3"/>
    <p:sldId id="454" r:id="rId4"/>
    <p:sldId id="455" r:id="rId5"/>
    <p:sldId id="457" r:id="rId6"/>
    <p:sldId id="458" r:id="rId7"/>
    <p:sldId id="459" r:id="rId8"/>
    <p:sldId id="460" r:id="rId9"/>
    <p:sldId id="463" r:id="rId10"/>
    <p:sldId id="467" r:id="rId11"/>
    <p:sldId id="468" r:id="rId12"/>
    <p:sldId id="469" r:id="rId13"/>
    <p:sldId id="462" r:id="rId14"/>
    <p:sldId id="499" r:id="rId15"/>
    <p:sldId id="472" r:id="rId16"/>
    <p:sldId id="473" r:id="rId17"/>
    <p:sldId id="474" r:id="rId18"/>
    <p:sldId id="476" r:id="rId19"/>
    <p:sldId id="475" r:id="rId20"/>
    <p:sldId id="477" r:id="rId21"/>
    <p:sldId id="478" r:id="rId22"/>
    <p:sldId id="480" r:id="rId23"/>
    <p:sldId id="479" r:id="rId24"/>
    <p:sldId id="481" r:id="rId25"/>
    <p:sldId id="482" r:id="rId26"/>
    <p:sldId id="484" r:id="rId27"/>
    <p:sldId id="483" r:id="rId28"/>
    <p:sldId id="486" r:id="rId29"/>
    <p:sldId id="487" r:id="rId30"/>
    <p:sldId id="488" r:id="rId31"/>
    <p:sldId id="489" r:id="rId32"/>
    <p:sldId id="490" r:id="rId33"/>
    <p:sldId id="491" r:id="rId34"/>
    <p:sldId id="493" r:id="rId35"/>
    <p:sldId id="494" r:id="rId36"/>
    <p:sldId id="495" r:id="rId37"/>
    <p:sldId id="496" r:id="rId38"/>
    <p:sldId id="497" r:id="rId39"/>
    <p:sldId id="498" r:id="rId40"/>
    <p:sldId id="500" r:id="rId41"/>
    <p:sldId id="501" r:id="rId42"/>
    <p:sldId id="502" r:id="rId43"/>
    <p:sldId id="503" r:id="rId44"/>
    <p:sldId id="504" r:id="rId45"/>
    <p:sldId id="505" r:id="rId46"/>
    <p:sldId id="506" r:id="rId47"/>
    <p:sldId id="507" r:id="rId48"/>
    <p:sldId id="508" r:id="rId49"/>
    <p:sldId id="509" r:id="rId50"/>
    <p:sldId id="510" r:id="rId51"/>
    <p:sldId id="511" r:id="rId52"/>
    <p:sldId id="512" r:id="rId53"/>
    <p:sldId id="513" r:id="rId54"/>
    <p:sldId id="514" r:id="rId55"/>
    <p:sldId id="515" r:id="rId56"/>
    <p:sldId id="516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Αναφορές</a:t>
            </a:r>
            <a:endParaRPr lang="en-US" dirty="0" smtClean="0"/>
          </a:p>
          <a:p>
            <a:pPr algn="ctr"/>
            <a:r>
              <a:rPr lang="el-GR" dirty="0" smtClean="0"/>
              <a:t>Στοίβα και </a:t>
            </a:r>
            <a:r>
              <a:rPr lang="el-GR" smtClean="0"/>
              <a:t>Σωρός Μνήμης</a:t>
            </a:r>
            <a:endParaRPr lang="en-US" dirty="0" smtClean="0"/>
          </a:p>
          <a:p>
            <a:pPr algn="ctr"/>
            <a:r>
              <a:rPr lang="el-GR" dirty="0" smtClean="0"/>
              <a:t>Αντικείμενα ως ορίσματα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10970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757531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9552" y="4293096"/>
            <a:ext cx="4536504" cy="1728192"/>
          </a:xfrm>
          <a:prstGeom prst="wedgeRoundRectCallout">
            <a:avLst>
              <a:gd name="adj1" fmla="val 108689"/>
              <a:gd name="adj2" fmla="val -90768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 </a:t>
            </a:r>
            <a:r>
              <a:rPr lang="el-GR" sz="2400" dirty="0" smtClean="0"/>
              <a:t>δεσμευμένη λέξη </a:t>
            </a:r>
            <a:r>
              <a:rPr lang="en-US" sz="2400" dirty="0" smtClean="0">
                <a:solidFill>
                  <a:srgbClr val="FF0000"/>
                </a:solidFill>
              </a:rPr>
              <a:t>null</a:t>
            </a:r>
            <a:r>
              <a:rPr lang="en-US" sz="2400" dirty="0" smtClean="0"/>
              <a:t> </a:t>
            </a:r>
            <a:r>
              <a:rPr lang="el-GR" sz="2400" dirty="0" smtClean="0"/>
              <a:t>σημαίνει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κενή αναφορά </a:t>
            </a:r>
            <a:r>
              <a:rPr lang="el-GR" sz="2400" dirty="0" smtClean="0"/>
              <a:t>(δεν δείχνει πουθενά)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731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779263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εντολή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δεσμεύουμε </a:t>
            </a:r>
            <a:r>
              <a:rPr lang="el-GR" sz="2400" dirty="0" smtClean="0"/>
              <a:t>δύο θέσεις ακεραίων και η αναφορά του Α δείχνει σε αυτό το χώρο που δεσμεύσαμε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31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413245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0101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6833593" y="3955143"/>
            <a:ext cx="1675348" cy="100226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365104"/>
            <a:ext cx="4464497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νέα κλήση της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/>
              <a:t>δεσμεύουμε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νέο χώρο για το Α, και αν δεν έχουμε κρατήσει την προηγούμενη αναφορά σε κάποια άλλη μεταβλητή τότε χάνεται (</a:t>
            </a:r>
            <a:r>
              <a:rPr lang="en-US" sz="2400" dirty="0" smtClean="0"/>
              <a:t>garbage collection)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337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με τα αντικείμενα κλάσεων που ορίσαμε εμείς?</a:t>
            </a:r>
          </a:p>
          <a:p>
            <a:r>
              <a:rPr lang="el-GR" dirty="0" smtClean="0"/>
              <a:t>Παράδειγμα: Η κλάση </a:t>
            </a:r>
            <a:r>
              <a:rPr lang="en-US" dirty="0" smtClean="0"/>
              <a:t>Person (</a:t>
            </a:r>
            <a:r>
              <a:rPr lang="en-US" dirty="0" err="1" smtClean="0"/>
              <a:t>ToyClass</a:t>
            </a:r>
            <a:r>
              <a:rPr lang="en-US" dirty="0" smtClean="0"/>
              <a:t> </a:t>
            </a:r>
            <a:r>
              <a:rPr lang="el-GR" dirty="0" smtClean="0"/>
              <a:t>από το βιβλίο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6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Person(“Bob”, 1);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77793"/>
              </p:ext>
            </p:extLst>
          </p:nvPr>
        </p:nvGraphicFramePr>
        <p:xfrm>
          <a:off x="5724128" y="2636912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7984" y="3212976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endParaRPr lang="en-US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6912260" y="3609020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77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2" y="3933056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751602"/>
              </p:ext>
            </p:extLst>
          </p:nvPr>
        </p:nvGraphicFramePr>
        <p:xfrm>
          <a:off x="5868144" y="184482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2420888"/>
            <a:ext cx="44081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το παρακάτω πρόγραμμα?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3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varP1 = new Person(“Bob”, 1);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669088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7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41516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803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799775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27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ΑΝΑΦΟΡΕΣ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852853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1560" y="2180112"/>
            <a:ext cx="396044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αλλαγή θα γίνει στο χώρο μνήμης που δείχνει 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</a:p>
          <a:p>
            <a:r>
              <a:rPr lang="el-GR" dirty="0" smtClean="0"/>
              <a:t>Αυτός είναι ο ίδιος όπως αυτός που δείχνει και ο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</a:p>
        </p:txBody>
      </p:sp>
    </p:spTree>
    <p:extLst>
      <p:ext uri="{BB962C8B-B14F-4D97-AF65-F5344CB8AC3E}">
        <p14:creationId xmlns:p14="http://schemas.microsoft.com/office/powerpoint/2010/main" val="113898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50" y="4149080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varP1 = new Person(“Bob”, 1);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 = varP1;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varP2.set(“Ann”,2);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(varP1);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294713"/>
              </p:ext>
            </p:extLst>
          </p:nvPr>
        </p:nvGraphicFramePr>
        <p:xfrm>
          <a:off x="5940152" y="1700808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“Ann”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23488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400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7128284" y="2672916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8024" y="276784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dirty="0"/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7316688" y="3149352"/>
            <a:ext cx="855712" cy="360040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3648" y="1844824"/>
            <a:ext cx="18623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“Ann 2”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2767843"/>
            <a:ext cx="432048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Αλλάζοντας </a:t>
            </a:r>
            <a:r>
              <a:rPr lang="el-GR" dirty="0" smtClean="0">
                <a:solidFill>
                  <a:srgbClr val="FF0000"/>
                </a:solidFill>
              </a:rPr>
              <a:t>τα περιεχόμενα </a:t>
            </a:r>
            <a:r>
              <a:rPr lang="el-GR" dirty="0" smtClean="0"/>
              <a:t>της θέσης μνήμης στην </a:t>
            </a:r>
            <a:r>
              <a:rPr lang="el-GR" dirty="0" err="1" smtClean="0"/>
              <a:t>οποια</a:t>
            </a:r>
            <a:r>
              <a:rPr lang="el-GR" dirty="0" smtClean="0"/>
              <a:t> δείχνει 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varP2</a:t>
            </a:r>
            <a:r>
              <a:rPr lang="en-US" dirty="0" smtClean="0"/>
              <a:t> </a:t>
            </a:r>
            <a:r>
              <a:rPr lang="el-GR" dirty="0" smtClean="0"/>
              <a:t>αλλάζουμε και το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varP1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πει ότι όταν ελέγχουμε ισότητα μεταξύ αντικειμένων (π.χ., </a:t>
            </a:r>
            <a:r>
              <a:rPr lang="en-US" dirty="0" smtClean="0"/>
              <a:t>Strings) </a:t>
            </a:r>
            <a:r>
              <a:rPr lang="el-GR" dirty="0" smtClean="0"/>
              <a:t>πρέπει να γίνεται μέσω της μεθόδου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quals</a:t>
            </a:r>
            <a:r>
              <a:rPr lang="en-US" dirty="0" smtClean="0"/>
              <a:t> </a:t>
            </a:r>
            <a:r>
              <a:rPr lang="el-GR" dirty="0" smtClean="0"/>
              <a:t>και όχι με το </a:t>
            </a:r>
            <a:r>
              <a:rPr lang="el-GR" dirty="0" smtClean="0">
                <a:solidFill>
                  <a:srgbClr val="0070C0"/>
                </a:solidFill>
              </a:rPr>
              <a:t>==</a:t>
            </a:r>
          </a:p>
          <a:p>
            <a:r>
              <a:rPr lang="el-GR" dirty="0" smtClean="0"/>
              <a:t>Η συζήτηση με τις αναφορές εξηγεί γιατί η σύγκριση με</a:t>
            </a:r>
            <a:r>
              <a:rPr lang="el-GR" dirty="0" smtClean="0">
                <a:solidFill>
                  <a:srgbClr val="0070C0"/>
                </a:solidFill>
              </a:rPr>
              <a:t> == </a:t>
            </a:r>
            <a:r>
              <a:rPr lang="el-GR" dirty="0" smtClean="0"/>
              <a:t>δε δουλεύει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σύγκριση με </a:t>
            </a:r>
            <a:r>
              <a:rPr lang="el-GR" dirty="0">
                <a:solidFill>
                  <a:srgbClr val="0070C0"/>
                </a:solidFill>
              </a:rPr>
              <a:t>==</a:t>
            </a:r>
            <a:r>
              <a:rPr lang="el-GR" dirty="0"/>
              <a:t> </a:t>
            </a:r>
            <a:r>
              <a:rPr lang="el-GR" dirty="0" smtClean="0"/>
              <a:t>συγκρίνει αν δύο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είναι ίδιες και </a:t>
            </a:r>
            <a:r>
              <a:rPr lang="el-GR" dirty="0" smtClean="0">
                <a:solidFill>
                  <a:srgbClr val="FF0000"/>
                </a:solidFill>
              </a:rPr>
              <a:t>όχι </a:t>
            </a:r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 περιεχόμενα </a:t>
            </a:r>
            <a:r>
              <a:rPr lang="el-GR" dirty="0" smtClean="0"/>
              <a:t>των θέσεων μνήμης στις οποίες δείχνουν οι αναφορές είναι ίδια.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01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περνάμε παραμέτρους σε μία μέθοδο το πέρασμα γίνεται πάντα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 τιμής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call-by-value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Δηλαδή απλά περνάμε τα </a:t>
            </a:r>
            <a:r>
              <a:rPr lang="el-GR" dirty="0" smtClean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της συγκεκριμένης μεταβλητής.</a:t>
            </a:r>
          </a:p>
          <a:p>
            <a:pPr lvl="1"/>
            <a:r>
              <a:rPr lang="el-GR" dirty="0" smtClean="0"/>
              <a:t>Για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τύπου, αλλαγές στην τιμή της παραμέτρου </a:t>
            </a:r>
            <a:r>
              <a:rPr lang="el-GR" dirty="0" smtClean="0">
                <a:solidFill>
                  <a:srgbClr val="0070C0"/>
                </a:solidFill>
              </a:rPr>
              <a:t>δεν αλλάζουν </a:t>
            </a:r>
            <a:r>
              <a:rPr lang="el-GR" dirty="0" smtClean="0"/>
              <a:t>την μεταβλητή που περάσαμε σαν όρισμα.</a:t>
            </a:r>
          </a:p>
          <a:p>
            <a:pPr lvl="1"/>
            <a:endParaRPr lang="el-GR" dirty="0"/>
          </a:p>
          <a:p>
            <a:r>
              <a:rPr lang="el-GR" dirty="0" smtClean="0"/>
              <a:t>Τι γίνεται όμως αν η παράμετρος είναι ένα αντικείμενο?</a:t>
            </a:r>
          </a:p>
          <a:p>
            <a:pPr lvl="1"/>
            <a:r>
              <a:rPr lang="el-GR" dirty="0" smtClean="0"/>
              <a:t>Τα </a:t>
            </a:r>
            <a:r>
              <a:rPr lang="el-GR" dirty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μιας μεταβλητής-αντικείμενο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</a:t>
            </a:r>
            <a:r>
              <a:rPr lang="el-GR" dirty="0" smtClean="0"/>
              <a:t> μέσα στην μέθοδο </a:t>
            </a:r>
            <a:r>
              <a:rPr lang="el-GR" dirty="0" smtClean="0">
                <a:solidFill>
                  <a:srgbClr val="0070C0"/>
                </a:solidFill>
              </a:rPr>
              <a:t>αλλάξουν τα περιεχόμενα του αντικειμένου </a:t>
            </a:r>
            <a:r>
              <a:rPr lang="el-GR" dirty="0" smtClean="0"/>
              <a:t>(εκεί που δείχνει η αναφορά) τότε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και η μεταβλητή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περάσαμε.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4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649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Mr.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White",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Heisnberg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"Now we call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copier with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argument.");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437112"/>
            <a:ext cx="8291264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smtClean="0"/>
              <a:t>Person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name;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number;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(Person </a:t>
            </a:r>
            <a:r>
              <a:rPr lang="en-US" dirty="0" smtClean="0">
                <a:solidFill>
                  <a:srgbClr val="00B050"/>
                </a:solidFill>
              </a:rPr>
              <a:t>other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/>
              <a:t>{</a:t>
            </a:r>
          </a:p>
          <a:p>
            <a:r>
              <a:rPr lang="en-US" dirty="0"/>
              <a:t>        </a:t>
            </a:r>
            <a:r>
              <a:rPr lang="en-US" dirty="0" smtClean="0">
                <a:solidFill>
                  <a:srgbClr val="00B050"/>
                </a:solidFill>
              </a:rPr>
              <a:t>other</a:t>
            </a:r>
            <a:r>
              <a:rPr lang="en-US" dirty="0" smtClean="0"/>
              <a:t>.name </a:t>
            </a:r>
            <a:r>
              <a:rPr lang="en-US" dirty="0"/>
              <a:t>= name;</a:t>
            </a:r>
          </a:p>
          <a:p>
            <a:r>
              <a:rPr lang="en-US" dirty="0"/>
              <a:t>        </a:t>
            </a:r>
            <a:r>
              <a:rPr lang="en-US" dirty="0" err="1" smtClean="0">
                <a:solidFill>
                  <a:srgbClr val="00B050"/>
                </a:solidFill>
              </a:rPr>
              <a:t>other</a:t>
            </a:r>
            <a:r>
              <a:rPr lang="en-US" dirty="0" err="1" smtClean="0"/>
              <a:t>.number</a:t>
            </a:r>
            <a:r>
              <a:rPr lang="en-US" dirty="0" smtClean="0"/>
              <a:t> </a:t>
            </a:r>
            <a:r>
              <a:rPr lang="en-US" dirty="0"/>
              <a:t>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3789040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60232" y="4643158"/>
            <a:ext cx="155683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Heisenberg</a:t>
            </a:r>
            <a:r>
              <a:rPr lang="en-US" dirty="0" smtClean="0"/>
              <a:t>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6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341168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“Mr. White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“Heisenberg”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0461" y="217065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90" y="3367675"/>
            <a:ext cx="4298103" cy="116955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new 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Mr.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White",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new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Heisenberg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653084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“Mr. White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”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“Heisenberg”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0461" y="217065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9891" y="4149080"/>
            <a:ext cx="3832029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smtClean="0"/>
              <a:t>Person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</a:t>
            </a:r>
            <a:r>
              <a:rPr lang="en-US" dirty="0">
                <a:solidFill>
                  <a:srgbClr val="0070C0"/>
                </a:solidFill>
              </a:rPr>
              <a:t>name</a:t>
            </a:r>
            <a:r>
              <a:rPr lang="en-US" dirty="0"/>
              <a:t>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number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(Person </a:t>
            </a:r>
            <a:r>
              <a:rPr lang="en-US" dirty="0" smtClean="0">
                <a:solidFill>
                  <a:srgbClr val="00B050"/>
                </a:solidFill>
              </a:rPr>
              <a:t>other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{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smtClean="0"/>
              <a:t>other.name </a:t>
            </a:r>
            <a:r>
              <a:rPr lang="en-US" dirty="0"/>
              <a:t>= name;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other.number</a:t>
            </a:r>
            <a:r>
              <a:rPr lang="en-US" dirty="0" smtClean="0"/>
              <a:t> </a:t>
            </a:r>
            <a:r>
              <a:rPr lang="en-US" dirty="0"/>
              <a:t>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90" y="3521564"/>
            <a:ext cx="383202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06178" y="2961752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other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65452" y="6093296"/>
            <a:ext cx="225254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other 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9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297026"/>
              </p:ext>
            </p:extLst>
          </p:nvPr>
        </p:nvGraphicFramePr>
        <p:xfrm>
          <a:off x="4427984" y="1484784"/>
          <a:ext cx="4320480" cy="447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“Heisenberg”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“Heisenberg”</a:t>
                      </a:r>
                      <a:endParaRPr lang="en-US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30461" y="217065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41170" y="2545797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06178" y="2961752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other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9891" y="4149080"/>
            <a:ext cx="3832029" cy="223224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smtClean="0"/>
              <a:t>Person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private String </a:t>
            </a:r>
            <a:r>
              <a:rPr lang="en-US" dirty="0">
                <a:solidFill>
                  <a:srgbClr val="0070C0"/>
                </a:solidFill>
              </a:rPr>
              <a:t>name</a:t>
            </a:r>
            <a:r>
              <a:rPr lang="en-US" dirty="0"/>
              <a:t>;</a:t>
            </a:r>
          </a:p>
          <a:p>
            <a:r>
              <a:rPr lang="en-US" dirty="0"/>
              <a:t>    private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number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public void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(Person </a:t>
            </a:r>
            <a:r>
              <a:rPr lang="en-US" dirty="0" smtClean="0">
                <a:solidFill>
                  <a:srgbClr val="00B050"/>
                </a:solidFill>
              </a:rPr>
              <a:t>other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{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smtClean="0"/>
              <a:t>other.name </a:t>
            </a:r>
            <a:r>
              <a:rPr lang="en-US" dirty="0"/>
              <a:t>= name;</a:t>
            </a:r>
          </a:p>
          <a:p>
            <a:r>
              <a:rPr lang="en-US" dirty="0"/>
              <a:t>        </a:t>
            </a:r>
            <a:r>
              <a:rPr lang="en-US" dirty="0" err="1" smtClean="0"/>
              <a:t>other.number</a:t>
            </a:r>
            <a:r>
              <a:rPr lang="en-US" dirty="0" smtClean="0"/>
              <a:t> </a:t>
            </a:r>
            <a:r>
              <a:rPr lang="en-US" dirty="0"/>
              <a:t>= number;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890" y="3521564"/>
            <a:ext cx="383202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anotherPerson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aPerson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4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ΣΤΟΙΒΑ ΚΑΙ ΣΩΡΟΣ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561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μνήμης από το </a:t>
            </a:r>
            <a:r>
              <a:rPr lang="en-US" dirty="0" smtClean="0"/>
              <a:t>JVM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μνήμη χωρίζεται σε δύο τμήματα</a:t>
            </a:r>
          </a:p>
          <a:p>
            <a:pPr lvl="1"/>
            <a:r>
              <a:rPr lang="el-GR" dirty="0" smtClean="0"/>
              <a:t>Τη στοίβα (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κρατάει πληροφορία για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κάθε μεθόδου/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Το σωρό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δεσμεύουμε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 για τα αντικείμενα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5004048" y="4384171"/>
            <a:ext cx="3024336" cy="2160240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3688" y="4240155"/>
            <a:ext cx="2160240" cy="2448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5877272"/>
            <a:ext cx="21602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62934" y="427595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Stack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461301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83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είδαμε για να δημιουργήσουμε ένα αντικείμενο χρειάζεται να καλέσουμε τη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</a:t>
            </a:r>
            <a:r>
              <a:rPr lang="en-US" dirty="0" smtClean="0"/>
              <a:t>. </a:t>
            </a:r>
          </a:p>
          <a:p>
            <a:pPr lvl="1"/>
            <a:r>
              <a:rPr lang="el-GR" dirty="0" smtClean="0"/>
              <a:t>Για τον πίνακα είπαμε ότι έτσι δίνουμε χώρο στον πίνακα και δεσμεύουμε την απαιτούμενη μνήμη.</a:t>
            </a:r>
          </a:p>
          <a:p>
            <a:pPr lvl="1"/>
            <a:endParaRPr lang="el-GR" dirty="0"/>
          </a:p>
          <a:p>
            <a:r>
              <a:rPr lang="el-GR" dirty="0" smtClean="0"/>
              <a:t>Τι ακριβώς συμβαίνει όταν καλούμε την </a:t>
            </a:r>
            <a:r>
              <a:rPr lang="en-US" dirty="0" smtClean="0"/>
              <a:t>new?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9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Κάθε φορά που καλείται μία μέθοδος, δημιουργείται ένα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πλαίσιο</a:t>
            </a:r>
            <a:r>
              <a:rPr lang="el-GR" dirty="0" smtClean="0"/>
              <a:t>»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frame</a:t>
            </a:r>
            <a:r>
              <a:rPr lang="en-US" dirty="0" smtClean="0"/>
              <a:t>) </a:t>
            </a:r>
            <a:r>
              <a:rPr lang="el-GR" dirty="0" smtClean="0"/>
              <a:t>για την μέθοδο στη στοίβα </a:t>
            </a:r>
          </a:p>
          <a:p>
            <a:pPr lvl="1"/>
            <a:r>
              <a:rPr lang="el-GR" dirty="0" smtClean="0"/>
              <a:t>Δημιουργείται ένας </a:t>
            </a:r>
            <a:r>
              <a:rPr lang="el-GR" dirty="0" smtClean="0">
                <a:solidFill>
                  <a:srgbClr val="0070C0"/>
                </a:solidFill>
              </a:rPr>
              <a:t>χώρος μνήμης </a:t>
            </a:r>
            <a:r>
              <a:rPr lang="el-GR" dirty="0" smtClean="0"/>
              <a:t>που αποθηκεύει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της μεθόδου.</a:t>
            </a:r>
          </a:p>
          <a:p>
            <a:r>
              <a:rPr lang="el-GR" dirty="0" smtClean="0"/>
              <a:t>Αν η μέθοδος καλέσει μία άλλη μέθοδο θα δημιουργηθεί ένα νέο πλαίσιο και θα τοποθετηθεί</a:t>
            </a:r>
            <a:r>
              <a:rPr lang="en-US" dirty="0" smtClean="0"/>
              <a:t> (push)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Όταν βγούμε από την μέθοδο το πλαίσιο </a:t>
            </a:r>
            <a:r>
              <a:rPr lang="el-GR" dirty="0" smtClean="0">
                <a:solidFill>
                  <a:srgbClr val="0070C0"/>
                </a:solidFill>
              </a:rPr>
              <a:t>αφαιρείται</a:t>
            </a:r>
            <a:r>
              <a:rPr lang="el-GR" dirty="0" smtClean="0"/>
              <a:t> </a:t>
            </a:r>
            <a:r>
              <a:rPr lang="en-US" dirty="0" smtClean="0"/>
              <a:t>(pop) </a:t>
            </a:r>
            <a:r>
              <a:rPr lang="el-GR" dirty="0" smtClean="0"/>
              <a:t>από την κορυφή της στοίβας και επιστρέφουμε στην προηγούμενη μέθοδο</a:t>
            </a:r>
          </a:p>
          <a:p>
            <a:r>
              <a:rPr lang="el-GR" dirty="0" smtClean="0"/>
              <a:t>Στη βάση της στοίβας είναι 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4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822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775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9068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8104" y="1772816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2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method2(x);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method3();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71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method2(x);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method3()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(b==10);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90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2175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3033" y="3140968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5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μέσα σε μία μέθοδο δημιουργούμε ένα αντικείμενο με την </a:t>
            </a: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l-GR" dirty="0" smtClean="0"/>
              <a:t>γίνονται τα εξής</a:t>
            </a:r>
          </a:p>
          <a:p>
            <a:pPr lvl="1"/>
            <a:r>
              <a:rPr lang="el-GR" dirty="0" smtClean="0"/>
              <a:t>στο πλαίσιο (</a:t>
            </a:r>
            <a:r>
              <a:rPr lang="en-US" dirty="0" smtClean="0"/>
              <a:t>frame)</a:t>
            </a:r>
            <a:r>
              <a:rPr lang="el-GR" dirty="0" smtClean="0"/>
              <a:t> της μεθόδου (στη στοίβα) υπάρχει μια </a:t>
            </a:r>
            <a:r>
              <a:rPr lang="el-GR" dirty="0" smtClean="0">
                <a:solidFill>
                  <a:srgbClr val="0070C0"/>
                </a:solidFill>
              </a:rPr>
              <a:t>τοπική μεταβλητή</a:t>
            </a:r>
            <a:r>
              <a:rPr lang="el-GR" dirty="0" smtClean="0"/>
              <a:t> που κρατάει την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στο αντικείμενο</a:t>
            </a:r>
          </a:p>
          <a:p>
            <a:pPr lvl="1"/>
            <a:r>
              <a:rPr lang="el-GR" dirty="0" smtClean="0"/>
              <a:t>Η κλήση της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χώρο μνήμης </a:t>
            </a:r>
            <a:r>
              <a:rPr lang="el-GR" dirty="0" smtClean="0"/>
              <a:t>στο σωρό</a:t>
            </a:r>
            <a:r>
              <a:rPr lang="en-US" dirty="0" smtClean="0"/>
              <a:t> (heap)</a:t>
            </a:r>
            <a:r>
              <a:rPr lang="el-GR" dirty="0" smtClean="0"/>
              <a:t> για να κρατήσει τα πεδία του αντικειμένου.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δείχνει στη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που δεσμεύτηκε.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8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818844"/>
            <a:ext cx="4596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Person x = new Person(“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bob”,1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43608" y="2427121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350308" y="2931177"/>
            <a:ext cx="2275978" cy="387368"/>
            <a:chOff x="2358962" y="5273880"/>
            <a:chExt cx="2275978" cy="387368"/>
          </a:xfrm>
        </p:grpSpPr>
        <p:sp>
          <p:nvSpPr>
            <p:cNvPr id="24" name="Rectangle 23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25" idx="3"/>
            <a:endCxn id="3" idx="1"/>
          </p:cNvCxnSpPr>
          <p:nvPr/>
        </p:nvCxnSpPr>
        <p:spPr>
          <a:xfrm>
            <a:off x="3626286" y="3124861"/>
            <a:ext cx="1686628" cy="868005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34137" y="1268760"/>
            <a:ext cx="4788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επιστρέφουμε από την μέθοδο </a:t>
            </a:r>
            <a:r>
              <a:rPr lang="en-US" dirty="0" err="1" smtClean="0"/>
              <a:t>method3</a:t>
            </a:r>
            <a:r>
              <a:rPr lang="en-US" dirty="0" smtClean="0"/>
              <a:t> </a:t>
            </a:r>
            <a:r>
              <a:rPr lang="el-GR" dirty="0" smtClean="0"/>
              <a:t>η αναφορά προς το αντικείμενο </a:t>
            </a:r>
            <a:r>
              <a:rPr lang="en-US" dirty="0" smtClean="0"/>
              <a:t>Person </a:t>
            </a:r>
            <a:r>
              <a:rPr lang="el-GR" dirty="0" smtClean="0"/>
              <a:t>παύει να υπάρχει.</a:t>
            </a:r>
          </a:p>
          <a:p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4374232" y="5661248"/>
            <a:ext cx="478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υπάρχουν άλλες αναφορές στο αντικείμενο τότε ο </a:t>
            </a:r>
            <a:r>
              <a:rPr lang="en-US" dirty="0" smtClean="0"/>
              <a:t>garbage collector</a:t>
            </a:r>
            <a:r>
              <a:rPr lang="el-GR" dirty="0" smtClean="0"/>
              <a:t> αποδεσμεύει τη μνήμη του αντικειμένου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84168" y="3212976"/>
            <a:ext cx="1512168" cy="1590409"/>
            <a:chOff x="6084168" y="3212976"/>
            <a:chExt cx="1512168" cy="1590409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6084168" y="3212976"/>
              <a:ext cx="1512168" cy="159040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4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δεδομένα</a:t>
            </a:r>
            <a:r>
              <a:rPr lang="el-GR" dirty="0" smtClean="0"/>
              <a:t> (και τις εντολές) για την εκτέλεση των προγραμμάτων.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 smtClean="0"/>
              <a:t>Η μνήμη είναι χωρισμένη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bytes</a:t>
            </a:r>
            <a:r>
              <a:rPr lang="en-US" dirty="0" smtClean="0"/>
              <a:t> (8 bits)</a:t>
            </a:r>
          </a:p>
          <a:p>
            <a:pPr lvl="1"/>
            <a:r>
              <a:rPr lang="el-GR" dirty="0" smtClean="0"/>
              <a:t>Ο χώρος που χρειάζεται για ένα </a:t>
            </a:r>
            <a:r>
              <a:rPr lang="el-GR" dirty="0" smtClean="0">
                <a:solidFill>
                  <a:srgbClr val="0070C0"/>
                </a:solidFill>
              </a:rPr>
              <a:t>χαρακτήρα</a:t>
            </a:r>
            <a:r>
              <a:rPr lang="el-GR" dirty="0" smtClean="0"/>
              <a:t> </a:t>
            </a:r>
            <a:r>
              <a:rPr lang="en-US" dirty="0" smtClean="0"/>
              <a:t>ASCII.</a:t>
            </a:r>
            <a:endParaRPr lang="el-GR" dirty="0" smtClean="0"/>
          </a:p>
          <a:p>
            <a:r>
              <a:rPr lang="el-GR" dirty="0" smtClean="0"/>
              <a:t>Το κάθε </a:t>
            </a:r>
            <a:r>
              <a:rPr lang="en-US" dirty="0" smtClean="0"/>
              <a:t>byte </a:t>
            </a:r>
            <a:r>
              <a:rPr lang="el-GR" dirty="0" smtClean="0"/>
              <a:t>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 smtClean="0"/>
              <a:t>Σε 32-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32 </a:t>
            </a:r>
            <a:r>
              <a:rPr lang="en-US" dirty="0" smtClean="0"/>
              <a:t>bits, </a:t>
            </a:r>
            <a:r>
              <a:rPr lang="el-GR" dirty="0" smtClean="0"/>
              <a:t>σε 64-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64 </a:t>
            </a:r>
            <a:r>
              <a:rPr lang="en-US" dirty="0" smtClean="0"/>
              <a:t>bits.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53954"/>
              </p:ext>
            </p:extLst>
          </p:nvPr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‘a’</a:t>
                      </a:r>
                      <a:endParaRPr lang="el-GR" dirty="0" smtClean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‘b’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‘c’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‘d’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‘f’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‘g’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‘</a:t>
                      </a:r>
                      <a:r>
                        <a:rPr lang="en-US" dirty="0" smtClean="0"/>
                        <a:t>h’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7664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1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7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8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6043009"/>
            <a:ext cx="479238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περνιέται αυτόματα σε κάθε κλήση μεθόδου του αντικειμένου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91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1780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this.name;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6043009"/>
            <a:ext cx="479238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περνιέται αυτόματα σε κάθε κλήση μεθόδου του αντικειμένου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39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88024" y="227687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0070C0"/>
                </a:solidFill>
              </a:rPr>
              <a:t>Ann 2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985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άλλη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534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80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98798" y="2276329"/>
            <a:ext cx="500970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16429" cy="101458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92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31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ακόμη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Person(this.name,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991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ενός προγράμματος</a:t>
            </a:r>
            <a:endParaRPr lang="en-US" dirty="0" smtClean="0"/>
          </a:p>
          <a:p>
            <a:r>
              <a:rPr lang="el-GR" dirty="0" smtClean="0"/>
              <a:t>Μια μεταβλητή μπορεί να απαιτεί χώρο περισσότερο από 1 </a:t>
            </a:r>
            <a:r>
              <a:rPr lang="en-US" dirty="0" smtClean="0"/>
              <a:t>byte.</a:t>
            </a:r>
          </a:p>
          <a:p>
            <a:pPr lvl="1"/>
            <a:r>
              <a:rPr lang="el-GR" dirty="0" smtClean="0"/>
              <a:t>Π.χ., οι μεταβλητές τύπου </a:t>
            </a:r>
            <a:r>
              <a:rPr lang="en-US" dirty="0" smtClean="0"/>
              <a:t>double </a:t>
            </a:r>
            <a:r>
              <a:rPr lang="el-GR" dirty="0" smtClean="0"/>
              <a:t>χρειάζονται 8 </a:t>
            </a:r>
            <a:r>
              <a:rPr lang="en-US" dirty="0" smtClean="0"/>
              <a:t>bytes.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μεταβλητή τότε αποθηκεύεται σε συνεχόμενα </a:t>
            </a:r>
            <a:r>
              <a:rPr lang="en-US" dirty="0" smtClean="0"/>
              <a:t>bytes </a:t>
            </a:r>
            <a:r>
              <a:rPr lang="el-GR" dirty="0" smtClean="0"/>
              <a:t>στη μνήμη.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(διεύθυνση) της μεταβλητής θεωρείται το </a:t>
            </a:r>
            <a:r>
              <a:rPr lang="el-GR" dirty="0" smtClean="0">
                <a:solidFill>
                  <a:srgbClr val="0070C0"/>
                </a:solidFill>
              </a:rPr>
              <a:t>πρώτο </a:t>
            </a:r>
            <a:r>
              <a:rPr lang="en-US" dirty="0" smtClean="0">
                <a:solidFill>
                  <a:srgbClr val="0070C0"/>
                </a:solidFill>
              </a:rPr>
              <a:t>byte</a:t>
            </a:r>
            <a:r>
              <a:rPr lang="en-US" dirty="0" smtClean="0"/>
              <a:t> </a:t>
            </a:r>
            <a:r>
              <a:rPr lang="el-GR" dirty="0" smtClean="0"/>
              <a:t>από το οποίο ξεκινάει η αποθήκευση του της μεταβλητής.</a:t>
            </a:r>
          </a:p>
          <a:p>
            <a:pPr lvl="1"/>
            <a:r>
              <a:rPr lang="el-GR" dirty="0" smtClean="0"/>
              <a:t>Στο παράδειγμα μας η μεταβλητή βρίσκεται στη θέση 0000</a:t>
            </a:r>
          </a:p>
          <a:p>
            <a:pPr lvl="1"/>
            <a:r>
              <a:rPr lang="el-GR" dirty="0" smtClean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 smtClean="0"/>
              <a:t>Άρα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αποτελείται από μία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και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05463"/>
              </p:ext>
            </p:extLst>
          </p:nvPr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8.5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76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8574" y="1844824"/>
            <a:ext cx="6250429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</a:t>
                      </a:r>
                      <a:r>
                        <a:rPr lang="el-GR" dirty="0" smtClean="0"/>
                        <a:t>3</a:t>
                      </a:r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 flipV="1">
            <a:off x="3851920" y="3416054"/>
            <a:ext cx="1216429" cy="7265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108646" y="305029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2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773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Άλλο ένα παράδειγμα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628800"/>
            <a:ext cx="8208912" cy="496855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StringParameterDemo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“Bob“;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24337" y="5877272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31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0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9" name="Elbow Connector 18"/>
          <p:cNvCxnSpPr>
            <a:stCxn id="17" idx="3"/>
          </p:cNvCxnSpPr>
          <p:nvPr/>
        </p:nvCxnSpPr>
        <p:spPr>
          <a:xfrm>
            <a:off x="3887924" y="4829641"/>
            <a:ext cx="1116124" cy="1047631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67944" y="2636912"/>
            <a:ext cx="504056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65859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5870799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589240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3115" y="4698773"/>
            <a:ext cx="1872208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 + Ann”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00061" y="4911215"/>
            <a:ext cx="1152128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976" y="3972830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μη </a:t>
            </a:r>
            <a:r>
              <a:rPr lang="el-GR" dirty="0" err="1" smtClean="0">
                <a:solidFill>
                  <a:srgbClr val="FF0000"/>
                </a:solidFill>
              </a:rPr>
              <a:t>μεταλλάξιμα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αντικείμενα</a:t>
            </a:r>
            <a:r>
              <a:rPr lang="en-US" dirty="0" smtClean="0"/>
              <a:t> </a:t>
            </a:r>
            <a:r>
              <a:rPr lang="el-GR" dirty="0"/>
              <a:t>(</a:t>
            </a:r>
            <a:r>
              <a:rPr lang="en-US" dirty="0" smtClean="0">
                <a:solidFill>
                  <a:srgbClr val="FF0000"/>
                </a:solidFill>
              </a:rPr>
              <a:t>immutable objects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24161" y="6201394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αλλαγή</a:t>
            </a:r>
            <a:r>
              <a:rPr lang="el-GR" dirty="0" smtClean="0"/>
              <a:t> σε ένα </a:t>
            </a:r>
            <a:r>
              <a:rPr lang="en-US" dirty="0" smtClean="0"/>
              <a:t>String </a:t>
            </a:r>
            <a:r>
              <a:rPr lang="el-GR" dirty="0" smtClean="0"/>
              <a:t>έχει ως αποτέλεσμα τη </a:t>
            </a:r>
            <a:r>
              <a:rPr lang="el-GR" dirty="0" smtClean="0">
                <a:solidFill>
                  <a:srgbClr val="FF0000"/>
                </a:solidFill>
              </a:rPr>
              <a:t>δημιουργία ενός καινούριου 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4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μεταβλητών</a:t>
            </a:r>
            <a:r>
              <a:rPr lang="en-US" dirty="0" smtClean="0"/>
              <a:t> </a:t>
            </a:r>
            <a:r>
              <a:rPr lang="el-GR" dirty="0" smtClean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τις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 (</a:t>
            </a:r>
            <a:r>
              <a:rPr lang="en-US" dirty="0" smtClean="0"/>
              <a:t>char, </a:t>
            </a:r>
            <a:r>
              <a:rPr lang="en-US" dirty="0" err="1" smtClean="0"/>
              <a:t>int</a:t>
            </a:r>
            <a:r>
              <a:rPr lang="en-US" dirty="0" smtClean="0"/>
              <a:t>, double,…) </a:t>
            </a:r>
            <a:r>
              <a:rPr lang="el-GR" dirty="0" smtClean="0"/>
              <a:t>ξέρουμε εκ των προτέρων το μέγεθος της μνήμης που χρειαζόμαστε.</a:t>
            </a:r>
          </a:p>
          <a:p>
            <a:r>
              <a:rPr lang="el-GR" dirty="0" smtClean="0"/>
              <a:t>Όταν ο μεταγλωττιστής δει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δήλωση</a:t>
            </a:r>
            <a:r>
              <a:rPr lang="el-GR" dirty="0" smtClean="0"/>
              <a:t> μιας μεταβλητής πρωταρχικού τύπου </a:t>
            </a:r>
            <a:r>
              <a:rPr lang="el-GR" dirty="0" smtClean="0">
                <a:solidFill>
                  <a:srgbClr val="0070C0"/>
                </a:solidFill>
              </a:rPr>
              <a:t>δεσμεύει </a:t>
            </a:r>
            <a:r>
              <a:rPr lang="el-GR" dirty="0" smtClean="0"/>
              <a:t>μια θέση μνήμης αντίστοιχου μεγέθους</a:t>
            </a:r>
          </a:p>
          <a:p>
            <a:pPr lvl="1"/>
            <a:r>
              <a:rPr lang="el-GR" dirty="0" smtClean="0"/>
              <a:t>Η δήλωση μιας μεταβλητής ουσιαστικά </a:t>
            </a:r>
            <a:r>
              <a:rPr lang="el-GR" dirty="0" smtClean="0">
                <a:solidFill>
                  <a:srgbClr val="0070C0"/>
                </a:solidFill>
              </a:rPr>
              <a:t>δίνει ένα όνομα </a:t>
            </a:r>
            <a:r>
              <a:rPr lang="el-GR" dirty="0" smtClean="0"/>
              <a:t>σε μία θέση μνήμης</a:t>
            </a:r>
          </a:p>
          <a:p>
            <a:pPr lvl="1"/>
            <a:r>
              <a:rPr lang="el-GR" dirty="0" smtClean="0"/>
              <a:t>Συχνά λέμε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l-GR" dirty="0" smtClean="0"/>
              <a:t>για τη μεταβλητή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820425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8208912" cy="105137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τα αντικείμενα δεν </a:t>
            </a:r>
            <a:r>
              <a:rPr lang="el-GR" dirty="0"/>
              <a:t>ξέρουμε πάντα εκ των προτέρων το </a:t>
            </a:r>
            <a:r>
              <a:rPr lang="el-GR" dirty="0" smtClean="0"/>
              <a:t>μέγεθος της μνήμης που θα πρέπει να δεσμεύσουμε.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48342" y="4237632"/>
            <a:ext cx="8212090" cy="214369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Παρομοίως αν δηλώσουμε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A;</a:t>
            </a:r>
          </a:p>
          <a:p>
            <a:pPr marL="0" indent="0">
              <a:buFont typeface="Arial" pitchFamily="34" charset="0"/>
              <a:buNone/>
            </a:pPr>
            <a:r>
              <a:rPr lang="el-GR" dirty="0" smtClean="0"/>
              <a:t>μας λέει ότι έχουμε ένα πίνακα από ακέραιους αλλά δεν μας λέει πόσο μεγάλος θα είναι αυτός ο πίνακας.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l-GR" dirty="0" smtClean="0"/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= new </a:t>
            </a:r>
            <a:r>
              <a:rPr lang="en-US" sz="2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34007" y="2924944"/>
            <a:ext cx="6840760" cy="101566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δεν </a:t>
            </a:r>
            <a:r>
              <a:rPr lang="el-GR" sz="2000" dirty="0" err="1" smtClean="0"/>
              <a:t>ξερουμε</a:t>
            </a:r>
            <a:r>
              <a:rPr lang="el-GR" sz="2000" dirty="0" smtClean="0"/>
              <a:t> το μέγεθος του </a:t>
            </a:r>
            <a:r>
              <a:rPr lang="en-US" sz="2000" dirty="0" smtClean="0">
                <a:solidFill>
                  <a:srgbClr val="0070C0"/>
                </a:solidFill>
              </a:rPr>
              <a:t>s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/>
              <a:t>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 smtClean="0"/>
              <a:t>έχει μέγεθος 2 χαρακτήρες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 = “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dirty="0" smtClean="0"/>
              <a:t>το </a:t>
            </a:r>
            <a:r>
              <a:rPr lang="en-US" sz="2000" dirty="0" smtClean="0">
                <a:solidFill>
                  <a:srgbClr val="0070C0"/>
                </a:solidFill>
              </a:rPr>
              <a:t>s </a:t>
            </a:r>
            <a:r>
              <a:rPr lang="el-GR" sz="2000" dirty="0"/>
              <a:t>έχει μέγεθος </a:t>
            </a:r>
            <a:r>
              <a:rPr lang="el-GR" sz="2000" dirty="0" smtClean="0"/>
              <a:t>3 </a:t>
            </a:r>
            <a:r>
              <a:rPr lang="el-GR" sz="2000" dirty="0"/>
              <a:t>χαρακτήρες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00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93980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θέσεις μνήμης των αντικειμένων </a:t>
            </a:r>
            <a:r>
              <a:rPr lang="el-GR" dirty="0" smtClean="0"/>
              <a:t>κρατάνε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 στο χώρο στον οποίο αποθηκεύεται το αντικείμενο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διεύθυνση αυτή λέγεται </a:t>
            </a:r>
            <a:r>
              <a:rPr lang="el-GR" dirty="0" smtClean="0">
                <a:solidFill>
                  <a:srgbClr val="FF0000"/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αναφορές είναι παρόμοιες 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δείκτες</a:t>
            </a:r>
            <a:r>
              <a:rPr lang="el-GR" dirty="0" smtClean="0"/>
              <a:t> σε άλλες γλώσσες προγραμματισμού με τη διαφορά ότι η </a:t>
            </a:r>
            <a:r>
              <a:rPr lang="en-US" dirty="0" smtClean="0"/>
              <a:t>Java </a:t>
            </a:r>
            <a:r>
              <a:rPr lang="el-GR" dirty="0" smtClean="0"/>
              <a:t>δεν μας αφήνει να πειράξουμε τις διευθύνσεις.</a:t>
            </a:r>
          </a:p>
          <a:p>
            <a:pPr lvl="1"/>
            <a:r>
              <a:rPr lang="el-GR" dirty="0" smtClean="0"/>
              <a:t>Εμείς χρησιμοποιούμε μόνο τη μεταβλητή του αντικειμένου, όχι το περιεχόμενο της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dereferencing</a:t>
            </a:r>
            <a:r>
              <a:rPr lang="en-US" dirty="0" smtClean="0"/>
              <a:t> </a:t>
            </a:r>
            <a:r>
              <a:rPr lang="el-GR" dirty="0" smtClean="0"/>
              <a:t>το κάνει η  </a:t>
            </a:r>
            <a:r>
              <a:rPr lang="en-US" dirty="0" smtClean="0"/>
              <a:t>Java </a:t>
            </a:r>
            <a:r>
              <a:rPr lang="el-GR" dirty="0" smtClean="0"/>
              <a:t>αυτόματα.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15714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952910" y="3721678"/>
            <a:ext cx="1358860" cy="108012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61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- </a:t>
            </a:r>
            <a:r>
              <a:rPr lang="el-GR" dirty="0" smtClean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80928"/>
            <a:ext cx="5040560" cy="13394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730931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6153</TotalTime>
  <Words>2836</Words>
  <Application>Microsoft Office PowerPoint</Application>
  <PresentationFormat>On-screen Show (4:3)</PresentationFormat>
  <Paragraphs>960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ΑΝΑΦΟΡΕΣ</vt:lpstr>
      <vt:lpstr>new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αντικειμένων</vt:lpstr>
      <vt:lpstr>Αποθήκευση αντικειμένων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Αντικείμενα κλάσεων</vt:lpstr>
      <vt:lpstr>PowerPoint Presentation</vt:lpstr>
      <vt:lpstr>Παράδειγμα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Equals</vt:lpstr>
      <vt:lpstr>Αντικείμενα ως παράμετροι</vt:lpstr>
      <vt:lpstr>Παράδειγμα</vt:lpstr>
      <vt:lpstr>Εξήγηση</vt:lpstr>
      <vt:lpstr>Εξήγηση</vt:lpstr>
      <vt:lpstr>Εξήγηση</vt:lpstr>
      <vt:lpstr>ΣΤΟΙΒΑ ΚΑΙ ΣΩΡΟΣ</vt:lpstr>
      <vt:lpstr>Διαχείριση μνήμης από το JVM</vt:lpstr>
      <vt:lpstr>Stack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Heap</vt:lpstr>
      <vt:lpstr>Παράδειγμα</vt:lpstr>
      <vt:lpstr>Παράδειγμα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Μια άλλη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Μια ακόμη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Άλλο ένα παράδειγμα</vt:lpstr>
      <vt:lpstr>Εξέλιξη του προγράμματος</vt:lpstr>
      <vt:lpstr>Εξέλιξη του προγράμματος</vt:lpstr>
      <vt:lpstr>Εξέλιξη του προγράμματος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358</cp:revision>
  <dcterms:created xsi:type="dcterms:W3CDTF">2013-02-10T16:19:38Z</dcterms:created>
  <dcterms:modified xsi:type="dcterms:W3CDTF">2014-04-01T10:00:13Z</dcterms:modified>
</cp:coreProperties>
</file>