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485" r:id="rId3"/>
    <p:sldId id="442" r:id="rId4"/>
    <p:sldId id="443" r:id="rId5"/>
    <p:sldId id="444" r:id="rId6"/>
    <p:sldId id="445" r:id="rId7"/>
    <p:sldId id="446" r:id="rId8"/>
    <p:sldId id="486" r:id="rId9"/>
    <p:sldId id="447" r:id="rId10"/>
    <p:sldId id="487" r:id="rId11"/>
    <p:sldId id="488" r:id="rId12"/>
    <p:sldId id="489" r:id="rId13"/>
    <p:sldId id="448" r:id="rId14"/>
    <p:sldId id="449" r:id="rId15"/>
    <p:sldId id="450" r:id="rId16"/>
    <p:sldId id="490" r:id="rId17"/>
    <p:sldId id="493" r:id="rId18"/>
    <p:sldId id="494" r:id="rId19"/>
    <p:sldId id="491" r:id="rId20"/>
    <p:sldId id="438" r:id="rId21"/>
    <p:sldId id="439" r:id="rId22"/>
    <p:sldId id="451" r:id="rId23"/>
    <p:sldId id="441" r:id="rId24"/>
    <p:sldId id="452" r:id="rId25"/>
    <p:sldId id="45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Κλάσεις και Αντικείμενα</a:t>
            </a:r>
            <a:endParaRPr lang="en-US" dirty="0" smtClean="0"/>
          </a:p>
          <a:p>
            <a:pPr algn="ctr"/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6165304"/>
            <a:ext cx="525658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51520" y="3356992"/>
            <a:ext cx="8208912" cy="1800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0"/>
            <a:ext cx="7931225" cy="708208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java.util.Random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Random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Random();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int[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i=0;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dimension; i++){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values[i]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1+rndGen.nextInt(10);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Random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Random();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dimension;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values[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1+rndGen.nextInt(10);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VectorTest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68286" y="5361168"/>
            <a:ext cx="3775714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Default constructor </a:t>
            </a:r>
            <a:r>
              <a:rPr lang="el-GR" dirty="0" smtClean="0"/>
              <a:t>και η κλήση του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15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1865" y="764704"/>
            <a:ext cx="525658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0"/>
            <a:ext cx="7931225" cy="674136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java.util.Random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= 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Random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Random();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int[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i=0;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dimension; i++){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values[i]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1+rndGen.nextInt(10);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Random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Random();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dimension;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values[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1+rndGen.nextInt(10);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VectorTest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6228438" y="440668"/>
            <a:ext cx="2952328" cy="1152128"/>
          </a:xfrm>
          <a:prstGeom prst="wedgeRoundRectCallout">
            <a:avLst>
              <a:gd name="adj1" fmla="val -71277"/>
              <a:gd name="adj2" fmla="val -139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</a:t>
            </a:r>
            <a:r>
              <a:rPr lang="el-GR" dirty="0" smtClean="0">
                <a:solidFill>
                  <a:schemeClr val="tx1"/>
                </a:solidFill>
              </a:rPr>
              <a:t>αρχικοποίηση των πεδίων θα γίνει στις </a:t>
            </a:r>
            <a:r>
              <a:rPr lang="en-US" dirty="0" smtClean="0">
                <a:solidFill>
                  <a:schemeClr val="tx1"/>
                </a:solidFill>
              </a:rPr>
              <a:t>default </a:t>
            </a:r>
            <a:r>
              <a:rPr lang="el-GR" dirty="0" smtClean="0">
                <a:solidFill>
                  <a:schemeClr val="tx1"/>
                </a:solidFill>
              </a:rPr>
              <a:t>τιμές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6254933" y="1638146"/>
            <a:ext cx="2952328" cy="1152128"/>
          </a:xfrm>
          <a:prstGeom prst="wedgeRoundRectCallout">
            <a:avLst>
              <a:gd name="adj1" fmla="val -91528"/>
              <a:gd name="adj2" fmla="val -1564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με όρισμα θα </a:t>
            </a:r>
            <a:r>
              <a:rPr lang="el-GR" dirty="0" err="1" smtClean="0">
                <a:solidFill>
                  <a:schemeClr val="tx1"/>
                </a:solidFill>
              </a:rPr>
              <a:t>ξανα</a:t>
            </a:r>
            <a:r>
              <a:rPr lang="el-GR" dirty="0" smtClean="0">
                <a:solidFill>
                  <a:schemeClr val="tx1"/>
                </a:solidFill>
              </a:rPr>
              <a:t>-ορίσει την διάσταση και θα δώσει νέο χώρο για τον πίνακα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91672" y="3356992"/>
            <a:ext cx="2952328" cy="1152128"/>
          </a:xfrm>
          <a:prstGeom prst="wedgeRoundRectCallout">
            <a:avLst>
              <a:gd name="adj1" fmla="val -91528"/>
              <a:gd name="adj2" fmla="val -1564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 </a:t>
            </a:r>
            <a:r>
              <a:rPr lang="en-US" dirty="0" smtClean="0">
                <a:solidFill>
                  <a:schemeClr val="tx1"/>
                </a:solidFill>
              </a:rPr>
              <a:t>default constructor </a:t>
            </a:r>
            <a:r>
              <a:rPr lang="el-GR" dirty="0" smtClean="0">
                <a:solidFill>
                  <a:schemeClr val="tx1"/>
                </a:solidFill>
              </a:rPr>
              <a:t>με όρισμα θα κρατήσει τις </a:t>
            </a:r>
            <a:r>
              <a:rPr lang="en-US" dirty="0" smtClean="0">
                <a:solidFill>
                  <a:schemeClr val="tx1"/>
                </a:solidFill>
              </a:rPr>
              <a:t>default </a:t>
            </a:r>
            <a:r>
              <a:rPr lang="el-GR" dirty="0" smtClean="0">
                <a:solidFill>
                  <a:schemeClr val="tx1"/>
                </a:solidFill>
              </a:rPr>
              <a:t>τιμές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60335" y="5777934"/>
            <a:ext cx="316824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Όχι και τόσο καλή υλοποίηση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87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653136"/>
            <a:ext cx="5184576" cy="1800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0"/>
            <a:ext cx="7931225" cy="68580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java.util.Random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int[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fillValues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fillValues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void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fillValues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Random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Random();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dimension;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values[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1+rndGen.nextInt(10);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5879577" y="2636912"/>
            <a:ext cx="3275856" cy="4221088"/>
          </a:xfrm>
          <a:prstGeom prst="wedgeRoundRectCallout">
            <a:avLst>
              <a:gd name="adj1" fmla="val -61516"/>
              <a:gd name="adj2" fmla="val -291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Η διαδικασία του γεμίσματος του πίνακα επαναλαμβάνεται σε δύο μέρη. Μπορούμε λοιπόν να ορίσουμε μία </a:t>
            </a:r>
            <a:r>
              <a:rPr lang="el-GR" dirty="0" smtClean="0">
                <a:solidFill>
                  <a:srgbClr val="FF0000"/>
                </a:solidFill>
              </a:rPr>
              <a:t>βοηθητική</a:t>
            </a:r>
            <a:r>
              <a:rPr lang="el-GR" dirty="0" smtClean="0">
                <a:solidFill>
                  <a:schemeClr val="tx1"/>
                </a:solidFill>
              </a:rPr>
              <a:t> μέθοδο που θα την υλοποιεί και θα την καλούμε στον </a:t>
            </a:r>
            <a:r>
              <a:rPr lang="en-US" dirty="0" smtClean="0">
                <a:solidFill>
                  <a:schemeClr val="tx1"/>
                </a:solidFill>
              </a:rPr>
              <a:t>constructor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Πλεονεκτήματα: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Κάνει τον κώδικα πιο απλό και κατανοητό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Το αντικείμενο </a:t>
            </a:r>
            <a:r>
              <a:rPr lang="en-US" dirty="0" smtClean="0">
                <a:solidFill>
                  <a:schemeClr val="tx1"/>
                </a:solidFill>
              </a:rPr>
              <a:t>Random </a:t>
            </a:r>
            <a:r>
              <a:rPr lang="el-GR" dirty="0" smtClean="0">
                <a:solidFill>
                  <a:schemeClr val="tx1"/>
                </a:solidFill>
              </a:rPr>
              <a:t>ορίζεται μόνο εκεί που το χρειαζόμαστε.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65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Εμβέλεια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κάθε μεταβλητή έχει εμβέλεια μέσα στο </a:t>
            </a:r>
            <a:r>
              <a:rPr lang="en-US" dirty="0" smtClean="0"/>
              <a:t>block </a:t>
            </a:r>
            <a:r>
              <a:rPr lang="el-GR" dirty="0" smtClean="0"/>
              <a:t>στο οποίο ορίζεται.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rgbClr val="0070C0"/>
                </a:solidFill>
              </a:rPr>
              <a:t>μεταβλητές-πεδία</a:t>
            </a:r>
            <a:r>
              <a:rPr lang="el-GR" dirty="0" smtClean="0"/>
              <a:t> της κλάσης μπορούν να τις χρησιμοποιήσουν όλες οι μέθοδοι της </a:t>
            </a:r>
            <a:r>
              <a:rPr lang="el-GR" dirty="0" smtClean="0">
                <a:solidFill>
                  <a:srgbClr val="0070C0"/>
                </a:solidFill>
              </a:rPr>
              <a:t>κλάσης</a:t>
            </a:r>
          </a:p>
          <a:p>
            <a:pPr lvl="2"/>
            <a:r>
              <a:rPr lang="el-GR" dirty="0" smtClean="0"/>
              <a:t>Οι μεταβλητές έχουν ζωή όσο υπάρχει το αντίστοιχο αντικείμενο της κλάσης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μεταβλητές</a:t>
            </a:r>
            <a:r>
              <a:rPr lang="el-GR" dirty="0" smtClean="0"/>
              <a:t> που ορίζονται μέσα σε μία </a:t>
            </a:r>
            <a:r>
              <a:rPr lang="el-GR" dirty="0" smtClean="0">
                <a:solidFill>
                  <a:srgbClr val="0070C0"/>
                </a:solidFill>
              </a:rPr>
              <a:t>μέθοδο</a:t>
            </a:r>
            <a:r>
              <a:rPr lang="el-GR" dirty="0" smtClean="0"/>
              <a:t> μπορούν να χρησιμοποιηθούν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μόνο μέσα στη μέθοδο.</a:t>
            </a:r>
          </a:p>
          <a:p>
            <a:pPr lvl="2"/>
            <a:r>
              <a:rPr lang="el-GR" dirty="0" smtClean="0"/>
              <a:t>Οι μεταβλητές χάνονται όταν βγούμε από τη μέθοδο.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παράμετροι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μεθόδου</a:t>
            </a:r>
            <a:r>
              <a:rPr lang="el-GR" dirty="0" smtClean="0"/>
              <a:t> είναι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τοπικές μεταβλητές</a:t>
            </a:r>
            <a:r>
              <a:rPr lang="el-GR" dirty="0" smtClean="0"/>
              <a:t> της μεθόδου.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1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276872"/>
            <a:ext cx="5795176" cy="258532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int[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for (int i=0; i &lt; dimension; i++){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 values[i] = 0;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4887610"/>
            <a:ext cx="392392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κόκκινες μεταβλητές υπάρχουν μόνο μέσα στο μπλοκ της μεθόδου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Παράμετρος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556792"/>
            <a:ext cx="5795176" cy="230832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int[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for (int i=0; i &lt; dimension; i++){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 values[i] = 0;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4142115"/>
            <a:ext cx="5795176" cy="258532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όρισμα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&lt;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τιμή ορίσματος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int[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for (int i=0; i &lt; dimension; i++){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 values[i] = 0;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Up-Down Arrow 6"/>
          <p:cNvSpPr/>
          <p:nvPr/>
        </p:nvSpPr>
        <p:spPr>
          <a:xfrm>
            <a:off x="1714533" y="3501008"/>
            <a:ext cx="576064" cy="868164"/>
          </a:xfrm>
          <a:prstGeom prst="up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10598" y="3680450"/>
            <a:ext cx="466159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Οι παράμετροι είναι σαν τοπικές μεταβλητές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47664" y="2564904"/>
            <a:ext cx="64807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20814" y="3218874"/>
            <a:ext cx="4479377" cy="3541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47664" y="4344035"/>
            <a:ext cx="4479377" cy="3541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2" y="299229"/>
            <a:ext cx="8229600" cy="990600"/>
          </a:xfrm>
        </p:spPr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/>
              <a:t>add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2636912"/>
            <a:ext cx="8291264" cy="286232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i=0; i &lt; dimension; i++){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3419872" y="1268760"/>
            <a:ext cx="3888432" cy="1083912"/>
          </a:xfrm>
          <a:prstGeom prst="wedgeRoundRectCallout">
            <a:avLst>
              <a:gd name="adj1" fmla="val -89179"/>
              <a:gd name="adj2" fmla="val 73316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l-GR" dirty="0" smtClean="0">
                <a:solidFill>
                  <a:schemeClr val="tx1"/>
                </a:solidFill>
              </a:rPr>
              <a:t> μέθοδος δεν επιστρέφει κάτι μιας και το αποτέλεσμα της πρόσθεσης θα αποθηκευτεί στο αντικείμενο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3131840" y="5420433"/>
            <a:ext cx="3967880" cy="1083912"/>
          </a:xfrm>
          <a:prstGeom prst="wedgeRoundRectCallout">
            <a:avLst>
              <a:gd name="adj1" fmla="val -15641"/>
              <a:gd name="adj2" fmla="val -117038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Έχουμε πρόσβαση στα πεδία του </a:t>
            </a:r>
            <a:r>
              <a:rPr lang="en-US" dirty="0">
                <a:solidFill>
                  <a:schemeClr val="tx1"/>
                </a:solidFill>
              </a:rPr>
              <a:t>other </a:t>
            </a:r>
            <a:r>
              <a:rPr lang="el-GR" dirty="0">
                <a:solidFill>
                  <a:schemeClr val="tx1"/>
                </a:solidFill>
              </a:rPr>
              <a:t>γιατί είναι της ίδιας κλάσης με το αντικείμενο που καλεί την </a:t>
            </a:r>
            <a:r>
              <a:rPr lang="en-US" dirty="0">
                <a:solidFill>
                  <a:schemeClr val="tx1"/>
                </a:solidFill>
              </a:rPr>
              <a:t>add</a:t>
            </a:r>
          </a:p>
        </p:txBody>
      </p:sp>
    </p:spTree>
    <p:extLst>
      <p:ext uri="{BB962C8B-B14F-4D97-AF65-F5344CB8AC3E}">
        <p14:creationId xmlns:p14="http://schemas.microsoft.com/office/powerpoint/2010/main" val="23170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6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600622" y="1070721"/>
            <a:ext cx="1813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RandomVector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991788" y="1621135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dimension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099537" y="2310233"/>
            <a:ext cx="2864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RandomVector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RandomVector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print()</a:t>
            </a:r>
          </a:p>
          <a:p>
            <a:r>
              <a:rPr lang="en-US" dirty="0" smtClean="0"/>
              <a:t>add(</a:t>
            </a:r>
            <a:r>
              <a:rPr lang="en-US" dirty="0" err="1" smtClean="0"/>
              <a:t>RandomVector</a:t>
            </a:r>
            <a:r>
              <a:rPr lang="en-US" dirty="0" smtClean="0"/>
              <a:t> other)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6097614" y="1556212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97613" y="2284679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097614" y="930494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991788" y="1845852"/>
            <a:ext cx="1001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values[]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1061" y="476672"/>
            <a:ext cx="22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της κλάσης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06205" y="3420677"/>
            <a:ext cx="2656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vector2 = new </a:t>
            </a:r>
            <a:r>
              <a:rPr lang="en-US" sz="1400" dirty="0" err="1" smtClean="0"/>
              <a:t>RandomVector</a:t>
            </a:r>
            <a:r>
              <a:rPr lang="en-US" sz="1400" dirty="0" smtClean="0"/>
              <a:t>()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109214" y="3986389"/>
            <a:ext cx="1813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RandomVector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256755" y="4553163"/>
            <a:ext cx="1781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dimension = 3</a:t>
            </a:r>
          </a:p>
          <a:p>
            <a:r>
              <a:rPr lang="en-US" dirty="0" smtClean="0"/>
              <a:t>values = {4,8,5}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608129" y="5225901"/>
            <a:ext cx="2864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RandomVector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RandomVector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print()</a:t>
            </a:r>
          </a:p>
          <a:p>
            <a:r>
              <a:rPr lang="en-US" dirty="0" smtClean="0"/>
              <a:t>add(</a:t>
            </a:r>
            <a:r>
              <a:rPr lang="en-US" dirty="0" err="1" smtClean="0"/>
              <a:t>RandomVector</a:t>
            </a:r>
            <a:r>
              <a:rPr lang="en-US" dirty="0" smtClean="0"/>
              <a:t> other)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3606206" y="4471880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606205" y="5200347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3606206" y="3846162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33100" y="3497429"/>
            <a:ext cx="2656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</a:t>
            </a:r>
            <a:r>
              <a:rPr lang="en-US" sz="1400" dirty="0" smtClean="0"/>
              <a:t>ector1 = new </a:t>
            </a:r>
            <a:r>
              <a:rPr lang="en-US" sz="1400" dirty="0" err="1" smtClean="0"/>
              <a:t>RandomVector</a:t>
            </a:r>
            <a:r>
              <a:rPr lang="en-US" sz="1400" dirty="0" smtClean="0"/>
              <a:t>()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754529" y="4029208"/>
            <a:ext cx="1813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RandomVector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65302" y="4596835"/>
            <a:ext cx="1802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dimension = 3</a:t>
            </a:r>
          </a:p>
          <a:p>
            <a:r>
              <a:rPr lang="en-US" dirty="0" smtClean="0"/>
              <a:t>values = {1,7,3}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53444" y="5268720"/>
            <a:ext cx="2864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RandomVector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RandomVector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print()</a:t>
            </a:r>
          </a:p>
          <a:p>
            <a:r>
              <a:rPr lang="en-US" dirty="0" smtClean="0"/>
              <a:t>add(</a:t>
            </a:r>
            <a:r>
              <a:rPr lang="en-US" dirty="0" err="1" smtClean="0"/>
              <a:t>RandomVector</a:t>
            </a:r>
            <a:r>
              <a:rPr lang="en-US" dirty="0" smtClean="0"/>
              <a:t> other)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251521" y="4514699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1520" y="5243166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251521" y="3888981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4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600622" y="1070721"/>
            <a:ext cx="1813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RandomVector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991788" y="1621135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dimension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099537" y="2310233"/>
            <a:ext cx="2864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RandomVector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RandomVector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print()</a:t>
            </a:r>
          </a:p>
          <a:p>
            <a:r>
              <a:rPr lang="en-US" dirty="0" smtClean="0"/>
              <a:t>add(</a:t>
            </a:r>
            <a:r>
              <a:rPr lang="en-US" dirty="0" err="1" smtClean="0"/>
              <a:t>RandomVector</a:t>
            </a:r>
            <a:r>
              <a:rPr lang="en-US" dirty="0" smtClean="0"/>
              <a:t> other)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6097614" y="1556212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97613" y="2284679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097614" y="930494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991788" y="1845852"/>
            <a:ext cx="1001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values[]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1061" y="476672"/>
            <a:ext cx="22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της κλάσης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06205" y="3420677"/>
            <a:ext cx="2656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vector2 = new </a:t>
            </a:r>
            <a:r>
              <a:rPr lang="en-US" sz="1400" dirty="0" err="1" smtClean="0"/>
              <a:t>RandomVector</a:t>
            </a:r>
            <a:r>
              <a:rPr lang="en-US" sz="1400" dirty="0" smtClean="0"/>
              <a:t>()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109214" y="3986389"/>
            <a:ext cx="1813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RandomVector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256755" y="4553163"/>
            <a:ext cx="1781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dimension = 3</a:t>
            </a:r>
          </a:p>
          <a:p>
            <a:r>
              <a:rPr lang="en-US" dirty="0" smtClean="0"/>
              <a:t>values = {4,8,5}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608129" y="5225901"/>
            <a:ext cx="2864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RandomVector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RandomVector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print()</a:t>
            </a:r>
          </a:p>
          <a:p>
            <a:r>
              <a:rPr lang="en-US" dirty="0" smtClean="0"/>
              <a:t>add(</a:t>
            </a:r>
            <a:r>
              <a:rPr lang="en-US" dirty="0" err="1" smtClean="0"/>
              <a:t>RandomVector</a:t>
            </a:r>
            <a:r>
              <a:rPr lang="en-US" dirty="0" smtClean="0"/>
              <a:t> other)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3606206" y="4471880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606205" y="5200347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3606206" y="3846162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33100" y="3497429"/>
            <a:ext cx="2656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</a:t>
            </a:r>
            <a:r>
              <a:rPr lang="en-US" sz="1400" dirty="0" smtClean="0"/>
              <a:t>ector1 = new </a:t>
            </a:r>
            <a:r>
              <a:rPr lang="en-US" sz="1400" dirty="0" err="1" smtClean="0"/>
              <a:t>RandomVector</a:t>
            </a:r>
            <a:r>
              <a:rPr lang="en-US" sz="1400" dirty="0" smtClean="0"/>
              <a:t>()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754529" y="4029208"/>
            <a:ext cx="1813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RandomVector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06471" y="4596835"/>
            <a:ext cx="19094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dimension = 3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values = {5,15,8}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3444" y="5268720"/>
            <a:ext cx="2864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RandomVector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RandomVector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print()</a:t>
            </a:r>
          </a:p>
          <a:p>
            <a:r>
              <a:rPr lang="en-US" dirty="0" smtClean="0"/>
              <a:t>add(</a:t>
            </a:r>
            <a:r>
              <a:rPr lang="en-US" dirty="0" err="1" smtClean="0"/>
              <a:t>RandomVector</a:t>
            </a:r>
            <a:r>
              <a:rPr lang="en-US" dirty="0" smtClean="0"/>
              <a:t> other)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251521" y="4514699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1520" y="5243166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251521" y="3888981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91680" y="2215184"/>
            <a:ext cx="232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vector1.add(vector2)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23728" y="3717032"/>
            <a:ext cx="2304256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1520" y="2636912"/>
            <a:ext cx="8291264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(dimension &lt; 0){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(“Illegal dimension”);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fillValues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2" y="299229"/>
            <a:ext cx="8229600" cy="990600"/>
          </a:xfrm>
        </p:spPr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exit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436096" y="3861048"/>
            <a:ext cx="3816424" cy="2092024"/>
          </a:xfrm>
          <a:prstGeom prst="wedgeRoundRectCallout">
            <a:avLst>
              <a:gd name="adj1" fmla="val -66904"/>
              <a:gd name="adj2" fmla="val -4588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 δώσουμε αρνητική διάσταση το πρόγραμμα μας θα σταματήσει.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Το -1 εξυπηρετεί σαν κωδικός λάθους, μπορείτε να βάλετε όποια τιμή θέλετε.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417" y="1631412"/>
            <a:ext cx="8776057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Χρησιμοποιείται για σοβαρά λάθη για να σταματάει την εκτέλεση του προγράμματος.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9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904656"/>
          </a:xfrm>
        </p:spPr>
        <p:txBody>
          <a:bodyPr>
            <a:normAutofit fontScale="62500" lnSpcReduction="2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</a:rPr>
              <a:t>Στην άσκηση αυτή θα υλοποιήσετε μια κλάση </a:t>
            </a:r>
            <a:r>
              <a:rPr lang="en-US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RandomVector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</a:rPr>
              <a:t> η οποία διαχειρίζεται ένα τυχαίο διάνυσμα ακεραίων το οποίο μπορεί να έχει οποιοδήποτε μέγεθος. Η κλάση σας θα πρέπει να υποστηρίζει τις εξής λειτουργίες: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 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constructor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της κλάσης θα παίρνει σαν όρισμα την διάσταση του διανύσματος (τον αριθμό των συνιστωσών), και θα δίνει τυχαίες τιμές σε κάθε διάσταση μεταξύ 1 και 10. 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l-GR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Μια μέθοδο </a:t>
            </a:r>
            <a:r>
              <a:rPr lang="en-US" b="1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add</a:t>
            </a:r>
            <a:r>
              <a:rPr lang="en-US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η οποία παίρνει σαν όρισμα ένα άλλο διάνυσμα (ένα αντικείμενο τύπου </a:t>
            </a:r>
            <a:r>
              <a:rPr lang="en-US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Vector</a:t>
            </a:r>
            <a:r>
              <a:rPr lang="el-GR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) και, </a:t>
            </a:r>
            <a:r>
              <a:rPr lang="el-GR" u="sng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εφόσον είναι δυνατόν</a:t>
            </a:r>
            <a:r>
              <a:rPr lang="el-GR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το προσθέτει στο παρόν διάνυσμα (προσθέτει τις τιμές ανά συνιστώσα) και αποθηκεύει το αποτέλεσμα στο παρόν διάνυσμα.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l-GR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Μια μέθοδο </a:t>
            </a:r>
            <a:r>
              <a:rPr lang="en-US" b="1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print</a:t>
            </a:r>
            <a:r>
              <a:rPr lang="el-GR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η οποία θα τυπώνει τις τιμές του διανύσματος. Π.χ., για ένα τρισδιάστατο διάνυσμα με τιμές 2, 5, 4 θα τυπώνει «( 2 5 4 )».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l-GR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Δημιουργήστε και ένα </a:t>
            </a:r>
            <a:r>
              <a:rPr lang="el-GR" b="1" dirty="0" err="1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constructor</a:t>
            </a:r>
            <a:r>
              <a:rPr lang="el-GR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ο οποίος δεν παίρνει ορίσματα και </a:t>
            </a:r>
            <a:r>
              <a:rPr lang="el-GR" dirty="0" err="1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by</a:t>
            </a:r>
            <a:r>
              <a:rPr lang="el-GR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default</a:t>
            </a:r>
            <a:r>
              <a:rPr lang="el-GR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δημιουργεί τρισδιάστατα διανύσματα. </a:t>
            </a:r>
            <a:endParaRPr lang="el-GR" sz="2400" dirty="0" smtClean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l-GR" dirty="0" smtClean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Για </a:t>
            </a:r>
            <a:r>
              <a:rPr lang="el-GR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να τεστάρετε την κλάση σας δημιουργείστε μία άλλη κλάση </a:t>
            </a:r>
            <a:r>
              <a:rPr lang="en-US" b="1" dirty="0" err="1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VectorTest</a:t>
            </a:r>
            <a:r>
              <a:rPr lang="en-US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η οποία θα έχει τη </a:t>
            </a:r>
            <a:r>
              <a:rPr lang="en-US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main </a:t>
            </a:r>
            <a:r>
              <a:rPr lang="el-GR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και θα δημιουργεί δύο διανύσματα, θα τυπώνει τα δύο διανύσματα, μετά θα τα προσθέτει και θα τυπώνει το αποτέλεσμα της πρόσθεσης. Έπειτα θα δημιουργήσετε δύο διανύσματα 3 διαστάσεων, όπου επίσης η κλάση σας θα τυπώνει τα δύο διανύσματα, μετά θα τα προσθέτει και θα τυπώνει το αποτέλεσμα της πρόσθεσης</a:t>
            </a:r>
            <a:r>
              <a:rPr lang="el-GR" dirty="0" smtClean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ADT</a:t>
            </a:r>
            <a:r>
              <a:rPr lang="el-GR" dirty="0" smtClean="0"/>
              <a:t>: Στοίβα (</a:t>
            </a:r>
            <a:r>
              <a:rPr lang="en-US" dirty="0" smtClean="0"/>
              <a:t>Stack)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5257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Στοίβα</a:t>
            </a:r>
            <a:r>
              <a:rPr lang="el-GR" dirty="0" smtClean="0"/>
              <a:t> είναι μια συλλογή δεδομένων η οποία επιτρέπει τις εξής λειτουργίες: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push(element)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προσθέτει</a:t>
            </a:r>
            <a:r>
              <a:rPr lang="el-GR" dirty="0" smtClean="0"/>
              <a:t> ένα νέο στοιχείο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pop(): </a:t>
            </a:r>
            <a:r>
              <a:rPr lang="el-GR" dirty="0" smtClean="0">
                <a:solidFill>
                  <a:srgbClr val="0070C0"/>
                </a:solidFill>
              </a:rPr>
              <a:t>αφαιρεί και επιστρέφει </a:t>
            </a:r>
            <a:r>
              <a:rPr lang="el-GR" dirty="0" smtClean="0"/>
              <a:t>το στοιχείο το οποίο βρίσκεται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  <a:r>
              <a:rPr lang="el-GR" dirty="0" smtClean="0"/>
              <a:t>.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isEmpty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(): </a:t>
            </a:r>
            <a:r>
              <a:rPr lang="el-GR" dirty="0" smtClean="0">
                <a:solidFill>
                  <a:srgbClr val="0070C0"/>
                </a:solidFill>
              </a:rPr>
              <a:t>ελέγχει</a:t>
            </a:r>
            <a:r>
              <a:rPr lang="el-GR" dirty="0" smtClean="0"/>
              <a:t> αν η στοίβα είναι </a:t>
            </a:r>
            <a:r>
              <a:rPr lang="el-GR" dirty="0" smtClean="0">
                <a:solidFill>
                  <a:srgbClr val="0070C0"/>
                </a:solidFill>
              </a:rPr>
              <a:t>άδεια</a:t>
            </a:r>
            <a:r>
              <a:rPr lang="el-GR" dirty="0" smtClean="0"/>
              <a:t> και επιστρέφει </a:t>
            </a:r>
            <a:r>
              <a:rPr lang="en-US" dirty="0" smtClean="0"/>
              <a:t>true </a:t>
            </a:r>
            <a:r>
              <a:rPr lang="el-GR" dirty="0" smtClean="0"/>
              <a:t>ή </a:t>
            </a:r>
            <a:r>
              <a:rPr lang="en-US" dirty="0" smtClean="0"/>
              <a:t>false</a:t>
            </a:r>
          </a:p>
          <a:p>
            <a:r>
              <a:rPr lang="en-US" dirty="0" smtClean="0"/>
              <a:t>H </a:t>
            </a:r>
            <a:r>
              <a:rPr lang="el-GR" dirty="0" smtClean="0"/>
              <a:t>Στοίβα υλοποιεί την πολιτική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Last-In-First-Out (LIFO)</a:t>
            </a:r>
            <a:r>
              <a:rPr lang="en-US" dirty="0" smtClean="0"/>
              <a:t> </a:t>
            </a:r>
            <a:r>
              <a:rPr lang="el-GR" dirty="0" smtClean="0"/>
              <a:t>στη σειρά που μας δίνει τα στοιχεία</a:t>
            </a:r>
          </a:p>
          <a:p>
            <a:pPr lvl="1"/>
            <a:r>
              <a:rPr lang="el-GR" dirty="0" smtClean="0"/>
              <a:t>Χρήσιμο σε διάφορες εφαρμογές, π.χ., για τη δέσμευση μνήμης στην κλήση συναρτήσεων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730" y="2209800"/>
            <a:ext cx="372427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59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υλοποιήσουμε μια Στοίβα ακεραίων χρησιμοποιώντας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πίνακα</a:t>
            </a:r>
            <a:r>
              <a:rPr lang="el-GR" dirty="0" smtClean="0"/>
              <a:t> (</a:t>
            </a:r>
            <a:r>
              <a:rPr lang="el-GR" dirty="0" err="1" smtClean="0"/>
              <a:t>Στοιβα</a:t>
            </a:r>
            <a:r>
              <a:rPr lang="el-GR" dirty="0" smtClean="0"/>
              <a:t> συγκεκριμένης χωρητικότητας)</a:t>
            </a:r>
          </a:p>
          <a:p>
            <a:pPr lvl="1"/>
            <a:r>
              <a:rPr lang="el-GR" dirty="0" smtClean="0"/>
              <a:t>Τι πεδία πρέπει να ορίσουμε?</a:t>
            </a:r>
          </a:p>
          <a:p>
            <a:pPr lvl="1"/>
            <a:r>
              <a:rPr lang="el-GR" dirty="0" smtClean="0"/>
              <a:t>Τι μεθόδους?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97666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Stack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capacity;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int[] elements;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Stack(int capacity){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this.capacity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capacity;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elements = new int[capacity];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push(int element){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(size == capacity){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("Cannot enter any more elements");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elements[size] = element;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int pop(){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(size ==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("No elements to pop");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 -1;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size --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elements[size];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(size == 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56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Εφαρμογές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 smtClean="0"/>
                  <a:t>Υπολόγισε την δυαδική μορφή ενός ακεραίου.</a:t>
                </a:r>
              </a:p>
              <a:p>
                <a:r>
                  <a:rPr lang="el-GR" dirty="0" smtClean="0"/>
                  <a:t>Υπολογίστε την συνάρτηση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) = 2</m:t>
                    </m:r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−1) + 2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 + 1,  </m:t>
                    </m:r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(0) = 1</m:t>
                    </m:r>
                  </m:oMath>
                </a14:m>
                <a:r>
                  <a:rPr lang="en-US" dirty="0" smtClean="0"/>
                  <a:t>, </a:t>
                </a:r>
              </a:p>
              <a:p>
                <a:pPr marL="0" indent="0">
                  <a:buNone/>
                </a:pPr>
                <a:r>
                  <a:rPr lang="el-GR" dirty="0" smtClean="0"/>
                  <a:t>για </a:t>
                </a:r>
                <a:r>
                  <a:rPr lang="en-US" dirty="0"/>
                  <a:t>x=5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31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  <a:ln w="38100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Binary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Stack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Stack(100);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int number = 1973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while (number &gt;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myStack.push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number%2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number = number/2;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while (!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myStack.isEmpty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myStack.pop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704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Επεκτάσεις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Πως θα ορίσουμε την μέθοδο </a:t>
            </a:r>
            <a:r>
              <a:rPr lang="en-US" dirty="0" smtClean="0"/>
              <a:t>equals?</a:t>
            </a:r>
          </a:p>
          <a:p>
            <a:r>
              <a:rPr lang="el-GR" dirty="0" smtClean="0"/>
              <a:t>Πως θα ορίσουμε τη μέθοδο </a:t>
            </a:r>
            <a:r>
              <a:rPr lang="en-US" dirty="0" err="1" smtClean="0"/>
              <a:t>toString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πληροφορία (δεδομένα) θέλουμε να κρατάει η κλάση μας?</a:t>
            </a:r>
          </a:p>
          <a:p>
            <a:pPr lvl="1"/>
            <a:r>
              <a:rPr lang="el-GR" dirty="0" smtClean="0"/>
              <a:t>Τη διάσταση του διανύσματος</a:t>
            </a:r>
          </a:p>
          <a:p>
            <a:pPr lvl="1"/>
            <a:r>
              <a:rPr lang="el-GR" dirty="0" smtClean="0"/>
              <a:t>Τις τιμές του διανύσματος.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Η πληροφορία (τα δεδομένα) που θέλουμε να κρατάει η κλάση θα είναι τα </a:t>
            </a:r>
            <a:r>
              <a:rPr lang="el-GR" dirty="0" smtClean="0">
                <a:solidFill>
                  <a:srgbClr val="FF0000"/>
                </a:solidFill>
              </a:rPr>
              <a:t>πεδία</a:t>
            </a:r>
            <a:r>
              <a:rPr lang="el-GR" dirty="0" smtClean="0"/>
              <a:t> της κλάσης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rgbClr val="0070C0"/>
                </a:solidFill>
              </a:rPr>
              <a:t>ακέραιο </a:t>
            </a:r>
            <a:r>
              <a:rPr lang="en-US" dirty="0" smtClean="0">
                <a:solidFill>
                  <a:srgbClr val="0070C0"/>
                </a:solidFill>
              </a:rPr>
              <a:t>dimension </a:t>
            </a:r>
            <a:r>
              <a:rPr lang="el-GR" dirty="0" smtClean="0"/>
              <a:t>για τη διάσταση του διανύσματος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rgbClr val="0070C0"/>
                </a:solidFill>
              </a:rPr>
              <a:t>πίνακα ακεραίων </a:t>
            </a:r>
            <a:r>
              <a:rPr lang="en-US" dirty="0" smtClean="0">
                <a:solidFill>
                  <a:srgbClr val="0070C0"/>
                </a:solidFill>
              </a:rPr>
              <a:t>values </a:t>
            </a:r>
            <a:r>
              <a:rPr lang="el-GR" dirty="0" smtClean="0"/>
              <a:t>μεγέθους </a:t>
            </a:r>
            <a:r>
              <a:rPr lang="en-US" dirty="0" smtClean="0"/>
              <a:t>dimension</a:t>
            </a:r>
            <a:r>
              <a:rPr lang="el-GR" dirty="0" smtClean="0"/>
              <a:t> με τις τιμές του διανύσματος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23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1641" y="3573017"/>
            <a:ext cx="4536504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6059016" cy="62646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java.util.Random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Random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Random();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= new int[dimension];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i=0;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dimension; i++){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values[i]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1+rndGen.nextInt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void print()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(“( “);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i = 0; i &lt; dimension;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(values[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(“)“);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VectorTest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static void main(String[]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186596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 ή λάθος?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697060"/>
            <a:ext cx="3059831" cy="2812060"/>
          </a:xfrm>
          <a:prstGeom prst="wedgeRoundRectCallout">
            <a:avLst>
              <a:gd name="adj1" fmla="val -56842"/>
              <a:gd name="adj2" fmla="val 2076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Οι μεταβλητές </a:t>
            </a:r>
            <a:r>
              <a:rPr lang="en-US" dirty="0" smtClean="0">
                <a:solidFill>
                  <a:schemeClr val="tx1"/>
                </a:solidFill>
              </a:rPr>
              <a:t>dimension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chemeClr val="tx1"/>
                </a:solidFill>
              </a:rPr>
              <a:t>values </a:t>
            </a:r>
            <a:r>
              <a:rPr lang="el-GR" dirty="0" smtClean="0">
                <a:solidFill>
                  <a:schemeClr val="tx1"/>
                </a:solidFill>
              </a:rPr>
              <a:t>δεν είναι ορισμένες.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Για να μπορεί να τις βλέπει η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μέθοδος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l-GR" dirty="0" smtClean="0">
                <a:solidFill>
                  <a:schemeClr val="tx1"/>
                </a:solidFill>
              </a:rPr>
              <a:t> (ή οποιαδήποτε άλλη μέθοδος) θα πρέπει να είναι ορισμένες ως πεδία της κλάσης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1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3568" y="1414332"/>
            <a:ext cx="4536504" cy="16561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6059016" cy="68580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java.util.Random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dimension=3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Random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Random();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[dimension];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dimension;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values[i]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1+rndGen.nextInt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void 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(“(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dimension;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(values[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(“)“);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VectorTest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697060"/>
            <a:ext cx="3059831" cy="2812060"/>
          </a:xfrm>
          <a:prstGeom prst="wedgeRoundRectCallout">
            <a:avLst>
              <a:gd name="adj1" fmla="val -76053"/>
              <a:gd name="adj2" fmla="val -3807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 constructor </a:t>
            </a:r>
            <a:r>
              <a:rPr lang="el-GR" dirty="0" smtClean="0">
                <a:solidFill>
                  <a:schemeClr val="tx1"/>
                </a:solidFill>
              </a:rPr>
              <a:t>δεν αρχικοποιεί τα πεδία της κλάσης 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Οι μεταβλητές </a:t>
            </a:r>
            <a:r>
              <a:rPr lang="en-US" dirty="0" smtClean="0">
                <a:solidFill>
                  <a:srgbClr val="FF0000"/>
                </a:solidFill>
              </a:rPr>
              <a:t>dimension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rgbClr val="FF0000"/>
                </a:solidFill>
              </a:rPr>
              <a:t>values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που ορίζονται μέσα στον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τοπικές μεταβλητές </a:t>
            </a:r>
            <a:r>
              <a:rPr lang="el-GR" dirty="0" smtClean="0">
                <a:solidFill>
                  <a:schemeClr val="tx1"/>
                </a:solidFill>
              </a:rPr>
              <a:t>και δεν αλλάζουν την τιμή των πεδίων.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3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0404" y="1124743"/>
            <a:ext cx="4536504" cy="18385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0404" y="2132856"/>
            <a:ext cx="453650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3200520"/>
          </a:xfrm>
          <a:prstGeom prst="wedgeRoundRectCallout">
            <a:avLst>
              <a:gd name="adj1" fmla="val -83168"/>
              <a:gd name="adj2" fmla="val -4488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dimensions </a:t>
            </a:r>
            <a:r>
              <a:rPr lang="el-GR" dirty="0" smtClean="0">
                <a:solidFill>
                  <a:schemeClr val="tx1"/>
                </a:solidFill>
              </a:rPr>
              <a:t>αρχικοποιείται σωστά.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Ο πίνακας </a:t>
            </a:r>
            <a:r>
              <a:rPr lang="en-US" dirty="0" smtClean="0">
                <a:solidFill>
                  <a:schemeClr val="tx1"/>
                </a:solidFill>
              </a:rPr>
              <a:t>values </a:t>
            </a:r>
            <a:r>
              <a:rPr lang="el-GR" dirty="0" smtClean="0">
                <a:solidFill>
                  <a:schemeClr val="tx1"/>
                </a:solidFill>
              </a:rPr>
              <a:t>όμως όχι. 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Τον έχουμε ορίσει σωστά αλλά δεν του έχουμε δώσει χώρο! Δεν έχουμε προσδιορίσει το μέγεθος του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6059016" cy="674136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java.util.Random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Random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Random();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i=0;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dimension; i++){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values[i]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1+rndGen.nextInt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void 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(“(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dimension;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(values[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(“)“);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VectorTest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0507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9552" y="1772816"/>
            <a:ext cx="4536504" cy="2428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9552" y="764704"/>
            <a:ext cx="4536504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3200520"/>
          </a:xfrm>
          <a:prstGeom prst="wedgeRoundRectCallout">
            <a:avLst>
              <a:gd name="adj1" fmla="val -83880"/>
              <a:gd name="adj2" fmla="val -60867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Θυμηθείτε ότι οι εντολές αυτές θα εκτελεστούν πριν από τις εντολές του </a:t>
            </a:r>
            <a:r>
              <a:rPr lang="en-US" dirty="0" smtClean="0">
                <a:solidFill>
                  <a:schemeClr val="tx1"/>
                </a:solidFill>
              </a:rPr>
              <a:t>constructor. </a:t>
            </a:r>
            <a:r>
              <a:rPr lang="el-GR" dirty="0" smtClean="0">
                <a:solidFill>
                  <a:schemeClr val="tx1"/>
                </a:solidFill>
              </a:rPr>
              <a:t>Εκείνη τη στιγμή δεν ξέρουμε τη διάσταση του διανύσματος και άρα δημιουργούμε ένα πίνακα μηδενικού μεγέθους!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6059016" cy="674136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java.util.Random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int[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Random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Random();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i=0;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dimension; i++){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values[i]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1+rndGen.nextInt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(“(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dimension;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(values[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VectorTest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7449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27369" y="1988840"/>
            <a:ext cx="4536504" cy="2428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7369" y="3573015"/>
            <a:ext cx="4752419" cy="63550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116147" y="5411985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2192408"/>
          </a:xfrm>
          <a:prstGeom prst="wedgeRoundRectCallout">
            <a:avLst>
              <a:gd name="adj1" fmla="val -83114"/>
              <a:gd name="adj2" fmla="val -16642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 Constructor </a:t>
            </a:r>
            <a:r>
              <a:rPr lang="el-GR" dirty="0" smtClean="0">
                <a:solidFill>
                  <a:schemeClr val="tx1"/>
                </a:solidFill>
              </a:rPr>
              <a:t>θα </a:t>
            </a:r>
            <a:r>
              <a:rPr lang="el-GR" dirty="0" err="1" smtClean="0">
                <a:solidFill>
                  <a:schemeClr val="tx1"/>
                </a:solidFill>
              </a:rPr>
              <a:t>αρχικοποιήσει</a:t>
            </a:r>
            <a:r>
              <a:rPr lang="el-GR" dirty="0" smtClean="0">
                <a:solidFill>
                  <a:schemeClr val="tx1"/>
                </a:solidFill>
              </a:rPr>
              <a:t> σωστά τον πίνακα </a:t>
            </a:r>
            <a:r>
              <a:rPr lang="en-US" dirty="0" smtClean="0">
                <a:solidFill>
                  <a:schemeClr val="tx1"/>
                </a:solidFill>
              </a:rPr>
              <a:t>values, </a:t>
            </a:r>
            <a:r>
              <a:rPr lang="el-GR" dirty="0" smtClean="0">
                <a:solidFill>
                  <a:schemeClr val="tx1"/>
                </a:solidFill>
              </a:rPr>
              <a:t>αλλά δεν θα αλλάξει το πεδίο</a:t>
            </a:r>
            <a:r>
              <a:rPr lang="en-US" dirty="0" smtClean="0">
                <a:solidFill>
                  <a:schemeClr val="tx1"/>
                </a:solidFill>
              </a:rPr>
              <a:t> dimension </a:t>
            </a:r>
            <a:r>
              <a:rPr lang="el-GR" dirty="0" smtClean="0">
                <a:solidFill>
                  <a:schemeClr val="tx1"/>
                </a:solidFill>
              </a:rPr>
              <a:t>μιας και χρησιμοποιεί την τοπική μεταβλητή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6059016" cy="674136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java.util.Random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Random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Random();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values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dimension]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i=0;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dimension; i++){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values[i]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1+rndGen.nextInt(10);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(“(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(values[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VectorTest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6199713" y="3550907"/>
            <a:ext cx="2944287" cy="1030221"/>
          </a:xfrm>
          <a:prstGeom prst="wedgeRoundRectCallout">
            <a:avLst>
              <a:gd name="adj1" fmla="val -81581"/>
              <a:gd name="adj2" fmla="val -2894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</a:t>
            </a:r>
            <a:r>
              <a:rPr lang="en-US" dirty="0" smtClean="0">
                <a:solidFill>
                  <a:schemeClr val="tx1"/>
                </a:solidFill>
              </a:rPr>
              <a:t>dimension</a:t>
            </a:r>
            <a:r>
              <a:rPr lang="el-GR" dirty="0" smtClean="0">
                <a:solidFill>
                  <a:schemeClr val="tx1"/>
                </a:solidFill>
              </a:rPr>
              <a:t> εδώ αναφέρεται στο πεδίο και έχει τιμή μηδέν.</a:t>
            </a:r>
          </a:p>
        </p:txBody>
      </p:sp>
    </p:spTree>
    <p:extLst>
      <p:ext uri="{BB962C8B-B14F-4D97-AF65-F5344CB8AC3E}">
        <p14:creationId xmlns:p14="http://schemas.microsoft.com/office/powerpoint/2010/main" val="240250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6" grpId="0" animBg="1"/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23918" y="2001296"/>
            <a:ext cx="4536504" cy="40389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2319" y="746927"/>
            <a:ext cx="4536504" cy="6159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6059016" cy="666936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java.util.Random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Random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Random();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int[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i=0;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dimension; i++){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values[i]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1+rndGen.nextInt(10);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(“(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dimension;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(values[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“);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VectorTest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86719" y="5418413"/>
            <a:ext cx="303531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ΣΩΣΤΟ!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124744"/>
            <a:ext cx="3059831" cy="3744416"/>
          </a:xfrm>
          <a:prstGeom prst="wedgeRoundRectCallout">
            <a:avLst>
              <a:gd name="adj1" fmla="val -78544"/>
              <a:gd name="adj2" fmla="val -4100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Πρώτα δηλώνουμε τα πεδία μέσα στην κλάση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Μετά δίνουμε τιμή στη διάσταση και αφού πλέον ξέρουμε τη διάσταση δίνουμε χώρο στον πίνακα που θα κρατάει τις τιμές.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Τώρα μπορούμε και να κάνουμε και την αρχικοποίηση</a:t>
            </a:r>
          </a:p>
        </p:txBody>
      </p:sp>
    </p:spTree>
    <p:extLst>
      <p:ext uri="{BB962C8B-B14F-4D97-AF65-F5344CB8AC3E}">
        <p14:creationId xmlns:p14="http://schemas.microsoft.com/office/powerpoint/2010/main" val="50690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6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6080</TotalTime>
  <Words>1312</Words>
  <Application>Microsoft Office PowerPoint</Application>
  <PresentationFormat>On-screen Show (4:3)</PresentationFormat>
  <Paragraphs>531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Clarity</vt:lpstr>
      <vt:lpstr>ΤΕΧΝΙΚΕΣ Αντικειμενοστραφουσ προγραμματισμου</vt:lpstr>
      <vt:lpstr>PowerPoint Presentation</vt:lpstr>
      <vt:lpstr>Μαθήματα από το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Εμβέλεια μεταβλητών</vt:lpstr>
      <vt:lpstr>Παράδειγμα</vt:lpstr>
      <vt:lpstr>Παράμετρος</vt:lpstr>
      <vt:lpstr>Η μέθοδος add</vt:lpstr>
      <vt:lpstr>Κλάσεις και αντικείμενα</vt:lpstr>
      <vt:lpstr>Κλάσεις και αντικείμενα</vt:lpstr>
      <vt:lpstr>Η εντολή exit</vt:lpstr>
      <vt:lpstr>Παράδειγμα ADT: Στοίβα (Stack)</vt:lpstr>
      <vt:lpstr>Υλοποίηση</vt:lpstr>
      <vt:lpstr>PowerPoint Presentation</vt:lpstr>
      <vt:lpstr>Εφαρμογές</vt:lpstr>
      <vt:lpstr>PowerPoint Presentation</vt:lpstr>
      <vt:lpstr>Επεκτάσεις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350</cp:revision>
  <dcterms:created xsi:type="dcterms:W3CDTF">2013-02-10T16:19:38Z</dcterms:created>
  <dcterms:modified xsi:type="dcterms:W3CDTF">2014-03-25T23:11:24Z</dcterms:modified>
</cp:coreProperties>
</file>