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0" r:id="rId3"/>
    <p:sldId id="551" r:id="rId4"/>
    <p:sldId id="566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90" r:id="rId14"/>
    <p:sldId id="650" r:id="rId15"/>
    <p:sldId id="651" r:id="rId16"/>
    <p:sldId id="652" r:id="rId17"/>
    <p:sldId id="653" r:id="rId18"/>
    <p:sldId id="745" r:id="rId19"/>
    <p:sldId id="746" r:id="rId20"/>
    <p:sldId id="654" r:id="rId21"/>
    <p:sldId id="655" r:id="rId22"/>
    <p:sldId id="656" r:id="rId23"/>
    <p:sldId id="657" r:id="rId24"/>
    <p:sldId id="658" r:id="rId25"/>
    <p:sldId id="659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06" r:id="rId42"/>
    <p:sldId id="707" r:id="rId43"/>
    <p:sldId id="708" r:id="rId44"/>
    <p:sldId id="709" r:id="rId45"/>
    <p:sldId id="710" r:id="rId46"/>
    <p:sldId id="711" r:id="rId47"/>
    <p:sldId id="712" r:id="rId48"/>
    <p:sldId id="713" r:id="rId49"/>
    <p:sldId id="714" r:id="rId50"/>
    <p:sldId id="743" r:id="rId51"/>
    <p:sldId id="715" r:id="rId52"/>
    <p:sldId id="744" r:id="rId53"/>
    <p:sldId id="716" r:id="rId54"/>
    <p:sldId id="717" r:id="rId55"/>
    <p:sldId id="718" r:id="rId56"/>
    <p:sldId id="719" r:id="rId57"/>
    <p:sldId id="742" r:id="rId58"/>
    <p:sldId id="720" r:id="rId59"/>
    <p:sldId id="721" r:id="rId60"/>
    <p:sldId id="723" r:id="rId61"/>
    <p:sldId id="724" r:id="rId62"/>
    <p:sldId id="725" r:id="rId63"/>
    <p:sldId id="726" r:id="rId64"/>
    <p:sldId id="728" r:id="rId65"/>
    <p:sldId id="727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37" r:id="rId75"/>
    <p:sldId id="738" r:id="rId76"/>
    <p:sldId id="739" r:id="rId77"/>
    <p:sldId id="740" r:id="rId78"/>
    <p:sldId id="747" r:id="rId79"/>
    <p:sldId id="74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68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4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4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9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The EM Algorithm</a:t>
            </a:r>
          </a:p>
          <a:p>
            <a:r>
              <a:rPr lang="en-US" smtClean="0"/>
              <a:t>Clustering </a:t>
            </a:r>
            <a:r>
              <a:rPr lang="en-US" smtClean="0"/>
              <a:t>Evaluation</a:t>
            </a:r>
            <a:endParaRPr lang="en-US" dirty="0" smtClean="0"/>
          </a:p>
          <a:p>
            <a:r>
              <a:rPr lang="en-US" dirty="0" smtClean="0"/>
              <a:t>Sequence segmentation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that 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 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2370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2971800"/>
                <a:ext cx="327660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971800"/>
                <a:ext cx="3276600" cy="777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199" y="4648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648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Note: these are also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then maximizing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>
                <a:solidFill>
                  <a:srgbClr val="0070C0"/>
                </a:solidFill>
              </a:rPr>
              <a:t>for each value </a:t>
            </a:r>
            <a:r>
              <a:rPr lang="en-US" dirty="0" smtClean="0"/>
              <a:t>which </a:t>
            </a:r>
            <a:r>
              <a:rPr lang="en-US" dirty="0"/>
              <a:t>G</a:t>
            </a:r>
            <a:r>
              <a:rPr lang="en-US" dirty="0" smtClean="0"/>
              <a:t>aussian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 smtClean="0"/>
              <a:t>will give us a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6" y="36576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 that takes two values: Greece and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117662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117661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3468" y="2117660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</a:t>
                </a:r>
                <a:r>
                  <a:rPr lang="en-US" dirty="0" smtClean="0"/>
                  <a:t>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2"/>
                <a:stretch>
                  <a:fillRect l="-94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Greek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 rotWithShape="1"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3694" y="4267200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94" y="4267200"/>
                <a:ext cx="2084097" cy="848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1498" y="4267200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98" y="4267200"/>
                <a:ext cx="2100127" cy="8485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712" t="-3704" r="-1356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19600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E-Step</a:t>
            </a:r>
            <a:r>
              <a:rPr lang="en-US" dirty="0" smtClean="0"/>
              <a:t>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 smtClean="0"/>
              <a:t>: Computation of centroids</a:t>
            </a:r>
          </a:p>
          <a:p>
            <a:pPr lvl="1"/>
            <a:r>
              <a:rPr lang="en-US" dirty="0" smtClean="0"/>
              <a:t>K-means assumes common fixed variance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smtClean="0">
                <a:solidFill>
                  <a:srgbClr val="00B0F0"/>
                </a:solidFill>
              </a:rPr>
              <a:t>ellipsoid 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sz="2400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>
                <a:solidFill>
                  <a:srgbClr val="0070C0"/>
                </a:solidFill>
              </a:rPr>
              <a:t>clustering lies in </a:t>
            </a:r>
            <a:r>
              <a:rPr lang="en-US" sz="2400" dirty="0">
                <a:solidFill>
                  <a:srgbClr val="0070C0"/>
                </a:solidFill>
              </a:rPr>
              <a:t>the eye of the beholder</a:t>
            </a:r>
            <a:r>
              <a:rPr lang="en-US" sz="2400" dirty="0"/>
              <a:t>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, or clustering </a:t>
            </a:r>
            <a:r>
              <a:rPr lang="en-US" sz="2000" dirty="0"/>
              <a:t>algorithms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 compare against a “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8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</a:t>
            </a:r>
            <a:r>
              <a:rPr lang="en-US" sz="2000" dirty="0">
                <a:solidFill>
                  <a:srgbClr val="0070C0"/>
                </a:solidFill>
              </a:rPr>
              <a:t>‘correct’ number of clusters</a:t>
            </a:r>
            <a:r>
              <a:rPr lang="en-US" sz="20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70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3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B0F0"/>
                </a:solidFill>
              </a:rPr>
              <a:t>Distance</a:t>
            </a:r>
            <a:r>
              <a:rPr lang="en-US" sz="1800" dirty="0" smtClean="0"/>
              <a:t>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</a:t>
            </a:r>
            <a:r>
              <a:rPr lang="en-US" sz="1600" dirty="0" smtClean="0"/>
              <a:t>the similarity or distance of the associated </a:t>
            </a:r>
            <a:r>
              <a:rPr lang="en-US" sz="1600" dirty="0"/>
              <a:t>pair of </a:t>
            </a:r>
            <a:r>
              <a:rPr lang="en-US" sz="1600" dirty="0" smtClean="0"/>
              <a:t>points</a:t>
            </a:r>
            <a:endParaRPr lang="en-US" sz="1800" dirty="0"/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smtClean="0"/>
              <a:t>correlation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 smtClean="0"/>
              <a:t> for similarity, </a:t>
            </a:r>
            <a:r>
              <a:rPr lang="en-US" sz="2400" dirty="0" smtClean="0">
                <a:solidFill>
                  <a:srgbClr val="00B0F0"/>
                </a:solidFill>
              </a:rPr>
              <a:t>negative</a:t>
            </a:r>
            <a:r>
              <a:rPr lang="en-US" sz="2400" dirty="0" smtClean="0"/>
              <a:t> for distance) indicates </a:t>
            </a:r>
            <a:r>
              <a:rPr lang="en-US" sz="2400" dirty="0"/>
              <a:t>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24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1981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1786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2443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can only be used for small datasets since it requires a quadratic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sz="2400" dirty="0"/>
              <a:t>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822960" lvl="3" indent="0">
              <a:buNone/>
            </a:pPr>
            <a:endParaRPr lang="en-US" dirty="0"/>
          </a:p>
          <a:p>
            <a:pPr lvl="3"/>
            <a:r>
              <a:rPr lang="en-US" sz="1800" dirty="0" smtClean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smtClean="0"/>
              <a:t>, c the overall mean</a:t>
            </a:r>
            <a:endParaRPr lang="en-US" sz="1800" dirty="0"/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75574"/>
              </p:ext>
            </p:extLst>
          </p:nvPr>
        </p:nvGraphicFramePr>
        <p:xfrm>
          <a:off x="1752601" y="4038601"/>
          <a:ext cx="2666999" cy="67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4038601"/>
                        <a:ext cx="2666999" cy="67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55620"/>
              </p:ext>
            </p:extLst>
          </p:nvPr>
        </p:nvGraphicFramePr>
        <p:xfrm>
          <a:off x="1752600" y="5105400"/>
          <a:ext cx="2514600" cy="67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2514600" cy="67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2817" y="4082534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small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65" y="5394385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large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06392"/>
              </p:ext>
            </p:extLst>
          </p:nvPr>
        </p:nvGraphicFramePr>
        <p:xfrm>
          <a:off x="1703388" y="6121400"/>
          <a:ext cx="26130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Εξίσωση" r:id="rId7" imgW="1333440" imgH="380880" progId="Equation.3">
                  <p:embed/>
                </p:oleObj>
              </mc:Choice>
              <mc:Fallback>
                <p:oleObj name="Εξίσωση" r:id="rId7" imgW="133344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6121400"/>
                        <a:ext cx="26130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1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861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 smtClean="0"/>
              <a:t>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990600" lvl="1" indent="-53340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1800" dirty="0"/>
              <a:t>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pPr marL="533400" indent="-533400"/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7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100 random </a:t>
            </a:r>
            <a:r>
              <a:rPr lang="en-US" sz="2000" dirty="0">
                <a:solidFill>
                  <a:srgbClr val="0070C0"/>
                </a:solidFill>
              </a:rPr>
              <a:t>points distributed in the range 0.2 – 0.8 </a:t>
            </a:r>
            <a:r>
              <a:rPr lang="en-US" sz="2000" dirty="0"/>
              <a:t>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Hard question</a:t>
            </a:r>
            <a:r>
              <a:rPr lang="en-US" dirty="0" smtClean="0"/>
              <a:t>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 are classified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classified according 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politicians</a:t>
            </a:r>
            <a:r>
              <a:rPr lang="en-US" dirty="0" smtClean="0"/>
              <a:t> classified according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70C0"/>
                </a:solidFill>
              </a:rPr>
              <a:t>homogeneous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cluster </a:t>
            </a:r>
            <a:r>
              <a:rPr lang="en-US" dirty="0" smtClean="0"/>
              <a:t>should contain elements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class </a:t>
            </a:r>
            <a:r>
              <a:rPr lang="en-US" dirty="0" smtClean="0"/>
              <a:t>should ideally be assigned 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is not the same as </a:t>
            </a:r>
            <a:r>
              <a:rPr lang="en-US" dirty="0" smtClean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 smtClean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621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coming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probability of element from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to be assigned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90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  <a:blipFill rotWithShape="1">
                <a:blip r:embed="rId2"/>
                <a:stretch>
                  <a:fillRect l="-1268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6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  <a:blipFill rotWithShape="1">
                <a:blip r:embed="rId2"/>
                <a:stretch>
                  <a:fillRect l="-96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23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3612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  <a:blipFill rotWithShape="1">
                <a:blip r:embed="rId2"/>
                <a:stretch>
                  <a:fillRect l="-593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01176" r="-2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101176" r="-147101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101176" r="-4604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101176" r="-8475" b="-2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203571" r="-2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203571" r="-14710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203571" r="-4604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203571" r="-8475" b="-1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300000" r="-2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300000" r="-147101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300000" r="-4604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300000" r="-8475" b="-7647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548387" r="-2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548387" r="-147101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548387" r="-46043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548387" r="-8475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52400" y="1995577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Precision/Recall for clusters and </a:t>
            </a:r>
            <a:r>
              <a:rPr lang="en-US" sz="2000" dirty="0" err="1" smtClean="0">
                <a:solidFill>
                  <a:srgbClr val="C00000"/>
                </a:solidFill>
              </a:rPr>
              <a:t>clusterings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101176" r="-2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01176" r="-1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101176" r="-73188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101176" r="-41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203571" r="-2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03571" r="-1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203571" r="-73188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203571" r="-4124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300000" r="-2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00000" r="-1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300000" r="-73188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300000" r="-4124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548387" r="-2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48387" r="-1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85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(0.94, 0.81, 0.85)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(0.94, 0.81, 0.85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(0.85, 0.9, 0.85)  </a:t>
            </a:r>
          </a:p>
          <a:p>
            <a:r>
              <a:rPr lang="en-US" dirty="0"/>
              <a:t>	</a:t>
            </a:r>
            <a:r>
              <a:rPr lang="en-US" dirty="0" smtClean="0"/>
              <a:t>- overall 0.87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(0.38, 0.38,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(0.35, 0.42,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3749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Segmentation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Sequential data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) refers to data that appear in a specific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order defines a </a:t>
            </a:r>
            <a:r>
              <a:rPr lang="en-US" dirty="0" smtClean="0">
                <a:solidFill>
                  <a:srgbClr val="0070C0"/>
                </a:solidFill>
              </a:rPr>
              <a:t>time axis</a:t>
            </a:r>
            <a:r>
              <a:rPr lang="en-US" dirty="0" smtClean="0"/>
              <a:t>, that differentiates this data from other cases we have seen so far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The price of a stock (or of many stocks) over time</a:t>
            </a:r>
          </a:p>
          <a:p>
            <a:pPr lvl="1"/>
            <a:r>
              <a:rPr lang="en-US" dirty="0" smtClean="0"/>
              <a:t>Environmental data (pressure, temperature, precipitation </a:t>
            </a:r>
            <a:r>
              <a:rPr lang="en-US" dirty="0" err="1" smtClean="0"/>
              <a:t>etc</a:t>
            </a:r>
            <a:r>
              <a:rPr lang="en-US" dirty="0" smtClean="0"/>
              <a:t>) over time</a:t>
            </a:r>
          </a:p>
          <a:p>
            <a:pPr lvl="1"/>
            <a:r>
              <a:rPr lang="en-US" dirty="0" smtClean="0"/>
              <a:t>The sequence of queries in a search engine, or the frequency of a single query over time</a:t>
            </a:r>
          </a:p>
          <a:p>
            <a:pPr lvl="1"/>
            <a:r>
              <a:rPr lang="en-US" dirty="0" smtClean="0"/>
              <a:t>The words in a document as they appear in order</a:t>
            </a:r>
          </a:p>
          <a:p>
            <a:pPr lvl="1"/>
            <a:r>
              <a:rPr lang="en-US" dirty="0" smtClean="0"/>
              <a:t>A DNA sequence of nucleotides</a:t>
            </a:r>
          </a:p>
          <a:p>
            <a:pPr lvl="1"/>
            <a:r>
              <a:rPr lang="en-US" dirty="0" smtClean="0"/>
              <a:t>Event occurrences in a log over time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: usually we assume that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vector of numeric values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70C0"/>
                </a:solidFill>
              </a:rPr>
              <a:t>change over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Time-series data</a:t>
            </a:r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49425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7538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57200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addition of the time axis defines new sets of problems</a:t>
            </a:r>
          </a:p>
          <a:p>
            <a:pPr lvl="1"/>
            <a:r>
              <a:rPr lang="en-US" dirty="0" smtClean="0"/>
              <a:t>Discovering periodic patterns in time series</a:t>
            </a:r>
          </a:p>
          <a:p>
            <a:pPr lvl="1"/>
            <a:r>
              <a:rPr lang="en-US" dirty="0" smtClean="0"/>
              <a:t>Defining similarity between time series</a:t>
            </a:r>
          </a:p>
          <a:p>
            <a:pPr lvl="1"/>
            <a:r>
              <a:rPr lang="en-US" dirty="0"/>
              <a:t>Finding bursts, or </a:t>
            </a:r>
            <a:r>
              <a:rPr lang="en-US" dirty="0" smtClean="0"/>
              <a:t>outliers</a:t>
            </a:r>
          </a:p>
          <a:p>
            <a:pPr lvl="1"/>
            <a:endParaRPr lang="en-US" dirty="0"/>
          </a:p>
          <a:p>
            <a:r>
              <a:rPr lang="en-US" dirty="0" smtClean="0"/>
              <a:t>Also, some existing problems need to be revisited taking sequential order into account</a:t>
            </a:r>
          </a:p>
          <a:p>
            <a:pPr lvl="1"/>
            <a:r>
              <a:rPr lang="en-US" dirty="0" smtClean="0"/>
              <a:t>Association rules and Frequent </a:t>
            </a:r>
            <a:r>
              <a:rPr lang="en-US" dirty="0" err="1" smtClean="0"/>
              <a:t>Itemsets</a:t>
            </a:r>
            <a:r>
              <a:rPr lang="en-US" dirty="0" smtClean="0"/>
              <a:t> in sequential data</a:t>
            </a:r>
          </a:p>
          <a:p>
            <a:pPr lvl="1"/>
            <a:r>
              <a:rPr lang="en-US" dirty="0" smtClean="0"/>
              <a:t>Summarization and Clustering: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Sequence Segmentation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discover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 smtClean="0"/>
              <a:t>in the sequence and provide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 smtClean="0"/>
              <a:t>Given a sequence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segment</a:t>
            </a:r>
            <a:r>
              <a:rPr lang="en-US" dirty="0" smtClean="0"/>
              <a:t> it into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contiguous</a:t>
            </a:r>
            <a:r>
              <a:rPr lang="en-US" dirty="0" smtClean="0"/>
              <a:t> segments that are as </a:t>
            </a:r>
            <a:r>
              <a:rPr lang="en-US" dirty="0" smtClean="0">
                <a:solidFill>
                  <a:srgbClr val="FF0000"/>
                </a:solidFill>
              </a:rPr>
              <a:t>homogeneous</a:t>
            </a:r>
            <a:r>
              <a:rPr lang="en-US" dirty="0" smtClean="0"/>
              <a:t> as possible</a:t>
            </a:r>
          </a:p>
          <a:p>
            <a:endParaRPr lang="en-US" dirty="0"/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 but now we require the  points in the cluster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contiguous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Commonly used for summarization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databases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1116013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755650" y="4029075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1116013" y="4581525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7956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1557338"/>
            <a:ext cx="7561263" cy="2232025"/>
            <a:chOff x="755650" y="1557338"/>
            <a:chExt cx="7561263" cy="2232025"/>
          </a:xfrm>
        </p:grpSpPr>
        <p:grpSp>
          <p:nvGrpSpPr>
            <p:cNvPr id="19462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9565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9563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9561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9559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19557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19555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19553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19551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19549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19547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19545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19543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19541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19539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19537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19535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19533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19531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19529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2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3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4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5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6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7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8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1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2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3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4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5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6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7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8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9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0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1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2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3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4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5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6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7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8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9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1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2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3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4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5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6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8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3096" y="3930134"/>
            <a:ext cx="3300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 into 4 segments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162" y="4948535"/>
            <a:ext cx="27638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Homogeneity</a:t>
            </a:r>
            <a:r>
              <a:rPr lang="en-US" dirty="0" smtClean="0"/>
              <a:t>: points are close to the mean value (</a:t>
            </a:r>
            <a:r>
              <a:rPr lang="en-US" dirty="0" smtClean="0">
                <a:solidFill>
                  <a:srgbClr val="FF0000"/>
                </a:solidFill>
              </a:rPr>
              <a:t>small error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definitions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i-FI" dirty="0" smtClean="0"/>
                  <a:t>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/>
                  <a:t>: an ordered set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i-FI" dirty="0" smtClean="0"/>
                  <a:t>-dimensional real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fi-FI" dirty="0" smtClean="0"/>
              </a:p>
              <a:p>
                <a:endParaRPr lang="fi-FI" dirty="0" smtClean="0"/>
              </a:p>
              <a:p>
                <a:r>
                  <a:rPr lang="fi-FI" dirty="0" smtClean="0"/>
                  <a:t>A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-segmentation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: a partition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dirty="0" smtClean="0"/>
                  <a:t> into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 contiguous segments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. </a:t>
                </a:r>
              </a:p>
              <a:p>
                <a:pPr lvl="1"/>
                <a:r>
                  <a:rPr lang="fi-FI" dirty="0" smtClean="0"/>
                  <a:t>Each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 is represented by a single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i-FI" dirty="0" smtClean="0"/>
                  <a:t>(the </a:t>
                </a:r>
                <a:r>
                  <a:rPr lang="fi-FI" dirty="0" smtClean="0">
                    <a:solidFill>
                      <a:srgbClr val="FF0000"/>
                    </a:solidFill>
                  </a:rPr>
                  <a:t>representative </a:t>
                </a:r>
                <a:r>
                  <a:rPr lang="fi-FI" dirty="0" smtClean="0"/>
                  <a:t>of the segment -- same as the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</a:t>
                </a:r>
                <a:r>
                  <a:rPr lang="fi-FI" dirty="0" smtClean="0"/>
                  <a:t> of a cluster)</a:t>
                </a:r>
                <a:endParaRPr lang="fi-FI" sz="2800" dirty="0"/>
              </a:p>
              <a:p>
                <a:endParaRPr lang="fi-FI" sz="2800" dirty="0" smtClean="0">
                  <a:solidFill>
                    <a:srgbClr val="FF0000"/>
                  </a:solidFill>
                </a:endParaRPr>
              </a:p>
              <a:p>
                <a:r>
                  <a:rPr lang="fi-FI" sz="28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fi-FI" sz="2800" dirty="0" smtClean="0"/>
                  <a:t> </a:t>
                </a:r>
                <a:r>
                  <a:rPr lang="fi-FI" sz="2800" dirty="0" smtClean="0">
                    <a:solidFill>
                      <a:srgbClr val="0066FF"/>
                    </a:solidFill>
                  </a:rPr>
                  <a:t>E(S)</a:t>
                </a:r>
                <a:r>
                  <a:rPr lang="fi-FI" sz="2800" dirty="0" smtClean="0"/>
                  <a:t>: The error of replacing individual points with representatives</a:t>
                </a:r>
              </a:p>
              <a:p>
                <a:pPr lvl="1"/>
                <a:r>
                  <a:rPr lang="fi-FI" sz="2400" dirty="0" smtClean="0"/>
                  <a:t>Different error functions, define different representatives.</a:t>
                </a:r>
              </a:p>
              <a:p>
                <a:endParaRPr lang="fi-FI" sz="2800" dirty="0" smtClean="0"/>
              </a:p>
              <a:p>
                <a:r>
                  <a:rPr lang="fi-FI" sz="2800" dirty="0" smtClean="0"/>
                  <a:t>Sum of Squares Error (SSE):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dirty="0" smtClean="0"/>
              </a:p>
              <a:p>
                <a:r>
                  <a:rPr lang="fi-FI" dirty="0" smtClean="0"/>
                  <a:t>Representative of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i-FI" dirty="0" smtClean="0">
                    <a:solidFill>
                      <a:srgbClr val="00B0F0"/>
                    </a:solidFill>
                  </a:rPr>
                  <a:t> </a:t>
                </a:r>
                <a:r>
                  <a:rPr lang="fi-FI" dirty="0" smtClean="0"/>
                  <a:t>with SSE: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</a:t>
                </a:r>
                <a:r>
                  <a:rPr lang="fi-F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sz="2800" dirty="0" smtClean="0"/>
              </a:p>
              <a:p>
                <a:endParaRPr lang="fi-FI" sz="2200" dirty="0" smtClean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750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K-segmentation problem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-means clustering</a:t>
                </a:r>
                <a:r>
                  <a:rPr lang="en-US" dirty="0" smtClean="0"/>
                  <a:t>, but now we need the points in the clusters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respect the order of the sequence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This actually makes the problem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easier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ChangeArrowheads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Given a sequence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and a value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find 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-segmentation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{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…,</m:t>
                    </m:r>
                    <m:r>
                      <a:rPr lang="en-US" sz="2800" i="1" dirty="0" err="1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 err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}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of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T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such that the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SSE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error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</a:rPr>
                  <a:t>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is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minimized.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blipFill rotWithShape="1">
                <a:blip r:embed="rId4"/>
                <a:stretch>
                  <a:fillRect l="-588" t="-3846" r="-515" b="-8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Observation: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-segmentation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always. </a:t>
                </a:r>
              </a:p>
              <a:p>
                <a:pPr lvl="1"/>
                <a:r>
                  <a:rPr lang="en-US" dirty="0" smtClean="0"/>
                  <a:t>We only need to specify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759266" y="2628985"/>
            <a:ext cx="7704138" cy="2691667"/>
            <a:chOff x="723547" y="3059905"/>
            <a:chExt cx="7704138" cy="2691667"/>
          </a:xfrm>
        </p:grpSpPr>
        <p:sp>
          <p:nvSpPr>
            <p:cNvPr id="4" name="Line 188"/>
            <p:cNvSpPr>
              <a:spLocks noChangeShapeType="1"/>
            </p:cNvSpPr>
            <p:nvPr/>
          </p:nvSpPr>
          <p:spPr bwMode="auto">
            <a:xfrm>
              <a:off x="1116013" y="434498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723547" y="3059905"/>
              <a:ext cx="7704138" cy="2424113"/>
              <a:chOff x="476" y="2538"/>
              <a:chExt cx="4853" cy="1527"/>
            </a:xfrm>
          </p:grpSpPr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>
                <a:off x="703" y="3808"/>
                <a:ext cx="226" cy="136"/>
                <a:chOff x="431" y="1752"/>
                <a:chExt cx="226" cy="136"/>
              </a:xfrm>
            </p:grpSpPr>
            <p:sp>
              <p:nvSpPr>
                <p:cNvPr id="111" name="Line 12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929" y="3808"/>
                <a:ext cx="226" cy="136"/>
                <a:chOff x="431" y="1752"/>
                <a:chExt cx="226" cy="136"/>
              </a:xfrm>
            </p:grpSpPr>
            <p:sp>
              <p:nvSpPr>
                <p:cNvPr id="109" name="Line 13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3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156" y="3808"/>
                <a:ext cx="226" cy="136"/>
                <a:chOff x="431" y="1752"/>
                <a:chExt cx="226" cy="136"/>
              </a:xfrm>
            </p:grpSpPr>
            <p:sp>
              <p:nvSpPr>
                <p:cNvPr id="107" name="Line 13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3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1383" y="3808"/>
                <a:ext cx="226" cy="136"/>
                <a:chOff x="431" y="1752"/>
                <a:chExt cx="226" cy="136"/>
              </a:xfrm>
            </p:grpSpPr>
            <p:sp>
              <p:nvSpPr>
                <p:cNvPr id="105" name="Line 13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9"/>
              <p:cNvGrpSpPr>
                <a:grpSpLocks/>
              </p:cNvGrpSpPr>
              <p:nvPr/>
            </p:nvGrpSpPr>
            <p:grpSpPr bwMode="auto">
              <a:xfrm>
                <a:off x="1610" y="3808"/>
                <a:ext cx="226" cy="136"/>
                <a:chOff x="431" y="1752"/>
                <a:chExt cx="226" cy="136"/>
              </a:xfrm>
            </p:grpSpPr>
            <p:sp>
              <p:nvSpPr>
                <p:cNvPr id="103" name="Line 14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2"/>
              <p:cNvGrpSpPr>
                <a:grpSpLocks/>
              </p:cNvGrpSpPr>
              <p:nvPr/>
            </p:nvGrpSpPr>
            <p:grpSpPr bwMode="auto">
              <a:xfrm>
                <a:off x="1837" y="3808"/>
                <a:ext cx="226" cy="136"/>
                <a:chOff x="431" y="1752"/>
                <a:chExt cx="226" cy="136"/>
              </a:xfrm>
            </p:grpSpPr>
            <p:sp>
              <p:nvSpPr>
                <p:cNvPr id="101" name="Line 14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4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2063" y="3808"/>
                <a:ext cx="226" cy="136"/>
                <a:chOff x="431" y="1752"/>
                <a:chExt cx="226" cy="136"/>
              </a:xfrm>
            </p:grpSpPr>
            <p:sp>
              <p:nvSpPr>
                <p:cNvPr id="99" name="Line 14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4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2290" y="3808"/>
                <a:ext cx="226" cy="136"/>
                <a:chOff x="431" y="1752"/>
                <a:chExt cx="226" cy="136"/>
              </a:xfrm>
            </p:grpSpPr>
            <p:sp>
              <p:nvSpPr>
                <p:cNvPr id="97" name="Line 14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>
                <a:off x="2517" y="3808"/>
                <a:ext cx="226" cy="136"/>
                <a:chOff x="431" y="1752"/>
                <a:chExt cx="226" cy="136"/>
              </a:xfrm>
            </p:grpSpPr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4"/>
              <p:cNvGrpSpPr>
                <a:grpSpLocks/>
              </p:cNvGrpSpPr>
              <p:nvPr/>
            </p:nvGrpSpPr>
            <p:grpSpPr bwMode="auto">
              <a:xfrm>
                <a:off x="2744" y="3808"/>
                <a:ext cx="226" cy="136"/>
                <a:chOff x="431" y="1752"/>
                <a:chExt cx="226" cy="136"/>
              </a:xfrm>
            </p:grpSpPr>
            <p:sp>
              <p:nvSpPr>
                <p:cNvPr id="93" name="Line 155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6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7"/>
              <p:cNvGrpSpPr>
                <a:grpSpLocks/>
              </p:cNvGrpSpPr>
              <p:nvPr/>
            </p:nvGrpSpPr>
            <p:grpSpPr bwMode="auto">
              <a:xfrm>
                <a:off x="2971" y="3808"/>
                <a:ext cx="226" cy="136"/>
                <a:chOff x="431" y="1752"/>
                <a:chExt cx="226" cy="136"/>
              </a:xfrm>
            </p:grpSpPr>
            <p:sp>
              <p:nvSpPr>
                <p:cNvPr id="91" name="Line 15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0"/>
              <p:cNvGrpSpPr>
                <a:grpSpLocks/>
              </p:cNvGrpSpPr>
              <p:nvPr/>
            </p:nvGrpSpPr>
            <p:grpSpPr bwMode="auto">
              <a:xfrm>
                <a:off x="3197" y="3808"/>
                <a:ext cx="226" cy="136"/>
                <a:chOff x="431" y="1752"/>
                <a:chExt cx="226" cy="136"/>
              </a:xfrm>
            </p:grpSpPr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3"/>
              <p:cNvGrpSpPr>
                <a:grpSpLocks/>
              </p:cNvGrpSpPr>
              <p:nvPr/>
            </p:nvGrpSpPr>
            <p:grpSpPr bwMode="auto">
              <a:xfrm>
                <a:off x="3424" y="3808"/>
                <a:ext cx="226" cy="136"/>
                <a:chOff x="431" y="1752"/>
                <a:chExt cx="226" cy="136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3651" y="3808"/>
                <a:ext cx="226" cy="136"/>
                <a:chOff x="431" y="1752"/>
                <a:chExt cx="226" cy="136"/>
              </a:xfrm>
            </p:grpSpPr>
            <p:sp>
              <p:nvSpPr>
                <p:cNvPr id="85" name="Line 16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9"/>
              <p:cNvGrpSpPr>
                <a:grpSpLocks/>
              </p:cNvGrpSpPr>
              <p:nvPr/>
            </p:nvGrpSpPr>
            <p:grpSpPr bwMode="auto">
              <a:xfrm>
                <a:off x="3878" y="3808"/>
                <a:ext cx="226" cy="136"/>
                <a:chOff x="431" y="1752"/>
                <a:chExt cx="226" cy="136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2"/>
              <p:cNvGrpSpPr>
                <a:grpSpLocks/>
              </p:cNvGrpSpPr>
              <p:nvPr/>
            </p:nvGrpSpPr>
            <p:grpSpPr bwMode="auto">
              <a:xfrm>
                <a:off x="4105" y="3808"/>
                <a:ext cx="226" cy="136"/>
                <a:chOff x="431" y="1752"/>
                <a:chExt cx="226" cy="136"/>
              </a:xfrm>
            </p:grpSpPr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5"/>
              <p:cNvGrpSpPr>
                <a:grpSpLocks/>
              </p:cNvGrpSpPr>
              <p:nvPr/>
            </p:nvGrpSpPr>
            <p:grpSpPr bwMode="auto">
              <a:xfrm>
                <a:off x="4331" y="3808"/>
                <a:ext cx="226" cy="136"/>
                <a:chOff x="431" y="1752"/>
                <a:chExt cx="226" cy="136"/>
              </a:xfrm>
            </p:grpSpPr>
            <p:sp>
              <p:nvSpPr>
                <p:cNvPr id="79" name="Line 17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4558" y="3808"/>
                <a:ext cx="226" cy="136"/>
                <a:chOff x="431" y="1752"/>
                <a:chExt cx="226" cy="136"/>
              </a:xfrm>
            </p:grpSpPr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1"/>
              <p:cNvGrpSpPr>
                <a:grpSpLocks/>
              </p:cNvGrpSpPr>
              <p:nvPr/>
            </p:nvGrpSpPr>
            <p:grpSpPr bwMode="auto">
              <a:xfrm>
                <a:off x="4785" y="3808"/>
                <a:ext cx="226" cy="136"/>
                <a:chOff x="431" y="1752"/>
                <a:chExt cx="226" cy="136"/>
              </a:xfrm>
            </p:grpSpPr>
            <p:sp>
              <p:nvSpPr>
                <p:cNvPr id="75" name="Line 18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184"/>
              <p:cNvSpPr>
                <a:spLocks noChangeShapeType="1"/>
              </p:cNvSpPr>
              <p:nvPr/>
            </p:nvSpPr>
            <p:spPr bwMode="auto">
              <a:xfrm>
                <a:off x="5012" y="38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5"/>
              <p:cNvSpPr>
                <a:spLocks noChangeShapeType="1"/>
              </p:cNvSpPr>
              <p:nvPr/>
            </p:nvSpPr>
            <p:spPr bwMode="auto">
              <a:xfrm flipV="1">
                <a:off x="703" y="3612"/>
                <a:ext cx="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86"/>
              <p:cNvSpPr>
                <a:spLocks noChangeShapeType="1"/>
              </p:cNvSpPr>
              <p:nvPr/>
            </p:nvSpPr>
            <p:spPr bwMode="auto">
              <a:xfrm>
                <a:off x="703" y="361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7"/>
              <p:cNvSpPr>
                <a:spLocks noChangeShapeType="1"/>
              </p:cNvSpPr>
              <p:nvPr/>
            </p:nvSpPr>
            <p:spPr bwMode="auto">
              <a:xfrm flipV="1">
                <a:off x="703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9"/>
              <p:cNvSpPr>
                <a:spLocks noChangeShapeType="1"/>
              </p:cNvSpPr>
              <p:nvPr/>
            </p:nvSpPr>
            <p:spPr bwMode="auto">
              <a:xfrm flipV="1">
                <a:off x="703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0"/>
              <p:cNvSpPr>
                <a:spLocks noChangeShapeType="1"/>
              </p:cNvSpPr>
              <p:nvPr/>
            </p:nvSpPr>
            <p:spPr bwMode="auto">
              <a:xfrm>
                <a:off x="703" y="308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1"/>
              <p:cNvSpPr>
                <a:spLocks noChangeShapeType="1"/>
              </p:cNvSpPr>
              <p:nvPr/>
            </p:nvSpPr>
            <p:spPr bwMode="auto">
              <a:xfrm flipV="1">
                <a:off x="703" y="281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2"/>
              <p:cNvSpPr>
                <a:spLocks noChangeShapeType="1"/>
              </p:cNvSpPr>
              <p:nvPr/>
            </p:nvSpPr>
            <p:spPr bwMode="auto">
              <a:xfrm>
                <a:off x="703" y="281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703" y="253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194"/>
              <p:cNvSpPr>
                <a:spLocks noChangeArrowheads="1"/>
              </p:cNvSpPr>
              <p:nvPr/>
            </p:nvSpPr>
            <p:spPr bwMode="auto">
              <a:xfrm>
                <a:off x="793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195"/>
              <p:cNvSpPr>
                <a:spLocks noChangeArrowheads="1"/>
              </p:cNvSpPr>
              <p:nvPr/>
            </p:nvSpPr>
            <p:spPr bwMode="auto">
              <a:xfrm>
                <a:off x="884" y="320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196"/>
              <p:cNvSpPr>
                <a:spLocks noChangeArrowheads="1"/>
              </p:cNvSpPr>
              <p:nvPr/>
            </p:nvSpPr>
            <p:spPr bwMode="auto">
              <a:xfrm>
                <a:off x="974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197"/>
              <p:cNvSpPr>
                <a:spLocks noChangeArrowheads="1"/>
              </p:cNvSpPr>
              <p:nvPr/>
            </p:nvSpPr>
            <p:spPr bwMode="auto">
              <a:xfrm>
                <a:off x="1065" y="3399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198"/>
              <p:cNvSpPr>
                <a:spLocks noChangeArrowheads="1"/>
              </p:cNvSpPr>
              <p:nvPr/>
            </p:nvSpPr>
            <p:spPr bwMode="auto">
              <a:xfrm>
                <a:off x="1201" y="34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99"/>
              <p:cNvSpPr>
                <a:spLocks noChangeArrowheads="1"/>
              </p:cNvSpPr>
              <p:nvPr/>
            </p:nvSpPr>
            <p:spPr bwMode="auto">
              <a:xfrm>
                <a:off x="1292" y="3128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200"/>
              <p:cNvSpPr>
                <a:spLocks noChangeArrowheads="1"/>
              </p:cNvSpPr>
              <p:nvPr/>
            </p:nvSpPr>
            <p:spPr bwMode="auto">
              <a:xfrm>
                <a:off x="1383" y="340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201"/>
              <p:cNvSpPr>
                <a:spLocks noChangeArrowheads="1"/>
              </p:cNvSpPr>
              <p:nvPr/>
            </p:nvSpPr>
            <p:spPr bwMode="auto">
              <a:xfrm>
                <a:off x="1518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20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203"/>
              <p:cNvSpPr>
                <a:spLocks noChangeArrowheads="1"/>
              </p:cNvSpPr>
              <p:nvPr/>
            </p:nvSpPr>
            <p:spPr bwMode="auto">
              <a:xfrm>
                <a:off x="1745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204"/>
              <p:cNvSpPr>
                <a:spLocks noChangeArrowheads="1"/>
              </p:cNvSpPr>
              <p:nvPr/>
            </p:nvSpPr>
            <p:spPr bwMode="auto">
              <a:xfrm>
                <a:off x="1881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05"/>
              <p:cNvSpPr>
                <a:spLocks noChangeArrowheads="1"/>
              </p:cNvSpPr>
              <p:nvPr/>
            </p:nvSpPr>
            <p:spPr bwMode="auto">
              <a:xfrm>
                <a:off x="1972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206"/>
              <p:cNvSpPr>
                <a:spLocks noChangeArrowheads="1"/>
              </p:cNvSpPr>
              <p:nvPr/>
            </p:nvSpPr>
            <p:spPr bwMode="auto">
              <a:xfrm>
                <a:off x="2108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>
                <a:off x="2199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208"/>
              <p:cNvSpPr>
                <a:spLocks noChangeArrowheads="1"/>
              </p:cNvSpPr>
              <p:nvPr/>
            </p:nvSpPr>
            <p:spPr bwMode="auto">
              <a:xfrm>
                <a:off x="233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209"/>
              <p:cNvSpPr>
                <a:spLocks noChangeArrowheads="1"/>
              </p:cNvSpPr>
              <p:nvPr/>
            </p:nvSpPr>
            <p:spPr bwMode="auto">
              <a:xfrm>
                <a:off x="2426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210"/>
              <p:cNvSpPr>
                <a:spLocks noChangeArrowheads="1"/>
              </p:cNvSpPr>
              <p:nvPr/>
            </p:nvSpPr>
            <p:spPr bwMode="auto">
              <a:xfrm>
                <a:off x="2562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>
                <a:off x="2652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212"/>
              <p:cNvSpPr>
                <a:spLocks noChangeArrowheads="1"/>
              </p:cNvSpPr>
              <p:nvPr/>
            </p:nvSpPr>
            <p:spPr bwMode="auto">
              <a:xfrm>
                <a:off x="2788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213"/>
              <p:cNvSpPr>
                <a:spLocks noChangeArrowheads="1"/>
              </p:cNvSpPr>
              <p:nvPr/>
            </p:nvSpPr>
            <p:spPr bwMode="auto">
              <a:xfrm>
                <a:off x="2879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214"/>
              <p:cNvSpPr>
                <a:spLocks noChangeArrowheads="1"/>
              </p:cNvSpPr>
              <p:nvPr/>
            </p:nvSpPr>
            <p:spPr bwMode="auto">
              <a:xfrm>
                <a:off x="301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215"/>
              <p:cNvSpPr>
                <a:spLocks noChangeArrowheads="1"/>
              </p:cNvSpPr>
              <p:nvPr/>
            </p:nvSpPr>
            <p:spPr bwMode="auto">
              <a:xfrm>
                <a:off x="3107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216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217"/>
              <p:cNvSpPr>
                <a:spLocks noChangeArrowheads="1"/>
              </p:cNvSpPr>
              <p:nvPr/>
            </p:nvSpPr>
            <p:spPr bwMode="auto">
              <a:xfrm>
                <a:off x="3333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218"/>
              <p:cNvSpPr>
                <a:spLocks noChangeArrowheads="1"/>
              </p:cNvSpPr>
              <p:nvPr/>
            </p:nvSpPr>
            <p:spPr bwMode="auto">
              <a:xfrm>
                <a:off x="346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219"/>
              <p:cNvSpPr>
                <a:spLocks noChangeArrowheads="1"/>
              </p:cNvSpPr>
              <p:nvPr/>
            </p:nvSpPr>
            <p:spPr bwMode="auto">
              <a:xfrm>
                <a:off x="3560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220"/>
              <p:cNvSpPr>
                <a:spLocks noChangeArrowheads="1"/>
              </p:cNvSpPr>
              <p:nvPr/>
            </p:nvSpPr>
            <p:spPr bwMode="auto">
              <a:xfrm>
                <a:off x="3696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378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3922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Oval 224"/>
              <p:cNvSpPr>
                <a:spLocks noChangeArrowheads="1"/>
              </p:cNvSpPr>
              <p:nvPr/>
            </p:nvSpPr>
            <p:spPr bwMode="auto">
              <a:xfrm>
                <a:off x="414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225"/>
              <p:cNvSpPr>
                <a:spLocks noChangeArrowheads="1"/>
              </p:cNvSpPr>
              <p:nvPr/>
            </p:nvSpPr>
            <p:spPr bwMode="auto">
              <a:xfrm>
                <a:off x="4241" y="2931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6" name="Oval 226"/>
              <p:cNvSpPr>
                <a:spLocks noChangeArrowheads="1"/>
              </p:cNvSpPr>
              <p:nvPr/>
            </p:nvSpPr>
            <p:spPr bwMode="auto">
              <a:xfrm>
                <a:off x="4377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446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228"/>
              <p:cNvSpPr>
                <a:spLocks noChangeArrowheads="1"/>
              </p:cNvSpPr>
              <p:nvPr/>
            </p:nvSpPr>
            <p:spPr bwMode="auto">
              <a:xfrm>
                <a:off x="4603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229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Text Box 230"/>
              <p:cNvSpPr txBox="1">
                <a:spLocks noChangeArrowheads="1"/>
              </p:cNvSpPr>
              <p:nvPr/>
            </p:nvSpPr>
            <p:spPr bwMode="auto">
              <a:xfrm>
                <a:off x="5012" y="3853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71" name="Text Box 231"/>
              <p:cNvSpPr txBox="1">
                <a:spLocks noChangeArrowheads="1"/>
              </p:cNvSpPr>
              <p:nvPr/>
            </p:nvSpPr>
            <p:spPr bwMode="auto">
              <a:xfrm>
                <a:off x="476" y="2538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72" name="Line 232"/>
              <p:cNvSpPr>
                <a:spLocks noChangeShapeType="1"/>
              </p:cNvSpPr>
              <p:nvPr/>
            </p:nvSpPr>
            <p:spPr bwMode="auto">
              <a:xfrm>
                <a:off x="1474" y="2809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3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3424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>
              <a:off x="1116013" y="3600450"/>
              <a:ext cx="6551612" cy="1223963"/>
              <a:chOff x="703" y="2886"/>
              <a:chExt cx="4127" cy="771"/>
            </a:xfrm>
          </p:grpSpPr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>
                <a:off x="703" y="33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6"/>
              <p:cNvSpPr>
                <a:spLocks noChangeShapeType="1"/>
              </p:cNvSpPr>
              <p:nvPr/>
            </p:nvSpPr>
            <p:spPr bwMode="auto">
              <a:xfrm>
                <a:off x="1474" y="347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7"/>
              <p:cNvSpPr>
                <a:spLocks noChangeShapeType="1"/>
              </p:cNvSpPr>
              <p:nvPr/>
            </p:nvSpPr>
            <p:spPr bwMode="auto">
              <a:xfrm>
                <a:off x="2290" y="3657"/>
                <a:ext cx="1134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8"/>
              <p:cNvSpPr>
                <a:spLocks noChangeShapeType="1"/>
              </p:cNvSpPr>
              <p:nvPr/>
            </p:nvSpPr>
            <p:spPr bwMode="auto">
              <a:xfrm>
                <a:off x="3424" y="2886"/>
                <a:ext cx="140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1"/>
              <p:cNvSpPr>
                <a:spLocks noChangeShapeType="1"/>
              </p:cNvSpPr>
              <p:nvPr/>
            </p:nvSpPr>
            <p:spPr bwMode="auto">
              <a:xfrm>
                <a:off x="1292" y="3158"/>
                <a:ext cx="0" cy="22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066800" y="3525836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4"/>
            <p:cNvSpPr>
              <a:spLocks noChangeShapeType="1"/>
            </p:cNvSpPr>
            <p:nvPr/>
          </p:nvSpPr>
          <p:spPr bwMode="auto">
            <a:xfrm>
              <a:off x="7566907" y="3492500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Optimal solution for the k-segmentation problem</a:t>
            </a:r>
            <a:endParaRPr lang="en-US" sz="36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23850" y="1816100"/>
            <a:ext cx="8291513" cy="1384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The </a:t>
            </a:r>
            <a:r>
              <a:rPr lang="fi-FI" sz="2800" dirty="0" smtClean="0">
                <a:latin typeface="Calibri" pitchFamily="34" charset="0"/>
              </a:rPr>
              <a:t>K-segmentation </a:t>
            </a:r>
            <a:r>
              <a:rPr lang="fi-FI" sz="2800" dirty="0">
                <a:latin typeface="Calibri" pitchFamily="34" charset="0"/>
              </a:rPr>
              <a:t>problem can be solved optimally using a standard </a:t>
            </a: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 programming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Construct the solution of the problem by using solutions to problems of smaller size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 smtClean="0"/>
              <a:t>Build the solution </a:t>
            </a:r>
            <a:r>
              <a:rPr lang="en-US" dirty="0" smtClean="0">
                <a:solidFill>
                  <a:srgbClr val="0070C0"/>
                </a:solidFill>
              </a:rPr>
              <a:t>bottom up </a:t>
            </a:r>
            <a:r>
              <a:rPr lang="en-US" dirty="0" smtClean="0"/>
              <a:t>from smaller to larger instances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 smtClean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optimization problems where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is involved can be solved optimally in polynomial time using dynamic programming. </a:t>
            </a:r>
          </a:p>
          <a:p>
            <a:pPr lvl="1"/>
            <a:r>
              <a:rPr lang="en-US" dirty="0" smtClean="0"/>
              <a:t>The polynomial exponent may be large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Terminology: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dirty="0"/>
                  <a:t>subsequence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fi-FI" sz="2500" dirty="0"/>
                  <a:t>for </a:t>
                </a:r>
                <a14:m>
                  <m:oMath xmlns:m="http://schemas.openxmlformats.org/officeDocument/2006/math"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 error of optimal segmentation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subsequence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segments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Recursion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274320" lvl="1" indent="0"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  <a:blipFill rotWithShape="1">
                <a:blip r:embed="rId2"/>
                <a:stretch>
                  <a:fillRect l="-626" t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6934200" y="3738031"/>
            <a:ext cx="533400" cy="312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k-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(last) </a:t>
            </a:r>
            <a:r>
              <a:rPr lang="en-US" dirty="0" smtClean="0"/>
              <a:t>segment when the last segment is [</a:t>
            </a:r>
            <a:r>
              <a:rPr lang="en-US" dirty="0" err="1" smtClean="0"/>
              <a:t>j+1,n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161366" y="4203697"/>
            <a:ext cx="533400" cy="219286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31633" y="5715000"/>
            <a:ext cx="219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optimal segmentation S[</a:t>
            </a:r>
            <a:r>
              <a:rPr lang="en-US" dirty="0" err="1" smtClean="0"/>
              <a:t>1,j</a:t>
            </a:r>
            <a:r>
              <a:rPr lang="en-US" dirty="0" smtClean="0"/>
              <a:t>] with k-1 segments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Minimum over all possible placements of the last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919" t="-3974" r="-234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019300" y="4465216"/>
            <a:ext cx="533400" cy="167640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42146" y="3531481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5692" y="2735271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Two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dimensional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table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Fill the table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top to bottom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to right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69249" y="2349290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table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6144" y="3529147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0255" y="3565948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1587" y="234928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5146" y="3132209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4145" y="3132209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23146" y="3132209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55692" y="3132209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7" idx="3"/>
          </p:cNvCxnSpPr>
          <p:nvPr/>
        </p:nvCxnSpPr>
        <p:spPr>
          <a:xfrm>
            <a:off x="3653547" y="2656417"/>
            <a:ext cx="2103097" cy="10746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71145" y="4338930"/>
            <a:ext cx="381001" cy="403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1646" y="4742881"/>
            <a:ext cx="0" cy="1581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2032" y="6324600"/>
            <a:ext cx="3441968" cy="369332"/>
          </a:xfrm>
          <a:prstGeom prst="rect">
            <a:avLst/>
          </a:prstGeom>
          <a:solidFill>
            <a:srgbClr val="FF3B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Error of optimal K-segmentation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  <p:bldP spid="27" grpId="0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(Normal)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963" t="-139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500707" y="1664732"/>
            <a:ext cx="473848" cy="2389742"/>
            <a:chOff x="5500707" y="1664732"/>
            <a:chExt cx="473848" cy="23897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333122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384546" y="2383839"/>
            <a:ext cx="3150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934436" y="202247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15" grpId="0" animBg="1"/>
      <p:bldP spid="17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356244" y="1654198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009289" y="5208861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601545" y="2374899"/>
            <a:ext cx="4793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957101" y="19907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4995440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349320" y="5214248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80805" y="3040577"/>
            <a:ext cx="7863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78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9032" y="4301520"/>
            <a:ext cx="341632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Optimal segmentation S[</a:t>
            </a:r>
            <a:r>
              <a:rPr lang="en-US" sz="2000" dirty="0" err="1" smtClean="0"/>
              <a:t>1:n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25676" y="452749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35" idx="1"/>
            <a:endCxn id="173" idx="3"/>
          </p:cNvCxnSpPr>
          <p:nvPr/>
        </p:nvCxnSpPr>
        <p:spPr>
          <a:xfrm rot="10800000">
            <a:off x="7014811" y="5394183"/>
            <a:ext cx="633091" cy="32691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[3,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stores the error of the optimal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-segmentation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cell (or in a different table) we also store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</a:t>
                </a:r>
                <a:r>
                  <a:rPr lang="en-US" dirty="0" smtClean="0"/>
                  <a:t> so we can trace back the segmentation</a:t>
                </a:r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067" t="-3311" r="-533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6603682" y="4527498"/>
            <a:ext cx="5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n-3</a:t>
            </a:r>
            <a:endParaRPr lang="en-US" b="1" dirty="0">
              <a:solidFill>
                <a:srgbClr val="EF8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Dynamic-programming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Sequence </a:t>
            </a:r>
            <a:r>
              <a:rPr lang="en-US" b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, length </a:t>
            </a: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  <a:r>
              <a:rPr lang="en-US" dirty="0" smtClean="0"/>
              <a:t> segments, error function </a:t>
            </a:r>
            <a:r>
              <a:rPr lang="en-US" b="1" dirty="0" smtClean="0">
                <a:solidFill>
                  <a:schemeClr val="accent1"/>
                </a:solidFill>
              </a:rPr>
              <a:t>E()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i=1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N </a:t>
            </a:r>
            <a:r>
              <a:rPr lang="en-US" dirty="0"/>
              <a:t>//Initialize first </a:t>
            </a:r>
            <a:r>
              <a:rPr lang="en-US" dirty="0" smtClean="0"/>
              <a:t>row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1,i</a:t>
            </a:r>
            <a:r>
              <a:rPr lang="en-US" b="1" dirty="0" smtClean="0">
                <a:solidFill>
                  <a:schemeClr val="accent1"/>
                </a:solidFill>
              </a:rPr>
              <a:t>]=E(T[1…i])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//Error when everything is in one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 </a:t>
            </a:r>
            <a:r>
              <a:rPr lang="en-US" dirty="0"/>
              <a:t>// Initialize </a:t>
            </a:r>
            <a:r>
              <a:rPr lang="en-US" dirty="0" smtClean="0"/>
              <a:t>diagonal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k,k</a:t>
            </a:r>
            <a:r>
              <a:rPr lang="en-US" b="1" dirty="0" smtClean="0">
                <a:solidFill>
                  <a:schemeClr val="accent1"/>
                </a:solidFill>
              </a:rPr>
              <a:t>] = 0 </a:t>
            </a:r>
            <a:r>
              <a:rPr lang="en-US" dirty="0" smtClean="0"/>
              <a:t>// Error when each point in its own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=2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/>
                </a:solidFill>
              </a:rPr>
              <a:t>i=</a:t>
            </a:r>
            <a:r>
              <a:rPr lang="en-US" sz="2400" b="1" dirty="0" err="1" smtClean="0">
                <a:solidFill>
                  <a:schemeClr val="accent1"/>
                </a:solidFill>
              </a:rPr>
              <a:t>k+1</a:t>
            </a:r>
            <a:r>
              <a:rPr lang="en-US" sz="2400" dirty="0" smtClean="0"/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lvl="3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A[</a:t>
            </a:r>
            <a:r>
              <a:rPr lang="en-US" sz="2400" b="1" dirty="0" err="1" smtClean="0">
                <a:solidFill>
                  <a:schemeClr val="accent1"/>
                </a:solidFill>
              </a:rPr>
              <a:t>k,i</a:t>
            </a:r>
            <a:r>
              <a:rPr lang="en-US" sz="2400" b="1" dirty="0" smtClean="0">
                <a:solidFill>
                  <a:schemeClr val="accent1"/>
                </a:solidFill>
              </a:rPr>
              <a:t>] = </a:t>
            </a:r>
            <a:r>
              <a:rPr lang="en-US" sz="2400" b="1" dirty="0" err="1" smtClean="0">
                <a:solidFill>
                  <a:schemeClr val="accent1"/>
                </a:solidFill>
              </a:rPr>
              <a:t>min</a:t>
            </a:r>
            <a:r>
              <a:rPr lang="en-US" sz="2400" b="1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&lt;i</a:t>
            </a:r>
            <a:r>
              <a:rPr lang="en-US" sz="2400" b="1" dirty="0" smtClean="0">
                <a:solidFill>
                  <a:schemeClr val="accent1"/>
                </a:solidFill>
              </a:rPr>
              <a:t>{A[k-</a:t>
            </a:r>
            <a:r>
              <a:rPr lang="en-US" sz="2400" b="1" dirty="0" err="1" smtClean="0">
                <a:solidFill>
                  <a:schemeClr val="accent1"/>
                </a:solidFill>
              </a:rPr>
              <a:t>1,j</a:t>
            </a:r>
            <a:r>
              <a:rPr lang="en-US" sz="2400" b="1" dirty="0" smtClean="0">
                <a:solidFill>
                  <a:schemeClr val="accent1"/>
                </a:solidFill>
              </a:rPr>
              <a:t>]+E(T[</a:t>
            </a:r>
            <a:r>
              <a:rPr lang="en-US" sz="2400" b="1" dirty="0" err="1">
                <a:solidFill>
                  <a:schemeClr val="accent1"/>
                </a:solidFill>
              </a:rPr>
              <a:t>j</a:t>
            </a:r>
            <a:r>
              <a:rPr lang="en-US" sz="2400" b="1" dirty="0" err="1" smtClean="0">
                <a:solidFill>
                  <a:schemeClr val="accent1"/>
                </a:solidFill>
              </a:rPr>
              <a:t>+1</a:t>
            </a:r>
            <a:r>
              <a:rPr lang="en-US" sz="2400" b="1" dirty="0" smtClean="0">
                <a:solidFill>
                  <a:schemeClr val="accent1"/>
                </a:solidFill>
              </a:rPr>
              <a:t>…i])}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recover the actual segmentation (not just the optimal cost) store also the minimizing values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86000"/>
            <a:ext cx="7620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What is the complexity?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NK</a:t>
                </a:r>
                <a:r>
                  <a:rPr lang="en-US" dirty="0" smtClean="0"/>
                  <a:t> cells to fill</a:t>
                </a:r>
              </a:p>
              <a:p>
                <a:r>
                  <a:rPr lang="en-US" dirty="0" smtClean="0"/>
                  <a:t>Computation per cell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boundaries</a:t>
                </a:r>
                <a:r>
                  <a:rPr lang="en-US" sz="2600" dirty="0" smtClean="0"/>
                  <a:t> to check per cell</a:t>
                </a:r>
              </a:p>
              <a:p>
                <a:pPr lvl="2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to compute the second term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 checked boundary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K)</a:t>
                </a:r>
                <a:r>
                  <a:rPr lang="en-US" dirty="0" smtClean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can avoid the last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factor by observing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can compute in constant time by </a:t>
                </a:r>
                <a:r>
                  <a:rPr lang="en-US" dirty="0" err="1" smtClean="0"/>
                  <a:t>precomputing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partial sums</a:t>
                </a:r>
              </a:p>
              <a:p>
                <a:pPr lvl="1"/>
                <a:r>
                  <a:rPr lang="en-US" dirty="0" err="1" smtClean="0"/>
                  <a:t>Precompute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1..N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Algorithm Complexity: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Heuristics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Top-down greedy </a:t>
            </a:r>
            <a:r>
              <a:rPr lang="fi-FI" dirty="0"/>
              <a:t>(TD): </a:t>
            </a:r>
            <a:r>
              <a:rPr lang="fi-FI" dirty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</a:t>
            </a:r>
            <a:r>
              <a:rPr lang="fi-FI" dirty="0" smtClean="0"/>
              <a:t>boundaries one at the time so </a:t>
            </a:r>
            <a:r>
              <a:rPr lang="fi-FI" dirty="0"/>
              <a:t>that you get the largest decrease in error, until K segments are created.</a:t>
            </a:r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Bottom-up greedy </a:t>
            </a:r>
            <a:r>
              <a:rPr lang="fi-FI" dirty="0" smtClean="0"/>
              <a:t>(BU): </a:t>
            </a:r>
            <a:r>
              <a:rPr lang="fi-FI" dirty="0" smtClean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Local Search </a:t>
            </a:r>
            <a:r>
              <a:rPr lang="fi-FI" dirty="0" smtClean="0"/>
              <a:t>Heuristics: </a:t>
            </a:r>
            <a:r>
              <a:rPr lang="fi-FI" dirty="0" smtClean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Assign the breakpoints randomly and then move them so that you reduce the error</a:t>
            </a:r>
          </a:p>
        </p:txBody>
      </p:sp>
    </p:spTree>
    <p:extLst>
      <p:ext uri="{BB962C8B-B14F-4D97-AF65-F5344CB8AC3E}">
        <p14:creationId xmlns:p14="http://schemas.microsoft.com/office/powerpoint/2010/main" val="314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Search </a:t>
            </a:r>
            <a:r>
              <a:rPr lang="en-US" dirty="0" smtClean="0"/>
              <a:t>refers to a class of heuristic optimization algorithms where we start with some solution and we try to reach an optimum by iteratively improving the solution with small (local) changes</a:t>
            </a:r>
          </a:p>
          <a:p>
            <a:pPr lvl="1"/>
            <a:r>
              <a:rPr lang="en-US" dirty="0" smtClean="0"/>
              <a:t>Each solution has a set of </a:t>
            </a:r>
            <a:r>
              <a:rPr lang="en-US" dirty="0" smtClean="0">
                <a:solidFill>
                  <a:srgbClr val="0070C0"/>
                </a:solidFill>
              </a:rPr>
              <a:t>neighboring solutions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 set of solutions that can be created 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allowed</a:t>
            </a:r>
            <a:r>
              <a:rPr lang="en-US" dirty="0" smtClean="0"/>
              <a:t> local changes.</a:t>
            </a:r>
          </a:p>
          <a:p>
            <a:pPr lvl="1"/>
            <a:r>
              <a:rPr lang="en-US" dirty="0" smtClean="0"/>
              <a:t>Usually we move to the best of the neighboring solutions, or one that improves our optimization function</a:t>
            </a:r>
          </a:p>
          <a:p>
            <a:r>
              <a:rPr lang="en-US" dirty="0" smtClean="0"/>
              <a:t>Local Search algorithms are surprisingly effective</a:t>
            </a:r>
          </a:p>
          <a:p>
            <a:pPr lvl="1"/>
            <a:r>
              <a:rPr lang="en-US" dirty="0" smtClean="0"/>
              <a:t>For some problems they yield optimal solutions or solutions with good approximation bounds</a:t>
            </a:r>
          </a:p>
          <a:p>
            <a:r>
              <a:rPr lang="en-US" dirty="0" smtClean="0"/>
              <a:t>They have been studied extensively</a:t>
            </a:r>
          </a:p>
          <a:p>
            <a:pPr lvl="1"/>
            <a:r>
              <a:rPr lang="en-US" smtClean="0"/>
              <a:t>Simulated Annealing</a:t>
            </a:r>
            <a:endParaRPr lang="en-US" dirty="0" smtClean="0"/>
          </a:p>
          <a:p>
            <a:pPr lvl="1"/>
            <a:r>
              <a:rPr lang="en-US" dirty="0" smtClean="0"/>
              <a:t>Taboo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time series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signal processing techniques is common for defining similarity between series</a:t>
            </a:r>
          </a:p>
          <a:p>
            <a:pPr lvl="1"/>
            <a:r>
              <a:rPr lang="en-US" dirty="0" smtClean="0"/>
              <a:t>Fast Fourier Transform</a:t>
            </a:r>
          </a:p>
          <a:p>
            <a:pPr lvl="1"/>
            <a:r>
              <a:rPr lang="en-US" dirty="0" smtClean="0"/>
              <a:t>Wavelets</a:t>
            </a:r>
          </a:p>
          <a:p>
            <a:pPr lvl="1"/>
            <a:endParaRPr lang="en-US" dirty="0"/>
          </a:p>
          <a:p>
            <a:r>
              <a:rPr lang="en-US" dirty="0" smtClean="0"/>
              <a:t>Rich literature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9947</TotalTime>
  <Words>6002</Words>
  <Application>Microsoft Office PowerPoint</Application>
  <PresentationFormat>On-screen Show (4:3)</PresentationFormat>
  <Paragraphs>785</Paragraphs>
  <Slides>79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Clarity</vt:lpstr>
      <vt:lpstr>Εξίσωση</vt:lpstr>
      <vt:lpstr>Bitmap Image</vt:lpstr>
      <vt:lpstr>DATA MINING LECTURE 9</vt:lpstr>
      <vt:lpstr>CLUSTERING</vt:lpstr>
      <vt:lpstr>What is a Clustering?</vt:lpstr>
      <vt:lpstr>Clustering Algorithms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PowerPoint Presentation</vt:lpstr>
      <vt:lpstr>MLE</vt:lpstr>
      <vt:lpstr>Mixture of Gaussians</vt:lpstr>
      <vt:lpstr>Mixture of Gaussians</vt:lpstr>
      <vt:lpstr>Mixture model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Estimating the “right” number of clusters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  <vt:lpstr>Sequence Segmentation</vt:lpstr>
      <vt:lpstr>Sequential data</vt:lpstr>
      <vt:lpstr>Time-series data</vt:lpstr>
      <vt:lpstr>Time series analysis</vt:lpstr>
      <vt:lpstr>Sequence Segmentation</vt:lpstr>
      <vt:lpstr>Example</vt:lpstr>
      <vt:lpstr>Basic definitions</vt:lpstr>
      <vt:lpstr>The K-segmentation problem</vt:lpstr>
      <vt:lpstr>Basic Definitions</vt:lpstr>
      <vt:lpstr>Optimal solution for the k-segmentation problem</vt:lpstr>
      <vt:lpstr>Rule of thumb</vt:lpstr>
      <vt:lpstr>Dynamic Programming Recursion</vt:lpstr>
      <vt:lpstr>Dynamic programming table</vt:lpstr>
      <vt:lpstr>Example</vt:lpstr>
      <vt:lpstr>Example</vt:lpstr>
      <vt:lpstr>Example</vt:lpstr>
      <vt:lpstr>Example</vt:lpstr>
      <vt:lpstr>Example</vt:lpstr>
      <vt:lpstr>Dynamic-programming algorithm</vt:lpstr>
      <vt:lpstr>Algorithm Complexity</vt:lpstr>
      <vt:lpstr>Heuristics</vt:lpstr>
      <vt:lpstr>Local Search Heuristics</vt:lpstr>
      <vt:lpstr>Other time series analysis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378</cp:revision>
  <dcterms:created xsi:type="dcterms:W3CDTF">2011-10-17T19:46:53Z</dcterms:created>
  <dcterms:modified xsi:type="dcterms:W3CDTF">2014-11-19T16:34:06Z</dcterms:modified>
</cp:coreProperties>
</file>